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37" d="100"/>
          <a:sy n="37" d="100"/>
        </p:scale>
        <p:origin x="147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A45DDE-A418-4BD4-A491-CB7F8E49CF0D}" type="datetimeFigureOut">
              <a:rPr lang="en-US" smtClean="0"/>
              <a:t>12/22/2015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EBB251-444E-4FC2-9B72-807984DCA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302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EBB251-444E-4FC2-9B72-807984DCA2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883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D9FD4-9799-4F44-B580-88BF718E2BC4}" type="datetimeFigureOut">
              <a:rPr lang="fa-IR" smtClean="0"/>
              <a:t>11/03/1437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39C71-31EB-4522-AD05-84507B6105FD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D9FD4-9799-4F44-B580-88BF718E2BC4}" type="datetimeFigureOut">
              <a:rPr lang="fa-IR" smtClean="0"/>
              <a:t>11/03/1437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39C71-31EB-4522-AD05-84507B6105FD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D9FD4-9799-4F44-B580-88BF718E2BC4}" type="datetimeFigureOut">
              <a:rPr lang="fa-IR" smtClean="0"/>
              <a:t>11/03/1437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39C71-31EB-4522-AD05-84507B6105FD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D9FD4-9799-4F44-B580-88BF718E2BC4}" type="datetimeFigureOut">
              <a:rPr lang="fa-IR" smtClean="0"/>
              <a:t>11/03/1437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39C71-31EB-4522-AD05-84507B6105FD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D9FD4-9799-4F44-B580-88BF718E2BC4}" type="datetimeFigureOut">
              <a:rPr lang="fa-IR" smtClean="0"/>
              <a:t>11/03/1437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39C71-31EB-4522-AD05-84507B6105FD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D9FD4-9799-4F44-B580-88BF718E2BC4}" type="datetimeFigureOut">
              <a:rPr lang="fa-IR" smtClean="0"/>
              <a:t>11/03/1437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39C71-31EB-4522-AD05-84507B6105FD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D9FD4-9799-4F44-B580-88BF718E2BC4}" type="datetimeFigureOut">
              <a:rPr lang="fa-IR" smtClean="0"/>
              <a:t>11/03/1437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39C71-31EB-4522-AD05-84507B6105FD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D9FD4-9799-4F44-B580-88BF718E2BC4}" type="datetimeFigureOut">
              <a:rPr lang="fa-IR" smtClean="0"/>
              <a:t>11/03/1437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39C71-31EB-4522-AD05-84507B6105FD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D9FD4-9799-4F44-B580-88BF718E2BC4}" type="datetimeFigureOut">
              <a:rPr lang="fa-IR" smtClean="0"/>
              <a:t>11/03/1437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39C71-31EB-4522-AD05-84507B6105FD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D9FD4-9799-4F44-B580-88BF718E2BC4}" type="datetimeFigureOut">
              <a:rPr lang="fa-IR" smtClean="0"/>
              <a:t>11/03/1437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39C71-31EB-4522-AD05-84507B6105FD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D9FD4-9799-4F44-B580-88BF718E2BC4}" type="datetimeFigureOut">
              <a:rPr lang="fa-IR" smtClean="0"/>
              <a:t>11/03/1437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39C71-31EB-4522-AD05-84507B6105FD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D9FD4-9799-4F44-B580-88BF718E2BC4}" type="datetimeFigureOut">
              <a:rPr lang="fa-IR" smtClean="0"/>
              <a:t>11/03/1437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39C71-31EB-4522-AD05-84507B6105FD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04864"/>
            <a:ext cx="7772400" cy="1470025"/>
          </a:xfrm>
        </p:spPr>
        <p:txBody>
          <a:bodyPr>
            <a:normAutofit/>
          </a:bodyPr>
          <a:lstStyle/>
          <a:p>
            <a:r>
              <a:rPr lang="en-US" sz="4800" dirty="0" smtClean="0"/>
              <a:t>SBCD</a:t>
            </a:r>
            <a:endParaRPr lang="fa-IR" sz="4800" dirty="0"/>
          </a:p>
        </p:txBody>
      </p:sp>
      <p:sp>
        <p:nvSpPr>
          <p:cNvPr id="4" name="Title 1"/>
          <p:cNvSpPr>
            <a:spLocks noGrp="1"/>
          </p:cNvSpPr>
          <p:nvPr>
            <p:ph type="subTitle" idx="1"/>
          </p:nvPr>
        </p:nvSpPr>
        <p:spPr>
          <a:xfrm>
            <a:off x="1371600" y="4714875"/>
            <a:ext cx="6400800" cy="923925"/>
          </a:xfrm>
        </p:spPr>
        <p:txBody>
          <a:bodyPr>
            <a:noAutofit/>
          </a:bodyPr>
          <a:lstStyle/>
          <a:p>
            <a:r>
              <a:rPr lang="fa-IR" sz="4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سورا اکبر زاده -  فریده اکبر زاده - احمدی –جودی-ایلخانی-صرصری</a:t>
            </a:r>
            <a:endParaRPr lang="en-US" sz="4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37883"/>
            <a:ext cx="9144000" cy="6620117"/>
          </a:xfrm>
        </p:spPr>
        <p:txBody>
          <a:bodyPr/>
          <a:lstStyle/>
          <a:p>
            <a:pPr>
              <a:buNone/>
            </a:pPr>
            <a:endParaRPr lang="fa-I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3428992" y="2571744"/>
            <a:ext cx="2214578" cy="142876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SBCD</a:t>
            </a:r>
            <a:endParaRPr lang="fa-I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Down Arrow 7"/>
          <p:cNvSpPr/>
          <p:nvPr/>
        </p:nvSpPr>
        <p:spPr>
          <a:xfrm rot="16200000">
            <a:off x="6093662" y="2748815"/>
            <a:ext cx="385699" cy="974672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9" name="Left Arrow 8"/>
          <p:cNvSpPr/>
          <p:nvPr/>
        </p:nvSpPr>
        <p:spPr>
          <a:xfrm>
            <a:off x="2285984" y="3071810"/>
            <a:ext cx="978408" cy="357190"/>
          </a:xfrm>
          <a:prstGeom prst="lef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0" name="Rounded Rectangle 9"/>
          <p:cNvSpPr/>
          <p:nvPr/>
        </p:nvSpPr>
        <p:spPr>
          <a:xfrm>
            <a:off x="6588225" y="2161348"/>
            <a:ext cx="1922984" cy="3643916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Is it necessary to use conceptual framework to help us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?</a:t>
            </a:r>
            <a:endParaRPr lang="fa-I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05114" y="2151571"/>
            <a:ext cx="1980870" cy="3653693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</a:t>
            </a:r>
            <a:r>
              <a:rPr lang="en-US" sz="3200" dirty="0" smtClean="0">
                <a:solidFill>
                  <a:schemeClr val="tx1"/>
                </a:solidFill>
              </a:rPr>
              <a:t>s it </a:t>
            </a:r>
            <a:r>
              <a:rPr lang="en-US" sz="3200" dirty="0" smtClean="0">
                <a:solidFill>
                  <a:schemeClr val="tx1"/>
                </a:solidFill>
              </a:rPr>
              <a:t>necessary </a:t>
            </a:r>
            <a:r>
              <a:rPr lang="en-US" sz="3200" dirty="0" smtClean="0">
                <a:solidFill>
                  <a:schemeClr val="tx1"/>
                </a:solidFill>
              </a:rPr>
              <a:t>to have SBCD as </a:t>
            </a:r>
            <a:r>
              <a:rPr lang="en-US" sz="3200" dirty="0" smtClean="0">
                <a:solidFill>
                  <a:schemeClr val="tx1"/>
                </a:solidFill>
              </a:rPr>
              <a:t>schools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?</a:t>
            </a:r>
            <a:endParaRPr lang="fa-IR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428604"/>
            <a:ext cx="8543956" cy="5697559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en-US" sz="2400" dirty="0" smtClean="0"/>
          </a:p>
          <a:p>
            <a:pPr algn="ctr">
              <a:buNone/>
            </a:pPr>
            <a:r>
              <a:rPr lang="en-US" sz="2400" dirty="0" smtClean="0"/>
              <a:t>Since                           </a:t>
            </a:r>
            <a:r>
              <a:rPr lang="en-US" sz="2400" b="1" dirty="0" smtClean="0"/>
              <a:t>1999 it has been a highlight of China’s curriculum</a:t>
            </a:r>
          </a:p>
          <a:p>
            <a:pPr algn="ctr">
              <a:buNone/>
            </a:pPr>
            <a:endParaRPr lang="en-US" sz="2400" dirty="0"/>
          </a:p>
          <a:p>
            <a:pPr algn="ctr">
              <a:buNone/>
            </a:pPr>
            <a:endParaRPr lang="en-US" sz="2400" dirty="0" smtClean="0"/>
          </a:p>
          <a:p>
            <a:pPr algn="ctr">
              <a:buNone/>
            </a:pPr>
            <a:r>
              <a:rPr lang="en-US" sz="2400" dirty="0" smtClean="0"/>
              <a:t>                                     </a:t>
            </a:r>
            <a:r>
              <a:rPr lang="en-US" sz="2400" b="1" dirty="0" smtClean="0"/>
              <a:t>Curriculum policy change toward  developing partial power </a:t>
            </a:r>
          </a:p>
          <a:p>
            <a:pPr algn="ctr">
              <a:buNone/>
            </a:pPr>
            <a:endParaRPr lang="en-US" sz="2400" b="1" dirty="0"/>
          </a:p>
          <a:p>
            <a:pPr algn="l">
              <a:buNone/>
            </a:pPr>
            <a:r>
              <a:rPr lang="en-US" sz="2400" b="1" dirty="0" smtClean="0"/>
              <a:t>                                     curriculum decided by local regions and individual schools  </a:t>
            </a:r>
          </a:p>
          <a:p>
            <a:pPr algn="l">
              <a:buNone/>
            </a:pPr>
            <a:endParaRPr lang="en-US" sz="2400" b="1" dirty="0"/>
          </a:p>
          <a:p>
            <a:pPr algn="l">
              <a:buNone/>
            </a:pPr>
            <a:r>
              <a:rPr lang="en-US" sz="2400" b="1" dirty="0" smtClean="0"/>
              <a:t>                         </a:t>
            </a:r>
            <a:r>
              <a:rPr lang="fa-IR" sz="2400" b="1" dirty="0" smtClean="0"/>
              <a:t>  </a:t>
            </a:r>
            <a:r>
              <a:rPr lang="en-US" sz="2400" b="1" dirty="0" smtClean="0"/>
              <a:t>                            transforming teacher’s role  from “book knowledge transmitters” to curriculum developers</a:t>
            </a:r>
            <a:r>
              <a:rPr lang="fa-IR" sz="2400" b="1" dirty="0" smtClean="0"/>
              <a:t>                  </a:t>
            </a:r>
            <a:r>
              <a:rPr lang="en-US" sz="2400" b="1" dirty="0" smtClean="0"/>
              <a:t>    </a:t>
            </a:r>
            <a:endParaRPr lang="en-US" sz="2400" b="1" dirty="0"/>
          </a:p>
        </p:txBody>
      </p:sp>
      <p:sp>
        <p:nvSpPr>
          <p:cNvPr id="4" name="Rectangle 3"/>
          <p:cNvSpPr/>
          <p:nvPr/>
        </p:nvSpPr>
        <p:spPr>
          <a:xfrm>
            <a:off x="285720" y="642918"/>
            <a:ext cx="1857388" cy="78581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SBCD IN CHINA</a:t>
            </a:r>
            <a:endParaRPr lang="fa-IR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285984" y="1142984"/>
            <a:ext cx="571504" cy="1588"/>
          </a:xfrm>
          <a:prstGeom prst="straightConnector1">
            <a:avLst/>
          </a:prstGeom>
          <a:ln w="34925" cmpd="sng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643042" y="1714488"/>
            <a:ext cx="642942" cy="500066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6200000" flipH="1">
            <a:off x="1285852" y="2071678"/>
            <a:ext cx="1000132" cy="857256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6200000" flipH="1">
            <a:off x="464315" y="2750339"/>
            <a:ext cx="1785950" cy="571504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2"/>
            </a:gs>
            <a:gs pos="50000">
              <a:srgbClr val="9CB86E"/>
            </a:gs>
            <a:gs pos="100000">
              <a:srgbClr val="156B13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 algn="l">
              <a:buNone/>
            </a:pPr>
            <a:endParaRPr lang="fa-IR" dirty="0"/>
          </a:p>
        </p:txBody>
      </p:sp>
      <p:sp>
        <p:nvSpPr>
          <p:cNvPr id="4" name="Rounded Rectangle 3"/>
          <p:cNvSpPr/>
          <p:nvPr/>
        </p:nvSpPr>
        <p:spPr>
          <a:xfrm>
            <a:off x="2914676" y="614347"/>
            <a:ext cx="2443142" cy="1582638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SBCD’ Definition</a:t>
            </a:r>
            <a:endParaRPr lang="fa-IR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923286" y="2832437"/>
            <a:ext cx="2176579" cy="2034574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Democratic philosophy</a:t>
            </a:r>
            <a:endParaRPr lang="fa-IR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91295" y="2938525"/>
            <a:ext cx="2566259" cy="1168861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 Slogan</a:t>
            </a:r>
            <a:endParaRPr lang="fa-IR" sz="2800" b="1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724838" y="4161744"/>
            <a:ext cx="1915714" cy="1964419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Practical series of steps</a:t>
            </a:r>
            <a:endParaRPr lang="fa-IR" sz="3200" b="1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572000" y="2357430"/>
            <a:ext cx="785818" cy="500066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0800000" flipV="1">
            <a:off x="3357554" y="2357430"/>
            <a:ext cx="928694" cy="642942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>
            <a:off x="3643306" y="3214686"/>
            <a:ext cx="1571636" cy="1588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  <a:alpha val="5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692696"/>
            <a:ext cx="8229600" cy="5072098"/>
          </a:xfrm>
        </p:spPr>
        <p:txBody>
          <a:bodyPr/>
          <a:lstStyle/>
          <a:p>
            <a:pPr algn="l">
              <a:buNone/>
            </a:pPr>
            <a:r>
              <a:rPr lang="en-US" sz="2800" dirty="0" smtClean="0"/>
              <a:t>                                     </a:t>
            </a:r>
          </a:p>
          <a:p>
            <a:pPr algn="l">
              <a:buNone/>
            </a:pPr>
            <a:r>
              <a:rPr lang="en-US" sz="2800" b="1" dirty="0"/>
              <a:t> </a:t>
            </a:r>
            <a:r>
              <a:rPr lang="en-US" sz="2800" b="1" dirty="0" smtClean="0"/>
              <a:t>                          It is difficult to come up with a perfect form of SBCD</a:t>
            </a:r>
          </a:p>
          <a:p>
            <a:pPr algn="l">
              <a:buNone/>
            </a:pPr>
            <a:endParaRPr lang="en-US" sz="2000" dirty="0"/>
          </a:p>
          <a:p>
            <a:pPr algn="l">
              <a:buNone/>
            </a:pPr>
            <a:endParaRPr lang="en-US" sz="2000" dirty="0" smtClean="0"/>
          </a:p>
          <a:p>
            <a:pPr algn="l">
              <a:buNone/>
            </a:pPr>
            <a:endParaRPr lang="en-US" sz="2000" dirty="0"/>
          </a:p>
          <a:p>
            <a:pPr algn="l">
              <a:buNone/>
            </a:pPr>
            <a:endParaRPr lang="en-US" sz="2000" dirty="0" smtClean="0"/>
          </a:p>
          <a:p>
            <a:pPr algn="l">
              <a:buNone/>
            </a:pPr>
            <a:r>
              <a:rPr lang="en-US" sz="2000" dirty="0" smtClean="0"/>
              <a:t> 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       </a:t>
            </a:r>
          </a:p>
          <a:p>
            <a:pPr algn="l">
              <a:buNone/>
            </a:pPr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</a:t>
            </a:r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hard realities of systems and governments necessitate  limitations </a:t>
            </a:r>
            <a:r>
              <a:rPr lang="en-US" sz="2000" b="1" dirty="0" smtClean="0"/>
              <a:t>        </a:t>
            </a:r>
            <a:endParaRPr lang="fa-IR" sz="2000" b="1" dirty="0"/>
          </a:p>
        </p:txBody>
      </p:sp>
      <p:sp>
        <p:nvSpPr>
          <p:cNvPr id="4" name="Oval 3"/>
          <p:cNvSpPr/>
          <p:nvPr/>
        </p:nvSpPr>
        <p:spPr>
          <a:xfrm>
            <a:off x="428596" y="928670"/>
            <a:ext cx="1428760" cy="914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Caveats of SBCD</a:t>
            </a:r>
            <a:endParaRPr lang="fa-IR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000232" y="1571612"/>
            <a:ext cx="785818" cy="1588"/>
          </a:xfrm>
          <a:prstGeom prst="straightConnector1">
            <a:avLst/>
          </a:prstGeom>
          <a:ln w="317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>
            <a:off x="357158" y="2857496"/>
            <a:ext cx="1571636" cy="1588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3373"/>
            <a:ext cx="9043990" cy="7102051"/>
          </a:xfrm>
        </p:spPr>
        <p:txBody>
          <a:bodyPr>
            <a:normAutofit/>
          </a:bodyPr>
          <a:lstStyle/>
          <a:p>
            <a:pPr algn="l">
              <a:buNone/>
            </a:pPr>
            <a:endParaRPr lang="en-US" sz="2000" dirty="0" smtClean="0"/>
          </a:p>
          <a:p>
            <a:pPr algn="l">
              <a:buNone/>
            </a:pPr>
            <a:endParaRPr lang="en-US" sz="2000" dirty="0"/>
          </a:p>
          <a:p>
            <a:pPr algn="l">
              <a:buNone/>
            </a:pPr>
            <a:endParaRPr lang="en-US" sz="2000" dirty="0" smtClean="0"/>
          </a:p>
          <a:p>
            <a:pPr algn="l">
              <a:buNone/>
            </a:pPr>
            <a:endParaRPr lang="en-US" sz="2000" dirty="0"/>
          </a:p>
          <a:p>
            <a:pPr algn="l">
              <a:buNone/>
            </a:pPr>
            <a:endParaRPr lang="en-US" sz="2000" dirty="0" smtClean="0"/>
          </a:p>
          <a:p>
            <a:pPr algn="l">
              <a:buNone/>
            </a:pPr>
            <a:endParaRPr lang="en-US" sz="2000" dirty="0"/>
          </a:p>
          <a:p>
            <a:pPr algn="l">
              <a:buNone/>
            </a:pPr>
            <a:r>
              <a:rPr lang="en-US" sz="2000" dirty="0" smtClean="0"/>
              <a:t>                                          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provides</a:t>
            </a:r>
            <a:endParaRPr lang="fa-IR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92919" y="2464586"/>
            <a:ext cx="2436007" cy="217885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Conceptual framework of SBCD</a:t>
            </a:r>
            <a:endParaRPr lang="fa-IR" sz="3200" b="1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714876" y="1035828"/>
            <a:ext cx="2450552" cy="139304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A structure for curriculum planning</a:t>
            </a:r>
            <a:endParaRPr lang="fa-IR" sz="2800" b="1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714876" y="2943227"/>
            <a:ext cx="2450552" cy="151978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Coherent grouping of terms or values</a:t>
            </a:r>
            <a:endParaRPr lang="fa-IR" sz="2400" b="1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714876" y="5082148"/>
            <a:ext cx="2379114" cy="176846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Ideal goals</a:t>
            </a:r>
            <a:endParaRPr lang="fa-IR" sz="3200" b="1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000364" y="3071810"/>
            <a:ext cx="928694" cy="1588"/>
          </a:xfrm>
          <a:prstGeom prst="line">
            <a:avLst/>
          </a:prstGeom>
          <a:ln w="254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 flipH="1" flipV="1">
            <a:off x="3714744" y="2143116"/>
            <a:ext cx="1214446" cy="642942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000496" y="3071810"/>
            <a:ext cx="571504" cy="1588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6200000" flipH="1">
            <a:off x="3536149" y="3536157"/>
            <a:ext cx="1571636" cy="642942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612576" y="1844824"/>
            <a:ext cx="8589640" cy="4104456"/>
          </a:xfrm>
          <a:blipFill>
            <a:blip r:embed="rId2"/>
            <a:tile tx="0" ty="0" sx="100000" sy="100000" flip="none" algn="tl"/>
          </a:blipFill>
          <a:scene3d>
            <a:camera prst="perspectiveHeroicExtremeLeftFacing"/>
            <a:lightRig rig="threePt" dir="t"/>
          </a:scene3d>
        </p:spPr>
        <p:txBody>
          <a:bodyPr>
            <a:normAutofit/>
          </a:bodyPr>
          <a:lstStyle/>
          <a:p>
            <a:r>
              <a:rPr lang="fa-IR" sz="6000" dirty="0" smtClean="0">
                <a:solidFill>
                  <a:srgbClr val="0070C0"/>
                </a:solidFill>
              </a:rPr>
              <a:t>با تشکر از استاد گرامی ونگاه گرمتان</a:t>
            </a:r>
            <a:endParaRPr lang="en-US" sz="6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183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142</Words>
  <Application>Microsoft Office PowerPoint</Application>
  <PresentationFormat>On-screen Show (4:3)</PresentationFormat>
  <Paragraphs>41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SBCD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MRT www.Win2Farsi.com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SBCD</dc:title>
  <dc:creator>MRT</dc:creator>
  <cp:lastModifiedBy>OliveSoft</cp:lastModifiedBy>
  <cp:revision>15</cp:revision>
  <dcterms:created xsi:type="dcterms:W3CDTF">2015-12-19T09:26:35Z</dcterms:created>
  <dcterms:modified xsi:type="dcterms:W3CDTF">2015-12-22T12:56:59Z</dcterms:modified>
</cp:coreProperties>
</file>