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56"/>
  </p:notesMasterIdLst>
  <p:sldIdLst>
    <p:sldId id="256" r:id="rId2"/>
    <p:sldId id="257" r:id="rId3"/>
    <p:sldId id="258" r:id="rId4"/>
    <p:sldId id="259" r:id="rId5"/>
    <p:sldId id="260" r:id="rId6"/>
    <p:sldId id="261" r:id="rId7"/>
    <p:sldId id="263" r:id="rId8"/>
    <p:sldId id="264" r:id="rId9"/>
    <p:sldId id="262" r:id="rId10"/>
    <p:sldId id="265" r:id="rId11"/>
    <p:sldId id="268" r:id="rId12"/>
    <p:sldId id="270" r:id="rId13"/>
    <p:sldId id="269" r:id="rId14"/>
    <p:sldId id="267" r:id="rId15"/>
    <p:sldId id="271" r:id="rId16"/>
    <p:sldId id="266" r:id="rId17"/>
    <p:sldId id="273" r:id="rId18"/>
    <p:sldId id="274" r:id="rId19"/>
    <p:sldId id="277" r:id="rId20"/>
    <p:sldId id="278" r:id="rId21"/>
    <p:sldId id="276" r:id="rId22"/>
    <p:sldId id="279" r:id="rId23"/>
    <p:sldId id="275" r:id="rId24"/>
    <p:sldId id="272" r:id="rId25"/>
    <p:sldId id="281" r:id="rId26"/>
    <p:sldId id="282" r:id="rId27"/>
    <p:sldId id="284" r:id="rId28"/>
    <p:sldId id="283" r:id="rId29"/>
    <p:sldId id="287" r:id="rId30"/>
    <p:sldId id="286" r:id="rId31"/>
    <p:sldId id="285" r:id="rId32"/>
    <p:sldId id="288" r:id="rId33"/>
    <p:sldId id="280" r:id="rId34"/>
    <p:sldId id="290" r:id="rId35"/>
    <p:sldId id="292" r:id="rId36"/>
    <p:sldId id="291" r:id="rId37"/>
    <p:sldId id="289" r:id="rId38"/>
    <p:sldId id="294" r:id="rId39"/>
    <p:sldId id="293" r:id="rId40"/>
    <p:sldId id="296" r:id="rId41"/>
    <p:sldId id="295" r:id="rId42"/>
    <p:sldId id="298" r:id="rId43"/>
    <p:sldId id="299" r:id="rId44"/>
    <p:sldId id="297" r:id="rId45"/>
    <p:sldId id="300" r:id="rId46"/>
    <p:sldId id="301" r:id="rId47"/>
    <p:sldId id="303" r:id="rId48"/>
    <p:sldId id="304" r:id="rId49"/>
    <p:sldId id="306" r:id="rId50"/>
    <p:sldId id="307" r:id="rId51"/>
    <p:sldId id="305" r:id="rId52"/>
    <p:sldId id="302" r:id="rId53"/>
    <p:sldId id="309"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snapToObjects="1">
      <p:cViewPr varScale="1">
        <p:scale>
          <a:sx n="63" d="100"/>
          <a:sy n="63" d="100"/>
        </p:scale>
        <p:origin x="-126"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47BC9-6A70-4E8B-9C3B-DD0107FC846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9E340-BB55-419C-B48E-A6DA81D6723F}" type="slidenum">
              <a:rPr lang="en-US" smtClean="0"/>
              <a:t>‹#›</a:t>
            </a:fld>
            <a:endParaRPr lang="en-US"/>
          </a:p>
        </p:txBody>
      </p:sp>
    </p:spTree>
    <p:extLst>
      <p:ext uri="{BB962C8B-B14F-4D97-AF65-F5344CB8AC3E}">
        <p14:creationId xmlns:p14="http://schemas.microsoft.com/office/powerpoint/2010/main" val="33987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9E340-BB55-419C-B48E-A6DA81D6723F}" type="slidenum">
              <a:rPr lang="en-US" smtClean="0"/>
              <a:t>35</a:t>
            </a:fld>
            <a:endParaRPr lang="en-US"/>
          </a:p>
        </p:txBody>
      </p:sp>
    </p:spTree>
    <p:extLst>
      <p:ext uri="{BB962C8B-B14F-4D97-AF65-F5344CB8AC3E}">
        <p14:creationId xmlns:p14="http://schemas.microsoft.com/office/powerpoint/2010/main" val="1868408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D8599B3-242F-6F4B-8FA7-3FE0C328F4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A213BE-3765-914C-A2F8-B29B6F17E7E9}"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A213BE-3765-914C-A2F8-B29B6F17E7E9}"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A213BE-3765-914C-A2F8-B29B6F17E7E9}" type="datetimeFigureOut">
              <a:rPr lang="en-US" smtClean="0"/>
              <a:t>12/31/2017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A213BE-3765-914C-A2F8-B29B6F17E7E9}"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A213BE-3765-914C-A2F8-B29B6F17E7E9}"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213BE-3765-914C-A2F8-B29B6F17E7E9}"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213BE-3765-914C-A2F8-B29B6F17E7E9}"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213BE-3765-914C-A2F8-B29B6F17E7E9}"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A213BE-3765-914C-A2F8-B29B6F17E7E9}"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A213BE-3765-914C-A2F8-B29B6F17E7E9}" type="datetimeFigureOut">
              <a:rPr lang="en-US" smtClean="0"/>
              <a:t>12/31/2017</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8599B3-242F-6F4B-8FA7-3FE0C328F4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FA213BE-3765-914C-A2F8-B29B6F17E7E9}" type="datetimeFigureOut">
              <a:rPr lang="en-US" smtClean="0"/>
              <a:t>12/31/2017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D8599B3-242F-6F4B-8FA7-3FE0C328F41C}" type="slidenum">
              <a:rPr lang="en-US" smtClean="0"/>
              <a:t>‹#›</a:t>
            </a:fld>
            <a:endParaRPr lang="en-US"/>
          </a:p>
        </p:txBody>
      </p:sp>
    </p:spTree>
    <p:extLst>
      <p:ext uri="{BB962C8B-B14F-4D97-AF65-F5344CB8AC3E}">
        <p14:creationId xmlns:p14="http://schemas.microsoft.com/office/powerpoint/2010/main" val="156634462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062103"/>
          </a:xfrm>
          <a:prstGeom prst="rect">
            <a:avLst/>
          </a:prstGeom>
          <a:noFill/>
        </p:spPr>
        <p:txBody>
          <a:bodyPr wrap="square" rtlCol="0">
            <a:spAutoFit/>
          </a:bodyPr>
          <a:lstStyle/>
          <a:p>
            <a:pPr marL="457200" indent="-457200">
              <a:buFont typeface="Courier New" charset="0"/>
              <a:buChar char="o"/>
            </a:pPr>
            <a:r>
              <a:rPr lang="en-US" sz="3200" dirty="0">
                <a:solidFill>
                  <a:schemeClr val="bg1"/>
                </a:solidFill>
                <a:latin typeface="XB Kayhan" charset="0"/>
                <a:ea typeface="XB Kayhan" charset="0"/>
                <a:cs typeface="XB Kayhan" charset="0"/>
              </a:rPr>
              <a:t>Infectious diseases remain an important health problem in the United States and worldwide despite the availability and use of effective vaccines and antibiotics</a:t>
            </a:r>
            <a:endParaRPr lang="fa-IR" sz="3200" dirty="0">
              <a:solidFill>
                <a:schemeClr val="bg1"/>
              </a:solidFill>
              <a:latin typeface="XB Kayhan" charset="0"/>
              <a:ea typeface="XB Kayhan" charset="0"/>
              <a:cs typeface="XB Kayhan" charset="0"/>
            </a:endParaRPr>
          </a:p>
        </p:txBody>
      </p:sp>
    </p:spTree>
    <p:extLst>
      <p:ext uri="{BB962C8B-B14F-4D97-AF65-F5344CB8AC3E}">
        <p14:creationId xmlns:p14="http://schemas.microsoft.com/office/powerpoint/2010/main" val="90651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EAE82A7-1641-4638-A0EE-A28A404C7CEB}"/>
              </a:ext>
            </a:extLst>
          </p:cNvPr>
          <p:cNvPicPr>
            <a:picLocks noChangeAspect="1"/>
          </p:cNvPicPr>
          <p:nvPr/>
        </p:nvPicPr>
        <p:blipFill>
          <a:blip r:embed="rId2"/>
          <a:stretch>
            <a:fillRect/>
          </a:stretch>
        </p:blipFill>
        <p:spPr>
          <a:xfrm>
            <a:off x="458909" y="1126349"/>
            <a:ext cx="11189752" cy="5115425"/>
          </a:xfrm>
          <a:prstGeom prst="rect">
            <a:avLst/>
          </a:prstGeom>
        </p:spPr>
      </p:pic>
    </p:spTree>
    <p:extLst>
      <p:ext uri="{BB962C8B-B14F-4D97-AF65-F5344CB8AC3E}">
        <p14:creationId xmlns:p14="http://schemas.microsoft.com/office/powerpoint/2010/main" val="20592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585871"/>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Bacteria</a:t>
            </a:r>
          </a:p>
          <a:p>
            <a:pPr lvl="0"/>
            <a:r>
              <a:rPr lang="en-US" sz="3200" dirty="0">
                <a:solidFill>
                  <a:prstClr val="white"/>
                </a:solidFill>
                <a:latin typeface="XB Kayhan" charset="0"/>
                <a:ea typeface="XB Kayhan" charset="0"/>
                <a:cs typeface="XB Kayhan" charset="0"/>
              </a:rPr>
              <a:t>Bacterial infections are common causes of disease Bacteria are prokaryotes</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There are two common forms of cell wall structure:</a:t>
            </a:r>
          </a:p>
          <a:p>
            <a:pPr lvl="0"/>
            <a:r>
              <a:rPr lang="en-US" sz="3200" dirty="0">
                <a:solidFill>
                  <a:prstClr val="white"/>
                </a:solidFill>
                <a:latin typeface="XB Kayhan" charset="0"/>
                <a:ea typeface="XB Kayhan" charset="0"/>
                <a:cs typeface="XB Kayhan" charset="0"/>
              </a:rPr>
              <a:t> a thick wall that retains crystal-violet stain</a:t>
            </a:r>
          </a:p>
          <a:p>
            <a:pPr lvl="0"/>
            <a:r>
              <a:rPr lang="en-US" sz="3200" dirty="0">
                <a:solidFill>
                  <a:prstClr val="white"/>
                </a:solidFill>
                <a:latin typeface="XB Kayhan" charset="0"/>
                <a:ea typeface="XB Kayhan" charset="0"/>
                <a:cs typeface="XB Kayhan" charset="0"/>
              </a:rPr>
              <a:t>(gram-positive bacteria) </a:t>
            </a:r>
          </a:p>
          <a:p>
            <a:pPr lvl="0"/>
            <a:r>
              <a:rPr lang="en-US" sz="3200" dirty="0">
                <a:solidFill>
                  <a:prstClr val="white"/>
                </a:solidFill>
                <a:latin typeface="XB Kayhan" charset="0"/>
                <a:ea typeface="XB Kayhan" charset="0"/>
                <a:cs typeface="XB Kayhan" charset="0"/>
              </a:rPr>
              <a:t>a thin cell wall surrounded by an outer membrane (gram-negative bacteria)</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810350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53943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Bacteria are classified by:</a:t>
            </a:r>
          </a:p>
          <a:p>
            <a:pPr lvl="0"/>
            <a:endParaRPr lang="en-US" sz="3200" dirty="0">
              <a:solidFill>
                <a:prstClr val="white"/>
              </a:solidFill>
              <a:latin typeface="XB Kayhan" charset="0"/>
              <a:ea typeface="XB Kayhan" charset="0"/>
              <a:cs typeface="XB Kayhan" charset="0"/>
            </a:endParaRPr>
          </a:p>
          <a:p>
            <a:pPr lvl="0"/>
            <a:r>
              <a:rPr lang="en-US" sz="3200" dirty="0" smtClean="0">
                <a:solidFill>
                  <a:prstClr val="white"/>
                </a:solidFill>
                <a:latin typeface="XB Kayhan" charset="0"/>
                <a:ea typeface="XB Kayhan" charset="0"/>
                <a:cs typeface="XB Kayhan" charset="0"/>
              </a:rPr>
              <a:t>Gram </a:t>
            </a:r>
            <a:r>
              <a:rPr lang="en-US" sz="3200" dirty="0">
                <a:solidFill>
                  <a:prstClr val="white"/>
                </a:solidFill>
                <a:latin typeface="XB Kayhan" charset="0"/>
                <a:ea typeface="XB Kayhan" charset="0"/>
                <a:cs typeface="XB Kayhan" charset="0"/>
              </a:rPr>
              <a:t>staining (positive or negative),</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S</a:t>
            </a:r>
            <a:r>
              <a:rPr lang="en-US" sz="3200" dirty="0" smtClean="0">
                <a:solidFill>
                  <a:prstClr val="white"/>
                </a:solidFill>
                <a:latin typeface="XB Kayhan" charset="0"/>
                <a:ea typeface="XB Kayhan" charset="0"/>
                <a:cs typeface="XB Kayhan" charset="0"/>
              </a:rPr>
              <a:t>hape </a:t>
            </a:r>
            <a:r>
              <a:rPr lang="en-US" sz="3200" dirty="0">
                <a:solidFill>
                  <a:prstClr val="white"/>
                </a:solidFill>
                <a:latin typeface="XB Kayhan" charset="0"/>
                <a:ea typeface="XB Kayhan" charset="0"/>
                <a:cs typeface="XB Kayhan" charset="0"/>
              </a:rPr>
              <a:t>(spherical ones are cocci; rod-shaped ones are</a:t>
            </a:r>
          </a:p>
          <a:p>
            <a:pPr lvl="0"/>
            <a:r>
              <a:rPr lang="en-US" sz="3200" dirty="0">
                <a:solidFill>
                  <a:prstClr val="white"/>
                </a:solidFill>
                <a:latin typeface="XB Kayhan" charset="0"/>
                <a:ea typeface="XB Kayhan" charset="0"/>
                <a:cs typeface="XB Kayhan" charset="0"/>
              </a:rPr>
              <a:t>bacilli) </a:t>
            </a:r>
          </a:p>
          <a:p>
            <a:pPr lvl="0"/>
            <a:r>
              <a:rPr lang="en-US" sz="3200" dirty="0">
                <a:solidFill>
                  <a:prstClr val="white"/>
                </a:solidFill>
                <a:latin typeface="XB Kayhan" charset="0"/>
                <a:ea typeface="XB Kayhan" charset="0"/>
                <a:cs typeface="XB Kayhan" charset="0"/>
              </a:rPr>
              <a:t> </a:t>
            </a:r>
            <a:r>
              <a:rPr lang="en-US" sz="3200" dirty="0" smtClean="0">
                <a:solidFill>
                  <a:prstClr val="white"/>
                </a:solidFill>
                <a:latin typeface="XB Kayhan" charset="0"/>
                <a:ea typeface="XB Kayhan" charset="0"/>
                <a:cs typeface="XB Kayhan" charset="0"/>
              </a:rPr>
              <a:t>Need </a:t>
            </a:r>
            <a:r>
              <a:rPr lang="en-US" sz="3200" dirty="0">
                <a:solidFill>
                  <a:prstClr val="white"/>
                </a:solidFill>
                <a:latin typeface="XB Kayhan" charset="0"/>
                <a:ea typeface="XB Kayhan" charset="0"/>
                <a:cs typeface="XB Kayhan" charset="0"/>
              </a:rPr>
              <a:t>for oxygen </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900566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06210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Normal healthy people can be colonized by as many</a:t>
            </a:r>
          </a:p>
          <a:p>
            <a:pPr lvl="0"/>
            <a:r>
              <a:rPr lang="en-US" sz="3200" dirty="0">
                <a:solidFill>
                  <a:prstClr val="white"/>
                </a:solidFill>
                <a:latin typeface="XB Kayhan" charset="0"/>
                <a:ea typeface="XB Kayhan" charset="0"/>
                <a:cs typeface="XB Kayhan" charset="0"/>
              </a:rPr>
              <a:t>10 12 bacteria on the skin</a:t>
            </a:r>
          </a:p>
          <a:p>
            <a:pPr lvl="0"/>
            <a:r>
              <a:rPr lang="en-US" sz="3200" dirty="0">
                <a:solidFill>
                  <a:prstClr val="white"/>
                </a:solidFill>
                <a:latin typeface="XB Kayhan" charset="0"/>
                <a:ea typeface="XB Kayhan" charset="0"/>
                <a:cs typeface="XB Kayhan" charset="0"/>
              </a:rPr>
              <a:t>10 10 bacteria in the mouth</a:t>
            </a:r>
          </a:p>
          <a:p>
            <a:pPr lvl="0"/>
            <a:r>
              <a:rPr lang="en-US" sz="3200" dirty="0">
                <a:solidFill>
                  <a:prstClr val="white"/>
                </a:solidFill>
                <a:latin typeface="XB Kayhan" charset="0"/>
                <a:ea typeface="XB Kayhan" charset="0"/>
                <a:cs typeface="XB Kayhan" charset="0"/>
              </a:rPr>
              <a:t>10 14 bacteria in the gastrointestinal tract.</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817151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584775"/>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Chlamydia and Rickettsia</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475868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AB90B03-AB78-444F-B699-DAB5854CD5E1}"/>
              </a:ext>
            </a:extLst>
          </p:cNvPr>
          <p:cNvPicPr>
            <a:picLocks noChangeAspect="1"/>
          </p:cNvPicPr>
          <p:nvPr/>
        </p:nvPicPr>
        <p:blipFill>
          <a:blip r:embed="rId2"/>
          <a:stretch>
            <a:fillRect/>
          </a:stretch>
        </p:blipFill>
        <p:spPr>
          <a:xfrm>
            <a:off x="702365" y="479343"/>
            <a:ext cx="10840278" cy="5682918"/>
          </a:xfrm>
          <a:prstGeom prst="rect">
            <a:avLst/>
          </a:prstGeom>
        </p:spPr>
      </p:pic>
    </p:spTree>
    <p:extLst>
      <p:ext uri="{BB962C8B-B14F-4D97-AF65-F5344CB8AC3E}">
        <p14:creationId xmlns:p14="http://schemas.microsoft.com/office/powerpoint/2010/main" val="118415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C7B0C15-8303-46FB-BB58-3E21378F2B9D}"/>
              </a:ext>
            </a:extLst>
          </p:cNvPr>
          <p:cNvPicPr>
            <a:picLocks noChangeAspect="1"/>
          </p:cNvPicPr>
          <p:nvPr/>
        </p:nvPicPr>
        <p:blipFill>
          <a:blip r:embed="rId2"/>
          <a:stretch>
            <a:fillRect/>
          </a:stretch>
        </p:blipFill>
        <p:spPr>
          <a:xfrm>
            <a:off x="1007165" y="808382"/>
            <a:ext cx="10296939" cy="4797287"/>
          </a:xfrm>
          <a:prstGeom prst="rect">
            <a:avLst/>
          </a:prstGeom>
        </p:spPr>
      </p:pic>
    </p:spTree>
    <p:extLst>
      <p:ext uri="{BB962C8B-B14F-4D97-AF65-F5344CB8AC3E}">
        <p14:creationId xmlns:p14="http://schemas.microsoft.com/office/powerpoint/2010/main" val="274118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501675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Normal Microbiome.</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V</a:t>
            </a:r>
            <a:r>
              <a:rPr lang="en-US" sz="3200" dirty="0" smtClean="0">
                <a:solidFill>
                  <a:prstClr val="white"/>
                </a:solidFill>
                <a:latin typeface="XB Kayhan" charset="0"/>
                <a:ea typeface="XB Kayhan" charset="0"/>
                <a:cs typeface="XB Kayhan" charset="0"/>
              </a:rPr>
              <a:t>eritable </a:t>
            </a:r>
            <a:r>
              <a:rPr lang="en-US" sz="3200" dirty="0">
                <a:solidFill>
                  <a:prstClr val="white"/>
                </a:solidFill>
                <a:latin typeface="XB Kayhan" charset="0"/>
                <a:ea typeface="XB Kayhan" charset="0"/>
                <a:cs typeface="XB Kayhan" charset="0"/>
              </a:rPr>
              <a:t>ecosystem of microbes and their genes and</a:t>
            </a:r>
          </a:p>
          <a:p>
            <a:pPr lvl="0"/>
            <a:r>
              <a:rPr lang="en-US" sz="3200" dirty="0">
                <a:solidFill>
                  <a:prstClr val="white"/>
                </a:solidFill>
                <a:latin typeface="XB Kayhan" charset="0"/>
                <a:ea typeface="XB Kayhan" charset="0"/>
                <a:cs typeface="XB Kayhan" charset="0"/>
              </a:rPr>
              <a:t>products that humans live with is called the microbiome</a:t>
            </a:r>
          </a:p>
          <a:p>
            <a:pPr lvl="0"/>
            <a:r>
              <a:rPr lang="en-US" sz="3200" dirty="0">
                <a:solidFill>
                  <a:prstClr val="white"/>
                </a:solidFill>
                <a:latin typeface="XB Kayhan" charset="0"/>
                <a:ea typeface="XB Kayhan" charset="0"/>
                <a:cs typeface="XB Kayhan" charset="0"/>
              </a:rPr>
              <a:t>Depletion of the microbiome or change in</a:t>
            </a:r>
          </a:p>
          <a:p>
            <a:pPr lvl="0"/>
            <a:r>
              <a:rPr lang="en-US" sz="3200" dirty="0">
                <a:solidFill>
                  <a:prstClr val="white"/>
                </a:solidFill>
                <a:latin typeface="XB Kayhan" charset="0"/>
                <a:ea typeface="XB Kayhan" charset="0"/>
                <a:cs typeface="XB Kayhan" charset="0"/>
              </a:rPr>
              <a:t>its composition has been implicated in inflammatory bowel disease, the development of allergies, and increased incidence of various systemic autoimmune diseases.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647748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554545"/>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Fungi</a:t>
            </a:r>
          </a:p>
          <a:p>
            <a:pPr lvl="0"/>
            <a:r>
              <a:rPr lang="en-US" sz="3200" dirty="0">
                <a:solidFill>
                  <a:prstClr val="white"/>
                </a:solidFill>
                <a:latin typeface="XB Kayhan" charset="0"/>
                <a:ea typeface="XB Kayhan" charset="0"/>
                <a:cs typeface="XB Kayhan" charset="0"/>
              </a:rPr>
              <a:t>Fungi are eukaryotes </a:t>
            </a:r>
          </a:p>
          <a:p>
            <a:pPr lvl="0"/>
            <a:r>
              <a:rPr lang="en-US" sz="3200" dirty="0">
                <a:solidFill>
                  <a:prstClr val="white"/>
                </a:solidFill>
                <a:latin typeface="XB Kayhan" charset="0"/>
                <a:ea typeface="XB Kayhan" charset="0"/>
                <a:cs typeface="XB Kayhan" charset="0"/>
              </a:rPr>
              <a:t>Fungi can grow either as rounded yeast cells or as slender, filamentous hyphae.</a:t>
            </a:r>
          </a:p>
          <a:p>
            <a:pPr lvl="0"/>
            <a:r>
              <a:rPr lang="en-US" sz="3200" dirty="0">
                <a:solidFill>
                  <a:prstClr val="white"/>
                </a:solidFill>
                <a:latin typeface="XB Kayhan" charset="0"/>
                <a:ea typeface="XB Kayhan" charset="0"/>
                <a:cs typeface="XB Kayhan" charset="0"/>
              </a:rPr>
              <a:t> </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576847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1DF78F4-8DAA-4192-9730-AF20B14648A3}"/>
              </a:ext>
            </a:extLst>
          </p:cNvPr>
          <p:cNvPicPr>
            <a:picLocks noChangeAspect="1"/>
          </p:cNvPicPr>
          <p:nvPr/>
        </p:nvPicPr>
        <p:blipFill>
          <a:blip r:embed="rId2"/>
          <a:stretch>
            <a:fillRect/>
          </a:stretch>
        </p:blipFill>
        <p:spPr>
          <a:xfrm>
            <a:off x="1722783" y="1139686"/>
            <a:ext cx="7991060" cy="4174435"/>
          </a:xfrm>
          <a:prstGeom prst="rect">
            <a:avLst/>
          </a:prstGeom>
        </p:spPr>
      </p:pic>
    </p:spTree>
    <p:extLst>
      <p:ext uri="{BB962C8B-B14F-4D97-AF65-F5344CB8AC3E}">
        <p14:creationId xmlns:p14="http://schemas.microsoft.com/office/powerpoint/2010/main" val="383889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12BDE7A-6784-4540-9962-82DFFC128E41}"/>
              </a:ext>
            </a:extLst>
          </p:cNvPr>
          <p:cNvPicPr>
            <a:picLocks noChangeAspect="1"/>
          </p:cNvPicPr>
          <p:nvPr/>
        </p:nvPicPr>
        <p:blipFill>
          <a:blip r:embed="rId2"/>
          <a:stretch>
            <a:fillRect/>
          </a:stretch>
        </p:blipFill>
        <p:spPr>
          <a:xfrm>
            <a:off x="465008" y="1833023"/>
            <a:ext cx="11258419" cy="3491631"/>
          </a:xfrm>
          <a:prstGeom prst="rect">
            <a:avLst/>
          </a:prstGeom>
        </p:spPr>
      </p:pic>
    </p:spTree>
    <p:extLst>
      <p:ext uri="{BB962C8B-B14F-4D97-AF65-F5344CB8AC3E}">
        <p14:creationId xmlns:p14="http://schemas.microsoft.com/office/powerpoint/2010/main" val="2854755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04698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Fungi may cause superficial or deep infections.</a:t>
            </a:r>
          </a:p>
          <a:p>
            <a:pPr lvl="0"/>
            <a:endParaRPr lang="en-US" sz="3200" dirty="0">
              <a:solidFill>
                <a:prstClr val="white"/>
              </a:solidFill>
              <a:latin typeface="XB Kayhan" charset="0"/>
              <a:ea typeface="XB Kayhan" charset="0"/>
              <a:cs typeface="XB Kayhan" charset="0"/>
            </a:endParaRPr>
          </a:p>
          <a:p>
            <a:pPr lvl="0"/>
            <a:endParaRPr lang="en-US" sz="3200" dirty="0">
              <a:solidFill>
                <a:prstClr val="white"/>
              </a:solidFill>
              <a:latin typeface="XB Kayhan" charset="0"/>
              <a:ea typeface="XB Kayhan" charset="0"/>
              <a:cs typeface="XB Kayhan" charset="0"/>
            </a:endParaRP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Fungi are divided into endemic and opportunistic</a:t>
            </a:r>
          </a:p>
          <a:p>
            <a:pPr lvl="0"/>
            <a:r>
              <a:rPr lang="en-US" sz="3200" dirty="0">
                <a:solidFill>
                  <a:prstClr val="white"/>
                </a:solidFill>
                <a:latin typeface="XB Kayhan" charset="0"/>
                <a:ea typeface="XB Kayhan" charset="0"/>
                <a:cs typeface="XB Kayhan" charset="0"/>
              </a:rPr>
              <a:t>species.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180339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5078313"/>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Protozoa</a:t>
            </a:r>
          </a:p>
          <a:p>
            <a:pPr lvl="0"/>
            <a:r>
              <a:rPr lang="en-US" sz="3200" dirty="0">
                <a:solidFill>
                  <a:prstClr val="white"/>
                </a:solidFill>
                <a:latin typeface="XB Kayhan" charset="0"/>
                <a:ea typeface="XB Kayhan" charset="0"/>
                <a:cs typeface="XB Kayhan" charset="0"/>
              </a:rPr>
              <a:t>Protozoa are single-celled eukaryotes that are major causes of disease and death in developing countries. Protozoa can replicate:</a:t>
            </a:r>
          </a:p>
          <a:p>
            <a:pPr lvl="0"/>
            <a:r>
              <a:rPr lang="en-US" sz="3200" dirty="0">
                <a:solidFill>
                  <a:prstClr val="white"/>
                </a:solidFill>
                <a:latin typeface="XB Kayhan" charset="0"/>
                <a:ea typeface="XB Kayhan" charset="0"/>
                <a:cs typeface="XB Kayhan" charset="0"/>
              </a:rPr>
              <a:t> intracellularly within a variety of cells (e.g., Plasmodium in red cells, Leishmania in macrophages)</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extracellularly in the urogenital system, intestine, or </a:t>
            </a:r>
            <a:r>
              <a:rPr lang="en-US" sz="3200" dirty="0" err="1">
                <a:solidFill>
                  <a:prstClr val="white"/>
                </a:solidFill>
                <a:latin typeface="XB Kayhan" charset="0"/>
                <a:ea typeface="XB Kayhan" charset="0"/>
                <a:cs typeface="XB Kayhan" charset="0"/>
              </a:rPr>
              <a:t>blood.Trichomonas</a:t>
            </a:r>
            <a:r>
              <a:rPr lang="en-US" sz="3200" dirty="0">
                <a:solidFill>
                  <a:prstClr val="white"/>
                </a:solidFill>
                <a:latin typeface="XB Kayhan" charset="0"/>
                <a:ea typeface="XB Kayhan" charset="0"/>
                <a:cs typeface="XB Kayhan" charset="0"/>
              </a:rPr>
              <a:t> vaginalis organisms are sexually </a:t>
            </a:r>
            <a:r>
              <a:rPr lang="en-US" sz="3200" dirty="0" err="1">
                <a:solidFill>
                  <a:prstClr val="white"/>
                </a:solidFill>
                <a:latin typeface="XB Kayhan" charset="0"/>
                <a:ea typeface="XB Kayhan" charset="0"/>
                <a:cs typeface="XB Kayhan" charset="0"/>
              </a:rPr>
              <a:t>transmitt</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70229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1631216"/>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Helminths</a:t>
            </a:r>
          </a:p>
          <a:p>
            <a:pPr lvl="0"/>
            <a:r>
              <a:rPr lang="en-US" sz="3200" dirty="0">
                <a:solidFill>
                  <a:prstClr val="white"/>
                </a:solidFill>
                <a:latin typeface="XB Kayhan" charset="0"/>
                <a:ea typeface="XB Kayhan" charset="0"/>
                <a:cs typeface="XB Kayhan" charset="0"/>
              </a:rPr>
              <a:t>Parasitic worms are highly differentiated multicellular</a:t>
            </a:r>
          </a:p>
          <a:p>
            <a:pPr lvl="0"/>
            <a:r>
              <a:rPr lang="en-US" sz="3200" dirty="0">
                <a:solidFill>
                  <a:prstClr val="white"/>
                </a:solidFill>
                <a:latin typeface="XB Kayhan" charset="0"/>
                <a:ea typeface="XB Kayhan" charset="0"/>
                <a:cs typeface="XB Kayhan" charset="0"/>
              </a:rPr>
              <a:t>organisms.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079119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BE65B9D-7C9D-483F-A67D-8EC4EE7B35BB}"/>
              </a:ext>
            </a:extLst>
          </p:cNvPr>
          <p:cNvPicPr>
            <a:picLocks noChangeAspect="1"/>
          </p:cNvPicPr>
          <p:nvPr/>
        </p:nvPicPr>
        <p:blipFill>
          <a:blip r:embed="rId2"/>
          <a:stretch>
            <a:fillRect/>
          </a:stretch>
        </p:blipFill>
        <p:spPr>
          <a:xfrm>
            <a:off x="1974573" y="1550504"/>
            <a:ext cx="8653669" cy="4497564"/>
          </a:xfrm>
          <a:prstGeom prst="rect">
            <a:avLst/>
          </a:prstGeom>
        </p:spPr>
      </p:pic>
    </p:spTree>
    <p:extLst>
      <p:ext uri="{BB962C8B-B14F-4D97-AF65-F5344CB8AC3E}">
        <p14:creationId xmlns:p14="http://schemas.microsoft.com/office/powerpoint/2010/main" val="201481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501675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Helminths comprise three groups:</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 Roundworms (nematodes) are circular in cross-section and </a:t>
            </a:r>
            <a:r>
              <a:rPr lang="en-US" sz="3200" dirty="0" err="1">
                <a:solidFill>
                  <a:prstClr val="white"/>
                </a:solidFill>
                <a:latin typeface="XB Kayhan" charset="0"/>
                <a:ea typeface="XB Kayhan" charset="0"/>
                <a:cs typeface="XB Kayhan" charset="0"/>
              </a:rPr>
              <a:t>nonsegmented</a:t>
            </a:r>
            <a:r>
              <a:rPr lang="en-US" sz="3200" dirty="0">
                <a:solidFill>
                  <a:prstClr val="white"/>
                </a:solidFill>
                <a:latin typeface="XB Kayhan" charset="0"/>
                <a:ea typeface="XB Kayhan" charset="0"/>
                <a:cs typeface="XB Kayhan" charset="0"/>
              </a:rPr>
              <a:t>. Ascaris</a:t>
            </a:r>
          </a:p>
          <a:p>
            <a:pPr lvl="0"/>
            <a:r>
              <a:rPr lang="en-US" sz="3200" dirty="0">
                <a:solidFill>
                  <a:prstClr val="white"/>
                </a:solidFill>
                <a:latin typeface="XB Kayhan" charset="0"/>
                <a:ea typeface="XB Kayhan" charset="0"/>
                <a:cs typeface="XB Kayhan" charset="0"/>
              </a:rPr>
              <a:t>lumbricoides, </a:t>
            </a:r>
            <a:r>
              <a:rPr lang="en-US" sz="3200" dirty="0" err="1">
                <a:solidFill>
                  <a:prstClr val="white"/>
                </a:solidFill>
                <a:latin typeface="XB Kayhan" charset="0"/>
                <a:ea typeface="XB Kayhan" charset="0"/>
                <a:cs typeface="XB Kayhan" charset="0"/>
              </a:rPr>
              <a:t>Strongyloides</a:t>
            </a:r>
            <a:r>
              <a:rPr lang="en-US" sz="3200" dirty="0">
                <a:solidFill>
                  <a:prstClr val="white"/>
                </a:solidFill>
                <a:latin typeface="XB Kayhan" charset="0"/>
                <a:ea typeface="XB Kayhan" charset="0"/>
                <a:cs typeface="XB Kayhan" charset="0"/>
              </a:rPr>
              <a:t> </a:t>
            </a:r>
            <a:r>
              <a:rPr lang="en-US" sz="3200" dirty="0" err="1">
                <a:solidFill>
                  <a:prstClr val="white"/>
                </a:solidFill>
                <a:latin typeface="XB Kayhan" charset="0"/>
                <a:ea typeface="XB Kayhan" charset="0"/>
                <a:cs typeface="XB Kayhan" charset="0"/>
              </a:rPr>
              <a:t>stercoralis</a:t>
            </a:r>
            <a:endParaRPr lang="en-US" sz="3200" dirty="0">
              <a:solidFill>
                <a:prstClr val="white"/>
              </a:solidFill>
              <a:latin typeface="XB Kayhan" charset="0"/>
              <a:ea typeface="XB Kayhan" charset="0"/>
              <a:cs typeface="XB Kayhan" charset="0"/>
            </a:endParaRP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 Tapeworms (cestodes) have a head (scolex) and a ribbon of multiple flat segments (proglottids).</a:t>
            </a:r>
          </a:p>
          <a:p>
            <a:pPr lvl="0"/>
            <a:r>
              <a:rPr lang="en-US" sz="3200" dirty="0">
                <a:solidFill>
                  <a:prstClr val="white"/>
                </a:solidFill>
                <a:latin typeface="XB Kayhan" charset="0"/>
                <a:ea typeface="XB Kayhan" charset="0"/>
                <a:cs typeface="XB Kayhan" charset="0"/>
              </a:rPr>
              <a:t> </a:t>
            </a:r>
          </a:p>
          <a:p>
            <a:pPr lvl="0"/>
            <a:r>
              <a:rPr lang="en-US" sz="3200" dirty="0">
                <a:solidFill>
                  <a:prstClr val="white"/>
                </a:solidFill>
                <a:latin typeface="XB Kayhan" charset="0"/>
                <a:ea typeface="XB Kayhan" charset="0"/>
                <a:cs typeface="XB Kayhan" charset="0"/>
              </a:rPr>
              <a:t>• Flukes (trematodes)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972141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123658"/>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Ectoparasites</a:t>
            </a:r>
          </a:p>
          <a:p>
            <a:pPr lvl="0"/>
            <a:r>
              <a:rPr lang="en-US" sz="3200" dirty="0">
                <a:solidFill>
                  <a:prstClr val="white"/>
                </a:solidFill>
                <a:latin typeface="XB Kayhan" charset="0"/>
                <a:ea typeface="XB Kayhan" charset="0"/>
                <a:cs typeface="XB Kayhan" charset="0"/>
              </a:rPr>
              <a:t>Ectoparasites are insects (lice, bedbugs, fleas) or arachnids(mites, ticks, spiders) that attach to and live on or in the skin.</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960667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4668FE4-3A9F-4A83-ADCF-EAD842224A99}"/>
              </a:ext>
            </a:extLst>
          </p:cNvPr>
          <p:cNvPicPr>
            <a:picLocks noChangeAspect="1"/>
          </p:cNvPicPr>
          <p:nvPr/>
        </p:nvPicPr>
        <p:blipFill>
          <a:blip r:embed="rId2"/>
          <a:stretch>
            <a:fillRect/>
          </a:stretch>
        </p:blipFill>
        <p:spPr>
          <a:xfrm>
            <a:off x="954157" y="1007165"/>
            <a:ext cx="10063219" cy="3894460"/>
          </a:xfrm>
          <a:prstGeom prst="rect">
            <a:avLst/>
          </a:prstGeom>
        </p:spPr>
      </p:pic>
    </p:spTree>
    <p:extLst>
      <p:ext uri="{BB962C8B-B14F-4D97-AF65-F5344CB8AC3E}">
        <p14:creationId xmlns:p14="http://schemas.microsoft.com/office/powerpoint/2010/main" val="3381612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EDBBA0A-AAF7-43ED-8C2C-B473885A0D7F}"/>
              </a:ext>
            </a:extLst>
          </p:cNvPr>
          <p:cNvPicPr>
            <a:picLocks noChangeAspect="1"/>
          </p:cNvPicPr>
          <p:nvPr/>
        </p:nvPicPr>
        <p:blipFill>
          <a:blip r:embed="rId2"/>
          <a:stretch>
            <a:fillRect/>
          </a:stretch>
        </p:blipFill>
        <p:spPr>
          <a:xfrm>
            <a:off x="1166191" y="503583"/>
            <a:ext cx="10204174" cy="5897217"/>
          </a:xfrm>
          <a:prstGeom prst="rect">
            <a:avLst/>
          </a:prstGeom>
        </p:spPr>
      </p:pic>
    </p:spTree>
    <p:extLst>
      <p:ext uri="{BB962C8B-B14F-4D97-AF65-F5344CB8AC3E}">
        <p14:creationId xmlns:p14="http://schemas.microsoft.com/office/powerpoint/2010/main" val="394045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06210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TRANSMISSION AND DISSEMINATION</a:t>
            </a:r>
          </a:p>
          <a:p>
            <a:pPr lvl="0"/>
            <a:r>
              <a:rPr lang="en-US" sz="3200" dirty="0">
                <a:solidFill>
                  <a:prstClr val="white"/>
                </a:solidFill>
                <a:latin typeface="XB Kayhan" charset="0"/>
                <a:ea typeface="XB Kayhan" charset="0"/>
                <a:cs typeface="XB Kayhan" charset="0"/>
              </a:rPr>
              <a:t>OF MICROBES</a:t>
            </a:r>
          </a:p>
          <a:p>
            <a:pPr lvl="0"/>
            <a:r>
              <a:rPr lang="en-US" sz="3200" dirty="0">
                <a:solidFill>
                  <a:prstClr val="white"/>
                </a:solidFill>
                <a:latin typeface="XB Kayhan" charset="0"/>
                <a:ea typeface="XB Kayhan" charset="0"/>
                <a:cs typeface="XB Kayhan" charset="0"/>
              </a:rPr>
              <a:t>Microbes can enter the host through breaches in the</a:t>
            </a:r>
          </a:p>
          <a:p>
            <a:pPr lvl="0"/>
            <a:r>
              <a:rPr lang="en-US" sz="3200" dirty="0">
                <a:solidFill>
                  <a:prstClr val="white"/>
                </a:solidFill>
                <a:latin typeface="XB Kayhan" charset="0"/>
                <a:ea typeface="XB Kayhan" charset="0"/>
                <a:cs typeface="XB Kayhan" charset="0"/>
              </a:rPr>
              <a:t>skin, inhalation, ingestion, or sexual transmission.</a:t>
            </a:r>
          </a:p>
        </p:txBody>
      </p:sp>
    </p:spTree>
    <p:extLst>
      <p:ext uri="{BB962C8B-B14F-4D97-AF65-F5344CB8AC3E}">
        <p14:creationId xmlns:p14="http://schemas.microsoft.com/office/powerpoint/2010/main" val="3407828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647426"/>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Respiratory, gastrointestinal,</a:t>
            </a:r>
          </a:p>
          <a:p>
            <a:pPr lvl="0"/>
            <a:r>
              <a:rPr lang="en-US" sz="3200" dirty="0">
                <a:solidFill>
                  <a:prstClr val="white"/>
                </a:solidFill>
                <a:latin typeface="XB Kayhan" charset="0"/>
                <a:ea typeface="XB Kayhan" charset="0"/>
                <a:cs typeface="XB Kayhan" charset="0"/>
              </a:rPr>
              <a:t>or genitourinary tract infections that occur in otherwise</a:t>
            </a:r>
          </a:p>
          <a:p>
            <a:pPr lvl="0"/>
            <a:r>
              <a:rPr lang="en-US" sz="3200" dirty="0">
                <a:solidFill>
                  <a:prstClr val="white"/>
                </a:solidFill>
                <a:latin typeface="XB Kayhan" charset="0"/>
                <a:ea typeface="XB Kayhan" charset="0"/>
                <a:cs typeface="XB Kayhan" charset="0"/>
              </a:rPr>
              <a:t>healthy persons are caused by relatively virulent</a:t>
            </a:r>
          </a:p>
          <a:p>
            <a:pPr lvl="0"/>
            <a:r>
              <a:rPr lang="en-US" sz="3200" dirty="0">
                <a:solidFill>
                  <a:prstClr val="white"/>
                </a:solidFill>
                <a:latin typeface="XB Kayhan" charset="0"/>
                <a:ea typeface="XB Kayhan" charset="0"/>
                <a:cs typeface="XB Kayhan" charset="0"/>
              </a:rPr>
              <a:t>microorganisms that are capable of damaging or penetrating intact epithelial barriers. </a:t>
            </a:r>
          </a:p>
          <a:p>
            <a:pPr lvl="0"/>
            <a:endParaRPr lang="en-US" sz="3200" dirty="0">
              <a:solidFill>
                <a:prstClr val="white"/>
              </a:solidFill>
              <a:latin typeface="XB Kayhan" charset="0"/>
              <a:ea typeface="XB Kayhan" charset="0"/>
              <a:cs typeface="XB Kayhan" charset="0"/>
            </a:endParaRPr>
          </a:p>
          <a:p>
            <a:pPr lvl="0"/>
            <a:r>
              <a:rPr lang="en-US" sz="3600" dirty="0">
                <a:solidFill>
                  <a:prstClr val="white"/>
                </a:solidFill>
                <a:latin typeface="XB Kayhan" charset="0"/>
                <a:ea typeface="XB Kayhan" charset="0"/>
                <a:cs typeface="XB Kayhan" charset="0"/>
              </a:rPr>
              <a:t>By contrast, most skin infections</a:t>
            </a:r>
          </a:p>
          <a:p>
            <a:pPr lvl="0"/>
            <a:r>
              <a:rPr lang="en-US" sz="3200" dirty="0">
                <a:solidFill>
                  <a:prstClr val="white"/>
                </a:solidFill>
                <a:latin typeface="XB Kayhan" charset="0"/>
                <a:ea typeface="XB Kayhan" charset="0"/>
                <a:cs typeface="XB Kayhan" charset="0"/>
              </a:rPr>
              <a:t>in healthy persons are caused by less virulent</a:t>
            </a:r>
          </a:p>
          <a:p>
            <a:pPr lvl="0"/>
            <a:r>
              <a:rPr lang="en-US" sz="3200" dirty="0">
                <a:solidFill>
                  <a:prstClr val="white"/>
                </a:solidFill>
                <a:latin typeface="XB Kayhan" charset="0"/>
                <a:ea typeface="XB Kayhan" charset="0"/>
                <a:cs typeface="XB Kayhan" charset="0"/>
              </a:rPr>
              <a:t>organisms that enter the skin through damaged sites</a:t>
            </a:r>
          </a:p>
        </p:txBody>
      </p:sp>
    </p:spTree>
    <p:extLst>
      <p:ext uri="{BB962C8B-B14F-4D97-AF65-F5344CB8AC3E}">
        <p14:creationId xmlns:p14="http://schemas.microsoft.com/office/powerpoint/2010/main" val="3392280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585871"/>
          </a:xfrm>
          <a:prstGeom prst="rect">
            <a:avLst/>
          </a:prstGeom>
          <a:noFill/>
        </p:spPr>
        <p:txBody>
          <a:bodyPr wrap="square" rtlCol="0">
            <a:spAutoFit/>
          </a:bodyPr>
          <a:lstStyle/>
          <a:p>
            <a:pPr marL="457200" indent="-457200">
              <a:buFont typeface="Courier New" charset="0"/>
              <a:buChar char="o"/>
            </a:pPr>
            <a:r>
              <a:rPr lang="en-US" sz="3600" dirty="0">
                <a:solidFill>
                  <a:schemeClr val="bg1"/>
                </a:solidFill>
                <a:latin typeface="XB Kayhan" charset="0"/>
                <a:ea typeface="XB Kayhan" charset="0"/>
                <a:cs typeface="XB Kayhan" charset="0"/>
              </a:rPr>
              <a:t>Prions</a:t>
            </a:r>
          </a:p>
          <a:p>
            <a:pPr marL="457200" indent="-457200">
              <a:buFont typeface="Courier New" charset="0"/>
              <a:buChar char="o"/>
            </a:pPr>
            <a:r>
              <a:rPr lang="en-US" sz="3200" dirty="0">
                <a:solidFill>
                  <a:schemeClr val="bg1"/>
                </a:solidFill>
                <a:latin typeface="XB Kayhan" charset="0"/>
                <a:ea typeface="XB Kayhan" charset="0"/>
                <a:cs typeface="XB Kayhan" charset="0"/>
              </a:rPr>
              <a:t>Prions are composed of abnormal forms of a host protein termed prion protein (</a:t>
            </a:r>
            <a:r>
              <a:rPr lang="en-US" sz="3200" dirty="0" err="1">
                <a:solidFill>
                  <a:schemeClr val="bg1"/>
                </a:solidFill>
                <a:latin typeface="XB Kayhan" charset="0"/>
                <a:ea typeface="XB Kayhan" charset="0"/>
                <a:cs typeface="XB Kayhan" charset="0"/>
              </a:rPr>
              <a:t>PrP</a:t>
            </a:r>
            <a:r>
              <a:rPr lang="en-US" sz="3200" dirty="0">
                <a:solidFill>
                  <a:schemeClr val="bg1"/>
                </a:solidFill>
                <a:latin typeface="XB Kayhan" charset="0"/>
                <a:ea typeface="XB Kayhan" charset="0"/>
                <a:cs typeface="XB Kayhan" charset="0"/>
              </a:rPr>
              <a:t>). </a:t>
            </a:r>
          </a:p>
          <a:p>
            <a:pPr marL="457200" indent="-457200">
              <a:buFont typeface="Courier New" charset="0"/>
              <a:buChar char="o"/>
            </a:pPr>
            <a:r>
              <a:rPr lang="en-US" sz="3200" dirty="0">
                <a:solidFill>
                  <a:schemeClr val="bg1"/>
                </a:solidFill>
                <a:latin typeface="XB Kayhan" charset="0"/>
                <a:ea typeface="XB Kayhan" charset="0"/>
                <a:cs typeface="XB Kayhan" charset="0"/>
              </a:rPr>
              <a:t>These agents cause transmissible spongiform encephalopathies, including kuru (associated with human cannibalism), Creutzfeldt-Jakob disease (CJD), bovine spongiform encephalopathy (BSE) (better known </a:t>
            </a:r>
            <a:r>
              <a:rPr lang="en-US" sz="3200" dirty="0" err="1">
                <a:solidFill>
                  <a:schemeClr val="bg1"/>
                </a:solidFill>
                <a:latin typeface="XB Kayhan" charset="0"/>
                <a:ea typeface="XB Kayhan" charset="0"/>
                <a:cs typeface="XB Kayhan" charset="0"/>
              </a:rPr>
              <a:t>as“mad</a:t>
            </a:r>
            <a:r>
              <a:rPr lang="en-US" sz="3200" dirty="0">
                <a:solidFill>
                  <a:schemeClr val="bg1"/>
                </a:solidFill>
                <a:latin typeface="XB Kayhan" charset="0"/>
                <a:ea typeface="XB Kayhan" charset="0"/>
                <a:cs typeface="XB Kayhan" charset="0"/>
              </a:rPr>
              <a:t> cow disease”), and variant Creutzfeldt-Jakob disease (</a:t>
            </a:r>
            <a:r>
              <a:rPr lang="en-US" sz="3200" dirty="0" err="1">
                <a:solidFill>
                  <a:schemeClr val="bg1"/>
                </a:solidFill>
                <a:latin typeface="XB Kayhan" charset="0"/>
                <a:ea typeface="XB Kayhan" charset="0"/>
                <a:cs typeface="XB Kayhan" charset="0"/>
              </a:rPr>
              <a:t>vCJD</a:t>
            </a:r>
            <a:r>
              <a:rPr lang="en-US" sz="3200" dirty="0">
                <a:solidFill>
                  <a:schemeClr val="bg1"/>
                </a:solidFill>
                <a:latin typeface="XB Kayhan" charset="0"/>
                <a:ea typeface="XB Kayhan" charset="0"/>
                <a:cs typeface="XB Kayhan" charset="0"/>
              </a:rPr>
              <a:t>)</a:t>
            </a:r>
            <a:endParaRPr lang="fa-IR" sz="3200" dirty="0">
              <a:solidFill>
                <a:schemeClr val="bg1"/>
              </a:solidFill>
              <a:latin typeface="XB Kayhan" charset="0"/>
              <a:ea typeface="XB Kayhan" charset="0"/>
              <a:cs typeface="XB Kayhan" charset="0"/>
            </a:endParaRPr>
          </a:p>
        </p:txBody>
      </p:sp>
    </p:spTree>
    <p:extLst>
      <p:ext uri="{BB962C8B-B14F-4D97-AF65-F5344CB8AC3E}">
        <p14:creationId xmlns:p14="http://schemas.microsoft.com/office/powerpoint/2010/main" val="4246511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616101"/>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Skin</a:t>
            </a:r>
          </a:p>
          <a:p>
            <a:pPr lvl="0"/>
            <a:r>
              <a:rPr lang="en-US" sz="3200" dirty="0">
                <a:solidFill>
                  <a:prstClr val="white"/>
                </a:solidFill>
                <a:latin typeface="XB Kayhan" charset="0"/>
                <a:ea typeface="XB Kayhan" charset="0"/>
                <a:cs typeface="XB Kayhan" charset="0"/>
              </a:rPr>
              <a:t>The dense, keratinized outer layer of skin is a natural</a:t>
            </a:r>
          </a:p>
          <a:p>
            <a:pPr lvl="0"/>
            <a:r>
              <a:rPr lang="en-US" sz="3200" dirty="0">
                <a:solidFill>
                  <a:prstClr val="white"/>
                </a:solidFill>
                <a:latin typeface="XB Kayhan" charset="0"/>
                <a:ea typeface="XB Kayhan" charset="0"/>
                <a:cs typeface="XB Kayhan" charset="0"/>
              </a:rPr>
              <a:t>barrier to infection, and the low pH of the skin (less than 5.5) and the presence of fatty acids inhibit growth of microorganisms other than the normal flora.</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13800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156966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Only a few microorganisms are able to traverse the unbroken skin. </a:t>
            </a:r>
          </a:p>
          <a:p>
            <a:pPr lvl="0"/>
            <a:r>
              <a:rPr lang="en-US" sz="3200" dirty="0">
                <a:solidFill>
                  <a:prstClr val="white"/>
                </a:solidFill>
                <a:latin typeface="XB Kayhan" charset="0"/>
                <a:ea typeface="XB Kayhan" charset="0"/>
                <a:cs typeface="XB Kayhan" charset="0"/>
              </a:rPr>
              <a:t>For example, Schistosoma larvae</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4234433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9757" y="1147049"/>
            <a:ext cx="10244667" cy="304698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Gastrointestinal Tract</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Gastrointestinal pathogens are transmitted by food or</a:t>
            </a:r>
          </a:p>
          <a:p>
            <a:pPr lvl="0"/>
            <a:r>
              <a:rPr lang="en-US" sz="3200" dirty="0">
                <a:solidFill>
                  <a:prstClr val="white"/>
                </a:solidFill>
                <a:latin typeface="XB Kayhan" charset="0"/>
                <a:ea typeface="XB Kayhan" charset="0"/>
                <a:cs typeface="XB Kayhan" charset="0"/>
              </a:rPr>
              <a:t>drink contaminated with fecal material. When hygiene</a:t>
            </a:r>
          </a:p>
          <a:p>
            <a:pPr lvl="0"/>
            <a:r>
              <a:rPr lang="en-US" sz="3200" dirty="0">
                <a:solidFill>
                  <a:prstClr val="white"/>
                </a:solidFill>
                <a:latin typeface="XB Kayhan" charset="0"/>
                <a:ea typeface="XB Kayhan" charset="0"/>
                <a:cs typeface="XB Kayhan" charset="0"/>
              </a:rPr>
              <a:t>fails, as may occur with natural disasters such as floods and earthquakes, diarrheal disease becomes rampant.</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398346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03187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Other normal defenses within the gastrointestinal tract</a:t>
            </a:r>
          </a:p>
          <a:p>
            <a:pPr lvl="0"/>
            <a:r>
              <a:rPr lang="en-US" sz="3200" dirty="0">
                <a:solidFill>
                  <a:prstClr val="white"/>
                </a:solidFill>
                <a:latin typeface="XB Kayhan" charset="0"/>
                <a:ea typeface="XB Kayhan" charset="0"/>
                <a:cs typeface="XB Kayhan" charset="0"/>
              </a:rPr>
              <a:t>Include:</a:t>
            </a:r>
          </a:p>
          <a:p>
            <a:pPr lvl="0"/>
            <a:r>
              <a:rPr lang="en-US" sz="3200" dirty="0">
                <a:solidFill>
                  <a:prstClr val="white"/>
                </a:solidFill>
                <a:latin typeface="XB Kayhan" charset="0"/>
                <a:ea typeface="XB Kayhan" charset="0"/>
                <a:cs typeface="XB Kayhan" charset="0"/>
              </a:rPr>
              <a:t> (1) the layer of viscous mucus covering the intestinal</a:t>
            </a:r>
          </a:p>
          <a:p>
            <a:pPr lvl="0"/>
            <a:r>
              <a:rPr lang="en-US" sz="3200" dirty="0">
                <a:solidFill>
                  <a:prstClr val="white"/>
                </a:solidFill>
                <a:latin typeface="XB Kayhan" charset="0"/>
                <a:ea typeface="XB Kayhan" charset="0"/>
                <a:cs typeface="XB Kayhan" charset="0"/>
              </a:rPr>
              <a:t>epithelium</a:t>
            </a:r>
          </a:p>
          <a:p>
            <a:pPr lvl="0"/>
            <a:r>
              <a:rPr lang="en-US" sz="3200" dirty="0">
                <a:solidFill>
                  <a:prstClr val="white"/>
                </a:solidFill>
                <a:latin typeface="XB Kayhan" charset="0"/>
                <a:ea typeface="XB Kayhan" charset="0"/>
                <a:cs typeface="XB Kayhan" charset="0"/>
              </a:rPr>
              <a:t>(2) lytic pancreatic enzymes and bile detergents,</a:t>
            </a:r>
          </a:p>
          <a:p>
            <a:pPr lvl="0"/>
            <a:r>
              <a:rPr lang="en-US" sz="3200" dirty="0">
                <a:solidFill>
                  <a:prstClr val="white"/>
                </a:solidFill>
                <a:latin typeface="XB Kayhan" charset="0"/>
                <a:ea typeface="XB Kayhan" charset="0"/>
                <a:cs typeface="XB Kayhan" charset="0"/>
              </a:rPr>
              <a:t>(3) mucosal antimicrobial peptides called defensins,</a:t>
            </a:r>
          </a:p>
          <a:p>
            <a:pPr lvl="0"/>
            <a:r>
              <a:rPr lang="en-US" sz="3200" dirty="0">
                <a:solidFill>
                  <a:prstClr val="white"/>
                </a:solidFill>
                <a:latin typeface="XB Kayhan" charset="0"/>
                <a:ea typeface="XB Kayhan" charset="0"/>
                <a:cs typeface="XB Kayhan" charset="0"/>
              </a:rPr>
              <a:t>(4) normal flora</a:t>
            </a:r>
          </a:p>
          <a:p>
            <a:pPr lvl="0"/>
            <a:r>
              <a:rPr lang="en-US" sz="3200" dirty="0">
                <a:solidFill>
                  <a:prstClr val="white"/>
                </a:solidFill>
                <a:latin typeface="XB Kayhan" charset="0"/>
                <a:ea typeface="XB Kayhan" charset="0"/>
                <a:cs typeface="XB Kayhan" charset="0"/>
              </a:rPr>
              <a:t> (5) secreted IgA antibodies.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855270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156966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Infection via the gastrointestinal tract occurs when local</a:t>
            </a:r>
          </a:p>
          <a:p>
            <a:pPr lvl="0"/>
            <a:r>
              <a:rPr lang="en-US" sz="3200" dirty="0">
                <a:solidFill>
                  <a:prstClr val="white"/>
                </a:solidFill>
                <a:latin typeface="XB Kayhan" charset="0"/>
                <a:ea typeface="XB Kayhan" charset="0"/>
                <a:cs typeface="XB Kayhan" charset="0"/>
              </a:rPr>
              <a:t>defenses are weakened or the organisms develop strategies to overcome these defenses.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392763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742122"/>
            <a:ext cx="10444922" cy="550920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Enteropathogenic bacteria cause gastrointestinal disease in several ways:</a:t>
            </a:r>
          </a:p>
          <a:p>
            <a:pPr lvl="0"/>
            <a:r>
              <a:rPr lang="en-US" sz="3200" dirty="0">
                <a:solidFill>
                  <a:prstClr val="white"/>
                </a:solidFill>
                <a:latin typeface="XB Kayhan" charset="0"/>
                <a:ea typeface="XB Kayhan" charset="0"/>
                <a:cs typeface="XB Kayhan" charset="0"/>
              </a:rPr>
              <a:t>• S. aureus can contaminate and grow in food, where it</a:t>
            </a:r>
          </a:p>
          <a:p>
            <a:pPr lvl="0"/>
            <a:r>
              <a:rPr lang="en-US" sz="3200" dirty="0">
                <a:solidFill>
                  <a:prstClr val="white"/>
                </a:solidFill>
                <a:latin typeface="XB Kayhan" charset="0"/>
                <a:ea typeface="XB Kayhan" charset="0"/>
                <a:cs typeface="XB Kayhan" charset="0"/>
              </a:rPr>
              <a:t>releases powerful enterotoxins that, when ingested,</a:t>
            </a:r>
          </a:p>
          <a:p>
            <a:pPr lvl="0"/>
            <a:r>
              <a:rPr lang="en-US" sz="3200" dirty="0">
                <a:solidFill>
                  <a:prstClr val="white"/>
                </a:solidFill>
                <a:latin typeface="XB Kayhan" charset="0"/>
                <a:ea typeface="XB Kayhan" charset="0"/>
                <a:cs typeface="XB Kayhan" charset="0"/>
              </a:rPr>
              <a:t>cause food poisoning without any bacterial multiplication in the gut.</a:t>
            </a:r>
          </a:p>
          <a:p>
            <a:pPr lvl="0"/>
            <a:r>
              <a:rPr lang="en-US" sz="3200" dirty="0">
                <a:solidFill>
                  <a:prstClr val="white"/>
                </a:solidFill>
                <a:latin typeface="XB Kayhan" charset="0"/>
                <a:ea typeface="XB Kayhan" charset="0"/>
                <a:cs typeface="XB Kayhan" charset="0"/>
              </a:rPr>
              <a:t>• V. cholerae and enterotoxigenic E. coli bind to the intestinal epithelium and multiply in the overlying mucous layer, where they release exotoxins that cause epithelial cells to secrete large volumes of fluid, resulting in watery diarrhea.</a:t>
            </a:r>
          </a:p>
        </p:txBody>
      </p:sp>
    </p:spTree>
    <p:extLst>
      <p:ext uri="{BB962C8B-B14F-4D97-AF65-F5344CB8AC3E}">
        <p14:creationId xmlns:p14="http://schemas.microsoft.com/office/powerpoint/2010/main" val="781561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501675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 Shigella, Salmonella, and Campylobacter invade locally and damage the intestinal mucosa and lamina propria, causing ulceration, inflammation, and hemorrhage—changes manifested clinically as dysentery.</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 Salmonella typhi passes from the damaged mucosa</a:t>
            </a:r>
          </a:p>
          <a:p>
            <a:pPr lvl="0"/>
            <a:r>
              <a:rPr lang="en-US" sz="3200" dirty="0">
                <a:solidFill>
                  <a:prstClr val="white"/>
                </a:solidFill>
                <a:latin typeface="XB Kayhan" charset="0"/>
                <a:ea typeface="XB Kayhan" charset="0"/>
                <a:cs typeface="XB Kayhan" charset="0"/>
              </a:rPr>
              <a:t>through Peyer’s patches and mesenteric lymph nodes</a:t>
            </a:r>
          </a:p>
          <a:p>
            <a:pPr lvl="0"/>
            <a:r>
              <a:rPr lang="en-US" sz="3200" dirty="0">
                <a:solidFill>
                  <a:prstClr val="white"/>
                </a:solidFill>
                <a:latin typeface="XB Kayhan" charset="0"/>
                <a:ea typeface="XB Kayhan" charset="0"/>
                <a:cs typeface="XB Kayhan" charset="0"/>
              </a:rPr>
              <a:t>and into the bloodstream, resulting in a systemic</a:t>
            </a:r>
          </a:p>
          <a:p>
            <a:pPr lvl="0"/>
            <a:r>
              <a:rPr lang="en-US" sz="3200" dirty="0">
                <a:solidFill>
                  <a:prstClr val="white"/>
                </a:solidFill>
                <a:latin typeface="XB Kayhan" charset="0"/>
                <a:ea typeface="XB Kayhan" charset="0"/>
                <a:cs typeface="XB Kayhan" charset="0"/>
              </a:rPr>
              <a:t>infection.</a:t>
            </a:r>
          </a:p>
        </p:txBody>
      </p:sp>
    </p:spTree>
    <p:extLst>
      <p:ext uri="{BB962C8B-B14F-4D97-AF65-F5344CB8AC3E}">
        <p14:creationId xmlns:p14="http://schemas.microsoft.com/office/powerpoint/2010/main" val="2247709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53943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Fungal infection of the gastrointestinal tract occurs mainly in immunologically compromised persons. Candida, part of the normal gastrointestinal flora, shows a predilection for stratified squamous epithelium, causing oral thrush or</a:t>
            </a:r>
          </a:p>
          <a:p>
            <a:pPr lvl="0"/>
            <a:r>
              <a:rPr lang="en-US" sz="3200" dirty="0">
                <a:solidFill>
                  <a:prstClr val="white"/>
                </a:solidFill>
                <a:latin typeface="XB Kayhan" charset="0"/>
                <a:ea typeface="XB Kayhan" charset="0"/>
                <a:cs typeface="XB Kayhan" charset="0"/>
              </a:rPr>
              <a:t>membranous esophagitis, but also may spread to the</a:t>
            </a:r>
          </a:p>
          <a:p>
            <a:pPr lvl="0"/>
            <a:r>
              <a:rPr lang="en-US" sz="3200" dirty="0">
                <a:solidFill>
                  <a:prstClr val="white"/>
                </a:solidFill>
                <a:latin typeface="XB Kayhan" charset="0"/>
                <a:ea typeface="XB Kayhan" charset="0"/>
                <a:cs typeface="XB Kayhan" charset="0"/>
              </a:rPr>
              <a:t>stomach, lower gastrointestinal tract, and other organs.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424920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04698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Intestinal protozoa are transmitted as cysts, which resist stomach acid. In the gut, cysts convert to motile trophozoites and attach to sugars on the intestinal epithelia through surface lectins. What happens next differs among protozoa.</a:t>
            </a:r>
          </a:p>
          <a:p>
            <a:pPr lvl="0"/>
            <a:r>
              <a:rPr lang="en-US" sz="3200" dirty="0">
                <a:solidFill>
                  <a:prstClr val="white"/>
                </a:solidFill>
                <a:latin typeface="XB Kayhan" charset="0"/>
                <a:ea typeface="XB Kayhan" charset="0"/>
                <a:cs typeface="XB Kayhan" charset="0"/>
              </a:rPr>
              <a:t>Giardia lamblia</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539757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53943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Respiratory Tract</a:t>
            </a:r>
          </a:p>
          <a:p>
            <a:pPr lvl="0"/>
            <a:r>
              <a:rPr lang="en-US" sz="3200" dirty="0">
                <a:solidFill>
                  <a:prstClr val="white"/>
                </a:solidFill>
                <a:latin typeface="XB Kayhan" charset="0"/>
                <a:ea typeface="XB Kayhan" charset="0"/>
                <a:cs typeface="XB Kayhan" charset="0"/>
              </a:rPr>
              <a:t>A large number of microorganisms, including viruses, bacteria, and fungi, are inhaled daily by every person.</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The distance these particles travel into the respiratory</a:t>
            </a:r>
          </a:p>
          <a:p>
            <a:pPr lvl="0"/>
            <a:r>
              <a:rPr lang="en-US" sz="3200" dirty="0">
                <a:solidFill>
                  <a:prstClr val="white"/>
                </a:solidFill>
                <a:latin typeface="XB Kayhan" charset="0"/>
                <a:ea typeface="XB Kayhan" charset="0"/>
                <a:cs typeface="XB Kayhan" charset="0"/>
              </a:rPr>
              <a:t>system is inversely proportional to their size.</a:t>
            </a:r>
          </a:p>
          <a:p>
            <a:pPr lvl="0"/>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840342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539430"/>
          </a:xfrm>
          <a:prstGeom prst="rect">
            <a:avLst/>
          </a:prstGeom>
          <a:noFill/>
        </p:spPr>
        <p:txBody>
          <a:bodyPr wrap="square" rtlCol="0">
            <a:spAutoFit/>
          </a:bodyPr>
          <a:lstStyle/>
          <a:p>
            <a:r>
              <a:rPr lang="en-US" sz="3200" dirty="0" err="1">
                <a:solidFill>
                  <a:schemeClr val="bg1"/>
                </a:solidFill>
                <a:latin typeface="XB Kayhan" charset="0"/>
                <a:ea typeface="XB Kayhan" charset="0"/>
                <a:cs typeface="XB Kayhan" charset="0"/>
              </a:rPr>
              <a:t>PrP</a:t>
            </a:r>
            <a:r>
              <a:rPr lang="en-US" sz="3200" dirty="0">
                <a:solidFill>
                  <a:schemeClr val="bg1"/>
                </a:solidFill>
                <a:latin typeface="XB Kayhan" charset="0"/>
                <a:ea typeface="XB Kayhan" charset="0"/>
                <a:cs typeface="XB Kayhan" charset="0"/>
              </a:rPr>
              <a:t> is found normally in neurons.</a:t>
            </a:r>
          </a:p>
          <a:p>
            <a:r>
              <a:rPr lang="en-US" sz="3200" dirty="0">
                <a:solidFill>
                  <a:schemeClr val="bg1"/>
                </a:solidFill>
                <a:latin typeface="XB Kayhan" charset="0"/>
                <a:ea typeface="XB Kayhan" charset="0"/>
                <a:cs typeface="XB Kayhan" charset="0"/>
              </a:rPr>
              <a:t> Diseases occur when the </a:t>
            </a:r>
            <a:r>
              <a:rPr lang="en-US" sz="3200" dirty="0" err="1">
                <a:solidFill>
                  <a:schemeClr val="bg1"/>
                </a:solidFill>
                <a:latin typeface="XB Kayhan" charset="0"/>
                <a:ea typeface="XB Kayhan" charset="0"/>
                <a:cs typeface="XB Kayhan" charset="0"/>
              </a:rPr>
              <a:t>PrP</a:t>
            </a:r>
            <a:r>
              <a:rPr lang="en-US" sz="3200" dirty="0">
                <a:solidFill>
                  <a:schemeClr val="bg1"/>
                </a:solidFill>
                <a:latin typeface="XB Kayhan" charset="0"/>
                <a:ea typeface="XB Kayhan" charset="0"/>
                <a:cs typeface="XB Kayhan" charset="0"/>
              </a:rPr>
              <a:t> undergoes </a:t>
            </a:r>
            <a:r>
              <a:rPr lang="en-US" sz="3200" dirty="0" smtClean="0">
                <a:solidFill>
                  <a:schemeClr val="bg1"/>
                </a:solidFill>
                <a:latin typeface="XB Kayhan" charset="0"/>
                <a:ea typeface="XB Kayhan" charset="0"/>
                <a:cs typeface="XB Kayhan" charset="0"/>
              </a:rPr>
              <a:t>a conformational </a:t>
            </a:r>
            <a:r>
              <a:rPr lang="en-US" sz="3200" dirty="0">
                <a:solidFill>
                  <a:schemeClr val="bg1"/>
                </a:solidFill>
                <a:latin typeface="XB Kayhan" charset="0"/>
                <a:ea typeface="XB Kayhan" charset="0"/>
                <a:cs typeface="XB Kayhan" charset="0"/>
              </a:rPr>
              <a:t>change that confers resistance to proteases. </a:t>
            </a:r>
          </a:p>
          <a:p>
            <a:r>
              <a:rPr lang="en-US" sz="3200" dirty="0">
                <a:solidFill>
                  <a:schemeClr val="bg1"/>
                </a:solidFill>
                <a:latin typeface="XB Kayhan" charset="0"/>
                <a:ea typeface="XB Kayhan" charset="0"/>
                <a:cs typeface="XB Kayhan" charset="0"/>
              </a:rPr>
              <a:t>Accumulation of abnormal </a:t>
            </a:r>
            <a:r>
              <a:rPr lang="en-US" sz="3200" dirty="0" err="1">
                <a:solidFill>
                  <a:schemeClr val="bg1"/>
                </a:solidFill>
                <a:latin typeface="XB Kayhan" charset="0"/>
                <a:ea typeface="XB Kayhan" charset="0"/>
                <a:cs typeface="XB Kayhan" charset="0"/>
              </a:rPr>
              <a:t>PrP</a:t>
            </a:r>
            <a:r>
              <a:rPr lang="en-US" sz="3200" dirty="0">
                <a:solidFill>
                  <a:schemeClr val="bg1"/>
                </a:solidFill>
                <a:latin typeface="XB Kayhan" charset="0"/>
                <a:ea typeface="XB Kayhan" charset="0"/>
                <a:cs typeface="XB Kayhan" charset="0"/>
              </a:rPr>
              <a:t> leads to neuronal damage and distinctive spongiform pathologic changes in the brain .</a:t>
            </a:r>
          </a:p>
        </p:txBody>
      </p:sp>
    </p:spTree>
    <p:extLst>
      <p:ext uri="{BB962C8B-B14F-4D97-AF65-F5344CB8AC3E}">
        <p14:creationId xmlns:p14="http://schemas.microsoft.com/office/powerpoint/2010/main" val="849948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501675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Microorganisms that invade the normal healthy respiratory tract have developed specific mechanisms to overcome </a:t>
            </a:r>
            <a:r>
              <a:rPr lang="en-US" sz="3200" dirty="0" err="1">
                <a:solidFill>
                  <a:prstClr val="white"/>
                </a:solidFill>
                <a:latin typeface="XB Kayhan" charset="0"/>
                <a:ea typeface="XB Kayhan" charset="0"/>
                <a:cs typeface="XB Kayhan" charset="0"/>
              </a:rPr>
              <a:t>mucociliary</a:t>
            </a:r>
            <a:r>
              <a:rPr lang="en-US" sz="3200" dirty="0">
                <a:solidFill>
                  <a:prstClr val="white"/>
                </a:solidFill>
                <a:latin typeface="XB Kayhan" charset="0"/>
                <a:ea typeface="XB Kayhan" charset="0"/>
                <a:cs typeface="XB Kayhan" charset="0"/>
              </a:rPr>
              <a:t> defenses or to avoid destruction by alveolar macrophages.</a:t>
            </a:r>
          </a:p>
          <a:p>
            <a:pPr lvl="0"/>
            <a:r>
              <a:rPr lang="en-US" sz="3200" dirty="0">
                <a:solidFill>
                  <a:prstClr val="white"/>
                </a:solidFill>
                <a:latin typeface="XB Kayhan" charset="0"/>
                <a:ea typeface="XB Kayhan" charset="0"/>
                <a:cs typeface="XB Kayhan" charset="0"/>
              </a:rPr>
              <a:t>Some successful respiratory viruses evade these defenses by attaching to and entering epithelial cells in the lower respiratory tract and pharynx.</a:t>
            </a:r>
          </a:p>
          <a:p>
            <a:pPr lvl="0"/>
            <a:r>
              <a:rPr lang="en-US" sz="3200" dirty="0">
                <a:solidFill>
                  <a:prstClr val="white"/>
                </a:solidFill>
                <a:latin typeface="XB Kayhan" charset="0"/>
                <a:ea typeface="XB Kayhan" charset="0"/>
                <a:cs typeface="XB Kayhan" charset="0"/>
              </a:rPr>
              <a:t>release toxins that impair ciliary activity</a:t>
            </a:r>
          </a:p>
          <a:p>
            <a:pPr lvl="0"/>
            <a:r>
              <a:rPr lang="en-US" sz="3200" dirty="0">
                <a:solidFill>
                  <a:prstClr val="white"/>
                </a:solidFill>
                <a:latin typeface="XB Kayhan" charset="0"/>
                <a:ea typeface="XB Kayhan" charset="0"/>
                <a:cs typeface="XB Kayhan" charset="0"/>
              </a:rPr>
              <a:t>Some respiratory pathogens avoid phagocytosis or destruction after phagocytosis. M. tuberculosis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770500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908762"/>
          </a:xfrm>
          <a:prstGeom prst="rect">
            <a:avLst/>
          </a:prstGeom>
          <a:noFill/>
        </p:spPr>
        <p:txBody>
          <a:bodyPr wrap="square" rtlCol="0">
            <a:spAutoFit/>
          </a:bodyPr>
          <a:lstStyle/>
          <a:p>
            <a:pPr lvl="0"/>
            <a:r>
              <a:rPr lang="en-US" sz="4000" dirty="0">
                <a:solidFill>
                  <a:prstClr val="white"/>
                </a:solidFill>
                <a:latin typeface="XB Kayhan" charset="0"/>
                <a:ea typeface="XB Kayhan" charset="0"/>
                <a:cs typeface="XB Kayhan" charset="0"/>
              </a:rPr>
              <a:t>Spread and Dissemination of </a:t>
            </a:r>
            <a:r>
              <a:rPr lang="en-US" sz="4000" dirty="0" smtClean="0">
                <a:solidFill>
                  <a:prstClr val="white"/>
                </a:solidFill>
                <a:latin typeface="XB Kayhan" charset="0"/>
                <a:ea typeface="XB Kayhan" charset="0"/>
                <a:cs typeface="XB Kayhan" charset="0"/>
              </a:rPr>
              <a:t>Microbes Within </a:t>
            </a:r>
            <a:r>
              <a:rPr lang="en-US" sz="4000" dirty="0">
                <a:solidFill>
                  <a:prstClr val="white"/>
                </a:solidFill>
                <a:latin typeface="XB Kayhan" charset="0"/>
                <a:ea typeface="XB Kayhan" charset="0"/>
                <a:cs typeface="XB Kayhan" charset="0"/>
              </a:rPr>
              <a:t>the Body</a:t>
            </a:r>
          </a:p>
          <a:p>
            <a:pPr lvl="0"/>
            <a:endParaRPr lang="en-US" sz="4000" dirty="0" smtClean="0">
              <a:solidFill>
                <a:prstClr val="white"/>
              </a:solidFill>
              <a:latin typeface="XB Kayhan" charset="0"/>
              <a:ea typeface="XB Kayhan" charset="0"/>
              <a:cs typeface="XB Kayhan" charset="0"/>
            </a:endParaRPr>
          </a:p>
          <a:p>
            <a:pPr lvl="0"/>
            <a:r>
              <a:rPr lang="en-US" sz="3200" dirty="0" smtClean="0">
                <a:solidFill>
                  <a:prstClr val="white"/>
                </a:solidFill>
                <a:latin typeface="XB Kayhan" charset="0"/>
                <a:ea typeface="XB Kayhan" charset="0"/>
                <a:cs typeface="XB Kayhan" charset="0"/>
              </a:rPr>
              <a:t>Some </a:t>
            </a:r>
            <a:r>
              <a:rPr lang="en-US" sz="3200" dirty="0">
                <a:solidFill>
                  <a:prstClr val="white"/>
                </a:solidFill>
                <a:latin typeface="XB Kayhan" charset="0"/>
                <a:ea typeface="XB Kayhan" charset="0"/>
                <a:cs typeface="XB Kayhan" charset="0"/>
              </a:rPr>
              <a:t>microorganisms proliferate locally, at the site of initial infection, whereas others penetrate the epithelial barrier and spread to distant sites by way of the lymphatics, the blood, or nerves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905138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03187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Microbes can spread within the body in several ways:</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 Some extracellular bacteria, fungi, and helminths secrete lytic enzymes which destroy tissue and allow direct invasion. For example, S. aureus</a:t>
            </a:r>
          </a:p>
          <a:p>
            <a:pPr lvl="0"/>
            <a:r>
              <a:rPr lang="en-US" sz="3200" dirty="0">
                <a:solidFill>
                  <a:prstClr val="white"/>
                </a:solidFill>
                <a:latin typeface="XB Kayhan" charset="0"/>
                <a:ea typeface="XB Kayhan" charset="0"/>
                <a:cs typeface="XB Kayhan" charset="0"/>
              </a:rPr>
              <a:t>• Microorganisms may be spread in the blood or lymph</a:t>
            </a:r>
          </a:p>
          <a:p>
            <a:pPr lvl="0"/>
            <a:r>
              <a:rPr lang="en-US" sz="3200" dirty="0">
                <a:solidFill>
                  <a:prstClr val="white"/>
                </a:solidFill>
                <a:latin typeface="XB Kayhan" charset="0"/>
                <a:ea typeface="XB Kayhan" charset="0"/>
                <a:cs typeface="XB Kayhan" charset="0"/>
              </a:rPr>
              <a:t>either free in extracellular fluid or within host cells.</a:t>
            </a:r>
          </a:p>
          <a:p>
            <a:pPr lvl="0"/>
            <a:r>
              <a:rPr lang="en-US" sz="3200" dirty="0">
                <a:solidFill>
                  <a:prstClr val="white"/>
                </a:solidFill>
                <a:latin typeface="XB Kayhan" charset="0"/>
                <a:ea typeface="XB Kayhan" charset="0"/>
                <a:cs typeface="XB Kayhan" charset="0"/>
              </a:rPr>
              <a:t>Some viruses (e.g., poliovirus, HBV)</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087802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554545"/>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 Most viruses spread locally from cell to cell by replication and release of infectious virions, but others may propagate from cell to cell by causing fusion of host cells, or by transport within nerves (as with rabies virus and varicella-zoster virus).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117374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293209"/>
          </a:xfrm>
          <a:prstGeom prst="rect">
            <a:avLst/>
          </a:prstGeom>
          <a:noFill/>
        </p:spPr>
        <p:txBody>
          <a:bodyPr wrap="square" rtlCol="0">
            <a:spAutoFit/>
          </a:bodyPr>
          <a:lstStyle/>
          <a:p>
            <a:pPr lvl="0"/>
            <a:r>
              <a:rPr lang="en-US" sz="4000" dirty="0">
                <a:solidFill>
                  <a:prstClr val="white"/>
                </a:solidFill>
                <a:latin typeface="XB Kayhan" charset="0"/>
                <a:ea typeface="XB Kayhan" charset="0"/>
                <a:cs typeface="XB Kayhan" charset="0"/>
              </a:rPr>
              <a:t>Release from the Body and Transmission</a:t>
            </a:r>
          </a:p>
          <a:p>
            <a:pPr lvl="0"/>
            <a:r>
              <a:rPr lang="en-US" sz="4000" dirty="0">
                <a:solidFill>
                  <a:prstClr val="white"/>
                </a:solidFill>
                <a:latin typeface="XB Kayhan" charset="0"/>
                <a:ea typeface="XB Kayhan" charset="0"/>
                <a:cs typeface="XB Kayhan" charset="0"/>
              </a:rPr>
              <a:t>of Microbes</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Every fluid or tissue that is normally secreted, excreted,</a:t>
            </a:r>
          </a:p>
          <a:p>
            <a:pPr lvl="0"/>
            <a:r>
              <a:rPr lang="en-US" sz="3200" dirty="0">
                <a:solidFill>
                  <a:prstClr val="white"/>
                </a:solidFill>
                <a:latin typeface="XB Kayhan" charset="0"/>
                <a:ea typeface="XB Kayhan" charset="0"/>
                <a:cs typeface="XB Kayhan" charset="0"/>
              </a:rPr>
              <a:t>or shed is used by microorganisms to leave the host for</a:t>
            </a:r>
          </a:p>
          <a:p>
            <a:pPr lvl="0"/>
            <a:r>
              <a:rPr lang="en-US" sz="3200" dirty="0">
                <a:solidFill>
                  <a:prstClr val="white"/>
                </a:solidFill>
                <a:latin typeface="XB Kayhan" charset="0"/>
                <a:ea typeface="XB Kayhan" charset="0"/>
                <a:cs typeface="XB Kayhan" charset="0"/>
              </a:rPr>
              <a:t>transmission to new victims.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0782242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1" y="1253067"/>
            <a:ext cx="9848574" cy="403187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HOW MICROORGANISMS CAUSE DISEASE</a:t>
            </a:r>
          </a:p>
          <a:p>
            <a:pPr lvl="0"/>
            <a:r>
              <a:rPr lang="en-US" sz="2800" dirty="0">
                <a:solidFill>
                  <a:prstClr val="white"/>
                </a:solidFill>
                <a:latin typeface="XB Kayhan" charset="0"/>
                <a:ea typeface="XB Kayhan" charset="0"/>
                <a:cs typeface="XB Kayhan" charset="0"/>
              </a:rPr>
              <a:t>three mechanisms:</a:t>
            </a:r>
          </a:p>
          <a:p>
            <a:pPr lvl="0"/>
            <a:r>
              <a:rPr lang="en-US" sz="2800" dirty="0">
                <a:solidFill>
                  <a:prstClr val="white"/>
                </a:solidFill>
                <a:latin typeface="XB Kayhan" charset="0"/>
                <a:ea typeface="XB Kayhan" charset="0"/>
                <a:cs typeface="XB Kayhan" charset="0"/>
              </a:rPr>
              <a:t>• They can contact or enter host cells and directly cause cell death.</a:t>
            </a:r>
          </a:p>
          <a:p>
            <a:pPr lvl="0"/>
            <a:r>
              <a:rPr lang="en-US" sz="2800" dirty="0">
                <a:solidFill>
                  <a:prstClr val="white"/>
                </a:solidFill>
                <a:latin typeface="XB Kayhan" charset="0"/>
                <a:ea typeface="XB Kayhan" charset="0"/>
                <a:cs typeface="XB Kayhan" charset="0"/>
              </a:rPr>
              <a:t>• They may release toxins that kill cells at a distance,</a:t>
            </a:r>
          </a:p>
          <a:p>
            <a:pPr lvl="0"/>
            <a:r>
              <a:rPr lang="en-US" sz="2800" dirty="0">
                <a:solidFill>
                  <a:prstClr val="white"/>
                </a:solidFill>
                <a:latin typeface="XB Kayhan" charset="0"/>
                <a:ea typeface="XB Kayhan" charset="0"/>
                <a:cs typeface="XB Kayhan" charset="0"/>
              </a:rPr>
              <a:t>release enzymes that degrade tissue components, or</a:t>
            </a:r>
          </a:p>
          <a:p>
            <a:pPr lvl="0"/>
            <a:r>
              <a:rPr lang="en-US" sz="2800" dirty="0">
                <a:solidFill>
                  <a:prstClr val="white"/>
                </a:solidFill>
                <a:latin typeface="XB Kayhan" charset="0"/>
                <a:ea typeface="XB Kayhan" charset="0"/>
                <a:cs typeface="XB Kayhan" charset="0"/>
              </a:rPr>
              <a:t>damage blood vessels and cause ischemic necrosis.</a:t>
            </a:r>
          </a:p>
          <a:p>
            <a:pPr lvl="0"/>
            <a:r>
              <a:rPr lang="en-US" sz="2800" dirty="0">
                <a:solidFill>
                  <a:prstClr val="white"/>
                </a:solidFill>
                <a:latin typeface="XB Kayhan" charset="0"/>
                <a:ea typeface="XB Kayhan" charset="0"/>
                <a:cs typeface="XB Kayhan" charset="0"/>
              </a:rPr>
              <a:t>• They can induce host immune responses that, although directed against the invader, cause additional tissue damage. </a:t>
            </a:r>
            <a:endParaRPr lang="fa-IR" sz="28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3504254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524315"/>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SPECTRUM OF INFLAMMATORY RESPONSES TO INFECTION</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It is the interaction between</a:t>
            </a:r>
          </a:p>
          <a:p>
            <a:pPr lvl="0"/>
            <a:r>
              <a:rPr lang="en-US" sz="3200" dirty="0">
                <a:solidFill>
                  <a:prstClr val="white"/>
                </a:solidFill>
                <a:latin typeface="XB Kayhan" charset="0"/>
                <a:ea typeface="XB Kayhan" charset="0"/>
                <a:cs typeface="XB Kayhan" charset="0"/>
              </a:rPr>
              <a:t>the microbe and the host that determines the histologic</a:t>
            </a:r>
          </a:p>
          <a:p>
            <a:pPr lvl="0"/>
            <a:r>
              <a:rPr lang="en-US" sz="3200" dirty="0">
                <a:solidFill>
                  <a:prstClr val="white"/>
                </a:solidFill>
                <a:latin typeface="XB Kayhan" charset="0"/>
                <a:ea typeface="XB Kayhan" charset="0"/>
                <a:cs typeface="XB Kayhan" charset="0"/>
              </a:rPr>
              <a:t>features of the inflammatory response.</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There are five major histologic patterns of tissue reaction in infections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622552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03187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Suppurative (Purulent) Inflammation</a:t>
            </a:r>
          </a:p>
          <a:p>
            <a:pPr lvl="0"/>
            <a:r>
              <a:rPr lang="en-US" sz="3200" dirty="0">
                <a:solidFill>
                  <a:prstClr val="white"/>
                </a:solidFill>
                <a:latin typeface="XB Kayhan" charset="0"/>
                <a:ea typeface="XB Kayhan" charset="0"/>
                <a:cs typeface="XB Kayhan" charset="0"/>
              </a:rPr>
              <a:t>This pattern is the reaction to acute tissue damage, characterized by increased vascular permeability and leukocytic infiltration, predominantly of neutrophils The neutrophils are attracted to the site of infection by release of </a:t>
            </a:r>
            <a:r>
              <a:rPr lang="en-US" sz="3200" dirty="0" err="1">
                <a:solidFill>
                  <a:prstClr val="white"/>
                </a:solidFill>
                <a:latin typeface="XB Kayhan" charset="0"/>
                <a:ea typeface="XB Kayhan" charset="0"/>
                <a:cs typeface="XB Kayhan" charset="0"/>
              </a:rPr>
              <a:t>chemoattractants</a:t>
            </a:r>
            <a:r>
              <a:rPr lang="en-US" sz="3200" dirty="0">
                <a:solidFill>
                  <a:prstClr val="white"/>
                </a:solidFill>
                <a:latin typeface="XB Kayhan" charset="0"/>
                <a:ea typeface="XB Kayhan" charset="0"/>
                <a:cs typeface="XB Kayhan" charset="0"/>
              </a:rPr>
              <a:t> from the “pyogenic” bacteria and host cells. Neutrophil enzymes cause liquefactive necrosis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84692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F8E2C00-96B5-46EC-AF5F-EBA9828027A5}"/>
              </a:ext>
            </a:extLst>
          </p:cNvPr>
          <p:cNvPicPr>
            <a:picLocks noChangeAspect="1"/>
          </p:cNvPicPr>
          <p:nvPr/>
        </p:nvPicPr>
        <p:blipFill>
          <a:blip r:embed="rId2"/>
          <a:stretch>
            <a:fillRect/>
          </a:stretch>
        </p:blipFill>
        <p:spPr>
          <a:xfrm>
            <a:off x="2729947" y="1473374"/>
            <a:ext cx="6228523" cy="4463599"/>
          </a:xfrm>
          <a:prstGeom prst="rect">
            <a:avLst/>
          </a:prstGeom>
        </p:spPr>
      </p:pic>
    </p:spTree>
    <p:extLst>
      <p:ext uri="{BB962C8B-B14F-4D97-AF65-F5344CB8AC3E}">
        <p14:creationId xmlns:p14="http://schemas.microsoft.com/office/powerpoint/2010/main" val="2618231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4524315"/>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Mononuclear and Granulomatous Inflammation</a:t>
            </a:r>
          </a:p>
          <a:p>
            <a:pPr lvl="0"/>
            <a:r>
              <a:rPr lang="en-US" sz="3200" dirty="0">
                <a:solidFill>
                  <a:prstClr val="white"/>
                </a:solidFill>
                <a:latin typeface="XB Kayhan" charset="0"/>
                <a:ea typeface="XB Kayhan" charset="0"/>
                <a:cs typeface="XB Kayhan" charset="0"/>
              </a:rPr>
              <a:t>Diffuse, predominantly mononuclear, interstitial infiltrates are a common feature of all chronic inflammatory processes, but development of such changes as an acute process often constitutes a response to viruses, intracellular bacteria, or intracellular parasites.</a:t>
            </a:r>
          </a:p>
          <a:p>
            <a:pPr lvl="0"/>
            <a:r>
              <a:rPr lang="en-US" sz="3200" dirty="0">
                <a:solidFill>
                  <a:prstClr val="white"/>
                </a:solidFill>
                <a:latin typeface="XB Kayhan" charset="0"/>
                <a:ea typeface="XB Kayhan" charset="0"/>
                <a:cs typeface="XB Kayhan" charset="0"/>
              </a:rPr>
              <a:t> In addition, spirochetes and some helminths provoke chronic mononuclear inflammatory responses.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256160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1569660"/>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CJD can be transmitted from person to person </a:t>
            </a:r>
            <a:r>
              <a:rPr lang="en-US" sz="3200" dirty="0" err="1">
                <a:solidFill>
                  <a:prstClr val="white"/>
                </a:solidFill>
                <a:latin typeface="XB Kayhan" charset="0"/>
                <a:ea typeface="XB Kayhan" charset="0"/>
                <a:cs typeface="XB Kayhan" charset="0"/>
              </a:rPr>
              <a:t>iatrogenically</a:t>
            </a:r>
            <a:r>
              <a:rPr lang="en-US" sz="3200" dirty="0">
                <a:solidFill>
                  <a:prstClr val="white"/>
                </a:solidFill>
                <a:latin typeface="XB Kayhan" charset="0"/>
                <a:ea typeface="XB Kayhan" charset="0"/>
                <a:cs typeface="XB Kayhan" charset="0"/>
              </a:rPr>
              <a:t>, by surgery, organ transplantation, or blood transfusion.</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621116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C36198E-CAB7-4D96-83A8-7772C613D02D}"/>
              </a:ext>
            </a:extLst>
          </p:cNvPr>
          <p:cNvPicPr>
            <a:picLocks noChangeAspect="1"/>
          </p:cNvPicPr>
          <p:nvPr/>
        </p:nvPicPr>
        <p:blipFill>
          <a:blip r:embed="rId2"/>
          <a:stretch>
            <a:fillRect/>
          </a:stretch>
        </p:blipFill>
        <p:spPr>
          <a:xfrm>
            <a:off x="781878" y="781877"/>
            <a:ext cx="10654747" cy="5367131"/>
          </a:xfrm>
          <a:prstGeom prst="rect">
            <a:avLst/>
          </a:prstGeom>
        </p:spPr>
      </p:pic>
    </p:spTree>
    <p:extLst>
      <p:ext uri="{BB962C8B-B14F-4D97-AF65-F5344CB8AC3E}">
        <p14:creationId xmlns:p14="http://schemas.microsoft.com/office/powerpoint/2010/main" val="3494132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04698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Cytopathic-</a:t>
            </a:r>
            <a:r>
              <a:rPr lang="en-US" sz="3200" dirty="0" err="1">
                <a:solidFill>
                  <a:prstClr val="white"/>
                </a:solidFill>
                <a:latin typeface="XB Kayhan" charset="0"/>
                <a:ea typeface="XB Kayhan" charset="0"/>
                <a:cs typeface="XB Kayhan" charset="0"/>
              </a:rPr>
              <a:t>Cytoproliferative</a:t>
            </a:r>
            <a:r>
              <a:rPr lang="en-US" sz="3200" dirty="0">
                <a:solidFill>
                  <a:prstClr val="white"/>
                </a:solidFill>
                <a:latin typeface="XB Kayhan" charset="0"/>
                <a:ea typeface="XB Kayhan" charset="0"/>
                <a:cs typeface="XB Kayhan" charset="0"/>
              </a:rPr>
              <a:t> Reaction</a:t>
            </a:r>
          </a:p>
          <a:p>
            <a:pPr lvl="0"/>
            <a:r>
              <a:rPr lang="en-US" sz="3200" dirty="0">
                <a:solidFill>
                  <a:prstClr val="white"/>
                </a:solidFill>
                <a:latin typeface="XB Kayhan" charset="0"/>
                <a:ea typeface="XB Kayhan" charset="0"/>
                <a:cs typeface="XB Kayhan" charset="0"/>
              </a:rPr>
              <a:t>Cytopathic-</a:t>
            </a:r>
            <a:r>
              <a:rPr lang="en-US" sz="3200" dirty="0" err="1">
                <a:solidFill>
                  <a:prstClr val="white"/>
                </a:solidFill>
                <a:latin typeface="XB Kayhan" charset="0"/>
                <a:ea typeface="XB Kayhan" charset="0"/>
                <a:cs typeface="XB Kayhan" charset="0"/>
              </a:rPr>
              <a:t>cytoproliferative</a:t>
            </a:r>
            <a:r>
              <a:rPr lang="en-US" sz="3200" dirty="0">
                <a:solidFill>
                  <a:prstClr val="white"/>
                </a:solidFill>
                <a:latin typeface="XB Kayhan" charset="0"/>
                <a:ea typeface="XB Kayhan" charset="0"/>
                <a:cs typeface="XB Kayhan" charset="0"/>
              </a:rPr>
              <a:t> reactions usually are produced by viruses. </a:t>
            </a:r>
          </a:p>
          <a:p>
            <a:pPr lvl="0"/>
            <a:r>
              <a:rPr lang="en-US" sz="3200" dirty="0">
                <a:solidFill>
                  <a:prstClr val="white"/>
                </a:solidFill>
                <a:latin typeface="XB Kayhan" charset="0"/>
                <a:ea typeface="XB Kayhan" charset="0"/>
                <a:cs typeface="XB Kayhan" charset="0"/>
              </a:rPr>
              <a:t>The lesions are characterized by cell</a:t>
            </a:r>
          </a:p>
          <a:p>
            <a:pPr lvl="0"/>
            <a:r>
              <a:rPr lang="en-US" sz="3200" dirty="0">
                <a:solidFill>
                  <a:prstClr val="white"/>
                </a:solidFill>
                <a:latin typeface="XB Kayhan" charset="0"/>
                <a:ea typeface="XB Kayhan" charset="0"/>
                <a:cs typeface="XB Kayhan" charset="0"/>
              </a:rPr>
              <a:t>necrosis or cellular proliferation, usually with sparse</a:t>
            </a:r>
          </a:p>
          <a:p>
            <a:pPr lvl="0"/>
            <a:r>
              <a:rPr lang="en-US" sz="3200" dirty="0">
                <a:solidFill>
                  <a:prstClr val="white"/>
                </a:solidFill>
                <a:latin typeface="XB Kayhan" charset="0"/>
                <a:ea typeface="XB Kayhan" charset="0"/>
                <a:cs typeface="XB Kayhan" charset="0"/>
              </a:rPr>
              <a:t>inflammatory cells</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473349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554545"/>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Tissue Necrosis</a:t>
            </a:r>
          </a:p>
          <a:p>
            <a:pPr lvl="0"/>
            <a:r>
              <a:rPr lang="en-US" sz="3200" dirty="0">
                <a:solidFill>
                  <a:prstClr val="white"/>
                </a:solidFill>
                <a:latin typeface="XB Kayhan" charset="0"/>
                <a:ea typeface="XB Kayhan" charset="0"/>
                <a:cs typeface="XB Kayhan" charset="0"/>
              </a:rPr>
              <a:t>Clostridium perfringens and other organisms that secrete powerful toxins can cause such rapid and severe necrosis (gangrenous necrosis) that tissue damage is the dominant feature.</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6989519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2062103"/>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Chronic Inflammation and Scarring</a:t>
            </a:r>
          </a:p>
          <a:p>
            <a:pPr lvl="0"/>
            <a:r>
              <a:rPr lang="en-US" sz="3200" dirty="0">
                <a:solidFill>
                  <a:prstClr val="white"/>
                </a:solidFill>
                <a:latin typeface="XB Kayhan" charset="0"/>
                <a:ea typeface="XB Kayhan" charset="0"/>
                <a:cs typeface="XB Kayhan" charset="0"/>
              </a:rPr>
              <a:t>Many infections elicit chronic inflammation, which can</a:t>
            </a:r>
          </a:p>
          <a:p>
            <a:pPr lvl="0"/>
            <a:r>
              <a:rPr lang="en-US" sz="3200" dirty="0">
                <a:solidFill>
                  <a:prstClr val="white"/>
                </a:solidFill>
                <a:latin typeface="XB Kayhan" charset="0"/>
                <a:ea typeface="XB Kayhan" charset="0"/>
                <a:cs typeface="XB Kayhan" charset="0"/>
              </a:rPr>
              <a:t>either resolve with complete healing or lead to extensive scarring.</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4162891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49C4F68-EBD3-4B67-A503-13FFF3478B79}"/>
              </a:ext>
            </a:extLst>
          </p:cNvPr>
          <p:cNvPicPr>
            <a:picLocks noChangeAspect="1"/>
          </p:cNvPicPr>
          <p:nvPr/>
        </p:nvPicPr>
        <p:blipFill>
          <a:blip r:embed="rId2"/>
          <a:stretch>
            <a:fillRect/>
          </a:stretch>
        </p:blipFill>
        <p:spPr>
          <a:xfrm>
            <a:off x="1683027" y="1424699"/>
            <a:ext cx="8759686" cy="4393005"/>
          </a:xfrm>
          <a:prstGeom prst="rect">
            <a:avLst/>
          </a:prstGeom>
        </p:spPr>
      </p:pic>
    </p:spTree>
    <p:extLst>
      <p:ext uri="{BB962C8B-B14F-4D97-AF65-F5344CB8AC3E}">
        <p14:creationId xmlns:p14="http://schemas.microsoft.com/office/powerpoint/2010/main" val="261549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600986"/>
          </a:xfrm>
          <a:prstGeom prst="rect">
            <a:avLst/>
          </a:prstGeom>
          <a:noFill/>
        </p:spPr>
        <p:txBody>
          <a:bodyPr wrap="square" rtlCol="0">
            <a:spAutoFit/>
          </a:bodyPr>
          <a:lstStyle/>
          <a:p>
            <a:pPr lvl="0"/>
            <a:r>
              <a:rPr lang="en-US" sz="3600" dirty="0">
                <a:solidFill>
                  <a:prstClr val="white"/>
                </a:solidFill>
                <a:latin typeface="XB Kayhan" charset="0"/>
                <a:ea typeface="XB Kayhan" charset="0"/>
                <a:cs typeface="XB Kayhan" charset="0"/>
              </a:rPr>
              <a:t>Viruses</a:t>
            </a:r>
          </a:p>
          <a:p>
            <a:pPr lvl="0"/>
            <a:r>
              <a:rPr lang="en-US" sz="3200" dirty="0">
                <a:solidFill>
                  <a:prstClr val="white"/>
                </a:solidFill>
                <a:latin typeface="XB Kayhan" charset="0"/>
                <a:ea typeface="XB Kayhan" charset="0"/>
                <a:cs typeface="XB Kayhan" charset="0"/>
              </a:rPr>
              <a:t>Viruses are obligate intracellular </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They consist of a nucleic acid genome surrounded by a</a:t>
            </a:r>
          </a:p>
          <a:p>
            <a:pPr lvl="0"/>
            <a:r>
              <a:rPr lang="en-US" sz="3200" dirty="0">
                <a:solidFill>
                  <a:prstClr val="white"/>
                </a:solidFill>
                <a:latin typeface="XB Kayhan" charset="0"/>
                <a:ea typeface="XB Kayhan" charset="0"/>
                <a:cs typeface="XB Kayhan" charset="0"/>
              </a:rPr>
              <a:t>protein coat (called a capsid) that is sometimes encased in a lipid membrane. </a:t>
            </a:r>
          </a:p>
          <a:p>
            <a:pPr lvl="0"/>
            <a:endParaRPr lang="en-US"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313387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304698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Viruses are classified by :</a:t>
            </a:r>
          </a:p>
          <a:p>
            <a:pPr lvl="0"/>
            <a:r>
              <a:rPr lang="en-US" sz="3200" dirty="0">
                <a:solidFill>
                  <a:prstClr val="white"/>
                </a:solidFill>
                <a:latin typeface="XB Kayhan" charset="0"/>
                <a:ea typeface="XB Kayhan" charset="0"/>
                <a:cs typeface="XB Kayhan" charset="0"/>
              </a:rPr>
              <a:t>their nucleic acid genome (DNA or RNA but not both),</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 the shape of the capsid (icosahedral or helical), </a:t>
            </a:r>
          </a:p>
          <a:p>
            <a:pPr lvl="0"/>
            <a:endParaRPr lang="en-US" sz="3200" dirty="0">
              <a:solidFill>
                <a:prstClr val="white"/>
              </a:solidFill>
              <a:latin typeface="XB Kayhan" charset="0"/>
              <a:ea typeface="XB Kayhan" charset="0"/>
              <a:cs typeface="XB Kayhan" charset="0"/>
            </a:endParaRPr>
          </a:p>
          <a:p>
            <a:pPr lvl="0"/>
            <a:r>
              <a:rPr lang="en-US" sz="3200" dirty="0">
                <a:solidFill>
                  <a:prstClr val="white"/>
                </a:solidFill>
                <a:latin typeface="XB Kayhan" charset="0"/>
                <a:ea typeface="XB Kayhan" charset="0"/>
                <a:cs typeface="XB Kayhan" charset="0"/>
              </a:rPr>
              <a:t>the presence or absence of a lipid envelope</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2056428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200" y="1253067"/>
            <a:ext cx="10244667" cy="1077218"/>
          </a:xfrm>
          <a:prstGeom prst="rect">
            <a:avLst/>
          </a:prstGeom>
          <a:noFill/>
        </p:spPr>
        <p:txBody>
          <a:bodyPr wrap="square" rtlCol="0">
            <a:spAutoFit/>
          </a:bodyPr>
          <a:lstStyle/>
          <a:p>
            <a:pPr lvl="0"/>
            <a:r>
              <a:rPr lang="en-US" sz="3200" dirty="0">
                <a:solidFill>
                  <a:prstClr val="white"/>
                </a:solidFill>
                <a:latin typeface="XB Kayhan" charset="0"/>
                <a:ea typeface="XB Kayhan" charset="0"/>
                <a:cs typeface="XB Kayhan" charset="0"/>
              </a:rPr>
              <a:t>Some viral components and particles aggregate within infected cells and form characteristic inclusion</a:t>
            </a:r>
            <a:endParaRPr lang="fa-IR" sz="3200" dirty="0">
              <a:solidFill>
                <a:prstClr val="white"/>
              </a:solidFill>
              <a:latin typeface="XB Kayhan" charset="0"/>
              <a:ea typeface="XB Kayhan" charset="0"/>
              <a:cs typeface="XB Kayhan" charset="0"/>
            </a:endParaRPr>
          </a:p>
        </p:txBody>
      </p:sp>
    </p:spTree>
    <p:extLst>
      <p:ext uri="{BB962C8B-B14F-4D97-AF65-F5344CB8AC3E}">
        <p14:creationId xmlns:p14="http://schemas.microsoft.com/office/powerpoint/2010/main" val="116495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AA9A410-C80B-4A75-83ED-569C67E5310C}"/>
              </a:ext>
            </a:extLst>
          </p:cNvPr>
          <p:cNvPicPr>
            <a:picLocks noChangeAspect="1"/>
          </p:cNvPicPr>
          <p:nvPr/>
        </p:nvPicPr>
        <p:blipFill>
          <a:blip r:embed="rId2"/>
          <a:stretch>
            <a:fillRect/>
          </a:stretch>
        </p:blipFill>
        <p:spPr>
          <a:xfrm>
            <a:off x="742123" y="2541599"/>
            <a:ext cx="10893286" cy="3355617"/>
          </a:xfrm>
          <a:prstGeom prst="rect">
            <a:avLst/>
          </a:prstGeom>
        </p:spPr>
      </p:pic>
    </p:spTree>
    <p:extLst>
      <p:ext uri="{BB962C8B-B14F-4D97-AF65-F5344CB8AC3E}">
        <p14:creationId xmlns:p14="http://schemas.microsoft.com/office/powerpoint/2010/main" val="2264685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2966</TotalTime>
  <Words>1630</Words>
  <Application>Microsoft Office PowerPoint</Application>
  <PresentationFormat>Custom</PresentationFormat>
  <Paragraphs>176</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class</cp:lastModifiedBy>
  <cp:revision>67</cp:revision>
  <dcterms:created xsi:type="dcterms:W3CDTF">2017-12-15T18:37:54Z</dcterms:created>
  <dcterms:modified xsi:type="dcterms:W3CDTF">2017-12-31T11:31:13Z</dcterms:modified>
</cp:coreProperties>
</file>