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2"/>
  </p:notesMasterIdLst>
  <p:sldIdLst>
    <p:sldId id="420" r:id="rId4"/>
    <p:sldId id="428" r:id="rId5"/>
    <p:sldId id="429" r:id="rId6"/>
    <p:sldId id="430" r:id="rId7"/>
    <p:sldId id="431" r:id="rId8"/>
    <p:sldId id="432" r:id="rId9"/>
    <p:sldId id="433" r:id="rId10"/>
    <p:sldId id="4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FF99FF"/>
    <a:srgbClr val="00FFFF"/>
    <a:srgbClr val="2C3929"/>
    <a:srgbClr val="97BAFF"/>
    <a:srgbClr val="7E9D77"/>
    <a:srgbClr val="FFFF00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01/05/1445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۱۷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رهنمودهای حل مسئله</a:t>
            </a: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چرا اثبات لازم است؟</a:t>
            </a:r>
            <a:endParaRPr lang="en-US" sz="3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89175" y="1955936"/>
            <a:ext cx="10423635" cy="16701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۱. مشاهده کردن بخشی از فرایند آزمایش کردن یک حقیقت است. وقتی هندسه مطالعه می‌کنیم، در حال کشف حقایقی بین نقطه‌ها و خط‌ها هستیم. برای اینکه دیگران را در مورد کشف یک حقیقت قانع کنیم چند مثال با چند شکل متفاوت را باید آزمایش کنیم؟</a:t>
            </a:r>
            <a:endParaRPr lang="fa-IR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04138" y="3762703"/>
            <a:ext cx="7108672" cy="16701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accent2"/>
                </a:solidFill>
                <a:cs typeface="+mj-cs"/>
              </a:rPr>
              <a:t>مثال</a:t>
            </a:r>
            <a:r>
              <a:rPr lang="fa-IR" sz="2200" dirty="0" smtClean="0">
                <a:solidFill>
                  <a:schemeClr val="bg1"/>
                </a:solidFill>
              </a:rPr>
              <a:t>: یک </a:t>
            </a:r>
            <a:r>
              <a:rPr lang="fa-IR" sz="2200" dirty="0">
                <a:solidFill>
                  <a:schemeClr val="bg1"/>
                </a:solidFill>
              </a:rPr>
              <a:t>چهارضلعی دلخواه </a:t>
            </a:r>
            <a:r>
              <a:rPr lang="fa-IR" sz="2200" dirty="0" smtClean="0">
                <a:solidFill>
                  <a:schemeClr val="bg1"/>
                </a:solidFill>
              </a:rPr>
              <a:t>نقاشی </a:t>
            </a:r>
            <a:r>
              <a:rPr lang="fa-IR" sz="2200" dirty="0">
                <a:solidFill>
                  <a:schemeClr val="bg1"/>
                </a:solidFill>
              </a:rPr>
              <a:t>کنید. وسط هر ضلع را با یک </a:t>
            </a:r>
            <a:r>
              <a:rPr lang="fa-IR" sz="2200" dirty="0" smtClean="0">
                <a:solidFill>
                  <a:schemeClr val="bg1"/>
                </a:solidFill>
              </a:rPr>
              <a:t>پاره‌خط </a:t>
            </a:r>
            <a:r>
              <a:rPr lang="fa-IR" sz="2200" dirty="0">
                <a:solidFill>
                  <a:schemeClr val="bg1"/>
                </a:solidFill>
              </a:rPr>
              <a:t>به وسط ضلع کناری آن وصل کنید. چه چیزی مشاهده </a:t>
            </a:r>
            <a:r>
              <a:rPr lang="fa-IR" sz="2200" dirty="0" smtClean="0">
                <a:solidFill>
                  <a:schemeClr val="bg1"/>
                </a:solidFill>
              </a:rPr>
              <a:t>می‌کنید</a:t>
            </a:r>
            <a:r>
              <a:rPr lang="fa-IR" sz="2200" dirty="0">
                <a:solidFill>
                  <a:schemeClr val="bg1"/>
                </a:solidFill>
              </a:rPr>
              <a:t>؟ آیا این </a:t>
            </a:r>
            <a:r>
              <a:rPr lang="fa-IR" sz="2200" dirty="0" smtClean="0">
                <a:solidFill>
                  <a:schemeClr val="bg1"/>
                </a:solidFill>
              </a:rPr>
              <a:t>مشاهده‌ها </a:t>
            </a:r>
            <a:r>
              <a:rPr lang="fa-IR" sz="2200" dirty="0">
                <a:solidFill>
                  <a:schemeClr val="bg1"/>
                </a:solidFill>
              </a:rPr>
              <a:t>برای اثبات کافی است؟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91616" y="4730898"/>
            <a:ext cx="2067215" cy="1378144"/>
            <a:chOff x="1797269" y="4371291"/>
            <a:chExt cx="3184634" cy="2123090"/>
          </a:xfrm>
        </p:grpSpPr>
        <p:sp>
          <p:nvSpPr>
            <p:cNvPr id="9" name="Freeform 8"/>
            <p:cNvSpPr/>
            <p:nvPr/>
          </p:nvSpPr>
          <p:spPr>
            <a:xfrm>
              <a:off x="1797269" y="4371291"/>
              <a:ext cx="3184634" cy="2123090"/>
            </a:xfrm>
            <a:custGeom>
              <a:avLst/>
              <a:gdLst>
                <a:gd name="connsiteX0" fmla="*/ 0 w 3184634"/>
                <a:gd name="connsiteY0" fmla="*/ 1502979 h 2123090"/>
                <a:gd name="connsiteX1" fmla="*/ 662151 w 3184634"/>
                <a:gd name="connsiteY1" fmla="*/ 0 h 2123090"/>
                <a:gd name="connsiteX2" fmla="*/ 3184634 w 3184634"/>
                <a:gd name="connsiteY2" fmla="*/ 2123090 h 2123090"/>
                <a:gd name="connsiteX3" fmla="*/ 788275 w 3184634"/>
                <a:gd name="connsiteY3" fmla="*/ 1208690 h 2123090"/>
                <a:gd name="connsiteX4" fmla="*/ 0 w 3184634"/>
                <a:gd name="connsiteY4" fmla="*/ 1502979 h 212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4634" h="2123090">
                  <a:moveTo>
                    <a:pt x="0" y="1502979"/>
                  </a:moveTo>
                  <a:lnTo>
                    <a:pt x="662151" y="0"/>
                  </a:lnTo>
                  <a:lnTo>
                    <a:pt x="3184634" y="2123090"/>
                  </a:lnTo>
                  <a:lnTo>
                    <a:pt x="788275" y="1208690"/>
                  </a:lnTo>
                  <a:lnTo>
                    <a:pt x="0" y="1502979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3600" y="5097517"/>
              <a:ext cx="1618593" cy="945931"/>
            </a:xfrm>
            <a:custGeom>
              <a:avLst/>
              <a:gdLst>
                <a:gd name="connsiteX0" fmla="*/ 0 w 1618593"/>
                <a:gd name="connsiteY0" fmla="*/ 0 h 945931"/>
                <a:gd name="connsiteX1" fmla="*/ 1587062 w 1618593"/>
                <a:gd name="connsiteY1" fmla="*/ 325821 h 945931"/>
                <a:gd name="connsiteX2" fmla="*/ 1618593 w 1618593"/>
                <a:gd name="connsiteY2" fmla="*/ 945931 h 945931"/>
                <a:gd name="connsiteX3" fmla="*/ 52552 w 1618593"/>
                <a:gd name="connsiteY3" fmla="*/ 630621 h 945931"/>
                <a:gd name="connsiteX4" fmla="*/ 0 w 1618593"/>
                <a:gd name="connsiteY4" fmla="*/ 0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93" h="945931">
                  <a:moveTo>
                    <a:pt x="0" y="0"/>
                  </a:moveTo>
                  <a:lnTo>
                    <a:pt x="1587062" y="325821"/>
                  </a:lnTo>
                  <a:lnTo>
                    <a:pt x="1618593" y="945931"/>
                  </a:lnTo>
                  <a:lnTo>
                    <a:pt x="52552" y="6306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66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708025" y="3762703"/>
            <a:ext cx="2165131" cy="1286216"/>
          </a:xfrm>
          <a:custGeom>
            <a:avLst/>
            <a:gdLst>
              <a:gd name="connsiteX0" fmla="*/ 746235 w 3184635"/>
              <a:gd name="connsiteY0" fmla="*/ 0 h 1891862"/>
              <a:gd name="connsiteX1" fmla="*/ 0 w 3184635"/>
              <a:gd name="connsiteY1" fmla="*/ 1103586 h 1891862"/>
              <a:gd name="connsiteX2" fmla="*/ 693683 w 3184635"/>
              <a:gd name="connsiteY2" fmla="*/ 1891862 h 1891862"/>
              <a:gd name="connsiteX3" fmla="*/ 3184635 w 3184635"/>
              <a:gd name="connsiteY3" fmla="*/ 451945 h 1891862"/>
              <a:gd name="connsiteX4" fmla="*/ 746235 w 3184635"/>
              <a:gd name="connsiteY4" fmla="*/ 0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635" h="1891862">
                <a:moveTo>
                  <a:pt x="746235" y="0"/>
                </a:moveTo>
                <a:lnTo>
                  <a:pt x="0" y="1103586"/>
                </a:lnTo>
                <a:lnTo>
                  <a:pt x="693683" y="1891862"/>
                </a:lnTo>
                <a:lnTo>
                  <a:pt x="3184635" y="451945"/>
                </a:lnTo>
                <a:lnTo>
                  <a:pt x="746235" y="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36686" y="3896231"/>
            <a:ext cx="1057556" cy="886060"/>
          </a:xfrm>
          <a:custGeom>
            <a:avLst/>
            <a:gdLst>
              <a:gd name="connsiteX0" fmla="*/ 1555531 w 1555531"/>
              <a:gd name="connsiteY0" fmla="*/ 0 h 1303283"/>
              <a:gd name="connsiteX1" fmla="*/ 1555531 w 1555531"/>
              <a:gd name="connsiteY1" fmla="*/ 998483 h 1303283"/>
              <a:gd name="connsiteX2" fmla="*/ 0 w 1555531"/>
              <a:gd name="connsiteY2" fmla="*/ 1303283 h 1303283"/>
              <a:gd name="connsiteX3" fmla="*/ 21021 w 1555531"/>
              <a:gd name="connsiteY3" fmla="*/ 336331 h 1303283"/>
              <a:gd name="connsiteX4" fmla="*/ 1555531 w 1555531"/>
              <a:gd name="connsiteY4" fmla="*/ 0 h 13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531" h="1303283">
                <a:moveTo>
                  <a:pt x="1555531" y="0"/>
                </a:moveTo>
                <a:lnTo>
                  <a:pt x="1555531" y="998483"/>
                </a:lnTo>
                <a:lnTo>
                  <a:pt x="0" y="1303283"/>
                </a:lnTo>
                <a:lnTo>
                  <a:pt x="21021" y="336331"/>
                </a:lnTo>
                <a:lnTo>
                  <a:pt x="1555531" y="0"/>
                </a:lnTo>
                <a:close/>
              </a:path>
            </a:pathLst>
          </a:custGeom>
          <a:noFill/>
          <a:ln w="28575">
            <a:solidFill>
              <a:srgbClr val="FF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چرا اثبات لازم است؟</a:t>
            </a:r>
            <a:endParaRPr lang="en-US" sz="3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89175" y="1955936"/>
            <a:ext cx="10423635" cy="1130561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۲. مشاهده </a:t>
            </a:r>
            <a:r>
              <a:rPr lang="fa-IR" sz="2200" dirty="0">
                <a:solidFill>
                  <a:schemeClr val="bg1"/>
                </a:solidFill>
              </a:rPr>
              <a:t>کردن برای انسان یکی از </a:t>
            </a:r>
            <a:r>
              <a:rPr lang="fa-IR" sz="2200" dirty="0" smtClean="0">
                <a:solidFill>
                  <a:schemeClr val="bg1"/>
                </a:solidFill>
              </a:rPr>
              <a:t>ساده‌ترین </a:t>
            </a:r>
            <a:r>
              <a:rPr lang="fa-IR" sz="2200" dirty="0">
                <a:solidFill>
                  <a:schemeClr val="bg1"/>
                </a:solidFill>
              </a:rPr>
              <a:t>کارها است ولی ممکن است به علت خطای دید اشتباه کنیم و یا فریب بخوریم و در استدلال اشتباه کنیم.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41244"/>
          <a:stretch/>
        </p:blipFill>
        <p:spPr>
          <a:xfrm>
            <a:off x="7468651" y="3862919"/>
            <a:ext cx="3493087" cy="142341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007350" y="3422650"/>
            <a:ext cx="2857500" cy="2857500"/>
            <a:chOff x="8007350" y="3422650"/>
            <a:chExt cx="2857500" cy="2857500"/>
          </a:xfrm>
        </p:grpSpPr>
        <p:sp>
          <p:nvSpPr>
            <p:cNvPr id="12" name="Oval 11"/>
            <p:cNvSpPr/>
            <p:nvPr/>
          </p:nvSpPr>
          <p:spPr>
            <a:xfrm>
              <a:off x="8007350" y="3422650"/>
              <a:ext cx="2857500" cy="2857500"/>
            </a:xfrm>
            <a:prstGeom prst="ellipse">
              <a:avLst/>
            </a:prstGeom>
            <a:noFill/>
            <a:ln w="285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98797" y="4824413"/>
              <a:ext cx="76198" cy="761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79869"/>
          <a:stretch/>
        </p:blipFill>
        <p:spPr>
          <a:xfrm>
            <a:off x="4699192" y="3422650"/>
            <a:ext cx="2500109" cy="256913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715528" y="3802380"/>
            <a:ext cx="2057400" cy="1708150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724" y="3584210"/>
            <a:ext cx="3233419" cy="1980833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2275939" y="4295933"/>
            <a:ext cx="1543050" cy="690563"/>
          </a:xfrm>
          <a:custGeom>
            <a:avLst/>
            <a:gdLst>
              <a:gd name="connsiteX0" fmla="*/ 0 w 1543050"/>
              <a:gd name="connsiteY0" fmla="*/ 52388 h 690563"/>
              <a:gd name="connsiteX1" fmla="*/ 1347788 w 1543050"/>
              <a:gd name="connsiteY1" fmla="*/ 0 h 690563"/>
              <a:gd name="connsiteX2" fmla="*/ 1543050 w 1543050"/>
              <a:gd name="connsiteY2" fmla="*/ 619125 h 690563"/>
              <a:gd name="connsiteX3" fmla="*/ 180975 w 1543050"/>
              <a:gd name="connsiteY3" fmla="*/ 690563 h 690563"/>
              <a:gd name="connsiteX4" fmla="*/ 0 w 1543050"/>
              <a:gd name="connsiteY4" fmla="*/ 52388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690563">
                <a:moveTo>
                  <a:pt x="0" y="52388"/>
                </a:moveTo>
                <a:lnTo>
                  <a:pt x="1347788" y="0"/>
                </a:lnTo>
                <a:lnTo>
                  <a:pt x="1543050" y="619125"/>
                </a:lnTo>
                <a:lnTo>
                  <a:pt x="180975" y="690563"/>
                </a:lnTo>
                <a:lnTo>
                  <a:pt x="0" y="52388"/>
                </a:lnTo>
                <a:close/>
              </a:path>
            </a:pathLst>
          </a:custGeom>
          <a:ln w="190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60000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14935 -0.04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/>
              <a:t>رهنمودهایی برای حل یک مسئله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89175" y="1955936"/>
            <a:ext cx="10423635" cy="121906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chemeClr val="accent2"/>
                </a:solidFill>
                <a:cs typeface="+mj-cs"/>
              </a:rPr>
              <a:t>رهنمود 1</a:t>
            </a:r>
            <a:r>
              <a:rPr lang="fa-IR" sz="2200" dirty="0">
                <a:solidFill>
                  <a:schemeClr val="bg1"/>
                </a:solidFill>
              </a:rPr>
              <a:t>: برای شرح یک مسئله از کلماتی کلیدی استفاده </a:t>
            </a:r>
            <a:r>
              <a:rPr lang="fa-IR" sz="2200" dirty="0" smtClean="0">
                <a:solidFill>
                  <a:schemeClr val="bg1"/>
                </a:solidFill>
              </a:rPr>
              <a:t>می‌کنیم </a:t>
            </a:r>
            <a:r>
              <a:rPr lang="fa-IR" sz="2200" dirty="0">
                <a:solidFill>
                  <a:schemeClr val="bg1"/>
                </a:solidFill>
              </a:rPr>
              <a:t>که اگر تعریف هر یک از آنها را ندانیم در فهمیدن مسئله دچار مشکل </a:t>
            </a:r>
            <a:r>
              <a:rPr lang="fa-IR" sz="2200" dirty="0" smtClean="0">
                <a:solidFill>
                  <a:schemeClr val="bg1"/>
                </a:solidFill>
              </a:rPr>
              <a:t>می‌شویم.</a:t>
            </a:r>
            <a:endParaRPr lang="fa-IR" sz="2200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89175" y="3335908"/>
            <a:ext cx="10423635" cy="150279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accent2"/>
                </a:solidFill>
                <a:cs typeface="+mj-cs"/>
              </a:rPr>
              <a:t>مثال</a:t>
            </a:r>
            <a:r>
              <a:rPr lang="fa-IR" sz="2200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ثابت </a:t>
            </a:r>
            <a:r>
              <a:rPr lang="fa-IR" sz="2200" dirty="0">
                <a:solidFill>
                  <a:schemeClr val="bg1"/>
                </a:solidFill>
              </a:rPr>
              <a:t>کنید در </a:t>
            </a:r>
            <a:r>
              <a:rPr lang="fa-IR" sz="2200" dirty="0" smtClean="0">
                <a:solidFill>
                  <a:schemeClr val="bg1"/>
                </a:solidFill>
              </a:rPr>
              <a:t>هر مثلث، </a:t>
            </a:r>
            <a:r>
              <a:rPr lang="fa-IR" sz="2200" dirty="0">
                <a:solidFill>
                  <a:schemeClr val="accent2"/>
                </a:solidFill>
              </a:rPr>
              <a:t>نیمساز داخلی</a:t>
            </a:r>
            <a:r>
              <a:rPr lang="fa-IR" sz="2200" dirty="0">
                <a:solidFill>
                  <a:schemeClr val="bg1"/>
                </a:solidFill>
              </a:rPr>
              <a:t> هر زاویه بر </a:t>
            </a:r>
            <a:r>
              <a:rPr lang="fa-IR" sz="2200" dirty="0">
                <a:solidFill>
                  <a:schemeClr val="accent2"/>
                </a:solidFill>
              </a:rPr>
              <a:t>نیمساز خارجی</a:t>
            </a:r>
            <a:r>
              <a:rPr lang="fa-IR" sz="2200" dirty="0">
                <a:solidFill>
                  <a:schemeClr val="bg1"/>
                </a:solidFill>
              </a:rPr>
              <a:t> همان زاویه عمود </a:t>
            </a:r>
            <a:r>
              <a:rPr lang="fa-IR" sz="2200" dirty="0" smtClean="0">
                <a:solidFill>
                  <a:schemeClr val="bg1"/>
                </a:solidFill>
              </a:rPr>
              <a:t>است.</a:t>
            </a:r>
            <a:endParaRPr lang="fa-I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/>
              <a:t>رهنمودهایی برای حل یک مسئله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73805" y="1955935"/>
            <a:ext cx="8039005" cy="251446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rgbClr val="FFFF00"/>
                </a:solidFill>
                <a:cs typeface="+mj-cs"/>
              </a:rPr>
              <a:t>رهنمود 2</a:t>
            </a:r>
            <a:r>
              <a:rPr lang="fa-IR" sz="2200" dirty="0">
                <a:solidFill>
                  <a:schemeClr val="bg1"/>
                </a:solidFill>
              </a:rPr>
              <a:t>: پس از آنکه کلمات کلیدی و رابطۀ بین آنها را در یک مسئله پیدا کردید، یک شکل برای مسئله نقاشی کنید. </a:t>
            </a:r>
            <a:r>
              <a:rPr lang="fa-IR" sz="2200" dirty="0" smtClean="0">
                <a:solidFill>
                  <a:schemeClr val="bg1"/>
                </a:solidFill>
              </a:rPr>
              <a:t>این نقاشی باید </a:t>
            </a:r>
            <a:r>
              <a:rPr lang="fa-IR" sz="2200" dirty="0">
                <a:solidFill>
                  <a:schemeClr val="bg1"/>
                </a:solidFill>
              </a:rPr>
              <a:t>دو ویژگی مهم داشته </a:t>
            </a:r>
            <a:r>
              <a:rPr lang="fa-IR" sz="2200" dirty="0" smtClean="0">
                <a:solidFill>
                  <a:schemeClr val="bg1"/>
                </a:solidFill>
              </a:rPr>
              <a:t>باشد:</a:t>
            </a:r>
            <a:endParaRPr lang="fa-IR" sz="2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rgbClr val="FF99FF"/>
                </a:solidFill>
                <a:cs typeface="+mj-cs"/>
              </a:rPr>
              <a:t>ویژگی 1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chemeClr val="bg1"/>
                </a:solidFill>
              </a:rPr>
              <a:t>نقاشی باید دقیق و آشکار باشد</a:t>
            </a:r>
            <a:r>
              <a:rPr lang="fa-IR" sz="2200" dirty="0" smtClean="0">
                <a:solidFill>
                  <a:schemeClr val="bg1"/>
                </a:solidFill>
              </a:rPr>
              <a:t>.</a:t>
            </a:r>
            <a:endParaRPr lang="fa-IR" sz="2200" dirty="0">
              <a:solidFill>
                <a:schemeClr val="bg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247802" y="4491461"/>
            <a:ext cx="4403705" cy="1890301"/>
            <a:chOff x="3247802" y="4491461"/>
            <a:chExt cx="4403705" cy="1890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733216" y="4491461"/>
                  <a:ext cx="1918291" cy="55978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216" y="4491461"/>
                  <a:ext cx="1918291" cy="5597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696199" y="5821979"/>
                  <a:ext cx="1918291" cy="55978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199" y="5821979"/>
                  <a:ext cx="1918291" cy="5597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4349981" y="4823196"/>
              <a:ext cx="2192095" cy="1048767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47802" y="4491461"/>
                  <a:ext cx="1918291" cy="55978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7802" y="4491461"/>
                  <a:ext cx="1918291" cy="5597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35717" y="5815291"/>
                  <a:ext cx="1918291" cy="55978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717" y="5815291"/>
                  <a:ext cx="1918291" cy="5597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2614247" y="4727585"/>
            <a:ext cx="1918291" cy="1408193"/>
            <a:chOff x="2614247" y="4727585"/>
            <a:chExt cx="1918291" cy="1408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14247" y="5575996"/>
                  <a:ext cx="1918291" cy="55978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247" y="5575996"/>
                  <a:ext cx="1918291" cy="5597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rot="2100000">
              <a:off x="4046740" y="4727585"/>
              <a:ext cx="0" cy="105736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 flipV="1">
            <a:off x="3743500" y="5689338"/>
            <a:ext cx="2798576" cy="182624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151873" y="3019125"/>
            <a:ext cx="382543" cy="3593477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37939" y="3277967"/>
            <a:ext cx="0" cy="2298029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743501" y="3939540"/>
            <a:ext cx="1704799" cy="17497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349980" y="3933432"/>
            <a:ext cx="1086809" cy="8837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37939" y="3933432"/>
            <a:ext cx="1104137" cy="8954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48300" y="3939539"/>
            <a:ext cx="1093776" cy="19324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-820543" y="696631"/>
            <a:ext cx="5037260" cy="5109059"/>
            <a:chOff x="-820543" y="696631"/>
            <a:chExt cx="5037260" cy="5109059"/>
          </a:xfrm>
        </p:grpSpPr>
        <p:grpSp>
          <p:nvGrpSpPr>
            <p:cNvPr id="103" name="Group 102"/>
            <p:cNvGrpSpPr/>
            <p:nvPr/>
          </p:nvGrpSpPr>
          <p:grpSpPr>
            <a:xfrm>
              <a:off x="-820543" y="3801267"/>
              <a:ext cx="1918291" cy="1408193"/>
              <a:chOff x="2614247" y="4727585"/>
              <a:chExt cx="1918291" cy="14081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614247" y="5575996"/>
                    <a:ext cx="1918291" cy="55978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4247" y="5575996"/>
                    <a:ext cx="1918291" cy="5597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Straight Connector 104"/>
              <p:cNvCxnSpPr/>
              <p:nvPr/>
            </p:nvCxnSpPr>
            <p:spPr>
              <a:xfrm rot="2100000">
                <a:off x="4046740" y="4727585"/>
                <a:ext cx="0" cy="105736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-387678" y="696631"/>
              <a:ext cx="4604395" cy="5109059"/>
              <a:chOff x="-387678" y="696631"/>
              <a:chExt cx="4604395" cy="5109059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-387678" y="3555193"/>
                <a:ext cx="4604395" cy="1900251"/>
                <a:chOff x="3047112" y="4481511"/>
                <a:chExt cx="4604395" cy="19002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5733216" y="4491461"/>
                      <a:ext cx="1918291" cy="559783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3216" y="4491461"/>
                      <a:ext cx="1918291" cy="55978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5696199" y="5821979"/>
                      <a:ext cx="1918291" cy="559783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199" y="5821979"/>
                      <a:ext cx="1918291" cy="55978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0" name="Rectangle 99"/>
                <p:cNvSpPr/>
                <p:nvPr/>
              </p:nvSpPr>
              <p:spPr>
                <a:xfrm>
                  <a:off x="4349981" y="4823196"/>
                  <a:ext cx="2192095" cy="1048767"/>
                </a:xfrm>
                <a:prstGeom prst="rect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3047112" y="4481511"/>
                      <a:ext cx="1918291" cy="559783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TextBox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47112" y="4481511"/>
                      <a:ext cx="1918291" cy="55978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3335717" y="5815291"/>
                      <a:ext cx="1918291" cy="559783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TextBox 1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5717" y="5815291"/>
                      <a:ext cx="1918291" cy="55978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308710" y="4763020"/>
                <a:ext cx="2798576" cy="182624"/>
              </a:xfrm>
              <a:prstGeom prst="line">
                <a:avLst/>
              </a:prstGeom>
              <a:ln w="1905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023662" y="892746"/>
                <a:ext cx="0" cy="3756932"/>
              </a:xfrm>
              <a:prstGeom prst="line">
                <a:avLst/>
              </a:prstGeom>
              <a:ln w="1905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308712" y="976974"/>
                <a:ext cx="1709807" cy="378604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915191" y="958430"/>
                <a:ext cx="1102178" cy="293244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018519" y="976973"/>
                <a:ext cx="1088767" cy="292563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017369" y="1030896"/>
                <a:ext cx="1089917" cy="391474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1694963" y="696631"/>
                <a:ext cx="333397" cy="5109059"/>
              </a:xfrm>
              <a:prstGeom prst="line">
                <a:avLst/>
              </a:prstGeom>
              <a:ln w="1905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02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/>
              <a:t>رهنمودهایی برای حل یک مسئله</a:t>
            </a:r>
            <a:endParaRPr lang="en-US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197600" y="4785153"/>
            <a:ext cx="5115210" cy="1814586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rgbClr val="FFFF00"/>
                </a:solidFill>
                <a:cs typeface="+mj-cs"/>
              </a:rPr>
              <a:t>مثال</a:t>
            </a:r>
            <a:r>
              <a:rPr lang="fa-IR" sz="2200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در </a:t>
            </a:r>
            <a:r>
              <a:rPr lang="fa-IR" sz="2200" dirty="0">
                <a:solidFill>
                  <a:schemeClr val="bg1"/>
                </a:solidFill>
              </a:rPr>
              <a:t>یک مثلث، هر زاویۀ خارجی از هر دو زاویۀ داخلی غیر مجاور آن </a:t>
            </a:r>
            <a:r>
              <a:rPr lang="fa-IR" sz="2200" dirty="0" smtClean="0">
                <a:solidFill>
                  <a:schemeClr val="bg1"/>
                </a:solidFill>
              </a:rPr>
              <a:t>بزرگ‌تر </a:t>
            </a:r>
            <a:r>
              <a:rPr lang="fa-IR" sz="2200" dirty="0">
                <a:solidFill>
                  <a:schemeClr val="bg1"/>
                </a:solidFill>
              </a:rPr>
              <a:t>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63458"/>
          <a:stretch/>
        </p:blipFill>
        <p:spPr>
          <a:xfrm>
            <a:off x="1257975" y="3990659"/>
            <a:ext cx="3477727" cy="1976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52847"/>
          <a:stretch/>
        </p:blipFill>
        <p:spPr>
          <a:xfrm>
            <a:off x="889175" y="2336395"/>
            <a:ext cx="4974541" cy="1765952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3273805" y="1955935"/>
            <a:ext cx="8039005" cy="331456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rgbClr val="FFFF00"/>
                </a:solidFill>
                <a:cs typeface="+mj-cs"/>
              </a:rPr>
              <a:t>رهنمود 2</a:t>
            </a:r>
            <a:r>
              <a:rPr lang="fa-IR" sz="2200" dirty="0">
                <a:solidFill>
                  <a:schemeClr val="bg1"/>
                </a:solidFill>
              </a:rPr>
              <a:t>: پس از آنکه کلمات کلیدی و رابطۀ بین آنها را در یک مسئله پیدا کردید، یک شکل برای مسئله نقاشی کنید. </a:t>
            </a:r>
            <a:r>
              <a:rPr lang="fa-IR" sz="2200" dirty="0" smtClean="0">
                <a:solidFill>
                  <a:schemeClr val="bg1"/>
                </a:solidFill>
              </a:rPr>
              <a:t>این نقاشی باید </a:t>
            </a:r>
            <a:r>
              <a:rPr lang="fa-IR" sz="2200" dirty="0">
                <a:solidFill>
                  <a:schemeClr val="bg1"/>
                </a:solidFill>
              </a:rPr>
              <a:t>دو ویژگی مهم داشته </a:t>
            </a:r>
            <a:r>
              <a:rPr lang="fa-IR" sz="2200" dirty="0" smtClean="0">
                <a:solidFill>
                  <a:schemeClr val="bg1"/>
                </a:solidFill>
              </a:rPr>
              <a:t>باشد:</a:t>
            </a:r>
            <a:endParaRPr lang="fa-IR" sz="2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rgbClr val="FF99FF"/>
                </a:solidFill>
                <a:cs typeface="+mj-cs"/>
              </a:rPr>
              <a:t>ویژگی 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chemeClr val="bg1"/>
                </a:solidFill>
              </a:rPr>
              <a:t>شکلی که نقاشی می‌کنیم نباید به حالت خاص اشاره کند.</a:t>
            </a:r>
          </a:p>
        </p:txBody>
      </p:sp>
    </p:spTree>
    <p:extLst>
      <p:ext uri="{BB962C8B-B14F-4D97-AF65-F5344CB8AC3E}">
        <p14:creationId xmlns:p14="http://schemas.microsoft.com/office/powerpoint/2010/main" val="2584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/>
              <a:t>رهنمودهایی برای حل یک مسئله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89175" y="1955935"/>
            <a:ext cx="10423635" cy="243826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a-IR" sz="2200" dirty="0">
                <a:solidFill>
                  <a:srgbClr val="FFFF00"/>
                </a:solidFill>
                <a:cs typeface="+mj-cs"/>
              </a:rPr>
              <a:t>رهنمود 3: </a:t>
            </a:r>
            <a:r>
              <a:rPr lang="fa-IR" sz="2200" dirty="0">
                <a:solidFill>
                  <a:schemeClr val="bg1"/>
                </a:solidFill>
              </a:rPr>
              <a:t>یک مسئله از </a:t>
            </a:r>
            <a:r>
              <a:rPr lang="fa-IR" sz="2200" dirty="0" smtClean="0">
                <a:solidFill>
                  <a:schemeClr val="bg1"/>
                </a:solidFill>
              </a:rPr>
              <a:t>دو دسته گزاره </a:t>
            </a:r>
            <a:r>
              <a:rPr lang="fa-IR" sz="2200" dirty="0">
                <a:solidFill>
                  <a:schemeClr val="bg1"/>
                </a:solidFill>
              </a:rPr>
              <a:t>تشکیل شده </a:t>
            </a:r>
            <a:r>
              <a:rPr lang="fa-IR" sz="2200" dirty="0" smtClean="0">
                <a:solidFill>
                  <a:schemeClr val="bg1"/>
                </a:solidFill>
              </a:rPr>
              <a:t>است. دستۀ </a:t>
            </a:r>
            <a:r>
              <a:rPr lang="fa-IR" sz="2200" dirty="0">
                <a:solidFill>
                  <a:schemeClr val="bg1"/>
                </a:solidFill>
              </a:rPr>
              <a:t>اول، شامل </a:t>
            </a:r>
            <a:r>
              <a:rPr lang="fa-IR" sz="2200" dirty="0" smtClean="0">
                <a:solidFill>
                  <a:schemeClr val="bg1"/>
                </a:solidFill>
              </a:rPr>
              <a:t>گزاره‌هایی </a:t>
            </a:r>
            <a:r>
              <a:rPr lang="fa-IR" sz="2200" dirty="0">
                <a:solidFill>
                  <a:schemeClr val="bg1"/>
                </a:solidFill>
              </a:rPr>
              <a:t>است که درستی </a:t>
            </a:r>
            <a:r>
              <a:rPr lang="fa-IR" sz="2200" dirty="0" smtClean="0">
                <a:solidFill>
                  <a:schemeClr val="bg1"/>
                </a:solidFill>
              </a:rPr>
              <a:t>آن‌ها </a:t>
            </a:r>
            <a:r>
              <a:rPr lang="fa-IR" sz="2200" dirty="0">
                <a:solidFill>
                  <a:schemeClr val="bg1"/>
                </a:solidFill>
              </a:rPr>
              <a:t>را بدون اثبات </a:t>
            </a:r>
            <a:r>
              <a:rPr lang="fa-IR" sz="2200" dirty="0" smtClean="0">
                <a:solidFill>
                  <a:schemeClr val="bg1"/>
                </a:solidFill>
              </a:rPr>
              <a:t>می‌پذیریم </a:t>
            </a:r>
            <a:r>
              <a:rPr lang="fa-IR" sz="2200" dirty="0">
                <a:solidFill>
                  <a:schemeClr val="bg1"/>
                </a:solidFill>
              </a:rPr>
              <a:t>و به آنها </a:t>
            </a:r>
            <a:r>
              <a:rPr lang="fa-IR" sz="2200" dirty="0">
                <a:solidFill>
                  <a:schemeClr val="accent2"/>
                </a:solidFill>
                <a:cs typeface="+mj-cs"/>
              </a:rPr>
              <a:t>فرضِ</a:t>
            </a:r>
            <a:r>
              <a:rPr lang="fa-IR" sz="2200" dirty="0">
                <a:solidFill>
                  <a:schemeClr val="bg1"/>
                </a:solidFill>
              </a:rPr>
              <a:t> مسئله </a:t>
            </a:r>
            <a:r>
              <a:rPr lang="fa-IR" sz="2200" dirty="0" smtClean="0">
                <a:solidFill>
                  <a:schemeClr val="bg1"/>
                </a:solidFill>
              </a:rPr>
              <a:t>می‌گوییم</a:t>
            </a:r>
            <a:r>
              <a:rPr lang="fa-IR" sz="2200" dirty="0">
                <a:solidFill>
                  <a:schemeClr val="bg1"/>
                </a:solidFill>
              </a:rPr>
              <a:t>. دستۀ دوم شامل </a:t>
            </a:r>
            <a:r>
              <a:rPr lang="fa-IR" sz="2200" dirty="0" smtClean="0">
                <a:solidFill>
                  <a:schemeClr val="bg1"/>
                </a:solidFill>
              </a:rPr>
              <a:t>گزاره‌هایی </a:t>
            </a:r>
            <a:r>
              <a:rPr lang="fa-IR" sz="2200" dirty="0">
                <a:solidFill>
                  <a:schemeClr val="bg1"/>
                </a:solidFill>
              </a:rPr>
              <a:t>است که باید درستی </a:t>
            </a:r>
            <a:r>
              <a:rPr lang="fa-IR" sz="2200" dirty="0" smtClean="0">
                <a:solidFill>
                  <a:schemeClr val="bg1"/>
                </a:solidFill>
              </a:rPr>
              <a:t>آن‌ها </a:t>
            </a:r>
            <a:r>
              <a:rPr lang="fa-IR" sz="2200" dirty="0">
                <a:solidFill>
                  <a:schemeClr val="bg1"/>
                </a:solidFill>
              </a:rPr>
              <a:t>را اثبات کنیم تا پذیرفتنی باشند و به آنها </a:t>
            </a:r>
            <a:r>
              <a:rPr lang="fa-IR" sz="2200" dirty="0">
                <a:solidFill>
                  <a:schemeClr val="accent2"/>
                </a:solidFill>
                <a:cs typeface="+mj-cs"/>
              </a:rPr>
              <a:t>حکم</a:t>
            </a:r>
            <a:r>
              <a:rPr lang="fa-IR" sz="2200" dirty="0">
                <a:solidFill>
                  <a:schemeClr val="bg1"/>
                </a:solidFill>
              </a:rPr>
              <a:t> </a:t>
            </a:r>
            <a:r>
              <a:rPr lang="fa-IR" sz="2200" dirty="0" smtClean="0">
                <a:solidFill>
                  <a:schemeClr val="bg1"/>
                </a:solidFill>
              </a:rPr>
              <a:t>می‌گوییم.</a:t>
            </a:r>
            <a:endParaRPr lang="fa-IR" sz="2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708025" y="3714817"/>
                <a:ext cx="10423635" cy="200862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a-IR" dirty="0" smtClean="0">
                    <a:solidFill>
                      <a:srgbClr val="FFFF00"/>
                    </a:solidFill>
                    <a:cs typeface="+mj-cs"/>
                  </a:rPr>
                  <a:t>اگر (فرض) آنگاه (حکم)</a:t>
                </a:r>
                <a:endParaRPr lang="fa-IR" sz="900" dirty="0" smtClean="0">
                  <a:solidFill>
                    <a:srgbClr val="FFFF00"/>
                  </a:solidFill>
                  <a:cs typeface="+mj-cs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a-IR" dirty="0" smtClean="0">
                    <a:solidFill>
                      <a:srgbClr val="FFFF00"/>
                    </a:solidFill>
                    <a:cs typeface="+mj-cs"/>
                  </a:rPr>
                  <a:t>(فرض)</a:t>
                </a:r>
                <a:r>
                  <a:rPr lang="en-US" dirty="0" smtClean="0">
                    <a:solidFill>
                      <a:srgbClr val="FFFF00"/>
                    </a:solidFill>
                    <a:cs typeface="+mj-cs"/>
                  </a:rPr>
                  <a:t> </a:t>
                </a:r>
                <a:r>
                  <a:rPr lang="fa-IR" dirty="0" smtClean="0">
                    <a:solidFill>
                      <a:srgbClr val="FFFF00"/>
                    </a:solidFill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fa-IR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⟸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</a:rPr>
                  <a:t>   </a:t>
                </a:r>
                <a:r>
                  <a:rPr lang="fa-IR" dirty="0" smtClean="0">
                    <a:solidFill>
                      <a:srgbClr val="FFFF00"/>
                    </a:solidFill>
                    <a:cs typeface="+mj-cs"/>
                  </a:rPr>
                  <a:t>(حکم)</a:t>
                </a:r>
                <a:endParaRPr lang="fa-IR" dirty="0">
                  <a:solidFill>
                    <a:schemeClr val="bg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" y="3714817"/>
                <a:ext cx="10423635" cy="2008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قسمت ۱۷ / رهنمودهای حل مسئله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601892"/>
            <a:ext cx="10701007" cy="1242185"/>
          </a:xfrm>
        </p:spPr>
        <p:txBody>
          <a:bodyPr/>
          <a:lstStyle/>
          <a:p>
            <a:r>
              <a:rPr lang="fa-IR" dirty="0" smtClean="0"/>
              <a:t>می‌دانیم در شکل زیر، یک </a:t>
            </a:r>
            <a:r>
              <a:rPr lang="fa-IR" dirty="0"/>
              <a:t>طرف هر کارت </a:t>
            </a:r>
            <a:r>
              <a:rPr lang="fa-IR" dirty="0" smtClean="0"/>
              <a:t>عددی طبیعی </a:t>
            </a:r>
            <a:r>
              <a:rPr lang="fa-IR" dirty="0"/>
              <a:t>و طرف دیگر آن یک حرف درج شده است. حداقل چند </a:t>
            </a:r>
            <a:r>
              <a:rPr lang="fa-IR" dirty="0" smtClean="0"/>
              <a:t>کارت را لازم </a:t>
            </a:r>
            <a:r>
              <a:rPr lang="fa-IR" dirty="0"/>
              <a:t>است </a:t>
            </a:r>
            <a:r>
              <a:rPr lang="fa-IR" dirty="0" smtClean="0"/>
              <a:t>برگردانیم </a:t>
            </a:r>
            <a:r>
              <a:rPr lang="fa-IR" dirty="0"/>
              <a:t>تا درستی یا نادرستی جملۀ زیر معلوم </a:t>
            </a:r>
            <a:r>
              <a:rPr lang="fa-IR" dirty="0" smtClean="0"/>
              <a:t>گردد؟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sz="2800" dirty="0" smtClean="0"/>
              <a:t>۱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sz="2800" dirty="0" smtClean="0"/>
              <a:t>۲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sz="2800" dirty="0" smtClean="0"/>
              <a:t>۳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2800" dirty="0" smtClean="0"/>
              <a:t>۴</a:t>
            </a:r>
            <a:endParaRPr lang="en-US" sz="2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08025" y="3166204"/>
            <a:ext cx="9055216" cy="731700"/>
          </a:xfrm>
          <a:prstGeom prst="rect">
            <a:avLst/>
          </a:prstGeom>
        </p:spPr>
        <p:txBody>
          <a:bodyPr/>
          <a:lstStyle>
            <a:lvl1pPr marL="0" indent="0" algn="just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chemeClr val="accent2"/>
                </a:solidFill>
              </a:rPr>
              <a:t>اگر یک طرف کارتی حرف </a:t>
            </a:r>
            <a:r>
              <a:rPr lang="fa-IR" dirty="0" smtClean="0">
                <a:solidFill>
                  <a:schemeClr val="accent2"/>
                </a:solidFill>
              </a:rPr>
              <a:t>نقطه‌دار باشد آنگاه </a:t>
            </a:r>
            <a:r>
              <a:rPr lang="fa-IR" dirty="0">
                <a:solidFill>
                  <a:schemeClr val="accent2"/>
                </a:solidFill>
              </a:rPr>
              <a:t>طرف دیگر آن عددی زوج است.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46817" y="3841293"/>
            <a:ext cx="3308350" cy="711200"/>
            <a:chOff x="3341914" y="4125624"/>
            <a:chExt cx="3308350" cy="71120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41914" y="4125624"/>
              <a:ext cx="565785" cy="711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+mj-cs"/>
                </a:rPr>
                <a:t>ن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255679" y="4125624"/>
              <a:ext cx="565785" cy="711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+mj-cs"/>
                </a:rPr>
                <a:t>و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5170079" y="4125624"/>
              <a:ext cx="565785" cy="711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+mj-cs"/>
                </a:rPr>
                <a:t>­­­­­­­­­2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6084479" y="4125624"/>
              <a:ext cx="565785" cy="711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+mj-cs"/>
                </a:rPr>
                <a:t>7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7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6508</TotalTime>
  <Words>523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چرا اثبات لازم است؟</vt:lpstr>
      <vt:lpstr>چرا اثبات لازم است؟</vt:lpstr>
      <vt:lpstr>رهنمودهایی برای حل یک مسئله</vt:lpstr>
      <vt:lpstr>رهنمودهایی برای حل یک مسئله</vt:lpstr>
      <vt:lpstr>رهنمودهایی برای حل یک مسئله</vt:lpstr>
      <vt:lpstr>رهنمودهایی برای حل یک مسئله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332</cp:revision>
  <dcterms:created xsi:type="dcterms:W3CDTF">2023-04-12T10:55:12Z</dcterms:created>
  <dcterms:modified xsi:type="dcterms:W3CDTF">2023-11-13T05:34:25Z</dcterms:modified>
</cp:coreProperties>
</file>