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sldIdLst>
    <p:sldId id="256" r:id="rId2"/>
    <p:sldId id="274" r:id="rId3"/>
    <p:sldId id="275" r:id="rId4"/>
    <p:sldId id="277" r:id="rId5"/>
    <p:sldId id="278" r:id="rId6"/>
    <p:sldId id="286" r:id="rId7"/>
    <p:sldId id="290" r:id="rId8"/>
    <p:sldId id="291" r:id="rId9"/>
    <p:sldId id="292" r:id="rId10"/>
    <p:sldId id="310" r:id="rId11"/>
    <p:sldId id="293" r:id="rId12"/>
    <p:sldId id="294" r:id="rId13"/>
    <p:sldId id="279" r:id="rId14"/>
    <p:sldId id="296" r:id="rId15"/>
    <p:sldId id="280" r:id="rId16"/>
    <p:sldId id="285" r:id="rId17"/>
    <p:sldId id="288" r:id="rId18"/>
    <p:sldId id="289" r:id="rId19"/>
    <p:sldId id="305" r:id="rId20"/>
    <p:sldId id="315" r:id="rId21"/>
    <p:sldId id="307" r:id="rId22"/>
    <p:sldId id="308" r:id="rId23"/>
    <p:sldId id="316" r:id="rId24"/>
    <p:sldId id="304" r:id="rId25"/>
    <p:sldId id="317" r:id="rId26"/>
    <p:sldId id="318" r:id="rId27"/>
    <p:sldId id="311" r:id="rId28"/>
    <p:sldId id="312" r:id="rId29"/>
    <p:sldId id="313" r:id="rId30"/>
    <p:sldId id="314"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22396810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149606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7911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263328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632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366556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35281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17686278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405432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9175B-D167-4A04-883B-637282F3C61B}"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10396685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C9175B-D167-4A04-883B-637282F3C61B}"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27444941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C9175B-D167-4A04-883B-637282F3C61B}"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42848709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C9175B-D167-4A04-883B-637282F3C61B}"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428756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9175B-D167-4A04-883B-637282F3C61B}"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25460176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9175B-D167-4A04-883B-637282F3C61B}"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4816192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9175B-D167-4A04-883B-637282F3C61B}"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E99B6-81FB-4A96-B2AE-28F193569597}" type="slidenum">
              <a:rPr lang="en-US" smtClean="0"/>
              <a:t>‹#›</a:t>
            </a:fld>
            <a:endParaRPr lang="en-US"/>
          </a:p>
        </p:txBody>
      </p:sp>
    </p:spTree>
    <p:extLst>
      <p:ext uri="{BB962C8B-B14F-4D97-AF65-F5344CB8AC3E}">
        <p14:creationId xmlns:p14="http://schemas.microsoft.com/office/powerpoint/2010/main" val="268859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C9175B-D167-4A04-883B-637282F3C61B}" type="datetimeFigureOut">
              <a:rPr lang="en-US" smtClean="0"/>
              <a:t>2/25/2016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9E99B6-81FB-4A96-B2AE-28F193569597}" type="slidenum">
              <a:rPr lang="en-US" smtClean="0"/>
              <a:t>‹#›</a:t>
            </a:fld>
            <a:endParaRPr lang="en-US"/>
          </a:p>
        </p:txBody>
      </p:sp>
    </p:spTree>
    <p:extLst>
      <p:ext uri="{BB962C8B-B14F-4D97-AF65-F5344CB8AC3E}">
        <p14:creationId xmlns:p14="http://schemas.microsoft.com/office/powerpoint/2010/main" val="130561159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duotone>
              <a:prstClr val="black"/>
              <a:srgbClr val="FFFFFF">
                <a:tint val="45000"/>
                <a:satMod val="400000"/>
              </a:srgbClr>
            </a:duotone>
          </a:blip>
          <a:stretch>
            <a:fillRect/>
          </a:stretch>
        </p:blipFill>
        <p:spPr>
          <a:xfrm>
            <a:off x="3494514" y="321674"/>
            <a:ext cx="3792041" cy="6278748"/>
          </a:xfrm>
          <a:prstGeom prst="rect">
            <a:avLst/>
          </a:prstGeom>
        </p:spPr>
      </p:pic>
    </p:spTree>
    <p:extLst>
      <p:ext uri="{BB962C8B-B14F-4D97-AF65-F5344CB8AC3E}">
        <p14:creationId xmlns:p14="http://schemas.microsoft.com/office/powerpoint/2010/main" val="165028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6"/>
          <p:cNvPicPr>
            <a:picLocks noGrp="1" noChangeAspect="1"/>
          </p:cNvPicPr>
          <p:nvPr>
            <p:ph idx="1"/>
          </p:nvPr>
        </p:nvPicPr>
        <p:blipFill>
          <a:blip r:embed="rId2"/>
          <a:stretch>
            <a:fillRect/>
          </a:stretch>
        </p:blipFill>
        <p:spPr>
          <a:xfrm>
            <a:off x="-180304" y="-206061"/>
            <a:ext cx="12505386" cy="720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7250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t>client</a:t>
            </a:r>
            <a:r>
              <a:rPr lang="fa-IR" dirty="0"/>
              <a:t>(سرویس گیرنده):</a:t>
            </a:r>
            <a:endParaRPr lang="en-US" dirty="0"/>
          </a:p>
        </p:txBody>
      </p:sp>
      <p:sp>
        <p:nvSpPr>
          <p:cNvPr id="3" name="Content Placeholder 2"/>
          <p:cNvSpPr>
            <a:spLocks noGrp="1"/>
          </p:cNvSpPr>
          <p:nvPr>
            <p:ph idx="1"/>
          </p:nvPr>
        </p:nvSpPr>
        <p:spPr/>
        <p:txBody>
          <a:bodyPr/>
          <a:lstStyle/>
          <a:p>
            <a:pPr algn="r" rtl="1">
              <a:lnSpc>
                <a:spcPct val="90000"/>
              </a:lnSpc>
            </a:pPr>
            <a:r>
              <a:rPr lang="fa-IR" sz="1900" dirty="0">
                <a:solidFill>
                  <a:sysClr val="windowText" lastClr="000000"/>
                </a:solidFill>
              </a:rPr>
              <a:t>فقط درخواست کننده ی اطلاعات از شبکه هستند.</a:t>
            </a:r>
            <a:r>
              <a:rPr lang="en-US" sz="1900" dirty="0">
                <a:solidFill>
                  <a:sysClr val="windowText" lastClr="000000"/>
                </a:solidFill>
              </a:rPr>
              <a:t>		</a:t>
            </a:r>
          </a:p>
          <a:p>
            <a:pPr algn="r" rtl="1">
              <a:lnSpc>
                <a:spcPct val="90000"/>
              </a:lnSpc>
            </a:pPr>
            <a:r>
              <a:rPr lang="fa-IR" sz="1900" dirty="0">
                <a:solidFill>
                  <a:sysClr val="windowText" lastClr="000000"/>
                </a:solidFill>
              </a:rPr>
              <a:t>عموما کلاینت به کامپیوتری گفته میشود که تقاضایی را از یک سرور دارد .کلاینت در لغت نامه به معنای مشتری می باشد و مشتری کسی است که تقاضای خدماتی را از سوی فروشنده ای دارد.									</a:t>
            </a:r>
          </a:p>
          <a:p>
            <a:pPr algn="r" rtl="1">
              <a:lnSpc>
                <a:spcPct val="90000"/>
              </a:lnSpc>
            </a:pPr>
            <a:r>
              <a:rPr lang="fa-IR" sz="1900" dirty="0">
                <a:solidFill>
                  <a:sysClr val="windowText" lastClr="000000"/>
                </a:solidFill>
              </a:rPr>
              <a:t>کلاینت ها از همه ی منابع اشتراکی استفاده میکنند ولی خود کلاینت ها قادر به اشتراک گذاری نیستند.										</a:t>
            </a:r>
          </a:p>
          <a:p>
            <a:pPr algn="r" rtl="1">
              <a:lnSpc>
                <a:spcPct val="90000"/>
              </a:lnSpc>
            </a:pPr>
            <a:r>
              <a:rPr lang="fa-IR" sz="1900" dirty="0">
                <a:solidFill>
                  <a:sysClr val="windowText" lastClr="000000"/>
                </a:solidFill>
              </a:rPr>
              <a:t>از لحاظ سخت افزاری جز ریز کامپیوتر ها یا </a:t>
            </a:r>
            <a:r>
              <a:rPr lang="en-US" sz="1900" dirty="0">
                <a:solidFill>
                  <a:sysClr val="windowText" lastClr="000000"/>
                </a:solidFill>
              </a:rPr>
              <a:t> pc</a:t>
            </a:r>
            <a:r>
              <a:rPr lang="fa-IR" sz="1900" dirty="0">
                <a:solidFill>
                  <a:sysClr val="windowText" lastClr="000000"/>
                </a:solidFill>
              </a:rPr>
              <a:t>اند.		</a:t>
            </a:r>
            <a:r>
              <a:rPr lang="fa-IR" dirty="0">
                <a:solidFill>
                  <a:srgbClr val="FF0000"/>
                </a:solidFill>
              </a:rPr>
              <a:t>			   </a:t>
            </a:r>
          </a:p>
          <a:p>
            <a:pPr algn="r" rtl="1"/>
            <a:endParaRPr lang="fa-IR" dirty="0">
              <a:solidFill>
                <a:srgbClr val="FF0000"/>
              </a:solidFill>
            </a:endParaRPr>
          </a:p>
          <a:p>
            <a:pPr algn="r" rtl="1"/>
            <a:endParaRPr lang="en-US" dirty="0"/>
          </a:p>
        </p:txBody>
      </p:sp>
    </p:spTree>
    <p:extLst>
      <p:ext uri="{BB962C8B-B14F-4D97-AF65-F5344CB8AC3E}">
        <p14:creationId xmlns:p14="http://schemas.microsoft.com/office/powerpoint/2010/main" val="620354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server</a:t>
            </a:r>
          </a:p>
        </p:txBody>
      </p:sp>
      <p:sp>
        <p:nvSpPr>
          <p:cNvPr id="3" name="Content Placeholder 2"/>
          <p:cNvSpPr>
            <a:spLocks noGrp="1"/>
          </p:cNvSpPr>
          <p:nvPr>
            <p:ph idx="1"/>
          </p:nvPr>
        </p:nvSpPr>
        <p:spPr/>
        <p:txBody>
          <a:bodyPr/>
          <a:lstStyle/>
          <a:p>
            <a:pPr algn="r" rtl="1"/>
            <a:r>
              <a:rPr lang="fa-IR" dirty="0"/>
              <a:t>اولین بار توسط</a:t>
            </a:r>
            <a:r>
              <a:rPr lang="en-US" dirty="0"/>
              <a:t> </a:t>
            </a:r>
            <a:r>
              <a:rPr lang="fa-IR" dirty="0"/>
              <a:t>پروفسور لی</a:t>
            </a:r>
            <a:r>
              <a:rPr lang="en-US" dirty="0"/>
              <a:t> </a:t>
            </a:r>
            <a:r>
              <a:rPr lang="fa-IR" dirty="0"/>
              <a:t>در سال ۱۹۹۰برنامه سرور و کلاینت </a:t>
            </a:r>
            <a:r>
              <a:rPr lang="en-US" dirty="0"/>
              <a:t>WWW </a:t>
            </a:r>
            <a:r>
              <a:rPr lang="fa-IR" dirty="0"/>
              <a:t>را برای شرکت</a:t>
            </a:r>
            <a:r>
              <a:rPr lang="en-US" dirty="0" err="1" smtClean="0"/>
              <a:t>NextStep</a:t>
            </a:r>
            <a:r>
              <a:rPr lang="fa-IR" dirty="0" smtClean="0"/>
              <a:t> </a:t>
            </a:r>
            <a:r>
              <a:rPr lang="fa-IR" dirty="0"/>
              <a:t>ساخت.</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20838"/>
            <a:ext cx="7113917" cy="3103712"/>
          </a:xfrm>
          <a:prstGeom prst="rect">
            <a:avLst/>
          </a:prstGeom>
        </p:spPr>
      </p:pic>
    </p:spTree>
    <p:extLst>
      <p:ext uri="{BB962C8B-B14F-4D97-AF65-F5344CB8AC3E}">
        <p14:creationId xmlns:p14="http://schemas.microsoft.com/office/powerpoint/2010/main" val="1467591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شبکه</a:t>
            </a:r>
            <a:r>
              <a:rPr lang="en-US" dirty="0" smtClean="0"/>
              <a:t>client server</a:t>
            </a:r>
            <a:r>
              <a:rPr lang="fa-IR" dirty="0" smtClean="0"/>
              <a:t>:</a:t>
            </a:r>
            <a:endParaRPr lang="fa-IR" dirty="0"/>
          </a:p>
        </p:txBody>
      </p:sp>
      <p:sp>
        <p:nvSpPr>
          <p:cNvPr id="3" name="Content Placeholder 2"/>
          <p:cNvSpPr>
            <a:spLocks noGrp="1"/>
          </p:cNvSpPr>
          <p:nvPr>
            <p:ph idx="1"/>
          </p:nvPr>
        </p:nvSpPr>
        <p:spPr/>
        <p:txBody>
          <a:bodyPr/>
          <a:lstStyle/>
          <a:p>
            <a:pPr algn="r" rtl="1"/>
            <a:r>
              <a:rPr lang="fa-IR" dirty="0" smtClean="0">
                <a:solidFill>
                  <a:sysClr val="windowText" lastClr="000000"/>
                </a:solidFill>
              </a:rPr>
              <a:t>در </a:t>
            </a:r>
            <a:r>
              <a:rPr lang="fa-IR" dirty="0">
                <a:solidFill>
                  <a:sysClr val="windowText" lastClr="000000"/>
                </a:solidFill>
              </a:rPr>
              <a:t>این نوع از شبکه هر میزبان یا </a:t>
            </a:r>
            <a:r>
              <a:rPr lang="fa-IR" dirty="0" smtClean="0">
                <a:solidFill>
                  <a:sysClr val="windowText" lastClr="000000"/>
                </a:solidFill>
              </a:rPr>
              <a:t>کامپیوتر یک </a:t>
            </a:r>
            <a:r>
              <a:rPr lang="fa-IR" dirty="0">
                <a:solidFill>
                  <a:sysClr val="windowText" lastClr="000000"/>
                </a:solidFill>
              </a:rPr>
              <a:t>سرور ( فراهم آورنده منابع ) </a:t>
            </a:r>
            <a:r>
              <a:rPr lang="fa-IR" b="1" dirty="0">
                <a:solidFill>
                  <a:sysClr val="windowText" lastClr="000000"/>
                </a:solidFill>
              </a:rPr>
              <a:t>یا</a:t>
            </a:r>
            <a:r>
              <a:rPr lang="fa-IR" dirty="0">
                <a:solidFill>
                  <a:sysClr val="windowText" lastClr="000000"/>
                </a:solidFill>
              </a:rPr>
              <a:t> یک کلاینت ( دریافت کننده منابع شبکه ) است . </a:t>
            </a:r>
            <a:r>
              <a:rPr lang="fa-IR" dirty="0" smtClean="0">
                <a:solidFill>
                  <a:sysClr val="windowText" lastClr="000000"/>
                </a:solidFill>
              </a:rPr>
              <a:t>در </a:t>
            </a:r>
            <a:r>
              <a:rPr lang="fa-IR" dirty="0">
                <a:solidFill>
                  <a:sysClr val="windowText" lastClr="000000"/>
                </a:solidFill>
              </a:rPr>
              <a:t>این نوع شبکه یک کامپیوتر (میزبان) که سرور نام دارد , وظیفه مدیریت منابع شبکه را بر عهده دارد و کامپیوتر های دیگر از منابع شبکه بهره می برند . در این نوع شبکه به دلیل مدیریت مرکزی امنیت افزایش می یابد به همین دلیل در شبکه هایی که تعداد کامپیوتر ها از 10 عدد بیشتر می شود به دلیل رعایت امنیت و مدیریت مرکزی و جلوگیری از ایجاد هرج و مرج و بی نظمی در شبکه از این نوع شبکه استفاده می شود </a:t>
            </a:r>
            <a:r>
              <a:rPr lang="fa-IR" dirty="0" smtClean="0">
                <a:solidFill>
                  <a:sysClr val="windowText" lastClr="000000"/>
                </a:solidFill>
              </a:rPr>
              <a:t>.</a:t>
            </a:r>
            <a:endParaRPr lang="en-US" dirty="0" smtClean="0">
              <a:solidFill>
                <a:sysClr val="windowText" lastClr="000000"/>
              </a:solidFill>
            </a:endParaRPr>
          </a:p>
          <a:p>
            <a:pPr algn="r" rtl="1"/>
            <a:r>
              <a:rPr lang="en-US" dirty="0">
                <a:solidFill>
                  <a:sysClr val="windowText" lastClr="000000"/>
                </a:solidFill>
              </a:rPr>
              <a:t>client </a:t>
            </a:r>
            <a:r>
              <a:rPr lang="fa-IR" dirty="0">
                <a:solidFill>
                  <a:sysClr val="windowText" lastClr="000000"/>
                </a:solidFill>
              </a:rPr>
              <a:t>ها از سرور تقاضای اطلاعات می کنند و سرور است که با دادن اطلاعات یا دسترسی به منابع به آنها پاسخ می دهد. </a:t>
            </a:r>
          </a:p>
          <a:p>
            <a:pPr algn="r" rtl="1"/>
            <a:endParaRPr lang="fa-IR" dirty="0"/>
          </a:p>
        </p:txBody>
      </p:sp>
    </p:spTree>
    <p:extLst>
      <p:ext uri="{BB962C8B-B14F-4D97-AF65-F5344CB8AC3E}">
        <p14:creationId xmlns:p14="http://schemas.microsoft.com/office/powerpoint/2010/main" val="223926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تفاوت سرور وکلاینت از نظر برنامه‌نویسی:</a:t>
            </a:r>
            <a:endParaRPr lang="en-US" dirty="0"/>
          </a:p>
        </p:txBody>
      </p:sp>
      <p:sp>
        <p:nvSpPr>
          <p:cNvPr id="3" name="Content Placeholder 2"/>
          <p:cNvSpPr>
            <a:spLocks noGrp="1"/>
          </p:cNvSpPr>
          <p:nvPr>
            <p:ph idx="1"/>
          </p:nvPr>
        </p:nvSpPr>
        <p:spPr/>
        <p:txBody>
          <a:bodyPr/>
          <a:lstStyle/>
          <a:p>
            <a:pPr algn="r" rtl="1"/>
            <a:r>
              <a:rPr lang="fa-IR" dirty="0">
                <a:solidFill>
                  <a:sysClr val="windowText" lastClr="000000"/>
                </a:solidFill>
              </a:rPr>
              <a:t>سرور و كلاينت را از نظر برنامه نويسي مي توان به دو دسته زبان های سمت سرور   </a:t>
            </a:r>
            <a:r>
              <a:rPr lang="en-US" dirty="0">
                <a:solidFill>
                  <a:sysClr val="windowText" lastClr="000000"/>
                </a:solidFill>
              </a:rPr>
              <a:t>server side) </a:t>
            </a:r>
            <a:r>
              <a:rPr lang="fa-IR" dirty="0">
                <a:solidFill>
                  <a:sysClr val="windowText" lastClr="000000"/>
                </a:solidFill>
              </a:rPr>
              <a:t>)وسمت کاربر(</a:t>
            </a:r>
            <a:r>
              <a:rPr lang="en-US" dirty="0">
                <a:solidFill>
                  <a:sysClr val="windowText" lastClr="000000"/>
                </a:solidFill>
              </a:rPr>
              <a:t>client side</a:t>
            </a:r>
            <a:r>
              <a:rPr lang="fa-IR" dirty="0">
                <a:solidFill>
                  <a:sysClr val="windowText" lastClr="000000"/>
                </a:solidFill>
              </a:rPr>
              <a:t>)تقسيم نمود، كه داراي تفاوت هايي مي باشند . </a:t>
            </a:r>
            <a:br>
              <a:rPr lang="fa-IR" dirty="0">
                <a:solidFill>
                  <a:sysClr val="windowText" lastClr="000000"/>
                </a:solidFill>
              </a:rPr>
            </a:br>
            <a:r>
              <a:rPr lang="fa-IR" dirty="0">
                <a:solidFill>
                  <a:sysClr val="windowText" lastClr="000000"/>
                </a:solidFill>
              </a:rPr>
              <a:t>زمانی که ما میخواهیم یک صفحه وب را مشاهده کنیم، ابتدا در خواست ما به سرور میزبان آن سایت ارسال می شود. در این هنگام عملیات و برنامه هایی که برای تهیه محتوای مناسب لازم است انجام شود، مثلا ارتباط با پایگاه داده در سرور توسط زبان های سمت </a:t>
            </a:r>
            <a:r>
              <a:rPr lang="en-US" dirty="0">
                <a:solidFill>
                  <a:sysClr val="windowText" lastClr="000000"/>
                </a:solidFill>
              </a:rPr>
              <a:t>server </a:t>
            </a:r>
            <a:r>
              <a:rPr lang="fa-IR" dirty="0">
                <a:solidFill>
                  <a:sysClr val="windowText" lastClr="000000"/>
                </a:solidFill>
              </a:rPr>
              <a:t>انجام می شود. </a:t>
            </a:r>
            <a:r>
              <a:rPr lang="en-US" dirty="0">
                <a:solidFill>
                  <a:sysClr val="windowText" lastClr="000000"/>
                </a:solidFill>
              </a:rPr>
              <a:t> PHP , ASP , JSP </a:t>
            </a:r>
            <a:r>
              <a:rPr lang="fa-IR" dirty="0">
                <a:solidFill>
                  <a:sysClr val="windowText" lastClr="000000"/>
                </a:solidFill>
              </a:rPr>
              <a:t>از جمله این زبان ها هستند. پس از اینکه این عملیات در سمت سرور سایت انجام شود، خروجی برنامه به صورت کدهای سمت کاربر، به کاربر فرستاده می شود. کدهایی مثل </a:t>
            </a:r>
            <a:r>
              <a:rPr lang="en-US" dirty="0">
                <a:solidFill>
                  <a:sysClr val="windowText" lastClr="000000"/>
                </a:solidFill>
              </a:rPr>
              <a:t>HTML , CSS , JavaScript . </a:t>
            </a:r>
            <a:r>
              <a:rPr lang="fa-IR" dirty="0">
                <a:solidFill>
                  <a:sysClr val="windowText" lastClr="000000"/>
                </a:solidFill>
              </a:rPr>
              <a:t>این کدها برنامه های سمت کاربر هستند. بدین معنی که پردازش این اطلاعات دیگر به عهده ی سرور نیست و مرورگر کاربر (مثلا </a:t>
            </a:r>
            <a:r>
              <a:rPr lang="en-US" dirty="0">
                <a:solidFill>
                  <a:sysClr val="windowText" lastClr="000000"/>
                </a:solidFill>
              </a:rPr>
              <a:t>Mozilla Firefox </a:t>
            </a:r>
            <a:r>
              <a:rPr lang="fa-IR" dirty="0">
                <a:solidFill>
                  <a:sysClr val="windowText" lastClr="000000"/>
                </a:solidFill>
              </a:rPr>
              <a:t>)باید این کدها را پردازش کرده و نتیجه را به صورت یک صفحه وب به کاربر نمایش دهد.</a:t>
            </a:r>
            <a:endParaRPr lang="en-US" dirty="0">
              <a:solidFill>
                <a:sysClr val="windowText" lastClr="000000"/>
              </a:solidFill>
            </a:endParaRPr>
          </a:p>
          <a:p>
            <a:endParaRPr lang="en-US" dirty="0"/>
          </a:p>
        </p:txBody>
      </p:sp>
    </p:spTree>
    <p:extLst>
      <p:ext uri="{BB962C8B-B14F-4D97-AF65-F5344CB8AC3E}">
        <p14:creationId xmlns:p14="http://schemas.microsoft.com/office/powerpoint/2010/main" val="39956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5126"/>
            <a:ext cx="8596668" cy="768216"/>
          </a:xfrm>
        </p:spPr>
        <p:txBody>
          <a:bodyPr>
            <a:normAutofit/>
          </a:bodyPr>
          <a:lstStyle/>
          <a:p>
            <a:pPr algn="ctr"/>
            <a:r>
              <a:rPr lang="fa-IR" sz="3200" dirty="0" smtClean="0">
                <a:solidFill>
                  <a:schemeClr val="accent2"/>
                </a:solidFill>
              </a:rPr>
              <a:t>مزایای شبکه ی سرویس دهنده- سرویس گیرنده:</a:t>
            </a:r>
            <a:endParaRPr lang="fa-IR" sz="3200" dirty="0">
              <a:solidFill>
                <a:schemeClr val="accent2"/>
              </a:solidFill>
            </a:endParaRPr>
          </a:p>
        </p:txBody>
      </p:sp>
      <p:sp>
        <p:nvSpPr>
          <p:cNvPr id="3" name="Content Placeholder 2"/>
          <p:cNvSpPr>
            <a:spLocks noGrp="1"/>
          </p:cNvSpPr>
          <p:nvPr>
            <p:ph idx="1"/>
          </p:nvPr>
        </p:nvSpPr>
        <p:spPr/>
        <p:txBody>
          <a:bodyPr>
            <a:normAutofit/>
          </a:bodyPr>
          <a:lstStyle/>
          <a:p>
            <a:pPr algn="r" rtl="1">
              <a:lnSpc>
                <a:spcPct val="90000"/>
              </a:lnSpc>
              <a:buFont typeface="Wingdings" panose="05000000000000000000" pitchFamily="2" charset="2"/>
              <a:buChar char="ü"/>
            </a:pPr>
            <a:r>
              <a:rPr lang="fa-IR" sz="1900" dirty="0" smtClean="0">
                <a:solidFill>
                  <a:sysClr val="windowText" lastClr="000000"/>
                </a:solidFill>
              </a:rPr>
              <a:t>بسیار </a:t>
            </a:r>
            <a:r>
              <a:rPr lang="fa-IR" sz="1900" dirty="0">
                <a:solidFill>
                  <a:sysClr val="windowText" lastClr="000000"/>
                </a:solidFill>
              </a:rPr>
              <a:t>بسیار سازماندهی تر شده می باشند </a:t>
            </a:r>
            <a:r>
              <a:rPr lang="fa-IR" sz="1900" dirty="0" smtClean="0">
                <a:solidFill>
                  <a:sysClr val="windowText" lastClr="000000"/>
                </a:solidFill>
              </a:rPr>
              <a:t>.</a:t>
            </a:r>
          </a:p>
          <a:p>
            <a:pPr algn="r" rtl="1">
              <a:lnSpc>
                <a:spcPct val="90000"/>
              </a:lnSpc>
              <a:buFont typeface="Wingdings" panose="05000000000000000000" pitchFamily="2" charset="2"/>
              <a:buChar char="ü"/>
            </a:pPr>
            <a:r>
              <a:rPr lang="fa-IR" sz="1900" dirty="0" smtClean="0">
                <a:solidFill>
                  <a:sysClr val="windowText" lastClr="000000"/>
                </a:solidFill>
              </a:rPr>
              <a:t>بسیار </a:t>
            </a:r>
            <a:r>
              <a:rPr lang="fa-IR" sz="1900" dirty="0">
                <a:solidFill>
                  <a:sysClr val="windowText" lastClr="000000"/>
                </a:solidFill>
              </a:rPr>
              <a:t>آسان تر خواهد بود که </a:t>
            </a:r>
            <a:r>
              <a:rPr lang="fa-IR" sz="1900" dirty="0" smtClean="0">
                <a:solidFill>
                  <a:sysClr val="windowText" lastClr="000000"/>
                </a:solidFill>
              </a:rPr>
              <a:t>فایل </a:t>
            </a:r>
            <a:r>
              <a:rPr lang="fa-IR" sz="1900" dirty="0">
                <a:solidFill>
                  <a:sysClr val="windowText" lastClr="000000"/>
                </a:solidFill>
              </a:rPr>
              <a:t>ها و منابع را پیدا کنیم چون آنها بر روی سرور ذخیره شده اند </a:t>
            </a:r>
          </a:p>
          <a:p>
            <a:pPr algn="r" rtl="1">
              <a:lnSpc>
                <a:spcPct val="90000"/>
              </a:lnSpc>
              <a:buFont typeface="Wingdings" panose="05000000000000000000" pitchFamily="2" charset="2"/>
              <a:buChar char="ü"/>
            </a:pPr>
            <a:r>
              <a:rPr lang="fa-IR" sz="1900" dirty="0" smtClean="0">
                <a:solidFill>
                  <a:sysClr val="windowText" lastClr="000000"/>
                </a:solidFill>
              </a:rPr>
              <a:t> </a:t>
            </a:r>
            <a:r>
              <a:rPr lang="fa-IR" sz="1900" dirty="0">
                <a:solidFill>
                  <a:sysClr val="windowText" lastClr="000000"/>
                </a:solidFill>
              </a:rPr>
              <a:t>امنیت بسیار بالایی برخوردارند همه‌ی </a:t>
            </a:r>
            <a:r>
              <a:rPr lang="en-US" sz="1900" dirty="0">
                <a:solidFill>
                  <a:sysClr val="windowText" lastClr="000000"/>
                </a:solidFill>
              </a:rPr>
              <a:t>username </a:t>
            </a:r>
            <a:r>
              <a:rPr lang="fa-IR" sz="1900" dirty="0">
                <a:solidFill>
                  <a:sysClr val="windowText" lastClr="000000"/>
                </a:solidFill>
              </a:rPr>
              <a:t>و </a:t>
            </a:r>
            <a:r>
              <a:rPr lang="en-US" sz="1900" dirty="0">
                <a:solidFill>
                  <a:sysClr val="windowText" lastClr="000000"/>
                </a:solidFill>
              </a:rPr>
              <a:t>passwords </a:t>
            </a:r>
            <a:r>
              <a:rPr lang="fa-IR" sz="1900" dirty="0">
                <a:solidFill>
                  <a:sysClr val="windowText" lastClr="000000"/>
                </a:solidFill>
              </a:rPr>
              <a:t>ها در یک </a:t>
            </a:r>
            <a:r>
              <a:rPr lang="en-US" sz="1900" dirty="0">
                <a:solidFill>
                  <a:sysClr val="windowText" lastClr="000000"/>
                </a:solidFill>
              </a:rPr>
              <a:t>database </a:t>
            </a:r>
            <a:r>
              <a:rPr lang="fa-IR" sz="1900" dirty="0">
                <a:solidFill>
                  <a:sysClr val="windowText" lastClr="000000"/>
                </a:solidFill>
              </a:rPr>
              <a:t>یکسان که همان سرور است ذخیره می </a:t>
            </a:r>
            <a:r>
              <a:rPr lang="fa-IR" sz="1900" dirty="0" smtClean="0">
                <a:solidFill>
                  <a:sysClr val="windowText" lastClr="000000"/>
                </a:solidFill>
              </a:rPr>
              <a:t>شوند</a:t>
            </a:r>
            <a:r>
              <a:rPr lang="en-US" sz="1900" dirty="0" smtClean="0">
                <a:solidFill>
                  <a:sysClr val="windowText" lastClr="000000"/>
                </a:solidFill>
              </a:rPr>
              <a:t>.</a:t>
            </a:r>
          </a:p>
          <a:p>
            <a:pPr algn="r" rtl="1">
              <a:lnSpc>
                <a:spcPct val="90000"/>
              </a:lnSpc>
              <a:buFont typeface="Wingdings" panose="05000000000000000000" pitchFamily="2" charset="2"/>
              <a:buChar char="ü"/>
            </a:pPr>
            <a:r>
              <a:rPr lang="fa-IR" sz="1900" dirty="0" smtClean="0">
                <a:solidFill>
                  <a:sysClr val="windowText" lastClr="000000"/>
                </a:solidFill>
              </a:rPr>
              <a:t>مدیریت </a:t>
            </a:r>
            <a:r>
              <a:rPr lang="fa-IR" sz="1900" dirty="0">
                <a:solidFill>
                  <a:sysClr val="windowText" lastClr="000000"/>
                </a:solidFill>
              </a:rPr>
              <a:t>منابع نظیر تغییر فایلها ،نصب نرم افزارهای جدید،ایجاد کاربران جدید، ایجاد مجوزهای دسترسی در مدل </a:t>
            </a:r>
            <a:r>
              <a:rPr lang="en-US" sz="1900" dirty="0">
                <a:solidFill>
                  <a:sysClr val="windowText" lastClr="000000"/>
                </a:solidFill>
              </a:rPr>
              <a:t>client/server </a:t>
            </a:r>
            <a:r>
              <a:rPr lang="fa-IR" sz="1900" dirty="0">
                <a:solidFill>
                  <a:sysClr val="windowText" lastClr="000000"/>
                </a:solidFill>
              </a:rPr>
              <a:t>به صورت متمرکز و بسیار راحت است. بنا براین برای شبکه های بزرگ با تعداد کاربران زیاد مناسب است.  </a:t>
            </a:r>
            <a:endParaRPr lang="en-US" sz="1900" dirty="0">
              <a:solidFill>
                <a:sysClr val="windowText" lastClr="000000"/>
              </a:solidFill>
            </a:endParaRPr>
          </a:p>
          <a:p>
            <a:pPr marL="0" indent="0" algn="r" rtl="1">
              <a:buNone/>
            </a:pPr>
            <a:endParaRPr lang="en-US" dirty="0"/>
          </a:p>
        </p:txBody>
      </p:sp>
    </p:spTree>
    <p:extLst>
      <p:ext uri="{BB962C8B-B14F-4D97-AF65-F5344CB8AC3E}">
        <p14:creationId xmlns:p14="http://schemas.microsoft.com/office/powerpoint/2010/main" val="4616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56069"/>
            <a:ext cx="8596668" cy="4985294"/>
          </a:xfrm>
        </p:spPr>
        <p:txBody>
          <a:bodyPr>
            <a:normAutofit/>
          </a:bodyPr>
          <a:lstStyle/>
          <a:p>
            <a:pPr marL="0" indent="0" algn="r" rtl="1">
              <a:buNone/>
            </a:pPr>
            <a:r>
              <a:rPr lang="fa-IR" sz="1900" dirty="0">
                <a:solidFill>
                  <a:sysClr val="windowText" lastClr="000000"/>
                </a:solidFill>
              </a:rPr>
              <a:t>از معایب این شبکه می‌توان گفت که:</a:t>
            </a:r>
          </a:p>
          <a:p>
            <a:pPr algn="r" rtl="1"/>
            <a:r>
              <a:rPr lang="fa-IR" sz="1900" dirty="0">
                <a:solidFill>
                  <a:sysClr val="windowText" lastClr="000000"/>
                </a:solidFill>
              </a:rPr>
              <a:t>باخرابی سرور در مدل </a:t>
            </a:r>
            <a:r>
              <a:rPr lang="en-US" sz="1900" dirty="0">
                <a:solidFill>
                  <a:sysClr val="windowText" lastClr="000000"/>
                </a:solidFill>
              </a:rPr>
              <a:t>client/server </a:t>
            </a:r>
            <a:r>
              <a:rPr lang="fa-IR" sz="1900" dirty="0">
                <a:solidFill>
                  <a:sysClr val="windowText" lastClr="000000"/>
                </a:solidFill>
              </a:rPr>
              <a:t> کل شبکه از کار می افتد. در حالی که در مدل نظیر به نظیر چنین مشکلی وجود ندارد به همین علت در بعضی از شبکه ها از چندین سرور به جای تک سرور استفاده می گردد. </a:t>
            </a:r>
          </a:p>
          <a:p>
            <a:pPr algn="r" rtl="1"/>
            <a:r>
              <a:rPr lang="fa-IR" sz="1900" dirty="0">
                <a:solidFill>
                  <a:sysClr val="windowText" lastClr="000000"/>
                </a:solidFill>
              </a:rPr>
              <a:t>هزینه بر پاسازی ومدیریت شبکه های سرویس دهنده-سرویس گیرنده نسبت به شبکه های </a:t>
            </a:r>
            <a:r>
              <a:rPr lang="en-US" sz="1900" dirty="0">
                <a:solidFill>
                  <a:sysClr val="windowText" lastClr="000000"/>
                </a:solidFill>
              </a:rPr>
              <a:t>peer to peer </a:t>
            </a:r>
            <a:r>
              <a:rPr lang="fa-IR" sz="1900" dirty="0">
                <a:solidFill>
                  <a:sysClr val="windowText" lastClr="000000"/>
                </a:solidFill>
              </a:rPr>
              <a:t>به مراتب بیشتر است</a:t>
            </a:r>
            <a:r>
              <a:rPr lang="en-US" sz="1900" dirty="0">
                <a:solidFill>
                  <a:sysClr val="windowText" lastClr="000000"/>
                </a:solidFill>
              </a:rPr>
              <a:t>.</a:t>
            </a:r>
          </a:p>
        </p:txBody>
      </p:sp>
    </p:spTree>
    <p:extLst>
      <p:ext uri="{BB962C8B-B14F-4D97-AF65-F5344CB8AC3E}">
        <p14:creationId xmlns:p14="http://schemas.microsoft.com/office/powerpoint/2010/main" val="1855825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مراحل راه اندازی یک شبکه</a:t>
            </a:r>
            <a:r>
              <a:rPr lang="en-US" dirty="0" smtClean="0"/>
              <a:t>client-server</a:t>
            </a:r>
            <a:r>
              <a:rPr lang="fa-IR" dirty="0" smtClean="0"/>
              <a:t>:</a:t>
            </a:r>
            <a:endParaRPr lang="fa-IR" dirty="0"/>
          </a:p>
        </p:txBody>
      </p:sp>
      <p:sp>
        <p:nvSpPr>
          <p:cNvPr id="3" name="Content Placeholder 2"/>
          <p:cNvSpPr>
            <a:spLocks noGrp="1"/>
          </p:cNvSpPr>
          <p:nvPr>
            <p:ph idx="1"/>
          </p:nvPr>
        </p:nvSpPr>
        <p:spPr>
          <a:xfrm>
            <a:off x="677334" y="1674255"/>
            <a:ext cx="8596668" cy="4367108"/>
          </a:xfrm>
        </p:spPr>
        <p:txBody>
          <a:bodyPr>
            <a:noAutofit/>
          </a:bodyPr>
          <a:lstStyle/>
          <a:p>
            <a:pPr algn="r" rtl="1"/>
            <a:r>
              <a:rPr lang="fa-IR" sz="1900" dirty="0">
                <a:solidFill>
                  <a:sysClr val="windowText" lastClr="000000"/>
                </a:solidFill>
              </a:rPr>
              <a:t>نصب یکی از نرم افزارهای سرور مانند</a:t>
            </a:r>
            <a:r>
              <a:rPr lang="en-US" sz="1900" dirty="0">
                <a:solidFill>
                  <a:sysClr val="windowText" lastClr="000000"/>
                </a:solidFill>
              </a:rPr>
              <a:t>windows server2008</a:t>
            </a:r>
            <a:endParaRPr lang="fa-IR" sz="1900" dirty="0">
              <a:solidFill>
                <a:sysClr val="windowText" lastClr="000000"/>
              </a:solidFill>
            </a:endParaRPr>
          </a:p>
          <a:p>
            <a:pPr algn="r" rtl="1"/>
            <a:r>
              <a:rPr lang="en-US" sz="1900" dirty="0">
                <a:solidFill>
                  <a:sysClr val="windowText" lastClr="000000"/>
                </a:solidFill>
              </a:rPr>
              <a:t>Domain </a:t>
            </a:r>
            <a:r>
              <a:rPr lang="en-US" sz="1900" dirty="0" err="1">
                <a:solidFill>
                  <a:sysClr val="windowText" lastClr="000000"/>
                </a:solidFill>
              </a:rPr>
              <a:t>cotroller</a:t>
            </a:r>
            <a:r>
              <a:rPr lang="fa-IR" sz="1900" dirty="0">
                <a:solidFill>
                  <a:sysClr val="windowText" lastClr="000000"/>
                </a:solidFill>
              </a:rPr>
              <a:t>(نصب </a:t>
            </a:r>
            <a:r>
              <a:rPr lang="fa-IR" sz="1900" dirty="0" smtClean="0">
                <a:solidFill>
                  <a:sysClr val="windowText" lastClr="000000"/>
                </a:solidFill>
              </a:rPr>
              <a:t>دامنه-</a:t>
            </a:r>
            <a:r>
              <a:rPr lang="en-US" sz="1900" dirty="0" smtClean="0">
                <a:solidFill>
                  <a:sysClr val="windowText" lastClr="000000"/>
                </a:solidFill>
              </a:rPr>
              <a:t>DNS</a:t>
            </a:r>
            <a:r>
              <a:rPr lang="fa-IR" sz="1900" dirty="0" smtClean="0">
                <a:solidFill>
                  <a:sysClr val="windowText" lastClr="000000"/>
                </a:solidFill>
              </a:rPr>
              <a:t>)</a:t>
            </a:r>
            <a:endParaRPr lang="fa-IR" sz="1900" dirty="0">
              <a:solidFill>
                <a:sysClr val="windowText" lastClr="000000"/>
              </a:solidFill>
            </a:endParaRPr>
          </a:p>
          <a:p>
            <a:pPr lvl="1" algn="r" rtl="1">
              <a:buFont typeface="Wingdings" panose="05000000000000000000" pitchFamily="2" charset="2"/>
              <a:buChar char="ü"/>
            </a:pPr>
            <a:r>
              <a:rPr lang="fa-IR" sz="1700" dirty="0" smtClean="0">
                <a:solidFill>
                  <a:sysClr val="windowText" lastClr="000000"/>
                </a:solidFill>
              </a:rPr>
              <a:t>یک </a:t>
            </a:r>
            <a:r>
              <a:rPr lang="fa-IR" sz="1700" dirty="0">
                <a:solidFill>
                  <a:sysClr val="windowText" lastClr="000000"/>
                </a:solidFill>
              </a:rPr>
              <a:t>دامنه شامل انواع سرویس‌دهنده‌ها، کاربران، (</a:t>
            </a:r>
            <a:r>
              <a:rPr lang="en-US" sz="1700" dirty="0">
                <a:solidFill>
                  <a:sysClr val="windowText" lastClr="000000"/>
                </a:solidFill>
              </a:rPr>
              <a:t>group policy</a:t>
            </a:r>
            <a:r>
              <a:rPr lang="fa-IR" sz="1700" dirty="0">
                <a:solidFill>
                  <a:sysClr val="windowText" lastClr="000000"/>
                </a:solidFill>
              </a:rPr>
              <a:t>)</a:t>
            </a:r>
            <a:r>
              <a:rPr lang="en-US" sz="1700" dirty="0">
                <a:solidFill>
                  <a:sysClr val="windowText" lastClr="000000"/>
                </a:solidFill>
              </a:rPr>
              <a:t> GPO</a:t>
            </a:r>
            <a:r>
              <a:rPr lang="fa-IR" sz="1700" dirty="0">
                <a:solidFill>
                  <a:sysClr val="windowText" lastClr="000000"/>
                </a:solidFill>
              </a:rPr>
              <a:t> ، (</a:t>
            </a:r>
            <a:r>
              <a:rPr lang="en-US" sz="1700" dirty="0">
                <a:solidFill>
                  <a:sysClr val="windowText" lastClr="000000"/>
                </a:solidFill>
              </a:rPr>
              <a:t>organization unit</a:t>
            </a:r>
            <a:r>
              <a:rPr lang="fa-IR" sz="1700" dirty="0">
                <a:solidFill>
                  <a:sysClr val="windowText" lastClr="000000"/>
                </a:solidFill>
              </a:rPr>
              <a:t>واحد سازماندهی دامنه)</a:t>
            </a:r>
            <a:r>
              <a:rPr lang="en-US" sz="1700" dirty="0">
                <a:solidFill>
                  <a:sysClr val="windowText" lastClr="000000"/>
                </a:solidFill>
              </a:rPr>
              <a:t> OU</a:t>
            </a:r>
            <a:r>
              <a:rPr lang="fa-IR" sz="1700" dirty="0">
                <a:solidFill>
                  <a:sysClr val="windowText" lastClr="000000"/>
                </a:solidFill>
              </a:rPr>
              <a:t> و... </a:t>
            </a:r>
            <a:r>
              <a:rPr lang="fa-IR" sz="1700" dirty="0" smtClean="0">
                <a:solidFill>
                  <a:sysClr val="windowText" lastClr="000000"/>
                </a:solidFill>
              </a:rPr>
              <a:t>است.</a:t>
            </a:r>
          </a:p>
          <a:p>
            <a:pPr lvl="1" algn="r" rtl="1">
              <a:buFont typeface="Wingdings" panose="05000000000000000000" pitchFamily="2" charset="2"/>
              <a:buChar char="ü"/>
            </a:pPr>
            <a:r>
              <a:rPr lang="fa-IR" sz="1700" dirty="0" smtClean="0">
                <a:solidFill>
                  <a:sysClr val="windowText" lastClr="000000"/>
                </a:solidFill>
              </a:rPr>
              <a:t>لازم </a:t>
            </a:r>
            <a:r>
              <a:rPr lang="fa-IR" sz="1700" dirty="0">
                <a:solidFill>
                  <a:sysClr val="windowText" lastClr="000000"/>
                </a:solidFill>
              </a:rPr>
              <a:t>به ذکراست با نصب دامنه یک سری ویژگی‌ها و امکانات لازم برای راه اندازی شبکه کلاینت سرور اضافه می‌شود.</a:t>
            </a:r>
          </a:p>
          <a:p>
            <a:pPr algn="r" rtl="1"/>
            <a:r>
              <a:rPr lang="fa-IR" sz="1900" dirty="0">
                <a:solidFill>
                  <a:sysClr val="windowText" lastClr="000000"/>
                </a:solidFill>
              </a:rPr>
              <a:t>ساخت </a:t>
            </a:r>
            <a:r>
              <a:rPr lang="en-US" sz="1900" dirty="0">
                <a:solidFill>
                  <a:sysClr val="windowText" lastClr="000000"/>
                </a:solidFill>
              </a:rPr>
              <a:t>user</a:t>
            </a:r>
            <a:r>
              <a:rPr lang="fa-IR" sz="1900" dirty="0">
                <a:solidFill>
                  <a:sysClr val="windowText" lastClr="000000"/>
                </a:solidFill>
              </a:rPr>
              <a:t>ها</a:t>
            </a:r>
          </a:p>
          <a:p>
            <a:pPr lvl="1" algn="r" rtl="1">
              <a:buFont typeface="Wingdings" panose="05000000000000000000" pitchFamily="2" charset="2"/>
              <a:buChar char="ü"/>
            </a:pPr>
            <a:r>
              <a:rPr lang="fa-IR" sz="1700" dirty="0" smtClean="0">
                <a:solidFill>
                  <a:sysClr val="windowText" lastClr="000000"/>
                </a:solidFill>
              </a:rPr>
              <a:t>ساخت </a:t>
            </a:r>
            <a:r>
              <a:rPr lang="fa-IR" sz="1700" dirty="0">
                <a:solidFill>
                  <a:sysClr val="windowText" lastClr="000000"/>
                </a:solidFill>
              </a:rPr>
              <a:t>کاربران روش‌های متفاوتی دارد که به دلیل گستردگی مجال توضیح نیست.</a:t>
            </a:r>
          </a:p>
          <a:p>
            <a:pPr lvl="1" algn="r" rtl="1">
              <a:buFont typeface="Wingdings" panose="05000000000000000000" pitchFamily="2" charset="2"/>
              <a:buChar char="ü"/>
            </a:pPr>
            <a:r>
              <a:rPr lang="fa-IR" sz="1700" dirty="0" smtClean="0">
                <a:solidFill>
                  <a:sysClr val="windowText" lastClr="000000"/>
                </a:solidFill>
              </a:rPr>
              <a:t>انواع </a:t>
            </a:r>
            <a:r>
              <a:rPr lang="fa-IR" sz="1700" dirty="0">
                <a:solidFill>
                  <a:sysClr val="windowText" lastClr="000000"/>
                </a:solidFill>
              </a:rPr>
              <a:t>کاربران:</a:t>
            </a:r>
            <a:r>
              <a:rPr lang="en-US" sz="1700" dirty="0">
                <a:solidFill>
                  <a:sysClr val="windowText" lastClr="000000"/>
                </a:solidFill>
              </a:rPr>
              <a:t> </a:t>
            </a:r>
            <a:r>
              <a:rPr lang="fa-IR" sz="1700" dirty="0">
                <a:solidFill>
                  <a:sysClr val="windowText" lastClr="000000"/>
                </a:solidFill>
              </a:rPr>
              <a:t>(مدیر)</a:t>
            </a:r>
            <a:r>
              <a:rPr lang="en-US" sz="1700" dirty="0">
                <a:solidFill>
                  <a:sysClr val="windowText" lastClr="000000"/>
                </a:solidFill>
              </a:rPr>
              <a:t> admin</a:t>
            </a:r>
            <a:r>
              <a:rPr lang="fa-IR" sz="1700" dirty="0">
                <a:solidFill>
                  <a:sysClr val="windowText" lastClr="000000"/>
                </a:solidFill>
              </a:rPr>
              <a:t>، (محدود)</a:t>
            </a:r>
            <a:r>
              <a:rPr lang="en-US" sz="1700" dirty="0">
                <a:solidFill>
                  <a:sysClr val="windowText" lastClr="000000"/>
                </a:solidFill>
              </a:rPr>
              <a:t> user</a:t>
            </a:r>
            <a:r>
              <a:rPr lang="fa-IR" sz="1700" dirty="0">
                <a:solidFill>
                  <a:sysClr val="windowText" lastClr="000000"/>
                </a:solidFill>
              </a:rPr>
              <a:t> ، (میهمان)</a:t>
            </a:r>
            <a:r>
              <a:rPr lang="en-US" sz="1700" dirty="0">
                <a:solidFill>
                  <a:sysClr val="windowText" lastClr="000000"/>
                </a:solidFill>
              </a:rPr>
              <a:t> guest</a:t>
            </a:r>
            <a:r>
              <a:rPr lang="fa-IR" sz="1700" dirty="0">
                <a:solidFill>
                  <a:sysClr val="windowText" lastClr="000000"/>
                </a:solidFill>
              </a:rPr>
              <a:t>.</a:t>
            </a:r>
          </a:p>
          <a:p>
            <a:pPr algn="r" rtl="1"/>
            <a:r>
              <a:rPr lang="fa-IR" sz="1900" dirty="0">
                <a:solidFill>
                  <a:sysClr val="windowText" lastClr="000000"/>
                </a:solidFill>
              </a:rPr>
              <a:t>ساخت واحد‌های سازماندهی(</a:t>
            </a:r>
            <a:r>
              <a:rPr lang="en-US" sz="1900" dirty="0" err="1">
                <a:solidFill>
                  <a:sysClr val="windowText" lastClr="000000"/>
                </a:solidFill>
              </a:rPr>
              <a:t>ou</a:t>
            </a:r>
            <a:r>
              <a:rPr lang="fa-IR" sz="1900" dirty="0">
                <a:solidFill>
                  <a:sysClr val="windowText" lastClr="000000"/>
                </a:solidFill>
              </a:rPr>
              <a:t>)</a:t>
            </a:r>
          </a:p>
          <a:p>
            <a:pPr lvl="1" algn="r" rtl="1">
              <a:buFont typeface="Wingdings" panose="05000000000000000000" pitchFamily="2" charset="2"/>
              <a:buChar char="ü"/>
            </a:pPr>
            <a:r>
              <a:rPr lang="fa-IR" sz="1700" dirty="0" smtClean="0">
                <a:solidFill>
                  <a:sysClr val="windowText" lastClr="000000"/>
                </a:solidFill>
              </a:rPr>
              <a:t>برای سازماندهی و مدیریت </a:t>
            </a:r>
            <a:r>
              <a:rPr lang="en-US" sz="1700" dirty="0">
                <a:solidFill>
                  <a:sysClr val="windowText" lastClr="000000"/>
                </a:solidFill>
              </a:rPr>
              <a:t>user</a:t>
            </a:r>
            <a:r>
              <a:rPr lang="fa-IR" sz="1700" dirty="0">
                <a:solidFill>
                  <a:sysClr val="windowText" lastClr="000000"/>
                </a:solidFill>
              </a:rPr>
              <a:t>ها از این واحد استفاده </a:t>
            </a:r>
            <a:r>
              <a:rPr lang="fa-IR" sz="1700" dirty="0" smtClean="0">
                <a:solidFill>
                  <a:sysClr val="windowText" lastClr="000000"/>
                </a:solidFill>
              </a:rPr>
              <a:t>میشود</a:t>
            </a:r>
            <a:r>
              <a:rPr lang="en-US" sz="1700" dirty="0" smtClean="0">
                <a:solidFill>
                  <a:sysClr val="windowText" lastClr="000000"/>
                </a:solidFill>
              </a:rPr>
              <a:t>.</a:t>
            </a:r>
            <a:endParaRPr lang="fa-IR" sz="1700" dirty="0">
              <a:solidFill>
                <a:srgbClr val="FF0000"/>
              </a:solidFill>
            </a:endParaRPr>
          </a:p>
        </p:txBody>
      </p:sp>
    </p:spTree>
    <p:extLst>
      <p:ext uri="{BB962C8B-B14F-4D97-AF65-F5344CB8AC3E}">
        <p14:creationId xmlns:p14="http://schemas.microsoft.com/office/powerpoint/2010/main" val="405139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97" y="1107583"/>
            <a:ext cx="8596668" cy="5075447"/>
          </a:xfrm>
        </p:spPr>
        <p:txBody>
          <a:bodyPr>
            <a:normAutofit/>
          </a:bodyPr>
          <a:lstStyle/>
          <a:p>
            <a:pPr algn="r" rtl="1"/>
            <a:r>
              <a:rPr lang="en-US" sz="1900" dirty="0">
                <a:solidFill>
                  <a:sysClr val="windowText" lastClr="000000"/>
                </a:solidFill>
              </a:rPr>
              <a:t>Join</a:t>
            </a:r>
            <a:r>
              <a:rPr lang="fa-IR" sz="1900" dirty="0">
                <a:solidFill>
                  <a:sysClr val="windowText" lastClr="000000"/>
                </a:solidFill>
              </a:rPr>
              <a:t>کردن کلاینت و </a:t>
            </a:r>
            <a:r>
              <a:rPr lang="fa-IR" sz="1900" dirty="0" smtClean="0">
                <a:solidFill>
                  <a:sysClr val="windowText" lastClr="000000"/>
                </a:solidFill>
              </a:rPr>
              <a:t>سرور</a:t>
            </a:r>
          </a:p>
          <a:p>
            <a:pPr lvl="1" algn="r" rtl="1">
              <a:buFont typeface="Wingdings" panose="05000000000000000000" pitchFamily="2" charset="2"/>
              <a:buChar char="ü"/>
            </a:pPr>
            <a:r>
              <a:rPr lang="fa-IR" sz="1700" dirty="0" smtClean="0">
                <a:solidFill>
                  <a:sysClr val="windowText" lastClr="000000"/>
                </a:solidFill>
              </a:rPr>
              <a:t>برای </a:t>
            </a:r>
            <a:r>
              <a:rPr lang="fa-IR" sz="1700" dirty="0">
                <a:solidFill>
                  <a:sysClr val="windowText" lastClr="000000"/>
                </a:solidFill>
              </a:rPr>
              <a:t>ارتباط بین کلاینت و سرور از یکی از سه روش آدرس دهی با نام ، آدرس‌دهی با </a:t>
            </a:r>
            <a:r>
              <a:rPr lang="en-US" sz="1700" dirty="0">
                <a:solidFill>
                  <a:sysClr val="windowText" lastClr="000000"/>
                </a:solidFill>
              </a:rPr>
              <a:t>IP</a:t>
            </a:r>
            <a:r>
              <a:rPr lang="fa-IR" sz="1700" dirty="0">
                <a:solidFill>
                  <a:sysClr val="windowText" lastClr="000000"/>
                </a:solidFill>
              </a:rPr>
              <a:t> ،آدرس‌دهی با </a:t>
            </a:r>
            <a:r>
              <a:rPr lang="en-US" sz="1700" dirty="0">
                <a:solidFill>
                  <a:sysClr val="windowText" lastClr="000000"/>
                </a:solidFill>
              </a:rPr>
              <a:t>MAC</a:t>
            </a:r>
            <a:r>
              <a:rPr lang="fa-IR" sz="1700" dirty="0">
                <a:solidFill>
                  <a:sysClr val="windowText" lastClr="000000"/>
                </a:solidFill>
              </a:rPr>
              <a:t> (آدرس فیزیکی) استفاه میشود که معمولا </a:t>
            </a:r>
            <a:r>
              <a:rPr lang="en-US" sz="1700" dirty="0">
                <a:solidFill>
                  <a:sysClr val="windowText" lastClr="000000"/>
                </a:solidFill>
              </a:rPr>
              <a:t>join</a:t>
            </a:r>
            <a:r>
              <a:rPr lang="fa-IR" sz="1700" dirty="0">
                <a:solidFill>
                  <a:sysClr val="windowText" lastClr="000000"/>
                </a:solidFill>
              </a:rPr>
              <a:t>  بین آنها با </a:t>
            </a:r>
            <a:r>
              <a:rPr lang="en-US" sz="1700" dirty="0">
                <a:solidFill>
                  <a:sysClr val="windowText" lastClr="000000"/>
                </a:solidFill>
              </a:rPr>
              <a:t>IP</a:t>
            </a:r>
            <a:r>
              <a:rPr lang="fa-IR" sz="1700" dirty="0">
                <a:solidFill>
                  <a:sysClr val="windowText" lastClr="000000"/>
                </a:solidFill>
              </a:rPr>
              <a:t> صورت میگیرد</a:t>
            </a:r>
            <a:r>
              <a:rPr lang="fa-IR" sz="1700" dirty="0" smtClean="0">
                <a:solidFill>
                  <a:sysClr val="windowText" lastClr="000000"/>
                </a:solidFill>
              </a:rPr>
              <a:t>.</a:t>
            </a:r>
          </a:p>
          <a:p>
            <a:pPr marL="457200" lvl="1" indent="0" algn="r" rtl="1">
              <a:buNone/>
            </a:pPr>
            <a:endParaRPr lang="fa-IR" sz="1900" dirty="0">
              <a:solidFill>
                <a:sysClr val="windowText" lastClr="000000"/>
              </a:solidFill>
            </a:endParaRPr>
          </a:p>
          <a:p>
            <a:pPr algn="r" rtl="1"/>
            <a:r>
              <a:rPr lang="fa-IR" sz="1900" dirty="0">
                <a:solidFill>
                  <a:sysClr val="windowText" lastClr="000000"/>
                </a:solidFill>
              </a:rPr>
              <a:t>ساخت </a:t>
            </a:r>
            <a:r>
              <a:rPr lang="en-US" sz="1900" dirty="0">
                <a:solidFill>
                  <a:sysClr val="windowText" lastClr="000000"/>
                </a:solidFill>
              </a:rPr>
              <a:t> Map </a:t>
            </a:r>
            <a:r>
              <a:rPr lang="en-US" sz="1900" dirty="0" smtClean="0">
                <a:solidFill>
                  <a:sysClr val="windowText" lastClr="000000"/>
                </a:solidFill>
              </a:rPr>
              <a:t>Drive</a:t>
            </a:r>
            <a:r>
              <a:rPr lang="fa-IR" sz="1900" dirty="0" smtClean="0">
                <a:solidFill>
                  <a:sysClr val="windowText" lastClr="000000"/>
                </a:solidFill>
              </a:rPr>
              <a:t>(درایو عمومی) </a:t>
            </a:r>
          </a:p>
          <a:p>
            <a:pPr algn="r" rtl="1"/>
            <a:r>
              <a:rPr lang="fa-IR" sz="1900" dirty="0" smtClean="0">
                <a:solidFill>
                  <a:sysClr val="windowText" lastClr="000000"/>
                </a:solidFill>
              </a:rPr>
              <a:t> </a:t>
            </a:r>
            <a:r>
              <a:rPr lang="en-US" sz="1900" dirty="0">
                <a:solidFill>
                  <a:sysClr val="windowText" lastClr="000000"/>
                </a:solidFill>
              </a:rPr>
              <a:t>Home Drive</a:t>
            </a:r>
            <a:r>
              <a:rPr lang="fa-IR" sz="1900" dirty="0">
                <a:solidFill>
                  <a:sysClr val="windowText" lastClr="000000"/>
                </a:solidFill>
              </a:rPr>
              <a:t> </a:t>
            </a:r>
            <a:r>
              <a:rPr lang="fa-IR" sz="1900" dirty="0" smtClean="0">
                <a:solidFill>
                  <a:sysClr val="windowText" lastClr="000000"/>
                </a:solidFill>
              </a:rPr>
              <a:t>(درایو اختصاصی</a:t>
            </a:r>
            <a:r>
              <a:rPr lang="fa-IR" sz="1900" dirty="0">
                <a:solidFill>
                  <a:sysClr val="windowText" lastClr="000000"/>
                </a:solidFill>
              </a:rPr>
              <a:t>)</a:t>
            </a:r>
          </a:p>
          <a:p>
            <a:pPr lvl="1" algn="r" rtl="1">
              <a:buFont typeface="Wingdings" panose="05000000000000000000" pitchFamily="2" charset="2"/>
              <a:buChar char="ü"/>
            </a:pPr>
            <a:r>
              <a:rPr lang="fa-IR" sz="1700" dirty="0" smtClean="0">
                <a:solidFill>
                  <a:sysClr val="windowText" lastClr="000000"/>
                </a:solidFill>
              </a:rPr>
              <a:t>با </a:t>
            </a:r>
            <a:r>
              <a:rPr lang="fa-IR" sz="1700" dirty="0">
                <a:solidFill>
                  <a:sysClr val="windowText" lastClr="000000"/>
                </a:solidFill>
              </a:rPr>
              <a:t>استفاده از این درایوها میتوان اطلاعات را درشبکه قرار داد و </a:t>
            </a:r>
            <a:r>
              <a:rPr lang="en-US" sz="1700" dirty="0">
                <a:solidFill>
                  <a:sysClr val="windowText" lastClr="000000"/>
                </a:solidFill>
              </a:rPr>
              <a:t>user</a:t>
            </a:r>
            <a:r>
              <a:rPr lang="fa-IR" sz="1700" dirty="0">
                <a:solidFill>
                  <a:sysClr val="windowText" lastClr="000000"/>
                </a:solidFill>
              </a:rPr>
              <a:t>های مختلف با توجه به نوع و محدودیت در دسترسی میتوانند از این درایوها برای انتقال داده استفاده کنند</a:t>
            </a:r>
            <a:r>
              <a:rPr lang="fa-IR" sz="1700" dirty="0" smtClean="0">
                <a:solidFill>
                  <a:sysClr val="windowText" lastClr="000000"/>
                </a:solidFill>
              </a:rPr>
              <a:t>.</a:t>
            </a:r>
          </a:p>
          <a:p>
            <a:pPr marL="457200" lvl="1" indent="0" algn="r" rtl="1">
              <a:buNone/>
            </a:pPr>
            <a:endParaRPr lang="fa-IR" sz="1700" dirty="0">
              <a:solidFill>
                <a:sysClr val="windowText" lastClr="000000"/>
              </a:solidFill>
            </a:endParaRPr>
          </a:p>
          <a:p>
            <a:pPr algn="r" rtl="1"/>
            <a:r>
              <a:rPr lang="fa-IR" sz="1900" dirty="0">
                <a:solidFill>
                  <a:sysClr val="windowText" lastClr="000000"/>
                </a:solidFill>
              </a:rPr>
              <a:t>راه‌اندازی انواع سرویس دهنده‌ها و اختصاص آنها به </a:t>
            </a:r>
            <a:r>
              <a:rPr lang="fa-IR" sz="1900" dirty="0" smtClean="0">
                <a:solidFill>
                  <a:sysClr val="windowText" lastClr="000000"/>
                </a:solidFill>
              </a:rPr>
              <a:t>کاربران</a:t>
            </a:r>
          </a:p>
          <a:p>
            <a:pPr marL="0" indent="0" algn="r" rtl="1">
              <a:buNone/>
            </a:pPr>
            <a:endParaRPr lang="fa-IR" sz="1900" dirty="0">
              <a:solidFill>
                <a:sysClr val="windowText" lastClr="000000"/>
              </a:solidFill>
            </a:endParaRPr>
          </a:p>
        </p:txBody>
      </p:sp>
    </p:spTree>
    <p:extLst>
      <p:ext uri="{BB962C8B-B14F-4D97-AF65-F5344CB8AC3E}">
        <p14:creationId xmlns:p14="http://schemas.microsoft.com/office/powerpoint/2010/main" val="131050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62130"/>
            <a:ext cx="8596668" cy="4779233"/>
          </a:xfrm>
        </p:spPr>
        <p:txBody>
          <a:bodyPr/>
          <a:lstStyle/>
          <a:p>
            <a:pPr algn="r" rtl="1"/>
            <a:r>
              <a:rPr lang="fa-IR" dirty="0">
                <a:solidFill>
                  <a:sysClr val="windowText" lastClr="000000"/>
                </a:solidFill>
              </a:rPr>
              <a:t>ساخت </a:t>
            </a:r>
            <a:r>
              <a:rPr lang="en-US" dirty="0" smtClean="0">
                <a:solidFill>
                  <a:sysClr val="windowText" lastClr="000000"/>
                </a:solidFill>
              </a:rPr>
              <a:t>VHD</a:t>
            </a:r>
            <a:endParaRPr lang="fa-IR" dirty="0" smtClean="0">
              <a:solidFill>
                <a:sysClr val="windowText" lastClr="000000"/>
              </a:solidFill>
            </a:endParaRPr>
          </a:p>
          <a:p>
            <a:pPr marL="0" indent="0" algn="r" rtl="1">
              <a:buNone/>
            </a:pPr>
            <a:endParaRPr lang="fa-IR" dirty="0">
              <a:solidFill>
                <a:sysClr val="windowText" lastClr="000000"/>
              </a:solidFill>
            </a:endParaRPr>
          </a:p>
          <a:p>
            <a:pPr algn="r" rtl="1"/>
            <a:r>
              <a:rPr lang="fa-IR" dirty="0" smtClean="0">
                <a:solidFill>
                  <a:sysClr val="windowText" lastClr="000000"/>
                </a:solidFill>
              </a:rPr>
              <a:t>راه‌اندازی </a:t>
            </a:r>
            <a:r>
              <a:rPr lang="en-US" dirty="0">
                <a:solidFill>
                  <a:sysClr val="windowText" lastClr="000000"/>
                </a:solidFill>
              </a:rPr>
              <a:t>GP</a:t>
            </a:r>
            <a:r>
              <a:rPr lang="fa-IR" dirty="0">
                <a:solidFill>
                  <a:sysClr val="windowText" lastClr="000000"/>
                </a:solidFill>
              </a:rPr>
              <a:t>(</a:t>
            </a:r>
            <a:r>
              <a:rPr lang="en-US" dirty="0">
                <a:solidFill>
                  <a:sysClr val="windowText" lastClr="000000"/>
                </a:solidFill>
              </a:rPr>
              <a:t>Group policy</a:t>
            </a:r>
            <a:r>
              <a:rPr lang="fa-IR" dirty="0">
                <a:solidFill>
                  <a:sysClr val="windowText" lastClr="000000"/>
                </a:solidFill>
              </a:rPr>
              <a:t>)</a:t>
            </a:r>
          </a:p>
          <a:p>
            <a:pPr marL="0" indent="0" algn="r" rtl="1">
              <a:buNone/>
            </a:pPr>
            <a:r>
              <a:rPr lang="fa-IR" dirty="0">
                <a:solidFill>
                  <a:sysClr val="windowText" lastClr="000000"/>
                </a:solidFill>
              </a:rPr>
              <a:t>	برای امنیت بیشتر درشبکه و قراردادن یک سری محدودیت‌ها در </a:t>
            </a:r>
            <a:r>
              <a:rPr lang="fa-IR" dirty="0" smtClean="0">
                <a:solidFill>
                  <a:sysClr val="windowText" lastClr="000000"/>
                </a:solidFill>
              </a:rPr>
              <a:t>شبکه.</a:t>
            </a:r>
          </a:p>
          <a:p>
            <a:pPr marL="0" indent="0" algn="r" rtl="1">
              <a:buNone/>
            </a:pPr>
            <a:endParaRPr lang="fa-IR" dirty="0" smtClean="0">
              <a:solidFill>
                <a:sysClr val="windowText" lastClr="000000"/>
              </a:solidFill>
            </a:endParaRPr>
          </a:p>
          <a:p>
            <a:pPr algn="r" rtl="1"/>
            <a:r>
              <a:rPr lang="fa-IR" dirty="0" smtClean="0">
                <a:solidFill>
                  <a:sysClr val="windowText" lastClr="000000"/>
                </a:solidFill>
              </a:rPr>
              <a:t>گرفتن </a:t>
            </a:r>
            <a:r>
              <a:rPr lang="en-US" dirty="0">
                <a:solidFill>
                  <a:sysClr val="windowText" lastClr="000000"/>
                </a:solidFill>
              </a:rPr>
              <a:t>backup</a:t>
            </a:r>
            <a:r>
              <a:rPr lang="fa-IR" dirty="0">
                <a:solidFill>
                  <a:sysClr val="windowText" lastClr="000000"/>
                </a:solidFill>
              </a:rPr>
              <a:t> از </a:t>
            </a:r>
            <a:r>
              <a:rPr lang="fa-IR" dirty="0" smtClean="0">
                <a:solidFill>
                  <a:sysClr val="windowText" lastClr="000000"/>
                </a:solidFill>
              </a:rPr>
              <a:t>سرور</a:t>
            </a:r>
          </a:p>
          <a:p>
            <a:pPr marL="0" indent="0" algn="r" rtl="1">
              <a:buNone/>
            </a:pPr>
            <a:endParaRPr lang="fa-IR" dirty="0">
              <a:solidFill>
                <a:sysClr val="windowText" lastClr="000000"/>
              </a:solidFill>
            </a:endParaRPr>
          </a:p>
          <a:p>
            <a:endParaRPr lang="fa-IR" dirty="0"/>
          </a:p>
        </p:txBody>
      </p:sp>
    </p:spTree>
    <p:extLst>
      <p:ext uri="{BB962C8B-B14F-4D97-AF65-F5344CB8AC3E}">
        <p14:creationId xmlns:p14="http://schemas.microsoft.com/office/powerpoint/2010/main" val="150053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66" y="568346"/>
            <a:ext cx="10467899" cy="874088"/>
          </a:xfrm>
        </p:spPr>
        <p:txBody>
          <a:bodyPr>
            <a:normAutofit/>
          </a:bodyPr>
          <a:lstStyle/>
          <a:p>
            <a:pPr algn="ctr" rtl="1"/>
            <a:r>
              <a:rPr lang="fa-IR" dirty="0" smtClean="0">
                <a:solidFill>
                  <a:sysClr val="windowText" lastClr="000000"/>
                </a:solidFill>
              </a:rPr>
              <a:t>شبکه‌های مبتنی بر </a:t>
            </a:r>
            <a:r>
              <a:rPr lang="en-US" dirty="0" smtClean="0">
                <a:solidFill>
                  <a:sysClr val="windowText" lastClr="000000"/>
                </a:solidFill>
              </a:rPr>
              <a:t>client-server</a:t>
            </a:r>
            <a:endParaRPr lang="fa-IR" dirty="0">
              <a:solidFill>
                <a:sysClr val="windowText" lastClr="000000"/>
              </a:solidFill>
            </a:endParaRPr>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290" y="1951722"/>
            <a:ext cx="5757053" cy="3263415"/>
          </a:xfrm>
          <a:prstGeom prst="ellipse">
            <a:avLst/>
          </a:prstGeom>
          <a:ln>
            <a:noFill/>
          </a:ln>
          <a:effectLst>
            <a:softEdge rad="112500"/>
          </a:effectLst>
        </p:spPr>
      </p:pic>
      <p:sp>
        <p:nvSpPr>
          <p:cNvPr id="4" name="Rectangle 3"/>
          <p:cNvSpPr/>
          <p:nvPr/>
        </p:nvSpPr>
        <p:spPr>
          <a:xfrm>
            <a:off x="4304882" y="5395808"/>
            <a:ext cx="2984559" cy="850247"/>
          </a:xfrm>
          <a:prstGeom prst="rect">
            <a:avLst/>
          </a:prstGeom>
          <a:solidFill>
            <a:schemeClr val="bg1"/>
          </a:solidFill>
          <a:ln>
            <a:solidFill>
              <a:schemeClr val="bg1"/>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زهرا احمدی - فرزانه فتاحی</a:t>
            </a:r>
            <a:endParaRPr lang="en-US" dirty="0" smtClean="0">
              <a:solidFill>
                <a:schemeClr val="tx1"/>
              </a:solidFill>
            </a:endParaRPr>
          </a:p>
          <a:p>
            <a:pPr algn="ctr"/>
            <a:r>
              <a:rPr lang="en-US" dirty="0" smtClean="0">
                <a:solidFill>
                  <a:schemeClr val="tx1"/>
                </a:solidFill>
              </a:rPr>
              <a:t>94-95</a:t>
            </a:r>
            <a:endParaRPr lang="fa-IR" dirty="0">
              <a:solidFill>
                <a:schemeClr val="tx1"/>
              </a:solidFill>
            </a:endParaRPr>
          </a:p>
        </p:txBody>
      </p:sp>
    </p:spTree>
    <p:extLst>
      <p:ext uri="{BB962C8B-B14F-4D97-AF65-F5344CB8AC3E}">
        <p14:creationId xmlns:p14="http://schemas.microsoft.com/office/powerpoint/2010/main" val="3120316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انواع سرویس دهنده‌ها در شبکه‌های کلاینت سرور:</a:t>
            </a:r>
            <a:endParaRPr lang="en-US" dirty="0"/>
          </a:p>
        </p:txBody>
      </p:sp>
      <p:sp>
        <p:nvSpPr>
          <p:cNvPr id="3" name="Content Placeholder 2"/>
          <p:cNvSpPr>
            <a:spLocks noGrp="1"/>
          </p:cNvSpPr>
          <p:nvPr>
            <p:ph idx="1"/>
          </p:nvPr>
        </p:nvSpPr>
        <p:spPr>
          <a:xfrm>
            <a:off x="677334" y="2160589"/>
            <a:ext cx="8596668" cy="4291726"/>
          </a:xfrm>
        </p:spPr>
        <p:txBody>
          <a:bodyPr>
            <a:normAutofit fontScale="92500" lnSpcReduction="20000"/>
          </a:bodyPr>
          <a:lstStyle/>
          <a:p>
            <a:pPr marL="0" indent="0" algn="ctr" rtl="1">
              <a:buNone/>
            </a:pPr>
            <a:r>
              <a:rPr lang="fa-IR" b="1" dirty="0">
                <a:solidFill>
                  <a:sysClr val="windowText" lastClr="000000"/>
                </a:solidFill>
              </a:rPr>
              <a:t>1.سرویس‌دهنده چاپ</a:t>
            </a:r>
          </a:p>
          <a:p>
            <a:pPr marL="0" indent="0" algn="ctr" rtl="1">
              <a:buNone/>
            </a:pPr>
            <a:r>
              <a:rPr lang="fa-IR" dirty="0">
                <a:solidFill>
                  <a:sysClr val="windowText" lastClr="000000"/>
                </a:solidFill>
              </a:rPr>
              <a:t>این سرویس دهنده برای مدیریت چاپگرها و اختصاص آنها میان منابع موجود درشبکه استفاده می‌شود.</a:t>
            </a:r>
          </a:p>
          <a:p>
            <a:pPr marL="0" indent="0" algn="ctr" rtl="1">
              <a:buNone/>
            </a:pPr>
            <a:r>
              <a:rPr lang="fa-IR" b="1" dirty="0">
                <a:solidFill>
                  <a:sysClr val="windowText" lastClr="000000"/>
                </a:solidFill>
              </a:rPr>
              <a:t>2. سرویس‌دهنده فایل</a:t>
            </a:r>
            <a:endParaRPr lang="en-US" b="1" dirty="0">
              <a:solidFill>
                <a:sysClr val="windowText" lastClr="000000"/>
              </a:solidFill>
            </a:endParaRPr>
          </a:p>
          <a:p>
            <a:pPr marL="0" indent="0" algn="ctr" rtl="1">
              <a:buNone/>
            </a:pPr>
            <a:r>
              <a:rPr lang="fa-IR" dirty="0">
                <a:solidFill>
                  <a:sysClr val="windowText" lastClr="000000"/>
                </a:solidFill>
              </a:rPr>
              <a:t>مدیریت فایل هایی که قرار است به اشتراک گذاشته شوند را به عهده دارد (دقت شود که  همه اطلاعات روی سرور نگهداری می‌شوند).</a:t>
            </a:r>
          </a:p>
          <a:p>
            <a:pPr marL="0" indent="0" algn="ctr" rtl="1">
              <a:buNone/>
            </a:pPr>
            <a:r>
              <a:rPr lang="fa-IR" dirty="0">
                <a:solidFill>
                  <a:sysClr val="windowText" lastClr="000000"/>
                </a:solidFill>
              </a:rPr>
              <a:t>با اولین</a:t>
            </a:r>
            <a:r>
              <a:rPr lang="en-US" dirty="0">
                <a:solidFill>
                  <a:sysClr val="windowText" lastClr="000000"/>
                </a:solidFill>
              </a:rPr>
              <a:t>share</a:t>
            </a:r>
            <a:r>
              <a:rPr lang="fa-IR" dirty="0">
                <a:solidFill>
                  <a:sysClr val="windowText" lastClr="000000"/>
                </a:solidFill>
              </a:rPr>
              <a:t>در شبکه  این قابلیت به وجود می‌آید...</a:t>
            </a:r>
          </a:p>
          <a:p>
            <a:pPr marL="0" indent="0" algn="ctr" rtl="1">
              <a:buNone/>
            </a:pPr>
            <a:r>
              <a:rPr lang="fa-IR" b="1" dirty="0">
                <a:solidFill>
                  <a:sysClr val="windowText" lastClr="000000"/>
                </a:solidFill>
              </a:rPr>
              <a:t>3. سرویس‌دهنده اینترنت</a:t>
            </a:r>
            <a:endParaRPr lang="en-US" b="1" dirty="0">
              <a:solidFill>
                <a:sysClr val="windowText" lastClr="000000"/>
              </a:solidFill>
            </a:endParaRPr>
          </a:p>
          <a:p>
            <a:pPr marL="0" indent="0" algn="ctr" rtl="1">
              <a:buNone/>
            </a:pPr>
            <a:r>
              <a:rPr lang="fa-IR" dirty="0">
                <a:solidFill>
                  <a:sysClr val="windowText" lastClr="000000"/>
                </a:solidFill>
              </a:rPr>
              <a:t>مدیریت اینترنت برای منابع صورت می‌گیرد مثلا حجم ،ساعت استفاده از اینترنت ودسترسی به سایت‌های خاص را برای کلاینت‌های مورد نظر محدود می‌کند.</a:t>
            </a:r>
          </a:p>
          <a:p>
            <a:pPr marL="0" indent="0" algn="ctr" rtl="1">
              <a:buNone/>
            </a:pPr>
            <a:r>
              <a:rPr lang="fa-IR" b="1" dirty="0">
                <a:solidFill>
                  <a:sysClr val="windowText" lastClr="000000"/>
                </a:solidFill>
              </a:rPr>
              <a:t>4.سرویس‌دهنده برنامه کاربردی</a:t>
            </a:r>
            <a:endParaRPr lang="en-US" b="1" dirty="0">
              <a:solidFill>
                <a:sysClr val="windowText" lastClr="000000"/>
              </a:solidFill>
            </a:endParaRPr>
          </a:p>
          <a:p>
            <a:pPr marL="0" indent="0" algn="ctr" rtl="1">
              <a:buNone/>
            </a:pPr>
            <a:r>
              <a:rPr lang="fa-IR" dirty="0">
                <a:solidFill>
                  <a:sysClr val="windowText" lastClr="000000"/>
                </a:solidFill>
              </a:rPr>
              <a:t>برای برنامه‌های کاربردی استفاده می‌شود و می‌توان به کمک این سرویس دهنده حافظه اشغال شده توسط برنامه را کاهش داد به این صورت که تنها نسخه اصلی و کامل یک برنامه روی سرور نصب شده  و کلاینت‌ها نسخه‌ی کوچک و مربوط به خود را نصب می‌کنند. </a:t>
            </a:r>
            <a:endParaRPr lang="en-US" dirty="0">
              <a:solidFill>
                <a:sysClr val="windowText" lastClr="000000"/>
              </a:solidFill>
            </a:endParaRPr>
          </a:p>
          <a:p>
            <a:endParaRPr lang="en-US" dirty="0"/>
          </a:p>
        </p:txBody>
      </p:sp>
    </p:spTree>
    <p:extLst>
      <p:ext uri="{BB962C8B-B14F-4D97-AF65-F5344CB8AC3E}">
        <p14:creationId xmlns:p14="http://schemas.microsoft.com/office/powerpoint/2010/main" val="2796121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یک سری قابلیت ها:</a:t>
            </a:r>
            <a:endParaRPr lang="fa-IR" dirty="0"/>
          </a:p>
        </p:txBody>
      </p:sp>
      <p:sp>
        <p:nvSpPr>
          <p:cNvPr id="3" name="Content Placeholder 2"/>
          <p:cNvSpPr>
            <a:spLocks noGrp="1"/>
          </p:cNvSpPr>
          <p:nvPr>
            <p:ph idx="1"/>
          </p:nvPr>
        </p:nvSpPr>
        <p:spPr>
          <a:xfrm>
            <a:off x="677334" y="1825739"/>
            <a:ext cx="8596668" cy="3880773"/>
          </a:xfrm>
        </p:spPr>
        <p:txBody>
          <a:bodyPr>
            <a:normAutofit fontScale="92500" lnSpcReduction="10000"/>
          </a:bodyPr>
          <a:lstStyle/>
          <a:p>
            <a:r>
              <a:rPr lang="en-US" dirty="0"/>
              <a:t>Windows component</a:t>
            </a:r>
          </a:p>
          <a:p>
            <a:pPr lvl="1">
              <a:buFont typeface="Wingdings" panose="05000000000000000000" pitchFamily="2" charset="2"/>
              <a:buChar char="ü"/>
            </a:pPr>
            <a:r>
              <a:rPr lang="en-US" dirty="0" err="1"/>
              <a:t>Desktap</a:t>
            </a:r>
            <a:r>
              <a:rPr lang="en-US" dirty="0"/>
              <a:t> </a:t>
            </a:r>
            <a:r>
              <a:rPr lang="en-US" dirty="0" err="1"/>
              <a:t>gudget</a:t>
            </a:r>
            <a:endParaRPr lang="en-US" dirty="0"/>
          </a:p>
          <a:p>
            <a:pPr lvl="1">
              <a:buFont typeface="Wingdings" panose="05000000000000000000" pitchFamily="2" charset="2"/>
              <a:buChar char="ü"/>
            </a:pPr>
            <a:r>
              <a:rPr lang="en-US" dirty="0"/>
              <a:t>Backup client</a:t>
            </a:r>
          </a:p>
          <a:p>
            <a:pPr lvl="1">
              <a:buFont typeface="Wingdings" panose="05000000000000000000" pitchFamily="2" charset="2"/>
              <a:buChar char="ü"/>
            </a:pPr>
            <a:r>
              <a:rPr lang="en-US" dirty="0"/>
              <a:t>Internet explorer</a:t>
            </a:r>
          </a:p>
          <a:p>
            <a:r>
              <a:rPr lang="en-US" dirty="0"/>
              <a:t>Start menu and taskbar</a:t>
            </a:r>
          </a:p>
          <a:p>
            <a:pPr lvl="1">
              <a:buFont typeface="Wingdings" panose="05000000000000000000" pitchFamily="2" charset="2"/>
              <a:buChar char="ü"/>
            </a:pPr>
            <a:r>
              <a:rPr lang="fa-IR" dirty="0"/>
              <a:t>حذف </a:t>
            </a:r>
            <a:r>
              <a:rPr lang="en-US" dirty="0"/>
              <a:t>un</a:t>
            </a:r>
          </a:p>
          <a:p>
            <a:pPr lvl="1">
              <a:buFont typeface="Wingdings" panose="05000000000000000000" pitchFamily="2" charset="2"/>
              <a:buChar char="ü"/>
            </a:pPr>
            <a:r>
              <a:rPr lang="en-US" dirty="0"/>
              <a:t>Remove game</a:t>
            </a:r>
          </a:p>
          <a:p>
            <a:pPr lvl="1">
              <a:buFont typeface="Wingdings" panose="05000000000000000000" pitchFamily="2" charset="2"/>
              <a:buChar char="ü"/>
            </a:pPr>
            <a:r>
              <a:rPr lang="en-US" dirty="0"/>
              <a:t>Turn off personalize</a:t>
            </a:r>
          </a:p>
          <a:p>
            <a:pPr lvl="1">
              <a:buFont typeface="Wingdings" panose="05000000000000000000" pitchFamily="2" charset="2"/>
              <a:buChar char="ü"/>
            </a:pPr>
            <a:r>
              <a:rPr lang="fa-IR" dirty="0"/>
              <a:t>بستن قابلیت استفاده از </a:t>
            </a:r>
            <a:r>
              <a:rPr lang="en-US" dirty="0" err="1"/>
              <a:t>usb</a:t>
            </a:r>
            <a:endParaRPr lang="en-US" dirty="0"/>
          </a:p>
          <a:p>
            <a:r>
              <a:rPr lang="en-US" dirty="0"/>
              <a:t>Remote </a:t>
            </a:r>
            <a:r>
              <a:rPr lang="en-US" dirty="0" err="1"/>
              <a:t>Desktap</a:t>
            </a:r>
            <a:endParaRPr lang="en-US" dirty="0"/>
          </a:p>
          <a:p>
            <a:r>
              <a:rPr lang="fa-IR" dirty="0"/>
              <a:t>اشتراک گذاری پوشه ها به صورت مخفی($/)</a:t>
            </a:r>
          </a:p>
          <a:p>
            <a:endParaRPr lang="fa-IR" dirty="0"/>
          </a:p>
          <a:p>
            <a:pPr algn="l"/>
            <a:endParaRPr lang="fa-IR" dirty="0"/>
          </a:p>
        </p:txBody>
      </p:sp>
    </p:spTree>
    <p:extLst>
      <p:ext uri="{BB962C8B-B14F-4D97-AF65-F5344CB8AC3E}">
        <p14:creationId xmlns:p14="http://schemas.microsoft.com/office/powerpoint/2010/main" val="2521022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r" rtl="1"/>
            <a:r>
              <a:rPr lang="fa-IR" dirty="0"/>
              <a:t>سهمیه‌بندی دیسک( </a:t>
            </a:r>
            <a:r>
              <a:rPr lang="en-US" dirty="0" err="1"/>
              <a:t>Quta</a:t>
            </a:r>
            <a:r>
              <a:rPr lang="fa-IR" dirty="0"/>
              <a:t> )</a:t>
            </a:r>
          </a:p>
          <a:p>
            <a:pPr algn="r" rtl="1"/>
            <a:r>
              <a:rPr lang="fa-IR" dirty="0"/>
              <a:t>مدیریت منابع اشتراکی(</a:t>
            </a:r>
            <a:r>
              <a:rPr lang="en-US" dirty="0"/>
              <a:t>FSRM</a:t>
            </a:r>
            <a:r>
              <a:rPr lang="fa-IR" dirty="0"/>
              <a:t>)</a:t>
            </a:r>
          </a:p>
          <a:p>
            <a:pPr lvl="1" algn="r" rtl="1">
              <a:buFont typeface="Wingdings" panose="05000000000000000000" pitchFamily="2" charset="2"/>
              <a:buChar char="ü"/>
            </a:pPr>
            <a:r>
              <a:rPr lang="en-US" dirty="0"/>
              <a:t>Quota </a:t>
            </a:r>
            <a:r>
              <a:rPr lang="en-US" dirty="0" err="1"/>
              <a:t>managment</a:t>
            </a:r>
            <a:r>
              <a:rPr lang="fa-IR" dirty="0"/>
              <a:t>(مدیریت سهمیه بندی دیسک در دامنه)</a:t>
            </a:r>
          </a:p>
          <a:p>
            <a:pPr lvl="1" algn="r" rtl="1">
              <a:buFont typeface="Wingdings" panose="05000000000000000000" pitchFamily="2" charset="2"/>
              <a:buChar char="ü"/>
            </a:pPr>
            <a:r>
              <a:rPr lang="en-US" dirty="0"/>
              <a:t>File </a:t>
            </a:r>
            <a:r>
              <a:rPr lang="en-US" dirty="0" err="1"/>
              <a:t>screengin</a:t>
            </a:r>
            <a:r>
              <a:rPr lang="en-US" dirty="0"/>
              <a:t> </a:t>
            </a:r>
            <a:r>
              <a:rPr lang="en-US" dirty="0" err="1"/>
              <a:t>Managment</a:t>
            </a:r>
            <a:r>
              <a:rPr lang="fa-IR" dirty="0"/>
              <a:t>(فیلتر کردن فایل ها در دامنه)</a:t>
            </a:r>
          </a:p>
          <a:p>
            <a:pPr lvl="1" algn="r" rtl="1">
              <a:buFont typeface="Wingdings" panose="05000000000000000000" pitchFamily="2" charset="2"/>
              <a:buChar char="ü"/>
            </a:pPr>
            <a:r>
              <a:rPr lang="en-US" dirty="0"/>
              <a:t>File group</a:t>
            </a:r>
          </a:p>
          <a:p>
            <a:pPr algn="r" rtl="1"/>
            <a:r>
              <a:rPr lang="en-US" dirty="0"/>
              <a:t>Storage Reports Management</a:t>
            </a:r>
          </a:p>
          <a:p>
            <a:pPr algn="r" rtl="1"/>
            <a:r>
              <a:rPr lang="en-US" dirty="0"/>
              <a:t>Schedule</a:t>
            </a:r>
            <a:r>
              <a:rPr lang="fa-IR" dirty="0"/>
              <a:t> (زمان‌بندی)</a:t>
            </a:r>
          </a:p>
          <a:p>
            <a:endParaRPr lang="fa-IR" dirty="0"/>
          </a:p>
        </p:txBody>
      </p:sp>
    </p:spTree>
    <p:extLst>
      <p:ext uri="{BB962C8B-B14F-4D97-AF65-F5344CB8AC3E}">
        <p14:creationId xmlns:p14="http://schemas.microsoft.com/office/powerpoint/2010/main" val="4026545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برگه </a:t>
            </a:r>
            <a:r>
              <a:rPr lang="en-US" dirty="0"/>
              <a:t>account </a:t>
            </a:r>
            <a:r>
              <a:rPr lang="fa-IR" dirty="0"/>
              <a:t>کاربر:</a:t>
            </a:r>
            <a:endParaRPr lang="en-US" dirty="0"/>
          </a:p>
        </p:txBody>
      </p:sp>
      <p:sp>
        <p:nvSpPr>
          <p:cNvPr id="3" name="Content Placeholder 2"/>
          <p:cNvSpPr>
            <a:spLocks noGrp="1"/>
          </p:cNvSpPr>
          <p:nvPr>
            <p:ph idx="1"/>
          </p:nvPr>
        </p:nvSpPr>
        <p:spPr/>
        <p:txBody>
          <a:bodyPr/>
          <a:lstStyle/>
          <a:p>
            <a:r>
              <a:rPr lang="en-US" sz="4800" dirty="0"/>
              <a:t>Log on hours</a:t>
            </a:r>
          </a:p>
          <a:p>
            <a:r>
              <a:rPr lang="en-US" sz="4800" dirty="0"/>
              <a:t>Log on To</a:t>
            </a:r>
            <a:endParaRPr lang="fa-IR" sz="4800" dirty="0"/>
          </a:p>
          <a:p>
            <a:endParaRPr lang="en-US" dirty="0"/>
          </a:p>
        </p:txBody>
      </p:sp>
    </p:spTree>
    <p:extLst>
      <p:ext uri="{BB962C8B-B14F-4D97-AF65-F5344CB8AC3E}">
        <p14:creationId xmlns:p14="http://schemas.microsoft.com/office/powerpoint/2010/main" val="1502974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DHCP</a:t>
            </a:r>
            <a:endParaRPr lang="fa-IR" sz="4800" dirty="0"/>
          </a:p>
        </p:txBody>
      </p:sp>
      <p:sp>
        <p:nvSpPr>
          <p:cNvPr id="3" name="Content Placeholder 2"/>
          <p:cNvSpPr>
            <a:spLocks noGrp="1"/>
          </p:cNvSpPr>
          <p:nvPr>
            <p:ph idx="1"/>
          </p:nvPr>
        </p:nvSpPr>
        <p:spPr/>
        <p:txBody>
          <a:bodyPr/>
          <a:lstStyle/>
          <a:p>
            <a:pPr algn="r" rtl="1"/>
            <a:r>
              <a:rPr lang="en-US" dirty="0"/>
              <a:t>Dynamic host configuration protocol</a:t>
            </a:r>
            <a:r>
              <a:rPr lang="fa-IR" dirty="0"/>
              <a:t>(پروتکل پیکر بندی میزبان به صورت پویا) </a:t>
            </a:r>
          </a:p>
          <a:p>
            <a:pPr algn="r" rtl="1"/>
            <a:r>
              <a:rPr lang="fa-IR" dirty="0"/>
              <a:t>تخصیص</a:t>
            </a:r>
            <a:r>
              <a:rPr lang="en-US" dirty="0"/>
              <a:t>IP </a:t>
            </a:r>
            <a:r>
              <a:rPr lang="fa-IR" dirty="0"/>
              <a:t>به صورت پویا به سیستم‌های شبکه</a:t>
            </a:r>
          </a:p>
          <a:p>
            <a:pPr lvl="1" algn="r" rtl="1">
              <a:buFont typeface="Wingdings" panose="05000000000000000000" pitchFamily="2" charset="2"/>
              <a:buChar char="ü"/>
            </a:pPr>
            <a:r>
              <a:rPr lang="fa-IR" dirty="0"/>
              <a:t>تخصیص</a:t>
            </a:r>
            <a:r>
              <a:rPr lang="en-US" dirty="0"/>
              <a:t>IP </a:t>
            </a:r>
            <a:r>
              <a:rPr lang="fa-IR" dirty="0"/>
              <a:t>به </a:t>
            </a:r>
            <a:r>
              <a:rPr lang="en-US" dirty="0"/>
              <a:t>client</a:t>
            </a:r>
            <a:r>
              <a:rPr lang="fa-IR" dirty="0"/>
              <a:t>:</a:t>
            </a:r>
          </a:p>
          <a:p>
            <a:pPr lvl="2" algn="r" rtl="1">
              <a:buFont typeface="Wingdings" panose="05000000000000000000" pitchFamily="2" charset="2"/>
              <a:buChar char="ü"/>
            </a:pPr>
            <a:r>
              <a:rPr lang="en-US" dirty="0" smtClean="0"/>
              <a:t>Obtain</a:t>
            </a:r>
            <a:r>
              <a:rPr lang="fa-IR" dirty="0" smtClean="0"/>
              <a:t>: </a:t>
            </a:r>
            <a:r>
              <a:rPr lang="en-US" dirty="0" smtClean="0"/>
              <a:t>DHCP</a:t>
            </a:r>
            <a:r>
              <a:rPr lang="fa-IR" dirty="0" smtClean="0"/>
              <a:t> باید نصب شده باشد.</a:t>
            </a:r>
            <a:endParaRPr lang="en-US" dirty="0"/>
          </a:p>
          <a:p>
            <a:pPr lvl="2" algn="r" rtl="1">
              <a:buFont typeface="Wingdings" panose="05000000000000000000" pitchFamily="2" charset="2"/>
              <a:buChar char="ü"/>
            </a:pPr>
            <a:r>
              <a:rPr lang="fa-IR" dirty="0" smtClean="0"/>
              <a:t>دستی</a:t>
            </a:r>
            <a:endParaRPr lang="fa-IR" dirty="0"/>
          </a:p>
          <a:p>
            <a:pPr algn="r" rtl="1">
              <a:buFont typeface="Wingdings" panose="05000000000000000000" pitchFamily="2" charset="2"/>
              <a:buChar char="q"/>
            </a:pPr>
            <a:r>
              <a:rPr lang="fa-IR" dirty="0"/>
              <a:t>بعد از نصب</a:t>
            </a:r>
            <a:r>
              <a:rPr lang="en-US" dirty="0"/>
              <a:t>DHCP</a:t>
            </a:r>
            <a:r>
              <a:rPr lang="fa-IR" dirty="0"/>
              <a:t>، </a:t>
            </a:r>
            <a:r>
              <a:rPr lang="en-US" dirty="0"/>
              <a:t>IP</a:t>
            </a:r>
            <a:r>
              <a:rPr lang="fa-IR" dirty="0"/>
              <a:t>دهی باید روی </a:t>
            </a:r>
            <a:r>
              <a:rPr lang="en-US" dirty="0"/>
              <a:t>obtain </a:t>
            </a:r>
            <a:r>
              <a:rPr lang="fa-IR" dirty="0"/>
              <a:t> قرار گیرد.</a:t>
            </a:r>
          </a:p>
          <a:p>
            <a:pPr algn="r" rtl="1">
              <a:buFont typeface="Wingdings" panose="05000000000000000000" pitchFamily="2" charset="2"/>
              <a:buChar char="q"/>
            </a:pPr>
            <a:r>
              <a:rPr lang="fa-IR" dirty="0"/>
              <a:t>کامپیوتری که </a:t>
            </a:r>
            <a:r>
              <a:rPr lang="en-US" dirty="0"/>
              <a:t>DHCP</a:t>
            </a:r>
            <a:r>
              <a:rPr lang="fa-IR" dirty="0"/>
              <a:t>را روی آن نصب می‌کنیم باید به صورت </a:t>
            </a:r>
            <a:r>
              <a:rPr lang="en-US" dirty="0"/>
              <a:t>static</a:t>
            </a:r>
            <a:r>
              <a:rPr lang="fa-IR" dirty="0"/>
              <a:t>، </a:t>
            </a:r>
            <a:r>
              <a:rPr lang="en-US" dirty="0"/>
              <a:t>IP</a:t>
            </a:r>
            <a:r>
              <a:rPr lang="fa-IR" dirty="0"/>
              <a:t>دهی شده باشد.</a:t>
            </a:r>
          </a:p>
          <a:p>
            <a:pPr marL="0" indent="0">
              <a:buNone/>
            </a:pPr>
            <a:endParaRPr lang="fa-IR" dirty="0"/>
          </a:p>
        </p:txBody>
      </p:sp>
    </p:spTree>
    <p:extLst>
      <p:ext uri="{BB962C8B-B14F-4D97-AF65-F5344CB8AC3E}">
        <p14:creationId xmlns:p14="http://schemas.microsoft.com/office/powerpoint/2010/main" val="331947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پروفایل:</a:t>
            </a:r>
            <a:endParaRPr lang="en-US" dirty="0"/>
          </a:p>
        </p:txBody>
      </p:sp>
      <p:sp>
        <p:nvSpPr>
          <p:cNvPr id="3" name="Content Placeholder 2"/>
          <p:cNvSpPr>
            <a:spLocks noGrp="1"/>
          </p:cNvSpPr>
          <p:nvPr>
            <p:ph idx="1"/>
          </p:nvPr>
        </p:nvSpPr>
        <p:spPr/>
        <p:txBody>
          <a:bodyPr/>
          <a:lstStyle/>
          <a:p>
            <a:r>
              <a:rPr lang="en-US" dirty="0"/>
              <a:t>Local profile</a:t>
            </a:r>
          </a:p>
          <a:p>
            <a:r>
              <a:rPr lang="en-US" dirty="0"/>
              <a:t>Rooming profile</a:t>
            </a:r>
            <a:r>
              <a:rPr lang="fa-IR" dirty="0"/>
              <a:t>(سیال)</a:t>
            </a:r>
          </a:p>
          <a:p>
            <a:r>
              <a:rPr lang="en-US" dirty="0"/>
              <a:t>Mandatory profile</a:t>
            </a:r>
            <a:r>
              <a:rPr lang="fa-IR" dirty="0"/>
              <a:t>(ثابت)</a:t>
            </a:r>
          </a:p>
          <a:p>
            <a:pPr algn="r" rtl="1"/>
            <a:endParaRPr lang="fa-IR" dirty="0"/>
          </a:p>
          <a:p>
            <a:pPr algn="r" rtl="1"/>
            <a:r>
              <a:rPr lang="fa-IR" dirty="0"/>
              <a:t>پروفایل ها شامل:</a:t>
            </a:r>
            <a:endParaRPr lang="en-US" dirty="0"/>
          </a:p>
          <a:p>
            <a:pPr lvl="1" algn="r" rtl="1">
              <a:buFont typeface="Wingdings" panose="05000000000000000000" pitchFamily="2" charset="2"/>
              <a:buChar char="ü"/>
            </a:pPr>
            <a:r>
              <a:rPr lang="en-US" dirty="0" err="1" smtClean="0"/>
              <a:t>video,desktop,llink,music,picture,game,document</a:t>
            </a:r>
            <a:endParaRPr lang="en-US" dirty="0"/>
          </a:p>
          <a:p>
            <a:pPr marL="457200" lvl="1" indent="0" algn="r" rtl="1">
              <a:buNone/>
            </a:pPr>
            <a:endParaRPr lang="en-US" dirty="0"/>
          </a:p>
          <a:p>
            <a:endParaRPr lang="en-US" b="1" dirty="0"/>
          </a:p>
        </p:txBody>
      </p:sp>
    </p:spTree>
    <p:extLst>
      <p:ext uri="{BB962C8B-B14F-4D97-AF65-F5344CB8AC3E}">
        <p14:creationId xmlns:p14="http://schemas.microsoft.com/office/powerpoint/2010/main" val="2226320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81825"/>
            <a:ext cx="8596668" cy="4959538"/>
          </a:xfrm>
        </p:spPr>
        <p:txBody>
          <a:bodyPr/>
          <a:lstStyle/>
          <a:p>
            <a:pPr algn="r" rtl="1"/>
            <a:r>
              <a:rPr lang="fa-IR" b="1" dirty="0"/>
              <a:t>پروفایل محلی:</a:t>
            </a:r>
          </a:p>
          <a:p>
            <a:pPr marL="0" indent="0" algn="r" rtl="1">
              <a:buNone/>
            </a:pPr>
            <a:r>
              <a:rPr lang="fa-IR" dirty="0"/>
              <a:t>	به ازای هر </a:t>
            </a:r>
            <a:r>
              <a:rPr lang="en-US" dirty="0"/>
              <a:t>user</a:t>
            </a:r>
            <a:r>
              <a:rPr lang="fa-IR" dirty="0"/>
              <a:t> یه پروفایل جداگانه ایجاد میشود.</a:t>
            </a:r>
          </a:p>
          <a:p>
            <a:pPr algn="r" rtl="1"/>
            <a:r>
              <a:rPr lang="fa-IR" b="1" dirty="0"/>
              <a:t>پروفایل</a:t>
            </a:r>
            <a:r>
              <a:rPr lang="en-US" b="1" dirty="0"/>
              <a:t>rooming</a:t>
            </a:r>
            <a:r>
              <a:rPr lang="fa-IR" b="1" dirty="0"/>
              <a:t>:</a:t>
            </a:r>
          </a:p>
          <a:p>
            <a:pPr marL="0" indent="0" algn="r" rtl="1">
              <a:buNone/>
            </a:pPr>
            <a:r>
              <a:rPr lang="fa-IR" dirty="0"/>
              <a:t>	هر سیستم هنگام </a:t>
            </a:r>
            <a:r>
              <a:rPr lang="en-US" dirty="0"/>
              <a:t>log on</a:t>
            </a:r>
            <a:r>
              <a:rPr lang="fa-IR" dirty="0"/>
              <a:t>یک سری اطلاعات را که در </a:t>
            </a:r>
            <a:r>
              <a:rPr lang="en-US" dirty="0"/>
              <a:t>server</a:t>
            </a:r>
            <a:r>
              <a:rPr lang="fa-IR" dirty="0"/>
              <a:t>هست بازیابی می‌کند و هنگام </a:t>
            </a:r>
            <a:r>
              <a:rPr lang="en-US" dirty="0"/>
              <a:t>log off</a:t>
            </a:r>
            <a:r>
              <a:rPr lang="fa-IR" dirty="0"/>
              <a:t>نیز یک سری اطلاعات از </a:t>
            </a:r>
            <a:r>
              <a:rPr lang="en-US" dirty="0"/>
              <a:t>client</a:t>
            </a:r>
            <a:r>
              <a:rPr lang="fa-IR" dirty="0"/>
              <a:t> داخل سرور ذخیره می شود.</a:t>
            </a:r>
          </a:p>
          <a:p>
            <a:pPr algn="r" rtl="1"/>
            <a:r>
              <a:rPr lang="fa-IR" b="1" dirty="0"/>
              <a:t>پروفایل ثابت:</a:t>
            </a:r>
          </a:p>
          <a:p>
            <a:pPr marL="0" indent="0" algn="r" rtl="1">
              <a:buNone/>
            </a:pPr>
            <a:r>
              <a:rPr lang="fa-IR" dirty="0"/>
              <a:t>	ارتباط به صورت یک طرفه است.</a:t>
            </a:r>
          </a:p>
          <a:p>
            <a:pPr marL="0" indent="0" algn="r" rtl="1">
              <a:buNone/>
            </a:pPr>
            <a:r>
              <a:rPr lang="fa-IR" dirty="0"/>
              <a:t>	قابلیت تغییر اطلاعات وجود دارد اما بعد از </a:t>
            </a:r>
            <a:r>
              <a:rPr lang="en-US" dirty="0"/>
              <a:t>log off </a:t>
            </a:r>
            <a:r>
              <a:rPr lang="fa-IR" dirty="0"/>
              <a:t> از بین میروند(تغییرات ذخیره نمیشوند).</a:t>
            </a:r>
            <a:endParaRPr lang="en-US" dirty="0"/>
          </a:p>
          <a:p>
            <a:pPr marL="0" indent="0" algn="r" rtl="1">
              <a:buNone/>
            </a:pPr>
            <a:endParaRPr lang="fa-IR" dirty="0"/>
          </a:p>
          <a:p>
            <a:endParaRPr lang="en-US" dirty="0"/>
          </a:p>
        </p:txBody>
      </p:sp>
    </p:spTree>
    <p:extLst>
      <p:ext uri="{BB962C8B-B14F-4D97-AF65-F5344CB8AC3E}">
        <p14:creationId xmlns:p14="http://schemas.microsoft.com/office/powerpoint/2010/main" val="3851148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351" y="506569"/>
            <a:ext cx="8596668" cy="1320800"/>
          </a:xfrm>
        </p:spPr>
        <p:txBody>
          <a:bodyPr/>
          <a:lstStyle/>
          <a:p>
            <a:pPr algn="r" rtl="1"/>
            <a:r>
              <a:rPr lang="fa-IR" dirty="0" smtClean="0">
                <a:solidFill>
                  <a:schemeClr val="tx1"/>
                </a:solidFill>
              </a:rPr>
              <a:t>تخصیص</a:t>
            </a:r>
            <a:r>
              <a:rPr lang="en-US" dirty="0" smtClean="0">
                <a:solidFill>
                  <a:schemeClr val="tx1"/>
                </a:solidFill>
              </a:rPr>
              <a:t>IP</a:t>
            </a:r>
            <a:r>
              <a:rPr lang="fa-IR" dirty="0" smtClean="0">
                <a:solidFill>
                  <a:schemeClr val="tx1"/>
                </a:solidFill>
              </a:rPr>
              <a:t>:</a:t>
            </a:r>
            <a:endParaRPr lang="en-US" dirty="0">
              <a:solidFill>
                <a:schemeClr val="tx1"/>
              </a:solidFill>
            </a:endParaRPr>
          </a:p>
        </p:txBody>
      </p:sp>
      <p:pic>
        <p:nvPicPr>
          <p:cNvPr id="9" name="Picture 8"/>
          <p:cNvPicPr>
            <a:picLocks noChangeAspect="1"/>
          </p:cNvPicPr>
          <p:nvPr/>
        </p:nvPicPr>
        <p:blipFill>
          <a:blip r:embed="rId2"/>
          <a:stretch>
            <a:fillRect/>
          </a:stretch>
        </p:blipFill>
        <p:spPr>
          <a:xfrm>
            <a:off x="2028691" y="753548"/>
            <a:ext cx="7309331" cy="4694215"/>
          </a:xfrm>
          <a:prstGeom prst="rect">
            <a:avLst/>
          </a:prstGeom>
        </p:spPr>
      </p:pic>
      <p:pic>
        <p:nvPicPr>
          <p:cNvPr id="10" name="Picture 9"/>
          <p:cNvPicPr>
            <a:picLocks noChangeAspect="1"/>
          </p:cNvPicPr>
          <p:nvPr/>
        </p:nvPicPr>
        <p:blipFill>
          <a:blip r:embed="rId3"/>
          <a:stretch>
            <a:fillRect/>
          </a:stretch>
        </p:blipFill>
        <p:spPr>
          <a:xfrm>
            <a:off x="5033359" y="2460714"/>
            <a:ext cx="6362700" cy="3971925"/>
          </a:xfrm>
          <a:prstGeom prst="rect">
            <a:avLst/>
          </a:prstGeom>
        </p:spPr>
      </p:pic>
      <p:pic>
        <p:nvPicPr>
          <p:cNvPr id="14" name="Picture 13"/>
          <p:cNvPicPr>
            <a:picLocks noChangeAspect="1"/>
          </p:cNvPicPr>
          <p:nvPr/>
        </p:nvPicPr>
        <p:blipFill>
          <a:blip r:embed="rId4"/>
          <a:stretch>
            <a:fillRect/>
          </a:stretch>
        </p:blipFill>
        <p:spPr>
          <a:xfrm>
            <a:off x="119994" y="2029092"/>
            <a:ext cx="2695575" cy="2143125"/>
          </a:xfrm>
          <a:prstGeom prst="rect">
            <a:avLst/>
          </a:prstGeom>
        </p:spPr>
      </p:pic>
    </p:spTree>
    <p:extLst>
      <p:ext uri="{BB962C8B-B14F-4D97-AF65-F5344CB8AC3E}">
        <p14:creationId xmlns:p14="http://schemas.microsoft.com/office/powerpoint/2010/main" val="26347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023" y="218941"/>
            <a:ext cx="5448468" cy="3816328"/>
          </a:xfrm>
          <a:prstGeom prst="rect">
            <a:avLst/>
          </a:prstGeom>
        </p:spPr>
      </p:pic>
      <p:pic>
        <p:nvPicPr>
          <p:cNvPr id="8" name="Content Placeholder 5"/>
          <p:cNvPicPr>
            <a:picLocks noGrp="1" noChangeAspect="1"/>
          </p:cNvPicPr>
          <p:nvPr>
            <p:ph idx="1"/>
          </p:nvPr>
        </p:nvPicPr>
        <p:blipFill>
          <a:blip r:embed="rId3"/>
          <a:stretch>
            <a:fillRect/>
          </a:stretch>
        </p:blipFill>
        <p:spPr>
          <a:xfrm>
            <a:off x="950328" y="2655743"/>
            <a:ext cx="3076951" cy="3881437"/>
          </a:xfrm>
          <a:prstGeom prst="rect">
            <a:avLst/>
          </a:prstGeom>
        </p:spPr>
      </p:pic>
      <p:pic>
        <p:nvPicPr>
          <p:cNvPr id="10" name="Picture 9"/>
          <p:cNvPicPr>
            <a:picLocks noChangeAspect="1"/>
          </p:cNvPicPr>
          <p:nvPr/>
        </p:nvPicPr>
        <p:blipFill>
          <a:blip r:embed="rId4"/>
          <a:stretch>
            <a:fillRect/>
          </a:stretch>
        </p:blipFill>
        <p:spPr>
          <a:xfrm>
            <a:off x="6181446" y="2024074"/>
            <a:ext cx="3867150" cy="4410075"/>
          </a:xfrm>
          <a:prstGeom prst="rect">
            <a:avLst/>
          </a:prstGeom>
        </p:spPr>
      </p:pic>
    </p:spTree>
    <p:extLst>
      <p:ext uri="{BB962C8B-B14F-4D97-AF65-F5344CB8AC3E}">
        <p14:creationId xmlns:p14="http://schemas.microsoft.com/office/powerpoint/2010/main" val="31000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543" y="218270"/>
            <a:ext cx="8596668" cy="819955"/>
          </a:xfrm>
        </p:spPr>
        <p:txBody>
          <a:bodyPr/>
          <a:lstStyle/>
          <a:p>
            <a:pPr algn="r" rtl="1"/>
            <a:r>
              <a:rPr lang="en-US" dirty="0" smtClean="0">
                <a:solidFill>
                  <a:schemeClr val="tx1"/>
                </a:solidFill>
              </a:rPr>
              <a:t>Share </a:t>
            </a:r>
            <a:r>
              <a:rPr lang="fa-IR" dirty="0" smtClean="0">
                <a:solidFill>
                  <a:schemeClr val="tx1"/>
                </a:solidFill>
              </a:rPr>
              <a:t>در شبکه:</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13830" y="1265484"/>
            <a:ext cx="3438525" cy="5048250"/>
          </a:xfrm>
          <a:prstGeom prst="rect">
            <a:avLst/>
          </a:prstGeom>
        </p:spPr>
      </p:pic>
      <p:pic>
        <p:nvPicPr>
          <p:cNvPr id="7" name="Picture 6"/>
          <p:cNvPicPr>
            <a:picLocks noChangeAspect="1"/>
          </p:cNvPicPr>
          <p:nvPr/>
        </p:nvPicPr>
        <p:blipFill>
          <a:blip r:embed="rId3"/>
          <a:stretch>
            <a:fillRect/>
          </a:stretch>
        </p:blipFill>
        <p:spPr>
          <a:xfrm>
            <a:off x="2205474" y="218270"/>
            <a:ext cx="3524250" cy="4619625"/>
          </a:xfrm>
          <a:prstGeom prst="rect">
            <a:avLst/>
          </a:prstGeom>
        </p:spPr>
      </p:pic>
      <p:pic>
        <p:nvPicPr>
          <p:cNvPr id="9" name="Picture 8"/>
          <p:cNvPicPr>
            <a:picLocks noChangeAspect="1"/>
          </p:cNvPicPr>
          <p:nvPr/>
        </p:nvPicPr>
        <p:blipFill>
          <a:blip r:embed="rId4"/>
          <a:stretch>
            <a:fillRect/>
          </a:stretch>
        </p:blipFill>
        <p:spPr>
          <a:xfrm>
            <a:off x="5090299" y="1663990"/>
            <a:ext cx="3562350" cy="4552950"/>
          </a:xfrm>
          <a:prstGeom prst="rect">
            <a:avLst/>
          </a:prstGeom>
        </p:spPr>
      </p:pic>
      <p:pic>
        <p:nvPicPr>
          <p:cNvPr id="6" name="Picture 5"/>
          <p:cNvPicPr>
            <a:picLocks noChangeAspect="1"/>
          </p:cNvPicPr>
          <p:nvPr/>
        </p:nvPicPr>
        <p:blipFill>
          <a:blip r:embed="rId5"/>
          <a:stretch>
            <a:fillRect/>
          </a:stretch>
        </p:blipFill>
        <p:spPr>
          <a:xfrm>
            <a:off x="8457043" y="1180697"/>
            <a:ext cx="3467100" cy="3514725"/>
          </a:xfrm>
          <a:prstGeom prst="rect">
            <a:avLst/>
          </a:prstGeom>
        </p:spPr>
      </p:pic>
    </p:spTree>
    <p:extLst>
      <p:ext uri="{BB962C8B-B14F-4D97-AF65-F5344CB8AC3E}">
        <p14:creationId xmlns:p14="http://schemas.microsoft.com/office/powerpoint/2010/main" val="36820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70" y="365125"/>
            <a:ext cx="10787130" cy="5675067"/>
          </a:xfrm>
        </p:spPr>
        <p:txBody>
          <a:bodyPr>
            <a:normAutofit/>
          </a:bodyPr>
          <a:lstStyle/>
          <a:p>
            <a:pPr algn="r" rtl="1"/>
            <a:r>
              <a:rPr lang="fa-IR" sz="3200" dirty="0">
                <a:solidFill>
                  <a:schemeClr val="tx1"/>
                </a:solidFill>
              </a:rPr>
              <a:t>درحالت کلی شبکه‌های کامپیوتری که با هدف انتقال داده و نظایر آن </a:t>
            </a:r>
            <a:r>
              <a:rPr lang="fa-IR" sz="3200" dirty="0" smtClean="0">
                <a:solidFill>
                  <a:schemeClr val="tx1"/>
                </a:solidFill>
              </a:rPr>
              <a:t>به </a:t>
            </a:r>
            <a:r>
              <a:rPr lang="fa-IR" sz="3200" dirty="0">
                <a:solidFill>
                  <a:schemeClr val="tx1"/>
                </a:solidFill>
              </a:rPr>
              <a:t>وجود آمده‌اند </a:t>
            </a:r>
            <a:r>
              <a:rPr lang="fa-IR" sz="3200" dirty="0" smtClean="0">
                <a:solidFill>
                  <a:schemeClr val="tx1"/>
                </a:solidFill>
              </a:rPr>
              <a:t>از نظر مدیریت منابع به دو دسته </a:t>
            </a:r>
            <a:r>
              <a:rPr lang="fa-IR" sz="3200" dirty="0">
                <a:solidFill>
                  <a:schemeClr val="tx1"/>
                </a:solidFill>
              </a:rPr>
              <a:t>تقسیم می‌شوند:</a:t>
            </a:r>
            <a:br>
              <a:rPr lang="fa-IR" sz="3200" dirty="0">
                <a:solidFill>
                  <a:schemeClr val="tx1"/>
                </a:solidFill>
              </a:rPr>
            </a:br>
            <a:r>
              <a:rPr lang="fa-IR" sz="3200" dirty="0" smtClean="0">
                <a:solidFill>
                  <a:schemeClr val="tx1"/>
                </a:solidFill>
              </a:rPr>
              <a:t>ـ شبکه‌های </a:t>
            </a:r>
            <a:r>
              <a:rPr lang="en-US" sz="3200" dirty="0">
                <a:solidFill>
                  <a:schemeClr val="tx1"/>
                </a:solidFill>
              </a:rPr>
              <a:t>peer to peer</a:t>
            </a:r>
            <a:r>
              <a:rPr lang="fa-IR" sz="3200" dirty="0">
                <a:solidFill>
                  <a:schemeClr val="tx1"/>
                </a:solidFill>
              </a:rPr>
              <a:t> </a:t>
            </a:r>
            <a:r>
              <a:rPr lang="fa-IR" sz="3200" dirty="0" smtClean="0">
                <a:solidFill>
                  <a:schemeClr val="tx1"/>
                </a:solidFill>
              </a:rPr>
              <a:t>(</a:t>
            </a:r>
            <a:r>
              <a:rPr lang="en-US" sz="3200" dirty="0" smtClean="0">
                <a:solidFill>
                  <a:schemeClr val="tx1"/>
                </a:solidFill>
              </a:rPr>
              <a:t> -work group</a:t>
            </a:r>
            <a:r>
              <a:rPr lang="fa-IR" sz="3200" dirty="0" smtClean="0">
                <a:solidFill>
                  <a:schemeClr val="tx1"/>
                </a:solidFill>
              </a:rPr>
              <a:t>نظیر به نظیر)</a:t>
            </a:r>
            <a:r>
              <a:rPr lang="fa-IR" sz="3200" dirty="0">
                <a:solidFill>
                  <a:schemeClr val="tx1"/>
                </a:solidFill>
              </a:rPr>
              <a:t/>
            </a:r>
            <a:br>
              <a:rPr lang="fa-IR" sz="3200" dirty="0">
                <a:solidFill>
                  <a:schemeClr val="tx1"/>
                </a:solidFill>
              </a:rPr>
            </a:br>
            <a:r>
              <a:rPr lang="fa-IR" sz="3200" dirty="0" smtClean="0">
                <a:solidFill>
                  <a:schemeClr val="tx1"/>
                </a:solidFill>
              </a:rPr>
              <a:t>ـ شبکه‌های </a:t>
            </a:r>
            <a:r>
              <a:rPr lang="en-US" sz="3200" dirty="0" smtClean="0">
                <a:solidFill>
                  <a:schemeClr val="tx1"/>
                </a:solidFill>
              </a:rPr>
              <a:t>client-server</a:t>
            </a:r>
            <a:r>
              <a:rPr lang="fa-IR" sz="3200" dirty="0" smtClean="0">
                <a:solidFill>
                  <a:schemeClr val="tx1"/>
                </a:solidFill>
              </a:rPr>
              <a:t> (سرویس‌دهنده - سرویس‌گیرنده)</a:t>
            </a:r>
            <a:br>
              <a:rPr lang="fa-IR" sz="3200" dirty="0" smtClean="0">
                <a:solidFill>
                  <a:schemeClr val="tx1"/>
                </a:solidFill>
              </a:rPr>
            </a:br>
            <a:r>
              <a:rPr lang="fa-IR" sz="3200" dirty="0"/>
              <a:t/>
            </a:r>
            <a:br>
              <a:rPr lang="fa-IR" sz="3200" dirty="0"/>
            </a:br>
            <a:r>
              <a:rPr lang="fa-IR" sz="3200" dirty="0" smtClean="0"/>
              <a:t/>
            </a:r>
            <a:br>
              <a:rPr lang="fa-IR" sz="3200" dirty="0" smtClean="0"/>
            </a:br>
            <a:r>
              <a:rPr lang="fa-IR" sz="3200" dirty="0"/>
              <a:t/>
            </a:r>
            <a:br>
              <a:rPr lang="fa-IR" sz="3200" dirty="0"/>
            </a:br>
            <a:r>
              <a:rPr lang="fa-IR" sz="3200" dirty="0" smtClean="0"/>
              <a:t/>
            </a:r>
            <a:br>
              <a:rPr lang="fa-IR" sz="3200" dirty="0" smtClean="0"/>
            </a:br>
            <a:r>
              <a:rPr lang="fa-IR" sz="3200" dirty="0"/>
              <a:t/>
            </a:r>
            <a:br>
              <a:rPr lang="fa-IR" sz="3200" dirty="0"/>
            </a:br>
            <a:endParaRPr lang="fa-IR" sz="3200" dirty="0"/>
          </a:p>
        </p:txBody>
      </p:sp>
      <p:pic>
        <p:nvPicPr>
          <p:cNvPr id="5" name="Picture 4"/>
          <p:cNvPicPr>
            <a:picLocks noChangeAspect="1"/>
          </p:cNvPicPr>
          <p:nvPr/>
        </p:nvPicPr>
        <p:blipFill>
          <a:blip r:embed="rId2"/>
          <a:stretch>
            <a:fillRect/>
          </a:stretch>
        </p:blipFill>
        <p:spPr>
          <a:xfrm rot="21373790">
            <a:off x="1181487" y="3439279"/>
            <a:ext cx="3257804" cy="3194175"/>
          </a:xfrm>
          <a:prstGeom prst="rect">
            <a:avLst/>
          </a:prstGeom>
          <a:effectLst>
            <a:softEdge rad="317500"/>
          </a:effectLst>
        </p:spPr>
      </p:pic>
      <p:pic>
        <p:nvPicPr>
          <p:cNvPr id="6" name="Picture 5"/>
          <p:cNvPicPr>
            <a:picLocks noChangeAspect="1"/>
          </p:cNvPicPr>
          <p:nvPr/>
        </p:nvPicPr>
        <p:blipFill>
          <a:blip r:embed="rId3"/>
          <a:stretch>
            <a:fillRect/>
          </a:stretch>
        </p:blipFill>
        <p:spPr>
          <a:xfrm rot="279301">
            <a:off x="7144862" y="3464317"/>
            <a:ext cx="3304096" cy="3264994"/>
          </a:xfrm>
          <a:prstGeom prst="rect">
            <a:avLst/>
          </a:prstGeom>
          <a:effectLst>
            <a:softEdge rad="317500"/>
          </a:effectLst>
        </p:spPr>
      </p:pic>
    </p:spTree>
    <p:extLst>
      <p:ext uri="{BB962C8B-B14F-4D97-AF65-F5344CB8AC3E}">
        <p14:creationId xmlns:p14="http://schemas.microsoft.com/office/powerpoint/2010/main" val="15450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3201" y="173731"/>
            <a:ext cx="5314950" cy="4552950"/>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5414291" y="908161"/>
            <a:ext cx="3552825" cy="4371975"/>
          </a:xfrm>
          <a:prstGeom prst="rect">
            <a:avLst/>
          </a:prstGeom>
        </p:spPr>
      </p:pic>
      <p:pic>
        <p:nvPicPr>
          <p:cNvPr id="9" name="Picture 8"/>
          <p:cNvPicPr>
            <a:picLocks noChangeAspect="1"/>
          </p:cNvPicPr>
          <p:nvPr/>
        </p:nvPicPr>
        <p:blipFill>
          <a:blip r:embed="rId4"/>
          <a:stretch>
            <a:fillRect/>
          </a:stretch>
        </p:blipFill>
        <p:spPr>
          <a:xfrm>
            <a:off x="7781925" y="4046648"/>
            <a:ext cx="4410075" cy="2466975"/>
          </a:xfrm>
          <a:prstGeom prst="rect">
            <a:avLst/>
          </a:prstGeom>
        </p:spPr>
      </p:pic>
    </p:spTree>
    <p:extLst>
      <p:ext uri="{BB962C8B-B14F-4D97-AF65-F5344CB8AC3E}">
        <p14:creationId xmlns:p14="http://schemas.microsoft.com/office/powerpoint/2010/main" val="31745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r>
              <a:rPr lang="fa-IR" dirty="0" smtClean="0"/>
              <a:t>:</a:t>
            </a:r>
            <a:endParaRPr lang="en-US" dirty="0"/>
          </a:p>
        </p:txBody>
      </p:sp>
      <p:sp>
        <p:nvSpPr>
          <p:cNvPr id="3" name="Content Placeholder 2"/>
          <p:cNvSpPr>
            <a:spLocks noGrp="1"/>
          </p:cNvSpPr>
          <p:nvPr>
            <p:ph idx="1"/>
          </p:nvPr>
        </p:nvSpPr>
        <p:spPr/>
        <p:txBody>
          <a:bodyPr/>
          <a:lstStyle/>
          <a:p>
            <a:pPr algn="r" rtl="1"/>
            <a:r>
              <a:rPr lang="fa-IR" dirty="0"/>
              <a:t>شبکه کلاینت سرور را تعریف کرده و مختصری توضیح دهید.</a:t>
            </a:r>
          </a:p>
          <a:p>
            <a:pPr algn="r" rtl="1"/>
            <a:r>
              <a:rPr lang="fa-IR" dirty="0"/>
              <a:t>مزایا و معایب شبکه کلاینت سرور را نام ببرید</a:t>
            </a:r>
          </a:p>
          <a:p>
            <a:pPr algn="r" rtl="1"/>
            <a:r>
              <a:rPr lang="fa-IR" dirty="0"/>
              <a:t>انواع سرویس دهنده ها را نام ببرید.</a:t>
            </a:r>
          </a:p>
          <a:p>
            <a:pPr algn="r" rtl="1"/>
            <a:r>
              <a:rPr lang="en-US" dirty="0"/>
              <a:t>IP</a:t>
            </a:r>
            <a:r>
              <a:rPr lang="fa-IR" dirty="0"/>
              <a:t>دهی به چند صورت انجام میگیرد</a:t>
            </a:r>
            <a:r>
              <a:rPr lang="en-US" dirty="0"/>
              <a:t>.</a:t>
            </a:r>
            <a:endParaRPr lang="fa-IR" dirty="0"/>
          </a:p>
          <a:p>
            <a:pPr algn="r" rtl="1"/>
            <a:r>
              <a:rPr lang="fa-IR" dirty="0"/>
              <a:t>انواع پروفایل را نام برده و توضیح دهید.</a:t>
            </a:r>
          </a:p>
          <a:p>
            <a:endParaRPr lang="en-US" dirty="0"/>
          </a:p>
        </p:txBody>
      </p:sp>
    </p:spTree>
    <p:extLst>
      <p:ext uri="{BB962C8B-B14F-4D97-AF65-F5344CB8AC3E}">
        <p14:creationId xmlns:p14="http://schemas.microsoft.com/office/powerpoint/2010/main" val="14756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 to pear</a:t>
            </a:r>
            <a:endParaRPr lang="fa-IR" dirty="0"/>
          </a:p>
        </p:txBody>
      </p:sp>
      <p:sp>
        <p:nvSpPr>
          <p:cNvPr id="3" name="Content Placeholder 2"/>
          <p:cNvSpPr>
            <a:spLocks noGrp="1"/>
          </p:cNvSpPr>
          <p:nvPr>
            <p:ph idx="1"/>
          </p:nvPr>
        </p:nvSpPr>
        <p:spPr>
          <a:xfrm>
            <a:off x="677333" y="1603717"/>
            <a:ext cx="9507675" cy="4887235"/>
          </a:xfrm>
        </p:spPr>
        <p:txBody>
          <a:bodyPr>
            <a:normAutofit/>
          </a:bodyPr>
          <a:lstStyle/>
          <a:p>
            <a:pPr algn="r" rtl="1"/>
            <a:r>
              <a:rPr lang="fa-IR" sz="2000" dirty="0">
                <a:solidFill>
                  <a:sysClr val="windowText" lastClr="000000"/>
                </a:solidFill>
              </a:rPr>
              <a:t>در این نوع از شبکه برخلاف نوع </a:t>
            </a:r>
            <a:r>
              <a:rPr lang="en-US" sz="2000" dirty="0">
                <a:solidFill>
                  <a:sysClr val="windowText" lastClr="000000"/>
                </a:solidFill>
              </a:rPr>
              <a:t>Client Server </a:t>
            </a:r>
            <a:r>
              <a:rPr lang="fa-IR" sz="2000" dirty="0">
                <a:solidFill>
                  <a:sysClr val="windowText" lastClr="000000"/>
                </a:solidFill>
              </a:rPr>
              <a:t>هر کامپیوتر(میزبان) هم یک سرور ( فراهم آورنده منابع ) و هم یک کلاینت (دریافت کننده منابع شبکه) است . درنتیجه در این شبکه دیگر یک مدیریت مرکزی وجود ندارد.</a:t>
            </a:r>
          </a:p>
          <a:p>
            <a:pPr algn="r" rtl="1"/>
            <a:r>
              <a:rPr lang="fa-IR" sz="2000" dirty="0">
                <a:solidFill>
                  <a:sysClr val="windowText" lastClr="000000"/>
                </a:solidFill>
              </a:rPr>
              <a:t>در این نوع مدیریت هر سیستم مدیر منابع خودش است و همه از لحاظ مدیریتی در یک سطح اند.این شبکه ها نسبت به شبکه های از امنیت کمتر و مشکلات بیشتری برخوردارند و کامپیوتر های محدودی را در بر میگیرد.نام دیگر این شبکه ها میباشد.</a:t>
            </a:r>
          </a:p>
          <a:p>
            <a:pPr algn="r" rtl="1"/>
            <a:r>
              <a:rPr lang="fa-IR" sz="2000" dirty="0" smtClean="0">
                <a:solidFill>
                  <a:sysClr val="windowText" lastClr="000000"/>
                </a:solidFill>
              </a:rPr>
              <a:t>شبكه هاي</a:t>
            </a:r>
            <a:r>
              <a:rPr lang="en-US" sz="2000" dirty="0" smtClean="0">
                <a:solidFill>
                  <a:sysClr val="windowText" lastClr="000000"/>
                </a:solidFill>
              </a:rPr>
              <a:t>peer-to-peer </a:t>
            </a:r>
            <a:r>
              <a:rPr lang="fa-IR" sz="2000" dirty="0" smtClean="0">
                <a:solidFill>
                  <a:sysClr val="windowText" lastClr="000000"/>
                </a:solidFill>
              </a:rPr>
              <a:t> در </a:t>
            </a:r>
            <a:r>
              <a:rPr lang="fa-IR" sz="2000" dirty="0">
                <a:solidFill>
                  <a:sysClr val="windowText" lastClr="000000"/>
                </a:solidFill>
              </a:rPr>
              <a:t>موارد زير استفاده مي شود: </a:t>
            </a:r>
            <a:br>
              <a:rPr lang="fa-IR" sz="2000" dirty="0">
                <a:solidFill>
                  <a:sysClr val="windowText" lastClr="000000"/>
                </a:solidFill>
              </a:rPr>
            </a:br>
            <a:r>
              <a:rPr lang="fa-IR" sz="2000" dirty="0">
                <a:solidFill>
                  <a:sysClr val="windowText" lastClr="000000"/>
                </a:solidFill>
              </a:rPr>
              <a:t/>
            </a:r>
            <a:br>
              <a:rPr lang="fa-IR" sz="2000" dirty="0">
                <a:solidFill>
                  <a:sysClr val="windowText" lastClr="000000"/>
                </a:solidFill>
              </a:rPr>
            </a:br>
            <a:r>
              <a:rPr lang="fa-IR" sz="2000" dirty="0">
                <a:solidFill>
                  <a:sysClr val="windowText" lastClr="000000"/>
                </a:solidFill>
              </a:rPr>
              <a:t>·     تعداد كاربرها كمتر از 10 نفر باشد. </a:t>
            </a:r>
            <a:br>
              <a:rPr lang="fa-IR" sz="2000" dirty="0">
                <a:solidFill>
                  <a:sysClr val="windowText" lastClr="000000"/>
                </a:solidFill>
              </a:rPr>
            </a:br>
            <a:r>
              <a:rPr lang="fa-IR" sz="2000" dirty="0">
                <a:solidFill>
                  <a:sysClr val="windowText" lastClr="000000"/>
                </a:solidFill>
              </a:rPr>
              <a:t/>
            </a:r>
            <a:br>
              <a:rPr lang="fa-IR" sz="2000" dirty="0">
                <a:solidFill>
                  <a:sysClr val="windowText" lastClr="000000"/>
                </a:solidFill>
              </a:rPr>
            </a:br>
            <a:r>
              <a:rPr lang="fa-IR" sz="2000" dirty="0">
                <a:solidFill>
                  <a:sysClr val="windowText" lastClr="000000"/>
                </a:solidFill>
              </a:rPr>
              <a:t>·     تمام كاربران در محلي نزديك همديگر باشند. </a:t>
            </a:r>
            <a:br>
              <a:rPr lang="fa-IR" sz="2000" dirty="0">
                <a:solidFill>
                  <a:sysClr val="windowText" lastClr="000000"/>
                </a:solidFill>
              </a:rPr>
            </a:br>
            <a:r>
              <a:rPr lang="fa-IR" sz="2000" dirty="0">
                <a:solidFill>
                  <a:sysClr val="windowText" lastClr="000000"/>
                </a:solidFill>
              </a:rPr>
              <a:t/>
            </a:r>
            <a:br>
              <a:rPr lang="fa-IR" sz="2000" dirty="0">
                <a:solidFill>
                  <a:sysClr val="windowText" lastClr="000000"/>
                </a:solidFill>
              </a:rPr>
            </a:br>
            <a:r>
              <a:rPr lang="fa-IR" sz="2000" dirty="0">
                <a:solidFill>
                  <a:sysClr val="windowText" lastClr="000000"/>
                </a:solidFill>
              </a:rPr>
              <a:t>·     امنيت دسترسي اهميت نداشته </a:t>
            </a:r>
            <a:r>
              <a:rPr lang="fa-IR" sz="2000" dirty="0" smtClean="0">
                <a:solidFill>
                  <a:sysClr val="windowText" lastClr="000000"/>
                </a:solidFill>
              </a:rPr>
              <a:t>باشد</a:t>
            </a:r>
            <a:r>
              <a:rPr lang="fa-IR" dirty="0"/>
              <a:t>.</a:t>
            </a:r>
            <a:endParaRPr lang="fa-IR" sz="2000" dirty="0">
              <a:solidFill>
                <a:sysClr val="windowText" lastClr="000000"/>
              </a:solidFill>
            </a:endParaRPr>
          </a:p>
        </p:txBody>
      </p:sp>
    </p:spTree>
    <p:extLst>
      <p:ext uri="{BB962C8B-B14F-4D97-AF65-F5344CB8AC3E}">
        <p14:creationId xmlns:p14="http://schemas.microsoft.com/office/powerpoint/2010/main" val="24027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a:bodyPr>
          <a:lstStyle/>
          <a:p>
            <a:pPr algn="ctr" rtl="1"/>
            <a:r>
              <a:rPr lang="fa-IR" dirty="0"/>
              <a:t>مزایای شبکه</a:t>
            </a:r>
            <a:r>
              <a:rPr lang="en-US" dirty="0"/>
              <a:t>work </a:t>
            </a:r>
            <a:r>
              <a:rPr lang="en-US" dirty="0" smtClean="0"/>
              <a:t>group</a:t>
            </a:r>
            <a:r>
              <a:rPr lang="fa-IR" dirty="0"/>
              <a:t>:</a:t>
            </a:r>
          </a:p>
        </p:txBody>
      </p:sp>
      <p:sp>
        <p:nvSpPr>
          <p:cNvPr id="3" name="Content Placeholder 2"/>
          <p:cNvSpPr>
            <a:spLocks noGrp="1"/>
          </p:cNvSpPr>
          <p:nvPr>
            <p:ph idx="1"/>
          </p:nvPr>
        </p:nvSpPr>
        <p:spPr>
          <a:xfrm>
            <a:off x="486507" y="1326325"/>
            <a:ext cx="10515600" cy="4773166"/>
          </a:xfrm>
        </p:spPr>
        <p:txBody>
          <a:bodyPr>
            <a:normAutofit/>
          </a:bodyPr>
          <a:lstStyle/>
          <a:p>
            <a:pPr algn="r" rtl="1">
              <a:lnSpc>
                <a:spcPct val="90000"/>
              </a:lnSpc>
            </a:pPr>
            <a:r>
              <a:rPr lang="fa-IR" sz="1900" dirty="0">
                <a:solidFill>
                  <a:sysClr val="windowText" lastClr="000000"/>
                </a:solidFill>
              </a:rPr>
              <a:t>نیازی به ایجاد سرور مجزا وجود ندارد.</a:t>
            </a:r>
          </a:p>
          <a:p>
            <a:pPr algn="r" rtl="1">
              <a:lnSpc>
                <a:spcPct val="90000"/>
              </a:lnSpc>
            </a:pPr>
            <a:r>
              <a:rPr lang="fa-IR" sz="1900" dirty="0">
                <a:solidFill>
                  <a:sysClr val="windowText" lastClr="000000"/>
                </a:solidFill>
              </a:rPr>
              <a:t>به دلیل محدود بودن تعداد کامپیوتر ها نیاز به مدیریت مرکزی نداریم . </a:t>
            </a:r>
          </a:p>
          <a:p>
            <a:pPr algn="r" rtl="1">
              <a:lnSpc>
                <a:spcPct val="90000"/>
              </a:lnSpc>
            </a:pPr>
            <a:r>
              <a:rPr lang="fa-IR" sz="1900" dirty="0">
                <a:solidFill>
                  <a:sysClr val="windowText" lastClr="000000"/>
                </a:solidFill>
              </a:rPr>
              <a:t>این شبکه معمولا در شبکه های خانگی و کوچک کاربرد دارد . </a:t>
            </a:r>
          </a:p>
          <a:p>
            <a:pPr algn="r" rtl="1">
              <a:lnSpc>
                <a:spcPct val="90000"/>
              </a:lnSpc>
            </a:pPr>
            <a:r>
              <a:rPr lang="fa-IR" sz="1900" dirty="0">
                <a:solidFill>
                  <a:sysClr val="windowText" lastClr="000000"/>
                </a:solidFill>
              </a:rPr>
              <a:t>اگر یک کاربر بخواهد به منابع کامپیوتر دیگر دسترسی پیدا کند سیستم امنیتی کامپیوتر مقصد (کامپیوتری که منابع درخواست شده را در خودش دارد) بررسی می کند که آیا کامپیوتر درخواست دهنده اجازه دسترسی به منابع را دارد یا خیر.	</a:t>
            </a:r>
            <a:endParaRPr lang="en-US" sz="1900" dirty="0">
              <a:solidFill>
                <a:sysClr val="windowText" lastClr="000000"/>
              </a:solidFill>
            </a:endParaRPr>
          </a:p>
          <a:p>
            <a:pPr algn="r" rtl="1">
              <a:lnSpc>
                <a:spcPct val="90000"/>
              </a:lnSpc>
            </a:pPr>
            <a:r>
              <a:rPr lang="fa-IR" sz="1900" dirty="0">
                <a:solidFill>
                  <a:sysClr val="windowText" lastClr="000000"/>
                </a:solidFill>
              </a:rPr>
              <a:t>در این مدل به تجهیزات اضافی به جز یک سیستم عامل بر روی هر یک از کامپیوتر ها نیاز نخواهد بود.</a:t>
            </a:r>
            <a:endParaRPr lang="en-US" sz="1900" dirty="0">
              <a:solidFill>
                <a:sysClr val="windowText" lastClr="000000"/>
              </a:solidFill>
            </a:endParaRPr>
          </a:p>
          <a:p>
            <a:pPr marL="0" indent="0" algn="r" rtl="1">
              <a:buNone/>
            </a:pPr>
            <a:endParaRPr lang="fa-IR" sz="1900" dirty="0">
              <a:solidFill>
                <a:sysClr val="windowText" lastClr="000000"/>
              </a:solidFill>
            </a:endParaRPr>
          </a:p>
        </p:txBody>
      </p:sp>
    </p:spTree>
    <p:extLst>
      <p:ext uri="{BB962C8B-B14F-4D97-AF65-F5344CB8AC3E}">
        <p14:creationId xmlns:p14="http://schemas.microsoft.com/office/powerpoint/2010/main" val="397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592"/>
          </a:xfrm>
        </p:spPr>
        <p:txBody>
          <a:bodyPr>
            <a:normAutofit fontScale="90000"/>
          </a:bodyPr>
          <a:lstStyle/>
          <a:p>
            <a:pPr algn="ctr" rtl="1"/>
            <a:r>
              <a:rPr lang="fa-IR" dirty="0"/>
              <a:t>معایب شبکه</a:t>
            </a:r>
            <a:r>
              <a:rPr lang="en-US" dirty="0"/>
              <a:t>work </a:t>
            </a:r>
            <a:r>
              <a:rPr lang="en-US" dirty="0" smtClean="0"/>
              <a:t>group</a:t>
            </a:r>
            <a:r>
              <a:rPr lang="fa-IR" dirty="0" smtClean="0"/>
              <a:t>:</a:t>
            </a:r>
            <a:r>
              <a:rPr lang="en-US" dirty="0"/>
              <a:t/>
            </a:r>
            <a:br>
              <a:rPr lang="en-US" dirty="0"/>
            </a:br>
            <a:endParaRPr lang="fa-IR" dirty="0"/>
          </a:p>
        </p:txBody>
      </p:sp>
      <p:sp>
        <p:nvSpPr>
          <p:cNvPr id="3" name="Content Placeholder 2"/>
          <p:cNvSpPr>
            <a:spLocks noGrp="1"/>
          </p:cNvSpPr>
          <p:nvPr>
            <p:ph idx="1"/>
          </p:nvPr>
        </p:nvSpPr>
        <p:spPr/>
        <p:txBody>
          <a:bodyPr>
            <a:normAutofit/>
          </a:bodyPr>
          <a:lstStyle/>
          <a:p>
            <a:pPr algn="r" rtl="1">
              <a:lnSpc>
                <a:spcPct val="90000"/>
              </a:lnSpc>
            </a:pPr>
            <a:r>
              <a:rPr lang="fa-IR" sz="1900" dirty="0">
                <a:solidFill>
                  <a:sysClr val="windowText" lastClr="000000"/>
                </a:solidFill>
              </a:rPr>
              <a:t>از امنیت کمتری برخوردار اند</a:t>
            </a:r>
            <a:r>
              <a:rPr lang="fa-IR" sz="1900" dirty="0" smtClean="0">
                <a:solidFill>
                  <a:sysClr val="windowText" lastClr="000000"/>
                </a:solidFill>
              </a:rPr>
              <a:t>( چرا </a:t>
            </a:r>
            <a:r>
              <a:rPr lang="fa-IR" sz="1900" dirty="0">
                <a:solidFill>
                  <a:sysClr val="windowText" lastClr="000000"/>
                </a:solidFill>
              </a:rPr>
              <a:t>که محدودیتی بین </a:t>
            </a:r>
            <a:r>
              <a:rPr lang="fa-IR" sz="1900" dirty="0" smtClean="0">
                <a:solidFill>
                  <a:sysClr val="windowText" lastClr="000000"/>
                </a:solidFill>
              </a:rPr>
              <a:t>کامپیوترهای </a:t>
            </a:r>
            <a:r>
              <a:rPr lang="fa-IR" sz="1900" dirty="0">
                <a:solidFill>
                  <a:sysClr val="windowText" lastClr="000000"/>
                </a:solidFill>
              </a:rPr>
              <a:t>شبکه وجود ندارد).</a:t>
            </a:r>
          </a:p>
          <a:p>
            <a:pPr algn="r" rtl="1">
              <a:lnSpc>
                <a:spcPct val="90000"/>
              </a:lnSpc>
            </a:pPr>
            <a:r>
              <a:rPr lang="fa-IR" sz="1900" dirty="0">
                <a:solidFill>
                  <a:sysClr val="windowText" lastClr="000000"/>
                </a:solidFill>
              </a:rPr>
              <a:t>امکان آلوده شدن سیستم‌ها توسط ویروس </a:t>
            </a:r>
          </a:p>
          <a:p>
            <a:pPr algn="r" rtl="1">
              <a:lnSpc>
                <a:spcPct val="90000"/>
              </a:lnSpc>
            </a:pPr>
            <a:r>
              <a:rPr lang="fa-IR" sz="1900" dirty="0">
                <a:solidFill>
                  <a:sysClr val="windowText" lastClr="000000"/>
                </a:solidFill>
              </a:rPr>
              <a:t>هک شدن توسط طرف مقابل و...</a:t>
            </a:r>
          </a:p>
        </p:txBody>
      </p:sp>
    </p:spTree>
    <p:extLst>
      <p:ext uri="{BB962C8B-B14F-4D97-AF65-F5344CB8AC3E}">
        <p14:creationId xmlns:p14="http://schemas.microsoft.com/office/powerpoint/2010/main" val="15786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solidFill>
                  <a:schemeClr val="accent2"/>
                </a:solidFill>
              </a:rPr>
              <a:t>Server</a:t>
            </a:r>
            <a:r>
              <a:rPr lang="fa-IR" dirty="0">
                <a:solidFill>
                  <a:schemeClr val="accent2"/>
                </a:solidFill>
              </a:rPr>
              <a:t>(سرویس‌دهنده):</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lgn="r" rtl="1">
              <a:buNone/>
            </a:pPr>
            <a:r>
              <a:rPr lang="fa-IR" dirty="0">
                <a:solidFill>
                  <a:schemeClr val="tx1"/>
                </a:solidFill>
              </a:rPr>
              <a:t>به کامپیوتری </a:t>
            </a:r>
            <a:r>
              <a:rPr lang="fa-IR" dirty="0" smtClean="0">
                <a:solidFill>
                  <a:schemeClr val="tx1"/>
                </a:solidFill>
              </a:rPr>
              <a:t>که وظیفه‌ی سرویس‌دهی </a:t>
            </a:r>
            <a:r>
              <a:rPr lang="fa-IR" dirty="0">
                <a:solidFill>
                  <a:schemeClr val="tx1"/>
                </a:solidFill>
              </a:rPr>
              <a:t>به کامپیوتر‌های شبکه را برعهده دارد و به عنوان مغز و مرکز فرماندهی یک سازمان در نظر گرفته می شود.</a:t>
            </a:r>
          </a:p>
          <a:p>
            <a:pPr marL="0" indent="0" algn="r" rtl="1">
              <a:buNone/>
            </a:pPr>
            <a:r>
              <a:rPr lang="fa-IR" dirty="0">
                <a:solidFill>
                  <a:schemeClr val="tx1"/>
                </a:solidFill>
              </a:rPr>
              <a:t>یک سرور از لحاظ نرم افزاری و سخت افزاری میتواند متفاوت باشد.</a:t>
            </a:r>
          </a:p>
          <a:p>
            <a:pPr marL="0" indent="0" algn="r" rtl="1">
              <a:buNone/>
            </a:pPr>
            <a:r>
              <a:rPr lang="fa-IR" dirty="0">
                <a:solidFill>
                  <a:schemeClr val="tx1"/>
                </a:solidFill>
              </a:rPr>
              <a:t>ویژگی سرور مناسب:</a:t>
            </a:r>
          </a:p>
          <a:p>
            <a:pPr lvl="1" algn="r" rtl="1">
              <a:buFont typeface="Wingdings" panose="05000000000000000000" pitchFamily="2" charset="2"/>
              <a:buChar char="ü"/>
            </a:pPr>
            <a:r>
              <a:rPr lang="fa-IR" dirty="0">
                <a:solidFill>
                  <a:schemeClr val="tx1"/>
                </a:solidFill>
              </a:rPr>
              <a:t>سخت افزاری</a:t>
            </a:r>
          </a:p>
          <a:p>
            <a:pPr lvl="1" algn="r" rtl="1">
              <a:buFont typeface="Wingdings" panose="05000000000000000000" pitchFamily="2" charset="2"/>
              <a:buChar char="ü"/>
            </a:pPr>
            <a:r>
              <a:rPr lang="fa-IR" dirty="0">
                <a:solidFill>
                  <a:schemeClr val="tx1"/>
                </a:solidFill>
              </a:rPr>
              <a:t>قدرت پرداژش</a:t>
            </a:r>
          </a:p>
          <a:p>
            <a:pPr lvl="1" algn="r" rtl="1">
              <a:buFont typeface="Wingdings" panose="05000000000000000000" pitchFamily="2" charset="2"/>
              <a:buChar char="ü"/>
            </a:pPr>
            <a:r>
              <a:rPr lang="fa-IR" dirty="0">
                <a:solidFill>
                  <a:schemeClr val="tx1"/>
                </a:solidFill>
              </a:rPr>
              <a:t>ظرفیت ذخیره سازی اطلاعات</a:t>
            </a:r>
          </a:p>
          <a:p>
            <a:pPr marL="0" indent="0" algn="r" rtl="1">
              <a:buNone/>
            </a:pPr>
            <a:r>
              <a:rPr lang="fa-IR" dirty="0" smtClean="0">
                <a:solidFill>
                  <a:schemeClr val="tx1"/>
                </a:solidFill>
              </a:rPr>
              <a:t>عدم </a:t>
            </a:r>
            <a:r>
              <a:rPr lang="fa-IR" dirty="0">
                <a:solidFill>
                  <a:schemeClr val="tx1"/>
                </a:solidFill>
              </a:rPr>
              <a:t>انتخاب سرور مناسبی برای </a:t>
            </a:r>
            <a:r>
              <a:rPr lang="fa-IR" dirty="0" smtClean="0">
                <a:solidFill>
                  <a:schemeClr val="tx1"/>
                </a:solidFill>
              </a:rPr>
              <a:t>شبکه ، </a:t>
            </a:r>
            <a:r>
              <a:rPr lang="fa-IR" dirty="0">
                <a:solidFill>
                  <a:schemeClr val="tx1"/>
                </a:solidFill>
              </a:rPr>
              <a:t>می تواند منجر به افت شدید در سرعت </a:t>
            </a:r>
            <a:r>
              <a:rPr lang="fa-IR" dirty="0" smtClean="0">
                <a:solidFill>
                  <a:schemeClr val="tx1"/>
                </a:solidFill>
              </a:rPr>
              <a:t>شبکه </a:t>
            </a:r>
            <a:r>
              <a:rPr lang="fa-IR" dirty="0">
                <a:solidFill>
                  <a:schemeClr val="tx1"/>
                </a:solidFill>
              </a:rPr>
              <a:t>و در نهایت قطعی موقت یا دائمی </a:t>
            </a:r>
            <a:r>
              <a:rPr lang="fa-IR" dirty="0" smtClean="0">
                <a:solidFill>
                  <a:schemeClr val="tx1"/>
                </a:solidFill>
              </a:rPr>
              <a:t>شبکه شود</a:t>
            </a:r>
            <a:r>
              <a:rPr lang="fa-IR" dirty="0">
                <a:solidFill>
                  <a:schemeClr val="tx1"/>
                </a:solidFill>
              </a:rPr>
              <a:t>. در مواقع حادتری، این موضوع می تواند منجر به خرابی های عدیده سخت افزاری در سرور شود نظیر سوختن هارد دیسک، پردازشگر و غیره.</a:t>
            </a:r>
          </a:p>
          <a:p>
            <a:pPr marL="0" indent="0" algn="r" rtl="1">
              <a:buNone/>
            </a:pPr>
            <a:endParaRPr lang="fa-IR" dirty="0"/>
          </a:p>
          <a:p>
            <a:pPr algn="r" rtl="1"/>
            <a:endParaRPr lang="en-US" dirty="0"/>
          </a:p>
        </p:txBody>
      </p:sp>
    </p:spTree>
    <p:extLst>
      <p:ext uri="{BB962C8B-B14F-4D97-AF65-F5344CB8AC3E}">
        <p14:creationId xmlns:p14="http://schemas.microsoft.com/office/powerpoint/2010/main" val="416827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98" y="940159"/>
            <a:ext cx="8596668" cy="4547412"/>
          </a:xfrm>
        </p:spPr>
        <p:txBody>
          <a:bodyPr>
            <a:normAutofit/>
          </a:bodyPr>
          <a:lstStyle/>
          <a:p>
            <a:pPr algn="r" rtl="1">
              <a:lnSpc>
                <a:spcPct val="90000"/>
              </a:lnSpc>
            </a:pPr>
            <a:r>
              <a:rPr lang="fa-IR" sz="1900" dirty="0" smtClean="0">
                <a:solidFill>
                  <a:sysClr val="windowText" lastClr="000000"/>
                </a:solidFill>
              </a:rPr>
              <a:t>انتخاب </a:t>
            </a:r>
            <a:r>
              <a:rPr lang="fa-IR" sz="1900" dirty="0">
                <a:solidFill>
                  <a:sysClr val="windowText" lastClr="000000"/>
                </a:solidFill>
              </a:rPr>
              <a:t>نوع سرور </a:t>
            </a:r>
            <a:r>
              <a:rPr lang="fa-IR" sz="1900" dirty="0" smtClean="0">
                <a:solidFill>
                  <a:sysClr val="windowText" lastClr="000000"/>
                </a:solidFill>
              </a:rPr>
              <a:t>:</a:t>
            </a:r>
          </a:p>
          <a:p>
            <a:pPr lvl="1" algn="r" rtl="1">
              <a:lnSpc>
                <a:spcPct val="90000"/>
              </a:lnSpc>
              <a:buFont typeface="Wingdings" panose="05000000000000000000" pitchFamily="2" charset="2"/>
              <a:buChar char="ü"/>
            </a:pPr>
            <a:r>
              <a:rPr lang="fa-IR" sz="1700" dirty="0" smtClean="0">
                <a:solidFill>
                  <a:sysClr val="windowText" lastClr="000000"/>
                </a:solidFill>
              </a:rPr>
              <a:t>تعداد </a:t>
            </a:r>
            <a:r>
              <a:rPr lang="fa-IR" sz="1700" dirty="0">
                <a:solidFill>
                  <a:sysClr val="windowText" lastClr="000000"/>
                </a:solidFill>
              </a:rPr>
              <a:t>کاربران شبکه </a:t>
            </a:r>
            <a:endParaRPr lang="fa-IR" sz="1700" dirty="0" smtClean="0">
              <a:solidFill>
                <a:sysClr val="windowText" lastClr="000000"/>
              </a:solidFill>
            </a:endParaRPr>
          </a:p>
          <a:p>
            <a:pPr lvl="1" algn="r" rtl="1">
              <a:lnSpc>
                <a:spcPct val="90000"/>
              </a:lnSpc>
              <a:buFont typeface="Wingdings" panose="05000000000000000000" pitchFamily="2" charset="2"/>
              <a:buChar char="ü"/>
            </a:pPr>
            <a:r>
              <a:rPr lang="fa-IR" sz="1700" dirty="0" smtClean="0">
                <a:solidFill>
                  <a:sysClr val="windowText" lastClr="000000"/>
                </a:solidFill>
              </a:rPr>
              <a:t>نوع </a:t>
            </a:r>
            <a:r>
              <a:rPr lang="fa-IR" sz="1700" dirty="0">
                <a:solidFill>
                  <a:sysClr val="windowText" lastClr="000000"/>
                </a:solidFill>
              </a:rPr>
              <a:t>سیستم عامل مورد </a:t>
            </a:r>
            <a:r>
              <a:rPr lang="fa-IR" sz="1700" dirty="0" smtClean="0">
                <a:solidFill>
                  <a:sysClr val="windowText" lastClr="000000"/>
                </a:solidFill>
              </a:rPr>
              <a:t>نیاز</a:t>
            </a:r>
          </a:p>
          <a:p>
            <a:pPr lvl="1" algn="r" rtl="1">
              <a:lnSpc>
                <a:spcPct val="90000"/>
              </a:lnSpc>
              <a:buFont typeface="Wingdings" panose="05000000000000000000" pitchFamily="2" charset="2"/>
              <a:buChar char="ü"/>
            </a:pPr>
            <a:r>
              <a:rPr lang="fa-IR" sz="1700" dirty="0" smtClean="0">
                <a:solidFill>
                  <a:sysClr val="windowText" lastClr="000000"/>
                </a:solidFill>
              </a:rPr>
              <a:t> </a:t>
            </a:r>
            <a:r>
              <a:rPr lang="fa-IR" sz="1700" dirty="0">
                <a:solidFill>
                  <a:sysClr val="windowText" lastClr="000000"/>
                </a:solidFill>
              </a:rPr>
              <a:t>نوع سرویس های مورد </a:t>
            </a:r>
            <a:r>
              <a:rPr lang="fa-IR" sz="1700" dirty="0" smtClean="0">
                <a:solidFill>
                  <a:sysClr val="windowText" lastClr="000000"/>
                </a:solidFill>
              </a:rPr>
              <a:t>نظر</a:t>
            </a:r>
          </a:p>
          <a:p>
            <a:pPr lvl="1" algn="r" rtl="1">
              <a:lnSpc>
                <a:spcPct val="90000"/>
              </a:lnSpc>
              <a:buFont typeface="Wingdings" panose="05000000000000000000" pitchFamily="2" charset="2"/>
              <a:buChar char="ü"/>
            </a:pPr>
            <a:r>
              <a:rPr lang="fa-IR" sz="1700" dirty="0" smtClean="0">
                <a:solidFill>
                  <a:sysClr val="windowText" lastClr="000000"/>
                </a:solidFill>
              </a:rPr>
              <a:t>بزرگی </a:t>
            </a:r>
            <a:r>
              <a:rPr lang="fa-IR" sz="1700" dirty="0">
                <a:solidFill>
                  <a:sysClr val="windowText" lastClr="000000"/>
                </a:solidFill>
              </a:rPr>
              <a:t>یا کوچکی شبکه </a:t>
            </a:r>
            <a:r>
              <a:rPr lang="fa-IR" sz="1700" dirty="0" smtClean="0">
                <a:solidFill>
                  <a:sysClr val="windowText" lastClr="000000"/>
                </a:solidFill>
              </a:rPr>
              <a:t>(ممکن </a:t>
            </a:r>
            <a:r>
              <a:rPr lang="fa-IR" sz="1700" dirty="0">
                <a:solidFill>
                  <a:sysClr val="windowText" lastClr="000000"/>
                </a:solidFill>
              </a:rPr>
              <a:t>است یک سرور نمونه‌ای از </a:t>
            </a:r>
            <a:r>
              <a:rPr lang="en-US" sz="1700" dirty="0">
                <a:solidFill>
                  <a:sysClr val="windowText" lastClr="000000"/>
                </a:solidFill>
              </a:rPr>
              <a:t>PC</a:t>
            </a:r>
            <a:r>
              <a:rPr lang="fa-IR" sz="1700" dirty="0">
                <a:solidFill>
                  <a:sysClr val="windowText" lastClr="000000"/>
                </a:solidFill>
              </a:rPr>
              <a:t> یا نمونه‌ای از سرور‌های بزرگ </a:t>
            </a:r>
            <a:r>
              <a:rPr lang="fa-IR" sz="1700" dirty="0" smtClean="0">
                <a:solidFill>
                  <a:sysClr val="windowText" lastClr="000000"/>
                </a:solidFill>
              </a:rPr>
              <a:t>باشد).</a:t>
            </a:r>
            <a:endParaRPr lang="fa-IR" sz="1700" dirty="0">
              <a:solidFill>
                <a:sysClr val="windowText" lastClr="000000"/>
              </a:solidFill>
            </a:endParaRPr>
          </a:p>
          <a:p>
            <a:pPr algn="r" rtl="1">
              <a:lnSpc>
                <a:spcPct val="90000"/>
              </a:lnSpc>
            </a:pPr>
            <a:r>
              <a:rPr lang="fa-IR" sz="1900" dirty="0">
                <a:solidFill>
                  <a:sysClr val="windowText" lastClr="000000"/>
                </a:solidFill>
              </a:rPr>
              <a:t>سرور مادامی که شبکه وجود دارد روشن است و پس از </a:t>
            </a:r>
            <a:r>
              <a:rPr lang="en-US" sz="1900" dirty="0">
                <a:solidFill>
                  <a:sysClr val="windowText" lastClr="000000"/>
                </a:solidFill>
              </a:rPr>
              <a:t>log in </a:t>
            </a:r>
            <a:r>
              <a:rPr lang="fa-IR" sz="1900" dirty="0">
                <a:solidFill>
                  <a:sysClr val="windowText" lastClr="000000"/>
                </a:solidFill>
              </a:rPr>
              <a:t>موفق باید تمامی شرایط برای خاموش نشدن آن و یک سری عوامل محیطی برقرار باشد. همچنین از هرگونه نوسانات برق اجتناب شود.محل نگهداری نیز باید داری دمای مناسب وتهویه باشد</a:t>
            </a:r>
          </a:p>
          <a:p>
            <a:pPr algn="r" rtl="1">
              <a:lnSpc>
                <a:spcPct val="90000"/>
              </a:lnSpc>
            </a:pPr>
            <a:r>
              <a:rPr lang="fa-IR" sz="1900" dirty="0">
                <a:solidFill>
                  <a:sysClr val="windowText" lastClr="000000"/>
                </a:solidFill>
              </a:rPr>
              <a:t>برند های معروف تولید کننده ی سرور </a:t>
            </a:r>
            <a:r>
              <a:rPr lang="en-US" sz="1900" dirty="0">
                <a:solidFill>
                  <a:sysClr val="windowText" lastClr="000000"/>
                </a:solidFill>
              </a:rPr>
              <a:t>super micro</a:t>
            </a:r>
            <a:r>
              <a:rPr lang="fa-IR" sz="1900" dirty="0">
                <a:solidFill>
                  <a:sysClr val="windowText" lastClr="000000"/>
                </a:solidFill>
              </a:rPr>
              <a:t>،</a:t>
            </a:r>
            <a:r>
              <a:rPr lang="en-US" sz="1900" dirty="0">
                <a:solidFill>
                  <a:sysClr val="windowText" lastClr="000000"/>
                </a:solidFill>
              </a:rPr>
              <a:t>Compaq</a:t>
            </a:r>
            <a:r>
              <a:rPr lang="fa-IR" sz="1900" dirty="0">
                <a:solidFill>
                  <a:sysClr val="windowText" lastClr="000000"/>
                </a:solidFill>
              </a:rPr>
              <a:t>،</a:t>
            </a:r>
            <a:r>
              <a:rPr lang="en-US" sz="1900" dirty="0">
                <a:solidFill>
                  <a:sysClr val="windowText" lastClr="000000"/>
                </a:solidFill>
              </a:rPr>
              <a:t>dell</a:t>
            </a:r>
            <a:r>
              <a:rPr lang="fa-IR" sz="1900" dirty="0">
                <a:solidFill>
                  <a:sysClr val="windowText" lastClr="000000"/>
                </a:solidFill>
              </a:rPr>
              <a:t>، </a:t>
            </a:r>
            <a:r>
              <a:rPr lang="en-US" sz="1900" dirty="0" err="1">
                <a:solidFill>
                  <a:sysClr val="windowText" lastClr="000000"/>
                </a:solidFill>
              </a:rPr>
              <a:t>hp</a:t>
            </a:r>
            <a:r>
              <a:rPr lang="fa-IR" sz="1900" dirty="0">
                <a:solidFill>
                  <a:sysClr val="windowText" lastClr="000000"/>
                </a:solidFill>
              </a:rPr>
              <a:t> میباشد.</a:t>
            </a:r>
          </a:p>
          <a:p>
            <a:pPr algn="r" rtl="1"/>
            <a:endParaRPr lang="fa-IR" dirty="0"/>
          </a:p>
          <a:p>
            <a:pPr algn="r" rtl="1"/>
            <a:endParaRPr lang="en-US" dirty="0"/>
          </a:p>
        </p:txBody>
      </p:sp>
    </p:spTree>
    <p:extLst>
      <p:ext uri="{BB962C8B-B14F-4D97-AF65-F5344CB8AC3E}">
        <p14:creationId xmlns:p14="http://schemas.microsoft.com/office/powerpoint/2010/main" val="334829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نمونه‌هایی از سرور‌های بزرگ :</a:t>
            </a:r>
            <a:endParaRPr lang="en-US" dirty="0"/>
          </a:p>
        </p:txBody>
      </p:sp>
      <p:pic>
        <p:nvPicPr>
          <p:cNvPr id="5" name="Picture 4"/>
          <p:cNvPicPr>
            <a:picLocks noChangeAspect="1"/>
          </p:cNvPicPr>
          <p:nvPr/>
        </p:nvPicPr>
        <p:blipFill>
          <a:blip r:embed="rId2"/>
          <a:stretch>
            <a:fillRect/>
          </a:stretch>
        </p:blipFill>
        <p:spPr>
          <a:xfrm>
            <a:off x="5914084" y="1306354"/>
            <a:ext cx="5921599" cy="3432811"/>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30" y="3022760"/>
            <a:ext cx="5718219" cy="3344011"/>
          </a:xfrm>
          <a:prstGeom prst="rect">
            <a:avLst/>
          </a:prstGeom>
        </p:spPr>
      </p:pic>
    </p:spTree>
    <p:extLst>
      <p:ext uri="{BB962C8B-B14F-4D97-AF65-F5344CB8AC3E}">
        <p14:creationId xmlns:p14="http://schemas.microsoft.com/office/powerpoint/2010/main" val="15101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ppt_x"/>
                                          </p:val>
                                        </p:tav>
                                        <p:tav tm="100000">
                                          <p:val>
                                            <p:strVal val="#ppt_x"/>
                                          </p:val>
                                        </p:tav>
                                      </p:tavLst>
                                    </p:anim>
                                    <p:anim calcmode="lin" valueType="num">
                                      <p:cBhvr additive="base">
                                        <p:cTn id="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1308</TotalTime>
  <Words>1450</Words>
  <Application>Microsoft Office PowerPoint</Application>
  <PresentationFormat>Widescreen</PresentationFormat>
  <Paragraphs>140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Tahoma</vt:lpstr>
      <vt:lpstr>Trebuchet MS</vt:lpstr>
      <vt:lpstr>Wingdings</vt:lpstr>
      <vt:lpstr>Wingdings 3</vt:lpstr>
      <vt:lpstr>Facet</vt:lpstr>
      <vt:lpstr>PowerPoint Presentation</vt:lpstr>
      <vt:lpstr>شبکه‌های مبتنی بر client-server</vt:lpstr>
      <vt:lpstr>درحالت کلی شبکه‌های کامپیوتری که با هدف انتقال داده و نظایر آن به وجود آمده‌اند از نظر مدیریت منابع به دو دسته تقسیم می‌شوند: ـ شبکه‌های peer to peer ( -work groupنظیر به نظیر) ـ شبکه‌های client-server (سرویس‌دهنده - سرویس‌گیرنده)      </vt:lpstr>
      <vt:lpstr>Pear to pear</vt:lpstr>
      <vt:lpstr>مزایای شبکهwork group:</vt:lpstr>
      <vt:lpstr>معایب شبکهwork group: </vt:lpstr>
      <vt:lpstr>Server(سرویس‌دهنده):</vt:lpstr>
      <vt:lpstr>PowerPoint Presentation</vt:lpstr>
      <vt:lpstr>نمونه‌هایی از سرور‌های بزرگ :</vt:lpstr>
      <vt:lpstr>PowerPoint Presentation</vt:lpstr>
      <vt:lpstr>client(سرویس گیرنده):</vt:lpstr>
      <vt:lpstr>Client server</vt:lpstr>
      <vt:lpstr>شبکهclient server:</vt:lpstr>
      <vt:lpstr>تفاوت سرور وکلاینت از نظر برنامه‌نویسی:</vt:lpstr>
      <vt:lpstr>مزایای شبکه ی سرویس دهنده- سرویس گیرنده:</vt:lpstr>
      <vt:lpstr>PowerPoint Presentation</vt:lpstr>
      <vt:lpstr>مراحل راه اندازی یک شبکهclient-server:</vt:lpstr>
      <vt:lpstr>PowerPoint Presentation</vt:lpstr>
      <vt:lpstr>PowerPoint Presentation</vt:lpstr>
      <vt:lpstr>انواع سرویس دهنده‌ها در شبکه‌های کلاینت سرور:</vt:lpstr>
      <vt:lpstr>یک سری قابلیت ها:</vt:lpstr>
      <vt:lpstr>PowerPoint Presentation</vt:lpstr>
      <vt:lpstr>برگه account کاربر:</vt:lpstr>
      <vt:lpstr>DHCP</vt:lpstr>
      <vt:lpstr>پروفایل:</vt:lpstr>
      <vt:lpstr>PowerPoint Presentation</vt:lpstr>
      <vt:lpstr>تخصیصIP:</vt:lpstr>
      <vt:lpstr>PowerPoint Presentation</vt:lpstr>
      <vt:lpstr>Share در شبکه:</vt:lpstr>
      <vt:lpstr>PowerPoint Presentation</vt:lpstr>
      <vt:lpstr>Question:</vt:lpstr>
    </vt:vector>
  </TitlesOfParts>
  <Company>Zeytoon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IDEAL</dc:creator>
  <cp:lastModifiedBy>fatahi</cp:lastModifiedBy>
  <cp:revision>90</cp:revision>
  <dcterms:created xsi:type="dcterms:W3CDTF">2016-02-11T10:34:19Z</dcterms:created>
  <dcterms:modified xsi:type="dcterms:W3CDTF">2016-02-25T10:49:20Z</dcterms:modified>
</cp:coreProperties>
</file>