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3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53322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9610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655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0081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8117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2793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341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6716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651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0236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9356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21191-73D4-4380-9EF6-10B540A42043}" type="datetimeFigureOut">
              <a:rPr lang="fa-IR" smtClean="0"/>
              <a:t>30/03/1443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6FF86-BA1F-4BBB-84F5-9592CE4FEDE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0449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4800" dirty="0" smtClean="0"/>
              <a:t>آسیب های اجتماعی و پیشگیری از آنها</a:t>
            </a:r>
            <a:endParaRPr lang="fa-IR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نوشته شده توسط آرین اصغری.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91906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06" y="34087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a-IR" sz="8800" dirty="0" smtClean="0">
                <a:solidFill>
                  <a:srgbClr val="FF0000"/>
                </a:solidFill>
              </a:rPr>
              <a:t>پایان</a:t>
            </a:r>
            <a:endParaRPr lang="fa-IR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163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نوجوانی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800" dirty="0" smtClean="0"/>
              <a:t>گروه سنی دوازده تا هجده سال را دوره نوجوانی میگویند که این دوره زندگی در افراد تغییرات جسمانی و ذهنی به وجود می آورند.</a:t>
            </a:r>
          </a:p>
          <a:p>
            <a:pPr marL="0" indent="0" algn="r" rtl="1">
              <a:buNone/>
            </a:pPr>
            <a:endParaRPr lang="fa-IR" sz="1800" dirty="0"/>
          </a:p>
          <a:p>
            <a:pPr marL="0" indent="0" algn="r" rtl="1">
              <a:buNone/>
            </a:pPr>
            <a:endParaRPr lang="fa-IR" sz="1800" dirty="0" smtClean="0"/>
          </a:p>
          <a:p>
            <a:pPr marL="0" indent="0" algn="r" rtl="1">
              <a:buNone/>
            </a:pPr>
            <a:r>
              <a:rPr lang="fa-IR" sz="1800" dirty="0" smtClean="0"/>
              <a:t>در دوره نوجوانی یک سری خصوصیات در افراد به وجود می آید: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rgbClr val="FF0000"/>
                </a:solidFill>
              </a:rPr>
              <a:t>1-هویت جویی:در این دوره افراد میخواهند خودش را بشناسد و برای خودش هدفی را معین بکند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rgbClr val="FF0000"/>
                </a:solidFill>
              </a:rPr>
              <a:t>2-هیجان طلبی و میل به تجربه کردن:در این دوره افراد انرژی زیادی دارند و تمایل به تجربه کردن چیز های جدید دارند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rgbClr val="FF0000"/>
                </a:solidFill>
              </a:rPr>
              <a:t>3-استقلال طلبی:افراد دوست دارند که بدون اینکه از فرد دیگری کمک بگیرند خودشان به انجام کار های خودشان بپردازند و همچنین خودشان برای خودشان تصمیم گیری بکنند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rgbClr val="FF0000"/>
                </a:solidFill>
              </a:rPr>
              <a:t>4-حساس شدن نسبت به خود:در این دوره افراد به ظاهر خود توجه بیشتری میکنند تا ایرادی نداشته باشند و توسط افراد در جامعه پذیرفته بشود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rgbClr val="FF0000"/>
                </a:solidFill>
              </a:rPr>
              <a:t>5-شک و تردید:فرد نسبت به آموخته های گذشته اش با تردید و شک بیشتری می نگرد و سعی میکند پاسخ منطقی آن ها را بیابد</a:t>
            </a:r>
            <a:endParaRPr lang="fa-I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586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آسیب های اجتماعی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همانطور که گفتیم یک سری خصوصیات در افراد مانند هیجان طلبی و میل به تجربه کردن به وجود می آید؛اما اگر گاهی اوقات در بعضی از این ویژگی ها افراط بشود،امکان دارد فرد را با مشکل های متعددی روبرو بکند</a:t>
            </a:r>
            <a:r>
              <a:rPr lang="en-US" dirty="0" smtClean="0"/>
              <a:t>.</a:t>
            </a:r>
            <a:r>
              <a:rPr lang="fa-IR" dirty="0" smtClean="0"/>
              <a:t>در ادامه تعدادی از آنها را مثال خواهیم زد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0385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پرخاشگری و نزاع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خشم و عصبانیت یک اتفاق عادی است که برای تمام انسان ها به وجود می آید. اما گاهی اوقات بعضی افراد نمیدانند چطور خشم خود را ابراز کنند و یا بعضی افراد خیلی زود عصبی میشوند. اما باید آگاه باشیم که گاهی اوقات عصبی شدن درباره ی چیز های بی ارزش میتوانند نتیجه های بسیار وحشتناکی را با خود به همراه داشته باشند،برای مثال هل دادن یک نفر و آسیب دیدن سر او.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38847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کنترل خشم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3852"/>
            <a:ext cx="10515600" cy="4766174"/>
          </a:xfrm>
        </p:spPr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ما باید بدانیم که اگر کسی از ما عصبانی است و یا ما از او عصبانی هستیم باید چه کنیم.</a:t>
            </a:r>
          </a:p>
          <a:p>
            <a:pPr marL="0" indent="0" algn="r" rtl="1">
              <a:buNone/>
            </a:pPr>
            <a:endParaRPr lang="fa-I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522474"/>
              </p:ext>
            </p:extLst>
          </p:nvPr>
        </p:nvGraphicFramePr>
        <p:xfrm>
          <a:off x="2032000" y="2143517"/>
          <a:ext cx="8128000" cy="476504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19431279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6727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وقتی از دست کسی عصبانی هستیم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وقتی دیگری از دست ما عصبانی است</a:t>
                      </a:r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942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به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خدا پناه ببریم و با گفتن ذکر و نام و یاد خدا خود را آرام کنیم. 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به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dirty="0" smtClean="0"/>
                        <a:t>آرامی از او سؤال کنیم چرا از دست ما عصبانی است و علت چیست؟</a:t>
                      </a:r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185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نفس</a:t>
                      </a:r>
                      <a:r>
                        <a:rPr lang="fa-IR" baseline="0" dirty="0" smtClean="0"/>
                        <a:t> ه</a:t>
                      </a:r>
                      <a:r>
                        <a:rPr lang="fa-IR" dirty="0" smtClean="0"/>
                        <a:t>ای عمیق بکشیم و از یک تا ده بشماریم.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به</a:t>
                      </a:r>
                      <a:r>
                        <a:rPr lang="fa-IR" baseline="0" dirty="0" smtClean="0"/>
                        <a:t> حرف های طرف مقبل خوب گوش کنیم و حرف او را قطع نکنیم</a:t>
                      </a:r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385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با رعایت سه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قاعده ای که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در بال گفته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شد، علت عصبانیت خود را مؤدبانه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dirty="0" smtClean="0"/>
                        <a:t>و آرام بیان کنیم.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اگر اشتباهی مرتکب نشده ایم، با آرامش توضیح دهیم و اگر اشتباهی کرده ایم عذرخواهی کنیم و راهی برای جبران اشتباه، پیدا کنیم. </a:t>
                      </a:r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77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اگر نمیتوانیم خود را آرام کنیم، محیط ناراحت کننده را ترک کنیم.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اگر کسی از دست ما خیلی عصبانی است، به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طوری که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dirty="0" smtClean="0"/>
                        <a:t>حاضر ب</a:t>
                      </a:r>
                      <a:r>
                        <a:rPr lang="fa-IR" dirty="0" smtClean="0"/>
                        <a:t>ه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dirty="0" smtClean="0"/>
                        <a:t>شنیدن حرف های ما نیست و ممکن است به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ما ً صدمه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dirty="0" smtClean="0"/>
                        <a:t>بزند، فورا صحنه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dirty="0" smtClean="0"/>
                        <a:t>را ترک کنیم و از بزرگترها کمک بخواهیم.</a:t>
                      </a:r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092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برای آرام کردن خود از گفت وگو و مشورت با بزرگترها کمک بگیریم. 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295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. خوبی</a:t>
                      </a:r>
                      <a:r>
                        <a:rPr lang="fa-IR" baseline="0" dirty="0" smtClean="0"/>
                        <a:t> ه</a:t>
                      </a:r>
                      <a:r>
                        <a:rPr lang="fa-IR" dirty="0" smtClean="0"/>
                        <a:t>ای طرف مقابل را به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یاد بیاوریم.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774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742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solidFill>
                  <a:srgbClr val="00B050"/>
                </a:solidFill>
              </a:rPr>
              <a:t>امام علی:خشم دشمن توست،پس </a:t>
            </a:r>
            <a:r>
              <a:rPr lang="fa-IR" dirty="0" smtClean="0">
                <a:solidFill>
                  <a:srgbClr val="00B050"/>
                </a:solidFill>
              </a:rPr>
              <a:t>آن را برخود مسلط </a:t>
            </a:r>
            <a:r>
              <a:rPr lang="fa-IR" dirty="0">
                <a:solidFill>
                  <a:srgbClr val="00B050"/>
                </a:solidFill>
              </a:rPr>
              <a:t>مگردان</a:t>
            </a:r>
          </a:p>
          <a:p>
            <a:pPr marL="0" indent="0" algn="r" rtl="1">
              <a:buNone/>
            </a:pPr>
            <a:r>
              <a:rPr lang="fa-IR" dirty="0">
                <a:solidFill>
                  <a:srgbClr val="00B050"/>
                </a:solidFill>
              </a:rPr>
              <a:t>امام صادق:هر كسی مالک خشم خود نباشد، مالک عقل خود </a:t>
            </a:r>
            <a:r>
              <a:rPr lang="fa-IR" dirty="0" smtClean="0">
                <a:solidFill>
                  <a:srgbClr val="00B050"/>
                </a:solidFill>
              </a:rPr>
              <a:t>نخواهد بود.</a:t>
            </a:r>
          </a:p>
          <a:p>
            <a:pPr marL="0" indent="0" algn="r" rtl="1">
              <a:buNone/>
            </a:pPr>
            <a:endParaRPr lang="fa-IR" dirty="0" smtClean="0">
              <a:solidFill>
                <a:srgbClr val="00B050"/>
              </a:solidFill>
            </a:endParaRP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002060"/>
                </a:solidFill>
              </a:rPr>
              <a:t>همیشه این سه قاعده را فراموش نکنید: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</a:rPr>
              <a:t>1-به اموال خودتان و دیگران صدمه نزنید.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</a:rPr>
              <a:t>2-به دیگران صدمه نزنید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</a:rPr>
              <a:t>3-به خودتان صدمه نزنید </a:t>
            </a:r>
            <a:endParaRPr lang="fa-I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2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1- سه قاعده در هنگام عصبانیت را نام ببرید:</a:t>
            </a:r>
            <a:r>
              <a:rPr lang="fa-IR" dirty="0" smtClean="0">
                <a:solidFill>
                  <a:srgbClr val="FF0000"/>
                </a:solidFill>
              </a:rPr>
              <a:t>1-به اموال خودتان و دیگران صدمه نزنید.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</a:rPr>
              <a:t>2-به دیگران صدمه نزنید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</a:rPr>
              <a:t>3-به خودتان صدمه نزنید </a:t>
            </a:r>
          </a:p>
          <a:p>
            <a:pPr marL="0" indent="0" algn="r" rtl="1">
              <a:buNone/>
            </a:pPr>
            <a:r>
              <a:rPr lang="fa-IR" dirty="0" smtClean="0"/>
              <a:t>2-وقتی کسی از دست ما عصبانی است باید چه کنیم؟</a:t>
            </a:r>
          </a:p>
          <a:p>
            <a:pPr marL="0" indent="0" algn="r" rtl="1">
              <a:buNone/>
            </a:pPr>
            <a:r>
              <a:rPr lang="fa-IR" dirty="0" smtClean="0"/>
              <a:t>3-وقتی ما از دست دیگران عصبانی هستیم چه کنیم؟</a:t>
            </a:r>
          </a:p>
          <a:p>
            <a:pPr marL="0" indent="0" algn="r" rtl="1">
              <a:buNone/>
            </a:pPr>
            <a:r>
              <a:rPr lang="fa-IR" dirty="0" smtClean="0"/>
              <a:t>4- دو حدیت از امام علی و امام صادق درباره ی خشم را بنویسید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00B050"/>
                </a:solidFill>
              </a:rPr>
              <a:t>امام علی:خشم دشمن توست،پس آن را برخود مسلط مگردان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00B050"/>
                </a:solidFill>
              </a:rPr>
              <a:t>امام صادق:هر كسی مالک خشم خود نباشد، مالک عقل خود نخواهد بود.</a:t>
            </a:r>
          </a:p>
          <a:p>
            <a:pPr marL="0" indent="0" algn="r" rtl="1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858877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مواد مخدر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همه ی ما در طول زندگی چیز هایی درباره ی مواد مخدر و آثار مخرب آنها بر سیستم عصبی انسان چیز هایی شنیده ایم. همانطور که گفتیم اگر در ویژگی مانند تمایل به تجربه ی چیز های جدید افراط به وجود بیاید،امکان اینکه فرد به سراغ مواد مخدر برود زیاد است. اما بیایید یک سری اطلاعات درباره ی مواد مخدر بدست بیاوریم.</a:t>
            </a:r>
          </a:p>
          <a:p>
            <a:pPr marL="0" indent="0" algn="r" rtl="1">
              <a:buNone/>
            </a:pPr>
            <a:r>
              <a:rPr lang="fa-IR" dirty="0" smtClean="0"/>
              <a:t>مواد مخدر انواع مختلفی دارند که از آنها میتوان به:شیشه حشیش قرص های اکستازی اشاری کرد.</a:t>
            </a:r>
            <a:r>
              <a:rPr lang="fa-IR" sz="1600" b="1" dirty="0" smtClean="0">
                <a:solidFill>
                  <a:srgbClr val="FF0000"/>
                </a:solidFill>
              </a:rPr>
              <a:t>نکته:قرص های اکستازی قرص هایی هستند که باعث ایجاد توهم میشوند و این توهم ها همیشه نوعی کابوس هستند</a:t>
            </a:r>
          </a:p>
          <a:p>
            <a:pPr marL="0" indent="0" algn="r" rtl="1">
              <a:buNone/>
            </a:pPr>
            <a:r>
              <a:rPr lang="fa-IR" dirty="0" smtClean="0"/>
              <a:t>این قرص ها با بالا بردن فشار خون و ایجاد به هم ریختگی در دستگاه عصبی انسان باعث به ایجاد توهم میشود.مواد مخدر نه تنها یک خطر جانی برای خود فرد و اطرافیانش است،بلکه باعث طرد شدن فرد از جامعه و خانواده نیز میشود.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0789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توجه!!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باید بدانید طبق قانون هر نوع نگهدار و مهفی نمودن،خرید و فروش و پخش،مصرف واردات و صادرات مواد مخدر </a:t>
            </a:r>
            <a:r>
              <a:rPr lang="fa-IR" b="1" dirty="0" smtClean="0"/>
              <a:t>جرم</a:t>
            </a:r>
            <a:r>
              <a:rPr lang="fa-IR" dirty="0" smtClean="0"/>
              <a:t> است.امکان دارد قاچاقچیام به شما بگویند در مقابل مقداری پول برایشان مدت زمانی مواد مخدر نگه دارید و یا برایش آن را جا به جا بکنید. اما بدانید اگر کسی حتی فریب بخورد و این کار را انجام دهد،کار او جرم خواهد بود و او مجرم شناخته خواهد شد.</a:t>
            </a:r>
            <a:r>
              <a:rPr lang="fa-IR" dirty="0" smtClean="0">
                <a:solidFill>
                  <a:srgbClr val="FF0000"/>
                </a:solidFill>
              </a:rPr>
              <a:t>همچنین بدانید جرم های مربوط به مواد مخدر اشد مجازات را دارند</a:t>
            </a:r>
            <a:endParaRPr lang="fa-I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74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1045</TotalTime>
  <Words>886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آسیب های اجتماعی و پیشگیری از آنها</vt:lpstr>
      <vt:lpstr>نوجوانی</vt:lpstr>
      <vt:lpstr>آسیب های اجتماعی</vt:lpstr>
      <vt:lpstr>پرخاشگری و نزاع</vt:lpstr>
      <vt:lpstr>کنترل خشم</vt:lpstr>
      <vt:lpstr>PowerPoint Presentation</vt:lpstr>
      <vt:lpstr>PowerPoint Presentation</vt:lpstr>
      <vt:lpstr>مواد مخدر</vt:lpstr>
      <vt:lpstr>توجه!!</vt:lpstr>
      <vt:lpstr>پایان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آسیب های اجتماعی و پیشگیری از آنها</dc:title>
  <dc:creator>hp</dc:creator>
  <cp:lastModifiedBy>hp</cp:lastModifiedBy>
  <cp:revision>9</cp:revision>
  <dcterms:created xsi:type="dcterms:W3CDTF">2021-11-05T14:27:57Z</dcterms:created>
  <dcterms:modified xsi:type="dcterms:W3CDTF">2021-11-06T07:53:53Z</dcterms:modified>
</cp:coreProperties>
</file>