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3"/>
  </p:notesMasterIdLst>
  <p:sldIdLst>
    <p:sldId id="257" r:id="rId2"/>
    <p:sldId id="256" r:id="rId3"/>
    <p:sldId id="258" r:id="rId4"/>
    <p:sldId id="260" r:id="rId5"/>
    <p:sldId id="259" r:id="rId6"/>
    <p:sldId id="263" r:id="rId7"/>
    <p:sldId id="265" r:id="rId8"/>
    <p:sldId id="266" r:id="rId9"/>
    <p:sldId id="268" r:id="rId10"/>
    <p:sldId id="269"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F1F1F-A919-4BE7-ABF6-D966C9BAE0D9}" type="datetimeFigureOut">
              <a:rPr lang="en-US" smtClean="0"/>
              <a:pPr/>
              <a:t>2/19/2018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B9C7E-5044-45F3-AE44-E16EE111C8FB}" type="slidenum">
              <a:rPr lang="en-US" smtClean="0"/>
              <a:pPr/>
              <a:t>‹#›</a:t>
            </a:fld>
            <a:endParaRPr lang="en-US"/>
          </a:p>
        </p:txBody>
      </p:sp>
    </p:spTree>
    <p:extLst>
      <p:ext uri="{BB962C8B-B14F-4D97-AF65-F5344CB8AC3E}">
        <p14:creationId xmlns:p14="http://schemas.microsoft.com/office/powerpoint/2010/main" val="2396222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DB9C7E-5044-45F3-AE44-E16EE111C8FB}" type="slidenum">
              <a:rPr lang="en-US" smtClean="0"/>
              <a:pPr/>
              <a:t>2</a:t>
            </a:fld>
            <a:endParaRPr lang="en-US"/>
          </a:p>
        </p:txBody>
      </p:sp>
    </p:spTree>
    <p:extLst>
      <p:ext uri="{BB962C8B-B14F-4D97-AF65-F5344CB8AC3E}">
        <p14:creationId xmlns:p14="http://schemas.microsoft.com/office/powerpoint/2010/main" val="2134731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DB9C7E-5044-45F3-AE44-E16EE111C8FB}" type="slidenum">
              <a:rPr lang="en-US" smtClean="0"/>
              <a:pPr/>
              <a:t>11</a:t>
            </a:fld>
            <a:endParaRPr lang="en-US"/>
          </a:p>
        </p:txBody>
      </p:sp>
    </p:spTree>
    <p:extLst>
      <p:ext uri="{BB962C8B-B14F-4D97-AF65-F5344CB8AC3E}">
        <p14:creationId xmlns:p14="http://schemas.microsoft.com/office/powerpoint/2010/main" val="2947121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DB9C7E-5044-45F3-AE44-E16EE111C8FB}" type="slidenum">
              <a:rPr lang="en-US" smtClean="0"/>
              <a:pPr/>
              <a:t>3</a:t>
            </a:fld>
            <a:endParaRPr lang="en-US"/>
          </a:p>
        </p:txBody>
      </p:sp>
    </p:spTree>
    <p:extLst>
      <p:ext uri="{BB962C8B-B14F-4D97-AF65-F5344CB8AC3E}">
        <p14:creationId xmlns:p14="http://schemas.microsoft.com/office/powerpoint/2010/main" val="538719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DB9C7E-5044-45F3-AE44-E16EE111C8FB}" type="slidenum">
              <a:rPr lang="en-US" smtClean="0"/>
              <a:pPr/>
              <a:t>4</a:t>
            </a:fld>
            <a:endParaRPr lang="en-US"/>
          </a:p>
        </p:txBody>
      </p:sp>
    </p:spTree>
    <p:extLst>
      <p:ext uri="{BB962C8B-B14F-4D97-AF65-F5344CB8AC3E}">
        <p14:creationId xmlns:p14="http://schemas.microsoft.com/office/powerpoint/2010/main" val="405076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DB9C7E-5044-45F3-AE44-E16EE111C8FB}" type="slidenum">
              <a:rPr lang="en-US" smtClean="0"/>
              <a:pPr/>
              <a:t>5</a:t>
            </a:fld>
            <a:endParaRPr lang="en-US"/>
          </a:p>
        </p:txBody>
      </p:sp>
    </p:spTree>
    <p:extLst>
      <p:ext uri="{BB962C8B-B14F-4D97-AF65-F5344CB8AC3E}">
        <p14:creationId xmlns:p14="http://schemas.microsoft.com/office/powerpoint/2010/main" val="1643206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DB9C7E-5044-45F3-AE44-E16EE111C8FB}" type="slidenum">
              <a:rPr lang="en-US" smtClean="0"/>
              <a:pPr/>
              <a:t>6</a:t>
            </a:fld>
            <a:endParaRPr lang="en-US"/>
          </a:p>
        </p:txBody>
      </p:sp>
    </p:spTree>
    <p:extLst>
      <p:ext uri="{BB962C8B-B14F-4D97-AF65-F5344CB8AC3E}">
        <p14:creationId xmlns:p14="http://schemas.microsoft.com/office/powerpoint/2010/main" val="3105300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DB9C7E-5044-45F3-AE44-E16EE111C8FB}" type="slidenum">
              <a:rPr lang="en-US" smtClean="0"/>
              <a:pPr/>
              <a:t>7</a:t>
            </a:fld>
            <a:endParaRPr lang="en-US"/>
          </a:p>
        </p:txBody>
      </p:sp>
    </p:spTree>
    <p:extLst>
      <p:ext uri="{BB962C8B-B14F-4D97-AF65-F5344CB8AC3E}">
        <p14:creationId xmlns:p14="http://schemas.microsoft.com/office/powerpoint/2010/main" val="1926061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DB9C7E-5044-45F3-AE44-E16EE111C8FB}" type="slidenum">
              <a:rPr lang="en-US" smtClean="0"/>
              <a:pPr/>
              <a:t>8</a:t>
            </a:fld>
            <a:endParaRPr lang="en-US"/>
          </a:p>
        </p:txBody>
      </p:sp>
    </p:spTree>
    <p:extLst>
      <p:ext uri="{BB962C8B-B14F-4D97-AF65-F5344CB8AC3E}">
        <p14:creationId xmlns:p14="http://schemas.microsoft.com/office/powerpoint/2010/main" val="2370592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DB9C7E-5044-45F3-AE44-E16EE111C8FB}" type="slidenum">
              <a:rPr lang="en-US" smtClean="0"/>
              <a:pPr/>
              <a:t>9</a:t>
            </a:fld>
            <a:endParaRPr lang="en-US"/>
          </a:p>
        </p:txBody>
      </p:sp>
    </p:spTree>
    <p:extLst>
      <p:ext uri="{BB962C8B-B14F-4D97-AF65-F5344CB8AC3E}">
        <p14:creationId xmlns:p14="http://schemas.microsoft.com/office/powerpoint/2010/main" val="3035576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DB9C7E-5044-45F3-AE44-E16EE111C8FB}" type="slidenum">
              <a:rPr lang="en-US" smtClean="0"/>
              <a:pPr/>
              <a:t>10</a:t>
            </a:fld>
            <a:endParaRPr lang="en-US"/>
          </a:p>
        </p:txBody>
      </p:sp>
    </p:spTree>
    <p:extLst>
      <p:ext uri="{BB962C8B-B14F-4D97-AF65-F5344CB8AC3E}">
        <p14:creationId xmlns:p14="http://schemas.microsoft.com/office/powerpoint/2010/main" val="1952954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2/19/2018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2/19/2018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514600"/>
            <a:ext cx="7851648" cy="1828800"/>
          </a:xfrm>
        </p:spPr>
        <p:txBody>
          <a:bodyPr>
            <a:noAutofit/>
          </a:bodyPr>
          <a:lstStyle/>
          <a:p>
            <a:pPr algn="ctr" rtl="1"/>
            <a:r>
              <a:rPr lang="fa-IR" sz="6600" dirty="0" smtClean="0">
                <a:solidFill>
                  <a:srgbClr val="FFFF00"/>
                </a:solidFill>
                <a:cs typeface="B Nazanin" pitchFamily="2" charset="-78"/>
              </a:rPr>
              <a:t>بسم الله الرحمن الرحیم</a:t>
            </a:r>
            <a:r>
              <a:rPr lang="en-US" sz="2400" dirty="0" smtClean="0">
                <a:solidFill>
                  <a:srgbClr val="FFFF00"/>
                </a:solidFill>
                <a:cs typeface="B Nazanin" pitchFamily="2" charset="-78"/>
              </a:rPr>
              <a:t/>
            </a:r>
            <a:br>
              <a:rPr lang="en-US" sz="2400" dirty="0" smtClean="0">
                <a:solidFill>
                  <a:srgbClr val="FFFF00"/>
                </a:solidFill>
                <a:cs typeface="B Nazanin" pitchFamily="2" charset="-78"/>
              </a:rPr>
            </a:br>
            <a:endParaRPr lang="en-US" sz="2400" dirty="0">
              <a:solidFill>
                <a:srgbClr val="FFFF00"/>
              </a:solidFill>
              <a:cs typeface="B Nazanin" pitchFamily="2" charset="-78"/>
            </a:endParaRPr>
          </a:p>
        </p:txBody>
      </p:sp>
    </p:spTree>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648200"/>
            <a:ext cx="7851648" cy="1828800"/>
          </a:xfrm>
        </p:spPr>
        <p:txBody>
          <a:bodyPr>
            <a:noAutofit/>
          </a:bodyPr>
          <a:lstStyle/>
          <a:p>
            <a:pPr rtl="1"/>
            <a:r>
              <a:rPr lang="ar-SA" sz="2000" dirty="0">
                <a:solidFill>
                  <a:srgbClr val="FFFF00"/>
                </a:solidFill>
                <a:effectLst/>
                <a:cs typeface="B Nazanin" panose="00000400000000000000" pitchFamily="2" charset="-78"/>
              </a:rPr>
              <a:t>با مرور سوره یوسف می توان اجمالاً چند شاخص و راهکار در برنامه ریزی فرهنگی که ،ذیل نظریه کشاورزی فرهنگی معنای صحیح خود را می یابد، به دست آورد</a:t>
            </a:r>
            <a:r>
              <a:rPr lang="ar-SA" sz="2000" dirty="0" smtClean="0">
                <a:solidFill>
                  <a:srgbClr val="FFFF00"/>
                </a:solidFill>
                <a:effectLst/>
                <a:cs typeface="B Nazanin" panose="00000400000000000000" pitchFamily="2" charset="-78"/>
              </a:rPr>
              <a:t>:</a:t>
            </a:r>
            <a:r>
              <a:rPr lang="fa-IR" sz="2000" dirty="0" smtClean="0">
                <a:solidFill>
                  <a:srgbClr val="FFFF00"/>
                </a:solidFill>
                <a:effectLst/>
                <a:cs typeface="B Nazanin" panose="00000400000000000000" pitchFamily="2" charset="-78"/>
              </a:rPr>
              <a:t/>
            </a:r>
            <a:br>
              <a:rPr lang="fa-IR" sz="2000" dirty="0" smtClean="0">
                <a:solidFill>
                  <a:srgbClr val="FFFF00"/>
                </a:solidFill>
                <a:effectLst/>
                <a:cs typeface="B Nazanin" panose="00000400000000000000" pitchFamily="2" charset="-78"/>
              </a:rPr>
            </a:br>
            <a:r>
              <a:rPr lang="en-US" sz="2000" dirty="0">
                <a:solidFill>
                  <a:srgbClr val="FFFF00"/>
                </a:solidFill>
                <a:effectLst/>
                <a:cs typeface="B Nazanin" panose="00000400000000000000" pitchFamily="2" charset="-78"/>
              </a:rPr>
              <a:t/>
            </a:r>
            <a:br>
              <a:rPr lang="en-US" sz="2000" dirty="0">
                <a:solidFill>
                  <a:srgbClr val="FFFF00"/>
                </a:solidFill>
                <a:effectLst/>
                <a:cs typeface="B Nazanin" panose="00000400000000000000" pitchFamily="2" charset="-78"/>
              </a:rPr>
            </a:br>
            <a:r>
              <a:rPr lang="fa-IR" sz="2000" dirty="0" smtClean="0">
                <a:solidFill>
                  <a:srgbClr val="FFFF00"/>
                </a:solidFill>
                <a:effectLst/>
                <a:cs typeface="B Nazanin" panose="00000400000000000000" pitchFamily="2" charset="-78"/>
              </a:rPr>
              <a:t>1-</a:t>
            </a:r>
            <a:r>
              <a:rPr lang="ar-SA" sz="2000" dirty="0" smtClean="0">
                <a:solidFill>
                  <a:srgbClr val="FF0000"/>
                </a:solidFill>
                <a:effectLst/>
                <a:cs typeface="B Nazanin" panose="00000400000000000000" pitchFamily="2" charset="-78"/>
              </a:rPr>
              <a:t>طبقه </a:t>
            </a:r>
            <a:r>
              <a:rPr lang="ar-SA" sz="2000" dirty="0">
                <a:solidFill>
                  <a:srgbClr val="FF0000"/>
                </a:solidFill>
                <a:effectLst/>
                <a:cs typeface="B Nazanin" panose="00000400000000000000" pitchFamily="2" charset="-78"/>
              </a:rPr>
              <a:t>بندی اطلاعاتی</a:t>
            </a:r>
            <a:r>
              <a:rPr lang="ar-SA" sz="2000" dirty="0">
                <a:solidFill>
                  <a:srgbClr val="FFFF00"/>
                </a:solidFill>
                <a:effectLst/>
                <a:cs typeface="B Nazanin" panose="00000400000000000000" pitchFamily="2" charset="-78"/>
              </a:rPr>
              <a:t>: یوسف نباید رؤیایش را برای برادرانش روایت کند</a:t>
            </a:r>
            <a:r>
              <a:rPr lang="en-US" sz="2000" dirty="0">
                <a:solidFill>
                  <a:srgbClr val="FFFF00"/>
                </a:solidFill>
                <a:effectLst/>
                <a:cs typeface="B Nazanin" panose="00000400000000000000" pitchFamily="2" charset="-78"/>
              </a:rPr>
              <a:t/>
            </a:r>
            <a:br>
              <a:rPr lang="en-US" sz="2000" dirty="0">
                <a:solidFill>
                  <a:srgbClr val="FFFF00"/>
                </a:solidFill>
                <a:effectLst/>
                <a:cs typeface="B Nazanin" panose="00000400000000000000" pitchFamily="2" charset="-78"/>
              </a:rPr>
            </a:br>
            <a:r>
              <a:rPr lang="ar-SA" sz="2000" dirty="0">
                <a:solidFill>
                  <a:srgbClr val="FFFF00"/>
                </a:solidFill>
                <a:effectLst/>
                <a:cs typeface="B Nazanin" panose="00000400000000000000" pitchFamily="2" charset="-78"/>
              </a:rPr>
              <a:t>قدرشناسی و عدم خیانت : او می گوید من در خفا خیانت نکردم خدا کید خائنین را به راه نمی آورد</a:t>
            </a:r>
            <a:r>
              <a:rPr lang="en-US" sz="2000" dirty="0">
                <a:solidFill>
                  <a:srgbClr val="FFFF00"/>
                </a:solidFill>
                <a:effectLst/>
                <a:cs typeface="B Nazanin" panose="00000400000000000000" pitchFamily="2" charset="-78"/>
              </a:rPr>
              <a:t/>
            </a:r>
            <a:br>
              <a:rPr lang="en-US" sz="2000" dirty="0">
                <a:solidFill>
                  <a:srgbClr val="FFFF00"/>
                </a:solidFill>
                <a:effectLst/>
                <a:cs typeface="B Nazanin" panose="00000400000000000000" pitchFamily="2" charset="-78"/>
              </a:rPr>
            </a:br>
            <a:r>
              <a:rPr lang="fa-IR" sz="2000" dirty="0" smtClean="0">
                <a:solidFill>
                  <a:srgbClr val="FFFF00"/>
                </a:solidFill>
                <a:effectLst/>
                <a:cs typeface="B Nazanin" panose="00000400000000000000" pitchFamily="2" charset="-78"/>
              </a:rPr>
              <a:t>2-</a:t>
            </a:r>
            <a:r>
              <a:rPr lang="ar-SA" sz="2000" dirty="0" smtClean="0">
                <a:solidFill>
                  <a:srgbClr val="FF0000"/>
                </a:solidFill>
                <a:effectLst/>
                <a:cs typeface="B Nazanin" panose="00000400000000000000" pitchFamily="2" charset="-78"/>
              </a:rPr>
              <a:t>تضرع </a:t>
            </a:r>
            <a:r>
              <a:rPr lang="ar-SA" sz="2000" dirty="0">
                <a:solidFill>
                  <a:srgbClr val="FF0000"/>
                </a:solidFill>
                <a:effectLst/>
                <a:cs typeface="B Nazanin" panose="00000400000000000000" pitchFamily="2" charset="-78"/>
              </a:rPr>
              <a:t>در شرایط بحرانی</a:t>
            </a:r>
            <a:r>
              <a:rPr lang="ar-SA" sz="2000" dirty="0">
                <a:solidFill>
                  <a:srgbClr val="FFFF00"/>
                </a:solidFill>
                <a:effectLst/>
                <a:cs typeface="B Nazanin" panose="00000400000000000000" pitchFamily="2" charset="-78"/>
              </a:rPr>
              <a:t>: تضرع یعقوب نهایتاً موجب یافتن هر دو فرزند ، در کنار یکدیگر، می شود. </a:t>
            </a:r>
            <a:r>
              <a:rPr lang="en-US" sz="2000" dirty="0">
                <a:solidFill>
                  <a:srgbClr val="FFFF00"/>
                </a:solidFill>
                <a:effectLst/>
                <a:cs typeface="B Nazanin" panose="00000400000000000000" pitchFamily="2" charset="-78"/>
              </a:rPr>
              <a:t/>
            </a:r>
            <a:br>
              <a:rPr lang="en-US" sz="2000" dirty="0">
                <a:solidFill>
                  <a:srgbClr val="FFFF00"/>
                </a:solidFill>
                <a:effectLst/>
                <a:cs typeface="B Nazanin" panose="00000400000000000000" pitchFamily="2" charset="-78"/>
              </a:rPr>
            </a:br>
            <a:r>
              <a:rPr lang="fa-IR" sz="2000" dirty="0" smtClean="0">
                <a:solidFill>
                  <a:srgbClr val="FFFF00"/>
                </a:solidFill>
                <a:effectLst/>
                <a:cs typeface="B Nazanin" panose="00000400000000000000" pitchFamily="2" charset="-78"/>
              </a:rPr>
              <a:t>3-</a:t>
            </a:r>
            <a:r>
              <a:rPr lang="ar-SA" sz="2000" dirty="0" smtClean="0">
                <a:solidFill>
                  <a:srgbClr val="FF0000"/>
                </a:solidFill>
                <a:effectLst/>
                <a:cs typeface="B Nazanin" panose="00000400000000000000" pitchFamily="2" charset="-78"/>
              </a:rPr>
              <a:t>بهره </a:t>
            </a:r>
            <a:r>
              <a:rPr lang="ar-SA" sz="2000" dirty="0">
                <a:solidFill>
                  <a:srgbClr val="FF0000"/>
                </a:solidFill>
                <a:effectLst/>
                <a:cs typeface="B Nazanin" panose="00000400000000000000" pitchFamily="2" charset="-78"/>
              </a:rPr>
              <a:t>گیری از فرصت ها </a:t>
            </a:r>
            <a:r>
              <a:rPr lang="ar-SA" sz="2000" dirty="0">
                <a:solidFill>
                  <a:srgbClr val="FFFF00"/>
                </a:solidFill>
                <a:effectLst/>
                <a:cs typeface="B Nazanin" panose="00000400000000000000" pitchFamily="2" charset="-78"/>
              </a:rPr>
              <a:t>، فرصت تبلیغ دین در هنگام مراجعت نیازمندان، فرصت برائت یافتن هنگام مراجعه پادشاه.</a:t>
            </a:r>
            <a:r>
              <a:rPr lang="en-US" sz="2000" dirty="0">
                <a:solidFill>
                  <a:srgbClr val="FFFF00"/>
                </a:solidFill>
                <a:effectLst/>
                <a:cs typeface="B Nazanin" panose="00000400000000000000" pitchFamily="2" charset="-78"/>
              </a:rPr>
              <a:t/>
            </a:r>
            <a:br>
              <a:rPr lang="en-US" sz="2000" dirty="0">
                <a:solidFill>
                  <a:srgbClr val="FFFF00"/>
                </a:solidFill>
                <a:effectLst/>
                <a:cs typeface="B Nazanin" panose="00000400000000000000" pitchFamily="2" charset="-78"/>
              </a:rPr>
            </a:br>
            <a:r>
              <a:rPr lang="fa-IR" sz="2000" dirty="0" smtClean="0">
                <a:solidFill>
                  <a:srgbClr val="FFFF00"/>
                </a:solidFill>
                <a:effectLst/>
                <a:cs typeface="B Nazanin" panose="00000400000000000000" pitchFamily="2" charset="-78"/>
              </a:rPr>
              <a:t>4-</a:t>
            </a:r>
            <a:r>
              <a:rPr lang="ar-SA" sz="2000" dirty="0" smtClean="0">
                <a:solidFill>
                  <a:srgbClr val="FFFF00"/>
                </a:solidFill>
                <a:effectLst/>
                <a:cs typeface="B Nazanin" panose="00000400000000000000" pitchFamily="2" charset="-78"/>
              </a:rPr>
              <a:t>عدم</a:t>
            </a:r>
            <a:r>
              <a:rPr lang="ar-SA" sz="2000" dirty="0" smtClean="0">
                <a:solidFill>
                  <a:srgbClr val="FF0000"/>
                </a:solidFill>
                <a:effectLst/>
                <a:cs typeface="B Nazanin" panose="00000400000000000000" pitchFamily="2" charset="-78"/>
              </a:rPr>
              <a:t> </a:t>
            </a:r>
            <a:r>
              <a:rPr lang="ar-SA" sz="2000" dirty="0">
                <a:solidFill>
                  <a:srgbClr val="FF0000"/>
                </a:solidFill>
                <a:effectLst/>
                <a:cs typeface="B Nazanin" panose="00000400000000000000" pitchFamily="2" charset="-78"/>
              </a:rPr>
              <a:t>امید به غیرخدا و مکر غیرالهی</a:t>
            </a:r>
            <a:r>
              <a:rPr lang="ar-SA" sz="2000" dirty="0">
                <a:solidFill>
                  <a:srgbClr val="FFFF00"/>
                </a:solidFill>
                <a:effectLst/>
                <a:cs typeface="B Nazanin" panose="00000400000000000000" pitchFamily="2" charset="-78"/>
              </a:rPr>
              <a:t>: یوسف به هم بند خود گفت مرا نزد ربت یاد کن اما این چاره اندیشی با دخالت شیطان ناکام شد و او یوسف را از یاد برد تا چند سال دیگر در زندان بماند</a:t>
            </a:r>
            <a:r>
              <a:rPr lang="en-US" sz="2000" dirty="0">
                <a:solidFill>
                  <a:srgbClr val="FFFF00"/>
                </a:solidFill>
                <a:effectLst/>
                <a:cs typeface="B Nazanin" panose="00000400000000000000" pitchFamily="2" charset="-78"/>
              </a:rPr>
              <a:t/>
            </a:r>
            <a:br>
              <a:rPr lang="en-US" sz="2000" dirty="0">
                <a:solidFill>
                  <a:srgbClr val="FFFF00"/>
                </a:solidFill>
                <a:effectLst/>
                <a:cs typeface="B Nazanin" panose="00000400000000000000" pitchFamily="2" charset="-78"/>
              </a:rPr>
            </a:br>
            <a:r>
              <a:rPr lang="fa-IR" sz="2000" dirty="0" smtClean="0">
                <a:solidFill>
                  <a:srgbClr val="FFFF00"/>
                </a:solidFill>
                <a:effectLst/>
                <a:cs typeface="B Nazanin" panose="00000400000000000000" pitchFamily="2" charset="-78"/>
              </a:rPr>
              <a:t>5-ب</a:t>
            </a:r>
            <a:r>
              <a:rPr lang="fa-IR" sz="2000" dirty="0" smtClean="0">
                <a:solidFill>
                  <a:srgbClr val="FF0000"/>
                </a:solidFill>
                <a:effectLst/>
                <a:cs typeface="B Nazanin" panose="00000400000000000000" pitchFamily="2" charset="-78"/>
              </a:rPr>
              <a:t>هره </a:t>
            </a:r>
            <a:r>
              <a:rPr lang="fa-IR" sz="2000" dirty="0">
                <a:solidFill>
                  <a:srgbClr val="FF0000"/>
                </a:solidFill>
                <a:effectLst/>
                <a:cs typeface="B Nazanin" panose="00000400000000000000" pitchFamily="2" charset="-78"/>
              </a:rPr>
              <a:t>گیری از اخبار غیبی</a:t>
            </a:r>
            <a:r>
              <a:rPr lang="fa-IR" sz="2000" dirty="0">
                <a:solidFill>
                  <a:srgbClr val="FFFF00"/>
                </a:solidFill>
                <a:effectLst/>
                <a:cs typeface="B Nazanin" panose="00000400000000000000" pitchFamily="2" charset="-78"/>
              </a:rPr>
              <a:t>: تأویل رؤیای یوسف، تأویل رؤیای مصاحبان یوسف در زندان، تأویل رؤیای پادشاه، اتکای یعقوب به علم الهی</a:t>
            </a:r>
            <a:r>
              <a:rPr lang="en-US" sz="2000" dirty="0">
                <a:solidFill>
                  <a:srgbClr val="FFFF00"/>
                </a:solidFill>
                <a:effectLst/>
                <a:cs typeface="B Nazanin" panose="00000400000000000000" pitchFamily="2" charset="-78"/>
              </a:rPr>
              <a:t/>
            </a:r>
            <a:br>
              <a:rPr lang="en-US" sz="2000" dirty="0">
                <a:solidFill>
                  <a:srgbClr val="FFFF00"/>
                </a:solidFill>
                <a:effectLst/>
                <a:cs typeface="B Nazanin" panose="00000400000000000000" pitchFamily="2" charset="-78"/>
              </a:rPr>
            </a:br>
            <a:r>
              <a:rPr lang="fa-IR" sz="2000" dirty="0" smtClean="0">
                <a:solidFill>
                  <a:srgbClr val="FFFF00"/>
                </a:solidFill>
                <a:effectLst/>
                <a:cs typeface="B Nazanin" panose="00000400000000000000" pitchFamily="2" charset="-78"/>
              </a:rPr>
              <a:t>6-</a:t>
            </a:r>
            <a:r>
              <a:rPr lang="fa-IR" sz="2000" dirty="0" smtClean="0">
                <a:solidFill>
                  <a:srgbClr val="FF0000"/>
                </a:solidFill>
                <a:effectLst/>
                <a:cs typeface="B Nazanin" panose="00000400000000000000" pitchFamily="2" charset="-78"/>
              </a:rPr>
              <a:t>حسن </a:t>
            </a:r>
            <a:r>
              <a:rPr lang="fa-IR" sz="2000" dirty="0">
                <a:solidFill>
                  <a:srgbClr val="FF0000"/>
                </a:solidFill>
                <a:effectLst/>
                <a:cs typeface="B Nazanin" panose="00000400000000000000" pitchFamily="2" charset="-78"/>
              </a:rPr>
              <a:t>ظن، عدم بدبینی و فال بد زدن</a:t>
            </a:r>
            <a:r>
              <a:rPr lang="fa-IR" sz="2000" dirty="0">
                <a:solidFill>
                  <a:srgbClr val="FFFF00"/>
                </a:solidFill>
                <a:effectLst/>
                <a:cs typeface="B Nazanin" panose="00000400000000000000" pitchFamily="2" charset="-78"/>
              </a:rPr>
              <a:t>: فال بد یعقوب بر دریده شدن یوسف توسط گرگ ها، خواسته یوسف مبنی بر بهتر بودن زندان از دعوت زنان مصر.</a:t>
            </a:r>
            <a:endParaRPr lang="en-US" sz="2000" dirty="0">
              <a:solidFill>
                <a:srgbClr val="FFFF00"/>
              </a:solidFill>
              <a:effectLst/>
              <a:cs typeface="B Nazanin" panose="00000400000000000000" pitchFamily="2" charset="-78"/>
            </a:endParaRPr>
          </a:p>
        </p:txBody>
      </p:sp>
    </p:spTree>
    <p:extLst>
      <p:ext uri="{BB962C8B-B14F-4D97-AF65-F5344CB8AC3E}">
        <p14:creationId xmlns:p14="http://schemas.microsoft.com/office/powerpoint/2010/main" val="3633953027"/>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191000"/>
            <a:ext cx="7851648" cy="1828800"/>
          </a:xfrm>
        </p:spPr>
        <p:txBody>
          <a:bodyPr>
            <a:noAutofit/>
          </a:bodyPr>
          <a:lstStyle/>
          <a:p>
            <a:pPr rtl="1"/>
            <a:r>
              <a:rPr lang="fa-IR" sz="2800" dirty="0">
                <a:solidFill>
                  <a:srgbClr val="FF0000"/>
                </a:solidFill>
                <a:effectLst/>
                <a:cs typeface="B Nazanin" panose="00000400000000000000" pitchFamily="2" charset="-78"/>
              </a:rPr>
              <a:t>جمع بندی و نتیجه </a:t>
            </a:r>
            <a:r>
              <a:rPr lang="fa-IR" sz="2800" dirty="0" smtClean="0">
                <a:solidFill>
                  <a:srgbClr val="FF0000"/>
                </a:solidFill>
                <a:effectLst/>
                <a:cs typeface="B Nazanin" panose="00000400000000000000" pitchFamily="2" charset="-78"/>
              </a:rPr>
              <a:t>گیری</a:t>
            </a:r>
            <a:r>
              <a:rPr lang="fa-IR" sz="2800" dirty="0" smtClean="0">
                <a:solidFill>
                  <a:srgbClr val="FFFF00"/>
                </a:solidFill>
                <a:effectLst/>
                <a:cs typeface="B Nazanin" panose="00000400000000000000" pitchFamily="2" charset="-78"/>
              </a:rPr>
              <a:t/>
            </a:r>
            <a:br>
              <a:rPr lang="fa-IR" sz="2800" dirty="0" smtClean="0">
                <a:solidFill>
                  <a:srgbClr val="FFFF00"/>
                </a:solidFill>
                <a:effectLst/>
                <a:cs typeface="B Nazanin" panose="00000400000000000000" pitchFamily="2" charset="-78"/>
              </a:rPr>
            </a:br>
            <a:r>
              <a:rPr lang="fa-IR" sz="2800" dirty="0" smtClean="0">
                <a:solidFill>
                  <a:srgbClr val="FFFF00"/>
                </a:solidFill>
                <a:effectLst/>
                <a:cs typeface="B Nazanin" panose="00000400000000000000" pitchFamily="2" charset="-78"/>
              </a:rPr>
              <a:t/>
            </a:r>
            <a:br>
              <a:rPr lang="fa-IR" sz="2800" dirty="0" smtClean="0">
                <a:solidFill>
                  <a:srgbClr val="FFFF00"/>
                </a:solidFill>
                <a:effectLst/>
                <a:cs typeface="B Nazanin" panose="00000400000000000000" pitchFamily="2" charset="-78"/>
              </a:rPr>
            </a:br>
            <a:r>
              <a:rPr lang="en-US" sz="2800" dirty="0">
                <a:solidFill>
                  <a:srgbClr val="FFFF00"/>
                </a:solidFill>
                <a:effectLst/>
                <a:cs typeface="B Nazanin" panose="00000400000000000000" pitchFamily="2" charset="-78"/>
              </a:rPr>
              <a:t/>
            </a:r>
            <a:br>
              <a:rPr lang="en-US" sz="2800" dirty="0">
                <a:solidFill>
                  <a:srgbClr val="FFFF00"/>
                </a:solidFill>
                <a:effectLst/>
                <a:cs typeface="B Nazanin" panose="00000400000000000000" pitchFamily="2" charset="-78"/>
              </a:rPr>
            </a:br>
            <a:r>
              <a:rPr lang="fa-IR" sz="2800" dirty="0">
                <a:solidFill>
                  <a:srgbClr val="FFFF00"/>
                </a:solidFill>
                <a:effectLst/>
                <a:cs typeface="B Nazanin" panose="00000400000000000000" pitchFamily="2" charset="-78"/>
              </a:rPr>
              <a:t>نظریه مهندسی فرهنگی نیازمند بیان و تفسیر توحیدی مبتنی بر قرآن حدیث است تا مرز آن با  تقریرهای مدرن و انسان محور روشن شود. در این راستا می توان نظریه کشاورزی فرهنگی را پیشنهاد نمود. در اینجا انسان ضمن امید به آینده نگاه خود را از «خود» به «خدا» و از «زمین» به «آسمان» تغییر می دهد ولی تدبیر و برنامه ریزی را با روشهایی اسلامی و قرآنی در پیش می گیرد. متون دینی مبتنی بر این نظریه می توانند راهکارهای مهمی را به ما پیشنهاد دهند که برخی از مهم ترین آنها در این مقاله مورد اشاره قرار گرفت.</a:t>
            </a:r>
            <a:endParaRPr lang="en-US" sz="2800" dirty="0">
              <a:solidFill>
                <a:srgbClr val="FFFF00"/>
              </a:solidFill>
              <a:effectLst/>
              <a:cs typeface="B Nazanin" panose="00000400000000000000" pitchFamily="2" charset="-78"/>
            </a:endParaRPr>
          </a:p>
        </p:txBody>
      </p:sp>
    </p:spTree>
    <p:extLst>
      <p:ext uri="{BB962C8B-B14F-4D97-AF65-F5344CB8AC3E}">
        <p14:creationId xmlns:p14="http://schemas.microsoft.com/office/powerpoint/2010/main" val="412649746"/>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810000"/>
            <a:ext cx="7851648" cy="1828800"/>
          </a:xfrm>
        </p:spPr>
        <p:txBody>
          <a:bodyPr>
            <a:noAutofit/>
          </a:bodyPr>
          <a:lstStyle/>
          <a:p>
            <a:pPr algn="ctr" rtl="1"/>
            <a:r>
              <a:rPr lang="fa-IR" sz="6000" dirty="0" smtClean="0">
                <a:solidFill>
                  <a:srgbClr val="FFFF00"/>
                </a:solidFill>
                <a:cs typeface="B Nazanin" pitchFamily="2" charset="-78"/>
              </a:rPr>
              <a:t>نظریه</a:t>
            </a:r>
            <a:br>
              <a:rPr lang="fa-IR" sz="6000" dirty="0" smtClean="0">
                <a:solidFill>
                  <a:srgbClr val="FFFF00"/>
                </a:solidFill>
                <a:cs typeface="B Nazanin" pitchFamily="2" charset="-78"/>
              </a:rPr>
            </a:br>
            <a:r>
              <a:rPr lang="fa-IR" sz="6000" dirty="0" smtClean="0">
                <a:solidFill>
                  <a:srgbClr val="FFFF00"/>
                </a:solidFill>
                <a:cs typeface="B Nazanin" pitchFamily="2" charset="-78"/>
              </a:rPr>
              <a:t>کشاورزی فرهنگی</a:t>
            </a:r>
            <a:r>
              <a:rPr lang="en-US" sz="4400" dirty="0" smtClean="0">
                <a:solidFill>
                  <a:srgbClr val="FFFF00"/>
                </a:solidFill>
                <a:cs typeface="B Nazanin" pitchFamily="2" charset="-78"/>
              </a:rPr>
              <a:t/>
            </a:r>
            <a:br>
              <a:rPr lang="en-US" sz="4400" dirty="0" smtClean="0">
                <a:solidFill>
                  <a:srgbClr val="FFFF00"/>
                </a:solidFill>
                <a:cs typeface="B Nazanin" pitchFamily="2" charset="-78"/>
              </a:rPr>
            </a:br>
            <a:r>
              <a:rPr lang="en-US" sz="6600" dirty="0" smtClean="0">
                <a:solidFill>
                  <a:srgbClr val="FFFF00"/>
                </a:solidFill>
                <a:cs typeface="B Nazanin" pitchFamily="2" charset="-78"/>
              </a:rPr>
              <a:t/>
            </a:r>
            <a:br>
              <a:rPr lang="en-US" sz="6600" dirty="0" smtClean="0">
                <a:solidFill>
                  <a:srgbClr val="FFFF00"/>
                </a:solidFill>
                <a:cs typeface="B Nazanin" pitchFamily="2" charset="-78"/>
              </a:rPr>
            </a:br>
            <a:r>
              <a:rPr lang="fa-IR" sz="3600" dirty="0" smtClean="0">
                <a:solidFill>
                  <a:srgbClr val="FFFF00"/>
                </a:solidFill>
                <a:cs typeface="B Nazanin" pitchFamily="2" charset="-78"/>
              </a:rPr>
              <a:t>رضاکریمی</a:t>
            </a:r>
            <a:r>
              <a:rPr lang="en-US" sz="6600" dirty="0" smtClean="0">
                <a:solidFill>
                  <a:srgbClr val="FFFF00"/>
                </a:solidFill>
                <a:cs typeface="B Nazanin" pitchFamily="2" charset="-78"/>
              </a:rPr>
              <a:t/>
            </a:r>
            <a:br>
              <a:rPr lang="en-US" sz="6600" dirty="0" smtClean="0">
                <a:solidFill>
                  <a:srgbClr val="FFFF00"/>
                </a:solidFill>
                <a:cs typeface="B Nazanin" pitchFamily="2" charset="-78"/>
              </a:rPr>
            </a:br>
            <a:r>
              <a:rPr lang="en-US" sz="2400" dirty="0" smtClean="0">
                <a:solidFill>
                  <a:srgbClr val="FFFF00"/>
                </a:solidFill>
                <a:cs typeface="B Nazanin" pitchFamily="2" charset="-78"/>
              </a:rPr>
              <a:t>r1001.blog.ir</a:t>
            </a:r>
            <a:r>
              <a:rPr lang="fa-IR" sz="2400" dirty="0" smtClean="0">
                <a:solidFill>
                  <a:srgbClr val="FFFF00"/>
                </a:solidFill>
                <a:cs typeface="B Nazanin" pitchFamily="2" charset="-78"/>
              </a:rPr>
              <a:t/>
            </a:r>
            <a:br>
              <a:rPr lang="fa-IR" sz="2400" dirty="0" smtClean="0">
                <a:solidFill>
                  <a:srgbClr val="FFFF00"/>
                </a:solidFill>
                <a:cs typeface="B Nazanin" pitchFamily="2" charset="-78"/>
              </a:rPr>
            </a:br>
            <a:r>
              <a:rPr lang="en-US" sz="2400" dirty="0" smtClean="0">
                <a:solidFill>
                  <a:srgbClr val="FFFF00"/>
                </a:solidFill>
                <a:cs typeface="B Nazanin" pitchFamily="2" charset="-78"/>
              </a:rPr>
              <a:t>@karimireza1001</a:t>
            </a:r>
            <a:endParaRPr lang="en-US" sz="2400" dirty="0">
              <a:solidFill>
                <a:srgbClr val="FFFF00"/>
              </a:solidFill>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810000"/>
            <a:ext cx="7851648" cy="1828800"/>
          </a:xfrm>
        </p:spPr>
        <p:txBody>
          <a:bodyPr>
            <a:noAutofit/>
          </a:bodyPr>
          <a:lstStyle/>
          <a:p>
            <a:pPr rtl="1"/>
            <a:r>
              <a:rPr lang="fa-IR" sz="2400" dirty="0" smtClean="0">
                <a:solidFill>
                  <a:srgbClr val="FFFF00"/>
                </a:solidFill>
                <a:effectLst/>
                <a:cs typeface="B Nazanin" panose="00000400000000000000" pitchFamily="2" charset="-78"/>
              </a:rPr>
              <a:t>چکیده نظریه:</a:t>
            </a:r>
            <a:br>
              <a:rPr lang="fa-IR" sz="2400" dirty="0" smtClean="0">
                <a:solidFill>
                  <a:srgbClr val="FFFF00"/>
                </a:solidFill>
                <a:effectLst/>
                <a:cs typeface="B Nazanin" panose="00000400000000000000" pitchFamily="2" charset="-78"/>
              </a:rPr>
            </a:br>
            <a:r>
              <a:rPr lang="fa-IR" sz="2400" dirty="0" smtClean="0">
                <a:solidFill>
                  <a:srgbClr val="FFFF00"/>
                </a:solidFill>
                <a:effectLst/>
                <a:cs typeface="B Nazanin" panose="00000400000000000000" pitchFamily="2" charset="-78"/>
              </a:rPr>
              <a:t/>
            </a:r>
            <a:br>
              <a:rPr lang="fa-IR" sz="2400" dirty="0" smtClean="0">
                <a:solidFill>
                  <a:srgbClr val="FFFF00"/>
                </a:solidFill>
                <a:effectLst/>
                <a:cs typeface="B Nazanin" panose="00000400000000000000" pitchFamily="2" charset="-78"/>
              </a:rPr>
            </a:br>
            <a:r>
              <a:rPr lang="fa-IR" sz="2400" dirty="0" smtClean="0">
                <a:solidFill>
                  <a:srgbClr val="FFFF00"/>
                </a:solidFill>
                <a:effectLst/>
                <a:cs typeface="B Nazanin" panose="00000400000000000000" pitchFamily="2" charset="-78"/>
              </a:rPr>
              <a:t>رویکرد </a:t>
            </a:r>
            <a:r>
              <a:rPr lang="fa-IR" sz="2400" dirty="0">
                <a:solidFill>
                  <a:srgbClr val="FFFF00"/>
                </a:solidFill>
                <a:effectLst/>
                <a:cs typeface="B Nazanin" panose="00000400000000000000" pitchFamily="2" charset="-78"/>
              </a:rPr>
              <a:t>کشاورزی فرهنگی به عنوان تقریر صحیح از نظریه مهندسی است. </a:t>
            </a:r>
            <a:r>
              <a:rPr lang="fa-IR" sz="2400" dirty="0" smtClean="0">
                <a:solidFill>
                  <a:srgbClr val="FFFF00"/>
                </a:solidFill>
                <a:effectLst/>
                <a:cs typeface="B Nazanin" panose="00000400000000000000" pitchFamily="2" charset="-78"/>
              </a:rPr>
              <a:t>مهندس نمونه اعلای بشر مدرن است و و از نوع جدید نگاه بشر به آدم و عالم حکایت می کند. در حالی که بر اساس متون دینی کشاورزی آن پیشه ای است که خدا برای بندگانش فرستاد تا هم کار کنند و هم بنده باشند. و هم کار است و هم سبب اتصال زمین به آسمان. این نظریه موجب رواج رویکرد استصلاحی در حکومت به جای رویکرد اصلاحی و تقویت فرهنگ انتظار به معنای صحیح آن می شود. ضمن اینکه ذیل آن می توان روشهایی برگرفته از قرآن برای «تدبیر و برنامه ریزی» با محوریت سوره یوسف پیشنهاد نمود.</a:t>
            </a:r>
            <a:endParaRPr lang="en-US" sz="2400" dirty="0">
              <a:solidFill>
                <a:srgbClr val="FFFF00"/>
              </a:solidFill>
              <a:effectLst/>
              <a:cs typeface="B Nazanin" panose="00000400000000000000" pitchFamily="2" charset="-78"/>
            </a:endParaRPr>
          </a:p>
        </p:txBody>
      </p:sp>
    </p:spTree>
    <p:extLst>
      <p:ext uri="{BB962C8B-B14F-4D97-AF65-F5344CB8AC3E}">
        <p14:creationId xmlns:p14="http://schemas.microsoft.com/office/powerpoint/2010/main" val="1596811249"/>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05400" y="3886200"/>
            <a:ext cx="3886200" cy="1828800"/>
          </a:xfrm>
        </p:spPr>
        <p:txBody>
          <a:bodyPr>
            <a:noAutofit/>
          </a:bodyPr>
          <a:lstStyle/>
          <a:p>
            <a:pPr rtl="1"/>
            <a:r>
              <a:rPr lang="fa-IR" sz="2400" dirty="0" smtClean="0">
                <a:solidFill>
                  <a:srgbClr val="FFFF00"/>
                </a:solidFill>
                <a:effectLst/>
                <a:cs typeface="B Nazanin" panose="00000400000000000000" pitchFamily="2" charset="-78"/>
              </a:rPr>
              <a:t/>
            </a:r>
            <a:br>
              <a:rPr lang="fa-IR" sz="2400" dirty="0" smtClean="0">
                <a:solidFill>
                  <a:srgbClr val="FFFF00"/>
                </a:solidFill>
                <a:effectLst/>
                <a:cs typeface="B Nazanin" panose="00000400000000000000" pitchFamily="2" charset="-78"/>
              </a:rPr>
            </a:br>
            <a:r>
              <a:rPr lang="fa-IR" sz="2400" dirty="0" smtClean="0">
                <a:solidFill>
                  <a:srgbClr val="FFFF00"/>
                </a:solidFill>
                <a:effectLst/>
                <a:cs typeface="B Nazanin" panose="00000400000000000000" pitchFamily="2" charset="-78"/>
              </a:rPr>
              <a:t>رویکرد </a:t>
            </a:r>
            <a:r>
              <a:rPr lang="fa-IR" sz="2400" dirty="0">
                <a:solidFill>
                  <a:srgbClr val="FFFF00"/>
                </a:solidFill>
                <a:effectLst/>
                <a:cs typeface="B Nazanin" panose="00000400000000000000" pitchFamily="2" charset="-78"/>
              </a:rPr>
              <a:t>کشاورزی فرهنگی به عنوان تقریر صحیح از نظریه مهندسی است. </a:t>
            </a:r>
            <a:r>
              <a:rPr lang="fa-IR" sz="2400" dirty="0" smtClean="0">
                <a:solidFill>
                  <a:srgbClr val="FFFF00"/>
                </a:solidFill>
                <a:effectLst/>
                <a:cs typeface="B Nazanin" panose="00000400000000000000" pitchFamily="2" charset="-78"/>
              </a:rPr>
              <a:t/>
            </a:r>
            <a:br>
              <a:rPr lang="fa-IR" sz="2400" dirty="0" smtClean="0">
                <a:solidFill>
                  <a:srgbClr val="FFFF00"/>
                </a:solidFill>
                <a:effectLst/>
                <a:cs typeface="B Nazanin" panose="00000400000000000000" pitchFamily="2" charset="-78"/>
              </a:rPr>
            </a:br>
            <a:r>
              <a:rPr lang="fa-IR" sz="2400" dirty="0" smtClean="0">
                <a:solidFill>
                  <a:srgbClr val="FFFF00"/>
                </a:solidFill>
                <a:effectLst/>
                <a:cs typeface="B Nazanin" panose="00000400000000000000" pitchFamily="2" charset="-78"/>
              </a:rPr>
              <a:t/>
            </a:r>
            <a:br>
              <a:rPr lang="fa-IR" sz="2400" dirty="0" smtClean="0">
                <a:solidFill>
                  <a:srgbClr val="FFFF00"/>
                </a:solidFill>
                <a:effectLst/>
                <a:cs typeface="B Nazanin" panose="00000400000000000000" pitchFamily="2" charset="-78"/>
              </a:rPr>
            </a:br>
            <a:r>
              <a:rPr lang="fa-IR" sz="2400" dirty="0">
                <a:solidFill>
                  <a:srgbClr val="FFFF00"/>
                </a:solidFill>
                <a:effectLst/>
                <a:cs typeface="B Nazanin" panose="00000400000000000000" pitchFamily="2" charset="-78"/>
              </a:rPr>
              <a:t/>
            </a:r>
            <a:br>
              <a:rPr lang="fa-IR" sz="2400" dirty="0">
                <a:solidFill>
                  <a:srgbClr val="FFFF00"/>
                </a:solidFill>
                <a:effectLst/>
                <a:cs typeface="B Nazanin" panose="00000400000000000000" pitchFamily="2" charset="-78"/>
              </a:rPr>
            </a:br>
            <a:r>
              <a:rPr lang="fa-IR" sz="2400" dirty="0">
                <a:solidFill>
                  <a:srgbClr val="FFFF00"/>
                </a:solidFill>
                <a:effectLst/>
                <a:cs typeface="B Nazanin" panose="00000400000000000000" pitchFamily="2" charset="-78"/>
              </a:rPr>
              <a:t>«شما اجازه بدهید گلهای معطر و خوشبو طبق طبیعت خودشان، طبق استعداد خودشان، از آب و از هوا استفاده کنند، از نور خورشید استفاده کنند، رشد کنند؛ اما در کنار آنها علف‌هرزه‌ها را هم اجازه ندهید که رشد کنند؛» </a:t>
            </a:r>
            <a:r>
              <a:rPr lang="fa-IR" sz="2400" dirty="0" smtClean="0">
                <a:solidFill>
                  <a:srgbClr val="FFFF00"/>
                </a:solidFill>
                <a:effectLst/>
                <a:cs typeface="B Nazanin" panose="00000400000000000000" pitchFamily="2" charset="-78"/>
              </a:rPr>
              <a:t/>
            </a:r>
            <a:br>
              <a:rPr lang="fa-IR" sz="2400" dirty="0" smtClean="0">
                <a:solidFill>
                  <a:srgbClr val="FFFF00"/>
                </a:solidFill>
                <a:effectLst/>
                <a:cs typeface="B Nazanin" panose="00000400000000000000" pitchFamily="2" charset="-78"/>
              </a:rPr>
            </a:br>
            <a:r>
              <a:rPr lang="fa-IR" sz="1800" dirty="0" smtClean="0">
                <a:solidFill>
                  <a:srgbClr val="FFFF00"/>
                </a:solidFill>
                <a:effectLst/>
                <a:cs typeface="B Nazanin" panose="00000400000000000000" pitchFamily="2" charset="-78"/>
              </a:rPr>
              <a:t>(</a:t>
            </a:r>
            <a:r>
              <a:rPr lang="fa-IR" sz="1800" dirty="0">
                <a:solidFill>
                  <a:srgbClr val="FFFF00"/>
                </a:solidFill>
                <a:effectLst/>
                <a:cs typeface="B Nazanin" panose="00000400000000000000" pitchFamily="2" charset="-78"/>
              </a:rPr>
              <a:t>آیت الله خامنه </a:t>
            </a:r>
            <a:r>
              <a:rPr lang="fa-IR" sz="1800" dirty="0">
                <a:solidFill>
                  <a:srgbClr val="FFFF00"/>
                </a:solidFill>
                <a:effectLst/>
                <a:cs typeface="B Nazanin" panose="00000400000000000000" pitchFamily="2" charset="-78"/>
              </a:rPr>
              <a:t>ای، 1392</a:t>
            </a:r>
            <a:r>
              <a:rPr lang="fa-IR" sz="1800" dirty="0" smtClean="0">
                <a:solidFill>
                  <a:srgbClr val="FFFF00"/>
                </a:solidFill>
                <a:effectLst/>
                <a:cs typeface="B Nazanin" panose="00000400000000000000" pitchFamily="2" charset="-78"/>
              </a:rPr>
              <a:t>).</a:t>
            </a:r>
            <a:r>
              <a:rPr lang="fa-IR" sz="2400" dirty="0" smtClean="0">
                <a:solidFill>
                  <a:srgbClr val="FFFF00"/>
                </a:solidFill>
                <a:effectLst/>
                <a:cs typeface="B Nazanin" panose="00000400000000000000" pitchFamily="2" charset="-78"/>
              </a:rPr>
              <a:t/>
            </a:r>
            <a:br>
              <a:rPr lang="fa-IR" sz="2400" dirty="0" smtClean="0">
                <a:solidFill>
                  <a:srgbClr val="FFFF00"/>
                </a:solidFill>
                <a:effectLst/>
                <a:cs typeface="B Nazanin" panose="00000400000000000000" pitchFamily="2" charset="-78"/>
              </a:rPr>
            </a:br>
            <a:endParaRPr lang="en-US" sz="2400" dirty="0">
              <a:solidFill>
                <a:srgbClr val="FFFF00"/>
              </a:solidFill>
              <a:effectLst/>
              <a:cs typeface="B Nazanin" panose="00000400000000000000" pitchFamily="2" charset="-78"/>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12" y="2514600"/>
            <a:ext cx="4819737" cy="4123134"/>
          </a:xfrm>
          <a:prstGeom prst="rect">
            <a:avLst/>
          </a:prstGeom>
        </p:spPr>
      </p:pic>
    </p:spTree>
    <p:extLst>
      <p:ext uri="{BB962C8B-B14F-4D97-AF65-F5344CB8AC3E}">
        <p14:creationId xmlns:p14="http://schemas.microsoft.com/office/powerpoint/2010/main" val="2716622112"/>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0"/>
            <a:ext cx="7851648" cy="1828800"/>
          </a:xfrm>
        </p:spPr>
        <p:txBody>
          <a:bodyPr>
            <a:noAutofit/>
          </a:bodyPr>
          <a:lstStyle/>
          <a:p>
            <a:pPr algn="ctr" rtl="1"/>
            <a:r>
              <a:rPr lang="fa-IR" sz="2800" dirty="0" smtClean="0">
                <a:solidFill>
                  <a:srgbClr val="FFFF00"/>
                </a:solidFill>
                <a:cs typeface="B Nazanin" pitchFamily="2" charset="-78"/>
              </a:rPr>
              <a:t>تأملی در امکان مهندسی فرهنگی</a:t>
            </a:r>
            <a:br>
              <a:rPr lang="fa-IR" sz="2800" dirty="0" smtClean="0">
                <a:solidFill>
                  <a:srgbClr val="FFFF00"/>
                </a:solidFill>
                <a:cs typeface="B Nazanin" pitchFamily="2" charset="-78"/>
              </a:rPr>
            </a:br>
            <a:r>
              <a:rPr lang="fa-IR" sz="2800" dirty="0" smtClean="0">
                <a:solidFill>
                  <a:srgbClr val="FFFF00"/>
                </a:solidFill>
                <a:cs typeface="B Nazanin" pitchFamily="2" charset="-78"/>
              </a:rPr>
              <a:t/>
            </a:r>
            <a:br>
              <a:rPr lang="fa-IR" sz="2800" dirty="0" smtClean="0">
                <a:solidFill>
                  <a:srgbClr val="FFFF00"/>
                </a:solidFill>
                <a:cs typeface="B Nazanin" pitchFamily="2" charset="-78"/>
              </a:rPr>
            </a:br>
            <a:r>
              <a:rPr lang="fa-IR" sz="2800" dirty="0">
                <a:solidFill>
                  <a:srgbClr val="FFFF00"/>
                </a:solidFill>
                <a:cs typeface="B Nazanin" pitchFamily="2" charset="-78"/>
              </a:rPr>
              <a:t>« اگر فرهنگ يک مجموعه نيست و روحي است که قبل از ما و در بيرون از ما وجود داشته است و وجود دارد، ما با آن چه مي‌توانيم بکنيم و چرا از آن بحث مي‌کنيم و احياناً درصدد تغيير و اصلاح آن برمي‌آیيم؟ فرهنگ در بيرون از ما قرار ندارد و حتی قائم به ما است اما يک‌سره در اختيار ما هم نيست»</a:t>
            </a:r>
            <a:r>
              <a:rPr lang="fa-IR" sz="2800" dirty="0">
                <a:solidFill>
                  <a:srgbClr val="FFFF00"/>
                </a:solidFill>
                <a:cs typeface="B Nazanin" pitchFamily="2" charset="-78"/>
              </a:rPr>
              <a:t/>
            </a:r>
            <a:br>
              <a:rPr lang="fa-IR" sz="2800" dirty="0">
                <a:solidFill>
                  <a:srgbClr val="FFFF00"/>
                </a:solidFill>
                <a:cs typeface="B Nazanin" pitchFamily="2" charset="-78"/>
              </a:rPr>
            </a:br>
            <a:endParaRPr lang="en-US" sz="2800" dirty="0">
              <a:solidFill>
                <a:srgbClr val="FFFF00"/>
              </a:solidFill>
              <a:cs typeface="B Nazanin" pitchFamily="2" charset="-78"/>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4114800"/>
            <a:ext cx="3810000" cy="2538413"/>
          </a:xfrm>
          <a:prstGeom prst="rect">
            <a:avLst/>
          </a:prstGeom>
        </p:spPr>
      </p:pic>
    </p:spTree>
    <p:extLst>
      <p:ext uri="{BB962C8B-B14F-4D97-AF65-F5344CB8AC3E}">
        <p14:creationId xmlns:p14="http://schemas.microsoft.com/office/powerpoint/2010/main" val="1146975156"/>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876800"/>
            <a:ext cx="7851648" cy="1828800"/>
          </a:xfrm>
        </p:spPr>
        <p:txBody>
          <a:bodyPr>
            <a:noAutofit/>
          </a:bodyPr>
          <a:lstStyle/>
          <a:p>
            <a:pPr algn="ctr" rtl="1"/>
            <a:r>
              <a:rPr lang="fa-IR" sz="2400" dirty="0" smtClean="0">
                <a:solidFill>
                  <a:srgbClr val="FF0000"/>
                </a:solidFill>
                <a:effectLst/>
                <a:cs typeface="B Nazanin" panose="00000400000000000000" pitchFamily="2" charset="-78"/>
              </a:rPr>
              <a:t>کشاورزی در قرآن و روایات</a:t>
            </a:r>
            <a:r>
              <a:rPr lang="fa-IR" sz="2400" dirty="0" smtClean="0">
                <a:solidFill>
                  <a:srgbClr val="FFFF00"/>
                </a:solidFill>
                <a:effectLst/>
                <a:cs typeface="B Nazanin" panose="00000400000000000000" pitchFamily="2" charset="-78"/>
              </a:rPr>
              <a:t/>
            </a:r>
            <a:br>
              <a:rPr lang="fa-IR" sz="2400" dirty="0" smtClean="0">
                <a:solidFill>
                  <a:srgbClr val="FFFF00"/>
                </a:solidFill>
                <a:effectLst/>
                <a:cs typeface="B Nazanin" panose="00000400000000000000" pitchFamily="2" charset="-78"/>
              </a:rPr>
            </a:br>
            <a:r>
              <a:rPr lang="fa-IR" sz="2400" dirty="0">
                <a:solidFill>
                  <a:srgbClr val="FFFF00"/>
                </a:solidFill>
                <a:effectLst/>
                <a:cs typeface="B Nazanin" panose="00000400000000000000" pitchFamily="2" charset="-78"/>
              </a:rPr>
              <a:t/>
            </a:r>
            <a:br>
              <a:rPr lang="fa-IR" sz="2400" dirty="0">
                <a:solidFill>
                  <a:srgbClr val="FFFF00"/>
                </a:solidFill>
                <a:effectLst/>
                <a:cs typeface="B Nazanin" panose="00000400000000000000" pitchFamily="2" charset="-78"/>
              </a:rPr>
            </a:br>
            <a:r>
              <a:rPr lang="fa-IR" sz="2400" dirty="0" smtClean="0">
                <a:solidFill>
                  <a:srgbClr val="FFFF00"/>
                </a:solidFill>
                <a:effectLst/>
                <a:cs typeface="B Nazanin" panose="00000400000000000000" pitchFamily="2" charset="-78"/>
              </a:rPr>
              <a:t>عملی </a:t>
            </a:r>
            <a:r>
              <a:rPr lang="fa-IR" sz="2400" dirty="0">
                <a:solidFill>
                  <a:srgbClr val="FFFF00"/>
                </a:solidFill>
                <a:effectLst/>
                <a:cs typeface="B Nazanin" panose="00000400000000000000" pitchFamily="2" charset="-78"/>
              </a:rPr>
              <a:t>محبوبتر از زراعت برای خدا نیست و همه انبیاء کشاورزی کرده اند مگر ادریس که خیاط بود </a:t>
            </a:r>
            <a:r>
              <a:rPr lang="fa-IR" sz="1200" dirty="0">
                <a:solidFill>
                  <a:srgbClr val="FFFF00"/>
                </a:solidFill>
                <a:effectLst/>
                <a:cs typeface="B Nazanin" panose="00000400000000000000" pitchFamily="2" charset="-78"/>
              </a:rPr>
              <a:t>(میزان الحکمه، ج5، ح7753</a:t>
            </a:r>
            <a:r>
              <a:rPr lang="fa-IR" sz="1200" dirty="0" smtClean="0">
                <a:solidFill>
                  <a:srgbClr val="FFFF00"/>
                </a:solidFill>
                <a:effectLst/>
                <a:cs typeface="B Nazanin" panose="00000400000000000000" pitchFamily="2" charset="-78"/>
              </a:rPr>
              <a:t>)</a:t>
            </a:r>
            <a:r>
              <a:rPr lang="fa-IR" sz="2400" dirty="0" smtClean="0">
                <a:solidFill>
                  <a:srgbClr val="FFFF00"/>
                </a:solidFill>
                <a:effectLst/>
                <a:cs typeface="B Nazanin" panose="00000400000000000000" pitchFamily="2" charset="-78"/>
              </a:rPr>
              <a:t>.</a:t>
            </a:r>
            <a:br>
              <a:rPr lang="fa-IR" sz="2400" dirty="0" smtClean="0">
                <a:solidFill>
                  <a:srgbClr val="FFFF00"/>
                </a:solidFill>
                <a:effectLst/>
                <a:cs typeface="B Nazanin" panose="00000400000000000000" pitchFamily="2" charset="-78"/>
              </a:rPr>
            </a:br>
            <a:r>
              <a:rPr lang="fa-IR" sz="2400" dirty="0">
                <a:solidFill>
                  <a:srgbClr val="FFFF00"/>
                </a:solidFill>
                <a:effectLst/>
                <a:cs typeface="B Nazanin" panose="00000400000000000000" pitchFamily="2" charset="-78"/>
              </a:rPr>
              <a:t/>
            </a:r>
            <a:br>
              <a:rPr lang="fa-IR" sz="2400" dirty="0">
                <a:solidFill>
                  <a:srgbClr val="FFFF00"/>
                </a:solidFill>
                <a:effectLst/>
                <a:cs typeface="B Nazanin" panose="00000400000000000000" pitchFamily="2" charset="-78"/>
              </a:rPr>
            </a:br>
            <a:r>
              <a:rPr lang="fa-IR" sz="2400" dirty="0" smtClean="0">
                <a:solidFill>
                  <a:srgbClr val="FFFF00"/>
                </a:solidFill>
                <a:cs typeface="B Nazanin" pitchFamily="2" charset="-78"/>
              </a:rPr>
              <a:t>از </a:t>
            </a:r>
            <a:r>
              <a:rPr lang="fa-IR" sz="2400" dirty="0">
                <a:solidFill>
                  <a:srgbClr val="FFFF00"/>
                </a:solidFill>
                <a:cs typeface="B Nazanin" pitchFamily="2" charset="-78"/>
              </a:rPr>
              <a:t>روایات برمی آید که کشاورزی مصداق توکل است. چنانچه که فرموده اند: «در و علی الله فالیتوکل المومنون(آل عمران/60) منظور زارعون است» </a:t>
            </a:r>
            <a:r>
              <a:rPr lang="fa-IR" sz="1600" dirty="0" smtClean="0">
                <a:solidFill>
                  <a:srgbClr val="FFFF00"/>
                </a:solidFill>
                <a:cs typeface="B Nazanin" pitchFamily="2" charset="-78"/>
              </a:rPr>
              <a:t>(میزان الحکمه، </a:t>
            </a:r>
            <a:r>
              <a:rPr lang="fa-IR" sz="1600" dirty="0">
                <a:solidFill>
                  <a:srgbClr val="FFFF00"/>
                </a:solidFill>
                <a:cs typeface="B Nazanin" pitchFamily="2" charset="-78"/>
              </a:rPr>
              <a:t>ج5</a:t>
            </a:r>
            <a:r>
              <a:rPr lang="fa-IR" sz="1600" dirty="0">
                <a:solidFill>
                  <a:srgbClr val="FFFF00"/>
                </a:solidFill>
                <a:cs typeface="B Nazanin" pitchFamily="2" charset="-78"/>
              </a:rPr>
              <a:t>، </a:t>
            </a:r>
            <a:r>
              <a:rPr lang="fa-IR" sz="1600" dirty="0">
                <a:solidFill>
                  <a:srgbClr val="FFFF00"/>
                </a:solidFill>
                <a:cs typeface="B Nazanin" pitchFamily="2" charset="-78"/>
              </a:rPr>
              <a:t>ح7750)</a:t>
            </a:r>
            <a:r>
              <a:rPr lang="fa-IR" sz="2400" dirty="0">
                <a:solidFill>
                  <a:srgbClr val="FFFF00"/>
                </a:solidFill>
                <a:cs typeface="B Nazanin" pitchFamily="2" charset="-78"/>
              </a:rPr>
              <a:t>. </a:t>
            </a:r>
            <a:r>
              <a:rPr lang="fa-IR" sz="2400" dirty="0">
                <a:solidFill>
                  <a:srgbClr val="FFFF00"/>
                </a:solidFill>
                <a:cs typeface="B Nazanin" pitchFamily="2" charset="-78"/>
              </a:rPr>
              <a:t/>
            </a:r>
            <a:br>
              <a:rPr lang="fa-IR" sz="2400" dirty="0">
                <a:solidFill>
                  <a:srgbClr val="FFFF00"/>
                </a:solidFill>
                <a:cs typeface="B Nazanin" pitchFamily="2" charset="-78"/>
              </a:rPr>
            </a:br>
            <a:r>
              <a:rPr lang="fa-IR" sz="2400" dirty="0">
                <a:solidFill>
                  <a:srgbClr val="FFFF00"/>
                </a:solidFill>
                <a:cs typeface="B Nazanin" pitchFamily="2" charset="-78"/>
              </a:rPr>
              <a:t/>
            </a:r>
            <a:br>
              <a:rPr lang="fa-IR" sz="2400" dirty="0">
                <a:solidFill>
                  <a:srgbClr val="FFFF00"/>
                </a:solidFill>
                <a:cs typeface="B Nazanin" pitchFamily="2" charset="-78"/>
              </a:rPr>
            </a:br>
            <a:r>
              <a:rPr lang="fa-IR" sz="2400" dirty="0">
                <a:solidFill>
                  <a:srgbClr val="FFFF00"/>
                </a:solidFill>
                <a:cs typeface="B Nazanin" pitchFamily="2" charset="-78"/>
              </a:rPr>
              <a:t> </a:t>
            </a:r>
            <a:r>
              <a:rPr lang="fa-IR" sz="2400" dirty="0">
                <a:solidFill>
                  <a:srgbClr val="FFFF00"/>
                </a:solidFill>
                <a:cs typeface="B Nazanin" pitchFamily="2" charset="-78"/>
              </a:rPr>
              <a:t>کشاورز خود نمی سازد و نمی رویاند:  أَ فَرَأَيْتُمْ ما تَحْرُثُونَ أَ أَنْتُمْ تَزْرَعُونَهُ أَمْ نَحْنُ الزَّارِعُونَ‏ (</a:t>
            </a:r>
            <a:r>
              <a:rPr lang="fa-IR" sz="2400" dirty="0" smtClean="0">
                <a:solidFill>
                  <a:srgbClr val="FFFF00"/>
                </a:solidFill>
                <a:cs typeface="B Nazanin" pitchFamily="2" charset="-78"/>
              </a:rPr>
              <a:t>واقعه/63و64) </a:t>
            </a:r>
            <a:br>
              <a:rPr lang="fa-IR" sz="2400" dirty="0" smtClean="0">
                <a:solidFill>
                  <a:srgbClr val="FFFF00"/>
                </a:solidFill>
                <a:cs typeface="B Nazanin" pitchFamily="2" charset="-78"/>
              </a:rPr>
            </a:br>
            <a:r>
              <a:rPr lang="fa-IR" sz="2400" dirty="0" smtClean="0">
                <a:solidFill>
                  <a:srgbClr val="FFFF00"/>
                </a:solidFill>
                <a:cs typeface="B Nazanin" pitchFamily="2" charset="-78"/>
              </a:rPr>
              <a:t>کشاورز </a:t>
            </a:r>
            <a:r>
              <a:rPr lang="fa-IR" sz="2400" dirty="0">
                <a:solidFill>
                  <a:srgbClr val="FFFF00"/>
                </a:solidFill>
                <a:cs typeface="B Nazanin" pitchFamily="2" charset="-78"/>
              </a:rPr>
              <a:t>نگاهش به آسمان است برای همین است که فرمودند: به راستی که خدا ارزاق انبیائش را در کشاورزی قرار داد تا چیزی از باران را ناخوش ندارند </a:t>
            </a:r>
            <a:r>
              <a:rPr lang="fa-IR" sz="1200" dirty="0" smtClean="0">
                <a:solidFill>
                  <a:srgbClr val="FFFF00"/>
                </a:solidFill>
                <a:cs typeface="B Nazanin" pitchFamily="2" charset="-78"/>
              </a:rPr>
              <a:t>(میزان الحکمه، ج5، </a:t>
            </a:r>
            <a:r>
              <a:rPr lang="fa-IR" sz="1200" dirty="0">
                <a:solidFill>
                  <a:srgbClr val="FFFF00"/>
                </a:solidFill>
                <a:cs typeface="B Nazanin" pitchFamily="2" charset="-78"/>
              </a:rPr>
              <a:t>ح7752</a:t>
            </a:r>
            <a:r>
              <a:rPr lang="fa-IR" sz="1200" dirty="0">
                <a:solidFill>
                  <a:srgbClr val="FFFF00"/>
                </a:solidFill>
                <a:cs typeface="B Nazanin" pitchFamily="2" charset="-78"/>
              </a:rPr>
              <a:t>)</a:t>
            </a:r>
            <a:r>
              <a:rPr lang="fa-IR" sz="2400" dirty="0">
                <a:solidFill>
                  <a:srgbClr val="FFFF00"/>
                </a:solidFill>
                <a:cs typeface="B Nazanin" pitchFamily="2" charset="-78"/>
              </a:rPr>
              <a:t>.</a:t>
            </a:r>
            <a:br>
              <a:rPr lang="fa-IR" sz="2400" dirty="0">
                <a:solidFill>
                  <a:srgbClr val="FFFF00"/>
                </a:solidFill>
                <a:cs typeface="B Nazanin" pitchFamily="2" charset="-78"/>
              </a:rPr>
            </a:br>
            <a:r>
              <a:rPr lang="fa-IR" sz="2400" dirty="0">
                <a:solidFill>
                  <a:srgbClr val="FFFF00"/>
                </a:solidFill>
                <a:cs typeface="B Nazanin" pitchFamily="2" charset="-78"/>
              </a:rPr>
              <a:t/>
            </a:r>
            <a:br>
              <a:rPr lang="fa-IR" sz="2400" dirty="0">
                <a:solidFill>
                  <a:srgbClr val="FFFF00"/>
                </a:solidFill>
                <a:cs typeface="B Nazanin" pitchFamily="2" charset="-78"/>
              </a:rPr>
            </a:br>
            <a:r>
              <a:rPr lang="fa-IR" sz="2400" dirty="0">
                <a:solidFill>
                  <a:srgbClr val="FFFF00"/>
                </a:solidFill>
                <a:cs typeface="B Nazanin" pitchFamily="2" charset="-78"/>
              </a:rPr>
              <a:t> </a:t>
            </a:r>
            <a:r>
              <a:rPr lang="fa-IR" sz="3200" dirty="0">
                <a:solidFill>
                  <a:srgbClr val="FFFF00"/>
                </a:solidFill>
                <a:cs typeface="B Nazanin" pitchFamily="2" charset="-78"/>
              </a:rPr>
              <a:t>کشاورزی هم کار است و هم سبب اتصال زمین به آسمان</a:t>
            </a:r>
            <a:endParaRPr lang="en-US" sz="3200" dirty="0">
              <a:solidFill>
                <a:srgbClr val="FFFF00"/>
              </a:solidFill>
              <a:cs typeface="B Nazanin" pitchFamily="2" charset="-78"/>
            </a:endParaRPr>
          </a:p>
        </p:txBody>
      </p:sp>
    </p:spTree>
    <p:extLst>
      <p:ext uri="{BB962C8B-B14F-4D97-AF65-F5344CB8AC3E}">
        <p14:creationId xmlns:p14="http://schemas.microsoft.com/office/powerpoint/2010/main" val="4015058797"/>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0"/>
            <a:ext cx="7851648" cy="1828800"/>
          </a:xfrm>
        </p:spPr>
        <p:txBody>
          <a:bodyPr>
            <a:noAutofit/>
          </a:bodyPr>
          <a:lstStyle/>
          <a:p>
            <a:pPr algn="ctr" rtl="1"/>
            <a:r>
              <a:rPr lang="ar-SA" sz="2800" dirty="0">
                <a:solidFill>
                  <a:srgbClr val="FFFF00"/>
                </a:solidFill>
                <a:effectLst/>
                <a:cs typeface="B Nazanin" panose="00000400000000000000" pitchFamily="2" charset="-78"/>
              </a:rPr>
              <a:t>رابطه کشاورزی فرهنگی با تدبیر و برنامه </a:t>
            </a:r>
            <a:r>
              <a:rPr lang="ar-SA" sz="2800" dirty="0" smtClean="0">
                <a:solidFill>
                  <a:srgbClr val="FFFF00"/>
                </a:solidFill>
                <a:effectLst/>
                <a:cs typeface="B Nazanin" panose="00000400000000000000" pitchFamily="2" charset="-78"/>
              </a:rPr>
              <a:t>ریزی</a:t>
            </a:r>
            <a:r>
              <a:rPr lang="fa-IR" sz="2800" dirty="0" smtClean="0">
                <a:solidFill>
                  <a:srgbClr val="FFFF00"/>
                </a:solidFill>
                <a:effectLst/>
                <a:cs typeface="B Nazanin" panose="00000400000000000000" pitchFamily="2" charset="-78"/>
              </a:rPr>
              <a:t/>
            </a:r>
            <a:br>
              <a:rPr lang="fa-IR" sz="2800" dirty="0" smtClean="0">
                <a:solidFill>
                  <a:srgbClr val="FFFF00"/>
                </a:solidFill>
                <a:effectLst/>
                <a:cs typeface="B Nazanin" panose="00000400000000000000" pitchFamily="2" charset="-78"/>
              </a:rPr>
            </a:br>
            <a:r>
              <a:rPr lang="fa-IR" sz="2800" dirty="0" smtClean="0">
                <a:solidFill>
                  <a:srgbClr val="FFFF00"/>
                </a:solidFill>
                <a:effectLst/>
                <a:cs typeface="B Nazanin" panose="00000400000000000000" pitchFamily="2" charset="-78"/>
              </a:rPr>
              <a:t/>
            </a:r>
            <a:br>
              <a:rPr lang="fa-IR" sz="2800" dirty="0" smtClean="0">
                <a:solidFill>
                  <a:srgbClr val="FFFF00"/>
                </a:solidFill>
                <a:effectLst/>
                <a:cs typeface="B Nazanin" panose="00000400000000000000" pitchFamily="2" charset="-78"/>
              </a:rPr>
            </a:br>
            <a:r>
              <a:rPr lang="fa-IR" sz="2800" dirty="0" smtClean="0">
                <a:solidFill>
                  <a:srgbClr val="FFFF00"/>
                </a:solidFill>
                <a:effectLst/>
                <a:cs typeface="B Nazanin" panose="00000400000000000000" pitchFamily="2" charset="-78"/>
              </a:rPr>
              <a:t>تدبیر ذیل تقدیر</a:t>
            </a:r>
            <a:br>
              <a:rPr lang="fa-IR" sz="2800" dirty="0" smtClean="0">
                <a:solidFill>
                  <a:srgbClr val="FFFF00"/>
                </a:solidFill>
                <a:effectLst/>
                <a:cs typeface="B Nazanin" panose="00000400000000000000" pitchFamily="2" charset="-78"/>
              </a:rPr>
            </a:br>
            <a:r>
              <a:rPr lang="fa-IR" sz="2800" dirty="0" smtClean="0">
                <a:solidFill>
                  <a:srgbClr val="FFFF00"/>
                </a:solidFill>
                <a:effectLst/>
                <a:cs typeface="B Nazanin" panose="00000400000000000000" pitchFamily="2" charset="-78"/>
              </a:rPr>
              <a:t>یا تدبیر در کنار تقدیر؟</a:t>
            </a:r>
            <a:br>
              <a:rPr lang="fa-IR" sz="2800" dirty="0" smtClean="0">
                <a:solidFill>
                  <a:srgbClr val="FFFF00"/>
                </a:solidFill>
                <a:effectLst/>
                <a:cs typeface="B Nazanin" panose="00000400000000000000" pitchFamily="2" charset="-78"/>
              </a:rPr>
            </a:br>
            <a:r>
              <a:rPr lang="fa-IR" sz="2800" dirty="0">
                <a:solidFill>
                  <a:srgbClr val="FFFF00"/>
                </a:solidFill>
                <a:effectLst/>
                <a:cs typeface="B Nazanin" panose="00000400000000000000" pitchFamily="2" charset="-78"/>
              </a:rPr>
              <a:t/>
            </a:r>
            <a:br>
              <a:rPr lang="fa-IR" sz="2800" dirty="0">
                <a:solidFill>
                  <a:srgbClr val="FFFF00"/>
                </a:solidFill>
                <a:effectLst/>
                <a:cs typeface="B Nazanin" panose="00000400000000000000" pitchFamily="2" charset="-78"/>
              </a:rPr>
            </a:br>
            <a:endParaRPr lang="en-US" sz="2800" dirty="0">
              <a:solidFill>
                <a:srgbClr val="FFFF00"/>
              </a:solidFill>
              <a:cs typeface="B Nazanin" pitchFamily="2" charset="-78"/>
            </a:endParaRPr>
          </a:p>
        </p:txBody>
      </p:sp>
    </p:spTree>
    <p:extLst>
      <p:ext uri="{BB962C8B-B14F-4D97-AF65-F5344CB8AC3E}">
        <p14:creationId xmlns:p14="http://schemas.microsoft.com/office/powerpoint/2010/main" val="409006506"/>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81400"/>
            <a:ext cx="7851648" cy="1828800"/>
          </a:xfrm>
        </p:spPr>
        <p:txBody>
          <a:bodyPr>
            <a:noAutofit/>
          </a:bodyPr>
          <a:lstStyle/>
          <a:p>
            <a:pPr rtl="1"/>
            <a:r>
              <a:rPr lang="fa-IR" sz="2800" dirty="0">
                <a:solidFill>
                  <a:srgbClr val="FFFF00"/>
                </a:solidFill>
                <a:effectLst/>
                <a:cs typeface="B Nazanin" panose="00000400000000000000" pitchFamily="2" charset="-78"/>
              </a:rPr>
              <a:t>امیرالمؤمنین علیه السلام در عهد خود با مالک اشتر 4هدف برای حاکم بر می شمرد</a:t>
            </a:r>
            <a:r>
              <a:rPr lang="en-US" sz="2800" dirty="0">
                <a:solidFill>
                  <a:srgbClr val="FFFF00"/>
                </a:solidFill>
                <a:effectLst/>
                <a:cs typeface="B Nazanin" panose="00000400000000000000" pitchFamily="2" charset="-78"/>
              </a:rPr>
              <a:t>: </a:t>
            </a:r>
            <a:br>
              <a:rPr lang="en-US" sz="2800" dirty="0">
                <a:solidFill>
                  <a:srgbClr val="FFFF00"/>
                </a:solidFill>
                <a:effectLst/>
                <a:cs typeface="B Nazanin" panose="00000400000000000000" pitchFamily="2" charset="-78"/>
              </a:rPr>
            </a:br>
            <a:r>
              <a:rPr lang="fa-IR" sz="2800" dirty="0">
                <a:solidFill>
                  <a:srgbClr val="FFFF00"/>
                </a:solidFill>
                <a:effectLst/>
                <a:cs typeface="B Nazanin" panose="00000400000000000000" pitchFamily="2" charset="-78"/>
              </a:rPr>
              <a:t>جِبَایَةَ خَرَاجِهَا : جمع آوری هزینه ها (امور مالی و اقتصادی)</a:t>
            </a:r>
            <a:r>
              <a:rPr lang="en-US" sz="2800" dirty="0">
                <a:solidFill>
                  <a:srgbClr val="FFFF00"/>
                </a:solidFill>
                <a:effectLst/>
                <a:cs typeface="B Nazanin" panose="00000400000000000000" pitchFamily="2" charset="-78"/>
              </a:rPr>
              <a:t/>
            </a:r>
            <a:br>
              <a:rPr lang="en-US" sz="2800" dirty="0">
                <a:solidFill>
                  <a:srgbClr val="FFFF00"/>
                </a:solidFill>
                <a:effectLst/>
                <a:cs typeface="B Nazanin" panose="00000400000000000000" pitchFamily="2" charset="-78"/>
              </a:rPr>
            </a:br>
            <a:r>
              <a:rPr lang="fa-IR" sz="2800" dirty="0">
                <a:solidFill>
                  <a:srgbClr val="FFFF00"/>
                </a:solidFill>
                <a:effectLst/>
                <a:cs typeface="B Nazanin" panose="00000400000000000000" pitchFamily="2" charset="-78"/>
              </a:rPr>
              <a:t>وَ مُجَاهَدَةَ عَدُوِّهَا :  مبارزه با دشمن (امور نظامی و دفاعی)</a:t>
            </a:r>
            <a:r>
              <a:rPr lang="en-US" sz="2800" dirty="0">
                <a:solidFill>
                  <a:srgbClr val="FFFF00"/>
                </a:solidFill>
                <a:effectLst/>
                <a:cs typeface="B Nazanin" panose="00000400000000000000" pitchFamily="2" charset="-78"/>
              </a:rPr>
              <a:t/>
            </a:r>
            <a:br>
              <a:rPr lang="en-US" sz="2800" dirty="0">
                <a:solidFill>
                  <a:srgbClr val="FFFF00"/>
                </a:solidFill>
                <a:effectLst/>
                <a:cs typeface="B Nazanin" panose="00000400000000000000" pitchFamily="2" charset="-78"/>
              </a:rPr>
            </a:br>
            <a:r>
              <a:rPr lang="fa-IR" sz="2800" dirty="0">
                <a:solidFill>
                  <a:srgbClr val="FFFF00"/>
                </a:solidFill>
                <a:effectLst/>
                <a:cs typeface="B Nazanin" panose="00000400000000000000" pitchFamily="2" charset="-78"/>
              </a:rPr>
              <a:t>وَ اسْتِصْلَاحَ أَهْلِهَا: طلب اصلاح مردم (امور فرهنگی)</a:t>
            </a:r>
            <a:r>
              <a:rPr lang="en-US" sz="2800" dirty="0">
                <a:solidFill>
                  <a:srgbClr val="FFFF00"/>
                </a:solidFill>
                <a:effectLst/>
                <a:cs typeface="B Nazanin" panose="00000400000000000000" pitchFamily="2" charset="-78"/>
              </a:rPr>
              <a:t/>
            </a:r>
            <a:br>
              <a:rPr lang="en-US" sz="2800" dirty="0">
                <a:solidFill>
                  <a:srgbClr val="FFFF00"/>
                </a:solidFill>
                <a:effectLst/>
                <a:cs typeface="B Nazanin" panose="00000400000000000000" pitchFamily="2" charset="-78"/>
              </a:rPr>
            </a:br>
            <a:r>
              <a:rPr lang="fa-IR" sz="2800" dirty="0">
                <a:solidFill>
                  <a:srgbClr val="FFFF00"/>
                </a:solidFill>
                <a:effectLst/>
                <a:cs typeface="B Nazanin" panose="00000400000000000000" pitchFamily="2" charset="-78"/>
              </a:rPr>
              <a:t>وَ عِمَارَةَ بِلَادِهَا : آبادانی سرزمین (امور عمرانی</a:t>
            </a:r>
            <a:r>
              <a:rPr lang="fa-IR" sz="2800" dirty="0" smtClean="0">
                <a:solidFill>
                  <a:srgbClr val="FFFF00"/>
                </a:solidFill>
                <a:effectLst/>
                <a:cs typeface="B Nazanin" panose="00000400000000000000" pitchFamily="2" charset="-78"/>
              </a:rPr>
              <a:t>)</a:t>
            </a:r>
            <a:br>
              <a:rPr lang="fa-IR" sz="2800" dirty="0" smtClean="0">
                <a:solidFill>
                  <a:srgbClr val="FFFF00"/>
                </a:solidFill>
                <a:effectLst/>
                <a:cs typeface="B Nazanin" panose="00000400000000000000" pitchFamily="2" charset="-78"/>
              </a:rPr>
            </a:br>
            <a:r>
              <a:rPr lang="fa-IR" sz="2800" dirty="0">
                <a:solidFill>
                  <a:srgbClr val="FFFF00"/>
                </a:solidFill>
                <a:effectLst/>
                <a:cs typeface="B Nazanin" panose="00000400000000000000" pitchFamily="2" charset="-78"/>
              </a:rPr>
              <a:t/>
            </a:r>
            <a:br>
              <a:rPr lang="fa-IR" sz="2800" dirty="0">
                <a:solidFill>
                  <a:srgbClr val="FFFF00"/>
                </a:solidFill>
                <a:effectLst/>
                <a:cs typeface="B Nazanin" panose="00000400000000000000" pitchFamily="2" charset="-78"/>
              </a:rPr>
            </a:br>
            <a:r>
              <a:rPr lang="fa-IR" sz="2800" dirty="0" smtClean="0">
                <a:solidFill>
                  <a:srgbClr val="FFFF00"/>
                </a:solidFill>
                <a:effectLst/>
                <a:cs typeface="B Nazanin" panose="00000400000000000000" pitchFamily="2" charset="-78"/>
              </a:rPr>
              <a:t/>
            </a:r>
            <a:br>
              <a:rPr lang="fa-IR" sz="2800" dirty="0" smtClean="0">
                <a:solidFill>
                  <a:srgbClr val="FFFF00"/>
                </a:solidFill>
                <a:effectLst/>
                <a:cs typeface="B Nazanin" panose="00000400000000000000" pitchFamily="2" charset="-78"/>
              </a:rPr>
            </a:br>
            <a:r>
              <a:rPr lang="fa-IR" sz="2800" dirty="0" smtClean="0">
                <a:solidFill>
                  <a:srgbClr val="FFFF00"/>
                </a:solidFill>
                <a:effectLst/>
                <a:cs typeface="B Nazanin" panose="00000400000000000000" pitchFamily="2" charset="-78"/>
              </a:rPr>
              <a:t>از این تعبیر می توان به رویکرد </a:t>
            </a:r>
            <a:r>
              <a:rPr lang="fa-IR" sz="2800" dirty="0">
                <a:solidFill>
                  <a:srgbClr val="FFFF00"/>
                </a:solidFill>
                <a:effectLst/>
                <a:cs typeface="B Nazanin" panose="00000400000000000000" pitchFamily="2" charset="-78"/>
              </a:rPr>
              <a:t>استصلاحی یا کشاورزانه در قرآن و </a:t>
            </a:r>
            <a:r>
              <a:rPr lang="fa-IR" sz="2800" dirty="0" smtClean="0">
                <a:solidFill>
                  <a:srgbClr val="FFFF00"/>
                </a:solidFill>
                <a:effectLst/>
                <a:cs typeface="B Nazanin" panose="00000400000000000000" pitchFamily="2" charset="-78"/>
              </a:rPr>
              <a:t>روایات رسید.</a:t>
            </a:r>
            <a:endParaRPr lang="en-US" sz="2800" dirty="0">
              <a:solidFill>
                <a:srgbClr val="FFFF00"/>
              </a:solidFill>
              <a:effectLst/>
              <a:cs typeface="B Nazanin" panose="00000400000000000000" pitchFamily="2" charset="-78"/>
            </a:endParaRPr>
          </a:p>
        </p:txBody>
      </p:sp>
    </p:spTree>
    <p:extLst>
      <p:ext uri="{BB962C8B-B14F-4D97-AF65-F5344CB8AC3E}">
        <p14:creationId xmlns:p14="http://schemas.microsoft.com/office/powerpoint/2010/main" val="2429948698"/>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0"/>
            <a:ext cx="7851648" cy="1828800"/>
          </a:xfrm>
        </p:spPr>
        <p:txBody>
          <a:bodyPr>
            <a:noAutofit/>
          </a:bodyPr>
          <a:lstStyle/>
          <a:p>
            <a:pPr rtl="1"/>
            <a:r>
              <a:rPr lang="fa-IR" sz="2800" dirty="0" smtClean="0">
                <a:solidFill>
                  <a:srgbClr val="FFFF00"/>
                </a:solidFill>
                <a:effectLst/>
                <a:cs typeface="B Nazanin" panose="00000400000000000000" pitchFamily="2" charset="-78"/>
              </a:rPr>
              <a:t>نمونه قرآنی تدبیر در سوره یوسف</a:t>
            </a:r>
            <a:br>
              <a:rPr lang="fa-IR" sz="2800" dirty="0" smtClean="0">
                <a:solidFill>
                  <a:srgbClr val="FFFF00"/>
                </a:solidFill>
                <a:effectLst/>
                <a:cs typeface="B Nazanin" panose="00000400000000000000" pitchFamily="2" charset="-78"/>
              </a:rPr>
            </a:br>
            <a:r>
              <a:rPr lang="fa-IR" sz="2800" dirty="0" smtClean="0">
                <a:solidFill>
                  <a:srgbClr val="FFFF00"/>
                </a:solidFill>
                <a:effectLst/>
                <a:cs typeface="B Nazanin" panose="00000400000000000000" pitchFamily="2" charset="-78"/>
              </a:rPr>
              <a:t/>
            </a:r>
            <a:br>
              <a:rPr lang="fa-IR" sz="2800" dirty="0" smtClean="0">
                <a:solidFill>
                  <a:srgbClr val="FFFF00"/>
                </a:solidFill>
                <a:effectLst/>
                <a:cs typeface="B Nazanin" panose="00000400000000000000" pitchFamily="2" charset="-78"/>
              </a:rPr>
            </a:br>
            <a:r>
              <a:rPr lang="fa-IR" sz="2800" dirty="0" smtClean="0">
                <a:solidFill>
                  <a:srgbClr val="FFFF00"/>
                </a:solidFill>
                <a:effectLst/>
                <a:cs typeface="B Nazanin" panose="00000400000000000000" pitchFamily="2" charset="-78"/>
              </a:rPr>
              <a:t>دو نوع کید و مکر در این سوره تبیین می شود:</a:t>
            </a:r>
            <a:br>
              <a:rPr lang="fa-IR" sz="2800" dirty="0" smtClean="0">
                <a:solidFill>
                  <a:srgbClr val="FFFF00"/>
                </a:solidFill>
                <a:effectLst/>
                <a:cs typeface="B Nazanin" panose="00000400000000000000" pitchFamily="2" charset="-78"/>
              </a:rPr>
            </a:br>
            <a:r>
              <a:rPr lang="ar-SA" sz="2800" dirty="0" smtClean="0">
                <a:solidFill>
                  <a:srgbClr val="FFFF00"/>
                </a:solidFill>
                <a:effectLst/>
                <a:cs typeface="B Nazanin" panose="00000400000000000000" pitchFamily="2" charset="-78"/>
              </a:rPr>
              <a:t>کید </a:t>
            </a:r>
            <a:r>
              <a:rPr lang="ar-SA" sz="2800" dirty="0">
                <a:solidFill>
                  <a:srgbClr val="FFFF00"/>
                </a:solidFill>
                <a:effectLst/>
                <a:cs typeface="B Nazanin" panose="00000400000000000000" pitchFamily="2" charset="-78"/>
              </a:rPr>
              <a:t>و مکر غیرخدا که باید به خدا پناه برد و از آن پرهیز کرد یعنی یا از ارتکابش پرهیز نمود یا از گزندش دوری کرد. نوع دیگر کید و مکر خداست که باید آن را طلب کرد وخواست و نشان دهنده این است که قدرت به دست اوست. این نوع مکر را خدا در اختیار بنده اش می گذارد  که به نظر می رسد بتوان گفت به طور کلی در لحظه غنیمت شمردن فرصت، این لطف خدا عملی می شود.</a:t>
            </a:r>
            <a:r>
              <a:rPr lang="en-US" sz="2800" dirty="0">
                <a:solidFill>
                  <a:srgbClr val="FFFF00"/>
                </a:solidFill>
                <a:effectLst/>
                <a:cs typeface="B Nazanin" panose="00000400000000000000" pitchFamily="2" charset="-78"/>
              </a:rPr>
              <a:t/>
            </a:r>
            <a:br>
              <a:rPr lang="en-US" sz="2800" dirty="0">
                <a:solidFill>
                  <a:srgbClr val="FFFF00"/>
                </a:solidFill>
                <a:effectLst/>
                <a:cs typeface="B Nazanin" panose="00000400000000000000" pitchFamily="2" charset="-78"/>
              </a:rPr>
            </a:br>
            <a:r>
              <a:rPr lang="fa-IR" sz="2800" dirty="0" smtClean="0">
                <a:solidFill>
                  <a:srgbClr val="FFFF00"/>
                </a:solidFill>
                <a:effectLst/>
                <a:cs typeface="B Nazanin" panose="00000400000000000000" pitchFamily="2" charset="-78"/>
              </a:rPr>
              <a:t/>
            </a:r>
            <a:br>
              <a:rPr lang="fa-IR" sz="2800" dirty="0" smtClean="0">
                <a:solidFill>
                  <a:srgbClr val="FFFF00"/>
                </a:solidFill>
                <a:effectLst/>
                <a:cs typeface="B Nazanin" panose="00000400000000000000" pitchFamily="2" charset="-78"/>
              </a:rPr>
            </a:br>
            <a:endParaRPr lang="en-US" sz="2800" dirty="0">
              <a:solidFill>
                <a:srgbClr val="FFFF00"/>
              </a:solidFill>
              <a:effectLst/>
              <a:cs typeface="B Nazanin" panose="00000400000000000000" pitchFamily="2" charset="-78"/>
            </a:endParaRPr>
          </a:p>
        </p:txBody>
      </p:sp>
    </p:spTree>
    <p:extLst>
      <p:ext uri="{BB962C8B-B14F-4D97-AF65-F5344CB8AC3E}">
        <p14:creationId xmlns:p14="http://schemas.microsoft.com/office/powerpoint/2010/main" val="2828651985"/>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276</TotalTime>
  <Words>95</Words>
  <Application>Microsoft Office PowerPoint</Application>
  <PresentationFormat>On-screen Show (4:3)</PresentationFormat>
  <Paragraphs>21</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B Nazanin</vt:lpstr>
      <vt:lpstr>Calibri</vt:lpstr>
      <vt:lpstr>Constantia</vt:lpstr>
      <vt:lpstr>Wingdings 2</vt:lpstr>
      <vt:lpstr>Flow</vt:lpstr>
      <vt:lpstr>بسم الله الرحمن الرحیم </vt:lpstr>
      <vt:lpstr>نظریه کشاورزی فرهنگی  رضاکریمی r1001.blog.ir @karimireza1001</vt:lpstr>
      <vt:lpstr>چکیده نظریه:  رویکرد کشاورزی فرهنگی به عنوان تقریر صحیح از نظریه مهندسی است. مهندس نمونه اعلای بشر مدرن است و و از نوع جدید نگاه بشر به آدم و عالم حکایت می کند. در حالی که بر اساس متون دینی کشاورزی آن پیشه ای است که خدا برای بندگانش فرستاد تا هم کار کنند و هم بنده باشند. و هم کار است و هم سبب اتصال زمین به آسمان. این نظریه موجب رواج رویکرد استصلاحی در حکومت به جای رویکرد اصلاحی و تقویت فرهنگ انتظار به معنای صحیح آن می شود. ضمن اینکه ذیل آن می توان روشهایی برگرفته از قرآن برای «تدبیر و برنامه ریزی» با محوریت سوره یوسف پیشنهاد نمود.</vt:lpstr>
      <vt:lpstr> رویکرد کشاورزی فرهنگی به عنوان تقریر صحیح از نظریه مهندسی است.    «شما اجازه بدهید گلهای معطر و خوشبو طبق طبیعت خودشان، طبق استعداد خودشان، از آب و از هوا استفاده کنند، از نور خورشید استفاده کنند، رشد کنند؛ اما در کنار آنها علف‌هرزه‌ها را هم اجازه ندهید که رشد کنند؛»  (آیت الله خامنه ای، 1392). </vt:lpstr>
      <vt:lpstr>تأملی در امکان مهندسی فرهنگی  « اگر فرهنگ يک مجموعه نيست و روحي است که قبل از ما و در بيرون از ما وجود داشته است و وجود دارد، ما با آن چه مي‌توانيم بکنيم و چرا از آن بحث مي‌کنيم و احياناً درصدد تغيير و اصلاح آن برمي‌آیيم؟ فرهنگ در بيرون از ما قرار ندارد و حتی قائم به ما است اما يک‌سره در اختيار ما هم نيست» </vt:lpstr>
      <vt:lpstr>کشاورزی در قرآن و روایات  عملی محبوبتر از زراعت برای خدا نیست و همه انبیاء کشاورزی کرده اند مگر ادریس که خیاط بود (میزان الحکمه، ج5، ح7753).  از روایات برمی آید که کشاورزی مصداق توکل است. چنانچه که فرموده اند: «در و علی الله فالیتوکل المومنون(آل عمران/60) منظور زارعون است» (میزان الحکمه، ج5، ح7750).    کشاورز خود نمی سازد و نمی رویاند:  أَ فَرَأَيْتُمْ ما تَحْرُثُونَ أَ أَنْتُمْ تَزْرَعُونَهُ أَمْ نَحْنُ الزَّارِعُونَ‏ (واقعه/63و64)  کشاورز نگاهش به آسمان است برای همین است که فرمودند: به راستی که خدا ارزاق انبیائش را در کشاورزی قرار داد تا چیزی از باران را ناخوش ندارند (میزان الحکمه، ج5، ح7752).   کشاورزی هم کار است و هم سبب اتصال زمین به آسمان</vt:lpstr>
      <vt:lpstr>رابطه کشاورزی فرهنگی با تدبیر و برنامه ریزی  تدبیر ذیل تقدیر یا تدبیر در کنار تقدیر؟  </vt:lpstr>
      <vt:lpstr>امیرالمؤمنین علیه السلام در عهد خود با مالک اشتر 4هدف برای حاکم بر می شمرد:  جِبَایَةَ خَرَاجِهَا : جمع آوری هزینه ها (امور مالی و اقتصادی) وَ مُجَاهَدَةَ عَدُوِّهَا :  مبارزه با دشمن (امور نظامی و دفاعی) وَ اسْتِصْلَاحَ أَهْلِهَا: طلب اصلاح مردم (امور فرهنگی) وَ عِمَارَةَ بِلَادِهَا : آبادانی سرزمین (امور عمرانی)   از این تعبیر می توان به رویکرد استصلاحی یا کشاورزانه در قرآن و روایات رسید.</vt:lpstr>
      <vt:lpstr>نمونه قرآنی تدبیر در سوره یوسف  دو نوع کید و مکر در این سوره تبیین می شود: کید و مکر غیرخدا که باید به خدا پناه برد و از آن پرهیز کرد یعنی یا از ارتکابش پرهیز نمود یا از گزندش دوری کرد. نوع دیگر کید و مکر خداست که باید آن را طلب کرد وخواست و نشان دهنده این است که قدرت به دست اوست. این نوع مکر را خدا در اختیار بنده اش می گذارد  که به نظر می رسد بتوان گفت به طور کلی در لحظه غنیمت شمردن فرصت، این لطف خدا عملی می شود.  </vt:lpstr>
      <vt:lpstr>با مرور سوره یوسف می توان اجمالاً چند شاخص و راهکار در برنامه ریزی فرهنگی که ،ذیل نظریه کشاورزی فرهنگی معنای صحیح خود را می یابد، به دست آورد:  1-طبقه بندی اطلاعاتی: یوسف نباید رؤیایش را برای برادرانش روایت کند قدرشناسی و عدم خیانت : او می گوید من در خفا خیانت نکردم خدا کید خائنین را به راه نمی آورد 2-تضرع در شرایط بحرانی: تضرع یعقوب نهایتاً موجب یافتن هر دو فرزند ، در کنار یکدیگر، می شود.  3-بهره گیری از فرصت ها ، فرصت تبلیغ دین در هنگام مراجعت نیازمندان، فرصت برائت یافتن هنگام مراجعه پادشاه. 4-عدم امید به غیرخدا و مکر غیرالهی: یوسف به هم بند خود گفت مرا نزد ربت یاد کن اما این چاره اندیشی با دخالت شیطان ناکام شد و او یوسف را از یاد برد تا چند سال دیگر در زندان بماند 5-بهره گیری از اخبار غیبی: تأویل رؤیای یوسف، تأویل رؤیای مصاحبان یوسف در زندان، تأویل رؤیای پادشاه، اتکای یعقوب به علم الهی 6-حسن ظن، عدم بدبینی و فال بد زدن: فال بد یعقوب بر دریده شدن یوسف توسط گرگ ها، خواسته یوسف مبنی بر بهتر بودن زندان از دعوت زنان مصر.</vt:lpstr>
      <vt:lpstr>جمع بندی و نتیجه گیری   نظریه مهندسی فرهنگی نیازمند بیان و تفسیر توحیدی مبتنی بر قرآن حدیث است تا مرز آن با  تقریرهای مدرن و انسان محور روشن شود. در این راستا می توان نظریه کشاورزی فرهنگی را پیشنهاد نمود. در اینجا انسان ضمن امید به آینده نگاه خود را از «خود» به «خدا» و از «زمین» به «آسمان» تغییر می دهد ولی تدبیر و برنامه ریزی را با روشهایی اسلامی و قرآنی در پیش می گیرد. متون دینی مبتنی بر این نظریه می توانند راهکارهای مهمی را به ما پیشنهاد دهند که برخی از مهم ترین آنها در این مقاله مورد اشاره قرار گرفت.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 </dc:title>
  <dc:creator/>
  <cp:lastModifiedBy>moaven</cp:lastModifiedBy>
  <cp:revision>40</cp:revision>
  <dcterms:created xsi:type="dcterms:W3CDTF">2006-08-16T00:00:00Z</dcterms:created>
  <dcterms:modified xsi:type="dcterms:W3CDTF">2018-02-19T08:01:43Z</dcterms:modified>
</cp:coreProperties>
</file>