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49" d="100"/>
          <a:sy n="49" d="100"/>
        </p:scale>
        <p:origin x="-36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C4A7B-88FD-42CD-9A41-D8099F469976}" type="datetimeFigureOut">
              <a:rPr lang="fa-IR" smtClean="0"/>
              <a:pPr/>
              <a:t>1437/03/11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49E4DC-FAEF-4C11-972B-8FDF38570307}"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4C4A7B-88FD-42CD-9A41-D8099F469976}" type="datetimeFigureOut">
              <a:rPr lang="fa-IR" smtClean="0"/>
              <a:pPr/>
              <a:t>1437/03/11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49E4DC-FAEF-4C11-972B-8FDF3857030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077200" cy="6172200"/>
          </a:xfrm>
        </p:spPr>
        <p:txBody>
          <a:bodyPr>
            <a:normAutofit fontScale="90000"/>
          </a:bodyPr>
          <a:lstStyle/>
          <a:p>
            <a:pPr rtl="0"/>
            <a:r>
              <a:rPr lang="en-US" dirty="0" smtClean="0">
                <a:solidFill>
                  <a:srgbClr val="00B050"/>
                </a:solidFill>
                <a:cs typeface="B Titr" pitchFamily="2" charset="-78"/>
              </a:rPr>
              <a:t/>
            </a:r>
            <a:br>
              <a:rPr lang="en-US" dirty="0" smtClean="0">
                <a:solidFill>
                  <a:srgbClr val="00B050"/>
                </a:solidFill>
                <a:cs typeface="B Titr" pitchFamily="2" charset="-78"/>
              </a:rPr>
            </a:br>
            <a:r>
              <a:rPr lang="ar-BH" b="1" dirty="0" smtClean="0">
                <a:solidFill>
                  <a:srgbClr val="7030A0"/>
                </a:solidFill>
                <a:cs typeface="B Titr" pitchFamily="2" charset="-78"/>
              </a:rPr>
              <a:t> بِسمِ اللهِ الرَّحمنِ الرَّحیمِ </a:t>
            </a:r>
            <a:r>
              <a:rPr lang="en-US" dirty="0">
                <a:cs typeface="B Titr" pitchFamily="2" charset="-78"/>
              </a:rPr>
              <a:t/>
            </a:r>
            <a:br>
              <a:rPr lang="en-US" dirty="0">
                <a:cs typeface="B Titr" pitchFamily="2" charset="-78"/>
              </a:rPr>
            </a:br>
            <a:r>
              <a:rPr lang="fa-IR" b="1" dirty="0">
                <a:cs typeface="B Titr" pitchFamily="2" charset="-78"/>
              </a:rPr>
              <a:t> </a:t>
            </a:r>
            <a:r>
              <a:rPr lang="en-US" dirty="0">
                <a:cs typeface="B Titr" pitchFamily="2" charset="-78"/>
              </a:rPr>
              <a:t/>
            </a:r>
            <a:br>
              <a:rPr lang="en-US" dirty="0">
                <a:cs typeface="B Titr" pitchFamily="2" charset="-78"/>
              </a:rPr>
            </a:br>
            <a:r>
              <a:rPr lang="fa-IR" b="1" dirty="0">
                <a:cs typeface="B Titr" pitchFamily="2" charset="-78"/>
              </a:rPr>
              <a:t> </a:t>
            </a:r>
            <a:r>
              <a:rPr lang="en-US" dirty="0">
                <a:cs typeface="B Titr" pitchFamily="2" charset="-78"/>
              </a:rPr>
              <a:t/>
            </a:r>
            <a:br>
              <a:rPr lang="en-US" dirty="0">
                <a:cs typeface="B Titr" pitchFamily="2" charset="-78"/>
              </a:rPr>
            </a:br>
            <a:r>
              <a:rPr lang="fa-IR" b="1" dirty="0">
                <a:cs typeface="B Titr" pitchFamily="2" charset="-78"/>
              </a:rPr>
              <a:t> </a:t>
            </a:r>
            <a:r>
              <a:rPr lang="en-US" dirty="0">
                <a:cs typeface="B Titr" pitchFamily="2" charset="-78"/>
              </a:rPr>
              <a:t/>
            </a:r>
            <a:br>
              <a:rPr lang="en-US" dirty="0">
                <a:cs typeface="B Titr" pitchFamily="2" charset="-78"/>
              </a:rPr>
            </a:br>
            <a:r>
              <a:rPr lang="en-US" dirty="0" smtClean="0">
                <a:cs typeface="B Titr" pitchFamily="2" charset="-78"/>
              </a:rPr>
              <a:t/>
            </a:r>
            <a:br>
              <a:rPr lang="en-US" dirty="0" smtClean="0">
                <a:cs typeface="B Titr" pitchFamily="2" charset="-78"/>
              </a:rPr>
            </a:br>
            <a:r>
              <a:rPr lang="en-US" dirty="0" smtClean="0">
                <a:cs typeface="B Titr" pitchFamily="2" charset="-78"/>
              </a:rPr>
              <a:t/>
            </a:r>
            <a:br>
              <a:rPr lang="en-US" dirty="0" smtClean="0">
                <a:cs typeface="B Titr" pitchFamily="2" charset="-78"/>
              </a:rPr>
            </a:br>
            <a:r>
              <a:rPr lang="fa-IR" b="1" dirty="0">
                <a:cs typeface="B Titr" pitchFamily="2" charset="-78"/>
              </a:rPr>
              <a:t> </a:t>
            </a:r>
            <a:r>
              <a:rPr lang="en-US" dirty="0">
                <a:cs typeface="B Titr" pitchFamily="2" charset="-78"/>
              </a:rPr>
              <a:t/>
            </a:r>
            <a:br>
              <a:rPr lang="en-US" dirty="0">
                <a:cs typeface="B Titr" pitchFamily="2" charset="-78"/>
              </a:rPr>
            </a:br>
            <a:r>
              <a:rPr lang="fa-IR" sz="2700" b="1" dirty="0" smtClean="0">
                <a:cs typeface="B Titr" pitchFamily="2" charset="-78"/>
              </a:rPr>
              <a:t> موسسه «باور </a:t>
            </a:r>
            <a:r>
              <a:rPr lang="fa-IR" sz="2700" b="1" dirty="0">
                <a:cs typeface="B Titr" pitchFamily="2" charset="-78"/>
              </a:rPr>
              <a:t>باران»</a:t>
            </a:r>
            <a:r>
              <a:rPr lang="en-US" sz="2700" dirty="0">
                <a:cs typeface="B Titr" pitchFamily="2" charset="-78"/>
              </a:rPr>
              <a:t/>
            </a:r>
            <a:br>
              <a:rPr lang="en-US" sz="2700" dirty="0">
                <a:cs typeface="B Titr" pitchFamily="2" charset="-78"/>
              </a:rPr>
            </a:br>
            <a:r>
              <a:rPr lang="fa-IR" sz="2700" b="1" dirty="0">
                <a:cs typeface="B Titr" pitchFamily="2" charset="-78"/>
              </a:rPr>
              <a:t>فعال در </a:t>
            </a:r>
            <a:r>
              <a:rPr lang="fa-IR" sz="2700" b="1" dirty="0" smtClean="0">
                <a:cs typeface="B Titr" pitchFamily="2" charset="-78"/>
              </a:rPr>
              <a:t>عرصه های علمی، </a:t>
            </a:r>
            <a:r>
              <a:rPr lang="fa-IR" sz="2700" b="1" dirty="0">
                <a:cs typeface="B Titr" pitchFamily="2" charset="-78"/>
              </a:rPr>
              <a:t>پژوهشی و </a:t>
            </a:r>
            <a:r>
              <a:rPr lang="fa-IR" sz="2700" b="1" dirty="0" smtClean="0">
                <a:cs typeface="B Titr" pitchFamily="2" charset="-78"/>
              </a:rPr>
              <a:t>فرهنگی</a:t>
            </a:r>
            <a:br>
              <a:rPr lang="fa-IR" sz="2700" b="1" dirty="0" smtClean="0">
                <a:cs typeface="B Titr" pitchFamily="2" charset="-78"/>
              </a:rPr>
            </a:br>
            <a:r>
              <a:rPr lang="fa-IR" sz="2700" b="1" dirty="0" smtClean="0">
                <a:cs typeface="B Titr" pitchFamily="2" charset="-78"/>
              </a:rPr>
              <a:t>تقدیم می کند</a:t>
            </a:r>
            <a:r>
              <a:rPr lang="en-US" dirty="0"/>
              <a:t/>
            </a:r>
            <a:br>
              <a:rPr lang="en-US" dirty="0"/>
            </a:br>
            <a:endParaRPr lang="fa-IR" dirty="0"/>
          </a:p>
        </p:txBody>
      </p:sp>
      <p:pic>
        <p:nvPicPr>
          <p:cNvPr id="4" name="Picture 3" descr="I:\Hakimane\Out\Logo\logo6-200-200.jpg"/>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514600" y="1524000"/>
            <a:ext cx="3733800" cy="3352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style.rotation</p:attrName>
                                        </p:attrNameLst>
                                      </p:cBhvr>
                                      <p:tavLst>
                                        <p:tav tm="0">
                                          <p:val>
                                            <p:fltVal val="90"/>
                                          </p:val>
                                        </p:tav>
                                        <p:tav tm="100000">
                                          <p:val>
                                            <p:fltVal val="0"/>
                                          </p:val>
                                        </p:tav>
                                      </p:tavLst>
                                    </p:anim>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295400"/>
          </a:xfrm>
        </p:spPr>
        <p:txBody>
          <a:bodyPr>
            <a:noAutofit/>
          </a:bodyPr>
          <a:lstStyle/>
          <a:p>
            <a:pPr algn="r"/>
            <a:r>
              <a:rPr lang="fa-IR" b="1" dirty="0" smtClean="0">
                <a:cs typeface="B Titr" pitchFamily="2" charset="-78"/>
              </a:rPr>
              <a:t>۳) </a:t>
            </a:r>
            <a:r>
              <a:rPr lang="ar-BH" sz="2800" dirty="0" smtClean="0">
                <a:cs typeface="B Titr" pitchFamily="2" charset="-78"/>
              </a:rPr>
              <a:t>اگر شماره ترتیب هر کلمه یعنی </a:t>
            </a:r>
            <a:r>
              <a:rPr lang="fa-IR" sz="2800" dirty="0" smtClean="0">
                <a:cs typeface="B Titr" pitchFamily="2" charset="-78"/>
              </a:rPr>
              <a:t>۱ </a:t>
            </a:r>
            <a:r>
              <a:rPr lang="ar-BH" sz="2800" dirty="0" smtClean="0">
                <a:cs typeface="B Titr" pitchFamily="2" charset="-78"/>
              </a:rPr>
              <a:t>و </a:t>
            </a:r>
            <a:r>
              <a:rPr lang="fa-IR" sz="2800" dirty="0" smtClean="0">
                <a:cs typeface="B Titr" pitchFamily="2" charset="-78"/>
              </a:rPr>
              <a:t>۲ </a:t>
            </a:r>
            <a:r>
              <a:rPr lang="ar-BH" sz="2800" dirty="0" smtClean="0">
                <a:cs typeface="B Titr" pitchFamily="2" charset="-78"/>
              </a:rPr>
              <a:t>و </a:t>
            </a:r>
            <a:r>
              <a:rPr lang="fa-IR" sz="2800" dirty="0" smtClean="0">
                <a:cs typeface="B Titr" pitchFamily="2" charset="-78"/>
              </a:rPr>
              <a:t>۳ </a:t>
            </a:r>
            <a:r>
              <a:rPr lang="ar-BH" sz="2800" dirty="0" smtClean="0">
                <a:cs typeface="B Titr" pitchFamily="2" charset="-78"/>
              </a:rPr>
              <a:t>و </a:t>
            </a:r>
            <a:r>
              <a:rPr lang="fa-IR" sz="2800" dirty="0" smtClean="0">
                <a:cs typeface="B Titr" pitchFamily="2" charset="-78"/>
              </a:rPr>
              <a:t>۴ </a:t>
            </a:r>
            <a:r>
              <a:rPr lang="ar-BH" sz="2800" dirty="0" smtClean="0">
                <a:cs typeface="B Titr" pitchFamily="2" charset="-78"/>
              </a:rPr>
              <a:t>را از </a:t>
            </a:r>
            <a:r>
              <a:rPr lang="ar-BH" sz="2800" b="1" dirty="0" smtClean="0">
                <a:solidFill>
                  <a:srgbClr val="FF0000"/>
                </a:solidFill>
                <a:cs typeface="B Titr" pitchFamily="2" charset="-78"/>
              </a:rPr>
              <a:t>آخر به اول</a:t>
            </a:r>
            <a:r>
              <a:rPr lang="fa-IR" sz="2800" b="1" dirty="0" smtClean="0">
                <a:solidFill>
                  <a:srgbClr val="FF0000"/>
                </a:solidFill>
                <a:cs typeface="B Titr" pitchFamily="2" charset="-78"/>
              </a:rPr>
              <a:t> </a:t>
            </a:r>
            <a:r>
              <a:rPr lang="ar-BH" sz="2800" dirty="0" smtClean="0">
                <a:cs typeface="B Titr" pitchFamily="2" charset="-78"/>
              </a:rPr>
              <a:t>بنویسیم و بعد از شماره هر کلمه تعداد حروف آن کلمه یعنی </a:t>
            </a:r>
            <a:r>
              <a:rPr lang="fa-IR" sz="2800" dirty="0" smtClean="0">
                <a:cs typeface="B Titr" pitchFamily="2" charset="-78"/>
              </a:rPr>
              <a:t>۳ </a:t>
            </a:r>
            <a:r>
              <a:rPr lang="ar-BH" sz="2800" dirty="0" smtClean="0">
                <a:cs typeface="B Titr" pitchFamily="2" charset="-78"/>
              </a:rPr>
              <a:t>و </a:t>
            </a:r>
            <a:r>
              <a:rPr lang="fa-IR" sz="2800" dirty="0" smtClean="0">
                <a:cs typeface="B Titr" pitchFamily="2" charset="-78"/>
              </a:rPr>
              <a:t>۴ </a:t>
            </a:r>
            <a:r>
              <a:rPr lang="ar-BH" sz="2800" dirty="0" smtClean="0">
                <a:cs typeface="B Titr" pitchFamily="2" charset="-78"/>
              </a:rPr>
              <a:t>و </a:t>
            </a:r>
            <a:r>
              <a:rPr lang="fa-IR" sz="2800" dirty="0" smtClean="0">
                <a:cs typeface="B Titr" pitchFamily="2" charset="-78"/>
              </a:rPr>
              <a:t>۶ </a:t>
            </a:r>
            <a:r>
              <a:rPr lang="ar-BH" sz="2800" dirty="0" smtClean="0">
                <a:cs typeface="B Titr" pitchFamily="2" charset="-78"/>
              </a:rPr>
              <a:t>و </a:t>
            </a:r>
            <a:r>
              <a:rPr lang="fa-IR" sz="2800" dirty="0" smtClean="0">
                <a:cs typeface="B Titr" pitchFamily="2" charset="-78"/>
              </a:rPr>
              <a:t>۶ </a:t>
            </a:r>
            <a:r>
              <a:rPr lang="ar-BH" sz="2800" dirty="0" smtClean="0">
                <a:cs typeface="B Titr" pitchFamily="2" charset="-78"/>
              </a:rPr>
              <a:t>را بنویسیم عدد</a:t>
            </a:r>
            <a:r>
              <a:rPr lang="en-US" sz="2800" dirty="0" smtClean="0">
                <a:cs typeface="B Nazanin" pitchFamily="2" charset="-78"/>
              </a:rPr>
              <a:t/>
            </a:r>
            <a:br>
              <a:rPr lang="en-US" sz="2800" dirty="0" smtClean="0">
                <a:cs typeface="B Nazanin" pitchFamily="2" charset="-78"/>
              </a:rPr>
            </a:br>
            <a:endParaRPr lang="fa-IR" sz="2800" dirty="0">
              <a:cs typeface="B Nazanin" pitchFamily="2" charset="-78"/>
            </a:endParaRPr>
          </a:p>
        </p:txBody>
      </p:sp>
      <p:sp>
        <p:nvSpPr>
          <p:cNvPr id="3" name="Content Placeholder 2"/>
          <p:cNvSpPr>
            <a:spLocks noGrp="1"/>
          </p:cNvSpPr>
          <p:nvPr>
            <p:ph idx="1"/>
          </p:nvPr>
        </p:nvSpPr>
        <p:spPr>
          <a:xfrm>
            <a:off x="0" y="1524000"/>
            <a:ext cx="9144000" cy="4876800"/>
          </a:xfrm>
        </p:spPr>
        <p:txBody>
          <a:bodyPr>
            <a:normAutofit fontScale="62500" lnSpcReduction="20000"/>
          </a:bodyPr>
          <a:lstStyle/>
          <a:p>
            <a:pPr algn="ctr">
              <a:buNone/>
            </a:pPr>
            <a:r>
              <a:rPr lang="fa-IR" sz="7700" b="1" dirty="0" smtClean="0">
                <a:solidFill>
                  <a:srgbClr val="0070C0"/>
                </a:solidFill>
                <a:cs typeface="B Titr" pitchFamily="2" charset="-78"/>
              </a:rPr>
              <a:t>4</a:t>
            </a:r>
            <a:r>
              <a:rPr lang="fa-IR" sz="7700" b="1" dirty="0" smtClean="0">
                <a:cs typeface="B Titr" pitchFamily="2" charset="-78"/>
              </a:rPr>
              <a:t>6</a:t>
            </a:r>
            <a:r>
              <a:rPr lang="fa-IR" sz="7700" b="1" dirty="0" smtClean="0">
                <a:solidFill>
                  <a:srgbClr val="0070C0"/>
                </a:solidFill>
                <a:cs typeface="B Titr" pitchFamily="2" charset="-78"/>
              </a:rPr>
              <a:t>3</a:t>
            </a:r>
            <a:r>
              <a:rPr lang="fa-IR" sz="7700" b="1" dirty="0" smtClean="0">
                <a:cs typeface="B Titr" pitchFamily="2" charset="-78"/>
              </a:rPr>
              <a:t>6</a:t>
            </a:r>
            <a:r>
              <a:rPr lang="fa-IR" sz="7700" b="1" dirty="0" smtClean="0">
                <a:solidFill>
                  <a:srgbClr val="0070C0"/>
                </a:solidFill>
                <a:cs typeface="B Titr" pitchFamily="2" charset="-78"/>
              </a:rPr>
              <a:t>2</a:t>
            </a:r>
            <a:r>
              <a:rPr lang="fa-IR" sz="7700" b="1" dirty="0" smtClean="0">
                <a:cs typeface="B Titr" pitchFamily="2" charset="-78"/>
              </a:rPr>
              <a:t>4</a:t>
            </a:r>
            <a:r>
              <a:rPr lang="fa-IR" sz="7700" b="1" dirty="0" smtClean="0">
                <a:solidFill>
                  <a:srgbClr val="0070C0"/>
                </a:solidFill>
                <a:cs typeface="B Titr" pitchFamily="2" charset="-78"/>
              </a:rPr>
              <a:t>1</a:t>
            </a:r>
            <a:r>
              <a:rPr lang="fa-IR" sz="7700" b="1" dirty="0" smtClean="0">
                <a:cs typeface="B Titr" pitchFamily="2" charset="-78"/>
              </a:rPr>
              <a:t>3</a:t>
            </a:r>
          </a:p>
          <a:p>
            <a:pPr algn="ctr">
              <a:buNone/>
            </a:pPr>
            <a:endParaRPr lang="fa-IR" sz="6000" dirty="0" smtClean="0">
              <a:cs typeface="B Titr" pitchFamily="2" charset="-78"/>
            </a:endParaRPr>
          </a:p>
          <a:p>
            <a:pPr algn="ctr">
              <a:buNone/>
            </a:pPr>
            <a:endParaRPr lang="fa-IR" sz="6000" dirty="0" smtClean="0">
              <a:cs typeface="B Titr" pitchFamily="2" charset="-78"/>
            </a:endParaRPr>
          </a:p>
          <a:p>
            <a:pPr algn="ctr">
              <a:buNone/>
            </a:pPr>
            <a:endParaRPr lang="fa-IR" sz="6000" dirty="0" smtClean="0">
              <a:cs typeface="B Titr" pitchFamily="2" charset="-78"/>
            </a:endParaRPr>
          </a:p>
          <a:p>
            <a:pPr algn="ctr">
              <a:buNone/>
            </a:pPr>
            <a:endParaRPr lang="fa-IR" sz="6000" dirty="0" smtClean="0">
              <a:cs typeface="B Titr" pitchFamily="2" charset="-78"/>
            </a:endParaRPr>
          </a:p>
          <a:p>
            <a:pPr algn="ctr">
              <a:buNone/>
            </a:pPr>
            <a:r>
              <a:rPr lang="fa-IR" sz="4600" dirty="0" smtClean="0">
                <a:solidFill>
                  <a:srgbClr val="FF0000"/>
                </a:solidFill>
                <a:cs typeface="B Titr" pitchFamily="2" charset="-78"/>
              </a:rPr>
              <a:t>19</a:t>
            </a:r>
            <a:r>
              <a:rPr lang="fa-IR" sz="4600" dirty="0" smtClean="0">
                <a:cs typeface="B Titr" pitchFamily="2" charset="-78"/>
              </a:rPr>
              <a:t>*2440177</a:t>
            </a:r>
            <a:endParaRPr lang="en-US" sz="4600" dirty="0" smtClean="0">
              <a:cs typeface="B Titr" pitchFamily="2" charset="-78"/>
            </a:endParaRPr>
          </a:p>
          <a:p>
            <a:pPr>
              <a:buNone/>
            </a:pPr>
            <a:endParaRPr lang="en-US" dirty="0" smtClean="0">
              <a:cs typeface="B Titr" pitchFamily="2" charset="-78"/>
            </a:endParaRPr>
          </a:p>
          <a:p>
            <a:pPr>
              <a:buNone/>
            </a:pPr>
            <a:endParaRPr lang="en-US" dirty="0" smtClean="0">
              <a:cs typeface="B Titr" pitchFamily="2" charset="-78"/>
            </a:endParaRPr>
          </a:p>
          <a:p>
            <a:pPr algn="ctr">
              <a:buNone/>
            </a:pPr>
            <a:r>
              <a:rPr lang="ar-BH" sz="4600" dirty="0" smtClean="0">
                <a:cs typeface="B Titr" pitchFamily="2" charset="-78"/>
              </a:rPr>
              <a:t>به </a:t>
            </a:r>
            <a:r>
              <a:rPr lang="ar-BH" sz="4600" dirty="0">
                <a:cs typeface="B Titr" pitchFamily="2" charset="-78"/>
              </a:rPr>
              <a:t>دست می­آید که </a:t>
            </a:r>
            <a:r>
              <a:rPr lang="fa-IR" sz="4600" dirty="0" smtClean="0">
                <a:cs typeface="B Titr" pitchFamily="2" charset="-78"/>
              </a:rPr>
              <a:t>این عدد نیز</a:t>
            </a:r>
            <a:r>
              <a:rPr lang="ar-BH" sz="4600" dirty="0" smtClean="0">
                <a:cs typeface="B Titr" pitchFamily="2" charset="-78"/>
              </a:rPr>
              <a:t>ضریب </a:t>
            </a:r>
            <a:r>
              <a:rPr lang="ar-BH" sz="4600" dirty="0">
                <a:solidFill>
                  <a:srgbClr val="FF0000"/>
                </a:solidFill>
                <a:cs typeface="B Titr" pitchFamily="2" charset="-78"/>
              </a:rPr>
              <a:t>19</a:t>
            </a:r>
            <a:r>
              <a:rPr lang="ar-BH" sz="4600" dirty="0">
                <a:cs typeface="B Titr" pitchFamily="2" charset="-78"/>
              </a:rPr>
              <a:t> است</a:t>
            </a:r>
            <a:r>
              <a:rPr lang="en-US" sz="4600" dirty="0">
                <a:cs typeface="B Titr" pitchFamily="2" charset="-78"/>
              </a:rPr>
              <a:t>.</a:t>
            </a:r>
            <a:endParaRPr lang="fa-IR" sz="4600" dirty="0">
              <a:cs typeface="B Titr" pitchFamily="2" charset="-78"/>
            </a:endParaRPr>
          </a:p>
        </p:txBody>
      </p:sp>
      <p:sp>
        <p:nvSpPr>
          <p:cNvPr id="4" name="Rectangle 3"/>
          <p:cNvSpPr/>
          <p:nvPr/>
        </p:nvSpPr>
        <p:spPr>
          <a:xfrm>
            <a:off x="5715000" y="2286000"/>
            <a:ext cx="1371600" cy="6096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cs typeface="B Nazanin" pitchFamily="2" charset="-78"/>
              </a:rPr>
              <a:t>اولین کلمه </a:t>
            </a:r>
            <a:endParaRPr lang="fa-IR" b="1" dirty="0">
              <a:cs typeface="B Nazanin" pitchFamily="2" charset="-78"/>
            </a:endParaRPr>
          </a:p>
        </p:txBody>
      </p:sp>
      <p:sp>
        <p:nvSpPr>
          <p:cNvPr id="5" name="Oval 4"/>
          <p:cNvSpPr/>
          <p:nvPr/>
        </p:nvSpPr>
        <p:spPr>
          <a:xfrm>
            <a:off x="4953000" y="2895600"/>
            <a:ext cx="29718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dirty="0" smtClean="0">
                <a:cs typeface="B Nazanin" pitchFamily="2" charset="-78"/>
              </a:rPr>
              <a:t>کلمه ”بسم“ دارای 3 حرف می باشد</a:t>
            </a:r>
            <a:endParaRPr lang="fa-IR" dirty="0">
              <a:cs typeface="B Nazanin" pitchFamily="2" charset="-78"/>
            </a:endParaRPr>
          </a:p>
        </p:txBody>
      </p:sp>
      <p:sp>
        <p:nvSpPr>
          <p:cNvPr id="6" name="Rectangle 5"/>
          <p:cNvSpPr/>
          <p:nvPr/>
        </p:nvSpPr>
        <p:spPr>
          <a:xfrm>
            <a:off x="1143000" y="2438400"/>
            <a:ext cx="1371600" cy="6096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cs typeface="B Nazanin" pitchFamily="2" charset="-78"/>
              </a:rPr>
              <a:t>چهارمین  کلمه </a:t>
            </a:r>
            <a:endParaRPr lang="fa-IR" b="1" dirty="0">
              <a:cs typeface="B Nazanin" pitchFamily="2" charset="-78"/>
            </a:endParaRPr>
          </a:p>
        </p:txBody>
      </p:sp>
      <p:sp>
        <p:nvSpPr>
          <p:cNvPr id="7" name="Oval 6"/>
          <p:cNvSpPr/>
          <p:nvPr/>
        </p:nvSpPr>
        <p:spPr>
          <a:xfrm>
            <a:off x="304800" y="3048000"/>
            <a:ext cx="29718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cs typeface="B Nazanin" pitchFamily="2" charset="-78"/>
              </a:rPr>
              <a:t>کلمه ”الرحیم“ دارای 6 حرف می باشد</a:t>
            </a:r>
            <a:endParaRPr lang="fa-IR" b="1" dirty="0">
              <a:cs typeface="B Nazanin" pitchFamily="2" charset="-78"/>
            </a:endParaRPr>
          </a:p>
        </p:txBody>
      </p:sp>
      <p:cxnSp>
        <p:nvCxnSpPr>
          <p:cNvPr id="9" name="Straight Arrow Connector 8"/>
          <p:cNvCxnSpPr/>
          <p:nvPr/>
        </p:nvCxnSpPr>
        <p:spPr>
          <a:xfrm rot="10800000" flipV="1">
            <a:off x="2514600" y="20574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2590800" y="22098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5448300" y="20955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 idx="7"/>
          </p:cNvCxnSpPr>
          <p:nvPr/>
        </p:nvCxnSpPr>
        <p:spPr>
          <a:xfrm rot="16200000" flipH="1">
            <a:off x="6871703" y="2500897"/>
            <a:ext cx="1213784" cy="21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43600" y="19050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770" decel="100000"/>
                                        <p:tgtEl>
                                          <p:spTgt spid="11"/>
                                        </p:tgtEl>
                                      </p:cBhvr>
                                    </p:animEffect>
                                    <p:animScale>
                                      <p:cBhvr>
                                        <p:cTn id="34" dur="770" decel="100000"/>
                                        <p:tgtEl>
                                          <p:spTgt spid="11"/>
                                        </p:tgtEl>
                                      </p:cBhvr>
                                      <p:from x="10000" y="10000"/>
                                      <p:to x="200000" y="450000"/>
                                    </p:animScale>
                                    <p:animScale>
                                      <p:cBhvr>
                                        <p:cTn id="35" dur="1230" accel="100000" fill="hold">
                                          <p:stCondLst>
                                            <p:cond delay="770"/>
                                          </p:stCondLst>
                                        </p:cTn>
                                        <p:tgtEl>
                                          <p:spTgt spid="11"/>
                                        </p:tgtEl>
                                      </p:cBhvr>
                                      <p:from x="200000" y="450000"/>
                                      <p:to x="100000" y="100000"/>
                                    </p:animScale>
                                    <p:set>
                                      <p:cBhvr>
                                        <p:cTn id="36" dur="770" fill="hold"/>
                                        <p:tgtEl>
                                          <p:spTgt spid="11"/>
                                        </p:tgtEl>
                                        <p:attrNameLst>
                                          <p:attrName>ppt_x</p:attrName>
                                        </p:attrNameLst>
                                      </p:cBhvr>
                                      <p:to>
                                        <p:strVal val="(0.5)"/>
                                      </p:to>
                                    </p:set>
                                    <p:anim from="(0.5)" to="(#ppt_x)" calcmode="lin" valueType="num">
                                      <p:cBhvr>
                                        <p:cTn id="37" dur="1230" accel="100000" fill="hold">
                                          <p:stCondLst>
                                            <p:cond delay="770"/>
                                          </p:stCondLst>
                                        </p:cTn>
                                        <p:tgtEl>
                                          <p:spTgt spid="11"/>
                                        </p:tgtEl>
                                        <p:attrNameLst>
                                          <p:attrName>ppt_x</p:attrName>
                                        </p:attrNameLst>
                                      </p:cBhvr>
                                    </p:anim>
                                    <p:set>
                                      <p:cBhvr>
                                        <p:cTn id="38" dur="770" fill="hold"/>
                                        <p:tgtEl>
                                          <p:spTgt spid="11"/>
                                        </p:tgtEl>
                                        <p:attrNameLst>
                                          <p:attrName>ppt_y</p:attrName>
                                        </p:attrNameLst>
                                      </p:cBhvr>
                                      <p:to>
                                        <p:strVal val="(#ppt_y+0.4)"/>
                                      </p:to>
                                    </p:set>
                                    <p:anim from="(#ppt_y+0.4)" to="(#ppt_y)" calcmode="lin" valueType="num">
                                      <p:cBhvr>
                                        <p:cTn id="39" dur="1230" accel="100000" fill="hold">
                                          <p:stCondLst>
                                            <p:cond delay="770"/>
                                          </p:stCondLst>
                                        </p:cTn>
                                        <p:tgtEl>
                                          <p:spTgt spid="11"/>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6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6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000" fill="hold"/>
                                        <p:tgtEl>
                                          <p:spTgt spid="30"/>
                                        </p:tgtEl>
                                        <p:attrNameLst>
                                          <p:attrName>ppt_x</p:attrName>
                                        </p:attrNameLst>
                                      </p:cBhvr>
                                      <p:tavLst>
                                        <p:tav tm="0">
                                          <p:val>
                                            <p:strVal val="#ppt_x-.2"/>
                                          </p:val>
                                        </p:tav>
                                        <p:tav tm="100000">
                                          <p:val>
                                            <p:strVal val="#ppt_x"/>
                                          </p:val>
                                        </p:tav>
                                      </p:tavLst>
                                    </p:anim>
                                    <p:anim calcmode="lin" valueType="num">
                                      <p:cBhvr>
                                        <p:cTn id="6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ppt_x</p:attrName>
                                        </p:attrNameLst>
                                      </p:cBhvr>
                                      <p:tavLst>
                                        <p:tav tm="0">
                                          <p:val>
                                            <p:strVal val="#ppt_x-.2"/>
                                          </p:val>
                                        </p:tav>
                                        <p:tav tm="100000">
                                          <p:val>
                                            <p:strVal val="#ppt_x"/>
                                          </p:val>
                                        </p:tav>
                                      </p:tavLst>
                                    </p:anim>
                                    <p:anim calcmode="lin" valueType="num">
                                      <p:cBhvr>
                                        <p:cTn id="7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5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770" decel="100000"/>
                                        <p:tgtEl>
                                          <p:spTgt spid="5"/>
                                        </p:tgtEl>
                                      </p:cBhvr>
                                    </p:animEffect>
                                    <p:animScale>
                                      <p:cBhvr>
                                        <p:cTn id="82" dur="770" decel="100000"/>
                                        <p:tgtEl>
                                          <p:spTgt spid="5"/>
                                        </p:tgtEl>
                                      </p:cBhvr>
                                      <p:from x="10000" y="10000"/>
                                      <p:to x="200000" y="450000"/>
                                    </p:animScale>
                                    <p:animScale>
                                      <p:cBhvr>
                                        <p:cTn id="83" dur="1230" accel="100000" fill="hold">
                                          <p:stCondLst>
                                            <p:cond delay="770"/>
                                          </p:stCondLst>
                                        </p:cTn>
                                        <p:tgtEl>
                                          <p:spTgt spid="5"/>
                                        </p:tgtEl>
                                      </p:cBhvr>
                                      <p:from x="200000" y="450000"/>
                                      <p:to x="100000" y="100000"/>
                                    </p:animScale>
                                    <p:set>
                                      <p:cBhvr>
                                        <p:cTn id="84" dur="770" fill="hold"/>
                                        <p:tgtEl>
                                          <p:spTgt spid="5"/>
                                        </p:tgtEl>
                                        <p:attrNameLst>
                                          <p:attrName>ppt_x</p:attrName>
                                        </p:attrNameLst>
                                      </p:cBhvr>
                                      <p:to>
                                        <p:strVal val="(0.5)"/>
                                      </p:to>
                                    </p:set>
                                    <p:anim from="(0.5)" to="(#ppt_x)" calcmode="lin" valueType="num">
                                      <p:cBhvr>
                                        <p:cTn id="85" dur="1230" accel="100000" fill="hold">
                                          <p:stCondLst>
                                            <p:cond delay="770"/>
                                          </p:stCondLst>
                                        </p:cTn>
                                        <p:tgtEl>
                                          <p:spTgt spid="5"/>
                                        </p:tgtEl>
                                        <p:attrNameLst>
                                          <p:attrName>ppt_x</p:attrName>
                                        </p:attrNameLst>
                                      </p:cBhvr>
                                    </p:anim>
                                    <p:set>
                                      <p:cBhvr>
                                        <p:cTn id="86" dur="770" fill="hold"/>
                                        <p:tgtEl>
                                          <p:spTgt spid="5"/>
                                        </p:tgtEl>
                                        <p:attrNameLst>
                                          <p:attrName>ppt_y</p:attrName>
                                        </p:attrNameLst>
                                      </p:cBhvr>
                                      <p:to>
                                        <p:strVal val="(#ppt_y+0.4)"/>
                                      </p:to>
                                    </p:set>
                                    <p:anim from="(#ppt_y+0.4)" to="(#ppt_y)" calcmode="lin" valueType="num">
                                      <p:cBhvr>
                                        <p:cTn id="87" dur="1230" accel="100000" fill="hold">
                                          <p:stCondLst>
                                            <p:cond delay="770"/>
                                          </p:stCondLst>
                                        </p:cTn>
                                        <p:tgtEl>
                                          <p:spTgt spid="5"/>
                                        </p:tgtEl>
                                        <p:attrNameLst>
                                          <p:attrName>ppt_y</p:attrName>
                                        </p:attrNameLst>
                                      </p:cBhvr>
                                    </p:anim>
                                  </p:childTnLst>
                                </p:cTn>
                              </p:par>
                            </p:childTnLst>
                          </p:cTn>
                        </p:par>
                      </p:childTnLst>
                    </p:cTn>
                  </p:par>
                  <p:par>
                    <p:cTn id="88" fill="hold">
                      <p:stCondLst>
                        <p:cond delay="indefinite"/>
                      </p:stCondLst>
                      <p:childTnLst>
                        <p:par>
                          <p:cTn id="89" fill="hold">
                            <p:stCondLst>
                              <p:cond delay="0"/>
                            </p:stCondLst>
                            <p:childTnLst>
                              <p:par>
                                <p:cTn id="90" presetID="39" presetClass="entr" presetSubtype="0" accel="100000" fill="hold" nodeType="click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 calcmode="lin" valueType="num">
                                      <p:cBhvr>
                                        <p:cTn id="92" dur="20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3" dur="20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4" dur="20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95" dur="2000" fill="hold"/>
                                        <p:tgtEl>
                                          <p:spTgt spid="3">
                                            <p:txEl>
                                              <p:pRg st="5" end="5"/>
                                            </p:txEl>
                                          </p:spTgt>
                                        </p:tgtEl>
                                        <p:attrNameLst>
                                          <p:attrName>ppt_y</p:attrName>
                                        </p:attrNameLst>
                                      </p:cBhvr>
                                      <p:tavLst>
                                        <p:tav tm="0">
                                          <p:val>
                                            <p:strVal val="#ppt_y"/>
                                          </p:val>
                                        </p:tav>
                                        <p:tav tm="100000">
                                          <p:val>
                                            <p:strVal val="#ppt_y"/>
                                          </p:val>
                                        </p:tav>
                                      </p:tavLst>
                                    </p:anim>
                                  </p:childTnLst>
                                </p:cTn>
                              </p:par>
                              <p:par>
                                <p:cTn id="96" presetID="39" presetClass="entr" presetSubtype="0" accel="100000" fill="hold" nodeType="withEffect">
                                  <p:stCondLst>
                                    <p:cond delay="0"/>
                                  </p:stCondLst>
                                  <p:childTnLst>
                                    <p:set>
                                      <p:cBhvr>
                                        <p:cTn id="97" dur="1" fill="hold">
                                          <p:stCondLst>
                                            <p:cond delay="0"/>
                                          </p:stCondLst>
                                        </p:cTn>
                                        <p:tgtEl>
                                          <p:spTgt spid="3">
                                            <p:txEl>
                                              <p:pRg st="8" end="8"/>
                                            </p:txEl>
                                          </p:spTgt>
                                        </p:tgtEl>
                                        <p:attrNameLst>
                                          <p:attrName>style.visibility</p:attrName>
                                        </p:attrNameLst>
                                      </p:cBhvr>
                                      <p:to>
                                        <p:strVal val="visible"/>
                                      </p:to>
                                    </p:set>
                                    <p:anim calcmode="lin" valueType="num">
                                      <p:cBhvr>
                                        <p:cTn id="98" dur="20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9" dur="20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0" dur="20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1"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r"/>
            <a:r>
              <a:rPr lang="fa-IR" sz="4000" b="1" dirty="0" smtClean="0">
                <a:cs typeface="B Titr" pitchFamily="2" charset="-78"/>
              </a:rPr>
              <a:t>4) </a:t>
            </a:r>
            <a:r>
              <a:rPr lang="ar-BH" sz="2800" dirty="0" smtClean="0">
                <a:cs typeface="B Titr" pitchFamily="2" charset="-78"/>
              </a:rPr>
              <a:t>اگر شماره ترتیب  هر کلمه یعنی </a:t>
            </a:r>
            <a:r>
              <a:rPr lang="fa-IR" sz="2800" dirty="0" smtClean="0">
                <a:cs typeface="B Titr" pitchFamily="2" charset="-78"/>
              </a:rPr>
              <a:t>۱ </a:t>
            </a:r>
            <a:r>
              <a:rPr lang="ar-BH" sz="2800" dirty="0" smtClean="0">
                <a:cs typeface="B Titr" pitchFamily="2" charset="-78"/>
              </a:rPr>
              <a:t>و </a:t>
            </a:r>
            <a:r>
              <a:rPr lang="fa-IR" sz="2800" dirty="0" smtClean="0">
                <a:cs typeface="B Titr" pitchFamily="2" charset="-78"/>
              </a:rPr>
              <a:t>۲ </a:t>
            </a:r>
            <a:r>
              <a:rPr lang="ar-BH" sz="2800" dirty="0" smtClean="0">
                <a:cs typeface="B Titr" pitchFamily="2" charset="-78"/>
              </a:rPr>
              <a:t>و </a:t>
            </a:r>
            <a:r>
              <a:rPr lang="fa-IR" sz="2800" dirty="0" smtClean="0">
                <a:cs typeface="B Titr" pitchFamily="2" charset="-78"/>
              </a:rPr>
              <a:t>۳ </a:t>
            </a:r>
            <a:r>
              <a:rPr lang="ar-BH" sz="2800" dirty="0" smtClean="0">
                <a:cs typeface="B Titr" pitchFamily="2" charset="-78"/>
              </a:rPr>
              <a:t>و </a:t>
            </a:r>
            <a:r>
              <a:rPr lang="fa-IR" sz="2800" dirty="0" smtClean="0">
                <a:cs typeface="B Titr" pitchFamily="2" charset="-78"/>
              </a:rPr>
              <a:t>۴ </a:t>
            </a:r>
            <a:r>
              <a:rPr lang="ar-BH" sz="2800" dirty="0" smtClean="0">
                <a:cs typeface="B Titr" pitchFamily="2" charset="-78"/>
              </a:rPr>
              <a:t>را بنویسیم و بعد از شماره هر کلمه</a:t>
            </a:r>
            <a:r>
              <a:rPr lang="fa-IR" sz="2800" dirty="0" smtClean="0">
                <a:cs typeface="B Titr" pitchFamily="2" charset="-78"/>
              </a:rPr>
              <a:t>،</a:t>
            </a:r>
            <a:r>
              <a:rPr lang="ar-BH" sz="2800" dirty="0" smtClean="0">
                <a:cs typeface="B Titr" pitchFamily="2" charset="-78"/>
              </a:rPr>
              <a:t> </a:t>
            </a:r>
            <a:r>
              <a:rPr lang="fa-IR" sz="2800" b="1" u="sng" dirty="0" smtClean="0">
                <a:solidFill>
                  <a:schemeClr val="accent6">
                    <a:lumMod val="75000"/>
                  </a:schemeClr>
                </a:solidFill>
                <a:cs typeface="B Titr" pitchFamily="2" charset="-78"/>
              </a:rPr>
              <a:t>مقدار ابجد </a:t>
            </a:r>
            <a:r>
              <a:rPr lang="fa-IR" sz="2800" dirty="0" smtClean="0">
                <a:cs typeface="B Titr" pitchFamily="2" charset="-78"/>
              </a:rPr>
              <a:t>هر کلمه </a:t>
            </a:r>
            <a:r>
              <a:rPr lang="ar-BH" sz="2800" dirty="0" smtClean="0">
                <a:cs typeface="B Titr" pitchFamily="2" charset="-78"/>
              </a:rPr>
              <a:t>را بنویسیم عدد</a:t>
            </a:r>
            <a:r>
              <a:rPr lang="fa-IR" sz="2800" dirty="0" smtClean="0">
                <a:cs typeface="B Titr" pitchFamily="2" charset="-78"/>
              </a:rPr>
              <a:t>:</a:t>
            </a:r>
            <a:r>
              <a:rPr lang="ar-BH" sz="2800" dirty="0" smtClean="0">
                <a:cs typeface="B Titr" pitchFamily="2" charset="-78"/>
              </a:rPr>
              <a:t> </a:t>
            </a:r>
            <a:r>
              <a:rPr lang="en-US" sz="3200" dirty="0" smtClean="0">
                <a:cs typeface="B Nazanin" pitchFamily="2" charset="-78"/>
              </a:rPr>
              <a:t/>
            </a:r>
            <a:br>
              <a:rPr lang="en-US" sz="3200" dirty="0" smtClean="0">
                <a:cs typeface="B Nazanin" pitchFamily="2" charset="-78"/>
              </a:rPr>
            </a:br>
            <a:endParaRPr lang="fa-IR" sz="3200" dirty="0">
              <a:cs typeface="B Nazanin" pitchFamily="2" charset="-78"/>
            </a:endParaRPr>
          </a:p>
        </p:txBody>
      </p:sp>
      <p:sp>
        <p:nvSpPr>
          <p:cNvPr id="3" name="Content Placeholder 2"/>
          <p:cNvSpPr>
            <a:spLocks noGrp="1"/>
          </p:cNvSpPr>
          <p:nvPr>
            <p:ph idx="1"/>
          </p:nvPr>
        </p:nvSpPr>
        <p:spPr>
          <a:xfrm>
            <a:off x="0" y="1295400"/>
            <a:ext cx="9144000" cy="5562600"/>
          </a:xfrm>
        </p:spPr>
        <p:txBody>
          <a:bodyPr>
            <a:normAutofit/>
          </a:bodyPr>
          <a:lstStyle/>
          <a:p>
            <a:pPr algn="ctr" rtl="0">
              <a:buNone/>
            </a:pPr>
            <a:r>
              <a:rPr lang="fa-IR" sz="6000" b="1" dirty="0" smtClean="0">
                <a:solidFill>
                  <a:srgbClr val="00B0F0"/>
                </a:solidFill>
                <a:cs typeface="B Titr" pitchFamily="2" charset="-78"/>
              </a:rPr>
              <a:t>1</a:t>
            </a:r>
            <a:r>
              <a:rPr lang="en-US" sz="6000" b="1" dirty="0" smtClean="0">
                <a:cs typeface="B Titr" pitchFamily="2" charset="-78"/>
              </a:rPr>
              <a:t> </a:t>
            </a:r>
            <a:r>
              <a:rPr lang="fa-IR" sz="6000" b="1" dirty="0" smtClean="0">
                <a:cs typeface="B Titr" pitchFamily="2" charset="-78"/>
              </a:rPr>
              <a:t>102</a:t>
            </a:r>
            <a:r>
              <a:rPr lang="en-US" sz="6000" b="1" dirty="0" smtClean="0">
                <a:cs typeface="B Titr" pitchFamily="2" charset="-78"/>
              </a:rPr>
              <a:t> </a:t>
            </a:r>
            <a:r>
              <a:rPr lang="fa-IR" sz="6000" b="1" dirty="0" smtClean="0">
                <a:solidFill>
                  <a:srgbClr val="00B0F0"/>
                </a:solidFill>
                <a:cs typeface="B Titr" pitchFamily="2" charset="-78"/>
              </a:rPr>
              <a:t>2</a:t>
            </a:r>
            <a:r>
              <a:rPr lang="en-US" sz="6000" b="1" dirty="0" smtClean="0">
                <a:cs typeface="B Titr" pitchFamily="2" charset="-78"/>
              </a:rPr>
              <a:t> </a:t>
            </a:r>
            <a:r>
              <a:rPr lang="fa-IR" sz="6000" b="1" dirty="0" smtClean="0">
                <a:cs typeface="B Titr" pitchFamily="2" charset="-78"/>
              </a:rPr>
              <a:t>66</a:t>
            </a:r>
            <a:r>
              <a:rPr lang="en-US" sz="6000" b="1" dirty="0" smtClean="0">
                <a:cs typeface="B Titr" pitchFamily="2" charset="-78"/>
              </a:rPr>
              <a:t> </a:t>
            </a:r>
            <a:r>
              <a:rPr lang="fa-IR" sz="6000" b="1" dirty="0" smtClean="0">
                <a:solidFill>
                  <a:srgbClr val="00B0F0"/>
                </a:solidFill>
                <a:cs typeface="B Titr" pitchFamily="2" charset="-78"/>
              </a:rPr>
              <a:t>3</a:t>
            </a:r>
            <a:r>
              <a:rPr lang="en-US" sz="6000" b="1" dirty="0" smtClean="0">
                <a:cs typeface="B Titr" pitchFamily="2" charset="-78"/>
              </a:rPr>
              <a:t> </a:t>
            </a:r>
            <a:r>
              <a:rPr lang="fa-IR" sz="6000" b="1" dirty="0" smtClean="0">
                <a:cs typeface="B Titr" pitchFamily="2" charset="-78"/>
              </a:rPr>
              <a:t>329</a:t>
            </a:r>
            <a:r>
              <a:rPr lang="en-US" sz="6000" b="1" dirty="0" smtClean="0">
                <a:cs typeface="B Titr" pitchFamily="2" charset="-78"/>
              </a:rPr>
              <a:t> </a:t>
            </a:r>
            <a:r>
              <a:rPr lang="fa-IR" sz="6000" b="1" dirty="0" smtClean="0">
                <a:solidFill>
                  <a:srgbClr val="00B0F0"/>
                </a:solidFill>
                <a:cs typeface="B Titr" pitchFamily="2" charset="-78"/>
              </a:rPr>
              <a:t>4</a:t>
            </a:r>
            <a:r>
              <a:rPr lang="en-US" sz="6000" b="1" dirty="0" smtClean="0">
                <a:cs typeface="B Titr" pitchFamily="2" charset="-78"/>
              </a:rPr>
              <a:t> </a:t>
            </a:r>
            <a:r>
              <a:rPr lang="fa-IR" sz="6000" b="1" dirty="0" smtClean="0">
                <a:cs typeface="B Titr" pitchFamily="2" charset="-78"/>
              </a:rPr>
              <a:t>289</a:t>
            </a:r>
            <a:endParaRPr lang="en-US" sz="6000" b="1" dirty="0">
              <a:cs typeface="B Titr" pitchFamily="2" charset="-78"/>
            </a:endParaRP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rtl="0">
              <a:buNone/>
            </a:pPr>
            <a:r>
              <a:rPr lang="fa-IR" sz="4000" b="1" dirty="0" smtClean="0">
                <a:solidFill>
                  <a:srgbClr val="FF0000"/>
                </a:solidFill>
                <a:cs typeface="B Titr" pitchFamily="2" charset="-78"/>
              </a:rPr>
              <a:t>19*</a:t>
            </a:r>
            <a:r>
              <a:rPr lang="fa-IR" sz="4000" b="1" dirty="0" smtClean="0">
                <a:cs typeface="B Titr" pitchFamily="2" charset="-78"/>
              </a:rPr>
              <a:t>5801401752331</a:t>
            </a:r>
          </a:p>
          <a:p>
            <a:pPr algn="ctr">
              <a:buNone/>
            </a:pPr>
            <a:r>
              <a:rPr lang="ar-BH" dirty="0" smtClean="0">
                <a:cs typeface="B Titr" pitchFamily="2" charset="-78"/>
              </a:rPr>
              <a:t>به </a:t>
            </a:r>
            <a:r>
              <a:rPr lang="ar-BH" dirty="0">
                <a:cs typeface="B Titr" pitchFamily="2" charset="-78"/>
              </a:rPr>
              <a:t>دست </a:t>
            </a:r>
            <a:r>
              <a:rPr lang="ar-BH" dirty="0" smtClean="0">
                <a:cs typeface="B Titr" pitchFamily="2" charset="-78"/>
              </a:rPr>
              <a:t>می</a:t>
            </a:r>
            <a:r>
              <a:rPr lang="fa-IR" dirty="0" smtClean="0">
                <a:cs typeface="B Titr" pitchFamily="2" charset="-78"/>
              </a:rPr>
              <a:t> </a:t>
            </a:r>
            <a:r>
              <a:rPr lang="ar-BH" dirty="0" smtClean="0">
                <a:cs typeface="B Titr" pitchFamily="2" charset="-78"/>
              </a:rPr>
              <a:t>آید </a:t>
            </a:r>
            <a:r>
              <a:rPr lang="ar-BH" dirty="0">
                <a:cs typeface="B Titr" pitchFamily="2" charset="-78"/>
              </a:rPr>
              <a:t>که باز هم ضریب 19 دارد</a:t>
            </a:r>
            <a:r>
              <a:rPr lang="en-US" dirty="0">
                <a:cs typeface="B Titr" pitchFamily="2" charset="-78"/>
              </a:rPr>
              <a:t>. </a:t>
            </a:r>
          </a:p>
          <a:p>
            <a:endParaRPr lang="fa-IR" dirty="0"/>
          </a:p>
        </p:txBody>
      </p:sp>
      <p:sp>
        <p:nvSpPr>
          <p:cNvPr id="4" name="Oval 3"/>
          <p:cNvSpPr/>
          <p:nvPr/>
        </p:nvSpPr>
        <p:spPr>
          <a:xfrm>
            <a:off x="762000" y="3124200"/>
            <a:ext cx="29718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cs typeface="B Nazanin" pitchFamily="2" charset="-78"/>
              </a:rPr>
              <a:t>مقدار ابجد کلمه ”بسم“ که برابر با 102 می باشد</a:t>
            </a:r>
            <a:endParaRPr lang="fa-IR" b="1" dirty="0">
              <a:cs typeface="B Nazanin" pitchFamily="2" charset="-78"/>
            </a:endParaRPr>
          </a:p>
        </p:txBody>
      </p:sp>
      <p:sp>
        <p:nvSpPr>
          <p:cNvPr id="5" name="Rectangle 4"/>
          <p:cNvSpPr/>
          <p:nvPr/>
        </p:nvSpPr>
        <p:spPr>
          <a:xfrm>
            <a:off x="0" y="2667000"/>
            <a:ext cx="1371600" cy="6096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cs typeface="B Nazanin" pitchFamily="2" charset="-78"/>
              </a:rPr>
              <a:t>اولین  کلمه </a:t>
            </a:r>
            <a:endParaRPr lang="fa-IR" b="1" dirty="0">
              <a:cs typeface="B Nazanin" pitchFamily="2" charset="-78"/>
            </a:endParaRPr>
          </a:p>
        </p:txBody>
      </p:sp>
      <p:sp>
        <p:nvSpPr>
          <p:cNvPr id="6" name="Rectangle 5"/>
          <p:cNvSpPr/>
          <p:nvPr/>
        </p:nvSpPr>
        <p:spPr>
          <a:xfrm>
            <a:off x="5638800" y="2438400"/>
            <a:ext cx="1371600" cy="6096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cs typeface="B Nazanin" pitchFamily="2" charset="-78"/>
              </a:rPr>
              <a:t>چهارمین  کلمه </a:t>
            </a:r>
            <a:endParaRPr lang="fa-IR" b="1" dirty="0">
              <a:cs typeface="B Nazanin" pitchFamily="2" charset="-78"/>
            </a:endParaRPr>
          </a:p>
        </p:txBody>
      </p:sp>
      <p:sp>
        <p:nvSpPr>
          <p:cNvPr id="7" name="Oval 6"/>
          <p:cNvSpPr/>
          <p:nvPr/>
        </p:nvSpPr>
        <p:spPr>
          <a:xfrm>
            <a:off x="6172200" y="2971800"/>
            <a:ext cx="29718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cs typeface="B Nazanin" pitchFamily="2" charset="-78"/>
              </a:rPr>
              <a:t>مقدار ابجد کلمه ”الرحیم“ که برابر با عدد 289 می باشد</a:t>
            </a:r>
            <a:endParaRPr lang="fa-IR" b="1" dirty="0">
              <a:cs typeface="B Nazanin" pitchFamily="2" charset="-78"/>
            </a:endParaRPr>
          </a:p>
        </p:txBody>
      </p:sp>
      <p:cxnSp>
        <p:nvCxnSpPr>
          <p:cNvPr id="8" name="Straight Arrow Connector 7"/>
          <p:cNvCxnSpPr/>
          <p:nvPr/>
        </p:nvCxnSpPr>
        <p:spPr>
          <a:xfrm rot="5400000">
            <a:off x="724694" y="23995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334294" y="26289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6363494" y="22471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163594" y="25138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70" decel="100000"/>
                                        <p:tgtEl>
                                          <p:spTgt spid="3">
                                            <p:txEl>
                                              <p:pRg st="0" end="0"/>
                                            </p:txEl>
                                          </p:spTgt>
                                        </p:tgtEl>
                                      </p:cBhvr>
                                    </p:animEffect>
                                    <p:animScale>
                                      <p:cBhvr>
                                        <p:cTn id="15" dur="770" decel="100000"/>
                                        <p:tgtEl>
                                          <p:spTgt spid="3">
                                            <p:txEl>
                                              <p:pRg st="0" end="0"/>
                                            </p:txEl>
                                          </p:spTgt>
                                        </p:tgtEl>
                                      </p:cBhvr>
                                      <p:from x="10000" y="10000"/>
                                      <p:to x="200000" y="450000"/>
                                    </p:animScale>
                                    <p:animScale>
                                      <p:cBhvr>
                                        <p:cTn id="16" dur="1230" accel="100000" fill="hold">
                                          <p:stCondLst>
                                            <p:cond delay="770"/>
                                          </p:stCondLst>
                                        </p:cTn>
                                        <p:tgtEl>
                                          <p:spTgt spid="3">
                                            <p:txEl>
                                              <p:pRg st="0" end="0"/>
                                            </p:txEl>
                                          </p:spTgt>
                                        </p:tgtEl>
                                      </p:cBhvr>
                                      <p:from x="200000" y="450000"/>
                                      <p:to x="100000" y="100000"/>
                                    </p:animScale>
                                    <p:set>
                                      <p:cBhvr>
                                        <p:cTn id="17" dur="770" fill="hold"/>
                                        <p:tgtEl>
                                          <p:spTgt spid="3">
                                            <p:txEl>
                                              <p:pRg st="0" end="0"/>
                                            </p:txEl>
                                          </p:spTgt>
                                        </p:tgtEl>
                                        <p:attrNameLst>
                                          <p:attrName>ppt_x</p:attrName>
                                        </p:attrNameLst>
                                      </p:cBhvr>
                                      <p:to>
                                        <p:strVal val="(0.5)"/>
                                      </p:to>
                                    </p:set>
                                    <p:anim from="(0.5)" to="(#ppt_x)" calcmode="lin" valueType="num">
                                      <p:cBhvr>
                                        <p:cTn id="18" dur="1230" accel="100000" fill="hold">
                                          <p:stCondLst>
                                            <p:cond delay="770"/>
                                          </p:stCondLst>
                                        </p:cTn>
                                        <p:tgtEl>
                                          <p:spTgt spid="3">
                                            <p:txEl>
                                              <p:pRg st="0" end="0"/>
                                            </p:txEl>
                                          </p:spTgt>
                                        </p:tgtEl>
                                        <p:attrNameLst>
                                          <p:attrName>ppt_x</p:attrName>
                                        </p:attrNameLst>
                                      </p:cBhvr>
                                    </p:anim>
                                    <p:set>
                                      <p:cBhvr>
                                        <p:cTn id="19" dur="770" fill="hold"/>
                                        <p:tgtEl>
                                          <p:spTgt spid="3">
                                            <p:txEl>
                                              <p:pRg st="0" end="0"/>
                                            </p:txEl>
                                          </p:spTgt>
                                        </p:tgtEl>
                                        <p:attrNameLst>
                                          <p:attrName>ppt_y</p:attrName>
                                        </p:attrNameLst>
                                      </p:cBhvr>
                                      <p:to>
                                        <p:strVal val="(#ppt_y+0.4)"/>
                                      </p:to>
                                    </p:set>
                                    <p:anim from="(#ppt_y+0.4)" to="(#ppt_y)" calcmode="lin" valueType="num">
                                      <p:cBhvr>
                                        <p:cTn id="20" dur="1230" accel="100000" fill="hold">
                                          <p:stCondLst>
                                            <p:cond delay="770"/>
                                          </p:stCondLst>
                                        </p:cTn>
                                        <p:tgtEl>
                                          <p:spTgt spid="3">
                                            <p:txEl>
                                              <p:pRg st="0" end="0"/>
                                            </p:txEl>
                                          </p:spTgt>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770" decel="100000"/>
                                        <p:tgtEl>
                                          <p:spTgt spid="3">
                                            <p:txEl>
                                              <p:pRg st="6" end="6"/>
                                            </p:txEl>
                                          </p:spTgt>
                                        </p:tgtEl>
                                      </p:cBhvr>
                                    </p:animEffect>
                                    <p:animScale>
                                      <p:cBhvr>
                                        <p:cTn id="26" dur="770" decel="100000"/>
                                        <p:tgtEl>
                                          <p:spTgt spid="3">
                                            <p:txEl>
                                              <p:pRg st="6" end="6"/>
                                            </p:txEl>
                                          </p:spTgt>
                                        </p:tgtEl>
                                      </p:cBhvr>
                                      <p:from x="10000" y="10000"/>
                                      <p:to x="200000" y="450000"/>
                                    </p:animScale>
                                    <p:animScale>
                                      <p:cBhvr>
                                        <p:cTn id="27" dur="1230" accel="100000" fill="hold">
                                          <p:stCondLst>
                                            <p:cond delay="770"/>
                                          </p:stCondLst>
                                        </p:cTn>
                                        <p:tgtEl>
                                          <p:spTgt spid="3">
                                            <p:txEl>
                                              <p:pRg st="6" end="6"/>
                                            </p:txEl>
                                          </p:spTgt>
                                        </p:tgtEl>
                                      </p:cBhvr>
                                      <p:from x="200000" y="450000"/>
                                      <p:to x="100000" y="100000"/>
                                    </p:animScale>
                                    <p:set>
                                      <p:cBhvr>
                                        <p:cTn id="28" dur="770" fill="hold"/>
                                        <p:tgtEl>
                                          <p:spTgt spid="3">
                                            <p:txEl>
                                              <p:pRg st="6" end="6"/>
                                            </p:txEl>
                                          </p:spTgt>
                                        </p:tgtEl>
                                        <p:attrNameLst>
                                          <p:attrName>ppt_x</p:attrName>
                                        </p:attrNameLst>
                                      </p:cBhvr>
                                      <p:to>
                                        <p:strVal val="(0.5)"/>
                                      </p:to>
                                    </p:set>
                                    <p:anim from="(0.5)" to="(#ppt_x)" calcmode="lin" valueType="num">
                                      <p:cBhvr>
                                        <p:cTn id="29" dur="1230" accel="100000" fill="hold">
                                          <p:stCondLst>
                                            <p:cond delay="770"/>
                                          </p:stCondLst>
                                        </p:cTn>
                                        <p:tgtEl>
                                          <p:spTgt spid="3">
                                            <p:txEl>
                                              <p:pRg st="6" end="6"/>
                                            </p:txEl>
                                          </p:spTgt>
                                        </p:tgtEl>
                                        <p:attrNameLst>
                                          <p:attrName>ppt_x</p:attrName>
                                        </p:attrNameLst>
                                      </p:cBhvr>
                                    </p:anim>
                                    <p:set>
                                      <p:cBhvr>
                                        <p:cTn id="30" dur="770" fill="hold"/>
                                        <p:tgtEl>
                                          <p:spTgt spid="3">
                                            <p:txEl>
                                              <p:pRg st="6" end="6"/>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6" end="6"/>
                                            </p:txEl>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p:val>
                                            <p:fltVal val="0"/>
                                          </p:val>
                                        </p:tav>
                                        <p:tav tm="100000">
                                          <p:val>
                                            <p:strVal val="#ppt_w"/>
                                          </p:val>
                                        </p:tav>
                                      </p:tavLst>
                                    </p:anim>
                                    <p:anim calcmode="lin" valueType="num">
                                      <p:cBhvr>
                                        <p:cTn id="37" dur="2000" fill="hold"/>
                                        <p:tgtEl>
                                          <p:spTgt spid="8"/>
                                        </p:tgtEl>
                                        <p:attrNameLst>
                                          <p:attrName>ppt_h</p:attrName>
                                        </p:attrNameLst>
                                      </p:cBhvr>
                                      <p:tavLst>
                                        <p:tav tm="0">
                                          <p:val>
                                            <p:fltVal val="0"/>
                                          </p:val>
                                        </p:tav>
                                        <p:tav tm="100000">
                                          <p:val>
                                            <p:strVal val="#ppt_h"/>
                                          </p:val>
                                        </p:tav>
                                      </p:tavLst>
                                    </p:anim>
                                    <p:anim calcmode="lin" valueType="num">
                                      <p:cBhvr>
                                        <p:cTn id="38"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9"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000" fill="hold"/>
                                        <p:tgtEl>
                                          <p:spTgt spid="10"/>
                                        </p:tgtEl>
                                        <p:attrNameLst>
                                          <p:attrName>ppt_w</p:attrName>
                                        </p:attrNameLst>
                                      </p:cBhvr>
                                      <p:tavLst>
                                        <p:tav tm="0">
                                          <p:val>
                                            <p:strVal val="#ppt_w+.3"/>
                                          </p:val>
                                        </p:tav>
                                        <p:tav tm="100000">
                                          <p:val>
                                            <p:strVal val="#ppt_w"/>
                                          </p:val>
                                        </p:tav>
                                      </p:tavLst>
                                    </p:anim>
                                    <p:anim calcmode="lin" valueType="num">
                                      <p:cBhvr>
                                        <p:cTn id="66" dur="1000" fill="hold"/>
                                        <p:tgtEl>
                                          <p:spTgt spid="10"/>
                                        </p:tgtEl>
                                        <p:attrNameLst>
                                          <p:attrName>ppt_h</p:attrName>
                                        </p:attrNameLst>
                                      </p:cBhvr>
                                      <p:tavLst>
                                        <p:tav tm="0">
                                          <p:val>
                                            <p:strVal val="#ppt_h"/>
                                          </p:val>
                                        </p:tav>
                                        <p:tav tm="100000">
                                          <p:val>
                                            <p:strVal val="#ppt_h"/>
                                          </p:val>
                                        </p:tav>
                                      </p:tavLst>
                                    </p:anim>
                                    <p:animEffect transition="in" filter="fade">
                                      <p:cBhvr>
                                        <p:cTn id="67" dur="10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1000"/>
                                        <p:tgtEl>
                                          <p:spTgt spid="6"/>
                                        </p:tgtEl>
                                      </p:cBhvr>
                                    </p:animEffect>
                                    <p:anim calcmode="lin" valueType="num">
                                      <p:cBhvr>
                                        <p:cTn id="73" dur="1000" fill="hold"/>
                                        <p:tgtEl>
                                          <p:spTgt spid="6"/>
                                        </p:tgtEl>
                                        <p:attrNameLst>
                                          <p:attrName>ppt_x</p:attrName>
                                        </p:attrNameLst>
                                      </p:cBhvr>
                                      <p:tavLst>
                                        <p:tav tm="0">
                                          <p:val>
                                            <p:strVal val="#ppt_x"/>
                                          </p:val>
                                        </p:tav>
                                        <p:tav tm="100000">
                                          <p:val>
                                            <p:strVal val="#ppt_x"/>
                                          </p:val>
                                        </p:tav>
                                      </p:tavLst>
                                    </p:anim>
                                    <p:anim calcmode="lin" valueType="num">
                                      <p:cBhvr>
                                        <p:cTn id="7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anim calcmode="lin" valueType="num">
                                      <p:cBhvr>
                                        <p:cTn id="87" dur="1000" fill="hold"/>
                                        <p:tgtEl>
                                          <p:spTgt spid="7"/>
                                        </p:tgtEl>
                                        <p:attrNameLst>
                                          <p:attrName>ppt_x</p:attrName>
                                        </p:attrNameLst>
                                      </p:cBhvr>
                                      <p:tavLst>
                                        <p:tav tm="0">
                                          <p:val>
                                            <p:strVal val="#ppt_x"/>
                                          </p:val>
                                        </p:tav>
                                        <p:tav tm="100000">
                                          <p:val>
                                            <p:strVal val="#ppt_x"/>
                                          </p:val>
                                        </p:tav>
                                      </p:tavLst>
                                    </p:anim>
                                    <p:anim calcmode="lin" valueType="num">
                                      <p:cBhvr>
                                        <p:cTn id="88" dur="1000" fill="hold"/>
                                        <p:tgtEl>
                                          <p:spTgt spid="7"/>
                                        </p:tgtEl>
                                        <p:attrNameLst>
                                          <p:attrName>ppt_y</p:attrName>
                                        </p:attrNameLst>
                                      </p:cBhvr>
                                      <p:tavLst>
                                        <p:tav tm="0">
                                          <p:val>
                                            <p:strVal val="#ppt_y-.1"/>
                                          </p:val>
                                        </p:tav>
                                        <p:tav tm="100000">
                                          <p:val>
                                            <p:strVal val="#ppt_y"/>
                                          </p:val>
                                        </p:tav>
                                      </p:tavLst>
                                    </p:anim>
                                  </p:childTnLst>
                                </p:cTn>
                              </p:par>
                              <p:par>
                                <p:cTn id="89" presetID="50" presetClass="entr" presetSubtype="0" decel="100000" fill="hold" nodeType="with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 calcmode="lin" valueType="num">
                                      <p:cBhvr>
                                        <p:cTn id="91"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92"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9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a:bodyPr>
          <a:lstStyle/>
          <a:p>
            <a:pPr algn="just"/>
            <a:r>
              <a:rPr lang="fa-IR" sz="2800" b="1" dirty="0" smtClean="0">
                <a:cs typeface="B Nazanin" pitchFamily="2" charset="-78"/>
              </a:rPr>
              <a:t>جهت بررسی صحت رابطه، با توجه به تعداد ارقام زیاد و عدم امکان استفاده از ماشین حسابهای معمولی، یه تقسیم ساده دستی انجام می دهیم. اضافه می گردد محاسبات اعداد بزرگ نیازمند آشنایی با زبان برنامه نویسی و نوشتن برنامه مخصوص تقسیم می باشد.</a:t>
            </a:r>
            <a:endParaRPr lang="fa-IR" sz="2800" b="1" dirty="0">
              <a:cs typeface="B Nazanin" pitchFamily="2" charset="-78"/>
            </a:endParaRPr>
          </a:p>
        </p:txBody>
      </p:sp>
      <p:pic>
        <p:nvPicPr>
          <p:cNvPr id="1026" name="Picture 2"/>
          <p:cNvPicPr>
            <a:picLocks noChangeAspect="1" noChangeArrowheads="1"/>
          </p:cNvPicPr>
          <p:nvPr/>
        </p:nvPicPr>
        <p:blipFill>
          <a:blip r:embed="rId2"/>
          <a:srcRect/>
          <a:stretch>
            <a:fillRect/>
          </a:stretch>
        </p:blipFill>
        <p:spPr bwMode="auto">
          <a:xfrm>
            <a:off x="838200" y="1981200"/>
            <a:ext cx="7239000" cy="47458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2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36638"/>
          </a:xfrm>
        </p:spPr>
        <p:txBody>
          <a:bodyPr>
            <a:normAutofit fontScale="90000"/>
          </a:bodyPr>
          <a:lstStyle/>
          <a:p>
            <a:r>
              <a:rPr lang="fa-IR" dirty="0" smtClean="0">
                <a:cs typeface="B Titr" pitchFamily="2" charset="-78"/>
              </a:rPr>
              <a:t>بررسی احتمال مضرب </a:t>
            </a:r>
            <a:r>
              <a:rPr lang="fa-IR" b="1" dirty="0" smtClean="0">
                <a:solidFill>
                  <a:srgbClr val="FF0000"/>
                </a:solidFill>
                <a:cs typeface="B Titr" pitchFamily="2" charset="-78"/>
              </a:rPr>
              <a:t>19</a:t>
            </a:r>
            <a:r>
              <a:rPr lang="fa-IR" dirty="0" smtClean="0">
                <a:cs typeface="B Titr" pitchFamily="2" charset="-78"/>
              </a:rPr>
              <a:t> شدن این عدد:</a:t>
            </a:r>
            <a:r>
              <a:rPr lang="fa-IR" dirty="0" smtClean="0"/>
              <a:t/>
            </a:r>
            <a:br>
              <a:rPr lang="fa-IR" dirty="0" smtClean="0"/>
            </a:br>
            <a:r>
              <a:rPr lang="en-US" dirty="0" smtClean="0">
                <a:cs typeface="B Titr" pitchFamily="2" charset="-78"/>
              </a:rPr>
              <a:t> </a:t>
            </a:r>
            <a:r>
              <a:rPr lang="fa-IR" dirty="0" smtClean="0">
                <a:solidFill>
                  <a:srgbClr val="00B0F0"/>
                </a:solidFill>
                <a:cs typeface="B Titr" pitchFamily="2" charset="-78"/>
              </a:rPr>
              <a:t>1</a:t>
            </a:r>
            <a:r>
              <a:rPr lang="fa-IR" dirty="0" smtClean="0">
                <a:cs typeface="B Titr" pitchFamily="2" charset="-78"/>
              </a:rPr>
              <a:t>102</a:t>
            </a:r>
            <a:r>
              <a:rPr lang="fa-IR" dirty="0" smtClean="0">
                <a:solidFill>
                  <a:srgbClr val="00B0F0"/>
                </a:solidFill>
                <a:cs typeface="B Titr" pitchFamily="2" charset="-78"/>
              </a:rPr>
              <a:t>2</a:t>
            </a:r>
            <a:r>
              <a:rPr lang="fa-IR" dirty="0" smtClean="0">
                <a:cs typeface="B Titr" pitchFamily="2" charset="-78"/>
              </a:rPr>
              <a:t>66</a:t>
            </a:r>
            <a:r>
              <a:rPr lang="fa-IR" dirty="0" smtClean="0">
                <a:solidFill>
                  <a:srgbClr val="00B0F0"/>
                </a:solidFill>
                <a:cs typeface="B Titr" pitchFamily="2" charset="-78"/>
              </a:rPr>
              <a:t>3</a:t>
            </a:r>
            <a:r>
              <a:rPr lang="fa-IR" dirty="0" smtClean="0">
                <a:cs typeface="B Titr" pitchFamily="2" charset="-78"/>
              </a:rPr>
              <a:t>329</a:t>
            </a:r>
            <a:r>
              <a:rPr lang="fa-IR" dirty="0" smtClean="0">
                <a:solidFill>
                  <a:srgbClr val="00B0F0"/>
                </a:solidFill>
                <a:cs typeface="B Titr" pitchFamily="2" charset="-78"/>
              </a:rPr>
              <a:t>4</a:t>
            </a:r>
            <a:r>
              <a:rPr lang="fa-IR" dirty="0" smtClean="0">
                <a:cs typeface="B Titr" pitchFamily="2" charset="-78"/>
              </a:rPr>
              <a:t>289</a:t>
            </a:r>
            <a:r>
              <a:rPr lang="en-US" b="1" dirty="0" smtClean="0">
                <a:cs typeface="B Titr" pitchFamily="2" charset="-78"/>
              </a:rPr>
              <a:t/>
            </a:r>
            <a:br>
              <a:rPr lang="en-US" b="1" dirty="0" smtClean="0">
                <a:cs typeface="B Titr" pitchFamily="2" charset="-78"/>
              </a:rPr>
            </a:br>
            <a:r>
              <a:rPr lang="en-US" dirty="0" smtClean="0"/>
              <a:t/>
            </a:r>
            <a:br>
              <a:rPr lang="en-US" dirty="0" smtClean="0"/>
            </a:br>
            <a:endParaRPr lang="fa-IR" dirty="0"/>
          </a:p>
        </p:txBody>
      </p:sp>
      <p:sp>
        <p:nvSpPr>
          <p:cNvPr id="3" name="Content Placeholder 2"/>
          <p:cNvSpPr>
            <a:spLocks noGrp="1"/>
          </p:cNvSpPr>
          <p:nvPr>
            <p:ph idx="1"/>
          </p:nvPr>
        </p:nvSpPr>
        <p:spPr>
          <a:xfrm>
            <a:off x="457200" y="1295400"/>
            <a:ext cx="8229600" cy="5257800"/>
          </a:xfrm>
        </p:spPr>
        <p:style>
          <a:lnRef idx="1">
            <a:schemeClr val="accent1"/>
          </a:lnRef>
          <a:fillRef idx="0">
            <a:schemeClr val="accent1"/>
          </a:fillRef>
          <a:effectRef idx="0">
            <a:schemeClr val="accent1"/>
          </a:effectRef>
          <a:fontRef idx="minor">
            <a:schemeClr val="tx1"/>
          </a:fontRef>
        </p:style>
        <p:txBody>
          <a:bodyPr>
            <a:normAutofit/>
          </a:bodyPr>
          <a:lstStyle/>
          <a:p>
            <a:pPr algn="just">
              <a:buNone/>
            </a:pPr>
            <a:r>
              <a:rPr lang="fa-IR" b="1" dirty="0" smtClean="0">
                <a:cs typeface="B Nazanin" pitchFamily="2" charset="-78"/>
              </a:rPr>
              <a:t>   در حالت بسیار ساده و بدون در نظر گرفتن احتمالات اعداد آبی، در عدد فوق، رقم های اعدادی که به رنگ سیاه نشان داده شده اند، می توانستند رقم هایی بین عدد 0 تا 9 باشند که با این توصیف احتمال هر یک، </a:t>
            </a:r>
            <a:r>
              <a:rPr lang="fa-IR" b="1" dirty="0" smtClean="0">
                <a:solidFill>
                  <a:srgbClr val="FF0000"/>
                </a:solidFill>
                <a:cs typeface="B Nazanin" pitchFamily="2" charset="-78"/>
              </a:rPr>
              <a:t>یک دهم </a:t>
            </a:r>
            <a:r>
              <a:rPr lang="fa-IR" b="1" dirty="0" smtClean="0">
                <a:cs typeface="B Nazanin" pitchFamily="2" charset="-78"/>
              </a:rPr>
              <a:t>می باشد و در مجموع :</a:t>
            </a:r>
          </a:p>
          <a:p>
            <a:pPr algn="ctr">
              <a:buNone/>
            </a:pPr>
            <a:r>
              <a:rPr lang="fa-IR" b="1" dirty="0" smtClean="0">
                <a:solidFill>
                  <a:srgbClr val="C00000"/>
                </a:solidFill>
                <a:cs typeface="B Titr" pitchFamily="2" charset="-78"/>
              </a:rPr>
              <a:t>1</a:t>
            </a:r>
          </a:p>
          <a:p>
            <a:pPr algn="ctr">
              <a:buNone/>
            </a:pPr>
            <a:r>
              <a:rPr lang="fa-IR" b="1" dirty="0" smtClean="0">
                <a:solidFill>
                  <a:srgbClr val="002060"/>
                </a:solidFill>
                <a:cs typeface="B Titr" pitchFamily="2" charset="-78"/>
              </a:rPr>
              <a:t>10*10*10*10*10*10*10*10*10*10*10</a:t>
            </a:r>
          </a:p>
          <a:p>
            <a:pPr algn="ctr">
              <a:buNone/>
            </a:pPr>
            <a:r>
              <a:rPr lang="fa-IR" dirty="0" smtClean="0">
                <a:cs typeface="B Titr" pitchFamily="2" charset="-78"/>
              </a:rPr>
              <a:t>یعنی با احتمال </a:t>
            </a:r>
            <a:r>
              <a:rPr lang="fa-IR" dirty="0" smtClean="0">
                <a:solidFill>
                  <a:srgbClr val="FF0000"/>
                </a:solidFill>
                <a:cs typeface="B Titr" pitchFamily="2" charset="-78"/>
              </a:rPr>
              <a:t>یک</a:t>
            </a:r>
            <a:r>
              <a:rPr lang="fa-IR" dirty="0" smtClean="0">
                <a:cs typeface="B Titr" pitchFamily="2" charset="-78"/>
              </a:rPr>
              <a:t>، </a:t>
            </a:r>
            <a:r>
              <a:rPr lang="fa-IR" dirty="0" smtClean="0">
                <a:solidFill>
                  <a:srgbClr val="002060"/>
                </a:solidFill>
                <a:cs typeface="B Titr" pitchFamily="2" charset="-78"/>
              </a:rPr>
              <a:t>صد میلیاردیوم</a:t>
            </a:r>
            <a:r>
              <a:rPr lang="fa-IR" dirty="0" smtClean="0">
                <a:cs typeface="B Titr" pitchFamily="2" charset="-78"/>
              </a:rPr>
              <a:t>، این عدد مضرب </a:t>
            </a:r>
            <a:r>
              <a:rPr lang="fa-IR" b="1" dirty="0" smtClean="0">
                <a:solidFill>
                  <a:schemeClr val="accent6">
                    <a:lumMod val="75000"/>
                  </a:schemeClr>
                </a:solidFill>
                <a:cs typeface="B Titr" pitchFamily="2" charset="-78"/>
              </a:rPr>
              <a:t>19</a:t>
            </a:r>
            <a:r>
              <a:rPr lang="fa-IR" dirty="0" smtClean="0">
                <a:cs typeface="B Titr" pitchFamily="2" charset="-78"/>
              </a:rPr>
              <a:t> شده است!!!!! سبحان الله</a:t>
            </a:r>
          </a:p>
        </p:txBody>
      </p:sp>
      <p:cxnSp>
        <p:nvCxnSpPr>
          <p:cNvPr id="5" name="Straight Connector 4"/>
          <p:cNvCxnSpPr/>
          <p:nvPr/>
        </p:nvCxnSpPr>
        <p:spPr>
          <a:xfrm>
            <a:off x="1143000" y="4343400"/>
            <a:ext cx="678180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ppt_x</p:attrName>
                                        </p:attrNameLst>
                                      </p:cBhvr>
                                      <p:tavLst>
                                        <p:tav tm="0">
                                          <p:val>
                                            <p:strVal val="#ppt_x-.2"/>
                                          </p:val>
                                        </p:tav>
                                        <p:tav tm="100000">
                                          <p:val>
                                            <p:strVal val="#ppt_x"/>
                                          </p:val>
                                        </p:tav>
                                      </p:tavLst>
                                    </p:anim>
                                    <p:anim calcmode="lin" valueType="num">
                                      <p:cBhvr>
                                        <p:cTn id="3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nodeType="clickEffect">
                                  <p:stCondLst>
                                    <p:cond delay="0"/>
                                  </p:stCondLst>
                                  <p:iterate type="lt">
                                    <p:tmPct val="10000"/>
                                  </p:iterate>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382000" cy="1782762"/>
          </a:xfrm>
        </p:spPr>
        <p:txBody>
          <a:bodyPr>
            <a:noAutofit/>
          </a:bodyPr>
          <a:lstStyle/>
          <a:p>
            <a:r>
              <a:rPr lang="fa-IR" sz="3200" b="1" dirty="0" smtClean="0">
                <a:cs typeface="B Titr" pitchFamily="2" charset="-78"/>
              </a:rPr>
              <a:t>حال سوال اینجاست:</a:t>
            </a:r>
            <a:br>
              <a:rPr lang="fa-IR" sz="3200" b="1" dirty="0" smtClean="0">
                <a:cs typeface="B Titr" pitchFamily="2" charset="-78"/>
              </a:rPr>
            </a:br>
            <a:r>
              <a:rPr lang="fa-IR" sz="3200" b="1" dirty="0" smtClean="0">
                <a:cs typeface="B Titr" pitchFamily="2" charset="-78"/>
              </a:rPr>
              <a:t>در زمان پیامبر بزرگ اسلام و در دوران اعراب جاهلیت ابزار محاسبه گر چه بوده و چگونه قادر به محاسبه چنین روابطی بوده اند؟؟؟</a:t>
            </a:r>
            <a:endParaRPr lang="fa-IR" sz="3200" b="1" dirty="0">
              <a:cs typeface="B Titr" pitchFamily="2" charset="-78"/>
            </a:endParaRPr>
          </a:p>
        </p:txBody>
      </p:sp>
      <p:pic>
        <p:nvPicPr>
          <p:cNvPr id="2050" name="Picture 2" descr="C:\Users\baharan\Desktop\Abacus_6.jpg"/>
          <p:cNvPicPr>
            <a:picLocks noGrp="1" noChangeAspect="1" noChangeArrowheads="1"/>
          </p:cNvPicPr>
          <p:nvPr>
            <p:ph idx="1"/>
          </p:nvPr>
        </p:nvPicPr>
        <p:blipFill>
          <a:blip r:embed="rId2"/>
          <a:srcRect/>
          <a:stretch>
            <a:fillRect/>
          </a:stretch>
        </p:blipFill>
        <p:spPr bwMode="auto">
          <a:xfrm>
            <a:off x="2971800" y="3581400"/>
            <a:ext cx="3137615" cy="1841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ppt_x</p:attrName>
                                        </p:attrNameLst>
                                      </p:cBhvr>
                                      <p:tavLst>
                                        <p:tav tm="0">
                                          <p:val>
                                            <p:strVal val="#ppt_x-.2"/>
                                          </p:val>
                                        </p:tav>
                                        <p:tav tm="100000">
                                          <p:val>
                                            <p:strVal val="#ppt_x"/>
                                          </p:val>
                                        </p:tav>
                                      </p:tavLst>
                                    </p:anim>
                                    <p:anim calcmode="lin" valueType="num">
                                      <p:cBhvr>
                                        <p:cTn id="16"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09600"/>
          </a:xfrm>
        </p:spPr>
        <p:txBody>
          <a:bodyPr>
            <a:noAutofit/>
          </a:bodyPr>
          <a:lstStyle/>
          <a:p>
            <a:r>
              <a:rPr lang="fa-IR" sz="2400" dirty="0" smtClean="0">
                <a:cs typeface="B Titr" pitchFamily="2" charset="-78"/>
              </a:rPr>
              <a:t>و چه </a:t>
            </a:r>
            <a:r>
              <a:rPr lang="fa-IR" sz="4000" b="1" dirty="0" smtClean="0">
                <a:solidFill>
                  <a:srgbClr val="FF0000"/>
                </a:solidFill>
                <a:cs typeface="B Titr" pitchFamily="2" charset="-78"/>
              </a:rPr>
              <a:t>تاسف بار </a:t>
            </a:r>
            <a:r>
              <a:rPr lang="fa-IR" sz="2400" dirty="0" smtClean="0">
                <a:cs typeface="B Titr" pitchFamily="2" charset="-78"/>
              </a:rPr>
              <a:t>است که عده ای در مقابل این آیات حق الهی مثال های زیر را می زنند:</a:t>
            </a:r>
            <a:r>
              <a:rPr lang="fa-IR" sz="2400" dirty="0" smtClean="0"/>
              <a:t/>
            </a:r>
            <a:br>
              <a:rPr lang="fa-IR" sz="2400" dirty="0" smtClean="0"/>
            </a:br>
            <a:endParaRPr lang="fa-IR" sz="2400" dirty="0"/>
          </a:p>
        </p:txBody>
      </p:sp>
      <p:sp>
        <p:nvSpPr>
          <p:cNvPr id="3" name="Content Placeholder 2"/>
          <p:cNvSpPr>
            <a:spLocks noGrp="1"/>
          </p:cNvSpPr>
          <p:nvPr>
            <p:ph idx="1"/>
          </p:nvPr>
        </p:nvSpPr>
        <p:spPr>
          <a:xfrm>
            <a:off x="457200" y="762000"/>
            <a:ext cx="8305800" cy="6096000"/>
          </a:xfrm>
        </p:spPr>
        <p:txBody>
          <a:bodyPr>
            <a:normAutofit/>
          </a:bodyPr>
          <a:lstStyle/>
          <a:p>
            <a:pPr algn="ctr">
              <a:buNone/>
            </a:pPr>
            <a:r>
              <a:rPr lang="fa-IR" sz="4400" b="1" dirty="0" smtClean="0">
                <a:solidFill>
                  <a:schemeClr val="accent6">
                    <a:lumMod val="75000"/>
                  </a:schemeClr>
                </a:solidFill>
              </a:rPr>
              <a:t>                          </a:t>
            </a:r>
            <a:r>
              <a:rPr lang="fa-IR" sz="4400" b="1" dirty="0" smtClean="0">
                <a:solidFill>
                  <a:schemeClr val="accent6">
                    <a:lumMod val="75000"/>
                  </a:schemeClr>
                </a:solidFill>
                <a:cs typeface="B Titr" pitchFamily="2" charset="-78"/>
              </a:rPr>
              <a:t>اتل</a:t>
            </a:r>
            <a:r>
              <a:rPr lang="fa-IR" sz="4400" b="1" dirty="0" smtClean="0">
                <a:cs typeface="B Titr" pitchFamily="2" charset="-78"/>
              </a:rPr>
              <a:t> </a:t>
            </a:r>
            <a:r>
              <a:rPr lang="fa-IR" sz="4400" b="1" dirty="0" smtClean="0">
                <a:solidFill>
                  <a:srgbClr val="00B050"/>
                </a:solidFill>
                <a:cs typeface="B Titr" pitchFamily="2" charset="-78"/>
              </a:rPr>
              <a:t>متل</a:t>
            </a:r>
            <a:r>
              <a:rPr lang="fa-IR" sz="4400" b="1" dirty="0" smtClean="0">
                <a:cs typeface="B Titr" pitchFamily="2" charset="-78"/>
              </a:rPr>
              <a:t> </a:t>
            </a:r>
            <a:r>
              <a:rPr lang="fa-IR" sz="4400" b="1" dirty="0" smtClean="0">
                <a:solidFill>
                  <a:srgbClr val="00B0F0"/>
                </a:solidFill>
                <a:cs typeface="B Titr" pitchFamily="2" charset="-78"/>
              </a:rPr>
              <a:t>توتوله</a:t>
            </a:r>
            <a:r>
              <a:rPr lang="fa-IR" sz="4400" b="1" dirty="0" smtClean="0">
                <a:cs typeface="B Titr" pitchFamily="2" charset="-78"/>
              </a:rPr>
              <a:t> </a:t>
            </a:r>
          </a:p>
          <a:p>
            <a:pPr>
              <a:buNone/>
            </a:pPr>
            <a:r>
              <a:rPr lang="fa-IR" sz="2400" b="1" dirty="0" smtClean="0">
                <a:cs typeface="B Nazanin" pitchFamily="2" charset="-78"/>
              </a:rPr>
              <a:t>12 حرف دارد: نشان دهنده ماه های سال </a:t>
            </a:r>
          </a:p>
          <a:p>
            <a:pPr>
              <a:buNone/>
            </a:pPr>
            <a:r>
              <a:rPr lang="fa-IR" sz="2400" b="1" dirty="0" smtClean="0">
                <a:cs typeface="B Nazanin" pitchFamily="2" charset="-78"/>
              </a:rPr>
              <a:t>چهارحرف </a:t>
            </a:r>
            <a:r>
              <a:rPr lang="fa-IR" sz="2400" b="1" dirty="0" smtClean="0">
                <a:solidFill>
                  <a:schemeClr val="accent6">
                    <a:lumMod val="75000"/>
                  </a:schemeClr>
                </a:solidFill>
                <a:cs typeface="B Nazanin" pitchFamily="2" charset="-78"/>
              </a:rPr>
              <a:t>ت</a:t>
            </a:r>
            <a:r>
              <a:rPr lang="fa-IR" sz="2400" b="1" dirty="0" smtClean="0">
                <a:solidFill>
                  <a:srgbClr val="0070C0"/>
                </a:solidFill>
                <a:cs typeface="B Nazanin" pitchFamily="2" charset="-78"/>
              </a:rPr>
              <a:t> </a:t>
            </a:r>
            <a:r>
              <a:rPr lang="fa-IR" sz="2400" b="1" dirty="0" smtClean="0">
                <a:cs typeface="B Nazanin" pitchFamily="2" charset="-78"/>
              </a:rPr>
              <a:t>دارد: نشان دهنده چهار فصل </a:t>
            </a:r>
          </a:p>
          <a:p>
            <a:pPr>
              <a:buNone/>
            </a:pPr>
            <a:r>
              <a:rPr lang="fa-IR" sz="2400" b="1" dirty="0" smtClean="0">
                <a:cs typeface="B Nazanin" pitchFamily="2" charset="-78"/>
              </a:rPr>
              <a:t>سه حرف </a:t>
            </a:r>
            <a:r>
              <a:rPr lang="fa-IR" sz="2400" b="1" dirty="0" smtClean="0">
                <a:solidFill>
                  <a:schemeClr val="accent6">
                    <a:lumMod val="75000"/>
                  </a:schemeClr>
                </a:solidFill>
                <a:cs typeface="B Nazanin" pitchFamily="2" charset="-78"/>
              </a:rPr>
              <a:t>ل</a:t>
            </a:r>
            <a:r>
              <a:rPr lang="fa-IR" sz="2400" b="1" dirty="0" smtClean="0">
                <a:cs typeface="B Nazanin" pitchFamily="2" charset="-78"/>
              </a:rPr>
              <a:t> دارد: نشان دهنده 3 ماه از هر فصل</a:t>
            </a:r>
          </a:p>
          <a:p>
            <a:pPr>
              <a:buNone/>
            </a:pPr>
            <a:r>
              <a:rPr lang="fa-IR" dirty="0" smtClean="0">
                <a:cs typeface="B Titr" pitchFamily="2" charset="-78"/>
              </a:rPr>
              <a:t>حال بررسی رابطه اول،دوم و سوم در این کلمات:</a:t>
            </a:r>
          </a:p>
          <a:p>
            <a:pPr>
              <a:buNone/>
            </a:pPr>
            <a:r>
              <a:rPr lang="fa-IR" dirty="0" smtClean="0">
                <a:cs typeface="B Titr" pitchFamily="2" charset="-78"/>
              </a:rPr>
              <a:t>1)جمله بالا 12 حرف دارد....</a:t>
            </a:r>
          </a:p>
          <a:p>
            <a:pPr>
              <a:buNone/>
            </a:pPr>
            <a:r>
              <a:rPr lang="fa-IR" dirty="0" smtClean="0">
                <a:cs typeface="B Titr" pitchFamily="2" charset="-78"/>
              </a:rPr>
              <a:t>2)1</a:t>
            </a:r>
            <a:r>
              <a:rPr lang="fa-IR" dirty="0" smtClean="0">
                <a:solidFill>
                  <a:schemeClr val="accent6">
                    <a:lumMod val="75000"/>
                  </a:schemeClr>
                </a:solidFill>
                <a:cs typeface="B Titr" pitchFamily="2" charset="-78"/>
              </a:rPr>
              <a:t>3</a:t>
            </a:r>
            <a:r>
              <a:rPr lang="fa-IR" dirty="0" smtClean="0">
                <a:cs typeface="B Titr" pitchFamily="2" charset="-78"/>
              </a:rPr>
              <a:t>2</a:t>
            </a:r>
            <a:r>
              <a:rPr lang="fa-IR" dirty="0" smtClean="0">
                <a:solidFill>
                  <a:srgbClr val="00B050"/>
                </a:solidFill>
                <a:cs typeface="B Titr" pitchFamily="2" charset="-78"/>
              </a:rPr>
              <a:t>3</a:t>
            </a:r>
            <a:r>
              <a:rPr lang="fa-IR" dirty="0" smtClean="0">
                <a:cs typeface="B Titr" pitchFamily="2" charset="-78"/>
              </a:rPr>
              <a:t>3</a:t>
            </a:r>
            <a:r>
              <a:rPr lang="fa-IR" dirty="0" smtClean="0">
                <a:solidFill>
                  <a:srgbClr val="00B0F0"/>
                </a:solidFill>
                <a:cs typeface="B Titr" pitchFamily="2" charset="-78"/>
              </a:rPr>
              <a:t>6</a:t>
            </a:r>
            <a:r>
              <a:rPr lang="fa-IR" dirty="0" smtClean="0">
                <a:cs typeface="B Titr" pitchFamily="2" charset="-78"/>
              </a:rPr>
              <a:t>مضرب 12 می باشد....</a:t>
            </a:r>
          </a:p>
          <a:p>
            <a:pPr>
              <a:buNone/>
            </a:pPr>
            <a:r>
              <a:rPr lang="fa-IR" dirty="0" smtClean="0">
                <a:cs typeface="B Titr" pitchFamily="2" charset="-78"/>
              </a:rPr>
              <a:t>3)3</a:t>
            </a:r>
            <a:r>
              <a:rPr lang="fa-IR" dirty="0" smtClean="0">
                <a:solidFill>
                  <a:srgbClr val="00B0F0"/>
                </a:solidFill>
                <a:cs typeface="B Titr" pitchFamily="2" charset="-78"/>
              </a:rPr>
              <a:t>6</a:t>
            </a:r>
            <a:r>
              <a:rPr lang="fa-IR" dirty="0" smtClean="0">
                <a:cs typeface="B Titr" pitchFamily="2" charset="-78"/>
              </a:rPr>
              <a:t>2</a:t>
            </a:r>
            <a:r>
              <a:rPr lang="fa-IR" dirty="0" smtClean="0">
                <a:solidFill>
                  <a:srgbClr val="00B050"/>
                </a:solidFill>
                <a:cs typeface="B Titr" pitchFamily="2" charset="-78"/>
              </a:rPr>
              <a:t>3</a:t>
            </a:r>
            <a:r>
              <a:rPr lang="fa-IR" dirty="0" smtClean="0">
                <a:cs typeface="B Titr" pitchFamily="2" charset="-78"/>
              </a:rPr>
              <a:t>1</a:t>
            </a:r>
            <a:r>
              <a:rPr lang="fa-IR" dirty="0" smtClean="0">
                <a:solidFill>
                  <a:schemeClr val="accent6">
                    <a:lumMod val="75000"/>
                  </a:schemeClr>
                </a:solidFill>
                <a:cs typeface="B Titr" pitchFamily="2" charset="-78"/>
              </a:rPr>
              <a:t>3 </a:t>
            </a:r>
            <a:r>
              <a:rPr lang="fa-IR" dirty="0" smtClean="0">
                <a:cs typeface="B Titr" pitchFamily="2" charset="-78"/>
              </a:rPr>
              <a:t>مضرب 12 </a:t>
            </a:r>
            <a:r>
              <a:rPr lang="fa-IR" dirty="0" smtClean="0">
                <a:solidFill>
                  <a:srgbClr val="FF0000"/>
                </a:solidFill>
                <a:cs typeface="B Titr" pitchFamily="2" charset="-78"/>
              </a:rPr>
              <a:t>نمی باشد</a:t>
            </a:r>
            <a:r>
              <a:rPr lang="fa-IR" dirty="0" smtClean="0">
                <a:cs typeface="B Titr" pitchFamily="2" charset="-78"/>
              </a:rPr>
              <a:t>............</a:t>
            </a:r>
            <a:endParaRPr lang="fa-IR" dirty="0" smtClean="0">
              <a:solidFill>
                <a:schemeClr val="accent6">
                  <a:lumMod val="75000"/>
                </a:schemeClr>
              </a:solidFill>
              <a:cs typeface="B Titr" pitchFamily="2" charset="-78"/>
            </a:endParaRPr>
          </a:p>
          <a:p>
            <a:pPr>
              <a:buNone/>
            </a:pPr>
            <a:endParaRPr lang="fa-IR" b="1" dirty="0" smtClean="0">
              <a:solidFill>
                <a:srgbClr val="FF0000"/>
              </a:solidFill>
            </a:endParaRPr>
          </a:p>
          <a:p>
            <a:pPr>
              <a:buNone/>
            </a:pPr>
            <a:r>
              <a:rPr lang="fa-IR" b="1" dirty="0" smtClean="0">
                <a:solidFill>
                  <a:srgbClr val="FF0000"/>
                </a:solidFill>
                <a:cs typeface="B Nazanin" pitchFamily="2" charset="-78"/>
              </a:rPr>
              <a:t>ملاحظه می کنید در سومین رابطه، نقض صورت می پذیرد، حال در بقیه روابط، قضاوت با شما حقیقت جویان</a:t>
            </a:r>
            <a:endParaRPr lang="fa-IR" b="1" dirty="0">
              <a:solidFill>
                <a:srgbClr val="FF0000"/>
              </a:solidFill>
              <a:cs typeface="B Nazanin" pitchFamily="2" charset="-78"/>
            </a:endParaRPr>
          </a:p>
        </p:txBody>
      </p:sp>
      <p:sp>
        <p:nvSpPr>
          <p:cNvPr id="4" name="Flowchart: Sequential Access Storage 3"/>
          <p:cNvSpPr/>
          <p:nvPr/>
        </p:nvSpPr>
        <p:spPr>
          <a:xfrm>
            <a:off x="3352800" y="3276600"/>
            <a:ext cx="1219200" cy="533400"/>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dirty="0" smtClean="0">
                <a:cs typeface="B Titr" pitchFamily="2" charset="-78"/>
              </a:rPr>
              <a:t>درست</a:t>
            </a:r>
            <a:endParaRPr lang="fa-IR" dirty="0">
              <a:cs typeface="B Titr" pitchFamily="2" charset="-78"/>
            </a:endParaRPr>
          </a:p>
        </p:txBody>
      </p:sp>
      <p:sp>
        <p:nvSpPr>
          <p:cNvPr id="5" name="Flowchart: Sequential Access Storage 4"/>
          <p:cNvSpPr/>
          <p:nvPr/>
        </p:nvSpPr>
        <p:spPr>
          <a:xfrm>
            <a:off x="2514600" y="3886200"/>
            <a:ext cx="1219200" cy="533400"/>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dirty="0" smtClean="0">
                <a:cs typeface="B Titr" pitchFamily="2" charset="-78"/>
              </a:rPr>
              <a:t>درست</a:t>
            </a:r>
            <a:endParaRPr lang="fa-IR" dirty="0">
              <a:cs typeface="B Titr" pitchFamily="2" charset="-78"/>
            </a:endParaRPr>
          </a:p>
        </p:txBody>
      </p:sp>
      <p:sp>
        <p:nvSpPr>
          <p:cNvPr id="6" name="Flowchart: Sequential Access Storage 5"/>
          <p:cNvSpPr/>
          <p:nvPr/>
        </p:nvSpPr>
        <p:spPr>
          <a:xfrm>
            <a:off x="1447800" y="4419600"/>
            <a:ext cx="1219200" cy="533400"/>
          </a:xfrm>
          <a:prstGeom prst="flowChartMagneticTape">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dirty="0" smtClean="0">
                <a:cs typeface="B Titr" pitchFamily="2" charset="-78"/>
              </a:rPr>
              <a:t>اشتبا</a:t>
            </a:r>
            <a:r>
              <a:rPr lang="fa-IR" dirty="0" smtClean="0"/>
              <a:t>ه</a:t>
            </a:r>
            <a:endParaRPr lang="fa-IR" dirty="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4)">
                                      <p:cBhvr>
                                        <p:cTn id="22" dur="2000"/>
                                        <p:tgtEl>
                                          <p:spTgt spid="3">
                                            <p:txEl>
                                              <p:pRg st="1" end="1"/>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heel(4)">
                                      <p:cBhvr>
                                        <p:cTn id="25" dur="2000"/>
                                        <p:tgtEl>
                                          <p:spTgt spid="3">
                                            <p:txEl>
                                              <p:pRg st="2" end="2"/>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heel(4)">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nodeType="clickEffect">
                                  <p:stCondLst>
                                    <p:cond delay="0"/>
                                  </p:stCondLst>
                                  <p:iterate type="lt">
                                    <p:tmPct val="10000"/>
                                  </p:iterate>
                                  <p:childTnLst>
                                    <p:set>
                                      <p:cBhvr>
                                        <p:cTn id="32" dur="1" fill="hold">
                                          <p:stCondLst>
                                            <p:cond delay="0"/>
                                          </p:stCondLst>
                                        </p:cTn>
                                        <p:tgtEl>
                                          <p:spTgt spid="3">
                                            <p:txEl>
                                              <p:pRg st="4" end="4"/>
                                            </p:txEl>
                                          </p:spTgt>
                                        </p:tgtEl>
                                        <p:attrNameLst>
                                          <p:attrName>style.visibility</p:attrName>
                                        </p:attrNameLst>
                                      </p:cBhvr>
                                      <p:to>
                                        <p:strVal val="visible"/>
                                      </p:to>
                                    </p:set>
                                    <p:anim by="(-#ppt_w*2)" calcmode="lin" valueType="num">
                                      <p:cBhvr rctx="PPT">
                                        <p:cTn id="33" dur="500" autoRev="1" fill="hold">
                                          <p:stCondLst>
                                            <p:cond delay="0"/>
                                          </p:stCondLst>
                                        </p:cTn>
                                        <p:tgtEl>
                                          <p:spTgt spid="3">
                                            <p:txEl>
                                              <p:pRg st="4" end="4"/>
                                            </p:txEl>
                                          </p:spTgt>
                                        </p:tgtEl>
                                        <p:attrNameLst>
                                          <p:attrName>ppt_w</p:attrName>
                                        </p:attrNameLst>
                                      </p:cBhvr>
                                    </p:anim>
                                    <p:anim by="(#ppt_w*0.50)" calcmode="lin" valueType="num">
                                      <p:cBhvr>
                                        <p:cTn id="34" dur="500" decel="50000" autoRev="1" fill="hold">
                                          <p:stCondLst>
                                            <p:cond delay="0"/>
                                          </p:stCondLst>
                                        </p:cTn>
                                        <p:tgtEl>
                                          <p:spTgt spid="3">
                                            <p:txEl>
                                              <p:pRg st="4" end="4"/>
                                            </p:txEl>
                                          </p:spTgt>
                                        </p:tgtEl>
                                        <p:attrNameLst>
                                          <p:attrName>ppt_x</p:attrName>
                                        </p:attrNameLst>
                                      </p:cBhvr>
                                    </p:anim>
                                    <p:anim from="(-#ppt_h/2)" to="(#ppt_y)" calcmode="lin" valueType="num">
                                      <p:cBhvr>
                                        <p:cTn id="35" dur="1000" fill="hold">
                                          <p:stCondLst>
                                            <p:cond delay="0"/>
                                          </p:stCondLst>
                                        </p:cTn>
                                        <p:tgtEl>
                                          <p:spTgt spid="3">
                                            <p:txEl>
                                              <p:pRg st="4" end="4"/>
                                            </p:txEl>
                                          </p:spTgt>
                                        </p:tgtEl>
                                        <p:attrNameLst>
                                          <p:attrName>ppt_y</p:attrName>
                                        </p:attrNameLst>
                                      </p:cBhvr>
                                    </p:anim>
                                    <p:animRot by="21600000">
                                      <p:cBhvr>
                                        <p:cTn id="36" dur="1000" fill="hold">
                                          <p:stCondLst>
                                            <p:cond delay="0"/>
                                          </p:stCondLst>
                                        </p:cTn>
                                        <p:tgtEl>
                                          <p:spTgt spid="3">
                                            <p:txEl>
                                              <p:pRg st="4" end="4"/>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800" decel="100000"/>
                                        <p:tgtEl>
                                          <p:spTgt spid="3">
                                            <p:txEl>
                                              <p:pRg st="5" end="5"/>
                                            </p:txEl>
                                          </p:spTgt>
                                        </p:tgtEl>
                                      </p:cBhvr>
                                    </p:animEffect>
                                    <p:anim calcmode="lin" valueType="num">
                                      <p:cBhvr>
                                        <p:cTn id="4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2000"/>
                                        <p:tgtEl>
                                          <p:spTgt spid="4"/>
                                        </p:tgtEl>
                                      </p:cBhvr>
                                    </p:animEffect>
                                    <p:anim calcmode="lin" valueType="num">
                                      <p:cBhvr>
                                        <p:cTn id="52" dur="2000" fill="hold"/>
                                        <p:tgtEl>
                                          <p:spTgt spid="4"/>
                                        </p:tgtEl>
                                        <p:attrNameLst>
                                          <p:attrName>style.rotation</p:attrName>
                                        </p:attrNameLst>
                                      </p:cBhvr>
                                      <p:tavLst>
                                        <p:tav tm="0">
                                          <p:val>
                                            <p:fltVal val="720"/>
                                          </p:val>
                                        </p:tav>
                                        <p:tav tm="100000">
                                          <p:val>
                                            <p:fltVal val="0"/>
                                          </p:val>
                                        </p:tav>
                                      </p:tavLst>
                                    </p:anim>
                                    <p:anim calcmode="lin" valueType="num">
                                      <p:cBhvr>
                                        <p:cTn id="53" dur="2000" fill="hold"/>
                                        <p:tgtEl>
                                          <p:spTgt spid="4"/>
                                        </p:tgtEl>
                                        <p:attrNameLst>
                                          <p:attrName>ppt_h</p:attrName>
                                        </p:attrNameLst>
                                      </p:cBhvr>
                                      <p:tavLst>
                                        <p:tav tm="0">
                                          <p:val>
                                            <p:fltVal val="0"/>
                                          </p:val>
                                        </p:tav>
                                        <p:tav tm="100000">
                                          <p:val>
                                            <p:strVal val="#ppt_h"/>
                                          </p:val>
                                        </p:tav>
                                      </p:tavLst>
                                    </p:anim>
                                    <p:anim calcmode="lin" valueType="num">
                                      <p:cBhvr>
                                        <p:cTn id="54"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52"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Scale>
                                      <p:cBhvr>
                                        <p:cTn id="59"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3">
                                            <p:txEl>
                                              <p:pRg st="6" end="6"/>
                                            </p:txEl>
                                          </p:spTgt>
                                        </p:tgtEl>
                                        <p:attrNameLst>
                                          <p:attrName>ppt_x</p:attrName>
                                          <p:attrName>ppt_y</p:attrName>
                                        </p:attrNameLst>
                                      </p:cBhvr>
                                    </p:animMotion>
                                    <p:animEffect transition="in" filter="fade">
                                      <p:cBhvr>
                                        <p:cTn id="61" dur="10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1000" fill="hold"/>
                                        <p:tgtEl>
                                          <p:spTgt spid="5"/>
                                        </p:tgtEl>
                                        <p:attrNameLst>
                                          <p:attrName>ppt_w</p:attrName>
                                        </p:attrNameLst>
                                      </p:cBhvr>
                                      <p:tavLst>
                                        <p:tav tm="0">
                                          <p:val>
                                            <p:strVal val="#ppt_w+.3"/>
                                          </p:val>
                                        </p:tav>
                                        <p:tav tm="100000">
                                          <p:val>
                                            <p:strVal val="#ppt_w"/>
                                          </p:val>
                                        </p:tav>
                                      </p:tavLst>
                                    </p:anim>
                                    <p:anim calcmode="lin" valueType="num">
                                      <p:cBhvr>
                                        <p:cTn id="67" dur="1000" fill="hold"/>
                                        <p:tgtEl>
                                          <p:spTgt spid="5"/>
                                        </p:tgtEl>
                                        <p:attrNameLst>
                                          <p:attrName>ppt_h</p:attrName>
                                        </p:attrNameLst>
                                      </p:cBhvr>
                                      <p:tavLst>
                                        <p:tav tm="0">
                                          <p:val>
                                            <p:strVal val="#ppt_h"/>
                                          </p:val>
                                        </p:tav>
                                        <p:tav tm="100000">
                                          <p:val>
                                            <p:strVal val="#ppt_h"/>
                                          </p:val>
                                        </p:tav>
                                      </p:tavLst>
                                    </p:anim>
                                    <p:animEffect transition="in" filter="fade">
                                      <p:cBhvr>
                                        <p:cTn id="68" dur="10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52" presetClass="entr" presetSubtype="0" fill="hold"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Scale>
                                      <p:cBhvr>
                                        <p:cTn id="73"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3">
                                            <p:txEl>
                                              <p:pRg st="7" end="7"/>
                                            </p:txEl>
                                          </p:spTgt>
                                        </p:tgtEl>
                                        <p:attrNameLst>
                                          <p:attrName>ppt_x</p:attrName>
                                          <p:attrName>ppt_y</p:attrName>
                                        </p:attrNameLst>
                                      </p:cBhvr>
                                    </p:animMotion>
                                    <p:animEffect transition="in" filter="fade">
                                      <p:cBhvr>
                                        <p:cTn id="75" dur="1000"/>
                                        <p:tgtEl>
                                          <p:spTgt spid="3">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6" presetClass="entr" presetSubtype="0" fill="hold" grpId="0" nodeType="clickEffect">
                                  <p:stCondLst>
                                    <p:cond delay="0"/>
                                  </p:stCondLst>
                                  <p:iterate type="lt">
                                    <p:tmPct val="10000"/>
                                  </p:iterate>
                                  <p:childTnLst>
                                    <p:set>
                                      <p:cBhvr>
                                        <p:cTn id="79" dur="1" fill="hold">
                                          <p:stCondLst>
                                            <p:cond delay="0"/>
                                          </p:stCondLst>
                                        </p:cTn>
                                        <p:tgtEl>
                                          <p:spTgt spid="6"/>
                                        </p:tgtEl>
                                        <p:attrNameLst>
                                          <p:attrName>style.visibility</p:attrName>
                                        </p:attrNameLst>
                                      </p:cBhvr>
                                      <p:to>
                                        <p:strVal val="visible"/>
                                      </p:to>
                                    </p:set>
                                    <p:anim by="(-#ppt_w*2)" calcmode="lin" valueType="num">
                                      <p:cBhvr rctx="PPT">
                                        <p:cTn id="80" dur="500" autoRev="1" fill="hold">
                                          <p:stCondLst>
                                            <p:cond delay="0"/>
                                          </p:stCondLst>
                                        </p:cTn>
                                        <p:tgtEl>
                                          <p:spTgt spid="6"/>
                                        </p:tgtEl>
                                        <p:attrNameLst>
                                          <p:attrName>ppt_w</p:attrName>
                                        </p:attrNameLst>
                                      </p:cBhvr>
                                    </p:anim>
                                    <p:anim by="(#ppt_w*0.50)" calcmode="lin" valueType="num">
                                      <p:cBhvr>
                                        <p:cTn id="81" dur="500" decel="50000" autoRev="1" fill="hold">
                                          <p:stCondLst>
                                            <p:cond delay="0"/>
                                          </p:stCondLst>
                                        </p:cTn>
                                        <p:tgtEl>
                                          <p:spTgt spid="6"/>
                                        </p:tgtEl>
                                        <p:attrNameLst>
                                          <p:attrName>ppt_x</p:attrName>
                                        </p:attrNameLst>
                                      </p:cBhvr>
                                    </p:anim>
                                    <p:anim from="(-#ppt_h/2)" to="(#ppt_y)" calcmode="lin" valueType="num">
                                      <p:cBhvr>
                                        <p:cTn id="82" dur="1000" fill="hold">
                                          <p:stCondLst>
                                            <p:cond delay="0"/>
                                          </p:stCondLst>
                                        </p:cTn>
                                        <p:tgtEl>
                                          <p:spTgt spid="6"/>
                                        </p:tgtEl>
                                        <p:attrNameLst>
                                          <p:attrName>ppt_y</p:attrName>
                                        </p:attrNameLst>
                                      </p:cBhvr>
                                    </p:anim>
                                    <p:animRot by="21600000">
                                      <p:cBhvr>
                                        <p:cTn id="83" dur="1000" fill="hold">
                                          <p:stCondLst>
                                            <p:cond delay="0"/>
                                          </p:stCondLst>
                                        </p:cTn>
                                        <p:tgtEl>
                                          <p:spTgt spid="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nodeType="clickEffect">
                                  <p:stCondLst>
                                    <p:cond delay="0"/>
                                  </p:stCondLst>
                                  <p:iterate type="lt">
                                    <p:tmPct val="10000"/>
                                  </p:iterate>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629400"/>
          </a:xfrm>
        </p:spPr>
        <p:txBody>
          <a:bodyPr>
            <a:normAutofit fontScale="85000" lnSpcReduction="20000"/>
          </a:bodyPr>
          <a:lstStyle/>
          <a:p>
            <a:pPr algn="ctr">
              <a:buNone/>
            </a:pPr>
            <a:r>
              <a:rPr lang="fa-IR" sz="2800" b="1" dirty="0" smtClean="0">
                <a:cs typeface="B Titr" pitchFamily="2" charset="-78"/>
              </a:rPr>
              <a:t>همراه ما باشید در ادامه بررسی اعجاز عددی با اعداد بالای </a:t>
            </a:r>
            <a:r>
              <a:rPr lang="fa-IR" sz="2800" b="1" dirty="0" smtClean="0">
                <a:solidFill>
                  <a:srgbClr val="FF0000"/>
                </a:solidFill>
                <a:cs typeface="B Titr" pitchFamily="2" charset="-78"/>
              </a:rPr>
              <a:t>60</a:t>
            </a:r>
            <a:r>
              <a:rPr lang="fa-IR" sz="2800" b="1" dirty="0" smtClean="0">
                <a:cs typeface="B Titr" pitchFamily="2" charset="-78"/>
              </a:rPr>
              <a:t> رقم در آیه</a:t>
            </a:r>
            <a:endParaRPr lang="fa-IR" sz="4700" b="1" dirty="0" smtClean="0">
              <a:cs typeface="B Titr" pitchFamily="2" charset="-78"/>
            </a:endParaRPr>
          </a:p>
          <a:p>
            <a:pPr algn="ctr">
              <a:buNone/>
            </a:pPr>
            <a:r>
              <a:rPr lang="fa-IR" sz="5200" b="1" u="sng" dirty="0" smtClean="0">
                <a:solidFill>
                  <a:srgbClr val="00B050"/>
                </a:solidFill>
                <a:cs typeface="B Titr" pitchFamily="2" charset="-78"/>
              </a:rPr>
              <a:t>”بسم الله الرحمن الرحیم</a:t>
            </a:r>
            <a:r>
              <a:rPr lang="fa-IR" sz="5200" b="1" dirty="0" smtClean="0">
                <a:solidFill>
                  <a:srgbClr val="00B050"/>
                </a:solidFill>
                <a:cs typeface="B Titr" pitchFamily="2" charset="-78"/>
              </a:rPr>
              <a:t>“</a:t>
            </a:r>
            <a:endParaRPr lang="fa-IR" sz="5200" b="1" dirty="0" smtClean="0">
              <a:cs typeface="B Titr" pitchFamily="2" charset="-78"/>
            </a:endParaRPr>
          </a:p>
          <a:p>
            <a:pPr algn="ctr">
              <a:buNone/>
            </a:pPr>
            <a:r>
              <a:rPr lang="fa-IR" sz="4400" b="1" dirty="0" smtClean="0">
                <a:cs typeface="B Titr" pitchFamily="2" charset="-78"/>
              </a:rPr>
              <a:t> </a:t>
            </a:r>
            <a:r>
              <a:rPr lang="fa-IR" sz="2400" b="1" dirty="0" smtClean="0">
                <a:cs typeface="B Titr" pitchFamily="2" charset="-78"/>
              </a:rPr>
              <a:t>در ویدئوهای بعدی</a:t>
            </a:r>
          </a:p>
          <a:p>
            <a:pPr algn="ctr">
              <a:buNone/>
            </a:pPr>
            <a:endParaRPr lang="fa-IR" sz="2400" b="1" dirty="0" smtClean="0">
              <a:cs typeface="B Titr" pitchFamily="2" charset="-78"/>
            </a:endParaRPr>
          </a:p>
          <a:p>
            <a:pPr algn="ctr">
              <a:buNone/>
            </a:pPr>
            <a:endParaRPr lang="fa-IR" b="1" dirty="0" smtClean="0">
              <a:cs typeface="B Titr" pitchFamily="2" charset="-78"/>
            </a:endParaRPr>
          </a:p>
          <a:p>
            <a:pPr algn="ctr">
              <a:buNone/>
            </a:pPr>
            <a:endParaRPr lang="fa-IR" sz="2800" b="1" dirty="0" smtClean="0">
              <a:cs typeface="B Nazanin" pitchFamily="2" charset="-78"/>
            </a:endParaRPr>
          </a:p>
          <a:p>
            <a:pPr algn="ctr">
              <a:buNone/>
            </a:pPr>
            <a:endParaRPr lang="fa-IR" sz="2800" b="1" dirty="0" smtClean="0">
              <a:cs typeface="B Nazanin" pitchFamily="2" charset="-78"/>
            </a:endParaRPr>
          </a:p>
          <a:p>
            <a:pPr algn="ctr">
              <a:buNone/>
            </a:pPr>
            <a:endParaRPr lang="fa-IR" sz="2800" b="1" dirty="0" smtClean="0">
              <a:cs typeface="B Nazanin" pitchFamily="2" charset="-78"/>
            </a:endParaRPr>
          </a:p>
          <a:p>
            <a:pPr algn="ctr">
              <a:buNone/>
            </a:pPr>
            <a:endParaRPr lang="fa-IR" sz="2800" b="1" dirty="0" smtClean="0">
              <a:cs typeface="B Nazanin" pitchFamily="2" charset="-78"/>
            </a:endParaRPr>
          </a:p>
          <a:p>
            <a:pPr algn="ctr">
              <a:buNone/>
            </a:pPr>
            <a:endParaRPr lang="fa-IR" sz="2800" b="1" dirty="0" smtClean="0">
              <a:cs typeface="B Nazanin" pitchFamily="2" charset="-78"/>
            </a:endParaRPr>
          </a:p>
          <a:p>
            <a:pPr algn="ctr">
              <a:buNone/>
            </a:pPr>
            <a:endParaRPr lang="fa-IR" sz="2800" b="1" dirty="0" smtClean="0">
              <a:cs typeface="B Nazanin" pitchFamily="2" charset="-78"/>
            </a:endParaRPr>
          </a:p>
          <a:p>
            <a:pPr algn="ctr">
              <a:buNone/>
            </a:pPr>
            <a:endParaRPr lang="fa-IR" sz="2800" b="1" dirty="0" smtClean="0">
              <a:cs typeface="B Nazanin" pitchFamily="2" charset="-78"/>
            </a:endParaRPr>
          </a:p>
          <a:p>
            <a:pPr algn="ctr">
              <a:buNone/>
            </a:pPr>
            <a:endParaRPr lang="fa-IR" sz="2800" b="1" dirty="0" smtClean="0">
              <a:cs typeface="B Titr" pitchFamily="2" charset="-78"/>
            </a:endParaRPr>
          </a:p>
          <a:p>
            <a:pPr algn="ctr">
              <a:buNone/>
            </a:pPr>
            <a:endParaRPr lang="fa-IR" dirty="0" smtClean="0">
              <a:solidFill>
                <a:srgbClr val="7030A0"/>
              </a:solidFill>
              <a:cs typeface="B Titr" pitchFamily="2" charset="-78"/>
            </a:endParaRPr>
          </a:p>
          <a:p>
            <a:pPr algn="ctr">
              <a:buNone/>
            </a:pPr>
            <a:r>
              <a:rPr lang="fa-IR" dirty="0" smtClean="0">
                <a:solidFill>
                  <a:srgbClr val="7030A0"/>
                </a:solidFill>
                <a:cs typeface="B Titr" pitchFamily="2" charset="-78"/>
              </a:rPr>
              <a:t>لطفا در نشر و آموزش مطالب این ویدئو ما را یاری کنید، شاید با مطالعه این مطالب دلی به سمت خدا هدایت گردد.</a:t>
            </a:r>
            <a:endParaRPr lang="fa-IR" dirty="0">
              <a:solidFill>
                <a:srgbClr val="7030A0"/>
              </a:solidFill>
              <a:cs typeface="B Titr" pitchFamily="2" charset="-78"/>
            </a:endParaRPr>
          </a:p>
        </p:txBody>
      </p:sp>
      <p:pic>
        <p:nvPicPr>
          <p:cNvPr id="5" name="Picture 2"/>
          <p:cNvPicPr>
            <a:picLocks noChangeAspect="1" noChangeArrowheads="1"/>
          </p:cNvPicPr>
          <p:nvPr/>
        </p:nvPicPr>
        <p:blipFill>
          <a:blip r:embed="rId2"/>
          <a:srcRect/>
          <a:stretch>
            <a:fillRect/>
          </a:stretch>
        </p:blipFill>
        <p:spPr bwMode="auto">
          <a:xfrm>
            <a:off x="2183061" y="1905000"/>
            <a:ext cx="4903539" cy="3657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1" end="1"/>
                                            </p:txEl>
                                          </p:spTgt>
                                        </p:tgtEl>
                                        <p:attrNameLst>
                                          <p:attrName>ppt_w</p:attrName>
                                        </p:attrNameLst>
                                      </p:cBhvr>
                                    </p:anim>
                                    <p:anim by="(#ppt_w*0.50)" calcmode="lin" valueType="num">
                                      <p:cBhvr>
                                        <p:cTn id="14" dur="500" decel="50000" autoRev="1" fill="hold">
                                          <p:stCondLst>
                                            <p:cond delay="0"/>
                                          </p:stCondLst>
                                        </p:cTn>
                                        <p:tgtEl>
                                          <p:spTgt spid="3">
                                            <p:txEl>
                                              <p:pRg st="1" end="1"/>
                                            </p:txEl>
                                          </p:spTgt>
                                        </p:tgtEl>
                                        <p:attrNameLst>
                                          <p:attrName>ppt_x</p:attrName>
                                        </p:attrNameLst>
                                      </p:cBhvr>
                                    </p:anim>
                                    <p:anim from="(-#ppt_h/2)" to="(#ppt_y)" calcmode="lin" valueType="num">
                                      <p:cBhvr>
                                        <p:cTn id="15" dur="1000" fill="hold">
                                          <p:stCondLst>
                                            <p:cond delay="0"/>
                                          </p:stCondLst>
                                        </p:cTn>
                                        <p:tgtEl>
                                          <p:spTgt spid="3">
                                            <p:txEl>
                                              <p:pRg st="1" end="1"/>
                                            </p:txEl>
                                          </p:spTgt>
                                        </p:tgtEl>
                                        <p:attrNameLst>
                                          <p:attrName>ppt_y</p:attrName>
                                        </p:attrNameLst>
                                      </p:cBhvr>
                                    </p:anim>
                                    <p:animRot by="21600000">
                                      <p:cBhvr>
                                        <p:cTn id="16" dur="1000" fill="hold">
                                          <p:stCondLst>
                                            <p:cond delay="0"/>
                                          </p:stCondLst>
                                        </p:cTn>
                                        <p:tgtEl>
                                          <p:spTgt spid="3">
                                            <p:txEl>
                                              <p:pRg st="1" end="1"/>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2" end="2"/>
                                            </p:txEl>
                                          </p:spTgt>
                                        </p:tgtEl>
                                        <p:attrNameLst>
                                          <p:attrName>ppt_w</p:attrName>
                                        </p:attrNameLst>
                                      </p:cBhvr>
                                    </p:anim>
                                    <p:anim by="(#ppt_w*0.50)" calcmode="lin" valueType="num">
                                      <p:cBhvr>
                                        <p:cTn id="20" dur="500" decel="50000" autoRev="1" fill="hold">
                                          <p:stCondLst>
                                            <p:cond delay="0"/>
                                          </p:stCondLst>
                                        </p:cTn>
                                        <p:tgtEl>
                                          <p:spTgt spid="3">
                                            <p:txEl>
                                              <p:pRg st="2" end="2"/>
                                            </p:txEl>
                                          </p:spTgt>
                                        </p:tgtEl>
                                        <p:attrNameLst>
                                          <p:attrName>ppt_x</p:attrName>
                                        </p:attrNameLst>
                                      </p:cBhvr>
                                    </p:anim>
                                    <p:anim from="(-#ppt_h/2)" to="(#ppt_y)" calcmode="lin" valueType="num">
                                      <p:cBhvr>
                                        <p:cTn id="21" dur="1000" fill="hold">
                                          <p:stCondLst>
                                            <p:cond delay="0"/>
                                          </p:stCondLst>
                                        </p:cTn>
                                        <p:tgtEl>
                                          <p:spTgt spid="3">
                                            <p:txEl>
                                              <p:pRg st="2" end="2"/>
                                            </p:txEl>
                                          </p:spTgt>
                                        </p:tgtEl>
                                        <p:attrNameLst>
                                          <p:attrName>ppt_y</p:attrName>
                                        </p:attrNameLst>
                                      </p:cBhvr>
                                    </p:anim>
                                    <p:animRot by="21600000">
                                      <p:cBhvr>
                                        <p:cTn id="22" dur="1000" fill="hold">
                                          <p:stCondLst>
                                            <p:cond delay="0"/>
                                          </p:stCondLst>
                                        </p:cTn>
                                        <p:tgtEl>
                                          <p:spTgt spid="3">
                                            <p:txEl>
                                              <p:pRg st="2" end="2"/>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anim calcmode="lin" valueType="num">
                                      <p:cBhvr>
                                        <p:cTn id="27" dur="2000" fill="hold"/>
                                        <p:tgtEl>
                                          <p:spTgt spid="3">
                                            <p:txEl>
                                              <p:pRg st="14" end="14"/>
                                            </p:txEl>
                                          </p:spTgt>
                                        </p:tgtEl>
                                        <p:attrNameLst>
                                          <p:attrName>ppt_w</p:attrName>
                                        </p:attrNameLst>
                                      </p:cBhvr>
                                      <p:tavLst>
                                        <p:tav tm="0">
                                          <p:val>
                                            <p:strVal val="#ppt_w+.3"/>
                                          </p:val>
                                        </p:tav>
                                        <p:tav tm="100000">
                                          <p:val>
                                            <p:strVal val="#ppt_w"/>
                                          </p:val>
                                        </p:tav>
                                      </p:tavLst>
                                    </p:anim>
                                    <p:anim calcmode="lin" valueType="num">
                                      <p:cBhvr>
                                        <p:cTn id="28" dur="2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29" dur="2000"/>
                                        <p:tgtEl>
                                          <p:spTgt spid="3">
                                            <p:txEl>
                                              <p:pRg st="14" end="1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2000" fill="hold"/>
                                        <p:tgtEl>
                                          <p:spTgt spid="5"/>
                                        </p:tgtEl>
                                        <p:attrNameLst>
                                          <p:attrName>ppt_w</p:attrName>
                                        </p:attrNameLst>
                                      </p:cBhvr>
                                      <p:tavLst>
                                        <p:tav tm="0">
                                          <p:val>
                                            <p:fltVal val="0"/>
                                          </p:val>
                                        </p:tav>
                                        <p:tav tm="100000">
                                          <p:val>
                                            <p:strVal val="#ppt_w"/>
                                          </p:val>
                                        </p:tav>
                                      </p:tavLst>
                                    </p:anim>
                                    <p:anim calcmode="lin" valueType="num">
                                      <p:cBhvr>
                                        <p:cTn id="35" dur="2000" fill="hold"/>
                                        <p:tgtEl>
                                          <p:spTgt spid="5"/>
                                        </p:tgtEl>
                                        <p:attrNameLst>
                                          <p:attrName>ppt_h</p:attrName>
                                        </p:attrNameLst>
                                      </p:cBhvr>
                                      <p:tavLst>
                                        <p:tav tm="0">
                                          <p:val>
                                            <p:fltVal val="0"/>
                                          </p:val>
                                        </p:tav>
                                        <p:tav tm="100000">
                                          <p:val>
                                            <p:strVal val="#ppt_h"/>
                                          </p:val>
                                        </p:tav>
                                      </p:tavLst>
                                    </p:anim>
                                    <p:anim calcmode="lin" valueType="num">
                                      <p:cBhvr>
                                        <p:cTn id="36"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ppt_w</p:attrName>
                                        </p:attrNameLst>
                                      </p:cBhvr>
                                      <p:tavLst>
                                        <p:tav tm="0">
                                          <p:val>
                                            <p:fltVal val="0"/>
                                          </p:val>
                                        </p:tav>
                                        <p:tav tm="100000">
                                          <p:val>
                                            <p:strVal val="#ppt_w"/>
                                          </p:val>
                                        </p:tav>
                                      </p:tavLst>
                                    </p:anim>
                                    <p:anim calcmode="lin" valueType="num">
                                      <p:cBhvr>
                                        <p:cTn id="8" dur="2000" fill="hold"/>
                                        <p:tgtEl>
                                          <p:spTgt spid="4098"/>
                                        </p:tgtEl>
                                        <p:attrNameLst>
                                          <p:attrName>ppt_h</p:attrName>
                                        </p:attrNameLst>
                                      </p:cBhvr>
                                      <p:tavLst>
                                        <p:tav tm="0">
                                          <p:val>
                                            <p:fltVal val="0"/>
                                          </p:val>
                                        </p:tav>
                                        <p:tav tm="100000">
                                          <p:val>
                                            <p:strVal val="#ppt_h"/>
                                          </p:val>
                                        </p:tav>
                                      </p:tavLst>
                                    </p:anim>
                                    <p:anim calcmode="lin" valueType="num">
                                      <p:cBhvr>
                                        <p:cTn id="9" dur="2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6934200" cy="5029199"/>
          </a:xfrm>
        </p:spPr>
        <p:txBody>
          <a:bodyPr>
            <a:normAutofit/>
          </a:bodyPr>
          <a:lstStyle/>
          <a:p>
            <a:pPr algn="ctr" rtl="0">
              <a:buNone/>
            </a:pPr>
            <a:r>
              <a:rPr lang="fa-IR" sz="4400" b="1" dirty="0" smtClean="0">
                <a:cs typeface="B Titr" pitchFamily="2" charset="-78"/>
              </a:rPr>
              <a:t>روابط شگفت انگیزعددی </a:t>
            </a:r>
            <a:r>
              <a:rPr lang="fa-IR" sz="4400" b="1" dirty="0">
                <a:cs typeface="B Titr" pitchFamily="2" charset="-78"/>
              </a:rPr>
              <a:t>در آیه </a:t>
            </a:r>
            <a:endParaRPr lang="en-US" sz="4400" dirty="0">
              <a:cs typeface="B Titr" pitchFamily="2" charset="-78"/>
            </a:endParaRPr>
          </a:p>
          <a:p>
            <a:pPr algn="ctr" rtl="0">
              <a:buNone/>
            </a:pPr>
            <a:endParaRPr lang="fa-IR" sz="4400" b="1" dirty="0">
              <a:solidFill>
                <a:srgbClr val="7030A0"/>
              </a:solidFill>
              <a:cs typeface="B Titr" pitchFamily="2" charset="-78"/>
            </a:endParaRPr>
          </a:p>
          <a:p>
            <a:pPr algn="ctr" rtl="0">
              <a:buNone/>
            </a:pPr>
            <a:r>
              <a:rPr lang="ar-BH" sz="4400" b="1" dirty="0" smtClean="0">
                <a:solidFill>
                  <a:srgbClr val="7030A0"/>
                </a:solidFill>
                <a:cs typeface="B Titr" pitchFamily="2" charset="-78"/>
              </a:rPr>
              <a:t>«</a:t>
            </a:r>
            <a:r>
              <a:rPr lang="ar-BH" sz="4400" b="1" dirty="0">
                <a:solidFill>
                  <a:srgbClr val="7030A0"/>
                </a:solidFill>
                <a:cs typeface="B Titr" pitchFamily="2" charset="-78"/>
              </a:rPr>
              <a:t>بِسمِ اللهِ الرَّحمنِ الرَّحیمِ</a:t>
            </a:r>
            <a:r>
              <a:rPr lang="ar-BH" sz="4400" b="1" dirty="0" smtClean="0">
                <a:solidFill>
                  <a:srgbClr val="7030A0"/>
                </a:solidFill>
                <a:cs typeface="B Titr" pitchFamily="2" charset="-78"/>
              </a:rPr>
              <a:t>»</a:t>
            </a:r>
            <a:r>
              <a:rPr lang="fa-IR" dirty="0"/>
              <a:t> </a:t>
            </a:r>
            <a:endParaRPr lang="en-US" dirty="0"/>
          </a:p>
          <a:p>
            <a:pPr algn="ctr" rtl="0">
              <a:buNone/>
            </a:pPr>
            <a:r>
              <a:rPr lang="fa-IR" dirty="0">
                <a:solidFill>
                  <a:srgbClr val="0070C0"/>
                </a:solidFill>
              </a:rPr>
              <a:t> </a:t>
            </a:r>
            <a:r>
              <a:rPr lang="fa-IR" dirty="0">
                <a:solidFill>
                  <a:srgbClr val="0070C0"/>
                </a:solidFill>
                <a:cs typeface="B Titr" pitchFamily="2" charset="-78"/>
              </a:rPr>
              <a:t>(</a:t>
            </a:r>
            <a:r>
              <a:rPr lang="fa-IR" dirty="0" smtClean="0">
                <a:solidFill>
                  <a:srgbClr val="0070C0"/>
                </a:solidFill>
                <a:cs typeface="B Titr" pitchFamily="2" charset="-78"/>
              </a:rPr>
              <a:t>قسمت اول)</a:t>
            </a:r>
            <a:endParaRPr lang="en-US" dirty="0">
              <a:solidFill>
                <a:srgbClr val="0070C0"/>
              </a:solidFill>
              <a:cs typeface="B Titr" pitchFamily="2" charset="-78"/>
            </a:endParaRPr>
          </a:p>
          <a:p>
            <a:pPr algn="ctr" rtl="0">
              <a:buNone/>
            </a:pPr>
            <a:endParaRPr lang="fa-IR" dirty="0" smtClean="0"/>
          </a:p>
          <a:p>
            <a:pPr algn="ctr" rtl="0">
              <a:buNone/>
            </a:pPr>
            <a:r>
              <a:rPr lang="fa-IR" dirty="0" smtClean="0">
                <a:cs typeface="B Titr" pitchFamily="2" charset="-78"/>
              </a:rPr>
              <a:t>تهیه کننده</a:t>
            </a:r>
            <a:r>
              <a:rPr lang="fa-IR" dirty="0">
                <a:cs typeface="B Titr" pitchFamily="2" charset="-78"/>
              </a:rPr>
              <a:t>:</a:t>
            </a:r>
            <a:endParaRPr lang="en-US" dirty="0">
              <a:cs typeface="B Titr" pitchFamily="2" charset="-78"/>
            </a:endParaRPr>
          </a:p>
          <a:p>
            <a:pPr algn="ctr" rtl="0">
              <a:buNone/>
            </a:pPr>
            <a:r>
              <a:rPr lang="fa-IR" b="1" dirty="0" smtClean="0">
                <a:solidFill>
                  <a:srgbClr val="00B050"/>
                </a:solidFill>
                <a:cs typeface="B Titr" pitchFamily="2" charset="-78"/>
              </a:rPr>
              <a:t>بخش اعجاز علمی قرآن </a:t>
            </a:r>
            <a:r>
              <a:rPr lang="fa-IR" b="1" dirty="0" smtClean="0">
                <a:cs typeface="B Titr" pitchFamily="2" charset="-78"/>
              </a:rPr>
              <a:t>- </a:t>
            </a:r>
            <a:r>
              <a:rPr lang="fa-IR" b="1" dirty="0" smtClean="0">
                <a:solidFill>
                  <a:schemeClr val="accent6">
                    <a:lumMod val="75000"/>
                  </a:schemeClr>
                </a:solidFill>
                <a:cs typeface="B Titr" pitchFamily="2" charset="-78"/>
              </a:rPr>
              <a:t>علی نژاد</a:t>
            </a:r>
            <a:endParaRPr lang="en-US" b="1" dirty="0">
              <a:solidFill>
                <a:schemeClr val="accent6">
                  <a:lumMod val="75000"/>
                </a:schemeClr>
              </a:solidFill>
              <a:cs typeface="B Titr" pitchFamily="2" charset="-78"/>
            </a:endParaRPr>
          </a:p>
          <a:p>
            <a:pPr algn="ctr">
              <a:buNone/>
            </a:pP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1"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8"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5"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325562"/>
          </a:xfrm>
        </p:spPr>
        <p:txBody>
          <a:bodyPr>
            <a:noAutofit/>
          </a:bodyPr>
          <a:lstStyle/>
          <a:p>
            <a:pPr algn="just"/>
            <a:r>
              <a:rPr lang="ar-BH" sz="2400" dirty="0">
                <a:cs typeface="B Titr" pitchFamily="2" charset="-78"/>
              </a:rPr>
              <a:t>در آيه 30 سوره مدثر آمده است كه نگهبانان جهنم 19 فرشته هستند.</a:t>
            </a:r>
            <a:r>
              <a:rPr lang="en-US" sz="2400" dirty="0">
                <a:cs typeface="B Titr" pitchFamily="2" charset="-78"/>
              </a:rPr>
              <a:t/>
            </a:r>
            <a:br>
              <a:rPr lang="en-US" sz="2400" dirty="0">
                <a:cs typeface="B Titr" pitchFamily="2" charset="-78"/>
              </a:rPr>
            </a:br>
            <a:r>
              <a:rPr lang="fa-IR" sz="2400" dirty="0" smtClean="0">
                <a:cs typeface="B Titr" pitchFamily="2" charset="-78"/>
              </a:rPr>
              <a:t>و در آیه 31 اهمیت انتخاب این عدد ذکر شده است که باعث افزایش ایمان نیز خواهد شد.</a:t>
            </a:r>
            <a:endParaRPr lang="fa-IR" sz="2400" dirty="0">
              <a:cs typeface="B Titr" pitchFamily="2" charset="-78"/>
            </a:endParaRPr>
          </a:p>
        </p:txBody>
      </p:sp>
      <p:pic>
        <p:nvPicPr>
          <p:cNvPr id="4" name="Content Placeholder 3" descr="C:\Users\h\Desktop\New folder (4)\photo_2015-04-15_13-08-24.jpg"/>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443042" y="2286001"/>
            <a:ext cx="3700958"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Users\h\Desktop\New folder (4)\photo_2015-04-15_13-08-30.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0" y="2286000"/>
            <a:ext cx="54102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ppt_x</p:attrName>
                                        </p:attrNameLst>
                                      </p:cBhvr>
                                      <p:tavLst>
                                        <p:tav tm="0">
                                          <p:val>
                                            <p:strVal val="#ppt_x-.2"/>
                                          </p:val>
                                        </p:tav>
                                        <p:tav tm="100000">
                                          <p:val>
                                            <p:strVal val="#ppt_x"/>
                                          </p:val>
                                        </p:tav>
                                      </p:tavLst>
                                    </p:anim>
                                    <p:anim calcmode="lin" valueType="num">
                                      <p:cBhvr>
                                        <p:cTn id="13"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2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ppt_x</p:attrName>
                                        </p:attrNameLst>
                                      </p:cBhvr>
                                      <p:tavLst>
                                        <p:tav tm="0">
                                          <p:val>
                                            <p:strVal val="#ppt_x-.2"/>
                                          </p:val>
                                        </p:tav>
                                        <p:tav tm="100000">
                                          <p:val>
                                            <p:strVal val="#ppt_x"/>
                                          </p:val>
                                        </p:tav>
                                      </p:tavLst>
                                    </p:anim>
                                    <p:anim calcmode="lin" valueType="num">
                                      <p:cBhvr>
                                        <p:cTn id="1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324600"/>
          </a:xfrm>
        </p:spPr>
        <p:txBody>
          <a:bodyPr/>
          <a:lstStyle/>
          <a:p>
            <a:pPr>
              <a:buNone/>
            </a:pPr>
            <a:r>
              <a:rPr lang="fa-IR" dirty="0" smtClean="0">
                <a:cs typeface="B Nazanin" pitchFamily="2" charset="-78"/>
              </a:rPr>
              <a:t>حال سوال اینجاست:</a:t>
            </a:r>
          </a:p>
          <a:p>
            <a:pPr>
              <a:buNone/>
            </a:pPr>
            <a:endParaRPr lang="fa-IR" dirty="0" smtClean="0"/>
          </a:p>
          <a:p>
            <a:pPr algn="ctr">
              <a:buNone/>
            </a:pPr>
            <a:r>
              <a:rPr lang="fa-IR" sz="4800" dirty="0" smtClean="0"/>
              <a:t>   </a:t>
            </a:r>
            <a:r>
              <a:rPr lang="fa-IR" sz="4800" dirty="0" smtClean="0">
                <a:solidFill>
                  <a:schemeClr val="tx2">
                    <a:lumMod val="75000"/>
                  </a:schemeClr>
                </a:solidFill>
                <a:cs typeface="B Titr" pitchFamily="2" charset="-78"/>
              </a:rPr>
              <a:t>یک عدد(</a:t>
            </a:r>
            <a:r>
              <a:rPr lang="fa-IR" sz="4800" dirty="0" smtClean="0">
                <a:solidFill>
                  <a:srgbClr val="FF0000"/>
                </a:solidFill>
                <a:cs typeface="B Titr" pitchFamily="2" charset="-78"/>
              </a:rPr>
              <a:t>19</a:t>
            </a:r>
            <a:r>
              <a:rPr lang="fa-IR" sz="4800" dirty="0" smtClean="0">
                <a:solidFill>
                  <a:schemeClr val="tx2">
                    <a:lumMod val="75000"/>
                  </a:schemeClr>
                </a:solidFill>
                <a:cs typeface="B Titr" pitchFamily="2" charset="-78"/>
              </a:rPr>
              <a:t>)، چگونه می تواند باعث افزایش ایمان و اعتقاد به کتاب آسمانی قرآن شود؟</a:t>
            </a:r>
          </a:p>
          <a:p>
            <a:pPr algn="ctr">
              <a:buNone/>
            </a:pPr>
            <a:endParaRPr lang="fa-IR" sz="4800" dirty="0" smtClean="0">
              <a:solidFill>
                <a:schemeClr val="tx2">
                  <a:lumMod val="75000"/>
                </a:schemeClr>
              </a:solidFill>
            </a:endParaRPr>
          </a:p>
        </p:txBody>
      </p:sp>
      <p:sp>
        <p:nvSpPr>
          <p:cNvPr id="4" name="Title 1"/>
          <p:cNvSpPr>
            <a:spLocks noGrp="1"/>
          </p:cNvSpPr>
          <p:nvPr>
            <p:ph type="title"/>
          </p:nvPr>
        </p:nvSpPr>
        <p:spPr>
          <a:xfrm>
            <a:off x="381000" y="4495800"/>
            <a:ext cx="8458200" cy="1524000"/>
          </a:xfrm>
        </p:spPr>
        <p:txBody>
          <a:bodyPr>
            <a:noAutofit/>
          </a:bodyPr>
          <a:lstStyle/>
          <a:p>
            <a:pPr algn="just"/>
            <a:r>
              <a:rPr lang="fa-IR" sz="2800" b="1" dirty="0" smtClean="0">
                <a:solidFill>
                  <a:srgbClr val="002060"/>
                </a:solidFill>
                <a:cs typeface="B Nazanin" pitchFamily="2" charset="-78"/>
              </a:rPr>
              <a:t>جدا از بی نهایت نقش این عدد در سیستم ریاضی قرآن، در ویدئوی پیش رو، نقش این عدد را، در اولین آیه کتاب آسمانی قرآن، مورد بررسی قرارخواهیم داد. البته در این ویدئو، تنها 4رابطه اول این آیه، مورد بررسی قرار خواهد گرفت</a:t>
            </a:r>
            <a:r>
              <a:rPr lang="fa-IR" sz="2800" dirty="0" smtClean="0">
                <a:solidFill>
                  <a:schemeClr val="accent2">
                    <a:lumMod val="75000"/>
                  </a:schemeClr>
                </a:solidFill>
                <a:cs typeface="B Nazanin" pitchFamily="2" charset="-78"/>
              </a:rPr>
              <a:t>.</a:t>
            </a:r>
            <a:br>
              <a:rPr lang="fa-IR" sz="2800" dirty="0" smtClean="0">
                <a:solidFill>
                  <a:schemeClr val="accent2">
                    <a:lumMod val="75000"/>
                  </a:schemeClr>
                </a:solidFill>
                <a:cs typeface="B Nazanin" pitchFamily="2" charset="-78"/>
              </a:rPr>
            </a:br>
            <a:endParaRPr lang="fa-IR" sz="2800" dirty="0">
              <a:solidFill>
                <a:schemeClr val="accent2">
                  <a:lumMod val="75000"/>
                </a:schemeClr>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4)">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h\Desktop\New folder (4)\photo_2015-04-15_13-09-33.jpg"/>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635749" y="1676400"/>
            <a:ext cx="4203451"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a:blip r:embed="rId3" cstate="print"/>
          <a:stretch>
            <a:fillRect/>
          </a:stretch>
        </p:blipFill>
        <p:spPr>
          <a:xfrm>
            <a:off x="152400" y="152400"/>
            <a:ext cx="4114800"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a:spLocks noGrp="1"/>
          </p:cNvSpPr>
          <p:nvPr>
            <p:ph type="title"/>
          </p:nvPr>
        </p:nvSpPr>
        <p:spPr>
          <a:xfrm>
            <a:off x="4572000" y="381000"/>
            <a:ext cx="4191000" cy="792162"/>
          </a:xfrm>
        </p:spPr>
        <p:txBody>
          <a:bodyPr>
            <a:normAutofit fontScale="90000"/>
          </a:bodyPr>
          <a:lstStyle/>
          <a:p>
            <a:r>
              <a:rPr lang="fa-IR" sz="3600" dirty="0" smtClean="0">
                <a:cs typeface="B Titr" pitchFamily="2" charset="-78"/>
              </a:rPr>
              <a:t>جدول مقدار ابجدی حروف</a:t>
            </a:r>
            <a:endParaRPr lang="fa-IR" sz="3600" dirty="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600" decel="100000"/>
                                        <p:tgtEl>
                                          <p:spTgt spid="4"/>
                                        </p:tgtEl>
                                      </p:cBhvr>
                                    </p:animEffect>
                                    <p:anim calcmode="lin" valueType="num">
                                      <p:cBhvr>
                                        <p:cTn id="15" dur="1600" decel="100000" fill="hold"/>
                                        <p:tgtEl>
                                          <p:spTgt spid="4"/>
                                        </p:tgtEl>
                                        <p:attrNameLst>
                                          <p:attrName>style.rotation</p:attrName>
                                        </p:attrNameLst>
                                      </p:cBhvr>
                                      <p:tavLst>
                                        <p:tav tm="0">
                                          <p:val>
                                            <p:fltVal val="-90"/>
                                          </p:val>
                                        </p:tav>
                                        <p:tav tm="100000">
                                          <p:val>
                                            <p:fltVal val="0"/>
                                          </p:val>
                                        </p:tav>
                                      </p:tavLst>
                                    </p:anim>
                                    <p:anim calcmode="lin" valueType="num">
                                      <p:cBhvr>
                                        <p:cTn id="16" dur="1600" decel="100000" fill="hold"/>
                                        <p:tgtEl>
                                          <p:spTgt spid="4"/>
                                        </p:tgtEl>
                                        <p:attrNameLst>
                                          <p:attrName>ppt_x</p:attrName>
                                        </p:attrNameLst>
                                      </p:cBhvr>
                                      <p:tavLst>
                                        <p:tav tm="0">
                                          <p:val>
                                            <p:strVal val="#ppt_x+0.4"/>
                                          </p:val>
                                        </p:tav>
                                        <p:tav tm="100000">
                                          <p:val>
                                            <p:strVal val="#ppt_x-0.05"/>
                                          </p:val>
                                        </p:tav>
                                      </p:tavLst>
                                    </p:anim>
                                    <p:anim calcmode="lin" valueType="num">
                                      <p:cBhvr>
                                        <p:cTn id="17" dur="1600" decel="100000" fill="hold"/>
                                        <p:tgtEl>
                                          <p:spTgt spid="4"/>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600" decel="100000"/>
                                        <p:tgtEl>
                                          <p:spTgt spid="5"/>
                                        </p:tgtEl>
                                      </p:cBhvr>
                                    </p:animEffect>
                                    <p:anim calcmode="lin" valueType="num">
                                      <p:cBhvr>
                                        <p:cTn id="23" dur="1600" decel="100000" fill="hold"/>
                                        <p:tgtEl>
                                          <p:spTgt spid="5"/>
                                        </p:tgtEl>
                                        <p:attrNameLst>
                                          <p:attrName>style.rotation</p:attrName>
                                        </p:attrNameLst>
                                      </p:cBhvr>
                                      <p:tavLst>
                                        <p:tav tm="0">
                                          <p:val>
                                            <p:fltVal val="-90"/>
                                          </p:val>
                                        </p:tav>
                                        <p:tav tm="100000">
                                          <p:val>
                                            <p:fltVal val="0"/>
                                          </p:val>
                                        </p:tav>
                                      </p:tavLst>
                                    </p:anim>
                                    <p:anim calcmode="lin" valueType="num">
                                      <p:cBhvr>
                                        <p:cTn id="24" dur="1600" decel="100000" fill="hold"/>
                                        <p:tgtEl>
                                          <p:spTgt spid="5"/>
                                        </p:tgtEl>
                                        <p:attrNameLst>
                                          <p:attrName>ppt_x</p:attrName>
                                        </p:attrNameLst>
                                      </p:cBhvr>
                                      <p:tavLst>
                                        <p:tav tm="0">
                                          <p:val>
                                            <p:strVal val="#ppt_x+0.4"/>
                                          </p:val>
                                        </p:tav>
                                        <p:tav tm="100000">
                                          <p:val>
                                            <p:strVal val="#ppt_x-0.05"/>
                                          </p:val>
                                        </p:tav>
                                      </p:tavLst>
                                    </p:anim>
                                    <p:anim calcmode="lin" valueType="num">
                                      <p:cBhvr>
                                        <p:cTn id="25" dur="1600" decel="100000" fill="hold"/>
                                        <p:tgtEl>
                                          <p:spTgt spid="5"/>
                                        </p:tgtEl>
                                        <p:attrNameLst>
                                          <p:attrName>ppt_y</p:attrName>
                                        </p:attrNameLst>
                                      </p:cBhvr>
                                      <p:tavLst>
                                        <p:tav tm="0">
                                          <p:val>
                                            <p:strVal val="#ppt_y-0.4"/>
                                          </p:val>
                                        </p:tav>
                                        <p:tav tm="100000">
                                          <p:val>
                                            <p:strVal val="#ppt_y+0.1"/>
                                          </p:val>
                                        </p:tav>
                                      </p:tavLst>
                                    </p:anim>
                                    <p:anim calcmode="lin" valueType="num">
                                      <p:cBhvr>
                                        <p:cTn id="26"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27"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Titr" pitchFamily="2" charset="-78"/>
              </a:rPr>
              <a:t>بررسی روابط</a:t>
            </a:r>
            <a:r>
              <a:rPr lang="fa-IR" dirty="0" smtClean="0"/>
              <a:t/>
            </a:r>
            <a:br>
              <a:rPr lang="fa-IR" dirty="0" smtClean="0"/>
            </a:br>
            <a:endParaRPr lang="fa-IR" dirty="0"/>
          </a:p>
        </p:txBody>
      </p:sp>
      <p:sp>
        <p:nvSpPr>
          <p:cNvPr id="3" name="Content Placeholder 2"/>
          <p:cNvSpPr>
            <a:spLocks noGrp="1"/>
          </p:cNvSpPr>
          <p:nvPr>
            <p:ph idx="1"/>
          </p:nvPr>
        </p:nvSpPr>
        <p:spPr>
          <a:xfrm>
            <a:off x="228600" y="1066800"/>
            <a:ext cx="8610600" cy="5059363"/>
          </a:xfrm>
        </p:spPr>
        <p:txBody>
          <a:bodyPr>
            <a:normAutofit/>
          </a:bodyPr>
          <a:lstStyle/>
          <a:p>
            <a:pPr>
              <a:buNone/>
            </a:pPr>
            <a:r>
              <a:rPr lang="fa-IR" sz="4800" b="1" dirty="0">
                <a:cs typeface="B Titr" pitchFamily="2" charset="-78"/>
              </a:rPr>
              <a:t>۱) </a:t>
            </a:r>
            <a:r>
              <a:rPr lang="ar-BH" b="1" dirty="0">
                <a:cs typeface="B Titr" pitchFamily="2" charset="-78"/>
              </a:rPr>
              <a:t>«</a:t>
            </a:r>
            <a:r>
              <a:rPr lang="ar-BH" dirty="0">
                <a:cs typeface="B Titr" pitchFamily="2" charset="-78"/>
              </a:rPr>
              <a:t>بِسمِ اللهِ الرَّحمنِ الرَّحیمِ</a:t>
            </a:r>
            <a:r>
              <a:rPr lang="ar-BH" b="1" dirty="0">
                <a:cs typeface="B Titr" pitchFamily="2" charset="-78"/>
              </a:rPr>
              <a:t>» </a:t>
            </a:r>
            <a:r>
              <a:rPr lang="ar-BH" b="1" dirty="0">
                <a:solidFill>
                  <a:srgbClr val="FF0000"/>
                </a:solidFill>
                <a:cs typeface="B Titr" pitchFamily="2" charset="-78"/>
              </a:rPr>
              <a:t>19</a:t>
            </a:r>
            <a:r>
              <a:rPr lang="ar-BH" dirty="0">
                <a:cs typeface="B Titr" pitchFamily="2" charset="-78"/>
              </a:rPr>
              <a:t> حرف دارد.</a:t>
            </a:r>
            <a:endParaRPr lang="en-US" dirty="0">
              <a:cs typeface="B Titr" pitchFamily="2" charset="-78"/>
            </a:endParaRPr>
          </a:p>
          <a:p>
            <a:pPr>
              <a:buNone/>
            </a:pPr>
            <a:endParaRPr lang="fa-IR" dirty="0" smtClean="0"/>
          </a:p>
          <a:p>
            <a:pPr algn="just">
              <a:buNone/>
            </a:pPr>
            <a:r>
              <a:rPr lang="fa-IR" dirty="0" smtClean="0">
                <a:cs typeface="B Nazanin" pitchFamily="2" charset="-78"/>
              </a:rPr>
              <a:t>نکته مهم:در بعضی خط های قرآن، این آیه بصورت </a:t>
            </a:r>
          </a:p>
          <a:p>
            <a:pPr algn="just">
              <a:buNone/>
            </a:pPr>
            <a:r>
              <a:rPr lang="fa-IR" dirty="0" smtClean="0">
                <a:cs typeface="B Nazanin" pitchFamily="2" charset="-78"/>
              </a:rPr>
              <a:t>   </a:t>
            </a:r>
            <a:r>
              <a:rPr lang="fa-IR" sz="5800" dirty="0" smtClean="0">
                <a:solidFill>
                  <a:srgbClr val="7030A0"/>
                </a:solidFill>
                <a:cs typeface="B Nazanin" pitchFamily="2" charset="-78"/>
              </a:rPr>
              <a:t>بسم الله الرحم</a:t>
            </a:r>
            <a:r>
              <a:rPr lang="fa-IR" sz="5800" u="sng" dirty="0" smtClean="0">
                <a:solidFill>
                  <a:srgbClr val="FF0000"/>
                </a:solidFill>
                <a:cs typeface="B Nazanin" pitchFamily="2" charset="-78"/>
              </a:rPr>
              <a:t>ا</a:t>
            </a:r>
            <a:r>
              <a:rPr lang="fa-IR" sz="5800" dirty="0" smtClean="0">
                <a:solidFill>
                  <a:srgbClr val="7030A0"/>
                </a:solidFill>
                <a:cs typeface="B Nazanin" pitchFamily="2" charset="-78"/>
              </a:rPr>
              <a:t>ن الرحیم </a:t>
            </a:r>
            <a:r>
              <a:rPr lang="fa-IR" dirty="0" smtClean="0">
                <a:cs typeface="B Nazanin" pitchFamily="2" charset="-78"/>
              </a:rPr>
              <a:t>نوشته شده است و این یعنی این آیه دارای </a:t>
            </a:r>
            <a:r>
              <a:rPr lang="fa-IR" b="1" dirty="0" smtClean="0">
                <a:cs typeface="B Nazanin" pitchFamily="2" charset="-78"/>
              </a:rPr>
              <a:t>20</a:t>
            </a:r>
            <a:r>
              <a:rPr lang="fa-IR" dirty="0" smtClean="0">
                <a:cs typeface="B Nazanin" pitchFamily="2" charset="-78"/>
              </a:rPr>
              <a:t> حرف می باشد که دراین صورت هیچیک از روابط پیش رو صدق نخواهد کرد و همین نکته نشان دهنده اهمیت اعجاز عددی قرآن به منظور جلوگیری از تحریف قرآن می باشد.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4)">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70" decel="100000"/>
                                        <p:tgtEl>
                                          <p:spTgt spid="3">
                                            <p:txEl>
                                              <p:pRg st="2" end="2"/>
                                            </p:txEl>
                                          </p:spTgt>
                                        </p:tgtEl>
                                      </p:cBhvr>
                                    </p:animEffect>
                                    <p:animScale>
                                      <p:cBhvr>
                                        <p:cTn id="21" dur="770" decel="100000"/>
                                        <p:tgtEl>
                                          <p:spTgt spid="3">
                                            <p:txEl>
                                              <p:pRg st="2" end="2"/>
                                            </p:txEl>
                                          </p:spTgt>
                                        </p:tgtEl>
                                      </p:cBhvr>
                                      <p:from x="10000" y="10000"/>
                                      <p:to x="200000" y="450000"/>
                                    </p:animScale>
                                    <p:animScale>
                                      <p:cBhvr>
                                        <p:cTn id="22" dur="1230" accel="100000" fill="hold">
                                          <p:stCondLst>
                                            <p:cond delay="770"/>
                                          </p:stCondLst>
                                        </p:cTn>
                                        <p:tgtEl>
                                          <p:spTgt spid="3">
                                            <p:txEl>
                                              <p:pRg st="2" end="2"/>
                                            </p:txEl>
                                          </p:spTgt>
                                        </p:tgtEl>
                                      </p:cBhvr>
                                      <p:from x="200000" y="450000"/>
                                      <p:to x="100000" y="100000"/>
                                    </p:animScale>
                                    <p:set>
                                      <p:cBhvr>
                                        <p:cTn id="23" dur="770" fill="hold"/>
                                        <p:tgtEl>
                                          <p:spTgt spid="3">
                                            <p:txEl>
                                              <p:pRg st="2" end="2"/>
                                            </p:txEl>
                                          </p:spTgt>
                                        </p:tgtEl>
                                        <p:attrNameLst>
                                          <p:attrName>ppt_x</p:attrName>
                                        </p:attrNameLst>
                                      </p:cBhvr>
                                      <p:to>
                                        <p:strVal val="(0.5)"/>
                                      </p:to>
                                    </p:set>
                                    <p:anim from="(0.5)" to="(#ppt_x)" calcmode="lin" valueType="num">
                                      <p:cBhvr>
                                        <p:cTn id="24" dur="1230" accel="100000" fill="hold">
                                          <p:stCondLst>
                                            <p:cond delay="770"/>
                                          </p:stCondLst>
                                        </p:cTn>
                                        <p:tgtEl>
                                          <p:spTgt spid="3">
                                            <p:txEl>
                                              <p:pRg st="2" end="2"/>
                                            </p:txEl>
                                          </p:spTgt>
                                        </p:tgtEl>
                                        <p:attrNameLst>
                                          <p:attrName>ppt_x</p:attrName>
                                        </p:attrNameLst>
                                      </p:cBhvr>
                                    </p:anim>
                                    <p:set>
                                      <p:cBhvr>
                                        <p:cTn id="25" dur="770" fill="hold"/>
                                        <p:tgtEl>
                                          <p:spTgt spid="3">
                                            <p:txEl>
                                              <p:pRg st="2" end="2"/>
                                            </p:txEl>
                                          </p:spTgt>
                                        </p:tgtEl>
                                        <p:attrNameLst>
                                          <p:attrName>ppt_y</p:attrName>
                                        </p:attrNameLst>
                                      </p:cBhvr>
                                      <p:to>
                                        <p:strVal val="(#ppt_y+0.4)"/>
                                      </p:to>
                                    </p:set>
                                    <p:anim from="(#ppt_y+0.4)" to="(#ppt_y)" calcmode="lin" valueType="num">
                                      <p:cBhvr>
                                        <p:cTn id="26" dur="1230" accel="100000" fill="hold">
                                          <p:stCondLst>
                                            <p:cond delay="770"/>
                                          </p:stCondLst>
                                        </p:cTn>
                                        <p:tgtEl>
                                          <p:spTgt spid="3">
                                            <p:txEl>
                                              <p:pRg st="2" end="2"/>
                                            </p:txEl>
                                          </p:spTgt>
                                        </p:tgtEl>
                                        <p:attrNameLst>
                                          <p:attrName>ppt_y</p:attrName>
                                        </p:attrNameLst>
                                      </p:cBhvr>
                                    </p:anim>
                                  </p:childTnLst>
                                </p:cTn>
                              </p:par>
                              <p:par>
                                <p:cTn id="27" presetID="5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770" decel="100000"/>
                                        <p:tgtEl>
                                          <p:spTgt spid="3">
                                            <p:txEl>
                                              <p:pRg st="3" end="3"/>
                                            </p:txEl>
                                          </p:spTgt>
                                        </p:tgtEl>
                                      </p:cBhvr>
                                    </p:animEffect>
                                    <p:animScale>
                                      <p:cBhvr>
                                        <p:cTn id="30" dur="770" decel="100000"/>
                                        <p:tgtEl>
                                          <p:spTgt spid="3">
                                            <p:txEl>
                                              <p:pRg st="3" end="3"/>
                                            </p:txEl>
                                          </p:spTgt>
                                        </p:tgtEl>
                                      </p:cBhvr>
                                      <p:from x="10000" y="10000"/>
                                      <p:to x="200000" y="450000"/>
                                    </p:animScale>
                                    <p:animScale>
                                      <p:cBhvr>
                                        <p:cTn id="31" dur="1230" accel="100000" fill="hold">
                                          <p:stCondLst>
                                            <p:cond delay="770"/>
                                          </p:stCondLst>
                                        </p:cTn>
                                        <p:tgtEl>
                                          <p:spTgt spid="3">
                                            <p:txEl>
                                              <p:pRg st="3" end="3"/>
                                            </p:txEl>
                                          </p:spTgt>
                                        </p:tgtEl>
                                      </p:cBhvr>
                                      <p:from x="200000" y="450000"/>
                                      <p:to x="100000" y="100000"/>
                                    </p:animScale>
                                    <p:set>
                                      <p:cBhvr>
                                        <p:cTn id="32" dur="770" fill="hold"/>
                                        <p:tgtEl>
                                          <p:spTgt spid="3">
                                            <p:txEl>
                                              <p:pRg st="3" end="3"/>
                                            </p:txEl>
                                          </p:spTgt>
                                        </p:tgtEl>
                                        <p:attrNameLst>
                                          <p:attrName>ppt_x</p:attrName>
                                        </p:attrNameLst>
                                      </p:cBhvr>
                                      <p:to>
                                        <p:strVal val="(0.5)"/>
                                      </p:to>
                                    </p:set>
                                    <p:anim from="(0.5)" to="(#ppt_x)" calcmode="lin" valueType="num">
                                      <p:cBhvr>
                                        <p:cTn id="33" dur="1230" accel="100000" fill="hold">
                                          <p:stCondLst>
                                            <p:cond delay="770"/>
                                          </p:stCondLst>
                                        </p:cTn>
                                        <p:tgtEl>
                                          <p:spTgt spid="3">
                                            <p:txEl>
                                              <p:pRg st="3" end="3"/>
                                            </p:txEl>
                                          </p:spTgt>
                                        </p:tgtEl>
                                        <p:attrNameLst>
                                          <p:attrName>ppt_x</p:attrName>
                                        </p:attrNameLst>
                                      </p:cBhvr>
                                    </p:anim>
                                    <p:set>
                                      <p:cBhvr>
                                        <p:cTn id="34" dur="770" fill="hold"/>
                                        <p:tgtEl>
                                          <p:spTgt spid="3">
                                            <p:txEl>
                                              <p:pRg st="3" end="3"/>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324600"/>
          </a:xfrm>
        </p:spPr>
        <p:txBody>
          <a:bodyPr>
            <a:normAutofit fontScale="92500" lnSpcReduction="20000"/>
          </a:bodyPr>
          <a:lstStyle/>
          <a:p>
            <a:pPr algn="just">
              <a:buNone/>
            </a:pPr>
            <a:r>
              <a:rPr lang="fa-IR" sz="4800" b="1" dirty="0" smtClean="0">
                <a:cs typeface="B Titr" pitchFamily="2" charset="-78"/>
              </a:rPr>
              <a:t>۲) </a:t>
            </a:r>
            <a:r>
              <a:rPr lang="ar-BH" dirty="0">
                <a:cs typeface="B Titr" pitchFamily="2" charset="-78"/>
              </a:rPr>
              <a:t>اگر شماره ترتیب هر کلمه یعنی </a:t>
            </a:r>
            <a:r>
              <a:rPr lang="fa-IR" dirty="0">
                <a:cs typeface="B Titr" pitchFamily="2" charset="-78"/>
              </a:rPr>
              <a:t>۱ </a:t>
            </a:r>
            <a:r>
              <a:rPr lang="ar-BH" dirty="0">
                <a:cs typeface="B Titr" pitchFamily="2" charset="-78"/>
              </a:rPr>
              <a:t>و </a:t>
            </a:r>
            <a:r>
              <a:rPr lang="fa-IR" dirty="0">
                <a:cs typeface="B Titr" pitchFamily="2" charset="-78"/>
              </a:rPr>
              <a:t>۲ </a:t>
            </a:r>
            <a:r>
              <a:rPr lang="ar-BH" dirty="0">
                <a:cs typeface="B Titr" pitchFamily="2" charset="-78"/>
              </a:rPr>
              <a:t>و </a:t>
            </a:r>
            <a:r>
              <a:rPr lang="fa-IR" dirty="0">
                <a:cs typeface="B Titr" pitchFamily="2" charset="-78"/>
              </a:rPr>
              <a:t>۳ </a:t>
            </a:r>
            <a:r>
              <a:rPr lang="ar-BH" dirty="0">
                <a:cs typeface="B Titr" pitchFamily="2" charset="-78"/>
              </a:rPr>
              <a:t>و </a:t>
            </a:r>
            <a:r>
              <a:rPr lang="fa-IR" dirty="0">
                <a:cs typeface="B Titr" pitchFamily="2" charset="-78"/>
              </a:rPr>
              <a:t>۴ </a:t>
            </a:r>
            <a:r>
              <a:rPr lang="ar-BH" dirty="0">
                <a:cs typeface="B Titr" pitchFamily="2" charset="-78"/>
              </a:rPr>
              <a:t>را بنویسیم و بعد از شماره  هر کلمه تعداد حروف آن کلمه یعنی </a:t>
            </a:r>
            <a:r>
              <a:rPr lang="fa-IR" dirty="0">
                <a:cs typeface="B Titr" pitchFamily="2" charset="-78"/>
              </a:rPr>
              <a:t>۳ </a:t>
            </a:r>
            <a:r>
              <a:rPr lang="ar-BH" dirty="0">
                <a:cs typeface="B Titr" pitchFamily="2" charset="-78"/>
              </a:rPr>
              <a:t>و </a:t>
            </a:r>
            <a:r>
              <a:rPr lang="fa-IR" dirty="0">
                <a:cs typeface="B Titr" pitchFamily="2" charset="-78"/>
              </a:rPr>
              <a:t>۴ </a:t>
            </a:r>
            <a:r>
              <a:rPr lang="ar-BH" dirty="0">
                <a:cs typeface="B Titr" pitchFamily="2" charset="-78"/>
              </a:rPr>
              <a:t>و </a:t>
            </a:r>
            <a:r>
              <a:rPr lang="fa-IR" dirty="0">
                <a:cs typeface="B Titr" pitchFamily="2" charset="-78"/>
              </a:rPr>
              <a:t>۶ </a:t>
            </a:r>
            <a:r>
              <a:rPr lang="ar-BH" dirty="0">
                <a:cs typeface="B Titr" pitchFamily="2" charset="-78"/>
              </a:rPr>
              <a:t>و </a:t>
            </a:r>
            <a:r>
              <a:rPr lang="fa-IR" dirty="0">
                <a:cs typeface="B Titr" pitchFamily="2" charset="-78"/>
              </a:rPr>
              <a:t>۶ </a:t>
            </a:r>
            <a:r>
              <a:rPr lang="ar-BH" dirty="0">
                <a:cs typeface="B Titr" pitchFamily="2" charset="-78"/>
              </a:rPr>
              <a:t>را بنویسیم </a:t>
            </a:r>
            <a:r>
              <a:rPr lang="ar-BH" dirty="0" smtClean="0">
                <a:cs typeface="B Titr" pitchFamily="2" charset="-78"/>
              </a:rPr>
              <a:t>عد</a:t>
            </a:r>
            <a:r>
              <a:rPr lang="fa-IR" dirty="0" smtClean="0">
                <a:cs typeface="B Titr" pitchFamily="2" charset="-78"/>
              </a:rPr>
              <a:t>د:</a:t>
            </a:r>
          </a:p>
          <a:p>
            <a:pPr algn="l">
              <a:buNone/>
            </a:pPr>
            <a:endParaRPr lang="fa-IR" dirty="0" smtClean="0"/>
          </a:p>
          <a:p>
            <a:pPr algn="ctr">
              <a:buNone/>
            </a:pPr>
            <a:r>
              <a:rPr lang="fa-IR" sz="6000" b="1" dirty="0" smtClean="0">
                <a:solidFill>
                  <a:srgbClr val="0070C0"/>
                </a:solidFill>
                <a:cs typeface="B Titr" pitchFamily="2" charset="-78"/>
              </a:rPr>
              <a:t>1</a:t>
            </a:r>
            <a:r>
              <a:rPr lang="fa-IR" sz="6000" b="1" dirty="0" smtClean="0">
                <a:cs typeface="B Titr" pitchFamily="2" charset="-78"/>
              </a:rPr>
              <a:t>3</a:t>
            </a:r>
            <a:r>
              <a:rPr lang="fa-IR" sz="6000" b="1" dirty="0" smtClean="0">
                <a:solidFill>
                  <a:srgbClr val="0070C0"/>
                </a:solidFill>
                <a:cs typeface="B Titr" pitchFamily="2" charset="-78"/>
              </a:rPr>
              <a:t>2</a:t>
            </a:r>
            <a:r>
              <a:rPr lang="fa-IR" sz="6000" b="1" dirty="0" smtClean="0">
                <a:cs typeface="B Titr" pitchFamily="2" charset="-78"/>
              </a:rPr>
              <a:t>4</a:t>
            </a:r>
            <a:r>
              <a:rPr lang="fa-IR" sz="6000" b="1" dirty="0" smtClean="0">
                <a:solidFill>
                  <a:srgbClr val="0070C0"/>
                </a:solidFill>
                <a:cs typeface="B Titr" pitchFamily="2" charset="-78"/>
              </a:rPr>
              <a:t>3</a:t>
            </a:r>
            <a:r>
              <a:rPr lang="fa-IR" sz="6000" b="1" dirty="0" smtClean="0">
                <a:cs typeface="B Titr" pitchFamily="2" charset="-78"/>
              </a:rPr>
              <a:t>6</a:t>
            </a:r>
            <a:r>
              <a:rPr lang="fa-IR" sz="6000" b="1" dirty="0" smtClean="0">
                <a:solidFill>
                  <a:srgbClr val="0070C0"/>
                </a:solidFill>
                <a:cs typeface="B Titr" pitchFamily="2" charset="-78"/>
              </a:rPr>
              <a:t>4</a:t>
            </a:r>
            <a:r>
              <a:rPr lang="fa-IR" sz="6000" b="1" dirty="0" smtClean="0">
                <a:cs typeface="B Titr" pitchFamily="2" charset="-78"/>
              </a:rPr>
              <a:t>6</a:t>
            </a:r>
            <a:endParaRPr lang="en-US" sz="6000" b="1" dirty="0">
              <a:cs typeface="B Titr" pitchFamily="2" charset="-78"/>
            </a:endParaRPr>
          </a:p>
          <a:p>
            <a:pPr algn="ctr">
              <a:buNone/>
            </a:pPr>
            <a:endParaRPr lang="fa-IR" dirty="0" smtClean="0"/>
          </a:p>
          <a:p>
            <a:pPr algn="ctr">
              <a:buNone/>
            </a:pPr>
            <a:endParaRPr lang="fa-IR" dirty="0" smtClean="0"/>
          </a:p>
          <a:p>
            <a:pPr algn="ctr">
              <a:buNone/>
            </a:pPr>
            <a:endParaRPr lang="fa-IR" dirty="0"/>
          </a:p>
          <a:p>
            <a:pPr algn="ctr">
              <a:buNone/>
            </a:pPr>
            <a:r>
              <a:rPr lang="fa-IR" b="1" dirty="0" smtClean="0">
                <a:solidFill>
                  <a:srgbClr val="FF0000"/>
                </a:solidFill>
                <a:cs typeface="B Titr" pitchFamily="2" charset="-78"/>
              </a:rPr>
              <a:t>19</a:t>
            </a:r>
            <a:r>
              <a:rPr lang="fa-IR" dirty="0" smtClean="0">
                <a:cs typeface="B Titr" pitchFamily="2" charset="-78"/>
              </a:rPr>
              <a:t>*</a:t>
            </a:r>
            <a:r>
              <a:rPr lang="fa-IR" b="1" dirty="0" smtClean="0">
                <a:cs typeface="B Titr" pitchFamily="2" charset="-78"/>
              </a:rPr>
              <a:t>697034</a:t>
            </a:r>
            <a:r>
              <a:rPr lang="fa-IR" dirty="0" smtClean="0">
                <a:cs typeface="B Titr" pitchFamily="2" charset="-78"/>
              </a:rPr>
              <a:t>  </a:t>
            </a:r>
          </a:p>
          <a:p>
            <a:pPr>
              <a:buNone/>
            </a:pPr>
            <a:endParaRPr lang="fa-IR" dirty="0" smtClean="0">
              <a:cs typeface="B Titr" pitchFamily="2" charset="-78"/>
            </a:endParaRPr>
          </a:p>
          <a:p>
            <a:pPr algn="ctr">
              <a:buNone/>
            </a:pPr>
            <a:endParaRPr lang="fa-IR" dirty="0" smtClean="0">
              <a:cs typeface="B Titr" pitchFamily="2" charset="-78"/>
            </a:endParaRPr>
          </a:p>
          <a:p>
            <a:pPr algn="ctr">
              <a:buNone/>
            </a:pPr>
            <a:r>
              <a:rPr lang="ar-BH" dirty="0" smtClean="0">
                <a:cs typeface="B Titr" pitchFamily="2" charset="-78"/>
              </a:rPr>
              <a:t>به </a:t>
            </a:r>
            <a:r>
              <a:rPr lang="ar-BH" dirty="0">
                <a:cs typeface="B Titr" pitchFamily="2" charset="-78"/>
              </a:rPr>
              <a:t>دست </a:t>
            </a:r>
            <a:r>
              <a:rPr lang="ar-BH" dirty="0" smtClean="0">
                <a:cs typeface="B Titr" pitchFamily="2" charset="-78"/>
              </a:rPr>
              <a:t>می</a:t>
            </a:r>
            <a:r>
              <a:rPr lang="fa-IR" dirty="0" smtClean="0">
                <a:cs typeface="B Titr" pitchFamily="2" charset="-78"/>
              </a:rPr>
              <a:t> </a:t>
            </a:r>
            <a:r>
              <a:rPr lang="ar-BH" dirty="0" smtClean="0">
                <a:cs typeface="B Titr" pitchFamily="2" charset="-78"/>
              </a:rPr>
              <a:t>آید </a:t>
            </a:r>
            <a:r>
              <a:rPr lang="ar-BH" dirty="0">
                <a:cs typeface="B Titr" pitchFamily="2" charset="-78"/>
              </a:rPr>
              <a:t>که ضریب </a:t>
            </a:r>
            <a:r>
              <a:rPr lang="ar-BH" dirty="0">
                <a:solidFill>
                  <a:srgbClr val="FF0000"/>
                </a:solidFill>
                <a:cs typeface="B Titr" pitchFamily="2" charset="-78"/>
              </a:rPr>
              <a:t>19</a:t>
            </a:r>
            <a:r>
              <a:rPr lang="ar-BH" dirty="0">
                <a:cs typeface="B Titr" pitchFamily="2" charset="-78"/>
              </a:rPr>
              <a:t> است</a:t>
            </a:r>
            <a:r>
              <a:rPr lang="en-US" dirty="0">
                <a:cs typeface="B Titr" pitchFamily="2" charset="-78"/>
              </a:rPr>
              <a:t>.</a:t>
            </a:r>
          </a:p>
          <a:p>
            <a:pPr>
              <a:buNone/>
            </a:pPr>
            <a:endParaRPr lang="fa-IR" dirty="0"/>
          </a:p>
        </p:txBody>
      </p:sp>
      <p:cxnSp>
        <p:nvCxnSpPr>
          <p:cNvPr id="5" name="Straight Arrow Connector 4"/>
          <p:cNvCxnSpPr/>
          <p:nvPr/>
        </p:nvCxnSpPr>
        <p:spPr>
          <a:xfrm rot="10800000" flipV="1">
            <a:off x="2286000" y="27432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14400" y="3200400"/>
            <a:ext cx="1371600" cy="6096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cs typeface="B Nazanin" pitchFamily="2" charset="-78"/>
              </a:rPr>
              <a:t>اولین کلمه </a:t>
            </a:r>
            <a:endParaRPr lang="fa-IR" b="1" dirty="0">
              <a:cs typeface="B Nazanin" pitchFamily="2" charset="-78"/>
            </a:endParaRPr>
          </a:p>
        </p:txBody>
      </p:sp>
      <p:cxnSp>
        <p:nvCxnSpPr>
          <p:cNvPr id="8" name="Straight Arrow Connector 7"/>
          <p:cNvCxnSpPr/>
          <p:nvPr/>
        </p:nvCxnSpPr>
        <p:spPr>
          <a:xfrm rot="5400000">
            <a:off x="2247900" y="2857500"/>
            <a:ext cx="1143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28600" y="3810000"/>
            <a:ext cx="29718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cs typeface="B Nazanin" pitchFamily="2" charset="-78"/>
              </a:rPr>
              <a:t>کلمه ”بسم“ دارای 3 حرف می باشد</a:t>
            </a:r>
            <a:endParaRPr lang="fa-IR" b="1" dirty="0">
              <a:cs typeface="B Nazanin" pitchFamily="2" charset="-78"/>
            </a:endParaRPr>
          </a:p>
        </p:txBody>
      </p:sp>
      <p:cxnSp>
        <p:nvCxnSpPr>
          <p:cNvPr id="10" name="Straight Arrow Connector 9"/>
          <p:cNvCxnSpPr/>
          <p:nvPr/>
        </p:nvCxnSpPr>
        <p:spPr>
          <a:xfrm rot="16200000" flipH="1">
            <a:off x="5448300" y="28575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10200" y="3276600"/>
            <a:ext cx="1371600" cy="60960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b="1" dirty="0" smtClean="0">
                <a:cs typeface="B Nazanin" pitchFamily="2" charset="-78"/>
              </a:rPr>
              <a:t>چهارمین  کلمه </a:t>
            </a:r>
            <a:endParaRPr lang="fa-IR" b="1" dirty="0">
              <a:cs typeface="B Nazanin" pitchFamily="2" charset="-78"/>
            </a:endParaRPr>
          </a:p>
        </p:txBody>
      </p:sp>
      <p:cxnSp>
        <p:nvCxnSpPr>
          <p:cNvPr id="12" name="Straight Arrow Connector 11"/>
          <p:cNvCxnSpPr/>
          <p:nvPr/>
        </p:nvCxnSpPr>
        <p:spPr>
          <a:xfrm rot="16200000" flipH="1">
            <a:off x="5867400" y="2895600"/>
            <a:ext cx="1295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791200" y="4038600"/>
            <a:ext cx="29718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cs typeface="B Nazanin" pitchFamily="2" charset="-78"/>
              </a:rPr>
              <a:t>کلمه ”الرحیم“ دارای 6 حرف می باشد</a:t>
            </a:r>
            <a:endParaRPr lang="fa-IR" b="1"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2000" fill="hold"/>
                                        <p:tgtEl>
                                          <p:spTgt spid="9"/>
                                        </p:tgtEl>
                                        <p:attrNameLst>
                                          <p:attrName>ppt_x</p:attrName>
                                        </p:attrNameLst>
                                      </p:cBhvr>
                                      <p:tavLst>
                                        <p:tav tm="0">
                                          <p:val>
                                            <p:strVal val="#ppt_x"/>
                                          </p:val>
                                        </p:tav>
                                        <p:tav tm="100000">
                                          <p:val>
                                            <p:strVal val="#ppt_x"/>
                                          </p:val>
                                        </p:tav>
                                      </p:tavLst>
                                    </p:anim>
                                    <p:anim calcmode="lin" valueType="num">
                                      <p:cBhvr additive="base">
                                        <p:cTn id="4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2000" fill="hold"/>
                                        <p:tgtEl>
                                          <p:spTgt spid="11"/>
                                        </p:tgtEl>
                                        <p:attrNameLst>
                                          <p:attrName>ppt_x</p:attrName>
                                        </p:attrNameLst>
                                      </p:cBhvr>
                                      <p:tavLst>
                                        <p:tav tm="0">
                                          <p:val>
                                            <p:strVal val="#ppt_x"/>
                                          </p:val>
                                        </p:tav>
                                        <p:tav tm="100000">
                                          <p:val>
                                            <p:strVal val="#ppt_x"/>
                                          </p:val>
                                        </p:tav>
                                      </p:tavLst>
                                    </p:anim>
                                    <p:anim calcmode="lin" valueType="num">
                                      <p:cBhvr additive="base">
                                        <p:cTn id="5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1"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770" decel="100000"/>
                                        <p:tgtEl>
                                          <p:spTgt spid="3">
                                            <p:txEl>
                                              <p:pRg st="9" end="9"/>
                                            </p:txEl>
                                          </p:spTgt>
                                        </p:tgtEl>
                                      </p:cBhvr>
                                    </p:animEffect>
                                    <p:animScale>
                                      <p:cBhvr>
                                        <p:cTn id="78" dur="770" decel="100000"/>
                                        <p:tgtEl>
                                          <p:spTgt spid="3">
                                            <p:txEl>
                                              <p:pRg st="9" end="9"/>
                                            </p:txEl>
                                          </p:spTgt>
                                        </p:tgtEl>
                                      </p:cBhvr>
                                      <p:from x="10000" y="10000"/>
                                      <p:to x="200000" y="450000"/>
                                    </p:animScale>
                                    <p:animScale>
                                      <p:cBhvr>
                                        <p:cTn id="79" dur="1230" accel="100000" fill="hold">
                                          <p:stCondLst>
                                            <p:cond delay="770"/>
                                          </p:stCondLst>
                                        </p:cTn>
                                        <p:tgtEl>
                                          <p:spTgt spid="3">
                                            <p:txEl>
                                              <p:pRg st="9" end="9"/>
                                            </p:txEl>
                                          </p:spTgt>
                                        </p:tgtEl>
                                      </p:cBhvr>
                                      <p:from x="200000" y="450000"/>
                                      <p:to x="100000" y="100000"/>
                                    </p:animScale>
                                    <p:set>
                                      <p:cBhvr>
                                        <p:cTn id="80" dur="770" fill="hold"/>
                                        <p:tgtEl>
                                          <p:spTgt spid="3">
                                            <p:txEl>
                                              <p:pRg st="9" end="9"/>
                                            </p:txEl>
                                          </p:spTgt>
                                        </p:tgtEl>
                                        <p:attrNameLst>
                                          <p:attrName>ppt_x</p:attrName>
                                        </p:attrNameLst>
                                      </p:cBhvr>
                                      <p:to>
                                        <p:strVal val="(0.5)"/>
                                      </p:to>
                                    </p:set>
                                    <p:anim from="(0.5)" to="(#ppt_x)" calcmode="lin" valueType="num">
                                      <p:cBhvr>
                                        <p:cTn id="81" dur="1230" accel="100000" fill="hold">
                                          <p:stCondLst>
                                            <p:cond delay="770"/>
                                          </p:stCondLst>
                                        </p:cTn>
                                        <p:tgtEl>
                                          <p:spTgt spid="3">
                                            <p:txEl>
                                              <p:pRg st="9" end="9"/>
                                            </p:txEl>
                                          </p:spTgt>
                                        </p:tgtEl>
                                        <p:attrNameLst>
                                          <p:attrName>ppt_x</p:attrName>
                                        </p:attrNameLst>
                                      </p:cBhvr>
                                    </p:anim>
                                    <p:set>
                                      <p:cBhvr>
                                        <p:cTn id="82" dur="770" fill="hold"/>
                                        <p:tgtEl>
                                          <p:spTgt spid="3">
                                            <p:txEl>
                                              <p:pRg st="9" end="9"/>
                                            </p:txEl>
                                          </p:spTgt>
                                        </p:tgtEl>
                                        <p:attrNameLst>
                                          <p:attrName>ppt_y</p:attrName>
                                        </p:attrNameLst>
                                      </p:cBhvr>
                                      <p:to>
                                        <p:strVal val="(#ppt_y+0.4)"/>
                                      </p:to>
                                    </p:set>
                                    <p:anim from="(#ppt_y+0.4)" to="(#ppt_y)" calcmode="lin" valueType="num">
                                      <p:cBhvr>
                                        <p:cTn id="83" dur="1230" accel="100000" fill="hold">
                                          <p:stCondLst>
                                            <p:cond delay="770"/>
                                          </p:stCondLst>
                                        </p:cTn>
                                        <p:tgtEl>
                                          <p:spTgt spid="3">
                                            <p:txEl>
                                              <p:pRg st="9" end="9"/>
                                            </p:txEl>
                                          </p:spTgt>
                                        </p:tgtEl>
                                        <p:attrNameLst>
                                          <p:attrName>ppt_y</p:attrName>
                                        </p:attrNameLst>
                                      </p:cBhvr>
                                    </p:anim>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nodeType="clickEffect">
                                  <p:stCondLst>
                                    <p:cond delay="0"/>
                                  </p:stCondLst>
                                  <p:childTnLst>
                                    <p:set>
                                      <p:cBhvr>
                                        <p:cTn id="87" dur="1" fill="hold">
                                          <p:stCondLst>
                                            <p:cond delay="0"/>
                                          </p:stCondLst>
                                        </p:cTn>
                                        <p:tgtEl>
                                          <p:spTgt spid="3">
                                            <p:txEl>
                                              <p:pRg st="6" end="6"/>
                                            </p:txEl>
                                          </p:spTgt>
                                        </p:tgtEl>
                                        <p:attrNameLst>
                                          <p:attrName>style.visibility</p:attrName>
                                        </p:attrNameLst>
                                      </p:cBhvr>
                                      <p:to>
                                        <p:strVal val="visible"/>
                                      </p:to>
                                    </p:set>
                                    <p:anim calcmode="lin" valueType="num">
                                      <p:cBhvr>
                                        <p:cTn id="88"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89"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9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858000"/>
          </a:xfrm>
        </p:spPr>
        <p:txBody>
          <a:bodyPr/>
          <a:lstStyle/>
          <a:p>
            <a:pPr algn="ctr">
              <a:buNone/>
            </a:pPr>
            <a:r>
              <a:rPr lang="fa-IR" sz="4000" dirty="0" smtClean="0"/>
              <a:t>       </a:t>
            </a:r>
            <a:endParaRPr lang="en-US" sz="4000" dirty="0" smtClean="0"/>
          </a:p>
          <a:p>
            <a:pPr algn="ctr">
              <a:buNone/>
            </a:pPr>
            <a:r>
              <a:rPr lang="fa-IR" b="1" dirty="0" smtClean="0">
                <a:cs typeface="B Titr" pitchFamily="2" charset="-78"/>
              </a:rPr>
              <a:t> </a:t>
            </a:r>
            <a:r>
              <a:rPr lang="fa-IR" sz="4000" b="1" dirty="0" smtClean="0">
                <a:solidFill>
                  <a:srgbClr val="0070C0"/>
                </a:solidFill>
                <a:cs typeface="B Titr" pitchFamily="2" charset="-78"/>
              </a:rPr>
              <a:t>1</a:t>
            </a:r>
            <a:r>
              <a:rPr lang="fa-IR" sz="4000" b="1" dirty="0" smtClean="0">
                <a:cs typeface="B Titr" pitchFamily="2" charset="-78"/>
              </a:rPr>
              <a:t>3</a:t>
            </a:r>
            <a:r>
              <a:rPr lang="fa-IR" sz="4000" b="1" dirty="0" smtClean="0">
                <a:solidFill>
                  <a:srgbClr val="0070C0"/>
                </a:solidFill>
                <a:cs typeface="B Titr" pitchFamily="2" charset="-78"/>
              </a:rPr>
              <a:t>2</a:t>
            </a:r>
            <a:r>
              <a:rPr lang="fa-IR" sz="4000" b="1" dirty="0" smtClean="0">
                <a:cs typeface="B Titr" pitchFamily="2" charset="-78"/>
              </a:rPr>
              <a:t>4</a:t>
            </a:r>
            <a:r>
              <a:rPr lang="fa-IR" sz="4000" b="1" dirty="0" smtClean="0">
                <a:solidFill>
                  <a:srgbClr val="0070C0"/>
                </a:solidFill>
                <a:cs typeface="B Titr" pitchFamily="2" charset="-78"/>
              </a:rPr>
              <a:t>3</a:t>
            </a:r>
            <a:r>
              <a:rPr lang="fa-IR" sz="4000" b="1" dirty="0" smtClean="0">
                <a:cs typeface="B Titr" pitchFamily="2" charset="-78"/>
              </a:rPr>
              <a:t>6</a:t>
            </a:r>
            <a:r>
              <a:rPr lang="fa-IR" sz="4000" b="1" dirty="0" smtClean="0">
                <a:solidFill>
                  <a:srgbClr val="0070C0"/>
                </a:solidFill>
                <a:cs typeface="B Titr" pitchFamily="2" charset="-78"/>
              </a:rPr>
              <a:t>4</a:t>
            </a:r>
            <a:r>
              <a:rPr lang="fa-IR" sz="4000" b="1" dirty="0" smtClean="0">
                <a:cs typeface="B Titr" pitchFamily="2" charset="-78"/>
              </a:rPr>
              <a:t>6</a:t>
            </a:r>
            <a:endParaRPr lang="fa-IR" b="1" dirty="0" smtClean="0">
              <a:cs typeface="B Titr" pitchFamily="2" charset="-78"/>
            </a:endParaRPr>
          </a:p>
          <a:p>
            <a:pPr algn="just">
              <a:buNone/>
            </a:pPr>
            <a:endParaRPr lang="fa-IR" dirty="0" smtClean="0"/>
          </a:p>
          <a:p>
            <a:pPr algn="just">
              <a:buNone/>
            </a:pPr>
            <a:r>
              <a:rPr lang="fa-IR" dirty="0"/>
              <a:t> </a:t>
            </a:r>
            <a:r>
              <a:rPr lang="fa-IR" dirty="0" smtClean="0"/>
              <a:t>  </a:t>
            </a:r>
            <a:r>
              <a:rPr lang="fa-IR" dirty="0" smtClean="0">
                <a:cs typeface="B Titr" pitchFamily="2" charset="-78"/>
              </a:rPr>
              <a:t>عدد ششم از سمت چپ(6)، تعداد حروف کلمه ”الرحمن“ می باشد که در صورت نوشتن بصورت ”الرحمان“ می بایست 7 قرار می گرفت که در آن صورت عدد بوجود آمده مضرب 19 نمی باشد.  </a:t>
            </a:r>
          </a:p>
          <a:p>
            <a:pPr algn="ctr">
              <a:buNone/>
            </a:pPr>
            <a:r>
              <a:rPr lang="fa-IR" sz="4000" b="1" dirty="0" smtClean="0">
                <a:solidFill>
                  <a:srgbClr val="0070C0"/>
                </a:solidFill>
                <a:cs typeface="B Titr" pitchFamily="2" charset="-78"/>
              </a:rPr>
              <a:t>1</a:t>
            </a:r>
            <a:r>
              <a:rPr lang="fa-IR" sz="4000" b="1" dirty="0" smtClean="0">
                <a:cs typeface="B Titr" pitchFamily="2" charset="-78"/>
              </a:rPr>
              <a:t>3</a:t>
            </a:r>
            <a:r>
              <a:rPr lang="fa-IR" sz="4000" b="1" dirty="0" smtClean="0">
                <a:solidFill>
                  <a:srgbClr val="0070C0"/>
                </a:solidFill>
                <a:cs typeface="B Titr" pitchFamily="2" charset="-78"/>
              </a:rPr>
              <a:t>2</a:t>
            </a:r>
            <a:r>
              <a:rPr lang="fa-IR" sz="4000" b="1" dirty="0" smtClean="0">
                <a:cs typeface="B Titr" pitchFamily="2" charset="-78"/>
              </a:rPr>
              <a:t>4</a:t>
            </a:r>
            <a:r>
              <a:rPr lang="fa-IR" sz="4000" b="1" dirty="0" smtClean="0">
                <a:solidFill>
                  <a:srgbClr val="0070C0"/>
                </a:solidFill>
                <a:cs typeface="B Titr" pitchFamily="2" charset="-78"/>
              </a:rPr>
              <a:t>3</a:t>
            </a:r>
            <a:r>
              <a:rPr lang="fa-IR" sz="4000" b="1" dirty="0" smtClean="0">
                <a:solidFill>
                  <a:srgbClr val="FF0000"/>
                </a:solidFill>
                <a:cs typeface="B Titr" pitchFamily="2" charset="-78"/>
              </a:rPr>
              <a:t>7</a:t>
            </a:r>
            <a:r>
              <a:rPr lang="fa-IR" sz="4000" b="1" dirty="0" smtClean="0">
                <a:solidFill>
                  <a:srgbClr val="0070C0"/>
                </a:solidFill>
                <a:cs typeface="B Titr" pitchFamily="2" charset="-78"/>
              </a:rPr>
              <a:t>4</a:t>
            </a:r>
            <a:r>
              <a:rPr lang="fa-IR" sz="4000" b="1" dirty="0" smtClean="0">
                <a:cs typeface="B Titr" pitchFamily="2" charset="-78"/>
              </a:rPr>
              <a:t>6</a:t>
            </a:r>
            <a:endParaRPr lang="en-US" sz="4000" b="1" dirty="0" smtClean="0">
              <a:cs typeface="B Titr" pitchFamily="2" charset="-78"/>
            </a:endParaRPr>
          </a:p>
          <a:p>
            <a:endParaRPr lang="fa-IR" dirty="0"/>
          </a:p>
        </p:txBody>
      </p:sp>
      <p:cxnSp>
        <p:nvCxnSpPr>
          <p:cNvPr id="5" name="Straight Arrow Connector 4"/>
          <p:cNvCxnSpPr/>
          <p:nvPr/>
        </p:nvCxnSpPr>
        <p:spPr>
          <a:xfrm rot="10800000" flipV="1">
            <a:off x="3657600" y="4648200"/>
            <a:ext cx="1295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14400" y="4953000"/>
            <a:ext cx="29718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smtClean="0">
                <a:cs typeface="B Nazanin" pitchFamily="2" charset="-78"/>
              </a:rPr>
              <a:t>کلمه ”الرحمان“ دارای 7 حرف می باشد</a:t>
            </a:r>
            <a:endParaRPr lang="fa-IR" b="1" dirty="0">
              <a:cs typeface="B Nazanin" pitchFamily="2" charset="-78"/>
            </a:endParaRPr>
          </a:p>
        </p:txBody>
      </p:sp>
      <p:cxnSp>
        <p:nvCxnSpPr>
          <p:cNvPr id="9" name="Straight Arrow Connector 8"/>
          <p:cNvCxnSpPr/>
          <p:nvPr/>
        </p:nvCxnSpPr>
        <p:spPr>
          <a:xfrm rot="5400000">
            <a:off x="3581400" y="2743200"/>
            <a:ext cx="2743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nodeType="clickEffect">
                                  <p:stCondLst>
                                    <p:cond delay="0"/>
                                  </p:stCondLst>
                                  <p:iterate type="lt">
                                    <p:tmPct val="50000"/>
                                  </p:iterate>
                                  <p:childTnLst>
                                    <p:set>
                                      <p:cBhvr>
                                        <p:cTn id="20" dur="1" fill="hold">
                                          <p:stCondLst>
                                            <p:cond delay="0"/>
                                          </p:stCondLst>
                                        </p:cTn>
                                        <p:tgtEl>
                                          <p:spTgt spid="3">
                                            <p:txEl>
                                              <p:pRg st="4" end="4"/>
                                            </p:txEl>
                                          </p:spTgt>
                                        </p:tgtEl>
                                        <p:attrNameLst>
                                          <p:attrName>style.visibility</p:attrName>
                                        </p:attrNameLst>
                                      </p:cBhvr>
                                      <p:to>
                                        <p:strVal val="visible"/>
                                      </p:to>
                                    </p:set>
                                    <p:set>
                                      <p:cBhvr>
                                        <p:cTn id="21" dur="455" fill="hold">
                                          <p:stCondLst>
                                            <p:cond delay="0"/>
                                          </p:stCondLst>
                                        </p:cTn>
                                        <p:tgtEl>
                                          <p:spTgt spid="3">
                                            <p:txEl>
                                              <p:pRg st="4" end="4"/>
                                            </p:txEl>
                                          </p:spTgt>
                                        </p:tgtEl>
                                        <p:attrNameLst>
                                          <p:attrName>style.rotation</p:attrName>
                                        </p:attrNameLst>
                                      </p:cBhvr>
                                      <p:to>
                                        <p:strVal val="-45.0"/>
                                      </p:to>
                                    </p:set>
                                    <p:anim calcmode="lin" valueType="num">
                                      <p:cBhvr>
                                        <p:cTn id="22" dur="455" fill="hold">
                                          <p:stCondLst>
                                            <p:cond delay="455"/>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800" decel="100000"/>
                                        <p:tgtEl>
                                          <p:spTgt spid="5"/>
                                        </p:tgtEl>
                                      </p:cBhvr>
                                    </p:animEffect>
                                    <p:anim calcmode="lin" valueType="num">
                                      <p:cBhvr>
                                        <p:cTn id="36" dur="800" decel="100000" fill="hold"/>
                                        <p:tgtEl>
                                          <p:spTgt spid="5"/>
                                        </p:tgtEl>
                                        <p:attrNameLst>
                                          <p:attrName>style.rotation</p:attrName>
                                        </p:attrNameLst>
                                      </p:cBhvr>
                                      <p:tavLst>
                                        <p:tav tm="0">
                                          <p:val>
                                            <p:fltVal val="-90"/>
                                          </p:val>
                                        </p:tav>
                                        <p:tav tm="100000">
                                          <p:val>
                                            <p:fltVal val="0"/>
                                          </p:val>
                                        </p:tav>
                                      </p:tavLst>
                                    </p:anim>
                                    <p:anim calcmode="lin" valueType="num">
                                      <p:cBhvr>
                                        <p:cTn id="37" dur="800" decel="100000" fill="hold"/>
                                        <p:tgtEl>
                                          <p:spTgt spid="5"/>
                                        </p:tgtEl>
                                        <p:attrNameLst>
                                          <p:attrName>ppt_x</p:attrName>
                                        </p:attrNameLst>
                                      </p:cBhvr>
                                      <p:tavLst>
                                        <p:tav tm="0">
                                          <p:val>
                                            <p:strVal val="#ppt_x+0.4"/>
                                          </p:val>
                                        </p:tav>
                                        <p:tav tm="100000">
                                          <p:val>
                                            <p:strVal val="#ppt_x-0.05"/>
                                          </p:val>
                                        </p:tav>
                                      </p:tavLst>
                                    </p:anim>
                                    <p:anim calcmode="lin" valueType="num">
                                      <p:cBhvr>
                                        <p:cTn id="38" dur="800" decel="100000" fill="hold"/>
                                        <p:tgtEl>
                                          <p:spTgt spid="5"/>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219200"/>
            <a:ext cx="1524000" cy="4419600"/>
          </a:xfrm>
        </p:spPr>
        <p:txBody>
          <a:bodyPr>
            <a:noAutofit/>
          </a:bodyPr>
          <a:lstStyle/>
          <a:p>
            <a:r>
              <a:rPr lang="fa-IR" sz="2000" b="1" dirty="0" smtClean="0">
                <a:cs typeface="B Titr" pitchFamily="2" charset="-78"/>
              </a:rPr>
              <a:t>با </a:t>
            </a:r>
            <a:br>
              <a:rPr lang="fa-IR" sz="2000" b="1" dirty="0" smtClean="0">
                <a:cs typeface="B Titr" pitchFamily="2" charset="-78"/>
              </a:rPr>
            </a:br>
            <a:r>
              <a:rPr lang="fa-IR" sz="2000" b="1" dirty="0">
                <a:cs typeface="B Titr" pitchFamily="2" charset="-78"/>
              </a:rPr>
              <a:t/>
            </a:r>
            <a:br>
              <a:rPr lang="fa-IR" sz="2000" b="1" dirty="0">
                <a:cs typeface="B Titr" pitchFamily="2" charset="-78"/>
              </a:rPr>
            </a:br>
            <a:r>
              <a:rPr lang="fa-IR" sz="2000" b="1" dirty="0" smtClean="0">
                <a:cs typeface="B Titr" pitchFamily="2" charset="-78"/>
              </a:rPr>
              <a:t>اضافه </a:t>
            </a:r>
            <a:br>
              <a:rPr lang="fa-IR" sz="2000" b="1" dirty="0" smtClean="0">
                <a:cs typeface="B Titr" pitchFamily="2" charset="-78"/>
              </a:rPr>
            </a:br>
            <a:r>
              <a:rPr lang="fa-IR" sz="2000" b="1" dirty="0">
                <a:cs typeface="B Titr" pitchFamily="2" charset="-78"/>
              </a:rPr>
              <a:t/>
            </a:r>
            <a:br>
              <a:rPr lang="fa-IR" sz="2000" b="1" dirty="0">
                <a:cs typeface="B Titr" pitchFamily="2" charset="-78"/>
              </a:rPr>
            </a:br>
            <a:r>
              <a:rPr lang="fa-IR" sz="2000" b="1" dirty="0" smtClean="0">
                <a:cs typeface="B Titr" pitchFamily="2" charset="-78"/>
              </a:rPr>
              <a:t>کردن </a:t>
            </a:r>
            <a:br>
              <a:rPr lang="fa-IR" sz="2000" b="1" dirty="0" smtClean="0">
                <a:cs typeface="B Titr" pitchFamily="2" charset="-78"/>
              </a:rPr>
            </a:br>
            <a:r>
              <a:rPr lang="fa-IR" sz="2000" b="1" dirty="0">
                <a:cs typeface="B Titr" pitchFamily="2" charset="-78"/>
              </a:rPr>
              <a:t/>
            </a:r>
            <a:br>
              <a:rPr lang="fa-IR" sz="2000" b="1" dirty="0">
                <a:cs typeface="B Titr" pitchFamily="2" charset="-78"/>
              </a:rPr>
            </a:br>
            <a:r>
              <a:rPr lang="fa-IR" sz="2000" b="1" dirty="0" smtClean="0">
                <a:cs typeface="B Titr" pitchFamily="2" charset="-78"/>
              </a:rPr>
              <a:t>الف به </a:t>
            </a:r>
            <a:br>
              <a:rPr lang="fa-IR" sz="2000" b="1" dirty="0" smtClean="0">
                <a:cs typeface="B Titr" pitchFamily="2" charset="-78"/>
              </a:rPr>
            </a:br>
            <a:r>
              <a:rPr lang="fa-IR" sz="2000" b="1" dirty="0">
                <a:cs typeface="B Titr" pitchFamily="2" charset="-78"/>
              </a:rPr>
              <a:t/>
            </a:r>
            <a:br>
              <a:rPr lang="fa-IR" sz="2000" b="1" dirty="0">
                <a:cs typeface="B Titr" pitchFamily="2" charset="-78"/>
              </a:rPr>
            </a:br>
            <a:r>
              <a:rPr lang="fa-IR" sz="2000" b="1" dirty="0" smtClean="0">
                <a:cs typeface="B Titr" pitchFamily="2" charset="-78"/>
              </a:rPr>
              <a:t>الرحمن، </a:t>
            </a:r>
            <a:br>
              <a:rPr lang="fa-IR" sz="2000" b="1" dirty="0" smtClean="0">
                <a:cs typeface="B Titr" pitchFamily="2" charset="-78"/>
              </a:rPr>
            </a:br>
            <a:r>
              <a:rPr lang="fa-IR" sz="2000" b="1" dirty="0">
                <a:cs typeface="B Titr" pitchFamily="2" charset="-78"/>
              </a:rPr>
              <a:t/>
            </a:r>
            <a:br>
              <a:rPr lang="fa-IR" sz="2000" b="1" dirty="0">
                <a:cs typeface="B Titr" pitchFamily="2" charset="-78"/>
              </a:rPr>
            </a:br>
            <a:r>
              <a:rPr lang="fa-IR" sz="2000" b="1" dirty="0" smtClean="0">
                <a:cs typeface="B Titr" pitchFamily="2" charset="-78"/>
              </a:rPr>
              <a:t>عدد </a:t>
            </a:r>
            <a:br>
              <a:rPr lang="fa-IR" sz="2000" b="1" dirty="0" smtClean="0">
                <a:cs typeface="B Titr" pitchFamily="2" charset="-78"/>
              </a:rPr>
            </a:br>
            <a:r>
              <a:rPr lang="fa-IR" sz="2000" b="1" dirty="0">
                <a:cs typeface="B Titr" pitchFamily="2" charset="-78"/>
              </a:rPr>
              <a:t/>
            </a:r>
            <a:br>
              <a:rPr lang="fa-IR" sz="2000" b="1" dirty="0">
                <a:cs typeface="B Titr" pitchFamily="2" charset="-78"/>
              </a:rPr>
            </a:br>
            <a:r>
              <a:rPr lang="fa-IR" sz="2000" b="1" dirty="0" smtClean="0">
                <a:cs typeface="B Titr" pitchFamily="2" charset="-78"/>
              </a:rPr>
              <a:t>حاصل </a:t>
            </a:r>
            <a:br>
              <a:rPr lang="fa-IR" sz="2000" b="1" dirty="0" smtClean="0">
                <a:cs typeface="B Titr" pitchFamily="2" charset="-78"/>
              </a:rPr>
            </a:br>
            <a:r>
              <a:rPr lang="fa-IR" sz="2000" b="1" dirty="0">
                <a:cs typeface="B Titr" pitchFamily="2" charset="-78"/>
              </a:rPr>
              <a:t/>
            </a:r>
            <a:br>
              <a:rPr lang="fa-IR" sz="2000" b="1" dirty="0">
                <a:cs typeface="B Titr" pitchFamily="2" charset="-78"/>
              </a:rPr>
            </a:br>
            <a:r>
              <a:rPr lang="fa-IR" sz="2000" b="1" dirty="0" smtClean="0">
                <a:cs typeface="B Titr" pitchFamily="2" charset="-78"/>
              </a:rPr>
              <a:t>مضرب</a:t>
            </a:r>
            <a:br>
              <a:rPr lang="fa-IR" sz="2000" b="1" dirty="0" smtClean="0">
                <a:cs typeface="B Titr" pitchFamily="2" charset="-78"/>
              </a:rPr>
            </a:br>
            <a:r>
              <a:rPr lang="fa-IR" sz="2000" b="1" dirty="0">
                <a:cs typeface="B Titr" pitchFamily="2" charset="-78"/>
              </a:rPr>
              <a:t/>
            </a:r>
            <a:br>
              <a:rPr lang="fa-IR" sz="2000" b="1" dirty="0">
                <a:cs typeface="B Titr" pitchFamily="2" charset="-78"/>
              </a:rPr>
            </a:br>
            <a:r>
              <a:rPr lang="fa-IR" sz="2000" b="1" dirty="0" smtClean="0">
                <a:cs typeface="B Titr" pitchFamily="2" charset="-78"/>
              </a:rPr>
              <a:t> 19</a:t>
            </a:r>
            <a:br>
              <a:rPr lang="fa-IR" sz="2000" b="1" dirty="0" smtClean="0">
                <a:cs typeface="B Titr" pitchFamily="2" charset="-78"/>
              </a:rPr>
            </a:br>
            <a:r>
              <a:rPr lang="fa-IR" sz="2000" b="1" dirty="0">
                <a:cs typeface="B Titr" pitchFamily="2" charset="-78"/>
              </a:rPr>
              <a:t/>
            </a:r>
            <a:br>
              <a:rPr lang="fa-IR" sz="2000" b="1" dirty="0">
                <a:cs typeface="B Titr" pitchFamily="2" charset="-78"/>
              </a:rPr>
            </a:br>
            <a:r>
              <a:rPr lang="fa-IR" sz="2000" b="1" dirty="0" smtClean="0">
                <a:cs typeface="B Titr" pitchFamily="2" charset="-78"/>
              </a:rPr>
              <a:t> نمی شود</a:t>
            </a:r>
            <a:endParaRPr lang="fa-IR" sz="2000" b="1" dirty="0">
              <a:cs typeface="B Titr" pitchFamily="2" charset="-78"/>
            </a:endParaRPr>
          </a:p>
        </p:txBody>
      </p:sp>
      <p:pic>
        <p:nvPicPr>
          <p:cNvPr id="2050" name="Picture 2" descr="C:\Users\baharan\Documents\Bluetooth Folder\Screenshot_2015-12-17-02-19-23.jpg"/>
          <p:cNvPicPr>
            <a:picLocks noGrp="1" noChangeAspect="1" noChangeArrowheads="1"/>
          </p:cNvPicPr>
          <p:nvPr>
            <p:ph idx="1"/>
          </p:nvPr>
        </p:nvPicPr>
        <p:blipFill>
          <a:blip r:embed="rId2"/>
          <a:srcRect/>
          <a:stretch>
            <a:fillRect/>
          </a:stretch>
        </p:blipFill>
        <p:spPr bwMode="auto">
          <a:xfrm>
            <a:off x="0" y="1"/>
            <a:ext cx="3886199" cy="6858000"/>
          </a:xfrm>
          <a:prstGeom prst="rect">
            <a:avLst/>
          </a:prstGeom>
          <a:noFill/>
        </p:spPr>
      </p:pic>
      <p:pic>
        <p:nvPicPr>
          <p:cNvPr id="2051" name="Picture 3" descr="C:\Users\baharan\Documents\Bluetooth Folder\Screenshot_2015-12-17-02-19-41.jpg"/>
          <p:cNvPicPr>
            <a:picLocks noChangeAspect="1" noChangeArrowheads="1"/>
          </p:cNvPicPr>
          <p:nvPr/>
        </p:nvPicPr>
        <p:blipFill>
          <a:blip r:embed="rId3"/>
          <a:srcRect/>
          <a:stretch>
            <a:fillRect/>
          </a:stretch>
        </p:blipFill>
        <p:spPr bwMode="auto">
          <a:xfrm>
            <a:off x="5181600" y="0"/>
            <a:ext cx="3962400" cy="6858000"/>
          </a:xfrm>
          <a:prstGeom prst="rect">
            <a:avLst/>
          </a:prstGeom>
          <a:noFill/>
        </p:spPr>
      </p:pic>
      <p:sp>
        <p:nvSpPr>
          <p:cNvPr id="5" name="Rectangle 4"/>
          <p:cNvSpPr/>
          <p:nvPr/>
        </p:nvSpPr>
        <p:spPr>
          <a:xfrm>
            <a:off x="5486400" y="685800"/>
            <a:ext cx="990600" cy="4572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smtClean="0">
                <a:solidFill>
                  <a:schemeClr val="tx1"/>
                </a:solidFill>
              </a:rPr>
              <a:t>الرحمان</a:t>
            </a:r>
            <a:endParaRPr lang="fa-IR" b="1" dirty="0">
              <a:solidFill>
                <a:schemeClr val="tx1"/>
              </a:solidFill>
            </a:endParaRPr>
          </a:p>
        </p:txBody>
      </p:sp>
      <p:sp>
        <p:nvSpPr>
          <p:cNvPr id="6" name="Rectangle 5"/>
          <p:cNvSpPr/>
          <p:nvPr/>
        </p:nvSpPr>
        <p:spPr>
          <a:xfrm>
            <a:off x="304800" y="685800"/>
            <a:ext cx="990600" cy="4572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b="1" dirty="0" smtClean="0">
                <a:solidFill>
                  <a:schemeClr val="tx1"/>
                </a:solidFill>
              </a:rPr>
              <a:t>الرحمن</a:t>
            </a:r>
            <a:endParaRPr lang="fa-I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edge">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Scale>
                                      <p:cBhvr>
                                        <p:cTn id="1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
                                        </p:tgtEl>
                                        <p:attrNameLst>
                                          <p:attrName>ppt_x</p:attrName>
                                          <p:attrName>ppt_y</p:attrName>
                                        </p:attrNameLst>
                                      </p:cBhvr>
                                    </p:animMotion>
                                    <p:animEffect transition="in" filter="fade">
                                      <p:cBhvr>
                                        <p:cTn id="20" dur="1000"/>
                                        <p:tgtEl>
                                          <p:spTgt spid="5"/>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752</Words>
  <Application>Microsoft Office PowerPoint</Application>
  <PresentationFormat>On-screen Show (4:3)</PresentationFormat>
  <Paragraphs>105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بِسمِ اللهِ الرَّحمنِ الرَّحیمِ             موسسه «باور باران» فعال در عرصه های علمی، پژوهشی و فرهنگی تقدیم می کند </vt:lpstr>
      <vt:lpstr>Slide 2</vt:lpstr>
      <vt:lpstr>در آيه 30 سوره مدثر آمده است كه نگهبانان جهنم 19 فرشته هستند. و در آیه 31 اهمیت انتخاب این عدد ذکر شده است که باعث افزایش ایمان نیز خواهد شد.</vt:lpstr>
      <vt:lpstr>جدا از بی نهایت نقش این عدد در سیستم ریاضی قرآن، در ویدئوی پیش رو، نقش این عدد را، در اولین آیه کتاب آسمانی قرآن، مورد بررسی قرارخواهیم داد. البته در این ویدئو، تنها 4رابطه اول این آیه، مورد بررسی قرار خواهد گرفت. </vt:lpstr>
      <vt:lpstr>جدول مقدار ابجدی حروف</vt:lpstr>
      <vt:lpstr>بررسی روابط </vt:lpstr>
      <vt:lpstr>Slide 7</vt:lpstr>
      <vt:lpstr>Slide 8</vt:lpstr>
      <vt:lpstr>با   اضافه   کردن   الف به   الرحمن،   عدد   حاصل   مضرب   19   نمی شود</vt:lpstr>
      <vt:lpstr>۳) اگر شماره ترتیب هر کلمه یعنی ۱ و ۲ و ۳ و ۴ را از آخر به اول بنویسیم و بعد از شماره هر کلمه تعداد حروف آن کلمه یعنی ۳ و ۴ و ۶ و ۶ را بنویسیم عدد </vt:lpstr>
      <vt:lpstr>4) اگر شماره ترتیب  هر کلمه یعنی ۱ و ۲ و ۳ و ۴ را بنویسیم و بعد از شماره هر کلمه، مقدار ابجد هر کلمه را بنویسیم عدد:  </vt:lpstr>
      <vt:lpstr>جهت بررسی صحت رابطه، با توجه به تعداد ارقام زیاد و عدم امکان استفاده از ماشین حسابهای معمولی، یه تقسیم ساده دستی انجام می دهیم. اضافه می گردد محاسبات اعداد بزرگ نیازمند آشنایی با زبان برنامه نویسی و نوشتن برنامه مخصوص تقسیم می باشد.</vt:lpstr>
      <vt:lpstr>بررسی احتمال مضرب 19 شدن این عدد:  110226633294289  </vt:lpstr>
      <vt:lpstr>حال سوال اینجاست: در زمان پیامبر بزرگ اسلام و در دوران اعراب جاهلیت ابزار محاسبه گر چه بوده و چگونه قادر به محاسبه چنین روابطی بوده اند؟؟؟</vt:lpstr>
      <vt:lpstr>و چه تاسف بار است که عده ای در مقابل این آیات حق الهی مثال های زیر را می زنند: </vt:lpstr>
      <vt:lpstr>Slide 16</vt:lpstr>
      <vt:lpstr>Slide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گروه «باور باران» فعال در عرصه های علمی، پژوهشی و فرهنگی تقدیم می کند</dc:title>
  <dc:creator>baharan</dc:creator>
  <cp:lastModifiedBy>baharan</cp:lastModifiedBy>
  <cp:revision>51</cp:revision>
  <dcterms:created xsi:type="dcterms:W3CDTF">2015-12-16T21:52:19Z</dcterms:created>
  <dcterms:modified xsi:type="dcterms:W3CDTF">2015-12-22T12:19:31Z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