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62" r:id="rId2"/>
    <p:sldId id="261" r:id="rId3"/>
    <p:sldId id="258" r:id="rId4"/>
    <p:sldId id="263" r:id="rId5"/>
    <p:sldId id="264" r:id="rId6"/>
    <p:sldId id="265" r:id="rId7"/>
    <p:sldId id="266" r:id="rId8"/>
    <p:sldId id="267" r:id="rId9"/>
    <p:sldId id="268" r:id="rId10"/>
    <p:sldId id="269" r:id="rId11"/>
    <p:sldId id="271" r:id="rId12"/>
    <p:sldId id="272" r:id="rId13"/>
    <p:sldId id="273" r:id="rId14"/>
    <p:sldId id="276" r:id="rId15"/>
    <p:sldId id="277" r:id="rId16"/>
    <p:sldId id="278" r:id="rId17"/>
    <p:sldId id="279" r:id="rId18"/>
    <p:sldId id="281" r:id="rId19"/>
    <p:sldId id="282" r:id="rId20"/>
    <p:sldId id="283" r:id="rId21"/>
    <p:sldId id="284" r:id="rId22"/>
    <p:sldId id="297" r:id="rId23"/>
    <p:sldId id="286" r:id="rId24"/>
    <p:sldId id="288" r:id="rId25"/>
    <p:sldId id="289" r:id="rId26"/>
    <p:sldId id="290" r:id="rId27"/>
    <p:sldId id="291" r:id="rId28"/>
    <p:sldId id="292" r:id="rId29"/>
    <p:sldId id="293"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9DDC7-FEA3-49F2-BAC7-5D8F0118E3C9}" type="datetimeFigureOut">
              <a:rPr lang="en-US" smtClean="0"/>
              <a:pPr/>
              <a:t>4/22/2014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AB45D-9190-46EE-B666-3061CD9FDB93}" type="slidenum">
              <a:rPr lang="en-US" smtClean="0"/>
              <a:pPr/>
              <a:t>‹#›</a:t>
            </a:fld>
            <a:endParaRPr lang="en-US"/>
          </a:p>
        </p:txBody>
      </p:sp>
    </p:spTree>
    <p:extLst>
      <p:ext uri="{BB962C8B-B14F-4D97-AF65-F5344CB8AC3E}">
        <p14:creationId xmlns:p14="http://schemas.microsoft.com/office/powerpoint/2010/main" xmlns="" val="330532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AB45D-9190-46EE-B666-3061CD9FDB93}" type="slidenum">
              <a:rPr lang="en-US" smtClean="0"/>
              <a:pPr/>
              <a:t>9</a:t>
            </a:fld>
            <a:endParaRPr lang="en-US"/>
          </a:p>
        </p:txBody>
      </p:sp>
    </p:spTree>
    <p:extLst>
      <p:ext uri="{BB962C8B-B14F-4D97-AF65-F5344CB8AC3E}">
        <p14:creationId xmlns:p14="http://schemas.microsoft.com/office/powerpoint/2010/main" xmlns="" val="1604751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243FCCA-22D2-4658-A004-7B6E3C55E268}" type="datetimeFigureOut">
              <a:rPr lang="en-US" smtClean="0"/>
              <a:pPr/>
              <a:t>4/22/2014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4F1179-6B23-422C-9F0B-FD54C46BCE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F1179-6B23-422C-9F0B-FD54C46BCE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F1179-6B23-422C-9F0B-FD54C46BCE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F1179-6B23-422C-9F0B-FD54C46BCE4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4F1179-6B23-422C-9F0B-FD54C46BCE4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4F1179-6B23-422C-9F0B-FD54C46BCE4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4F1179-6B23-422C-9F0B-FD54C46BCE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4F1179-6B23-422C-9F0B-FD54C46BCE4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43FCCA-22D2-4658-A004-7B6E3C55E268}" type="datetimeFigureOut">
              <a:rPr lang="en-US" smtClean="0"/>
              <a:pPr/>
              <a:t>4/22/2014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4F1179-6B23-422C-9F0B-FD54C46BCE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243FCCA-22D2-4658-A004-7B6E3C55E268}" type="datetimeFigureOut">
              <a:rPr lang="en-US" smtClean="0"/>
              <a:pPr/>
              <a:t>4/22/2014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4F1179-6B23-422C-9F0B-FD54C46BCE4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243FCCA-22D2-4658-A004-7B6E3C55E268}" type="datetimeFigureOut">
              <a:rPr lang="en-US" smtClean="0"/>
              <a:pPr/>
              <a:t>4/22/2014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4F1179-6B23-422C-9F0B-FD54C46BCE4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243FCCA-22D2-4658-A004-7B6E3C55E268}" type="datetimeFigureOut">
              <a:rPr lang="en-US" smtClean="0"/>
              <a:pPr/>
              <a:t>4/22/2014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4F1179-6B23-422C-9F0B-FD54C46BCE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5038" y="0"/>
            <a:ext cx="7453386" cy="501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281037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r">
              <a:buNone/>
            </a:pPr>
            <a:r>
              <a:rPr lang="fa-IR" sz="2000" dirty="0" smtClean="0"/>
              <a:t>میانگین درصد افزایش در ثروت خود را طی مدت زمانیکه در اوراق قرضه سرمایه گذاری کرده</a:t>
            </a:r>
          </a:p>
          <a:p>
            <a:pPr marL="109728" indent="0" algn="r">
              <a:buNone/>
            </a:pPr>
            <a:r>
              <a:rPr lang="fa-IR" sz="2000" dirty="0" smtClean="0"/>
              <a:t>است(طول عمر ورقۀ قرضه) محاسبه نماید.</a:t>
            </a:r>
          </a:p>
          <a:p>
            <a:pPr marL="109728" indent="0" algn="r">
              <a:buNone/>
            </a:pPr>
            <a:r>
              <a:rPr lang="fa-IR" sz="2800" dirty="0" smtClean="0">
                <a:solidFill>
                  <a:srgbClr val="FF0000"/>
                </a:solidFill>
              </a:rPr>
              <a:t>بازدۀ داخلی تا سررسید:</a:t>
            </a:r>
          </a:p>
          <a:p>
            <a:pPr marL="109728" indent="0" algn="r">
              <a:buNone/>
            </a:pPr>
            <a:r>
              <a:rPr lang="fa-IR" sz="2000" dirty="0" smtClean="0"/>
              <a:t>عددهای موجود درآخرین ستون نمودار 2-14را بازدۀ داخلی تا سررسید می نامند وبرای</a:t>
            </a:r>
            <a:r>
              <a:rPr lang="fa-IR" sz="2000" dirty="0"/>
              <a:t> </a:t>
            </a:r>
            <a:r>
              <a:rPr lang="fa-IR" sz="2000" dirty="0" smtClean="0"/>
              <a:t>محاسبۀ</a:t>
            </a:r>
          </a:p>
          <a:p>
            <a:pPr marL="109728" indent="0" algn="r">
              <a:buNone/>
            </a:pPr>
            <a:r>
              <a:rPr lang="fa-IR" sz="2000" dirty="0" smtClean="0"/>
              <a:t>آن نخست باید نرخ تنزیلی که بدان وسیله ارزش فعلی جریانهای نقدی مربوط به سرمایه گذاری در</a:t>
            </a:r>
          </a:p>
          <a:p>
            <a:pPr marL="109728" indent="0" algn="r">
              <a:buNone/>
            </a:pPr>
            <a:r>
              <a:rPr lang="fa-IR" sz="2000" dirty="0" smtClean="0"/>
              <a:t>اوراق قرضه را محاسبه می نمایند تعیین کرد.</a:t>
            </a:r>
            <a:r>
              <a:rPr lang="fa-IR" sz="2000" dirty="0">
                <a:solidFill>
                  <a:srgbClr val="002060"/>
                </a:solidFill>
              </a:rPr>
              <a:t> </a:t>
            </a:r>
            <a:r>
              <a:rPr lang="fa-IR" sz="2000" dirty="0" smtClean="0">
                <a:solidFill>
                  <a:srgbClr val="002060"/>
                </a:solidFill>
              </a:rPr>
              <a:t>ادامه در جزوه</a:t>
            </a:r>
          </a:p>
          <a:p>
            <a:pPr marL="109728" indent="0" algn="r">
              <a:buNone/>
            </a:pPr>
            <a:r>
              <a:rPr lang="fa-IR" sz="2800" dirty="0" smtClean="0">
                <a:solidFill>
                  <a:srgbClr val="FF0000"/>
                </a:solidFill>
              </a:rPr>
              <a:t>3تئوری دربارۀ ساختار زمانی یک بررسی گذرا:</a:t>
            </a:r>
          </a:p>
          <a:p>
            <a:pPr marL="109728" indent="0" algn="r">
              <a:buNone/>
            </a:pPr>
            <a:r>
              <a:rPr lang="fa-IR" sz="2000" dirty="0" smtClean="0"/>
              <a:t>درهر زمان 3عامل می توانند بر شکل ساختار زمانی اثربگذارند که عبارتند از:</a:t>
            </a:r>
          </a:p>
          <a:p>
            <a:pPr marL="109728" indent="0" algn="r">
              <a:buNone/>
            </a:pPr>
            <a:r>
              <a:rPr lang="fa-IR" sz="2000" dirty="0" smtClean="0">
                <a:solidFill>
                  <a:srgbClr val="0070C0"/>
                </a:solidFill>
              </a:rPr>
              <a:t>1) انتظارات بازاردربارۀ جهت یا مسیر آیندۀ نرخ بهره.</a:t>
            </a:r>
          </a:p>
          <a:p>
            <a:pPr marL="109728" indent="0" algn="r">
              <a:buNone/>
            </a:pPr>
            <a:r>
              <a:rPr lang="fa-IR" sz="2000" dirty="0" smtClean="0">
                <a:solidFill>
                  <a:srgbClr val="0070C0"/>
                </a:solidFill>
              </a:rPr>
              <a:t>2) صرف نقدینگی دربازدۀ مورد انتظاراوراق قرضـــــه، درزمان کنونی.</a:t>
            </a:r>
          </a:p>
          <a:p>
            <a:pPr marL="109728" indent="0" algn="r">
              <a:buNone/>
            </a:pPr>
            <a:r>
              <a:rPr lang="fa-IR" sz="2000" dirty="0">
                <a:solidFill>
                  <a:srgbClr val="0070C0"/>
                </a:solidFill>
              </a:rPr>
              <a:t>3) ناکارایی بازار یا امکان ایجاد موانع برسر راه وجوه از دورۀ بلند یا کوتاه مدت بازار </a:t>
            </a:r>
            <a:r>
              <a:rPr lang="fa-IR" sz="2000" dirty="0" smtClean="0">
                <a:solidFill>
                  <a:srgbClr val="0070C0"/>
                </a:solidFill>
              </a:rPr>
              <a:t>بــه دورۀ</a:t>
            </a:r>
          </a:p>
          <a:p>
            <a:pPr marL="109728" indent="0" algn="r">
              <a:buNone/>
            </a:pPr>
            <a:r>
              <a:rPr lang="fa-IR" sz="2000" dirty="0" smtClean="0">
                <a:solidFill>
                  <a:srgbClr val="0070C0"/>
                </a:solidFill>
              </a:rPr>
              <a:t>کوتاه </a:t>
            </a:r>
            <a:r>
              <a:rPr lang="fa-IR" sz="2000" dirty="0">
                <a:solidFill>
                  <a:srgbClr val="0070C0"/>
                </a:solidFill>
              </a:rPr>
              <a:t>یا بلندمدت</a:t>
            </a:r>
            <a:r>
              <a:rPr lang="fa-IR" sz="2000" dirty="0" smtClean="0">
                <a:solidFill>
                  <a:srgbClr val="0070C0"/>
                </a:solidFill>
              </a:rPr>
              <a:t>.</a:t>
            </a:r>
          </a:p>
          <a:p>
            <a:pPr marL="109728" indent="0" algn="r">
              <a:buNone/>
            </a:pPr>
            <a:r>
              <a:rPr lang="fa-IR" sz="2000" dirty="0" smtClean="0"/>
              <a:t>درمورد ساختار زمانی 3تئوری عمده وجود دارد. در هرتئوری یکی ازاین 3عامل درکانون توجه</a:t>
            </a:r>
            <a:r>
              <a:rPr lang="fa-IR" sz="2000" dirty="0" smtClean="0">
                <a:solidFill>
                  <a:srgbClr val="0070C0"/>
                </a:solidFill>
              </a:rPr>
              <a:t> </a:t>
            </a:r>
            <a:endParaRPr lang="fa-IR" sz="2000" dirty="0">
              <a:solidFill>
                <a:srgbClr val="0070C0"/>
              </a:solidFill>
            </a:endParaRPr>
          </a:p>
          <a:p>
            <a:pPr marL="109728" indent="0" algn="r">
              <a:buNone/>
            </a:pPr>
            <a:r>
              <a:rPr lang="fa-IR" sz="2000" dirty="0" smtClean="0"/>
              <a:t>است.</a:t>
            </a:r>
          </a:p>
          <a:p>
            <a:pPr marL="109728" indent="0" algn="r">
              <a:buNone/>
            </a:pPr>
            <a:r>
              <a:rPr lang="fa-IR" sz="2000" dirty="0" smtClean="0"/>
              <a:t> </a:t>
            </a:r>
            <a:endParaRPr lang="en-US" sz="2000" dirty="0"/>
          </a:p>
        </p:txBody>
      </p:sp>
    </p:spTree>
    <p:extLst>
      <p:ext uri="{BB962C8B-B14F-4D97-AF65-F5344CB8AC3E}">
        <p14:creationId xmlns:p14="http://schemas.microsoft.com/office/powerpoint/2010/main" xmlns="" val="563959503"/>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r">
              <a:buNone/>
            </a:pPr>
            <a:r>
              <a:rPr lang="fa-IR" sz="2000" dirty="0" smtClean="0">
                <a:solidFill>
                  <a:srgbClr val="00B050"/>
                </a:solidFill>
              </a:rPr>
              <a:t>الف) تئوری انتظارات بازار: </a:t>
            </a:r>
            <a:r>
              <a:rPr lang="fa-IR" sz="2000" dirty="0" smtClean="0"/>
              <a:t>بر </a:t>
            </a:r>
            <a:r>
              <a:rPr lang="fa-IR" sz="2000" dirty="0"/>
              <a:t>اساس این فرض قرار می گیرد که </a:t>
            </a:r>
            <a:r>
              <a:rPr lang="fa-IR" sz="2000" dirty="0" smtClean="0"/>
              <a:t>ساختارزمانی </a:t>
            </a:r>
            <a:r>
              <a:rPr lang="fa-IR" sz="2000" dirty="0"/>
              <a:t>فقط تحت </a:t>
            </a:r>
            <a:r>
              <a:rPr lang="fa-IR" sz="2000" dirty="0" smtClean="0"/>
              <a:t>تأثیــر</a:t>
            </a:r>
          </a:p>
          <a:p>
            <a:pPr marL="109728" indent="0" algn="r">
              <a:buNone/>
            </a:pPr>
            <a:r>
              <a:rPr lang="fa-IR" sz="2000" dirty="0" smtClean="0"/>
              <a:t>عامل </a:t>
            </a:r>
            <a:r>
              <a:rPr lang="fa-IR" sz="2000" dirty="0"/>
              <a:t>نخست قرار می گیرد. در این تئوری بازده تا سررسید اوراق </a:t>
            </a:r>
            <a:r>
              <a:rPr lang="fa-IR" sz="2000" dirty="0" smtClean="0"/>
              <a:t>قرضۀ</a:t>
            </a:r>
            <a:r>
              <a:rPr lang="fa-IR" sz="2000" dirty="0"/>
              <a:t> </a:t>
            </a:r>
            <a:r>
              <a:rPr lang="fa-IR" sz="2000" dirty="0" smtClean="0"/>
              <a:t>5ساله </a:t>
            </a:r>
            <a:r>
              <a:rPr lang="fa-IR" sz="2000" dirty="0"/>
              <a:t>فقط بر </a:t>
            </a:r>
            <a:r>
              <a:rPr lang="fa-IR" sz="2000" dirty="0" smtClean="0"/>
              <a:t>اســـــاس</a:t>
            </a:r>
          </a:p>
          <a:p>
            <a:pPr marL="109728" indent="0" algn="r">
              <a:buNone/>
            </a:pPr>
            <a:r>
              <a:rPr lang="fa-IR" sz="2000" dirty="0" smtClean="0"/>
              <a:t>میانگین </a:t>
            </a:r>
            <a:r>
              <a:rPr lang="fa-IR" sz="2000" dirty="0"/>
              <a:t>بازدۀ مورد انتظار اوراق قرضۀ یکساله(ظرف 5سال </a:t>
            </a:r>
            <a:r>
              <a:rPr lang="fa-IR" sz="2000" dirty="0" smtClean="0"/>
              <a:t>بعد) قرارمی </a:t>
            </a:r>
            <a:r>
              <a:rPr lang="fa-IR" sz="2000" dirty="0"/>
              <a:t>گیرد</a:t>
            </a:r>
            <a:r>
              <a:rPr lang="fa-IR" sz="2000" dirty="0" smtClean="0"/>
              <a:t>.</a:t>
            </a:r>
          </a:p>
          <a:p>
            <a:pPr marL="109728" indent="0" algn="r">
              <a:buNone/>
            </a:pPr>
            <a:r>
              <a:rPr lang="fa-IR" sz="2000" dirty="0" smtClean="0">
                <a:solidFill>
                  <a:srgbClr val="00B050"/>
                </a:solidFill>
              </a:rPr>
              <a:t>ب) تئوری رجحان نقدینگی: </a:t>
            </a:r>
            <a:r>
              <a:rPr lang="fa-IR" sz="2000" dirty="0" smtClean="0"/>
              <a:t>براساس </a:t>
            </a:r>
            <a:r>
              <a:rPr lang="fa-IR" sz="2000" dirty="0"/>
              <a:t>این فرض قراردارد که شکل ساختار زمانی تحت </a:t>
            </a:r>
            <a:r>
              <a:rPr lang="fa-IR" sz="2000" dirty="0" smtClean="0"/>
              <a:t>تأثیـــــــــر</a:t>
            </a:r>
          </a:p>
          <a:p>
            <a:pPr marL="109728" indent="0" algn="r">
              <a:buNone/>
            </a:pPr>
            <a:r>
              <a:rPr lang="fa-IR" sz="2000" dirty="0" smtClean="0"/>
              <a:t>صرف </a:t>
            </a:r>
            <a:r>
              <a:rPr lang="fa-IR" sz="2000" dirty="0"/>
              <a:t>نقدینگی هم قرارمی </a:t>
            </a:r>
            <a:r>
              <a:rPr lang="fa-IR" sz="2000" dirty="0" smtClean="0"/>
              <a:t>گیرد.صرف </a:t>
            </a:r>
            <a:r>
              <a:rPr lang="fa-IR" sz="2000" dirty="0"/>
              <a:t>نقدینگی نوعی صرف ریسک است، اگر سرمایه </a:t>
            </a:r>
            <a:r>
              <a:rPr lang="fa-IR" sz="2000" dirty="0" smtClean="0"/>
              <a:t>گــــــذار نتواند </a:t>
            </a:r>
            <a:r>
              <a:rPr lang="fa-IR" sz="2000" dirty="0"/>
              <a:t>اوراق قرضۀ بلند مدت </a:t>
            </a:r>
            <a:r>
              <a:rPr lang="fa-IR" sz="2000" dirty="0" smtClean="0"/>
              <a:t>وکوتاه مدت </a:t>
            </a:r>
            <a:r>
              <a:rPr lang="fa-IR" sz="2000" dirty="0"/>
              <a:t>را به عنوان دو جایگزین کامل(یکدیگر) </a:t>
            </a:r>
            <a:r>
              <a:rPr lang="fa-IR" sz="2000" dirty="0" smtClean="0"/>
              <a:t>بدانــــــد</a:t>
            </a:r>
            <a:r>
              <a:rPr lang="fa-IR" sz="2000" dirty="0"/>
              <a:t>، </a:t>
            </a:r>
            <a:r>
              <a:rPr lang="fa-IR" sz="2000" dirty="0" smtClean="0"/>
              <a:t>درآن</a:t>
            </a:r>
          </a:p>
          <a:p>
            <a:pPr marL="109728" indent="0" algn="r">
              <a:buNone/>
            </a:pPr>
            <a:r>
              <a:rPr lang="fa-IR" sz="2000" dirty="0"/>
              <a:t>صورت او خواستار بدهیهای متفاوت از </a:t>
            </a:r>
            <a:r>
              <a:rPr lang="fa-IR" sz="2000" dirty="0" smtClean="0"/>
              <a:t>دوره </a:t>
            </a:r>
            <a:r>
              <a:rPr lang="fa-IR" sz="2000" dirty="0"/>
              <a:t>های زمانی همانند است(وی خواستار </a:t>
            </a:r>
            <a:r>
              <a:rPr lang="fa-IR" sz="2000" dirty="0" smtClean="0"/>
              <a:t>بازدهیهـــــای</a:t>
            </a:r>
          </a:p>
          <a:p>
            <a:pPr marL="109728" indent="0" algn="r">
              <a:buNone/>
            </a:pPr>
            <a:r>
              <a:rPr lang="fa-IR" sz="2000" dirty="0" smtClean="0"/>
              <a:t>متفاوت </a:t>
            </a:r>
            <a:r>
              <a:rPr lang="fa-IR" sz="2000" dirty="0"/>
              <a:t>از سهامی است که دارای </a:t>
            </a:r>
            <a:r>
              <a:rPr lang="fa-IR" sz="2000" dirty="0" smtClean="0"/>
              <a:t>بتاهای اندک </a:t>
            </a:r>
            <a:r>
              <a:rPr lang="fa-IR" sz="2000" dirty="0"/>
              <a:t>وزیاد می باشند). تئوری رجحان نقدینگی </a:t>
            </a:r>
            <a:r>
              <a:rPr lang="fa-IR" sz="2000" dirty="0" smtClean="0"/>
              <a:t>براسـاس</a:t>
            </a:r>
          </a:p>
          <a:p>
            <a:pPr marL="109728" indent="0" algn="r">
              <a:buNone/>
            </a:pPr>
            <a:r>
              <a:rPr lang="fa-IR" sz="2000" dirty="0" smtClean="0"/>
              <a:t>این </a:t>
            </a:r>
            <a:r>
              <a:rPr lang="fa-IR" sz="2000" dirty="0"/>
              <a:t>فرض قرار می گیرد که </a:t>
            </a:r>
            <a:r>
              <a:rPr lang="fa-IR" sz="2000" dirty="0" smtClean="0"/>
              <a:t>شکل ساختار </a:t>
            </a:r>
            <a:r>
              <a:rPr lang="fa-IR" sz="2000" dirty="0"/>
              <a:t>زمانی نه تنها تحت تأثیر انتظارات بازار(از نظر </a:t>
            </a:r>
            <a:r>
              <a:rPr lang="fa-IR" sz="2000" dirty="0" smtClean="0"/>
              <a:t>نـــرخ</a:t>
            </a:r>
          </a:p>
          <a:p>
            <a:pPr marL="109728" indent="0" algn="r">
              <a:buNone/>
            </a:pPr>
            <a:r>
              <a:rPr lang="fa-IR" sz="2000" dirty="0" smtClean="0"/>
              <a:t>بهرۀ </a:t>
            </a:r>
            <a:r>
              <a:rPr lang="fa-IR" sz="2000" dirty="0"/>
              <a:t>آینده)قرارمی گیرد، بلکه </a:t>
            </a:r>
            <a:r>
              <a:rPr lang="fa-IR" sz="2000" dirty="0" smtClean="0"/>
              <a:t>تحت تاثیر </a:t>
            </a:r>
            <a:r>
              <a:rPr lang="fa-IR" sz="2000" dirty="0"/>
              <a:t>ماهیت صرف نقدینگی بین اوراق قرضۀ بلندمدت </a:t>
            </a:r>
            <a:r>
              <a:rPr lang="fa-IR" sz="2000" dirty="0" smtClean="0"/>
              <a:t>وکوتاه</a:t>
            </a:r>
          </a:p>
          <a:p>
            <a:pPr marL="109728" indent="0" algn="r">
              <a:buNone/>
            </a:pPr>
            <a:r>
              <a:rPr lang="fa-IR" sz="2000" dirty="0" smtClean="0"/>
              <a:t>مدت </a:t>
            </a:r>
            <a:r>
              <a:rPr lang="fa-IR" sz="2000" dirty="0"/>
              <a:t>قرارمی گیرد</a:t>
            </a:r>
            <a:r>
              <a:rPr lang="fa-IR" sz="2000" dirty="0" smtClean="0"/>
              <a:t>.</a:t>
            </a:r>
          </a:p>
          <a:p>
            <a:pPr marL="109728" indent="0" algn="r">
              <a:buNone/>
            </a:pPr>
            <a:r>
              <a:rPr lang="fa-IR" sz="2000" dirty="0" smtClean="0">
                <a:solidFill>
                  <a:srgbClr val="00B050"/>
                </a:solidFill>
              </a:rPr>
              <a:t>ج) تئوری سوم را تئوری بخش بندی بازار می نامند:</a:t>
            </a:r>
            <a:endParaRPr lang="fa-IR" sz="2000" dirty="0">
              <a:solidFill>
                <a:srgbClr val="00B050"/>
              </a:solidFill>
            </a:endParaRPr>
          </a:p>
        </p:txBody>
      </p:sp>
      <p:cxnSp>
        <p:nvCxnSpPr>
          <p:cNvPr id="7" name="Straight Arrow Connector 6"/>
          <p:cNvCxnSpPr/>
          <p:nvPr/>
        </p:nvCxnSpPr>
        <p:spPr>
          <a:xfrm>
            <a:off x="4067944" y="429309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47864" y="429309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9203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fa-IR" dirty="0" smtClean="0">
                <a:solidFill>
                  <a:srgbClr val="FF0000"/>
                </a:solidFill>
              </a:rPr>
              <a:t>تئوری انتظارات بازار دربارۀ ساختار زمانی:</a:t>
            </a:r>
          </a:p>
          <a:p>
            <a:pPr marL="109728" indent="0" algn="r">
              <a:buNone/>
            </a:pPr>
            <a:r>
              <a:rPr lang="fa-IR" sz="2000" dirty="0" smtClean="0"/>
              <a:t>براساس تئوری انتظارات بازار، ساختار زمانی تنها براساس انتظارات بازار در رابطه بانرخهـای</a:t>
            </a:r>
          </a:p>
          <a:p>
            <a:pPr marL="109728" indent="0" algn="r">
              <a:buNone/>
            </a:pPr>
            <a:r>
              <a:rPr lang="fa-IR" sz="2000" dirty="0" smtClean="0"/>
              <a:t>بهرۀ آینده تعیین می شود.هنگامیکه در رایطه با نرخهای بهرۀ آینده صحبت می کنیم، مقصود مـــــا</a:t>
            </a:r>
          </a:p>
          <a:p>
            <a:pPr marL="109728" indent="0" algn="r">
              <a:buNone/>
            </a:pPr>
            <a:r>
              <a:rPr lang="fa-IR" sz="2000" dirty="0" smtClean="0"/>
              <a:t>بازدۀ مورد انتظارتا سررسید اوراق قرضۀ یکساله است. انتخاب یکسال به عنوان یکدروۀ زمانـــی</a:t>
            </a:r>
          </a:p>
          <a:p>
            <a:pPr marL="109728" indent="0" algn="r">
              <a:buNone/>
            </a:pPr>
            <a:r>
              <a:rPr lang="fa-IR" sz="2000" dirty="0" smtClean="0"/>
              <a:t>هیچ ضابطه ای ندارد،ما می توانیم به راحتی دربارۀ تئوریهایی بحث کنیم که برمبنای بازدۀ ماهانـه</a:t>
            </a:r>
          </a:p>
          <a:p>
            <a:pPr marL="109728" indent="0" algn="r">
              <a:buNone/>
            </a:pPr>
            <a:r>
              <a:rPr lang="fa-IR" sz="2000" dirty="0" smtClean="0"/>
              <a:t>قرار می گیرند. در نمودار 5-14عددهای نخست بازدۀ مورد انتظارسالانه اوراق قرضه بــــــــــــا</a:t>
            </a:r>
          </a:p>
          <a:p>
            <a:pPr marL="109728" indent="0" algn="r">
              <a:buNone/>
            </a:pPr>
            <a:r>
              <a:rPr lang="fa-IR" sz="2000" dirty="0" smtClean="0"/>
              <a:t>سررسیدهای متفاوت، هستند.  </a:t>
            </a:r>
            <a:endParaRPr lang="en-US" sz="2000" dirty="0"/>
          </a:p>
        </p:txBody>
      </p:sp>
      <p:cxnSp>
        <p:nvCxnSpPr>
          <p:cNvPr id="4" name="Straight Arrow Connector 3"/>
          <p:cNvCxnSpPr/>
          <p:nvPr/>
        </p:nvCxnSpPr>
        <p:spPr>
          <a:xfrm flipH="1">
            <a:off x="4932040" y="263691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160241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899592" y="5949280"/>
            <a:ext cx="7787209" cy="720080"/>
          </a:xfrm>
          <a:solidFill>
            <a:schemeClr val="accent1">
              <a:lumMod val="60000"/>
              <a:lumOff val="40000"/>
            </a:schemeClr>
          </a:solidFill>
          <a:ln>
            <a:solidFill>
              <a:srgbClr val="00B0F0"/>
            </a:solidFill>
          </a:ln>
        </p:spPr>
        <p:txBody>
          <a:bodyPr>
            <a:normAutofit/>
          </a:bodyPr>
          <a:lstStyle/>
          <a:p>
            <a:pPr algn="ctr"/>
            <a:r>
              <a:rPr lang="fa-IR" sz="2800" b="1" dirty="0" smtClean="0">
                <a:solidFill>
                  <a:srgbClr val="00B050"/>
                </a:solidFill>
              </a:rPr>
              <a:t>نمودار5-14تئوری انتظارات بازار</a:t>
            </a:r>
            <a:endParaRPr lang="en-US" sz="2800" b="1" dirty="0">
              <a:solidFill>
                <a:srgbClr val="00B050"/>
              </a:solidFill>
            </a:endParaRPr>
          </a:p>
        </p:txBody>
      </p:sp>
      <p:pic>
        <p:nvPicPr>
          <p:cNvPr id="3" name="Content Placeholder 2"/>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4211961" y="1395706"/>
            <a:ext cx="4932040" cy="4265542"/>
          </a:xfrm>
        </p:spPr>
      </p:pic>
      <p:cxnSp>
        <p:nvCxnSpPr>
          <p:cNvPr id="6" name="Straight Arrow Connector 5"/>
          <p:cNvCxnSpPr/>
          <p:nvPr/>
        </p:nvCxnSpPr>
        <p:spPr>
          <a:xfrm flipH="1">
            <a:off x="7884368" y="213285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236296" y="213285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573300" y="213285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012160" y="213285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364088" y="2132856"/>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236296" y="2547392"/>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576721" y="2547392"/>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953205" y="2564873"/>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5376250" y="2573288"/>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868821" y="2996952"/>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7236296" y="2973969"/>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576721" y="2973969"/>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965367" y="2973969"/>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364088" y="2996952"/>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7868821" y="3429000"/>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236296" y="3429000"/>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576721" y="3429000"/>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65367" y="3429000"/>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5376250" y="3439197"/>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850449" y="3861048"/>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7236296" y="3838065"/>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576721" y="3838065"/>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977529" y="3815082"/>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364088" y="3871245"/>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7868821" y="2583485"/>
            <a:ext cx="21602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sz="quarter" idx="2"/>
          </p:nvPr>
        </p:nvPicPr>
        <p:blipFill>
          <a:blip r:embed="rId3" cstate="print">
            <a:extLst>
              <a:ext uri="{28A0092B-C50C-407E-A947-70E740481C1C}">
                <a14:useLocalDpi xmlns:a14="http://schemas.microsoft.com/office/drawing/2010/main" xmlns="" val="0"/>
              </a:ext>
            </a:extLst>
          </a:blip>
          <a:stretch>
            <a:fillRect/>
          </a:stretch>
        </p:blipFill>
        <p:spPr>
          <a:xfrm>
            <a:off x="0" y="1556792"/>
            <a:ext cx="4211960" cy="3744415"/>
          </a:xfrm>
        </p:spPr>
      </p:pic>
    </p:spTree>
    <p:extLst>
      <p:ext uri="{BB962C8B-B14F-4D97-AF65-F5344CB8AC3E}">
        <p14:creationId xmlns:p14="http://schemas.microsoft.com/office/powerpoint/2010/main" xmlns="" val="141767071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5890659"/>
          </a:xfrm>
        </p:spPr>
        <p:txBody>
          <a:bodyPr>
            <a:normAutofit/>
          </a:bodyPr>
          <a:lstStyle/>
          <a:p>
            <a:pPr marL="109728" indent="0" algn="r">
              <a:buNone/>
            </a:pPr>
            <a:r>
              <a:rPr lang="fa-IR" sz="2800" dirty="0" smtClean="0">
                <a:solidFill>
                  <a:srgbClr val="FF0000"/>
                </a:solidFill>
              </a:rPr>
              <a:t>تئوری رجحان نقدینگی متعلق به ساختار زمانی:</a:t>
            </a:r>
            <a:endParaRPr lang="fa-IR" sz="2000" dirty="0" smtClean="0">
              <a:solidFill>
                <a:srgbClr val="FF0000"/>
              </a:solidFill>
            </a:endParaRPr>
          </a:p>
          <a:p>
            <a:pPr marL="109728" indent="0" algn="r">
              <a:buNone/>
            </a:pPr>
            <a:r>
              <a:rPr lang="fa-IR" sz="2000" dirty="0" smtClean="0"/>
              <a:t>امکان دارد بازار اوراق قرضۀ 5ساله را یک جایگزین کامل برای اوراق قرضۀ یکساله نداند (بــه</a:t>
            </a:r>
          </a:p>
          <a:p>
            <a:pPr marL="109728" indent="0" algn="r">
              <a:buNone/>
            </a:pPr>
            <a:r>
              <a:rPr lang="fa-IR" sz="2000" dirty="0" smtClean="0"/>
              <a:t>نمودار زیر مراجعه شود).اگرما با اوراق قرضۀ خزانه روبرو باشیم، یعنی جاییکه احتمال سوخت</a:t>
            </a:r>
          </a:p>
          <a:p>
            <a:pPr marL="109728" indent="0" algn="r">
              <a:buNone/>
            </a:pPr>
            <a:r>
              <a:rPr lang="fa-IR" sz="2000" dirty="0" smtClean="0"/>
              <a:t>شدن اصل وبهره وجود ندارد می توان نسبت به نرخ بازدۀ اوراق قرضۀ یکساله اطمینان کامــــــل</a:t>
            </a:r>
          </a:p>
          <a:p>
            <a:pPr marL="109728" indent="0" algn="r">
              <a:buNone/>
            </a:pPr>
            <a:r>
              <a:rPr lang="fa-IR" sz="2000" dirty="0" smtClean="0"/>
              <a:t>داشت.نمودار این توزیع به شکل نرمال ودارای واریانس صفراست.طی سال بعد نرخ بازدۀ اوراق</a:t>
            </a:r>
          </a:p>
          <a:p>
            <a:pPr marL="109728" indent="0" algn="r">
              <a:buNone/>
            </a:pPr>
            <a:r>
              <a:rPr lang="fa-IR" sz="2000" dirty="0" smtClean="0"/>
              <a:t>قرضۀ 5ساله نامطمئن می شود. اگر نرخ بهره کاهش یابد در آخر سال قیمت اوراق قرضه بــــــالا</a:t>
            </a:r>
          </a:p>
          <a:p>
            <a:pPr marL="109728" indent="0" algn="r">
              <a:buNone/>
            </a:pPr>
            <a:r>
              <a:rPr lang="fa-IR" sz="2000" dirty="0" smtClean="0"/>
              <a:t>خواهد رفت وباتوجه به پرداخت بهره وسود سرمایه امکان دارد بازده بسیار زیاد شود.</a:t>
            </a:r>
          </a:p>
          <a:p>
            <a:pPr marL="109728" indent="0" algn="r">
              <a:buNone/>
            </a:pPr>
            <a:endParaRPr lang="fa-IR" sz="20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6119318"/>
            <a:ext cx="5849491" cy="322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2708920"/>
            <a:ext cx="7241232" cy="3386703"/>
          </a:xfrm>
          <a:prstGeom prst="rect">
            <a:avLst/>
          </a:prstGeom>
        </p:spPr>
      </p:pic>
    </p:spTree>
    <p:extLst>
      <p:ext uri="{BB962C8B-B14F-4D97-AF65-F5344CB8AC3E}">
        <p14:creationId xmlns:p14="http://schemas.microsoft.com/office/powerpoint/2010/main" xmlns="" val="4153461150"/>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a:t>ا</a:t>
            </a:r>
            <a:r>
              <a:rPr lang="fa-IR" sz="2000" dirty="0" smtClean="0"/>
              <a:t>ز سوی دیگر اگر نرخ بهره افزایش یابد قیمت این اوراق قرضه کاهش خواهد یافت وزیـــــــــــان</a:t>
            </a:r>
          </a:p>
          <a:p>
            <a:pPr marL="109728" indent="0" algn="r">
              <a:buNone/>
            </a:pPr>
            <a:r>
              <a:rPr lang="fa-IR" sz="2000" dirty="0" smtClean="0"/>
              <a:t>سرمایه ای بش از مبلغی خواهد شد که پرداخت بهره بتواند آن را جبران کند وبازدۀ آن سال منفــی</a:t>
            </a:r>
          </a:p>
          <a:p>
            <a:pPr marL="109728" indent="0" algn="r">
              <a:buNone/>
            </a:pPr>
            <a:r>
              <a:rPr lang="fa-IR" sz="2000" dirty="0" smtClean="0"/>
              <a:t>می شود. بدین گونه توزیع احتمال متعلق به نرخ بازده دارای یک واریانس مثبت است.</a:t>
            </a:r>
            <a:endParaRPr lang="en-US" sz="20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8618" y="5911908"/>
            <a:ext cx="5999409" cy="4694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1484784"/>
            <a:ext cx="8114459" cy="4427124"/>
          </a:xfrm>
          <a:prstGeom prst="rect">
            <a:avLst/>
          </a:prstGeom>
        </p:spPr>
      </p:pic>
      <p:cxnSp>
        <p:nvCxnSpPr>
          <p:cNvPr id="5" name="Straight Arrow Connector 4"/>
          <p:cNvCxnSpPr/>
          <p:nvPr/>
        </p:nvCxnSpPr>
        <p:spPr>
          <a:xfrm flipH="1">
            <a:off x="827584" y="112474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8048234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smtClean="0"/>
              <a:t>درمورد ماهیت صرف نقدینگی(در ساختار زمانی) اطلاعات زیادی دردسترس نیست. حتی میتوان</a:t>
            </a:r>
          </a:p>
          <a:p>
            <a:pPr marL="109728" indent="0" algn="r">
              <a:buNone/>
            </a:pPr>
            <a:r>
              <a:rPr lang="fa-IR" sz="2000" dirty="0" smtClean="0"/>
              <a:t>استدلال کرد که برای برخی از سرمایه گذاران سرمایه گذاری در اوراق قرضۀ بلندمدت نسبت بـه</a:t>
            </a:r>
          </a:p>
          <a:p>
            <a:pPr marL="109728" indent="0" algn="r">
              <a:buNone/>
            </a:pPr>
            <a:r>
              <a:rPr lang="fa-IR" sz="2000" dirty="0" smtClean="0"/>
              <a:t>کوتاه مدت دارای ریسک کمتریست. در نمودار 6-14توزیع توزیع احتمالات بر مبنای افق یکسالـه</a:t>
            </a:r>
          </a:p>
          <a:p>
            <a:pPr marL="109728" indent="0" algn="r">
              <a:buNone/>
            </a:pPr>
            <a:r>
              <a:rPr lang="fa-IR" sz="2000" dirty="0" smtClean="0"/>
              <a:t>رسم شده است. به هرحال فرض کنید شما میخواهید بدانید در پایان 5سال،(نه یکسال) به چه مبلــغ</a:t>
            </a:r>
          </a:p>
          <a:p>
            <a:pPr marL="109728" indent="0" algn="r">
              <a:buNone/>
            </a:pPr>
            <a:r>
              <a:rPr lang="fa-IR" sz="2000" dirty="0" smtClean="0"/>
              <a:t>پول خواهید رسید. همچنین فرض کنید که اوراق قرضۀ 5ساله، در واقع از این دیدگاه 5ساله اسـت</a:t>
            </a:r>
          </a:p>
          <a:p>
            <a:pPr marL="109728" indent="0" algn="r">
              <a:buNone/>
            </a:pPr>
            <a:r>
              <a:rPr lang="fa-IR" sz="2000" dirty="0" smtClean="0"/>
              <a:t>که آنها اوراق قرضه ای هستند که فقط با کسر فروش می روند وتا سال پنجم که پولها پرداخــــــت</a:t>
            </a:r>
          </a:p>
          <a:p>
            <a:pPr marL="109728" indent="0" algn="r">
              <a:buNone/>
            </a:pPr>
            <a:r>
              <a:rPr lang="fa-IR" sz="2000" dirty="0" smtClean="0"/>
              <a:t>می شود هیچ بهره ای پرداخت نخواهد شد. در یک افق زمانی 5ساله، توزیع احتمــــــــالات اوراق</a:t>
            </a:r>
          </a:p>
          <a:p>
            <a:pPr marL="109728" indent="0" algn="r">
              <a:buNone/>
            </a:pPr>
            <a:r>
              <a:rPr lang="fa-IR" sz="2000" dirty="0" smtClean="0"/>
              <a:t>قرضۀ 5ساله به صورت نرمال درمی آید و واریانس آن صفر است. به هرحال می تـــــوان اوراق</a:t>
            </a:r>
          </a:p>
          <a:p>
            <a:pPr marL="109728" indent="0" algn="r">
              <a:buNone/>
            </a:pPr>
            <a:r>
              <a:rPr lang="fa-IR" sz="2000" dirty="0" smtClean="0"/>
              <a:t>قرضۀ یکساله راهم پر ریسک دانست، زیرا ما باید در پایان هر سال اوراق قرضۀ یکسالۀ جدیــــد</a:t>
            </a:r>
          </a:p>
          <a:p>
            <a:pPr marL="109728" indent="0" algn="r">
              <a:buNone/>
            </a:pPr>
            <a:r>
              <a:rPr lang="fa-IR" sz="2000" dirty="0" smtClean="0"/>
              <a:t>بخریم. از آنجاکه ما میدانیم درزمان کنونی نرخ بهرۀ یکساله مطرح است، ولی نمیدانیم یکسال بعد</a:t>
            </a:r>
          </a:p>
          <a:p>
            <a:pPr marL="109728" indent="0" algn="r">
              <a:buNone/>
            </a:pPr>
            <a:r>
              <a:rPr lang="fa-IR" sz="2000" dirty="0" smtClean="0"/>
              <a:t>نرخ بهرۀ اوراق قرضۀ یکساله چقدر خواهد بود ویا سال پس از آن چقدر می شود. توزیع احتمــال</a:t>
            </a:r>
          </a:p>
          <a:p>
            <a:pPr marL="109728" indent="0" algn="r">
              <a:buNone/>
            </a:pPr>
            <a:r>
              <a:rPr lang="fa-IR" sz="2000" dirty="0" smtClean="0"/>
              <a:t>برای سرمایه گذاری در اوراق قرضۀ یکساله دارای واریانس است و سرمایه گذارانیکه دارای افق</a:t>
            </a:r>
          </a:p>
          <a:p>
            <a:pPr marL="109728" indent="0" algn="r">
              <a:buNone/>
            </a:pPr>
            <a:r>
              <a:rPr lang="fa-IR" sz="2000" dirty="0" smtClean="0"/>
              <a:t>زمانی بلندمدت هستند برای سرمایه گذاری در اوراق قرضۀ کوتاه مدت باید به موضوع صـــــرف</a:t>
            </a:r>
          </a:p>
          <a:p>
            <a:pPr marL="109728" indent="0" algn="r">
              <a:buNone/>
            </a:pPr>
            <a:r>
              <a:rPr lang="fa-IR" sz="2000" dirty="0" smtClean="0"/>
              <a:t>توجه کنند.آنچه موضوع را پیچیده ترمیکند این است که بازاراوراق قرضه تحت سلطۀ سازمانهـای</a:t>
            </a:r>
          </a:p>
          <a:p>
            <a:pPr marL="109728" indent="0" algn="r">
              <a:buNone/>
            </a:pPr>
            <a:r>
              <a:rPr lang="fa-IR" sz="2000" dirty="0" smtClean="0"/>
              <a:t>مالی است که دارای افقهای زمانی بسیار متفاوتند. بانکهای تجاری دارای بدهیهای کوتاه مدت بــــه</a:t>
            </a:r>
          </a:p>
          <a:p>
            <a:pPr marL="109728" indent="0" algn="r">
              <a:buNone/>
            </a:pPr>
            <a:endParaRPr lang="fa-IR" sz="2000" dirty="0"/>
          </a:p>
          <a:p>
            <a:pPr marL="109728" indent="0" algn="r">
              <a:buNone/>
            </a:pPr>
            <a:endParaRPr lang="fa-IR" sz="2000" dirty="0" smtClean="0"/>
          </a:p>
        </p:txBody>
      </p:sp>
    </p:spTree>
    <p:extLst>
      <p:ext uri="{BB962C8B-B14F-4D97-AF65-F5344CB8AC3E}">
        <p14:creationId xmlns:p14="http://schemas.microsoft.com/office/powerpoint/2010/main" xmlns="" val="3143038448"/>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lvl="0" indent="0" algn="r">
              <a:buClr>
                <a:srgbClr val="2DA2BF"/>
              </a:buClr>
              <a:buNone/>
            </a:pPr>
            <a:r>
              <a:rPr lang="fa-IR" sz="2000" dirty="0">
                <a:solidFill>
                  <a:prstClr val="black"/>
                </a:solidFill>
              </a:rPr>
              <a:t>شکل سپرده هستند. این سازمانها از طریق تطبیق این بدهیها با سرمایه گذاریهای کوتاه </a:t>
            </a:r>
            <a:r>
              <a:rPr lang="fa-IR" sz="2000" dirty="0" smtClean="0">
                <a:solidFill>
                  <a:prstClr val="black"/>
                </a:solidFill>
              </a:rPr>
              <a:t>مــــــــــدت</a:t>
            </a:r>
          </a:p>
          <a:p>
            <a:pPr marL="109728" lvl="0" indent="0" algn="r">
              <a:buClr>
                <a:srgbClr val="2DA2BF"/>
              </a:buClr>
              <a:buNone/>
            </a:pPr>
            <a:r>
              <a:rPr lang="fa-IR" sz="2000" dirty="0" smtClean="0">
                <a:solidFill>
                  <a:prstClr val="black"/>
                </a:solidFill>
              </a:rPr>
              <a:t>میکوشند ریسک را به کمترین مقدار ممکن برسانند.ازسوی دیگر صندوقهای بازنشستگی وشرکت</a:t>
            </a:r>
          </a:p>
          <a:p>
            <a:pPr marL="109728" lvl="0" indent="0" algn="r">
              <a:buClr>
                <a:srgbClr val="2DA2BF"/>
              </a:buClr>
              <a:buNone/>
            </a:pPr>
            <a:r>
              <a:rPr lang="fa-IR" sz="2000" dirty="0" smtClean="0">
                <a:solidFill>
                  <a:prstClr val="black"/>
                </a:solidFill>
              </a:rPr>
              <a:t>های بیمۀ عمر دارای بدهیهای بلندمدتند. اگر آنها نگران بقای خود باشند، سرمایه گذاری در اوراق</a:t>
            </a:r>
          </a:p>
          <a:p>
            <a:pPr marL="109728" lvl="0" indent="0" algn="r">
              <a:buClr>
                <a:srgbClr val="2DA2BF"/>
              </a:buClr>
              <a:buNone/>
            </a:pPr>
            <a:r>
              <a:rPr lang="fa-IR" sz="2000" dirty="0" smtClean="0">
                <a:solidFill>
                  <a:prstClr val="black"/>
                </a:solidFill>
              </a:rPr>
              <a:t>قرضۀ بلندمدت را کم ریسکتر از اوراق قرضۀ کوتاه مدت خواهند دانست. گذشته از این حتی اگـر</a:t>
            </a:r>
          </a:p>
          <a:p>
            <a:pPr marL="109728" lvl="0" indent="0" algn="r">
              <a:buClr>
                <a:srgbClr val="2DA2BF"/>
              </a:buClr>
              <a:buNone/>
            </a:pPr>
            <a:r>
              <a:rPr lang="fa-IR" sz="2000" dirty="0" smtClean="0">
                <a:solidFill>
                  <a:prstClr val="black"/>
                </a:solidFill>
              </a:rPr>
              <a:t>در این مورد توافق کنیم که سرمایه گذاران، همگی دارای افق زمانی کوتاه مدت باشند واز اینــرو،</a:t>
            </a:r>
          </a:p>
          <a:p>
            <a:pPr marL="109728" lvl="0" indent="0" algn="r">
              <a:buClr>
                <a:srgbClr val="2DA2BF"/>
              </a:buClr>
              <a:buNone/>
            </a:pPr>
            <a:r>
              <a:rPr lang="fa-IR" sz="2000" dirty="0" smtClean="0">
                <a:solidFill>
                  <a:prstClr val="black"/>
                </a:solidFill>
              </a:rPr>
              <a:t>توزیع بازدۀ اوراق قرضۀ بلندمدت دارای واریانسهای بیشتر باشد، این مسئله روشن نمی باشد کـــه</a:t>
            </a:r>
          </a:p>
          <a:p>
            <a:pPr marL="109728" lvl="0" indent="0" algn="r">
              <a:buClr>
                <a:srgbClr val="2DA2BF"/>
              </a:buClr>
              <a:buNone/>
            </a:pPr>
            <a:r>
              <a:rPr lang="fa-IR" sz="2000" dirty="0" smtClean="0">
                <a:solidFill>
                  <a:prstClr val="black"/>
                </a:solidFill>
              </a:rPr>
              <a:t>اوراق قرضه با واریانس بیشتر کمتر مورد توجه سرمایه گذاران قرار گیرد. هنگامیکه نرخ بهــره</a:t>
            </a:r>
          </a:p>
          <a:p>
            <a:pPr marL="109728" lvl="0" indent="0" algn="r">
              <a:buClr>
                <a:srgbClr val="2DA2BF"/>
              </a:buClr>
              <a:buNone/>
            </a:pPr>
            <a:r>
              <a:rPr lang="fa-IR" sz="2000" dirty="0" smtClean="0">
                <a:solidFill>
                  <a:prstClr val="black"/>
                </a:solidFill>
              </a:rPr>
              <a:t>روبه کاهش است، ارواق قرضۀ بلندمدت دولتی دارای بالاترین نرخ بازده خواهد شد. هنگامیکــــه</a:t>
            </a:r>
          </a:p>
          <a:p>
            <a:pPr marL="109728" lvl="0" indent="0" algn="r">
              <a:buClr>
                <a:srgbClr val="2DA2BF"/>
              </a:buClr>
              <a:buNone/>
            </a:pPr>
            <a:r>
              <a:rPr lang="fa-IR" sz="2000" dirty="0" smtClean="0">
                <a:solidFill>
                  <a:prstClr val="black"/>
                </a:solidFill>
              </a:rPr>
              <a:t>وضع اقتصادی معکوس شود نرخ بهره کاهش می یابد. هنگامیکه سرمایه گذارن بیش از هرزمـان</a:t>
            </a:r>
          </a:p>
          <a:p>
            <a:pPr marL="109728" lvl="0" indent="0" algn="r">
              <a:buClr>
                <a:srgbClr val="2DA2BF"/>
              </a:buClr>
              <a:buNone/>
            </a:pPr>
            <a:r>
              <a:rPr lang="fa-IR" sz="2000" dirty="0" smtClean="0">
                <a:solidFill>
                  <a:prstClr val="black"/>
                </a:solidFill>
              </a:rPr>
              <a:t>نیاز به پول یا وجه نقد دارند، اوراق قرضۀ بلندمدت دارای بیشترین بازدهی خواهند بود. از ایــــن</a:t>
            </a:r>
          </a:p>
          <a:p>
            <a:pPr marL="109728" lvl="0" indent="0" algn="r">
              <a:buClr>
                <a:srgbClr val="2DA2BF"/>
              </a:buClr>
              <a:buNone/>
            </a:pPr>
            <a:r>
              <a:rPr lang="fa-IR" sz="2000" dirty="0" smtClean="0">
                <a:solidFill>
                  <a:prstClr val="black"/>
                </a:solidFill>
              </a:rPr>
              <a:t>دیدگاه، آنها همانند شرکتهای بیمه عمل خواهند کرد وچون از این زاویه مورد توجه قرارگیرنـــــد،</a:t>
            </a:r>
          </a:p>
          <a:p>
            <a:pPr marL="109728" lvl="0" indent="0" algn="r">
              <a:buClr>
                <a:srgbClr val="2DA2BF"/>
              </a:buClr>
              <a:buNone/>
            </a:pPr>
            <a:r>
              <a:rPr lang="fa-IR" sz="2000" dirty="0" smtClean="0">
                <a:solidFill>
                  <a:prstClr val="black"/>
                </a:solidFill>
              </a:rPr>
              <a:t>واریانس بیشتر به عنوان یک ویژگی مطلوب تلقی خواهد شد. بدینگونه از دو دیدگاه ما دچار ابهام</a:t>
            </a:r>
          </a:p>
          <a:p>
            <a:pPr marL="109728" lvl="0" indent="0" algn="r">
              <a:buClr>
                <a:srgbClr val="2DA2BF"/>
              </a:buClr>
              <a:buNone/>
            </a:pPr>
            <a:r>
              <a:rPr lang="fa-IR" sz="2000" dirty="0" smtClean="0">
                <a:solidFill>
                  <a:prstClr val="black"/>
                </a:solidFill>
              </a:rPr>
              <a:t>می شویم. </a:t>
            </a:r>
            <a:r>
              <a:rPr lang="fa-IR" sz="2000" dirty="0" smtClean="0">
                <a:solidFill>
                  <a:srgbClr val="00B050"/>
                </a:solidFill>
              </a:rPr>
              <a:t>1) </a:t>
            </a:r>
            <a:r>
              <a:rPr lang="fa-IR" sz="2000" dirty="0" smtClean="0"/>
              <a:t>آیا اوراق قرضۀ بلندمدت یا کوتاه مدت دارای بیشترین واریانس بازده هستند؟ پاســخ</a:t>
            </a:r>
          </a:p>
          <a:p>
            <a:pPr marL="109728" lvl="0" indent="0" algn="r">
              <a:buClr>
                <a:srgbClr val="2DA2BF"/>
              </a:buClr>
              <a:buNone/>
            </a:pPr>
            <a:r>
              <a:rPr lang="fa-IR" sz="2000" dirty="0" smtClean="0"/>
              <a:t>به این پرسش بستگی به افق زمانی مورد نظر سرمایه گذار دارد. </a:t>
            </a:r>
            <a:r>
              <a:rPr lang="fa-IR" sz="2000" dirty="0" smtClean="0">
                <a:solidFill>
                  <a:srgbClr val="00B050"/>
                </a:solidFill>
              </a:rPr>
              <a:t>2) </a:t>
            </a:r>
            <a:r>
              <a:rPr lang="fa-IR" sz="2000" dirty="0" smtClean="0"/>
              <a:t>اگر اوراق قرضۀ بلند مــدت</a:t>
            </a:r>
          </a:p>
          <a:p>
            <a:pPr marL="109728" lvl="0" indent="0" algn="r">
              <a:buClr>
                <a:srgbClr val="2DA2BF"/>
              </a:buClr>
              <a:buNone/>
            </a:pPr>
            <a:r>
              <a:rPr lang="fa-IR" sz="2000" dirty="0" smtClean="0"/>
              <a:t>دارای بیشترین وارینس بازده باشند، آیا سرمایه گذاران این ویژگی را مطلوب خواهند دانست یا نا</a:t>
            </a:r>
          </a:p>
          <a:p>
            <a:pPr marL="109728" lvl="0" indent="0" algn="r">
              <a:buClr>
                <a:srgbClr val="2DA2BF"/>
              </a:buClr>
              <a:buNone/>
            </a:pPr>
            <a:r>
              <a:rPr lang="fa-IR" sz="2000" dirty="0" smtClean="0"/>
              <a:t>نامطلوب؟ پاسخ به این پرسش بستگی به رابطه ای دارد که بنا به تصور بین سطح یا میــــزان     </a:t>
            </a:r>
            <a:endParaRPr lang="en-US" sz="2000" dirty="0" smtClean="0"/>
          </a:p>
          <a:p>
            <a:pPr marL="109728" indent="0">
              <a:buNone/>
            </a:pPr>
            <a:endParaRPr lang="en-US" dirty="0"/>
          </a:p>
        </p:txBody>
      </p:sp>
    </p:spTree>
    <p:extLst>
      <p:ext uri="{BB962C8B-B14F-4D97-AF65-F5344CB8AC3E}">
        <p14:creationId xmlns:p14="http://schemas.microsoft.com/office/powerpoint/2010/main" xmlns="" val="146178794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pPr algn="r"/>
            <a:r>
              <a:rPr lang="fa-IR" sz="2000" dirty="0"/>
              <a:t>نرخ بازده وفعالیت اقتصادی(در سطح کلی)وجود دارد.</a:t>
            </a:r>
            <a:r>
              <a:rPr lang="en-US" sz="2000" dirty="0"/>
              <a:t/>
            </a:r>
            <a:br>
              <a:rPr lang="en-US" sz="2000" dirty="0"/>
            </a:br>
            <a:endParaRPr lang="en-US" sz="2000" dirty="0"/>
          </a:p>
        </p:txBody>
      </p:sp>
      <p:sp>
        <p:nvSpPr>
          <p:cNvPr id="4" name="Text Placeholder 3"/>
          <p:cNvSpPr>
            <a:spLocks noGrp="1"/>
          </p:cNvSpPr>
          <p:nvPr>
            <p:ph type="body" sz="half" idx="3"/>
          </p:nvPr>
        </p:nvSpPr>
        <p:spPr>
          <a:xfrm>
            <a:off x="1043608" y="5949280"/>
            <a:ext cx="7283153" cy="762000"/>
          </a:xfrm>
        </p:spPr>
        <p:txBody>
          <a:bodyPr>
            <a:normAutofit/>
          </a:bodyPr>
          <a:lstStyle/>
          <a:p>
            <a:pPr algn="ctr"/>
            <a:r>
              <a:rPr lang="fa-IR" sz="2800" b="1" dirty="0" smtClean="0">
                <a:solidFill>
                  <a:srgbClr val="92D050"/>
                </a:solidFill>
              </a:rPr>
              <a:t>نمودار8-14تئوری رجحان نقدینگی</a:t>
            </a:r>
            <a:endParaRPr lang="en-US" sz="2800" b="1" dirty="0">
              <a:solidFill>
                <a:srgbClr val="92D050"/>
              </a:solidFill>
            </a:endParaRPr>
          </a:p>
        </p:txBody>
      </p:sp>
      <p:pic>
        <p:nvPicPr>
          <p:cNvPr id="10" name="Content Placeholder 9"/>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0" y="1412776"/>
            <a:ext cx="4572000" cy="3282689"/>
          </a:xfrm>
        </p:spPr>
      </p:pic>
      <p:pic>
        <p:nvPicPr>
          <p:cNvPr id="5" name="Content Placeholder 4"/>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544291" y="1484784"/>
            <a:ext cx="4599709" cy="3600400"/>
          </a:xfrm>
        </p:spPr>
      </p:pic>
    </p:spTree>
    <p:extLst>
      <p:ext uri="{BB962C8B-B14F-4D97-AF65-F5344CB8AC3E}">
        <p14:creationId xmlns:p14="http://schemas.microsoft.com/office/powerpoint/2010/main" xmlns="" val="212124304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r">
              <a:buNone/>
            </a:pPr>
            <a:r>
              <a:rPr lang="fa-IR" sz="2000" dirty="0" smtClean="0"/>
              <a:t>همچنین نتایج حاصل از تحقیقات تجربی که در این زمینه انجام شده یکسان نیست. بهترین مـــدرک</a:t>
            </a:r>
          </a:p>
          <a:p>
            <a:pPr marL="109728" indent="0" algn="r">
              <a:buNone/>
            </a:pPr>
            <a:r>
              <a:rPr lang="fa-IR" sz="2000" dirty="0" smtClean="0"/>
              <a:t>وشاهد ارائه شده (فاما،1984)بیانگراین است که نرخ بازدۀ مورد انتظاردر دوره های 8تا10ماهـه</a:t>
            </a:r>
          </a:p>
          <a:p>
            <a:pPr marL="109728" indent="0" algn="r">
              <a:buNone/>
            </a:pPr>
            <a:r>
              <a:rPr lang="fa-IR" sz="2000" dirty="0" smtClean="0"/>
              <a:t>به اوج خود می رسد که زمانهای بیش از یکسال نتوانسته اند شواهد ومدرکی در مورد صـــــــرف</a:t>
            </a:r>
          </a:p>
          <a:p>
            <a:pPr marL="109728" indent="0" algn="r">
              <a:buNone/>
            </a:pPr>
            <a:r>
              <a:rPr lang="fa-IR" sz="2000" dirty="0" smtClean="0"/>
              <a:t>نقدینگی ارائه کنند.</a:t>
            </a:r>
          </a:p>
          <a:p>
            <a:pPr marL="109728" indent="0" algn="r">
              <a:buNone/>
            </a:pPr>
            <a:r>
              <a:rPr lang="fa-IR" sz="2800" dirty="0" smtClean="0">
                <a:solidFill>
                  <a:srgbClr val="FF0000"/>
                </a:solidFill>
              </a:rPr>
              <a:t>تئوری بخش بندی بازار: ساختار زمانی</a:t>
            </a:r>
          </a:p>
          <a:p>
            <a:pPr marL="109728" indent="0" algn="r">
              <a:buNone/>
            </a:pPr>
            <a:r>
              <a:rPr lang="fa-IR" sz="2000" dirty="0" smtClean="0"/>
              <a:t>در واقع این تئوری بر اساس این فرض قرار دارد که سرمایه گذاران(افراد) بسیار ریسک گریــز،</a:t>
            </a:r>
          </a:p>
          <a:p>
            <a:pPr marL="109728" indent="0" algn="r">
              <a:buNone/>
            </a:pPr>
            <a:r>
              <a:rPr lang="fa-IR" sz="2000" dirty="0" smtClean="0"/>
              <a:t>شرکتهای سهامی و سازمانها بازار سرمایه را تشکیل می دهند، یعنی سازمانیکه از دیدگاه، آنهـــــا</a:t>
            </a:r>
          </a:p>
          <a:p>
            <a:pPr marL="109728" indent="0" algn="r">
              <a:buNone/>
            </a:pPr>
            <a:r>
              <a:rPr lang="fa-IR" sz="2000" dirty="0" smtClean="0"/>
              <a:t>تداوم فعالیت، دارای بالاترین درجۀ اهمیت می باشد. هر سرمایه گذار در پی آن است که مجمـــوع</a:t>
            </a:r>
          </a:p>
          <a:p>
            <a:pPr marL="109728" indent="0" algn="r">
              <a:buNone/>
            </a:pPr>
            <a:r>
              <a:rPr lang="fa-IR" sz="2000" dirty="0" smtClean="0"/>
              <a:t>سرمایه گذاری(پرتفوی) خود را از هر خطری مصون سازد.(رجوع به فصل16)</a:t>
            </a:r>
          </a:p>
          <a:p>
            <a:pPr marL="109728" indent="0" algn="r">
              <a:buNone/>
            </a:pPr>
            <a:r>
              <a:rPr lang="fa-IR" sz="2000" dirty="0" smtClean="0"/>
              <a:t>در نمودار9-14ما ساختار زمانی را به دوبخش تقسیم کرده ایم، یک بخش کوتاه مدت ویک بخــش</a:t>
            </a:r>
          </a:p>
          <a:p>
            <a:pPr marL="109728" indent="0" algn="r">
              <a:buNone/>
            </a:pPr>
            <a:r>
              <a:rPr lang="fa-IR" sz="2000" dirty="0" smtClean="0"/>
              <a:t>بلندمدت وبرای هر بخش منحنی عرضه وتقاضا برای وجوه استقراضی ارائه شده. در محـــــــــــل</a:t>
            </a:r>
          </a:p>
          <a:p>
            <a:pPr marL="109728" indent="0" algn="r">
              <a:buNone/>
            </a:pPr>
            <a:r>
              <a:rPr lang="fa-IR" sz="2000" dirty="0" smtClean="0"/>
              <a:t>برخورد دومنحنی بازده نشان داده شده است.عرضه کنندگان وجوه استقراضی کسانی هستند که در</a:t>
            </a:r>
          </a:p>
          <a:p>
            <a:pPr marL="109728" indent="0" algn="r">
              <a:buNone/>
            </a:pPr>
            <a:r>
              <a:rPr lang="fa-IR" sz="2000" dirty="0" smtClean="0"/>
              <a:t>اوراق بهادار سرمایه گذاری می کنند ومتقاضیان وجوه اسقراضی کسانی هستند که اوراق بهـــادار</a:t>
            </a:r>
          </a:p>
          <a:p>
            <a:pPr marL="109728" indent="0" algn="r">
              <a:buNone/>
            </a:pPr>
            <a:r>
              <a:rPr lang="fa-IR" sz="2000" dirty="0" smtClean="0"/>
              <a:t>منتشر میکنند. بانکهای بازرگانی وشرکتهای سهامی غیرمالی دربخش عرضه کنندگان کوتاه مــدت</a:t>
            </a:r>
          </a:p>
          <a:p>
            <a:pPr marL="109728" indent="0" algn="r">
              <a:buNone/>
            </a:pPr>
            <a:r>
              <a:rPr lang="fa-IR" sz="2000" dirty="0" smtClean="0"/>
              <a:t>  </a:t>
            </a:r>
            <a:endParaRPr lang="en-US" sz="2000" dirty="0"/>
          </a:p>
        </p:txBody>
      </p:sp>
    </p:spTree>
    <p:extLst>
      <p:ext uri="{BB962C8B-B14F-4D97-AF65-F5344CB8AC3E}">
        <p14:creationId xmlns:p14="http://schemas.microsoft.com/office/powerpoint/2010/main" xmlns="" val="140953639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pPr algn="ctr"/>
            <a:r>
              <a:rPr lang="fa-IR" sz="4000" dirty="0">
                <a:solidFill>
                  <a:schemeClr val="tx2">
                    <a:lumMod val="25000"/>
                  </a:schemeClr>
                </a:solidFill>
              </a:rPr>
              <a:t>فصل14 کتاب تئوری نوین سرمایه گذاری</a:t>
            </a:r>
            <a:br>
              <a:rPr lang="fa-IR" sz="4000" dirty="0">
                <a:solidFill>
                  <a:schemeClr val="tx2">
                    <a:lumMod val="25000"/>
                  </a:schemeClr>
                </a:solidFill>
              </a:rPr>
            </a:br>
            <a:r>
              <a:rPr lang="fa-IR" sz="4000" dirty="0">
                <a:solidFill>
                  <a:schemeClr val="tx2">
                    <a:lumMod val="25000"/>
                  </a:schemeClr>
                </a:solidFill>
              </a:rPr>
              <a:t>(ساختار زمانی نرخ بهره)</a:t>
            </a:r>
            <a:br>
              <a:rPr lang="fa-IR" sz="4000" dirty="0">
                <a:solidFill>
                  <a:schemeClr val="tx2">
                    <a:lumMod val="25000"/>
                  </a:schemeClr>
                </a:solidFill>
              </a:rPr>
            </a:br>
            <a:r>
              <a:rPr lang="fa-IR" sz="4000" dirty="0">
                <a:solidFill>
                  <a:schemeClr val="tx2">
                    <a:lumMod val="25000"/>
                  </a:schemeClr>
                </a:solidFill>
              </a:rPr>
              <a:t/>
            </a:r>
            <a:br>
              <a:rPr lang="fa-IR" sz="4000" dirty="0">
                <a:solidFill>
                  <a:schemeClr val="tx2">
                    <a:lumMod val="25000"/>
                  </a:schemeClr>
                </a:solidFill>
              </a:rPr>
            </a:br>
            <a:r>
              <a:rPr lang="fa-IR" sz="4000" dirty="0">
                <a:solidFill>
                  <a:srgbClr val="002060"/>
                </a:solidFill>
              </a:rPr>
              <a:t>استاد ارجمند: دکتر هیرش سلطان پناه</a:t>
            </a:r>
            <a:br>
              <a:rPr lang="fa-IR" sz="4000" dirty="0">
                <a:solidFill>
                  <a:srgbClr val="002060"/>
                </a:solidFill>
              </a:rPr>
            </a:br>
            <a:r>
              <a:rPr lang="fa-IR" sz="4000" dirty="0">
                <a:solidFill>
                  <a:srgbClr val="002060"/>
                </a:solidFill>
              </a:rPr>
              <a:t>ارائه دهنده: آرش کمالی قشلاق</a:t>
            </a:r>
            <a:br>
              <a:rPr lang="fa-IR" sz="4000" dirty="0">
                <a:solidFill>
                  <a:srgbClr val="002060"/>
                </a:solidFill>
              </a:rPr>
            </a:br>
            <a:r>
              <a:rPr lang="fa-IR" sz="4000" dirty="0">
                <a:solidFill>
                  <a:srgbClr val="002060"/>
                </a:solidFill>
              </a:rPr>
              <a:t>دانشگاه آزاد علوم وتحقیقات کردستان</a:t>
            </a:r>
            <a:r>
              <a:rPr lang="fa-IR" sz="4000" dirty="0">
                <a:solidFill>
                  <a:schemeClr val="tx2">
                    <a:lumMod val="90000"/>
                  </a:schemeClr>
                </a:solidFill>
              </a:rPr>
              <a:t/>
            </a:r>
            <a:br>
              <a:rPr lang="fa-IR" sz="4000" dirty="0">
                <a:solidFill>
                  <a:schemeClr val="tx2">
                    <a:lumMod val="90000"/>
                  </a:schemeClr>
                </a:solidFill>
              </a:rPr>
            </a:br>
            <a:r>
              <a:rPr lang="fa-IR" sz="4000" dirty="0">
                <a:solidFill>
                  <a:schemeClr val="tx2">
                    <a:lumMod val="90000"/>
                  </a:schemeClr>
                </a:solidFill>
              </a:rPr>
              <a:t/>
            </a:r>
            <a:br>
              <a:rPr lang="fa-IR" sz="4000" dirty="0">
                <a:solidFill>
                  <a:schemeClr val="tx2">
                    <a:lumMod val="90000"/>
                  </a:schemeClr>
                </a:solidFill>
              </a:rPr>
            </a:br>
            <a:r>
              <a:rPr lang="fa-IR" sz="4000" dirty="0">
                <a:solidFill>
                  <a:srgbClr val="00B050"/>
                </a:solidFill>
              </a:rPr>
              <a:t>فروردین93</a:t>
            </a:r>
            <a:endParaRPr lang="en-US" dirty="0"/>
          </a:p>
        </p:txBody>
      </p:sp>
    </p:spTree>
    <p:extLst>
      <p:ext uri="{BB962C8B-B14F-4D97-AF65-F5344CB8AC3E}">
        <p14:creationId xmlns:p14="http://schemas.microsoft.com/office/powerpoint/2010/main" xmlns="" val="3903185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smtClean="0"/>
              <a:t>دراین بازار قرار می گیرند. شرکتهای سهامی غیرمالی مانده های نقدی خودرا سرمایه گـــــــذاری</a:t>
            </a:r>
          </a:p>
          <a:p>
            <a:pPr marL="109728" indent="0" algn="r">
              <a:buNone/>
            </a:pPr>
            <a:r>
              <a:rPr lang="fa-IR" sz="2000" dirty="0" smtClean="0"/>
              <a:t>می کنند تا زمانیکه برای خرید مواد اولیه، پرداخت حقوق ودستمزد وسایر هزینه های مربوط بـــه</a:t>
            </a:r>
          </a:p>
          <a:p>
            <a:pPr marL="109728" indent="0" algn="r">
              <a:buNone/>
            </a:pPr>
            <a:r>
              <a:rPr lang="fa-IR" sz="2000" dirty="0" smtClean="0"/>
              <a:t>داراییهای ثابت به آن نیاز داشته باشند.اگر کسی با خزانه داراین شرکتها همکاری نماید وجوه خود</a:t>
            </a:r>
          </a:p>
          <a:p>
            <a:pPr marL="109728" indent="0" algn="r">
              <a:buNone/>
            </a:pPr>
            <a:r>
              <a:rPr lang="fa-IR" sz="2000" dirty="0" smtClean="0"/>
              <a:t>را در اوراق قرضۀ کوتاه مدت دربازار سرمایه گذاری می کند. او دراین مقطع تنها به موضــــوع</a:t>
            </a:r>
          </a:p>
          <a:p>
            <a:pPr marL="109728" indent="0" algn="r">
              <a:buNone/>
            </a:pPr>
            <a:r>
              <a:rPr lang="fa-IR" sz="2000" dirty="0" smtClean="0"/>
              <a:t>بقا وادامۀ حیات خود می اندیشید. اگر وی پولها رادر اوراق بهادار بلندمدت سرمایه گذاری کنــد و</a:t>
            </a:r>
          </a:p>
          <a:p>
            <a:pPr marL="109728" indent="0" algn="r">
              <a:buNone/>
            </a:pPr>
            <a:r>
              <a:rPr lang="fa-IR" sz="2000" dirty="0" smtClean="0"/>
              <a:t>نرخ بهره بالا رود واگر تصمیمی که درمورد سرمایه گذاری می گیرد منجر به بحران نقدینگی در</a:t>
            </a:r>
          </a:p>
          <a:p>
            <a:pPr marL="109728" indent="0" algn="r">
              <a:buNone/>
            </a:pPr>
            <a:r>
              <a:rPr lang="fa-IR" sz="2000" dirty="0" smtClean="0"/>
              <a:t>شرکت شود، آیا سرنوشت شغل و ادامۀ کار وی در شرکت به چه صورتی درخواهد آمد؟ </a:t>
            </a:r>
          </a:p>
          <a:p>
            <a:pPr marL="109728" indent="0" algn="r">
              <a:buNone/>
            </a:pPr>
            <a:r>
              <a:rPr lang="fa-IR" sz="2000" dirty="0" smtClean="0"/>
              <a:t>شرکتهای بیمه وصندوقهای بازنشستگی در آن بخش ازبازار قرار می گیرند که دارای ساختـــــــار</a:t>
            </a:r>
          </a:p>
          <a:p>
            <a:pPr marL="109728" indent="0" algn="r">
              <a:buNone/>
            </a:pPr>
            <a:r>
              <a:rPr lang="fa-IR" sz="2000" dirty="0" smtClean="0"/>
              <a:t>زمانی بلندمدت است. شرکتهای بیمه محصولات خود را با این دیدگاه عرضه می کنند که از نظــر</a:t>
            </a:r>
          </a:p>
          <a:p>
            <a:pPr marL="109728" indent="0" algn="r">
              <a:buNone/>
            </a:pPr>
            <a:r>
              <a:rPr lang="fa-IR" sz="2000" dirty="0" smtClean="0"/>
              <a:t>مالی چون کوه استوار هستند. آنها برای حصول اطمینان مجدد از نظر بیمه گذاران، ریســـــــــــک</a:t>
            </a:r>
          </a:p>
          <a:p>
            <a:pPr marL="109728" indent="0" algn="r">
              <a:buNone/>
            </a:pPr>
            <a:r>
              <a:rPr lang="fa-IR" sz="2000" dirty="0" smtClean="0"/>
              <a:t>سرمایه گذاریها را به حداقل می رسانند واز جمله اقداماتیکه به عمل می آورند این است که تــلاش</a:t>
            </a:r>
          </a:p>
          <a:p>
            <a:pPr marL="109728" indent="0" algn="r">
              <a:buNone/>
            </a:pPr>
            <a:r>
              <a:rPr lang="fa-IR" sz="2000" dirty="0" smtClean="0"/>
              <a:t>می کنند داراییها وبدهیها با سررسیدهای متفاوت را با یکدیگر تطبیق دهند(داراییها وبدهیهای بلنـــد</a:t>
            </a:r>
          </a:p>
          <a:p>
            <a:pPr marL="109728" indent="0" algn="r">
              <a:buNone/>
            </a:pPr>
            <a:r>
              <a:rPr lang="fa-IR" sz="2000" dirty="0" smtClean="0"/>
              <a:t>مدت راهمزمان نمایند).</a:t>
            </a:r>
          </a:p>
          <a:p>
            <a:pPr marL="109728" indent="0" algn="r">
              <a:buNone/>
            </a:pPr>
            <a:r>
              <a:rPr lang="fa-IR" sz="2000" dirty="0" smtClean="0"/>
              <a:t>  </a:t>
            </a:r>
          </a:p>
        </p:txBody>
      </p:sp>
      <p:cxnSp>
        <p:nvCxnSpPr>
          <p:cNvPr id="4" name="Straight Arrow Connector 3"/>
          <p:cNvCxnSpPr/>
          <p:nvPr/>
        </p:nvCxnSpPr>
        <p:spPr>
          <a:xfrm flipH="1">
            <a:off x="6012160" y="472514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937153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7624" y="-1"/>
            <a:ext cx="6657975" cy="27717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5536" y="2869524"/>
            <a:ext cx="8451870" cy="4002331"/>
          </a:xfrm>
          <a:prstGeom prst="rect">
            <a:avLst/>
          </a:prstGeom>
        </p:spPr>
      </p:pic>
    </p:spTree>
    <p:extLst>
      <p:ext uri="{BB962C8B-B14F-4D97-AF65-F5344CB8AC3E}">
        <p14:creationId xmlns:p14="http://schemas.microsoft.com/office/powerpoint/2010/main" xmlns="" val="15712271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a:t>همانگونه که گفته شد بازدۀ هر بخش از بازار براساس محل برخورد منحنی عرضه وتقاضا تعییـن</a:t>
            </a:r>
          </a:p>
          <a:p>
            <a:pPr marL="109728" indent="0" algn="r">
              <a:buNone/>
            </a:pPr>
            <a:r>
              <a:rPr lang="fa-IR" sz="2000" dirty="0"/>
              <a:t>می شود. با جریان وجوه به داخل یا خارج از نهادهای مالی منحنی عرضه در بازار به طـــــــرف</a:t>
            </a:r>
          </a:p>
          <a:p>
            <a:pPr marL="109728" indent="0" algn="r">
              <a:buNone/>
            </a:pPr>
            <a:r>
              <a:rPr lang="fa-IR" sz="2000" dirty="0"/>
              <a:t>عقب وجلو جابجا می شود. اگر وجوه از صندوقهای بازنشستگی خارج شود وبه درون بانکهـــــای</a:t>
            </a:r>
          </a:p>
          <a:p>
            <a:pPr marL="109728" indent="0" algn="r">
              <a:buNone/>
            </a:pPr>
            <a:r>
              <a:rPr lang="fa-IR" sz="2000" dirty="0"/>
              <a:t>تجاری جریان یابد، نرخ بلندمدت تحت فشار قرار می گیرد تا مسیر صعودی را طی کند ونــــــرخ</a:t>
            </a:r>
          </a:p>
          <a:p>
            <a:pPr marL="109728" indent="0" algn="r">
              <a:buNone/>
            </a:pPr>
            <a:r>
              <a:rPr lang="fa-IR" sz="2000" dirty="0"/>
              <a:t>کوتاه مدت تحت فشارقرارمی گیرد تا مسیر روبه پایین را بپیماید. با تغییردرماهیت سرمایه گذاری</a:t>
            </a:r>
          </a:p>
          <a:p>
            <a:pPr marL="109728" indent="0" algn="r">
              <a:buNone/>
            </a:pPr>
            <a:r>
              <a:rPr lang="fa-IR" sz="2000" dirty="0"/>
              <a:t>که به وسیلۀ شرکتهای سهامی تأمین مالی شود منحنی تقاضا جابجا می شود. درآغاز چرخۀ تجاری</a:t>
            </a:r>
          </a:p>
          <a:p>
            <a:pPr marL="109728" indent="0" algn="r">
              <a:buNone/>
            </a:pPr>
            <a:r>
              <a:rPr lang="fa-IR" sz="2000" dirty="0"/>
              <a:t>که مسیر رو به بالا می پیماید، تقاضا برای وامهای بلندمدت افزایش می یابد وبر نرخ بهـــرۀ دوره</a:t>
            </a:r>
          </a:p>
          <a:p>
            <a:pPr marL="109728" indent="0" algn="r">
              <a:buNone/>
            </a:pPr>
            <a:r>
              <a:rPr lang="fa-IR" sz="2000" dirty="0"/>
              <a:t>های زمانی بلندمدت فشار وارد می آید تا مسیر روبه بالا بپیماید. چون چرخۀ تجاری به حالـــــــت</a:t>
            </a:r>
          </a:p>
          <a:p>
            <a:pPr marL="109728" indent="0" algn="r">
              <a:buNone/>
            </a:pPr>
            <a:r>
              <a:rPr lang="fa-IR" sz="2000" dirty="0"/>
              <a:t>اشباع برسد وشرکتها اقدام به انباشت موجودی کالا نمایند، تقاضا برای وامهای کوتاه مدت، جهــت</a:t>
            </a:r>
          </a:p>
          <a:p>
            <a:pPr marL="109728" indent="0" algn="r">
              <a:buNone/>
            </a:pPr>
            <a:r>
              <a:rPr lang="fa-IR" sz="2000" dirty="0"/>
              <a:t>تأمین مالی برای افزایش دادن به موجودی کالا باعث می شود که بر نرخ بهرۀ وامهای کوتاه مـدت</a:t>
            </a:r>
          </a:p>
          <a:p>
            <a:pPr marL="109728" indent="0" algn="r">
              <a:buNone/>
            </a:pPr>
            <a:r>
              <a:rPr lang="fa-IR" sz="2000" dirty="0"/>
              <a:t>فشار وارد آید تا آنها مسیر روبه بالا طی کنند.دراین چارچوب ساختار زمانی فقط برمبنای انتظـار</a:t>
            </a:r>
          </a:p>
          <a:p>
            <a:pPr marL="109728" indent="0" algn="r">
              <a:buNone/>
            </a:pPr>
            <a:r>
              <a:rPr lang="fa-IR" sz="2000" dirty="0"/>
              <a:t>بازار نسبت به جهت نرخ در آینده یا براساس ساختار صرف نقدینگی شکل نمیگیرد، بلکه جهــــت</a:t>
            </a:r>
          </a:p>
          <a:p>
            <a:pPr marL="109728" indent="0" algn="r">
              <a:buNone/>
            </a:pPr>
            <a:r>
              <a:rPr lang="fa-IR" sz="2000" dirty="0"/>
              <a:t>جریان وجوه ازیک سازمان ونهاد مالی به سازمان دیگری ونیز براساس فشار وماهیت سرمایــــــه</a:t>
            </a:r>
          </a:p>
          <a:p>
            <a:pPr marL="109728" indent="0" algn="r">
              <a:buNone/>
            </a:pPr>
            <a:r>
              <a:rPr lang="fa-IR" sz="2000" dirty="0"/>
              <a:t>گذاریهای اقتصادی( به وسیلۀ شرکتهای تجاری) شکل می گیرد.</a:t>
            </a:r>
          </a:p>
          <a:p>
            <a:pPr marL="109728" indent="0" algn="r">
              <a:buNone/>
            </a:pPr>
            <a:endParaRPr lang="en-US" sz="2000" dirty="0"/>
          </a:p>
        </p:txBody>
      </p:sp>
      <p:cxnSp>
        <p:nvCxnSpPr>
          <p:cNvPr id="22" name="Straight Arrow Connector 21"/>
          <p:cNvCxnSpPr/>
          <p:nvPr/>
        </p:nvCxnSpPr>
        <p:spPr>
          <a:xfrm flipH="1">
            <a:off x="2339752" y="515719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7443674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727"/>
            <a:ext cx="8229600" cy="5314564"/>
          </a:xfrm>
        </p:spPr>
        <p:txBody>
          <a:bodyPr>
            <a:normAutofit/>
          </a:bodyPr>
          <a:lstStyle/>
          <a:p>
            <a:pPr marL="109728" indent="0" algn="r">
              <a:buNone/>
            </a:pPr>
            <a:r>
              <a:rPr lang="fa-IR" sz="2400" dirty="0" smtClean="0">
                <a:solidFill>
                  <a:srgbClr val="0070C0"/>
                </a:solidFill>
              </a:rPr>
              <a:t>پیش بینی بازار بر اساس میانگین حسابی بازدهیها:</a:t>
            </a:r>
          </a:p>
          <a:p>
            <a:pPr marL="109728" indent="0" algn="r">
              <a:buNone/>
            </a:pPr>
            <a:r>
              <a:rPr lang="fa-IR" sz="2000" dirty="0" smtClean="0"/>
              <a:t>اگر بازار اوراق قرضه کارا باشد، ساختار زمانی نرخ بهره به بهترین شکل ممکن مسیرآیندۀ بهره</a:t>
            </a:r>
          </a:p>
          <a:p>
            <a:pPr marL="109728" indent="0" algn="r">
              <a:buNone/>
            </a:pPr>
            <a:r>
              <a:rPr lang="fa-IR" sz="2000" dirty="0" smtClean="0"/>
              <a:t>رامنعکس خواهد کرد. اگر سرمایه گذار در مورد ساختار صرف نقدینگی مفروضاتی را در نظــر</a:t>
            </a:r>
          </a:p>
          <a:p>
            <a:pPr marL="109728" indent="0" algn="r">
              <a:buNone/>
            </a:pPr>
            <a:r>
              <a:rPr lang="fa-IR" sz="2000" dirty="0" smtClean="0"/>
              <a:t>گیرد، می توان ازساختار پیش بینی نرخ بهرۀ آیندۀ بازار ساختاری رااستخراج کرد. برای شیـــــوۀ</a:t>
            </a:r>
          </a:p>
          <a:p>
            <a:pPr marL="109728" indent="0" algn="r">
              <a:buNone/>
            </a:pPr>
            <a:r>
              <a:rPr lang="fa-IR" sz="2000" dirty="0" smtClean="0"/>
              <a:t>عملکرد چنین حالتی به نمودار 10-14 مراجعه کنید. بازدهیها تا سررسید اوراق قرضه کـه دارای</a:t>
            </a:r>
          </a:p>
          <a:p>
            <a:pPr marL="109728" indent="0" algn="r">
              <a:buNone/>
            </a:pPr>
            <a:r>
              <a:rPr lang="fa-IR" sz="2000" dirty="0" smtClean="0"/>
              <a:t>سررسیدهای 1تا 6ساله هستند در هفتمین ردیف این جدول و ساختارزمانی نیز دراین نمودارارائــه</a:t>
            </a:r>
          </a:p>
          <a:p>
            <a:pPr marL="109728" indent="0" algn="r">
              <a:buNone/>
            </a:pPr>
            <a:r>
              <a:rPr lang="fa-IR" sz="2000" dirty="0" smtClean="0"/>
              <a:t>شده اند. آنچه ما خواستارمشخص کردن آن هستیم نرخ بهرۀ یکساله(پیش بینی شده به وسیلۀ بازار)</a:t>
            </a:r>
          </a:p>
          <a:p>
            <a:pPr marL="109728" indent="0" algn="r">
              <a:buNone/>
            </a:pPr>
            <a:r>
              <a:rPr lang="fa-IR" sz="2000" dirty="0" smtClean="0"/>
              <a:t>است که در ستون نخست این جدول مسیر روبه پایین طی می کند. یکی ازاین عددها به صــــورت</a:t>
            </a:r>
          </a:p>
          <a:p>
            <a:pPr marL="109728" indent="0" algn="r">
              <a:buNone/>
            </a:pPr>
            <a:r>
              <a:rPr lang="fa-IR" sz="2000" dirty="0" smtClean="0"/>
              <a:t>مستقیم قابل مشاهده است. بازدۀ کنونی تاسررسید اوراق قرضۀ 1ساله 5% است. بدینگونه باید در</a:t>
            </a:r>
          </a:p>
          <a:p>
            <a:pPr marL="109728" indent="0" algn="r">
              <a:buNone/>
            </a:pPr>
            <a:r>
              <a:rPr lang="fa-IR" sz="2000" dirty="0" smtClean="0"/>
              <a:t>ردیف نخست ستون اول 5% نوشته شود. برای بدست آوردن سایر اعداد ما باید درمورد ساختـــار</a:t>
            </a:r>
          </a:p>
          <a:p>
            <a:pPr marL="109728" indent="0" algn="r">
              <a:buNone/>
            </a:pPr>
            <a:r>
              <a:rPr lang="fa-IR" sz="2000" dirty="0" smtClean="0"/>
              <a:t>صرف نقدینگی یک فرض درنظر بگیریم. فرض می کنیم که اوراق قرضه با سررسید 2 سالـــه و</a:t>
            </a:r>
          </a:p>
          <a:p>
            <a:pPr marL="109728" indent="0" algn="r">
              <a:buNone/>
            </a:pPr>
            <a:r>
              <a:rPr lang="fa-IR" sz="2000" dirty="0" smtClean="0"/>
              <a:t>بیشتردارای صرف 1% دربازدۀ مرود انتظار سالانه هستند. اگر وضع بدینگونه باشد سرمایــــــــه</a:t>
            </a:r>
          </a:p>
          <a:p>
            <a:pPr marL="109728" indent="0" algn="r">
              <a:buNone/>
            </a:pPr>
            <a:r>
              <a:rPr lang="fa-IR" sz="2000" dirty="0" smtClean="0"/>
              <a:t>گذاران انتظار دارند درسال نخست ازمحل اوراق قرضۀ یکساله به بازدۀ 5% برسند، آنها همچنین</a:t>
            </a:r>
          </a:p>
          <a:p>
            <a:pPr marL="109728" indent="0" algn="r">
              <a:buNone/>
            </a:pPr>
            <a:r>
              <a:rPr lang="fa-IR" sz="2000" dirty="0" smtClean="0"/>
              <a:t>انتظار دارند درمورد اوراق قرضه ای که دارای سررسید 2سال وبیشتر هستند به بازدهــــــــی    </a:t>
            </a:r>
            <a:endParaRPr lang="en-US" sz="2000" dirty="0"/>
          </a:p>
        </p:txBody>
      </p:sp>
      <p:sp>
        <p:nvSpPr>
          <p:cNvPr id="3" name="Title 2"/>
          <p:cNvSpPr>
            <a:spLocks noGrp="1"/>
          </p:cNvSpPr>
          <p:nvPr>
            <p:ph type="title"/>
          </p:nvPr>
        </p:nvSpPr>
        <p:spPr>
          <a:xfrm>
            <a:off x="457200" y="116632"/>
            <a:ext cx="8229600" cy="659223"/>
          </a:xfrm>
        </p:spPr>
        <p:txBody>
          <a:bodyPr>
            <a:normAutofit/>
          </a:bodyPr>
          <a:lstStyle/>
          <a:p>
            <a:pPr algn="r"/>
            <a:r>
              <a:rPr lang="fa-IR" sz="2800" dirty="0" smtClean="0">
                <a:solidFill>
                  <a:srgbClr val="FF0000"/>
                </a:solidFill>
              </a:rPr>
              <a:t>پیش بینی نرخ بهرۀ آیندۀ بازار براساس ساختار زمانی:</a:t>
            </a:r>
            <a:endParaRPr lang="en-US" sz="2800" dirty="0">
              <a:solidFill>
                <a:srgbClr val="FF0000"/>
              </a:solidFill>
            </a:endParaRPr>
          </a:p>
        </p:txBody>
      </p:sp>
    </p:spTree>
    <p:extLst>
      <p:ext uri="{BB962C8B-B14F-4D97-AF65-F5344CB8AC3E}">
        <p14:creationId xmlns:p14="http://schemas.microsoft.com/office/powerpoint/2010/main" xmlns="" val="361315225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7"/>
            <a:ext cx="8291264" cy="537561"/>
          </a:xfrm>
        </p:spPr>
        <p:txBody>
          <a:bodyPr>
            <a:normAutofit fontScale="90000"/>
          </a:bodyPr>
          <a:lstStyle/>
          <a:p>
            <a:pPr algn="r"/>
            <a:r>
              <a:rPr lang="fa-IR" sz="2000" dirty="0"/>
              <a:t>برابربا 6% دست یابند. بدینگونه می توان در بقیۀ ستونهای این ردیف عدد 6% را نوشت.</a:t>
            </a:r>
            <a:br>
              <a:rPr lang="fa-IR" sz="2000" dirty="0"/>
            </a:br>
            <a:endParaRPr lang="en-US" sz="2000" dirty="0"/>
          </a:p>
        </p:txBody>
      </p:sp>
      <p:sp>
        <p:nvSpPr>
          <p:cNvPr id="3" name="Text Placeholder 2"/>
          <p:cNvSpPr>
            <a:spLocks noGrp="1"/>
          </p:cNvSpPr>
          <p:nvPr>
            <p:ph type="body" idx="1"/>
          </p:nvPr>
        </p:nvSpPr>
        <p:spPr>
          <a:xfrm>
            <a:off x="467544" y="5949280"/>
            <a:ext cx="8219256" cy="692696"/>
          </a:xfrm>
        </p:spPr>
        <p:txBody>
          <a:bodyPr>
            <a:normAutofit/>
          </a:bodyPr>
          <a:lstStyle/>
          <a:p>
            <a:pPr algn="ctr"/>
            <a:r>
              <a:rPr lang="fa-IR" sz="2800" b="1" dirty="0" smtClean="0">
                <a:solidFill>
                  <a:srgbClr val="FFFF00"/>
                </a:solidFill>
              </a:rPr>
              <a:t>نمودار10-14 استخراج ساختار بازار ازمیانگین حسابی بازدهیها</a:t>
            </a:r>
            <a:endParaRPr lang="en-US" sz="2800" b="1" dirty="0">
              <a:solidFill>
                <a:srgbClr val="FFFF00"/>
              </a:solidFill>
            </a:endParaRPr>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0" y="1484784"/>
            <a:ext cx="4497388" cy="3600400"/>
          </a:xfrm>
        </p:spPr>
      </p:pic>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499992" y="1628800"/>
            <a:ext cx="4616299" cy="3384375"/>
          </a:xfrm>
        </p:spPr>
      </p:pic>
    </p:spTree>
    <p:extLst>
      <p:ext uri="{BB962C8B-B14F-4D97-AF65-F5344CB8AC3E}">
        <p14:creationId xmlns:p14="http://schemas.microsoft.com/office/powerpoint/2010/main" xmlns="" val="25594169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545"/>
            <a:ext cx="8229600" cy="5868747"/>
          </a:xfrm>
        </p:spPr>
        <p:txBody>
          <a:bodyPr>
            <a:normAutofit/>
          </a:bodyPr>
          <a:lstStyle/>
          <a:p>
            <a:pPr marL="109728" indent="0" algn="r">
              <a:buNone/>
            </a:pPr>
            <a:r>
              <a:rPr lang="fa-IR" sz="2000" dirty="0" smtClean="0"/>
              <a:t>حالا ما می توانیم عددهای ردیف دوم را تعیین کنیم. بازدۀ کنونی تا سررسید برای اوراق قرضــــۀ</a:t>
            </a:r>
          </a:p>
          <a:p>
            <a:pPr marL="109728" indent="0" algn="r">
              <a:buNone/>
            </a:pPr>
            <a:r>
              <a:rPr lang="fa-IR" sz="2000" dirty="0" smtClean="0"/>
              <a:t>2ساله 8% است. ما می دانیم که 8% عبارت است ازمیانگین حسابی بازدۀ مورد انتظــــار اوراق</a:t>
            </a:r>
          </a:p>
          <a:p>
            <a:pPr marL="109728" indent="0" algn="r">
              <a:buNone/>
            </a:pPr>
            <a:r>
              <a:rPr lang="fa-IR" sz="2000" dirty="0" smtClean="0"/>
              <a:t>قرضه در سالهای اول ودوم. انتظار می رود که این اوراق قرضه درسال اول دارای نرخ بــــازده</a:t>
            </a:r>
          </a:p>
          <a:p>
            <a:pPr marL="109728" indent="0" algn="r">
              <a:buNone/>
            </a:pPr>
            <a:r>
              <a:rPr lang="fa-IR" sz="2000" dirty="0" smtClean="0"/>
              <a:t>برابربا 6% باشد(ردیف اول ستون دوم). اگر میانگین 8% باشد باید انتظار داشته باشیم که درسال</a:t>
            </a:r>
          </a:p>
          <a:p>
            <a:pPr marL="109728" indent="0" algn="r">
              <a:buNone/>
            </a:pPr>
            <a:r>
              <a:rPr lang="fa-IR" sz="2000" dirty="0" smtClean="0"/>
              <a:t>دوم نرخ بازده به 10% برسد(ردیف دوم ستون اول). وبا توجه به فرض مربوط به وجود صـرف</a:t>
            </a:r>
          </a:p>
          <a:p>
            <a:pPr marL="109728" indent="0" algn="r">
              <a:buNone/>
            </a:pPr>
            <a:r>
              <a:rPr lang="fa-IR" sz="2000" dirty="0" smtClean="0"/>
              <a:t>نقدینگی، انتظار بازار بر این است که در سال بعد نرخ بهرۀ یکساله بالا رفته وبه 10% برسد.</a:t>
            </a:r>
          </a:p>
          <a:p>
            <a:pPr marL="109728" indent="0" algn="r">
              <a:buNone/>
            </a:pPr>
            <a:r>
              <a:rPr lang="fa-IR" sz="2400" dirty="0" smtClean="0">
                <a:solidFill>
                  <a:srgbClr val="00B0F0"/>
                </a:solidFill>
              </a:rPr>
              <a:t>تعیین پیش بینی بازار درمورد بازدۀ داخلی:</a:t>
            </a:r>
          </a:p>
          <a:p>
            <a:pPr marL="109728" indent="0" algn="r">
              <a:buNone/>
            </a:pPr>
            <a:r>
              <a:rPr lang="fa-IR" sz="2000" dirty="0" smtClean="0"/>
              <a:t>متأسفانه در خبرهای مالی هیچگاه میانگین حسابی نوشته وگزارش نمی شود. همانگونه کـــــــــــــه</a:t>
            </a:r>
          </a:p>
          <a:p>
            <a:pPr marL="109728" indent="0" algn="r">
              <a:buNone/>
            </a:pPr>
            <a:r>
              <a:rPr lang="en-US" sz="2000" dirty="0" smtClean="0"/>
              <a:t>  </a:t>
            </a:r>
            <a:r>
              <a:rPr lang="fa-IR" sz="2000" dirty="0" smtClean="0"/>
              <a:t>می دانید، این بازدهیها به عنوان بازدۀ داخلی گزارش می شوند. در معادلۀ زیر با محاسبــــــــــۀ</a:t>
            </a:r>
            <a:r>
              <a:rPr lang="fa-IR" sz="2000" dirty="0"/>
              <a:t> </a:t>
            </a:r>
            <a:r>
              <a:rPr lang="fa-IR" sz="2000" dirty="0" smtClean="0"/>
              <a:t>می توان بازدۀ داخلی را بدست آورد:   (2-14)</a:t>
            </a:r>
          </a:p>
          <a:p>
            <a:pPr marL="109728" indent="0" algn="r">
              <a:buNone/>
            </a:pPr>
            <a:endParaRPr lang="fa-IR" sz="2000" dirty="0"/>
          </a:p>
          <a:p>
            <a:pPr marL="109728" indent="0" algn="r">
              <a:buNone/>
            </a:pPr>
            <a:endParaRPr lang="fa-IR" sz="2000" dirty="0" smtClean="0"/>
          </a:p>
          <a:p>
            <a:pPr marL="109728" indent="0" algn="r">
              <a:buNone/>
            </a:pPr>
            <a:r>
              <a:rPr lang="fa-IR" sz="2000" dirty="0" smtClean="0"/>
              <a:t>دراین معادله     نشان دهندۀ ارزش بازارکنونی ورقۀ قرضه،    نرخ بهرۀ سالانه و   اصل مبلغــی</a:t>
            </a:r>
          </a:p>
          <a:p>
            <a:pPr marL="109728" indent="0" algn="r">
              <a:buNone/>
            </a:pPr>
            <a:r>
              <a:rPr lang="fa-IR" sz="2000" dirty="0" smtClean="0"/>
              <a:t>است که در سررسید پرداخت می شود. همانگونه که گفتیم بازدۀ داخلی براساس این فرض قــــرار</a:t>
            </a:r>
          </a:p>
          <a:p>
            <a:pPr marL="109728" indent="0" algn="r">
              <a:buNone/>
            </a:pPr>
            <a:r>
              <a:rPr lang="fa-IR" sz="2000" dirty="0" smtClean="0"/>
              <a:t>دارد که نرخ بهره در طول زمان ثابت می ماند، زیرا چنین فرض می شود که نمی توان جریانهای</a:t>
            </a:r>
          </a:p>
          <a:p>
            <a:pPr marL="109728" indent="0" algn="r">
              <a:buNone/>
            </a:pPr>
            <a:r>
              <a:rPr lang="fa-IR" sz="2000" dirty="0" smtClean="0"/>
              <a:t>نقدی آینده را بر مبنای بازدۀ داخلی، دوباره در همان اوراق قرضه(امروز) سرمایه گذاری کرد.   </a:t>
            </a:r>
            <a:endParaRPr lang="en-US" sz="2000" dirty="0"/>
          </a:p>
        </p:txBody>
      </p:sp>
      <p:cxnSp>
        <p:nvCxnSpPr>
          <p:cNvPr id="10" name="Straight Arrow Connector 9"/>
          <p:cNvCxnSpPr/>
          <p:nvPr/>
        </p:nvCxnSpPr>
        <p:spPr>
          <a:xfrm flipH="1">
            <a:off x="755576" y="2348880"/>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613" y="3014663"/>
            <a:ext cx="161925"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341" y="3444188"/>
            <a:ext cx="3246771" cy="704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4437112"/>
            <a:ext cx="219075" cy="26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91880" y="4479134"/>
            <a:ext cx="152400" cy="23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63688" y="4465687"/>
            <a:ext cx="171450" cy="238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6853439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smtClean="0"/>
              <a:t>ما می توانیم معادلۀ 2-14را تعمیم داده وبدان وسیله امکان تغییر درمیزان نرخ بهره درطول زمان</a:t>
            </a:r>
          </a:p>
          <a:p>
            <a:pPr marL="109728" indent="0" algn="r">
              <a:buNone/>
            </a:pPr>
            <a:r>
              <a:rPr lang="fa-IR" sz="2000" dirty="0" smtClean="0"/>
              <a:t>به صورت زیر درخواهد آمد:         (3-14)</a:t>
            </a:r>
          </a:p>
          <a:p>
            <a:pPr marL="109728" indent="0" algn="r">
              <a:buNone/>
            </a:pPr>
            <a:endParaRPr lang="fa-IR" sz="2000" dirty="0"/>
          </a:p>
          <a:p>
            <a:pPr marL="109728" indent="0" algn="r">
              <a:buNone/>
            </a:pPr>
            <a:endParaRPr lang="fa-IR" sz="2000" dirty="0" smtClean="0"/>
          </a:p>
          <a:p>
            <a:pPr marL="109728" indent="0" algn="r">
              <a:buNone/>
            </a:pPr>
            <a:endParaRPr lang="fa-IR" sz="1400" dirty="0" smtClean="0"/>
          </a:p>
          <a:p>
            <a:pPr marL="109728" indent="0" algn="r">
              <a:buNone/>
            </a:pPr>
            <a:r>
              <a:rPr lang="fa-IR" sz="2000" dirty="0" smtClean="0"/>
              <a:t>دراین معادله    نرخ بهرۀ یکساله درسالهای پیاپی می باشد. ازاین روباید ارزش فعلی هرچرداخـت</a:t>
            </a:r>
          </a:p>
          <a:p>
            <a:pPr marL="109728" indent="0" algn="r">
              <a:buNone/>
            </a:pPr>
            <a:r>
              <a:rPr lang="fa-IR" sz="2000" dirty="0" smtClean="0"/>
              <a:t>مربوط به بهره را ازطریق حاصلضرب نرخ بهرۀ اوراق قرضۀ یکساله درطول زمان رامحاسبـــه</a:t>
            </a:r>
          </a:p>
          <a:p>
            <a:pPr marL="109728" indent="0" algn="r">
              <a:buNone/>
            </a:pPr>
            <a:r>
              <a:rPr lang="fa-IR" sz="2000" dirty="0" smtClean="0"/>
              <a:t>کرد. برای محاسبۀ نرخ بازدۀ مورد انتظار بازار باید ازیک تابع غیرخطی ارائه شده در معادلـــــۀ</a:t>
            </a:r>
          </a:p>
          <a:p>
            <a:pPr marL="109728" indent="0" algn="r">
              <a:buNone/>
            </a:pPr>
            <a:r>
              <a:rPr lang="fa-IR" sz="2000" dirty="0" smtClean="0"/>
              <a:t>(1-14)استفاده کرد که نشان دهندۀ ساختار زمانی بازدۀ داخلی تا سررسید است. فرض می کنیـــــم</a:t>
            </a:r>
          </a:p>
          <a:p>
            <a:pPr marL="109728" indent="0" algn="r">
              <a:buNone/>
            </a:pPr>
            <a:r>
              <a:rPr lang="fa-IR" sz="2000" dirty="0" smtClean="0"/>
              <a:t>این محاسبه را انجام دادیم وتابعی بدست آمد که نمونۀ آن درنمودار11-14ارائه شده است. گام دوم</a:t>
            </a:r>
          </a:p>
          <a:p>
            <a:pPr marL="109728" indent="0" algn="r">
              <a:buNone/>
            </a:pPr>
            <a:r>
              <a:rPr lang="fa-IR" sz="2000" dirty="0" smtClean="0"/>
              <a:t>این است که با مراجعه به این منحنی و در فاصلۀ زمانی یکسان(تا سررسید) بازدهیها رامشخـــص</a:t>
            </a:r>
          </a:p>
          <a:p>
            <a:pPr marL="109728" indent="0" algn="r">
              <a:buNone/>
            </a:pPr>
            <a:r>
              <a:rPr lang="fa-IR" sz="2000" dirty="0" smtClean="0"/>
              <a:t>کنیم. با استفاده ازفاصله های زمانی سالانه، منحنی ارائه شده درنمودار11-14به دست خواهد آمد.</a:t>
            </a:r>
          </a:p>
          <a:p>
            <a:pPr marL="109728" indent="0" algn="r">
              <a:buNone/>
            </a:pPr>
            <a:r>
              <a:rPr lang="fa-IR" sz="2000" dirty="0" smtClean="0"/>
              <a:t>  </a:t>
            </a:r>
            <a:endParaRPr lang="fa-IR"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908720"/>
            <a:ext cx="6840760"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3637" y="1916832"/>
            <a:ext cx="210691" cy="28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Straight Arrow Connector 7"/>
          <p:cNvCxnSpPr/>
          <p:nvPr/>
        </p:nvCxnSpPr>
        <p:spPr>
          <a:xfrm flipH="1">
            <a:off x="683568" y="458112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724894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5576" y="332656"/>
            <a:ext cx="7776864" cy="5616624"/>
          </a:xfrm>
        </p:spPr>
      </p:pic>
    </p:spTree>
    <p:extLst>
      <p:ext uri="{BB962C8B-B14F-4D97-AF65-F5344CB8AC3E}">
        <p14:creationId xmlns:p14="http://schemas.microsoft.com/office/powerpoint/2010/main" xmlns="" val="79892241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070"/>
            <a:ext cx="8229600" cy="5816222"/>
          </a:xfrm>
        </p:spPr>
        <p:txBody>
          <a:bodyPr>
            <a:normAutofit/>
          </a:bodyPr>
          <a:lstStyle/>
          <a:p>
            <a:pPr marL="109728" indent="0" algn="r">
              <a:buNone/>
            </a:pPr>
            <a:r>
              <a:rPr lang="fa-IR" sz="2000" dirty="0" smtClean="0"/>
              <a:t>سررسید برای اوراق قرضۀ 2ساله 12% است. اگر فرض شود که اوراق قرضه به قیمت بـازار،</a:t>
            </a:r>
          </a:p>
          <a:p>
            <a:pPr marL="109728" indent="0" algn="r">
              <a:buNone/>
            </a:pPr>
            <a:r>
              <a:rPr lang="fa-IR" sz="2000" dirty="0" smtClean="0"/>
              <a:t>هزار دلار به فروش رسد، بهرۀ پرداختی باید به 120دلار برسد:</a:t>
            </a:r>
          </a:p>
          <a:p>
            <a:pPr marL="109728" indent="0" algn="r">
              <a:buNone/>
            </a:pPr>
            <a:endParaRPr lang="fa-IR" sz="2000" dirty="0"/>
          </a:p>
          <a:p>
            <a:pPr marL="109728" indent="0" algn="r">
              <a:buNone/>
            </a:pPr>
            <a:endParaRPr lang="fa-IR" sz="2000" dirty="0" smtClean="0"/>
          </a:p>
          <a:p>
            <a:pPr marL="109728" indent="0" algn="r">
              <a:buNone/>
            </a:pPr>
            <a:endParaRPr lang="fa-IR" sz="2000" dirty="0"/>
          </a:p>
          <a:p>
            <a:pPr marL="109728" indent="0" algn="r">
              <a:buNone/>
            </a:pPr>
            <a:r>
              <a:rPr lang="fa-IR" sz="2000" dirty="0" smtClean="0"/>
              <a:t>حالا برای محاسبۀ انتظارات بازار درمورد نرخ بازدۀ اوراق قرضۀ یکساله برای سال بعد، مـــــــا</a:t>
            </a:r>
          </a:p>
          <a:p>
            <a:pPr marL="109728" indent="0" algn="r">
              <a:buNone/>
            </a:pPr>
            <a:r>
              <a:rPr lang="fa-IR" sz="2000" dirty="0" smtClean="0"/>
              <a:t>می توانیم ازفرمولی کلی تر استفاده کنیم که می توان با استفاده از آن تغییرات در نرخ بهــره رادر</a:t>
            </a:r>
          </a:p>
          <a:p>
            <a:pPr marL="109728" indent="0" algn="r">
              <a:buNone/>
            </a:pPr>
            <a:r>
              <a:rPr lang="fa-IR" sz="2000" dirty="0" smtClean="0"/>
              <a:t>طول زمان محاسبه کرد. اوراق قرضه ای رادرنظرآورید که تشکیل دهندۀ یک پرتفوی ازدو دسته</a:t>
            </a:r>
          </a:p>
          <a:p>
            <a:pPr marL="109728" indent="0" algn="r">
              <a:buNone/>
            </a:pPr>
            <a:r>
              <a:rPr lang="fa-IR" sz="2000" dirty="0" smtClean="0"/>
              <a:t>از روراق قرضه است که با کسربه فروش رفته اند. از بابت یک دسته اوراق قرضه در پایان یک</a:t>
            </a:r>
          </a:p>
          <a:p>
            <a:pPr marL="109728" indent="0" algn="r">
              <a:buNone/>
            </a:pPr>
            <a:r>
              <a:rPr lang="fa-IR" sz="2000" dirty="0" smtClean="0"/>
              <a:t>سال مبلغی برابربا 120دلار واوراق قرضۀ دیگردر پایان 2سال مبلغی برابربا 1120دلارپرداخت</a:t>
            </a:r>
          </a:p>
          <a:p>
            <a:pPr marL="109728" indent="0" algn="r">
              <a:buNone/>
            </a:pPr>
            <a:r>
              <a:rPr lang="fa-IR" sz="2000" dirty="0" smtClean="0"/>
              <a:t>خواهد کرد. ما می دانیم که نرخ بازدۀ اوراق قرضۀ دستۀ نخست دربازار10% است، زیرا منحنی</a:t>
            </a:r>
          </a:p>
          <a:p>
            <a:pPr marL="109728" indent="0" algn="r">
              <a:buNone/>
            </a:pPr>
            <a:r>
              <a:rPr lang="fa-IR" sz="2000" dirty="0" smtClean="0"/>
              <a:t>آن بر اساس ساختار زمانی قراردارد، نرخ بازدۀ اوراق قرضۀ یکساله در زمان کنونی 10%است</a:t>
            </a:r>
          </a:p>
          <a:p>
            <a:pPr marL="109728" indent="0" algn="r">
              <a:buNone/>
            </a:pPr>
            <a:r>
              <a:rPr lang="fa-IR" sz="2000" dirty="0" smtClean="0"/>
              <a:t>معمای دیگریکه وجود دارد در رابطه با این پرسش است که نرخ بازدۀ اوراق قرضۀ دستۀ دوم در</a:t>
            </a:r>
          </a:p>
          <a:p>
            <a:pPr marL="109728" indent="0" algn="r">
              <a:buNone/>
            </a:pPr>
            <a:r>
              <a:rPr lang="fa-IR" sz="2000" dirty="0" smtClean="0"/>
              <a:t>سال جاری، در بازار چقدراست؟ اینجا همان جای است که ما باید در مورد صرف نقدینگی یـــک</a:t>
            </a:r>
          </a:p>
          <a:p>
            <a:pPr marL="109728" indent="0" algn="r">
              <a:buNone/>
            </a:pPr>
            <a:r>
              <a:rPr lang="fa-IR" sz="2000" dirty="0" smtClean="0"/>
              <a:t>فرض درنظربگیریم . بار دیگر فرض می کنیم که ازدیدگاه بازار برای سرمایه گــذاری در اوراق</a:t>
            </a:r>
          </a:p>
          <a:p>
            <a:pPr marL="109728" indent="0" algn="r">
              <a:buNone/>
            </a:pPr>
            <a:r>
              <a:rPr lang="fa-IR" sz="2000" dirty="0" smtClean="0"/>
              <a:t>قرضۀ 2ساله، درسال جاری صرفی برابر با 1%درنظر گرفته می شود وانتظاربر این است بازدۀ </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088" y="1052736"/>
            <a:ext cx="3364512"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4145" y="1227038"/>
            <a:ext cx="1791271" cy="545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496776"/>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1070"/>
            <a:ext cx="8229600" cy="5816222"/>
          </a:xfrm>
        </p:spPr>
        <p:txBody>
          <a:bodyPr>
            <a:normAutofit/>
          </a:bodyPr>
          <a:lstStyle/>
          <a:p>
            <a:pPr marL="109728" indent="0" algn="r">
              <a:buNone/>
            </a:pPr>
            <a:r>
              <a:rPr lang="fa-IR" sz="2000" dirty="0" smtClean="0"/>
              <a:t>اوراق قرضۀ یکساله به این مقدار باشد. براساس چنین فرضی ما میتوانیم ارزش اوراق قرضــه را</a:t>
            </a:r>
          </a:p>
          <a:p>
            <a:pPr marL="109728" indent="0" algn="r">
              <a:buNone/>
            </a:pPr>
            <a:r>
              <a:rPr lang="fa-IR" sz="2000" dirty="0" smtClean="0"/>
              <a:t>به صورت زیر تعیین کنیم:</a:t>
            </a:r>
          </a:p>
          <a:p>
            <a:pPr marL="109728" indent="0" algn="r">
              <a:buNone/>
            </a:pPr>
            <a:endParaRPr lang="fa-IR" sz="2000" dirty="0"/>
          </a:p>
          <a:p>
            <a:pPr marL="109728" indent="0" algn="r">
              <a:buNone/>
            </a:pPr>
            <a:endParaRPr lang="fa-IR" sz="2000" dirty="0" smtClean="0"/>
          </a:p>
          <a:p>
            <a:pPr marL="109728" indent="0" algn="r">
              <a:buNone/>
            </a:pPr>
            <a:r>
              <a:rPr lang="fa-IR" sz="2000" dirty="0" smtClean="0"/>
              <a:t>حالا می توانیم مقدار     را محاسبه کنیم، یعنی نرخ بازدۀ یکسالۀ مورد انتظاربازار برای سال بعد</a:t>
            </a:r>
          </a:p>
          <a:p>
            <a:pPr marL="109728" indent="0" algn="r">
              <a:buNone/>
            </a:pPr>
            <a:r>
              <a:rPr lang="fa-IR" sz="2000" dirty="0" smtClean="0"/>
              <a:t>که به 13/26% می رسد.</a:t>
            </a:r>
          </a:p>
          <a:p>
            <a:pPr marL="109728" indent="0" algn="r">
              <a:buNone/>
            </a:pPr>
            <a:endParaRPr lang="fa-IR" sz="2000" dirty="0"/>
          </a:p>
          <a:p>
            <a:pPr marL="109728" indent="0" algn="r">
              <a:buNone/>
            </a:pPr>
            <a:endParaRPr lang="fa-IR" sz="2000" dirty="0" smtClean="0"/>
          </a:p>
          <a:p>
            <a:pPr marL="109728" indent="0" algn="r">
              <a:buNone/>
            </a:pPr>
            <a:endParaRPr lang="fa-IR" sz="2000" dirty="0"/>
          </a:p>
          <a:p>
            <a:pPr marL="109728" indent="0" algn="r">
              <a:buNone/>
            </a:pPr>
            <a:endParaRPr lang="fa-IR" sz="2000" dirty="0" smtClean="0"/>
          </a:p>
          <a:p>
            <a:pPr marL="109728" indent="0" algn="r">
              <a:buNone/>
            </a:pPr>
            <a:endParaRPr lang="fa-IR" sz="2000" dirty="0"/>
          </a:p>
          <a:p>
            <a:pPr marL="109728" indent="0" algn="r">
              <a:buNone/>
            </a:pPr>
            <a:r>
              <a:rPr lang="fa-IR" sz="2000" dirty="0" smtClean="0"/>
              <a:t>بدینگونه می توانیم مقدار    را تعیین کنیم. نرخ بهرۀ سالانۀ اوراق قرضه ایکه بازدۀ داخلــــــی آن</a:t>
            </a:r>
          </a:p>
          <a:p>
            <a:pPr marL="109728" indent="0" algn="r">
              <a:buNone/>
            </a:pPr>
            <a:r>
              <a:rPr lang="fa-IR" sz="2000" dirty="0" smtClean="0"/>
              <a:t>13% باشد به قیمتی برابربا 130دلاربه فروش میرسد. اگرفرض کنیم اوراق قرضۀ3سالــه دارای</a:t>
            </a:r>
          </a:p>
          <a:p>
            <a:pPr marL="109728" indent="0" algn="r">
              <a:buNone/>
            </a:pPr>
            <a:r>
              <a:rPr lang="fa-IR" sz="2000" dirty="0" smtClean="0"/>
              <a:t>یک صرف نقدینگی همانند اوراق قرضۀ 2ساله باشد، با استفاده ازمعادلۀ زیر میتــــــــــوان     را</a:t>
            </a:r>
          </a:p>
          <a:p>
            <a:pPr marL="109728" indent="0" algn="r">
              <a:buNone/>
            </a:pPr>
            <a:r>
              <a:rPr lang="fa-IR" sz="2000" dirty="0" smtClean="0"/>
              <a:t>حساب کرد:</a:t>
            </a:r>
          </a:p>
          <a:p>
            <a:pPr marL="109728" indent="0" algn="r">
              <a:buNone/>
            </a:pPr>
            <a:r>
              <a:rPr lang="fa-IR" sz="2000" dirty="0" smtClean="0"/>
              <a:t> </a:t>
            </a:r>
            <a:endParaRPr lang="en-US" sz="2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620688"/>
            <a:ext cx="4165717"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1556792"/>
            <a:ext cx="306511" cy="403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xmlns="" val="2596734790"/>
              </p:ext>
            </p:extLst>
          </p:nvPr>
        </p:nvGraphicFramePr>
        <p:xfrm>
          <a:off x="846968" y="2420888"/>
          <a:ext cx="6096000" cy="15087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fa-IR" sz="2000" dirty="0" smtClean="0"/>
                        <a:t>بـــــــازدۀ داخـــــلی</a:t>
                      </a:r>
                      <a:endParaRPr lang="en-US" sz="2000" dirty="0"/>
                    </a:p>
                  </a:txBody>
                  <a:tcPr/>
                </a:tc>
                <a:tc>
                  <a:txBody>
                    <a:bodyPr/>
                    <a:lstStyle/>
                    <a:p>
                      <a:pPr algn="ctr"/>
                      <a:r>
                        <a:rPr lang="fa-IR" b="1" dirty="0" smtClean="0"/>
                        <a:t>زمـــــــان تا سررســــید</a:t>
                      </a:r>
                      <a:endParaRPr lang="en-US" b="1" dirty="0"/>
                    </a:p>
                  </a:txBody>
                  <a:tcPr/>
                </a:tc>
              </a:tr>
              <a:tr h="370840">
                <a:tc>
                  <a:txBody>
                    <a:bodyPr/>
                    <a:lstStyle/>
                    <a:p>
                      <a:pPr algn="ctr"/>
                      <a:r>
                        <a:rPr lang="fa-IR" b="1" dirty="0" smtClean="0"/>
                        <a:t>10%</a:t>
                      </a:r>
                      <a:endParaRPr lang="en-US" b="1" dirty="0"/>
                    </a:p>
                  </a:txBody>
                  <a:tcPr/>
                </a:tc>
                <a:tc>
                  <a:txBody>
                    <a:bodyPr/>
                    <a:lstStyle/>
                    <a:p>
                      <a:pPr algn="ctr"/>
                      <a:r>
                        <a:rPr lang="fa-IR" b="1" dirty="0" smtClean="0"/>
                        <a:t>یــــــــک</a:t>
                      </a:r>
                      <a:r>
                        <a:rPr lang="fa-IR" b="1" baseline="0" dirty="0" smtClean="0"/>
                        <a:t> ســـــال</a:t>
                      </a:r>
                      <a:endParaRPr lang="en-US" b="1" dirty="0"/>
                    </a:p>
                  </a:txBody>
                  <a:tcPr/>
                </a:tc>
              </a:tr>
              <a:tr h="370840">
                <a:tc>
                  <a:txBody>
                    <a:bodyPr/>
                    <a:lstStyle/>
                    <a:p>
                      <a:pPr algn="ctr"/>
                      <a:r>
                        <a:rPr lang="fa-IR" b="1" dirty="0" smtClean="0"/>
                        <a:t>12%</a:t>
                      </a:r>
                      <a:endParaRPr lang="en-US" b="1" dirty="0"/>
                    </a:p>
                  </a:txBody>
                  <a:tcPr/>
                </a:tc>
                <a:tc>
                  <a:txBody>
                    <a:bodyPr/>
                    <a:lstStyle/>
                    <a:p>
                      <a:pPr algn="ctr"/>
                      <a:r>
                        <a:rPr lang="fa-IR" b="1" dirty="0" smtClean="0"/>
                        <a:t>دوســــــــــــــــال</a:t>
                      </a:r>
                      <a:endParaRPr lang="en-US" b="1" dirty="0"/>
                    </a:p>
                  </a:txBody>
                  <a:tcPr/>
                </a:tc>
              </a:tr>
              <a:tr h="370840">
                <a:tc>
                  <a:txBody>
                    <a:bodyPr/>
                    <a:lstStyle/>
                    <a:p>
                      <a:pPr algn="ctr"/>
                      <a:r>
                        <a:rPr lang="fa-IR" b="1" dirty="0" smtClean="0"/>
                        <a:t>13%</a:t>
                      </a:r>
                      <a:endParaRPr lang="en-US" b="1" dirty="0"/>
                    </a:p>
                  </a:txBody>
                  <a:tcPr/>
                </a:tc>
                <a:tc>
                  <a:txBody>
                    <a:bodyPr/>
                    <a:lstStyle/>
                    <a:p>
                      <a:pPr algn="ctr"/>
                      <a:r>
                        <a:rPr lang="fa-IR" b="1" dirty="0" smtClean="0"/>
                        <a:t>ســه ســـــــــــال</a:t>
                      </a:r>
                      <a:endParaRPr lang="en-US" b="1" dirty="0"/>
                    </a:p>
                  </a:txBody>
                  <a:tcPr/>
                </a:tc>
              </a:tr>
            </a:tbl>
          </a:graphicData>
        </a:graphic>
      </p:graphicFrame>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9863" y="4126366"/>
            <a:ext cx="274493" cy="339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4835564"/>
            <a:ext cx="274493" cy="339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9752" y="5517232"/>
            <a:ext cx="6273424"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a:off x="4716016" y="6453336"/>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1127456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marL="109728" indent="0" algn="ctr">
              <a:buNone/>
            </a:pPr>
            <a:r>
              <a:rPr lang="fa-IR" sz="4000" b="1" dirty="0" smtClean="0">
                <a:solidFill>
                  <a:srgbClr val="0070C0"/>
                </a:solidFill>
                <a:latin typeface="Castellar" pitchFamily="18" charset="0"/>
              </a:rPr>
              <a:t>مقدمه</a:t>
            </a:r>
          </a:p>
          <a:p>
            <a:pPr marL="109728" indent="0" algn="r">
              <a:buNone/>
            </a:pPr>
            <a:r>
              <a:rPr lang="fa-IR" sz="2000" dirty="0" smtClean="0">
                <a:latin typeface="Castellar" pitchFamily="18" charset="0"/>
              </a:rPr>
              <a:t>هنگامیکه الگوی قیمت گذاری داراییهای سرمایه ای وتئوری قیمت گذاری آربیتراژ را مطالعـــــــه</a:t>
            </a:r>
          </a:p>
          <a:p>
            <a:pPr marL="109728" indent="0" algn="r">
              <a:buNone/>
            </a:pPr>
            <a:r>
              <a:rPr lang="fa-IR" sz="2000" dirty="0" smtClean="0">
                <a:latin typeface="Castellar" pitchFamily="18" charset="0"/>
              </a:rPr>
              <a:t>میکردیم به رابطه بین ریسک اوراق بهادار ونرخ بازدهی را که برای سرمایه گذار ایجاد می کنــد</a:t>
            </a:r>
          </a:p>
          <a:p>
            <a:pPr marL="109728" indent="0" algn="r">
              <a:buNone/>
            </a:pPr>
            <a:r>
              <a:rPr lang="fa-IR" sz="2000" dirty="0" smtClean="0">
                <a:latin typeface="Castellar" pitchFamily="18" charset="0"/>
              </a:rPr>
              <a:t>توجه خاص کردیم.ما میتوانیم این رابطه را ساختار ریسک نرخ بهره بنامیم.دراین فصل دربــــاره</a:t>
            </a:r>
          </a:p>
          <a:p>
            <a:pPr marL="109728" indent="0" algn="r">
              <a:buNone/>
            </a:pPr>
            <a:r>
              <a:rPr lang="fa-IR" sz="2000" dirty="0" smtClean="0">
                <a:latin typeface="Castellar" pitchFamily="18" charset="0"/>
              </a:rPr>
              <a:t>ساختار زمانی نرخ بهره بحث میشود، یعنی رابطه بین زمان تا سررسید یک ورقه قرضه وبـــازده</a:t>
            </a:r>
          </a:p>
          <a:p>
            <a:pPr marL="109728" indent="0" algn="r">
              <a:buNone/>
            </a:pPr>
            <a:r>
              <a:rPr lang="fa-IR" sz="2000" dirty="0" smtClean="0">
                <a:latin typeface="Castellar" pitchFamily="18" charset="0"/>
              </a:rPr>
              <a:t>آن تا سررسید.</a:t>
            </a:r>
          </a:p>
          <a:p>
            <a:pPr marL="109728" indent="0" algn="r">
              <a:buNone/>
            </a:pPr>
            <a:r>
              <a:rPr lang="fa-IR" sz="2400" dirty="0" smtClean="0">
                <a:solidFill>
                  <a:srgbClr val="FF0000"/>
                </a:solidFill>
                <a:latin typeface="Castellar" pitchFamily="18" charset="0"/>
              </a:rPr>
              <a:t>ماهیت وتاریخچه ساختار زمانی نرخ بهره: </a:t>
            </a:r>
            <a:r>
              <a:rPr lang="fa-IR" sz="2000" dirty="0" smtClean="0">
                <a:latin typeface="Castellar" pitchFamily="18" charset="0"/>
              </a:rPr>
              <a:t>ساختار زمانی نرخ بهره را معمــــولا بـــرای اوراق قرضه ای رسم میکنند که ازنظر دچار شدن شرکت انتشار دهنده با</a:t>
            </a:r>
            <a:r>
              <a:rPr lang="fa-IR" sz="2000" dirty="0">
                <a:latin typeface="Castellar" pitchFamily="18" charset="0"/>
              </a:rPr>
              <a:t> </a:t>
            </a:r>
            <a:r>
              <a:rPr lang="fa-IR" sz="2000" dirty="0" smtClean="0">
                <a:latin typeface="Castellar" pitchFamily="18" charset="0"/>
              </a:rPr>
              <a:t>بحران مالـــــــی، دارای کیفیتی یکسان باشند ونیز برای اوراق قرضه ای که از نظردرصدی که مشمول مالیات میشونــــــد وضع یکسانی وجود داشته باشد.ازاینرو میتوان برای اوراق قرضه خزانه آمریکا ساختار زمانــــی رامورد بررسی قرارداد،</a:t>
            </a:r>
            <a:r>
              <a:rPr lang="fa-IR" sz="2400" dirty="0" smtClean="0">
                <a:latin typeface="Castellar" pitchFamily="18" charset="0"/>
              </a:rPr>
              <a:t> </a:t>
            </a:r>
            <a:r>
              <a:rPr lang="fa-IR" sz="2000" dirty="0">
                <a:latin typeface="Castellar" pitchFamily="18" charset="0"/>
              </a:rPr>
              <a:t>زیرا این نهاد دچار بحران مالی نخواهد شد، بازده مشمول مالیات </a:t>
            </a:r>
            <a:r>
              <a:rPr lang="fa-IR" sz="2000" dirty="0" smtClean="0">
                <a:latin typeface="Castellar" pitchFamily="18" charset="0"/>
              </a:rPr>
              <a:t>دولــت </a:t>
            </a:r>
          </a:p>
          <a:p>
            <a:pPr marL="109728" indent="0" algn="r">
              <a:buNone/>
            </a:pPr>
            <a:r>
              <a:rPr lang="fa-IR" sz="2000" dirty="0" smtClean="0">
                <a:latin typeface="Castellar" pitchFamily="18" charset="0"/>
              </a:rPr>
              <a:t>مرکزی </a:t>
            </a:r>
            <a:r>
              <a:rPr lang="fa-IR" sz="2000" dirty="0">
                <a:latin typeface="Castellar" pitchFamily="18" charset="0"/>
              </a:rPr>
              <a:t>میشود، </a:t>
            </a:r>
            <a:r>
              <a:rPr lang="fa-IR" sz="2000" dirty="0" smtClean="0">
                <a:latin typeface="Castellar" pitchFamily="18" charset="0"/>
              </a:rPr>
              <a:t>ولی از مالیات </a:t>
            </a:r>
            <a:r>
              <a:rPr lang="fa-IR" sz="2000" dirty="0">
                <a:latin typeface="Castellar" pitchFamily="18" charset="0"/>
              </a:rPr>
              <a:t>دولت ایالتی معاف است</a:t>
            </a:r>
            <a:r>
              <a:rPr lang="fa-IR" sz="2000" dirty="0" smtClean="0">
                <a:latin typeface="Castellar" pitchFamily="18" charset="0"/>
              </a:rPr>
              <a:t>.</a:t>
            </a:r>
            <a:endParaRPr lang="fa-IR" sz="2000" dirty="0">
              <a:latin typeface="Castellar" pitchFamily="18" charset="0"/>
            </a:endParaRPr>
          </a:p>
          <a:p>
            <a:pPr marL="109728" indent="0" algn="r">
              <a:buNone/>
            </a:pPr>
            <a:endParaRPr lang="fa-IR" sz="2400" dirty="0" smtClean="0">
              <a:latin typeface="Castellar" pitchFamily="18" charset="0"/>
            </a:endParaRPr>
          </a:p>
          <a:p>
            <a:pPr marL="109728" indent="0" algn="r">
              <a:buNone/>
            </a:pPr>
            <a:endParaRPr lang="en-US" sz="2000" dirty="0">
              <a:latin typeface="Castellar" pitchFamily="18" charset="0"/>
            </a:endParaRPr>
          </a:p>
        </p:txBody>
      </p:sp>
      <p:sp>
        <p:nvSpPr>
          <p:cNvPr id="3" name="Title 2"/>
          <p:cNvSpPr>
            <a:spLocks noGrp="1"/>
          </p:cNvSpPr>
          <p:nvPr>
            <p:ph type="title"/>
          </p:nvPr>
        </p:nvSpPr>
        <p:spPr>
          <a:xfrm>
            <a:off x="457200" y="274638"/>
            <a:ext cx="8229600" cy="994122"/>
          </a:xfrm>
        </p:spPr>
        <p:txBody>
          <a:bodyPr/>
          <a:lstStyle/>
          <a:p>
            <a:pPr algn="ctr"/>
            <a:r>
              <a:rPr lang="fa-IR" dirty="0" smtClean="0">
                <a:solidFill>
                  <a:schemeClr val="bg2">
                    <a:lumMod val="25000"/>
                  </a:schemeClr>
                </a:solidFill>
              </a:rPr>
              <a:t>ساختارزمانی نرخ بهره</a:t>
            </a:r>
            <a:endParaRPr lang="en-US" dirty="0">
              <a:solidFill>
                <a:schemeClr val="bg2">
                  <a:lumMod val="25000"/>
                </a:schemeClr>
              </a:solidFill>
            </a:endParaRPr>
          </a:p>
        </p:txBody>
      </p:sp>
    </p:spTree>
    <p:extLst>
      <p:ext uri="{BB962C8B-B14F-4D97-AF65-F5344CB8AC3E}">
        <p14:creationId xmlns:p14="http://schemas.microsoft.com/office/powerpoint/2010/main" xmlns="" val="378296695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800" dirty="0" smtClean="0">
                <a:solidFill>
                  <a:srgbClr val="FF0000"/>
                </a:solidFill>
              </a:rPr>
              <a:t>خلاصه:</a:t>
            </a:r>
          </a:p>
          <a:p>
            <a:pPr marL="109728" indent="0" algn="r">
              <a:buNone/>
            </a:pPr>
            <a:r>
              <a:rPr lang="fa-IR" sz="2000" dirty="0" smtClean="0"/>
              <a:t>ساختار زمانی نرخ بهره به بازده تا سررسید اوراق قرضه(با کیفیت مفروض نسبت به مدت زمـان</a:t>
            </a:r>
          </a:p>
          <a:p>
            <a:pPr marL="109728" indent="0" algn="r">
              <a:buNone/>
            </a:pPr>
            <a:r>
              <a:rPr lang="fa-IR" sz="2000" dirty="0" smtClean="0"/>
              <a:t>تا سررسید) بستگی دارد. درمورد نیروهایی که باعث می شوند ساختار زمانی با گذشت زمـــــــان</a:t>
            </a:r>
          </a:p>
          <a:p>
            <a:pPr marL="109728" indent="0" algn="r">
              <a:buNone/>
            </a:pPr>
            <a:r>
              <a:rPr lang="fa-IR" sz="2000" dirty="0" smtClean="0"/>
              <a:t>تغییرشکل دهد 3تئوری ارائه شده است. تئوری انتظارات بازار براین مبنا قرار دارد که ساختــــار</a:t>
            </a:r>
          </a:p>
          <a:p>
            <a:pPr marL="109728" indent="0" algn="r">
              <a:buNone/>
            </a:pPr>
            <a:r>
              <a:rPr lang="fa-IR" sz="2000" dirty="0" smtClean="0"/>
              <a:t>زمانی درمورد بازدۀ آیندۀ اوراق قرضۀ یکساله فقط براساس انتظارات بازارقرار دارد. تئــــــوری</a:t>
            </a:r>
          </a:p>
          <a:p>
            <a:pPr marL="109728" indent="0" algn="r">
              <a:buNone/>
            </a:pPr>
            <a:r>
              <a:rPr lang="fa-IR" sz="2000" dirty="0" smtClean="0"/>
              <a:t>انتظارات بازاربا یک دنیای مطمئن یا یک دنیای مملو ازسرمایه گذاران سازگاراست که نسبت بــه</a:t>
            </a:r>
          </a:p>
          <a:p>
            <a:pPr marL="109728" indent="0" algn="r">
              <a:buNone/>
            </a:pPr>
            <a:r>
              <a:rPr lang="fa-IR" sz="2000" dirty="0" smtClean="0"/>
              <a:t>ریسک خنثی هستند. اگر سرمایه گذاران ریسک گریز باشند انها اوراق قرضه با سررسیدهـــــــای</a:t>
            </a:r>
          </a:p>
          <a:p>
            <a:pPr marL="109728" indent="0" algn="r">
              <a:buNone/>
            </a:pPr>
            <a:r>
              <a:rPr lang="fa-IR" sz="2000" dirty="0" smtClean="0"/>
              <a:t>متفاوت را جایگزین مناسبی براب یکدیگر نمی دانند. درچنین حالتی صرف ریسک(یا نقدینگـــــی)</a:t>
            </a:r>
          </a:p>
          <a:p>
            <a:pPr marL="109728" indent="0" algn="r">
              <a:buNone/>
            </a:pPr>
            <a:r>
              <a:rPr lang="fa-IR" sz="2000" dirty="0" smtClean="0"/>
              <a:t>ناشی ازنرخ بازدۀ موردانتظار اوراق قرضه ایست که دارای سررسیدهای متفاوت هستند. تئــوری</a:t>
            </a:r>
          </a:p>
          <a:p>
            <a:pPr marL="109728" indent="0" algn="r">
              <a:buNone/>
            </a:pPr>
            <a:r>
              <a:rPr lang="fa-IR" sz="2000" dirty="0" smtClean="0"/>
              <a:t>انتظارات بازارو تئوری ارجحیت نقدیگی، هردوبراساس این فرض قرار دارند که بازاربه صورت</a:t>
            </a:r>
          </a:p>
          <a:p>
            <a:pPr marL="109728" indent="0" algn="r">
              <a:buNone/>
            </a:pPr>
            <a:r>
              <a:rPr lang="fa-IR" sz="2000" dirty="0" smtClean="0"/>
              <a:t>نسبی دارای کارایی ویکپارجه است. ازیکسو اساس فرعی تئوری بخش بندی بازاربراین مبنا قرار</a:t>
            </a:r>
          </a:p>
          <a:p>
            <a:pPr marL="109728" indent="0" algn="r">
              <a:buNone/>
            </a:pPr>
            <a:r>
              <a:rPr lang="fa-IR" sz="2000" dirty="0" smtClean="0"/>
              <a:t>داردکه می توان بازار را(برمبنای سررسید اوراق بهادار) به بخشها یا زیرمجموعه ها تقسیم کرد.</a:t>
            </a:r>
          </a:p>
          <a:p>
            <a:pPr marL="109728" indent="0" algn="r">
              <a:buNone/>
            </a:pPr>
            <a:r>
              <a:rPr lang="fa-IR" sz="2000" dirty="0" smtClean="0"/>
              <a:t>سرمایه گذاران فعال درهربخش  ازبازار تمایلی به ورود به سایر بخشهای بازار ندارند(البته بدون</a:t>
            </a:r>
          </a:p>
          <a:p>
            <a:pPr marL="109728" indent="0" algn="r">
              <a:buNone/>
            </a:pPr>
            <a:r>
              <a:rPr lang="fa-IR" sz="2000" dirty="0" smtClean="0"/>
              <a:t>توجه به بازدۀ مورد تصوریا جذابیت آن بخش ازبازار). دریک چنین محیطی واژۀ ساختار برپایۀ</a:t>
            </a:r>
          </a:p>
          <a:p>
            <a:pPr marL="109728" indent="0" algn="r">
              <a:buNone/>
            </a:pPr>
            <a:r>
              <a:rPr lang="fa-IR" sz="2000" dirty="0" smtClean="0"/>
              <a:t>جریان وجوه از یک بخش بازار به بخش دیگرقرارمی گیرد(ونه برپایۀ انتظارات  از نرخ بــازدۀ  </a:t>
            </a:r>
            <a:endParaRPr lang="en-US" sz="2000" dirty="0"/>
          </a:p>
        </p:txBody>
      </p:sp>
    </p:spTree>
    <p:extLst>
      <p:ext uri="{BB962C8B-B14F-4D97-AF65-F5344CB8AC3E}">
        <p14:creationId xmlns:p14="http://schemas.microsoft.com/office/powerpoint/2010/main" xmlns="" val="414881710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smtClean="0"/>
              <a:t>آینده یا بر پایۀ ساختار صرف نقدینگی). درواقع ساختار تحت تأثیر هرسه نیرو قرارمی گیرد، کــه</a:t>
            </a:r>
          </a:p>
          <a:p>
            <a:pPr marL="109728" indent="0" algn="r">
              <a:buNone/>
            </a:pPr>
            <a:r>
              <a:rPr lang="fa-IR" sz="2000" dirty="0" smtClean="0"/>
              <a:t>درای میان انتظارات بازار می تواند حرف اول را بزند.</a:t>
            </a:r>
            <a:endParaRPr lang="en-US" sz="2000" dirty="0"/>
          </a:p>
        </p:txBody>
      </p:sp>
    </p:spTree>
    <p:extLst>
      <p:ext uri="{BB962C8B-B14F-4D97-AF65-F5344CB8AC3E}">
        <p14:creationId xmlns:p14="http://schemas.microsoft.com/office/powerpoint/2010/main" xmlns="" val="48016769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943"/>
            <a:ext cx="9144000" cy="6919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2825" y="5013176"/>
            <a:ext cx="4578350" cy="159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303018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7584" y="188640"/>
            <a:ext cx="7920880" cy="5818460"/>
          </a:xfrm>
        </p:spPr>
      </p:pic>
    </p:spTree>
    <p:extLst>
      <p:ext uri="{BB962C8B-B14F-4D97-AF65-F5344CB8AC3E}">
        <p14:creationId xmlns:p14="http://schemas.microsoft.com/office/powerpoint/2010/main" xmlns="" val="39276304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r">
              <a:buNone/>
            </a:pPr>
            <a:r>
              <a:rPr lang="fa-IR" sz="2000" dirty="0" smtClean="0"/>
              <a:t>نمودار مذکور نشان دهندۀ ساختار زمانی نرخ بهره برای اوراق قرضۀ ایالات متحدۀ آمریکاســــت</a:t>
            </a:r>
          </a:p>
          <a:p>
            <a:pPr marL="109728" indent="0" algn="r">
              <a:buNone/>
            </a:pPr>
            <a:r>
              <a:rPr lang="fa-IR" sz="2000" dirty="0" smtClean="0"/>
              <a:t>واین مربوط به زمانیست که نرخ بهره بسیار بالاتر از امروز بود.بر روی این نمودار هر نقطـــــه نشان دهندۀ یک دسته اوراق قرضۀ خزانه است. منحنی که به صورت خط مستقیم درآمده اسـت از</a:t>
            </a:r>
          </a:p>
          <a:p>
            <a:pPr marL="109728" indent="0" algn="r">
              <a:buNone/>
            </a:pPr>
            <a:r>
              <a:rPr lang="fa-IR" sz="2000" dirty="0" smtClean="0"/>
              <a:t>میان این نقاط میگذرد ونشان دهندۀ ساختار زمانی یا رابطۀ بین بازده تا سررسید وزمان تا ســــــر</a:t>
            </a:r>
          </a:p>
          <a:p>
            <a:pPr marL="109728" indent="0" algn="r">
              <a:buNone/>
            </a:pPr>
            <a:r>
              <a:rPr lang="fa-IR" sz="2000" dirty="0" smtClean="0"/>
              <a:t>رسید است.در این زمان ساختار زمانی دارای شیب رو به پایین است واین بدان معنیست که بازده</a:t>
            </a:r>
          </a:p>
          <a:p>
            <a:pPr marL="109728" indent="0" algn="r">
              <a:buNone/>
            </a:pPr>
            <a:r>
              <a:rPr lang="fa-IR" sz="2000" dirty="0" smtClean="0"/>
              <a:t>کوتاه مدت از بازده بلندمدت بیشتر بود.</a:t>
            </a:r>
          </a:p>
          <a:p>
            <a:pPr marL="109728" indent="0" algn="r">
              <a:buNone/>
            </a:pPr>
            <a:r>
              <a:rPr lang="fa-IR" sz="2800" dirty="0" smtClean="0">
                <a:solidFill>
                  <a:srgbClr val="FF0000"/>
                </a:solidFill>
              </a:rPr>
              <a:t>رسم منحنی ساختار زمانی:</a:t>
            </a:r>
          </a:p>
          <a:p>
            <a:pPr marL="109728" indent="0" algn="r">
              <a:buNone/>
            </a:pPr>
            <a:r>
              <a:rPr lang="fa-IR" sz="2000" dirty="0" smtClean="0"/>
              <a:t>همانگونه که گفته شد هنگام رسم کردن منحنی ساختار زمانی، فرد با اوراق قرضه ای سروکـــــار دارد که دارای رتبه ای مشخص هستند ومشمول مالیات مشخصی می شوند.در نمودار 2-14 مــــا</a:t>
            </a:r>
          </a:p>
          <a:p>
            <a:pPr marL="109728" indent="0" algn="r">
              <a:buNone/>
            </a:pPr>
            <a:r>
              <a:rPr lang="fa-IR" sz="2000" dirty="0" smtClean="0"/>
              <a:t>فهرستی از یک گروه ازاین اوراق قرضه را ارائه کرده ایم.اینها اوراق قرضۀ خزانۀ ایالات متحده</a:t>
            </a:r>
          </a:p>
          <a:p>
            <a:pPr marL="109728" indent="0" algn="r">
              <a:buNone/>
            </a:pPr>
            <a:r>
              <a:rPr lang="fa-IR" sz="2000" dirty="0" smtClean="0"/>
              <a:t>آمریکا هستند واز وال استریت ژورنال گرفته شده. (فهرست قیمت اوراق قرضه)</a:t>
            </a:r>
          </a:p>
          <a:p>
            <a:pPr marL="109728" indent="0" algn="ctr">
              <a:buNone/>
            </a:pPr>
            <a:r>
              <a:rPr lang="fa-IR" sz="2000" dirty="0" smtClean="0">
                <a:solidFill>
                  <a:srgbClr val="00B050"/>
                </a:solidFill>
              </a:rPr>
              <a:t>نمودار2-14 اوراق قرضه و اسناد دولتی</a:t>
            </a:r>
          </a:p>
          <a:p>
            <a:pPr marL="109728" indent="0" algn="ctr">
              <a:buNone/>
            </a:pPr>
            <a:r>
              <a:rPr lang="fa-IR" sz="2000" dirty="0" smtClean="0">
                <a:solidFill>
                  <a:srgbClr val="00B050"/>
                </a:solidFill>
              </a:rPr>
              <a:t> </a:t>
            </a:r>
            <a:endParaRPr lang="en-US" sz="2000"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639825621"/>
              </p:ext>
            </p:extLst>
          </p:nvPr>
        </p:nvGraphicFramePr>
        <p:xfrm>
          <a:off x="1691680" y="4581128"/>
          <a:ext cx="6336704" cy="1483360"/>
        </p:xfrm>
        <a:graphic>
          <a:graphicData uri="http://schemas.openxmlformats.org/drawingml/2006/table">
            <a:tbl>
              <a:tblPr firstRow="1" bandRow="1">
                <a:tableStyleId>{5C22544A-7EE6-4342-B048-85BDC9FD1C3A}</a:tableStyleId>
              </a:tblPr>
              <a:tblGrid>
                <a:gridCol w="1224136"/>
                <a:gridCol w="720080"/>
                <a:gridCol w="1008112"/>
                <a:gridCol w="936104"/>
                <a:gridCol w="1224136"/>
                <a:gridCol w="1224136"/>
              </a:tblGrid>
              <a:tr h="370840">
                <a:tc>
                  <a:txBody>
                    <a:bodyPr/>
                    <a:lstStyle/>
                    <a:p>
                      <a:pPr algn="ctr"/>
                      <a:r>
                        <a:rPr lang="fa-IR" dirty="0" smtClean="0"/>
                        <a:t>بازده</a:t>
                      </a:r>
                      <a:endParaRPr lang="en-US" dirty="0"/>
                    </a:p>
                  </a:txBody>
                  <a:tcPr/>
                </a:tc>
                <a:tc>
                  <a:txBody>
                    <a:bodyPr/>
                    <a:lstStyle/>
                    <a:p>
                      <a:pPr algn="ctr"/>
                      <a:r>
                        <a:rPr lang="fa-IR" dirty="0" smtClean="0"/>
                        <a:t>تغییر</a:t>
                      </a:r>
                      <a:endParaRPr lang="en-US" dirty="0"/>
                    </a:p>
                  </a:txBody>
                  <a:tcPr/>
                </a:tc>
                <a:tc>
                  <a:txBody>
                    <a:bodyPr/>
                    <a:lstStyle/>
                    <a:p>
                      <a:pPr algn="ctr"/>
                      <a:r>
                        <a:rPr lang="fa-IR" dirty="0" smtClean="0"/>
                        <a:t>فروش</a:t>
                      </a:r>
                      <a:endParaRPr lang="en-US" dirty="0"/>
                    </a:p>
                  </a:txBody>
                  <a:tcPr/>
                </a:tc>
                <a:tc>
                  <a:txBody>
                    <a:bodyPr/>
                    <a:lstStyle/>
                    <a:p>
                      <a:pPr algn="ctr"/>
                      <a:r>
                        <a:rPr lang="fa-IR" dirty="0" smtClean="0"/>
                        <a:t>خرید</a:t>
                      </a:r>
                      <a:endParaRPr lang="en-US" dirty="0"/>
                    </a:p>
                  </a:txBody>
                  <a:tcPr/>
                </a:tc>
                <a:tc>
                  <a:txBody>
                    <a:bodyPr/>
                    <a:lstStyle/>
                    <a:p>
                      <a:pPr algn="ctr"/>
                      <a:r>
                        <a:rPr lang="fa-IR" dirty="0" smtClean="0"/>
                        <a:t>ماه/سال</a:t>
                      </a:r>
                      <a:endParaRPr lang="en-US" dirty="0"/>
                    </a:p>
                  </a:txBody>
                  <a:tcPr/>
                </a:tc>
                <a:tc>
                  <a:txBody>
                    <a:bodyPr/>
                    <a:lstStyle/>
                    <a:p>
                      <a:pPr algn="ctr"/>
                      <a:r>
                        <a:rPr lang="fa-IR" sz="1800" dirty="0" smtClean="0"/>
                        <a:t>نرخ</a:t>
                      </a:r>
                      <a:endParaRPr lang="en-US" sz="1800" dirty="0"/>
                    </a:p>
                  </a:txBody>
                  <a:tcPr/>
                </a:tc>
              </a:tr>
              <a:tr h="370840">
                <a:tc>
                  <a:txBody>
                    <a:bodyPr/>
                    <a:lstStyle/>
                    <a:p>
                      <a:pPr algn="ctr"/>
                      <a:r>
                        <a:rPr lang="fa-IR" dirty="0" smtClean="0"/>
                        <a:t>4/02</a:t>
                      </a:r>
                      <a:endParaRPr lang="en-US" dirty="0"/>
                    </a:p>
                  </a:txBody>
                  <a:tcPr/>
                </a:tc>
                <a:tc>
                  <a:txBody>
                    <a:bodyPr/>
                    <a:lstStyle/>
                    <a:p>
                      <a:pPr algn="ctr"/>
                      <a:r>
                        <a:rPr lang="fa-IR" dirty="0" smtClean="0"/>
                        <a:t>ـــــ</a:t>
                      </a:r>
                      <a:endParaRPr lang="en-US" dirty="0"/>
                    </a:p>
                  </a:txBody>
                  <a:tcPr/>
                </a:tc>
                <a:tc>
                  <a:txBody>
                    <a:bodyPr/>
                    <a:lstStyle/>
                    <a:p>
                      <a:pPr algn="r"/>
                      <a:r>
                        <a:rPr lang="fa-IR" dirty="0" smtClean="0"/>
                        <a:t>11  100</a:t>
                      </a:r>
                      <a:endParaRPr lang="en-US" dirty="0"/>
                    </a:p>
                  </a:txBody>
                  <a:tcPr/>
                </a:tc>
                <a:tc>
                  <a:txBody>
                    <a:bodyPr/>
                    <a:lstStyle/>
                    <a:p>
                      <a:pPr algn="r"/>
                      <a:r>
                        <a:rPr lang="fa-IR" dirty="0" smtClean="0"/>
                        <a:t>09  100</a:t>
                      </a:r>
                      <a:endParaRPr lang="en-US" dirty="0"/>
                    </a:p>
                  </a:txBody>
                  <a:tcPr/>
                </a:tc>
                <a:tc>
                  <a:txBody>
                    <a:bodyPr/>
                    <a:lstStyle/>
                    <a:p>
                      <a:pPr algn="r"/>
                      <a:r>
                        <a:rPr lang="en-US" dirty="0" smtClean="0"/>
                        <a:t>n</a:t>
                      </a:r>
                      <a:r>
                        <a:rPr lang="fa-IR" dirty="0" smtClean="0"/>
                        <a:t>فوریه 99</a:t>
                      </a:r>
                      <a:endParaRPr lang="en-US" dirty="0"/>
                    </a:p>
                  </a:txBody>
                  <a:tcPr/>
                </a:tc>
                <a:tc>
                  <a:txBody>
                    <a:bodyPr/>
                    <a:lstStyle/>
                    <a:p>
                      <a:pPr algn="r"/>
                      <a:r>
                        <a:rPr lang="fa-IR" dirty="0" smtClean="0"/>
                        <a:t>8ویک هشتم</a:t>
                      </a:r>
                      <a:endParaRPr lang="en-US" dirty="0"/>
                    </a:p>
                  </a:txBody>
                  <a:tcPr/>
                </a:tc>
              </a:tr>
              <a:tr h="370840">
                <a:tc>
                  <a:txBody>
                    <a:bodyPr/>
                    <a:lstStyle/>
                    <a:p>
                      <a:pPr algn="ctr"/>
                      <a:r>
                        <a:rPr lang="fa-IR" dirty="0" smtClean="0"/>
                        <a:t>4/66</a:t>
                      </a:r>
                      <a:endParaRPr lang="en-US" dirty="0"/>
                    </a:p>
                  </a:txBody>
                  <a:tcPr/>
                </a:tc>
                <a:tc>
                  <a:txBody>
                    <a:bodyPr/>
                    <a:lstStyle/>
                    <a:p>
                      <a:pPr algn="ctr"/>
                      <a:r>
                        <a:rPr lang="fa-IR" dirty="0" smtClean="0"/>
                        <a:t>3-</a:t>
                      </a:r>
                      <a:endParaRPr lang="en-US" dirty="0"/>
                    </a:p>
                  </a:txBody>
                  <a:tcPr/>
                </a:tc>
                <a:tc>
                  <a:txBody>
                    <a:bodyPr/>
                    <a:lstStyle/>
                    <a:p>
                      <a:pPr algn="r"/>
                      <a:r>
                        <a:rPr lang="fa-IR" dirty="0" smtClean="0"/>
                        <a:t>08  101</a:t>
                      </a:r>
                      <a:endParaRPr lang="en-US" dirty="0"/>
                    </a:p>
                  </a:txBody>
                  <a:tcPr/>
                </a:tc>
                <a:tc>
                  <a:txBody>
                    <a:bodyPr/>
                    <a:lstStyle/>
                    <a:p>
                      <a:pPr algn="r">
                        <a:buNone/>
                      </a:pPr>
                      <a:r>
                        <a:rPr lang="fa-IR" dirty="0" smtClean="0"/>
                        <a:t>06  101</a:t>
                      </a:r>
                      <a:endParaRPr lang="en-US" dirty="0"/>
                    </a:p>
                  </a:txBody>
                  <a:tcPr/>
                </a:tc>
                <a:tc>
                  <a:txBody>
                    <a:bodyPr/>
                    <a:lstStyle/>
                    <a:p>
                      <a:pPr algn="r"/>
                      <a:r>
                        <a:rPr lang="en-US" dirty="0" smtClean="0"/>
                        <a:t>n</a:t>
                      </a:r>
                      <a:r>
                        <a:rPr lang="fa-IR" dirty="0" smtClean="0"/>
                        <a:t>فوریه</a:t>
                      </a:r>
                      <a:r>
                        <a:rPr lang="fa-IR" baseline="0" dirty="0" smtClean="0"/>
                        <a:t> </a:t>
                      </a:r>
                      <a:r>
                        <a:rPr lang="fa-IR" dirty="0" smtClean="0"/>
                        <a:t>00</a:t>
                      </a:r>
                    </a:p>
                  </a:txBody>
                  <a:tcPr/>
                </a:tc>
                <a:tc>
                  <a:txBody>
                    <a:bodyPr/>
                    <a:lstStyle/>
                    <a:p>
                      <a:pPr algn="r"/>
                      <a:r>
                        <a:rPr lang="fa-IR" dirty="0" smtClean="0"/>
                        <a:t>5ویک هشتم</a:t>
                      </a:r>
                      <a:endParaRPr lang="en-US" dirty="0"/>
                    </a:p>
                  </a:txBody>
                  <a:tcPr/>
                </a:tc>
              </a:tr>
              <a:tr h="370840">
                <a:tc>
                  <a:txBody>
                    <a:bodyPr/>
                    <a:lstStyle/>
                    <a:p>
                      <a:pPr algn="ctr"/>
                      <a:r>
                        <a:rPr lang="fa-IR" dirty="0" smtClean="0"/>
                        <a:t>4/58</a:t>
                      </a:r>
                      <a:endParaRPr lang="en-US" dirty="0"/>
                    </a:p>
                  </a:txBody>
                  <a:tcPr/>
                </a:tc>
                <a:tc>
                  <a:txBody>
                    <a:bodyPr/>
                    <a:lstStyle/>
                    <a:p>
                      <a:pPr algn="ctr"/>
                      <a:r>
                        <a:rPr lang="fa-IR" dirty="0" smtClean="0"/>
                        <a:t>4-</a:t>
                      </a:r>
                      <a:endParaRPr lang="en-US" dirty="0"/>
                    </a:p>
                  </a:txBody>
                  <a:tcPr/>
                </a:tc>
                <a:tc>
                  <a:txBody>
                    <a:bodyPr/>
                    <a:lstStyle/>
                    <a:p>
                      <a:pPr algn="r"/>
                      <a:r>
                        <a:rPr lang="fa-IR" dirty="0" smtClean="0"/>
                        <a:t>18  101</a:t>
                      </a:r>
                      <a:endParaRPr lang="en-US" dirty="0"/>
                    </a:p>
                  </a:txBody>
                  <a:tcPr/>
                </a:tc>
                <a:tc>
                  <a:txBody>
                    <a:bodyPr/>
                    <a:lstStyle/>
                    <a:p>
                      <a:pPr algn="r"/>
                      <a:r>
                        <a:rPr lang="fa-IR" dirty="0" smtClean="0"/>
                        <a:t>16</a:t>
                      </a:r>
                      <a:r>
                        <a:rPr lang="fa-IR" baseline="0" dirty="0" smtClean="0"/>
                        <a:t>  101</a:t>
                      </a:r>
                      <a:endParaRPr lang="en-US" dirty="0"/>
                    </a:p>
                  </a:txBody>
                  <a:tcPr/>
                </a:tc>
                <a:tc>
                  <a:txBody>
                    <a:bodyPr/>
                    <a:lstStyle/>
                    <a:p>
                      <a:pPr algn="r"/>
                      <a:r>
                        <a:rPr lang="en-US" dirty="0" smtClean="0"/>
                        <a:t>n</a:t>
                      </a:r>
                      <a:r>
                        <a:rPr lang="fa-IR" dirty="0" smtClean="0"/>
                        <a:t>فوریه 01</a:t>
                      </a:r>
                    </a:p>
                  </a:txBody>
                  <a:tcPr/>
                </a:tc>
                <a:tc>
                  <a:txBody>
                    <a:bodyPr/>
                    <a:lstStyle/>
                    <a:p>
                      <a:pPr algn="r"/>
                      <a:r>
                        <a:rPr lang="fa-IR" dirty="0" smtClean="0"/>
                        <a:t>5ویک هشتم</a:t>
                      </a:r>
                    </a:p>
                  </a:txBody>
                  <a:tcPr/>
                </a:tc>
              </a:tr>
            </a:tbl>
          </a:graphicData>
        </a:graphic>
      </p:graphicFrame>
    </p:spTree>
    <p:extLst>
      <p:ext uri="{BB962C8B-B14F-4D97-AF65-F5344CB8AC3E}">
        <p14:creationId xmlns:p14="http://schemas.microsoft.com/office/powerpoint/2010/main" xmlns="" val="384027034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smtClean="0"/>
              <a:t>عددهای موجود در نمودار 2-14 بر حسب زمان سررسید است.در نمودار 3-14 ما دارای یــــک</a:t>
            </a:r>
          </a:p>
          <a:p>
            <a:pPr marL="109728" indent="0" algn="r">
              <a:buNone/>
            </a:pPr>
            <a:r>
              <a:rPr lang="fa-IR" sz="2000" dirty="0" smtClean="0"/>
              <a:t>منحنی بازده و زمان سررسید اوراق قرضۀ خزانه هستیم که متعلق به تاریخ دیگری، اول ژوئیـــۀ</a:t>
            </a:r>
          </a:p>
          <a:p>
            <a:pPr marL="109728" indent="0" algn="r">
              <a:buNone/>
            </a:pPr>
            <a:r>
              <a:rPr lang="fa-IR" sz="2000" dirty="0" smtClean="0"/>
              <a:t>1976 است.ما بازده تا سررسید را بر روی محور عمودی وزمان تا سررسید را بر روی محــور</a:t>
            </a:r>
          </a:p>
          <a:p>
            <a:pPr marL="109728" indent="0" algn="r">
              <a:buNone/>
            </a:pPr>
            <a:r>
              <a:rPr lang="fa-IR" sz="2000" dirty="0" smtClean="0"/>
              <a:t>افقی نشان داده ایم.این منحنی از میان تقاط پراکندۀ ساختار زمانی میگذرد وبا معادلۀ زیر تطبیــــق</a:t>
            </a:r>
          </a:p>
          <a:p>
            <a:pPr marL="109728" indent="0" algn="r">
              <a:buNone/>
            </a:pPr>
            <a:r>
              <a:rPr lang="fa-IR" sz="2000" dirty="0" smtClean="0"/>
              <a:t>میکند:                       (1-14)</a:t>
            </a:r>
          </a:p>
          <a:p>
            <a:pPr marL="109728" indent="0" algn="r">
              <a:buNone/>
            </a:pPr>
            <a:endParaRPr lang="fa-IR" sz="2000" dirty="0" smtClean="0"/>
          </a:p>
          <a:p>
            <a:pPr marL="109728" indent="0" algn="r">
              <a:buNone/>
            </a:pPr>
            <a:endParaRPr lang="fa-IR" sz="2000" dirty="0" smtClean="0"/>
          </a:p>
          <a:p>
            <a:pPr marL="109728" indent="0" algn="r">
              <a:buNone/>
            </a:pPr>
            <a:endParaRPr lang="fa-IR" sz="2000" dirty="0"/>
          </a:p>
          <a:p>
            <a:pPr marL="109728" indent="0" algn="r">
              <a:buNone/>
            </a:pPr>
            <a:r>
              <a:rPr lang="fa-IR" sz="2000" dirty="0" smtClean="0"/>
              <a:t>  </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43808" y="2204864"/>
            <a:ext cx="6120680" cy="4358028"/>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6617" y="1628262"/>
            <a:ext cx="3804605" cy="792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161248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r">
              <a:buNone/>
            </a:pPr>
            <a:r>
              <a:rPr lang="fa-IR" sz="2000" dirty="0" smtClean="0"/>
              <a:t>در معادلۀ صفحۀ قبل     بازده تا سرسید ورقۀ قرضۀ     و      زمان تا سررسید ورقۀ     است.</a:t>
            </a:r>
          </a:p>
          <a:p>
            <a:pPr marL="109728" indent="0" algn="r">
              <a:buNone/>
            </a:pPr>
            <a:r>
              <a:rPr lang="fa-IR" sz="2000" dirty="0" smtClean="0"/>
              <a:t>نماد     عبارت است از آنتی لگاریتم یک، یعنی 2/718. ضریبهای     تا       را باید با استفــــاده</a:t>
            </a:r>
          </a:p>
          <a:p>
            <a:pPr marL="109728" indent="0" algn="r">
              <a:buNone/>
            </a:pPr>
            <a:r>
              <a:rPr lang="fa-IR" sz="2000" dirty="0" smtClean="0"/>
              <a:t>از رایانه برآورد کرد.</a:t>
            </a:r>
            <a:r>
              <a:rPr lang="fa-IR" sz="2000" dirty="0" smtClean="0">
                <a:solidFill>
                  <a:srgbClr val="FF0000"/>
                </a:solidFill>
              </a:rPr>
              <a:t>مقادیر برآوردی برای ساختار زمانی اول ژوئیۀ 1976به شرح زیر اســـت:</a:t>
            </a:r>
          </a:p>
          <a:p>
            <a:pPr marL="109728" indent="0">
              <a:buNone/>
            </a:pPr>
            <a:r>
              <a:rPr lang="fa-IR" sz="2000" dirty="0" smtClean="0"/>
              <a:t>0/076393=        ، 0/621600=       ،  0/000026=       ، 0/022736ــ =     </a:t>
            </a:r>
          </a:p>
          <a:p>
            <a:pPr marL="109728" indent="0" algn="r">
              <a:buNone/>
            </a:pPr>
            <a:r>
              <a:rPr lang="fa-IR" sz="2000" dirty="0" smtClean="0"/>
              <a:t>ضریب       را میتوان تفاوت بین بازدۀ ورقۀ قرضه که دارای کمترین زمان سررسید </a:t>
            </a:r>
            <a:r>
              <a:rPr lang="fa-IR" sz="2000" smtClean="0"/>
              <a:t>است وبازدۀ</a:t>
            </a:r>
            <a:endParaRPr lang="fa-IR" sz="2000" dirty="0" smtClean="0"/>
          </a:p>
          <a:p>
            <a:pPr marL="109728" indent="0" algn="r">
              <a:buNone/>
            </a:pPr>
            <a:r>
              <a:rPr lang="fa-IR" sz="2000" dirty="0" smtClean="0"/>
              <a:t>ورقۀ قرضه که دارای بلندترین زمان سررسید است به حساب آورد.ضریب        برآورد بـــــازدۀ</a:t>
            </a:r>
          </a:p>
          <a:p>
            <a:pPr marL="109728" indent="0" algn="r">
              <a:buNone/>
            </a:pPr>
            <a:r>
              <a:rPr lang="fa-IR" sz="2000" dirty="0" smtClean="0"/>
              <a:t>اوراق قرضه با بلندترین سررسید است، دو ضریب دیگر شکل منحنی بین بلندترین وکوتاه تریــــن</a:t>
            </a:r>
          </a:p>
          <a:p>
            <a:pPr marL="109728" indent="0" algn="r">
              <a:buNone/>
            </a:pPr>
            <a:r>
              <a:rPr lang="fa-IR" sz="2000" dirty="0" smtClean="0"/>
              <a:t>سررسیدها را کنترل میکند.برای رسم کردن خط مناسبترین برازش وگذراندن آن ازبین داده هــــــا یک رایانه میتواند این مقادیر رابرای 4 ضریب تعیین کند، به گونه ای که مجموع توان دوم فاصلۀ</a:t>
            </a:r>
          </a:p>
          <a:p>
            <a:pPr marL="109728" indent="0" algn="r">
              <a:buNone/>
            </a:pPr>
            <a:r>
              <a:rPr lang="fa-IR" sz="2000" dirty="0" smtClean="0"/>
              <a:t>عمودی ازمنحنی به کمترین مقدار ممکن برسد.بدینگونه این منحنی آنتی لگاریتم چیزیســــت که در</a:t>
            </a:r>
          </a:p>
          <a:p>
            <a:pPr marL="109728" indent="0" algn="r">
              <a:buNone/>
            </a:pPr>
            <a:r>
              <a:rPr lang="fa-IR" sz="2000" dirty="0" smtClean="0"/>
              <a:t>فصل 13 مناسبترین خط برازش نامیده شد.میتوان مشاهده کرد که معادله 1-14 به صورت نسبــی</a:t>
            </a:r>
          </a:p>
          <a:p>
            <a:pPr marL="109728" indent="0" algn="r">
              <a:buNone/>
            </a:pPr>
            <a:r>
              <a:rPr lang="fa-IR" sz="2000" dirty="0" smtClean="0"/>
              <a:t>ساده است ولی به عنوان یکی از ابزارهای توانمند مورد استفاده قرار میگیرد ومناسبترین خـــــــط</a:t>
            </a:r>
          </a:p>
          <a:p>
            <a:pPr marL="109728" indent="0" algn="r">
              <a:buNone/>
            </a:pPr>
            <a:r>
              <a:rPr lang="fa-IR" sz="2000" dirty="0" smtClean="0"/>
              <a:t>برازش برای نرخهای بهره را رسم میکند.لازم است که از رگرسیون غیر خطی استفاده شود واین</a:t>
            </a:r>
          </a:p>
          <a:p>
            <a:pPr marL="109728" indent="0" algn="r">
              <a:buNone/>
            </a:pPr>
            <a:r>
              <a:rPr lang="fa-IR" sz="2000" dirty="0" smtClean="0"/>
              <a:t>نوع نرم افزار به راحتی در دسترس است.نمونه هایی از ساختار زمانی را که با استفاده از ایـــــن</a:t>
            </a:r>
          </a:p>
          <a:p>
            <a:pPr marL="109728" indent="0" algn="r">
              <a:buNone/>
            </a:pPr>
            <a:r>
              <a:rPr lang="fa-IR" sz="2000" dirty="0" smtClean="0"/>
              <a:t>معادلۀ خط برازش رسم شده در نمودارهای 4-14ارائه شده است.</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95274" y="188640"/>
            <a:ext cx="271334" cy="43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653117"/>
            <a:ext cx="288032" cy="288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4426" y="606591"/>
            <a:ext cx="391990" cy="419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7433" y="238307"/>
            <a:ext cx="310740" cy="36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72868" y="242738"/>
            <a:ext cx="249978" cy="447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00460" y="238307"/>
            <a:ext cx="335904" cy="4078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31640" y="218583"/>
            <a:ext cx="249978" cy="447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1560" y="1311059"/>
            <a:ext cx="392133" cy="339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76109" y="1286658"/>
            <a:ext cx="445194" cy="364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355976" y="1278613"/>
            <a:ext cx="430907" cy="488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212694" y="1297748"/>
            <a:ext cx="435669" cy="379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921303" y="665912"/>
            <a:ext cx="249024" cy="275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272752" y="627070"/>
            <a:ext cx="339849" cy="352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1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578046" y="1677202"/>
            <a:ext cx="346380" cy="382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1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031627" y="2021698"/>
            <a:ext cx="482249" cy="500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06028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800" dirty="0" smtClean="0">
                <a:solidFill>
                  <a:srgbClr val="FF0000"/>
                </a:solidFill>
              </a:rPr>
              <a:t>روشهای محاسبۀ بازده تا سررسید:</a:t>
            </a:r>
          </a:p>
          <a:p>
            <a:pPr marL="109728" indent="0" algn="r">
              <a:buNone/>
            </a:pPr>
            <a:r>
              <a:rPr lang="fa-IR" sz="2000" dirty="0" smtClean="0"/>
              <a:t>بازده تا سررسید عبارت است از میانگین نرخ بازدۀ سالانۀ تعهد شده در طول عمر ورقۀ قرضــه.</a:t>
            </a:r>
          </a:p>
          <a:p>
            <a:pPr marL="109728" indent="0" algn="r">
              <a:buNone/>
            </a:pPr>
            <a:r>
              <a:rPr lang="fa-IR" sz="2000" dirty="0" smtClean="0"/>
              <a:t>همانگونه که در پیوست شمارۀ 7 در پایان این فصل بحث شده، برای محاسبۀ مینگین نرخ بازده 3</a:t>
            </a:r>
          </a:p>
          <a:p>
            <a:pPr marL="109728" indent="0" algn="r">
              <a:buNone/>
            </a:pPr>
            <a:r>
              <a:rPr lang="fa-IR" sz="2000" dirty="0" smtClean="0"/>
              <a:t>روش پذیرفته شده وجود دارد.هر روش بر مبنای مفروضاتی قرار دارد که فرد در مورد ســـــــود</a:t>
            </a:r>
          </a:p>
          <a:p>
            <a:pPr marL="109728" indent="0" algn="r">
              <a:buNone/>
            </a:pPr>
            <a:r>
              <a:rPr lang="fa-IR" sz="2000" dirty="0" smtClean="0"/>
              <a:t>حاصل از سرمایه گذاری مورد توجه قرار میدهد.</a:t>
            </a:r>
          </a:p>
          <a:p>
            <a:pPr marL="109728" indent="0" algn="r">
              <a:buNone/>
            </a:pPr>
            <a:r>
              <a:rPr lang="fa-IR" sz="2800" dirty="0" smtClean="0">
                <a:solidFill>
                  <a:srgbClr val="FF0000"/>
                </a:solidFill>
              </a:rPr>
              <a:t>میانگین حسابی بازده تا سررسید:</a:t>
            </a:r>
          </a:p>
          <a:p>
            <a:pPr marL="109728" indent="0" algn="r">
              <a:buNone/>
            </a:pPr>
            <a:r>
              <a:rPr lang="fa-IR" sz="2000" dirty="0" smtClean="0"/>
              <a:t>ساده ترین روش عبارت است ازمحاسبۀ میانگین حسابی بازدهیهای مورد انتظار دوره های آتـــی.</a:t>
            </a:r>
          </a:p>
          <a:p>
            <a:pPr marL="109728" indent="0" algn="r">
              <a:buNone/>
            </a:pPr>
            <a:r>
              <a:rPr lang="fa-IR" sz="2000" dirty="0" smtClean="0"/>
              <a:t>در اجرای این روش نخست باید نرخ بازده مورد انتظاری راکه ورقۀ قرضه در طی سالهای عمـر</a:t>
            </a:r>
          </a:p>
          <a:p>
            <a:pPr marL="109728" indent="0" algn="r">
              <a:buNone/>
            </a:pPr>
            <a:r>
              <a:rPr lang="fa-IR" sz="2000" dirty="0" smtClean="0"/>
              <a:t>خود</a:t>
            </a:r>
            <a:r>
              <a:rPr lang="fa-IR" sz="2000" dirty="0" smtClean="0">
                <a:solidFill>
                  <a:srgbClr val="7030A0"/>
                </a:solidFill>
              </a:rPr>
              <a:t>(تا سررسید) </a:t>
            </a:r>
            <a:r>
              <a:rPr lang="fa-IR" sz="2000" dirty="0" smtClean="0"/>
              <a:t>به وجود می آورد محاسبه کرد.اگر بهره در پایان هر سال پرداخت شود، در هر</a:t>
            </a:r>
          </a:p>
          <a:p>
            <a:pPr marL="109728" indent="0" algn="r">
              <a:buNone/>
            </a:pPr>
            <a:r>
              <a:rPr lang="fa-IR" sz="2000" dirty="0" smtClean="0"/>
              <a:t>سال نرخ بازده برابر است با جمع پرداخت بهرۀ سالانه وتغییر در قیمت ورقۀ قرضه درآن ســــال</a:t>
            </a:r>
          </a:p>
          <a:p>
            <a:pPr marL="109728" indent="0" algn="r">
              <a:buNone/>
            </a:pPr>
            <a:r>
              <a:rPr lang="fa-IR" sz="2000" dirty="0" smtClean="0"/>
              <a:t>تقسیم بر قیمت بازار ورقۀ قرضه در آغاز همان سال.برای محاسبۀ میانگین حسابی</a:t>
            </a:r>
            <a:r>
              <a:rPr lang="fa-IR" sz="2000" dirty="0" smtClean="0">
                <a:solidFill>
                  <a:srgbClr val="7030A0"/>
                </a:solidFill>
              </a:rPr>
              <a:t>(بازده تاســــــر</a:t>
            </a:r>
          </a:p>
          <a:p>
            <a:pPr marL="109728" indent="0" algn="r">
              <a:buNone/>
            </a:pPr>
            <a:r>
              <a:rPr lang="fa-IR" sz="2000" dirty="0" smtClean="0">
                <a:solidFill>
                  <a:srgbClr val="7030A0"/>
                </a:solidFill>
              </a:rPr>
              <a:t>رسید) </a:t>
            </a:r>
            <a:r>
              <a:rPr lang="fa-IR" sz="2000" dirty="0" smtClean="0"/>
              <a:t>باید مجموع بازدۀ مورد انتظار هر ورقۀ قرضه درسالهای باقیماندۀ عمرمفید آن را محاسبه</a:t>
            </a:r>
          </a:p>
          <a:p>
            <a:pPr marL="109728" indent="0" algn="r">
              <a:buNone/>
            </a:pPr>
            <a:r>
              <a:rPr lang="fa-IR" sz="2000" dirty="0" smtClean="0"/>
              <a:t>واین جمع را برمدت زمان تا سررسید تقسیم کرد.میانگین حسابی</a:t>
            </a:r>
            <a:r>
              <a:rPr lang="fa-IR" sz="2000" dirty="0" smtClean="0">
                <a:solidFill>
                  <a:srgbClr val="7030A0"/>
                </a:solidFill>
              </a:rPr>
              <a:t>(بازده تا سررسید) </a:t>
            </a:r>
            <a:r>
              <a:rPr lang="fa-IR" sz="2000" dirty="0" smtClean="0"/>
              <a:t>براساس ایـــن فرض قرار دارد که شخص سرمایه گذار ورقۀ قرضه را تا سررسید نگه میدارد(مبلـــــــــغ دلاری</a:t>
            </a:r>
          </a:p>
          <a:p>
            <a:pPr marL="109728" indent="0" algn="r">
              <a:buNone/>
            </a:pPr>
            <a:r>
              <a:rPr lang="fa-IR" sz="2000" dirty="0" smtClean="0"/>
              <a:t>سرمایه گذاری شده در آن در طول این زمان ثابت می ماند.)یعنی در آخر سال وی سود مربوطـــه</a:t>
            </a:r>
          </a:p>
          <a:p>
            <a:pPr marL="109728" indent="0" algn="r">
              <a:buNone/>
            </a:pPr>
            <a:endParaRPr lang="fa-IR" sz="2000" dirty="0" smtClean="0">
              <a:solidFill>
                <a:srgbClr val="7030A0"/>
              </a:solidFill>
            </a:endParaRPr>
          </a:p>
          <a:p>
            <a:pPr marL="109728" indent="0" algn="r">
              <a:buNone/>
            </a:pPr>
            <a:endParaRPr lang="fa-IR" sz="2000" dirty="0" smtClean="0"/>
          </a:p>
          <a:p>
            <a:pPr marL="109728" indent="0" algn="r">
              <a:buNone/>
            </a:pPr>
            <a:endParaRPr lang="en-US" sz="2000" dirty="0"/>
          </a:p>
        </p:txBody>
      </p:sp>
    </p:spTree>
    <p:extLst>
      <p:ext uri="{BB962C8B-B14F-4D97-AF65-F5344CB8AC3E}">
        <p14:creationId xmlns:p14="http://schemas.microsoft.com/office/powerpoint/2010/main" xmlns="" val="228014770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fa-IR" sz="2000" dirty="0" smtClean="0"/>
              <a:t>را کنار می گذارد.اگر سرمایه گذار در یک سال زیان ببیند، با سرمایه گذاری اضافی در صــــــدد</a:t>
            </a:r>
          </a:p>
          <a:p>
            <a:pPr marL="109728" indent="0" algn="r">
              <a:buNone/>
            </a:pPr>
            <a:r>
              <a:rPr lang="fa-IR" sz="2000" dirty="0" smtClean="0"/>
              <a:t>برمی آید اصل مبلغ سرمایه گذاری را به حالت نخست(آغاز دوره) برگرداند. بر اساس این فــرض</a:t>
            </a:r>
          </a:p>
          <a:p>
            <a:pPr marL="109728" indent="0" algn="r">
              <a:buNone/>
            </a:pPr>
            <a:r>
              <a:rPr lang="fa-IR" sz="2000" dirty="0" smtClean="0"/>
              <a:t>وبا توجه به سرمایه گذاریهای مجدد، میانگین حسابی بازده تا سررسید باعث می شود که میانگیــن</a:t>
            </a:r>
          </a:p>
          <a:p>
            <a:pPr marL="109728" indent="0" algn="r">
              <a:buNone/>
            </a:pPr>
            <a:r>
              <a:rPr lang="fa-IR" sz="2000" dirty="0" smtClean="0"/>
              <a:t>درصد مورد انتظارسالانه درسرمایه گذاری(مبلغ ثابت) دراوراق قرضه افزایش یابد. </a:t>
            </a:r>
            <a:r>
              <a:rPr lang="fa-IR" sz="2000" b="1" dirty="0" smtClean="0">
                <a:solidFill>
                  <a:srgbClr val="00B050"/>
                </a:solidFill>
              </a:rPr>
              <a:t>بلک</a:t>
            </a:r>
            <a:r>
              <a:rPr lang="fa-IR" sz="2000" dirty="0" smtClean="0">
                <a:solidFill>
                  <a:srgbClr val="00B050"/>
                </a:solidFill>
              </a:rPr>
              <a:t>، </a:t>
            </a:r>
            <a:r>
              <a:rPr lang="fa-IR" sz="2000" b="1" dirty="0" smtClean="0">
                <a:solidFill>
                  <a:srgbClr val="00B050"/>
                </a:solidFill>
              </a:rPr>
              <a:t>جنسن</a:t>
            </a:r>
          </a:p>
          <a:p>
            <a:pPr marL="109728" indent="0" algn="r">
              <a:buNone/>
            </a:pPr>
            <a:r>
              <a:rPr lang="fa-IR" sz="2000" dirty="0" smtClean="0">
                <a:solidFill>
                  <a:srgbClr val="00B050"/>
                </a:solidFill>
              </a:rPr>
              <a:t>و</a:t>
            </a:r>
            <a:r>
              <a:rPr lang="fa-IR" sz="2000" b="1" dirty="0" smtClean="0">
                <a:solidFill>
                  <a:srgbClr val="00B050"/>
                </a:solidFill>
              </a:rPr>
              <a:t>شولز</a:t>
            </a:r>
            <a:r>
              <a:rPr lang="fa-IR" sz="2000" b="1" dirty="0" smtClean="0"/>
              <a:t> </a:t>
            </a:r>
            <a:r>
              <a:rPr lang="fa-IR" sz="2000" dirty="0" smtClean="0"/>
              <a:t>در آزمونیکه در مورد الگوی قیمت گذاری داراییهای سرمایه ای انجام دادند برای محاسبۀ</a:t>
            </a:r>
          </a:p>
          <a:p>
            <a:pPr marL="109728" indent="0" algn="r">
              <a:buNone/>
            </a:pPr>
            <a:r>
              <a:rPr lang="fa-IR" sz="2000" dirty="0" smtClean="0"/>
              <a:t>بازدۀ سهام 10 پرتفوی مورد آزمون از میانگین حسابی استفاده کردند.</a:t>
            </a:r>
          </a:p>
          <a:p>
            <a:pPr marL="109728" indent="0" algn="r">
              <a:buNone/>
            </a:pPr>
            <a:r>
              <a:rPr lang="fa-IR" sz="2800" dirty="0" smtClean="0">
                <a:solidFill>
                  <a:srgbClr val="FF0000"/>
                </a:solidFill>
              </a:rPr>
              <a:t>میانگین هندسی بازده تا سررسید:</a:t>
            </a:r>
          </a:p>
          <a:p>
            <a:pPr marL="109728" indent="0" algn="r">
              <a:buNone/>
            </a:pPr>
            <a:r>
              <a:rPr lang="fa-IR" sz="2000" dirty="0" smtClean="0"/>
              <a:t>روش دوم میانگین هندسی بازده تا سررسید است وبرای محاسبۀ آن باید به بازدۀ سالانۀ آیندۀ مورد</a:t>
            </a:r>
          </a:p>
          <a:p>
            <a:pPr marL="109728" indent="0" algn="r">
              <a:buNone/>
            </a:pPr>
            <a:r>
              <a:rPr lang="fa-IR" sz="2000" dirty="0" smtClean="0"/>
              <a:t>انتظاراوراق قرضه عدد یک را اضافه کرد.از اینرو اگر شخص سرمایه گذار انتظار دارد که نرخ</a:t>
            </a:r>
          </a:p>
          <a:p>
            <a:pPr marL="109728" indent="0" algn="r">
              <a:buNone/>
            </a:pPr>
            <a:r>
              <a:rPr lang="fa-IR" sz="2000" dirty="0" smtClean="0"/>
              <a:t>بازدۀ اوراق قرضه در 1988 به 15% برسد، اوباید این عدد را به 1/15 تبدیل کند، سپس بایـــــد</a:t>
            </a:r>
          </a:p>
          <a:p>
            <a:pPr marL="109728" indent="0" algn="r">
              <a:buNone/>
            </a:pPr>
            <a:r>
              <a:rPr lang="en-US" sz="2000" dirty="0" smtClean="0"/>
              <a:t> n</a:t>
            </a:r>
            <a:r>
              <a:rPr lang="fa-IR" sz="2000" dirty="0" smtClean="0"/>
              <a:t>اُم این حاصلضرب را بدســــت آورد و</a:t>
            </a:r>
            <a:r>
              <a:rPr lang="en-US" sz="2000" dirty="0" smtClean="0"/>
              <a:t>n</a:t>
            </a:r>
            <a:r>
              <a:rPr lang="fa-IR" sz="2000" dirty="0" smtClean="0"/>
              <a:t>تمام بازدهیهای تبدیل شده را درهم ضرب کرده وریشۀ</a:t>
            </a:r>
            <a:r>
              <a:rPr lang="fa-IR" sz="2000" dirty="0"/>
              <a:t> </a:t>
            </a:r>
            <a:endParaRPr lang="fa-IR" sz="2000" dirty="0" smtClean="0"/>
          </a:p>
          <a:p>
            <a:pPr marL="109728" indent="0" algn="r">
              <a:buNone/>
            </a:pPr>
            <a:r>
              <a:rPr lang="fa-IR" sz="2000" dirty="0" smtClean="0"/>
              <a:t>نشان دهندۀ مدت زمان تا سررسید برای ورقۀ قرضه است. پس از کم کردن عدد یک ازاین عــــدد</a:t>
            </a:r>
          </a:p>
          <a:p>
            <a:pPr marL="109728" indent="0" algn="r">
              <a:buNone/>
            </a:pPr>
            <a:r>
              <a:rPr lang="fa-IR" sz="2000" dirty="0" smtClean="0"/>
              <a:t>(ریشه) میانگین هندسی بازده تا سررسید بدست می آید. در محاسبۀ میانگین هندسی بازده چنیـــــن</a:t>
            </a:r>
          </a:p>
          <a:p>
            <a:pPr marL="109728" indent="0" algn="r">
              <a:buNone/>
            </a:pPr>
            <a:r>
              <a:rPr lang="fa-IR" sz="2000" dirty="0" smtClean="0"/>
              <a:t>فرض می شود که سرمایه گذار همۀ سودها را دوباره در اوراق قرضه سرمایه گذاری میکند،یعنی هنگامیکه بهره پرداخت شود، اواین بهره را صرف خرید اوراق قرضۀ دیگری منی نماید.براساس</a:t>
            </a:r>
          </a:p>
          <a:p>
            <a:pPr marL="109728" indent="0" algn="r">
              <a:buNone/>
            </a:pPr>
            <a:r>
              <a:rPr lang="fa-IR" sz="2000" dirty="0" smtClean="0"/>
              <a:t>این مفروضات، میانگین هندسی بازده تا سررسید باعث می شود که شخص سرمایه گذار بتوانـــــد</a:t>
            </a:r>
          </a:p>
        </p:txBody>
      </p:sp>
    </p:spTree>
    <p:extLst>
      <p:ext uri="{BB962C8B-B14F-4D97-AF65-F5344CB8AC3E}">
        <p14:creationId xmlns:p14="http://schemas.microsoft.com/office/powerpoint/2010/main" xmlns="" val="968363835"/>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2597</TotalTime>
  <Words>4122</Words>
  <Application>Microsoft Office PowerPoint</Application>
  <PresentationFormat>On-screen Show (4:3)</PresentationFormat>
  <Paragraphs>321</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Slide 1</vt:lpstr>
      <vt:lpstr>فصل14 کتاب تئوری نوین سرمایه گذاری (ساختار زمانی نرخ بهره)  استاد ارجمند: دکتر هیرش سلطان پناه ارائه دهنده: آرش کمالی قشلاق دانشگاه آزاد علوم وتحقیقات کردستان  فروردین93</vt:lpstr>
      <vt:lpstr>ساختارزمانی نرخ بهره</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نرخ بازده وفعالیت اقتصادی(در سطح کلی)وجود دارد. </vt:lpstr>
      <vt:lpstr>Slide 19</vt:lpstr>
      <vt:lpstr>Slide 20</vt:lpstr>
      <vt:lpstr>Slide 21</vt:lpstr>
      <vt:lpstr>Slide 22</vt:lpstr>
      <vt:lpstr>پیش بینی نرخ بهرۀ آیندۀ بازار براساس ساختار زمانی:</vt:lpstr>
      <vt:lpstr>برابربا 6% دست یابند. بدینگونه می توان در بقیۀ ستونهای این ردیف عدد 6% را نوشت. </vt:lpstr>
      <vt:lpstr>Slide 25</vt:lpstr>
      <vt:lpstr>Slide 26</vt:lpstr>
      <vt:lpstr>Slide 27</vt:lpstr>
      <vt:lpstr>Slide 28</vt:lpstr>
      <vt:lpstr>Slide 29</vt:lpstr>
      <vt:lpstr>Slide 30</vt:lpstr>
      <vt:lpstr>Slide 31</vt:lpstr>
      <vt:lpstr>Slide 32</vt:lpstr>
    </vt:vector>
  </TitlesOfParts>
  <Company>Olive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dc:creator>
  <cp:lastModifiedBy>Administrator</cp:lastModifiedBy>
  <cp:revision>149</cp:revision>
  <dcterms:created xsi:type="dcterms:W3CDTF">2014-03-30T10:14:12Z</dcterms:created>
  <dcterms:modified xsi:type="dcterms:W3CDTF">2014-04-22T04:54:54Z</dcterms:modified>
</cp:coreProperties>
</file>