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4" r:id="rId3"/>
    <p:sldId id="275" r:id="rId4"/>
    <p:sldId id="279" r:id="rId5"/>
    <p:sldId id="278" r:id="rId6"/>
    <p:sldId id="280" r:id="rId7"/>
    <p:sldId id="281" r:id="rId8"/>
    <p:sldId id="282" r:id="rId9"/>
    <p:sldId id="299" r:id="rId10"/>
    <p:sldId id="283" r:id="rId11"/>
    <p:sldId id="284" r:id="rId12"/>
    <p:sldId id="285" r:id="rId13"/>
    <p:sldId id="286" r:id="rId14"/>
    <p:sldId id="287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276" r:id="rId25"/>
  </p:sldIdLst>
  <p:sldSz cx="10160000" cy="7620000"/>
  <p:notesSz cx="6858000" cy="9144000"/>
  <p:defaultTextStyle>
    <a:defPPr>
      <a:defRPr lang="fa-IR"/>
    </a:defPPr>
    <a:lvl1pPr marL="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95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99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985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98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975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97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964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959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396EB5"/>
    <a:srgbClr val="32AFBC"/>
    <a:srgbClr val="00FF00"/>
    <a:srgbClr val="008000"/>
    <a:srgbClr val="0000FF"/>
    <a:srgbClr val="FF9900"/>
    <a:srgbClr val="0066FF"/>
    <a:srgbClr val="E1F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napToGrid="0">
      <p:cViewPr varScale="1">
        <p:scale>
          <a:sx n="47" d="100"/>
          <a:sy n="47" d="100"/>
        </p:scale>
        <p:origin x="-276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DD7F-155B-415E-A110-493A8B27AB43}" type="datetimeFigureOut">
              <a:rPr lang="fa-IR" smtClean="0"/>
              <a:pPr/>
              <a:t>1437/02/26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02E7-DCD1-4DBA-A284-0A51D94FA0B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375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101599" tIns="50799" rIns="101599" bIns="50799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horz" lIns="101599" tIns="50799" rIns="101599" bIns="50799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81334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1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DD7F-155B-415E-A110-493A8B27AB43}" type="datetimeFigureOut">
              <a:rPr lang="fa-IR" smtClean="0"/>
              <a:pPr/>
              <a:t>1437/02/26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vert="horz" lIns="101599" tIns="50799" rIns="101599" bIns="50799" rtlCol="1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1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1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02E7-DCD1-4DBA-A284-0A51D94FA0B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160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01599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r" defTabSz="1015990" rtl="1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r" defTabSz="1015990" rtl="1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r" defTabSz="1015990" rtl="1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r" defTabSz="1015990" rtl="1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39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366" y="2559914"/>
            <a:ext cx="9585433" cy="37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 </a:t>
            </a:r>
            <a:r>
              <a:rPr lang="fa-IR" sz="28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توجه به شرایط فرهنگی و اجتماعی زمان </a:t>
            </a: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پیامبرنتیجه می گیریم پیامبر اکرم(ص) فعالیت </a:t>
            </a:r>
            <a:r>
              <a:rPr lang="fa-IR" sz="28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های خود سرانه  برای بدست گرفتن زمامداری و  قدرت را پیش بینی </a:t>
            </a: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 کرد.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همین دلیل تمام </a:t>
            </a:r>
            <a:r>
              <a:rPr lang="fa-IR" sz="28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تلاش خود را به کار می برد </a:t>
            </a: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تا: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1) شخصیت </a:t>
            </a:r>
            <a:r>
              <a:rPr lang="fa-IR" sz="28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ممتاز حضرت علی (ع) را به مردم </a:t>
            </a: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بشناساند.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2) تعصبات </a:t>
            </a:r>
            <a:r>
              <a:rPr lang="fa-IR" sz="28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جاهلی و قبیله ای را از افکار </a:t>
            </a: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آنان بزداید.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3) </a:t>
            </a:r>
            <a:r>
              <a:rPr lang="fa-IR" sz="28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کسانی که می خواهند برای رسیدن به قدرت از این اعتبارات استفاده </a:t>
            </a: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کنند را به </a:t>
            </a:r>
            <a:r>
              <a:rPr lang="fa-IR" sz="28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انزوا </a:t>
            </a:r>
            <a:r>
              <a:rPr lang="fa-IR" sz="2800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کشاند.</a:t>
            </a:r>
            <a:endParaRPr lang="en-US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50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ظ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3324" y="851340"/>
            <a:ext cx="9143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لازم است بدانیم که در آ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ن 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زمان در میان قبایل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، بزرگی 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و شرافت تنها مخصوص بزرگان بود و فضایلی چون علم عدالت خواهی، جوان 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مردی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، صداقت، پاکی و کرامت نفس زمانی ارزش داشت که رئیس قوم یا فرزندان یا بستگان وی دارای 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آن 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صفت باشد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.</a:t>
            </a:r>
            <a:endParaRPr lang="fa-IR" sz="2400" dirty="0">
              <a:solidFill>
                <a:srgbClr val="0000CC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به همین دلیل بود که بسیاری از افراد، میان پیامبر«ص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» و 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فرمان بزرگان قوم خود تفاوت چندانی قائل نبودندو گاه در لحظات حساس  وسرنوشت ساز به جای فرمان الهی به سوی بزرگان قوم متمایل می شدند . </a:t>
            </a:r>
            <a:endParaRPr lang="fa-IR" sz="2400" dirty="0" smtClean="0">
              <a:solidFill>
                <a:srgbClr val="0000CC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قران 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کریم در آ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یات متعدد ضمن 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اشاره به میل جاهلی به مردم در خصوص آن هشدار میداد 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آیه </a:t>
            </a:r>
            <a:r>
              <a:rPr lang="fa-IR" sz="2400" dirty="0">
                <a:solidFill>
                  <a:srgbClr val="0000CC"/>
                </a:solidFill>
                <a:cs typeface="B Zar" panose="00000400000000000000" pitchFamily="2" charset="-78"/>
              </a:rPr>
              <a:t>50 سوره مائده در این باره </a:t>
            </a:r>
            <a:r>
              <a:rPr lang="fa-IR" sz="2400" dirty="0" smtClean="0">
                <a:solidFill>
                  <a:srgbClr val="0000CC"/>
                </a:solidFill>
                <a:cs typeface="B Zar" panose="00000400000000000000" pitchFamily="2" charset="-78"/>
              </a:rPr>
              <a:t>می فرماید</a:t>
            </a:r>
            <a:r>
              <a:rPr lang="fa-IR" sz="2400" dirty="0" smtClean="0">
                <a:solidFill>
                  <a:srgbClr val="00B050"/>
                </a:solidFill>
                <a:cs typeface="B Zar" panose="00000400000000000000" pitchFamily="2" charset="-78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Zar" panose="00000400000000000000" pitchFamily="2" charset="-78"/>
              </a:rPr>
              <a:t>(</a:t>
            </a:r>
            <a:r>
              <a:rPr lang="fa-IR" sz="2400" dirty="0">
                <a:solidFill>
                  <a:srgbClr val="00B050"/>
                </a:solidFill>
                <a:cs typeface="B Zar" panose="00000400000000000000" pitchFamily="2" charset="-78"/>
              </a:rPr>
              <a:t>آیا به دنبال حکم جاهلیت </a:t>
            </a:r>
            <a:r>
              <a:rPr lang="fa-IR" sz="2400" dirty="0" smtClean="0">
                <a:solidFill>
                  <a:srgbClr val="00B050"/>
                </a:solidFill>
                <a:cs typeface="B Zar" panose="00000400000000000000" pitchFamily="2" charset="-78"/>
              </a:rPr>
              <a:t>هستند؟و </a:t>
            </a:r>
            <a:r>
              <a:rPr lang="fa-IR" sz="2400" dirty="0">
                <a:solidFill>
                  <a:srgbClr val="00B050"/>
                </a:solidFill>
                <a:cs typeface="B Zar" panose="00000400000000000000" pitchFamily="2" charset="-78"/>
              </a:rPr>
              <a:t>چه کسی بهتر از خدا حکم میکند </a:t>
            </a:r>
            <a:r>
              <a:rPr lang="fa-IR" sz="2400" dirty="0" smtClean="0">
                <a:solidFill>
                  <a:srgbClr val="00B050"/>
                </a:solidFill>
                <a:cs typeface="B Zar" panose="00000400000000000000" pitchFamily="2" charset="-78"/>
              </a:rPr>
              <a:t>برای </a:t>
            </a:r>
            <a:r>
              <a:rPr lang="fa-IR" sz="2400" dirty="0">
                <a:solidFill>
                  <a:srgbClr val="00B050"/>
                </a:solidFill>
                <a:cs typeface="B Zar" panose="00000400000000000000" pitchFamily="2" charset="-78"/>
              </a:rPr>
              <a:t>مردمی که یقین دارند </a:t>
            </a:r>
            <a:r>
              <a:rPr lang="fa-IR" sz="2400" dirty="0" smtClean="0">
                <a:solidFill>
                  <a:srgbClr val="00B050"/>
                </a:solidFill>
                <a:cs typeface="B Zar" panose="00000400000000000000" pitchFamily="2" charset="-78"/>
              </a:rPr>
              <a:t>)</a:t>
            </a:r>
            <a:endParaRPr lang="fa-IR" sz="2400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8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" y="0"/>
            <a:ext cx="10160000" cy="76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792" y="5060121"/>
            <a:ext cx="8653882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1. عَلِىٌّ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مَعَ 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القُرآنِ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وَ 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القُرآنُ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مَعَ عَلِىٍّ </a:t>
            </a: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على با قرآن است و قرآن با على است.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2.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ع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َلِىٌّ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مَعَ 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الحق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وَ 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الحَقُّ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مَعَ عَلِىٍّ </a:t>
            </a: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على با حق است و حق با على </a:t>
            </a:r>
            <a:r>
              <a:rPr lang="fa-IR" sz="2800" dirty="0" smtClean="0">
                <a:solidFill>
                  <a:srgbClr val="0070C0"/>
                </a:solidFill>
                <a:cs typeface="B Zar" panose="00000400000000000000" pitchFamily="2" charset="-78"/>
              </a:rPr>
              <a:t>است.</a:t>
            </a: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3. اَنَا </a:t>
            </a:r>
            <a:r>
              <a:rPr lang="fa-IR" sz="2800" dirty="0">
                <a:solidFill>
                  <a:srgbClr val="00B050"/>
                </a:solidFill>
                <a:cs typeface="B Zar" panose="00000400000000000000" pitchFamily="2" charset="-78"/>
              </a:rPr>
              <a:t>وَ عَلِىٌّ اَبَوا </a:t>
            </a:r>
            <a:r>
              <a:rPr lang="fa-IR" sz="2800" dirty="0" smtClean="0">
                <a:solidFill>
                  <a:srgbClr val="00B050"/>
                </a:solidFill>
                <a:cs typeface="B Zar" panose="00000400000000000000" pitchFamily="2" charset="-78"/>
              </a:rPr>
              <a:t>هذِه الاُمَّةِ </a:t>
            </a:r>
            <a:r>
              <a:rPr lang="fa-IR" sz="2800" dirty="0">
                <a:solidFill>
                  <a:srgbClr val="0070C0"/>
                </a:solidFill>
                <a:cs typeface="B Zar" panose="00000400000000000000" pitchFamily="2" charset="-78"/>
              </a:rPr>
              <a:t>من و على، پدران اين امتيم.</a:t>
            </a:r>
            <a:endParaRPr lang="en-US" sz="2800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489" y="1794428"/>
            <a:ext cx="9278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پیامبر </a:t>
            </a:r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(ص) در هر فرصتی می کوشید تا به مردمی که قرنها به نظام قبیله </a:t>
            </a:r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ای خو </a:t>
            </a:r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گرفته بودند و ثروت زیاد و نظایر آن را نشانه شرافت می </a:t>
            </a:r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دانستند،</a:t>
            </a:r>
            <a:r>
              <a:rPr lang="en-US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جایگاه </a:t>
            </a:r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حضرت علی(ع) و اهل بیت (ع) را بیان </a:t>
            </a:r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کند تا </a:t>
            </a:r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دلهای آنان </a:t>
            </a:r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را برای پذیرفتن </a:t>
            </a:r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امامت و رهبری </a:t>
            </a:r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کسانی </a:t>
            </a:r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آماده کنند که </a:t>
            </a:r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:</a:t>
            </a:r>
          </a:p>
          <a:p>
            <a:pPr algn="just"/>
            <a:r>
              <a:rPr lang="fa-IR" sz="2800" dirty="0" smtClean="0">
                <a:solidFill>
                  <a:srgbClr val="0066FF"/>
                </a:solidFill>
                <a:cs typeface="B Zar" panose="00000400000000000000" pitchFamily="2" charset="-78"/>
              </a:rPr>
              <a:t>1.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میان </a:t>
            </a:r>
            <a:r>
              <a:rPr lang="fa-IR" sz="2800" dirty="0">
                <a:solidFill>
                  <a:srgbClr val="0000FF"/>
                </a:solidFill>
                <a:cs typeface="B Zar" panose="00000400000000000000" pitchFamily="2" charset="-78"/>
              </a:rPr>
              <a:t>عرب و غیر عرب تفاوت قائل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نمی</a:t>
            </a:r>
            <a:r>
              <a:rPr lang="en-US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شوند</a:t>
            </a:r>
            <a:r>
              <a:rPr lang="en-US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.</a:t>
            </a:r>
            <a:endParaRPr lang="fa-IR" sz="2800" dirty="0">
              <a:solidFill>
                <a:srgbClr val="0000FF"/>
              </a:solidFill>
              <a:cs typeface="B Zar" panose="00000400000000000000" pitchFamily="2" charset="-78"/>
            </a:endParaRPr>
          </a:p>
          <a:p>
            <a:pPr algn="just"/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2.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مردم </a:t>
            </a:r>
            <a:r>
              <a:rPr lang="fa-IR" sz="2800" dirty="0">
                <a:solidFill>
                  <a:srgbClr val="0000FF"/>
                </a:solidFill>
                <a:cs typeface="B Zar" panose="00000400000000000000" pitchFamily="2" charset="-78"/>
              </a:rPr>
              <a:t>را به تعقل و بندگی خدا فرا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می</a:t>
            </a:r>
            <a:r>
              <a:rPr lang="en-US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خوانند</a:t>
            </a:r>
            <a:r>
              <a:rPr lang="en-US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.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 </a:t>
            </a:r>
            <a:endParaRPr lang="fa-IR" sz="2800" dirty="0">
              <a:solidFill>
                <a:srgbClr val="0000FF"/>
              </a:solidFill>
              <a:cs typeface="B Zar" panose="00000400000000000000" pitchFamily="2" charset="-78"/>
            </a:endParaRPr>
          </a:p>
          <a:p>
            <a:pPr algn="just"/>
            <a:r>
              <a:rPr lang="fa-IR" sz="2800" dirty="0">
                <a:solidFill>
                  <a:srgbClr val="0066FF"/>
                </a:solidFill>
                <a:cs typeface="B Zar" panose="00000400000000000000" pitchFamily="2" charset="-78"/>
              </a:rPr>
              <a:t>3.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در </a:t>
            </a:r>
            <a:r>
              <a:rPr lang="fa-IR" sz="2800" dirty="0">
                <a:solidFill>
                  <a:srgbClr val="0000FF"/>
                </a:solidFill>
                <a:cs typeface="B Zar" panose="00000400000000000000" pitchFamily="2" charset="-78"/>
              </a:rPr>
              <a:t>زندگی دنیایی مانند معمولی ترین افراد جامعه زندگی می </a:t>
            </a:r>
            <a:r>
              <a:rPr lang="fa-IR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کردند</a:t>
            </a:r>
            <a:r>
              <a:rPr lang="en-US" sz="2800" dirty="0" smtClean="0">
                <a:solidFill>
                  <a:srgbClr val="0000FF"/>
                </a:solidFill>
                <a:cs typeface="B Zar" panose="00000400000000000000" pitchFamily="2" charset="-78"/>
              </a:rPr>
              <a:t>.</a:t>
            </a:r>
            <a:endParaRPr lang="fa-IR" sz="2800" dirty="0">
              <a:solidFill>
                <a:srgbClr val="0000FF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42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083" y="2378839"/>
            <a:ext cx="9372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solidFill>
                  <a:schemeClr val="accent2"/>
                </a:solidFill>
                <a:cs typeface="B Zar" panose="00000400000000000000" pitchFamily="2" charset="-78"/>
              </a:rPr>
              <a:t>حضرت علی (ع) تربیت یافته پیامبر اسلام (ص)</a:t>
            </a:r>
          </a:p>
          <a:p>
            <a:endParaRPr lang="fa-IR" sz="2400" dirty="0">
              <a:solidFill>
                <a:srgbClr val="0070C0"/>
              </a:solidFill>
              <a:cs typeface="B Zar" panose="00000400000000000000" pitchFamily="2" charset="-78"/>
            </a:endParaRPr>
          </a:p>
          <a:p>
            <a:pPr algn="just"/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حضرت علی (ع) از ابتدای کودکی در دامان پیامبر (ص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)</a:t>
            </a:r>
            <a:r>
              <a:rPr lang="en-US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بزرگ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شده اند و در این باره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می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فرمایند : </a:t>
            </a:r>
          </a:p>
          <a:p>
            <a:pPr algn="just"/>
            <a:endParaRPr lang="fa-IR" sz="2400" dirty="0">
              <a:solidFill>
                <a:srgbClr val="0070C0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خداوند بزرگترین فرشته خود را همراه رسول خدا قرار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داد، آن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فرشته شب و روز راه کسب مکارم و زیبایهای اخلاق را به ایشان نشان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می داد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و من در نهایت عشق و شیفتگی از آن حضرت تبعیت می کردم و ایشان را همراهی می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نمودم.</a:t>
            </a:r>
            <a:endParaRPr lang="fa-IR" sz="2400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14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137" y="1378664"/>
            <a:ext cx="9364717" cy="590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این 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تربیت </a:t>
            </a:r>
            <a:r>
              <a:rPr lang="fa-I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بدان جهت بود که حضرت علی 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(ع)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پس </a:t>
            </a:r>
            <a:r>
              <a:rPr lang="fa-I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از رسول خدا (ص) راه آن حضرت را ادامه دهد 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 با </a:t>
            </a:r>
            <a:r>
              <a:rPr lang="fa-I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تکیه بر دانش الهی خود، مردم را در زمینه احکام و معارف دینی هدایت کند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رسول </a:t>
            </a:r>
            <a:r>
              <a:rPr lang="fa-IR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خدا(ص)نیز در هر فرصتی که پیش می آمد این مقام را به اطلاع مردم می رِساند.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B050"/>
                </a:solidFill>
                <a:latin typeface="Tahoma" panose="020B060403050404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أَنَا </a:t>
            </a:r>
            <a:r>
              <a:rPr lang="fa-IR" sz="2800" dirty="0">
                <a:solidFill>
                  <a:srgbClr val="00B050"/>
                </a:solidFill>
                <a:latin typeface="Tahoma" panose="020B060403050404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مَدِينَةُ الْعِلْمِ وَ عَلِيٌّ بَابُهَافَمَنْ أَرَادَ الْعِلْمَ </a:t>
            </a:r>
            <a:r>
              <a:rPr lang="fa-IR" sz="2800" dirty="0" smtClean="0">
                <a:solidFill>
                  <a:srgbClr val="00B050"/>
                </a:solidFill>
                <a:latin typeface="Tahoma" panose="020B060403050404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فَلْيَأْتِها من بابها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solidFill>
                  <a:srgbClr val="32AFB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من شهر علم هستم وعلی درآن هرکس می خواهد به این علم برسد باید از در آن وارد شود. </a:t>
            </a:r>
            <a:endParaRPr lang="fa-IR" sz="24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برداشت هایی که از این حدیث میشود:</a:t>
            </a: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1. 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حضردت </a:t>
            </a:r>
            <a:r>
              <a:rPr lang="fa-IR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علی (ع) پس از رسول خدا (ص) از همه داناتر است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fa-IR" sz="1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2. </a:t>
            </a:r>
            <a:r>
              <a:rPr lang="fa-IR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حضرت علی (ع) درعلم خود معصوم است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؛ وگرنه </a:t>
            </a:r>
            <a:r>
              <a:rPr lang="fa-IR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رسول خدا(ص) نمی فرمود همه باید به ایشان 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مراجعه کنند.</a:t>
            </a:r>
            <a:endParaRPr lang="en-US" sz="1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3. 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 </a:t>
            </a:r>
            <a:r>
              <a:rPr lang="fa-IR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مردم واجب است از دانش حضرت 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علی (ع</a:t>
            </a:r>
            <a:r>
              <a:rPr lang="fa-IR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 بهره ببرند و مطابق نظر ایشان عمل کنند 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؛ زیرا </a:t>
            </a:r>
            <a:r>
              <a:rPr lang="fa-IR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ایشان </a:t>
            </a:r>
            <a:r>
              <a:rPr lang="fa-IR" sz="24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راه رسیدن </a:t>
            </a:r>
            <a:r>
              <a:rPr lang="fa-IR" sz="2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علم پیامبر است و بهره مندی از علم پیامبر بر همه واجب است.</a:t>
            </a:r>
            <a:endParaRPr lang="en-US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703" y="1480364"/>
            <a:ext cx="9238593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solidFill>
                  <a:srgbClr val="32AFBC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سخن رسول خدا در مورد حضرت علی(ع)</a:t>
            </a:r>
            <a:endParaRPr lang="en-US" sz="1800" dirty="0">
              <a:solidFill>
                <a:srgbClr val="32AFBC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روزی رسول خدا (ص) به حضرت علی (ع)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فرمودند: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"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 علی من شهر حکمتم و تو در آن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هستی. هیچ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گاه نمی توان وارد شهری شد مگر از درآن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 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دروغ می گوید آن کسی که می پندارد مرا دوست دارد درحالی که دشمنی و کینه تورا در دل دارد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؛ زیرا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 از من هستی و من از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 ...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کسی به فلاح می رسد که پیرو تو باشد و به هلاکت می رسد کسی که از تو دوری گزیند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 مَثَل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 و امامان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از فرزندان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از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تو، مَثَل کشتی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نوح است هرکس برآن سوار شود نجات یابد و هرکس سرپیچی کند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هلاک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شود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مثل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شما مثل ستارگان آسمان است که چون ستاره ای غایب شود ستاره ای دیگر طلوع می کند.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03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703" y="1212346"/>
            <a:ext cx="92385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مقام و منزلت حضرت علی نزد خدا و تمجيدهای فراوان رسول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اکرم«ص»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از ايشان،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بدون سبب و یا به خاطر خویشاوندی و یا پيامبر «ص»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نيست، بلکه به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خاطر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« ايمان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»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 بی نظير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 و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« عمل »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بی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مانند ايشان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 است.</a:t>
            </a:r>
            <a:endParaRPr lang="fa-IR" sz="2400" dirty="0">
              <a:solidFill>
                <a:srgbClr val="0070C0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يکی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از ويژگی های ممتاز اميرمؤمنان عدالت خواهی و دفاع از مظلومان بود. </a:t>
            </a:r>
          </a:p>
          <a:p>
            <a:pPr algn="just">
              <a:lnSpc>
                <a:spcPct val="150000"/>
              </a:lnSpc>
            </a:pP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مردمی که با نظام جاهلانه و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ظالمانه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قبل از اسلام خو گرفته بودند و فقط در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دوره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کوتاه ده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ساله</a:t>
            </a:r>
            <a:r>
              <a:rPr lang="en-US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رهبری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رسول خدا در مدينه نسيم عدالت را حس کرده بودند، پس از رسول خدا به تدريج در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جاده</a:t>
            </a:r>
            <a:r>
              <a:rPr lang="en-US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انحراف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قدم گذاشتند به گونه ای که وقتی اميرمؤمنان به حکومت رسيد، بازگشت به عدالت و مساوات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راسرلوحه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کار خود قرار داد. </a:t>
            </a:r>
            <a:endParaRPr lang="en-US" sz="2400" dirty="0">
              <a:solidFill>
                <a:srgbClr val="0070C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33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703" y="1212346"/>
            <a:ext cx="92385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به همين جهت مظلومان و ستمديدگان، در نقاط مختلف جهان اسلام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شيفته ی ايشان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شدند و به رهبری وی دل بستند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امّا با شهادت اميرالمؤمنين و روی کار آمدن بنی اميه و بنی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عباس اميد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مظلومان به يأس گراييد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2400" smtClean="0">
                <a:solidFill>
                  <a:srgbClr val="0070C0"/>
                </a:solidFill>
                <a:cs typeface="B Zar" panose="00000400000000000000" pitchFamily="2" charset="-78"/>
              </a:rPr>
              <a:t> </a:t>
            </a:r>
            <a:r>
              <a:rPr lang="fa-IR" sz="2400" smtClean="0">
                <a:solidFill>
                  <a:srgbClr val="0070C0"/>
                </a:solidFill>
                <a:cs typeface="B Zar" panose="00000400000000000000" pitchFamily="2" charset="-78"/>
              </a:rPr>
              <a:t>به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همين جهت نام شيعيان و پيروان اميرمؤمنان </a:t>
            </a:r>
            <a:r>
              <a:rPr lang="fa-IR" sz="2400" dirty="0" smtClean="0">
                <a:solidFill>
                  <a:srgbClr val="0070C0"/>
                </a:solidFill>
                <a:cs typeface="B Zar" panose="00000400000000000000" pitchFamily="2" charset="-78"/>
              </a:rPr>
              <a:t>با عدالت </a:t>
            </a:r>
            <a:r>
              <a:rPr lang="fa-IR" sz="2400" dirty="0">
                <a:solidFill>
                  <a:srgbClr val="0070C0"/>
                </a:solidFill>
                <a:cs typeface="B Zar" panose="00000400000000000000" pitchFamily="2" charset="-78"/>
              </a:rPr>
              <a:t>اسلامی همراه شد.</a:t>
            </a:r>
          </a:p>
        </p:txBody>
      </p:sp>
    </p:spTree>
    <p:extLst>
      <p:ext uri="{BB962C8B-B14F-4D97-AF65-F5344CB8AC3E}">
        <p14:creationId xmlns:p14="http://schemas.microsoft.com/office/powerpoint/2010/main" xmlns="" val="7525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7414" y="1685780"/>
            <a:ext cx="9144000" cy="1080816"/>
          </a:xfrm>
          <a:prstGeom prst="rect">
            <a:avLst/>
          </a:prstGeom>
        </p:spPr>
        <p:txBody>
          <a:bodyPr vert="horz" lIns="101599" tIns="50799" rIns="101599" bIns="50799" rtlCol="1" anchor="ctr">
            <a:normAutofit fontScale="75000" lnSpcReduction="20000"/>
          </a:bodyPr>
          <a:lstStyle>
            <a:lvl1pPr algn="ctr" defTabSz="1015990" rtl="1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400" b="1" dirty="0" smtClean="0">
                <a:solidFill>
                  <a:srgbClr val="FF0000"/>
                </a:solidFill>
                <a:latin typeface="Amuzeh-New-Bold"/>
                <a:cs typeface="B Nazanin" panose="00000400000000000000" pitchFamily="2" charset="-78"/>
              </a:rPr>
              <a:t>تشيّع و وحدت مسلمانان</a:t>
            </a:r>
            <a:r>
              <a:rPr lang="fa-IR" sz="5400" b="1" dirty="0" smtClean="0">
                <a:solidFill>
                  <a:srgbClr val="FFC000"/>
                </a:solidFill>
                <a:latin typeface="Amuzeh-New-Bold"/>
                <a:cs typeface="B Nazanin" panose="00000400000000000000" pitchFamily="2" charset="-78"/>
              </a:rPr>
              <a:t/>
            </a:r>
            <a:br>
              <a:rPr lang="fa-IR" sz="5400" b="1" dirty="0" smtClean="0">
                <a:solidFill>
                  <a:srgbClr val="FFC000"/>
                </a:solidFill>
                <a:latin typeface="Amuzeh-New-Bold"/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4058" y="2917643"/>
            <a:ext cx="9151882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شناخت جايگاه شيعه در تاريخ اسلام و تبيين علمى و تاريخى حقانيت آن، نبايد ما را از مسأله اى مهم و حياتى، يعنى حفظ وحدت مسلمانان و تلاش براى سربلندى، عزت، استقلال و حفظ منافع آنان غافل کند. باورهاى مشترک فراوان، مانند اعتقاد به خدا، پيامبر اکرم ، قرآن و قيامت ، زمينه سازوحدت بين ما مسلمانان است. به همين دليل، حفظ و تقويت وحدت شيعه و سنى و مبارزه با عوامل و برنامه هاى تفرقه انگيز يکى از اصول راهبردى انقلاب اسلامى است که هوشيارى و بيدارى همگان</a:t>
            </a:r>
            <a:r>
              <a:rPr lang="en-US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را مى طلبد.</a:t>
            </a:r>
            <a:endParaRPr lang="fa-IR" sz="2800" dirty="0">
              <a:solidFill>
                <a:srgbClr val="396EB5"/>
              </a:solidFill>
              <a:latin typeface="AmuzehNewNormalPS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04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7348" y="1616987"/>
            <a:ext cx="91518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توصیه امام </a:t>
            </a:r>
            <a:r>
              <a:rPr lang="fa-IR" sz="2800" dirty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خمينى (</a:t>
            </a: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ره) در خصوص وحدت:</a:t>
            </a:r>
            <a:endParaRPr lang="fa-IR" sz="2800" dirty="0">
              <a:solidFill>
                <a:srgbClr val="396EB5"/>
              </a:solidFill>
              <a:latin typeface="AmuzehNewNormalPS"/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اى مسلمانان جهان که به حقيقت اسلام ايمان داريد، به پاخيزيد و در زير پرچم توحيد و </a:t>
            </a: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در </a:t>
            </a: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سايه </a:t>
            </a:r>
            <a:r>
              <a:rPr lang="fa-IR" sz="2800" dirty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تعليمات اسلام مجتمع شويد و دست خيانت ابرقدرت ها را از ممالک خود و خزائن سرشارآن کوتاه کنيد و </a:t>
            </a: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مَجد </a:t>
            </a:r>
            <a:r>
              <a:rPr lang="fa-IR" sz="2800" dirty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اسلام را اعاده کنيد و دست از اختلافات و هواهاى نفسانى برداريد که شماداراى همه چيز هستيد. بر فرهنگ اسلام تکيه زنيد و با غرب و غرب زدگى مبارزه نماييد و روى </a:t>
            </a:r>
            <a:r>
              <a:rPr lang="fa-IR" sz="2800" dirty="0" smtClean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پاى </a:t>
            </a:r>
            <a:r>
              <a:rPr lang="fa-IR" sz="2800" dirty="0">
                <a:solidFill>
                  <a:srgbClr val="396EB5"/>
                </a:solidFill>
                <a:latin typeface="AmuzehNewNormalPS"/>
                <a:cs typeface="B Zar" panose="00000400000000000000" pitchFamily="2" charset="-78"/>
              </a:rPr>
              <a:t>خودتان بايستيد. </a:t>
            </a:r>
          </a:p>
        </p:txBody>
      </p:sp>
    </p:spTree>
    <p:extLst>
      <p:ext uri="{BB962C8B-B14F-4D97-AF65-F5344CB8AC3E}">
        <p14:creationId xmlns:p14="http://schemas.microsoft.com/office/powerpoint/2010/main" xmlns="" val="238757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7298"/>
            <a:ext cx="10160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1696" y="2507113"/>
            <a:ext cx="888386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درس ششم</a:t>
            </a:r>
            <a:r>
              <a:rPr lang="fa-IR" sz="36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:</a:t>
            </a:r>
            <a:r>
              <a:rPr lang="en-US" sz="36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 </a:t>
            </a:r>
            <a:r>
              <a:rPr lang="fa-IR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جایگاه</a:t>
            </a:r>
            <a:r>
              <a:rPr lang="fa-IR" sz="36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 </a:t>
            </a:r>
            <a:r>
              <a:rPr lang="fa-IR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امامت</a:t>
            </a:r>
          </a:p>
          <a:p>
            <a:endParaRPr lang="fa-IR" sz="36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cs typeface="B Lotus" panose="00000400000000000000" pitchFamily="2" charset="-78"/>
            </a:endParaRPr>
          </a:p>
          <a:p>
            <a:r>
              <a:rPr lang="fa-IR" sz="3200" dirty="0" smtClean="0">
                <a:solidFill>
                  <a:srgbClr val="00B050"/>
                </a:solidFill>
                <a:cs typeface="B Lotus" panose="00000400000000000000" pitchFamily="2" charset="-78"/>
              </a:rPr>
              <a:t>نام دبیر:</a:t>
            </a:r>
            <a:r>
              <a:rPr lang="en-US" sz="3200" dirty="0" smtClean="0">
                <a:solidFill>
                  <a:srgbClr val="00B050"/>
                </a:solidFill>
                <a:cs typeface="B Lotus" panose="00000400000000000000" pitchFamily="2" charset="-78"/>
              </a:rPr>
              <a:t>  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جناب آقای واله</a:t>
            </a:r>
          </a:p>
          <a:p>
            <a:pPr algn="ctr"/>
            <a:endParaRPr lang="en-US" sz="2800" dirty="0">
              <a:solidFill>
                <a:srgbClr val="0000CC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0000CC"/>
                </a:solidFill>
                <a:cs typeface="B Nazanin" panose="00000400000000000000" pitchFamily="2" charset="-78"/>
              </a:rPr>
              <a:t>اعضای  گروه:</a:t>
            </a:r>
            <a:endParaRPr lang="en-US" sz="2800" dirty="0" smtClean="0">
              <a:solidFill>
                <a:srgbClr val="0000CC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مصطفی اسماعیلی</a:t>
            </a:r>
            <a:endParaRPr lang="en-US" sz="28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محمد جواد مرید اسعدی</a:t>
            </a:r>
            <a:endParaRPr lang="en-US" sz="28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محمد محمد زاده</a:t>
            </a: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265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957" y="1008890"/>
            <a:ext cx="829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0000FF"/>
                </a:solidFill>
                <a:latin typeface="A  Duel-Fat" panose="01000000000000000000" pitchFamily="2" charset="-78"/>
                <a:cs typeface="B Zar" panose="00000400000000000000" pitchFamily="2" charset="-78"/>
              </a:rPr>
              <a:t>برای حفظ همبستگی و وحدت ميان مسلمانان، بايد به نکات زير توجه کنيم:</a:t>
            </a:r>
            <a:endParaRPr lang="en-US" sz="2400" b="1" dirty="0">
              <a:solidFill>
                <a:srgbClr val="0000FF"/>
              </a:solidFill>
              <a:latin typeface="A  Duel-Fat" panose="01000000000000000000" pitchFamily="2" charset="-78"/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999" y="1896150"/>
            <a:ext cx="9376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3200" dirty="0" smtClean="0">
                <a:latin typeface="AmuzehNewNormalPS"/>
                <a:cs typeface="B Nazanin" panose="00000400000000000000" pitchFamily="2" charset="-78"/>
              </a:rPr>
              <a:t>1. </a:t>
            </a:r>
            <a:r>
              <a:rPr lang="fa-IR" sz="3200" dirty="0" smtClean="0">
                <a:solidFill>
                  <a:srgbClr val="00B050"/>
                </a:solidFill>
                <a:latin typeface="AmuzehNewNormalPS"/>
                <a:cs typeface="B Nazanin" panose="00000400000000000000" pitchFamily="2" charset="-78"/>
              </a:rPr>
              <a:t>راهی </a:t>
            </a:r>
            <a:r>
              <a:rPr lang="fa-IR" sz="3200" dirty="0">
                <a:solidFill>
                  <a:srgbClr val="00B050"/>
                </a:solidFill>
                <a:latin typeface="AmuzehNewNormalPS"/>
                <a:cs typeface="B Nazanin" panose="00000400000000000000" pitchFamily="2" charset="-78"/>
              </a:rPr>
              <a:t>که </a:t>
            </a:r>
            <a:r>
              <a:rPr lang="fa-IR" sz="3200" dirty="0" smtClean="0">
                <a:solidFill>
                  <a:srgbClr val="00B050"/>
                </a:solidFill>
                <a:latin typeface="AmuzehNewNormalPS"/>
                <a:cs typeface="B Nazanin" panose="00000400000000000000" pitchFamily="2" charset="-78"/>
              </a:rPr>
              <a:t>دشمنان برای نابودی اسلام انتخاب </a:t>
            </a:r>
            <a:r>
              <a:rPr lang="fa-IR" sz="3200" dirty="0">
                <a:solidFill>
                  <a:srgbClr val="00B050"/>
                </a:solidFill>
                <a:latin typeface="AmuzehNewNormalPS"/>
                <a:cs typeface="B Nazanin" panose="00000400000000000000" pitchFamily="2" charset="-78"/>
              </a:rPr>
              <a:t>کرده اند، تفرقه و جنگ ميان مسلمانان است</a:t>
            </a:r>
            <a:r>
              <a:rPr lang="fa-IR" sz="3200" dirty="0" smtClean="0">
                <a:solidFill>
                  <a:srgbClr val="00B050"/>
                </a:solidFill>
                <a:latin typeface="AmuzehNewNormalPS"/>
                <a:cs typeface="B Nazanin" panose="00000400000000000000" pitchFamily="2" charset="-78"/>
              </a:rPr>
              <a:t>. ما </a:t>
            </a:r>
            <a:r>
              <a:rPr lang="fa-IR" sz="3200" dirty="0">
                <a:solidFill>
                  <a:srgbClr val="00B050"/>
                </a:solidFill>
                <a:latin typeface="AmuzehNewNormalPS"/>
                <a:cs typeface="B Nazanin" panose="00000400000000000000" pitchFamily="2" charset="-78"/>
              </a:rPr>
              <a:t>بايد با هوشياری خود در اين دام نيفتيم.</a:t>
            </a:r>
          </a:p>
          <a:p>
            <a:pPr algn="just"/>
            <a:r>
              <a:rPr lang="fa-IR" sz="3200" dirty="0" smtClean="0">
                <a:solidFill>
                  <a:srgbClr val="FF0000"/>
                </a:solidFill>
                <a:latin typeface="AmuzehNewNormalPS"/>
                <a:cs typeface="B Nazanin" panose="00000400000000000000" pitchFamily="2" charset="-78"/>
              </a:rPr>
              <a:t>2. </a:t>
            </a:r>
            <a:r>
              <a:rPr lang="fa-IR" sz="3200" dirty="0" smtClean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از </a:t>
            </a:r>
            <a:r>
              <a:rPr lang="fa-IR" sz="3200" dirty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اهانت و توهين به مقدسات ساير مسلمانان خودداری </a:t>
            </a:r>
            <a:r>
              <a:rPr lang="fa-IR" sz="3200" dirty="0" smtClean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کنیم.</a:t>
            </a:r>
            <a:endParaRPr lang="en-US" sz="4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48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957" y="1008890"/>
            <a:ext cx="829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0000FF"/>
                </a:solidFill>
                <a:latin typeface="A  Duel-Fat" panose="01000000000000000000" pitchFamily="2" charset="-78"/>
                <a:cs typeface="B Zar" panose="00000400000000000000" pitchFamily="2" charset="-78"/>
              </a:rPr>
              <a:t>برای حفظ همبستگی و وحدت ميان مسلمانان، بايد به نکات زير توجه کنيم:</a:t>
            </a:r>
            <a:endParaRPr lang="en-US" sz="2400" b="1" dirty="0">
              <a:solidFill>
                <a:srgbClr val="0000FF"/>
              </a:solidFill>
              <a:latin typeface="A  Duel-Fat" panose="01000000000000000000" pitchFamily="2" charset="-78"/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584" y="2242997"/>
            <a:ext cx="93769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800" dirty="0" smtClean="0">
                <a:solidFill>
                  <a:srgbClr val="FF0000"/>
                </a:solidFill>
                <a:latin typeface="AmuzehNewNormalPS"/>
                <a:cs typeface="B Nazanin" panose="00000400000000000000" pitchFamily="2" charset="-78"/>
              </a:rPr>
              <a:t>۳.</a:t>
            </a:r>
            <a:r>
              <a:rPr lang="fa-IR" sz="2800" dirty="0" smtClean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خود را از ساير مسلمانان دور ندانيم و برای پيروزی، عزت و سربلندی مسلمانان، در </a:t>
            </a:r>
            <a:r>
              <a:rPr lang="fa-IR" sz="2800" dirty="0" smtClean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تمام نقاط </a:t>
            </a:r>
            <a:r>
              <a:rPr lang="fa-IR" sz="2800" dirty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جهان تلاش کنيم و تا آنجا که می توانيم برای آبادانی و پيشرفت جهان اسلام همکاری کنيم و به</a:t>
            </a:r>
            <a:r>
              <a:rPr lang="en-US" sz="2800" dirty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اين سخن پيامبر گرامی توجه کامل داشته باشيم که فرمود:</a:t>
            </a:r>
          </a:p>
          <a:p>
            <a:pPr algn="just"/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AmuzehNewNormalPS"/>
                <a:cs typeface="B Nazanin" panose="00000400000000000000" pitchFamily="2" charset="-78"/>
              </a:rPr>
              <a:t>کسی که صبح خود را آغاز کند و در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latin typeface="AmuzehNewNormalPS"/>
                <a:cs typeface="B Nazanin" panose="00000400000000000000" pitchFamily="2" charset="-78"/>
              </a:rPr>
              <a:t>انديشه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AmuzehNewNormalPS"/>
                <a:cs typeface="B Nazanin" panose="00000400000000000000" pitchFamily="2" charset="-78"/>
              </a:rPr>
              <a:t>رسيدگی به ساير مسلمانان نباشد،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latin typeface="AmuzehNewNormalPS"/>
                <a:cs typeface="B Nazanin" panose="00000400000000000000" pitchFamily="2" charset="-78"/>
              </a:rPr>
              <a:t>مسلمان نيست.</a:t>
            </a:r>
          </a:p>
          <a:p>
            <a:pPr algn="just"/>
            <a:endParaRPr lang="fa-IR" sz="2800" dirty="0">
              <a:solidFill>
                <a:srgbClr val="00FF00"/>
              </a:solidFill>
              <a:latin typeface="AmuzehNewNormalPS"/>
              <a:cs typeface="B Nazanin" panose="00000400000000000000" pitchFamily="2" charset="-78"/>
            </a:endParaRPr>
          </a:p>
          <a:p>
            <a:pPr algn="just"/>
            <a:r>
              <a:rPr lang="fa-IR" sz="2800" dirty="0" smtClean="0">
                <a:solidFill>
                  <a:srgbClr val="FF0000"/>
                </a:solidFill>
                <a:latin typeface="AmuzehNewNormalPS"/>
                <a:cs typeface="B Nazanin" panose="00000400000000000000" pitchFamily="2" charset="-78"/>
              </a:rPr>
              <a:t>۴.</a:t>
            </a:r>
            <a:r>
              <a:rPr lang="fa-IR" sz="2800" dirty="0" smtClean="0">
                <a:solidFill>
                  <a:srgbClr val="000000"/>
                </a:solidFill>
                <a:latin typeface="AmuzehNewNormalPS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از مظلومان مسلمان در تمام نقاط جهان، با روش های درست دفاع کنيم و برای رهايی </a:t>
            </a:r>
            <a:r>
              <a:rPr lang="fa-IR" sz="2800" dirty="0" smtClean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آنان از </a:t>
            </a:r>
            <a:r>
              <a:rPr lang="fa-IR" sz="2800" dirty="0">
                <a:solidFill>
                  <a:srgbClr val="00B0F0"/>
                </a:solidFill>
                <a:latin typeface="AmuzehNewNormalPS"/>
                <a:cs typeface="B Nazanin" panose="00000400000000000000" pitchFamily="2" charset="-78"/>
              </a:rPr>
              <a:t>ظلم بکوشيم. زيرا رسول خدا در اين باره هم فرمود:</a:t>
            </a:r>
          </a:p>
          <a:p>
            <a:pPr algn="just"/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AmuzehNewNormalPS"/>
                <a:cs typeface="B Nazanin" panose="00000400000000000000" pitchFamily="2" charset="-78"/>
              </a:rPr>
              <a:t>هرکس فرياد دادخواهی مظلومی را که از مسلمانان ياری می طلبد، بشنود، اما به ياری آن مظلوم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muzehNewNormalPS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AmuzehNewNormalPS"/>
                <a:cs typeface="B Nazanin" panose="00000400000000000000" pitchFamily="2" charset="-78"/>
              </a:rPr>
              <a:t>برنخيزد، مسلمان نيست.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37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957" y="1008890"/>
            <a:ext cx="829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0000FF"/>
                </a:solidFill>
                <a:latin typeface="A  Duel-Fat" panose="01000000000000000000" pitchFamily="2" charset="-78"/>
                <a:cs typeface="B Zar" panose="00000400000000000000" pitchFamily="2" charset="-78"/>
              </a:rPr>
              <a:t>برای حفظ همبستگی و وحدت ميان مسلمانان، بايد به نکات زير توجه کنيم:</a:t>
            </a:r>
            <a:endParaRPr lang="en-US" sz="2400" b="1" dirty="0">
              <a:solidFill>
                <a:srgbClr val="0000FF"/>
              </a:solidFill>
              <a:latin typeface="A  Duel-Fat" panose="01000000000000000000" pitchFamily="2" charset="-78"/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584" y="1864623"/>
            <a:ext cx="93769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800" dirty="0" smtClean="0">
                <a:solidFill>
                  <a:srgbClr val="00B050"/>
                </a:solidFill>
                <a:latin typeface="AmuzehNewNormalPS"/>
                <a:cs typeface="B Zar" panose="00000400000000000000" pitchFamily="2" charset="-78"/>
              </a:rPr>
              <a:t>5. اعتقادات </a:t>
            </a:r>
            <a:r>
              <a:rPr lang="fa-IR" sz="2800" dirty="0">
                <a:solidFill>
                  <a:srgbClr val="00B050"/>
                </a:solidFill>
                <a:latin typeface="AmuzehNewNormalPS"/>
                <a:cs typeface="B Zar" panose="00000400000000000000" pitchFamily="2" charset="-78"/>
              </a:rPr>
              <a:t>خود را با دانش و استدلال ، اعتلا و ارتقا ببخشيم تا بتوانيم با ديگر </a:t>
            </a:r>
            <a:r>
              <a:rPr lang="fa-IR" sz="2800" dirty="0" smtClean="0">
                <a:solidFill>
                  <a:srgbClr val="00B050"/>
                </a:solidFill>
                <a:latin typeface="AmuzehNewNormalPS"/>
                <a:cs typeface="B Zar" panose="00000400000000000000" pitchFamily="2" charset="-78"/>
              </a:rPr>
              <a:t>مسلمانان</a:t>
            </a:r>
            <a:r>
              <a:rPr lang="en-US" sz="2800" dirty="0" smtClean="0">
                <a:solidFill>
                  <a:srgbClr val="00B050"/>
                </a:solidFill>
                <a:latin typeface="AmuzehNewNormalPS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B050"/>
                </a:solidFill>
                <a:latin typeface="AmuzehNewNormalPS"/>
                <a:cs typeface="B Zar" panose="00000400000000000000" pitchFamily="2" charset="-78"/>
              </a:rPr>
              <a:t>براساس </a:t>
            </a:r>
            <a:r>
              <a:rPr lang="fa-IR" sz="2800" dirty="0">
                <a:solidFill>
                  <a:srgbClr val="00B050"/>
                </a:solidFill>
                <a:latin typeface="AmuzehNewNormalPS"/>
                <a:cs typeface="B Zar" panose="00000400000000000000" pitchFamily="2" charset="-78"/>
              </a:rPr>
              <a:t>معرفت و استدلال سخن بگوييم و اعتقادات خود را به نحو صحيح بيان کنيم. </a:t>
            </a:r>
            <a:endParaRPr lang="en-US" sz="2800" dirty="0" smtClean="0">
              <a:solidFill>
                <a:srgbClr val="00B050"/>
              </a:solidFill>
              <a:latin typeface="AmuzehNewNormalPS"/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solidFill>
                <a:srgbClr val="00B050"/>
              </a:solidFill>
              <a:latin typeface="AmuzehNewNormalPS"/>
              <a:cs typeface="B Zar" panose="00000400000000000000" pitchFamily="2" charset="-78"/>
            </a:endParaRPr>
          </a:p>
          <a:p>
            <a:pPr algn="just"/>
            <a:r>
              <a:rPr lang="fa-IR" sz="2800" dirty="0" smtClean="0">
                <a:solidFill>
                  <a:schemeClr val="bg2">
                    <a:lumMod val="25000"/>
                  </a:schemeClr>
                </a:solidFill>
                <a:latin typeface="AmuzehNewNormalPS"/>
                <a:cs typeface="B Zar" panose="00000400000000000000" pitchFamily="2" charset="-78"/>
              </a:rPr>
              <a:t>6.  </a:t>
            </a:r>
            <a:r>
              <a:rPr lang="fa-IR" sz="2800" dirty="0">
                <a:solidFill>
                  <a:srgbClr val="00B0F0"/>
                </a:solidFill>
                <a:latin typeface="AmuzehNewNormalPS"/>
                <a:cs typeface="B Zar" panose="00000400000000000000" pitchFamily="2" charset="-78"/>
              </a:rPr>
              <a:t>به عنوان يک پيرو اميرالمؤمنين، به گونه ای زندگی کنيم که سبب بدبينی ديگران به تشيع نشويم. رسول خدا و اهل بيت ايشان را اسوه قرار دهيم و در انجام تکاليف خود، </a:t>
            </a:r>
            <a:r>
              <a:rPr lang="fa-IR" sz="2800" dirty="0" smtClean="0">
                <a:solidFill>
                  <a:srgbClr val="00B0F0"/>
                </a:solidFill>
                <a:latin typeface="AmuzehNewNormalPS"/>
                <a:cs typeface="B Zar" panose="00000400000000000000" pitchFamily="2" charset="-78"/>
              </a:rPr>
              <a:t>کوشا </a:t>
            </a:r>
            <a:r>
              <a:rPr lang="fa-IR" sz="2800" dirty="0">
                <a:solidFill>
                  <a:srgbClr val="00B0F0"/>
                </a:solidFill>
                <a:latin typeface="AmuzehNewNormalPS"/>
                <a:cs typeface="B Zar" panose="00000400000000000000" pitchFamily="2" charset="-78"/>
              </a:rPr>
              <a:t>باشيم و بدانيم که پيرو رسول خدا و اهل بيت گرامی ايشان بودن، تنهابه اسم نيست، بلکه اسم بايد با عمل همراه باشد تا پيرو حقيقی پديد آيد.</a:t>
            </a:r>
            <a:endParaRPr lang="en-US" sz="2800" dirty="0">
              <a:solidFill>
                <a:srgbClr val="00B0F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77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510" y="1257651"/>
            <a:ext cx="937697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>
                <a:solidFill>
                  <a:srgbClr val="0070C0"/>
                </a:solidFill>
                <a:latin typeface="AmuzehNewNormalPS"/>
                <a:cs typeface="B Zar" panose="00000400000000000000" pitchFamily="2" charset="-78"/>
              </a:rPr>
              <a:t>شيعه با عمل سبب علاقه مندی مردم جهان به پيامبر اکرم و اهل بيت ايشان </a:t>
            </a:r>
            <a:r>
              <a:rPr lang="fa-IR" sz="2800" baseline="30000" dirty="0">
                <a:solidFill>
                  <a:srgbClr val="0070C0"/>
                </a:solidFill>
                <a:latin typeface="AmuzehNewNormalPS"/>
                <a:cs typeface="B Zar" panose="00000400000000000000" pitchFamily="2" charset="-78"/>
              </a:rPr>
              <a:t>(صلوات الله عليهم) </a:t>
            </a:r>
            <a:r>
              <a:rPr lang="fa-IR" sz="2800" dirty="0">
                <a:solidFill>
                  <a:srgbClr val="0070C0"/>
                </a:solidFill>
                <a:latin typeface="AmuzehNewNormalPS"/>
                <a:cs typeface="B Zar" panose="00000400000000000000" pitchFamily="2" charset="-78"/>
              </a:rPr>
              <a:t>می شود و شيعه بدون عمل دوری مردم به آن بزرگواران را در پی دارد، و اين خود گناه بزرگی محسوب می گردد. </a:t>
            </a:r>
            <a:endParaRPr lang="en-US" sz="2800" dirty="0" smtClean="0">
              <a:solidFill>
                <a:srgbClr val="0070C0"/>
              </a:solidFill>
              <a:latin typeface="AmuzehNewNormalPS"/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dirty="0" smtClean="0">
                <a:solidFill>
                  <a:srgbClr val="0070C0"/>
                </a:solidFill>
                <a:latin typeface="AmuzehNewNormalPS"/>
                <a:cs typeface="B Zar" panose="00000400000000000000" pitchFamily="2" charset="-78"/>
              </a:rPr>
              <a:t>از </a:t>
            </a:r>
            <a:r>
              <a:rPr lang="fa-IR" sz="2800" dirty="0">
                <a:solidFill>
                  <a:srgbClr val="0070C0"/>
                </a:solidFill>
                <a:latin typeface="AmuzehNewNormalPS"/>
                <a:cs typeface="B Zar" panose="00000400000000000000" pitchFamily="2" charset="-78"/>
              </a:rPr>
              <a:t>اين رو امام صادق می فرمايد:</a:t>
            </a: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00FF00"/>
                </a:solidFill>
                <a:latin typeface="AmuzehNewNormalPS"/>
                <a:cs typeface="B Zar" panose="00000400000000000000" pitchFamily="2" charset="-78"/>
              </a:rPr>
              <a:t>کونوا لَنا </a:t>
            </a:r>
            <a:r>
              <a:rPr lang="fa-IR" sz="3200" dirty="0" smtClean="0">
                <a:solidFill>
                  <a:srgbClr val="00FF00"/>
                </a:solidFill>
                <a:latin typeface="AmuzehNewNormalPS"/>
                <a:cs typeface="B Zar" panose="00000400000000000000" pitchFamily="2" charset="-78"/>
              </a:rPr>
              <a:t>زَينًا</a:t>
            </a:r>
            <a:endParaRPr lang="en-US" sz="3200" dirty="0" smtClean="0">
              <a:solidFill>
                <a:srgbClr val="00FF00"/>
              </a:solidFill>
              <a:latin typeface="AmuzehNewNormalPS"/>
              <a:cs typeface="B Zar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FF00"/>
                </a:solidFill>
                <a:latin typeface="AmuzehNewNormalPS"/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rgbClr val="32AFBC"/>
                </a:solidFill>
                <a:latin typeface="AmuzehNewNormalPS"/>
                <a:cs typeface="B Zar" panose="00000400000000000000" pitchFamily="2" charset="-78"/>
              </a:rPr>
              <a:t>زينت خاندان ما باشيد</a:t>
            </a: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00FF00"/>
                </a:solidFill>
                <a:latin typeface="AmuzehNewNormalPS"/>
                <a:cs typeface="B Zar" panose="00000400000000000000" pitchFamily="2" charset="-78"/>
              </a:rPr>
              <a:t>وَ لا تَکونوا عَلَينا شَينًا </a:t>
            </a:r>
            <a:endParaRPr lang="en-US" sz="3200" dirty="0" smtClean="0">
              <a:solidFill>
                <a:srgbClr val="00FF00"/>
              </a:solidFill>
              <a:latin typeface="AmuzehNewNormalPS"/>
              <a:cs typeface="B Zar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rgbClr val="32AFBC"/>
                </a:solidFill>
                <a:latin typeface="AmuzehNewNormalPS"/>
                <a:cs typeface="B Zar" panose="00000400000000000000" pitchFamily="2" charset="-78"/>
              </a:rPr>
              <a:t>و </a:t>
            </a:r>
            <a:r>
              <a:rPr lang="fa-IR" sz="2800" dirty="0">
                <a:solidFill>
                  <a:srgbClr val="32AFBC"/>
                </a:solidFill>
                <a:latin typeface="AmuzehNewNormalPS"/>
                <a:cs typeface="B Zar" panose="00000400000000000000" pitchFamily="2" charset="-78"/>
              </a:rPr>
              <a:t>مايه زشتی و عيب ما نباشيد</a:t>
            </a:r>
            <a:endParaRPr lang="en-US" sz="2800" dirty="0">
              <a:solidFill>
                <a:srgbClr val="32AFBC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85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905" y="6180085"/>
            <a:ext cx="196280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Zar" panose="00000400000000000000" pitchFamily="2" charset="-78"/>
              </a:rPr>
              <a:t>التماس دعا</a:t>
            </a:r>
            <a:endParaRPr lang="en-US" sz="4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3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451" y="2088571"/>
            <a:ext cx="7591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dirty="0">
                <a:solidFill>
                  <a:srgbClr val="00B050"/>
                </a:solidFill>
                <a:latin typeface="B  yaghot"/>
                <a:cs typeface="A  Mitra_4 (MRT)" panose="00000700000000000000" pitchFamily="2" charset="-78"/>
              </a:rPr>
              <a:t>وَ إِنَّ مِنْ شیعَتِهِ لَإِبْراهِیمَ .</a:t>
            </a:r>
            <a:r>
              <a:rPr lang="fa-IR" sz="4000" dirty="0">
                <a:latin typeface="B  yaghot"/>
                <a:cs typeface="A  Mitra_4 (MRT)" panose="00000700000000000000" pitchFamily="2" charset="-78"/>
              </a:rPr>
              <a:t> </a:t>
            </a:r>
            <a:r>
              <a:rPr lang="fa-IR" sz="2800" baseline="-25000" dirty="0">
                <a:latin typeface="B  yaghot"/>
                <a:cs typeface="A  Mitra_4 (MRT)" panose="00000700000000000000" pitchFamily="2" charset="-78"/>
              </a:rPr>
              <a:t>( </a:t>
            </a:r>
            <a:r>
              <a:rPr lang="fa-IR" sz="2800" baseline="-25000" dirty="0">
                <a:solidFill>
                  <a:srgbClr val="FF0000"/>
                </a:solidFill>
                <a:latin typeface="B  yaghot"/>
                <a:cs typeface="A  Mitra_4 (MRT)" panose="00000700000000000000" pitchFamily="2" charset="-78"/>
              </a:rPr>
              <a:t>صافات83</a:t>
            </a:r>
            <a:r>
              <a:rPr lang="fa-IR" sz="2800" baseline="-25000" dirty="0">
                <a:latin typeface="B  yaghot"/>
                <a:cs typeface="A  Mitra_4 (MRT)" panose="00000700000000000000" pitchFamily="2" charset="-78"/>
              </a:rPr>
              <a:t> )</a:t>
            </a:r>
            <a:r>
              <a:rPr lang="fa-IR" sz="4000" dirty="0">
                <a:latin typeface="B  yaghot"/>
                <a:cs typeface="A  Mitra_4 (MRT)" panose="00000700000000000000" pitchFamily="2" charset="-78"/>
              </a:rPr>
              <a:t> </a:t>
            </a:r>
            <a:endParaRPr lang="en-US" sz="4000" dirty="0">
              <a:latin typeface="B  yaghot"/>
              <a:cs typeface="A  Mitra_4 (MRT)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2977" y="3144864"/>
            <a:ext cx="5194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dirty="0">
                <a:solidFill>
                  <a:srgbClr val="0000CC"/>
                </a:solidFill>
                <a:cs typeface="B Zar" panose="00000400000000000000" pitchFamily="2" charset="-78"/>
              </a:rPr>
              <a:t>همانا ابراهیم از پیروان او (نوح) است</a:t>
            </a:r>
            <a:r>
              <a:rPr lang="en-US" sz="3600" dirty="0">
                <a:solidFill>
                  <a:srgbClr val="0000CC"/>
                </a:solidFill>
                <a:cs typeface="B Zar" panose="00000400000000000000" pitchFamily="2" charset="-78"/>
              </a:rPr>
              <a:t>.</a:t>
            </a:r>
            <a:endParaRPr lang="fa-IR" sz="3600" dirty="0">
              <a:solidFill>
                <a:srgbClr val="0000CC"/>
              </a:solidFill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366" y="5260207"/>
            <a:ext cx="8595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1.کلمه شیعه در قرآن به معنای پیرو است .</a:t>
            </a:r>
          </a:p>
          <a:p>
            <a:pPr algn="ctr"/>
            <a:r>
              <a:rPr lang="fa-IR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2.حضرتِ ابراهیم (ع) ، شیعة حضرتِ نوح (ع) است . یعنی ؛ پیرو حضرتِ نوح (ع)  است .</a:t>
            </a:r>
          </a:p>
          <a:p>
            <a:pPr algn="ctr"/>
            <a:endParaRPr lang="fa-I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cs typeface="B Lotus" panose="00000400000000000000" pitchFamily="2" charset="-78"/>
            </a:endParaRPr>
          </a:p>
        </p:txBody>
      </p:sp>
      <p:pic>
        <p:nvPicPr>
          <p:cNvPr id="7" name="Din3-darse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50000" end="138221.75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57248" y="653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1594" y="1300140"/>
            <a:ext cx="9947306" cy="2428892"/>
          </a:xfrm>
          <a:prstGeom prst="rect">
            <a:avLst/>
          </a:prstGeom>
        </p:spPr>
        <p:txBody>
          <a:bodyPr vert="horz" lIns="101599" tIns="50799" rIns="101599" bIns="50799" rtlCol="1" anchor="ctr">
            <a:noAutofit/>
          </a:bodyPr>
          <a:lstStyle>
            <a:lvl1pPr algn="ctr" defTabSz="1015990" rtl="1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>
                <a:solidFill>
                  <a:srgbClr val="00B050"/>
                </a:solidFill>
                <a:latin typeface="B  yaghot"/>
                <a:ea typeface="+mn-ea"/>
                <a:cs typeface="A  Mitra_4 (MRT)" panose="00000700000000000000" pitchFamily="2" charset="-78"/>
              </a:rPr>
              <a:t>وَ دَخَلَ الْمَدِینَةَ عَلى حِینِ غَفْلَةٍ مِنْ أَهْلِها فَوَجَدَ فِیها رَجُلَیْنِ یَقْتَتِلانِ هذا مِنْ شِیعَتِهِ وَ هذا مِنْ عَدُوِّهِ ... .</a:t>
            </a:r>
            <a:r>
              <a:rPr lang="fa-IR" sz="2800" baseline="-25000" dirty="0">
                <a:solidFill>
                  <a:srgbClr val="FF0000"/>
                </a:solidFill>
                <a:latin typeface="B  yaghot"/>
                <a:ea typeface="+mn-ea"/>
                <a:cs typeface="A  Mitra_4 (MRT)" panose="00000700000000000000" pitchFamily="2" charset="-78"/>
              </a:rPr>
              <a:t>( قَصَص 15 )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7574" y="3917586"/>
            <a:ext cx="8836025" cy="1156373"/>
          </a:xfrm>
          <a:prstGeom prst="rect">
            <a:avLst/>
          </a:prstGeom>
        </p:spPr>
        <p:txBody>
          <a:bodyPr>
            <a:noAutofit/>
          </a:bodyPr>
          <a:lstStyle>
            <a:lvl1pPr marL="380996" indent="-380996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492" indent="-3174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98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7982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97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972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2800" dirty="0">
                <a:solidFill>
                  <a:srgbClr val="0000CC"/>
                </a:solidFill>
                <a:cs typeface="B Zar" panose="00000400000000000000" pitchFamily="2" charset="-78"/>
              </a:rPr>
              <a:t>موسی وارد شهر شد، هنگامی که اهل (شهر) در غفلت بودند، پس در آن، دو مرد را یافت که با یکدیگر پیکار میکردند. این یکی از پیروان او و دیگری از دشمنانش...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282" y="5637131"/>
            <a:ext cx="8715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در قرآن کریم پیروان حضرت موسی نیز شیعه او نامیده می شدند</a:t>
            </a:r>
          </a:p>
        </p:txBody>
      </p:sp>
      <p:pic>
        <p:nvPicPr>
          <p:cNvPr id="8" name="Din3-darse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96300" end="70280.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57248" y="653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54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5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003300"/>
            <a:ext cx="10102850" cy="2066917"/>
          </a:xfrm>
          <a:prstGeom prst="rect">
            <a:avLst/>
          </a:prstGeom>
        </p:spPr>
        <p:txBody>
          <a:bodyPr vert="horz" lIns="101599" tIns="50799" rIns="101599" bIns="50799" rtlCol="1" anchor="ctr">
            <a:normAutofit/>
          </a:bodyPr>
          <a:lstStyle>
            <a:lvl1pPr algn="ctr" defTabSz="1015990" rtl="1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>
                <a:solidFill>
                  <a:srgbClr val="00B050"/>
                </a:solidFill>
                <a:latin typeface="B  yaghot"/>
                <a:ea typeface="+mn-ea"/>
                <a:cs typeface="A  Mitra_4 (MRT)" panose="00000700000000000000" pitchFamily="2" charset="-78"/>
              </a:rPr>
              <a:t>إِنَّ الَّذِینَ آمَنُوا وَ عَمِلُوا الصَّالِحاتِ أُولئِکَ هُمْ خَیْرُ الْبَرِیَّةِ  </a:t>
            </a:r>
            <a:r>
              <a:rPr lang="fa-IR" sz="3600" baseline="-25000" dirty="0">
                <a:solidFill>
                  <a:srgbClr val="FF0000"/>
                </a:solidFill>
                <a:latin typeface="B  yaghot"/>
                <a:ea typeface="+mn-ea"/>
                <a:cs typeface="A  Mitra_4 (MRT)" panose="00000700000000000000" pitchFamily="2" charset="-78"/>
              </a:rPr>
              <a:t>( بینة </a:t>
            </a:r>
            <a:r>
              <a:rPr lang="fa-IR" sz="3600" baseline="-25000" dirty="0" smtClean="0">
                <a:solidFill>
                  <a:srgbClr val="FF0000"/>
                </a:solidFill>
                <a:latin typeface="B  yaghot"/>
                <a:ea typeface="+mn-ea"/>
                <a:cs typeface="A  Mitra_4 (MRT)" panose="00000700000000000000" pitchFamily="2" charset="-78"/>
              </a:rPr>
              <a:t>7)</a:t>
            </a:r>
            <a:r>
              <a:rPr lang="fa-IR" sz="3600" dirty="0">
                <a:solidFill>
                  <a:srgbClr val="00B050"/>
                </a:solidFill>
                <a:latin typeface="B  yaghot"/>
                <a:ea typeface="+mn-ea"/>
                <a:cs typeface="A  Mitra_4 (MRT)" panose="00000700000000000000" pitchFamily="2" charset="-78"/>
              </a:rPr>
              <a:t>  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1441" y="4745260"/>
            <a:ext cx="9659968" cy="2181228"/>
          </a:xfrm>
          <a:prstGeom prst="rect">
            <a:avLst/>
          </a:prstGeom>
        </p:spPr>
        <p:txBody>
          <a:bodyPr>
            <a:noAutofit/>
          </a:bodyPr>
          <a:lstStyle>
            <a:lvl1pPr marL="380996" indent="-380996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492" indent="-3174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98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7982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97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972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r" defTabSz="101599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بر اساسِ روایتِ رسولِ خدا (ص) ذیل این آیه ، حضرت علی (ع) مصداق ایمان و عملِ صالح است و او </a:t>
            </a:r>
            <a: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و </a:t>
            </a:r>
            <a:r>
              <a:rPr lang="fa-IR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شیعیان او رستگار و بهترین نیکان </a:t>
            </a:r>
            <a: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هستند </a:t>
            </a:r>
            <a:r>
              <a:rPr lang="fa-IR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زیرا حضرت علی (ع) پیرو قرآن و سنّتِ پاکِ رسولِ خدا </a:t>
            </a:r>
            <a:r>
              <a:rPr lang="fa-IR" sz="280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(</a:t>
            </a:r>
            <a:r>
              <a:rPr lang="fa-IR" sz="280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صلی الله علیه و آله و سلم) </a:t>
            </a:r>
            <a: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cs typeface="B Lotus" panose="00000400000000000000" pitchFamily="2" charset="-78"/>
              </a:rPr>
              <a:t>است.</a:t>
            </a:r>
            <a:endParaRPr lang="fa-IR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cs typeface="B Lotus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2910313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0000CC"/>
                </a:solidFill>
                <a:cs typeface="B Zar" panose="00000400000000000000" pitchFamily="2" charset="-78"/>
              </a:rPr>
              <a:t>به راستی آنان که ایمان </a:t>
            </a:r>
            <a:r>
              <a:rPr lang="fa-IR" sz="2800" dirty="0" smtClean="0">
                <a:solidFill>
                  <a:srgbClr val="0000CC"/>
                </a:solidFill>
                <a:cs typeface="B Zar" panose="00000400000000000000" pitchFamily="2" charset="-78"/>
              </a:rPr>
              <a:t>آوردند و </a:t>
            </a:r>
            <a:r>
              <a:rPr lang="fa-IR" sz="2800" dirty="0">
                <a:solidFill>
                  <a:srgbClr val="0000CC"/>
                </a:solidFill>
                <a:cs typeface="B Zar" panose="00000400000000000000" pitchFamily="2" charset="-78"/>
              </a:rPr>
              <a:t>کارهای شایسته انجام </a:t>
            </a:r>
            <a:r>
              <a:rPr lang="fa-IR" sz="2800" dirty="0" smtClean="0">
                <a:solidFill>
                  <a:srgbClr val="0000CC"/>
                </a:solidFill>
                <a:cs typeface="B Zar" panose="00000400000000000000" pitchFamily="2" charset="-78"/>
              </a:rPr>
              <a:t>دادند </a:t>
            </a:r>
          </a:p>
          <a:p>
            <a:pPr algn="ctr"/>
            <a:r>
              <a:rPr lang="fa-IR" sz="2800" dirty="0" smtClean="0">
                <a:solidFill>
                  <a:srgbClr val="0000CC"/>
                </a:solidFill>
                <a:cs typeface="B Zar" panose="00000400000000000000" pitchFamily="2" charset="-78"/>
              </a:rPr>
              <a:t>اینان </a:t>
            </a:r>
            <a:r>
              <a:rPr lang="fa-IR" sz="2800" dirty="0">
                <a:solidFill>
                  <a:srgbClr val="0000CC"/>
                </a:solidFill>
                <a:cs typeface="B Zar" panose="00000400000000000000" pitchFamily="2" charset="-78"/>
              </a:rPr>
              <a:t>بهترین مخلوقات اند.</a:t>
            </a:r>
          </a:p>
        </p:txBody>
      </p:sp>
      <p:pic>
        <p:nvPicPr>
          <p:cNvPr id="8" name="Din3-darse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65318" end="23580.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57248" y="653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69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427" y="2151993"/>
            <a:ext cx="9238593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شیعه</a:t>
            </a:r>
            <a:endParaRPr lang="en-US" sz="4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لغت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 به </a:t>
            </a: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معنای پیرو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یاور </a:t>
            </a: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 طرفدار است.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قران کریم:به معنای لغوی است مانند حضرت ابراهیم«ع»شیعه و پیرو 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نوح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</a:t>
            </a: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»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معرفی </a:t>
            </a: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شده 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است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en-US" sz="28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با </a:t>
            </a: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این که قران کریم 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آن </a:t>
            </a: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بزرگوار </a:t>
            </a:r>
            <a:r>
              <a:rPr lang="fa-IR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را مسلم </a:t>
            </a:r>
            <a:r>
              <a:rPr lang="fa-IR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نامیده است.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0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49"/>
            <a:ext cx="10160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372" y="839860"/>
            <a:ext cx="9364718" cy="501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دستور پیروی از امیر المومنین«ع»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پیامبر </a:t>
            </a:r>
            <a:r>
              <a:rPr lang="fa-IR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اکرم«ص»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تلاش </a:t>
            </a:r>
            <a:r>
              <a:rPr lang="fa-I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 کرد تا در موقعیت های مختلف حضرت  </a:t>
            </a:r>
            <a:r>
              <a:rPr lang="fa-IR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علی </a:t>
            </a:r>
            <a:r>
              <a:rPr lang="fa-I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«ع» </a:t>
            </a:r>
            <a:r>
              <a:rPr lang="fa-IR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را به </a:t>
            </a:r>
            <a:r>
              <a:rPr lang="fa-IR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مردم معرفی کند.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چرا حضرت علی؟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زیرا حضرت علی«ع» در ایمان و عمل بی نظیر و معصوم از گناه بود </a:t>
            </a:r>
            <a:r>
              <a:rPr lang="fa-IR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وتوسط پیامبر با حقیقت اسلام بطور کامل آشنا شده بود.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چرا پیامبر«ص»</a:t>
            </a:r>
            <a:r>
              <a:rPr lang="en-US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می </a:t>
            </a:r>
            <a:r>
              <a:rPr lang="fa-IR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کوشید ایشان را به مردم معرفی کند </a:t>
            </a:r>
            <a:r>
              <a:rPr lang="fa-IR" sz="2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؟زیرا </a:t>
            </a:r>
            <a:r>
              <a:rPr lang="fa-IR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ادامه ی راه را برای پس از خود مشخص سازد و مانع گمراهی و سرگردانی مردم شود.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90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83"/>
            <a:ext cx="10160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111" y="2400418"/>
            <a:ext cx="9427778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جابر بن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عبد الله انصاری می فرمایند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 روزی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کنار خانه خدا و در محضر رسول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خدا «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ص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» بودیم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که حضرت علی«ع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» وارد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شدند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رسول خدا «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ص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» فرمود: «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برادرم به سویتان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آمد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سپس رو به کعبه کرد و با دست زدن به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آن فرمود: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سوگند </a:t>
            </a:r>
            <a:r>
              <a:rPr lang="fa-I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به خدایی که جانم در دست قدرت اوست</a:t>
            </a:r>
            <a:r>
              <a:rPr lang="fa-IR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 این </a:t>
            </a:r>
            <a:r>
              <a:rPr lang="fa-IR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مرد و کسانی که از او پیروی کنند رستگارند و روز قیامت، اهل نجاتند</a:t>
            </a:r>
            <a:r>
              <a:rPr lang="fa-IR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17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725" y="1730371"/>
            <a:ext cx="9427778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پس فرمود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وی</a:t>
            </a:r>
            <a:r>
              <a:rPr lang="en-US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 (</a:t>
            </a:r>
            <a:r>
              <a:rPr lang="fa-IR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ویژگی های امیرالمومنین در نگاه رسول </a:t>
            </a:r>
            <a:r>
              <a:rPr lang="fa-IR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خدا</a:t>
            </a:r>
            <a:r>
              <a:rPr lang="en-US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(</a:t>
            </a:r>
            <a:r>
              <a:rPr lang="fa-IR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ص) به نقل ازحدیث جابر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 </a:t>
            </a:r>
            <a:endParaRPr lang="en-US" sz="2800" dirty="0">
              <a:solidFill>
                <a:srgbClr val="396EB5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1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اولین ایمان آوردنده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وفادارترین شمادر پیمان با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خدا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3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راسخ ترین شما درانجام فرمان خدا </a:t>
            </a:r>
            <a:endParaRPr lang="fa-IR" sz="2800" dirty="0" smtClean="0">
              <a:solidFill>
                <a:srgbClr val="396EB5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4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صادق ترین شما در داوری بین مردم </a:t>
            </a:r>
            <a:endParaRPr lang="fa-IR" sz="2800" dirty="0" smtClean="0">
              <a:solidFill>
                <a:srgbClr val="396EB5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5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بهترین شما  در رعایت مساوات بین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آنها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6)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ارجمندترین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شما نزد خدا                                            </a:t>
            </a:r>
            <a:endParaRPr lang="en-US" sz="2800" dirty="0">
              <a:solidFill>
                <a:srgbClr val="396EB5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نزول آیه بینّه</a:t>
            </a:r>
            <a:r>
              <a:rPr lang="en-US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:آنان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که ایمان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آوردند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 کارهای شایسته انجام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دادند </a:t>
            </a:r>
            <a:r>
              <a:rPr lang="fa-IR" sz="2800" dirty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اینان بهترین </a:t>
            </a: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مخلوقاتند.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396EB5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شان نزول آیه حضرت علی (ع) میباشد.</a:t>
            </a:r>
            <a:endParaRPr lang="en-US" sz="2800" dirty="0">
              <a:solidFill>
                <a:srgbClr val="396EB5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16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2098</Words>
  <Application>Microsoft Office PowerPoint</Application>
  <PresentationFormat>Custom</PresentationFormat>
  <Paragraphs>106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2</vt:lpstr>
      <vt:lpstr>Slide 6</vt:lpstr>
      <vt:lpstr>Slide 7</vt:lpstr>
      <vt:lpstr>Slide 8</vt:lpstr>
      <vt:lpstr>Slide 9</vt:lpstr>
      <vt:lpstr>Slide 10</vt:lpstr>
      <vt:lpstr>ظ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Javad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Valeh</cp:lastModifiedBy>
  <cp:revision>78</cp:revision>
  <dcterms:created xsi:type="dcterms:W3CDTF">2010-03-29T05:06:14Z</dcterms:created>
  <dcterms:modified xsi:type="dcterms:W3CDTF">2015-12-08T07:58:21Z</dcterms:modified>
</cp:coreProperties>
</file>