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B Nazanin" panose="00000400000000000000" pitchFamily="2" charset="-78"/>
      <p:regular r:id="rId18"/>
      <p:bold r:id="rId19"/>
    </p:embeddedFont>
    <p:embeddedFont>
      <p:font typeface="Brush Script MT" panose="03060802040406070304" pitchFamily="66" charset="0"/>
      <p: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Rage Italic" panose="03070502040507070304" pitchFamily="66" charset="0"/>
      <p:regular r:id="rId25"/>
    </p:embeddedFont>
    <p:embeddedFont>
      <p:font typeface="B Davat" panose="00000400000000000000" pitchFamily="2" charset="-7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81E361-2C7D-451C-9EE6-D1D19F2A26EC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72FA72-7EF6-457C-BF5F-D18C86411E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4"/>
            <a:ext cx="97536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Davat" panose="00000400000000000000" pitchFamily="2" charset="-78"/>
              </a:rPr>
              <a:t>فصل پنجم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سطوح برنامه ریزی آموزشی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6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سطوح برنامه‌ریزی آموزشی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سطح </a:t>
            </a:r>
            <a:r>
              <a:rPr lang="fa-IR" dirty="0">
                <a:cs typeface="B Nazanin" panose="00000400000000000000" pitchFamily="2" charset="-78"/>
              </a:rPr>
              <a:t>مؤسسه‌ای: تمرکززدایی و افزایش مدارس غیرانتفاعی از جمله دلایل توجه به این سطح است که می‌تواند منجر به بهبود تحقق اهداف تعلیم و تربیت و کاهش دشواری‌های سازمان‌دهی شود. همانند برنامه‌ریزی آموزشی کلی دارای دو مرحله پیش از برنامه‌ریزی و فعالیت‌های برنامه‌ریزی است. توجه به شرایط اجتماعی و به ویژه سیاسی الزامی است.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سطح خرد: شامل یک منطقه آموزشی، یک بخش یا چند روستاست. توجه به وجه درونی و بیرونی نظام آموزشی. موجب مشارکت بیشتر دست‌اندرکاران محلی و به تبع، تعهد بیشتر ایشان می‌گردد. در جوامعی که دارای تنوع قومیتی و فرهنگی هستند لازم است، فاصله بین تهیه و اجرا را کاهش می‌دهد، منافع مشترک افراد موجب همکاری بیشتر ایشان می‌شود، منجر به درک بهتر مشکلات و تلاش برای حل آنها و احساس نزدیکی و یگانگی با برنامه‌ها می‌شود.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ایرادات: فقدان افراد آگاه و متخصص، پذیرش منافع و نیازهای محلی به بهای فدا شدن ارزش‌ها و احساس ملی، اصطکاک منافع قومی و گروهی متفاوت و ...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سطح میانه: در سطح استان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سطح کلان: در سطح کشور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1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فصل هفتم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الگوهای </a:t>
            </a:r>
            <a:r>
              <a:rPr lang="fa-IR" dirty="0">
                <a:cs typeface="B Nazanin" panose="00000400000000000000" pitchFamily="2" charset="-78"/>
              </a:rPr>
              <a:t>برنامه‌ریزی آموزشی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تعاریف برنامه‌ریزی (آدامز، 1988)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فرآیند </a:t>
            </a:r>
            <a:r>
              <a:rPr lang="fa-IR" dirty="0">
                <a:cs typeface="B Nazanin" panose="00000400000000000000" pitchFamily="2" charset="-78"/>
              </a:rPr>
              <a:t>انتخاب عقلایی یا فنی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تهیه نقشه‌های زمان و مکان و علیت‌ها در مجموعه‌های نوین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خط مشی تصمیم‌گیری و در زمره هدایت سیاست و اعمال قدرت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تعامل و داد و ستد بین تصمیمات حاصل از مذاکره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یک فرآیند آموزشی و یادگیری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سازمان‌دهی امیدها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6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الگوهای برنامه‌ریزی آموزشی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الگوی </a:t>
            </a:r>
            <a:r>
              <a:rPr lang="fa-IR" dirty="0">
                <a:cs typeface="B Nazanin" panose="00000400000000000000" pitchFamily="2" charset="-78"/>
              </a:rPr>
              <a:t>برنامه‌ریزی عقلایی: مجموعه‌ای از اصول یا فنون استراتژیک برای دستیابی به هدف معین. دارای دو دیدگاه قوی (بدون اشتباه) و ضعیف (تصمیم‌گیری - امکان اشتباه) است: از روش‌شناسی اقتصادی و تحلیل نظام‌ها اخذ شده است. با شناسایی مشکلات، نیازها و تعیین اهداف شروع می‌شود، سپس برنامه، برنامه اجرایی و پروژه فعالیت تدوین می‌شود. دارای فرآیند خطی و اختیارات تعریف شده است.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الگوی برنامه‌ریزی تعاملی: تأکید بر تفسیر، عمل، مبادله اطلاعات و طبیعت پویای تعاملات بین فردی و نظام و محیط. برنامه‌ریزی واسطه نظر و عمل است.  توافق و اجماع حرف اول را می‌زند. دارای دو زیرمجموعه الگوهای سیاسی و الگوهای توافقی است. الگوهای سیاسی از تمرکز بالاتری برخوردارند و در آنها برنامه‌زیزی آموزشی، فرآیند دادو ستد و مذاکره و اعمال قدرت تلقی می‌شود؛ اهداف کلی به صورت مرکزی و در سطح بالا تعیین می‌شوند. در الگوهای توافقی، اختیارات بیشتری در اختیار مسئولان محلی است.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Davat" panose="00000400000000000000" pitchFamily="2" charset="-78"/>
              </a:rPr>
              <a:t>سوالات این جلسه</a:t>
            </a:r>
            <a:endParaRPr lang="en-US" dirty="0"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تدوین برنامه ریزی آموزشی شامل چه مراحلی است؟</a:t>
            </a:r>
          </a:p>
          <a:p>
            <a:pPr marL="457200" indent="-457200"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اصول حاکم بر برنامه ریزی آموزشی کدامند؟</a:t>
            </a:r>
          </a:p>
          <a:p>
            <a:pPr marL="457200" indent="-457200"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سطوح مختلف برنامه ریزی آموزشی را نام ببرید. توضیح دهید.</a:t>
            </a:r>
          </a:p>
          <a:p>
            <a:pPr marL="457200" indent="-457200" algn="r" rtl="1"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الگوهای برنامه ریزی آموزشی کدامند؟ توضیح دهید.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34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تاریخچه برنامه‌ریزی آموزشی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برنامه‌ریزی </a:t>
            </a:r>
            <a:r>
              <a:rPr lang="fa-IR" dirty="0">
                <a:cs typeface="B Nazanin" panose="00000400000000000000" pitchFamily="2" charset="-78"/>
              </a:rPr>
              <a:t>آموزشی در مفهوم مدرن خود در سال 1928 با تهیه و اجرای برنامه پنج‌ساله توسعه در اتحاد جماهیر شوروی شکل گرفت. متمرکز بود و با الهام از سیاست‌های حزب کمونیست تنظیم می‌شد و اهداف ویژه‌ی هریک از سطوح و انواع آموزش آنها را در بر داشت (بودجه‌بندی، مطابقت ویژگی‌های فارغ‌التحصیلان با نیازهای بازار کار و ...)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کشورهای اروپایی از دهه‌ی 1940 رایح شد؛ متمرکز نبود و صرفاً محدود به پیش‌بینی نیازهای کمی و کیفی بازار کار و تعیین نوع آموزش‌ها و کارآموزی‌ها بود.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از دهه 1950 در کشورهای در حال توسعه هم متداول شد که دلیل عمده‌ی آن تحولات سیاسی و آرامش سیاسی نسبی، تحولات اقتصادی و باور به رابطه بین توسعه اقتصادی و سطح آموزش و پرورش و بهره‌وری افراد و تحولات اجتماعی و آموزش به عنوان وسیله‌ای برای تحرک اجتماعی بود.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تاریخچه برنامه‌ریزی آموزشی در ایران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406101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قاجاریه</a:t>
            </a:r>
            <a:r>
              <a:rPr lang="fa-IR" dirty="0">
                <a:cs typeface="B Nazanin" panose="00000400000000000000" pitchFamily="2" charset="-78"/>
              </a:rPr>
              <a:t>: ارتباط با غرب و پذیرش الگوهای فرهنگی و آموزشی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برنامه‌ریزی به منظور توسعه اقتصادی – اجتماعی و برنامه‌ریزی آموزشی به عنوان بخشی از آن</a:t>
            </a:r>
            <a:endParaRPr lang="en-US" dirty="0"/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برنامه‌ریزی </a:t>
            </a:r>
            <a:r>
              <a:rPr lang="fa-IR" dirty="0">
                <a:cs typeface="B Nazanin" panose="00000400000000000000" pitchFamily="2" charset="-78"/>
              </a:rPr>
              <a:t>آموزشی در قالب برنامه اول عمرانی (1334-1327): از سوی وزارت علوم و با مشاوره کارشناسان امریکایی سازمان ماورای بحار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برنامه‌ریزی آموزشی در طول برنامه دوم عمرانی (1341-1334): ابلاغ ردیف بودجه برای آموزش و پرورش، فعالیت‌های فرهنگی و پرورشی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برنامه‌ریزی آموزشی در طول برنامه سوم عمرانی (1346-1341): دورنمای 20 ساله آموزش و پرورش در ایران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...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7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فصل سوم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تهیه </a:t>
            </a:r>
            <a:r>
              <a:rPr lang="fa-IR" dirty="0">
                <a:cs typeface="B Nazanin" panose="00000400000000000000" pitchFamily="2" charset="-78"/>
              </a:rPr>
              <a:t>و تدوین برنامه توسعه آموزش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2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Davat" panose="00000400000000000000" pitchFamily="2" charset="-78"/>
              </a:rPr>
              <a:t>فعالیت‌های پیش از تدوین برنامه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گردآوری </a:t>
            </a:r>
            <a:r>
              <a:rPr lang="fa-IR" dirty="0">
                <a:cs typeface="B Nazanin" panose="00000400000000000000" pitchFamily="2" charset="-78"/>
              </a:rPr>
              <a:t>داده‌ها و اطلاعات لازم: نرخ ثبت نام خالص و ناخالص مقاطع مختلف تحصیلی، توزیع دانش‌آموزان در شاخه‌ها و رشته‌های تحصیلی گوناگون، میزان ترک تحصیل و تکرار پایه در مقاطع مختلف، نرخ پوشش تحصیلی کودکان استثنایی، متوسط نسبت معلم به دانش‌آموز، متوسط سطح تحصیلات معلمان، سرانه فضای آموزشی، سرانه تحصیلی، وضعیت تجهیزات و امکانات، جنبه‌های کیفی مانند نحوه تدریس، مطلوبیت محتوا، کیفیت مدیریت، گرایش به نوآوری، وضعیت تحقیق و پژوهش و ...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شناسایی نقاط قوت و ضعف نظام آموزشی موجود: افزایش پوشش دانش‌آموزی در مقابل نارسایی و عدم انعطاف محتوا، فقدان توجه کافی به جایگاه اساسی آموزش و پرورش، تمرکزگرایی شدید، ناکافی بودن تحقیقات مناسب و جامع، فقدان سیستم فراگیر هدایت تحصیلی و </a:t>
            </a:r>
            <a:r>
              <a:rPr lang="fa-IR" dirty="0" smtClean="0">
                <a:cs typeface="B Nazanin" panose="00000400000000000000" pitchFamily="2" charset="-78"/>
              </a:rPr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فعالیت‌های تدوین برنامه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انتخاب </a:t>
            </a:r>
            <a:r>
              <a:rPr lang="fa-IR" dirty="0">
                <a:cs typeface="B Nazanin" panose="00000400000000000000" pitchFamily="2" charset="-78"/>
              </a:rPr>
              <a:t>اهداف: اساسی‌ترین فعالیت؛ اهداف کیفی و کمی و سیاست‌های آموزشی یا راهکارهای دستیابی به اهداف کیفی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انتخاب خط‌مشی‌ها: خطوط اصلی حرکت به سمت اهداف، مقایسه و انتخاب مسیر مناسب 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تعیین اولویت‌ها: انتخاب بین سطوح آموزشی، انتخاب بین کمیت و کیفیت، انتخاب بین علوم فنی و پایه و علوم انسانی، آموزش مدرسه‌ای در مقابل آموزش خارج از مدرسه، انتخاب محرک‌ها وانگیزه شغلی و ...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تهیه برنامه عمل (برنامه اجرایی): نقشه و طرح دقیق اقدامات و عملیات آتی، تبدیل اهداف کلی به جزئی، زمان‌بندی، بیشتر مربوط به قلمرو برنامه‌ریزی درسی است (انتخاب، سازماندهی و تهیه محتوا و ..)+ پیش‌بینی کودکان واجب‌التعلیم، پیش‌بینی تعداد دانش‌آموزان پایه اول، محاسبه نرخ ارتقا، محاسبه نرخ افت تحصیلی، برآورد نیروی انسانی، فضای آموزشی، سرانه هزینه‌ها و امکانات و </a:t>
            </a:r>
            <a:r>
              <a:rPr lang="fa-IR" dirty="0" smtClean="0">
                <a:cs typeface="B Nazanin" panose="00000400000000000000" pitchFamily="2" charset="-78"/>
              </a:rPr>
              <a:t>...</a:t>
            </a:r>
          </a:p>
          <a:p>
            <a:pPr rtl="1"/>
            <a:r>
              <a:rPr lang="fa-IR" dirty="0" smtClean="0">
                <a:cs typeface="B Nazanin" panose="00000400000000000000" pitchFamily="2" charset="-78"/>
              </a:rPr>
              <a:t>تصویب </a:t>
            </a:r>
            <a:r>
              <a:rPr lang="fa-IR" dirty="0">
                <a:cs typeface="B Nazanin" panose="00000400000000000000" pitchFamily="2" charset="-78"/>
              </a:rPr>
              <a:t>برنامه: سطح تصمیم‌گیری، شورای برنامه‌ریزی وزارت آموزش و پرورش</a:t>
            </a:r>
            <a:endParaRPr lang="en-US" dirty="0"/>
          </a:p>
          <a:p>
            <a:pPr rtl="1"/>
            <a:r>
              <a:rPr lang="fa-IR" dirty="0">
                <a:cs typeface="B Nazanin" panose="00000400000000000000" pitchFamily="2" charset="-78"/>
              </a:rPr>
              <a:t>اجرا، نظارت، ارزیابی و تصحیح برنامه: ارزیابی بر اساس کارآیی درونی و </a:t>
            </a:r>
            <a:r>
              <a:rPr lang="fa-IR" dirty="0" smtClean="0">
                <a:cs typeface="B Nazanin" panose="00000400000000000000" pitchFamily="2" charset="-78"/>
              </a:rPr>
              <a:t>بیرونی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Davat" panose="00000400000000000000" pitchFamily="2" charset="-78"/>
              </a:rPr>
              <a:t>فصل چهارم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اصول </a:t>
            </a:r>
            <a:r>
              <a:rPr lang="fa-IR" dirty="0">
                <a:cs typeface="B Nazanin" panose="00000400000000000000" pitchFamily="2" charset="-78"/>
              </a:rPr>
              <a:t>برنامه‌ریزی آموزشی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Davat" panose="00000400000000000000" pitchFamily="2" charset="-78"/>
              </a:rPr>
              <a:t>اصول برنامه ریزی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اصل جامعیت: ارتباط بین خرده‌سیستم‌ها در یک نظام کلی و ضرورت توجه به روابط متقابل آنها در هر نوع تغییر، اصلاح، تعدیل و ...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مشارکت: مشارکت تمام دست‌اندرکاران و افرادی که از یک نظام تأثیر می‌پذیرند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تعهد: مشارکت تضمین‌کننده‌ی تعهد است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واقع‌بینی: اطلاعات دقیق جامعه‌شناختی، سیاسی، اقتصادی، روان‌شناختی و ...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استمرار: تغییر نیاز به زمان دارد</a:t>
            </a:r>
            <a:endParaRPr lang="en-US" dirty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اصل توجه به نوآوری‌ها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66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1108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Franklin Gothic Book</vt:lpstr>
      <vt:lpstr>B Nazanin</vt:lpstr>
      <vt:lpstr>Brush Script MT</vt:lpstr>
      <vt:lpstr>Constantia</vt:lpstr>
      <vt:lpstr>Rage Italic</vt:lpstr>
      <vt:lpstr>B Davat</vt:lpstr>
      <vt:lpstr>Pushpin</vt:lpstr>
      <vt:lpstr>PowerPoint Presentation</vt:lpstr>
      <vt:lpstr>سوالات این جلسه</vt:lpstr>
      <vt:lpstr>تاریخچه برنامه‌ریزی آموزشی </vt:lpstr>
      <vt:lpstr>تاریخچه برنامه‌ریزی آموزشی در ایران </vt:lpstr>
      <vt:lpstr>فصل سوم </vt:lpstr>
      <vt:lpstr>فعالیت‌های پیش از تدوین برنامه </vt:lpstr>
      <vt:lpstr>فعالیت‌های تدوین برنامه  </vt:lpstr>
      <vt:lpstr>فصل چهارم </vt:lpstr>
      <vt:lpstr>اصول برنامه ریزی آموزشی</vt:lpstr>
      <vt:lpstr>فصل پنجم</vt:lpstr>
      <vt:lpstr>سطوح برنامه‌ریزی آموزشی </vt:lpstr>
      <vt:lpstr>فصل هفتم </vt:lpstr>
      <vt:lpstr>تعاریف برنامه‌ریزی (آدامز، 1988) </vt:lpstr>
      <vt:lpstr>الگوهای برنامه‌ریزی آموزشی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Rayan</dc:creator>
  <cp:lastModifiedBy>Deniz Rayan</cp:lastModifiedBy>
  <cp:revision>20</cp:revision>
  <dcterms:created xsi:type="dcterms:W3CDTF">2015-12-23T09:07:20Z</dcterms:created>
  <dcterms:modified xsi:type="dcterms:W3CDTF">2015-12-23T10:40:15Z</dcterms:modified>
</cp:coreProperties>
</file>