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notesMasterIdLst>
    <p:notesMasterId r:id="rId37"/>
  </p:notesMasterIdLst>
  <p:sldIdLst>
    <p:sldId id="256" r:id="rId2"/>
    <p:sldId id="257" r:id="rId3"/>
    <p:sldId id="258" r:id="rId4"/>
    <p:sldId id="259" r:id="rId5"/>
    <p:sldId id="261" r:id="rId6"/>
    <p:sldId id="263" r:id="rId7"/>
    <p:sldId id="264" r:id="rId8"/>
    <p:sldId id="265" r:id="rId9"/>
    <p:sldId id="266" r:id="rId10"/>
    <p:sldId id="267" r:id="rId11"/>
    <p:sldId id="268" r:id="rId12"/>
    <p:sldId id="269" r:id="rId13"/>
    <p:sldId id="270" r:id="rId14"/>
    <p:sldId id="271" r:id="rId15"/>
    <p:sldId id="272" r:id="rId16"/>
    <p:sldId id="273" r:id="rId17"/>
    <p:sldId id="276" r:id="rId18"/>
    <p:sldId id="277" r:id="rId19"/>
    <p:sldId id="278" r:id="rId20"/>
    <p:sldId id="279" r:id="rId21"/>
    <p:sldId id="274" r:id="rId22"/>
    <p:sldId id="275" r:id="rId23"/>
    <p:sldId id="280" r:id="rId24"/>
    <p:sldId id="281" r:id="rId25"/>
    <p:sldId id="282" r:id="rId26"/>
    <p:sldId id="283" r:id="rId27"/>
    <p:sldId id="284" r:id="rId28"/>
    <p:sldId id="285" r:id="rId29"/>
    <p:sldId id="286" r:id="rId30"/>
    <p:sldId id="287" r:id="rId31"/>
    <p:sldId id="288" r:id="rId32"/>
    <p:sldId id="289" r:id="rId33"/>
    <p:sldId id="291" r:id="rId34"/>
    <p:sldId id="290" r:id="rId35"/>
    <p:sldId id="292" r:id="rId36"/>
  </p:sldIdLst>
  <p:sldSz cx="9144000" cy="6858000" type="screen4x3"/>
  <p:notesSz cx="6858000" cy="9144000"/>
  <p:defaultTextStyle>
    <a:defPPr>
      <a:defRPr lang="es-E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D60093"/>
    <a:srgbClr val="007A37"/>
    <a:srgbClr val="3333CC"/>
    <a:srgbClr val="660066"/>
    <a:srgbClr val="CC00CC"/>
    <a:srgbClr val="CC00FF"/>
    <a:srgbClr val="003300"/>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3516" autoAdjust="0"/>
    <p:restoredTop sz="94624" autoAdjust="0"/>
  </p:normalViewPr>
  <p:slideViewPr>
    <p:cSldViewPr>
      <p:cViewPr varScale="1">
        <p:scale>
          <a:sx n="69" d="100"/>
          <a:sy n="69" d="100"/>
        </p:scale>
        <p:origin x="-600"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F25D8B2A-A820-4B2F-A211-7D43D8C57FB3}" type="datetimeFigureOut">
              <a:rPr lang="en-US"/>
              <a:pPr>
                <a:defRPr/>
              </a:pPr>
              <a:t>4/18/2014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F12CC207-3E12-4086-95F9-DBD5BF372477}"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pPr>
              <a:defRPr/>
            </a:pPr>
            <a:endParaRPr lang="es-ES"/>
          </a:p>
        </p:txBody>
      </p:sp>
      <p:sp>
        <p:nvSpPr>
          <p:cNvPr id="19" name="Footer Placeholder 18"/>
          <p:cNvSpPr>
            <a:spLocks noGrp="1"/>
          </p:cNvSpPr>
          <p:nvPr>
            <p:ph type="ftr" sz="quarter" idx="11"/>
          </p:nvPr>
        </p:nvSpPr>
        <p:spPr/>
        <p:txBody>
          <a:bodyPr/>
          <a:lstStyle/>
          <a:p>
            <a:pPr>
              <a:defRPr/>
            </a:pPr>
            <a:endParaRPr lang="es-ES"/>
          </a:p>
        </p:txBody>
      </p:sp>
      <p:sp>
        <p:nvSpPr>
          <p:cNvPr id="27" name="Slide Number Placeholder 26"/>
          <p:cNvSpPr>
            <a:spLocks noGrp="1"/>
          </p:cNvSpPr>
          <p:nvPr>
            <p:ph type="sldNum" sz="quarter" idx="12"/>
          </p:nvPr>
        </p:nvSpPr>
        <p:spPr/>
        <p:txBody>
          <a:bodyPr/>
          <a:lstStyle/>
          <a:p>
            <a:pPr>
              <a:defRPr/>
            </a:pPr>
            <a:fld id="{6B5A465B-671D-4342-8D3D-BA70848BD162}" type="slidenum">
              <a:rPr lang="es-ES" smtClean="0"/>
              <a:pPr>
                <a:defRPr/>
              </a:pPr>
              <a:t>‹#›</a:t>
            </a:fld>
            <a:endParaRPr lang="es-E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a:defRPr/>
            </a:pPr>
            <a:endParaRPr lang="es-ES"/>
          </a:p>
        </p:txBody>
      </p:sp>
      <p:sp>
        <p:nvSpPr>
          <p:cNvPr id="5" name="Footer Placeholder 4"/>
          <p:cNvSpPr>
            <a:spLocks noGrp="1"/>
          </p:cNvSpPr>
          <p:nvPr>
            <p:ph type="ftr" sz="quarter" idx="11"/>
          </p:nvPr>
        </p:nvSpPr>
        <p:spPr/>
        <p:txBody>
          <a:bodyPr/>
          <a:lstStyle/>
          <a:p>
            <a:pPr>
              <a:defRPr/>
            </a:pPr>
            <a:endParaRPr lang="es-ES"/>
          </a:p>
        </p:txBody>
      </p:sp>
      <p:sp>
        <p:nvSpPr>
          <p:cNvPr id="6" name="Slide Number Placeholder 5"/>
          <p:cNvSpPr>
            <a:spLocks noGrp="1"/>
          </p:cNvSpPr>
          <p:nvPr>
            <p:ph type="sldNum" sz="quarter" idx="12"/>
          </p:nvPr>
        </p:nvSpPr>
        <p:spPr/>
        <p:txBody>
          <a:bodyPr/>
          <a:lstStyle/>
          <a:p>
            <a:pPr>
              <a:defRPr/>
            </a:pPr>
            <a:fld id="{B1DDC1E3-F1E7-418C-BA88-1C1313B9C733}" type="slidenum">
              <a:rPr lang="es-ES" smtClean="0"/>
              <a:pPr>
                <a:defRPr/>
              </a:pPr>
              <a:t>‹#›</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a:defRPr/>
            </a:pPr>
            <a:endParaRPr lang="es-ES"/>
          </a:p>
        </p:txBody>
      </p:sp>
      <p:sp>
        <p:nvSpPr>
          <p:cNvPr id="5" name="Footer Placeholder 4"/>
          <p:cNvSpPr>
            <a:spLocks noGrp="1"/>
          </p:cNvSpPr>
          <p:nvPr>
            <p:ph type="ftr" sz="quarter" idx="11"/>
          </p:nvPr>
        </p:nvSpPr>
        <p:spPr/>
        <p:txBody>
          <a:bodyPr/>
          <a:lstStyle/>
          <a:p>
            <a:pPr>
              <a:defRPr/>
            </a:pPr>
            <a:endParaRPr lang="es-ES"/>
          </a:p>
        </p:txBody>
      </p:sp>
      <p:sp>
        <p:nvSpPr>
          <p:cNvPr id="6" name="Slide Number Placeholder 5"/>
          <p:cNvSpPr>
            <a:spLocks noGrp="1"/>
          </p:cNvSpPr>
          <p:nvPr>
            <p:ph type="sldNum" sz="quarter" idx="12"/>
          </p:nvPr>
        </p:nvSpPr>
        <p:spPr/>
        <p:txBody>
          <a:bodyPr/>
          <a:lstStyle/>
          <a:p>
            <a:pPr>
              <a:defRPr/>
            </a:pPr>
            <a:fld id="{7740CF81-EC4D-4228-BCC9-46A856ED3912}" type="slidenum">
              <a:rPr lang="es-ES" smtClean="0"/>
              <a:pPr>
                <a:defRPr/>
              </a:pPr>
              <a:t>‹#›</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a:defRPr/>
            </a:pPr>
            <a:endParaRPr lang="es-ES"/>
          </a:p>
        </p:txBody>
      </p:sp>
      <p:sp>
        <p:nvSpPr>
          <p:cNvPr id="5" name="Footer Placeholder 4"/>
          <p:cNvSpPr>
            <a:spLocks noGrp="1"/>
          </p:cNvSpPr>
          <p:nvPr>
            <p:ph type="ftr" sz="quarter" idx="11"/>
          </p:nvPr>
        </p:nvSpPr>
        <p:spPr/>
        <p:txBody>
          <a:bodyPr/>
          <a:lstStyle/>
          <a:p>
            <a:pPr>
              <a:defRPr/>
            </a:pPr>
            <a:endParaRPr lang="es-ES"/>
          </a:p>
        </p:txBody>
      </p:sp>
      <p:sp>
        <p:nvSpPr>
          <p:cNvPr id="6" name="Slide Number Placeholder 5"/>
          <p:cNvSpPr>
            <a:spLocks noGrp="1"/>
          </p:cNvSpPr>
          <p:nvPr>
            <p:ph type="sldNum" sz="quarter" idx="12"/>
          </p:nvPr>
        </p:nvSpPr>
        <p:spPr/>
        <p:txBody>
          <a:bodyPr/>
          <a:lstStyle/>
          <a:p>
            <a:pPr>
              <a:defRPr/>
            </a:pPr>
            <a:fld id="{F451EDEC-0920-4E47-9AC7-0FA8DAC1C6DE}" type="slidenum">
              <a:rPr lang="es-ES" smtClean="0"/>
              <a:pPr>
                <a:defRPr/>
              </a:pPr>
              <a:t>‹#›</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pPr>
              <a:defRPr/>
            </a:pPr>
            <a:endParaRPr lang="es-ES"/>
          </a:p>
        </p:txBody>
      </p:sp>
      <p:sp>
        <p:nvSpPr>
          <p:cNvPr id="5" name="Footer Placeholder 4"/>
          <p:cNvSpPr>
            <a:spLocks noGrp="1"/>
          </p:cNvSpPr>
          <p:nvPr>
            <p:ph type="ftr" sz="quarter" idx="11"/>
          </p:nvPr>
        </p:nvSpPr>
        <p:spPr/>
        <p:txBody>
          <a:bodyPr/>
          <a:lstStyle/>
          <a:p>
            <a:pPr>
              <a:defRPr/>
            </a:pPr>
            <a:endParaRPr lang="es-ES"/>
          </a:p>
        </p:txBody>
      </p:sp>
      <p:sp>
        <p:nvSpPr>
          <p:cNvPr id="6" name="Slide Number Placeholder 5"/>
          <p:cNvSpPr>
            <a:spLocks noGrp="1"/>
          </p:cNvSpPr>
          <p:nvPr>
            <p:ph type="sldNum" sz="quarter" idx="12"/>
          </p:nvPr>
        </p:nvSpPr>
        <p:spPr/>
        <p:txBody>
          <a:bodyPr/>
          <a:lstStyle/>
          <a:p>
            <a:pPr>
              <a:defRPr/>
            </a:pPr>
            <a:fld id="{E579C5DE-6E98-4E22-82C6-B58A2CA0B0CA}" type="slidenum">
              <a:rPr lang="es-ES" smtClean="0"/>
              <a:pPr>
                <a:defRPr/>
              </a:pPr>
              <a:t>‹#›</a:t>
            </a:fld>
            <a:endParaRPr lang="es-E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pPr>
              <a:defRPr/>
            </a:pPr>
            <a:endParaRPr lang="es-ES"/>
          </a:p>
        </p:txBody>
      </p:sp>
      <p:sp>
        <p:nvSpPr>
          <p:cNvPr id="6" name="Footer Placeholder 5"/>
          <p:cNvSpPr>
            <a:spLocks noGrp="1"/>
          </p:cNvSpPr>
          <p:nvPr>
            <p:ph type="ftr" sz="quarter" idx="11"/>
          </p:nvPr>
        </p:nvSpPr>
        <p:spPr/>
        <p:txBody>
          <a:bodyPr/>
          <a:lstStyle/>
          <a:p>
            <a:pPr>
              <a:defRPr/>
            </a:pPr>
            <a:endParaRPr lang="es-ES"/>
          </a:p>
        </p:txBody>
      </p:sp>
      <p:sp>
        <p:nvSpPr>
          <p:cNvPr id="7" name="Slide Number Placeholder 6"/>
          <p:cNvSpPr>
            <a:spLocks noGrp="1"/>
          </p:cNvSpPr>
          <p:nvPr>
            <p:ph type="sldNum" sz="quarter" idx="12"/>
          </p:nvPr>
        </p:nvSpPr>
        <p:spPr/>
        <p:txBody>
          <a:bodyPr/>
          <a:lstStyle/>
          <a:p>
            <a:pPr>
              <a:defRPr/>
            </a:pPr>
            <a:fld id="{23F2D009-75F1-4334-A4DE-CF3C2E1BE8B9}" type="slidenum">
              <a:rPr lang="es-ES" smtClean="0"/>
              <a:pPr>
                <a:defRPr/>
              </a:pPr>
              <a:t>‹#›</a:t>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pPr>
              <a:defRPr/>
            </a:pPr>
            <a:endParaRPr lang="es-ES"/>
          </a:p>
        </p:txBody>
      </p:sp>
      <p:sp>
        <p:nvSpPr>
          <p:cNvPr id="8" name="Footer Placeholder 7"/>
          <p:cNvSpPr>
            <a:spLocks noGrp="1"/>
          </p:cNvSpPr>
          <p:nvPr>
            <p:ph type="ftr" sz="quarter" idx="11"/>
          </p:nvPr>
        </p:nvSpPr>
        <p:spPr/>
        <p:txBody>
          <a:bodyPr/>
          <a:lstStyle/>
          <a:p>
            <a:pPr>
              <a:defRPr/>
            </a:pPr>
            <a:endParaRPr lang="es-ES"/>
          </a:p>
        </p:txBody>
      </p:sp>
      <p:sp>
        <p:nvSpPr>
          <p:cNvPr id="9" name="Slide Number Placeholder 8"/>
          <p:cNvSpPr>
            <a:spLocks noGrp="1"/>
          </p:cNvSpPr>
          <p:nvPr>
            <p:ph type="sldNum" sz="quarter" idx="12"/>
          </p:nvPr>
        </p:nvSpPr>
        <p:spPr/>
        <p:txBody>
          <a:bodyPr/>
          <a:lstStyle/>
          <a:p>
            <a:pPr>
              <a:defRPr/>
            </a:pPr>
            <a:fld id="{780833C1-0783-4F1B-8439-0397DF14851E}" type="slidenum">
              <a:rPr lang="es-ES" smtClean="0"/>
              <a:pPr>
                <a:defRPr/>
              </a:pPr>
              <a:t>‹#›</a:t>
            </a:fld>
            <a:endParaRPr lang="es-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pPr>
              <a:defRPr/>
            </a:pPr>
            <a:endParaRPr lang="es-ES"/>
          </a:p>
        </p:txBody>
      </p:sp>
      <p:sp>
        <p:nvSpPr>
          <p:cNvPr id="4" name="Footer Placeholder 3"/>
          <p:cNvSpPr>
            <a:spLocks noGrp="1"/>
          </p:cNvSpPr>
          <p:nvPr>
            <p:ph type="ftr" sz="quarter" idx="11"/>
          </p:nvPr>
        </p:nvSpPr>
        <p:spPr/>
        <p:txBody>
          <a:bodyPr/>
          <a:lstStyle/>
          <a:p>
            <a:pPr>
              <a:defRPr/>
            </a:pPr>
            <a:endParaRPr lang="es-ES"/>
          </a:p>
        </p:txBody>
      </p:sp>
      <p:sp>
        <p:nvSpPr>
          <p:cNvPr id="5" name="Slide Number Placeholder 4"/>
          <p:cNvSpPr>
            <a:spLocks noGrp="1"/>
          </p:cNvSpPr>
          <p:nvPr>
            <p:ph type="sldNum" sz="quarter" idx="12"/>
          </p:nvPr>
        </p:nvSpPr>
        <p:spPr/>
        <p:txBody>
          <a:bodyPr/>
          <a:lstStyle/>
          <a:p>
            <a:pPr>
              <a:defRPr/>
            </a:pPr>
            <a:fld id="{6CDC47FE-03B4-4FB6-87DC-D26AB72D30DF}" type="slidenum">
              <a:rPr lang="es-ES" smtClean="0"/>
              <a:pPr>
                <a:defRPr/>
              </a:pPr>
              <a:t>‹#›</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es-ES"/>
          </a:p>
        </p:txBody>
      </p:sp>
      <p:sp>
        <p:nvSpPr>
          <p:cNvPr id="3" name="Footer Placeholder 2"/>
          <p:cNvSpPr>
            <a:spLocks noGrp="1"/>
          </p:cNvSpPr>
          <p:nvPr>
            <p:ph type="ftr" sz="quarter" idx="11"/>
          </p:nvPr>
        </p:nvSpPr>
        <p:spPr/>
        <p:txBody>
          <a:bodyPr/>
          <a:lstStyle/>
          <a:p>
            <a:pPr>
              <a:defRPr/>
            </a:pPr>
            <a:endParaRPr lang="es-ES"/>
          </a:p>
        </p:txBody>
      </p:sp>
      <p:sp>
        <p:nvSpPr>
          <p:cNvPr id="4" name="Slide Number Placeholder 3"/>
          <p:cNvSpPr>
            <a:spLocks noGrp="1"/>
          </p:cNvSpPr>
          <p:nvPr>
            <p:ph type="sldNum" sz="quarter" idx="12"/>
          </p:nvPr>
        </p:nvSpPr>
        <p:spPr/>
        <p:txBody>
          <a:bodyPr/>
          <a:lstStyle/>
          <a:p>
            <a:pPr>
              <a:defRPr/>
            </a:pPr>
            <a:fld id="{358D4C60-DC68-49AD-A8A9-518FA5140B20}" type="slidenum">
              <a:rPr lang="es-ES" smtClean="0"/>
              <a:pPr>
                <a:defRPr/>
              </a:pPr>
              <a:t>‹#›</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pPr>
              <a:defRPr/>
            </a:pPr>
            <a:endParaRPr lang="es-ES"/>
          </a:p>
        </p:txBody>
      </p:sp>
      <p:sp>
        <p:nvSpPr>
          <p:cNvPr id="6" name="Footer Placeholder 5"/>
          <p:cNvSpPr>
            <a:spLocks noGrp="1"/>
          </p:cNvSpPr>
          <p:nvPr>
            <p:ph type="ftr" sz="quarter" idx="11"/>
          </p:nvPr>
        </p:nvSpPr>
        <p:spPr/>
        <p:txBody>
          <a:bodyPr/>
          <a:lstStyle/>
          <a:p>
            <a:pPr>
              <a:defRPr/>
            </a:pPr>
            <a:endParaRPr lang="es-ES"/>
          </a:p>
        </p:txBody>
      </p:sp>
      <p:sp>
        <p:nvSpPr>
          <p:cNvPr id="7" name="Slide Number Placeholder 6"/>
          <p:cNvSpPr>
            <a:spLocks noGrp="1"/>
          </p:cNvSpPr>
          <p:nvPr>
            <p:ph type="sldNum" sz="quarter" idx="12"/>
          </p:nvPr>
        </p:nvSpPr>
        <p:spPr/>
        <p:txBody>
          <a:bodyPr/>
          <a:lstStyle/>
          <a:p>
            <a:pPr>
              <a:defRPr/>
            </a:pPr>
            <a:fld id="{EE6DF803-19B0-45D7-AD13-FDF812A4A807}" type="slidenum">
              <a:rPr lang="es-ES" smtClean="0"/>
              <a:pPr>
                <a:defRPr/>
              </a:pPr>
              <a:t>‹#›</a:t>
            </a:fld>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pPr>
              <a:defRPr/>
            </a:pPr>
            <a:endParaRPr lang="es-ES"/>
          </a:p>
        </p:txBody>
      </p:sp>
      <p:sp>
        <p:nvSpPr>
          <p:cNvPr id="6" name="Footer Placeholder 5"/>
          <p:cNvSpPr>
            <a:spLocks noGrp="1"/>
          </p:cNvSpPr>
          <p:nvPr>
            <p:ph type="ftr" sz="quarter" idx="11"/>
          </p:nvPr>
        </p:nvSpPr>
        <p:spPr/>
        <p:txBody>
          <a:bodyPr/>
          <a:lstStyle/>
          <a:p>
            <a:pPr>
              <a:defRPr/>
            </a:pPr>
            <a:endParaRPr lang="es-ES"/>
          </a:p>
        </p:txBody>
      </p:sp>
      <p:sp>
        <p:nvSpPr>
          <p:cNvPr id="7" name="Slide Number Placeholder 6"/>
          <p:cNvSpPr>
            <a:spLocks noGrp="1"/>
          </p:cNvSpPr>
          <p:nvPr>
            <p:ph type="sldNum" sz="quarter" idx="12"/>
          </p:nvPr>
        </p:nvSpPr>
        <p:spPr>
          <a:xfrm>
            <a:off x="8077200" y="6356350"/>
            <a:ext cx="609600" cy="365125"/>
          </a:xfrm>
        </p:spPr>
        <p:txBody>
          <a:bodyPr/>
          <a:lstStyle/>
          <a:p>
            <a:pPr>
              <a:defRPr/>
            </a:pPr>
            <a:fld id="{606CCFFC-8466-4DE7-ACE4-59E3EB2ECDE8}" type="slidenum">
              <a:rPr lang="es-ES" smtClean="0"/>
              <a:pPr>
                <a:defRPr/>
              </a:pPr>
              <a:t>‹#›</a:t>
            </a:fld>
            <a:endParaRPr lang="es-E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a:defRPr/>
            </a:pPr>
            <a:endParaRPr lang="es-E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a:defRPr/>
            </a:pPr>
            <a:endParaRPr lang="es-E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pPr>
              <a:defRPr/>
            </a:pPr>
            <a:fld id="{D839B430-BEA5-4F2B-9E39-D0F0B6C4506A}" type="slidenum">
              <a:rPr lang="es-ES" smtClean="0"/>
              <a:pPr>
                <a:defRPr/>
              </a:pPr>
              <a:t>‹#›</a:t>
            </a:fld>
            <a:endParaRPr lang="es-E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73" name="Rectangle 25"/>
          <p:cNvSpPr>
            <a:spLocks noGrp="1" noChangeArrowheads="1"/>
          </p:cNvSpPr>
          <p:nvPr>
            <p:ph type="ctrTitle"/>
          </p:nvPr>
        </p:nvSpPr>
        <p:spPr>
          <a:xfrm>
            <a:off x="684213" y="404813"/>
            <a:ext cx="7772400" cy="2763837"/>
          </a:xfrm>
        </p:spPr>
        <p:txBody>
          <a:bodyPr>
            <a:normAutofit/>
          </a:bodyPr>
          <a:lstStyle/>
          <a:p>
            <a:pPr eaLnBrk="1" hangingPunct="1">
              <a:defRPr/>
            </a:pPr>
            <a:r>
              <a:rPr lang="fa-IR" sz="7200" dirty="0" smtClean="0">
                <a:solidFill>
                  <a:schemeClr val="tx1"/>
                </a:solidFill>
                <a:effectLst>
                  <a:outerShdw blurRad="38100" dist="38100" dir="2700000" algn="tl">
                    <a:srgbClr val="C0C0C0"/>
                  </a:outerShdw>
                </a:effectLst>
                <a:latin typeface="IranNastaliq" pitchFamily="18" charset="0"/>
              </a:rPr>
              <a:t>مالیات </a:t>
            </a:r>
            <a:r>
              <a:rPr lang="fa-IR" sz="7200" dirty="0" smtClean="0">
                <a:solidFill>
                  <a:schemeClr val="tx1"/>
                </a:solidFill>
                <a:effectLst>
                  <a:outerShdw blurRad="38100" dist="38100" dir="2700000" algn="tl">
                    <a:srgbClr val="C0C0C0"/>
                  </a:outerShdw>
                </a:effectLst>
                <a:latin typeface="IranNastaliq" pitchFamily="18" charset="0"/>
              </a:rPr>
              <a:t>بر </a:t>
            </a:r>
            <a:r>
              <a:rPr lang="fa-IR" sz="7200" dirty="0" smtClean="0">
                <a:solidFill>
                  <a:schemeClr val="tx1"/>
                </a:solidFill>
                <a:effectLst>
                  <a:outerShdw blurRad="38100" dist="38100" dir="2700000" algn="tl">
                    <a:srgbClr val="C0C0C0"/>
                  </a:outerShdw>
                </a:effectLst>
                <a:latin typeface="IranNastaliq" pitchFamily="18" charset="0"/>
              </a:rPr>
              <a:t>درآمد در حسابداری مالی</a:t>
            </a:r>
            <a:endParaRPr lang="es-ES" sz="7200" dirty="0" smtClean="0">
              <a:solidFill>
                <a:schemeClr val="tx1"/>
              </a:solidFill>
              <a:effectLst>
                <a:outerShdw blurRad="38100" dist="38100" dir="2700000" algn="tl">
                  <a:srgbClr val="C0C0C0"/>
                </a:outerShdw>
              </a:effectLst>
              <a:latin typeface="IranNastaliq" pitchFamily="18" charset="0"/>
            </a:endParaRPr>
          </a:p>
        </p:txBody>
      </p:sp>
      <p:sp>
        <p:nvSpPr>
          <p:cNvPr id="2118" name="Rectangle 70"/>
          <p:cNvSpPr>
            <a:spLocks noGrp="1" noChangeArrowheads="1"/>
          </p:cNvSpPr>
          <p:nvPr>
            <p:ph type="subTitle" idx="1"/>
          </p:nvPr>
        </p:nvSpPr>
        <p:spPr>
          <a:xfrm>
            <a:off x="1403350" y="4005263"/>
            <a:ext cx="6400800" cy="1752600"/>
          </a:xfrm>
        </p:spPr>
        <p:txBody>
          <a:bodyPr>
            <a:normAutofit fontScale="77500" lnSpcReduction="20000"/>
          </a:bodyPr>
          <a:lstStyle/>
          <a:p>
            <a:pPr eaLnBrk="1" hangingPunct="1">
              <a:defRPr/>
            </a:pPr>
            <a:r>
              <a:rPr lang="fa-IR" sz="4800" dirty="0" smtClean="0">
                <a:solidFill>
                  <a:srgbClr val="3333CC"/>
                </a:solidFill>
                <a:effectLst>
                  <a:outerShdw blurRad="38100" dist="38100" dir="2700000" algn="tl">
                    <a:srgbClr val="000000">
                      <a:alpha val="43137"/>
                    </a:srgbClr>
                  </a:outerShdw>
                </a:effectLst>
                <a:cs typeface="B Titr" pitchFamily="2" charset="-78"/>
              </a:rPr>
              <a:t>تئوری حسابداری 2</a:t>
            </a:r>
          </a:p>
          <a:p>
            <a:pPr eaLnBrk="1" hangingPunct="1">
              <a:defRPr/>
            </a:pPr>
            <a:endParaRPr lang="en-US" sz="4800" dirty="0" smtClean="0">
              <a:solidFill>
                <a:srgbClr val="3333CC"/>
              </a:solidFill>
              <a:effectLst>
                <a:outerShdw blurRad="38100" dist="38100" dir="2700000" algn="tl">
                  <a:srgbClr val="000000">
                    <a:alpha val="43137"/>
                  </a:srgbClr>
                </a:outerShdw>
              </a:effectLst>
              <a:cs typeface="B Titr" pitchFamily="2" charset="-78"/>
            </a:endParaRPr>
          </a:p>
          <a:p>
            <a:pPr eaLnBrk="1" hangingPunct="1">
              <a:defRPr/>
            </a:pPr>
            <a:r>
              <a:rPr lang="fa-IR" sz="4800" dirty="0" smtClean="0">
                <a:solidFill>
                  <a:srgbClr val="3333CC"/>
                </a:solidFill>
                <a:effectLst>
                  <a:outerShdw blurRad="38100" dist="38100" dir="2700000" algn="tl">
                    <a:srgbClr val="000000">
                      <a:alpha val="43137"/>
                    </a:srgbClr>
                  </a:outerShdw>
                </a:effectLst>
                <a:cs typeface="B Titr" pitchFamily="2" charset="-78"/>
              </a:rPr>
              <a:t>جناب </a:t>
            </a:r>
            <a:r>
              <a:rPr lang="fa-IR" sz="4800" dirty="0" smtClean="0">
                <a:solidFill>
                  <a:srgbClr val="3333CC"/>
                </a:solidFill>
                <a:effectLst>
                  <a:outerShdw blurRad="38100" dist="38100" dir="2700000" algn="tl">
                    <a:srgbClr val="000000">
                      <a:alpha val="43137"/>
                    </a:srgbClr>
                  </a:outerShdw>
                </a:effectLst>
                <a:cs typeface="B Titr" pitchFamily="2" charset="-78"/>
              </a:rPr>
              <a:t>آقای دکتر همتی</a:t>
            </a:r>
          </a:p>
        </p:txBody>
      </p:sp>
      <p:pic>
        <p:nvPicPr>
          <p:cNvPr id="2053" name="Picture 1"/>
          <p:cNvPicPr>
            <a:picLocks noChangeAspect="1"/>
          </p:cNvPicPr>
          <p:nvPr/>
        </p:nvPicPr>
        <p:blipFill>
          <a:blip r:embed="rId2"/>
          <a:srcRect/>
          <a:stretch>
            <a:fillRect/>
          </a:stretch>
        </p:blipFill>
        <p:spPr bwMode="auto">
          <a:xfrm>
            <a:off x="1500166" y="2500306"/>
            <a:ext cx="2030413" cy="135413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11266" name="Title 1"/>
          <p:cNvSpPr>
            <a:spLocks noGrp="1"/>
          </p:cNvSpPr>
          <p:nvPr>
            <p:ph type="title"/>
          </p:nvPr>
        </p:nvSpPr>
        <p:spPr>
          <a:xfrm>
            <a:off x="457200" y="274638"/>
            <a:ext cx="8229600" cy="939800"/>
          </a:xfrm>
        </p:spPr>
        <p:txBody>
          <a:bodyPr/>
          <a:lstStyle/>
          <a:p>
            <a:pPr algn="r"/>
            <a:r>
              <a:rPr lang="fa-IR" sz="3600" b="1" smtClean="0">
                <a:solidFill>
                  <a:srgbClr val="660066"/>
                </a:solidFill>
                <a:cs typeface="B Mitra" pitchFamily="2" charset="-78"/>
              </a:rPr>
              <a:t>تفاوتهای موقتی ، تفاوت های مبنی بر تعیین ارزش</a:t>
            </a:r>
            <a:endParaRPr lang="en-US" sz="3600" b="1" smtClean="0">
              <a:solidFill>
                <a:srgbClr val="660066"/>
              </a:solidFill>
              <a:cs typeface="B Mitra" pitchFamily="2" charset="-78"/>
            </a:endParaRPr>
          </a:p>
        </p:txBody>
      </p:sp>
      <p:sp>
        <p:nvSpPr>
          <p:cNvPr id="3" name="Content Placeholder 2"/>
          <p:cNvSpPr>
            <a:spLocks noGrp="1"/>
          </p:cNvSpPr>
          <p:nvPr>
            <p:ph idx="1"/>
          </p:nvPr>
        </p:nvSpPr>
        <p:spPr>
          <a:xfrm>
            <a:off x="214313" y="1285875"/>
            <a:ext cx="8572500" cy="5357813"/>
          </a:xfrm>
        </p:spPr>
        <p:txBody>
          <a:bodyPr/>
          <a:lstStyle/>
          <a:p>
            <a:pPr algn="just" rtl="1">
              <a:defRPr/>
            </a:pPr>
            <a:r>
              <a:rPr lang="fa-IR" sz="2600" dirty="0" smtClean="0">
                <a:cs typeface="B Mitra" pitchFamily="2" charset="-78"/>
              </a:rPr>
              <a:t>تفاوت های مربوط به مبانی مختلف اندازه گیری در حسابداری مالی و حسابداری مالیاتی که </a:t>
            </a:r>
            <a:r>
              <a:rPr lang="fa-IR" sz="2600" dirty="0" smtClean="0">
                <a:solidFill>
                  <a:srgbClr val="C00000"/>
                </a:solidFill>
                <a:effectLst>
                  <a:outerShdw blurRad="38100" dist="38100" dir="2700000" algn="tl">
                    <a:srgbClr val="000000">
                      <a:alpha val="43137"/>
                    </a:srgbClr>
                  </a:outerShdw>
                </a:effectLst>
                <a:cs typeface="B Mitra" pitchFamily="2" charset="-78"/>
              </a:rPr>
              <a:t>تفاوتهای ارزشیابی </a:t>
            </a:r>
            <a:r>
              <a:rPr lang="fa-IR" sz="2600" dirty="0" smtClean="0">
                <a:cs typeface="B Mitra" pitchFamily="2" charset="-78"/>
              </a:rPr>
              <a:t>نامیده می شود. که بر طبق بیانیه شماره 11 از هیئت اصول حسابداری عبارتند از: </a:t>
            </a:r>
          </a:p>
          <a:p>
            <a:pPr marL="514350" indent="-514350" algn="just" rtl="1">
              <a:buFont typeface="Wingdings 2" pitchFamily="18" charset="2"/>
              <a:buChar char="a"/>
              <a:defRPr/>
            </a:pPr>
            <a:r>
              <a:rPr lang="fa-IR" sz="2600" dirty="0" smtClean="0">
                <a:cs typeface="B Mitra" pitchFamily="2" charset="-78"/>
              </a:rPr>
              <a:t>کاهش مبنای مالیاتی دارایی های استهلاک پذیر به دلیل تخفیفهای مالیاتی.</a:t>
            </a:r>
          </a:p>
          <a:p>
            <a:pPr marL="514350" indent="-514350" algn="just" rtl="1">
              <a:buFont typeface="Wingdings 2" pitchFamily="18" charset="2"/>
              <a:buChar char="a"/>
              <a:defRPr/>
            </a:pPr>
            <a:r>
              <a:rPr lang="fa-IR" sz="2600" dirty="0" smtClean="0">
                <a:cs typeface="B Mitra" pitchFamily="2" charset="-78"/>
              </a:rPr>
              <a:t>عملیات در کشورهای خارجی که پول عملیاتی و پول گزارشگری آن یکسان است: بر اساس استاندارد شماره 52 پس ازتغییر نرخ ارز ، مبنای مالیاتی برخی داراییها و بدهیهای عملیات خارجی می تواند با موارد متناظر آن بر مبنای ارزش تاریخی و پول کشور اصلی تفاوت داشته باشد.</a:t>
            </a:r>
          </a:p>
          <a:p>
            <a:pPr marL="514350" indent="-514350" algn="just" rtl="1">
              <a:buFont typeface="Wingdings 2" pitchFamily="18" charset="2"/>
              <a:buChar char="a"/>
              <a:defRPr/>
            </a:pPr>
            <a:r>
              <a:rPr lang="fa-IR" sz="2600" dirty="0" smtClean="0">
                <a:cs typeface="B Mitra" pitchFamily="2" charset="-78"/>
              </a:rPr>
              <a:t>افزایش مبنای مالیاتی داراییها به دلیل تعدیل بر اساس تورم: موجب تفاوت بین این مبانی و مبانی ارزشیابی مبتنی بر ارزشهای تاریخی صورتهای مالی می گردد.</a:t>
            </a:r>
          </a:p>
          <a:p>
            <a:pPr marL="514350" indent="-514350" algn="just" rtl="1">
              <a:buFont typeface="Wingdings 2" pitchFamily="18" charset="2"/>
              <a:buChar char="a"/>
              <a:defRPr/>
            </a:pPr>
            <a:r>
              <a:rPr lang="fa-IR" sz="2600" dirty="0" smtClean="0">
                <a:cs typeface="B Mitra" pitchFamily="2" charset="-78"/>
              </a:rPr>
              <a:t>ترکیب واحدهای تجاری به روش خرید که در آن، ارزشهای منتسب به داراییهای ترکیب شده می تواند با مبانی مالیاتی متناظر آن تفاوت داشته باشد.</a:t>
            </a:r>
            <a:endParaRPr lang="en-US" sz="2600" dirty="0" smtClean="0">
              <a:cs typeface="B Mitra" pitchFamily="2" charset="-78"/>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12290" name="Title 1"/>
          <p:cNvSpPr>
            <a:spLocks noGrp="1"/>
          </p:cNvSpPr>
          <p:nvPr>
            <p:ph type="title"/>
          </p:nvPr>
        </p:nvSpPr>
        <p:spPr>
          <a:xfrm>
            <a:off x="468313" y="115888"/>
            <a:ext cx="8229600" cy="720725"/>
          </a:xfrm>
        </p:spPr>
        <p:txBody>
          <a:bodyPr/>
          <a:lstStyle/>
          <a:p>
            <a:pPr algn="r"/>
            <a:r>
              <a:rPr lang="fa-IR" sz="3600" b="1" smtClean="0">
                <a:solidFill>
                  <a:srgbClr val="660066"/>
                </a:solidFill>
                <a:cs typeface="B Mitra" pitchFamily="2" charset="-78"/>
              </a:rPr>
              <a:t>دیدگاه های موافق تخصیص مالیات جامع</a:t>
            </a:r>
            <a:endParaRPr lang="en-US" sz="3600" b="1" smtClean="0">
              <a:solidFill>
                <a:srgbClr val="660066"/>
              </a:solidFill>
              <a:cs typeface="B Mitra" pitchFamily="2" charset="-78"/>
            </a:endParaRPr>
          </a:p>
        </p:txBody>
      </p:sp>
      <p:sp>
        <p:nvSpPr>
          <p:cNvPr id="12291" name="Content Placeholder 2"/>
          <p:cNvSpPr>
            <a:spLocks noGrp="1"/>
          </p:cNvSpPr>
          <p:nvPr>
            <p:ph idx="1"/>
          </p:nvPr>
        </p:nvSpPr>
        <p:spPr>
          <a:xfrm>
            <a:off x="457200" y="836613"/>
            <a:ext cx="8229600" cy="5616575"/>
          </a:xfrm>
        </p:spPr>
        <p:txBody>
          <a:bodyPr/>
          <a:lstStyle/>
          <a:p>
            <a:pPr algn="r" rtl="1">
              <a:buFont typeface="Wingdings" pitchFamily="2" charset="2"/>
              <a:buChar char="{"/>
              <a:defRPr/>
            </a:pPr>
            <a:r>
              <a:rPr lang="fa-IR" sz="2600" b="1" dirty="0" smtClean="0">
                <a:solidFill>
                  <a:srgbClr val="FFFF00"/>
                </a:solidFill>
                <a:cs typeface="B Mitra" pitchFamily="2" charset="-78"/>
              </a:rPr>
              <a:t> </a:t>
            </a:r>
            <a:r>
              <a:rPr lang="fa-IR" sz="2400" b="1" dirty="0" smtClean="0">
                <a:solidFill>
                  <a:srgbClr val="0000FF"/>
                </a:solidFill>
                <a:cs typeface="B Mitra" pitchFamily="2" charset="-78"/>
              </a:rPr>
              <a:t>اصل تطابق (مقابله هزینه با درآمد فروش) :</a:t>
            </a:r>
          </a:p>
          <a:p>
            <a:pPr marL="0" indent="0" algn="r" rtl="1">
              <a:buFontTx/>
              <a:buNone/>
              <a:defRPr/>
            </a:pPr>
            <a:r>
              <a:rPr lang="fa-IR" sz="2000" u="sng" dirty="0" smtClean="0">
                <a:solidFill>
                  <a:srgbClr val="C00000"/>
                </a:solidFill>
                <a:cs typeface="B Mitra" pitchFamily="2" charset="-78"/>
              </a:rPr>
              <a:t>تطابق</a:t>
            </a:r>
            <a:r>
              <a:rPr lang="fa-IR" sz="2000" u="sng" dirty="0" smtClean="0">
                <a:solidFill>
                  <a:srgbClr val="FFFF00"/>
                </a:solidFill>
                <a:cs typeface="B Mitra" pitchFamily="2" charset="-78"/>
              </a:rPr>
              <a:t> </a:t>
            </a:r>
            <a:r>
              <a:rPr lang="fa-IR" sz="2000" u="sng" dirty="0" smtClean="0">
                <a:solidFill>
                  <a:srgbClr val="C00000"/>
                </a:solidFill>
                <a:cs typeface="B Mitra" pitchFamily="2" charset="-78"/>
              </a:rPr>
              <a:t>:</a:t>
            </a:r>
            <a:r>
              <a:rPr lang="fa-IR" sz="2000" u="sng" dirty="0" smtClean="0">
                <a:solidFill>
                  <a:srgbClr val="FFFF00"/>
                </a:solidFill>
                <a:cs typeface="B Mitra" pitchFamily="2" charset="-78"/>
              </a:rPr>
              <a:t> </a:t>
            </a:r>
            <a:r>
              <a:rPr lang="fa-IR" sz="2000" u="sng" dirty="0" smtClean="0">
                <a:cs typeface="B Mitra" pitchFamily="2" charset="-78"/>
              </a:rPr>
              <a:t>گزارش کردن هزینه های هر دوره بر مبنای رابطه علت معلولی که با درآمدهای همان دوره دارند.</a:t>
            </a:r>
          </a:p>
          <a:p>
            <a:pPr marL="0" indent="0" algn="r" rtl="1">
              <a:buFontTx/>
              <a:buNone/>
              <a:defRPr/>
            </a:pPr>
            <a:r>
              <a:rPr lang="fa-IR" sz="2400" dirty="0" smtClean="0">
                <a:cs typeface="B Mitra" pitchFamily="2" charset="-78"/>
              </a:rPr>
              <a:t>کاربرد این اصل را می توان در بیانیه شماره 11 از هیئت اصول حسابداری مشاهده کرد:</a:t>
            </a:r>
          </a:p>
          <a:p>
            <a:pPr marL="0" indent="0" algn="just" rtl="1">
              <a:buFontTx/>
              <a:buNone/>
              <a:defRPr/>
            </a:pPr>
            <a:r>
              <a:rPr lang="fa-IR" sz="2400" dirty="0" smtClean="0">
                <a:solidFill>
                  <a:srgbClr val="007A37"/>
                </a:solidFill>
                <a:cs typeface="B Mitra" pitchFamily="2" charset="-78"/>
              </a:rPr>
              <a:t>هیئت عنوان کرد هزینه مالیات بر سود هر دوره باید شامل مالیات متعلق به کل رویدادهای مالی مربوط به هزینه ها و درآمدهایی باشد که در محاسبه  سود قبل از مالیات گنجانده می شوند از آنجا که اثر مالیاتی همه درآمدها و هزینه ها مورد توجه قرار می گیرد این روش را </a:t>
            </a:r>
            <a:r>
              <a:rPr lang="fa-IR" sz="2400" dirty="0" smtClean="0">
                <a:cs typeface="B Mitra" pitchFamily="2" charset="-78"/>
              </a:rPr>
              <a:t> </a:t>
            </a:r>
            <a:r>
              <a:rPr lang="fa-IR" sz="2400" dirty="0" smtClean="0">
                <a:solidFill>
                  <a:srgbClr val="C00000"/>
                </a:solidFill>
                <a:cs typeface="B Mitra" pitchFamily="2" charset="-78"/>
              </a:rPr>
              <a:t>تخصیص مالیات جامع</a:t>
            </a:r>
            <a:r>
              <a:rPr lang="fa-IR" sz="2400" dirty="0" smtClean="0">
                <a:cs typeface="B Mitra" pitchFamily="2" charset="-78"/>
              </a:rPr>
              <a:t>   </a:t>
            </a:r>
            <a:r>
              <a:rPr lang="fa-IR" sz="2400" dirty="0" smtClean="0">
                <a:solidFill>
                  <a:srgbClr val="007A37"/>
                </a:solidFill>
                <a:cs typeface="B Mitra" pitchFamily="2" charset="-78"/>
              </a:rPr>
              <a:t>می نامند.</a:t>
            </a:r>
          </a:p>
          <a:p>
            <a:pPr marL="0" indent="0" algn="just" rtl="1">
              <a:buFontTx/>
              <a:buNone/>
              <a:defRPr/>
            </a:pPr>
            <a:r>
              <a:rPr lang="fa-IR" sz="2400" dirty="0" smtClean="0">
                <a:cs typeface="B Mitra" pitchFamily="2" charset="-78"/>
              </a:rPr>
              <a:t>اثرهای مالیاتی در ورود اولیه در دوره ای گزارش می شود که در آن تفاوت زمانی به وجود آمده و در دوره های آتی اثرات دیگر باعث معکوس گردیدن آن می شوند. هیئت اصول حسابداری توصیه کرد که بین این دو دوره باید تفاوت ها را به صورت اقلام بدهکار انتقالی یا اقلام بستانکار انتقالی گزارش نمود از این رو گزارشی را که برای تخصیص مالیات میان دوره به کار می برند </a:t>
            </a:r>
            <a:r>
              <a:rPr lang="fa-IR" sz="2400" b="1" dirty="0" smtClean="0">
                <a:solidFill>
                  <a:srgbClr val="C00000"/>
                </a:solidFill>
                <a:effectLst>
                  <a:outerShdw blurRad="38100" dist="38100" dir="2700000" algn="tl">
                    <a:srgbClr val="000000">
                      <a:alpha val="43137"/>
                    </a:srgbClr>
                  </a:outerShdw>
                </a:effectLst>
                <a:cs typeface="B Mitra" pitchFamily="2" charset="-78"/>
              </a:rPr>
              <a:t>روش انتقالی </a:t>
            </a:r>
            <a:r>
              <a:rPr lang="fa-IR" sz="2400" dirty="0" smtClean="0">
                <a:cs typeface="B Mitra" pitchFamily="2" charset="-78"/>
              </a:rPr>
              <a:t>نامیده می شود. </a:t>
            </a:r>
          </a:p>
          <a:p>
            <a:pPr marL="0" indent="0" algn="just" rtl="1">
              <a:buFontTx/>
              <a:buNone/>
              <a:defRPr/>
            </a:pPr>
            <a:r>
              <a:rPr lang="fa-IR" sz="2400" dirty="0" smtClean="0">
                <a:cs typeface="B Mitra" pitchFamily="2" charset="-78"/>
              </a:rPr>
              <a:t>اثر مالیاتی بر پایه نرخ مالیات زمانی گذاشته می شود که تفاوت اولیه گزارش می شود و در مورد تغییر در نرخ مالیات هیچ ثبت اصلاحی انجام نمی شود.</a:t>
            </a:r>
          </a:p>
          <a:p>
            <a:pPr marL="0" indent="0" algn="just" rtl="1">
              <a:buFontTx/>
              <a:buNone/>
              <a:defRPr/>
            </a:pPr>
            <a:endParaRPr lang="en-US" sz="2600" dirty="0">
              <a:solidFill>
                <a:srgbClr val="007A37"/>
              </a:solidFill>
              <a:cs typeface="B Mitra" pitchFamily="2" charset="-78"/>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13314" name="Title 1"/>
          <p:cNvSpPr>
            <a:spLocks noGrp="1"/>
          </p:cNvSpPr>
          <p:nvPr>
            <p:ph type="title"/>
          </p:nvPr>
        </p:nvSpPr>
        <p:spPr>
          <a:xfrm>
            <a:off x="457200" y="274638"/>
            <a:ext cx="8229600" cy="706437"/>
          </a:xfrm>
        </p:spPr>
        <p:txBody>
          <a:bodyPr/>
          <a:lstStyle/>
          <a:p>
            <a:pPr algn="r"/>
            <a:r>
              <a:rPr lang="fa-IR" sz="2800" b="1" smtClean="0">
                <a:solidFill>
                  <a:schemeClr val="tx1"/>
                </a:solidFill>
                <a:cs typeface="B Mitra" pitchFamily="2" charset="-78"/>
              </a:rPr>
              <a:t>انتقادات وارد بر اصل تطابق :</a:t>
            </a:r>
            <a:endParaRPr lang="en-US" sz="2800" b="1" smtClean="0">
              <a:solidFill>
                <a:schemeClr val="tx1"/>
              </a:solidFill>
              <a:cs typeface="B Mitra" pitchFamily="2" charset="-78"/>
            </a:endParaRPr>
          </a:p>
        </p:txBody>
      </p:sp>
      <p:sp>
        <p:nvSpPr>
          <p:cNvPr id="13315" name="Content Placeholder 2"/>
          <p:cNvSpPr>
            <a:spLocks noGrp="1"/>
          </p:cNvSpPr>
          <p:nvPr>
            <p:ph idx="1"/>
          </p:nvPr>
        </p:nvSpPr>
        <p:spPr>
          <a:xfrm>
            <a:off x="468313" y="1052513"/>
            <a:ext cx="8229600" cy="4525962"/>
          </a:xfrm>
        </p:spPr>
        <p:txBody>
          <a:bodyPr/>
          <a:lstStyle/>
          <a:p>
            <a:pPr algn="just" rtl="1">
              <a:buFont typeface="Wingdings 2" pitchFamily="18" charset="2"/>
              <a:buChar char=""/>
              <a:defRPr/>
            </a:pPr>
            <a:r>
              <a:rPr lang="fa-IR" sz="2400" dirty="0" smtClean="0">
                <a:cs typeface="B Mitra" pitchFamily="2" charset="-78"/>
              </a:rPr>
              <a:t> </a:t>
            </a:r>
            <a:r>
              <a:rPr lang="fa-IR" sz="2800" dirty="0" smtClean="0">
                <a:cs typeface="B Mitra" pitchFamily="2" charset="-78"/>
              </a:rPr>
              <a:t>مقابله هزینه مالیات ، در واقع با سود قبل از مالیات (به جای درآمد فروش) به عمل می آید که با مفهوم کلی مقابله هزینه ها با درآمد فروش تفاوت دارد.</a:t>
            </a:r>
          </a:p>
          <a:p>
            <a:pPr algn="just" rtl="1">
              <a:buFont typeface="Wingdings 2" pitchFamily="18" charset="2"/>
              <a:buChar char=""/>
              <a:defRPr/>
            </a:pPr>
            <a:r>
              <a:rPr lang="fa-IR" sz="2800" dirty="0">
                <a:cs typeface="B Mitra" pitchFamily="2" charset="-78"/>
              </a:rPr>
              <a:t> </a:t>
            </a:r>
            <a:r>
              <a:rPr lang="fa-IR" sz="2800" dirty="0" smtClean="0">
                <a:cs typeface="B Mitra" pitchFamily="2" charset="-78"/>
              </a:rPr>
              <a:t>مخارج انتقالی به دوره های آتی و بدهی های انقالی به دوره های آتی به ترتیب، نه دارایی است و نه بدهی و در حقیقت روشی است برای منتقل کردن آثار مالیاتی از یک دوره مالی به دوره مالی دیگر.</a:t>
            </a:r>
          </a:p>
          <a:p>
            <a:pPr algn="r" rtl="1">
              <a:buFont typeface="Wingdings 2" pitchFamily="18" charset="2"/>
              <a:buChar char=""/>
              <a:defRPr/>
            </a:pPr>
            <a:endParaRPr lang="fa-IR" sz="2400" dirty="0">
              <a:cs typeface="B Mitra" pitchFamily="2" charset="-78"/>
            </a:endParaRPr>
          </a:p>
          <a:p>
            <a:pPr marL="0" indent="0" algn="r" rtl="1">
              <a:buFontTx/>
              <a:buNone/>
              <a:defRPr/>
            </a:pPr>
            <a:r>
              <a:rPr lang="fa-IR" sz="2400" dirty="0" smtClean="0">
                <a:cs typeface="B Mitra" pitchFamily="2" charset="-78"/>
              </a:rPr>
              <a:t>هیئت استانداردهای حسابداری مالی با انتشار استاندارد شماره 96 و تاکید بر روش تعیین ارزش اقلام ترازنامه درصدد برآمد در برابر این انتقاد واکنش نشان دهد.</a:t>
            </a:r>
            <a:endParaRPr lang="en-US" sz="2400" dirty="0">
              <a:cs typeface="B Mitra" pitchFamily="2" charset="-78"/>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14338" name="Title 1"/>
          <p:cNvSpPr>
            <a:spLocks noGrp="1"/>
          </p:cNvSpPr>
          <p:nvPr>
            <p:ph type="title"/>
          </p:nvPr>
        </p:nvSpPr>
        <p:spPr>
          <a:xfrm>
            <a:off x="468313" y="115888"/>
            <a:ext cx="8229600" cy="779462"/>
          </a:xfrm>
        </p:spPr>
        <p:txBody>
          <a:bodyPr/>
          <a:lstStyle/>
          <a:p>
            <a:pPr marL="342900" indent="-342900" algn="r" rtl="1">
              <a:spcBef>
                <a:spcPct val="20000"/>
              </a:spcBef>
              <a:buFont typeface="Wingdings" pitchFamily="2" charset="2"/>
              <a:buChar char="{"/>
              <a:defRPr/>
            </a:pPr>
            <a:r>
              <a:rPr lang="fa-IR" sz="2600" b="1" dirty="0">
                <a:solidFill>
                  <a:srgbClr val="FFFF00"/>
                </a:solidFill>
                <a:latin typeface="+mn-lt"/>
                <a:ea typeface="+mn-ea"/>
                <a:cs typeface="B Mitra" pitchFamily="2" charset="-78"/>
              </a:rPr>
              <a:t> </a:t>
            </a:r>
            <a:r>
              <a:rPr lang="fa-IR" sz="2600" b="1" dirty="0">
                <a:solidFill>
                  <a:srgbClr val="0000FF"/>
                </a:solidFill>
                <a:latin typeface="+mn-lt"/>
                <a:ea typeface="+mn-ea"/>
                <a:cs typeface="B Mitra" pitchFamily="2" charset="-78"/>
              </a:rPr>
              <a:t>اصل </a:t>
            </a:r>
            <a:r>
              <a:rPr lang="fa-IR" sz="2600" b="1" dirty="0" smtClean="0">
                <a:solidFill>
                  <a:srgbClr val="0000FF"/>
                </a:solidFill>
                <a:latin typeface="+mn-lt"/>
                <a:ea typeface="+mn-ea"/>
                <a:cs typeface="B Mitra" pitchFamily="2" charset="-78"/>
              </a:rPr>
              <a:t>تداوم فعالیت : </a:t>
            </a:r>
            <a:endParaRPr lang="fa-IR" sz="2600" b="1" dirty="0">
              <a:solidFill>
                <a:srgbClr val="0000FF"/>
              </a:solidFill>
              <a:latin typeface="+mn-lt"/>
              <a:ea typeface="+mn-ea"/>
              <a:cs typeface="B Mitra" pitchFamily="2" charset="-78"/>
            </a:endParaRPr>
          </a:p>
        </p:txBody>
      </p:sp>
      <p:sp>
        <p:nvSpPr>
          <p:cNvPr id="14339" name="Content Placeholder 2"/>
          <p:cNvSpPr>
            <a:spLocks noGrp="1"/>
          </p:cNvSpPr>
          <p:nvPr>
            <p:ph idx="1"/>
          </p:nvPr>
        </p:nvSpPr>
        <p:spPr>
          <a:xfrm>
            <a:off x="250825" y="836613"/>
            <a:ext cx="8642350" cy="5761037"/>
          </a:xfrm>
        </p:spPr>
        <p:txBody>
          <a:bodyPr/>
          <a:lstStyle/>
          <a:p>
            <a:pPr marL="0" indent="0" algn="just" rtl="1">
              <a:buFontTx/>
              <a:buNone/>
              <a:defRPr/>
            </a:pPr>
            <a:r>
              <a:rPr lang="fa-IR" sz="2800" dirty="0" smtClean="0">
                <a:cs typeface="B Mitra" pitchFamily="2" charset="-78"/>
              </a:rPr>
              <a:t>دیدگاه هیئت استانداردهای حسابداری مالی بر پایه این اصل قرار دارد. در این نظریه فرض بر این است که نتایج مالیاتی یک رویداد در خود رویداد مستتر است. </a:t>
            </a:r>
          </a:p>
          <a:p>
            <a:pPr marL="0" indent="0" algn="just" rtl="1">
              <a:buFontTx/>
              <a:buNone/>
              <a:defRPr/>
            </a:pPr>
            <a:endParaRPr lang="fa-IR" sz="1000" dirty="0" smtClean="0">
              <a:solidFill>
                <a:srgbClr val="C00000"/>
              </a:solidFill>
              <a:effectLst>
                <a:outerShdw blurRad="38100" dist="38100" dir="2700000" algn="tl">
                  <a:srgbClr val="000000">
                    <a:alpha val="43137"/>
                  </a:srgbClr>
                </a:outerShdw>
              </a:effectLst>
              <a:cs typeface="B Mitra" pitchFamily="2" charset="-78"/>
            </a:endParaRPr>
          </a:p>
          <a:p>
            <a:pPr marL="0" indent="0" algn="just" rtl="1">
              <a:buFontTx/>
              <a:buNone/>
              <a:defRPr/>
            </a:pPr>
            <a:r>
              <a:rPr lang="fa-IR" sz="2600" dirty="0" smtClean="0">
                <a:solidFill>
                  <a:srgbClr val="C00000"/>
                </a:solidFill>
                <a:effectLst>
                  <a:outerShdw blurRad="38100" dist="38100" dir="2700000" algn="tl">
                    <a:srgbClr val="000000">
                      <a:alpha val="43137"/>
                    </a:srgbClr>
                  </a:outerShdw>
                </a:effectLst>
                <a:cs typeface="B Mitra" pitchFamily="2" charset="-78"/>
              </a:rPr>
              <a:t>شناسایی بدهی مالیاتی  </a:t>
            </a:r>
            <a:r>
              <a:rPr lang="fa-IR" sz="2400" dirty="0" smtClean="0">
                <a:cs typeface="B Mitra" pitchFamily="2" charset="-78"/>
              </a:rPr>
              <a:t>=  مبلغ مالیات دوره </a:t>
            </a:r>
            <a:r>
              <a:rPr lang="fa-IR" sz="1800" dirty="0" smtClean="0">
                <a:cs typeface="B Mitra" pitchFamily="2" charset="-78"/>
              </a:rPr>
              <a:t>(هزینه مالیات بردرآمد)   </a:t>
            </a:r>
            <a:r>
              <a:rPr lang="fa-IR" sz="2400" dirty="0" smtClean="0">
                <a:cs typeface="B Mitra" pitchFamily="2" charset="-78"/>
              </a:rPr>
              <a:t>&gt;   مبلغ واقعی پرداخت مالیات</a:t>
            </a:r>
          </a:p>
          <a:p>
            <a:pPr marL="0" indent="0" algn="just" rtl="1">
              <a:buFontTx/>
              <a:buNone/>
              <a:defRPr/>
            </a:pPr>
            <a:r>
              <a:rPr lang="fa-IR" sz="1800" dirty="0">
                <a:cs typeface="B Mitra" pitchFamily="2" charset="-78"/>
              </a:rPr>
              <a:t> </a:t>
            </a:r>
            <a:r>
              <a:rPr lang="fa-IR" sz="1800" dirty="0" smtClean="0">
                <a:cs typeface="B Mitra" pitchFamily="2" charset="-78"/>
              </a:rPr>
              <a:t>                                                                                                            (در دوره ای که رویداد رخ داده است)</a:t>
            </a:r>
          </a:p>
          <a:p>
            <a:pPr marL="0" indent="0" algn="just" rtl="1">
              <a:buFontTx/>
              <a:buNone/>
              <a:defRPr/>
            </a:pPr>
            <a:r>
              <a:rPr lang="fa-IR" sz="2400" dirty="0" smtClean="0">
                <a:solidFill>
                  <a:srgbClr val="C00000"/>
                </a:solidFill>
                <a:effectLst>
                  <a:outerShdw blurRad="38100" dist="38100" dir="2700000" algn="tl">
                    <a:srgbClr val="000000">
                      <a:alpha val="43137"/>
                    </a:srgbClr>
                  </a:outerShdw>
                </a:effectLst>
                <a:cs typeface="B Mitra" pitchFamily="2" charset="-78"/>
              </a:rPr>
              <a:t>شناسایی پیش پرداخت مالیات</a:t>
            </a:r>
            <a:r>
              <a:rPr lang="fa-IR" sz="2400" dirty="0" smtClean="0">
                <a:cs typeface="B Mitra" pitchFamily="2" charset="-78"/>
              </a:rPr>
              <a:t>=  مبلغ مالیات دوره </a:t>
            </a:r>
            <a:r>
              <a:rPr lang="fa-IR" sz="1800" dirty="0" smtClean="0">
                <a:cs typeface="B Mitra" pitchFamily="2" charset="-78"/>
              </a:rPr>
              <a:t>(هزینه مالیات بردرآمد)   </a:t>
            </a:r>
            <a:r>
              <a:rPr lang="fa-IR" sz="2400" dirty="0">
                <a:cs typeface="B Mitra" pitchFamily="2" charset="-78"/>
              </a:rPr>
              <a:t>&lt;</a:t>
            </a:r>
            <a:r>
              <a:rPr lang="fa-IR" sz="2400" dirty="0" smtClean="0">
                <a:cs typeface="B Mitra" pitchFamily="2" charset="-78"/>
              </a:rPr>
              <a:t>  مبلغ واقعی پرداخت مالیات</a:t>
            </a:r>
          </a:p>
          <a:p>
            <a:pPr marL="0" indent="0" algn="just" rtl="1">
              <a:buFontTx/>
              <a:buNone/>
              <a:defRPr/>
            </a:pPr>
            <a:r>
              <a:rPr lang="fa-IR" sz="1800" dirty="0" smtClean="0">
                <a:solidFill>
                  <a:srgbClr val="C00000"/>
                </a:solidFill>
                <a:cs typeface="B Mitra" pitchFamily="2" charset="-78"/>
              </a:rPr>
              <a:t>(حساب بدهکار دیگر در سمت راست دارایی ها</a:t>
            </a:r>
            <a:r>
              <a:rPr lang="fa-IR" sz="1800" dirty="0" smtClean="0">
                <a:cs typeface="B Mitra" pitchFamily="2" charset="-78"/>
              </a:rPr>
              <a:t>)                                                         (در دوره ای که رویداد رخ داده است)</a:t>
            </a:r>
          </a:p>
          <a:p>
            <a:pPr marL="0" indent="0" algn="just" rtl="1">
              <a:buFontTx/>
              <a:buNone/>
              <a:defRPr/>
            </a:pPr>
            <a:endParaRPr lang="fa-IR" sz="1800" dirty="0" smtClean="0">
              <a:cs typeface="B Mitra" pitchFamily="2" charset="-78"/>
            </a:endParaRPr>
          </a:p>
          <a:p>
            <a:pPr marL="0" indent="0" algn="just" rtl="1">
              <a:buFontTx/>
              <a:buNone/>
              <a:defRPr/>
            </a:pPr>
            <a:r>
              <a:rPr lang="fa-IR" sz="1800" dirty="0" smtClean="0">
                <a:solidFill>
                  <a:srgbClr val="7030A0"/>
                </a:solidFill>
                <a:cs typeface="B Mitra" pitchFamily="2" charset="-78"/>
              </a:rPr>
              <a:t>مثال:  یک فقره فروش اقساطی را در نظر بگیرید. فرض کنید درآمد فروش از لحاظ مقاصد گزارشگری مالی در زمان تحویل کالا شناسایی می گردد. هنگام وصول وجه نقد، حساب درآمد فروش تحت تأثیر قرار نگرفته و تنها حسابهای دریافتنی بستانکار می شود. در تدوین استانداردهای حسابداری استدلال این است که هم زمان با فروش، تعهد مالیاتی مربوطه ایجاد و شناسایی می گردد و این شناسایی مستقل از گردش وجه نقد آن است لذا در مقطع فروش لازم است هزینه مالیات بر درآمد و همچنین بدهی مالیاتی شناسایی و در صورت لزوم به دوره آینده منتقل شود و هنگامیکه مالیات نقداً پرداخت شود، بدهی مالیاتی کاهش یافته و حساب هزینه نیز تحت تأثیر قرار نمی گیرد.</a:t>
            </a:r>
          </a:p>
          <a:p>
            <a:pPr marL="0" indent="0" algn="just" rtl="1">
              <a:buFontTx/>
              <a:buNone/>
              <a:defRPr/>
            </a:pPr>
            <a:endParaRPr lang="fa-IR" sz="900" dirty="0" smtClean="0">
              <a:solidFill>
                <a:srgbClr val="7030A0"/>
              </a:solidFill>
              <a:cs typeface="B Mitra" pitchFamily="2" charset="-78"/>
            </a:endParaRPr>
          </a:p>
          <a:p>
            <a:pPr marL="0" indent="0" algn="just" rtl="1">
              <a:buFontTx/>
              <a:buNone/>
              <a:defRPr/>
            </a:pPr>
            <a:r>
              <a:rPr lang="fa-IR" sz="2000" dirty="0" smtClean="0">
                <a:cs typeface="B Mitra" pitchFamily="2" charset="-78"/>
              </a:rPr>
              <a:t>هیئت مزبور  بر این باور است که اگر شرکتی درآمد حاصل از فروش را  در زمان تحویل دادن کالا شناسایی کند ولی در همان زمان هزینه مالیات را شناسایی ننماید کاری نامعقول انجام داده است.</a:t>
            </a:r>
            <a:endParaRPr lang="en-US" sz="2000" dirty="0">
              <a:cs typeface="B Mitra" pitchFamily="2" charset="-78"/>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77875"/>
          </a:xfrm>
        </p:spPr>
        <p:txBody>
          <a:bodyPr/>
          <a:lstStyle/>
          <a:p>
            <a:pPr marL="457200" indent="-457200" algn="r" rtl="1">
              <a:buFont typeface="Wingdings" pitchFamily="2" charset="2"/>
              <a:buChar char="{"/>
              <a:defRPr/>
            </a:pPr>
            <a:r>
              <a:rPr lang="fa-IR" sz="2600" b="1" dirty="0">
                <a:solidFill>
                  <a:srgbClr val="0000FF"/>
                </a:solidFill>
                <a:latin typeface="+mn-lt"/>
                <a:ea typeface="+mn-ea"/>
                <a:cs typeface="B Mitra" pitchFamily="2" charset="-78"/>
              </a:rPr>
              <a:t>شیوه</a:t>
            </a:r>
            <a:r>
              <a:rPr lang="fa-IR" sz="2600" b="1" dirty="0" smtClean="0">
                <a:solidFill>
                  <a:srgbClr val="0000FF"/>
                </a:solidFill>
                <a:latin typeface="+mn-lt"/>
                <a:ea typeface="+mn-ea"/>
                <a:cs typeface="B Mitra" pitchFamily="2" charset="-78"/>
              </a:rPr>
              <a:t> مدیریت :</a:t>
            </a:r>
            <a:endParaRPr lang="en-US" sz="2600" b="1" dirty="0">
              <a:solidFill>
                <a:srgbClr val="0000FF"/>
              </a:solidFill>
              <a:latin typeface="+mn-lt"/>
              <a:ea typeface="+mn-ea"/>
              <a:cs typeface="B Mitra" pitchFamily="2" charset="-78"/>
            </a:endParaRPr>
          </a:p>
        </p:txBody>
      </p:sp>
      <p:sp>
        <p:nvSpPr>
          <p:cNvPr id="3" name="Content Placeholder 2"/>
          <p:cNvSpPr>
            <a:spLocks noGrp="1"/>
          </p:cNvSpPr>
          <p:nvPr>
            <p:ph idx="1"/>
          </p:nvPr>
        </p:nvSpPr>
        <p:spPr>
          <a:xfrm>
            <a:off x="457200" y="1196975"/>
            <a:ext cx="8229600" cy="4929188"/>
          </a:xfrm>
        </p:spPr>
        <p:txBody>
          <a:bodyPr/>
          <a:lstStyle/>
          <a:p>
            <a:pPr marL="0" indent="0" algn="just" rtl="1">
              <a:buFontTx/>
              <a:buNone/>
              <a:defRPr/>
            </a:pPr>
            <a:r>
              <a:rPr lang="fa-IR" sz="2800" dirty="0" smtClean="0">
                <a:cs typeface="B Mitra" pitchFamily="2" charset="-78"/>
              </a:rPr>
              <a:t>استدلال دیگر در حمایت از تخصیص های مالیاتی مبتنی بر روش های متداول مدیریت و این تعریف است که :</a:t>
            </a:r>
          </a:p>
          <a:p>
            <a:pPr marL="0" indent="0" algn="ctr" rtl="1">
              <a:buFontTx/>
              <a:buNone/>
              <a:defRPr/>
            </a:pPr>
            <a:r>
              <a:rPr lang="fa-IR" sz="2800" dirty="0" smtClean="0">
                <a:solidFill>
                  <a:srgbClr val="C00000"/>
                </a:solidFill>
                <a:effectLst>
                  <a:outerShdw blurRad="38100" dist="38100" dir="2700000" algn="tl">
                    <a:srgbClr val="000000">
                      <a:alpha val="43137"/>
                    </a:srgbClr>
                  </a:outerShdw>
                </a:effectLst>
                <a:cs typeface="B Mitra" pitchFamily="2" charset="-78"/>
              </a:rPr>
              <a:t>مالیات بر درآمد هزینه انجام فعالیت های سازمان (امور تجاری) است.</a:t>
            </a:r>
          </a:p>
          <a:p>
            <a:pPr marL="0" indent="0" algn="just" rtl="1">
              <a:buFontTx/>
              <a:buNone/>
              <a:defRPr/>
            </a:pPr>
            <a:r>
              <a:rPr lang="fa-IR" sz="2800" dirty="0" smtClean="0">
                <a:cs typeface="B Mitra" pitchFamily="2" charset="-78"/>
              </a:rPr>
              <a:t>ضمن اینکه اغلب تصمیم گیری های مدیریت ، سرمایه گذاری و توزیع سود سهام بر اساس سود خالص (بعد از مالیات) مورد انتظار انجام می گیرد.</a:t>
            </a:r>
          </a:p>
          <a:p>
            <a:pPr marL="0" indent="0" algn="just" rtl="1">
              <a:buFontTx/>
              <a:buNone/>
              <a:defRPr/>
            </a:pPr>
            <a:endParaRPr lang="fa-IR" sz="2800" dirty="0">
              <a:cs typeface="B Mitra" pitchFamily="2" charset="-78"/>
            </a:endParaRPr>
          </a:p>
          <a:p>
            <a:pPr algn="just" rtl="1">
              <a:defRPr/>
            </a:pPr>
            <a:r>
              <a:rPr lang="fa-IR" sz="2800" dirty="0" smtClean="0">
                <a:cs typeface="B Mitra" pitchFamily="2" charset="-78"/>
              </a:rPr>
              <a:t>برخی درصدد برآمدند با بیان این مطلب که مالیات بطور مستقیم با درآمدها یا فعالیت های درآمدزا رابطه ای ندارد این دیدگاه را که تخصیص مالیات به معنی هزینه انجام دادن فعالیت های سازمانی است رد نمایند. </a:t>
            </a:r>
          </a:p>
          <a:p>
            <a:pPr marL="0" indent="0" algn="just" rtl="1">
              <a:buFontTx/>
              <a:buNone/>
              <a:defRPr/>
            </a:pPr>
            <a:r>
              <a:rPr lang="fa-IR" sz="2800" dirty="0" smtClean="0">
                <a:cs typeface="B Mitra" pitchFamily="2" charset="-78"/>
              </a:rPr>
              <a:t>ولی هزینه های دوره یا جاری از نظر ماهیت همگن هستند.</a:t>
            </a:r>
            <a:endParaRPr lang="fa-IR" sz="2800" dirty="0">
              <a:cs typeface="B Mitra" pitchFamily="2" charset="-78"/>
            </a:endParaRPr>
          </a:p>
          <a:p>
            <a:pPr marL="0" indent="0" algn="ctr" rtl="1">
              <a:buFontTx/>
              <a:buNone/>
              <a:defRPr/>
            </a:pPr>
            <a:endParaRPr lang="en-US" sz="2800" dirty="0">
              <a:solidFill>
                <a:srgbClr val="C00000"/>
              </a:solidFill>
              <a:effectLst>
                <a:outerShdw blurRad="38100" dist="38100" dir="2700000" algn="tl">
                  <a:srgbClr val="000000">
                    <a:alpha val="43137"/>
                  </a:srgbClr>
                </a:outerShdw>
              </a:effectLst>
              <a:cs typeface="B Mitra" pitchFamily="2" charset="-78"/>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16386" name="Title 1"/>
          <p:cNvSpPr>
            <a:spLocks noGrp="1"/>
          </p:cNvSpPr>
          <p:nvPr>
            <p:ph type="title"/>
          </p:nvPr>
        </p:nvSpPr>
        <p:spPr>
          <a:xfrm>
            <a:off x="457200" y="274638"/>
            <a:ext cx="8229600" cy="850900"/>
          </a:xfrm>
        </p:spPr>
        <p:txBody>
          <a:bodyPr/>
          <a:lstStyle/>
          <a:p>
            <a:pPr algn="r"/>
            <a:r>
              <a:rPr lang="fa-IR" sz="3600" b="1" smtClean="0">
                <a:solidFill>
                  <a:srgbClr val="660066"/>
                </a:solidFill>
                <a:cs typeface="B Mitra" pitchFamily="2" charset="-78"/>
              </a:rPr>
              <a:t>دیدگاه های مخالف تخصیص مالیات جامع</a:t>
            </a:r>
            <a:endParaRPr lang="en-US" sz="3600" smtClean="0"/>
          </a:p>
        </p:txBody>
      </p:sp>
      <p:sp>
        <p:nvSpPr>
          <p:cNvPr id="3" name="Content Placeholder 2"/>
          <p:cNvSpPr>
            <a:spLocks noGrp="1"/>
          </p:cNvSpPr>
          <p:nvPr>
            <p:ph idx="1"/>
          </p:nvPr>
        </p:nvSpPr>
        <p:spPr>
          <a:xfrm>
            <a:off x="457200" y="1196975"/>
            <a:ext cx="8229600" cy="5184775"/>
          </a:xfrm>
        </p:spPr>
        <p:txBody>
          <a:bodyPr/>
          <a:lstStyle/>
          <a:p>
            <a:pPr algn="r" rtl="1">
              <a:buFont typeface="Wingdings" pitchFamily="2" charset="2"/>
              <a:buChar char="{"/>
              <a:defRPr/>
            </a:pPr>
            <a:r>
              <a:rPr lang="fa-IR" sz="2400" b="1" dirty="0" smtClean="0">
                <a:solidFill>
                  <a:srgbClr val="FFFF00"/>
                </a:solidFill>
                <a:cs typeface="B Mitra" pitchFamily="2" charset="-78"/>
              </a:rPr>
              <a:t> </a:t>
            </a:r>
            <a:r>
              <a:rPr lang="fa-IR" sz="2400" b="1" dirty="0" smtClean="0">
                <a:solidFill>
                  <a:srgbClr val="0000FF"/>
                </a:solidFill>
                <a:cs typeface="B Mitra" pitchFamily="2" charset="-78"/>
              </a:rPr>
              <a:t>نبود درک لازم (قابل فهم نبودن)</a:t>
            </a:r>
          </a:p>
          <a:p>
            <a:pPr marL="0" indent="0" algn="just" rtl="1">
              <a:buFontTx/>
              <a:buNone/>
              <a:defRPr/>
            </a:pPr>
            <a:r>
              <a:rPr lang="fa-IR" sz="3000" dirty="0" smtClean="0">
                <a:cs typeface="B Mitra" pitchFamily="2" charset="-78"/>
              </a:rPr>
              <a:t>در این نظریه ادعا شده است که گزارش هزینه مالیات بر درآمد به مبلغی متفاوت از مبلغ مالیات پرداختی ، موجب گمراهی استفاده کنندگان و جامعه می شود. محور این انتقاد ، کم اطلاع فرض کردن استفاده کنندگان از صورت های مالی می باشد.</a:t>
            </a:r>
          </a:p>
          <a:p>
            <a:pPr marL="0" indent="0" algn="just" rtl="1">
              <a:buFontTx/>
              <a:buNone/>
              <a:defRPr/>
            </a:pPr>
            <a:endParaRPr lang="fa-IR" sz="2000" dirty="0" smtClean="0">
              <a:cs typeface="B Mitra" pitchFamily="2" charset="-78"/>
            </a:endParaRPr>
          </a:p>
          <a:p>
            <a:pPr algn="r" rtl="1">
              <a:buFont typeface="Wingdings" pitchFamily="2" charset="2"/>
              <a:buChar char="{"/>
              <a:defRPr/>
            </a:pPr>
            <a:r>
              <a:rPr lang="fa-IR" sz="2400" b="1" dirty="0" smtClean="0">
                <a:solidFill>
                  <a:srgbClr val="0000FF"/>
                </a:solidFill>
                <a:cs typeface="B Mitra" pitchFamily="2" charset="-78"/>
              </a:rPr>
              <a:t>پرداخت سود و نه یک قلم هزینه دوره (هزینه نبودن مالیات)</a:t>
            </a:r>
          </a:p>
          <a:p>
            <a:pPr marL="0" indent="0" algn="just" rtl="1">
              <a:buFontTx/>
              <a:buNone/>
              <a:defRPr/>
            </a:pPr>
            <a:r>
              <a:rPr lang="fa-IR" sz="3000" dirty="0" smtClean="0">
                <a:cs typeface="B Mitra" pitchFamily="2" charset="-78"/>
              </a:rPr>
              <a:t>این گروه ادعا می کنند که مالیات بر درآمد هزینه نیست و در واقع نوعی توزیع سود محسوب می شود. این گروه دولت را شریک در سود واحد انتفاعی می دانند. بنابراین ، لازم است هزینه مالیات بر درآمد ، مساوی مبلغ واقعی پرداخت مالیات شناسایی گردد.</a:t>
            </a:r>
            <a:endParaRPr lang="en-US" sz="3000" dirty="0" smtClean="0">
              <a:cs typeface="B Mitra" pitchFamily="2" charset="-78"/>
            </a:endParaRPr>
          </a:p>
          <a:p>
            <a:pPr marL="0" indent="0" algn="r" rtl="1">
              <a:buFontTx/>
              <a:buNone/>
              <a:defRPr/>
            </a:pPr>
            <a:endParaRPr lang="fa-IR" sz="2400" dirty="0">
              <a:cs typeface="B Mitra" pitchFamily="2" charset="-78"/>
            </a:endParaRPr>
          </a:p>
          <a:p>
            <a:pPr marL="0" indent="0" algn="r" rtl="1">
              <a:buFontTx/>
              <a:buNone/>
              <a:defRPr/>
            </a:pPr>
            <a:endParaRPr lang="en-US" sz="2400" dirty="0" smtClean="0">
              <a:cs typeface="B Mitra" pitchFamily="2" charset="-78"/>
            </a:endParaRPr>
          </a:p>
          <a:p>
            <a:pPr algn="r" rtl="1">
              <a:buFont typeface="Wingdings" pitchFamily="2" charset="2"/>
              <a:buChar char="{"/>
              <a:defRPr/>
            </a:pPr>
            <a:endParaRPr lang="fa-IR" sz="2600" b="1" dirty="0" smtClean="0">
              <a:solidFill>
                <a:srgbClr val="FFFF00"/>
              </a:solidFill>
              <a:cs typeface="B Mitra" pitchFamily="2" charset="-78"/>
            </a:endParaRPr>
          </a:p>
          <a:p>
            <a:pPr marL="0" indent="0" algn="r" rtl="1">
              <a:buFontTx/>
              <a:buNone/>
              <a:defRPr/>
            </a:pPr>
            <a:endParaRPr lang="fa-IR" sz="2600" b="1" dirty="0" smtClean="0">
              <a:solidFill>
                <a:srgbClr val="FFFF00"/>
              </a:solidFill>
              <a:cs typeface="B Mitra" pitchFamily="2" charset="-78"/>
            </a:endParaRPr>
          </a:p>
          <a:p>
            <a:pPr marL="0" indent="0" algn="r" rtl="1">
              <a:buFontTx/>
              <a:buNone/>
              <a:defRPr/>
            </a:pPr>
            <a:endParaRPr lang="fa-IR" sz="2600" b="1" dirty="0" smtClean="0">
              <a:solidFill>
                <a:srgbClr val="FFFF00"/>
              </a:solidFill>
              <a:cs typeface="B Mitra" pitchFamily="2" charset="-78"/>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468313" y="404813"/>
            <a:ext cx="8229600" cy="5688012"/>
          </a:xfrm>
        </p:spPr>
        <p:txBody>
          <a:bodyPr/>
          <a:lstStyle/>
          <a:p>
            <a:pPr algn="r" rtl="1">
              <a:buFont typeface="Wingdings" pitchFamily="2" charset="2"/>
              <a:buChar char="{"/>
              <a:defRPr/>
            </a:pPr>
            <a:r>
              <a:rPr lang="fa-IR" sz="2400" b="1" dirty="0" smtClean="0">
                <a:solidFill>
                  <a:srgbClr val="0000FF"/>
                </a:solidFill>
                <a:cs typeface="B Mitra" pitchFamily="2" charset="-78"/>
              </a:rPr>
              <a:t>نبودن اطلاعات مهم و اثرگذار (مربوط نبودن)</a:t>
            </a:r>
          </a:p>
          <a:p>
            <a:pPr marL="0" indent="0" algn="just" rtl="1">
              <a:buFontTx/>
              <a:buNone/>
              <a:defRPr/>
            </a:pPr>
            <a:r>
              <a:rPr lang="fa-IR" sz="2800" dirty="0" smtClean="0">
                <a:cs typeface="B Mitra" pitchFamily="2" charset="-78"/>
              </a:rPr>
              <a:t>این گروه می گویند ، صورت های مالی باید تا حد امکان به روشنی گردش وجوه نقد واحد انتفاعی را منعکس کند تا استفاده کنندگان بتوانند گردش آتی وجوه نقد را پیش بینی کنند. بنابراین ، گزارش مبلغی که واقعا بابت مالیات دوره مالی پرداخت می شود ، در مقایسه با محاسبه هزینه مالیات ، اطلاع مربوط تری محسوب می گردد.</a:t>
            </a:r>
          </a:p>
          <a:p>
            <a:pPr marL="0" indent="0" algn="just" rtl="1">
              <a:buFontTx/>
              <a:buNone/>
              <a:defRPr/>
            </a:pPr>
            <a:endParaRPr lang="fa-IR" sz="3000" dirty="0" smtClean="0">
              <a:cs typeface="B Mitra" pitchFamily="2" charset="-78"/>
            </a:endParaRPr>
          </a:p>
          <a:p>
            <a:pPr algn="r" rtl="1">
              <a:buFont typeface="Wingdings" pitchFamily="2" charset="2"/>
              <a:buChar char="{"/>
              <a:defRPr/>
            </a:pPr>
            <a:r>
              <a:rPr lang="fa-IR" sz="2400" b="1" dirty="0" smtClean="0">
                <a:solidFill>
                  <a:srgbClr val="0000FF"/>
                </a:solidFill>
                <a:cs typeface="B Mitra" pitchFamily="2" charset="-78"/>
              </a:rPr>
              <a:t>عدم اطمینان  (ابهام)</a:t>
            </a:r>
          </a:p>
          <a:p>
            <a:pPr marL="0" indent="0" algn="just" rtl="1">
              <a:buFontTx/>
              <a:buNone/>
              <a:defRPr/>
            </a:pPr>
            <a:r>
              <a:rPr lang="fa-IR" sz="2800" dirty="0" smtClean="0">
                <a:cs typeface="B Mitra" pitchFamily="2" charset="-78"/>
              </a:rPr>
              <a:t>مخالفت دیگری که با تخصیص بین دوره ای مالیات به عمل آمده بر این مبنا استوار است که برآورد تعهدات مالیاتی آینده و آثار مالیاتی آتی تا حد زیادی با ابهام همراه است و بنابراین ، تخصیص مالیاتی را کم معنا می سازد.</a:t>
            </a:r>
            <a:endParaRPr lang="en-US" sz="2800" dirty="0" smtClean="0">
              <a:cs typeface="B Mitra" pitchFamily="2" charset="-78"/>
            </a:endParaRPr>
          </a:p>
          <a:p>
            <a:pPr algn="r" rtl="1">
              <a:buFont typeface="Wingdings" pitchFamily="2" charset="2"/>
              <a:buChar char="{"/>
              <a:defRPr/>
            </a:pPr>
            <a:endParaRPr lang="en-US" sz="2400" b="1" dirty="0">
              <a:solidFill>
                <a:srgbClr val="0000FF"/>
              </a:solidFill>
              <a:cs typeface="B Mitra" pitchFamily="2" charset="-78"/>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18434" name="Title 1"/>
          <p:cNvSpPr>
            <a:spLocks noGrp="1"/>
          </p:cNvSpPr>
          <p:nvPr>
            <p:ph type="title"/>
          </p:nvPr>
        </p:nvSpPr>
        <p:spPr>
          <a:xfrm>
            <a:off x="457200" y="274638"/>
            <a:ext cx="8229600" cy="706437"/>
          </a:xfrm>
        </p:spPr>
        <p:txBody>
          <a:bodyPr/>
          <a:lstStyle/>
          <a:p>
            <a:pPr algn="r"/>
            <a:r>
              <a:rPr lang="fa-IR" sz="3000" b="1" smtClean="0">
                <a:solidFill>
                  <a:srgbClr val="660066"/>
                </a:solidFill>
                <a:cs typeface="B Mitra" pitchFamily="2" charset="-78"/>
              </a:rPr>
              <a:t>دیدگاه های مربوط به تخصیص بخشی از مالیات </a:t>
            </a:r>
            <a:endParaRPr lang="en-US" sz="3000" b="1" smtClean="0">
              <a:solidFill>
                <a:srgbClr val="660066"/>
              </a:solidFill>
              <a:cs typeface="B Mitra" pitchFamily="2" charset="-78"/>
            </a:endParaRPr>
          </a:p>
        </p:txBody>
      </p:sp>
      <p:sp>
        <p:nvSpPr>
          <p:cNvPr id="18435" name="Content Placeholder 2"/>
          <p:cNvSpPr>
            <a:spLocks noGrp="1"/>
          </p:cNvSpPr>
          <p:nvPr>
            <p:ph idx="1"/>
          </p:nvPr>
        </p:nvSpPr>
        <p:spPr>
          <a:xfrm>
            <a:off x="468313" y="1052513"/>
            <a:ext cx="8229600" cy="5002212"/>
          </a:xfrm>
        </p:spPr>
        <p:txBody>
          <a:bodyPr>
            <a:normAutofit lnSpcReduction="10000"/>
          </a:bodyPr>
          <a:lstStyle/>
          <a:p>
            <a:pPr marL="0" indent="0" algn="r" rtl="1">
              <a:buFontTx/>
              <a:buNone/>
            </a:pPr>
            <a:r>
              <a:rPr lang="fa-IR" sz="3000" smtClean="0">
                <a:cs typeface="B Mitra" pitchFamily="2" charset="-78"/>
              </a:rPr>
              <a:t>برخی از صاحبنظران تخصیص بین دوره ای مالیات را در بعضی موارد ضروری و در موارد دیگر ضروری نمی دانند.</a:t>
            </a:r>
          </a:p>
          <a:p>
            <a:pPr marL="0" indent="0" algn="just" rtl="1">
              <a:buFontTx/>
              <a:buNone/>
            </a:pPr>
            <a:r>
              <a:rPr lang="fa-IR" sz="2000" smtClean="0">
                <a:solidFill>
                  <a:srgbClr val="7030A0"/>
                </a:solidFill>
                <a:cs typeface="B Mitra" pitchFamily="2" charset="-78"/>
              </a:rPr>
              <a:t>به عنوان مثال : اگر روش نزولی استهلاک برای مقاصد مالیاتی و روش خط مستقیم برای صورتهای مالی مورد استفاده قرار گیرد مادام که واحد انتفاعی در مرحله رشد و توسعه قرار گرفته و به جایگزینی داراییهای استهلاک پذیر خود ادامه دهد جمع تفاوت های زمان بندی مستمراً افزایش خواهد داشت.</a:t>
            </a:r>
          </a:p>
          <a:p>
            <a:pPr marL="0" indent="0" algn="just" rtl="1">
              <a:buFontTx/>
              <a:buNone/>
            </a:pPr>
            <a:r>
              <a:rPr lang="fa-IR" sz="2400" smtClean="0">
                <a:cs typeface="B Mitra" pitchFamily="2" charset="-78"/>
              </a:rPr>
              <a:t>به نظر پیروان این دیدگاه این قبیل تفاوت ها نباید به دوره های آینده انتقال یابند. انتقال به آینده تنها باید در مورد تفاوتهایی انجام شود که انتظار معکوس شدن جمع آن در مدت زمانی معقول در آینده وجود داشته باشد.</a:t>
            </a:r>
          </a:p>
          <a:p>
            <a:pPr marL="0" indent="0" algn="just" rtl="1">
              <a:buFontTx/>
              <a:buNone/>
            </a:pPr>
            <a:r>
              <a:rPr lang="fa-IR" sz="2400" smtClean="0">
                <a:cs typeface="B Mitra" pitchFamily="2" charset="-78"/>
              </a:rPr>
              <a:t>دیدگاه مخالف دیدگاه بالا بر این پایه قرار دارد که تمدید بدهی ادامه می یابد به گونه ای که هر سال یک بخش از بدهی پرداخت می شود و مبلغ دیگری به وجود می آید فقط بدان سبب که کل مبلغ بدهی با گذشت زمان کاهش نمی یابد نمی توان (همانند حساب های پرداختنی) بدهی را نادیده گرفت .</a:t>
            </a:r>
          </a:p>
          <a:p>
            <a:pPr marL="0" indent="0" algn="just" rtl="1">
              <a:buFontTx/>
              <a:buNone/>
            </a:pPr>
            <a:r>
              <a:rPr lang="fa-IR" sz="2400" smtClean="0">
                <a:cs typeface="B Mitra" pitchFamily="2" charset="-78"/>
              </a:rPr>
              <a:t>از آنجا که هدف از تخصیص بین دوره ی مالیات اندازه گیری آثار مالیاتی هر رویداد است بکارگیری روش تخصیص موردی مالیات قابل توجه نمی باشد.</a:t>
            </a:r>
            <a:endParaRPr lang="en-US" sz="2400" smtClean="0">
              <a:cs typeface="B Mitra" pitchFamily="2" charset="-78"/>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19458" name="Title 1"/>
          <p:cNvSpPr>
            <a:spLocks noGrp="1"/>
          </p:cNvSpPr>
          <p:nvPr>
            <p:ph type="title"/>
          </p:nvPr>
        </p:nvSpPr>
        <p:spPr>
          <a:xfrm>
            <a:off x="285750" y="274638"/>
            <a:ext cx="8572500" cy="850900"/>
          </a:xfrm>
        </p:spPr>
        <p:txBody>
          <a:bodyPr/>
          <a:lstStyle/>
          <a:p>
            <a:pPr algn="r" rtl="1"/>
            <a:r>
              <a:rPr lang="fa-IR" sz="2400" b="1" smtClean="0">
                <a:solidFill>
                  <a:srgbClr val="660066"/>
                </a:solidFill>
                <a:cs typeface="B Mitra" pitchFamily="2" charset="-78"/>
              </a:rPr>
              <a:t>دیدگاه مبتنی بر تعیین ارزش فعلی مالیات ها (تنزیل مبالغ تخصیص یافته مالیات)</a:t>
            </a:r>
            <a:endParaRPr lang="en-US" sz="2400" b="1" smtClean="0">
              <a:solidFill>
                <a:srgbClr val="660066"/>
              </a:solidFill>
              <a:cs typeface="B Mitra" pitchFamily="2" charset="-78"/>
            </a:endParaRPr>
          </a:p>
        </p:txBody>
      </p:sp>
      <p:sp>
        <p:nvSpPr>
          <p:cNvPr id="19459" name="Content Placeholder 2"/>
          <p:cNvSpPr>
            <a:spLocks noGrp="1"/>
          </p:cNvSpPr>
          <p:nvPr>
            <p:ph idx="1"/>
          </p:nvPr>
        </p:nvSpPr>
        <p:spPr>
          <a:xfrm>
            <a:off x="571500" y="1143000"/>
            <a:ext cx="8229600" cy="4929188"/>
          </a:xfrm>
        </p:spPr>
        <p:txBody>
          <a:bodyPr/>
          <a:lstStyle/>
          <a:p>
            <a:pPr algn="just" rtl="1">
              <a:buFontTx/>
              <a:buNone/>
            </a:pPr>
            <a:r>
              <a:rPr lang="fa-IR" smtClean="0">
                <a:cs typeface="B Mitra" pitchFamily="2" charset="-78"/>
              </a:rPr>
              <a:t>آخرین نظر مخالف در مورد نشان دادن مبلغ کامل بدهی مالیاتی یا پیش پرداخت مالیات این است که :</a:t>
            </a:r>
          </a:p>
          <a:p>
            <a:pPr algn="just" rtl="1">
              <a:buFontTx/>
              <a:buNone/>
            </a:pPr>
            <a:r>
              <a:rPr lang="fa-IR" smtClean="0">
                <a:cs typeface="B Mitra" pitchFamily="2" charset="-78"/>
              </a:rPr>
              <a:t>چون تعهدات مالیاتی در زمان آینده ایفا می شود و مزایای مالیاتی نیز در زمانی در آینده عاید می گردد باید بر اساس یک نرخ بهره مثبت ارزش فعلی آنها را محاسبه کرد.</a:t>
            </a:r>
          </a:p>
          <a:p>
            <a:pPr algn="just" rtl="1">
              <a:buFontTx/>
              <a:buNone/>
            </a:pPr>
            <a:r>
              <a:rPr lang="fa-IR" smtClean="0">
                <a:cs typeface="B Mitra" pitchFamily="2" charset="-78"/>
              </a:rPr>
              <a:t>چنانچه دوره زمانی بسیار طولانی یا نامحدود باشد ارزش فعلی محاسبه شده به صفر نزدیک خواهد بود.</a:t>
            </a:r>
          </a:p>
          <a:p>
            <a:pPr algn="r" rtl="1">
              <a:buFontTx/>
              <a:buNone/>
            </a:pPr>
            <a:endParaRPr lang="en-US" sz="3000" smtClean="0">
              <a:cs typeface="B Mitra" pitchFamily="2" charset="-78"/>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0482" name="Title 1"/>
          <p:cNvSpPr>
            <a:spLocks noGrp="1"/>
          </p:cNvSpPr>
          <p:nvPr>
            <p:ph type="title"/>
          </p:nvPr>
        </p:nvSpPr>
        <p:spPr>
          <a:xfrm>
            <a:off x="428625" y="285750"/>
            <a:ext cx="8229600" cy="1143000"/>
          </a:xfrm>
        </p:spPr>
        <p:txBody>
          <a:bodyPr/>
          <a:lstStyle/>
          <a:p>
            <a:pPr algn="r" rtl="1"/>
            <a:r>
              <a:rPr lang="fa-IR" sz="3600" b="1" smtClean="0">
                <a:solidFill>
                  <a:srgbClr val="660066"/>
                </a:solidFill>
                <a:cs typeface="B Mitra" pitchFamily="2" charset="-78"/>
              </a:rPr>
              <a:t>مالیات های انتقالی و چارچوب نظری </a:t>
            </a:r>
            <a:endParaRPr lang="en-US" sz="3600" smtClean="0"/>
          </a:p>
        </p:txBody>
      </p:sp>
      <p:sp>
        <p:nvSpPr>
          <p:cNvPr id="20483" name="Content Placeholder 2"/>
          <p:cNvSpPr>
            <a:spLocks noGrp="1"/>
          </p:cNvSpPr>
          <p:nvPr>
            <p:ph idx="1"/>
          </p:nvPr>
        </p:nvSpPr>
        <p:spPr>
          <a:xfrm>
            <a:off x="460375" y="1373188"/>
            <a:ext cx="8229600" cy="5056187"/>
          </a:xfrm>
        </p:spPr>
        <p:txBody>
          <a:bodyPr/>
          <a:lstStyle/>
          <a:p>
            <a:pPr algn="just" rtl="1">
              <a:buFontTx/>
              <a:buNone/>
              <a:defRPr/>
            </a:pPr>
            <a:r>
              <a:rPr lang="fa-IR" sz="2800" dirty="0" smtClean="0">
                <a:cs typeface="B Mitra" pitchFamily="2" charset="-78"/>
              </a:rPr>
              <a:t>هیأت استاندارهای حسابداری مالی پس از بررسی و مقایسه روشهای مختلف محاسبه مالیات انتقالی به دوره های آتی، </a:t>
            </a:r>
            <a:r>
              <a:rPr lang="fa-IR" sz="2400" b="1" i="1" dirty="0" smtClean="0">
                <a:solidFill>
                  <a:srgbClr val="C00000"/>
                </a:solidFill>
                <a:effectLst>
                  <a:outerShdw blurRad="38100" dist="38100" dir="2700000" algn="tl">
                    <a:srgbClr val="000000">
                      <a:alpha val="43137"/>
                    </a:srgbClr>
                  </a:outerShdw>
                </a:effectLst>
                <a:cs typeface="B Mitra" pitchFamily="2" charset="-78"/>
              </a:rPr>
              <a:t>روش مبتنی بر داراییها و بدهیها</a:t>
            </a:r>
            <a:r>
              <a:rPr lang="fa-IR" sz="2800" dirty="0" smtClean="0">
                <a:cs typeface="B Mitra" pitchFamily="2" charset="-78"/>
              </a:rPr>
              <a:t>  را به دلیل هم آهنگی نزدیک با چارچوب نظری خود انتخاب کرد. روش مزبور مفیدترین و قابل درک ترین اطلاعات را ارائه و در مقایسه با سایر روشها از پیچیدگی کمتری برخوردار بود.</a:t>
            </a:r>
          </a:p>
          <a:p>
            <a:pPr algn="just" rtl="1">
              <a:buFontTx/>
              <a:buNone/>
              <a:defRPr/>
            </a:pPr>
            <a:r>
              <a:rPr lang="fa-IR" sz="2800" dirty="0" smtClean="0">
                <a:solidFill>
                  <a:srgbClr val="3333CC"/>
                </a:solidFill>
                <a:cs typeface="B Mitra" pitchFamily="2" charset="-78"/>
              </a:rPr>
              <a:t>تفاوت روش مبتنی بر </a:t>
            </a:r>
            <a:r>
              <a:rPr lang="fa-IR" sz="2800" b="1" i="1" dirty="0" smtClean="0">
                <a:solidFill>
                  <a:srgbClr val="3333CC"/>
                </a:solidFill>
                <a:effectLst>
                  <a:outerShdw blurRad="38100" dist="38100" dir="2700000" algn="tl">
                    <a:srgbClr val="000000">
                      <a:alpha val="43137"/>
                    </a:srgbClr>
                  </a:outerShdw>
                </a:effectLst>
                <a:cs typeface="B Mitra" pitchFamily="2" charset="-78"/>
              </a:rPr>
              <a:t>داراییها و بدهی ها </a:t>
            </a:r>
            <a:r>
              <a:rPr lang="fa-IR" sz="2800" dirty="0" smtClean="0">
                <a:solidFill>
                  <a:srgbClr val="3333CC"/>
                </a:solidFill>
                <a:cs typeface="B Mitra" pitchFamily="2" charset="-78"/>
              </a:rPr>
              <a:t>و روش </a:t>
            </a:r>
            <a:r>
              <a:rPr lang="fa-IR" sz="2800" b="1" i="1" dirty="0" smtClean="0">
                <a:solidFill>
                  <a:srgbClr val="3333CC"/>
                </a:solidFill>
                <a:effectLst>
                  <a:outerShdw blurRad="38100" dist="38100" dir="2700000" algn="tl">
                    <a:srgbClr val="000000">
                      <a:alpha val="43137"/>
                    </a:srgbClr>
                  </a:outerShdw>
                </a:effectLst>
                <a:cs typeface="B Mitra" pitchFamily="2" charset="-78"/>
              </a:rPr>
              <a:t>انتقال بدهیها</a:t>
            </a:r>
            <a:r>
              <a:rPr lang="fa-IR" sz="2800" dirty="0" smtClean="0">
                <a:solidFill>
                  <a:srgbClr val="3333CC"/>
                </a:solidFill>
                <a:cs typeface="B Mitra" pitchFamily="2" charset="-78"/>
              </a:rPr>
              <a:t>: </a:t>
            </a:r>
          </a:p>
          <a:p>
            <a:pPr algn="just" rtl="1">
              <a:buFont typeface="Wingdings 2" pitchFamily="18" charset="2"/>
              <a:buChar char="a"/>
              <a:defRPr/>
            </a:pPr>
            <a:r>
              <a:rPr lang="fa-IR" sz="2800" dirty="0" smtClean="0">
                <a:cs typeface="B Mitra" pitchFamily="2" charset="-78"/>
              </a:rPr>
              <a:t> </a:t>
            </a:r>
            <a:r>
              <a:rPr lang="fa-IR" sz="2400" dirty="0" smtClean="0">
                <a:cs typeface="B Mitra" pitchFamily="2" charset="-78"/>
              </a:rPr>
              <a:t>تحلیل ها از اصل تطابق پیروی نکرده و تعاریف دارایی و بدهی ناشی از استاندارد شماره 6 مفاهیم استاندارهای حسابداری مالی جایگزین روش مبتنی بر رعایت اصل تطابق می گردد تا توجیه تخصیص بین دوره ای مالیات امکان پذیر باشد.</a:t>
            </a:r>
          </a:p>
          <a:p>
            <a:pPr algn="just" rtl="1">
              <a:buFont typeface="Wingdings 2" pitchFamily="18" charset="2"/>
              <a:buChar char="a"/>
              <a:defRPr/>
            </a:pPr>
            <a:r>
              <a:rPr lang="fa-IR" sz="2400" dirty="0" smtClean="0">
                <a:cs typeface="B Mitra" pitchFamily="2" charset="-78"/>
              </a:rPr>
              <a:t> در این روش لازم است به جای استفاده از نتایج معلوم گذشته اثر اختلاف های موقت در آینده برآورد شود.</a:t>
            </a:r>
          </a:p>
          <a:p>
            <a:pPr algn="just" rtl="1">
              <a:buFontTx/>
              <a:buNone/>
              <a:defRPr/>
            </a:pPr>
            <a:endParaRPr lang="fa-IR" sz="2800" dirty="0" smtClean="0">
              <a:cs typeface="B Mitra" pitchFamily="2" charset="-78"/>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106499" name="Rectangle 3"/>
          <p:cNvSpPr>
            <a:spLocks noGrp="1" noChangeArrowheads="1"/>
          </p:cNvSpPr>
          <p:nvPr>
            <p:ph idx="1"/>
          </p:nvPr>
        </p:nvSpPr>
        <p:spPr>
          <a:xfrm>
            <a:off x="457200" y="260350"/>
            <a:ext cx="8229600" cy="5865813"/>
          </a:xfrm>
        </p:spPr>
        <p:txBody>
          <a:bodyPr/>
          <a:lstStyle/>
          <a:p>
            <a:pPr marL="0" indent="0" algn="just" rtl="1" eaLnBrk="1" hangingPunct="1">
              <a:buFontTx/>
              <a:buNone/>
              <a:defRPr/>
            </a:pPr>
            <a:r>
              <a:rPr lang="fa-IR" b="1" dirty="0" smtClean="0">
                <a:cs typeface="B Mitra" pitchFamily="2" charset="-78"/>
              </a:rPr>
              <a:t>در زمان کنونی طبق اصول پذیرفته شده حسابداری باید مالیات بر سود را به عنوان </a:t>
            </a:r>
            <a:r>
              <a:rPr lang="fa-IR" b="1" dirty="0" smtClean="0">
                <a:solidFill>
                  <a:srgbClr val="C00000"/>
                </a:solidFill>
                <a:cs typeface="B Mitra" pitchFamily="2" charset="-78"/>
              </a:rPr>
              <a:t>هزینه دوره </a:t>
            </a:r>
            <a:r>
              <a:rPr lang="fa-IR" b="1" dirty="0" smtClean="0">
                <a:cs typeface="B Mitra" pitchFamily="2" charset="-78"/>
              </a:rPr>
              <a:t>منظور کرد.(تئوری مالکیت) زیرا</a:t>
            </a:r>
            <a:r>
              <a:rPr lang="fa-IR" dirty="0" smtClean="0">
                <a:cs typeface="B Mitra" pitchFamily="2" charset="-78"/>
              </a:rPr>
              <a:t>: </a:t>
            </a:r>
          </a:p>
          <a:p>
            <a:pPr marL="514350" indent="-514350" algn="just" rtl="1" eaLnBrk="1" hangingPunct="1">
              <a:buFont typeface="Wingdings 2" pitchFamily="18" charset="2"/>
              <a:buChar char="a"/>
              <a:defRPr/>
            </a:pPr>
            <a:r>
              <a:rPr lang="fa-IR" dirty="0" smtClean="0">
                <a:cs typeface="B Mitra" pitchFamily="2" charset="-78"/>
              </a:rPr>
              <a:t>سودهای تعلق گرفته به مالکان به مبلغی برابر با تعهدات شرکت به دولت کاهش می یابد.</a:t>
            </a:r>
          </a:p>
          <a:p>
            <a:pPr marL="514350" indent="-514350" algn="just" rtl="1" eaLnBrk="1" hangingPunct="1">
              <a:buFont typeface="Wingdings 2" pitchFamily="18" charset="2"/>
              <a:buChar char="a"/>
              <a:defRPr/>
            </a:pPr>
            <a:r>
              <a:rPr lang="fa-IR" dirty="0" smtClean="0">
                <a:cs typeface="B Mitra" pitchFamily="2" charset="-78"/>
              </a:rPr>
              <a:t>مالیات بر سود موجب معامله با مالکان </a:t>
            </a:r>
            <a:r>
              <a:rPr lang="fa-IR" dirty="0" err="1" smtClean="0">
                <a:cs typeface="B Mitra" pitchFamily="2" charset="-78"/>
              </a:rPr>
              <a:t>نمی</a:t>
            </a:r>
            <a:r>
              <a:rPr lang="fa-IR" dirty="0" smtClean="0">
                <a:cs typeface="B Mitra" pitchFamily="2" charset="-78"/>
              </a:rPr>
              <a:t> گردد، لذا منظور کردن مالیات بر سود شرکت به عنوان هزینه دوره با سندمفاهیم حسابداری مالی شماره 6 از نظر تعریف </a:t>
            </a:r>
            <a:r>
              <a:rPr lang="fa-IR" u="sng" dirty="0" smtClean="0">
                <a:solidFill>
                  <a:srgbClr val="00B050"/>
                </a:solidFill>
                <a:cs typeface="B Mitra" pitchFamily="2" charset="-78"/>
              </a:rPr>
              <a:t>سودجامع</a:t>
            </a:r>
            <a:r>
              <a:rPr lang="fa-IR" dirty="0" smtClean="0">
                <a:cs typeface="B Mitra" pitchFamily="2" charset="-78"/>
              </a:rPr>
              <a:t> سازگار است.</a:t>
            </a:r>
          </a:p>
          <a:p>
            <a:pPr marL="0" indent="0" algn="just" rtl="1" eaLnBrk="1" hangingPunct="1">
              <a:buFontTx/>
              <a:buNone/>
              <a:defRPr/>
            </a:pPr>
            <a:endParaRPr lang="fa-IR" sz="1600" dirty="0" smtClean="0">
              <a:cs typeface="B Mitra" pitchFamily="2" charset="-78"/>
            </a:endParaRPr>
          </a:p>
          <a:p>
            <a:pPr marL="0" indent="0" algn="just" rtl="1" eaLnBrk="1" hangingPunct="1">
              <a:buFontTx/>
              <a:buNone/>
              <a:defRPr/>
            </a:pPr>
            <a:r>
              <a:rPr lang="fa-IR" sz="2800" dirty="0" smtClean="0">
                <a:cs typeface="B Mitra" pitchFamily="2" charset="-78"/>
              </a:rPr>
              <a:t>به صورت ظاهر چنین به نظر می رسد که شیوه ثبت و گزارش </a:t>
            </a:r>
          </a:p>
          <a:p>
            <a:pPr marL="0" indent="0" algn="just" rtl="1" eaLnBrk="1" hangingPunct="1">
              <a:buFontTx/>
              <a:buNone/>
              <a:defRPr/>
            </a:pPr>
            <a:r>
              <a:rPr lang="fa-IR" sz="2800" dirty="0" smtClean="0">
                <a:cs typeface="B Mitra" pitchFamily="2" charset="-78"/>
              </a:rPr>
              <a:t>مالیات بر سود مسئله ساز نباشد ولی موجب بیشترین  بحث های </a:t>
            </a:r>
          </a:p>
          <a:p>
            <a:pPr marL="0" indent="0" algn="just" rtl="1" eaLnBrk="1" hangingPunct="1">
              <a:buFontTx/>
              <a:buNone/>
              <a:defRPr/>
            </a:pPr>
            <a:r>
              <a:rPr lang="fa-IR" sz="2800" dirty="0" smtClean="0">
                <a:cs typeface="B Mitra" pitchFamily="2" charset="-78"/>
              </a:rPr>
              <a:t>ضد و نقیض در چندین سال اخیر گردیده است. </a:t>
            </a:r>
            <a:endParaRPr lang="fa-IR" sz="2800" dirty="0">
              <a:cs typeface="B Mitra" pitchFamily="2" charset="-78"/>
            </a:endParaRPr>
          </a:p>
          <a:p>
            <a:pPr marL="0" indent="0" algn="just" rtl="1" eaLnBrk="1" hangingPunct="1">
              <a:buFontTx/>
              <a:buNone/>
              <a:defRPr/>
            </a:pPr>
            <a:endParaRPr lang="fa-IR" dirty="0" smtClean="0">
              <a:cs typeface="B Mitra" pitchFamily="2" charset="-78"/>
            </a:endParaRPr>
          </a:p>
          <a:p>
            <a:pPr marL="0" indent="0" algn="just" rtl="1" eaLnBrk="1" hangingPunct="1">
              <a:buFontTx/>
              <a:buNone/>
              <a:defRPr/>
            </a:pPr>
            <a:endParaRPr lang="fa-IR" dirty="0">
              <a:cs typeface="B Mitra" pitchFamily="2" charset="-78"/>
            </a:endParaRPr>
          </a:p>
          <a:p>
            <a:pPr marL="0" indent="0" algn="just" rtl="1" eaLnBrk="1" hangingPunct="1">
              <a:buFontTx/>
              <a:buNone/>
              <a:defRPr/>
            </a:pPr>
            <a:endParaRPr lang="fa-IR" dirty="0" smtClean="0">
              <a:cs typeface="B Mitra" pitchFamily="2" charset="-78"/>
            </a:endParaRPr>
          </a:p>
          <a:p>
            <a:pPr marL="0" indent="0" algn="just" rtl="1" eaLnBrk="1" hangingPunct="1">
              <a:buFontTx/>
              <a:buNone/>
              <a:defRPr/>
            </a:pPr>
            <a:endParaRPr lang="en-US" dirty="0" smtClean="0">
              <a:cs typeface="B Mitra" pitchFamily="2" charset="-78"/>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1506" name="Content Placeholder 2"/>
          <p:cNvSpPr>
            <a:spLocks noGrp="1"/>
          </p:cNvSpPr>
          <p:nvPr>
            <p:ph idx="1"/>
          </p:nvPr>
        </p:nvSpPr>
        <p:spPr>
          <a:xfrm>
            <a:off x="357188" y="571500"/>
            <a:ext cx="8229600" cy="5626100"/>
          </a:xfrm>
        </p:spPr>
        <p:txBody>
          <a:bodyPr>
            <a:normAutofit lnSpcReduction="10000"/>
          </a:bodyPr>
          <a:lstStyle/>
          <a:p>
            <a:pPr algn="just" rtl="1">
              <a:buFontTx/>
              <a:buNone/>
            </a:pPr>
            <a:r>
              <a:rPr lang="fa-IR" sz="2600" smtClean="0">
                <a:cs typeface="B Mitra" pitchFamily="2" charset="-78"/>
              </a:rPr>
              <a:t>در مرحله عمل شرکت ها در هر سال با توجه به عملیات خود جریانی از سود و زیان مورد انتظار آینده را به وجود می آورند.</a:t>
            </a:r>
          </a:p>
          <a:p>
            <a:pPr algn="just" rtl="1">
              <a:buFontTx/>
              <a:buNone/>
            </a:pPr>
            <a:r>
              <a:rPr lang="fa-IR" sz="2600" smtClean="0">
                <a:cs typeface="B Mitra" pitchFamily="2" charset="-78"/>
              </a:rPr>
              <a:t>تفاوت بین حساب مالیاتی انتقالی در آغاز و پایان سال باعث شناسایی خالص بدهکار یا بستانکار مالیات انتقالی می گردد.</a:t>
            </a:r>
          </a:p>
          <a:p>
            <a:pPr algn="just" rtl="1">
              <a:buFontTx/>
              <a:buNone/>
            </a:pPr>
            <a:r>
              <a:rPr lang="fa-IR" sz="2600" smtClean="0">
                <a:cs typeface="B Mitra" pitchFamily="2" charset="-78"/>
              </a:rPr>
              <a:t>استاندارد شماره 96 از هیئت استانداردهای حسابداری مالی باعث اضافه شدن وی‍ژگی دیگری گردید این ویژگی بخشی از روش مبتنی بر داراییها و بدهیها نبوده ولی نشان دهنده تغییرات عمده مقررات پیشین می باشد این ویژگی باعث می شود: مبنای مالیات بر پایه همه رویدادهایی قرار گیرد که رخ داده اند و همه رویدادهای رخ نداده مستثنی می شوند.هیئت درصدد برآمد استفاده از همه نرخ های مالیاتی را که در گذشته اعمال شده بود در این محاسبات بگنجاند حتی در مواردی که مستلزم تغییرات در آینده می شد. همچنین فرض مربوط به سودهای سال های آینده و بر آن اساس حذف زیان های ناشی از تفاوت مالیات های معکوس منتفی شد. </a:t>
            </a:r>
          </a:p>
          <a:p>
            <a:pPr algn="just" rtl="1">
              <a:buFontTx/>
              <a:buNone/>
            </a:pPr>
            <a:r>
              <a:rPr lang="fa-IR" sz="2600" smtClean="0">
                <a:cs typeface="B Mitra" pitchFamily="2" charset="-78"/>
              </a:rPr>
              <a:t>دراجرای روش مبتنی برداراییها وبدهیها هزینه مالیات یک عدد باقی مانده است در حالیکه در اجرای روش انتقالی مالیات های انتقالی به صورت مقادیر باقی مانده می باشند.</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2530" name="Content Placeholder 2"/>
          <p:cNvSpPr>
            <a:spLocks noGrp="1"/>
          </p:cNvSpPr>
          <p:nvPr>
            <p:ph idx="1"/>
          </p:nvPr>
        </p:nvSpPr>
        <p:spPr>
          <a:xfrm>
            <a:off x="428625" y="357188"/>
            <a:ext cx="8229600" cy="6000750"/>
          </a:xfrm>
        </p:spPr>
        <p:txBody>
          <a:bodyPr/>
          <a:lstStyle/>
          <a:p>
            <a:pPr algn="just" rtl="1">
              <a:buFontTx/>
              <a:buNone/>
            </a:pPr>
            <a:r>
              <a:rPr lang="fa-IR" sz="2000" smtClean="0">
                <a:solidFill>
                  <a:srgbClr val="7030A0"/>
                </a:solidFill>
                <a:cs typeface="B Mitra" pitchFamily="2" charset="-78"/>
              </a:rPr>
              <a:t>با توجه به مثال قبل: مالیات انتقالی درآغاز دوره صفر و حساب مالیات انتقالی در پایان دوره 27.200 دلار بستانکار و به حساب بدهی منظور گردیده و بیانگر یک بدهکاری در حساب هزینه مالیات های پرداختنی می باشد ادغام این عدد با تغییرات رخ داده در سایر حسابهای مربوط به مالیات و مالیات پرداختنی به مقامات زیربط باعث می شود که هزینه مالیات سال مزبود بدست آید از این رو اگر مالیات پرداختنی 6800 دلار باشد کل هزینه مالیات به 34000 دلار می رسد در سال دوم مالیات پرداختنی 34000 دلار و هزینه مالیات 6800 دلار می شود.</a:t>
            </a:r>
          </a:p>
          <a:p>
            <a:pPr algn="just" rtl="1">
              <a:buFontTx/>
              <a:buNone/>
            </a:pPr>
            <a:endParaRPr lang="en-US" sz="2000" smtClean="0">
              <a:solidFill>
                <a:srgbClr val="7030A0"/>
              </a:solidFill>
              <a:cs typeface="B Mitra" pitchFamily="2" charset="-78"/>
            </a:endParaRPr>
          </a:p>
        </p:txBody>
      </p:sp>
      <p:graphicFrame>
        <p:nvGraphicFramePr>
          <p:cNvPr id="4" name="Table 3"/>
          <p:cNvGraphicFramePr>
            <a:graphicFrameLocks noGrp="1"/>
          </p:cNvGraphicFramePr>
          <p:nvPr/>
        </p:nvGraphicFramePr>
        <p:xfrm>
          <a:off x="1643063" y="2357438"/>
          <a:ext cx="6096000" cy="2595565"/>
        </p:xfrm>
        <a:graphic>
          <a:graphicData uri="http://schemas.openxmlformats.org/drawingml/2006/table">
            <a:tbl>
              <a:tblPr firstRow="1" bandRow="1">
                <a:tableStyleId>{9DCAF9ED-07DC-4A11-8D7F-57B35C25682E}</a:tableStyleId>
              </a:tblPr>
              <a:tblGrid>
                <a:gridCol w="2032000"/>
                <a:gridCol w="2032000"/>
                <a:gridCol w="2032000"/>
              </a:tblGrid>
              <a:tr h="370795">
                <a:tc>
                  <a:txBody>
                    <a:bodyPr/>
                    <a:lstStyle/>
                    <a:p>
                      <a:pPr algn="ctr" rtl="1"/>
                      <a:r>
                        <a:rPr lang="fa-IR" sz="1800" dirty="0" smtClean="0">
                          <a:cs typeface="B Mitra" pitchFamily="2" charset="-78"/>
                        </a:rPr>
                        <a:t>سال 2</a:t>
                      </a:r>
                      <a:endParaRPr lang="en-US" sz="1800" dirty="0">
                        <a:cs typeface="B Mitra" pitchFamily="2" charset="-78"/>
                      </a:endParaRPr>
                    </a:p>
                  </a:txBody>
                  <a:tcPr marT="45714" marB="45714"/>
                </a:tc>
                <a:tc>
                  <a:txBody>
                    <a:bodyPr/>
                    <a:lstStyle/>
                    <a:p>
                      <a:pPr algn="ctr" rtl="1"/>
                      <a:r>
                        <a:rPr lang="fa-IR" sz="1800" dirty="0" smtClean="0">
                          <a:cs typeface="B Mitra" pitchFamily="2" charset="-78"/>
                        </a:rPr>
                        <a:t>سال 1</a:t>
                      </a:r>
                      <a:endParaRPr lang="en-US" sz="1800" dirty="0">
                        <a:cs typeface="B Mitra" pitchFamily="2" charset="-78"/>
                      </a:endParaRPr>
                    </a:p>
                  </a:txBody>
                  <a:tcPr marT="45714" marB="45714"/>
                </a:tc>
                <a:tc>
                  <a:txBody>
                    <a:bodyPr/>
                    <a:lstStyle/>
                    <a:p>
                      <a:pPr algn="ctr" rtl="1"/>
                      <a:endParaRPr lang="en-US" sz="1800" dirty="0">
                        <a:cs typeface="B Mitra" pitchFamily="2" charset="-78"/>
                      </a:endParaRPr>
                    </a:p>
                  </a:txBody>
                  <a:tcPr marT="45714" marB="45714"/>
                </a:tc>
              </a:tr>
              <a:tr h="370795">
                <a:tc>
                  <a:txBody>
                    <a:bodyPr/>
                    <a:lstStyle/>
                    <a:p>
                      <a:pPr algn="ctr" rtl="1"/>
                      <a:r>
                        <a:rPr lang="fa-IR" sz="1800" dirty="0" smtClean="0">
                          <a:cs typeface="B Mitra" pitchFamily="2" charset="-78"/>
                        </a:rPr>
                        <a:t>دلار</a:t>
                      </a:r>
                      <a:endParaRPr lang="en-US" sz="1800" dirty="0">
                        <a:cs typeface="B Mitra" pitchFamily="2" charset="-78"/>
                      </a:endParaRPr>
                    </a:p>
                  </a:txBody>
                  <a:tcPr marT="45714" marB="45714"/>
                </a:tc>
                <a:tc>
                  <a:txBody>
                    <a:bodyPr/>
                    <a:lstStyle/>
                    <a:p>
                      <a:pPr algn="ctr" rtl="1"/>
                      <a:r>
                        <a:rPr lang="fa-IR" sz="1800" dirty="0" smtClean="0">
                          <a:cs typeface="B Mitra" pitchFamily="2" charset="-78"/>
                        </a:rPr>
                        <a:t>دلار</a:t>
                      </a:r>
                      <a:endParaRPr lang="en-US" sz="1800" dirty="0">
                        <a:cs typeface="B Mitra" pitchFamily="2" charset="-78"/>
                      </a:endParaRPr>
                    </a:p>
                  </a:txBody>
                  <a:tcPr marT="45714" marB="45714"/>
                </a:tc>
                <a:tc>
                  <a:txBody>
                    <a:bodyPr/>
                    <a:lstStyle/>
                    <a:p>
                      <a:pPr algn="r" rtl="1"/>
                      <a:r>
                        <a:rPr lang="fa-IR" sz="1800" b="1" dirty="0" smtClean="0">
                          <a:solidFill>
                            <a:srgbClr val="FF0000"/>
                          </a:solidFill>
                          <a:effectLst>
                            <a:outerShdw blurRad="38100" dist="38100" dir="2700000" algn="tl">
                              <a:srgbClr val="000000">
                                <a:alpha val="43137"/>
                              </a:srgbClr>
                            </a:outerShdw>
                          </a:effectLst>
                          <a:cs typeface="B Mitra" pitchFamily="2" charset="-78"/>
                        </a:rPr>
                        <a:t>بدهی مالیات انتقالی:</a:t>
                      </a:r>
                      <a:endParaRPr lang="en-US" sz="1800" b="1" dirty="0">
                        <a:solidFill>
                          <a:srgbClr val="FF0000"/>
                        </a:solidFill>
                        <a:effectLst>
                          <a:outerShdw blurRad="38100" dist="38100" dir="2700000" algn="tl">
                            <a:srgbClr val="000000">
                              <a:alpha val="43137"/>
                            </a:srgbClr>
                          </a:outerShdw>
                        </a:effectLst>
                        <a:cs typeface="B Mitra" pitchFamily="2" charset="-78"/>
                      </a:endParaRPr>
                    </a:p>
                  </a:txBody>
                  <a:tcPr marT="45714" marB="45714"/>
                </a:tc>
              </a:tr>
              <a:tr h="370795">
                <a:tc>
                  <a:txBody>
                    <a:bodyPr/>
                    <a:lstStyle/>
                    <a:p>
                      <a:pPr algn="ctr" rtl="1"/>
                      <a:r>
                        <a:rPr lang="fa-IR" sz="1800" dirty="0" smtClean="0">
                          <a:cs typeface="B Mitra" pitchFamily="2" charset="-78"/>
                        </a:rPr>
                        <a:t>27.200</a:t>
                      </a:r>
                      <a:endParaRPr lang="en-US" sz="1800" dirty="0">
                        <a:cs typeface="B Mitra" pitchFamily="2" charset="-78"/>
                      </a:endParaRPr>
                    </a:p>
                  </a:txBody>
                  <a:tcPr marT="45714" marB="45714"/>
                </a:tc>
                <a:tc>
                  <a:txBody>
                    <a:bodyPr/>
                    <a:lstStyle/>
                    <a:p>
                      <a:pPr algn="ctr" rtl="1"/>
                      <a:r>
                        <a:rPr lang="fa-IR" sz="1800" dirty="0" smtClean="0">
                          <a:cs typeface="B Mitra" pitchFamily="2" charset="-78"/>
                        </a:rPr>
                        <a:t>0</a:t>
                      </a:r>
                      <a:endParaRPr lang="en-US" sz="1800" dirty="0">
                        <a:cs typeface="B Mitra" pitchFamily="2" charset="-78"/>
                      </a:endParaRPr>
                    </a:p>
                  </a:txBody>
                  <a:tcPr marT="45714" marB="45714"/>
                </a:tc>
                <a:tc>
                  <a:txBody>
                    <a:bodyPr/>
                    <a:lstStyle/>
                    <a:p>
                      <a:pPr algn="r" rtl="1"/>
                      <a:r>
                        <a:rPr lang="fa-IR" sz="1800" dirty="0" smtClean="0">
                          <a:cs typeface="B Mitra" pitchFamily="2" charset="-78"/>
                        </a:rPr>
                        <a:t>مانده اول دوره </a:t>
                      </a:r>
                      <a:endParaRPr lang="en-US" sz="1800" dirty="0">
                        <a:cs typeface="B Mitra" pitchFamily="2" charset="-78"/>
                      </a:endParaRPr>
                    </a:p>
                  </a:txBody>
                  <a:tcPr marT="45714" marB="45714"/>
                </a:tc>
              </a:tr>
              <a:tr h="370795">
                <a:tc>
                  <a:txBody>
                    <a:bodyPr/>
                    <a:lstStyle/>
                    <a:p>
                      <a:pPr algn="ctr" rtl="1"/>
                      <a:endParaRPr lang="en-US" sz="1800" dirty="0">
                        <a:cs typeface="B Mitra" pitchFamily="2" charset="-78"/>
                      </a:endParaRPr>
                    </a:p>
                  </a:txBody>
                  <a:tcPr marT="45714" marB="45714"/>
                </a:tc>
                <a:tc>
                  <a:txBody>
                    <a:bodyPr/>
                    <a:lstStyle/>
                    <a:p>
                      <a:pPr algn="ctr" rtl="1"/>
                      <a:r>
                        <a:rPr lang="fa-IR" sz="1800" dirty="0" smtClean="0">
                          <a:cs typeface="B Mitra" pitchFamily="2" charset="-78"/>
                        </a:rPr>
                        <a:t>27.200</a:t>
                      </a:r>
                      <a:endParaRPr lang="en-US" sz="1800" dirty="0">
                        <a:cs typeface="B Mitra" pitchFamily="2" charset="-78"/>
                      </a:endParaRPr>
                    </a:p>
                  </a:txBody>
                  <a:tcPr marT="45714" marB="45714"/>
                </a:tc>
                <a:tc>
                  <a:txBody>
                    <a:bodyPr/>
                    <a:lstStyle/>
                    <a:p>
                      <a:pPr algn="r" rtl="1"/>
                      <a:r>
                        <a:rPr lang="fa-IR" sz="1800" dirty="0" smtClean="0">
                          <a:cs typeface="B Mitra" pitchFamily="2" charset="-78"/>
                        </a:rPr>
                        <a:t>مانده پایان دوره </a:t>
                      </a:r>
                      <a:endParaRPr lang="en-US" sz="1800" dirty="0">
                        <a:cs typeface="B Mitra" pitchFamily="2" charset="-78"/>
                      </a:endParaRPr>
                    </a:p>
                  </a:txBody>
                  <a:tcPr marT="45714" marB="45714"/>
                </a:tc>
              </a:tr>
              <a:tr h="370795">
                <a:tc>
                  <a:txBody>
                    <a:bodyPr/>
                    <a:lstStyle/>
                    <a:p>
                      <a:pPr algn="ctr" rtl="1"/>
                      <a:r>
                        <a:rPr lang="fa-IR" sz="1800" dirty="0" smtClean="0">
                          <a:cs typeface="B Mitra" pitchFamily="2" charset="-78"/>
                        </a:rPr>
                        <a:t>(27.200)</a:t>
                      </a:r>
                      <a:endParaRPr lang="en-US" sz="1800" dirty="0">
                        <a:cs typeface="B Mitra" pitchFamily="2" charset="-78"/>
                      </a:endParaRPr>
                    </a:p>
                  </a:txBody>
                  <a:tcPr marT="45714" marB="45714"/>
                </a:tc>
                <a:tc>
                  <a:txBody>
                    <a:bodyPr/>
                    <a:lstStyle/>
                    <a:p>
                      <a:pPr algn="ctr" rtl="1"/>
                      <a:r>
                        <a:rPr lang="fa-IR" sz="1800" dirty="0" smtClean="0">
                          <a:cs typeface="B Mitra" pitchFamily="2" charset="-78"/>
                        </a:rPr>
                        <a:t>27.200</a:t>
                      </a:r>
                      <a:endParaRPr lang="en-US" sz="1800" dirty="0">
                        <a:cs typeface="B Mitra" pitchFamily="2" charset="-78"/>
                      </a:endParaRPr>
                    </a:p>
                  </a:txBody>
                  <a:tcPr marT="45714" marB="45714"/>
                </a:tc>
                <a:tc>
                  <a:txBody>
                    <a:bodyPr/>
                    <a:lstStyle/>
                    <a:p>
                      <a:pPr algn="r" rtl="1"/>
                      <a:r>
                        <a:rPr lang="fa-IR" sz="1800" dirty="0" smtClean="0">
                          <a:cs typeface="B Mitra" pitchFamily="2" charset="-78"/>
                        </a:rPr>
                        <a:t>تفاوت </a:t>
                      </a:r>
                      <a:endParaRPr lang="en-US" sz="1800" dirty="0">
                        <a:cs typeface="B Mitra" pitchFamily="2" charset="-78"/>
                      </a:endParaRPr>
                    </a:p>
                  </a:txBody>
                  <a:tcPr marT="45714" marB="45714"/>
                </a:tc>
              </a:tr>
              <a:tr h="370795">
                <a:tc>
                  <a:txBody>
                    <a:bodyPr/>
                    <a:lstStyle/>
                    <a:p>
                      <a:pPr algn="ctr" rtl="1"/>
                      <a:r>
                        <a:rPr lang="fa-IR" sz="1800" dirty="0" smtClean="0">
                          <a:cs typeface="B Mitra" pitchFamily="2" charset="-78"/>
                        </a:rPr>
                        <a:t>34.000</a:t>
                      </a:r>
                      <a:endParaRPr lang="en-US" sz="1800" dirty="0">
                        <a:cs typeface="B Mitra" pitchFamily="2" charset="-78"/>
                      </a:endParaRPr>
                    </a:p>
                  </a:txBody>
                  <a:tcPr marT="45714" marB="45714"/>
                </a:tc>
                <a:tc>
                  <a:txBody>
                    <a:bodyPr/>
                    <a:lstStyle/>
                    <a:p>
                      <a:pPr algn="ctr" rtl="1"/>
                      <a:r>
                        <a:rPr lang="fa-IR" sz="1800" dirty="0" smtClean="0">
                          <a:cs typeface="B Mitra" pitchFamily="2" charset="-78"/>
                        </a:rPr>
                        <a:t>6.800</a:t>
                      </a:r>
                      <a:endParaRPr lang="en-US" sz="1800" dirty="0">
                        <a:cs typeface="B Mitra" pitchFamily="2" charset="-78"/>
                      </a:endParaRPr>
                    </a:p>
                  </a:txBody>
                  <a:tcPr marT="45714" marB="45714"/>
                </a:tc>
                <a:tc>
                  <a:txBody>
                    <a:bodyPr/>
                    <a:lstStyle/>
                    <a:p>
                      <a:pPr algn="r" rtl="1"/>
                      <a:r>
                        <a:rPr lang="fa-IR" sz="1800" dirty="0" smtClean="0">
                          <a:cs typeface="B Mitra" pitchFamily="2" charset="-78"/>
                        </a:rPr>
                        <a:t>مالیات پرداختنی</a:t>
                      </a:r>
                      <a:endParaRPr lang="en-US" sz="1800" dirty="0">
                        <a:cs typeface="B Mitra" pitchFamily="2" charset="-78"/>
                      </a:endParaRPr>
                    </a:p>
                  </a:txBody>
                  <a:tcPr marT="45714" marB="45714"/>
                </a:tc>
              </a:tr>
              <a:tr h="370795">
                <a:tc>
                  <a:txBody>
                    <a:bodyPr/>
                    <a:lstStyle/>
                    <a:p>
                      <a:pPr algn="ctr" rtl="1"/>
                      <a:r>
                        <a:rPr lang="fa-IR" sz="1800" dirty="0" smtClean="0">
                          <a:cs typeface="B Mitra" pitchFamily="2" charset="-78"/>
                        </a:rPr>
                        <a:t>6.800</a:t>
                      </a:r>
                      <a:endParaRPr lang="en-US" sz="1800" dirty="0">
                        <a:cs typeface="B Mitra" pitchFamily="2" charset="-78"/>
                      </a:endParaRPr>
                    </a:p>
                  </a:txBody>
                  <a:tcPr marT="45714" marB="45714"/>
                </a:tc>
                <a:tc>
                  <a:txBody>
                    <a:bodyPr/>
                    <a:lstStyle/>
                    <a:p>
                      <a:pPr algn="ctr" rtl="1"/>
                      <a:r>
                        <a:rPr lang="fa-IR" sz="1800" dirty="0" smtClean="0">
                          <a:cs typeface="B Mitra" pitchFamily="2" charset="-78"/>
                        </a:rPr>
                        <a:t>34.000</a:t>
                      </a:r>
                      <a:endParaRPr lang="en-US" sz="1800" dirty="0">
                        <a:cs typeface="B Mitra" pitchFamily="2" charset="-78"/>
                      </a:endParaRPr>
                    </a:p>
                  </a:txBody>
                  <a:tcPr marT="45714" marB="45714"/>
                </a:tc>
                <a:tc>
                  <a:txBody>
                    <a:bodyPr/>
                    <a:lstStyle/>
                    <a:p>
                      <a:pPr algn="r" rtl="1"/>
                      <a:r>
                        <a:rPr lang="fa-IR" sz="1800" dirty="0" smtClean="0">
                          <a:cs typeface="B Mitra" pitchFamily="2" charset="-78"/>
                        </a:rPr>
                        <a:t>هزینه مالیات</a:t>
                      </a:r>
                      <a:endParaRPr lang="en-US" sz="1800" dirty="0">
                        <a:cs typeface="B Mitra" pitchFamily="2" charset="-78"/>
                      </a:endParaRPr>
                    </a:p>
                  </a:txBody>
                  <a:tcPr marT="45714" marB="45714"/>
                </a:tc>
              </a:tr>
            </a:tbl>
          </a:graphicData>
        </a:graphic>
      </p:graphicFrame>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3554" name="Title 1"/>
          <p:cNvSpPr>
            <a:spLocks noGrp="1"/>
          </p:cNvSpPr>
          <p:nvPr>
            <p:ph type="title"/>
          </p:nvPr>
        </p:nvSpPr>
        <p:spPr>
          <a:xfrm>
            <a:off x="500063" y="214313"/>
            <a:ext cx="8229600" cy="796925"/>
          </a:xfrm>
        </p:spPr>
        <p:txBody>
          <a:bodyPr/>
          <a:lstStyle/>
          <a:p>
            <a:pPr algn="r" rtl="1"/>
            <a:r>
              <a:rPr lang="fa-IR" sz="3600" b="1" smtClean="0">
                <a:solidFill>
                  <a:srgbClr val="660066"/>
                </a:solidFill>
                <a:cs typeface="B Mitra" pitchFamily="2" charset="-78"/>
              </a:rPr>
              <a:t>خالص زیان های عملیاتی</a:t>
            </a:r>
            <a:endParaRPr lang="en-US" sz="3600" smtClean="0"/>
          </a:p>
        </p:txBody>
      </p:sp>
      <p:sp>
        <p:nvSpPr>
          <p:cNvPr id="23555" name="Content Placeholder 2"/>
          <p:cNvSpPr>
            <a:spLocks noGrp="1"/>
          </p:cNvSpPr>
          <p:nvPr>
            <p:ph idx="1"/>
          </p:nvPr>
        </p:nvSpPr>
        <p:spPr>
          <a:xfrm>
            <a:off x="465138" y="1039813"/>
            <a:ext cx="8229600" cy="4983162"/>
          </a:xfrm>
        </p:spPr>
        <p:txBody>
          <a:bodyPr>
            <a:normAutofit lnSpcReduction="10000"/>
          </a:bodyPr>
          <a:lstStyle/>
          <a:p>
            <a:pPr algn="just" rtl="1">
              <a:buFontTx/>
              <a:buNone/>
            </a:pPr>
            <a:r>
              <a:rPr lang="fa-IR" sz="2200" smtClean="0">
                <a:cs typeface="B Mitra" pitchFamily="2" charset="-78"/>
              </a:rPr>
              <a:t>قوانین کنونی مالیات اجازه می دهند که زیان های مالیاتی به سال های گذشته و به سال های آینده انتقال یابند و شرکت بتواند بدین وسیله کل مالیات پرداختی خود را کاهش دهد.</a:t>
            </a:r>
          </a:p>
          <a:p>
            <a:pPr algn="just" rtl="1">
              <a:buFontTx/>
              <a:buNone/>
            </a:pPr>
            <a:r>
              <a:rPr lang="fa-IR" sz="2200" smtClean="0">
                <a:cs typeface="B Mitra" pitchFamily="2" charset="-78"/>
              </a:rPr>
              <a:t>هیئت اصول حسابداری و هیئت استاندارهای حسابداری مالی هر دو بر این باورند که استرداد به عنوان کاهش زیان عملیاتی در دوره جاری گزارش شود و چنین استدلال می کنند که استرداد در رابطه با زیان مالیاتی (ونه در رابطه با سود دوره که زیان مورد نظر در آن منظور می شود) مطرح است.</a:t>
            </a:r>
          </a:p>
          <a:p>
            <a:pPr algn="just" rtl="1">
              <a:buFontTx/>
              <a:buNone/>
            </a:pPr>
            <a:r>
              <a:rPr lang="fa-IR" sz="2200" smtClean="0">
                <a:cs typeface="B Mitra" pitchFamily="2" charset="-78"/>
              </a:rPr>
              <a:t>در مورد انتقال زیان سال آتی ، در سال جاری یک قلم منفعت مالیات منظور می شود.</a:t>
            </a:r>
          </a:p>
          <a:p>
            <a:pPr algn="just" rtl="1">
              <a:buFont typeface="Wingdings 2" pitchFamily="18" charset="2"/>
              <a:buChar char="a"/>
            </a:pPr>
            <a:r>
              <a:rPr lang="fa-IR" sz="2200" smtClean="0">
                <a:cs typeface="B Mitra" pitchFamily="2" charset="-78"/>
              </a:rPr>
              <a:t>بیانیه شماره 11 از هیئت اصول حسابداری مقرر می کند که منافع را باید فقط در سالی گزارش کرد که زیان به دوره بعد منتقل می شود. به عبارتی مبلغ مالیات استردادی ناشی از انتقال زیان به دوره بعد را باید در صورت سودوزیان به عنوان یکی از اقلام غیر مترقبه گزارش کرد نتیجه این کار به عنوان یک ثبت اصلاحی در سود و زیان دوره قبل تفسیر می گردد.</a:t>
            </a:r>
          </a:p>
          <a:p>
            <a:pPr algn="just" rtl="1">
              <a:buFont typeface="Wingdings 2" pitchFamily="18" charset="2"/>
              <a:buChar char="a"/>
            </a:pPr>
            <a:r>
              <a:rPr lang="fa-IR" sz="2200" smtClean="0">
                <a:cs typeface="B Mitra" pitchFamily="2" charset="-78"/>
              </a:rPr>
              <a:t>دامنه این سازگاری در شیوه ثبت تا استاندارد 96 ادامه یافت و هیئت در ارائه این استاندارد روش مبتنی بر دارییها و بدهیها را منتشر کرد. هیئت اجازه داد کل منافع انتقالی به سال های گذشته به عنوان مالیات دریافتنی سال جاری گزارش شود تا بتوان زیان عملیاتی سال جاری را کاهش داد هیئت اجازه می دهد که اقلام به دوره های آتی انتقال یافته و بدین وسیله تفاوت های موقتی مثبت آینده کاهش یابند (در واقع بدینوسیله حساب بدهی مالیات انتقالی کاهش می یابد و به صفر می رسد)</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4578" name="Title 1"/>
          <p:cNvSpPr>
            <a:spLocks noGrp="1"/>
          </p:cNvSpPr>
          <p:nvPr>
            <p:ph type="title"/>
          </p:nvPr>
        </p:nvSpPr>
        <p:spPr>
          <a:xfrm>
            <a:off x="457200" y="274638"/>
            <a:ext cx="8229600" cy="633412"/>
          </a:xfrm>
        </p:spPr>
        <p:txBody>
          <a:bodyPr/>
          <a:lstStyle/>
          <a:p>
            <a:pPr algn="r" rtl="1"/>
            <a:r>
              <a:rPr lang="fa-IR" sz="3200" b="1" smtClean="0">
                <a:solidFill>
                  <a:srgbClr val="660066"/>
                </a:solidFill>
                <a:cs typeface="B Mitra" pitchFamily="2" charset="-78"/>
              </a:rPr>
              <a:t>بدهی ناشی از مالیات انتقالی</a:t>
            </a:r>
            <a:endParaRPr lang="en-US" sz="3200" smtClean="0"/>
          </a:p>
        </p:txBody>
      </p:sp>
      <p:sp>
        <p:nvSpPr>
          <p:cNvPr id="24579" name="Content Placeholder 2"/>
          <p:cNvSpPr>
            <a:spLocks noGrp="1"/>
          </p:cNvSpPr>
          <p:nvPr>
            <p:ph idx="1"/>
          </p:nvPr>
        </p:nvSpPr>
        <p:spPr>
          <a:xfrm>
            <a:off x="179388" y="981075"/>
            <a:ext cx="8640762" cy="5543550"/>
          </a:xfrm>
        </p:spPr>
        <p:txBody>
          <a:bodyPr>
            <a:normAutofit lnSpcReduction="10000"/>
          </a:bodyPr>
          <a:lstStyle/>
          <a:p>
            <a:pPr marL="0" indent="0" algn="just" rtl="1">
              <a:buFontTx/>
              <a:buNone/>
              <a:defRPr/>
            </a:pPr>
            <a:r>
              <a:rPr lang="fa-IR" sz="2000" dirty="0" smtClean="0">
                <a:solidFill>
                  <a:srgbClr val="C00000"/>
                </a:solidFill>
                <a:cs typeface="B Mitra" pitchFamily="2" charset="-78"/>
              </a:rPr>
              <a:t>از دیدگاه سند مفاهیم شماره 6 </a:t>
            </a:r>
            <a:r>
              <a:rPr lang="en-US" sz="2000" dirty="0" smtClean="0">
                <a:solidFill>
                  <a:srgbClr val="C00000"/>
                </a:solidFill>
                <a:cs typeface="B Mitra" pitchFamily="2" charset="-78"/>
              </a:rPr>
              <a:t>(SFAS No.6)</a:t>
            </a:r>
            <a:r>
              <a:rPr lang="fa-IR" sz="2000" dirty="0" smtClean="0">
                <a:solidFill>
                  <a:srgbClr val="C00000"/>
                </a:solidFill>
                <a:cs typeface="B Mitra" pitchFamily="2" charset="-78"/>
              </a:rPr>
              <a:t> یک بدهی دارای سه ویژگی می باشد:</a:t>
            </a:r>
          </a:p>
          <a:p>
            <a:pPr algn="just" rtl="1">
              <a:buFont typeface="Wingdings" pitchFamily="2" charset="2"/>
              <a:buChar char="ü"/>
              <a:defRPr/>
            </a:pPr>
            <a:r>
              <a:rPr lang="fa-IR" sz="2000" dirty="0" smtClean="0">
                <a:solidFill>
                  <a:srgbClr val="007A37"/>
                </a:solidFill>
                <a:cs typeface="B Mitra" pitchFamily="2" charset="-78"/>
              </a:rPr>
              <a:t>احتمال از دست دادن منافع اقتصادی آینده که ناشی از تعهدات کنونی یک واحد تجاری است مبنی بر انتقال دارایی ها یا ارائه خدمات در آینده به واحد های تجاری دیگر.</a:t>
            </a:r>
          </a:p>
          <a:p>
            <a:pPr algn="just" rtl="1">
              <a:buFont typeface="Wingdings" pitchFamily="2" charset="2"/>
              <a:buChar char="ü"/>
              <a:defRPr/>
            </a:pPr>
            <a:r>
              <a:rPr lang="fa-IR" sz="2000" dirty="0" smtClean="0">
                <a:solidFill>
                  <a:srgbClr val="007A37"/>
                </a:solidFill>
                <a:cs typeface="B Mitra" pitchFamily="2" charset="-78"/>
              </a:rPr>
              <a:t>این مسئولیت واحد تجاری را متعهد می نماید و قابل گذشت نمی باشد.</a:t>
            </a:r>
          </a:p>
          <a:p>
            <a:pPr algn="just" rtl="1">
              <a:buFont typeface="Wingdings" pitchFamily="2" charset="2"/>
              <a:buChar char="ü"/>
              <a:defRPr/>
            </a:pPr>
            <a:r>
              <a:rPr lang="fa-IR" sz="2000" dirty="0" smtClean="0">
                <a:solidFill>
                  <a:srgbClr val="007A37"/>
                </a:solidFill>
                <a:cs typeface="B Mitra" pitchFamily="2" charset="-78"/>
              </a:rPr>
              <a:t>ناشی از رویدادهای مالی یا سایر رویدادهای گذشته اند.</a:t>
            </a:r>
          </a:p>
          <a:p>
            <a:pPr marL="0" indent="0" algn="just" rtl="1">
              <a:buFontTx/>
              <a:buNone/>
              <a:defRPr/>
            </a:pPr>
            <a:r>
              <a:rPr lang="fa-IR" sz="2000" dirty="0" smtClean="0">
                <a:cs typeface="B Mitra" pitchFamily="2" charset="-78"/>
              </a:rPr>
              <a:t>مالیات انتقالی ناشی از «تفاوت های موقتی» که منجر به خالص مبلغ مشمول مالیات در سالهای آینده می شود دارای این نوع ویژگی ها می باشد.</a:t>
            </a:r>
          </a:p>
          <a:p>
            <a:pPr marL="0" indent="0" algn="just" rtl="1">
              <a:buFontTx/>
              <a:buNone/>
              <a:defRPr/>
            </a:pPr>
            <a:r>
              <a:rPr lang="fa-IR" sz="2000" dirty="0" smtClean="0">
                <a:cs typeface="B Mitra" pitchFamily="2" charset="-78"/>
              </a:rPr>
              <a:t>بدهی ناشی از مالیات انتقالی دارای نخستین ویژگی است. زیرا:</a:t>
            </a:r>
          </a:p>
          <a:p>
            <a:pPr marL="0" indent="0" algn="just" rtl="1">
              <a:buFontTx/>
              <a:buNone/>
              <a:defRPr/>
            </a:pPr>
            <a:r>
              <a:rPr lang="fa-IR" sz="2000" dirty="0">
                <a:cs typeface="B Mitra" pitchFamily="2" charset="-78"/>
              </a:rPr>
              <a:t>	</a:t>
            </a:r>
            <a:r>
              <a:rPr lang="fa-IR" sz="1800" dirty="0" smtClean="0">
                <a:cs typeface="B Mitra" pitchFamily="2" charset="-78"/>
              </a:rPr>
              <a:t>- مالیات انتقالی ناشی از قوانین مالیاتی بوده و درنتیجه نوعی مسئولیت در برابر دولت است.</a:t>
            </a:r>
          </a:p>
          <a:p>
            <a:pPr marL="0" indent="0" algn="just" rtl="1">
              <a:buFontTx/>
              <a:buNone/>
              <a:defRPr/>
            </a:pPr>
            <a:r>
              <a:rPr lang="fa-IR" sz="1800" dirty="0">
                <a:cs typeface="B Mitra" pitchFamily="2" charset="-78"/>
              </a:rPr>
              <a:t>	</a:t>
            </a:r>
            <a:r>
              <a:rPr lang="fa-IR" sz="1800" dirty="0" smtClean="0">
                <a:cs typeface="B Mitra" pitchFamily="2" charset="-78"/>
              </a:rPr>
              <a:t>- تسویه بدهی  مستلزم به انتقال یا استفاده از دارایی ها می باشد.</a:t>
            </a:r>
          </a:p>
          <a:p>
            <a:pPr marL="0" indent="0" algn="just" rtl="1">
              <a:buFontTx/>
              <a:buNone/>
              <a:defRPr/>
            </a:pPr>
            <a:r>
              <a:rPr lang="fa-IR" sz="1800" dirty="0">
                <a:cs typeface="B Mitra" pitchFamily="2" charset="-78"/>
              </a:rPr>
              <a:t>	</a:t>
            </a:r>
            <a:r>
              <a:rPr lang="fa-IR" sz="1800" dirty="0" smtClean="0">
                <a:cs typeface="B Mitra" pitchFamily="2" charset="-78"/>
              </a:rPr>
              <a:t>- تسویه ناشی از رویدادهایی است که طبق قوانین مالیاتی تعیین شده اند.</a:t>
            </a:r>
          </a:p>
          <a:p>
            <a:pPr marL="0" indent="0" algn="just" rtl="1">
              <a:buFontTx/>
              <a:buNone/>
              <a:defRPr/>
            </a:pPr>
            <a:r>
              <a:rPr lang="fa-IR" sz="2000" dirty="0" smtClean="0">
                <a:cs typeface="B Mitra" pitchFamily="2" charset="-78"/>
              </a:rPr>
              <a:t>این بدهی دارای ویژگی دوم نیز می باشد. زیرا:</a:t>
            </a:r>
          </a:p>
          <a:p>
            <a:pPr marL="0" indent="0" algn="just" rtl="1">
              <a:buFontTx/>
              <a:buNone/>
              <a:defRPr/>
            </a:pPr>
            <a:r>
              <a:rPr lang="fa-IR" sz="2000" dirty="0">
                <a:cs typeface="B Mitra" pitchFamily="2" charset="-78"/>
              </a:rPr>
              <a:t>	</a:t>
            </a:r>
            <a:r>
              <a:rPr lang="fa-IR" sz="1800" dirty="0" smtClean="0">
                <a:cs typeface="B Mitra" pitchFamily="2" charset="-78"/>
              </a:rPr>
              <a:t>- از دیدگاه قوانین و مقررات مالیاتی دولت، بی تردید مالیات بر سود پرداخت خواهد شد.</a:t>
            </a:r>
          </a:p>
          <a:p>
            <a:pPr marL="0" indent="0" algn="just" rtl="1">
              <a:buFontTx/>
              <a:buNone/>
              <a:defRPr/>
            </a:pPr>
            <a:r>
              <a:rPr lang="fa-IR" sz="2000" dirty="0" smtClean="0">
                <a:cs typeface="B Mitra" pitchFamily="2" charset="-78"/>
              </a:rPr>
              <a:t>دارای ویژگی سوم نیزمی باشد. زیرا:</a:t>
            </a:r>
          </a:p>
          <a:p>
            <a:pPr marL="0" indent="0" algn="just" rtl="1">
              <a:buFontTx/>
              <a:buNone/>
              <a:defRPr/>
            </a:pPr>
            <a:r>
              <a:rPr lang="fa-IR" sz="2000" dirty="0">
                <a:cs typeface="B Mitra" pitchFamily="2" charset="-78"/>
              </a:rPr>
              <a:t>	</a:t>
            </a:r>
            <a:r>
              <a:rPr lang="fa-IR" sz="1800" dirty="0" smtClean="0">
                <a:cs typeface="B Mitra" pitchFamily="2" charset="-78"/>
              </a:rPr>
              <a:t>- رویدادهای گذشته که موجب تفاوت موقت شده اند همانند رویدادهای گذشته ای هستند که منجر به تعهدات ناشی از مالیات های انتقالی شده اند.</a:t>
            </a:r>
          </a:p>
          <a:p>
            <a:pPr marL="0" indent="0" algn="just" rtl="1">
              <a:buFontTx/>
              <a:buNone/>
              <a:defRPr/>
            </a:pPr>
            <a:endParaRPr lang="fa-IR" sz="2000" dirty="0">
              <a:cs typeface="B Mitra" pitchFamily="2" charset="-78"/>
            </a:endParaRPr>
          </a:p>
          <a:p>
            <a:pPr marL="0" indent="0" algn="just" rtl="1">
              <a:buFontTx/>
              <a:buNone/>
              <a:defRPr/>
            </a:pPr>
            <a:endParaRPr lang="fa-IR" sz="2000" dirty="0" smtClean="0">
              <a:cs typeface="B Mitra" pitchFamily="2" charset="-78"/>
            </a:endParaRPr>
          </a:p>
          <a:p>
            <a:pPr algn="just" rtl="1">
              <a:defRPr/>
            </a:pPr>
            <a:endParaRPr lang="en-US" sz="2200" dirty="0">
              <a:cs typeface="B Mitra" pitchFamily="2" charset="-78"/>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5602" name="Title 1"/>
          <p:cNvSpPr>
            <a:spLocks noGrp="1"/>
          </p:cNvSpPr>
          <p:nvPr>
            <p:ph type="title"/>
          </p:nvPr>
        </p:nvSpPr>
        <p:spPr>
          <a:xfrm>
            <a:off x="468313" y="188913"/>
            <a:ext cx="8229600" cy="633412"/>
          </a:xfrm>
        </p:spPr>
        <p:txBody>
          <a:bodyPr/>
          <a:lstStyle/>
          <a:p>
            <a:pPr algn="r" rtl="1"/>
            <a:r>
              <a:rPr lang="fa-IR" sz="3600" b="1" smtClean="0">
                <a:solidFill>
                  <a:srgbClr val="660066"/>
                </a:solidFill>
                <a:cs typeface="B Mitra" pitchFamily="2" charset="-78"/>
              </a:rPr>
              <a:t>دارایی ناشی از مالیات انتقالی</a:t>
            </a:r>
            <a:endParaRPr lang="en-US" sz="3600" smtClean="0"/>
          </a:p>
        </p:txBody>
      </p:sp>
      <p:sp>
        <p:nvSpPr>
          <p:cNvPr id="25603" name="Content Placeholder 2"/>
          <p:cNvSpPr>
            <a:spLocks noGrp="1"/>
          </p:cNvSpPr>
          <p:nvPr>
            <p:ph idx="1"/>
          </p:nvPr>
        </p:nvSpPr>
        <p:spPr>
          <a:xfrm>
            <a:off x="468313" y="908050"/>
            <a:ext cx="8229600" cy="5689600"/>
          </a:xfrm>
        </p:spPr>
        <p:txBody>
          <a:bodyPr/>
          <a:lstStyle/>
          <a:p>
            <a:pPr marL="0" indent="0" algn="just" rtl="1">
              <a:buFontTx/>
              <a:buNone/>
              <a:defRPr/>
            </a:pPr>
            <a:r>
              <a:rPr lang="fa-IR" sz="2000" dirty="0" smtClean="0">
                <a:solidFill>
                  <a:srgbClr val="C00000"/>
                </a:solidFill>
                <a:cs typeface="B Mitra" pitchFamily="2" charset="-78"/>
              </a:rPr>
              <a:t>از دیدگاه سند مفاهیم شماره 6 </a:t>
            </a:r>
            <a:r>
              <a:rPr lang="en-US" sz="2000" dirty="0" smtClean="0">
                <a:solidFill>
                  <a:srgbClr val="C00000"/>
                </a:solidFill>
                <a:cs typeface="B Mitra" pitchFamily="2" charset="-78"/>
              </a:rPr>
              <a:t>(SFAS No.6)</a:t>
            </a:r>
            <a:r>
              <a:rPr lang="fa-IR" sz="2000" dirty="0" smtClean="0">
                <a:solidFill>
                  <a:srgbClr val="C00000"/>
                </a:solidFill>
                <a:cs typeface="B Mitra" pitchFamily="2" charset="-78"/>
              </a:rPr>
              <a:t> یک دارایی دارای سه ویژگی می باشد:</a:t>
            </a:r>
          </a:p>
          <a:p>
            <a:pPr algn="just" rtl="1">
              <a:buFont typeface="Wingdings" pitchFamily="2" charset="2"/>
              <a:buChar char="ü"/>
              <a:defRPr/>
            </a:pPr>
            <a:r>
              <a:rPr lang="fa-IR" sz="2000" dirty="0" smtClean="0">
                <a:solidFill>
                  <a:srgbClr val="007A37"/>
                </a:solidFill>
                <a:cs typeface="B Mitra" pitchFamily="2" charset="-78"/>
              </a:rPr>
              <a:t>بیانگر منافع محتمل آینده باشد که مستلزم توان ایجاد خالص جریان های نقدی ورودی آینده است.</a:t>
            </a:r>
          </a:p>
          <a:p>
            <a:pPr algn="just" rtl="1">
              <a:buFont typeface="Wingdings" pitchFamily="2" charset="2"/>
              <a:buChar char="ü"/>
              <a:defRPr/>
            </a:pPr>
            <a:r>
              <a:rPr lang="fa-IR" sz="2000" dirty="0" smtClean="0">
                <a:solidFill>
                  <a:srgbClr val="007A37"/>
                </a:solidFill>
                <a:cs typeface="B Mitra" pitchFamily="2" charset="-78"/>
              </a:rPr>
              <a:t>واحد تجاری باید بتواند منافعی را به دست آورد یا بر واحدهای تجاری دیگر کنترل هایی اعمال کند تا این منافع را بدست آورد.</a:t>
            </a:r>
          </a:p>
          <a:p>
            <a:pPr algn="just" rtl="1">
              <a:buFont typeface="Wingdings" pitchFamily="2" charset="2"/>
              <a:buChar char="ü"/>
              <a:defRPr/>
            </a:pPr>
            <a:r>
              <a:rPr lang="fa-IR" sz="2000" dirty="0" smtClean="0">
                <a:solidFill>
                  <a:srgbClr val="007A37"/>
                </a:solidFill>
                <a:cs typeface="B Mitra" pitchFamily="2" charset="-78"/>
              </a:rPr>
              <a:t>رویداد مالی یا رویداد دیگری که منجر به ایجاد حق یا کنترل بر منافع شده اند در گذشته رخ داده باشند.</a:t>
            </a:r>
          </a:p>
          <a:p>
            <a:pPr marL="0" indent="0" algn="just" rtl="1">
              <a:buFontTx/>
              <a:buNone/>
              <a:defRPr/>
            </a:pPr>
            <a:r>
              <a:rPr lang="fa-IR" sz="2000" dirty="0" smtClean="0">
                <a:cs typeface="B Mitra" pitchFamily="2" charset="-78"/>
              </a:rPr>
              <a:t>مالیات های انتقالی حاصل از تفاوت های موقتی که منجر به خالص مبلغ قابل کسر در سالهای آینده باشند که می توان طبق قوانین مالیاتی آنها را به دوره های بعد منتقل نمود دارای چنین ویژگی هایی هستند:</a:t>
            </a:r>
          </a:p>
          <a:p>
            <a:pPr marL="0" indent="0" algn="just" rtl="1">
              <a:buFontTx/>
              <a:buNone/>
              <a:defRPr/>
            </a:pPr>
            <a:r>
              <a:rPr lang="fa-IR" sz="2000" dirty="0">
                <a:cs typeface="B Mitra" pitchFamily="2" charset="-78"/>
              </a:rPr>
              <a:t>	</a:t>
            </a:r>
            <a:r>
              <a:rPr lang="fa-IR" sz="2000" dirty="0" smtClean="0">
                <a:cs typeface="B Mitra" pitchFamily="2" charset="-78"/>
              </a:rPr>
              <a:t>- </a:t>
            </a:r>
            <a:r>
              <a:rPr lang="fa-IR" sz="1800" u="sng" dirty="0" smtClean="0">
                <a:cs typeface="B Mitra" pitchFamily="2" charset="-78"/>
              </a:rPr>
              <a:t>ویژگی اول: </a:t>
            </a:r>
            <a:r>
              <a:rPr lang="fa-IR" sz="1800" dirty="0" smtClean="0">
                <a:cs typeface="B Mitra" pitchFamily="2" charset="-78"/>
              </a:rPr>
              <a:t>منافع مالیاتی تضمین شده اند. در سال آینده یکی از دو رویدار به وقوع می پیوندد:</a:t>
            </a:r>
          </a:p>
          <a:p>
            <a:pPr marL="0" indent="0" algn="just" rtl="1">
              <a:buFontTx/>
              <a:buNone/>
              <a:defRPr/>
            </a:pPr>
            <a:r>
              <a:rPr lang="fa-IR" sz="1800" dirty="0">
                <a:cs typeface="B Mitra" pitchFamily="2" charset="-78"/>
              </a:rPr>
              <a:t>	</a:t>
            </a:r>
            <a:r>
              <a:rPr lang="fa-IR" sz="1800" dirty="0" smtClean="0">
                <a:cs typeface="B Mitra" pitchFamily="2" charset="-78"/>
              </a:rPr>
              <a:t>	برای کاهش دادن مالیات بر سود واقعی آن سال باید از مبالغ قابل کسر استفاده کرد.</a:t>
            </a:r>
          </a:p>
          <a:p>
            <a:pPr marL="0" indent="0" algn="just" rtl="1">
              <a:buFontTx/>
              <a:buNone/>
              <a:defRPr/>
            </a:pPr>
            <a:r>
              <a:rPr lang="fa-IR" sz="1800" dirty="0">
                <a:cs typeface="B Mitra" pitchFamily="2" charset="-78"/>
              </a:rPr>
              <a:t>	</a:t>
            </a:r>
            <a:r>
              <a:rPr lang="fa-IR" sz="1800" dirty="0" smtClean="0">
                <a:cs typeface="B Mitra" pitchFamily="2" charset="-78"/>
              </a:rPr>
              <a:t>	مبالغ قابل کسر منجر به استرداد مالیات پرداختنی در سال جاری و سالهای قبل می شود.</a:t>
            </a:r>
          </a:p>
          <a:p>
            <a:pPr marL="0" indent="0" algn="just" rtl="1">
              <a:buFontTx/>
              <a:buNone/>
              <a:defRPr/>
            </a:pPr>
            <a:r>
              <a:rPr lang="fa-IR" sz="1800" dirty="0">
                <a:cs typeface="B Mitra" pitchFamily="2" charset="-78"/>
              </a:rPr>
              <a:t>	</a:t>
            </a:r>
            <a:r>
              <a:rPr lang="fa-IR" sz="1800" dirty="0" smtClean="0">
                <a:cs typeface="B Mitra" pitchFamily="2" charset="-78"/>
              </a:rPr>
              <a:t>- </a:t>
            </a:r>
            <a:r>
              <a:rPr lang="fa-IR" sz="1800" u="sng" dirty="0" smtClean="0">
                <a:cs typeface="B Mitra" pitchFamily="2" charset="-78"/>
              </a:rPr>
              <a:t>ویژگی دوم: </a:t>
            </a:r>
            <a:r>
              <a:rPr lang="fa-IR" sz="1800" dirty="0" smtClean="0">
                <a:cs typeface="B Mitra" pitchFamily="2" charset="-78"/>
              </a:rPr>
              <a:t>واحد تجاری نسبت به منافع مالیاتی ناشی از انتقال به دوره بعد دارای یک حق انحصاری است.</a:t>
            </a:r>
          </a:p>
          <a:p>
            <a:pPr marL="0" indent="0" algn="just" rtl="1">
              <a:buFontTx/>
              <a:buNone/>
              <a:defRPr/>
            </a:pPr>
            <a:r>
              <a:rPr lang="fa-IR" sz="1800" dirty="0">
                <a:cs typeface="B Mitra" pitchFamily="2" charset="-78"/>
              </a:rPr>
              <a:t>	</a:t>
            </a:r>
            <a:r>
              <a:rPr lang="fa-IR" sz="1800" dirty="0" smtClean="0">
                <a:cs typeface="B Mitra" pitchFamily="2" charset="-78"/>
              </a:rPr>
              <a:t>- </a:t>
            </a:r>
            <a:r>
              <a:rPr lang="fa-IR" sz="1800" u="sng" dirty="0" smtClean="0">
                <a:cs typeface="B Mitra" pitchFamily="2" charset="-78"/>
              </a:rPr>
              <a:t>ویژگی سوم: </a:t>
            </a:r>
            <a:r>
              <a:rPr lang="fa-IR" sz="1800" dirty="0" smtClean="0">
                <a:cs typeface="B Mitra" pitchFamily="2" charset="-78"/>
              </a:rPr>
              <a:t>واحد تجاری باید در سال جاری یا سال های قبل سود مشمول مالیات کسب کرده باشد که بتوان آنها را به دوره های گذشته منتقل کرد و به رویدادهای مالی تحقق بخشید اما از آنجا که کسب درآمد در سال های آینده هنوز تحقق نیافته و در تهیه صورتهای مالی هم گنجانده نمی شوند, در مورد مبالغ قابل کسری را که نتوان به دوره های گذشته منتقل کرد تا مالیات هایی که تاکنون پرداخت شده مسترد شوند باعث می شوند که ویژگی سوم مشاهده نشود. همچنین در مورد خالص زیان عملیاتی قابل انتقال به سال های آتی هم این ویژگی مشاهده نمی شود به بین دیگر این اقلام نشان دهنده سودهای غیرعملیاتی احتمالی هستند که هنوز تحقق نیافته اند.</a:t>
            </a:r>
            <a:endParaRPr lang="en-US" sz="1800" dirty="0">
              <a:cs typeface="B Mitra" pitchFamily="2" charset="-78"/>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6627" name="Content Placeholder 2"/>
          <p:cNvSpPr>
            <a:spLocks noGrp="1"/>
          </p:cNvSpPr>
          <p:nvPr>
            <p:ph idx="1"/>
          </p:nvPr>
        </p:nvSpPr>
        <p:spPr>
          <a:xfrm>
            <a:off x="468313" y="333375"/>
            <a:ext cx="8229600" cy="5759450"/>
          </a:xfrm>
        </p:spPr>
        <p:txBody>
          <a:bodyPr/>
          <a:lstStyle/>
          <a:p>
            <a:pPr marL="0" indent="0" algn="just" rtl="1">
              <a:buFontTx/>
              <a:buNone/>
              <a:defRPr/>
            </a:pPr>
            <a:r>
              <a:rPr lang="fa-IR" sz="2400" dirty="0" smtClean="0">
                <a:cs typeface="B Mitra" pitchFamily="2" charset="-78"/>
              </a:rPr>
              <a:t>هیئت استانداردهای حسابداری مالی در برابر ادعاهایی که علیه  شناسایی کردن مالیات بر دارایی انتقالی بوجود آمده بود کوتاه آمد و به جز در شرایط بسیار خاص اجازه نمی دهد که شرکتی مالیات بر دارایی انتقالی گزارش کند. ولی در برابر ادعاهایی علیه شناسایی بدهی های مالیاتی انتقالی تسلیم نشد .</a:t>
            </a:r>
          </a:p>
          <a:p>
            <a:pPr marL="0" indent="0" algn="just" rtl="1">
              <a:buFontTx/>
              <a:buNone/>
              <a:defRPr/>
            </a:pPr>
            <a:r>
              <a:rPr lang="fa-IR" sz="2400" dirty="0" smtClean="0">
                <a:cs typeface="B Mitra" pitchFamily="2" charset="-78"/>
              </a:rPr>
              <a:t>لذا برابر نظر هیئت تفاوت های موقتی به جزء در یک مورد خاص موجب پیدایش مالیات بر دارایی انتقالی نمیشوند و آن زمانی است که : </a:t>
            </a:r>
          </a:p>
          <a:p>
            <a:pPr marL="0" indent="0" algn="just" rtl="1">
              <a:buFontTx/>
              <a:buNone/>
              <a:defRPr/>
            </a:pPr>
            <a:r>
              <a:rPr lang="fa-IR" sz="2400" i="1" dirty="0" smtClean="0">
                <a:solidFill>
                  <a:srgbClr val="C00000"/>
                </a:solidFill>
                <a:effectLst>
                  <a:outerShdw blurRad="38100" dist="38100" dir="2700000" algn="tl">
                    <a:srgbClr val="000000">
                      <a:alpha val="43137"/>
                    </a:srgbClr>
                  </a:outerShdw>
                </a:effectLst>
                <a:cs typeface="B Mitra" pitchFamily="2" charset="-78"/>
              </a:rPr>
              <a:t>خالص منفی تفاوت موقتی متعلق به آینده به گذشته انتقال می یابد و در برابر سود مشمول مالیات گذشته یا جاری قرار می گیرد. که بدان معنا می باشد که فقط زمانی می توان به منافع مالیاتی تحقق بخشید که سود کسب شده باشد که این رویداد دوم هنوز رخ نداده است و نیز در فرض مربوط به حسابداری تعهدی یا اصل تداوم فعالیت هم وجود ندارد. </a:t>
            </a:r>
          </a:p>
          <a:p>
            <a:pPr marL="0" indent="0" algn="just" rtl="1">
              <a:buFontTx/>
              <a:buNone/>
              <a:defRPr/>
            </a:pPr>
            <a:r>
              <a:rPr lang="fa-IR" sz="2400" i="1" dirty="0" smtClean="0">
                <a:solidFill>
                  <a:srgbClr val="0000FF"/>
                </a:solidFill>
                <a:effectLst>
                  <a:outerShdw blurRad="38100" dist="38100" dir="2700000" algn="tl">
                    <a:srgbClr val="000000">
                      <a:alpha val="43137"/>
                    </a:srgbClr>
                  </a:outerShdw>
                </a:effectLst>
                <a:cs typeface="B Mitra" pitchFamily="2" charset="-78"/>
              </a:rPr>
              <a:t>در پاسخ به این سوال یک از اعضاء عنوان کرد که در فرض تداوم فعالیت به صورت تلویحی این فرض نهفته است که شرکت در سالهای در پیش رو دارای سود عملیاتی خواهد بود و این سود در حدی است که تفاوت موقتی منفی را پوشش دهد و پس از آن سود بدست آید ولی دیگر اعضاء هیئت آن را نپذیرفه و مدعی بودند که سود عملیاتی آینده رویدادی است که هنوز رخ نداده است.</a:t>
            </a:r>
            <a:endParaRPr lang="fa-IR" sz="2400" i="1" dirty="0" smtClean="0">
              <a:solidFill>
                <a:srgbClr val="0000FF"/>
              </a:solidFill>
              <a:cs typeface="B Mitra" pitchFamily="2" charset="-78"/>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7650" name="Title 1"/>
          <p:cNvSpPr>
            <a:spLocks noGrp="1"/>
          </p:cNvSpPr>
          <p:nvPr>
            <p:ph type="title"/>
          </p:nvPr>
        </p:nvSpPr>
        <p:spPr>
          <a:xfrm>
            <a:off x="457200" y="274638"/>
            <a:ext cx="8229600" cy="850900"/>
          </a:xfrm>
        </p:spPr>
        <p:txBody>
          <a:bodyPr/>
          <a:lstStyle/>
          <a:p>
            <a:pPr rtl="1"/>
            <a:r>
              <a:rPr lang="fa-IR" sz="2400" b="1" smtClean="0">
                <a:solidFill>
                  <a:srgbClr val="660066"/>
                </a:solidFill>
                <a:cs typeface="B Mitra" pitchFamily="2" charset="-78"/>
              </a:rPr>
              <a:t>مقایسه استاندارد 96 از هیئت استانداردهای حسابداری مالی با بیانیه شماره 11 از هیئت اصول حسابداری</a:t>
            </a:r>
            <a:endParaRPr lang="en-US" sz="2400" b="1" smtClean="0">
              <a:solidFill>
                <a:srgbClr val="660066"/>
              </a:solidFill>
              <a:cs typeface="B Mitra" pitchFamily="2" charset="-78"/>
            </a:endParaRPr>
          </a:p>
        </p:txBody>
      </p:sp>
      <p:sp>
        <p:nvSpPr>
          <p:cNvPr id="27651" name="Content Placeholder 2"/>
          <p:cNvSpPr>
            <a:spLocks noGrp="1"/>
          </p:cNvSpPr>
          <p:nvPr>
            <p:ph idx="1"/>
          </p:nvPr>
        </p:nvSpPr>
        <p:spPr>
          <a:xfrm>
            <a:off x="468313" y="1412875"/>
            <a:ext cx="8229600" cy="5184775"/>
          </a:xfrm>
        </p:spPr>
        <p:txBody>
          <a:bodyPr/>
          <a:lstStyle/>
          <a:p>
            <a:pPr marL="0" indent="0" algn="just" rtl="1">
              <a:buFontTx/>
              <a:buNone/>
            </a:pPr>
            <a:r>
              <a:rPr lang="fa-IR" sz="2800" smtClean="0">
                <a:cs typeface="B Mitra" pitchFamily="2" charset="-78"/>
              </a:rPr>
              <a:t>دلیل شباهت دو روش مزبور در ماهیت </a:t>
            </a:r>
            <a:r>
              <a:rPr lang="fa-IR" sz="2800" smtClean="0">
                <a:solidFill>
                  <a:srgbClr val="FF0000"/>
                </a:solidFill>
                <a:cs typeface="B Mitra" pitchFamily="2" charset="-78"/>
              </a:rPr>
              <a:t>تفاوت های موقتی </a:t>
            </a:r>
            <a:r>
              <a:rPr lang="fa-IR" sz="2800" smtClean="0">
                <a:cs typeface="B Mitra" pitchFamily="2" charset="-78"/>
              </a:rPr>
              <a:t>است که این تفاوت ها، از دیدگاه تعریف عبارت، پیش از سررسید معکوس می شوند به بیان دیگر </a:t>
            </a:r>
            <a:r>
              <a:rPr lang="fa-IR" sz="2800" smtClean="0">
                <a:solidFill>
                  <a:srgbClr val="FF0000"/>
                </a:solidFill>
                <a:cs typeface="B Mitra" pitchFamily="2" charset="-78"/>
              </a:rPr>
              <a:t>تفاوت موقتی </a:t>
            </a:r>
            <a:r>
              <a:rPr lang="fa-IR" sz="2800" smtClean="0">
                <a:cs typeface="B Mitra" pitchFamily="2" charset="-78"/>
              </a:rPr>
              <a:t>در طول زمان به صفر می رسد.</a:t>
            </a:r>
          </a:p>
          <a:p>
            <a:pPr marL="0" indent="0" algn="just" rtl="1">
              <a:buFontTx/>
              <a:buNone/>
            </a:pPr>
            <a:r>
              <a:rPr lang="fa-IR" sz="2800" smtClean="0">
                <a:cs typeface="B Mitra" pitchFamily="2" charset="-78"/>
              </a:rPr>
              <a:t>اگر این تجزیه در سال جاری انجام شود مبدأ آن نقطه ای است که سلسله تفاوت های موقتی آغاز می شود و پایان دوره لحظه ای است که تفاوت های موقتی پایان می یابد و مجموع تفاوت های موقتی از ابتدا تا لحظه «تفکیک یا تجزیه» برابر است با مجموع اعداد حاصل از تجزیه تا پایان دوره.</a:t>
            </a:r>
          </a:p>
          <a:p>
            <a:pPr marL="0" indent="0" algn="just" rtl="1">
              <a:buFontTx/>
              <a:buNone/>
            </a:pPr>
            <a:endParaRPr lang="fa-IR" sz="1000" smtClean="0">
              <a:cs typeface="B Mitra" pitchFamily="2" charset="-78"/>
            </a:endParaRPr>
          </a:p>
          <a:p>
            <a:pPr marL="0" indent="0" algn="just" rtl="1">
              <a:buFontTx/>
              <a:buNone/>
            </a:pPr>
            <a:r>
              <a:rPr lang="fa-IR" sz="2400" smtClean="0">
                <a:solidFill>
                  <a:srgbClr val="7030A0"/>
                </a:solidFill>
                <a:cs typeface="B Mitra" pitchFamily="2" charset="-78"/>
              </a:rPr>
              <a:t>برای مثال شرکتی را در نظر بگیرید که برای تهیه صورت های مالی داراییهای ثابت را به روش خط مستقیم وبرای تکمیل کردن اظهارنامه مالیاتی آنها را به یکی از روش های تصاعدی مستهلک می کند و الگور زیر را در نظر بگیرید:</a:t>
            </a:r>
            <a:endParaRPr lang="en-US" sz="2400" smtClean="0">
              <a:solidFill>
                <a:srgbClr val="7030A0"/>
              </a:solidFill>
              <a:cs typeface="B Mitra" pitchFamily="2" charset="-78"/>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714375" y="428625"/>
          <a:ext cx="7972425" cy="1997076"/>
        </p:xfrm>
        <a:graphic>
          <a:graphicData uri="http://schemas.openxmlformats.org/drawingml/2006/table">
            <a:tbl>
              <a:tblPr firstRow="1" bandRow="1">
                <a:tableStyleId>{93296810-A885-4BE3-A3E7-6D5BEEA58F35}</a:tableStyleId>
              </a:tblPr>
              <a:tblGrid>
                <a:gridCol w="1000129"/>
                <a:gridCol w="1071566"/>
                <a:gridCol w="1000129"/>
                <a:gridCol w="1071566"/>
                <a:gridCol w="1143004"/>
                <a:gridCol w="2686031"/>
              </a:tblGrid>
              <a:tr h="442365">
                <a:tc>
                  <a:txBody>
                    <a:bodyPr/>
                    <a:lstStyle/>
                    <a:p>
                      <a:pPr algn="ctr" rtl="1"/>
                      <a:r>
                        <a:rPr lang="fa-IR" sz="1800" dirty="0" smtClean="0">
                          <a:cs typeface="B Mitra" pitchFamily="2" charset="-78"/>
                        </a:rPr>
                        <a:t>5</a:t>
                      </a:r>
                      <a:endParaRPr lang="en-US" sz="1800" dirty="0">
                        <a:cs typeface="B Mitra" pitchFamily="2" charset="-78"/>
                      </a:endParaRPr>
                    </a:p>
                  </a:txBody>
                  <a:tcPr marT="45727" marB="45727"/>
                </a:tc>
                <a:tc>
                  <a:txBody>
                    <a:bodyPr/>
                    <a:lstStyle/>
                    <a:p>
                      <a:pPr algn="ctr" rtl="1"/>
                      <a:r>
                        <a:rPr lang="fa-IR" sz="1800" dirty="0" smtClean="0">
                          <a:cs typeface="B Mitra" pitchFamily="2" charset="-78"/>
                        </a:rPr>
                        <a:t>4</a:t>
                      </a:r>
                      <a:endParaRPr lang="en-US" sz="1800" dirty="0">
                        <a:cs typeface="B Mitra" pitchFamily="2" charset="-78"/>
                      </a:endParaRPr>
                    </a:p>
                  </a:txBody>
                  <a:tcPr marT="45727" marB="45727"/>
                </a:tc>
                <a:tc>
                  <a:txBody>
                    <a:bodyPr/>
                    <a:lstStyle/>
                    <a:p>
                      <a:pPr algn="ctr" rtl="1"/>
                      <a:r>
                        <a:rPr lang="fa-IR" sz="1800" dirty="0" smtClean="0">
                          <a:cs typeface="B Mitra" pitchFamily="2" charset="-78"/>
                        </a:rPr>
                        <a:t>3</a:t>
                      </a:r>
                      <a:endParaRPr lang="en-US" sz="1800" dirty="0">
                        <a:cs typeface="B Mitra" pitchFamily="2" charset="-78"/>
                      </a:endParaRPr>
                    </a:p>
                  </a:txBody>
                  <a:tcPr marT="45727" marB="45727"/>
                </a:tc>
                <a:tc>
                  <a:txBody>
                    <a:bodyPr/>
                    <a:lstStyle/>
                    <a:p>
                      <a:pPr algn="ctr" rtl="1"/>
                      <a:r>
                        <a:rPr lang="fa-IR" sz="1800" dirty="0" smtClean="0">
                          <a:cs typeface="B Mitra" pitchFamily="2" charset="-78"/>
                        </a:rPr>
                        <a:t>2</a:t>
                      </a:r>
                      <a:endParaRPr lang="en-US" sz="1800" dirty="0">
                        <a:cs typeface="B Mitra" pitchFamily="2" charset="-78"/>
                      </a:endParaRPr>
                    </a:p>
                  </a:txBody>
                  <a:tcPr marT="45727" marB="45727"/>
                </a:tc>
                <a:tc>
                  <a:txBody>
                    <a:bodyPr/>
                    <a:lstStyle/>
                    <a:p>
                      <a:pPr algn="ctr" rtl="1"/>
                      <a:r>
                        <a:rPr lang="fa-IR" sz="1800" dirty="0" smtClean="0">
                          <a:cs typeface="B Mitra" pitchFamily="2" charset="-78"/>
                        </a:rPr>
                        <a:t>1</a:t>
                      </a:r>
                      <a:endParaRPr lang="en-US" sz="1800" dirty="0">
                        <a:cs typeface="B Mitra" pitchFamily="2" charset="-78"/>
                      </a:endParaRPr>
                    </a:p>
                  </a:txBody>
                  <a:tcPr marT="45727" marB="45727"/>
                </a:tc>
                <a:tc>
                  <a:txBody>
                    <a:bodyPr/>
                    <a:lstStyle/>
                    <a:p>
                      <a:pPr algn="ctr" rtl="1"/>
                      <a:r>
                        <a:rPr lang="fa-IR" sz="1800" dirty="0" smtClean="0">
                          <a:cs typeface="B Mitra" pitchFamily="2" charset="-78"/>
                        </a:rPr>
                        <a:t>سال</a:t>
                      </a:r>
                      <a:endParaRPr lang="en-US" sz="1800" dirty="0">
                        <a:cs typeface="B Mitra" pitchFamily="2" charset="-78"/>
                      </a:endParaRPr>
                    </a:p>
                  </a:txBody>
                  <a:tcPr marT="45727" marB="45727"/>
                </a:tc>
              </a:tr>
              <a:tr h="518237">
                <a:tc>
                  <a:txBody>
                    <a:bodyPr/>
                    <a:lstStyle/>
                    <a:p>
                      <a:pPr algn="ctr" rtl="1"/>
                      <a:r>
                        <a:rPr lang="fa-IR" sz="2800" dirty="0" smtClean="0">
                          <a:cs typeface="B Mitra" pitchFamily="2" charset="-78"/>
                        </a:rPr>
                        <a:t>100</a:t>
                      </a:r>
                      <a:endParaRPr lang="en-US" sz="2800" dirty="0">
                        <a:cs typeface="B Mitra" pitchFamily="2" charset="-78"/>
                      </a:endParaRPr>
                    </a:p>
                  </a:txBody>
                  <a:tcPr marT="45727" marB="45727"/>
                </a:tc>
                <a:tc>
                  <a:txBody>
                    <a:bodyPr/>
                    <a:lstStyle/>
                    <a:p>
                      <a:pPr algn="ctr" rtl="1"/>
                      <a:r>
                        <a:rPr lang="fa-IR" sz="2800" dirty="0" smtClean="0">
                          <a:cs typeface="B Mitra" pitchFamily="2" charset="-78"/>
                        </a:rPr>
                        <a:t>100</a:t>
                      </a:r>
                      <a:endParaRPr lang="en-US" sz="2800" dirty="0">
                        <a:cs typeface="B Mitra" pitchFamily="2" charset="-78"/>
                      </a:endParaRPr>
                    </a:p>
                  </a:txBody>
                  <a:tcPr marT="45727" marB="45727"/>
                </a:tc>
                <a:tc>
                  <a:txBody>
                    <a:bodyPr/>
                    <a:lstStyle/>
                    <a:p>
                      <a:pPr algn="ctr" rtl="1"/>
                      <a:r>
                        <a:rPr lang="fa-IR" sz="2800" dirty="0" smtClean="0">
                          <a:cs typeface="B Mitra" pitchFamily="2" charset="-78"/>
                        </a:rPr>
                        <a:t>100</a:t>
                      </a:r>
                      <a:endParaRPr lang="en-US" sz="2800" dirty="0">
                        <a:cs typeface="B Mitra" pitchFamily="2" charset="-78"/>
                      </a:endParaRPr>
                    </a:p>
                  </a:txBody>
                  <a:tcPr marT="45727" marB="45727"/>
                </a:tc>
                <a:tc>
                  <a:txBody>
                    <a:bodyPr/>
                    <a:lstStyle/>
                    <a:p>
                      <a:pPr algn="ctr" rtl="1"/>
                      <a:r>
                        <a:rPr lang="fa-IR" sz="2800" dirty="0" smtClean="0">
                          <a:cs typeface="B Mitra" pitchFamily="2" charset="-78"/>
                        </a:rPr>
                        <a:t>100</a:t>
                      </a:r>
                      <a:endParaRPr lang="en-US" sz="2800" dirty="0">
                        <a:cs typeface="B Mitra" pitchFamily="2" charset="-78"/>
                      </a:endParaRPr>
                    </a:p>
                  </a:txBody>
                  <a:tcPr marT="45727" marB="45727"/>
                </a:tc>
                <a:tc>
                  <a:txBody>
                    <a:bodyPr/>
                    <a:lstStyle/>
                    <a:p>
                      <a:pPr algn="ctr" rtl="1"/>
                      <a:r>
                        <a:rPr lang="fa-IR" sz="2800" dirty="0" smtClean="0">
                          <a:cs typeface="B Mitra" pitchFamily="2" charset="-78"/>
                        </a:rPr>
                        <a:t>100</a:t>
                      </a:r>
                      <a:endParaRPr lang="en-US" sz="2800" dirty="0">
                        <a:cs typeface="B Mitra" pitchFamily="2" charset="-78"/>
                      </a:endParaRPr>
                    </a:p>
                  </a:txBody>
                  <a:tcPr marT="45727" marB="45727"/>
                </a:tc>
                <a:tc>
                  <a:txBody>
                    <a:bodyPr/>
                    <a:lstStyle/>
                    <a:p>
                      <a:pPr algn="r" rtl="1"/>
                      <a:r>
                        <a:rPr lang="fa-IR" sz="2800" dirty="0" smtClean="0">
                          <a:cs typeface="B Mitra" pitchFamily="2" charset="-78"/>
                        </a:rPr>
                        <a:t>استهلاک گزارش شده </a:t>
                      </a:r>
                      <a:endParaRPr lang="en-US" sz="2800" dirty="0">
                        <a:cs typeface="B Mitra" pitchFamily="2" charset="-78"/>
                      </a:endParaRPr>
                    </a:p>
                  </a:txBody>
                  <a:tcPr marT="45727" marB="45727"/>
                </a:tc>
              </a:tr>
              <a:tr h="518237">
                <a:tc>
                  <a:txBody>
                    <a:bodyPr/>
                    <a:lstStyle/>
                    <a:p>
                      <a:pPr algn="ctr" rtl="1"/>
                      <a:r>
                        <a:rPr lang="fa-IR" sz="2800" dirty="0" smtClean="0">
                          <a:cs typeface="B Mitra" pitchFamily="2" charset="-78"/>
                        </a:rPr>
                        <a:t>25</a:t>
                      </a:r>
                      <a:endParaRPr lang="en-US" sz="2800" dirty="0">
                        <a:cs typeface="B Mitra" pitchFamily="2" charset="-78"/>
                      </a:endParaRPr>
                    </a:p>
                  </a:txBody>
                  <a:tcPr marT="45727" marB="45727"/>
                </a:tc>
                <a:tc>
                  <a:txBody>
                    <a:bodyPr/>
                    <a:lstStyle/>
                    <a:p>
                      <a:pPr algn="ctr" rtl="1"/>
                      <a:r>
                        <a:rPr lang="fa-IR" sz="2800" dirty="0" smtClean="0">
                          <a:cs typeface="B Mitra" pitchFamily="2" charset="-78"/>
                        </a:rPr>
                        <a:t>50</a:t>
                      </a:r>
                      <a:endParaRPr lang="en-US" sz="2800" dirty="0">
                        <a:cs typeface="B Mitra" pitchFamily="2" charset="-78"/>
                      </a:endParaRPr>
                    </a:p>
                  </a:txBody>
                  <a:tcPr marT="45727" marB="45727"/>
                </a:tc>
                <a:tc>
                  <a:txBody>
                    <a:bodyPr/>
                    <a:lstStyle/>
                    <a:p>
                      <a:pPr algn="ctr" rtl="1"/>
                      <a:r>
                        <a:rPr lang="fa-IR" sz="2800" dirty="0" smtClean="0">
                          <a:cs typeface="B Mitra" pitchFamily="2" charset="-78"/>
                        </a:rPr>
                        <a:t>75</a:t>
                      </a:r>
                      <a:endParaRPr lang="en-US" sz="2800" dirty="0">
                        <a:cs typeface="B Mitra" pitchFamily="2" charset="-78"/>
                      </a:endParaRPr>
                    </a:p>
                  </a:txBody>
                  <a:tcPr marT="45727" marB="45727"/>
                </a:tc>
                <a:tc>
                  <a:txBody>
                    <a:bodyPr/>
                    <a:lstStyle/>
                    <a:p>
                      <a:pPr algn="ctr" rtl="1"/>
                      <a:r>
                        <a:rPr lang="fa-IR" sz="2800" dirty="0" smtClean="0">
                          <a:cs typeface="B Mitra" pitchFamily="2" charset="-78"/>
                        </a:rPr>
                        <a:t>150</a:t>
                      </a:r>
                      <a:endParaRPr lang="en-US" sz="2800" dirty="0">
                        <a:cs typeface="B Mitra" pitchFamily="2" charset="-78"/>
                      </a:endParaRPr>
                    </a:p>
                  </a:txBody>
                  <a:tcPr marT="45727" marB="45727"/>
                </a:tc>
                <a:tc>
                  <a:txBody>
                    <a:bodyPr/>
                    <a:lstStyle/>
                    <a:p>
                      <a:pPr algn="ctr" rtl="1"/>
                      <a:r>
                        <a:rPr lang="fa-IR" sz="2800" dirty="0" smtClean="0">
                          <a:cs typeface="B Mitra" pitchFamily="2" charset="-78"/>
                        </a:rPr>
                        <a:t>200</a:t>
                      </a:r>
                      <a:endParaRPr lang="en-US" sz="2800" dirty="0">
                        <a:cs typeface="B Mitra" pitchFamily="2" charset="-78"/>
                      </a:endParaRPr>
                    </a:p>
                  </a:txBody>
                  <a:tcPr marT="45727" marB="45727"/>
                </a:tc>
                <a:tc>
                  <a:txBody>
                    <a:bodyPr/>
                    <a:lstStyle/>
                    <a:p>
                      <a:pPr algn="r" rtl="1"/>
                      <a:r>
                        <a:rPr lang="fa-IR" sz="2800" dirty="0" smtClean="0">
                          <a:cs typeface="B Mitra" pitchFamily="2" charset="-78"/>
                        </a:rPr>
                        <a:t>استهلاک از نظر مالیاتی</a:t>
                      </a:r>
                      <a:endParaRPr lang="en-US" sz="2800" dirty="0">
                        <a:cs typeface="B Mitra" pitchFamily="2" charset="-78"/>
                      </a:endParaRPr>
                    </a:p>
                  </a:txBody>
                  <a:tcPr marT="45727" marB="45727"/>
                </a:tc>
              </a:tr>
              <a:tr h="518237">
                <a:tc>
                  <a:txBody>
                    <a:bodyPr/>
                    <a:lstStyle/>
                    <a:p>
                      <a:pPr algn="ctr" rtl="1"/>
                      <a:r>
                        <a:rPr lang="fa-IR" sz="2800" dirty="0" smtClean="0">
                          <a:solidFill>
                            <a:srgbClr val="FF0000"/>
                          </a:solidFill>
                          <a:cs typeface="B Mitra" pitchFamily="2" charset="-78"/>
                        </a:rPr>
                        <a:t>75</a:t>
                      </a:r>
                      <a:endParaRPr lang="en-US" sz="2800" dirty="0">
                        <a:solidFill>
                          <a:srgbClr val="FF0000"/>
                        </a:solidFill>
                        <a:cs typeface="B Mitra" pitchFamily="2" charset="-78"/>
                      </a:endParaRPr>
                    </a:p>
                  </a:txBody>
                  <a:tcPr marT="45727" marB="45727"/>
                </a:tc>
                <a:tc>
                  <a:txBody>
                    <a:bodyPr/>
                    <a:lstStyle/>
                    <a:p>
                      <a:pPr algn="ctr" rtl="1"/>
                      <a:r>
                        <a:rPr lang="fa-IR" sz="2800" dirty="0" smtClean="0">
                          <a:solidFill>
                            <a:srgbClr val="FF0000"/>
                          </a:solidFill>
                          <a:cs typeface="B Mitra" pitchFamily="2" charset="-78"/>
                        </a:rPr>
                        <a:t>50</a:t>
                      </a:r>
                      <a:endParaRPr lang="en-US" sz="2800" dirty="0">
                        <a:solidFill>
                          <a:srgbClr val="FF0000"/>
                        </a:solidFill>
                        <a:cs typeface="B Mitra" pitchFamily="2" charset="-78"/>
                      </a:endParaRPr>
                    </a:p>
                  </a:txBody>
                  <a:tcPr marT="45727" marB="45727"/>
                </a:tc>
                <a:tc>
                  <a:txBody>
                    <a:bodyPr/>
                    <a:lstStyle/>
                    <a:p>
                      <a:pPr algn="ctr" rtl="1"/>
                      <a:r>
                        <a:rPr lang="fa-IR" sz="2800" dirty="0" smtClean="0">
                          <a:solidFill>
                            <a:srgbClr val="FF0000"/>
                          </a:solidFill>
                          <a:cs typeface="B Mitra" pitchFamily="2" charset="-78"/>
                        </a:rPr>
                        <a:t>25</a:t>
                      </a:r>
                      <a:endParaRPr lang="en-US" sz="2800" dirty="0">
                        <a:solidFill>
                          <a:srgbClr val="FF0000"/>
                        </a:solidFill>
                        <a:cs typeface="B Mitra" pitchFamily="2" charset="-78"/>
                      </a:endParaRPr>
                    </a:p>
                  </a:txBody>
                  <a:tcPr marT="45727" marB="45727"/>
                </a:tc>
                <a:tc>
                  <a:txBody>
                    <a:bodyPr/>
                    <a:lstStyle/>
                    <a:p>
                      <a:pPr algn="ctr" rtl="1"/>
                      <a:r>
                        <a:rPr lang="fa-IR" sz="2800" dirty="0" smtClean="0">
                          <a:solidFill>
                            <a:srgbClr val="FF0000"/>
                          </a:solidFill>
                          <a:cs typeface="B Mitra" pitchFamily="2" charset="-78"/>
                        </a:rPr>
                        <a:t>(50)</a:t>
                      </a:r>
                      <a:endParaRPr lang="en-US" sz="2800" dirty="0">
                        <a:solidFill>
                          <a:srgbClr val="FF0000"/>
                        </a:solidFill>
                        <a:cs typeface="B Mitra" pitchFamily="2" charset="-78"/>
                      </a:endParaRPr>
                    </a:p>
                  </a:txBody>
                  <a:tcPr marT="45727" marB="45727"/>
                </a:tc>
                <a:tc>
                  <a:txBody>
                    <a:bodyPr/>
                    <a:lstStyle/>
                    <a:p>
                      <a:pPr algn="ctr" rtl="1"/>
                      <a:r>
                        <a:rPr lang="fa-IR" sz="2800" dirty="0" smtClean="0">
                          <a:solidFill>
                            <a:srgbClr val="FF0000"/>
                          </a:solidFill>
                          <a:cs typeface="B Mitra" pitchFamily="2" charset="-78"/>
                        </a:rPr>
                        <a:t>(100)</a:t>
                      </a:r>
                      <a:endParaRPr lang="en-US" sz="2800" dirty="0">
                        <a:solidFill>
                          <a:srgbClr val="FF0000"/>
                        </a:solidFill>
                        <a:cs typeface="B Mitra" pitchFamily="2" charset="-78"/>
                      </a:endParaRPr>
                    </a:p>
                  </a:txBody>
                  <a:tcPr marT="45727" marB="45727"/>
                </a:tc>
                <a:tc>
                  <a:txBody>
                    <a:bodyPr/>
                    <a:lstStyle/>
                    <a:p>
                      <a:pPr algn="r" rtl="1"/>
                      <a:r>
                        <a:rPr lang="fa-IR" sz="2800" dirty="0" smtClean="0">
                          <a:solidFill>
                            <a:srgbClr val="FF0000"/>
                          </a:solidFill>
                          <a:cs typeface="B Mitra" pitchFamily="2" charset="-78"/>
                        </a:rPr>
                        <a:t>تفاوت موقتی</a:t>
                      </a:r>
                      <a:endParaRPr lang="en-US" sz="2800" dirty="0">
                        <a:solidFill>
                          <a:srgbClr val="FF0000"/>
                        </a:solidFill>
                        <a:cs typeface="B Mitra" pitchFamily="2" charset="-78"/>
                      </a:endParaRPr>
                    </a:p>
                  </a:txBody>
                  <a:tcPr marT="45727" marB="45727"/>
                </a:tc>
              </a:tr>
            </a:tbl>
          </a:graphicData>
        </a:graphic>
      </p:graphicFrame>
      <p:sp>
        <p:nvSpPr>
          <p:cNvPr id="28711" name="Rectangle 4"/>
          <p:cNvSpPr>
            <a:spLocks noChangeArrowheads="1"/>
          </p:cNvSpPr>
          <p:nvPr/>
        </p:nvSpPr>
        <p:spPr bwMode="auto">
          <a:xfrm>
            <a:off x="357188" y="2500313"/>
            <a:ext cx="8429625" cy="4062412"/>
          </a:xfrm>
          <a:prstGeom prst="rect">
            <a:avLst/>
          </a:prstGeom>
          <a:noFill/>
          <a:ln w="9525">
            <a:noFill/>
            <a:miter lim="800000"/>
            <a:headEnd/>
            <a:tailEnd/>
          </a:ln>
        </p:spPr>
        <p:txBody>
          <a:bodyPr>
            <a:spAutoFit/>
          </a:bodyPr>
          <a:lstStyle/>
          <a:p>
            <a:pPr algn="r" rtl="1"/>
            <a:r>
              <a:rPr lang="fa-IR" sz="2800">
                <a:cs typeface="B Mitra" pitchFamily="2" charset="-78"/>
              </a:rPr>
              <a:t>همانطور که  مشاهده می کنید جمع تفاوت های موقتی به صفر می رسد. (جمع دو سال نخست 150 دلار منفی و جمع سه سال آخر 150 دلار است.)</a:t>
            </a:r>
          </a:p>
          <a:p>
            <a:pPr algn="r" rtl="1"/>
            <a:endParaRPr lang="fa-IR" sz="1000">
              <a:cs typeface="B Mitra" pitchFamily="2" charset="-78"/>
            </a:endParaRPr>
          </a:p>
          <a:p>
            <a:pPr algn="r" rtl="1"/>
            <a:r>
              <a:rPr lang="fa-IR" sz="2800">
                <a:cs typeface="B Mitra" pitchFamily="2" charset="-78"/>
              </a:rPr>
              <a:t>به دور روش می توان جمع </a:t>
            </a:r>
            <a:r>
              <a:rPr lang="fa-IR" sz="2800">
                <a:solidFill>
                  <a:srgbClr val="FF0000"/>
                </a:solidFill>
                <a:cs typeface="B Mitra" pitchFamily="2" charset="-78"/>
              </a:rPr>
              <a:t>تفاوت های موقتی </a:t>
            </a:r>
            <a:r>
              <a:rPr lang="fa-IR" sz="2800">
                <a:cs typeface="B Mitra" pitchFamily="2" charset="-78"/>
              </a:rPr>
              <a:t>را محاسبه کرد:</a:t>
            </a:r>
          </a:p>
          <a:p>
            <a:pPr algn="r" rtl="1">
              <a:buFont typeface="Wingdings 2" pitchFamily="18" charset="2"/>
              <a:buChar char="a"/>
            </a:pPr>
            <a:r>
              <a:rPr lang="fa-IR" sz="2800">
                <a:cs typeface="B Mitra" pitchFamily="2" charset="-78"/>
              </a:rPr>
              <a:t> کار را از مبدأ آغاز کرده و به لحظه تفکیک و یا تجزیه رسید </a:t>
            </a:r>
            <a:r>
              <a:rPr lang="fa-IR" sz="2800">
                <a:solidFill>
                  <a:srgbClr val="0000FF"/>
                </a:solidFill>
                <a:cs typeface="B Mitra" pitchFamily="2" charset="-78"/>
              </a:rPr>
              <a:t>(روش اقلام انتقالی)</a:t>
            </a:r>
          </a:p>
          <a:p>
            <a:pPr algn="r" rtl="1"/>
            <a:r>
              <a:rPr lang="fa-IR" sz="2400">
                <a:solidFill>
                  <a:srgbClr val="007A37"/>
                </a:solidFill>
                <a:cs typeface="B Mitra" pitchFamily="2" charset="-78"/>
              </a:rPr>
              <a:t>بیانیه شماره 11 از هیئت اصول حسابداری که بر تفاوت های موقتی که رخ داده اند تاکید می کند</a:t>
            </a:r>
          </a:p>
          <a:p>
            <a:pPr algn="just" rtl="1">
              <a:buFont typeface="Wingdings 2" pitchFamily="18" charset="2"/>
              <a:buChar char="a"/>
            </a:pPr>
            <a:r>
              <a:rPr lang="fa-IR" sz="2800">
                <a:cs typeface="B Mitra" pitchFamily="2" charset="-78"/>
              </a:rPr>
              <a:t> کار را از پایان آغاز کرده و به لحظه تفکیک یا تجزیه رسید </a:t>
            </a:r>
            <a:r>
              <a:rPr lang="fa-IR" sz="2800">
                <a:solidFill>
                  <a:srgbClr val="0000FF"/>
                </a:solidFill>
                <a:cs typeface="B Mitra" pitchFamily="2" charset="-78"/>
              </a:rPr>
              <a:t>(روش مبتنی بر داراییها و بدهیها) </a:t>
            </a:r>
          </a:p>
          <a:p>
            <a:pPr algn="just" rtl="1"/>
            <a:r>
              <a:rPr lang="fa-IR" sz="2400">
                <a:solidFill>
                  <a:srgbClr val="007A37"/>
                </a:solidFill>
                <a:cs typeface="B Mitra" pitchFamily="2" charset="-78"/>
              </a:rPr>
              <a:t>استانداردشماره 96 ازهیئت استانداردهای حسابداری مالی برتفاوت های موقتی که بوجود خواهند َآمد تاکید می نماید.</a:t>
            </a:r>
            <a:endParaRPr lang="en-US" sz="2400">
              <a:solidFill>
                <a:srgbClr val="007A37"/>
              </a:solidFill>
              <a:cs typeface="B Mitra" pitchFamily="2" charset="-78"/>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9699" name="Content Placeholder 2"/>
          <p:cNvSpPr>
            <a:spLocks noGrp="1"/>
          </p:cNvSpPr>
          <p:nvPr>
            <p:ph idx="1"/>
          </p:nvPr>
        </p:nvSpPr>
        <p:spPr>
          <a:xfrm>
            <a:off x="428625" y="500063"/>
            <a:ext cx="8229600" cy="5626100"/>
          </a:xfrm>
        </p:spPr>
        <p:txBody>
          <a:bodyPr/>
          <a:lstStyle/>
          <a:p>
            <a:pPr marL="0" indent="0" algn="just" rtl="1">
              <a:buFontTx/>
              <a:buNone/>
              <a:defRPr/>
            </a:pPr>
            <a:r>
              <a:rPr lang="fa-IR" sz="2400" dirty="0" smtClean="0">
                <a:solidFill>
                  <a:srgbClr val="7030A0"/>
                </a:solidFill>
                <a:cs typeface="B Mitra" pitchFamily="2" charset="-78"/>
              </a:rPr>
              <a:t>در ادامه مثال فرض کنید که سود یک سال پیش از استهلاک به 200 دلار برسد و نرخ مالیات 20٪ باشد در این صورت با توجه به جدول استهلاک ارائه شده نتیجه زیر به دست می آید:</a:t>
            </a:r>
          </a:p>
          <a:p>
            <a:pPr marL="0" indent="0" algn="just" rtl="1">
              <a:buFontTx/>
              <a:buNone/>
              <a:defRPr/>
            </a:pPr>
            <a:endParaRPr lang="fa-IR" sz="2400" dirty="0" smtClean="0">
              <a:solidFill>
                <a:srgbClr val="7030A0"/>
              </a:solidFill>
              <a:cs typeface="B Mitra" pitchFamily="2" charset="-78"/>
            </a:endParaRPr>
          </a:p>
          <a:p>
            <a:pPr marL="0" indent="0" algn="just" rtl="1">
              <a:buFontTx/>
              <a:buNone/>
              <a:defRPr/>
            </a:pPr>
            <a:endParaRPr lang="fa-IR" sz="2400" dirty="0" smtClean="0">
              <a:solidFill>
                <a:srgbClr val="7030A0"/>
              </a:solidFill>
              <a:cs typeface="B Mitra" pitchFamily="2" charset="-78"/>
            </a:endParaRPr>
          </a:p>
          <a:p>
            <a:pPr marL="0" indent="0" algn="just" rtl="1">
              <a:buFontTx/>
              <a:buNone/>
              <a:defRPr/>
            </a:pPr>
            <a:endParaRPr lang="fa-IR" sz="2400" dirty="0" smtClean="0">
              <a:solidFill>
                <a:srgbClr val="7030A0"/>
              </a:solidFill>
              <a:cs typeface="B Mitra" pitchFamily="2" charset="-78"/>
            </a:endParaRPr>
          </a:p>
          <a:p>
            <a:pPr marL="0" indent="0" algn="just" rtl="1">
              <a:buFontTx/>
              <a:buNone/>
              <a:defRPr/>
            </a:pPr>
            <a:endParaRPr lang="fa-IR" sz="2400" dirty="0" smtClean="0">
              <a:solidFill>
                <a:srgbClr val="7030A0"/>
              </a:solidFill>
              <a:cs typeface="B Mitra" pitchFamily="2" charset="-78"/>
            </a:endParaRPr>
          </a:p>
          <a:p>
            <a:pPr marL="0" indent="0" algn="just" rtl="1">
              <a:buFontTx/>
              <a:buNone/>
              <a:defRPr/>
            </a:pPr>
            <a:endParaRPr lang="fa-IR" sz="1000" i="1" dirty="0" smtClean="0">
              <a:solidFill>
                <a:srgbClr val="C00000"/>
              </a:solidFill>
              <a:effectLst>
                <a:outerShdw blurRad="38100" dist="38100" dir="2700000" algn="tl">
                  <a:srgbClr val="000000">
                    <a:alpha val="43137"/>
                  </a:srgbClr>
                </a:outerShdw>
              </a:effectLst>
              <a:cs typeface="B Mitra" pitchFamily="2" charset="-78"/>
            </a:endParaRPr>
          </a:p>
          <a:p>
            <a:pPr marL="0" indent="0" algn="just" rtl="1">
              <a:buFontTx/>
              <a:buNone/>
              <a:defRPr/>
            </a:pPr>
            <a:r>
              <a:rPr lang="fa-IR" sz="2600" i="1" dirty="0" smtClean="0">
                <a:solidFill>
                  <a:srgbClr val="C00000"/>
                </a:solidFill>
                <a:effectLst>
                  <a:outerShdw blurRad="38100" dist="38100" dir="2700000" algn="tl">
                    <a:srgbClr val="000000">
                      <a:alpha val="43137"/>
                    </a:srgbClr>
                  </a:outerShdw>
                </a:effectLst>
                <a:cs typeface="B Mitra" pitchFamily="2" charset="-78"/>
              </a:rPr>
              <a:t>با توجه به مفاد بیانیه شماره 11 از هیئت اصول حسابداری :</a:t>
            </a:r>
          </a:p>
          <a:p>
            <a:pPr marL="0" indent="0" algn="just" rtl="1">
              <a:buFontTx/>
              <a:buNone/>
              <a:defRPr/>
            </a:pPr>
            <a:r>
              <a:rPr lang="fa-IR" sz="2400" i="1" dirty="0" smtClean="0">
                <a:effectLst>
                  <a:outerShdw blurRad="38100" dist="38100" dir="2700000" algn="tl">
                    <a:srgbClr val="000000">
                      <a:alpha val="43137"/>
                    </a:srgbClr>
                  </a:outerShdw>
                </a:effectLst>
                <a:cs typeface="B Mitra" pitchFamily="2" charset="-78"/>
              </a:rPr>
              <a:t>می توان با منظور کردن نرخ مالیات در مورد سود قبل از مالیات، مبلغ هزینه مالیات را بدست آورد. برای محاسبه مالیات پرداختنی باید از همین نرخ مالیات در مورد سود مشمول مالیات استفاده کرد. تفاوت این دو عدد بستانکار یا بدهکار است که باید به </a:t>
            </a:r>
            <a:r>
              <a:rPr lang="fa-IR" sz="2400" i="1" dirty="0" smtClean="0">
                <a:solidFill>
                  <a:srgbClr val="FF0000"/>
                </a:solidFill>
                <a:effectLst>
                  <a:outerShdw blurRad="38100" dist="38100" dir="2700000" algn="tl">
                    <a:srgbClr val="000000">
                      <a:alpha val="43137"/>
                    </a:srgbClr>
                  </a:outerShdw>
                </a:effectLst>
                <a:cs typeface="B Mitra" pitchFamily="2" charset="-78"/>
              </a:rPr>
              <a:t>حساب مالیات انتقالی </a:t>
            </a:r>
            <a:r>
              <a:rPr lang="fa-IR" sz="2400" i="1" dirty="0" smtClean="0">
                <a:effectLst>
                  <a:outerShdw blurRad="38100" dist="38100" dir="2700000" algn="tl">
                    <a:srgbClr val="000000">
                      <a:alpha val="43137"/>
                    </a:srgbClr>
                  </a:outerShdw>
                </a:effectLst>
                <a:cs typeface="B Mitra" pitchFamily="2" charset="-78"/>
              </a:rPr>
              <a:t>منظور شود .</a:t>
            </a:r>
          </a:p>
          <a:p>
            <a:pPr marL="0" indent="0" algn="just" rtl="1">
              <a:buFontTx/>
              <a:buNone/>
              <a:defRPr/>
            </a:pPr>
            <a:endParaRPr lang="fa-IR" sz="1000" i="1" dirty="0" smtClean="0">
              <a:effectLst>
                <a:outerShdw blurRad="38100" dist="38100" dir="2700000" algn="tl">
                  <a:srgbClr val="000000">
                    <a:alpha val="43137"/>
                  </a:srgbClr>
                </a:outerShdw>
              </a:effectLst>
              <a:cs typeface="B Mitra" pitchFamily="2" charset="-78"/>
            </a:endParaRPr>
          </a:p>
          <a:p>
            <a:pPr marL="0" indent="0" algn="just" rtl="1">
              <a:buFontTx/>
              <a:buNone/>
              <a:defRPr/>
            </a:pPr>
            <a:r>
              <a:rPr lang="fa-IR" sz="2400" dirty="0" smtClean="0">
                <a:solidFill>
                  <a:srgbClr val="7030A0"/>
                </a:solidFill>
                <a:cs typeface="B Mitra" pitchFamily="2" charset="-78"/>
              </a:rPr>
              <a:t>در ادامه مثال بالا ثبت هزینه مالیات در سال دوم به صورت زیر می باشد:</a:t>
            </a:r>
          </a:p>
          <a:p>
            <a:pPr marL="0" indent="0" algn="just" rtl="1">
              <a:buFontTx/>
              <a:buNone/>
              <a:defRPr/>
            </a:pPr>
            <a:endParaRPr lang="en-US" sz="2400" i="1" dirty="0" smtClean="0">
              <a:effectLst>
                <a:outerShdw blurRad="38100" dist="38100" dir="2700000" algn="tl">
                  <a:srgbClr val="000000">
                    <a:alpha val="43137"/>
                  </a:srgbClr>
                </a:outerShdw>
              </a:effectLst>
              <a:cs typeface="B Mitra" pitchFamily="2" charset="-78"/>
            </a:endParaRPr>
          </a:p>
        </p:txBody>
      </p:sp>
      <p:graphicFrame>
        <p:nvGraphicFramePr>
          <p:cNvPr id="4" name="Table 3"/>
          <p:cNvGraphicFramePr>
            <a:graphicFrameLocks noGrp="1"/>
          </p:cNvGraphicFramePr>
          <p:nvPr/>
        </p:nvGraphicFramePr>
        <p:xfrm>
          <a:off x="785813" y="1500188"/>
          <a:ext cx="7429500" cy="1285875"/>
        </p:xfrm>
        <a:graphic>
          <a:graphicData uri="http://schemas.openxmlformats.org/drawingml/2006/table">
            <a:tbl>
              <a:tblPr firstRow="1" bandRow="1">
                <a:tableStyleId>{93296810-A885-4BE3-A3E7-6D5BEEA58F35}</a:tableStyleId>
              </a:tblPr>
              <a:tblGrid>
                <a:gridCol w="928689"/>
                <a:gridCol w="1000125"/>
                <a:gridCol w="1000125"/>
                <a:gridCol w="928687"/>
                <a:gridCol w="1000125"/>
                <a:gridCol w="2571749"/>
              </a:tblGrid>
              <a:tr h="371023">
                <a:tc>
                  <a:txBody>
                    <a:bodyPr/>
                    <a:lstStyle/>
                    <a:p>
                      <a:pPr algn="ctr" rtl="1"/>
                      <a:r>
                        <a:rPr lang="fa-IR" sz="1800" dirty="0" smtClean="0">
                          <a:cs typeface="B Mitra" pitchFamily="2" charset="-78"/>
                        </a:rPr>
                        <a:t>5</a:t>
                      </a:r>
                      <a:endParaRPr lang="en-US" sz="1800" dirty="0">
                        <a:cs typeface="B Mitra" pitchFamily="2" charset="-78"/>
                      </a:endParaRPr>
                    </a:p>
                  </a:txBody>
                  <a:tcPr marL="91439" marR="91439" marT="45743" marB="45743"/>
                </a:tc>
                <a:tc>
                  <a:txBody>
                    <a:bodyPr/>
                    <a:lstStyle/>
                    <a:p>
                      <a:pPr algn="ctr" rtl="1"/>
                      <a:r>
                        <a:rPr lang="fa-IR" sz="1800" dirty="0" smtClean="0">
                          <a:cs typeface="B Mitra" pitchFamily="2" charset="-78"/>
                        </a:rPr>
                        <a:t>4</a:t>
                      </a:r>
                      <a:endParaRPr lang="en-US" sz="1800" dirty="0">
                        <a:cs typeface="B Mitra" pitchFamily="2" charset="-78"/>
                      </a:endParaRPr>
                    </a:p>
                  </a:txBody>
                  <a:tcPr marL="91439" marR="91439" marT="45743" marB="45743"/>
                </a:tc>
                <a:tc>
                  <a:txBody>
                    <a:bodyPr/>
                    <a:lstStyle/>
                    <a:p>
                      <a:pPr algn="ctr" rtl="1"/>
                      <a:r>
                        <a:rPr lang="fa-IR" sz="1800" dirty="0" smtClean="0">
                          <a:cs typeface="B Mitra" pitchFamily="2" charset="-78"/>
                        </a:rPr>
                        <a:t>3</a:t>
                      </a:r>
                      <a:endParaRPr lang="en-US" sz="1800" dirty="0">
                        <a:cs typeface="B Mitra" pitchFamily="2" charset="-78"/>
                      </a:endParaRPr>
                    </a:p>
                  </a:txBody>
                  <a:tcPr marL="91439" marR="91439" marT="45743" marB="45743"/>
                </a:tc>
                <a:tc>
                  <a:txBody>
                    <a:bodyPr/>
                    <a:lstStyle/>
                    <a:p>
                      <a:pPr algn="ctr" rtl="1"/>
                      <a:r>
                        <a:rPr lang="fa-IR" sz="1800" dirty="0" smtClean="0">
                          <a:cs typeface="B Mitra" pitchFamily="2" charset="-78"/>
                        </a:rPr>
                        <a:t>2</a:t>
                      </a:r>
                      <a:endParaRPr lang="en-US" sz="1800" dirty="0">
                        <a:cs typeface="B Mitra" pitchFamily="2" charset="-78"/>
                      </a:endParaRPr>
                    </a:p>
                  </a:txBody>
                  <a:tcPr marL="91439" marR="91439" marT="45743" marB="45743"/>
                </a:tc>
                <a:tc>
                  <a:txBody>
                    <a:bodyPr/>
                    <a:lstStyle/>
                    <a:p>
                      <a:pPr algn="ctr" rtl="1"/>
                      <a:r>
                        <a:rPr lang="fa-IR" sz="1800" dirty="0" smtClean="0">
                          <a:cs typeface="B Mitra" pitchFamily="2" charset="-78"/>
                        </a:rPr>
                        <a:t>1</a:t>
                      </a:r>
                      <a:endParaRPr lang="en-US" sz="1800" dirty="0">
                        <a:cs typeface="B Mitra" pitchFamily="2" charset="-78"/>
                      </a:endParaRPr>
                    </a:p>
                  </a:txBody>
                  <a:tcPr marL="91439" marR="91439" marT="45743" marB="45743"/>
                </a:tc>
                <a:tc>
                  <a:txBody>
                    <a:bodyPr/>
                    <a:lstStyle/>
                    <a:p>
                      <a:pPr algn="ctr" rtl="1"/>
                      <a:r>
                        <a:rPr lang="fa-IR" sz="1800" dirty="0" smtClean="0">
                          <a:cs typeface="B Mitra" pitchFamily="2" charset="-78"/>
                        </a:rPr>
                        <a:t>سال</a:t>
                      </a:r>
                      <a:endParaRPr lang="en-US" sz="1800" dirty="0">
                        <a:cs typeface="B Mitra" pitchFamily="2" charset="-78"/>
                      </a:endParaRPr>
                    </a:p>
                  </a:txBody>
                  <a:tcPr marL="91439" marR="91439" marT="45743" marB="45743"/>
                </a:tc>
              </a:tr>
              <a:tr h="457426">
                <a:tc>
                  <a:txBody>
                    <a:bodyPr/>
                    <a:lstStyle/>
                    <a:p>
                      <a:pPr algn="ctr" rtl="1"/>
                      <a:r>
                        <a:rPr lang="fa-IR" sz="2400" dirty="0" smtClean="0">
                          <a:cs typeface="B Mitra" pitchFamily="2" charset="-78"/>
                        </a:rPr>
                        <a:t>100</a:t>
                      </a:r>
                      <a:endParaRPr lang="en-US" sz="2400" dirty="0">
                        <a:cs typeface="B Mitra" pitchFamily="2" charset="-78"/>
                      </a:endParaRPr>
                    </a:p>
                  </a:txBody>
                  <a:tcPr marL="91439" marR="91439" marT="45743" marB="45743"/>
                </a:tc>
                <a:tc>
                  <a:txBody>
                    <a:bodyPr/>
                    <a:lstStyle/>
                    <a:p>
                      <a:pPr algn="ctr" rtl="1"/>
                      <a:r>
                        <a:rPr lang="fa-IR" sz="2400" dirty="0" smtClean="0">
                          <a:cs typeface="B Mitra" pitchFamily="2" charset="-78"/>
                        </a:rPr>
                        <a:t>100</a:t>
                      </a:r>
                      <a:endParaRPr lang="en-US" sz="2400" dirty="0">
                        <a:cs typeface="B Mitra" pitchFamily="2" charset="-78"/>
                      </a:endParaRPr>
                    </a:p>
                  </a:txBody>
                  <a:tcPr marL="91439" marR="91439" marT="45743" marB="45743"/>
                </a:tc>
                <a:tc>
                  <a:txBody>
                    <a:bodyPr/>
                    <a:lstStyle/>
                    <a:p>
                      <a:pPr algn="ctr" rtl="1"/>
                      <a:r>
                        <a:rPr lang="fa-IR" sz="2400" dirty="0" smtClean="0">
                          <a:cs typeface="B Mitra" pitchFamily="2" charset="-78"/>
                        </a:rPr>
                        <a:t>100</a:t>
                      </a:r>
                      <a:endParaRPr lang="en-US" sz="2400" dirty="0">
                        <a:cs typeface="B Mitra" pitchFamily="2" charset="-78"/>
                      </a:endParaRPr>
                    </a:p>
                  </a:txBody>
                  <a:tcPr marL="91439" marR="91439" marT="45743" marB="45743"/>
                </a:tc>
                <a:tc>
                  <a:txBody>
                    <a:bodyPr/>
                    <a:lstStyle/>
                    <a:p>
                      <a:pPr algn="ctr" rtl="1"/>
                      <a:r>
                        <a:rPr lang="fa-IR" sz="2400" dirty="0" smtClean="0">
                          <a:cs typeface="B Mitra" pitchFamily="2" charset="-78"/>
                        </a:rPr>
                        <a:t>100</a:t>
                      </a:r>
                      <a:endParaRPr lang="en-US" sz="2400" dirty="0">
                        <a:cs typeface="B Mitra" pitchFamily="2" charset="-78"/>
                      </a:endParaRPr>
                    </a:p>
                  </a:txBody>
                  <a:tcPr marL="91439" marR="91439" marT="45743" marB="45743"/>
                </a:tc>
                <a:tc>
                  <a:txBody>
                    <a:bodyPr/>
                    <a:lstStyle/>
                    <a:p>
                      <a:pPr algn="ctr" rtl="1"/>
                      <a:r>
                        <a:rPr lang="fa-IR" sz="2400" dirty="0" smtClean="0">
                          <a:cs typeface="B Mitra" pitchFamily="2" charset="-78"/>
                        </a:rPr>
                        <a:t>100</a:t>
                      </a:r>
                      <a:endParaRPr lang="en-US" sz="2400" dirty="0">
                        <a:cs typeface="B Mitra" pitchFamily="2" charset="-78"/>
                      </a:endParaRPr>
                    </a:p>
                  </a:txBody>
                  <a:tcPr marL="91439" marR="91439" marT="45743" marB="45743"/>
                </a:tc>
                <a:tc>
                  <a:txBody>
                    <a:bodyPr/>
                    <a:lstStyle/>
                    <a:p>
                      <a:pPr algn="r" rtl="1"/>
                      <a:r>
                        <a:rPr lang="fa-IR" sz="2400" dirty="0" smtClean="0">
                          <a:cs typeface="B Mitra" pitchFamily="2" charset="-78"/>
                        </a:rPr>
                        <a:t>سود قبل از مالیات</a:t>
                      </a:r>
                      <a:endParaRPr lang="en-US" sz="2400" dirty="0">
                        <a:cs typeface="B Mitra" pitchFamily="2" charset="-78"/>
                      </a:endParaRPr>
                    </a:p>
                  </a:txBody>
                  <a:tcPr marL="91439" marR="91439" marT="45743" marB="45743"/>
                </a:tc>
              </a:tr>
              <a:tr h="457426">
                <a:tc>
                  <a:txBody>
                    <a:bodyPr/>
                    <a:lstStyle/>
                    <a:p>
                      <a:pPr algn="ctr" rtl="1"/>
                      <a:r>
                        <a:rPr lang="fa-IR" sz="2400" dirty="0" smtClean="0">
                          <a:cs typeface="B Mitra" pitchFamily="2" charset="-78"/>
                        </a:rPr>
                        <a:t>175</a:t>
                      </a:r>
                      <a:endParaRPr lang="en-US" sz="2400" dirty="0">
                        <a:cs typeface="B Mitra" pitchFamily="2" charset="-78"/>
                      </a:endParaRPr>
                    </a:p>
                  </a:txBody>
                  <a:tcPr marL="91439" marR="91439" marT="45743" marB="45743"/>
                </a:tc>
                <a:tc>
                  <a:txBody>
                    <a:bodyPr/>
                    <a:lstStyle/>
                    <a:p>
                      <a:pPr algn="ctr" rtl="1"/>
                      <a:r>
                        <a:rPr lang="fa-IR" sz="2400" dirty="0" smtClean="0">
                          <a:cs typeface="B Mitra" pitchFamily="2" charset="-78"/>
                        </a:rPr>
                        <a:t>150</a:t>
                      </a:r>
                      <a:endParaRPr lang="en-US" sz="2400" dirty="0">
                        <a:cs typeface="B Mitra" pitchFamily="2" charset="-78"/>
                      </a:endParaRPr>
                    </a:p>
                  </a:txBody>
                  <a:tcPr marL="91439" marR="91439" marT="45743" marB="45743"/>
                </a:tc>
                <a:tc>
                  <a:txBody>
                    <a:bodyPr/>
                    <a:lstStyle/>
                    <a:p>
                      <a:pPr algn="ctr" rtl="1"/>
                      <a:r>
                        <a:rPr lang="fa-IR" sz="2400" dirty="0" smtClean="0">
                          <a:cs typeface="B Mitra" pitchFamily="2" charset="-78"/>
                        </a:rPr>
                        <a:t>125</a:t>
                      </a:r>
                      <a:endParaRPr lang="en-US" sz="2400" dirty="0">
                        <a:cs typeface="B Mitra" pitchFamily="2" charset="-78"/>
                      </a:endParaRPr>
                    </a:p>
                  </a:txBody>
                  <a:tcPr marL="91439" marR="91439" marT="45743" marB="45743"/>
                </a:tc>
                <a:tc>
                  <a:txBody>
                    <a:bodyPr/>
                    <a:lstStyle/>
                    <a:p>
                      <a:pPr algn="ctr" rtl="1"/>
                      <a:r>
                        <a:rPr lang="fa-IR" sz="2400" dirty="0" smtClean="0">
                          <a:cs typeface="B Mitra" pitchFamily="2" charset="-78"/>
                        </a:rPr>
                        <a:t>50</a:t>
                      </a:r>
                      <a:endParaRPr lang="en-US" sz="2400" dirty="0">
                        <a:cs typeface="B Mitra" pitchFamily="2" charset="-78"/>
                      </a:endParaRPr>
                    </a:p>
                  </a:txBody>
                  <a:tcPr marL="91439" marR="91439" marT="45743" marB="45743"/>
                </a:tc>
                <a:tc>
                  <a:txBody>
                    <a:bodyPr/>
                    <a:lstStyle/>
                    <a:p>
                      <a:pPr algn="ctr" rtl="1"/>
                      <a:r>
                        <a:rPr lang="fa-IR" sz="2400" dirty="0" smtClean="0">
                          <a:cs typeface="B Mitra" pitchFamily="2" charset="-78"/>
                        </a:rPr>
                        <a:t>0</a:t>
                      </a:r>
                      <a:endParaRPr lang="en-US" sz="2400" dirty="0">
                        <a:cs typeface="B Mitra" pitchFamily="2" charset="-78"/>
                      </a:endParaRPr>
                    </a:p>
                  </a:txBody>
                  <a:tcPr marL="91439" marR="91439" marT="45743" marB="45743"/>
                </a:tc>
                <a:tc>
                  <a:txBody>
                    <a:bodyPr/>
                    <a:lstStyle/>
                    <a:p>
                      <a:pPr algn="r" rtl="1"/>
                      <a:r>
                        <a:rPr lang="fa-IR" sz="2400" dirty="0" smtClean="0">
                          <a:cs typeface="B Mitra" pitchFamily="2" charset="-78"/>
                        </a:rPr>
                        <a:t>سود مشمول مالیات</a:t>
                      </a:r>
                      <a:endParaRPr lang="en-US" sz="2400" dirty="0">
                        <a:cs typeface="B Mitra" pitchFamily="2" charset="-78"/>
                      </a:endParaRPr>
                    </a:p>
                  </a:txBody>
                  <a:tcPr marL="91439" marR="91439" marT="45743" marB="45743"/>
                </a:tc>
              </a:tr>
            </a:tbl>
          </a:graphicData>
        </a:graphic>
      </p:graphicFrame>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30722" name="Content Placeholder 2"/>
          <p:cNvSpPr>
            <a:spLocks noGrp="1"/>
          </p:cNvSpPr>
          <p:nvPr>
            <p:ph idx="1"/>
          </p:nvPr>
        </p:nvSpPr>
        <p:spPr>
          <a:xfrm>
            <a:off x="457200" y="428625"/>
            <a:ext cx="8229600" cy="6143625"/>
          </a:xfrm>
        </p:spPr>
        <p:txBody>
          <a:bodyPr/>
          <a:lstStyle/>
          <a:p>
            <a:pPr algn="r" rtl="1">
              <a:buFontTx/>
              <a:buNone/>
            </a:pPr>
            <a:r>
              <a:rPr lang="fa-IR" sz="2400" smtClean="0">
                <a:cs typeface="B Mitra" pitchFamily="2" charset="-78"/>
              </a:rPr>
              <a:t>هزینه مالیات 		20</a:t>
            </a:r>
          </a:p>
          <a:p>
            <a:pPr algn="r" rtl="1">
              <a:buFontTx/>
              <a:buNone/>
            </a:pPr>
            <a:r>
              <a:rPr lang="fa-IR" sz="2400" smtClean="0">
                <a:cs typeface="B Mitra" pitchFamily="2" charset="-78"/>
              </a:rPr>
              <a:t>			مالیات پرداختنی		10</a:t>
            </a:r>
          </a:p>
          <a:p>
            <a:pPr algn="r" rtl="1">
              <a:buFontTx/>
              <a:buNone/>
            </a:pPr>
            <a:r>
              <a:rPr lang="fa-IR" sz="2400" smtClean="0">
                <a:cs typeface="B Mitra" pitchFamily="2" charset="-78"/>
              </a:rPr>
              <a:t>			مالیات انتقالی 		10</a:t>
            </a:r>
          </a:p>
          <a:p>
            <a:pPr algn="r" rtl="1">
              <a:buFontTx/>
              <a:buNone/>
            </a:pPr>
            <a:r>
              <a:rPr lang="fa-IR" sz="2400" smtClean="0">
                <a:cs typeface="B Mitra" pitchFamily="2" charset="-78"/>
              </a:rPr>
              <a:t>برای نشان دادن ثبت های روزنامه ظرف 5 سال از جدول زیر استفاده می کنیم:</a:t>
            </a:r>
          </a:p>
          <a:p>
            <a:pPr algn="r" rtl="1">
              <a:buFontTx/>
              <a:buNone/>
            </a:pPr>
            <a:endParaRPr lang="fa-IR" sz="2400" smtClean="0">
              <a:cs typeface="B Mitra" pitchFamily="2" charset="-78"/>
            </a:endParaRPr>
          </a:p>
          <a:p>
            <a:pPr algn="r" rtl="1">
              <a:buFontTx/>
              <a:buNone/>
            </a:pPr>
            <a:endParaRPr lang="fa-IR" sz="2400" smtClean="0">
              <a:cs typeface="B Mitra" pitchFamily="2" charset="-78"/>
            </a:endParaRPr>
          </a:p>
          <a:p>
            <a:pPr algn="r" rtl="1">
              <a:buFontTx/>
              <a:buNone/>
            </a:pPr>
            <a:endParaRPr lang="fa-IR" sz="2400" smtClean="0">
              <a:cs typeface="B Mitra" pitchFamily="2" charset="-78"/>
            </a:endParaRPr>
          </a:p>
          <a:p>
            <a:pPr algn="r" rtl="1">
              <a:buFontTx/>
              <a:buNone/>
            </a:pPr>
            <a:endParaRPr lang="fa-IR" sz="2400" smtClean="0">
              <a:cs typeface="B Mitra" pitchFamily="2" charset="-78"/>
            </a:endParaRPr>
          </a:p>
          <a:p>
            <a:pPr algn="r" rtl="1">
              <a:buFontTx/>
              <a:buNone/>
            </a:pPr>
            <a:endParaRPr lang="fa-IR" sz="2400" smtClean="0">
              <a:cs typeface="B Mitra" pitchFamily="2" charset="-78"/>
            </a:endParaRPr>
          </a:p>
          <a:p>
            <a:pPr algn="r" rtl="1">
              <a:buFontTx/>
              <a:buNone/>
            </a:pPr>
            <a:endParaRPr lang="fa-IR" sz="2400" smtClean="0">
              <a:cs typeface="B Mitra" pitchFamily="2" charset="-78"/>
            </a:endParaRPr>
          </a:p>
          <a:p>
            <a:pPr algn="r" rtl="1">
              <a:buFontTx/>
              <a:buNone/>
            </a:pPr>
            <a:r>
              <a:rPr lang="fa-IR" sz="2400" smtClean="0">
                <a:cs typeface="B Mitra" pitchFamily="2" charset="-78"/>
              </a:rPr>
              <a:t>در هر سال می توان با محاسبه جمع تفاوت های انتقالی از چپ به راست و ضرب آن در نرخ مالیات، بدهی مالیاتی را بدست آورد. </a:t>
            </a:r>
          </a:p>
          <a:p>
            <a:pPr algn="r" rtl="1">
              <a:buFontTx/>
              <a:buNone/>
            </a:pPr>
            <a:r>
              <a:rPr lang="fa-IR" sz="2400" b="1" i="1" smtClean="0">
                <a:solidFill>
                  <a:srgbClr val="7030A0"/>
                </a:solidFill>
                <a:cs typeface="B Mitra" pitchFamily="2" charset="-78"/>
              </a:rPr>
              <a:t>برای مثال در سال دوم جمع تفاوت های موقتی  به 150 دلار می رسد اگر این عدد در 20 ضرب شود بدهی مالیاتی انتقالی به 30 دلار می رسد.</a:t>
            </a:r>
            <a:endParaRPr lang="en-US" sz="2400" b="1" i="1" smtClean="0">
              <a:solidFill>
                <a:srgbClr val="7030A0"/>
              </a:solidFill>
              <a:cs typeface="B Mitra" pitchFamily="2" charset="-78"/>
            </a:endParaRPr>
          </a:p>
        </p:txBody>
      </p:sp>
      <p:graphicFrame>
        <p:nvGraphicFramePr>
          <p:cNvPr id="4" name="Table 3"/>
          <p:cNvGraphicFramePr>
            <a:graphicFrameLocks noGrp="1"/>
          </p:cNvGraphicFramePr>
          <p:nvPr/>
        </p:nvGraphicFramePr>
        <p:xfrm>
          <a:off x="906463" y="2357438"/>
          <a:ext cx="7358062" cy="2194320"/>
        </p:xfrm>
        <a:graphic>
          <a:graphicData uri="http://schemas.openxmlformats.org/drawingml/2006/table">
            <a:tbl>
              <a:tblPr firstRow="1" bandRow="1">
                <a:tableStyleId>{93296810-A885-4BE3-A3E7-6D5BEEA58F35}</a:tableStyleId>
              </a:tblPr>
              <a:tblGrid>
                <a:gridCol w="1000127"/>
                <a:gridCol w="1000125"/>
                <a:gridCol w="1000125"/>
                <a:gridCol w="1000125"/>
                <a:gridCol w="928687"/>
                <a:gridCol w="2428873"/>
              </a:tblGrid>
              <a:tr h="365650">
                <a:tc>
                  <a:txBody>
                    <a:bodyPr/>
                    <a:lstStyle/>
                    <a:p>
                      <a:pPr algn="ctr" rtl="1"/>
                      <a:r>
                        <a:rPr lang="fa-IR" sz="1800" dirty="0" smtClean="0">
                          <a:cs typeface="B Mitra" pitchFamily="2" charset="-78"/>
                        </a:rPr>
                        <a:t>5</a:t>
                      </a:r>
                      <a:endParaRPr lang="en-US" sz="1800" dirty="0">
                        <a:cs typeface="B Mitra" pitchFamily="2" charset="-78"/>
                      </a:endParaRPr>
                    </a:p>
                  </a:txBody>
                  <a:tcPr marL="91439" marR="91439" marT="45696" marB="45696"/>
                </a:tc>
                <a:tc>
                  <a:txBody>
                    <a:bodyPr/>
                    <a:lstStyle/>
                    <a:p>
                      <a:pPr algn="ctr" rtl="1"/>
                      <a:r>
                        <a:rPr lang="fa-IR" sz="1800" dirty="0" smtClean="0">
                          <a:cs typeface="B Mitra" pitchFamily="2" charset="-78"/>
                        </a:rPr>
                        <a:t>4</a:t>
                      </a:r>
                      <a:endParaRPr lang="en-US" sz="1800" dirty="0">
                        <a:cs typeface="B Mitra" pitchFamily="2" charset="-78"/>
                      </a:endParaRPr>
                    </a:p>
                  </a:txBody>
                  <a:tcPr marL="91439" marR="91439" marT="45696" marB="45696"/>
                </a:tc>
                <a:tc>
                  <a:txBody>
                    <a:bodyPr/>
                    <a:lstStyle/>
                    <a:p>
                      <a:pPr algn="ctr" rtl="1"/>
                      <a:r>
                        <a:rPr lang="fa-IR" sz="1800" dirty="0" smtClean="0">
                          <a:cs typeface="B Mitra" pitchFamily="2" charset="-78"/>
                        </a:rPr>
                        <a:t>3</a:t>
                      </a:r>
                      <a:endParaRPr lang="en-US" sz="1800" dirty="0">
                        <a:cs typeface="B Mitra" pitchFamily="2" charset="-78"/>
                      </a:endParaRPr>
                    </a:p>
                  </a:txBody>
                  <a:tcPr marL="91439" marR="91439" marT="45696" marB="45696"/>
                </a:tc>
                <a:tc>
                  <a:txBody>
                    <a:bodyPr/>
                    <a:lstStyle/>
                    <a:p>
                      <a:pPr algn="ctr" rtl="1"/>
                      <a:r>
                        <a:rPr lang="fa-IR" sz="1800" dirty="0" smtClean="0">
                          <a:cs typeface="B Mitra" pitchFamily="2" charset="-78"/>
                        </a:rPr>
                        <a:t>2</a:t>
                      </a:r>
                      <a:endParaRPr lang="en-US" sz="1800" dirty="0">
                        <a:cs typeface="B Mitra" pitchFamily="2" charset="-78"/>
                      </a:endParaRPr>
                    </a:p>
                  </a:txBody>
                  <a:tcPr marL="91439" marR="91439" marT="45696" marB="45696"/>
                </a:tc>
                <a:tc>
                  <a:txBody>
                    <a:bodyPr/>
                    <a:lstStyle/>
                    <a:p>
                      <a:pPr algn="ctr" rtl="1"/>
                      <a:r>
                        <a:rPr lang="fa-IR" sz="1800" dirty="0" smtClean="0">
                          <a:cs typeface="B Mitra" pitchFamily="2" charset="-78"/>
                        </a:rPr>
                        <a:t>1 </a:t>
                      </a:r>
                      <a:endParaRPr lang="en-US" sz="1800" dirty="0">
                        <a:cs typeface="B Mitra" pitchFamily="2" charset="-78"/>
                      </a:endParaRPr>
                    </a:p>
                  </a:txBody>
                  <a:tcPr marL="91439" marR="91439" marT="45696" marB="45696"/>
                </a:tc>
                <a:tc>
                  <a:txBody>
                    <a:bodyPr/>
                    <a:lstStyle/>
                    <a:p>
                      <a:pPr algn="ctr" rtl="1"/>
                      <a:r>
                        <a:rPr lang="fa-IR" sz="1800" dirty="0" smtClean="0">
                          <a:cs typeface="B Mitra" pitchFamily="2" charset="-78"/>
                        </a:rPr>
                        <a:t>سال</a:t>
                      </a:r>
                      <a:endParaRPr lang="en-US" sz="1800" dirty="0">
                        <a:cs typeface="B Mitra" pitchFamily="2" charset="-78"/>
                      </a:endParaRPr>
                    </a:p>
                  </a:txBody>
                  <a:tcPr marL="91439" marR="91439" marT="45696" marB="45696"/>
                </a:tc>
              </a:tr>
              <a:tr h="457069">
                <a:tc>
                  <a:txBody>
                    <a:bodyPr/>
                    <a:lstStyle/>
                    <a:p>
                      <a:pPr algn="ctr" rtl="1"/>
                      <a:r>
                        <a:rPr lang="fa-IR" sz="2400" dirty="0" smtClean="0">
                          <a:cs typeface="B Mitra" pitchFamily="2" charset="-78"/>
                        </a:rPr>
                        <a:t>20</a:t>
                      </a:r>
                      <a:endParaRPr lang="en-US" sz="2400" dirty="0">
                        <a:cs typeface="B Mitra" pitchFamily="2" charset="-78"/>
                      </a:endParaRPr>
                    </a:p>
                  </a:txBody>
                  <a:tcPr marL="91439" marR="91439" marT="45696" marB="45696"/>
                </a:tc>
                <a:tc>
                  <a:txBody>
                    <a:bodyPr/>
                    <a:lstStyle/>
                    <a:p>
                      <a:pPr algn="ctr" rtl="1"/>
                      <a:r>
                        <a:rPr lang="fa-IR" sz="2400" dirty="0" smtClean="0">
                          <a:cs typeface="B Mitra" pitchFamily="2" charset="-78"/>
                        </a:rPr>
                        <a:t>20</a:t>
                      </a:r>
                      <a:endParaRPr lang="en-US" sz="2400" dirty="0">
                        <a:cs typeface="B Mitra" pitchFamily="2" charset="-78"/>
                      </a:endParaRPr>
                    </a:p>
                  </a:txBody>
                  <a:tcPr marL="91439" marR="91439" marT="45696" marB="45696"/>
                </a:tc>
                <a:tc>
                  <a:txBody>
                    <a:bodyPr/>
                    <a:lstStyle/>
                    <a:p>
                      <a:pPr algn="ctr" rtl="1"/>
                      <a:r>
                        <a:rPr lang="fa-IR" sz="2400" dirty="0" smtClean="0">
                          <a:cs typeface="B Mitra" pitchFamily="2" charset="-78"/>
                        </a:rPr>
                        <a:t>20</a:t>
                      </a:r>
                      <a:endParaRPr lang="en-US" sz="2400" dirty="0">
                        <a:cs typeface="B Mitra" pitchFamily="2" charset="-78"/>
                      </a:endParaRPr>
                    </a:p>
                  </a:txBody>
                  <a:tcPr marL="91439" marR="91439" marT="45696" marB="45696"/>
                </a:tc>
                <a:tc>
                  <a:txBody>
                    <a:bodyPr/>
                    <a:lstStyle/>
                    <a:p>
                      <a:pPr algn="ctr" rtl="1"/>
                      <a:r>
                        <a:rPr lang="fa-IR" sz="2400" dirty="0" smtClean="0">
                          <a:cs typeface="B Mitra" pitchFamily="2" charset="-78"/>
                        </a:rPr>
                        <a:t>20</a:t>
                      </a:r>
                      <a:endParaRPr lang="en-US" sz="2400" dirty="0">
                        <a:cs typeface="B Mitra" pitchFamily="2" charset="-78"/>
                      </a:endParaRPr>
                    </a:p>
                  </a:txBody>
                  <a:tcPr marL="91439" marR="91439" marT="45696" marB="45696"/>
                </a:tc>
                <a:tc>
                  <a:txBody>
                    <a:bodyPr/>
                    <a:lstStyle/>
                    <a:p>
                      <a:pPr algn="ctr" rtl="1"/>
                      <a:r>
                        <a:rPr lang="fa-IR" sz="2400" dirty="0" smtClean="0">
                          <a:cs typeface="B Mitra" pitchFamily="2" charset="-78"/>
                        </a:rPr>
                        <a:t>20</a:t>
                      </a:r>
                      <a:endParaRPr lang="en-US" sz="2400" dirty="0">
                        <a:cs typeface="B Mitra" pitchFamily="2" charset="-78"/>
                      </a:endParaRPr>
                    </a:p>
                  </a:txBody>
                  <a:tcPr marL="91439" marR="91439" marT="45696" marB="45696"/>
                </a:tc>
                <a:tc>
                  <a:txBody>
                    <a:bodyPr/>
                    <a:lstStyle/>
                    <a:p>
                      <a:pPr algn="r" rtl="1"/>
                      <a:r>
                        <a:rPr lang="fa-IR" sz="2400" dirty="0" smtClean="0">
                          <a:cs typeface="B Mitra" pitchFamily="2" charset="-78"/>
                        </a:rPr>
                        <a:t>هزینه مالیات</a:t>
                      </a:r>
                      <a:endParaRPr lang="en-US" sz="2400" dirty="0">
                        <a:cs typeface="B Mitra" pitchFamily="2" charset="-78"/>
                      </a:endParaRPr>
                    </a:p>
                  </a:txBody>
                  <a:tcPr marL="91439" marR="91439" marT="45696" marB="45696"/>
                </a:tc>
              </a:tr>
              <a:tr h="457069">
                <a:tc>
                  <a:txBody>
                    <a:bodyPr/>
                    <a:lstStyle/>
                    <a:p>
                      <a:pPr algn="ctr" rtl="1"/>
                      <a:r>
                        <a:rPr lang="fa-IR" sz="2400" dirty="0" smtClean="0">
                          <a:cs typeface="B Mitra" pitchFamily="2" charset="-78"/>
                        </a:rPr>
                        <a:t>35</a:t>
                      </a:r>
                      <a:endParaRPr lang="en-US" sz="2400" dirty="0">
                        <a:cs typeface="B Mitra" pitchFamily="2" charset="-78"/>
                      </a:endParaRPr>
                    </a:p>
                  </a:txBody>
                  <a:tcPr marL="91439" marR="91439" marT="45696" marB="45696"/>
                </a:tc>
                <a:tc>
                  <a:txBody>
                    <a:bodyPr/>
                    <a:lstStyle/>
                    <a:p>
                      <a:pPr algn="ctr" rtl="1"/>
                      <a:r>
                        <a:rPr lang="fa-IR" sz="2400" dirty="0" smtClean="0">
                          <a:cs typeface="B Mitra" pitchFamily="2" charset="-78"/>
                        </a:rPr>
                        <a:t>30</a:t>
                      </a:r>
                      <a:endParaRPr lang="en-US" sz="2400" dirty="0">
                        <a:cs typeface="B Mitra" pitchFamily="2" charset="-78"/>
                      </a:endParaRPr>
                    </a:p>
                  </a:txBody>
                  <a:tcPr marL="91439" marR="91439" marT="45696" marB="45696"/>
                </a:tc>
                <a:tc>
                  <a:txBody>
                    <a:bodyPr/>
                    <a:lstStyle/>
                    <a:p>
                      <a:pPr algn="ctr" rtl="1"/>
                      <a:r>
                        <a:rPr lang="fa-IR" sz="2400" dirty="0" smtClean="0">
                          <a:cs typeface="B Mitra" pitchFamily="2" charset="-78"/>
                        </a:rPr>
                        <a:t>25</a:t>
                      </a:r>
                      <a:endParaRPr lang="en-US" sz="2400" dirty="0">
                        <a:cs typeface="B Mitra" pitchFamily="2" charset="-78"/>
                      </a:endParaRPr>
                    </a:p>
                  </a:txBody>
                  <a:tcPr marL="91439" marR="91439" marT="45696" marB="45696"/>
                </a:tc>
                <a:tc>
                  <a:txBody>
                    <a:bodyPr/>
                    <a:lstStyle/>
                    <a:p>
                      <a:pPr algn="ctr" rtl="1"/>
                      <a:r>
                        <a:rPr lang="fa-IR" sz="2400" dirty="0" smtClean="0">
                          <a:cs typeface="B Mitra" pitchFamily="2" charset="-78"/>
                        </a:rPr>
                        <a:t>10</a:t>
                      </a:r>
                      <a:endParaRPr lang="en-US" sz="2400" dirty="0">
                        <a:cs typeface="B Mitra" pitchFamily="2" charset="-78"/>
                      </a:endParaRPr>
                    </a:p>
                  </a:txBody>
                  <a:tcPr marL="91439" marR="91439" marT="45696" marB="45696"/>
                </a:tc>
                <a:tc>
                  <a:txBody>
                    <a:bodyPr/>
                    <a:lstStyle/>
                    <a:p>
                      <a:pPr algn="ctr" rtl="1"/>
                      <a:r>
                        <a:rPr lang="fa-IR" sz="2400" dirty="0" smtClean="0">
                          <a:cs typeface="B Mitra" pitchFamily="2" charset="-78"/>
                        </a:rPr>
                        <a:t>0</a:t>
                      </a:r>
                      <a:endParaRPr lang="en-US" sz="2400" dirty="0">
                        <a:cs typeface="B Mitra" pitchFamily="2" charset="-78"/>
                      </a:endParaRPr>
                    </a:p>
                  </a:txBody>
                  <a:tcPr marL="91439" marR="91439" marT="45696" marB="45696"/>
                </a:tc>
                <a:tc>
                  <a:txBody>
                    <a:bodyPr/>
                    <a:lstStyle/>
                    <a:p>
                      <a:pPr algn="r" rtl="1"/>
                      <a:r>
                        <a:rPr lang="fa-IR" sz="2400" dirty="0" smtClean="0">
                          <a:cs typeface="B Mitra" pitchFamily="2" charset="-78"/>
                        </a:rPr>
                        <a:t>مالیات پرداختنی</a:t>
                      </a:r>
                      <a:endParaRPr lang="en-US" sz="2400" dirty="0">
                        <a:cs typeface="B Mitra" pitchFamily="2" charset="-78"/>
                      </a:endParaRPr>
                    </a:p>
                  </a:txBody>
                  <a:tcPr marL="91439" marR="91439" marT="45696" marB="45696"/>
                </a:tc>
              </a:tr>
              <a:tr h="457069">
                <a:tc>
                  <a:txBody>
                    <a:bodyPr/>
                    <a:lstStyle/>
                    <a:p>
                      <a:pPr algn="ctr" rtl="1"/>
                      <a:r>
                        <a:rPr lang="fa-IR" sz="2400" dirty="0" smtClean="0">
                          <a:cs typeface="B Mitra" pitchFamily="2" charset="-78"/>
                        </a:rPr>
                        <a:t>(15)</a:t>
                      </a:r>
                      <a:endParaRPr lang="en-US" sz="2400" dirty="0">
                        <a:cs typeface="B Mitra" pitchFamily="2" charset="-78"/>
                      </a:endParaRPr>
                    </a:p>
                  </a:txBody>
                  <a:tcPr marL="91439" marR="91439" marT="45696" marB="45696"/>
                </a:tc>
                <a:tc>
                  <a:txBody>
                    <a:bodyPr/>
                    <a:lstStyle/>
                    <a:p>
                      <a:pPr algn="ctr" rtl="1"/>
                      <a:r>
                        <a:rPr lang="fa-IR" sz="2400" dirty="0" smtClean="0">
                          <a:cs typeface="B Mitra" pitchFamily="2" charset="-78"/>
                        </a:rPr>
                        <a:t>(10)</a:t>
                      </a:r>
                      <a:endParaRPr lang="en-US" sz="2400" dirty="0">
                        <a:cs typeface="B Mitra" pitchFamily="2" charset="-78"/>
                      </a:endParaRPr>
                    </a:p>
                  </a:txBody>
                  <a:tcPr marL="91439" marR="91439" marT="45696" marB="45696"/>
                </a:tc>
                <a:tc>
                  <a:txBody>
                    <a:bodyPr/>
                    <a:lstStyle/>
                    <a:p>
                      <a:pPr algn="ctr" rtl="1"/>
                      <a:r>
                        <a:rPr lang="fa-IR" sz="2400" dirty="0" smtClean="0">
                          <a:cs typeface="B Mitra" pitchFamily="2" charset="-78"/>
                        </a:rPr>
                        <a:t>(5)</a:t>
                      </a:r>
                      <a:endParaRPr lang="en-US" sz="2400" dirty="0">
                        <a:cs typeface="B Mitra" pitchFamily="2" charset="-78"/>
                      </a:endParaRPr>
                    </a:p>
                  </a:txBody>
                  <a:tcPr marL="91439" marR="91439" marT="45696" marB="45696"/>
                </a:tc>
                <a:tc>
                  <a:txBody>
                    <a:bodyPr/>
                    <a:lstStyle/>
                    <a:p>
                      <a:pPr algn="ctr" rtl="1"/>
                      <a:r>
                        <a:rPr lang="fa-IR" sz="2400" dirty="0" smtClean="0">
                          <a:cs typeface="B Mitra" pitchFamily="2" charset="-78"/>
                        </a:rPr>
                        <a:t>10</a:t>
                      </a:r>
                      <a:endParaRPr lang="en-US" sz="2400" dirty="0">
                        <a:cs typeface="B Mitra" pitchFamily="2" charset="-78"/>
                      </a:endParaRPr>
                    </a:p>
                  </a:txBody>
                  <a:tcPr marL="91439" marR="91439" marT="45696" marB="45696"/>
                </a:tc>
                <a:tc>
                  <a:txBody>
                    <a:bodyPr/>
                    <a:lstStyle/>
                    <a:p>
                      <a:pPr algn="ctr" rtl="1"/>
                      <a:r>
                        <a:rPr lang="fa-IR" sz="2400" dirty="0" smtClean="0">
                          <a:cs typeface="B Mitra" pitchFamily="2" charset="-78"/>
                        </a:rPr>
                        <a:t>20</a:t>
                      </a:r>
                      <a:endParaRPr lang="en-US" sz="2400" dirty="0">
                        <a:cs typeface="B Mitra" pitchFamily="2" charset="-78"/>
                      </a:endParaRPr>
                    </a:p>
                  </a:txBody>
                  <a:tcPr marL="91439" marR="91439" marT="45696" marB="45696"/>
                </a:tc>
                <a:tc>
                  <a:txBody>
                    <a:bodyPr/>
                    <a:lstStyle/>
                    <a:p>
                      <a:pPr algn="r" rtl="1"/>
                      <a:r>
                        <a:rPr lang="fa-IR" sz="2400" dirty="0" smtClean="0">
                          <a:cs typeface="B Mitra" pitchFamily="2" charset="-78"/>
                        </a:rPr>
                        <a:t>مالیات انتقالی</a:t>
                      </a:r>
                      <a:endParaRPr lang="en-US" sz="2400" dirty="0">
                        <a:cs typeface="B Mitra" pitchFamily="2" charset="-78"/>
                      </a:endParaRPr>
                    </a:p>
                  </a:txBody>
                  <a:tcPr marL="91439" marR="91439" marT="45696" marB="45696"/>
                </a:tc>
              </a:tr>
              <a:tr h="457069">
                <a:tc>
                  <a:txBody>
                    <a:bodyPr/>
                    <a:lstStyle/>
                    <a:p>
                      <a:pPr algn="ctr" rtl="1"/>
                      <a:r>
                        <a:rPr lang="fa-IR" sz="2400" dirty="0" smtClean="0">
                          <a:cs typeface="B Mitra" pitchFamily="2" charset="-78"/>
                        </a:rPr>
                        <a:t>0</a:t>
                      </a:r>
                      <a:endParaRPr lang="en-US" sz="2400" dirty="0">
                        <a:cs typeface="B Mitra" pitchFamily="2" charset="-78"/>
                      </a:endParaRPr>
                    </a:p>
                  </a:txBody>
                  <a:tcPr marL="91439" marR="91439" marT="45696" marB="45696"/>
                </a:tc>
                <a:tc>
                  <a:txBody>
                    <a:bodyPr/>
                    <a:lstStyle/>
                    <a:p>
                      <a:pPr algn="ctr" rtl="1"/>
                      <a:r>
                        <a:rPr lang="fa-IR" sz="2400" dirty="0" smtClean="0">
                          <a:cs typeface="B Mitra" pitchFamily="2" charset="-78"/>
                        </a:rPr>
                        <a:t>15</a:t>
                      </a:r>
                      <a:endParaRPr lang="en-US" sz="2400" dirty="0">
                        <a:cs typeface="B Mitra" pitchFamily="2" charset="-78"/>
                      </a:endParaRPr>
                    </a:p>
                  </a:txBody>
                  <a:tcPr marL="91439" marR="91439" marT="45696" marB="45696"/>
                </a:tc>
                <a:tc>
                  <a:txBody>
                    <a:bodyPr/>
                    <a:lstStyle/>
                    <a:p>
                      <a:pPr algn="ctr" rtl="1"/>
                      <a:r>
                        <a:rPr lang="fa-IR" sz="2400" dirty="0" smtClean="0">
                          <a:cs typeface="B Mitra" pitchFamily="2" charset="-78"/>
                        </a:rPr>
                        <a:t>25</a:t>
                      </a:r>
                      <a:endParaRPr lang="en-US" sz="2400" dirty="0">
                        <a:cs typeface="B Mitra" pitchFamily="2" charset="-78"/>
                      </a:endParaRPr>
                    </a:p>
                  </a:txBody>
                  <a:tcPr marL="91439" marR="91439" marT="45696" marB="45696"/>
                </a:tc>
                <a:tc>
                  <a:txBody>
                    <a:bodyPr/>
                    <a:lstStyle/>
                    <a:p>
                      <a:pPr algn="ctr" rtl="1"/>
                      <a:r>
                        <a:rPr lang="fa-IR" sz="2400" dirty="0" smtClean="0">
                          <a:cs typeface="B Mitra" pitchFamily="2" charset="-78"/>
                        </a:rPr>
                        <a:t>30</a:t>
                      </a:r>
                      <a:endParaRPr lang="en-US" sz="2400" dirty="0">
                        <a:cs typeface="B Mitra" pitchFamily="2" charset="-78"/>
                      </a:endParaRPr>
                    </a:p>
                  </a:txBody>
                  <a:tcPr marL="91439" marR="91439" marT="45696" marB="45696"/>
                </a:tc>
                <a:tc>
                  <a:txBody>
                    <a:bodyPr/>
                    <a:lstStyle/>
                    <a:p>
                      <a:pPr algn="ctr" rtl="1"/>
                      <a:r>
                        <a:rPr lang="fa-IR" sz="2400" dirty="0" smtClean="0">
                          <a:cs typeface="B Mitra" pitchFamily="2" charset="-78"/>
                        </a:rPr>
                        <a:t>20</a:t>
                      </a:r>
                      <a:endParaRPr lang="en-US" sz="2400" dirty="0">
                        <a:cs typeface="B Mitra" pitchFamily="2" charset="-78"/>
                      </a:endParaRPr>
                    </a:p>
                  </a:txBody>
                  <a:tcPr marL="91439" marR="91439" marT="45696" marB="45696"/>
                </a:tc>
                <a:tc>
                  <a:txBody>
                    <a:bodyPr/>
                    <a:lstStyle/>
                    <a:p>
                      <a:pPr algn="r" rtl="1"/>
                      <a:r>
                        <a:rPr lang="fa-IR" sz="2400" dirty="0" smtClean="0">
                          <a:cs typeface="B Mitra" pitchFamily="2" charset="-78"/>
                        </a:rPr>
                        <a:t>بدون مالیات انتقالی</a:t>
                      </a:r>
                      <a:endParaRPr lang="en-US" sz="2400" dirty="0">
                        <a:cs typeface="B Mitra" pitchFamily="2" charset="-78"/>
                      </a:endParaRPr>
                    </a:p>
                  </a:txBody>
                  <a:tcPr marL="91439" marR="91439" marT="45696" marB="45696"/>
                </a:tc>
              </a:tr>
            </a:tbl>
          </a:graphicData>
        </a:graphic>
      </p:graphicFrame>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4098" name="Title 1"/>
          <p:cNvSpPr>
            <a:spLocks noGrp="1"/>
          </p:cNvSpPr>
          <p:nvPr>
            <p:ph type="title"/>
          </p:nvPr>
        </p:nvSpPr>
        <p:spPr>
          <a:xfrm>
            <a:off x="539750" y="115888"/>
            <a:ext cx="8229600" cy="936625"/>
          </a:xfrm>
        </p:spPr>
        <p:txBody>
          <a:bodyPr/>
          <a:lstStyle/>
          <a:p>
            <a:pPr algn="r"/>
            <a:r>
              <a:rPr lang="fa-IR" sz="4000" b="1" smtClean="0">
                <a:solidFill>
                  <a:srgbClr val="660066"/>
                </a:solidFill>
                <a:cs typeface="B Mitra" pitchFamily="2" charset="-78"/>
              </a:rPr>
              <a:t>دیدگاه تاریخی</a:t>
            </a:r>
            <a:endParaRPr lang="en-US" sz="4000" b="1" smtClean="0">
              <a:solidFill>
                <a:srgbClr val="660066"/>
              </a:solidFill>
              <a:cs typeface="B Mitra" pitchFamily="2" charset="-78"/>
            </a:endParaRPr>
          </a:p>
        </p:txBody>
      </p:sp>
      <p:sp>
        <p:nvSpPr>
          <p:cNvPr id="3" name="Content Placeholder 2"/>
          <p:cNvSpPr>
            <a:spLocks noGrp="1"/>
          </p:cNvSpPr>
          <p:nvPr>
            <p:ph idx="1"/>
          </p:nvPr>
        </p:nvSpPr>
        <p:spPr>
          <a:xfrm>
            <a:off x="395288" y="981075"/>
            <a:ext cx="8229600" cy="5543550"/>
          </a:xfrm>
        </p:spPr>
        <p:txBody>
          <a:bodyPr/>
          <a:lstStyle/>
          <a:p>
            <a:pPr algn="just" rtl="1">
              <a:defRPr/>
            </a:pPr>
            <a:r>
              <a:rPr lang="fa-IR" sz="2800" u="sng" dirty="0" smtClean="0">
                <a:effectLst>
                  <a:outerShdw blurRad="38100" dist="38100" dir="2700000" algn="tl">
                    <a:srgbClr val="000000">
                      <a:alpha val="43137"/>
                    </a:srgbClr>
                  </a:outerShdw>
                </a:effectLst>
                <a:cs typeface="B Mitra" pitchFamily="2" charset="-78"/>
              </a:rPr>
              <a:t>در سال 1940: </a:t>
            </a:r>
            <a:r>
              <a:rPr lang="fa-IR" sz="2800" dirty="0" smtClean="0">
                <a:cs typeface="B Mitra" pitchFamily="2" charset="-78"/>
              </a:rPr>
              <a:t>صدور مجوز توسط سازمان درآمد داخلی آمریکا </a:t>
            </a:r>
            <a:r>
              <a:rPr lang="en-US" sz="2800" dirty="0" smtClean="0">
                <a:cs typeface="B Mitra" pitchFamily="2" charset="-78"/>
              </a:rPr>
              <a:t>(IRC)</a:t>
            </a:r>
            <a:r>
              <a:rPr lang="fa-IR" sz="2800" dirty="0" smtClean="0">
                <a:cs typeface="B Mitra" pitchFamily="2" charset="-78"/>
              </a:rPr>
              <a:t> مبنی بر مستهلک کردن هزینه تشکیلات اظطراری برای فعالیت های جنگی در طی مدت 60 ماهه .</a:t>
            </a:r>
          </a:p>
          <a:p>
            <a:pPr marL="0" indent="0" algn="just" rtl="1">
              <a:buFontTx/>
              <a:buNone/>
              <a:defRPr/>
            </a:pPr>
            <a:r>
              <a:rPr lang="fa-IR" sz="2800" u="sng" dirty="0" smtClean="0">
                <a:solidFill>
                  <a:srgbClr val="C00000"/>
                </a:solidFill>
                <a:effectLst>
                  <a:outerShdw blurRad="38100" dist="38100" dir="2700000" algn="tl">
                    <a:srgbClr val="000000">
                      <a:alpha val="43137"/>
                    </a:srgbClr>
                  </a:outerShdw>
                </a:effectLst>
                <a:cs typeface="B Mitra" pitchFamily="2" charset="-78"/>
              </a:rPr>
              <a:t>طرح نخستین پرسش: </a:t>
            </a:r>
            <a:r>
              <a:rPr lang="fa-IR" sz="2800" dirty="0" smtClean="0">
                <a:cs typeface="B Mitra" pitchFamily="2" charset="-78"/>
              </a:rPr>
              <a:t>آیا مالیات بر سود یک قلم هزینه دوره است و یا پرداخت سود شرکت به دولت؟</a:t>
            </a:r>
          </a:p>
          <a:p>
            <a:pPr marL="0" indent="0" algn="just" rtl="1">
              <a:buFontTx/>
              <a:buNone/>
              <a:defRPr/>
            </a:pPr>
            <a:r>
              <a:rPr lang="fa-IR" sz="2800" u="sng" dirty="0" smtClean="0">
                <a:solidFill>
                  <a:srgbClr val="C00000"/>
                </a:solidFill>
                <a:effectLst>
                  <a:outerShdw blurRad="38100" dist="38100" dir="2700000" algn="tl">
                    <a:srgbClr val="000000">
                      <a:alpha val="43137"/>
                    </a:srgbClr>
                  </a:outerShdw>
                </a:effectLst>
                <a:cs typeface="B Mitra" pitchFamily="2" charset="-78"/>
              </a:rPr>
              <a:t>پاسخ: </a:t>
            </a:r>
            <a:r>
              <a:rPr lang="fa-IR" sz="2800" dirty="0" smtClean="0">
                <a:cs typeface="B Mitra" pitchFamily="2" charset="-78"/>
              </a:rPr>
              <a:t>انتشار خبرنامه تحقیقات حسابداری شماره 23 </a:t>
            </a:r>
            <a:r>
              <a:rPr lang="en-US" sz="2800" dirty="0" smtClean="0">
                <a:cs typeface="B Mitra" pitchFamily="2" charset="-78"/>
              </a:rPr>
              <a:t>(ARB NO.23)</a:t>
            </a:r>
            <a:r>
              <a:rPr lang="fa-IR" sz="2800" dirty="0" smtClean="0">
                <a:cs typeface="B Mitra" pitchFamily="2" charset="-78"/>
              </a:rPr>
              <a:t> از مجموعه رویه های تلفیقی انجمن حسابداران رسمی آمریکا که در خبرنامه 43 منعکس گردید:</a:t>
            </a:r>
          </a:p>
          <a:p>
            <a:pPr marL="0" indent="0" algn="ctr" rtl="1">
              <a:buFontTx/>
              <a:buNone/>
              <a:defRPr/>
            </a:pPr>
            <a:r>
              <a:rPr lang="fa-IR" sz="2400" b="1" dirty="0" smtClean="0">
                <a:solidFill>
                  <a:srgbClr val="007A37"/>
                </a:solidFill>
                <a:cs typeface="B Mitra" pitchFamily="2" charset="-78"/>
              </a:rPr>
              <a:t>مالیات بر سود یک قلم هزینه دوره است که باید در زمان لازم و امکان پذیر بر روی درآمد و سایر حسابها تخصیص یابد. صورت سود وزیان باید نشان دهد که هزینه هایی را که می توان به حساب سود منظور کرد در صورت سود و زیان آن دوره منظور شده اند.</a:t>
            </a:r>
          </a:p>
          <a:p>
            <a:pPr algn="just" rtl="1">
              <a:defRPr/>
            </a:pPr>
            <a:endParaRPr lang="en-US" sz="2800" dirty="0">
              <a:cs typeface="B Mitra" pitchFamily="2" charset="-78"/>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428625" y="500063"/>
            <a:ext cx="8229600" cy="5697537"/>
          </a:xfrm>
        </p:spPr>
        <p:txBody>
          <a:bodyPr/>
          <a:lstStyle/>
          <a:p>
            <a:pPr marL="0" indent="0" algn="just" rtl="1">
              <a:buFontTx/>
              <a:buNone/>
              <a:defRPr/>
            </a:pPr>
            <a:r>
              <a:rPr lang="fa-IR" sz="2600" i="1" dirty="0" smtClean="0">
                <a:solidFill>
                  <a:srgbClr val="C00000"/>
                </a:solidFill>
                <a:effectLst>
                  <a:outerShdw blurRad="38100" dist="38100" dir="2700000" algn="tl">
                    <a:srgbClr val="000000">
                      <a:alpha val="43137"/>
                    </a:srgbClr>
                  </a:outerShdw>
                </a:effectLst>
                <a:cs typeface="B Mitra" pitchFamily="2" charset="-78"/>
              </a:rPr>
              <a:t>توجه به مفاد استاندارد شماره 96 از هیئت استانداردهای حسابداری مالی:</a:t>
            </a:r>
          </a:p>
          <a:p>
            <a:pPr marL="0" indent="0" algn="just" rtl="1">
              <a:buFontTx/>
              <a:buNone/>
              <a:defRPr/>
            </a:pPr>
            <a:r>
              <a:rPr lang="fa-IR" sz="2400" i="1" dirty="0" smtClean="0">
                <a:effectLst>
                  <a:outerShdw blurRad="38100" dist="38100" dir="2700000" algn="tl">
                    <a:srgbClr val="000000">
                      <a:alpha val="43137"/>
                    </a:srgbClr>
                  </a:outerShdw>
                </a:effectLst>
                <a:cs typeface="B Mitra" pitchFamily="2" charset="-78"/>
              </a:rPr>
              <a:t>با ترازنامه آغاز می شود به بیان دقیق تر، آن با تفاوت های موقتی آغاز می شود.</a:t>
            </a:r>
          </a:p>
          <a:p>
            <a:pPr marL="0" indent="0" algn="just" rtl="1">
              <a:buFontTx/>
              <a:buNone/>
              <a:defRPr/>
            </a:pPr>
            <a:endParaRPr lang="fa-IR" sz="1100" i="1" dirty="0" smtClean="0">
              <a:effectLst>
                <a:outerShdw blurRad="38100" dist="38100" dir="2700000" algn="tl">
                  <a:srgbClr val="000000">
                    <a:alpha val="43137"/>
                  </a:srgbClr>
                </a:outerShdw>
              </a:effectLst>
              <a:cs typeface="B Mitra" pitchFamily="2" charset="-78"/>
            </a:endParaRPr>
          </a:p>
          <a:p>
            <a:pPr marL="0" indent="0" algn="just" rtl="1">
              <a:buFontTx/>
              <a:buNone/>
              <a:defRPr/>
            </a:pPr>
            <a:r>
              <a:rPr lang="fa-IR" sz="2400" dirty="0" smtClean="0">
                <a:solidFill>
                  <a:srgbClr val="7030A0"/>
                </a:solidFill>
                <a:cs typeface="B Mitra" pitchFamily="2" charset="-78"/>
              </a:rPr>
              <a:t>در سال دوم جمع تفاوت های موقتی به 150 دلار می رسد. اگر این عدد را در 20٪ ضرب شود بدهی مالیات انتقالی به دست می آید در سال نخست جمع تفاوت های انتقالی آینده به 100 دلار می رسد که در نتیجه بدهی مالیات انتقالی به 20 دلار می رسد، اگر این عدد به مالیات پرداختنی 10 دلار اضافه شود، هزینه مالیات 30 دلار می شود.</a:t>
            </a:r>
          </a:p>
          <a:p>
            <a:pPr marL="0" indent="0" algn="just" rtl="1">
              <a:buFontTx/>
              <a:buNone/>
              <a:defRPr/>
            </a:pPr>
            <a:endParaRPr lang="en-US" sz="2400" dirty="0"/>
          </a:p>
        </p:txBody>
      </p:sp>
      <p:graphicFrame>
        <p:nvGraphicFramePr>
          <p:cNvPr id="4" name="Table 3"/>
          <p:cNvGraphicFramePr>
            <a:graphicFrameLocks noGrp="1"/>
          </p:cNvGraphicFramePr>
          <p:nvPr/>
        </p:nvGraphicFramePr>
        <p:xfrm>
          <a:off x="714375" y="3286125"/>
          <a:ext cx="7643813" cy="2743200"/>
        </p:xfrm>
        <a:graphic>
          <a:graphicData uri="http://schemas.openxmlformats.org/drawingml/2006/table">
            <a:tbl>
              <a:tblPr firstRow="1" bandRow="1">
                <a:tableStyleId>{93296810-A885-4BE3-A3E7-6D5BEEA58F35}</a:tableStyleId>
              </a:tblPr>
              <a:tblGrid>
                <a:gridCol w="1015993"/>
                <a:gridCol w="1015993"/>
                <a:gridCol w="1015993"/>
                <a:gridCol w="1015993"/>
                <a:gridCol w="1015993"/>
                <a:gridCol w="2563848"/>
              </a:tblGrid>
              <a:tr h="370840">
                <a:tc>
                  <a:txBody>
                    <a:bodyPr/>
                    <a:lstStyle/>
                    <a:p>
                      <a:pPr algn="ctr" rtl="1"/>
                      <a:r>
                        <a:rPr lang="fa-IR" sz="2400" dirty="0" smtClean="0">
                          <a:cs typeface="B Mitra" pitchFamily="2" charset="-78"/>
                        </a:rPr>
                        <a:t>5</a:t>
                      </a:r>
                      <a:endParaRPr lang="en-US" sz="2400" dirty="0">
                        <a:cs typeface="B Mitra" pitchFamily="2" charset="-78"/>
                      </a:endParaRPr>
                    </a:p>
                  </a:txBody>
                  <a:tcPr marL="91439" marR="91439"/>
                </a:tc>
                <a:tc>
                  <a:txBody>
                    <a:bodyPr/>
                    <a:lstStyle/>
                    <a:p>
                      <a:pPr algn="ctr" rtl="1"/>
                      <a:r>
                        <a:rPr lang="fa-IR" sz="2400" dirty="0" smtClean="0">
                          <a:cs typeface="B Mitra" pitchFamily="2" charset="-78"/>
                        </a:rPr>
                        <a:t>4</a:t>
                      </a:r>
                      <a:endParaRPr lang="en-US" sz="2400" dirty="0">
                        <a:cs typeface="B Mitra" pitchFamily="2" charset="-78"/>
                      </a:endParaRPr>
                    </a:p>
                  </a:txBody>
                  <a:tcPr marL="91439" marR="91439"/>
                </a:tc>
                <a:tc>
                  <a:txBody>
                    <a:bodyPr/>
                    <a:lstStyle/>
                    <a:p>
                      <a:pPr algn="ctr" rtl="1"/>
                      <a:r>
                        <a:rPr lang="fa-IR" sz="2400" dirty="0" smtClean="0">
                          <a:cs typeface="B Mitra" pitchFamily="2" charset="-78"/>
                        </a:rPr>
                        <a:t>3</a:t>
                      </a:r>
                      <a:endParaRPr lang="en-US" sz="2400" dirty="0">
                        <a:cs typeface="B Mitra" pitchFamily="2" charset="-78"/>
                      </a:endParaRPr>
                    </a:p>
                  </a:txBody>
                  <a:tcPr marL="91439" marR="91439"/>
                </a:tc>
                <a:tc>
                  <a:txBody>
                    <a:bodyPr/>
                    <a:lstStyle/>
                    <a:p>
                      <a:pPr algn="ctr" rtl="1"/>
                      <a:r>
                        <a:rPr lang="fa-IR" sz="2400" dirty="0" smtClean="0">
                          <a:cs typeface="B Mitra" pitchFamily="2" charset="-78"/>
                        </a:rPr>
                        <a:t>2</a:t>
                      </a:r>
                      <a:endParaRPr lang="en-US" sz="2400" dirty="0">
                        <a:cs typeface="B Mitra" pitchFamily="2" charset="-78"/>
                      </a:endParaRPr>
                    </a:p>
                  </a:txBody>
                  <a:tcPr marL="91439" marR="91439"/>
                </a:tc>
                <a:tc>
                  <a:txBody>
                    <a:bodyPr/>
                    <a:lstStyle/>
                    <a:p>
                      <a:pPr algn="ctr" rtl="1"/>
                      <a:r>
                        <a:rPr lang="fa-IR" sz="2400" dirty="0" smtClean="0">
                          <a:cs typeface="B Mitra" pitchFamily="2" charset="-78"/>
                        </a:rPr>
                        <a:t>1</a:t>
                      </a:r>
                      <a:endParaRPr lang="en-US" sz="2400" dirty="0">
                        <a:cs typeface="B Mitra" pitchFamily="2" charset="-78"/>
                      </a:endParaRPr>
                    </a:p>
                  </a:txBody>
                  <a:tcPr marL="91439" marR="91439"/>
                </a:tc>
                <a:tc>
                  <a:txBody>
                    <a:bodyPr/>
                    <a:lstStyle/>
                    <a:p>
                      <a:pPr algn="ctr" rtl="1"/>
                      <a:r>
                        <a:rPr lang="fa-IR" sz="2400" dirty="0" smtClean="0">
                          <a:cs typeface="B Mitra" pitchFamily="2" charset="-78"/>
                        </a:rPr>
                        <a:t>سال</a:t>
                      </a:r>
                      <a:endParaRPr lang="en-US" sz="2400" dirty="0">
                        <a:cs typeface="B Mitra" pitchFamily="2" charset="-78"/>
                      </a:endParaRPr>
                    </a:p>
                  </a:txBody>
                  <a:tcPr marL="91439" marR="91439"/>
                </a:tc>
              </a:tr>
              <a:tr h="370840">
                <a:tc>
                  <a:txBody>
                    <a:bodyPr/>
                    <a:lstStyle/>
                    <a:p>
                      <a:pPr algn="ctr" rtl="1"/>
                      <a:r>
                        <a:rPr lang="fa-IR" sz="2400" dirty="0" smtClean="0">
                          <a:cs typeface="B Mitra" pitchFamily="2" charset="-78"/>
                        </a:rPr>
                        <a:t>0</a:t>
                      </a:r>
                      <a:endParaRPr lang="en-US" sz="2400" dirty="0">
                        <a:cs typeface="B Mitra" pitchFamily="2" charset="-78"/>
                      </a:endParaRPr>
                    </a:p>
                  </a:txBody>
                  <a:tcPr marL="91439" marR="91439"/>
                </a:tc>
                <a:tc>
                  <a:txBody>
                    <a:bodyPr/>
                    <a:lstStyle/>
                    <a:p>
                      <a:pPr algn="ctr" rtl="1"/>
                      <a:r>
                        <a:rPr lang="fa-IR" sz="2400" dirty="0" smtClean="0">
                          <a:cs typeface="B Mitra" pitchFamily="2" charset="-78"/>
                        </a:rPr>
                        <a:t>75</a:t>
                      </a:r>
                      <a:endParaRPr lang="en-US" sz="2400" dirty="0">
                        <a:cs typeface="B Mitra" pitchFamily="2" charset="-78"/>
                      </a:endParaRPr>
                    </a:p>
                  </a:txBody>
                  <a:tcPr marL="91439" marR="91439"/>
                </a:tc>
                <a:tc>
                  <a:txBody>
                    <a:bodyPr/>
                    <a:lstStyle/>
                    <a:p>
                      <a:pPr algn="ctr" rtl="1"/>
                      <a:r>
                        <a:rPr lang="fa-IR" sz="2400" dirty="0" smtClean="0">
                          <a:cs typeface="B Mitra" pitchFamily="2" charset="-78"/>
                        </a:rPr>
                        <a:t>125</a:t>
                      </a:r>
                      <a:endParaRPr lang="en-US" sz="2400" dirty="0">
                        <a:cs typeface="B Mitra" pitchFamily="2" charset="-78"/>
                      </a:endParaRPr>
                    </a:p>
                  </a:txBody>
                  <a:tcPr marL="91439" marR="91439"/>
                </a:tc>
                <a:tc>
                  <a:txBody>
                    <a:bodyPr/>
                    <a:lstStyle/>
                    <a:p>
                      <a:pPr algn="ctr" rtl="1"/>
                      <a:r>
                        <a:rPr lang="fa-IR" sz="2400" dirty="0" smtClean="0">
                          <a:cs typeface="B Mitra" pitchFamily="2" charset="-78"/>
                        </a:rPr>
                        <a:t>150</a:t>
                      </a:r>
                      <a:endParaRPr lang="en-US" sz="2400" dirty="0">
                        <a:cs typeface="B Mitra" pitchFamily="2" charset="-78"/>
                      </a:endParaRPr>
                    </a:p>
                  </a:txBody>
                  <a:tcPr marL="91439" marR="91439"/>
                </a:tc>
                <a:tc>
                  <a:txBody>
                    <a:bodyPr/>
                    <a:lstStyle/>
                    <a:p>
                      <a:pPr algn="ctr" rtl="1"/>
                      <a:r>
                        <a:rPr lang="fa-IR" sz="2400" dirty="0" smtClean="0">
                          <a:cs typeface="B Mitra" pitchFamily="2" charset="-78"/>
                        </a:rPr>
                        <a:t>100</a:t>
                      </a:r>
                      <a:endParaRPr lang="en-US" sz="2400" dirty="0">
                        <a:cs typeface="B Mitra" pitchFamily="2" charset="-78"/>
                      </a:endParaRPr>
                    </a:p>
                  </a:txBody>
                  <a:tcPr marL="91439" marR="91439"/>
                </a:tc>
                <a:tc>
                  <a:txBody>
                    <a:bodyPr/>
                    <a:lstStyle/>
                    <a:p>
                      <a:pPr algn="r" rtl="1"/>
                      <a:r>
                        <a:rPr lang="fa-IR" sz="2400" dirty="0" smtClean="0">
                          <a:cs typeface="B Mitra" pitchFamily="2" charset="-78"/>
                        </a:rPr>
                        <a:t>تفاوت های موقتی آینده</a:t>
                      </a:r>
                      <a:endParaRPr lang="en-US" sz="2400" dirty="0">
                        <a:cs typeface="B Mitra" pitchFamily="2" charset="-78"/>
                      </a:endParaRPr>
                    </a:p>
                  </a:txBody>
                  <a:tcPr marL="91439" marR="91439"/>
                </a:tc>
              </a:tr>
              <a:tr h="370840">
                <a:tc>
                  <a:txBody>
                    <a:bodyPr/>
                    <a:lstStyle/>
                    <a:p>
                      <a:pPr algn="ctr" rtl="1"/>
                      <a:r>
                        <a:rPr lang="fa-IR" sz="2400" dirty="0" smtClean="0">
                          <a:cs typeface="B Mitra" pitchFamily="2" charset="-78"/>
                        </a:rPr>
                        <a:t>0</a:t>
                      </a:r>
                      <a:endParaRPr lang="en-US" sz="2400" dirty="0">
                        <a:cs typeface="B Mitra" pitchFamily="2" charset="-78"/>
                      </a:endParaRPr>
                    </a:p>
                  </a:txBody>
                  <a:tcPr marL="91439" marR="91439"/>
                </a:tc>
                <a:tc>
                  <a:txBody>
                    <a:bodyPr/>
                    <a:lstStyle/>
                    <a:p>
                      <a:pPr algn="ctr" rtl="1"/>
                      <a:r>
                        <a:rPr lang="fa-IR" sz="2400" dirty="0" smtClean="0">
                          <a:cs typeface="B Mitra" pitchFamily="2" charset="-78"/>
                        </a:rPr>
                        <a:t>15</a:t>
                      </a:r>
                      <a:endParaRPr lang="en-US" sz="2400" dirty="0">
                        <a:cs typeface="B Mitra" pitchFamily="2" charset="-78"/>
                      </a:endParaRPr>
                    </a:p>
                  </a:txBody>
                  <a:tcPr marL="91439" marR="91439"/>
                </a:tc>
                <a:tc>
                  <a:txBody>
                    <a:bodyPr/>
                    <a:lstStyle/>
                    <a:p>
                      <a:pPr algn="ctr" rtl="1"/>
                      <a:r>
                        <a:rPr lang="fa-IR" sz="2400" dirty="0" smtClean="0">
                          <a:cs typeface="B Mitra" pitchFamily="2" charset="-78"/>
                        </a:rPr>
                        <a:t>25</a:t>
                      </a:r>
                      <a:endParaRPr lang="en-US" sz="2400" dirty="0">
                        <a:cs typeface="B Mitra" pitchFamily="2" charset="-78"/>
                      </a:endParaRPr>
                    </a:p>
                  </a:txBody>
                  <a:tcPr marL="91439" marR="91439"/>
                </a:tc>
                <a:tc>
                  <a:txBody>
                    <a:bodyPr/>
                    <a:lstStyle/>
                    <a:p>
                      <a:pPr algn="ctr" rtl="1"/>
                      <a:r>
                        <a:rPr lang="fa-IR" sz="2400" dirty="0" smtClean="0">
                          <a:cs typeface="B Mitra" pitchFamily="2" charset="-78"/>
                        </a:rPr>
                        <a:t>30</a:t>
                      </a:r>
                      <a:endParaRPr lang="en-US" sz="2400" dirty="0">
                        <a:cs typeface="B Mitra" pitchFamily="2" charset="-78"/>
                      </a:endParaRPr>
                    </a:p>
                  </a:txBody>
                  <a:tcPr marL="91439" marR="91439"/>
                </a:tc>
                <a:tc>
                  <a:txBody>
                    <a:bodyPr/>
                    <a:lstStyle/>
                    <a:p>
                      <a:pPr algn="ctr" rtl="1"/>
                      <a:r>
                        <a:rPr lang="fa-IR" sz="2400" dirty="0" smtClean="0">
                          <a:cs typeface="B Mitra" pitchFamily="2" charset="-78"/>
                        </a:rPr>
                        <a:t>20</a:t>
                      </a:r>
                      <a:endParaRPr lang="en-US" sz="2400" dirty="0">
                        <a:cs typeface="B Mitra" pitchFamily="2" charset="-78"/>
                      </a:endParaRPr>
                    </a:p>
                  </a:txBody>
                  <a:tcPr marL="91439" marR="91439"/>
                </a:tc>
                <a:tc>
                  <a:txBody>
                    <a:bodyPr/>
                    <a:lstStyle/>
                    <a:p>
                      <a:pPr algn="r" rtl="1"/>
                      <a:r>
                        <a:rPr lang="fa-IR" sz="2400" dirty="0" smtClean="0">
                          <a:cs typeface="B Mitra" pitchFamily="2" charset="-78"/>
                        </a:rPr>
                        <a:t>بدهی</a:t>
                      </a:r>
                      <a:r>
                        <a:rPr lang="fa-IR" sz="2400" baseline="0" dirty="0" smtClean="0">
                          <a:cs typeface="B Mitra" pitchFamily="2" charset="-78"/>
                        </a:rPr>
                        <a:t> مالیات انتقالی</a:t>
                      </a:r>
                      <a:endParaRPr lang="en-US" sz="2400" dirty="0">
                        <a:cs typeface="B Mitra" pitchFamily="2" charset="-78"/>
                      </a:endParaRPr>
                    </a:p>
                  </a:txBody>
                  <a:tcPr marL="91439" marR="91439"/>
                </a:tc>
              </a:tr>
              <a:tr h="370840">
                <a:tc>
                  <a:txBody>
                    <a:bodyPr/>
                    <a:lstStyle/>
                    <a:p>
                      <a:pPr algn="ctr" rtl="1"/>
                      <a:r>
                        <a:rPr lang="fa-IR" sz="2400" dirty="0" smtClean="0">
                          <a:cs typeface="B Mitra" pitchFamily="2" charset="-78"/>
                        </a:rPr>
                        <a:t>(15)</a:t>
                      </a:r>
                      <a:endParaRPr lang="en-US" sz="2400" dirty="0">
                        <a:cs typeface="B Mitra" pitchFamily="2" charset="-78"/>
                      </a:endParaRPr>
                    </a:p>
                  </a:txBody>
                  <a:tcPr marL="91439" marR="91439"/>
                </a:tc>
                <a:tc>
                  <a:txBody>
                    <a:bodyPr/>
                    <a:lstStyle/>
                    <a:p>
                      <a:pPr algn="ctr" rtl="1"/>
                      <a:r>
                        <a:rPr lang="fa-IR" sz="2400" dirty="0" smtClean="0">
                          <a:cs typeface="B Mitra" pitchFamily="2" charset="-78"/>
                        </a:rPr>
                        <a:t>(10)</a:t>
                      </a:r>
                      <a:endParaRPr lang="en-US" sz="2400" dirty="0">
                        <a:cs typeface="B Mitra" pitchFamily="2" charset="-78"/>
                      </a:endParaRPr>
                    </a:p>
                  </a:txBody>
                  <a:tcPr marL="91439" marR="91439"/>
                </a:tc>
                <a:tc>
                  <a:txBody>
                    <a:bodyPr/>
                    <a:lstStyle/>
                    <a:p>
                      <a:pPr algn="ctr" rtl="1"/>
                      <a:r>
                        <a:rPr lang="fa-IR" sz="2400" dirty="0" smtClean="0">
                          <a:cs typeface="B Mitra" pitchFamily="2" charset="-78"/>
                        </a:rPr>
                        <a:t>(5)</a:t>
                      </a:r>
                      <a:endParaRPr lang="en-US" sz="2400" dirty="0">
                        <a:cs typeface="B Mitra" pitchFamily="2" charset="-78"/>
                      </a:endParaRPr>
                    </a:p>
                  </a:txBody>
                  <a:tcPr marL="91439" marR="91439"/>
                </a:tc>
                <a:tc>
                  <a:txBody>
                    <a:bodyPr/>
                    <a:lstStyle/>
                    <a:p>
                      <a:pPr algn="ctr" rtl="1"/>
                      <a:r>
                        <a:rPr lang="fa-IR" sz="2400" dirty="0" smtClean="0">
                          <a:cs typeface="B Mitra" pitchFamily="2" charset="-78"/>
                        </a:rPr>
                        <a:t>10</a:t>
                      </a:r>
                      <a:endParaRPr lang="en-US" sz="2400" dirty="0">
                        <a:cs typeface="B Mitra" pitchFamily="2" charset="-78"/>
                      </a:endParaRPr>
                    </a:p>
                  </a:txBody>
                  <a:tcPr marL="91439" marR="91439"/>
                </a:tc>
                <a:tc>
                  <a:txBody>
                    <a:bodyPr/>
                    <a:lstStyle/>
                    <a:p>
                      <a:pPr algn="ctr" rtl="1"/>
                      <a:r>
                        <a:rPr lang="fa-IR" sz="2400" dirty="0" smtClean="0">
                          <a:cs typeface="B Mitra" pitchFamily="2" charset="-78"/>
                        </a:rPr>
                        <a:t>20</a:t>
                      </a:r>
                      <a:endParaRPr lang="en-US" sz="2400" dirty="0">
                        <a:cs typeface="B Mitra" pitchFamily="2" charset="-78"/>
                      </a:endParaRPr>
                    </a:p>
                  </a:txBody>
                  <a:tcPr marL="91439" marR="91439"/>
                </a:tc>
                <a:tc>
                  <a:txBody>
                    <a:bodyPr/>
                    <a:lstStyle/>
                    <a:p>
                      <a:pPr algn="r" rtl="1"/>
                      <a:r>
                        <a:rPr lang="fa-IR" sz="2400" dirty="0" smtClean="0">
                          <a:cs typeface="B Mitra" pitchFamily="2" charset="-78"/>
                        </a:rPr>
                        <a:t>تغییر در بدهی</a:t>
                      </a:r>
                      <a:endParaRPr lang="en-US" sz="2400" dirty="0">
                        <a:cs typeface="B Mitra" pitchFamily="2" charset="-78"/>
                      </a:endParaRPr>
                    </a:p>
                  </a:txBody>
                  <a:tcPr marL="91439" marR="91439"/>
                </a:tc>
              </a:tr>
              <a:tr h="370840">
                <a:tc>
                  <a:txBody>
                    <a:bodyPr/>
                    <a:lstStyle/>
                    <a:p>
                      <a:pPr algn="ctr" rtl="1"/>
                      <a:r>
                        <a:rPr lang="fa-IR" sz="2400" dirty="0" smtClean="0">
                          <a:cs typeface="B Mitra" pitchFamily="2" charset="-78"/>
                        </a:rPr>
                        <a:t>35</a:t>
                      </a:r>
                      <a:endParaRPr lang="en-US" sz="2400" dirty="0">
                        <a:cs typeface="B Mitra" pitchFamily="2" charset="-78"/>
                      </a:endParaRPr>
                    </a:p>
                  </a:txBody>
                  <a:tcPr marL="91439" marR="91439"/>
                </a:tc>
                <a:tc>
                  <a:txBody>
                    <a:bodyPr/>
                    <a:lstStyle/>
                    <a:p>
                      <a:pPr algn="ctr" rtl="1"/>
                      <a:r>
                        <a:rPr lang="fa-IR" sz="2400" dirty="0" smtClean="0">
                          <a:cs typeface="B Mitra" pitchFamily="2" charset="-78"/>
                        </a:rPr>
                        <a:t>30</a:t>
                      </a:r>
                      <a:endParaRPr lang="en-US" sz="2400" dirty="0">
                        <a:cs typeface="B Mitra" pitchFamily="2" charset="-78"/>
                      </a:endParaRPr>
                    </a:p>
                  </a:txBody>
                  <a:tcPr marL="91439" marR="91439"/>
                </a:tc>
                <a:tc>
                  <a:txBody>
                    <a:bodyPr/>
                    <a:lstStyle/>
                    <a:p>
                      <a:pPr algn="ctr" rtl="1"/>
                      <a:r>
                        <a:rPr lang="fa-IR" sz="2400" dirty="0" smtClean="0">
                          <a:cs typeface="B Mitra" pitchFamily="2" charset="-78"/>
                        </a:rPr>
                        <a:t>25</a:t>
                      </a:r>
                      <a:endParaRPr lang="en-US" sz="2400" dirty="0">
                        <a:cs typeface="B Mitra" pitchFamily="2" charset="-78"/>
                      </a:endParaRPr>
                    </a:p>
                  </a:txBody>
                  <a:tcPr marL="91439" marR="91439"/>
                </a:tc>
                <a:tc>
                  <a:txBody>
                    <a:bodyPr/>
                    <a:lstStyle/>
                    <a:p>
                      <a:pPr algn="ctr" rtl="1"/>
                      <a:r>
                        <a:rPr lang="fa-IR" sz="2400" dirty="0" smtClean="0">
                          <a:cs typeface="B Mitra" pitchFamily="2" charset="-78"/>
                        </a:rPr>
                        <a:t>10</a:t>
                      </a:r>
                      <a:endParaRPr lang="en-US" sz="2400" dirty="0">
                        <a:cs typeface="B Mitra" pitchFamily="2" charset="-78"/>
                      </a:endParaRPr>
                    </a:p>
                  </a:txBody>
                  <a:tcPr marL="91439" marR="91439"/>
                </a:tc>
                <a:tc>
                  <a:txBody>
                    <a:bodyPr/>
                    <a:lstStyle/>
                    <a:p>
                      <a:pPr algn="ctr" rtl="1"/>
                      <a:r>
                        <a:rPr lang="fa-IR" sz="2400" dirty="0" smtClean="0">
                          <a:cs typeface="B Mitra" pitchFamily="2" charset="-78"/>
                        </a:rPr>
                        <a:t>0</a:t>
                      </a:r>
                      <a:endParaRPr lang="en-US" sz="2400" dirty="0">
                        <a:cs typeface="B Mitra" pitchFamily="2" charset="-78"/>
                      </a:endParaRPr>
                    </a:p>
                  </a:txBody>
                  <a:tcPr marL="91439" marR="91439"/>
                </a:tc>
                <a:tc>
                  <a:txBody>
                    <a:bodyPr/>
                    <a:lstStyle/>
                    <a:p>
                      <a:pPr algn="r" rtl="1"/>
                      <a:r>
                        <a:rPr lang="fa-IR" sz="2400" dirty="0" smtClean="0">
                          <a:cs typeface="B Mitra" pitchFamily="2" charset="-78"/>
                        </a:rPr>
                        <a:t>مالیات پرداختنی</a:t>
                      </a:r>
                    </a:p>
                  </a:txBody>
                  <a:tcPr marL="91439" marR="91439"/>
                </a:tc>
              </a:tr>
              <a:tr h="370840">
                <a:tc>
                  <a:txBody>
                    <a:bodyPr/>
                    <a:lstStyle/>
                    <a:p>
                      <a:pPr algn="ctr" rtl="1"/>
                      <a:r>
                        <a:rPr lang="fa-IR" sz="2400" dirty="0" smtClean="0">
                          <a:cs typeface="B Mitra" pitchFamily="2" charset="-78"/>
                        </a:rPr>
                        <a:t>20</a:t>
                      </a:r>
                      <a:endParaRPr lang="en-US" sz="2400" dirty="0">
                        <a:cs typeface="B Mitra" pitchFamily="2" charset="-78"/>
                      </a:endParaRPr>
                    </a:p>
                  </a:txBody>
                  <a:tcPr marL="91439" marR="91439"/>
                </a:tc>
                <a:tc>
                  <a:txBody>
                    <a:bodyPr/>
                    <a:lstStyle/>
                    <a:p>
                      <a:pPr algn="ctr" rtl="1"/>
                      <a:r>
                        <a:rPr lang="fa-IR" sz="2400" dirty="0" smtClean="0">
                          <a:cs typeface="B Mitra" pitchFamily="2" charset="-78"/>
                        </a:rPr>
                        <a:t>20</a:t>
                      </a:r>
                      <a:endParaRPr lang="en-US" sz="2400" dirty="0">
                        <a:cs typeface="B Mitra" pitchFamily="2" charset="-78"/>
                      </a:endParaRPr>
                    </a:p>
                  </a:txBody>
                  <a:tcPr marL="91439" marR="91439"/>
                </a:tc>
                <a:tc>
                  <a:txBody>
                    <a:bodyPr/>
                    <a:lstStyle/>
                    <a:p>
                      <a:pPr algn="ctr" rtl="1"/>
                      <a:r>
                        <a:rPr lang="fa-IR" sz="2400" dirty="0" smtClean="0">
                          <a:cs typeface="B Mitra" pitchFamily="2" charset="-78"/>
                        </a:rPr>
                        <a:t>20</a:t>
                      </a:r>
                      <a:endParaRPr lang="en-US" sz="2400" dirty="0">
                        <a:cs typeface="B Mitra" pitchFamily="2" charset="-78"/>
                      </a:endParaRPr>
                    </a:p>
                  </a:txBody>
                  <a:tcPr marL="91439" marR="91439"/>
                </a:tc>
                <a:tc>
                  <a:txBody>
                    <a:bodyPr/>
                    <a:lstStyle/>
                    <a:p>
                      <a:pPr algn="ctr" rtl="1"/>
                      <a:r>
                        <a:rPr lang="fa-IR" sz="2400" dirty="0" smtClean="0">
                          <a:cs typeface="B Mitra" pitchFamily="2" charset="-78"/>
                        </a:rPr>
                        <a:t>20</a:t>
                      </a:r>
                      <a:endParaRPr lang="en-US" sz="2400" dirty="0">
                        <a:cs typeface="B Mitra" pitchFamily="2" charset="-78"/>
                      </a:endParaRPr>
                    </a:p>
                  </a:txBody>
                  <a:tcPr marL="91439" marR="91439"/>
                </a:tc>
                <a:tc>
                  <a:txBody>
                    <a:bodyPr/>
                    <a:lstStyle/>
                    <a:p>
                      <a:pPr algn="ctr" rtl="1"/>
                      <a:r>
                        <a:rPr lang="fa-IR" sz="2400" dirty="0" smtClean="0">
                          <a:cs typeface="B Mitra" pitchFamily="2" charset="-78"/>
                        </a:rPr>
                        <a:t>20</a:t>
                      </a:r>
                      <a:endParaRPr lang="en-US" sz="2400" dirty="0">
                        <a:cs typeface="B Mitra" pitchFamily="2" charset="-78"/>
                      </a:endParaRPr>
                    </a:p>
                  </a:txBody>
                  <a:tcPr marL="91439" marR="91439"/>
                </a:tc>
                <a:tc>
                  <a:txBody>
                    <a:bodyPr/>
                    <a:lstStyle/>
                    <a:p>
                      <a:pPr algn="r" rtl="1"/>
                      <a:r>
                        <a:rPr lang="fa-IR" sz="2400" dirty="0" smtClean="0">
                          <a:cs typeface="B Mitra" pitchFamily="2" charset="-78"/>
                        </a:rPr>
                        <a:t>هزینه مالیات</a:t>
                      </a:r>
                      <a:endParaRPr lang="en-US" sz="2400" dirty="0">
                        <a:cs typeface="B Mitra" pitchFamily="2" charset="-78"/>
                      </a:endParaRPr>
                    </a:p>
                  </a:txBody>
                  <a:tcPr marL="91439" marR="91439"/>
                </a:tc>
              </a:tr>
            </a:tbl>
          </a:graphicData>
        </a:graphic>
      </p:graphicFrame>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00063"/>
            <a:ext cx="8229600" cy="5626100"/>
          </a:xfrm>
        </p:spPr>
        <p:txBody>
          <a:bodyPr/>
          <a:lstStyle/>
          <a:p>
            <a:pPr algn="just" rtl="1">
              <a:buFontTx/>
              <a:buNone/>
              <a:defRPr/>
            </a:pPr>
            <a:r>
              <a:rPr lang="fa-IR" dirty="0" smtClean="0">
                <a:cs typeface="B Mitra" pitchFamily="2" charset="-78"/>
              </a:rPr>
              <a:t>با توجه به جداول تهیه شده می توان مشاهده کرد که نتیجه کاربرد بیانیه شماره 11 و استاندارد96 مشابه یکدیگر می باشند.</a:t>
            </a:r>
          </a:p>
          <a:p>
            <a:pPr algn="just" rtl="1">
              <a:buFontTx/>
              <a:buNone/>
              <a:defRPr/>
            </a:pPr>
            <a:r>
              <a:rPr lang="fa-IR" i="1" dirty="0" smtClean="0">
                <a:solidFill>
                  <a:srgbClr val="C00000"/>
                </a:solidFill>
                <a:effectLst>
                  <a:outerShdw blurRad="38100" dist="38100" dir="2700000" algn="tl">
                    <a:srgbClr val="000000">
                      <a:alpha val="43137"/>
                    </a:srgbClr>
                  </a:outerShdw>
                </a:effectLst>
                <a:cs typeface="B Mitra" pitchFamily="2" charset="-78"/>
              </a:rPr>
              <a:t>به طورکلی می توان اظهار داشت که در صورت احراز شرایط زیر نتایج مالیاتی بکارگیری دو دیدگاه مطروحه عیناً یکسان خواهد بود:</a:t>
            </a:r>
          </a:p>
          <a:p>
            <a:pPr algn="just" rtl="1">
              <a:buFont typeface="Wingdings 2" pitchFamily="18" charset="2"/>
              <a:buChar char="a"/>
              <a:defRPr/>
            </a:pPr>
            <a:r>
              <a:rPr lang="fa-IR" dirty="0" smtClean="0">
                <a:cs typeface="B Mitra" pitchFamily="2" charset="-78"/>
              </a:rPr>
              <a:t>  تغییر در نرخ مالیاتی بطور یکسان به موقع اجرا گذاشته شود.</a:t>
            </a:r>
          </a:p>
          <a:p>
            <a:pPr algn="just" rtl="1">
              <a:buFont typeface="Wingdings 2" pitchFamily="18" charset="2"/>
              <a:buChar char="a"/>
              <a:defRPr/>
            </a:pPr>
            <a:r>
              <a:rPr lang="fa-IR" dirty="0" smtClean="0">
                <a:cs typeface="B Mitra" pitchFamily="2" charset="-78"/>
              </a:rPr>
              <a:t>  در روش دارایی ـ بدهی، هیچگونه مخارج انتقالی به دوره های آتی بابت مالیات (دارایی) در یادداشتهای همراه صورتهای مالی منظور نشود. </a:t>
            </a:r>
          </a:p>
          <a:p>
            <a:pPr algn="just" rtl="1">
              <a:buFontTx/>
              <a:buNone/>
              <a:defRPr/>
            </a:pPr>
            <a:r>
              <a:rPr lang="fa-IR" sz="2700" dirty="0" smtClean="0">
                <a:cs typeface="B Mitra" pitchFamily="2" charset="-78"/>
              </a:rPr>
              <a:t>اگر فر د آگاه باشد که بر اساس بیانیه شماره 11 بر اقلام مندرج در صورت سود وزیان چه اثراتی می گذارد در می یابد که برای تبدیل این اقلام و مشاهده اثراتی که بر اقلام ترازنامه گذاشته می شود فقط باید مقداری کارهای دفتر انجام دهد.</a:t>
            </a:r>
            <a:endParaRPr lang="en-US" sz="2700" dirty="0">
              <a:cs typeface="B Mitra" pitchFamily="2" charset="-78"/>
            </a:endParaRP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33794" name="Title 1"/>
          <p:cNvSpPr>
            <a:spLocks noGrp="1"/>
          </p:cNvSpPr>
          <p:nvPr>
            <p:ph type="title"/>
          </p:nvPr>
        </p:nvSpPr>
        <p:spPr>
          <a:xfrm>
            <a:off x="357188" y="571500"/>
            <a:ext cx="8229600" cy="669925"/>
          </a:xfrm>
        </p:spPr>
        <p:txBody>
          <a:bodyPr>
            <a:normAutofit fontScale="90000"/>
          </a:bodyPr>
          <a:lstStyle/>
          <a:p>
            <a:pPr algn="r" rtl="1"/>
            <a:r>
              <a:rPr lang="fa-IR" sz="3600" b="1" smtClean="0">
                <a:solidFill>
                  <a:srgbClr val="660066"/>
                </a:solidFill>
                <a:cs typeface="B Mitra" pitchFamily="2" charset="-78"/>
              </a:rPr>
              <a:t>تخصیص طی دوره مالیات :</a:t>
            </a:r>
            <a:r>
              <a:rPr lang="en-US" b="1" smtClean="0">
                <a:solidFill>
                  <a:schemeClr val="bg2"/>
                </a:solidFill>
              </a:rPr>
              <a:t/>
            </a:r>
            <a:br>
              <a:rPr lang="en-US" b="1" smtClean="0">
                <a:solidFill>
                  <a:schemeClr val="bg2"/>
                </a:solidFill>
              </a:rPr>
            </a:br>
            <a:endParaRPr lang="en-US" smtClean="0"/>
          </a:p>
        </p:txBody>
      </p:sp>
      <p:sp>
        <p:nvSpPr>
          <p:cNvPr id="33795" name="Content Placeholder 2"/>
          <p:cNvSpPr>
            <a:spLocks noGrp="1"/>
          </p:cNvSpPr>
          <p:nvPr>
            <p:ph idx="1"/>
          </p:nvPr>
        </p:nvSpPr>
        <p:spPr>
          <a:xfrm>
            <a:off x="457200" y="1071563"/>
            <a:ext cx="8229600" cy="5054600"/>
          </a:xfrm>
        </p:spPr>
        <p:txBody>
          <a:bodyPr/>
          <a:lstStyle/>
          <a:p>
            <a:pPr algn="just" rtl="1">
              <a:buFontTx/>
              <a:buNone/>
            </a:pPr>
            <a:r>
              <a:rPr lang="fa-IR" sz="3400" smtClean="0">
                <a:cs typeface="B Mitra" pitchFamily="2" charset="-78"/>
              </a:rPr>
              <a:t>بر اساس استاندارد های اغلب کشورها ، سود ها یا زیان های غیر مترقبه باید به طور جداگانه در صورت سود و زیان منعکس شود و همچنین برخی از اصلاحات دوره های قبل باید به عنوان تعدیل مانده سود (زیان) انباشته ابتدای دوره مربوط گزارش گردد.</a:t>
            </a:r>
            <a:endParaRPr lang="en-US" sz="3400" smtClean="0">
              <a:cs typeface="B Mitra" pitchFamily="2" charset="-78"/>
            </a:endParaRPr>
          </a:p>
          <a:p>
            <a:pPr algn="justLow" rtl="1">
              <a:buFontTx/>
              <a:buNone/>
            </a:pPr>
            <a:r>
              <a:rPr lang="fa-IR" sz="3400" smtClean="0">
                <a:cs typeface="B Mitra" pitchFamily="2" charset="-78"/>
              </a:rPr>
              <a:t>در این قبیل موارد ، تخصیص طی دوره مالیات در صورت سود و زیان و یا بین صورت سود و زیان و صورت گردش سود (زیان) انباشته  می تواند سود خالص عملیاتی (قبل از اقلام غیر مترقبه) را قابل فهم تر سازد. </a:t>
            </a:r>
            <a:endParaRPr lang="en-US" sz="3400" smtClean="0">
              <a:cs typeface="B Mitra" pitchFamily="2" charset="-78"/>
            </a:endParaRPr>
          </a:p>
          <a:p>
            <a:pPr algn="r" rtl="1">
              <a:buFontTx/>
              <a:buNone/>
            </a:pPr>
            <a:endParaRPr lang="en-US" smtClean="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34818" name="Content Placeholder 2"/>
          <p:cNvSpPr>
            <a:spLocks noGrp="1"/>
          </p:cNvSpPr>
          <p:nvPr>
            <p:ph idx="1"/>
          </p:nvPr>
        </p:nvSpPr>
        <p:spPr>
          <a:xfrm>
            <a:off x="457200" y="357188"/>
            <a:ext cx="8229600" cy="5768975"/>
          </a:xfrm>
        </p:spPr>
        <p:txBody>
          <a:bodyPr/>
          <a:lstStyle/>
          <a:p>
            <a:pPr algn="just" rtl="1">
              <a:buFontTx/>
              <a:buNone/>
            </a:pPr>
            <a:r>
              <a:rPr lang="fa-IR" smtClean="0">
                <a:cs typeface="B Mitra" pitchFamily="2" charset="-78"/>
              </a:rPr>
              <a:t>اما مشکلات مربوط به این فرض:</a:t>
            </a:r>
          </a:p>
          <a:p>
            <a:pPr algn="just" rtl="1">
              <a:buFontTx/>
              <a:buNone/>
            </a:pPr>
            <a:r>
              <a:rPr lang="fa-IR" smtClean="0">
                <a:cs typeface="B Mitra" pitchFamily="2" charset="-78"/>
              </a:rPr>
              <a:t>برای اندازه گیری ارزش واحد انتفاعی از دیدگاه سرمایه گذاران، بسیاری از عوامل دیگر هم باید در نظر گرفته شود.</a:t>
            </a:r>
          </a:p>
          <a:p>
            <a:pPr algn="just" rtl="1">
              <a:buFontTx/>
              <a:buNone/>
            </a:pPr>
            <a:r>
              <a:rPr lang="fa-IR" smtClean="0">
                <a:cs typeface="B Mitra" pitchFamily="2" charset="-78"/>
              </a:rPr>
              <a:t>در این که هدف حسابداری اندازه گیری و گزارش ارزش هر فقره دارایی یا بدهی باشد تردید وجود دارد.</a:t>
            </a:r>
          </a:p>
          <a:p>
            <a:pPr algn="just" rtl="1">
              <a:buFontTx/>
              <a:buNone/>
            </a:pPr>
            <a:r>
              <a:rPr lang="fa-IR" smtClean="0">
                <a:cs typeface="B Mitra" pitchFamily="2" charset="-78"/>
              </a:rPr>
              <a:t>برخی از اختلاف های موقت را نمی توان به دارایی ها و بدهی های مشخص مربوط کرد.</a:t>
            </a:r>
          </a:p>
          <a:p>
            <a:pPr algn="just" rtl="1">
              <a:buFontTx/>
              <a:buNone/>
            </a:pPr>
            <a:r>
              <a:rPr lang="fa-IR" sz="2400" smtClean="0">
                <a:solidFill>
                  <a:srgbClr val="7030A0"/>
                </a:solidFill>
                <a:cs typeface="B Mitra" pitchFamily="2" charset="-78"/>
              </a:rPr>
              <a:t>بطور مثال: بکارگیری حسابداری نقدی برای مقاصد مالیاتی و حسابداری تعهدی برای گزارشگری مالی .</a:t>
            </a:r>
          </a:p>
          <a:p>
            <a:pPr algn="just" rtl="1">
              <a:buFontTx/>
              <a:buNone/>
            </a:pPr>
            <a:endParaRPr lang="fa-IR" sz="2400" smtClean="0">
              <a:solidFill>
                <a:srgbClr val="7030A0"/>
              </a:solidFill>
              <a:cs typeface="B Mitra" pitchFamily="2" charset="-78"/>
            </a:endParaRPr>
          </a:p>
          <a:p>
            <a:pPr algn="r" rtl="1">
              <a:buFontTx/>
              <a:buNone/>
            </a:pPr>
            <a:r>
              <a:rPr lang="fa-IR" sz="2400" smtClean="0">
                <a:solidFill>
                  <a:srgbClr val="7030A0"/>
                </a:solidFill>
                <a:cs typeface="B Mitra" pitchFamily="2" charset="-78"/>
              </a:rPr>
              <a:t>بکارگیری روش کار تکمیل شده برای مقاصد مالیاتی و بکارگیری روش درصد پیشرفت کار برای گزارشگری مالی در مورد شناخت درآمد در قراردادهای بلندمدت پیمانکاری.</a:t>
            </a:r>
            <a:endParaRPr lang="en-US" smtClean="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35842" name="Title 1"/>
          <p:cNvSpPr>
            <a:spLocks noGrp="1"/>
          </p:cNvSpPr>
          <p:nvPr>
            <p:ph type="title"/>
          </p:nvPr>
        </p:nvSpPr>
        <p:spPr>
          <a:xfrm>
            <a:off x="428625" y="428625"/>
            <a:ext cx="8229600" cy="868363"/>
          </a:xfrm>
        </p:spPr>
        <p:txBody>
          <a:bodyPr>
            <a:normAutofit fontScale="90000"/>
          </a:bodyPr>
          <a:lstStyle/>
          <a:p>
            <a:pPr algn="r"/>
            <a:r>
              <a:rPr lang="fa-IR" sz="3600" b="1" smtClean="0">
                <a:solidFill>
                  <a:srgbClr val="660066"/>
                </a:solidFill>
                <a:cs typeface="B Mitra" pitchFamily="2" charset="-78"/>
              </a:rPr>
              <a:t>روش خالص از مالیات:</a:t>
            </a:r>
            <a:r>
              <a:rPr lang="en-US" sz="3600" b="1" smtClean="0">
                <a:solidFill>
                  <a:schemeClr val="bg2"/>
                </a:solidFill>
              </a:rPr>
              <a:t/>
            </a:r>
            <a:br>
              <a:rPr lang="en-US" sz="3600" b="1" smtClean="0">
                <a:solidFill>
                  <a:schemeClr val="bg2"/>
                </a:solidFill>
              </a:rPr>
            </a:br>
            <a:endParaRPr lang="en-US" sz="3600" b="1" smtClean="0">
              <a:solidFill>
                <a:srgbClr val="660066"/>
              </a:solidFill>
              <a:cs typeface="B Mitra" pitchFamily="2" charset="-78"/>
            </a:endParaRPr>
          </a:p>
        </p:txBody>
      </p:sp>
      <p:sp>
        <p:nvSpPr>
          <p:cNvPr id="35843" name="Content Placeholder 2"/>
          <p:cNvSpPr>
            <a:spLocks noGrp="1"/>
          </p:cNvSpPr>
          <p:nvPr>
            <p:ph idx="1"/>
          </p:nvPr>
        </p:nvSpPr>
        <p:spPr>
          <a:xfrm>
            <a:off x="457200" y="1143000"/>
            <a:ext cx="8229600" cy="4983163"/>
          </a:xfrm>
        </p:spPr>
        <p:txBody>
          <a:bodyPr/>
          <a:lstStyle/>
          <a:p>
            <a:pPr algn="just" rtl="1">
              <a:buFontTx/>
              <a:buNone/>
            </a:pPr>
            <a:r>
              <a:rPr lang="fa-IR" sz="3600" smtClean="0">
                <a:cs typeface="B Mitra" pitchFamily="2" charset="-78"/>
              </a:rPr>
              <a:t>در این روش ، مالیات های انتقالی مستقیما به اقلامی که موجد آن بوده اند مربوط می گردد. بنابراین، پیش پرداخت مالیات می تواندبه عنوان یک حساب ارزشیابی (کاهنده) برای بدهی مربوط لحاظ شود.</a:t>
            </a:r>
            <a:r>
              <a:rPr lang="en-US" sz="3600" smtClean="0">
                <a:cs typeface="B Mitra" pitchFamily="2" charset="-78"/>
              </a:rPr>
              <a:t> </a:t>
            </a:r>
            <a:r>
              <a:rPr lang="fa-IR" sz="3600" smtClean="0">
                <a:cs typeface="B Mitra" pitchFamily="2" charset="-78"/>
              </a:rPr>
              <a:t>مالیات پرداختنی آتی نیز ممکن است حساب کاهنده دارایی تلقی گردد.</a:t>
            </a:r>
          </a:p>
          <a:p>
            <a:pPr algn="just" rtl="1">
              <a:buFontTx/>
              <a:buNone/>
            </a:pPr>
            <a:r>
              <a:rPr lang="fa-IR" sz="3600" smtClean="0">
                <a:cs typeface="B Mitra" pitchFamily="2" charset="-78"/>
              </a:rPr>
              <a:t>روش خالص از مالیات بر این فرض مبتنی است که تعدیل بهای تمام شده تاریخی به ازای اثر مالیاتی موجب ارزشیابی جاری دارایی می شود. </a:t>
            </a:r>
            <a:endParaRPr lang="en-US" sz="3600" smtClean="0">
              <a:cs typeface="B Mitra" pitchFamily="2" charset="-78"/>
            </a:endParaRP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71500"/>
            <a:ext cx="8229600" cy="5554663"/>
          </a:xfrm>
        </p:spPr>
        <p:txBody>
          <a:bodyPr>
            <a:normAutofit/>
          </a:bodyPr>
          <a:lstStyle/>
          <a:p>
            <a:pPr algn="ctr" rtl="1">
              <a:buFontTx/>
              <a:buNone/>
              <a:defRPr/>
            </a:pPr>
            <a:endParaRPr lang="en-US" sz="4000" dirty="0" smtClean="0">
              <a:solidFill>
                <a:srgbClr val="0070C0"/>
              </a:solidFill>
              <a:cs typeface="B Titr" pitchFamily="2" charset="-78"/>
            </a:endParaRPr>
          </a:p>
          <a:p>
            <a:pPr algn="ctr" rtl="1">
              <a:buFontTx/>
              <a:buNone/>
              <a:defRPr/>
            </a:pPr>
            <a:r>
              <a:rPr lang="fa-IR" sz="4000" dirty="0" smtClean="0">
                <a:solidFill>
                  <a:srgbClr val="0070C0"/>
                </a:solidFill>
                <a:cs typeface="B Titr" pitchFamily="2" charset="-78"/>
              </a:rPr>
              <a:t>با تشکر از جناب آقای دکتر همتی </a:t>
            </a:r>
          </a:p>
          <a:p>
            <a:pPr algn="r" rtl="1">
              <a:buFontTx/>
              <a:buNone/>
              <a:defRPr/>
            </a:pPr>
            <a:endParaRPr lang="fa-IR" dirty="0" smtClean="0">
              <a:cs typeface="B Titr" pitchFamily="2" charset="-78"/>
            </a:endParaRPr>
          </a:p>
          <a:p>
            <a:pPr algn="r" rtl="1">
              <a:buFontTx/>
              <a:buNone/>
              <a:defRPr/>
            </a:pPr>
            <a:r>
              <a:rPr lang="fa-IR" dirty="0" smtClean="0">
                <a:solidFill>
                  <a:schemeClr val="bg2">
                    <a:lumMod val="10000"/>
                  </a:schemeClr>
                </a:solidFill>
                <a:cs typeface="B Titr" pitchFamily="2" charset="-78"/>
              </a:rPr>
              <a:t>تهیه کنندگان : 	</a:t>
            </a:r>
            <a:endParaRPr lang="en-US" dirty="0" smtClean="0">
              <a:solidFill>
                <a:schemeClr val="bg2">
                  <a:lumMod val="10000"/>
                </a:schemeClr>
              </a:solidFill>
              <a:cs typeface="B Titr" pitchFamily="2" charset="-78"/>
            </a:endParaRPr>
          </a:p>
          <a:p>
            <a:pPr algn="r" rtl="1">
              <a:buFontTx/>
              <a:buNone/>
              <a:defRPr/>
            </a:pPr>
            <a:r>
              <a:rPr lang="fa-IR" b="1" dirty="0" smtClean="0">
                <a:solidFill>
                  <a:schemeClr val="bg2">
                    <a:lumMod val="10000"/>
                  </a:schemeClr>
                </a:solidFill>
                <a:cs typeface="B Mitra" pitchFamily="2" charset="-78"/>
              </a:rPr>
              <a:t>حمید نجفی پور  </a:t>
            </a:r>
            <a:endParaRPr lang="en-US" b="1" dirty="0" smtClean="0">
              <a:solidFill>
                <a:schemeClr val="bg2">
                  <a:lumMod val="10000"/>
                </a:schemeClr>
              </a:solidFill>
              <a:cs typeface="B Mitra" pitchFamily="2" charset="-78"/>
            </a:endParaRPr>
          </a:p>
          <a:p>
            <a:pPr algn="r" rtl="1">
              <a:buFontTx/>
              <a:buNone/>
              <a:defRPr/>
            </a:pPr>
            <a:r>
              <a:rPr lang="fa-IR" b="1" dirty="0" smtClean="0">
                <a:solidFill>
                  <a:schemeClr val="bg2">
                    <a:lumMod val="10000"/>
                  </a:schemeClr>
                </a:solidFill>
                <a:cs typeface="B Mitra" pitchFamily="2" charset="-78"/>
              </a:rPr>
              <a:t>ذوالفقار</a:t>
            </a:r>
            <a:r>
              <a:rPr lang="en-US" b="1" dirty="0" smtClean="0">
                <a:solidFill>
                  <a:schemeClr val="bg2">
                    <a:lumMod val="10000"/>
                  </a:schemeClr>
                </a:solidFill>
                <a:cs typeface="B Mitra" pitchFamily="2" charset="-78"/>
              </a:rPr>
              <a:t> </a:t>
            </a:r>
            <a:r>
              <a:rPr lang="fa-IR" b="1" dirty="0" smtClean="0">
                <a:solidFill>
                  <a:schemeClr val="bg2">
                    <a:lumMod val="10000"/>
                  </a:schemeClr>
                </a:solidFill>
                <a:cs typeface="B Mitra" pitchFamily="2" charset="-78"/>
              </a:rPr>
              <a:t>عباسی کاشانی  </a:t>
            </a:r>
          </a:p>
          <a:p>
            <a:pPr algn="r" rtl="1">
              <a:buFontTx/>
              <a:buNone/>
              <a:defRPr/>
            </a:pPr>
            <a:r>
              <a:rPr lang="fa-IR" b="1" i="1" smtClean="0">
                <a:cs typeface="B Mitra" pitchFamily="2" charset="-78"/>
              </a:rPr>
              <a:t> </a:t>
            </a:r>
            <a:r>
              <a:rPr lang="fa-IR" b="1" i="1" smtClean="0">
                <a:cs typeface="B Mitra" pitchFamily="2" charset="-78"/>
              </a:rPr>
              <a:t>ابوالفضل دهقانیان</a:t>
            </a:r>
            <a:endParaRPr lang="en-US" b="1" i="1" dirty="0" smtClean="0">
              <a:cs typeface="B Titr" pitchFamily="2" charset="-78"/>
            </a:endParaRPr>
          </a:p>
          <a:p>
            <a:pPr algn="r" rtl="1">
              <a:buFontTx/>
              <a:buNone/>
              <a:defRPr/>
            </a:pPr>
            <a:r>
              <a:rPr lang="en-US" sz="4400" b="1" i="1" dirty="0" smtClean="0">
                <a:solidFill>
                  <a:srgbClr val="0070C0"/>
                </a:solidFill>
                <a:cs typeface="B Titr" pitchFamily="2" charset="-78"/>
              </a:rPr>
              <a:t>       </a:t>
            </a:r>
            <a:r>
              <a:rPr lang="fa-IR" sz="4400" dirty="0" smtClean="0">
                <a:solidFill>
                  <a:srgbClr val="0070C0"/>
                </a:solidFill>
                <a:cs typeface="B Titr" pitchFamily="2" charset="-78"/>
              </a:rPr>
              <a:t>دانشگاه آزاد اسلامی واحد کاشان </a:t>
            </a:r>
            <a:endParaRPr lang="en-US" sz="4400" dirty="0">
              <a:solidFill>
                <a:srgbClr val="0070C0"/>
              </a:solidFill>
              <a:cs typeface="B Titr" pitchFamily="2" charset="-78"/>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5123" name="Content Placeholder 2"/>
          <p:cNvSpPr>
            <a:spLocks noGrp="1"/>
          </p:cNvSpPr>
          <p:nvPr>
            <p:ph idx="1"/>
          </p:nvPr>
        </p:nvSpPr>
        <p:spPr>
          <a:xfrm>
            <a:off x="457200" y="428625"/>
            <a:ext cx="8229600" cy="6072188"/>
          </a:xfrm>
        </p:spPr>
        <p:txBody>
          <a:bodyPr/>
          <a:lstStyle/>
          <a:p>
            <a:pPr algn="justLow" rtl="1">
              <a:defRPr/>
            </a:pPr>
            <a:r>
              <a:rPr lang="fa-IR" sz="3000" dirty="0" smtClean="0">
                <a:cs typeface="B Mitra" pitchFamily="2" charset="-78"/>
              </a:rPr>
              <a:t>در  سال 1984 سازمانی با حمایت نیروی کار آمریکا به نام </a:t>
            </a:r>
            <a:r>
              <a:rPr lang="fa-IR" sz="3000" i="1" u="sng" dirty="0" smtClean="0">
                <a:cs typeface="B Mitra" pitchFamily="2" charset="-78"/>
              </a:rPr>
              <a:t>شهروندان طرفدار عدالت مالیاتی </a:t>
            </a:r>
            <a:r>
              <a:rPr lang="fa-IR" sz="3000" dirty="0" smtClean="0">
                <a:cs typeface="B Mitra" pitchFamily="2" charset="-78"/>
              </a:rPr>
              <a:t>تشکیل شد و گزارشی به نام </a:t>
            </a:r>
            <a:r>
              <a:rPr lang="fa-IR" sz="3000" i="1" u="sng" dirty="0" smtClean="0">
                <a:cs typeface="B Mitra" pitchFamily="2" charset="-78"/>
              </a:rPr>
              <a:t>مالیات بر سود شرکت های سهامی در سال های حکومت ریگان </a:t>
            </a:r>
            <a:r>
              <a:rPr lang="fa-IR" sz="3000" dirty="0" smtClean="0">
                <a:cs typeface="B Mitra" pitchFamily="2" charset="-78"/>
              </a:rPr>
              <a:t>(یک تحقیق سه ساله در مورد فرار از مالیات به وسیله شرکت ها) منتشر کرد.</a:t>
            </a:r>
          </a:p>
          <a:p>
            <a:pPr algn="justLow" rtl="1">
              <a:buFontTx/>
              <a:buNone/>
              <a:defRPr/>
            </a:pPr>
            <a:r>
              <a:rPr lang="fa-IR" sz="3000" dirty="0" smtClean="0">
                <a:cs typeface="B Mitra" pitchFamily="2" charset="-78"/>
              </a:rPr>
              <a:t>در این تحقیق مشخص گردید که طی سالهای 1981 تا 1983 از 250شرکت بزرگ 128 شرکت هیچ مالیاتی پرداخت نکرده اند.</a:t>
            </a:r>
          </a:p>
          <a:p>
            <a:pPr algn="justLow" rtl="1">
              <a:buFontTx/>
              <a:buNone/>
              <a:defRPr/>
            </a:pPr>
            <a:endParaRPr lang="fa-IR" sz="1050" dirty="0" smtClean="0">
              <a:cs typeface="B Mitra" pitchFamily="2" charset="-78"/>
            </a:endParaRPr>
          </a:p>
          <a:p>
            <a:pPr algn="justLow" rtl="1">
              <a:buFontTx/>
              <a:buNone/>
              <a:defRPr/>
            </a:pPr>
            <a:r>
              <a:rPr lang="fa-IR" sz="3000" dirty="0" smtClean="0">
                <a:solidFill>
                  <a:srgbClr val="002060"/>
                </a:solidFill>
                <a:cs typeface="B Mitra" pitchFamily="2" charset="-78"/>
              </a:rPr>
              <a:t>در نتیجه تفاوت قواعد مربوط به محاسبه درآمد مشمول مالیات با محاسبه درآمد براساس اصول پذیرفته شده حسابداری منجر به تفاوت در سود گزارش شده قبل از مالیات و سود مشمول مالیات گردیده و موجب پیدایش پدیده ای به نام</a:t>
            </a:r>
            <a:r>
              <a:rPr lang="fa-IR" sz="3000" dirty="0" smtClean="0">
                <a:cs typeface="B Mitra" pitchFamily="2" charset="-78"/>
              </a:rPr>
              <a:t> </a:t>
            </a:r>
            <a:r>
              <a:rPr lang="fa-IR" sz="3000" b="1" dirty="0" smtClean="0">
                <a:solidFill>
                  <a:srgbClr val="C00000"/>
                </a:solidFill>
                <a:effectLst>
                  <a:outerShdw blurRad="38100" dist="38100" dir="2700000" algn="tl">
                    <a:srgbClr val="000000">
                      <a:alpha val="43137"/>
                    </a:srgbClr>
                  </a:outerShdw>
                </a:effectLst>
                <a:cs typeface="B Mitra" pitchFamily="2" charset="-78"/>
              </a:rPr>
              <a:t>تخصیص میان دوره ای مالیات </a:t>
            </a:r>
            <a:r>
              <a:rPr lang="fa-IR" sz="3000" dirty="0" smtClean="0">
                <a:solidFill>
                  <a:srgbClr val="002060"/>
                </a:solidFill>
                <a:cs typeface="B Mitra" pitchFamily="2" charset="-78"/>
              </a:rPr>
              <a:t>و حسابی به نام </a:t>
            </a:r>
            <a:r>
              <a:rPr lang="fa-IR" sz="3000" b="1" dirty="0" smtClean="0">
                <a:solidFill>
                  <a:srgbClr val="C00000"/>
                </a:solidFill>
                <a:effectLst>
                  <a:outerShdw blurRad="38100" dist="38100" dir="2700000" algn="tl">
                    <a:srgbClr val="000000">
                      <a:alpha val="43137"/>
                    </a:srgbClr>
                  </a:outerShdw>
                </a:effectLst>
                <a:cs typeface="B Mitra" pitchFamily="2" charset="-78"/>
              </a:rPr>
              <a:t>مالیات انتقالی</a:t>
            </a:r>
            <a:r>
              <a:rPr lang="fa-IR" sz="3000" dirty="0" smtClean="0">
                <a:cs typeface="B Mitra" pitchFamily="2" charset="-78"/>
              </a:rPr>
              <a:t> </a:t>
            </a:r>
            <a:r>
              <a:rPr lang="fa-IR" sz="3000" dirty="0" smtClean="0">
                <a:solidFill>
                  <a:srgbClr val="002060"/>
                </a:solidFill>
                <a:cs typeface="B Mitra" pitchFamily="2" charset="-78"/>
              </a:rPr>
              <a:t>به منظور ثبت تفاوت ها و گزارش آنها گردید.</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algn="r"/>
            <a:r>
              <a:rPr lang="fa-IR" sz="4000" b="1" smtClean="0">
                <a:solidFill>
                  <a:srgbClr val="660066"/>
                </a:solidFill>
                <a:cs typeface="B Mitra" pitchFamily="2" charset="-78"/>
              </a:rPr>
              <a:t>تفاوت سود مشمول مالیات و سود گزارش شد</a:t>
            </a:r>
            <a:r>
              <a:rPr lang="fa-IR" sz="3600" b="1" smtClean="0">
                <a:solidFill>
                  <a:srgbClr val="660066"/>
                </a:solidFill>
                <a:cs typeface="B Mitra" pitchFamily="2" charset="-78"/>
              </a:rPr>
              <a:t>ه</a:t>
            </a:r>
            <a:endParaRPr lang="en-US" sz="3600" b="1" smtClean="0">
              <a:solidFill>
                <a:srgbClr val="660066"/>
              </a:solidFill>
              <a:cs typeface="B Mitra" pitchFamily="2" charset="-78"/>
            </a:endParaRPr>
          </a:p>
        </p:txBody>
      </p:sp>
      <p:sp>
        <p:nvSpPr>
          <p:cNvPr id="6147" name="Content Placeholder 2"/>
          <p:cNvSpPr>
            <a:spLocks noGrp="1"/>
          </p:cNvSpPr>
          <p:nvPr>
            <p:ph idx="1"/>
          </p:nvPr>
        </p:nvSpPr>
        <p:spPr>
          <a:xfrm>
            <a:off x="465138" y="1643063"/>
            <a:ext cx="8229600" cy="4500562"/>
          </a:xfrm>
        </p:spPr>
        <p:txBody>
          <a:bodyPr/>
          <a:lstStyle/>
          <a:p>
            <a:pPr algn="r" rtl="1">
              <a:buFontTx/>
              <a:buNone/>
            </a:pPr>
            <a:r>
              <a:rPr lang="fa-IR" smtClean="0">
                <a:cs typeface="B Mitra" pitchFamily="2" charset="-78"/>
              </a:rPr>
              <a:t>         تفاوت های دائمی             </a:t>
            </a:r>
          </a:p>
          <a:p>
            <a:pPr algn="r" rtl="1">
              <a:buFontTx/>
              <a:buNone/>
            </a:pPr>
            <a:r>
              <a:rPr lang="fa-IR" sz="3000" smtClean="0">
                <a:cs typeface="B Mitra" pitchFamily="2" charset="-78"/>
              </a:rPr>
              <a:t>                                                            </a:t>
            </a:r>
          </a:p>
          <a:p>
            <a:pPr algn="r" rtl="1">
              <a:buFontTx/>
              <a:buNone/>
            </a:pPr>
            <a:endParaRPr lang="fa-IR" sz="3000" smtClean="0">
              <a:cs typeface="B Mitra" pitchFamily="2" charset="-78"/>
            </a:endParaRPr>
          </a:p>
          <a:p>
            <a:pPr algn="r" rtl="1">
              <a:buFontTx/>
              <a:buNone/>
            </a:pPr>
            <a:endParaRPr lang="fa-IR" sz="3000" smtClean="0">
              <a:cs typeface="B Mitra" pitchFamily="2" charset="-78"/>
            </a:endParaRPr>
          </a:p>
          <a:p>
            <a:pPr algn="r" rtl="1">
              <a:buFontTx/>
              <a:buNone/>
            </a:pPr>
            <a:r>
              <a:rPr lang="fa-IR" smtClean="0">
                <a:cs typeface="B Mitra" pitchFamily="2" charset="-78"/>
              </a:rPr>
              <a:t>                                     تفاوت میان دوره ای (ناشی از زمان)</a:t>
            </a:r>
          </a:p>
          <a:p>
            <a:pPr algn="r" rtl="1">
              <a:buFontTx/>
              <a:buNone/>
            </a:pPr>
            <a:r>
              <a:rPr lang="fa-IR" smtClean="0">
                <a:cs typeface="B Mitra" pitchFamily="2" charset="-78"/>
              </a:rPr>
              <a:t>        تفاوت های موقتی </a:t>
            </a:r>
          </a:p>
          <a:p>
            <a:pPr algn="r" rtl="1">
              <a:buFontTx/>
              <a:buNone/>
            </a:pPr>
            <a:r>
              <a:rPr lang="fa-IR" smtClean="0">
                <a:cs typeface="B Mitra" pitchFamily="2" charset="-78"/>
              </a:rPr>
              <a:t>                                     تفاوت در تعیین ارزش</a:t>
            </a:r>
          </a:p>
        </p:txBody>
      </p:sp>
      <p:sp>
        <p:nvSpPr>
          <p:cNvPr id="4" name="Right Brace 3"/>
          <p:cNvSpPr/>
          <p:nvPr/>
        </p:nvSpPr>
        <p:spPr>
          <a:xfrm>
            <a:off x="8072438" y="1785938"/>
            <a:ext cx="357187" cy="3929062"/>
          </a:xfrm>
          <a:prstGeom prst="rightBrace">
            <a:avLst>
              <a:gd name="adj1" fmla="val 50270"/>
              <a:gd name="adj2" fmla="val 50576"/>
            </a:avLst>
          </a:prstGeom>
        </p:spPr>
        <p:style>
          <a:lnRef idx="3">
            <a:schemeClr val="accent6"/>
          </a:lnRef>
          <a:fillRef idx="0">
            <a:schemeClr val="accent6"/>
          </a:fillRef>
          <a:effectRef idx="2">
            <a:schemeClr val="accent6"/>
          </a:effectRef>
          <a:fontRef idx="minor">
            <a:schemeClr val="tx1"/>
          </a:fontRef>
        </p:style>
        <p:txBody>
          <a:bodyPr anchor="ctr"/>
          <a:lstStyle/>
          <a:p>
            <a:pPr algn="ctr">
              <a:defRPr/>
            </a:pPr>
            <a:endParaRPr lang="en-US"/>
          </a:p>
        </p:txBody>
      </p:sp>
      <p:sp>
        <p:nvSpPr>
          <p:cNvPr id="5" name="Right Brace 4"/>
          <p:cNvSpPr/>
          <p:nvPr/>
        </p:nvSpPr>
        <p:spPr>
          <a:xfrm>
            <a:off x="5357813" y="4143375"/>
            <a:ext cx="357187" cy="1285875"/>
          </a:xfrm>
          <a:prstGeom prst="rightBrace">
            <a:avLst>
              <a:gd name="adj1" fmla="val 50270"/>
              <a:gd name="adj2" fmla="val 50576"/>
            </a:avLst>
          </a:prstGeom>
        </p:spPr>
        <p:style>
          <a:lnRef idx="3">
            <a:schemeClr val="accent6"/>
          </a:lnRef>
          <a:fillRef idx="0">
            <a:schemeClr val="accent6"/>
          </a:fillRef>
          <a:effectRef idx="2">
            <a:schemeClr val="accent6"/>
          </a:effectRef>
          <a:fontRef idx="minor">
            <a:schemeClr val="tx1"/>
          </a:fontRef>
        </p:style>
        <p:txBody>
          <a:bodyPr anchor="ctr"/>
          <a:lstStyle/>
          <a:p>
            <a:pPr algn="ctr">
              <a:defRPr/>
            </a:pPr>
            <a:endParaRPr lang="en-US"/>
          </a:p>
        </p:txBody>
      </p:sp>
      <p:pic>
        <p:nvPicPr>
          <p:cNvPr id="6150" name="Picture 2"/>
          <p:cNvPicPr>
            <a:picLocks noChangeAspect="1"/>
          </p:cNvPicPr>
          <p:nvPr/>
        </p:nvPicPr>
        <p:blipFill>
          <a:blip r:embed="rId3"/>
          <a:srcRect/>
          <a:stretch>
            <a:fillRect/>
          </a:stretch>
        </p:blipFill>
        <p:spPr bwMode="auto">
          <a:xfrm>
            <a:off x="1116013" y="1758950"/>
            <a:ext cx="1584325" cy="173513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8195" name="Content Placeholder 2"/>
          <p:cNvSpPr>
            <a:spLocks noGrp="1"/>
          </p:cNvSpPr>
          <p:nvPr>
            <p:ph idx="1"/>
          </p:nvPr>
        </p:nvSpPr>
        <p:spPr>
          <a:xfrm>
            <a:off x="457200" y="357188"/>
            <a:ext cx="8229600" cy="5768975"/>
          </a:xfrm>
        </p:spPr>
        <p:txBody>
          <a:bodyPr/>
          <a:lstStyle/>
          <a:p>
            <a:pPr algn="just" rtl="1">
              <a:buFontTx/>
              <a:buNone/>
              <a:defRPr/>
            </a:pPr>
            <a:r>
              <a:rPr lang="fa-IR" dirty="0" smtClean="0">
                <a:cs typeface="B Mitra" pitchFamily="2" charset="-78"/>
              </a:rPr>
              <a:t>هنگامیکه به سبب تفاوتهای موقتی بین سود حسابداری و سود مشمول مالیات تفاوت بوجود می آید، هزینه مالیات را به عنوان سود گزارش شده قبل از مالیات ثبت می کنند و ناگزیرند که حسابی به نام </a:t>
            </a:r>
            <a:r>
              <a:rPr lang="fa-IR" sz="2800" b="1" dirty="0" smtClean="0">
                <a:solidFill>
                  <a:srgbClr val="C00000"/>
                </a:solidFill>
                <a:cs typeface="B Mitra" pitchFamily="2" charset="-78"/>
              </a:rPr>
              <a:t>تخصیص میان دوره ای </a:t>
            </a:r>
            <a:r>
              <a:rPr lang="fa-IR" dirty="0" smtClean="0">
                <a:cs typeface="B Mitra" pitchFamily="2" charset="-78"/>
              </a:rPr>
              <a:t>به وجود آورند.</a:t>
            </a:r>
          </a:p>
          <a:p>
            <a:pPr algn="just" rtl="1">
              <a:buFontTx/>
              <a:buNone/>
              <a:defRPr/>
            </a:pPr>
            <a:r>
              <a:rPr lang="fa-IR" dirty="0" smtClean="0">
                <a:cs typeface="B Mitra" pitchFamily="2" charset="-78"/>
              </a:rPr>
              <a:t>اصل </a:t>
            </a:r>
            <a:r>
              <a:rPr lang="fa-IR" sz="2800" b="1" dirty="0" smtClean="0">
                <a:solidFill>
                  <a:srgbClr val="C00000"/>
                </a:solidFill>
                <a:cs typeface="B Mitra" pitchFamily="2" charset="-78"/>
              </a:rPr>
              <a:t>تخصیص میان دوره ای </a:t>
            </a:r>
            <a:r>
              <a:rPr lang="fa-IR" dirty="0" smtClean="0">
                <a:cs typeface="B Mitra" pitchFamily="2" charset="-78"/>
              </a:rPr>
              <a:t>بر این پایه قرار دارد: </a:t>
            </a:r>
            <a:r>
              <a:rPr lang="fa-IR" b="1" dirty="0" smtClean="0">
                <a:solidFill>
                  <a:srgbClr val="003300"/>
                </a:solidFill>
                <a:effectLst>
                  <a:outerShdw blurRad="38100" dist="38100" dir="2700000" algn="tl">
                    <a:srgbClr val="000000">
                      <a:alpha val="43137"/>
                    </a:srgbClr>
                  </a:outerShdw>
                </a:effectLst>
                <a:cs typeface="B Mitra" pitchFamily="2" charset="-78"/>
              </a:rPr>
              <a:t>شرکت مالیات را بر اساس همان مبنایی محاسبه و گزارش کند که سود را محاسبه و گزارش کرده است.</a:t>
            </a:r>
          </a:p>
          <a:p>
            <a:pPr algn="just" rtl="1">
              <a:buFontTx/>
              <a:buNone/>
              <a:defRPr/>
            </a:pPr>
            <a:endParaRPr lang="en-US" b="1" dirty="0" smtClean="0">
              <a:solidFill>
                <a:srgbClr val="003300"/>
              </a:solidFill>
              <a:effectLst>
                <a:outerShdw blurRad="38100" dist="38100" dir="2700000" algn="tl">
                  <a:srgbClr val="000000">
                    <a:alpha val="43137"/>
                  </a:srgbClr>
                </a:outerShdw>
              </a:effectLst>
              <a:cs typeface="B Mitra" pitchFamily="2" charset="-78"/>
            </a:endParaRPr>
          </a:p>
          <a:p>
            <a:pPr>
              <a:defRPr/>
            </a:pPr>
            <a:endParaRPr lang="en-US" dirty="0" smtClean="0"/>
          </a:p>
        </p:txBody>
      </p:sp>
      <p:graphicFrame>
        <p:nvGraphicFramePr>
          <p:cNvPr id="5" name="Table 4"/>
          <p:cNvGraphicFramePr>
            <a:graphicFrameLocks noGrp="1"/>
          </p:cNvGraphicFramePr>
          <p:nvPr/>
        </p:nvGraphicFramePr>
        <p:xfrm>
          <a:off x="1143000" y="4143375"/>
          <a:ext cx="7096125" cy="1482724"/>
        </p:xfrm>
        <a:graphic>
          <a:graphicData uri="http://schemas.openxmlformats.org/drawingml/2006/table">
            <a:tbl>
              <a:tblPr firstRow="1" bandRow="1">
                <a:tableStyleId>{69012ECD-51FC-41F1-AA8D-1B2483CD663E}</a:tableStyleId>
              </a:tblPr>
              <a:tblGrid>
                <a:gridCol w="1928823"/>
                <a:gridCol w="2214576"/>
                <a:gridCol w="2952726"/>
              </a:tblGrid>
              <a:tr h="370681">
                <a:tc>
                  <a:txBody>
                    <a:bodyPr/>
                    <a:lstStyle/>
                    <a:p>
                      <a:pPr algn="ctr" rtl="1"/>
                      <a:r>
                        <a:rPr lang="fa-IR" sz="1800" dirty="0" smtClean="0">
                          <a:solidFill>
                            <a:schemeClr val="tx1"/>
                          </a:solidFill>
                          <a:cs typeface="B Mitra" pitchFamily="2" charset="-78"/>
                        </a:rPr>
                        <a:t>گزارش شده</a:t>
                      </a:r>
                      <a:endParaRPr lang="en-US" sz="1800" dirty="0">
                        <a:solidFill>
                          <a:schemeClr val="tx1"/>
                        </a:solidFill>
                        <a:cs typeface="B Mitra" pitchFamily="2" charset="-78"/>
                      </a:endParaRPr>
                    </a:p>
                  </a:txBody>
                  <a:tcPr marT="45700" marB="45700"/>
                </a:tc>
                <a:tc>
                  <a:txBody>
                    <a:bodyPr/>
                    <a:lstStyle/>
                    <a:p>
                      <a:pPr algn="ctr" rtl="1"/>
                      <a:r>
                        <a:rPr lang="fa-IR" sz="1800" dirty="0" smtClean="0">
                          <a:solidFill>
                            <a:schemeClr val="tx1"/>
                          </a:solidFill>
                          <a:cs typeface="B Mitra" pitchFamily="2" charset="-78"/>
                        </a:rPr>
                        <a:t>مشمول مالیات</a:t>
                      </a:r>
                      <a:endParaRPr lang="en-US" sz="1800" dirty="0">
                        <a:solidFill>
                          <a:schemeClr val="tx1"/>
                        </a:solidFill>
                        <a:cs typeface="B Mitra" pitchFamily="2" charset="-78"/>
                      </a:endParaRPr>
                    </a:p>
                  </a:txBody>
                  <a:tcPr marT="45700" marB="45700"/>
                </a:tc>
                <a:tc>
                  <a:txBody>
                    <a:bodyPr/>
                    <a:lstStyle/>
                    <a:p>
                      <a:pPr algn="ctr" rtl="1"/>
                      <a:r>
                        <a:rPr lang="fa-IR" sz="1800" dirty="0" smtClean="0">
                          <a:solidFill>
                            <a:schemeClr val="tx1"/>
                          </a:solidFill>
                          <a:cs typeface="B Mitra" pitchFamily="2" charset="-78"/>
                        </a:rPr>
                        <a:t>سود</a:t>
                      </a:r>
                      <a:endParaRPr lang="en-US" sz="1800" dirty="0">
                        <a:solidFill>
                          <a:schemeClr val="tx1"/>
                        </a:solidFill>
                        <a:cs typeface="B Mitra" pitchFamily="2" charset="-78"/>
                      </a:endParaRPr>
                    </a:p>
                  </a:txBody>
                  <a:tcPr marT="45700" marB="45700"/>
                </a:tc>
              </a:tr>
              <a:tr h="370681">
                <a:tc>
                  <a:txBody>
                    <a:bodyPr/>
                    <a:lstStyle/>
                    <a:p>
                      <a:pPr algn="ctr" rtl="1"/>
                      <a:endParaRPr lang="en-US" sz="1800" dirty="0">
                        <a:solidFill>
                          <a:schemeClr val="tx1"/>
                        </a:solidFill>
                        <a:cs typeface="B Mitra" pitchFamily="2" charset="-78"/>
                      </a:endParaRPr>
                    </a:p>
                  </a:txBody>
                  <a:tcPr marT="45700" marB="45700"/>
                </a:tc>
                <a:tc>
                  <a:txBody>
                    <a:bodyPr/>
                    <a:lstStyle/>
                    <a:p>
                      <a:pPr algn="ctr" rtl="1"/>
                      <a:endParaRPr lang="en-US" sz="1800" dirty="0">
                        <a:solidFill>
                          <a:schemeClr val="tx1"/>
                        </a:solidFill>
                        <a:cs typeface="B Mitra" pitchFamily="2" charset="-78"/>
                      </a:endParaRPr>
                    </a:p>
                  </a:txBody>
                  <a:tcPr marT="45700" marB="45700"/>
                </a:tc>
                <a:tc>
                  <a:txBody>
                    <a:bodyPr/>
                    <a:lstStyle/>
                    <a:p>
                      <a:pPr algn="r" rtl="1"/>
                      <a:r>
                        <a:rPr lang="fa-IR" sz="1800" dirty="0" smtClean="0">
                          <a:solidFill>
                            <a:schemeClr val="tx1"/>
                          </a:solidFill>
                          <a:cs typeface="B Mitra" pitchFamily="2" charset="-78"/>
                        </a:rPr>
                        <a:t>هزینه های مالیاتی:</a:t>
                      </a:r>
                      <a:endParaRPr lang="en-US" sz="1800" dirty="0">
                        <a:solidFill>
                          <a:schemeClr val="tx1"/>
                        </a:solidFill>
                        <a:cs typeface="B Mitra" pitchFamily="2" charset="-78"/>
                      </a:endParaRPr>
                    </a:p>
                  </a:txBody>
                  <a:tcPr marT="45700" marB="45700"/>
                </a:tc>
              </a:tr>
              <a:tr h="370681">
                <a:tc>
                  <a:txBody>
                    <a:bodyPr/>
                    <a:lstStyle/>
                    <a:p>
                      <a:pPr algn="ctr" rtl="1"/>
                      <a:r>
                        <a:rPr lang="fa-IR" sz="1800" dirty="0" smtClean="0">
                          <a:solidFill>
                            <a:schemeClr val="tx1"/>
                          </a:solidFill>
                          <a:cs typeface="B Mitra" pitchFamily="2" charset="-78"/>
                        </a:rPr>
                        <a:t>سال بعد</a:t>
                      </a:r>
                      <a:endParaRPr lang="en-US" sz="1800" dirty="0">
                        <a:solidFill>
                          <a:schemeClr val="tx1"/>
                        </a:solidFill>
                        <a:cs typeface="B Mitra" pitchFamily="2" charset="-78"/>
                      </a:endParaRPr>
                    </a:p>
                  </a:txBody>
                  <a:tcPr marT="45700" marB="45700"/>
                </a:tc>
                <a:tc>
                  <a:txBody>
                    <a:bodyPr/>
                    <a:lstStyle/>
                    <a:p>
                      <a:pPr algn="ctr" rtl="1"/>
                      <a:r>
                        <a:rPr lang="fa-IR" sz="1800" dirty="0" smtClean="0">
                          <a:solidFill>
                            <a:schemeClr val="tx1"/>
                          </a:solidFill>
                          <a:cs typeface="B Mitra" pitchFamily="2" charset="-78"/>
                        </a:rPr>
                        <a:t>امسال</a:t>
                      </a:r>
                      <a:endParaRPr lang="en-US" sz="1800" dirty="0">
                        <a:solidFill>
                          <a:schemeClr val="tx1"/>
                        </a:solidFill>
                        <a:cs typeface="B Mitra" pitchFamily="2" charset="-78"/>
                      </a:endParaRPr>
                    </a:p>
                  </a:txBody>
                  <a:tcPr marT="45700" marB="45700"/>
                </a:tc>
                <a:tc>
                  <a:txBody>
                    <a:bodyPr/>
                    <a:lstStyle/>
                    <a:p>
                      <a:pPr algn="r" rtl="1"/>
                      <a:r>
                        <a:rPr lang="fa-IR" sz="1800" dirty="0" smtClean="0">
                          <a:solidFill>
                            <a:srgbClr val="C00000"/>
                          </a:solidFill>
                          <a:cs typeface="B Mitra" pitchFamily="2" charset="-78"/>
                        </a:rPr>
                        <a:t>انتقالی</a:t>
                      </a:r>
                      <a:endParaRPr lang="en-US" sz="1800" dirty="0">
                        <a:solidFill>
                          <a:srgbClr val="C00000"/>
                        </a:solidFill>
                        <a:cs typeface="B Mitra" pitchFamily="2" charset="-78"/>
                      </a:endParaRPr>
                    </a:p>
                  </a:txBody>
                  <a:tcPr marT="45700" marB="45700"/>
                </a:tc>
              </a:tr>
              <a:tr h="370681">
                <a:tc>
                  <a:txBody>
                    <a:bodyPr/>
                    <a:lstStyle/>
                    <a:p>
                      <a:pPr algn="ctr" rtl="1"/>
                      <a:r>
                        <a:rPr lang="fa-IR" sz="1800" dirty="0" smtClean="0">
                          <a:solidFill>
                            <a:schemeClr val="tx1"/>
                          </a:solidFill>
                          <a:cs typeface="B Mitra" pitchFamily="2" charset="-78"/>
                        </a:rPr>
                        <a:t>امسال</a:t>
                      </a:r>
                      <a:endParaRPr lang="en-US" sz="1800" dirty="0">
                        <a:solidFill>
                          <a:schemeClr val="tx1"/>
                        </a:solidFill>
                        <a:cs typeface="B Mitra" pitchFamily="2" charset="-78"/>
                      </a:endParaRPr>
                    </a:p>
                  </a:txBody>
                  <a:tcPr marT="45700" marB="45700"/>
                </a:tc>
                <a:tc>
                  <a:txBody>
                    <a:bodyPr/>
                    <a:lstStyle/>
                    <a:p>
                      <a:pPr algn="ctr" rtl="1"/>
                      <a:r>
                        <a:rPr lang="fa-IR" sz="1800" dirty="0" smtClean="0">
                          <a:solidFill>
                            <a:schemeClr val="tx1"/>
                          </a:solidFill>
                          <a:cs typeface="B Mitra" pitchFamily="2" charset="-78"/>
                        </a:rPr>
                        <a:t>سال بعد</a:t>
                      </a:r>
                      <a:endParaRPr lang="en-US" sz="1800" dirty="0">
                        <a:solidFill>
                          <a:schemeClr val="tx1"/>
                        </a:solidFill>
                        <a:cs typeface="B Mitra" pitchFamily="2" charset="-78"/>
                      </a:endParaRPr>
                    </a:p>
                  </a:txBody>
                  <a:tcPr marT="45700" marB="45700"/>
                </a:tc>
                <a:tc>
                  <a:txBody>
                    <a:bodyPr/>
                    <a:lstStyle/>
                    <a:p>
                      <a:pPr algn="r" rtl="1"/>
                      <a:r>
                        <a:rPr lang="fa-IR" sz="1800" dirty="0" smtClean="0">
                          <a:solidFill>
                            <a:srgbClr val="C00000"/>
                          </a:solidFill>
                          <a:cs typeface="B Mitra" pitchFamily="2" charset="-78"/>
                        </a:rPr>
                        <a:t>تعلق گرفته ولی پرداخت یا ثبت نشده</a:t>
                      </a:r>
                      <a:endParaRPr lang="en-US" sz="1800" dirty="0">
                        <a:solidFill>
                          <a:srgbClr val="C00000"/>
                        </a:solidFill>
                        <a:cs typeface="B Mitra" pitchFamily="2" charset="-78"/>
                      </a:endParaRPr>
                    </a:p>
                  </a:txBody>
                  <a:tcPr marT="45700" marB="45700"/>
                </a:tc>
              </a:tr>
            </a:tbl>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8194" name="Title 1"/>
          <p:cNvSpPr>
            <a:spLocks noGrp="1"/>
          </p:cNvSpPr>
          <p:nvPr>
            <p:ph type="title"/>
          </p:nvPr>
        </p:nvSpPr>
        <p:spPr>
          <a:xfrm>
            <a:off x="452438" y="130175"/>
            <a:ext cx="8229600" cy="868363"/>
          </a:xfrm>
        </p:spPr>
        <p:txBody>
          <a:bodyPr/>
          <a:lstStyle/>
          <a:p>
            <a:pPr algn="r"/>
            <a:r>
              <a:rPr lang="fa-IR" sz="4000" b="1" smtClean="0">
                <a:solidFill>
                  <a:srgbClr val="660066"/>
                </a:solidFill>
                <a:cs typeface="B Mitra" pitchFamily="2" charset="-78"/>
              </a:rPr>
              <a:t>تفاوت</a:t>
            </a:r>
            <a:r>
              <a:rPr lang="fa-IR" smtClean="0">
                <a:solidFill>
                  <a:srgbClr val="660066"/>
                </a:solidFill>
              </a:rPr>
              <a:t> </a:t>
            </a:r>
            <a:r>
              <a:rPr lang="fa-IR" sz="4000" b="1" smtClean="0">
                <a:solidFill>
                  <a:srgbClr val="660066"/>
                </a:solidFill>
                <a:cs typeface="B Mitra" pitchFamily="2" charset="-78"/>
              </a:rPr>
              <a:t>های دائمی</a:t>
            </a:r>
            <a:endParaRPr lang="en-US" sz="4000" b="1" smtClean="0">
              <a:solidFill>
                <a:srgbClr val="660066"/>
              </a:solidFill>
              <a:cs typeface="B Mitra" pitchFamily="2" charset="-78"/>
            </a:endParaRPr>
          </a:p>
        </p:txBody>
      </p:sp>
      <p:sp>
        <p:nvSpPr>
          <p:cNvPr id="9219" name="Content Placeholder 2"/>
          <p:cNvSpPr>
            <a:spLocks noGrp="1"/>
          </p:cNvSpPr>
          <p:nvPr>
            <p:ph idx="1"/>
          </p:nvPr>
        </p:nvSpPr>
        <p:spPr>
          <a:xfrm>
            <a:off x="142875" y="1000125"/>
            <a:ext cx="8729663" cy="5357813"/>
          </a:xfrm>
        </p:spPr>
        <p:txBody>
          <a:bodyPr>
            <a:normAutofit lnSpcReduction="10000"/>
          </a:bodyPr>
          <a:lstStyle/>
          <a:p>
            <a:pPr algn="just" rtl="1">
              <a:defRPr/>
            </a:pPr>
            <a:r>
              <a:rPr lang="fa-IR" sz="2600" dirty="0" smtClean="0">
                <a:cs typeface="B Mitra" pitchFamily="2" charset="-78"/>
              </a:rPr>
              <a:t>از قوانین مربوط به معافیتها یا محدودیت های مجاز به دلایل اقتصادی سیاسی یا اداری ناشی می شود و ربطی به محاسبه سود خالص حسابداری ندارد. تفاوت دائمی فقط بر کل مالیات شرکت اثر می گذارد و موجب بروز مسائلی در تخصیص مالیات نمی شود.</a:t>
            </a:r>
          </a:p>
          <a:p>
            <a:pPr algn="just" rtl="1">
              <a:defRPr/>
            </a:pPr>
            <a:r>
              <a:rPr lang="fa-IR" sz="2600" dirty="0" smtClean="0">
                <a:cs typeface="B Mitra" pitchFamily="2" charset="-78"/>
              </a:rPr>
              <a:t>نشان دهنده محاسبه کل مالیاتی است که شرکت باید در طول عمر زندگی خود پرداخت کند. سه نوع تفاوت دائمی وجود دارد:</a:t>
            </a:r>
          </a:p>
          <a:p>
            <a:pPr marL="514350" indent="-514350" algn="just" rtl="1">
              <a:buFont typeface="Wingdings 2" pitchFamily="18" charset="2"/>
              <a:buChar char="a"/>
              <a:defRPr/>
            </a:pPr>
            <a:r>
              <a:rPr lang="fa-IR" sz="2000" dirty="0" smtClean="0">
                <a:cs typeface="B Mitra" pitchFamily="2" charset="-78"/>
              </a:rPr>
              <a:t>در ارائه گزارشهای مالی درآمدی شناسایی می شود که هیچگاه مشمول مالیات نمی شود.</a:t>
            </a:r>
          </a:p>
          <a:p>
            <a:pPr marL="514350" indent="-514350" algn="just" rtl="1">
              <a:buFont typeface="Wingdings 2" pitchFamily="18" charset="2"/>
              <a:buChar char="a"/>
              <a:defRPr/>
            </a:pPr>
            <a:r>
              <a:rPr lang="fa-IR" sz="2000" dirty="0" smtClean="0">
                <a:cs typeface="B Mitra" pitchFamily="2" charset="-78"/>
              </a:rPr>
              <a:t>در ارائه گزارشهای مالی هزینه هایی ثبت می شوند که هیچگاه از درآمد مشمول مالیات کم نمی شوند.</a:t>
            </a:r>
          </a:p>
          <a:p>
            <a:pPr marL="514350" indent="-514350" algn="just" rtl="1">
              <a:buFont typeface="Wingdings 2" pitchFamily="18" charset="2"/>
              <a:buChar char="a"/>
              <a:defRPr/>
            </a:pPr>
            <a:r>
              <a:rPr lang="fa-IR" sz="2000" dirty="0" smtClean="0">
                <a:cs typeface="B Mitra" pitchFamily="2" charset="-78"/>
              </a:rPr>
              <a:t>کسورات مالیاتی که از دیدگاه اصول پذیرفته شده حسابداری واجد شرایط نیستند تا در گروه هزینه دوره قرار گیرند.</a:t>
            </a:r>
          </a:p>
          <a:p>
            <a:pPr marL="514350" indent="-514350" algn="just" rtl="1">
              <a:buFontTx/>
              <a:buNone/>
              <a:defRPr/>
            </a:pPr>
            <a:endParaRPr lang="fa-IR" sz="1000" dirty="0" smtClean="0">
              <a:cs typeface="B Mitra" pitchFamily="2" charset="-78"/>
            </a:endParaRPr>
          </a:p>
          <a:p>
            <a:pPr algn="just" rtl="1">
              <a:defRPr/>
            </a:pPr>
            <a:r>
              <a:rPr lang="fa-IR" sz="2000" dirty="0" smtClean="0">
                <a:solidFill>
                  <a:srgbClr val="7030A0"/>
                </a:solidFill>
                <a:cs typeface="B Mitra" pitchFamily="2" charset="-78"/>
              </a:rPr>
              <a:t>مجلس قانون گذاری آمریکا در برابر دلواپسی مردم درباره ی این تفاوت ها با تصویب قانون اصلاح مالیات ها در 1986 حداقل مالیات را تعیین کرد: </a:t>
            </a:r>
          </a:p>
          <a:p>
            <a:pPr algn="ctr" rtl="1">
              <a:buFontTx/>
              <a:buNone/>
              <a:defRPr/>
            </a:pPr>
            <a:r>
              <a:rPr lang="fa-IR" sz="2000" dirty="0" smtClean="0">
                <a:solidFill>
                  <a:srgbClr val="7030A0"/>
                </a:solidFill>
                <a:cs typeface="B Mitra" pitchFamily="2" charset="-78"/>
              </a:rPr>
              <a:t>(مالیات بر سود با نرخ 20٪ ،  محاسبه مبلغ طبق قوانین مصوب کنگره آمریکا)  </a:t>
            </a:r>
            <a:r>
              <a:rPr lang="en-US" sz="2000" dirty="0" smtClean="0">
                <a:solidFill>
                  <a:srgbClr val="7030A0"/>
                </a:solidFill>
                <a:cs typeface="B Mitra" pitchFamily="2" charset="-78"/>
              </a:rPr>
              <a:t>MAX</a:t>
            </a:r>
            <a:r>
              <a:rPr lang="fa-IR" sz="2000" dirty="0" smtClean="0">
                <a:solidFill>
                  <a:srgbClr val="7030A0"/>
                </a:solidFill>
                <a:cs typeface="B Mitra" pitchFamily="2" charset="-78"/>
              </a:rPr>
              <a:t> = حداقل مالیات</a:t>
            </a:r>
          </a:p>
          <a:p>
            <a:pPr algn="r" rtl="1">
              <a:buFontTx/>
              <a:buNone/>
              <a:defRPr/>
            </a:pPr>
            <a:r>
              <a:rPr lang="fa-IR" sz="2000" dirty="0" smtClean="0">
                <a:solidFill>
                  <a:srgbClr val="7030A0"/>
                </a:solidFill>
                <a:cs typeface="B Mitra" pitchFamily="2" charset="-78"/>
              </a:rPr>
              <a:t>مجلس برای کم کردن فاصله بین این دو سود مقرر کرد 50٪ تفاوت بین این دو به سود مشمول مالیات اصلاح شده اضافه و آنگاه نرخ ثابت 20٪ منظور گردد.</a:t>
            </a:r>
          </a:p>
          <a:p>
            <a:pPr algn="r" rtl="1">
              <a:buFontTx/>
              <a:buNone/>
              <a:defRPr/>
            </a:pPr>
            <a:r>
              <a:rPr lang="fa-IR" sz="2000" dirty="0" smtClean="0">
                <a:solidFill>
                  <a:srgbClr val="7030A0"/>
                </a:solidFill>
                <a:cs typeface="B Mitra" pitchFamily="2" charset="-78"/>
              </a:rPr>
              <a:t>در سال 1990 این ماده قانون را لغو و ماده واحد دیگری به نام سود جاری اصلاح شده جایگزین آن نمود.</a:t>
            </a:r>
            <a:endParaRPr lang="en-US" sz="2000" dirty="0" smtClean="0">
              <a:solidFill>
                <a:srgbClr val="7030A0"/>
              </a:solidFill>
              <a:cs typeface="B Mitra" pitchFamily="2" charset="-78"/>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9218" name="Title 1"/>
          <p:cNvSpPr>
            <a:spLocks noGrp="1"/>
          </p:cNvSpPr>
          <p:nvPr>
            <p:ph type="title"/>
          </p:nvPr>
        </p:nvSpPr>
        <p:spPr>
          <a:xfrm>
            <a:off x="428625" y="142875"/>
            <a:ext cx="8229600" cy="868363"/>
          </a:xfrm>
        </p:spPr>
        <p:txBody>
          <a:bodyPr/>
          <a:lstStyle/>
          <a:p>
            <a:pPr algn="r"/>
            <a:r>
              <a:rPr lang="fa-IR" sz="4000" b="1" smtClean="0">
                <a:solidFill>
                  <a:srgbClr val="660066"/>
                </a:solidFill>
                <a:cs typeface="B Mitra" pitchFamily="2" charset="-78"/>
              </a:rPr>
              <a:t>تفاوت های موقتی</a:t>
            </a:r>
            <a:endParaRPr lang="en-US" sz="4000" b="1" smtClean="0">
              <a:solidFill>
                <a:srgbClr val="660066"/>
              </a:solidFill>
              <a:cs typeface="B Mitra" pitchFamily="2" charset="-78"/>
            </a:endParaRPr>
          </a:p>
        </p:txBody>
      </p:sp>
      <p:sp>
        <p:nvSpPr>
          <p:cNvPr id="9219" name="Content Placeholder 2"/>
          <p:cNvSpPr>
            <a:spLocks noGrp="1"/>
          </p:cNvSpPr>
          <p:nvPr>
            <p:ph idx="1"/>
          </p:nvPr>
        </p:nvSpPr>
        <p:spPr>
          <a:xfrm>
            <a:off x="500063" y="1000125"/>
            <a:ext cx="8229600" cy="5572125"/>
          </a:xfrm>
        </p:spPr>
        <p:txBody>
          <a:bodyPr>
            <a:normAutofit lnSpcReduction="10000"/>
          </a:bodyPr>
          <a:lstStyle/>
          <a:p>
            <a:pPr algn="just" rtl="1"/>
            <a:r>
              <a:rPr lang="fa-IR" sz="2600" smtClean="0">
                <a:cs typeface="B Mitra" pitchFamily="2" charset="-78"/>
              </a:rPr>
              <a:t>عبارتند از: تفاوت بین سود گزارش شده و مشمول مالیات که به نظر مسئول یا مدیر شرکت محاسبه می شود. </a:t>
            </a:r>
          </a:p>
          <a:p>
            <a:pPr algn="just" rtl="1"/>
            <a:r>
              <a:rPr lang="fa-IR" sz="2600" smtClean="0">
                <a:cs typeface="B Mitra" pitchFamily="2" charset="-78"/>
              </a:rPr>
              <a:t>هر سال باید هریک از این تفاوت ها را محاسبه کرد: مجموعه مربوط به محاسبه مالیات که بر آن اساس بالاترین مالیات پرداختنی می باشد.</a:t>
            </a:r>
          </a:p>
          <a:p>
            <a:pPr algn="just" rtl="1"/>
            <a:r>
              <a:rPr lang="fa-IR" sz="2600" smtClean="0">
                <a:cs typeface="B Mitra" pitchFamily="2" charset="-78"/>
              </a:rPr>
              <a:t>این تفاوت ها هسته ی اصلی تئوری های حسابداری را تشکیل می دهند زیرا حسابداران می توانند بر شیوه ثبت و گزارش کردن آن کنترل هایی اعمال کنند.</a:t>
            </a:r>
          </a:p>
          <a:p>
            <a:pPr algn="just" rtl="1">
              <a:buFontTx/>
              <a:buNone/>
            </a:pPr>
            <a:r>
              <a:rPr lang="fa-IR" sz="2000" smtClean="0">
                <a:solidFill>
                  <a:srgbClr val="7030A0"/>
                </a:solidFill>
                <a:cs typeface="B Mitra" pitchFamily="2" charset="-78"/>
              </a:rPr>
              <a:t>مثال: نمونه ای را در نظر بگرید که سود قبل از مالیات شرکت 100 هزار دلار و نرخ مالیات 34٪ می باشد. در فروش امسال رویدادهایی مالی وجود دارد که تا سال بعد از نظر مالیاتی گزارش نمی گردد. (سیستم حسابداری گزارشگری مالی = تعهدی ، سیستم محاسبه مالیات = نقدی) بنابراین مشمول مالیات فقط 20 هزار دلار خواهد بود. لذا : </a:t>
            </a:r>
          </a:p>
          <a:p>
            <a:pPr algn="ctr" rtl="1">
              <a:buFontTx/>
              <a:buNone/>
            </a:pPr>
            <a:r>
              <a:rPr lang="fa-IR" sz="2000" smtClean="0">
                <a:solidFill>
                  <a:srgbClr val="7030A0"/>
                </a:solidFill>
                <a:cs typeface="B Mitra" pitchFamily="2" charset="-78"/>
              </a:rPr>
              <a:t>دلار    34.000  =  34٪   ×   100.000 دلار  = هزینه مالیات </a:t>
            </a:r>
          </a:p>
          <a:p>
            <a:pPr algn="ctr" rtl="1">
              <a:buFontTx/>
              <a:buNone/>
            </a:pPr>
            <a:r>
              <a:rPr lang="fa-IR" sz="2000" smtClean="0">
                <a:solidFill>
                  <a:srgbClr val="7030A0"/>
                </a:solidFill>
                <a:cs typeface="B Mitra" pitchFamily="2" charset="-78"/>
              </a:rPr>
              <a:t>دلار     6.800  =   34٪   ×   20.000  دلار  =  مالیات پرداختنی </a:t>
            </a:r>
          </a:p>
          <a:p>
            <a:pPr algn="just" rtl="1">
              <a:buFontTx/>
              <a:buNone/>
            </a:pPr>
            <a:r>
              <a:rPr lang="fa-IR" sz="2000" smtClean="0">
                <a:solidFill>
                  <a:srgbClr val="7030A0"/>
                </a:solidFill>
                <a:cs typeface="B Mitra" pitchFamily="2" charset="-78"/>
              </a:rPr>
              <a:t>تفاوت بین این دو عدد به عنوان یک بدهی مالیاتی انتقالی به مبلغ 27.200 دلار گزارش خواهد شد. پس انتظار می رود در سال بعد پس از پرداخت بدهی خود و منتفی شدن آن سود مشمول مالیات به مبلغ 80.000 دلار بیش از سود گزارش شده برسد.</a:t>
            </a:r>
            <a:endParaRPr lang="en-US" sz="2000" smtClean="0">
              <a:solidFill>
                <a:srgbClr val="7030A0"/>
              </a:solidFill>
              <a:cs typeface="B Mitra" pitchFamily="2" charset="-78"/>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10242" name="Title 1"/>
          <p:cNvSpPr>
            <a:spLocks noGrp="1"/>
          </p:cNvSpPr>
          <p:nvPr>
            <p:ph type="title"/>
          </p:nvPr>
        </p:nvSpPr>
        <p:spPr>
          <a:xfrm>
            <a:off x="425450" y="174625"/>
            <a:ext cx="8229600" cy="857250"/>
          </a:xfrm>
        </p:spPr>
        <p:txBody>
          <a:bodyPr/>
          <a:lstStyle/>
          <a:p>
            <a:pPr algn="r"/>
            <a:r>
              <a:rPr lang="fa-IR" sz="3600" b="1" smtClean="0">
                <a:solidFill>
                  <a:srgbClr val="660066"/>
                </a:solidFill>
                <a:cs typeface="B Mitra" pitchFamily="2" charset="-78"/>
              </a:rPr>
              <a:t>تفاوتهای موقتی ، تفاوت های ناشی از زمان</a:t>
            </a:r>
            <a:endParaRPr lang="en-US" sz="3600" b="1" smtClean="0">
              <a:solidFill>
                <a:srgbClr val="660066"/>
              </a:solidFill>
              <a:cs typeface="B Mitra" pitchFamily="2" charset="-78"/>
            </a:endParaRPr>
          </a:p>
        </p:txBody>
      </p:sp>
      <p:sp>
        <p:nvSpPr>
          <p:cNvPr id="3" name="Content Placeholder 2"/>
          <p:cNvSpPr>
            <a:spLocks noGrp="1"/>
          </p:cNvSpPr>
          <p:nvPr>
            <p:ph idx="1"/>
          </p:nvPr>
        </p:nvSpPr>
        <p:spPr>
          <a:xfrm>
            <a:off x="214313" y="1031875"/>
            <a:ext cx="8715375" cy="5683250"/>
          </a:xfrm>
        </p:spPr>
        <p:txBody>
          <a:bodyPr/>
          <a:lstStyle/>
          <a:p>
            <a:pPr algn="just" rtl="1">
              <a:defRPr/>
            </a:pPr>
            <a:r>
              <a:rPr lang="fa-IR" sz="2600" dirty="0" smtClean="0">
                <a:cs typeface="B Mitra" pitchFamily="2" charset="-78"/>
              </a:rPr>
              <a:t>اگر رویداد مالی در یک دوره بر سود مشمول مالیات و در دوره دیگری بر سود حسابداری قبل از مالیات اثر بگذارد باید حسابی به نام </a:t>
            </a:r>
            <a:r>
              <a:rPr lang="fa-IR" sz="2600" u="sng" dirty="0" smtClean="0">
                <a:solidFill>
                  <a:srgbClr val="C00000"/>
                </a:solidFill>
                <a:effectLst>
                  <a:outerShdw blurRad="38100" dist="38100" dir="2700000" algn="tl">
                    <a:srgbClr val="000000">
                      <a:alpha val="43137"/>
                    </a:srgbClr>
                  </a:outerShdw>
                </a:effectLst>
                <a:cs typeface="B Mitra" pitchFamily="2" charset="-78"/>
              </a:rPr>
              <a:t>تخصیص مالیات های میان دوره </a:t>
            </a:r>
            <a:r>
              <a:rPr lang="fa-IR" sz="2600" dirty="0" smtClean="0">
                <a:cs typeface="B Mitra" pitchFamily="2" charset="-78"/>
              </a:rPr>
              <a:t>به وجود آورد طبق بیانیه شماره 11 از اصول حسابداری این ها را </a:t>
            </a:r>
            <a:r>
              <a:rPr lang="fa-IR" sz="2600" u="sng" dirty="0" smtClean="0">
                <a:solidFill>
                  <a:srgbClr val="C00000"/>
                </a:solidFill>
                <a:effectLst>
                  <a:outerShdw blurRad="38100" dist="38100" dir="2700000" algn="tl">
                    <a:srgbClr val="000000">
                      <a:alpha val="43137"/>
                    </a:srgbClr>
                  </a:outerShdw>
                </a:effectLst>
                <a:cs typeface="B Mitra" pitchFamily="2" charset="-78"/>
              </a:rPr>
              <a:t>تفاوت های زمانی </a:t>
            </a:r>
            <a:r>
              <a:rPr lang="fa-IR" sz="2600" dirty="0" smtClean="0">
                <a:cs typeface="B Mitra" pitchFamily="2" charset="-78"/>
              </a:rPr>
              <a:t>نامیده و عبارتند از: </a:t>
            </a:r>
          </a:p>
          <a:p>
            <a:pPr algn="just" rtl="1">
              <a:buFontTx/>
              <a:buNone/>
              <a:defRPr/>
            </a:pPr>
            <a:endParaRPr lang="en-US" sz="2600" dirty="0" smtClean="0">
              <a:cs typeface="B Mitra" pitchFamily="2" charset="-78"/>
            </a:endParaRPr>
          </a:p>
        </p:txBody>
      </p:sp>
      <p:graphicFrame>
        <p:nvGraphicFramePr>
          <p:cNvPr id="4" name="Table 3"/>
          <p:cNvGraphicFramePr>
            <a:graphicFrameLocks noGrp="1"/>
          </p:cNvGraphicFramePr>
          <p:nvPr/>
        </p:nvGraphicFramePr>
        <p:xfrm>
          <a:off x="357188" y="2428875"/>
          <a:ext cx="8501063" cy="3627437"/>
        </p:xfrm>
        <a:graphic>
          <a:graphicData uri="http://schemas.openxmlformats.org/drawingml/2006/table">
            <a:tbl>
              <a:tblPr firstRow="1" bandRow="1">
                <a:tableStyleId>{93296810-A885-4BE3-A3E7-6D5BEEA58F35}</a:tableStyleId>
              </a:tblPr>
              <a:tblGrid>
                <a:gridCol w="1643061"/>
                <a:gridCol w="1214438"/>
                <a:gridCol w="1428750"/>
                <a:gridCol w="1214438"/>
                <a:gridCol w="3000376"/>
              </a:tblGrid>
              <a:tr h="518205">
                <a:tc>
                  <a:txBody>
                    <a:bodyPr/>
                    <a:lstStyle/>
                    <a:p>
                      <a:pPr algn="ctr" rtl="1"/>
                      <a:r>
                        <a:rPr lang="fa-IR" sz="1400" dirty="0" smtClean="0">
                          <a:cs typeface="B Mitra" pitchFamily="2" charset="-78"/>
                        </a:rPr>
                        <a:t>نحوه شناسایی</a:t>
                      </a:r>
                      <a:endParaRPr lang="en-US" sz="1400" dirty="0">
                        <a:cs typeface="B Mitra" pitchFamily="2" charset="-78"/>
                      </a:endParaRPr>
                    </a:p>
                  </a:txBody>
                  <a:tcPr marL="91439" marR="91439" marT="45724" marB="45724" anchor="ctr"/>
                </a:tc>
                <a:tc>
                  <a:txBody>
                    <a:bodyPr/>
                    <a:lstStyle/>
                    <a:p>
                      <a:pPr algn="ctr" rtl="1"/>
                      <a:r>
                        <a:rPr lang="fa-IR" sz="1400" dirty="0" smtClean="0">
                          <a:cs typeface="B Mitra" pitchFamily="2" charset="-78"/>
                        </a:rPr>
                        <a:t>دیدگاه</a:t>
                      </a:r>
                      <a:r>
                        <a:rPr lang="fa-IR" sz="1400" baseline="0" dirty="0" smtClean="0">
                          <a:cs typeface="B Mitra" pitchFamily="2" charset="-78"/>
                        </a:rPr>
                        <a:t> تهیه صورتهای مالی</a:t>
                      </a:r>
                      <a:endParaRPr lang="en-US" sz="1400" dirty="0">
                        <a:cs typeface="B Mitra" pitchFamily="2" charset="-78"/>
                      </a:endParaRPr>
                    </a:p>
                  </a:txBody>
                  <a:tcPr marL="91439" marR="91439" marT="45724" marB="45724" anchor="ctr"/>
                </a:tc>
                <a:tc>
                  <a:txBody>
                    <a:bodyPr/>
                    <a:lstStyle/>
                    <a:p>
                      <a:pPr algn="ctr" rtl="1"/>
                      <a:r>
                        <a:rPr lang="fa-IR" sz="1400" dirty="0" smtClean="0">
                          <a:cs typeface="B Mitra" pitchFamily="2" charset="-78"/>
                        </a:rPr>
                        <a:t>دیدگاه</a:t>
                      </a:r>
                      <a:r>
                        <a:rPr lang="fa-IR" sz="1400" baseline="0" dirty="0" smtClean="0">
                          <a:cs typeface="B Mitra" pitchFamily="2" charset="-78"/>
                        </a:rPr>
                        <a:t> محاسبه مالیات</a:t>
                      </a:r>
                      <a:endParaRPr lang="en-US" sz="1400" dirty="0">
                        <a:cs typeface="B Mitra" pitchFamily="2" charset="-78"/>
                      </a:endParaRPr>
                    </a:p>
                  </a:txBody>
                  <a:tcPr marL="91439" marR="91439" marT="45724" marB="45724" anchor="ctr"/>
                </a:tc>
                <a:tc>
                  <a:txBody>
                    <a:bodyPr/>
                    <a:lstStyle/>
                    <a:p>
                      <a:pPr algn="ctr" rtl="1"/>
                      <a:r>
                        <a:rPr lang="fa-IR" sz="1400" dirty="0" smtClean="0">
                          <a:cs typeface="B Mitra" pitchFamily="2" charset="-78"/>
                        </a:rPr>
                        <a:t>مثال </a:t>
                      </a:r>
                      <a:endParaRPr lang="en-US" sz="1400" dirty="0">
                        <a:cs typeface="B Mitra" pitchFamily="2" charset="-78"/>
                      </a:endParaRPr>
                    </a:p>
                  </a:txBody>
                  <a:tcPr marL="91439" marR="91439" marT="45724" marB="45724" anchor="ctr"/>
                </a:tc>
                <a:tc>
                  <a:txBody>
                    <a:bodyPr/>
                    <a:lstStyle/>
                    <a:p>
                      <a:pPr algn="ctr" rtl="1"/>
                      <a:r>
                        <a:rPr lang="fa-IR" sz="1400" dirty="0" smtClean="0">
                          <a:cs typeface="B Mitra" pitchFamily="2" charset="-78"/>
                        </a:rPr>
                        <a:t>شرح</a:t>
                      </a:r>
                      <a:endParaRPr lang="en-US" sz="1400" dirty="0">
                        <a:cs typeface="B Mitra" pitchFamily="2" charset="-78"/>
                      </a:endParaRPr>
                    </a:p>
                  </a:txBody>
                  <a:tcPr marL="91439" marR="91439" marT="45724" marB="45724" anchor="ctr"/>
                </a:tc>
              </a:tr>
              <a:tr h="640136">
                <a:tc rowSpan="2">
                  <a:txBody>
                    <a:bodyPr/>
                    <a:lstStyle/>
                    <a:p>
                      <a:pPr algn="ctr" rtl="1"/>
                      <a:r>
                        <a:rPr lang="fa-IR" sz="1600" dirty="0" smtClean="0">
                          <a:cs typeface="B Mitra" pitchFamily="2" charset="-78"/>
                        </a:rPr>
                        <a:t>حساب بدهی مالیات بر سود یا یک حساب بستانکاری دیگر</a:t>
                      </a:r>
                      <a:r>
                        <a:rPr lang="fa-IR" sz="1600" baseline="0" dirty="0" smtClean="0">
                          <a:cs typeface="B Mitra" pitchFamily="2" charset="-78"/>
                        </a:rPr>
                        <a:t> </a:t>
                      </a:r>
                    </a:p>
                    <a:p>
                      <a:pPr algn="ctr" rtl="1"/>
                      <a:r>
                        <a:rPr lang="fa-IR" sz="1600" baseline="0" dirty="0" smtClean="0">
                          <a:solidFill>
                            <a:srgbClr val="C00000"/>
                          </a:solidFill>
                          <a:cs typeface="B Mitra" pitchFamily="2" charset="-78"/>
                        </a:rPr>
                        <a:t>(هزینه مالیات قابل پرداخت بیشتر از مالیات پرداختنی)</a:t>
                      </a:r>
                      <a:endParaRPr lang="en-US" sz="1600" dirty="0">
                        <a:solidFill>
                          <a:srgbClr val="C00000"/>
                        </a:solidFill>
                        <a:cs typeface="B Mitra" pitchFamily="2" charset="-78"/>
                      </a:endParaRPr>
                    </a:p>
                  </a:txBody>
                  <a:tcPr marL="91439" marR="91439" marT="45724" marB="45724" anchor="ctr"/>
                </a:tc>
                <a:tc>
                  <a:txBody>
                    <a:bodyPr/>
                    <a:lstStyle/>
                    <a:p>
                      <a:pPr algn="ctr" rtl="1"/>
                      <a:r>
                        <a:rPr lang="fa-IR" sz="1600" dirty="0" smtClean="0">
                          <a:cs typeface="B Mitra" pitchFamily="2" charset="-78"/>
                        </a:rPr>
                        <a:t>روش خط مستقیم</a:t>
                      </a:r>
                      <a:endParaRPr lang="en-US" sz="1600" dirty="0">
                        <a:cs typeface="B Mitra" pitchFamily="2" charset="-78"/>
                      </a:endParaRPr>
                    </a:p>
                  </a:txBody>
                  <a:tcPr marL="91439" marR="91439" marT="45724" marB="45724" anchor="ctr"/>
                </a:tc>
                <a:tc>
                  <a:txBody>
                    <a:bodyPr/>
                    <a:lstStyle/>
                    <a:p>
                      <a:pPr algn="ctr" rtl="1"/>
                      <a:r>
                        <a:rPr lang="fa-IR" sz="1600" dirty="0" smtClean="0">
                          <a:cs typeface="B Mitra" pitchFamily="2" charset="-78"/>
                        </a:rPr>
                        <a:t>روش تصاعدی</a:t>
                      </a:r>
                      <a:endParaRPr lang="en-US" sz="1600" dirty="0">
                        <a:cs typeface="B Mitra" pitchFamily="2" charset="-78"/>
                      </a:endParaRPr>
                    </a:p>
                  </a:txBody>
                  <a:tcPr marL="91439" marR="91439" marT="45724" marB="45724" anchor="ctr"/>
                </a:tc>
                <a:tc>
                  <a:txBody>
                    <a:bodyPr/>
                    <a:lstStyle/>
                    <a:p>
                      <a:pPr algn="ctr" rtl="1"/>
                      <a:r>
                        <a:rPr lang="fa-IR" sz="1600" dirty="0" smtClean="0">
                          <a:cs typeface="B Mitra" pitchFamily="2" charset="-78"/>
                        </a:rPr>
                        <a:t>استهلاک دارایی ثابت</a:t>
                      </a:r>
                      <a:endParaRPr lang="en-US" sz="1600" dirty="0">
                        <a:cs typeface="B Mitra" pitchFamily="2" charset="-78"/>
                      </a:endParaRPr>
                    </a:p>
                  </a:txBody>
                  <a:tcPr marL="91439" marR="91439" marT="45724" marB="45724" anchor="ctr"/>
                </a:tc>
                <a:tc>
                  <a:txBody>
                    <a:bodyPr/>
                    <a:lstStyle/>
                    <a:p>
                      <a:pPr algn="r" rtl="1"/>
                      <a:r>
                        <a:rPr lang="fa-IR" sz="1800" dirty="0" smtClean="0">
                          <a:cs typeface="B Mitra" pitchFamily="2" charset="-78"/>
                        </a:rPr>
                        <a:t>از دیدکاه</a:t>
                      </a:r>
                      <a:r>
                        <a:rPr lang="fa-IR" sz="1800" baseline="0" dirty="0" smtClean="0">
                          <a:cs typeface="B Mitra" pitchFamily="2" charset="-78"/>
                        </a:rPr>
                        <a:t> مالیاتی در نظر گرفته می شود و در صورتهای مالی به دوره بعد انتقال می یابد.</a:t>
                      </a:r>
                      <a:endParaRPr lang="en-US" sz="1800" dirty="0">
                        <a:cs typeface="B Mitra" pitchFamily="2" charset="-78"/>
                      </a:endParaRPr>
                    </a:p>
                  </a:txBody>
                  <a:tcPr marL="91439" marR="91439" marT="45724" marB="45724" anchor="ctr"/>
                </a:tc>
              </a:tr>
              <a:tr h="914480">
                <a:tc vMerge="1">
                  <a:txBody>
                    <a:bodyPr/>
                    <a:lstStyle/>
                    <a:p>
                      <a:pPr algn="ctr" rtl="1"/>
                      <a:endParaRPr lang="en-US" sz="1600" dirty="0">
                        <a:cs typeface="B Mitra" pitchFamily="2" charset="-78"/>
                      </a:endParaRPr>
                    </a:p>
                  </a:txBody>
                  <a:tcPr/>
                </a:tc>
                <a:tc>
                  <a:txBody>
                    <a:bodyPr/>
                    <a:lstStyle/>
                    <a:p>
                      <a:pPr algn="ctr" rtl="1"/>
                      <a:r>
                        <a:rPr lang="fa-IR" sz="1600" dirty="0" smtClean="0">
                          <a:cs typeface="B Mitra" pitchFamily="2" charset="-78"/>
                        </a:rPr>
                        <a:t>روش مبتنی</a:t>
                      </a:r>
                      <a:r>
                        <a:rPr lang="fa-IR" sz="1600" baseline="0" dirty="0" smtClean="0">
                          <a:cs typeface="B Mitra" pitchFamily="2" charset="-78"/>
                        </a:rPr>
                        <a:t> بر فروش</a:t>
                      </a:r>
                      <a:endParaRPr lang="en-US" sz="1600" dirty="0">
                        <a:cs typeface="B Mitra" pitchFamily="2" charset="-78"/>
                      </a:endParaRPr>
                    </a:p>
                  </a:txBody>
                  <a:tcPr marL="91439" marR="91439" marT="45724" marB="45724" anchor="ctr"/>
                </a:tc>
                <a:tc>
                  <a:txBody>
                    <a:bodyPr/>
                    <a:lstStyle/>
                    <a:p>
                      <a:pPr algn="ctr" rtl="1"/>
                      <a:r>
                        <a:rPr lang="fa-IR" sz="1600" dirty="0" smtClean="0">
                          <a:cs typeface="B Mitra" pitchFamily="2" charset="-78"/>
                        </a:rPr>
                        <a:t>روش قسطی</a:t>
                      </a:r>
                      <a:endParaRPr lang="en-US" sz="1600" dirty="0">
                        <a:cs typeface="B Mitra" pitchFamily="2" charset="-78"/>
                      </a:endParaRPr>
                    </a:p>
                  </a:txBody>
                  <a:tcPr marL="91439" marR="91439" marT="45724" marB="45724" anchor="ctr"/>
                </a:tc>
                <a:tc>
                  <a:txBody>
                    <a:bodyPr/>
                    <a:lstStyle/>
                    <a:p>
                      <a:pPr algn="ctr" rtl="1"/>
                      <a:r>
                        <a:rPr lang="fa-IR" sz="1600" dirty="0" smtClean="0">
                          <a:cs typeface="B Mitra" pitchFamily="2" charset="-78"/>
                        </a:rPr>
                        <a:t>فروش</a:t>
                      </a:r>
                      <a:endParaRPr lang="en-US" sz="1600" dirty="0">
                        <a:cs typeface="B Mitra" pitchFamily="2" charset="-78"/>
                      </a:endParaRPr>
                    </a:p>
                  </a:txBody>
                  <a:tcPr marL="91439" marR="91439" marT="45724" marB="45724" anchor="ctr"/>
                </a:tc>
                <a:tc>
                  <a:txBody>
                    <a:bodyPr/>
                    <a:lstStyle/>
                    <a:p>
                      <a:pPr algn="r" rtl="1"/>
                      <a:r>
                        <a:rPr lang="fa-IR" sz="1800" dirty="0" smtClean="0">
                          <a:cs typeface="B Mitra" pitchFamily="2" charset="-78"/>
                        </a:rPr>
                        <a:t>درآمد منظور</a:t>
                      </a:r>
                      <a:r>
                        <a:rPr lang="fa-IR" sz="1800" baseline="0" dirty="0" smtClean="0">
                          <a:cs typeface="B Mitra" pitchFamily="2" charset="-78"/>
                        </a:rPr>
                        <a:t> شده در صورتهای مالی و محاسبه آن از نظر مالیاتی در دوره های آتی</a:t>
                      </a:r>
                      <a:endParaRPr lang="en-US" sz="1800" dirty="0">
                        <a:cs typeface="B Mitra" pitchFamily="2" charset="-78"/>
                      </a:endParaRPr>
                    </a:p>
                  </a:txBody>
                  <a:tcPr marL="91439" marR="91439" marT="45724" marB="45724" anchor="ctr"/>
                </a:tc>
              </a:tr>
              <a:tr h="640136">
                <a:tc rowSpan="2">
                  <a:txBody>
                    <a:bodyPr/>
                    <a:lstStyle/>
                    <a:p>
                      <a:pPr algn="ctr" rtl="1"/>
                      <a:r>
                        <a:rPr lang="fa-IR" sz="1600" dirty="0" smtClean="0">
                          <a:cs typeface="B Mitra" pitchFamily="2" charset="-78"/>
                        </a:rPr>
                        <a:t>مالیات پیش پرداخت شده یا حساب بدهکار دیگر  </a:t>
                      </a:r>
                      <a:r>
                        <a:rPr lang="fa-IR" sz="1600" dirty="0" smtClean="0">
                          <a:solidFill>
                            <a:srgbClr val="C00000"/>
                          </a:solidFill>
                          <a:cs typeface="B Mitra" pitchFamily="2" charset="-78"/>
                        </a:rPr>
                        <a:t>(مالیات پرداختنی بیشتر از هزینه مالیات گزارش شده )</a:t>
                      </a:r>
                      <a:endParaRPr lang="en-US" sz="1600" dirty="0">
                        <a:solidFill>
                          <a:srgbClr val="C00000"/>
                        </a:solidFill>
                        <a:cs typeface="B Mitra" pitchFamily="2" charset="-78"/>
                      </a:endParaRPr>
                    </a:p>
                  </a:txBody>
                  <a:tcPr marL="91439" marR="91439" marT="45724" marB="45724" anchor="ctr"/>
                </a:tc>
                <a:tc>
                  <a:txBody>
                    <a:bodyPr/>
                    <a:lstStyle/>
                    <a:p>
                      <a:pPr algn="ctr" rtl="1"/>
                      <a:r>
                        <a:rPr lang="fa-IR" sz="1600" dirty="0" smtClean="0">
                          <a:cs typeface="B Mitra" pitchFamily="2" charset="-78"/>
                        </a:rPr>
                        <a:t>هنگام ارائه خدمات</a:t>
                      </a:r>
                      <a:endParaRPr lang="en-US" sz="1600" dirty="0">
                        <a:cs typeface="B Mitra" pitchFamily="2" charset="-78"/>
                      </a:endParaRPr>
                    </a:p>
                  </a:txBody>
                  <a:tcPr marL="91439" marR="91439" marT="45724" marB="45724" anchor="ctr"/>
                </a:tc>
                <a:tc>
                  <a:txBody>
                    <a:bodyPr/>
                    <a:lstStyle/>
                    <a:p>
                      <a:pPr algn="ctr" rtl="1"/>
                      <a:r>
                        <a:rPr lang="fa-IR" sz="1600" dirty="0" smtClean="0">
                          <a:cs typeface="B Mitra" pitchFamily="2" charset="-78"/>
                        </a:rPr>
                        <a:t>هنگام وصول</a:t>
                      </a:r>
                      <a:endParaRPr lang="en-US" sz="1600" dirty="0">
                        <a:cs typeface="B Mitra" pitchFamily="2" charset="-78"/>
                      </a:endParaRPr>
                    </a:p>
                  </a:txBody>
                  <a:tcPr marL="91439" marR="91439" marT="45724" marB="45724" anchor="ctr"/>
                </a:tc>
                <a:tc>
                  <a:txBody>
                    <a:bodyPr/>
                    <a:lstStyle/>
                    <a:p>
                      <a:pPr algn="ctr" rtl="1"/>
                      <a:r>
                        <a:rPr lang="fa-IR" sz="1600" dirty="0" smtClean="0">
                          <a:cs typeface="B Mitra" pitchFamily="2" charset="-78"/>
                        </a:rPr>
                        <a:t>پیش دریافت اجاره</a:t>
                      </a:r>
                      <a:endParaRPr lang="en-US" sz="1600" dirty="0">
                        <a:cs typeface="B Mitra" pitchFamily="2" charset="-78"/>
                      </a:endParaRPr>
                    </a:p>
                  </a:txBody>
                  <a:tcPr marL="91439" marR="91439" marT="45724" marB="45724" anchor="ctr"/>
                </a:tc>
                <a:tc>
                  <a:txBody>
                    <a:bodyPr/>
                    <a:lstStyle/>
                    <a:p>
                      <a:pPr algn="r" rtl="1"/>
                      <a:r>
                        <a:rPr lang="fa-IR" sz="1800" dirty="0" smtClean="0">
                          <a:cs typeface="B Mitra" pitchFamily="2" charset="-78"/>
                        </a:rPr>
                        <a:t>سود محاسبه شده در مالیات و</a:t>
                      </a:r>
                      <a:r>
                        <a:rPr lang="fa-IR" sz="1800" baseline="0" dirty="0" smtClean="0">
                          <a:cs typeface="B Mitra" pitchFamily="2" charset="-78"/>
                        </a:rPr>
                        <a:t> منتقل شده به دوره های بعد در تهیه صورتهای مالی</a:t>
                      </a:r>
                      <a:endParaRPr lang="en-US" sz="1800" dirty="0">
                        <a:cs typeface="B Mitra" pitchFamily="2" charset="-78"/>
                      </a:endParaRPr>
                    </a:p>
                  </a:txBody>
                  <a:tcPr marL="91439" marR="91439" marT="45724" marB="45724" anchor="ctr"/>
                </a:tc>
              </a:tr>
              <a:tr h="914480">
                <a:tc vMerge="1">
                  <a:txBody>
                    <a:bodyPr/>
                    <a:lstStyle/>
                    <a:p>
                      <a:pPr algn="ctr" rtl="1"/>
                      <a:endParaRPr lang="en-US" sz="1600" dirty="0">
                        <a:cs typeface="B Mitra" pitchFamily="2" charset="-78"/>
                      </a:endParaRPr>
                    </a:p>
                  </a:txBody>
                  <a:tcPr anchor="ctr"/>
                </a:tc>
                <a:tc>
                  <a:txBody>
                    <a:bodyPr/>
                    <a:lstStyle/>
                    <a:p>
                      <a:pPr algn="ctr" rtl="1"/>
                      <a:r>
                        <a:rPr lang="fa-IR" sz="1600" dirty="0" smtClean="0">
                          <a:cs typeface="B Mitra" pitchFamily="2" charset="-78"/>
                        </a:rPr>
                        <a:t>صورت سودوزیان دوره جاری</a:t>
                      </a:r>
                      <a:endParaRPr lang="en-US" sz="1600" dirty="0">
                        <a:cs typeface="B Mitra" pitchFamily="2" charset="-78"/>
                      </a:endParaRPr>
                    </a:p>
                  </a:txBody>
                  <a:tcPr marL="91439" marR="91439" marT="45724" marB="45724" anchor="ctr"/>
                </a:tc>
                <a:tc>
                  <a:txBody>
                    <a:bodyPr/>
                    <a:lstStyle/>
                    <a:p>
                      <a:pPr algn="ctr" rtl="1"/>
                      <a:r>
                        <a:rPr lang="fa-IR" sz="1600" dirty="0" smtClean="0">
                          <a:cs typeface="B Mitra" pitchFamily="2" charset="-78"/>
                        </a:rPr>
                        <a:t>زمان پرداخت</a:t>
                      </a:r>
                      <a:endParaRPr lang="en-US" sz="1600" dirty="0">
                        <a:cs typeface="B Mitra" pitchFamily="2" charset="-78"/>
                      </a:endParaRPr>
                    </a:p>
                  </a:txBody>
                  <a:tcPr marL="91439" marR="91439" marT="45724" marB="45724" anchor="ctr"/>
                </a:tc>
                <a:tc>
                  <a:txBody>
                    <a:bodyPr/>
                    <a:lstStyle/>
                    <a:p>
                      <a:pPr algn="ctr" rtl="1"/>
                      <a:r>
                        <a:rPr lang="fa-IR" sz="1600" dirty="0" smtClean="0">
                          <a:cs typeface="B Mitra" pitchFamily="2" charset="-78"/>
                        </a:rPr>
                        <a:t>هزینه</a:t>
                      </a:r>
                      <a:r>
                        <a:rPr lang="fa-IR" sz="1600" baseline="0" dirty="0" smtClean="0">
                          <a:cs typeface="B Mitra" pitchFamily="2" charset="-78"/>
                        </a:rPr>
                        <a:t> های تضمین کالا</a:t>
                      </a:r>
                      <a:endParaRPr lang="en-US" sz="1600" dirty="0">
                        <a:cs typeface="B Mitra" pitchFamily="2" charset="-78"/>
                      </a:endParaRPr>
                    </a:p>
                  </a:txBody>
                  <a:tcPr marL="91439" marR="91439" marT="45724" marB="45724" anchor="ctr"/>
                </a:tc>
                <a:tc>
                  <a:txBody>
                    <a:bodyPr/>
                    <a:lstStyle/>
                    <a:p>
                      <a:pPr algn="r" rtl="1"/>
                      <a:r>
                        <a:rPr lang="fa-IR" sz="1800" dirty="0" smtClean="0">
                          <a:cs typeface="B Mitra" pitchFamily="2" charset="-78"/>
                        </a:rPr>
                        <a:t>هزنیه</a:t>
                      </a:r>
                      <a:r>
                        <a:rPr lang="fa-IR" sz="1800" baseline="0" dirty="0" smtClean="0">
                          <a:cs typeface="B Mitra" pitchFamily="2" charset="-78"/>
                        </a:rPr>
                        <a:t> های کسرشده در صورت حسابها از درآمد دوره و محاسبه آنها در دوره های آتی مالیاتی</a:t>
                      </a:r>
                      <a:endParaRPr lang="en-US" sz="1800" dirty="0">
                        <a:cs typeface="B Mitra" pitchFamily="2" charset="-78"/>
                      </a:endParaRPr>
                    </a:p>
                  </a:txBody>
                  <a:tcPr marL="91439" marR="91439" marT="45724" marB="45724" anchor="ctr"/>
                </a:tc>
              </a:tr>
            </a:tbl>
          </a:graphicData>
        </a:graphic>
      </p:graphicFrame>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4501</TotalTime>
  <Words>4904</Words>
  <Application>Microsoft Office PowerPoint</Application>
  <PresentationFormat>On-screen Show (4:3)</PresentationFormat>
  <Paragraphs>384</Paragraphs>
  <Slides>35</Slides>
  <Notes>0</Notes>
  <HiddenSlides>0</HiddenSlides>
  <MMClips>0</MMClips>
  <ScaleCrop>false</ScaleCrop>
  <HeadingPairs>
    <vt:vector size="4" baseType="variant">
      <vt:variant>
        <vt:lpstr>Theme</vt:lpstr>
      </vt:variant>
      <vt:variant>
        <vt:i4>1</vt:i4>
      </vt:variant>
      <vt:variant>
        <vt:lpstr>Slide Titles</vt:lpstr>
      </vt:variant>
      <vt:variant>
        <vt:i4>35</vt:i4>
      </vt:variant>
    </vt:vector>
  </HeadingPairs>
  <TitlesOfParts>
    <vt:vector size="36" baseType="lpstr">
      <vt:lpstr>Flow</vt:lpstr>
      <vt:lpstr>مالیات بر درآمد در حسابداری مالی</vt:lpstr>
      <vt:lpstr>Slide 2</vt:lpstr>
      <vt:lpstr>دیدگاه تاریخی</vt:lpstr>
      <vt:lpstr>Slide 4</vt:lpstr>
      <vt:lpstr>تفاوت سود مشمول مالیات و سود گزارش شده</vt:lpstr>
      <vt:lpstr>Slide 6</vt:lpstr>
      <vt:lpstr>تفاوت های دائمی</vt:lpstr>
      <vt:lpstr>تفاوت های موقتی</vt:lpstr>
      <vt:lpstr>تفاوتهای موقتی ، تفاوت های ناشی از زمان</vt:lpstr>
      <vt:lpstr>تفاوتهای موقتی ، تفاوت های مبنی بر تعیین ارزش</vt:lpstr>
      <vt:lpstr>دیدگاه های موافق تخصیص مالیات جامع</vt:lpstr>
      <vt:lpstr>انتقادات وارد بر اصل تطابق :</vt:lpstr>
      <vt:lpstr> اصل تداوم فعالیت : </vt:lpstr>
      <vt:lpstr>شیوه مدیریت :</vt:lpstr>
      <vt:lpstr>دیدگاه های مخالف تخصیص مالیات جامع</vt:lpstr>
      <vt:lpstr>Slide 16</vt:lpstr>
      <vt:lpstr>دیدگاه های مربوط به تخصیص بخشی از مالیات </vt:lpstr>
      <vt:lpstr>دیدگاه مبتنی بر تعیین ارزش فعلی مالیات ها (تنزیل مبالغ تخصیص یافته مالیات)</vt:lpstr>
      <vt:lpstr>مالیات های انتقالی و چارچوب نظری </vt:lpstr>
      <vt:lpstr>Slide 20</vt:lpstr>
      <vt:lpstr>Slide 21</vt:lpstr>
      <vt:lpstr>خالص زیان های عملیاتی</vt:lpstr>
      <vt:lpstr>بدهی ناشی از مالیات انتقالی</vt:lpstr>
      <vt:lpstr>دارایی ناشی از مالیات انتقالی</vt:lpstr>
      <vt:lpstr>Slide 25</vt:lpstr>
      <vt:lpstr>مقایسه استاندارد 96 از هیئت استانداردهای حسابداری مالی با بیانیه شماره 11 از هیئت اصول حسابداری</vt:lpstr>
      <vt:lpstr>Slide 27</vt:lpstr>
      <vt:lpstr>Slide 28</vt:lpstr>
      <vt:lpstr>Slide 29</vt:lpstr>
      <vt:lpstr>Slide 30</vt:lpstr>
      <vt:lpstr>Slide 31</vt:lpstr>
      <vt:lpstr>تخصیص طی دوره مالیات : </vt:lpstr>
      <vt:lpstr>Slide 33</vt:lpstr>
      <vt:lpstr>روش خالص از مالیات: </vt:lpstr>
      <vt:lpstr>Slide 35</vt:lpstr>
    </vt:vector>
  </TitlesOfParts>
  <Company>Toshiba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Mariajose</dc:creator>
  <cp:lastModifiedBy>Saeed</cp:lastModifiedBy>
  <cp:revision>691</cp:revision>
  <dcterms:created xsi:type="dcterms:W3CDTF">2010-05-23T14:28:12Z</dcterms:created>
  <dcterms:modified xsi:type="dcterms:W3CDTF">2014-04-18T06:35:53Z</dcterms:modified>
</cp:coreProperties>
</file>