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693" r:id="rId3"/>
  </p:sldMasterIdLst>
  <p:sldIdLst>
    <p:sldId id="256" r:id="rId4"/>
    <p:sldId id="262" r:id="rId5"/>
    <p:sldId id="260" r:id="rId6"/>
    <p:sldId id="258" r:id="rId7"/>
    <p:sldId id="263" r:id="rId8"/>
    <p:sldId id="259" r:id="rId9"/>
    <p:sldId id="264" r:id="rId10"/>
    <p:sldId id="261" r:id="rId11"/>
    <p:sldId id="265" r:id="rId12"/>
    <p:sldId id="266" r:id="rId13"/>
    <p:sldId id="268" r:id="rId14"/>
    <p:sldId id="269"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341176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937100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989229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51951EA9-FD0D-47B9-AD6D-0435B1CC5FD8}" type="datetimeFigureOut">
              <a:rPr lang="en-US" smtClean="0"/>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11612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710227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069762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76052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682081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164712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768220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951EA9-FD0D-47B9-AD6D-0435B1CC5FD8}" type="datetimeFigureOut">
              <a:rPr lang="en-US" smtClean="0"/>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332600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7240321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951EA9-FD0D-47B9-AD6D-0435B1CC5FD8}" type="datetimeFigureOut">
              <a:rPr lang="en-US" smtClean="0"/>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0280811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51EA9-FD0D-47B9-AD6D-0435B1CC5FD8}" type="datetimeFigureOut">
              <a:rPr lang="en-US" smtClean="0"/>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1724912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803854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8123930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51951EA9-FD0D-47B9-AD6D-0435B1CC5FD8}" type="datetimeFigureOut">
              <a:rPr lang="en-US" smtClean="0"/>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1626960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4497456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639049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2136487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56292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95525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4602470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7202109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5002110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37263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6351306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42577013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6051999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951EA9-FD0D-47B9-AD6D-0435B1CC5FD8}" type="datetimeFigureOut">
              <a:rPr lang="en-US" smtClean="0"/>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2580306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951EA9-FD0D-47B9-AD6D-0435B1CC5FD8}" type="datetimeFigureOut">
              <a:rPr lang="en-US" smtClean="0"/>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1795092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51EA9-FD0D-47B9-AD6D-0435B1CC5FD8}" type="datetimeFigureOut">
              <a:rPr lang="en-US" smtClean="0"/>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9579741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840891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7384349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679019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51951EA9-FD0D-47B9-AD6D-0435B1CC5FD8}" type="datetimeFigureOut">
              <a:rPr lang="en-US" smtClean="0"/>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1140721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2026242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923030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4937056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98216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1460702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3199436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951EA9-FD0D-47B9-AD6D-0435B1CC5FD8}" type="datetimeFigureOut">
              <a:rPr lang="en-US" smtClean="0"/>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452595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951EA9-FD0D-47B9-AD6D-0435B1CC5FD8}" type="datetimeFigureOut">
              <a:rPr lang="en-US" smtClean="0"/>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857707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951EA9-FD0D-47B9-AD6D-0435B1CC5FD8}" type="datetimeFigureOut">
              <a:rPr lang="en-US" smtClean="0"/>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04289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51EA9-FD0D-47B9-AD6D-0435B1CC5FD8}" type="datetimeFigureOut">
              <a:rPr lang="en-US" smtClean="0"/>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3746702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1703507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51951EA9-FD0D-47B9-AD6D-0435B1CC5FD8}" type="datetimeFigureOut">
              <a:rPr lang="en-US" smtClean="0"/>
              <a:t>2/16/2016</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BDB84E81-4528-4AA6-A615-B29829074BBB}" type="slidenum">
              <a:rPr lang="en-US" smtClean="0"/>
              <a:t>‹#›</a:t>
            </a:fld>
            <a:endParaRPr lang="en-US"/>
          </a:p>
        </p:txBody>
      </p:sp>
    </p:spTree>
    <p:extLst>
      <p:ext uri="{BB962C8B-B14F-4D97-AF65-F5344CB8AC3E}">
        <p14:creationId xmlns:p14="http://schemas.microsoft.com/office/powerpoint/2010/main" val="269656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theme" Target="../theme/theme3.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slideLayout" Target="../slideLayouts/slideLayout48.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1951EA9-FD0D-47B9-AD6D-0435B1CC5FD8}" type="datetimeFigureOut">
              <a:rPr lang="en-US" smtClean="0"/>
              <a:t>2/16/2016</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BDB84E81-4528-4AA6-A615-B29829074BBB}" type="slidenum">
              <a:rPr lang="en-US" smtClean="0"/>
              <a:t>‹#›</a:t>
            </a:fld>
            <a:endParaRPr lang="en-US"/>
          </a:p>
        </p:txBody>
      </p:sp>
    </p:spTree>
    <p:extLst>
      <p:ext uri="{BB962C8B-B14F-4D97-AF65-F5344CB8AC3E}">
        <p14:creationId xmlns:p14="http://schemas.microsoft.com/office/powerpoint/2010/main" val="144260239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1951EA9-FD0D-47B9-AD6D-0435B1CC5FD8}" type="datetimeFigureOut">
              <a:rPr lang="en-US" smtClean="0"/>
              <a:t>2/16/2016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DB84E81-4528-4AA6-A615-B29829074BBB}" type="slidenum">
              <a:rPr lang="en-US" smtClean="0"/>
              <a:t>‹#›</a:t>
            </a:fld>
            <a:endParaRPr lang="en-US"/>
          </a:p>
        </p:txBody>
      </p:sp>
    </p:spTree>
    <p:extLst>
      <p:ext uri="{BB962C8B-B14F-4D97-AF65-F5344CB8AC3E}">
        <p14:creationId xmlns:p14="http://schemas.microsoft.com/office/powerpoint/2010/main" val="905342658"/>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1951EA9-FD0D-47B9-AD6D-0435B1CC5FD8}" type="datetimeFigureOut">
              <a:rPr lang="en-US" smtClean="0"/>
              <a:t>2/16/2016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DB84E81-4528-4AA6-A615-B29829074BBB}" type="slidenum">
              <a:rPr lang="en-US" smtClean="0"/>
              <a:t>‹#›</a:t>
            </a:fld>
            <a:endParaRPr lang="en-US"/>
          </a:p>
        </p:txBody>
      </p:sp>
    </p:spTree>
    <p:extLst>
      <p:ext uri="{BB962C8B-B14F-4D97-AF65-F5344CB8AC3E}">
        <p14:creationId xmlns:p14="http://schemas.microsoft.com/office/powerpoint/2010/main" val="812380983"/>
      </p:ext>
    </p:extLst>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6.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0048" y="193180"/>
            <a:ext cx="7571850" cy="702542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1226" y="1596980"/>
            <a:ext cx="4506532" cy="2985433"/>
          </a:xfrm>
          <a:prstGeom prst="rect">
            <a:avLst/>
          </a:prstGeom>
          <a:noFill/>
        </p:spPr>
        <p:txBody>
          <a:bodyPr wrap="square" rtlCol="0">
            <a:spAutoFit/>
          </a:bodyPr>
          <a:lstStyle/>
          <a:p>
            <a:pPr algn="ctr" rtl="1">
              <a:lnSpc>
                <a:spcPct val="150000"/>
              </a:lnSpc>
            </a:pPr>
            <a:r>
              <a:rPr lang="fa-IR" sz="3200" b="1" dirty="0" smtClean="0">
                <a:solidFill>
                  <a:schemeClr val="tx1">
                    <a:lumMod val="95000"/>
                  </a:schemeClr>
                </a:solidFill>
                <a:cs typeface="B Nazanin" panose="00000400000000000000" pitchFamily="2" charset="-78"/>
              </a:rPr>
              <a:t>تهیه کننده: محمد محنتی</a:t>
            </a:r>
          </a:p>
          <a:p>
            <a:pPr algn="ctr" rtl="1">
              <a:lnSpc>
                <a:spcPct val="150000"/>
              </a:lnSpc>
            </a:pPr>
            <a:r>
              <a:rPr lang="fa-IR" sz="3200" b="1" dirty="0" smtClean="0">
                <a:solidFill>
                  <a:schemeClr val="tx1">
                    <a:lumMod val="95000"/>
                  </a:schemeClr>
                </a:solidFill>
                <a:cs typeface="B Nazanin" panose="00000400000000000000" pitchFamily="2" charset="-78"/>
              </a:rPr>
              <a:t>مدرسه ی سلمان پارسی</a:t>
            </a:r>
          </a:p>
          <a:p>
            <a:pPr algn="ctr" rtl="1">
              <a:lnSpc>
                <a:spcPct val="150000"/>
              </a:lnSpc>
            </a:pPr>
            <a:r>
              <a:rPr lang="fa-IR" sz="3200" b="1" dirty="0" smtClean="0">
                <a:solidFill>
                  <a:schemeClr val="tx1">
                    <a:lumMod val="95000"/>
                  </a:schemeClr>
                </a:solidFill>
                <a:cs typeface="B Nazanin" panose="00000400000000000000" pitchFamily="2" charset="-78"/>
              </a:rPr>
              <a:t>شیفت رجایی</a:t>
            </a:r>
            <a:endParaRPr lang="en-US" sz="3200" b="1" dirty="0" smtClean="0">
              <a:solidFill>
                <a:schemeClr val="tx1">
                  <a:lumMod val="95000"/>
                </a:schemeClr>
              </a:solidFill>
              <a:cs typeface="B Nazanin" panose="00000400000000000000" pitchFamily="2" charset="-78"/>
            </a:endParaRPr>
          </a:p>
          <a:p>
            <a:pPr algn="ctr" rtl="1">
              <a:lnSpc>
                <a:spcPct val="150000"/>
              </a:lnSpc>
            </a:pPr>
            <a:r>
              <a:rPr lang="fa-IR" sz="3200" b="1" dirty="0" smtClean="0">
                <a:solidFill>
                  <a:schemeClr val="tx1">
                    <a:lumMod val="95000"/>
                  </a:schemeClr>
                </a:solidFill>
                <a:cs typeface="B Nazanin" panose="00000400000000000000" pitchFamily="2" charset="-78"/>
              </a:rPr>
              <a:t>کلاس 803</a:t>
            </a:r>
          </a:p>
        </p:txBody>
      </p:sp>
    </p:spTree>
    <p:extLst>
      <p:ext uri="{BB962C8B-B14F-4D97-AF65-F5344CB8AC3E}">
        <p14:creationId xmlns:p14="http://schemas.microsoft.com/office/powerpoint/2010/main" val="27874900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547" y="2257761"/>
            <a:ext cx="11848563" cy="3924151"/>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سر کوچک، چشمها درشت و برجسته، پیشانی کمی محدب و گوشها کوچک است. پوزه آن‌ها معمولاً کوچک و دارای منخرین باز هستند. گردن آن‌ها معمولاً قوس دار، باریک و دارای تناسبی مطلوب می‌باشد. یال و دم پر پشت و زیبا، کمر تا حدودی کشیده و بدن آن‌ها تقریباً باریک است. اندام حرکتی در عین ظرافت دارای استخوان بندی بسیار قوی و محکمی می‌باشد. دارای سم بسیار سفت و بیضی شکل است که احتیاج به نعل بندی ندارد. از نظر رنگ این نژاد به رنگ‌های سفید، سیاه، نیله یا خاکستری، کرنگ، کهر همانند رنگ کرنگ می‌باشد فقط یال، دم، دست و پا سیاه می‌باشد. سمند که همانند رنگ طلایی است فقط موهای یال، دم و قسمت‌های پایینی دست و پا سیاه‌است. در این نژاد تا کنون اسب ابلق دیده نشده‌است. قد اسب خزر کمتر از ۱۲۰ سانتیمتر است.</a:t>
            </a:r>
            <a:endParaRPr lang="fa-IR" sz="2400" b="0" i="0" dirty="0">
              <a:solidFill>
                <a:schemeClr val="tx1">
                  <a:lumMod val="95000"/>
                </a:schemeClr>
              </a:solidFill>
              <a:effectLst/>
              <a:latin typeface="Tahoma" panose="020B0604030504040204" pitchFamily="34" charset="0"/>
              <a:cs typeface="B Nazanin" panose="00000400000000000000" pitchFamily="2" charset="-78"/>
            </a:endParaRPr>
          </a:p>
        </p:txBody>
      </p:sp>
      <p:sp>
        <p:nvSpPr>
          <p:cNvPr id="5" name="TextBox 4"/>
          <p:cNvSpPr txBox="1"/>
          <p:nvPr/>
        </p:nvSpPr>
        <p:spPr>
          <a:xfrm>
            <a:off x="10431889" y="477078"/>
            <a:ext cx="1609858" cy="535539"/>
          </a:xfrm>
          <a:prstGeom prst="rect">
            <a:avLst/>
          </a:prstGeom>
          <a:noFill/>
        </p:spPr>
        <p:txBody>
          <a:bodyPr wrap="square" rtlCol="0">
            <a:spAutoFit/>
          </a:bodyPr>
          <a:lstStyle/>
          <a:p>
            <a:r>
              <a:rPr lang="fa-IR" sz="2800" b="1" dirty="0" smtClean="0"/>
              <a:t>ادامه ...</a:t>
            </a:r>
            <a:endParaRPr lang="en-US" sz="2800" b="1" dirty="0"/>
          </a:p>
        </p:txBody>
      </p:sp>
    </p:spTree>
    <p:extLst>
      <p:ext uri="{BB962C8B-B14F-4D97-AF65-F5344CB8AC3E}">
        <p14:creationId xmlns:p14="http://schemas.microsoft.com/office/powerpoint/2010/main" val="31000166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898" y="301360"/>
            <a:ext cx="4853951" cy="3025173"/>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2504" y="1501572"/>
            <a:ext cx="4020448" cy="4260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8563" y="3610514"/>
            <a:ext cx="4564618" cy="303754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735015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0753" y="1648497"/>
            <a:ext cx="5985907" cy="33521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683" y="1221968"/>
            <a:ext cx="4678988" cy="42051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11497704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369713" y="2060619"/>
            <a:ext cx="7212169" cy="4198513"/>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dirty="0"/>
          </a:p>
        </p:txBody>
      </p:sp>
      <p:sp>
        <p:nvSpPr>
          <p:cNvPr id="5" name="TextBox 4"/>
          <p:cNvSpPr txBox="1"/>
          <p:nvPr/>
        </p:nvSpPr>
        <p:spPr>
          <a:xfrm>
            <a:off x="2395471" y="3254609"/>
            <a:ext cx="7495504" cy="1862048"/>
          </a:xfrm>
          <a:prstGeom prst="rect">
            <a:avLst/>
          </a:prstGeom>
          <a:noFill/>
        </p:spPr>
        <p:txBody>
          <a:bodyPr wrap="square" rtlCol="0">
            <a:spAutoFit/>
          </a:bodyPr>
          <a:lstStyle/>
          <a:p>
            <a:r>
              <a:rPr lang="en-US" sz="11500" b="1" dirty="0" smtClean="0">
                <a:latin typeface="Bookman Old Style" panose="02050604050505020204" pitchFamily="18" charset="0"/>
              </a:rPr>
              <a:t>THE END</a:t>
            </a:r>
            <a:endParaRPr lang="en-US" sz="11500" b="1" dirty="0">
              <a:latin typeface="Bookman Old Style" panose="02050604050505020204" pitchFamily="18" charset="0"/>
            </a:endParaRPr>
          </a:p>
        </p:txBody>
      </p:sp>
    </p:spTree>
    <p:extLst>
      <p:ext uri="{BB962C8B-B14F-4D97-AF65-F5344CB8AC3E}">
        <p14:creationId xmlns:p14="http://schemas.microsoft.com/office/powerpoint/2010/main" val="1818300901"/>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3336" y="2453249"/>
            <a:ext cx="11745532" cy="3416320"/>
          </a:xfrm>
          <a:prstGeom prst="rect">
            <a:avLst/>
          </a:prstGeom>
        </p:spPr>
        <p:txBody>
          <a:bodyPr wrap="square">
            <a:spAutoFit/>
          </a:bodyPr>
          <a:lstStyle/>
          <a:p>
            <a:pPr algn="just"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در حال حاضر مهمترین نژادهای اسب بومی ایران کرد، ترکمن، دره شوری، کاسپین است که به دلیل اقبال عمومی فرصت سرمایهگذاری در پرورش اسب افزایش یافته است به همین منظور برای جلوگیری از اضمحلال و تخریب بهترین ذخایر ژنتیکی، تحقیقات شجرهای در ارتباط با اسب ایران در حال انجام است و پروژه شناسایی ژنتیک در بین ۲۱۵ رأس اسب ایران در مناطق گلستان و خراسان شمالی مراحل پایانی را طی میکند.</a:t>
            </a:r>
          </a:p>
          <a:p>
            <a:pPr algn="just"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برای اطلاع از توسعه فعالیت پرورش اسب در ایران و چگونگی روند تحقیقات ژنتیکی گفت و گویی با عبدالجلیل غیادی مدیر عامل شرکت تعاونی پرورش و مشاوره اسب اصیل ترکمن در خراسان شمالی انجام دادیم.</a:t>
            </a:r>
            <a:endParaRPr lang="fa-IR" sz="2400" b="0" i="0" dirty="0">
              <a:solidFill>
                <a:schemeClr val="tx1">
                  <a:lumMod val="95000"/>
                </a:schemeClr>
              </a:solidFill>
              <a:effectLst/>
              <a:latin typeface="tahoma" panose="020B0604030504040204" pitchFamily="34" charset="0"/>
              <a:cs typeface="B Nazanin" panose="00000400000000000000" pitchFamily="2" charset="-78"/>
            </a:endParaRPr>
          </a:p>
        </p:txBody>
      </p:sp>
    </p:spTree>
    <p:extLst>
      <p:ext uri="{BB962C8B-B14F-4D97-AF65-F5344CB8AC3E}">
        <p14:creationId xmlns:p14="http://schemas.microsoft.com/office/powerpoint/2010/main" val="167551497"/>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31064" y="2395472"/>
            <a:ext cx="11333409" cy="3270126"/>
          </a:xfrm>
          <a:prstGeom prst="rect">
            <a:avLst/>
          </a:prstGeom>
        </p:spPr>
        <p:txBody>
          <a:bodyPr wrap="square">
            <a:spAutoFit/>
          </a:bodyPr>
          <a:lstStyle/>
          <a:p>
            <a:pPr algn="just" rtl="1">
              <a:lnSpc>
                <a:spcPct val="150000"/>
              </a:lnSpc>
            </a:pPr>
            <a:r>
              <a:rPr lang="fa-IR" sz="2800" b="0" i="0" dirty="0" smtClean="0">
                <a:solidFill>
                  <a:schemeClr val="tx1">
                    <a:lumMod val="95000"/>
                  </a:schemeClr>
                </a:solidFill>
                <a:effectLst/>
                <a:latin typeface="tahoma" panose="020B0604030504040204" pitchFamily="34" charset="0"/>
                <a:cs typeface="B Nazanin" panose="00000400000000000000" pitchFamily="2" charset="-78"/>
              </a:rPr>
              <a:t>کشور ایران به دلیل تنوع زیستی و گیاهی خواستگاه تولید و پرورش اسب با ژنتیک خاص است و بزرگترین فرصت سرمایهگذاری انسانی و فرهنگی با استفاده از این نعمت خدادادی را داشته و منجر به تولید نژادهای متنوع اسب بومی شده است. تنوع گیاهی در کشور ایران باعث شده کار پرورش اسب در مناطق مختلف کشور انجام شود و موقعیت استثنایی برای بهرهبرداری تحقیقات ژنتیک از اسبهای ایرانی وجود داشته باشد.</a:t>
            </a:r>
          </a:p>
        </p:txBody>
      </p:sp>
    </p:spTree>
    <p:extLst>
      <p:ext uri="{BB962C8B-B14F-4D97-AF65-F5344CB8AC3E}">
        <p14:creationId xmlns:p14="http://schemas.microsoft.com/office/powerpoint/2010/main" val="4105415499"/>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8035" y="2454524"/>
            <a:ext cx="11359166" cy="3916457"/>
          </a:xfrm>
          <a:prstGeom prst="rect">
            <a:avLst/>
          </a:prstGeom>
        </p:spPr>
        <p:txBody>
          <a:bodyPr wrap="square">
            <a:spAutoFit/>
          </a:bodyPr>
          <a:lstStyle/>
          <a:p>
            <a:pPr algn="r" rtl="1">
              <a:lnSpc>
                <a:spcPct val="150000"/>
              </a:lnSpc>
            </a:pPr>
            <a:r>
              <a:rPr lang="fa-IR" sz="2800" b="0" i="0" dirty="0" smtClean="0">
                <a:solidFill>
                  <a:schemeClr val="tx1">
                    <a:lumMod val="95000"/>
                  </a:schemeClr>
                </a:solidFill>
                <a:effectLst/>
                <a:latin typeface="tahoma" panose="020B0604030504040204" pitchFamily="34" charset="0"/>
                <a:cs typeface="B Nazanin" panose="00000400000000000000" pitchFamily="2" charset="-78"/>
              </a:rPr>
              <a:t>در ایران چهار نژاد اسب وجود دارد که مهمترین و اصیل ترین آنها نژاد اسب کرد می باشد . از ویژگی ها و خصوصیات بارز این گونه اسب ها می توان به مواردی از جمله ، قد متوسط در حدود 140تا 150 سانتیمتر ، بدنی کوتاه و عضلانی و مقاوم ، سینه ای فراخ و عضلانی ، پرنفس و پر خون ، گوشها اندکی عقب ، سر سنگین ، فاصله دو استخوان فک در ناحیه حاق زیاد ، چشم ها عقب با حالتی خشمگین ، دست و پاهای کوتاه با سم های سخت و محکم ،بسیار باهوش و مطیع در سواری دادن ، بسیار صبور در راههای کوهستانی و راهپیمایی های طولانی . </a:t>
            </a:r>
            <a:endParaRPr lang="en-US" sz="2800" dirty="0">
              <a:solidFill>
                <a:schemeClr val="tx1">
                  <a:lumMod val="95000"/>
                </a:schemeClr>
              </a:solidFill>
              <a:cs typeface="B Nazanin" panose="00000400000000000000" pitchFamily="2" charset="-78"/>
            </a:endParaRPr>
          </a:p>
        </p:txBody>
      </p:sp>
    </p:spTree>
    <p:extLst>
      <p:ext uri="{BB962C8B-B14F-4D97-AF65-F5344CB8AC3E}">
        <p14:creationId xmlns:p14="http://schemas.microsoft.com/office/powerpoint/2010/main" val="1620245113"/>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667" y="2442057"/>
            <a:ext cx="11758411" cy="3416320"/>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کم خوراک و در هنگام دویدن دم خود را بالا نگه می دارد . اسب کرد با خصوصیات ارائه شده در ایران بسیار کم می باشد و امروزه با ایجاد مکانهای صنعتی و نیمه صنعتی در استانهای ایلام ، کردستان و کرمانشاه سعی در حفظ و حراست از این گونه ی باارزش دارند . البته نباید از این نکته غافل بود که نوعی نژاد در ایران وجود دارد که اغلب آن را با نام یاسائی یا اسب باستان می شناسند که از نژاد اسب کرد و عرب است . اسب کرد اسبی اصیل است که باید ذخایر ژنتیکی این نژاد حفظ گردد .در استان کرمانشاه ، شهرستان سنقروکلیایی به این امر مهم همت گمارده و برای احیا و حفظ این نژاد اصیل اقداماتی صورت گرفته است .</a:t>
            </a:r>
            <a:endParaRPr lang="en-US" sz="2400" dirty="0">
              <a:solidFill>
                <a:schemeClr val="tx1">
                  <a:lumMod val="95000"/>
                </a:schemeClr>
              </a:solidFill>
              <a:cs typeface="B Nazanin" panose="00000400000000000000" pitchFamily="2" charset="-78"/>
            </a:endParaRPr>
          </a:p>
        </p:txBody>
      </p:sp>
    </p:spTree>
    <p:extLst>
      <p:ext uri="{BB962C8B-B14F-4D97-AF65-F5344CB8AC3E}">
        <p14:creationId xmlns:p14="http://schemas.microsoft.com/office/powerpoint/2010/main" val="326582924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909" y="2328696"/>
            <a:ext cx="11887200" cy="3970318"/>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گذشته</a:t>
            </a:r>
            <a:r>
              <a:rPr lang="fa-IR" sz="2400" dirty="0" smtClean="0">
                <a:solidFill>
                  <a:schemeClr val="tx1">
                    <a:lumMod val="95000"/>
                  </a:schemeClr>
                </a:solidFill>
                <a:latin typeface="Tahoma" panose="020B0604030504040204" pitchFamily="34" charset="0"/>
                <a:cs typeface="B Nazanin" panose="00000400000000000000" pitchFamily="2" charset="-78"/>
              </a:rPr>
              <a:t> ی</a:t>
            </a:r>
            <a:r>
              <a:rPr lang="fa-IR" sz="2400" b="0" i="0" dirty="0" smtClean="0">
                <a:solidFill>
                  <a:schemeClr val="tx1">
                    <a:lumMod val="95000"/>
                  </a:schemeClr>
                </a:solidFill>
                <a:effectLst/>
                <a:latin typeface="Tahoma" panose="020B0604030504040204" pitchFamily="34" charset="0"/>
                <a:cs typeface="B Nazanin" panose="00000400000000000000" pitchFamily="2" charset="-78"/>
              </a:rPr>
              <a:t> این نژاد هنوز به درستی شناخته نشده‌است، ولی بی تردید این نژاد بسیار قدیمی است و از </a:t>
            </a:r>
            <a:r>
              <a:rPr lang="fa-IR" sz="2400" b="0" i="0" u="none" strike="noStrike" dirty="0" smtClean="0">
                <a:solidFill>
                  <a:schemeClr val="tx1">
                    <a:lumMod val="95000"/>
                  </a:schemeClr>
                </a:solidFill>
                <a:effectLst/>
                <a:latin typeface="Tahoma" panose="020B0604030504040204" pitchFamily="34" charset="0"/>
                <a:cs typeface="B Nazanin" panose="00000400000000000000" pitchFamily="2" charset="-78"/>
              </a:rPr>
              <a:t>خاور میانه</a:t>
            </a:r>
            <a:r>
              <a:rPr lang="fa-IR" sz="2400" b="0" i="0" dirty="0" smtClean="0">
                <a:solidFill>
                  <a:schemeClr val="tx1">
                    <a:lumMod val="95000"/>
                  </a:schemeClr>
                </a:solidFill>
                <a:effectLst/>
                <a:latin typeface="Tahoma" panose="020B0604030504040204" pitchFamily="34" charset="0"/>
                <a:cs typeface="B Nazanin" panose="00000400000000000000" pitchFamily="2" charset="-78"/>
              </a:rPr>
              <a:t> و نواحی دشتی و کوهستانی یا نیمه کوهستانی این منطقه ریشه گرفته‌است. طی تلاش ایرانیان از قبل از هخامنشیان در پرورش و اصلاح این نژاد، اسب‌های اصیلی به وجود آمدند که به خاطر چابکی و مقاومتشان مایه حیرت شدند اما بیشترین فعالیت‌های اصلاح این نژاد در زمان </a:t>
            </a:r>
            <a:r>
              <a:rPr lang="fa-IR" sz="2400" b="0" i="0" u="none" strike="noStrike" dirty="0" smtClean="0">
                <a:solidFill>
                  <a:schemeClr val="tx1">
                    <a:lumMod val="95000"/>
                  </a:schemeClr>
                </a:solidFill>
                <a:effectLst/>
                <a:latin typeface="Tahoma" panose="020B0604030504040204" pitchFamily="34" charset="0"/>
                <a:cs typeface="B Nazanin" panose="00000400000000000000" pitchFamily="2" charset="-78"/>
              </a:rPr>
              <a:t>اشکانیان</a:t>
            </a:r>
            <a:r>
              <a:rPr lang="fa-IR" sz="2400" b="0" i="0" dirty="0" smtClean="0">
                <a:solidFill>
                  <a:schemeClr val="tx1">
                    <a:lumMod val="95000"/>
                  </a:schemeClr>
                </a:solidFill>
                <a:effectLst/>
                <a:latin typeface="Tahoma" panose="020B0604030504040204" pitchFamily="34" charset="0"/>
                <a:cs typeface="B Nazanin" panose="00000400000000000000" pitchFamily="2" charset="-78"/>
              </a:rPr>
              <a:t> که ساکن شمال شرق </a:t>
            </a:r>
            <a:r>
              <a:rPr lang="fa-IR" sz="2400" b="0" i="0" u="none" strike="noStrike" dirty="0" smtClean="0">
                <a:solidFill>
                  <a:schemeClr val="tx1">
                    <a:lumMod val="95000"/>
                  </a:schemeClr>
                </a:solidFill>
                <a:effectLst/>
                <a:latin typeface="Tahoma" panose="020B0604030504040204" pitchFamily="34" charset="0"/>
                <a:cs typeface="B Nazanin" panose="00000400000000000000" pitchFamily="2" charset="-78"/>
              </a:rPr>
              <a:t>ایران</a:t>
            </a:r>
            <a:r>
              <a:rPr lang="fa-IR" sz="2400" b="0" i="0" dirty="0" smtClean="0">
                <a:solidFill>
                  <a:schemeClr val="tx1">
                    <a:lumMod val="95000"/>
                  </a:schemeClr>
                </a:solidFill>
                <a:effectLst/>
                <a:latin typeface="Tahoma" panose="020B0604030504040204" pitchFamily="34" charset="0"/>
                <a:cs typeface="B Nazanin" panose="00000400000000000000" pitchFamily="2" charset="-78"/>
              </a:rPr>
              <a:t> بودند انجام شد و اشکانیان که سوارکارانی ماهر بودند پس از در دست گرفتن حکومت در ایران در۲۵۰ ق. م اسب پارسی را به اسب ترکمن ترجیح داده و به مرور زمان رو یه اصلاح و پرورش این نژاد و مقاوم کردن آن آوردند. نژاد اسب‌های اصیل انگلیسی از آمیزش اسب‌های پارس و اسب‌های محلی (انگلیسی) ریشه می‌گیرد. خون این نژاد امروزه تقریباً در رگ‌های همه ی نژادهای سبک وزن جاری ا ست.</a:t>
            </a:r>
          </a:p>
        </p:txBody>
      </p:sp>
    </p:spTree>
    <p:extLst>
      <p:ext uri="{BB962C8B-B14F-4D97-AF65-F5344CB8AC3E}">
        <p14:creationId xmlns:p14="http://schemas.microsoft.com/office/powerpoint/2010/main" val="1977534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52" y="2416299"/>
            <a:ext cx="11882907" cy="3416320"/>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قد این اسب‌ها بین ۱٫۴۵ تا ۱٫۵۵ متر است. آن‌ها می‌توانند هر رنگی داشته باشند ولی ابلق نیستند. رنگ (اسب)|رنگ مشکی نیز در آنان بسیار نادر است. موهای اسب پارس ابریشم مانند است. یکی از خصوصیات آن دمش است که بالا نگه داشته شده‌است (حتی به هنگام حرکت). از خوصوصیات دیگر آن سر کوچک و برجسته، گردن بلند و کمانی، کمر کوتاه، کپل بالا و افقی و پاهای محکم آن است. پوست اسب پارس نازک است، به طوری که رک‌های آن به خصوص در سر، مشخص هستند. پیشانی آن صاف است سوراخ‌های بینی آن باز می‌باشد. به علاوه، اسب پارس بر خلاف دیگر نژادها ۱۷ دنده و ۵ مهرهٔ کمری دارند (به جاب ۱۸ دنده و ۶ مهره ی کمری).</a:t>
            </a:r>
            <a:endParaRPr lang="fa-IR" sz="2400" b="0" i="0" dirty="0">
              <a:solidFill>
                <a:schemeClr val="tx1">
                  <a:lumMod val="95000"/>
                </a:schemeClr>
              </a:solidFill>
              <a:effectLst/>
              <a:latin typeface="Tahoma" panose="020B0604030504040204" pitchFamily="34" charset="0"/>
              <a:cs typeface="B Nazanin" panose="00000400000000000000" pitchFamily="2" charset="-78"/>
            </a:endParaRPr>
          </a:p>
        </p:txBody>
      </p:sp>
    </p:spTree>
    <p:extLst>
      <p:ext uri="{BB962C8B-B14F-4D97-AF65-F5344CB8AC3E}">
        <p14:creationId xmlns:p14="http://schemas.microsoft.com/office/powerpoint/2010/main" val="403588857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536897"/>
            <a:ext cx="11968766" cy="2816156"/>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شواهدی مربوط به وجود یک اسب سواری اولیه و همچنین اسبی که متفاوت با اسبهای هند و اروپایی باشد در دست است. محققان سالها از وجود نقش یک اسب کوچک روی حجاریها در ایران آگاه بودند اما طراحان اغلب این طور تفسیر می‌کردند که حجاری اسبهای کوچک به دلیل کمبود جا بوده‌است. در بعضی از موارد این امر ممکن است دلیلی برای به تصویر درآوردن اندازه‌های متفاوت باشد، همان طور که این روش گاهی برای تمیز موقعیت دو یا چند تصویر به کار می‌رفته‌است ولی به ندرت در یک حجاری در مورد تندیس‌ها یا حیوانات رزمی که دارای اندازه‌های کاملاً متفاوت هستند به کار گرفته شده‌است. </a:t>
            </a:r>
            <a:endParaRPr lang="fa-IR" sz="2400" b="0" i="0" dirty="0">
              <a:solidFill>
                <a:schemeClr val="tx1">
                  <a:lumMod val="95000"/>
                </a:schemeClr>
              </a:solidFill>
              <a:effectLst/>
              <a:latin typeface="Tahoma" panose="020B0604030504040204" pitchFamily="34" charset="0"/>
              <a:cs typeface="B Nazanin" panose="00000400000000000000" pitchFamily="2" charset="-78"/>
            </a:endParaRPr>
          </a:p>
        </p:txBody>
      </p:sp>
      <p:sp>
        <p:nvSpPr>
          <p:cNvPr id="5" name="Rectangle 4"/>
          <p:cNvSpPr/>
          <p:nvPr/>
        </p:nvSpPr>
        <p:spPr>
          <a:xfrm>
            <a:off x="4822811" y="573553"/>
            <a:ext cx="2826415" cy="684803"/>
          </a:xfrm>
          <a:prstGeom prst="rect">
            <a:avLst/>
          </a:prstGeom>
        </p:spPr>
        <p:txBody>
          <a:bodyPr wrap="none">
            <a:spAutoFit/>
          </a:bodyPr>
          <a:lstStyle/>
          <a:p>
            <a:pPr algn="r" rtl="1">
              <a:lnSpc>
                <a:spcPct val="150000"/>
              </a:lnSpc>
            </a:pPr>
            <a:r>
              <a:rPr lang="fa-IR" sz="2800" b="1" i="0" dirty="0" smtClean="0">
                <a:solidFill>
                  <a:schemeClr val="tx1">
                    <a:lumMod val="95000"/>
                  </a:schemeClr>
                </a:solidFill>
                <a:effectLst/>
                <a:latin typeface="Tahoma" panose="020B0604030504040204" pitchFamily="34" charset="0"/>
                <a:cs typeface="B Nazanin" panose="00000400000000000000" pitchFamily="2" charset="-78"/>
              </a:rPr>
              <a:t>اسب کاسپین (خزری)</a:t>
            </a:r>
          </a:p>
        </p:txBody>
      </p:sp>
    </p:spTree>
    <p:extLst>
      <p:ext uri="{BB962C8B-B14F-4D97-AF65-F5344CB8AC3E}">
        <p14:creationId xmlns:p14="http://schemas.microsoft.com/office/powerpoint/2010/main" val="27071110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788" y="2500153"/>
            <a:ext cx="11912958" cy="3370153"/>
          </a:xfrm>
          <a:prstGeom prst="rect">
            <a:avLst/>
          </a:prstGeom>
        </p:spPr>
        <p:txBody>
          <a:bodyPr wrap="square">
            <a:spAutoFit/>
          </a:bodyPr>
          <a:lstStyle/>
          <a:p>
            <a:pPr algn="r" rtl="1">
              <a:lnSpc>
                <a:spcPct val="150000"/>
              </a:lnSpc>
            </a:pPr>
            <a:r>
              <a:rPr lang="fa-IR" sz="2400" b="0" i="0" dirty="0" smtClean="0">
                <a:solidFill>
                  <a:schemeClr val="tx1">
                    <a:lumMod val="95000"/>
                  </a:schemeClr>
                </a:solidFill>
                <a:effectLst/>
                <a:latin typeface="Tahoma" panose="020B0604030504040204" pitchFamily="34" charset="0"/>
                <a:cs typeface="B Nazanin" panose="00000400000000000000" pitchFamily="2" charset="-78"/>
              </a:rPr>
              <a:t>تخت جمشید و دارابگرد نمونه‌هایی عالی از مورد آخر هستند. در حجاریهای تخت جمشید اختلاف اندازه بین اسب نیسایی و اسبهای کوچک لیدیایی به ۸/۲۱ سانتی متر می‌رسد. باتطابق این مقدار با اندازه‌های طبیعی، اختلاف قد این دو اسب ۴۰ سانتی متر است. در حجاریهای دارابگرد که از زمان ساسانیان به جا مانده نیز اختلاف بین اندازه این اسبها در همین حد بوده‌است اسب خزر به لحاظ ظاهری، تناسب اندام یک اسب بزرگ را دارد برخلاف بسیاری از پونیها که دارای دست و پای کوتاه و تنه درشت می‌باشند، دقیقاً یک اسب مینیاتوری است که شناخت آن از روی عکس و تصویر به راحتی امکان پذیر نیست و از آن جا شناخت زیادی با اسب نژاد عرب دارد، باید آن را در کنار یک شاخص قرار داد تا بتوان آن را تشخیص داد.</a:t>
            </a:r>
          </a:p>
        </p:txBody>
      </p:sp>
      <p:sp>
        <p:nvSpPr>
          <p:cNvPr id="5" name="TextBox 4"/>
          <p:cNvSpPr txBox="1"/>
          <p:nvPr/>
        </p:nvSpPr>
        <p:spPr>
          <a:xfrm>
            <a:off x="10431889" y="477078"/>
            <a:ext cx="1609858" cy="535539"/>
          </a:xfrm>
          <a:prstGeom prst="rect">
            <a:avLst/>
          </a:prstGeom>
          <a:noFill/>
        </p:spPr>
        <p:txBody>
          <a:bodyPr wrap="square" rtlCol="0">
            <a:spAutoFit/>
          </a:bodyPr>
          <a:lstStyle/>
          <a:p>
            <a:r>
              <a:rPr lang="fa-IR" sz="2800" b="1" dirty="0" smtClean="0"/>
              <a:t>ادامه ...</a:t>
            </a:r>
            <a:endParaRPr lang="en-US" sz="2800" b="1" dirty="0"/>
          </a:p>
        </p:txBody>
      </p:sp>
    </p:spTree>
    <p:extLst>
      <p:ext uri="{BB962C8B-B14F-4D97-AF65-F5344CB8AC3E}">
        <p14:creationId xmlns:p14="http://schemas.microsoft.com/office/powerpoint/2010/main" val="32763910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Default Theme</Template>
  <TotalTime>36</TotalTime>
  <Words>1020</Words>
  <Application>Microsoft Office PowerPoint</Application>
  <PresentationFormat>Widescreen</PresentationFormat>
  <Paragraphs>18</Paragraphs>
  <Slides>13</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13</vt:i4>
      </vt:variant>
    </vt:vector>
  </HeadingPairs>
  <TitlesOfParts>
    <vt:vector size="23" baseType="lpstr">
      <vt:lpstr>B Nazanin</vt:lpstr>
      <vt:lpstr>Bookman Old Style</vt:lpstr>
      <vt:lpstr>Century Gothic</vt:lpstr>
      <vt:lpstr>tahoma</vt:lpstr>
      <vt:lpstr>tahoma</vt:lpstr>
      <vt:lpstr>Wingdings 2</vt:lpstr>
      <vt:lpstr>Wingdings 3</vt:lpstr>
      <vt:lpstr>Quotable</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MEHNATI ~</dc:creator>
  <cp:lastModifiedBy>~ MEHNATI ~</cp:lastModifiedBy>
  <cp:revision>5</cp:revision>
  <dcterms:created xsi:type="dcterms:W3CDTF">2016-02-09T11:26:35Z</dcterms:created>
  <dcterms:modified xsi:type="dcterms:W3CDTF">2016-02-16T08:06:35Z</dcterms:modified>
</cp:coreProperties>
</file>