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53"/>
  </p:notesMasterIdLst>
  <p:sldIdLst>
    <p:sldId id="258" r:id="rId4"/>
    <p:sldId id="264" r:id="rId5"/>
    <p:sldId id="263" r:id="rId6"/>
    <p:sldId id="260" r:id="rId7"/>
    <p:sldId id="265" r:id="rId8"/>
    <p:sldId id="272" r:id="rId9"/>
    <p:sldId id="273" r:id="rId10"/>
    <p:sldId id="281" r:id="rId11"/>
    <p:sldId id="279" r:id="rId12"/>
    <p:sldId id="274" r:id="rId13"/>
    <p:sldId id="275" r:id="rId14"/>
    <p:sldId id="276" r:id="rId15"/>
    <p:sldId id="277" r:id="rId16"/>
    <p:sldId id="278" r:id="rId17"/>
    <p:sldId id="280" r:id="rId18"/>
    <p:sldId id="282" r:id="rId19"/>
    <p:sldId id="283" r:id="rId20"/>
    <p:sldId id="284" r:id="rId21"/>
    <p:sldId id="285" r:id="rId22"/>
    <p:sldId id="286" r:id="rId23"/>
    <p:sldId id="287" r:id="rId24"/>
    <p:sldId id="298" r:id="rId25"/>
    <p:sldId id="299" r:id="rId26"/>
    <p:sldId id="300" r:id="rId27"/>
    <p:sldId id="301" r:id="rId28"/>
    <p:sldId id="302" r:id="rId29"/>
    <p:sldId id="303" r:id="rId30"/>
    <p:sldId id="304" r:id="rId31"/>
    <p:sldId id="289" r:id="rId32"/>
    <p:sldId id="266" r:id="rId33"/>
    <p:sldId id="267" r:id="rId34"/>
    <p:sldId id="269" r:id="rId35"/>
    <p:sldId id="270" r:id="rId36"/>
    <p:sldId id="262" r:id="rId37"/>
    <p:sldId id="291" r:id="rId38"/>
    <p:sldId id="293" r:id="rId39"/>
    <p:sldId id="294" r:id="rId40"/>
    <p:sldId id="295" r:id="rId41"/>
    <p:sldId id="296" r:id="rId42"/>
    <p:sldId id="297" r:id="rId43"/>
    <p:sldId id="305" r:id="rId44"/>
    <p:sldId id="306" r:id="rId45"/>
    <p:sldId id="311" r:id="rId46"/>
    <p:sldId id="308" r:id="rId47"/>
    <p:sldId id="312" r:id="rId48"/>
    <p:sldId id="313" r:id="rId49"/>
    <p:sldId id="316" r:id="rId50"/>
    <p:sldId id="317" r:id="rId51"/>
    <p:sldId id="315"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A00"/>
    <a:srgbClr val="003300"/>
    <a:srgbClr val="1D0C2A"/>
    <a:srgbClr val="CC66FF"/>
    <a:srgbClr val="005C2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horzBarState="maximized">
    <p:restoredLeft sz="13271" autoAdjust="0"/>
    <p:restoredTop sz="94660"/>
  </p:normalViewPr>
  <p:slideViewPr>
    <p:cSldViewPr>
      <p:cViewPr>
        <p:scale>
          <a:sx n="80" d="100"/>
          <a:sy n="80" d="100"/>
        </p:scale>
        <p:origin x="-2514" y="-8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05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F2FF67-075D-4E9F-8045-6410F53AFBA0}" type="datetimeFigureOut">
              <a:rPr lang="en-US" smtClean="0"/>
              <a:pPr/>
              <a:t>6/23/2013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66E999-BE2F-4E17-ADC4-FD4E53CC1E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66E999-BE2F-4E17-ADC4-FD4E53CC1E7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066E999-BE2F-4E17-ADC4-FD4E53CC1E74}"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20" name="Footer Placeholder 19"/>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10" name="Slide Number Placeholder 9"/>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20" name="Footer Placeholder 19"/>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10" name="Slide Number Placeholder 9"/>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8" name="Footer Placeholder 7"/>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9" name="Slide Number Placeholder 8"/>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4" name="Footer Placeholder 3"/>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5" name="Slide Number Placeholder 4"/>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Date Placeholder 1"/>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3" name="Footer Placeholder 2"/>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4" name="Slide Number Placeholder 3"/>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kern="1200">
              <a:solidFill>
                <a:prstClr val="black"/>
              </a:solidFill>
              <a:latin typeface="Gill Sans M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dirty="0">
              <a:solidFill>
                <a:prstClr val="white"/>
              </a:solidFill>
              <a:latin typeface="Gill Sans MT"/>
              <a:ea typeface="+mn-ea"/>
              <a:cs typeface="+mn-cs"/>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20" name="Footer Placeholder 19"/>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10" name="Slide Number Placeholder 9"/>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8" name="Footer Placeholder 7"/>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9" name="Slide Number Placeholder 8"/>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4" name="Footer Placeholder 3"/>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5" name="Slide Number Placeholder 4"/>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Date Placeholder 1"/>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3" name="Footer Placeholder 2"/>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4" name="Slide Number Placeholder 3"/>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rtl="0"/>
            <a:endParaRPr lang="en-US" kern="1200">
              <a:solidFill>
                <a:prstClr val="black"/>
              </a:solidFill>
              <a:latin typeface="Gill Sans M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kern="1200">
              <a:solidFill>
                <a:prstClr val="black"/>
              </a:solidFill>
              <a:latin typeface="Gill Sans M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dirty="0">
              <a:solidFill>
                <a:prstClr val="white"/>
              </a:solidFill>
              <a:latin typeface="Gill Sans MT"/>
              <a:ea typeface="+mn-ea"/>
              <a:cs typeface="+mn-cs"/>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5" name="Footer Placeholder 4"/>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6" name="Slide Number Placeholder 5"/>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8" name="Footer Placeholder 7"/>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9" name="Slide Number Placeholder 8"/>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4" name="Footer Placeholder 3"/>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5" name="Slide Number Placeholder 4"/>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2" name="Date Placeholder 1"/>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3" name="Footer Placeholder 2"/>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4" name="Slide Number Placeholder 3"/>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pPr algn="r" rtl="0"/>
            <a:fld id="{6971EAB3-2261-4E3A-8674-B25AC9812AEB}" type="datetimeFigureOut">
              <a:rPr lang="en-US" sz="1200" kern="1200">
                <a:solidFill>
                  <a:srgbClr val="E7DEC9">
                    <a:shade val="50000"/>
                    <a:satMod val="200000"/>
                  </a:srgbClr>
                </a:solidFill>
                <a:latin typeface="Gill Sans MT"/>
                <a:ea typeface="+mn-ea"/>
                <a:cs typeface="+mn-cs"/>
              </a:rPr>
              <a:pPr algn="r" rtl="0"/>
              <a:t>6/23/2013</a:t>
            </a:fld>
            <a:endParaRPr lang="en-US" sz="1200" kern="1200">
              <a:solidFill>
                <a:srgbClr val="E7DEC9">
                  <a:shade val="50000"/>
                  <a:satMod val="200000"/>
                </a:srgbClr>
              </a:solidFill>
              <a:latin typeface="Gill Sans MT"/>
              <a:ea typeface="+mn-ea"/>
              <a:cs typeface="+mn-cs"/>
            </a:endParaRPr>
          </a:p>
        </p:txBody>
      </p:sp>
      <p:sp>
        <p:nvSpPr>
          <p:cNvPr id="6" name="Footer Placeholder 5"/>
          <p:cNvSpPr>
            <a:spLocks noGrp="1"/>
          </p:cNvSpPr>
          <p:nvPr>
            <p:ph type="ftr" sz="quarter" idx="11"/>
          </p:nvPr>
        </p:nvSpPr>
        <p:spPr/>
        <p:txBody>
          <a:bodyPr/>
          <a:lstStyle>
            <a:extLst/>
          </a:lstStyle>
          <a:p>
            <a:pPr algn="l" rtl="0"/>
            <a:endParaRPr lang="en-US" sz="1200" kern="1200">
              <a:solidFill>
                <a:srgbClr val="E7DEC9">
                  <a:shade val="50000"/>
                  <a:satMod val="200000"/>
                </a:srgbClr>
              </a:solidFill>
              <a:latin typeface="Gill Sans MT"/>
              <a:ea typeface="+mn-ea"/>
              <a:cs typeface="+mn-cs"/>
            </a:endParaRPr>
          </a:p>
        </p:txBody>
      </p:sp>
      <p:sp>
        <p:nvSpPr>
          <p:cNvPr id="7" name="Slide Number Placeholder 6"/>
          <p:cNvSpPr>
            <a:spLocks noGrp="1"/>
          </p:cNvSpPr>
          <p:nvPr>
            <p:ph type="sldNum" sz="quarter" idx="12"/>
          </p:nvPr>
        </p:nvSpPr>
        <p:spPr/>
        <p:txBody>
          <a:bodyPr/>
          <a:lstStyle>
            <a:extLst/>
          </a:lstStyle>
          <a:p>
            <a:pPr algn="ctr" rtl="0"/>
            <a:fld id="{DB3A5A40-ED0C-4349-998A-10C0116A0746}" type="slidenum">
              <a:rPr lang="en-US" sz="1200" kern="1200">
                <a:solidFill>
                  <a:srgbClr val="E7DEC9">
                    <a:shade val="50000"/>
                    <a:satMod val="200000"/>
                  </a:srgbClr>
                </a:solidFill>
                <a:latin typeface="Gill Sans MT"/>
                <a:ea typeface="+mn-ea"/>
                <a:cs typeface="+mn-cs"/>
              </a:rPr>
              <a:pPr algn="ctr" rtl="0"/>
              <a:t>‹#›</a:t>
            </a:fld>
            <a:endParaRPr lang="en-US" sz="1200" kern="1200">
              <a:solidFill>
                <a:srgbClr val="E7DEC9">
                  <a:shade val="50000"/>
                  <a:satMod val="200000"/>
                </a:srgbClr>
              </a:solidFill>
              <a:latin typeface="Gill Sans MT"/>
              <a:ea typeface="+mn-ea"/>
              <a:cs typeface="+mn-cs"/>
            </a:endParaRP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indent="-283464" algn="l" rtl="0">
              <a:lnSpc>
                <a:spcPts val="3000"/>
              </a:lnSpc>
              <a:spcBef>
                <a:spcPts val="600"/>
              </a:spcBef>
              <a:buClr>
                <a:srgbClr val="3891A7"/>
              </a:buClr>
              <a:buSzPct val="80000"/>
              <a:buFont typeface="Wingdings 2"/>
              <a:buNone/>
            </a:pPr>
            <a:endParaRPr lang="en-US" sz="3200" kern="1200">
              <a:solidFill>
                <a:prstClr val="black"/>
              </a:solidFill>
              <a:latin typeface="Gill Sans M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dirty="0">
              <a:solidFill>
                <a:prstClr val="white"/>
              </a:solidFill>
              <a:latin typeface="Gill Sans MT"/>
              <a:ea typeface="+mn-ea"/>
              <a:cs typeface="+mn-cs"/>
            </a:endParaRPr>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rtl="0"/>
            <a:fld id="{6971EAB3-2261-4E3A-8674-B25AC9812AEB}" type="datetimeFigureOut">
              <a:rPr lang="en-US" kern="1200" smtClean="0">
                <a:solidFill>
                  <a:srgbClr val="E7DEC9">
                    <a:shade val="50000"/>
                    <a:satMod val="200000"/>
                  </a:srgbClr>
                </a:solidFill>
                <a:latin typeface="Gill Sans MT"/>
                <a:ea typeface="+mn-ea"/>
                <a:cs typeface="+mn-cs"/>
              </a:rPr>
              <a:pPr rtl="0"/>
              <a:t>6/23/2013</a:t>
            </a:fld>
            <a:endParaRPr lang="en-US" kern="1200">
              <a:solidFill>
                <a:srgbClr val="E7DEC9">
                  <a:shade val="50000"/>
                  <a:satMod val="200000"/>
                </a:srgbClr>
              </a:solidFill>
              <a:latin typeface="Gill Sans MT"/>
              <a:ea typeface="+mn-ea"/>
              <a:cs typeface="+mn-cs"/>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rtl="0"/>
            <a:endParaRPr lang="en-US" kern="1200">
              <a:solidFill>
                <a:srgbClr val="E7DEC9">
                  <a:shade val="50000"/>
                  <a:satMod val="200000"/>
                </a:srgbClr>
              </a:solidFill>
              <a:latin typeface="Gill Sans MT"/>
              <a:ea typeface="+mn-ea"/>
              <a:cs typeface="+mn-cs"/>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rtl="0"/>
            <a:fld id="{DB3A5A40-ED0C-4349-998A-10C0116A0746}" type="slidenum">
              <a:rPr lang="en-US" kern="1200" smtClean="0">
                <a:solidFill>
                  <a:srgbClr val="E7DEC9">
                    <a:shade val="50000"/>
                    <a:satMod val="200000"/>
                  </a:srgbClr>
                </a:solidFill>
                <a:latin typeface="Gill Sans MT"/>
                <a:ea typeface="+mn-ea"/>
                <a:cs typeface="+mn-cs"/>
              </a:rPr>
              <a:pPr rtl="0"/>
              <a:t>‹#›</a:t>
            </a:fld>
            <a:endParaRPr lang="en-US" kern="1200">
              <a:solidFill>
                <a:srgbClr val="E7DEC9">
                  <a:shade val="50000"/>
                  <a:satMod val="200000"/>
                </a:srgbClr>
              </a:solidFill>
              <a:latin typeface="Gill Sans MT"/>
              <a:ea typeface="+mn-ea"/>
              <a:cs typeface="+mn-cs"/>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rtl="0"/>
            <a:fld id="{6971EAB3-2261-4E3A-8674-B25AC9812AEB}" type="datetimeFigureOut">
              <a:rPr lang="en-US" kern="1200" smtClean="0">
                <a:solidFill>
                  <a:srgbClr val="E7DEC9">
                    <a:shade val="50000"/>
                    <a:satMod val="200000"/>
                  </a:srgbClr>
                </a:solidFill>
                <a:latin typeface="Gill Sans MT"/>
                <a:ea typeface="+mn-ea"/>
                <a:cs typeface="+mn-cs"/>
              </a:rPr>
              <a:pPr rtl="0"/>
              <a:t>6/23/2013</a:t>
            </a:fld>
            <a:endParaRPr lang="en-US" kern="1200">
              <a:solidFill>
                <a:srgbClr val="E7DEC9">
                  <a:shade val="50000"/>
                  <a:satMod val="200000"/>
                </a:srgbClr>
              </a:solidFill>
              <a:latin typeface="Gill Sans MT"/>
              <a:ea typeface="+mn-ea"/>
              <a:cs typeface="+mn-cs"/>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rtl="0"/>
            <a:endParaRPr lang="en-US" kern="1200">
              <a:solidFill>
                <a:srgbClr val="E7DEC9">
                  <a:shade val="50000"/>
                  <a:satMod val="200000"/>
                </a:srgbClr>
              </a:solidFill>
              <a:latin typeface="Gill Sans MT"/>
              <a:ea typeface="+mn-ea"/>
              <a:cs typeface="+mn-cs"/>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rtl="0"/>
            <a:fld id="{DB3A5A40-ED0C-4349-998A-10C0116A0746}" type="slidenum">
              <a:rPr lang="en-US" kern="1200" smtClean="0">
                <a:solidFill>
                  <a:srgbClr val="E7DEC9">
                    <a:shade val="50000"/>
                    <a:satMod val="200000"/>
                  </a:srgbClr>
                </a:solidFill>
                <a:latin typeface="Gill Sans MT"/>
                <a:ea typeface="+mn-ea"/>
                <a:cs typeface="+mn-cs"/>
              </a:rPr>
              <a:pPr rtl="0"/>
              <a:t>‹#›</a:t>
            </a:fld>
            <a:endParaRPr lang="en-US" kern="1200">
              <a:solidFill>
                <a:srgbClr val="E7DEC9">
                  <a:shade val="50000"/>
                  <a:satMod val="200000"/>
                </a:srgbClr>
              </a:solidFill>
              <a:latin typeface="Gill Sans MT"/>
              <a:ea typeface="+mn-ea"/>
              <a:cs typeface="+mn-cs"/>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rtl="0"/>
            <a:fld id="{6971EAB3-2261-4E3A-8674-B25AC9812AEB}" type="datetimeFigureOut">
              <a:rPr lang="en-US" kern="1200" smtClean="0">
                <a:solidFill>
                  <a:srgbClr val="E7DEC9">
                    <a:shade val="50000"/>
                    <a:satMod val="200000"/>
                  </a:srgbClr>
                </a:solidFill>
                <a:latin typeface="Gill Sans MT"/>
                <a:ea typeface="+mn-ea"/>
                <a:cs typeface="+mn-cs"/>
              </a:rPr>
              <a:pPr rtl="0"/>
              <a:t>6/23/2013</a:t>
            </a:fld>
            <a:endParaRPr lang="en-US" kern="1200">
              <a:solidFill>
                <a:srgbClr val="E7DEC9">
                  <a:shade val="50000"/>
                  <a:satMod val="200000"/>
                </a:srgbClr>
              </a:solidFill>
              <a:latin typeface="Gill Sans MT"/>
              <a:ea typeface="+mn-ea"/>
              <a:cs typeface="+mn-cs"/>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rtl="0"/>
            <a:endParaRPr lang="en-US" kern="1200">
              <a:solidFill>
                <a:srgbClr val="E7DEC9">
                  <a:shade val="50000"/>
                  <a:satMod val="200000"/>
                </a:srgbClr>
              </a:solidFill>
              <a:latin typeface="Gill Sans MT"/>
              <a:ea typeface="+mn-ea"/>
              <a:cs typeface="+mn-cs"/>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rtl="0"/>
            <a:fld id="{DB3A5A40-ED0C-4349-998A-10C0116A0746}" type="slidenum">
              <a:rPr lang="en-US" kern="1200" smtClean="0">
                <a:solidFill>
                  <a:srgbClr val="E7DEC9">
                    <a:shade val="50000"/>
                    <a:satMod val="200000"/>
                  </a:srgbClr>
                </a:solidFill>
                <a:latin typeface="Gill Sans MT"/>
                <a:ea typeface="+mn-ea"/>
                <a:cs typeface="+mn-cs"/>
              </a:rPr>
              <a:pPr rtl="0"/>
              <a:t>‹#›</a:t>
            </a:fld>
            <a:endParaRPr lang="en-US" kern="1200">
              <a:solidFill>
                <a:srgbClr val="E7DEC9">
                  <a:shade val="50000"/>
                  <a:satMod val="200000"/>
                </a:srgbClr>
              </a:solidFill>
              <a:latin typeface="Gill Sans MT"/>
              <a:ea typeface="+mn-ea"/>
              <a:cs typeface="+mn-cs"/>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rtl="0"/>
            <a:endParaRPr lang="en-US" kern="1200">
              <a:solidFill>
                <a:prstClr val="white"/>
              </a:solidFill>
              <a:latin typeface="Gill Sans MT"/>
              <a:ea typeface="+mn-ea"/>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14414" y="142852"/>
            <a:ext cx="7572428" cy="1143008"/>
          </a:xfrm>
          <a:solidFill>
            <a:schemeClr val="accent5">
              <a:lumMod val="60000"/>
              <a:lumOff val="40000"/>
            </a:schemeClr>
          </a:solidFill>
        </p:spPr>
        <p:txBody>
          <a:bodyPr>
            <a:noAutofit/>
          </a:bodyPr>
          <a:lstStyle/>
          <a:p>
            <a:pPr algn="r" rtl="1"/>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rPr>
              <a:t>به نام آن که جان را فکرت آموخت </a:t>
            </a:r>
            <a:b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rPr>
            </a:b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rPr>
              <a:t>                     چراغ دل </a:t>
            </a:r>
            <a:r>
              <a:rPr lang="fa-IR" sz="36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rPr>
              <a:t>به</a:t>
            </a:r>
            <a:r>
              <a:rPr lang="fa-I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rPr>
              <a:t> نور جان برافروخت</a:t>
            </a:r>
            <a:endParaRPr 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2  Baran" pitchFamily="2" charset="-78"/>
            </a:endParaRPr>
          </a:p>
        </p:txBody>
      </p:sp>
      <p:sp>
        <p:nvSpPr>
          <p:cNvPr id="3" name="Subtitle 2"/>
          <p:cNvSpPr>
            <a:spLocks noGrp="1"/>
          </p:cNvSpPr>
          <p:nvPr>
            <p:ph type="subTitle" idx="1"/>
          </p:nvPr>
        </p:nvSpPr>
        <p:spPr>
          <a:xfrm>
            <a:off x="1214414" y="1428736"/>
            <a:ext cx="7643866" cy="5214974"/>
          </a:xfrm>
          <a:solidFill>
            <a:schemeClr val="accent1">
              <a:lumMod val="60000"/>
              <a:lumOff val="40000"/>
            </a:schemeClr>
          </a:solidFill>
        </p:spPr>
        <p:txBody>
          <a:bodyPr>
            <a:normAutofit fontScale="55000" lnSpcReduction="20000"/>
          </a:bodyPr>
          <a:lstStyle/>
          <a:p>
            <a:pPr algn="ctr"/>
            <a:endParaRPr lang="fa-IR" sz="8800" dirty="0" smtClean="0">
              <a:solidFill>
                <a:srgbClr val="002060"/>
              </a:solidFill>
              <a:latin typeface="A Suls" pitchFamily="2" charset="-78"/>
              <a:cs typeface="B Titr" pitchFamily="2" charset="-78"/>
            </a:endParaRPr>
          </a:p>
          <a:p>
            <a:pPr algn="ctr"/>
            <a:endParaRPr lang="fa-IR" sz="8800" dirty="0" smtClean="0">
              <a:solidFill>
                <a:srgbClr val="002060"/>
              </a:solidFill>
              <a:latin typeface="A Suls" pitchFamily="2" charset="-78"/>
              <a:cs typeface="B Titr" pitchFamily="2" charset="-78"/>
            </a:endParaRPr>
          </a:p>
          <a:p>
            <a:pPr algn="ctr"/>
            <a:endParaRPr lang="en-US" sz="7800" dirty="0" smtClean="0">
              <a:solidFill>
                <a:srgbClr val="002060"/>
              </a:solidFill>
              <a:latin typeface="A Suls" pitchFamily="2" charset="-78"/>
              <a:cs typeface="B Titr" pitchFamily="2" charset="-78"/>
            </a:endParaRPr>
          </a:p>
          <a:p>
            <a:pPr algn="r" rtl="1"/>
            <a:r>
              <a:rPr lang="en-US" sz="9800" dirty="0" smtClean="0">
                <a:solidFill>
                  <a:srgbClr val="002060"/>
                </a:solidFill>
                <a:latin typeface="A Suls" pitchFamily="2" charset="-78"/>
                <a:cs typeface="B Titr" pitchFamily="2" charset="-78"/>
              </a:rPr>
              <a:t>    </a:t>
            </a:r>
            <a:r>
              <a:rPr lang="fa-IR" sz="9800" dirty="0" smtClean="0">
                <a:solidFill>
                  <a:srgbClr val="002060"/>
                </a:solidFill>
                <a:latin typeface="A Suls" pitchFamily="2" charset="-78"/>
                <a:cs typeface="B Titr" pitchFamily="2" charset="-78"/>
              </a:rPr>
              <a:t>آرایه </a:t>
            </a:r>
            <a:r>
              <a:rPr lang="fa-IR" sz="9800" dirty="0" smtClean="0">
                <a:solidFill>
                  <a:srgbClr val="002060"/>
                </a:solidFill>
                <a:latin typeface="A Suls" pitchFamily="2" charset="-78"/>
                <a:cs typeface="B Titr" pitchFamily="2" charset="-78"/>
              </a:rPr>
              <a:t>های </a:t>
            </a:r>
            <a:r>
              <a:rPr lang="fa-IR" sz="9800" dirty="0" smtClean="0">
                <a:solidFill>
                  <a:srgbClr val="002060"/>
                </a:solidFill>
                <a:latin typeface="A Suls" pitchFamily="2" charset="-78"/>
                <a:cs typeface="B Titr" pitchFamily="2" charset="-78"/>
              </a:rPr>
              <a:t>ادبی</a:t>
            </a:r>
            <a:r>
              <a:rPr lang="en-US" sz="9800" dirty="0" smtClean="0">
                <a:solidFill>
                  <a:srgbClr val="002060"/>
                </a:solidFill>
                <a:latin typeface="A Suls" pitchFamily="2" charset="-78"/>
                <a:cs typeface="B Titr" pitchFamily="2" charset="-78"/>
              </a:rPr>
              <a:t>     </a:t>
            </a:r>
          </a:p>
          <a:p>
            <a:pPr algn="ctr"/>
            <a:r>
              <a:rPr lang="fa-IR" sz="9800" b="1" i="1" dirty="0" smtClean="0">
                <a:solidFill>
                  <a:srgbClr val="003300"/>
                </a:solidFill>
                <a:cs typeface="B Nazanin" pitchFamily="2" charset="-78"/>
              </a:rPr>
              <a:t>ویژه دانش آموزان کنکوری</a:t>
            </a:r>
          </a:p>
          <a:p>
            <a:pPr algn="ctr"/>
            <a:endParaRPr lang="en-US" sz="7800" dirty="0" smtClean="0">
              <a:solidFill>
                <a:srgbClr val="002060"/>
              </a:solidFill>
              <a:latin typeface="A Suls" pitchFamily="2" charset="-78"/>
              <a:cs typeface="B Titr" pitchFamily="2" charset="-78"/>
            </a:endParaRPr>
          </a:p>
          <a:p>
            <a:pPr algn="ctr" rtl="1"/>
            <a:r>
              <a:rPr lang="en-US" sz="4400" b="1" i="1" dirty="0" smtClean="0">
                <a:cs typeface="A Dast Nevis" pitchFamily="66" charset="-78"/>
              </a:rPr>
              <a:t>                       </a:t>
            </a:r>
            <a:r>
              <a:rPr lang="fa-IR" sz="4400" b="1" i="1" dirty="0" smtClean="0">
                <a:cs typeface="A Dast Nevis" pitchFamily="66" charset="-78"/>
              </a:rPr>
              <a:t>حجت اله ملکی </a:t>
            </a:r>
          </a:p>
          <a:p>
            <a:pPr algn="ctr" rtl="1"/>
            <a:r>
              <a:rPr lang="fa-IR" sz="4400" b="1" i="1" dirty="0" smtClean="0">
                <a:cs typeface="2  Mah" pitchFamily="2" charset="-78"/>
              </a:rPr>
              <a:t>                                              </a:t>
            </a:r>
            <a:r>
              <a:rPr lang="fa-IR" sz="4400" b="1" i="1" dirty="0" smtClean="0">
                <a:solidFill>
                  <a:srgbClr val="003300"/>
                </a:solidFill>
                <a:cs typeface="2  Mah" pitchFamily="2" charset="-78"/>
              </a:rPr>
              <a:t>کارشناس ارشد رشته زبان و ادبیات فارسی </a:t>
            </a:r>
          </a:p>
          <a:p>
            <a:pPr algn="ctr" rtl="1"/>
            <a:r>
              <a:rPr lang="fa-IR" sz="4400" b="1" i="1" dirty="0" smtClean="0">
                <a:solidFill>
                  <a:srgbClr val="FF0000"/>
                </a:solidFill>
                <a:cs typeface="2  Mah" pitchFamily="2" charset="-78"/>
              </a:rPr>
              <a:t>                                              مدیر دبیرستان امام خمینی ( ره ) اردستان</a:t>
            </a:r>
            <a:endParaRPr lang="en-US" sz="4400" b="1" i="1" dirty="0" smtClean="0">
              <a:solidFill>
                <a:srgbClr val="FF0000"/>
              </a:solidFill>
              <a:cs typeface="2  Mah" pitchFamily="2" charset="-78"/>
            </a:endParaRPr>
          </a:p>
          <a:p>
            <a:pPr algn="r" rtl="1"/>
            <a:endParaRPr lang="fa-IR" i="1" dirty="0" smtClean="0"/>
          </a:p>
        </p:txBody>
      </p:sp>
      <p:pic>
        <p:nvPicPr>
          <p:cNvPr id="4" name="Picture 2" descr="E:\1093826_136.jpg"/>
          <p:cNvPicPr>
            <a:picLocks noChangeAspect="1" noChangeArrowheads="1"/>
          </p:cNvPicPr>
          <p:nvPr/>
        </p:nvPicPr>
        <p:blipFill>
          <a:blip r:embed="rId3"/>
          <a:srcRect/>
          <a:stretch>
            <a:fillRect/>
          </a:stretch>
        </p:blipFill>
        <p:spPr bwMode="auto">
          <a:xfrm>
            <a:off x="1500166" y="1571612"/>
            <a:ext cx="2500330" cy="1858579"/>
          </a:xfrm>
          <a:prstGeom prst="rect">
            <a:avLst/>
          </a:prstGeom>
          <a:noFill/>
        </p:spPr>
      </p:pic>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37000">
              <a:schemeClr val="tx2">
                <a:lumMod val="60000"/>
                <a:lumOff val="40000"/>
              </a:schemeClr>
            </a:gs>
            <a:gs pos="39999">
              <a:srgbClr val="0A128C"/>
            </a:gs>
            <a:gs pos="70000">
              <a:srgbClr val="181CC7"/>
            </a:gs>
            <a:gs pos="88000">
              <a:srgbClr val="7005D4"/>
            </a:gs>
            <a:gs pos="100000">
              <a:srgbClr val="8C3D91"/>
            </a:gs>
          </a:gsLst>
          <a:lin ang="162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85918" y="142852"/>
            <a:ext cx="6994044" cy="774720"/>
          </a:xfrm>
        </p:spPr>
        <p:txBody>
          <a:bodyPr>
            <a:normAutofit fontScale="90000"/>
          </a:bodyPr>
          <a:lstStyle/>
          <a:p>
            <a:pPr algn="r" rtl="1"/>
            <a:r>
              <a:rPr lang="fa-IR" sz="3600" dirty="0" smtClean="0"/>
              <a:t>استعاره مکنیه ( تشخیص </a:t>
            </a:r>
            <a:r>
              <a:rPr lang="fa-IR" sz="3600" dirty="0" smtClean="0">
                <a:cs typeface="B Nazanin" pitchFamily="2" charset="-78"/>
              </a:rPr>
              <a:t>)</a:t>
            </a:r>
            <a:r>
              <a:rPr lang="fa-IR" sz="3600" b="1" dirty="0" smtClean="0">
                <a:solidFill>
                  <a:srgbClr val="C00000"/>
                </a:solidFill>
                <a:cs typeface="B Nazanin" pitchFamily="2" charset="-78"/>
              </a:rPr>
              <a:t> </a:t>
            </a:r>
            <a:r>
              <a:rPr lang="fa-IR" sz="1800" b="1" dirty="0" smtClean="0">
                <a:solidFill>
                  <a:srgbClr val="002060"/>
                </a:solidFill>
                <a:cs typeface="B Nazanin" pitchFamily="2" charset="-78"/>
              </a:rPr>
              <a:t>( آدم نمایی ، انسان انگاری ، شخصیت بخشی ) </a:t>
            </a:r>
            <a:endParaRPr lang="en-US" sz="1800" dirty="0">
              <a:solidFill>
                <a:srgbClr val="002060"/>
              </a:solidFill>
              <a:cs typeface="B Nazanin" pitchFamily="2" charset="-78"/>
            </a:endParaRPr>
          </a:p>
        </p:txBody>
      </p:sp>
      <p:sp>
        <p:nvSpPr>
          <p:cNvPr id="3" name="Content Placeholder 2"/>
          <p:cNvSpPr>
            <a:spLocks noGrp="1"/>
          </p:cNvSpPr>
          <p:nvPr>
            <p:ph idx="1"/>
          </p:nvPr>
        </p:nvSpPr>
        <p:spPr>
          <a:xfrm>
            <a:off x="1435608" y="928670"/>
            <a:ext cx="7498080" cy="5715040"/>
          </a:xfrm>
        </p:spPr>
        <p:txBody>
          <a:bodyPr>
            <a:normAutofit fontScale="62500" lnSpcReduction="20000"/>
          </a:bodyPr>
          <a:lstStyle/>
          <a:p>
            <a:pPr algn="r" rtl="1">
              <a:buNone/>
            </a:pPr>
            <a:r>
              <a:rPr lang="fa-IR" b="1" dirty="0" smtClean="0">
                <a:solidFill>
                  <a:srgbClr val="C00000"/>
                </a:solidFill>
                <a:cs typeface="B Nazanin" pitchFamily="2" charset="-78"/>
              </a:rPr>
              <a:t>نسبت دادن حالات و رفتار آدمی به دیگر پدیده های خلقت است . ( دادن شخصیت انسانی به موجوداتی غیر از انسان</a:t>
            </a:r>
          </a:p>
          <a:p>
            <a:pPr algn="r" rtl="1">
              <a:buNone/>
            </a:pPr>
            <a:r>
              <a:rPr lang="fa-IR" b="1" dirty="0" smtClean="0">
                <a:solidFill>
                  <a:srgbClr val="002060"/>
                </a:solidFill>
                <a:cs typeface="B Nazanin" pitchFamily="2" charset="-78"/>
              </a:rPr>
              <a:t>نکته : هر موجودی غیر از انسان در کلام « منادا » قرار گیرد آن کلام دارای تشخیص است . </a:t>
            </a:r>
          </a:p>
          <a:p>
            <a:pPr algn="r" rtl="1">
              <a:buNone/>
            </a:pPr>
            <a:r>
              <a:rPr lang="fa-IR" b="1" dirty="0" smtClean="0">
                <a:solidFill>
                  <a:srgbClr val="00B050"/>
                </a:solidFill>
                <a:cs typeface="B Nazanin" pitchFamily="2" charset="-78"/>
              </a:rPr>
              <a:t>مثال : ای دیو سپید پای در بند         ای گنبد گیتی ای دماوند </a:t>
            </a:r>
          </a:p>
          <a:p>
            <a:pPr algn="r" rtl="1">
              <a:buNone/>
            </a:pPr>
            <a:r>
              <a:rPr lang="fa-IR" b="1" dirty="0" smtClean="0">
                <a:solidFill>
                  <a:srgbClr val="7030A0"/>
                </a:solidFill>
                <a:cs typeface="B Nazanin" pitchFamily="2" charset="-78"/>
              </a:rPr>
              <a:t>نکته : همانطور که اشاره شد استعاره مکنیه ای که ، مشبه به آن « انسان » باشد ، تشخیص خواهد بود چه به صورت ترکیب اضافی باشد یا غیر اضافی . </a:t>
            </a:r>
          </a:p>
          <a:p>
            <a:pPr algn="r" rtl="1">
              <a:buNone/>
            </a:pPr>
            <a:r>
              <a:rPr lang="fa-IR" b="1" dirty="0" smtClean="0">
                <a:solidFill>
                  <a:schemeClr val="tx1">
                    <a:lumMod val="85000"/>
                    <a:lumOff val="15000"/>
                  </a:schemeClr>
                </a:solidFill>
                <a:cs typeface="B Nazanin" pitchFamily="2" charset="-78"/>
              </a:rPr>
              <a:t>مثال : ابر می گرید و می خندد از آن گریه چمن . </a:t>
            </a:r>
          </a:p>
          <a:p>
            <a:pPr algn="r" rtl="1">
              <a:buNone/>
            </a:pPr>
            <a:r>
              <a:rPr lang="fa-IR" b="1" dirty="0" smtClean="0">
                <a:solidFill>
                  <a:srgbClr val="003300"/>
                </a:solidFill>
                <a:cs typeface="B Nazanin" pitchFamily="2" charset="-78"/>
              </a:rPr>
              <a:t>نکته : همه ی تشخیص ها استعاره ی مکنیه می باشند ، اما استعاره مکنیه زمانی تشخیص است که « مشبه به » آن انسان باشد . </a:t>
            </a:r>
          </a:p>
          <a:p>
            <a:pPr algn="r" rtl="1">
              <a:buNone/>
            </a:pPr>
            <a:endParaRPr lang="fa-IR" b="1" dirty="0" smtClean="0">
              <a:solidFill>
                <a:srgbClr val="003300"/>
              </a:solidFill>
              <a:cs typeface="B Nazanin" pitchFamily="2" charset="-78"/>
            </a:endParaRPr>
          </a:p>
          <a:p>
            <a:pPr algn="r" rtl="1">
              <a:buNone/>
            </a:pPr>
            <a:r>
              <a:rPr lang="fa-IR" b="1" dirty="0" smtClean="0">
                <a:solidFill>
                  <a:srgbClr val="002060"/>
                </a:solidFill>
                <a:cs typeface="B Nazanin" pitchFamily="2" charset="-78"/>
              </a:rPr>
              <a:t>مثال ۱ : اختر شب در کنار کوهساران ، سر خم می کند . </a:t>
            </a:r>
          </a:p>
          <a:p>
            <a:pPr algn="r" rtl="1">
              <a:buNone/>
            </a:pPr>
            <a:r>
              <a:rPr lang="fa-IR" b="1" dirty="0" smtClean="0">
                <a:solidFill>
                  <a:srgbClr val="002060"/>
                </a:solidFill>
                <a:cs typeface="B Nazanin" pitchFamily="2" charset="-78"/>
              </a:rPr>
              <a:t>مثال ۲ : دیده ی عقل مست توچرخه ی چرخ پست تو . </a:t>
            </a:r>
          </a:p>
          <a:p>
            <a:pPr algn="r" rtl="1">
              <a:buNone/>
            </a:pPr>
            <a:r>
              <a:rPr lang="fa-IR" b="1" dirty="0" smtClean="0">
                <a:solidFill>
                  <a:srgbClr val="002060"/>
                </a:solidFill>
                <a:cs typeface="B Nazanin" pitchFamily="2" charset="-78"/>
              </a:rPr>
              <a:t>مثال ۳ : به صحرا شدم عشق باریده بود . </a:t>
            </a:r>
          </a:p>
          <a:p>
            <a:pPr algn="r" rtl="1">
              <a:buNone/>
            </a:pPr>
            <a:endParaRPr lang="fa-IR" b="1" dirty="0" smtClean="0">
              <a:solidFill>
                <a:srgbClr val="002060"/>
              </a:solidFill>
              <a:cs typeface="B Nazanin" pitchFamily="2" charset="-78"/>
            </a:endParaRPr>
          </a:p>
          <a:p>
            <a:pPr algn="r" rtl="1">
              <a:buNone/>
            </a:pPr>
            <a:r>
              <a:rPr lang="fa-IR" sz="2600" b="1" dirty="0" smtClean="0">
                <a:solidFill>
                  <a:srgbClr val="C00000"/>
                </a:solidFill>
                <a:cs typeface="B Nazanin" pitchFamily="2" charset="-78"/>
              </a:rPr>
              <a:t>تذکر : همان طور که گفته شد چون مثال(۱) و (۲) « مشبه به» آن ها انسان بوده دارای استعاره مکنیه و تشخیص است اما در مثال (۳) « مشبه به » باران است ، لذا فقط استعاره ی مکنیه داریم . </a:t>
            </a:r>
          </a:p>
          <a:p>
            <a:pPr algn="r" rtl="1">
              <a:buNone/>
            </a:pPr>
            <a:endParaRPr lang="fa-IR"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fade">
                                      <p:cBhvr>
                                        <p:cTn id="70" dur="1000"/>
                                        <p:tgtEl>
                                          <p:spTgt spid="3">
                                            <p:txEl>
                                              <p:pRg st="11" end="11"/>
                                            </p:txEl>
                                          </p:spTgt>
                                        </p:tgtEl>
                                      </p:cBhvr>
                                    </p:animEffect>
                                    <p:anim calcmode="lin" valueType="num">
                                      <p:cBhvr>
                                        <p:cTn id="7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200" b="1" dirty="0" smtClean="0">
                <a:solidFill>
                  <a:srgbClr val="0070C0"/>
                </a:solidFill>
                <a:cs typeface="B Nazanin" pitchFamily="2" charset="-78"/>
              </a:rPr>
              <a:t>1 -آرایه استعاره در کدام بیت بیشتر است؟</a:t>
            </a:r>
            <a:endParaRPr lang="en-US" sz="3200" dirty="0">
              <a:solidFill>
                <a:srgbClr val="0070C0"/>
              </a:solidFill>
              <a:cs typeface="B Nazanin" pitchFamily="2" charset="-78"/>
            </a:endParaRPr>
          </a:p>
        </p:txBody>
      </p:sp>
      <p:sp>
        <p:nvSpPr>
          <p:cNvPr id="3" name="Content Placeholder 2"/>
          <p:cNvSpPr>
            <a:spLocks noGrp="1"/>
          </p:cNvSpPr>
          <p:nvPr>
            <p:ph idx="1"/>
          </p:nvPr>
        </p:nvSpPr>
        <p:spPr/>
        <p:txBody>
          <a:bodyPr>
            <a:normAutofit fontScale="92500" lnSpcReduction="10000"/>
          </a:bodyPr>
          <a:lstStyle/>
          <a:p>
            <a:pPr algn="r" rtl="1">
              <a:buNone/>
            </a:pPr>
            <a:r>
              <a:rPr lang="fa-IR" sz="2000" b="1" dirty="0" smtClean="0">
                <a:solidFill>
                  <a:schemeClr val="accent3">
                    <a:lumMod val="50000"/>
                  </a:schemeClr>
                </a:solidFill>
                <a:cs typeface="B Nazanin" pitchFamily="2" charset="-78"/>
              </a:rPr>
              <a:t>     </a:t>
            </a:r>
            <a:r>
              <a:rPr lang="fa-IR" sz="2000" b="1" dirty="0" smtClean="0">
                <a:solidFill>
                  <a:srgbClr val="003300"/>
                </a:solidFill>
                <a:cs typeface="B Nazanin" pitchFamily="2" charset="-78"/>
              </a:rPr>
              <a:t>1.هر کجا نقاش نقش قامت ولعلش کشید     جلوه ی طوبی نگر سرچشمه کوثر ببین</a:t>
            </a:r>
          </a:p>
          <a:p>
            <a:pPr algn="r" rtl="1">
              <a:buNone/>
            </a:pPr>
            <a:r>
              <a:rPr lang="fa-IR" sz="2000" b="1" dirty="0" smtClean="0">
                <a:solidFill>
                  <a:srgbClr val="003300"/>
                </a:solidFill>
                <a:cs typeface="B Nazanin" pitchFamily="2" charset="-78"/>
              </a:rPr>
              <a:t/>
            </a:r>
            <a:br>
              <a:rPr lang="fa-IR" sz="2000" b="1" dirty="0" smtClean="0">
                <a:solidFill>
                  <a:srgbClr val="003300"/>
                </a:solidFill>
                <a:cs typeface="B Nazanin" pitchFamily="2" charset="-78"/>
              </a:rPr>
            </a:br>
            <a:r>
              <a:rPr lang="fa-IR" sz="2000" b="1" dirty="0" smtClean="0">
                <a:solidFill>
                  <a:srgbClr val="003300"/>
                </a:solidFill>
                <a:cs typeface="B Nazanin" pitchFamily="2" charset="-78"/>
              </a:rPr>
              <a:t>2. به خنده از لب خود پرشکر کنی دامن      مرا چو چشم دراندازد از گریبان دُر </a:t>
            </a:r>
          </a:p>
          <a:p>
            <a:pPr algn="r" rtl="1">
              <a:buNone/>
            </a:pPr>
            <a:r>
              <a:rPr lang="fa-IR" sz="2000" b="1" dirty="0" smtClean="0">
                <a:solidFill>
                  <a:srgbClr val="003300"/>
                </a:solidFill>
                <a:cs typeface="B Nazanin" pitchFamily="2" charset="-78"/>
              </a:rPr>
              <a:t/>
            </a:r>
            <a:br>
              <a:rPr lang="fa-IR" sz="2000" b="1" dirty="0" smtClean="0">
                <a:solidFill>
                  <a:srgbClr val="003300"/>
                </a:solidFill>
                <a:cs typeface="B Nazanin" pitchFamily="2" charset="-78"/>
              </a:rPr>
            </a:br>
            <a:r>
              <a:rPr lang="fa-IR" sz="2000" b="1" dirty="0" smtClean="0">
                <a:solidFill>
                  <a:srgbClr val="003300"/>
                </a:solidFill>
                <a:cs typeface="B Nazanin" pitchFamily="2" charset="-78"/>
              </a:rPr>
              <a:t>3. به چون تو محتشمی بی بها سخن ندهم      بده ز لعل شکربار قند و بستان دُر </a:t>
            </a:r>
          </a:p>
          <a:p>
            <a:pPr algn="r" rtl="1">
              <a:buNone/>
            </a:pPr>
            <a:r>
              <a:rPr lang="fa-IR" sz="2000" b="1" dirty="0" smtClean="0">
                <a:solidFill>
                  <a:srgbClr val="003300"/>
                </a:solidFill>
                <a:cs typeface="B Nazanin" pitchFamily="2" charset="-78"/>
              </a:rPr>
              <a:t/>
            </a:r>
            <a:br>
              <a:rPr lang="fa-IR" sz="2000" b="1" dirty="0" smtClean="0">
                <a:solidFill>
                  <a:srgbClr val="003300"/>
                </a:solidFill>
                <a:cs typeface="B Nazanin" pitchFamily="2" charset="-78"/>
              </a:rPr>
            </a:br>
            <a:r>
              <a:rPr lang="fa-IR" sz="2000" b="1" dirty="0" smtClean="0">
                <a:solidFill>
                  <a:srgbClr val="003300"/>
                </a:solidFill>
                <a:cs typeface="B Nazanin" pitchFamily="2" charset="-78"/>
              </a:rPr>
              <a:t>4. چون بگویی بفشانی گهر از حقه ی لعل        چون بخندی بنمایی ز شکر مروارید </a:t>
            </a:r>
          </a:p>
          <a:p>
            <a:pPr algn="r" rtl="1">
              <a:buNone/>
            </a:pPr>
            <a:endParaRPr lang="fa-IR" sz="1800" b="1" dirty="0" smtClean="0">
              <a:solidFill>
                <a:schemeClr val="accent3">
                  <a:lumMod val="50000"/>
                </a:schemeClr>
              </a:solidFill>
              <a:cs typeface="2  Compset" pitchFamily="2" charset="-78"/>
            </a:endParaRPr>
          </a:p>
          <a:p>
            <a:pPr algn="r" rtl="1">
              <a:buNone/>
            </a:pPr>
            <a:endParaRPr lang="fa-IR" sz="1800" b="1" dirty="0" smtClean="0">
              <a:solidFill>
                <a:schemeClr val="accent3">
                  <a:lumMod val="50000"/>
                </a:schemeClr>
              </a:solidFill>
              <a:cs typeface="2  Compset" pitchFamily="2" charset="-78"/>
            </a:endParaRPr>
          </a:p>
          <a:p>
            <a:pPr algn="r" rtl="1">
              <a:buNone/>
            </a:pPr>
            <a:r>
              <a:rPr lang="fa-IR" sz="1600" b="1" dirty="0" smtClean="0">
                <a:solidFill>
                  <a:srgbClr val="C00000"/>
                </a:solidFill>
                <a:cs typeface="B Nazanin" pitchFamily="2" charset="-78"/>
              </a:rPr>
              <a:t>         1 - لعل استعاره از لب              طوبی استعاره ازقامت                   کوثر  استعاره از لب ودندان</a:t>
            </a:r>
          </a:p>
          <a:p>
            <a:pPr algn="r" rtl="1">
              <a:buNone/>
            </a:pPr>
            <a:r>
              <a:rPr lang="fa-IR" sz="1600" b="1" dirty="0" smtClean="0">
                <a:solidFill>
                  <a:srgbClr val="C00000"/>
                </a:solidFill>
                <a:cs typeface="B Nazanin" pitchFamily="2" charset="-78"/>
              </a:rPr>
              <a:t>         2  -دُر استعاره ازاشک </a:t>
            </a:r>
          </a:p>
          <a:p>
            <a:pPr algn="r" rtl="1">
              <a:buNone/>
            </a:pPr>
            <a:r>
              <a:rPr lang="fa-IR" sz="1600" b="1" dirty="0" smtClean="0">
                <a:solidFill>
                  <a:srgbClr val="C00000"/>
                </a:solidFill>
                <a:cs typeface="B Nazanin" pitchFamily="2" charset="-78"/>
              </a:rPr>
              <a:t>          3- لعل استعاره از لب        قند استعاره ازدهان                      دُر استعاره از سخن ارزشمند </a:t>
            </a:r>
          </a:p>
          <a:p>
            <a:pPr algn="r" rtl="1">
              <a:buNone/>
            </a:pPr>
            <a:r>
              <a:rPr lang="fa-IR" sz="1600" b="1" dirty="0" smtClean="0">
                <a:solidFill>
                  <a:srgbClr val="C00000"/>
                </a:solidFill>
                <a:cs typeface="B Nazanin" pitchFamily="2" charset="-78"/>
              </a:rPr>
              <a:t>        4 – گهر استعاره از سخن ارزشمند          حقه لعل استعاره ازدهان         شکر استعاره ازلب       مروارید استعاره ازدندان</a:t>
            </a:r>
          </a:p>
          <a:p>
            <a:pPr algn="r" rtl="1">
              <a:buNone/>
            </a:pPr>
            <a:r>
              <a:rPr lang="fa-IR" sz="1400" b="1" dirty="0" smtClean="0">
                <a:solidFill>
                  <a:schemeClr val="accent3">
                    <a:lumMod val="50000"/>
                  </a:schemeClr>
                </a:solidFill>
                <a:cs typeface="2  Compset" pitchFamily="2" charset="-78"/>
              </a:rPr>
              <a:t/>
            </a:r>
            <a:br>
              <a:rPr lang="fa-IR" sz="1400" b="1" dirty="0" smtClean="0">
                <a:solidFill>
                  <a:schemeClr val="accent3">
                    <a:lumMod val="50000"/>
                  </a:schemeClr>
                </a:solidFill>
                <a:cs typeface="2  Compset" pitchFamily="2" charset="-78"/>
              </a:rPr>
            </a:br>
            <a:endParaRPr lang="fa-IR" sz="1400" b="1" dirty="0" smtClean="0">
              <a:solidFill>
                <a:srgbClr val="C00000"/>
              </a:solidFill>
              <a:cs typeface="2  Compset" pitchFamily="2" charset="-78"/>
            </a:endParaRPr>
          </a:p>
        </p:txBody>
      </p:sp>
      <p:sp>
        <p:nvSpPr>
          <p:cNvPr id="4" name="Rectangle 3"/>
          <p:cNvSpPr/>
          <p:nvPr/>
        </p:nvSpPr>
        <p:spPr>
          <a:xfrm>
            <a:off x="2285984" y="3714752"/>
            <a:ext cx="1285884" cy="3571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accent2">
                    <a:lumMod val="40000"/>
                    <a:lumOff val="60000"/>
                  </a:schemeClr>
                </a:solidFill>
              </a:rPr>
              <a:t>گزینه 4</a:t>
            </a:r>
            <a:endParaRPr lang="en-US" dirty="0">
              <a:solidFill>
                <a:schemeClr val="accent2">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1"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1"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1"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800" decel="100000"/>
                                        <p:tgtEl>
                                          <p:spTgt spid="4"/>
                                        </p:tgtEl>
                                      </p:cBhvr>
                                    </p:animEffect>
                                    <p:anim calcmode="lin" valueType="num">
                                      <p:cBhvr>
                                        <p:cTn id="36" dur="800" decel="100000" fill="hold"/>
                                        <p:tgtEl>
                                          <p:spTgt spid="4"/>
                                        </p:tgtEl>
                                        <p:attrNameLst>
                                          <p:attrName>style.rotation</p:attrName>
                                        </p:attrNameLst>
                                      </p:cBhvr>
                                      <p:tavLst>
                                        <p:tav tm="0">
                                          <p:val>
                                            <p:fltVal val="-90"/>
                                          </p:val>
                                        </p:tav>
                                        <p:tav tm="100000">
                                          <p:val>
                                            <p:fltVal val="0"/>
                                          </p:val>
                                        </p:tav>
                                      </p:tavLst>
                                    </p:anim>
                                    <p:anim calcmode="lin" valueType="num">
                                      <p:cBhvr>
                                        <p:cTn id="37" dur="800" decel="100000" fill="hold"/>
                                        <p:tgtEl>
                                          <p:spTgt spid="4"/>
                                        </p:tgtEl>
                                        <p:attrNameLst>
                                          <p:attrName>ppt_x</p:attrName>
                                        </p:attrNameLst>
                                      </p:cBhvr>
                                      <p:tavLst>
                                        <p:tav tm="0">
                                          <p:val>
                                            <p:strVal val="#ppt_x+0.4"/>
                                          </p:val>
                                        </p:tav>
                                        <p:tav tm="100000">
                                          <p:val>
                                            <p:strVal val="#ppt_x-0.05"/>
                                          </p:val>
                                        </p:tav>
                                      </p:tavLst>
                                    </p:anim>
                                    <p:anim calcmode="lin" valueType="num">
                                      <p:cBhvr>
                                        <p:cTn id="38" dur="800" decel="100000" fill="hold"/>
                                        <p:tgtEl>
                                          <p:spTgt spid="4"/>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1"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1"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1000"/>
                                        <p:tgtEl>
                                          <p:spTgt spid="3">
                                            <p:txEl>
                                              <p:pRg st="7" end="7"/>
                                            </p:txEl>
                                          </p:spTgt>
                                        </p:tgtEl>
                                      </p:cBhvr>
                                    </p:animEffect>
                                    <p:anim calcmode="lin" valueType="num">
                                      <p:cBhvr>
                                        <p:cTn id="5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1"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1000"/>
                                        <p:tgtEl>
                                          <p:spTgt spid="3">
                                            <p:txEl>
                                              <p:pRg st="8" end="8"/>
                                            </p:txEl>
                                          </p:spTgt>
                                        </p:tgtEl>
                                      </p:cBhvr>
                                    </p:animEffect>
                                    <p:anim calcmode="lin" valueType="num">
                                      <p:cBhvr>
                                        <p:cTn id="6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1"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Effect transition="in" filter="fade">
                                      <p:cBhvr>
                                        <p:cTn id="66" dur="1000"/>
                                        <p:tgtEl>
                                          <p:spTgt spid="3">
                                            <p:txEl>
                                              <p:pRg st="9" end="9"/>
                                            </p:txEl>
                                          </p:spTgt>
                                        </p:tgtEl>
                                      </p:cBhvr>
                                    </p:animEffect>
                                    <p:anim calcmode="lin" valueType="num">
                                      <p:cBhvr>
                                        <p:cTn id="6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grpId="1"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Effect transition="in" filter="fade">
                                      <p:cBhvr>
                                        <p:cTn id="73" dur="1000"/>
                                        <p:tgtEl>
                                          <p:spTgt spid="3">
                                            <p:txEl>
                                              <p:pRg st="10" end="10"/>
                                            </p:txEl>
                                          </p:spTgt>
                                        </p:tgtEl>
                                      </p:cBhvr>
                                    </p:animEffect>
                                    <p:anim calcmode="lin" valueType="num">
                                      <p:cBhvr>
                                        <p:cTn id="7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1285860"/>
            <a:ext cx="7498080" cy="5000660"/>
          </a:xfrm>
        </p:spPr>
        <p:txBody>
          <a:bodyPr>
            <a:normAutofit fontScale="40000" lnSpcReduction="20000"/>
          </a:bodyPr>
          <a:lstStyle/>
          <a:p>
            <a:pPr algn="r" rtl="1">
              <a:buNone/>
            </a:pPr>
            <a:endParaRPr lang="fa-IR" sz="5100" b="1" dirty="0" smtClean="0">
              <a:solidFill>
                <a:srgbClr val="C00000"/>
              </a:solidFill>
              <a:cs typeface="2  Compset" pitchFamily="2" charset="-78"/>
            </a:endParaRPr>
          </a:p>
          <a:p>
            <a:pPr algn="r" rtl="1">
              <a:buNone/>
            </a:pPr>
            <a:r>
              <a:rPr lang="fa-IR" sz="6000" b="1" dirty="0" smtClean="0">
                <a:solidFill>
                  <a:srgbClr val="002060"/>
                </a:solidFill>
                <a:cs typeface="B Nazanin" pitchFamily="2" charset="-78"/>
              </a:rPr>
              <a:t>1 اگر چه جرم اوکوه گران است              تورا دریای رحمت بیکران است </a:t>
            </a:r>
          </a:p>
          <a:p>
            <a:pPr algn="r" rtl="1">
              <a:buNone/>
            </a:pPr>
            <a:r>
              <a:rPr lang="fa-IR" sz="6000" b="1" dirty="0" smtClean="0">
                <a:solidFill>
                  <a:srgbClr val="002060"/>
                </a:solidFill>
                <a:cs typeface="B Nazanin" pitchFamily="2" charset="-78"/>
              </a:rPr>
              <a:t>  </a:t>
            </a:r>
          </a:p>
          <a:p>
            <a:pPr algn="r" rtl="1">
              <a:buNone/>
            </a:pPr>
            <a:r>
              <a:rPr lang="fa-IR" sz="6000" b="1" dirty="0" smtClean="0">
                <a:solidFill>
                  <a:srgbClr val="002060"/>
                </a:solidFill>
                <a:cs typeface="B Nazanin" pitchFamily="2" charset="-78"/>
              </a:rPr>
              <a:t>2) زعشق آفاق را پر دود دیدم            خرد را دیده خواب آلوده دیدم </a:t>
            </a:r>
          </a:p>
          <a:p>
            <a:pPr algn="r" rtl="1">
              <a:buNone/>
            </a:pPr>
            <a:endParaRPr lang="fa-IR" sz="6000" b="1" dirty="0" smtClean="0">
              <a:solidFill>
                <a:srgbClr val="002060"/>
              </a:solidFill>
              <a:cs typeface="B Nazanin" pitchFamily="2" charset="-78"/>
            </a:endParaRPr>
          </a:p>
          <a:p>
            <a:pPr algn="r" rtl="1">
              <a:buNone/>
            </a:pPr>
            <a:r>
              <a:rPr lang="fa-IR" sz="6000" b="1" dirty="0" smtClean="0">
                <a:solidFill>
                  <a:srgbClr val="002060"/>
                </a:solidFill>
                <a:cs typeface="B Nazanin" pitchFamily="2" charset="-78"/>
              </a:rPr>
              <a:t>3 ) چنان مشهور شد درخوب رویی     که مطلق یوسف مصر است گویی </a:t>
            </a:r>
          </a:p>
          <a:p>
            <a:pPr algn="r" rtl="1">
              <a:buNone/>
            </a:pPr>
            <a:endParaRPr lang="fa-IR" sz="6000" b="1" dirty="0" smtClean="0">
              <a:solidFill>
                <a:srgbClr val="002060"/>
              </a:solidFill>
              <a:cs typeface="B Nazanin" pitchFamily="2" charset="-78"/>
            </a:endParaRPr>
          </a:p>
          <a:p>
            <a:pPr algn="r" rtl="1">
              <a:buNone/>
            </a:pPr>
            <a:r>
              <a:rPr lang="fa-IR" sz="6000" b="1" dirty="0" smtClean="0">
                <a:solidFill>
                  <a:srgbClr val="002060"/>
                </a:solidFill>
                <a:cs typeface="B Nazanin" pitchFamily="2" charset="-78"/>
              </a:rPr>
              <a:t>4 ) پس آن بهتر که خود راشاد داری      در آن شادی خدا را یاد داری           </a:t>
            </a:r>
          </a:p>
          <a:p>
            <a:pPr algn="r" rtl="1">
              <a:buNone/>
            </a:pPr>
            <a:endParaRPr lang="fa-IR" sz="2000" b="1" dirty="0" smtClean="0">
              <a:cs typeface="2  Compset" pitchFamily="2" charset="-78"/>
            </a:endParaRPr>
          </a:p>
          <a:p>
            <a:pPr algn="r" rtl="1">
              <a:buNone/>
            </a:pPr>
            <a:endParaRPr lang="fa-IR" sz="2000" b="1" dirty="0" smtClean="0">
              <a:cs typeface="2  Compset" pitchFamily="2" charset="-78"/>
            </a:endParaRPr>
          </a:p>
          <a:p>
            <a:pPr algn="r" rtl="1">
              <a:buNone/>
            </a:pPr>
            <a:endParaRPr lang="fa-IR" sz="2000" b="1" dirty="0" smtClean="0">
              <a:cs typeface="2  Compset" pitchFamily="2" charset="-78"/>
            </a:endParaRPr>
          </a:p>
          <a:p>
            <a:pPr algn="r" rtl="1">
              <a:buNone/>
            </a:pPr>
            <a:endParaRPr lang="fa-IR" sz="2000" b="1" dirty="0" smtClean="0">
              <a:cs typeface="2  Compset" pitchFamily="2" charset="-78"/>
            </a:endParaRPr>
          </a:p>
          <a:p>
            <a:pPr algn="r" rtl="1">
              <a:buNone/>
            </a:pPr>
            <a:r>
              <a:rPr lang="fa-IR" sz="3400" b="1" dirty="0" smtClean="0">
                <a:solidFill>
                  <a:srgbClr val="003300"/>
                </a:solidFill>
                <a:cs typeface="2  Compset" pitchFamily="2" charset="-78"/>
              </a:rPr>
              <a:t>                                                               </a:t>
            </a:r>
          </a:p>
          <a:p>
            <a:pPr algn="r" rtl="1">
              <a:buNone/>
            </a:pPr>
            <a:r>
              <a:rPr lang="fa-IR" sz="5000" b="1" dirty="0" smtClean="0">
                <a:solidFill>
                  <a:srgbClr val="C00000"/>
                </a:solidFill>
                <a:cs typeface="B Nazanin" pitchFamily="2" charset="-78"/>
              </a:rPr>
              <a:t>        ( خرد را دیده = دیده خرد ،اضافه استعاری)</a:t>
            </a:r>
          </a:p>
        </p:txBody>
      </p:sp>
      <p:sp>
        <p:nvSpPr>
          <p:cNvPr id="5" name="Rectangle 4"/>
          <p:cNvSpPr/>
          <p:nvPr/>
        </p:nvSpPr>
        <p:spPr>
          <a:xfrm>
            <a:off x="2285984" y="4572008"/>
            <a:ext cx="1285884" cy="3571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bg2">
                    <a:lumMod val="75000"/>
                  </a:schemeClr>
                </a:solidFill>
              </a:rPr>
              <a:t>گزینه 2</a:t>
            </a:r>
            <a:endParaRPr lang="en-US" dirty="0">
              <a:solidFill>
                <a:schemeClr val="bg2">
                  <a:lumMod val="75000"/>
                </a:schemeClr>
              </a:solidFill>
            </a:endParaRPr>
          </a:p>
        </p:txBody>
      </p:sp>
      <p:sp>
        <p:nvSpPr>
          <p:cNvPr id="6" name="Rectangle 5"/>
          <p:cNvSpPr/>
          <p:nvPr/>
        </p:nvSpPr>
        <p:spPr>
          <a:xfrm>
            <a:off x="1928794" y="571480"/>
            <a:ext cx="6786610" cy="5232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r" rtl="1">
              <a:buNone/>
            </a:pPr>
            <a:r>
              <a:rPr lang="fa-IR" sz="2800" b="1" dirty="0" smtClean="0">
                <a:cs typeface="B Nazanin" pitchFamily="2" charset="-78"/>
              </a:rPr>
              <a:t>2 – در کدام گزینه صنعت استعاره به کار رفته است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800" decel="100000"/>
                                        <p:tgtEl>
                                          <p:spTgt spid="5"/>
                                        </p:tgtEl>
                                      </p:cBhvr>
                                    </p:animEffect>
                                    <p:anim calcmode="lin" valueType="num">
                                      <p:cBhvr>
                                        <p:cTn id="32" dur="800" decel="100000" fill="hold"/>
                                        <p:tgtEl>
                                          <p:spTgt spid="5"/>
                                        </p:tgtEl>
                                        <p:attrNameLst>
                                          <p:attrName>style.rotation</p:attrName>
                                        </p:attrNameLst>
                                      </p:cBhvr>
                                      <p:tavLst>
                                        <p:tav tm="0">
                                          <p:val>
                                            <p:fltVal val="-90"/>
                                          </p:val>
                                        </p:tav>
                                        <p:tav tm="100000">
                                          <p:val>
                                            <p:fltVal val="0"/>
                                          </p:val>
                                        </p:tav>
                                      </p:tavLst>
                                    </p:anim>
                                    <p:anim calcmode="lin" valueType="num">
                                      <p:cBhvr>
                                        <p:cTn id="33" dur="800" decel="100000" fill="hold"/>
                                        <p:tgtEl>
                                          <p:spTgt spid="5"/>
                                        </p:tgtEl>
                                        <p:attrNameLst>
                                          <p:attrName>ppt_x</p:attrName>
                                        </p:attrNameLst>
                                      </p:cBhvr>
                                      <p:tavLst>
                                        <p:tav tm="0">
                                          <p:val>
                                            <p:strVal val="#ppt_x+0.4"/>
                                          </p:val>
                                        </p:tav>
                                        <p:tav tm="100000">
                                          <p:val>
                                            <p:strVal val="#ppt_x-0.05"/>
                                          </p:val>
                                        </p:tav>
                                      </p:tavLst>
                                    </p:anim>
                                    <p:anim calcmode="lin" valueType="num">
                                      <p:cBhvr>
                                        <p:cTn id="34" dur="800" decel="100000" fill="hold"/>
                                        <p:tgtEl>
                                          <p:spTgt spid="5"/>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grpId="1" nodeType="click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animEffect transition="in" filter="fade">
                                      <p:cBhvr>
                                        <p:cTn id="41" dur="2000"/>
                                        <p:tgtEl>
                                          <p:spTgt spid="3">
                                            <p:txEl>
                                              <p:pRg st="13" end="13"/>
                                            </p:txEl>
                                          </p:spTgt>
                                        </p:tgtEl>
                                      </p:cBhvr>
                                    </p:animEffect>
                                    <p:anim calcmode="lin" valueType="num">
                                      <p:cBhvr>
                                        <p:cTn id="42" dur="2000" fill="hold"/>
                                        <p:tgtEl>
                                          <p:spTgt spid="3">
                                            <p:txEl>
                                              <p:pRg st="13" end="13"/>
                                            </p:txEl>
                                          </p:spTgt>
                                        </p:tgtEl>
                                        <p:attrNameLst>
                                          <p:attrName>style.rotation</p:attrName>
                                        </p:attrNameLst>
                                      </p:cBhvr>
                                      <p:tavLst>
                                        <p:tav tm="0">
                                          <p:val>
                                            <p:fltVal val="720"/>
                                          </p:val>
                                        </p:tav>
                                        <p:tav tm="100000">
                                          <p:val>
                                            <p:fltVal val="0"/>
                                          </p:val>
                                        </p:tav>
                                      </p:tavLst>
                                    </p:anim>
                                    <p:anim calcmode="lin" valueType="num">
                                      <p:cBhvr>
                                        <p:cTn id="43" dur="20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44" dur="2000" fill="hold"/>
                                        <p:tgtEl>
                                          <p:spTgt spid="3">
                                            <p:txEl>
                                              <p:pRg st="13" end="13"/>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uiExpand="1" build="p"/>
      <p:bldP spid="5" grpId="0" uiExpand="1"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normAutofit fontScale="90000"/>
          </a:bodyPr>
          <a:lstStyle/>
          <a:p>
            <a:pPr algn="r" rtl="1"/>
            <a:r>
              <a:rPr lang="fa-IR" sz="3600" b="1" dirty="0" smtClean="0">
                <a:solidFill>
                  <a:srgbClr val="00B050"/>
                </a:solidFill>
                <a:cs typeface="B Nazanin" pitchFamily="2" charset="-78"/>
              </a:rPr>
              <a:t>3 - در کدام گزینه استعاره </a:t>
            </a:r>
            <a:r>
              <a:rPr lang="fa-IR" sz="3600" b="1" u="sng" dirty="0" smtClean="0">
                <a:solidFill>
                  <a:srgbClr val="00B050"/>
                </a:solidFill>
                <a:effectLst/>
                <a:cs typeface="B Nazanin" pitchFamily="2" charset="-78"/>
              </a:rPr>
              <a:t>وجود ندارد؟</a:t>
            </a:r>
            <a:r>
              <a:rPr lang="fa-IR" sz="4400" b="1" dirty="0" smtClean="0">
                <a:solidFill>
                  <a:srgbClr val="00B050"/>
                </a:solidFill>
                <a:cs typeface="B Nazanin" pitchFamily="2" charset="-78"/>
              </a:rPr>
              <a:t/>
            </a:r>
            <a:br>
              <a:rPr lang="fa-IR" sz="4400" b="1" dirty="0" smtClean="0">
                <a:solidFill>
                  <a:srgbClr val="00B050"/>
                </a:solidFill>
                <a:cs typeface="B Nazanin" pitchFamily="2" charset="-78"/>
              </a:rPr>
            </a:br>
            <a:endParaRPr lang="en-US" dirty="0">
              <a:solidFill>
                <a:srgbClr val="00B050"/>
              </a:solidFill>
              <a:cs typeface="B Nazanin" pitchFamily="2" charset="-78"/>
            </a:endParaRPr>
          </a:p>
        </p:txBody>
      </p:sp>
      <p:sp>
        <p:nvSpPr>
          <p:cNvPr id="3" name="Content Placeholder 2"/>
          <p:cNvSpPr>
            <a:spLocks noGrp="1"/>
          </p:cNvSpPr>
          <p:nvPr>
            <p:ph idx="1"/>
          </p:nvPr>
        </p:nvSpPr>
        <p:spPr/>
        <p:txBody>
          <a:bodyPr>
            <a:normAutofit/>
          </a:bodyPr>
          <a:lstStyle/>
          <a:p>
            <a:pPr algn="r" rtl="1">
              <a:buNone/>
            </a:pPr>
            <a:endParaRPr lang="fa-IR" sz="2400" b="1" dirty="0" smtClean="0">
              <a:solidFill>
                <a:srgbClr val="003300"/>
              </a:solidFill>
              <a:cs typeface="2  Compset" pitchFamily="2" charset="-78"/>
            </a:endParaRPr>
          </a:p>
          <a:p>
            <a:pPr algn="r" rtl="1">
              <a:buNone/>
            </a:pPr>
            <a:r>
              <a:rPr lang="fa-IR" sz="2400" b="1" dirty="0" smtClean="0">
                <a:cs typeface="2  Compset" pitchFamily="2" charset="-78"/>
              </a:rPr>
              <a:t>     </a:t>
            </a:r>
            <a:r>
              <a:rPr lang="fa-IR" sz="2400" b="1" dirty="0" smtClean="0">
                <a:solidFill>
                  <a:srgbClr val="003300"/>
                </a:solidFill>
                <a:cs typeface="B Nazanin" pitchFamily="2" charset="-78"/>
              </a:rPr>
              <a:t>1 ) گر هزاران دام باشد هر قدم         چون تو با مایی نباشد هیچ غم</a:t>
            </a:r>
          </a:p>
          <a:p>
            <a:pPr algn="r" rtl="1">
              <a:buNone/>
            </a:pPr>
            <a:endParaRPr lang="fa-IR" sz="2400" b="1" dirty="0" smtClean="0">
              <a:solidFill>
                <a:srgbClr val="003300"/>
              </a:solidFill>
              <a:cs typeface="B Nazanin" pitchFamily="2" charset="-78"/>
            </a:endParaRPr>
          </a:p>
          <a:p>
            <a:pPr algn="r" rtl="1">
              <a:buNone/>
            </a:pPr>
            <a:r>
              <a:rPr lang="fa-IR" sz="2400" b="1" dirty="0" smtClean="0">
                <a:solidFill>
                  <a:srgbClr val="003300"/>
                </a:solidFill>
                <a:cs typeface="B Nazanin" pitchFamily="2" charset="-78"/>
              </a:rPr>
              <a:t>     2) چنین گفت: کای رسته از چنگ شیر   جدا مانده از زخم شیر دلیر </a:t>
            </a:r>
          </a:p>
          <a:p>
            <a:pPr algn="r" rtl="1">
              <a:buNone/>
            </a:pPr>
            <a:r>
              <a:rPr lang="fa-IR" sz="2400" b="1" dirty="0" smtClean="0">
                <a:solidFill>
                  <a:srgbClr val="003300"/>
                </a:solidFill>
                <a:cs typeface="B Nazanin" pitchFamily="2" charset="-78"/>
              </a:rPr>
              <a:t/>
            </a:r>
            <a:br>
              <a:rPr lang="fa-IR" sz="2400" b="1" dirty="0" smtClean="0">
                <a:solidFill>
                  <a:srgbClr val="003300"/>
                </a:solidFill>
                <a:cs typeface="B Nazanin" pitchFamily="2" charset="-78"/>
              </a:rPr>
            </a:br>
            <a:r>
              <a:rPr lang="fa-IR" sz="2400" b="1" dirty="0" smtClean="0">
                <a:solidFill>
                  <a:srgbClr val="003300"/>
                </a:solidFill>
                <a:cs typeface="B Nazanin" pitchFamily="2" charset="-78"/>
              </a:rPr>
              <a:t>3) در چراغ دو چشم او زد تیـغ            نامدش  کشتن چراغ دریغ </a:t>
            </a:r>
          </a:p>
          <a:p>
            <a:pPr algn="r" rtl="1">
              <a:buNone/>
            </a:pPr>
            <a:r>
              <a:rPr lang="fa-IR" sz="2400" b="1" dirty="0" smtClean="0">
                <a:solidFill>
                  <a:srgbClr val="003300"/>
                </a:solidFill>
                <a:cs typeface="B Nazanin" pitchFamily="2" charset="-78"/>
              </a:rPr>
              <a:t/>
            </a:r>
            <a:br>
              <a:rPr lang="fa-IR" sz="2400" b="1" dirty="0" smtClean="0">
                <a:solidFill>
                  <a:srgbClr val="003300"/>
                </a:solidFill>
                <a:cs typeface="B Nazanin" pitchFamily="2" charset="-78"/>
              </a:rPr>
            </a:br>
            <a:r>
              <a:rPr lang="fa-IR" sz="2400" b="1" dirty="0" smtClean="0">
                <a:solidFill>
                  <a:srgbClr val="003300"/>
                </a:solidFill>
                <a:cs typeface="B Nazanin" pitchFamily="2" charset="-78"/>
              </a:rPr>
              <a:t>4) بلی آنان که از این پیش بودند          چنین بستند راه ترک و تازی     </a:t>
            </a:r>
            <a:r>
              <a:rPr lang="fa-IR" sz="2400" b="1" dirty="0" smtClean="0">
                <a:cs typeface="2  Compset" pitchFamily="2" charset="-78"/>
              </a:rPr>
              <a:t/>
            </a:r>
            <a:br>
              <a:rPr lang="fa-IR" sz="2400" b="1" dirty="0" smtClean="0">
                <a:cs typeface="2  Compset" pitchFamily="2" charset="-78"/>
              </a:rPr>
            </a:br>
            <a:endParaRPr lang="fa-IR" sz="2400" b="1" dirty="0" smtClean="0">
              <a:cs typeface="2  Compset" pitchFamily="2" charset="-78"/>
            </a:endParaRPr>
          </a:p>
          <a:p>
            <a:pPr algn="r" rtl="1">
              <a:buNone/>
            </a:pPr>
            <a:endParaRPr lang="fa-IR" sz="2400" b="1" dirty="0" smtClean="0">
              <a:cs typeface="2  Compset" pitchFamily="2" charset="-78"/>
            </a:endParaRPr>
          </a:p>
          <a:p>
            <a:pPr algn="r" rtl="1">
              <a:buNone/>
            </a:pPr>
            <a:r>
              <a:rPr lang="fa-IR" sz="1600" b="1" dirty="0" smtClean="0">
                <a:solidFill>
                  <a:schemeClr val="accent3">
                    <a:lumMod val="75000"/>
                  </a:schemeClr>
                </a:solidFill>
                <a:cs typeface="B Nazanin" pitchFamily="2" charset="-78"/>
              </a:rPr>
              <a:t>گزینه ( 1 ) دام ( مشکلات )           گزینه (2 )شیر ( رستم )          گزینه (3 ) چراغ مصراع دوم( چشم )</a:t>
            </a:r>
            <a:endParaRPr lang="en-US" sz="1600" dirty="0">
              <a:solidFill>
                <a:schemeClr val="accent3">
                  <a:lumMod val="75000"/>
                </a:schemeClr>
              </a:solidFill>
              <a:cs typeface="B Nazanin" pitchFamily="2" charset="-78"/>
            </a:endParaRPr>
          </a:p>
        </p:txBody>
      </p:sp>
      <p:sp>
        <p:nvSpPr>
          <p:cNvPr id="4" name="Rectangle 3"/>
          <p:cNvSpPr/>
          <p:nvPr/>
        </p:nvSpPr>
        <p:spPr>
          <a:xfrm>
            <a:off x="1714480" y="5072074"/>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4</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800" decel="100000"/>
                                        <p:tgtEl>
                                          <p:spTgt spid="4"/>
                                        </p:tgtEl>
                                      </p:cBhvr>
                                    </p:animEffect>
                                    <p:anim calcmode="lin" valueType="num">
                                      <p:cBhvr>
                                        <p:cTn id="36" dur="800" decel="100000" fill="hold"/>
                                        <p:tgtEl>
                                          <p:spTgt spid="4"/>
                                        </p:tgtEl>
                                        <p:attrNameLst>
                                          <p:attrName>style.rotation</p:attrName>
                                        </p:attrNameLst>
                                      </p:cBhvr>
                                      <p:tavLst>
                                        <p:tav tm="0">
                                          <p:val>
                                            <p:fltVal val="-90"/>
                                          </p:val>
                                        </p:tav>
                                        <p:tav tm="100000">
                                          <p:val>
                                            <p:fltVal val="0"/>
                                          </p:val>
                                        </p:tav>
                                      </p:tavLst>
                                    </p:anim>
                                    <p:anim calcmode="lin" valueType="num">
                                      <p:cBhvr>
                                        <p:cTn id="37" dur="800" decel="100000" fill="hold"/>
                                        <p:tgtEl>
                                          <p:spTgt spid="4"/>
                                        </p:tgtEl>
                                        <p:attrNameLst>
                                          <p:attrName>ppt_x</p:attrName>
                                        </p:attrNameLst>
                                      </p:cBhvr>
                                      <p:tavLst>
                                        <p:tav tm="0">
                                          <p:val>
                                            <p:strVal val="#ppt_x+0.4"/>
                                          </p:val>
                                        </p:tav>
                                        <p:tav tm="100000">
                                          <p:val>
                                            <p:strVal val="#ppt_x-0.05"/>
                                          </p:val>
                                        </p:tav>
                                      </p:tavLst>
                                    </p:anim>
                                    <p:anim calcmode="lin" valueType="num">
                                      <p:cBhvr>
                                        <p:cTn id="38" dur="800" decel="100000" fill="hold"/>
                                        <p:tgtEl>
                                          <p:spTgt spid="4"/>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p:cTn id="45"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6"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47"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normAutofit/>
          </a:bodyPr>
          <a:lstStyle/>
          <a:p>
            <a:pPr algn="r" rtl="1"/>
            <a:r>
              <a:rPr lang="fa-IR" sz="3600" dirty="0" smtClean="0">
                <a:cs typeface="B Nazanin" pitchFamily="2" charset="-78"/>
              </a:rPr>
              <a:t>4 – در کدام گزینه استعاره بیشتر به کار رفته است ؟ </a:t>
            </a:r>
            <a:endParaRPr lang="en-US" sz="3600" dirty="0">
              <a:cs typeface="B Nazanin" pitchFamily="2" charset="-78"/>
            </a:endParaRPr>
          </a:p>
        </p:txBody>
      </p:sp>
      <p:sp>
        <p:nvSpPr>
          <p:cNvPr id="3" name="Content Placeholder 2"/>
          <p:cNvSpPr>
            <a:spLocks noGrp="1"/>
          </p:cNvSpPr>
          <p:nvPr>
            <p:ph idx="1"/>
          </p:nvPr>
        </p:nvSpPr>
        <p:spPr/>
        <p:txBody>
          <a:bodyPr>
            <a:normAutofit lnSpcReduction="10000"/>
          </a:bodyPr>
          <a:lstStyle/>
          <a:p>
            <a:pPr algn="r" rtl="1">
              <a:buNone/>
            </a:pPr>
            <a:r>
              <a:rPr lang="fa-IR" sz="2400" b="1" dirty="0" smtClean="0">
                <a:solidFill>
                  <a:srgbClr val="003300"/>
                </a:solidFill>
                <a:cs typeface="B Nazanin" pitchFamily="2" charset="-78"/>
              </a:rPr>
              <a:t>1 ) در اين بازار اگر سودي است با درويش خرسند است </a:t>
            </a:r>
          </a:p>
          <a:p>
            <a:pPr algn="r" rtl="1">
              <a:buNone/>
            </a:pPr>
            <a:r>
              <a:rPr lang="fa-IR" sz="2400" b="1" dirty="0" smtClean="0">
                <a:solidFill>
                  <a:srgbClr val="003300"/>
                </a:solidFill>
                <a:cs typeface="B Nazanin" pitchFamily="2" charset="-78"/>
              </a:rPr>
              <a:t>                                            خدايا منعمم گردان به درويش و خرسندي</a:t>
            </a:r>
          </a:p>
          <a:p>
            <a:pPr algn="r" rtl="1">
              <a:buNone/>
            </a:pPr>
            <a:r>
              <a:rPr lang="fa-IR" sz="2400" b="1" dirty="0" smtClean="0">
                <a:solidFill>
                  <a:srgbClr val="003300"/>
                </a:solidFill>
                <a:cs typeface="B Nazanin" pitchFamily="2" charset="-78"/>
              </a:rPr>
              <a:t>2 ) کس چو حافظ نگشود ازرخ اندیشه نقاب </a:t>
            </a:r>
          </a:p>
          <a:p>
            <a:pPr algn="r" rtl="1">
              <a:buNone/>
            </a:pPr>
            <a:r>
              <a:rPr lang="fa-IR" sz="2400" b="1" dirty="0" smtClean="0">
                <a:solidFill>
                  <a:srgbClr val="003300"/>
                </a:solidFill>
                <a:cs typeface="B Nazanin" pitchFamily="2" charset="-78"/>
              </a:rPr>
              <a:t>                                        تا سر زلف سخن را به قلم شانه زدند </a:t>
            </a:r>
          </a:p>
          <a:p>
            <a:pPr algn="r" rtl="1">
              <a:buNone/>
            </a:pPr>
            <a:r>
              <a:rPr lang="fa-IR" sz="2400" b="1" dirty="0" smtClean="0">
                <a:solidFill>
                  <a:srgbClr val="003300"/>
                </a:solidFill>
                <a:cs typeface="B Nazanin" pitchFamily="2" charset="-78"/>
              </a:rPr>
              <a:t>3 ) مرا برف باریده است بر پرّ زاغ </a:t>
            </a:r>
          </a:p>
          <a:p>
            <a:pPr algn="r" rtl="1">
              <a:buNone/>
            </a:pPr>
            <a:r>
              <a:rPr lang="fa-IR" sz="2400" b="1" dirty="0" smtClean="0">
                <a:solidFill>
                  <a:srgbClr val="003300"/>
                </a:solidFill>
                <a:cs typeface="B Nazanin" pitchFamily="2" charset="-78"/>
              </a:rPr>
              <a:t>                                          نشاید چو بلبل تماشای باغ </a:t>
            </a:r>
          </a:p>
          <a:p>
            <a:pPr algn="r" rtl="1">
              <a:buNone/>
            </a:pPr>
            <a:r>
              <a:rPr lang="fa-IR" sz="2400" b="1" dirty="0" smtClean="0">
                <a:solidFill>
                  <a:srgbClr val="003300"/>
                </a:solidFill>
                <a:cs typeface="B Nazanin" pitchFamily="2" charset="-78"/>
              </a:rPr>
              <a:t>4 ) مرا در خانه سروی است کاندر سایه قدش </a:t>
            </a:r>
          </a:p>
          <a:p>
            <a:pPr algn="r" rtl="1">
              <a:buNone/>
            </a:pPr>
            <a:r>
              <a:rPr lang="fa-IR" sz="2400" b="1" dirty="0" smtClean="0">
                <a:solidFill>
                  <a:srgbClr val="003300"/>
                </a:solidFill>
                <a:cs typeface="B Nazanin" pitchFamily="2" charset="-78"/>
              </a:rPr>
              <a:t>                                            فراغ ازسروبستانی وشمشاد چمن دارم</a:t>
            </a:r>
          </a:p>
          <a:p>
            <a:pPr algn="r" rtl="1">
              <a:buNone/>
            </a:pPr>
            <a:endParaRPr lang="fa-IR" sz="2400" b="1" dirty="0" smtClean="0">
              <a:solidFill>
                <a:srgbClr val="003300"/>
              </a:solidFill>
              <a:cs typeface="2  Compset" pitchFamily="2" charset="-78"/>
            </a:endParaRPr>
          </a:p>
          <a:p>
            <a:pPr algn="r" rtl="1">
              <a:buNone/>
            </a:pPr>
            <a:endParaRPr lang="fa-IR" sz="1800" b="1" dirty="0" smtClean="0">
              <a:solidFill>
                <a:srgbClr val="FF0000"/>
              </a:solidFill>
              <a:cs typeface="2  Compset" pitchFamily="2" charset="-78"/>
            </a:endParaRPr>
          </a:p>
          <a:p>
            <a:pPr algn="r" rtl="1">
              <a:buNone/>
            </a:pPr>
            <a:r>
              <a:rPr lang="fa-IR" sz="1800" b="1" dirty="0" smtClean="0">
                <a:solidFill>
                  <a:srgbClr val="FF0000"/>
                </a:solidFill>
                <a:cs typeface="B Nazanin" pitchFamily="2" charset="-78"/>
              </a:rPr>
              <a:t>( 1 )بازار استعاره از دنیا    ( 2) رخ اندیشه  و سر زلف اضافه استعاری</a:t>
            </a:r>
          </a:p>
          <a:p>
            <a:pPr algn="r" rtl="1">
              <a:buNone/>
            </a:pPr>
            <a:r>
              <a:rPr lang="fa-IR" sz="1800" b="1" dirty="0" smtClean="0">
                <a:solidFill>
                  <a:srgbClr val="FF0000"/>
                </a:solidFill>
                <a:cs typeface="B Nazanin" pitchFamily="2" charset="-78"/>
              </a:rPr>
              <a:t>( 3 ) پر زاغ استعاره از مو     ( 4 ) سرو درمصراع اول استعاره ازمعشوق </a:t>
            </a:r>
          </a:p>
          <a:p>
            <a:pPr algn="r" rtl="1">
              <a:buNone/>
            </a:pPr>
            <a:endParaRPr lang="fa-IR" sz="2400" b="1" dirty="0" smtClean="0">
              <a:solidFill>
                <a:srgbClr val="003300"/>
              </a:solidFill>
              <a:cs typeface="2  Compset" pitchFamily="2" charset="-78"/>
            </a:endParaRPr>
          </a:p>
          <a:p>
            <a:pPr algn="r" rtl="1">
              <a:buNone/>
            </a:pPr>
            <a:endParaRPr lang="en-US" sz="2400" b="1" dirty="0">
              <a:solidFill>
                <a:srgbClr val="003300"/>
              </a:solidFill>
              <a:cs typeface="2  Compset" pitchFamily="2" charset="-78"/>
            </a:endParaRPr>
          </a:p>
        </p:txBody>
      </p:sp>
      <p:sp>
        <p:nvSpPr>
          <p:cNvPr id="4" name="Rectangle 3"/>
          <p:cNvSpPr/>
          <p:nvPr/>
        </p:nvSpPr>
        <p:spPr>
          <a:xfrm>
            <a:off x="2071670" y="4929198"/>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2</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800" decel="100000"/>
                                        <p:tgtEl>
                                          <p:spTgt spid="4"/>
                                        </p:tgtEl>
                                      </p:cBhvr>
                                    </p:animEffect>
                                    <p:anim calcmode="lin" valueType="num">
                                      <p:cBhvr>
                                        <p:cTn id="56" dur="800" decel="100000" fill="hold"/>
                                        <p:tgtEl>
                                          <p:spTgt spid="4"/>
                                        </p:tgtEl>
                                        <p:attrNameLst>
                                          <p:attrName>style.rotation</p:attrName>
                                        </p:attrNameLst>
                                      </p:cBhvr>
                                      <p:tavLst>
                                        <p:tav tm="0">
                                          <p:val>
                                            <p:fltVal val="-90"/>
                                          </p:val>
                                        </p:tav>
                                        <p:tav tm="100000">
                                          <p:val>
                                            <p:fltVal val="0"/>
                                          </p:val>
                                        </p:tav>
                                      </p:tavLst>
                                    </p:anim>
                                    <p:anim calcmode="lin" valueType="num">
                                      <p:cBhvr>
                                        <p:cTn id="57" dur="800" decel="100000" fill="hold"/>
                                        <p:tgtEl>
                                          <p:spTgt spid="4"/>
                                        </p:tgtEl>
                                        <p:attrNameLst>
                                          <p:attrName>ppt_x</p:attrName>
                                        </p:attrNameLst>
                                      </p:cBhvr>
                                      <p:tavLst>
                                        <p:tav tm="0">
                                          <p:val>
                                            <p:strVal val="#ppt_x+0.4"/>
                                          </p:val>
                                        </p:tav>
                                        <p:tav tm="100000">
                                          <p:val>
                                            <p:strVal val="#ppt_x-0.05"/>
                                          </p:val>
                                        </p:tav>
                                      </p:tavLst>
                                    </p:anim>
                                    <p:anim calcmode="lin" valueType="num">
                                      <p:cBhvr>
                                        <p:cTn id="58" dur="800" decel="100000" fill="hold"/>
                                        <p:tgtEl>
                                          <p:spTgt spid="4"/>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 calcmode="lin" valueType="num">
                                      <p:cBhvr additive="base">
                                        <p:cTn id="6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3">
                                            <p:txEl>
                                              <p:pRg st="11" end="11"/>
                                            </p:txEl>
                                          </p:spTgt>
                                        </p:tgtEl>
                                        <p:attrNameLst>
                                          <p:attrName>style.visibility</p:attrName>
                                        </p:attrNameLst>
                                      </p:cBhvr>
                                      <p:to>
                                        <p:strVal val="visible"/>
                                      </p:to>
                                    </p:set>
                                    <p:anim calcmode="lin" valueType="num">
                                      <p:cBhvr additive="base">
                                        <p:cTn id="7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498080" cy="1143000"/>
          </a:xfrm>
          <a:solidFill>
            <a:schemeClr val="accent4">
              <a:lumMod val="40000"/>
              <a:lumOff val="60000"/>
            </a:schemeClr>
          </a:solidFill>
        </p:spPr>
        <p:txBody>
          <a:bodyPr>
            <a:normAutofit fontScale="90000"/>
          </a:bodyPr>
          <a:lstStyle/>
          <a:p>
            <a:pPr algn="r" rtl="1"/>
            <a:r>
              <a:rPr lang="fa-IR" sz="2400" b="1" dirty="0" smtClean="0">
                <a:solidFill>
                  <a:srgbClr val="C00000"/>
                </a:solidFill>
                <a:cs typeface="B Nazanin" pitchFamily="2" charset="-78"/>
              </a:rPr>
              <a:t>5 – در همه گزینه ها به جز گزینه .... آرایه ی تشخیص به کار رفته است؟ </a:t>
            </a:r>
            <a:br>
              <a:rPr lang="fa-IR" sz="2400" b="1" dirty="0" smtClean="0">
                <a:solidFill>
                  <a:srgbClr val="C00000"/>
                </a:solidFill>
                <a:cs typeface="B Nazanin" pitchFamily="2" charset="-78"/>
              </a:rPr>
            </a:br>
            <a:endParaRPr lang="en-US" sz="2400" b="1" dirty="0">
              <a:solidFill>
                <a:srgbClr val="C00000"/>
              </a:solidFill>
              <a:cs typeface="B Nazanin" pitchFamily="2" charset="-78"/>
            </a:endParaRPr>
          </a:p>
        </p:txBody>
      </p:sp>
      <p:sp>
        <p:nvSpPr>
          <p:cNvPr id="3" name="Content Placeholder 2"/>
          <p:cNvSpPr>
            <a:spLocks noGrp="1"/>
          </p:cNvSpPr>
          <p:nvPr>
            <p:ph idx="1"/>
          </p:nvPr>
        </p:nvSpPr>
        <p:spPr>
          <a:xfrm>
            <a:off x="1214414" y="1447800"/>
            <a:ext cx="7719274" cy="4800600"/>
          </a:xfrm>
        </p:spPr>
        <p:txBody>
          <a:bodyPr>
            <a:normAutofit fontScale="62500" lnSpcReduction="20000"/>
          </a:bodyPr>
          <a:lstStyle/>
          <a:p>
            <a:pPr algn="r" rtl="1">
              <a:buNone/>
            </a:pPr>
            <a:r>
              <a:rPr lang="fa-IR" b="1" dirty="0" smtClean="0">
                <a:solidFill>
                  <a:schemeClr val="tx2">
                    <a:lumMod val="75000"/>
                  </a:schemeClr>
                </a:solidFill>
                <a:cs typeface="B Nazanin" pitchFamily="2" charset="-78"/>
              </a:rPr>
              <a:t>1 ) دید مجنون را یکی صحرانورد                        درمیان بادیه بنشسته فرد  </a:t>
            </a:r>
          </a:p>
          <a:p>
            <a:pPr algn="r" rtl="1">
              <a:buNone/>
            </a:pPr>
            <a:endParaRPr lang="fa-IR" b="1" dirty="0" smtClean="0">
              <a:solidFill>
                <a:schemeClr val="tx2">
                  <a:lumMod val="75000"/>
                </a:schemeClr>
              </a:solidFill>
              <a:cs typeface="B Nazanin" pitchFamily="2" charset="-78"/>
            </a:endParaRPr>
          </a:p>
          <a:p>
            <a:pPr algn="r" rtl="1">
              <a:buNone/>
            </a:pPr>
            <a:r>
              <a:rPr lang="fa-IR" b="1" dirty="0" smtClean="0">
                <a:solidFill>
                  <a:schemeClr val="tx2">
                    <a:lumMod val="75000"/>
                  </a:schemeClr>
                </a:solidFill>
                <a:cs typeface="B Nazanin" pitchFamily="2" charset="-78"/>
              </a:rPr>
              <a:t>2 ) سروسماطی کشید بر دولب جویبار       چون دو رده چتر سبز در دوصف کارزار</a:t>
            </a:r>
          </a:p>
          <a:p>
            <a:pPr algn="r" rtl="1">
              <a:buNone/>
            </a:pPr>
            <a:endParaRPr lang="fa-IR" b="1" dirty="0" smtClean="0">
              <a:solidFill>
                <a:schemeClr val="tx2">
                  <a:lumMod val="75000"/>
                </a:schemeClr>
              </a:solidFill>
              <a:cs typeface="B Nazanin" pitchFamily="2" charset="-78"/>
            </a:endParaRPr>
          </a:p>
          <a:p>
            <a:pPr algn="r" rtl="1">
              <a:buNone/>
            </a:pPr>
            <a:r>
              <a:rPr lang="fa-IR" b="1" dirty="0" smtClean="0">
                <a:solidFill>
                  <a:schemeClr val="tx2">
                    <a:lumMod val="75000"/>
                  </a:schemeClr>
                </a:solidFill>
                <a:cs typeface="B Nazanin" pitchFamily="2" charset="-78"/>
              </a:rPr>
              <a:t>3 )حسنت به ازل نظر چو در کارم کرد       بنمود جمال و عاشق زارم کرد </a:t>
            </a:r>
          </a:p>
          <a:p>
            <a:pPr algn="r" rtl="1">
              <a:buNone/>
            </a:pPr>
            <a:endParaRPr lang="fa-IR" b="1" dirty="0" smtClean="0">
              <a:solidFill>
                <a:schemeClr val="tx2">
                  <a:lumMod val="75000"/>
                </a:schemeClr>
              </a:solidFill>
              <a:cs typeface="B Nazanin" pitchFamily="2" charset="-78"/>
            </a:endParaRPr>
          </a:p>
          <a:p>
            <a:pPr algn="r" rtl="1">
              <a:buNone/>
            </a:pPr>
            <a:r>
              <a:rPr lang="fa-IR" b="1" dirty="0" smtClean="0">
                <a:solidFill>
                  <a:schemeClr val="tx2">
                    <a:lumMod val="75000"/>
                  </a:schemeClr>
                </a:solidFill>
                <a:cs typeface="B Nazanin" pitchFamily="2" charset="-78"/>
              </a:rPr>
              <a:t>4 ) از آن مرد دانا دهان دوخته است          که بیند که شمع از زبان سوخته است          </a:t>
            </a:r>
          </a:p>
          <a:p>
            <a:pPr algn="r" rtl="1">
              <a:buNone/>
            </a:pPr>
            <a:endParaRPr lang="fa-IR" sz="2000" dirty="0" smtClean="0"/>
          </a:p>
          <a:p>
            <a:pPr algn="r" rtl="1">
              <a:buNone/>
            </a:pPr>
            <a:endParaRPr lang="fa-IR" sz="2000" dirty="0" smtClean="0"/>
          </a:p>
          <a:p>
            <a:pPr algn="r" rtl="1">
              <a:buNone/>
            </a:pPr>
            <a:endParaRPr lang="fa-IR" sz="2000" dirty="0" smtClean="0"/>
          </a:p>
          <a:p>
            <a:pPr algn="r" rtl="1">
              <a:buNone/>
            </a:pPr>
            <a:endParaRPr lang="fa-IR" sz="2000" dirty="0" smtClean="0"/>
          </a:p>
          <a:p>
            <a:pPr algn="r" rtl="1">
              <a:buNone/>
            </a:pPr>
            <a:endParaRPr lang="fa-IR" sz="2000" dirty="0" smtClean="0"/>
          </a:p>
          <a:p>
            <a:pPr algn="r" rtl="1">
              <a:buNone/>
            </a:pPr>
            <a:r>
              <a:rPr lang="fa-IR" b="1" dirty="0" smtClean="0">
                <a:solidFill>
                  <a:srgbClr val="003300"/>
                </a:solidFill>
                <a:cs typeface="B Nazanin" pitchFamily="2" charset="-78"/>
              </a:rPr>
              <a:t>( 2 ) سرو سماط (صف ) کشید   </a:t>
            </a:r>
          </a:p>
          <a:p>
            <a:pPr algn="r" rtl="1">
              <a:buNone/>
            </a:pPr>
            <a:r>
              <a:rPr lang="fa-IR" b="1" dirty="0" smtClean="0">
                <a:solidFill>
                  <a:srgbClr val="003300"/>
                </a:solidFill>
                <a:cs typeface="B Nazanin" pitchFamily="2" charset="-78"/>
              </a:rPr>
              <a:t>( 3 ) حسن تو به من نظرکرد</a:t>
            </a:r>
          </a:p>
          <a:p>
            <a:pPr algn="r" rtl="1">
              <a:buNone/>
            </a:pPr>
            <a:r>
              <a:rPr lang="fa-IR" b="1" dirty="0" smtClean="0">
                <a:solidFill>
                  <a:srgbClr val="003300"/>
                </a:solidFill>
                <a:cs typeface="B Nazanin" pitchFamily="2" charset="-78"/>
              </a:rPr>
              <a:t> ( 4 ) زبان قائل شدن برای شمع</a:t>
            </a:r>
          </a:p>
          <a:p>
            <a:pPr algn="r" rtl="1">
              <a:buNone/>
            </a:pPr>
            <a:endParaRPr lang="fa-IR" sz="2000" dirty="0" smtClean="0"/>
          </a:p>
        </p:txBody>
      </p:sp>
      <p:sp>
        <p:nvSpPr>
          <p:cNvPr id="4" name="Rectangle 3"/>
          <p:cNvSpPr/>
          <p:nvPr/>
        </p:nvSpPr>
        <p:spPr>
          <a:xfrm>
            <a:off x="1928794" y="4071942"/>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1</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1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17"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1000"/>
                                        <p:tgtEl>
                                          <p:spTgt spid="3">
                                            <p:txEl>
                                              <p:pRg st="4" end="4"/>
                                            </p:txEl>
                                          </p:spTgt>
                                        </p:tgtEl>
                                      </p:cBhvr>
                                    </p:animEffect>
                                    <p:anim calcmode="lin" valueType="num">
                                      <p:cBhvr>
                                        <p:cTn id="24" dur="1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25"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33"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0"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800" decel="100000"/>
                                        <p:tgtEl>
                                          <p:spTgt spid="4"/>
                                        </p:tgtEl>
                                      </p:cBhvr>
                                    </p:animEffect>
                                    <p:anim calcmode="lin" valueType="num">
                                      <p:cBhvr>
                                        <p:cTn id="40" dur="800" decel="100000" fill="hold"/>
                                        <p:tgtEl>
                                          <p:spTgt spid="4"/>
                                        </p:tgtEl>
                                        <p:attrNameLst>
                                          <p:attrName>style.rotation</p:attrName>
                                        </p:attrNameLst>
                                      </p:cBhvr>
                                      <p:tavLst>
                                        <p:tav tm="0">
                                          <p:val>
                                            <p:fltVal val="-90"/>
                                          </p:val>
                                        </p:tav>
                                        <p:tav tm="100000">
                                          <p:val>
                                            <p:fltVal val="0"/>
                                          </p:val>
                                        </p:tav>
                                      </p:tavLst>
                                    </p:anim>
                                    <p:anim calcmode="lin" valueType="num">
                                      <p:cBhvr>
                                        <p:cTn id="41" dur="800" decel="100000" fill="hold"/>
                                        <p:tgtEl>
                                          <p:spTgt spid="4"/>
                                        </p:tgtEl>
                                        <p:attrNameLst>
                                          <p:attrName>ppt_x</p:attrName>
                                        </p:attrNameLst>
                                      </p:cBhvr>
                                      <p:tavLst>
                                        <p:tav tm="0">
                                          <p:val>
                                            <p:strVal val="#ppt_x+0.4"/>
                                          </p:val>
                                        </p:tav>
                                        <p:tav tm="100000">
                                          <p:val>
                                            <p:strVal val="#ppt_x-0.05"/>
                                          </p:val>
                                        </p:tav>
                                      </p:tavLst>
                                    </p:anim>
                                    <p:anim calcmode="lin" valueType="num">
                                      <p:cBhvr>
                                        <p:cTn id="42" dur="800" decel="100000" fill="hold"/>
                                        <p:tgtEl>
                                          <p:spTgt spid="4"/>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5" presetClass="entr" presetSubtype="0" fill="hold" grpId="0" nodeType="clickEffect">
                                  <p:stCondLst>
                                    <p:cond delay="0"/>
                                  </p:stCondLst>
                                  <p:childTnLst>
                                    <p:set>
                                      <p:cBhvr>
                                        <p:cTn id="48" dur="1" fill="hold">
                                          <p:stCondLst>
                                            <p:cond delay="0"/>
                                          </p:stCondLst>
                                        </p:cTn>
                                        <p:tgtEl>
                                          <p:spTgt spid="3">
                                            <p:txEl>
                                              <p:pRg st="12" end="12"/>
                                            </p:txEl>
                                          </p:spTgt>
                                        </p:tgtEl>
                                        <p:attrNameLst>
                                          <p:attrName>style.visibility</p:attrName>
                                        </p:attrNameLst>
                                      </p:cBhvr>
                                      <p:to>
                                        <p:strVal val="visible"/>
                                      </p:to>
                                    </p:set>
                                    <p:animEffect transition="in" filter="fade">
                                      <p:cBhvr>
                                        <p:cTn id="49" dur="1000"/>
                                        <p:tgtEl>
                                          <p:spTgt spid="3">
                                            <p:txEl>
                                              <p:pRg st="12" end="12"/>
                                            </p:txEl>
                                          </p:spTgt>
                                        </p:tgtEl>
                                      </p:cBhvr>
                                    </p:animEffect>
                                    <p:anim calcmode="lin" valueType="num">
                                      <p:cBhvr>
                                        <p:cTn id="50" dur="1000" fill="hold"/>
                                        <p:tgtEl>
                                          <p:spTgt spid="3">
                                            <p:txEl>
                                              <p:pRg st="12" end="12"/>
                                            </p:txEl>
                                          </p:spTgt>
                                        </p:tgtEl>
                                        <p:attrNameLst>
                                          <p:attrName>style.rotation</p:attrName>
                                        </p:attrNameLst>
                                      </p:cBhvr>
                                      <p:tavLst>
                                        <p:tav tm="0">
                                          <p:val>
                                            <p:fltVal val="720"/>
                                          </p:val>
                                        </p:tav>
                                        <p:tav tm="100000">
                                          <p:val>
                                            <p:fltVal val="0"/>
                                          </p:val>
                                        </p:tav>
                                      </p:tavLst>
                                    </p:anim>
                                    <p:anim calcmode="lin" valueType="num">
                                      <p:cBhvr>
                                        <p:cTn id="51" dur="1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52" dur="1000" fill="hold"/>
                                        <p:tgtEl>
                                          <p:spTgt spid="3">
                                            <p:txEl>
                                              <p:pRg st="12" end="12"/>
                                            </p:txEl>
                                          </p:spTgt>
                                        </p:tgtEl>
                                        <p:attrNameLst>
                                          <p:attrName>ppt_w</p:attrName>
                                        </p:attrNameLst>
                                      </p:cBhvr>
                                      <p:tavLst>
                                        <p:tav tm="0">
                                          <p:val>
                                            <p:fltVal val="0"/>
                                          </p:val>
                                        </p:tav>
                                        <p:tav tm="100000">
                                          <p:val>
                                            <p:strVal val="#ppt_w"/>
                                          </p:val>
                                        </p:tav>
                                      </p:tavLst>
                                    </p:anim>
                                  </p:childTnLst>
                                </p:cTn>
                              </p:par>
                            </p:childTnLst>
                          </p:cTn>
                        </p:par>
                      </p:childTnLst>
                    </p:cTn>
                  </p:par>
                  <p:par>
                    <p:cTn id="53" fill="hold">
                      <p:stCondLst>
                        <p:cond delay="indefinite"/>
                      </p:stCondLst>
                      <p:childTnLst>
                        <p:par>
                          <p:cTn id="54" fill="hold">
                            <p:stCondLst>
                              <p:cond delay="0"/>
                            </p:stCondLst>
                            <p:childTnLst>
                              <p:par>
                                <p:cTn id="55" presetID="35" presetClass="entr" presetSubtype="0" fill="hold" grpId="0" nodeType="click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Effect transition="in" filter="fade">
                                      <p:cBhvr>
                                        <p:cTn id="57" dur="1000"/>
                                        <p:tgtEl>
                                          <p:spTgt spid="3">
                                            <p:txEl>
                                              <p:pRg st="13" end="13"/>
                                            </p:txEl>
                                          </p:spTgt>
                                        </p:tgtEl>
                                      </p:cBhvr>
                                    </p:animEffect>
                                    <p:anim calcmode="lin" valueType="num">
                                      <p:cBhvr>
                                        <p:cTn id="58" dur="1000" fill="hold"/>
                                        <p:tgtEl>
                                          <p:spTgt spid="3">
                                            <p:txEl>
                                              <p:pRg st="13" end="13"/>
                                            </p:txEl>
                                          </p:spTgt>
                                        </p:tgtEl>
                                        <p:attrNameLst>
                                          <p:attrName>style.rotation</p:attrName>
                                        </p:attrNameLst>
                                      </p:cBhvr>
                                      <p:tavLst>
                                        <p:tav tm="0">
                                          <p:val>
                                            <p:fltVal val="720"/>
                                          </p:val>
                                        </p:tav>
                                        <p:tav tm="100000">
                                          <p:val>
                                            <p:fltVal val="0"/>
                                          </p:val>
                                        </p:tav>
                                      </p:tavLst>
                                    </p:anim>
                                    <p:anim calcmode="lin" valueType="num">
                                      <p:cBhvr>
                                        <p:cTn id="59" dur="10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60" dur="1000" fill="hold"/>
                                        <p:tgtEl>
                                          <p:spTgt spid="3">
                                            <p:txEl>
                                              <p:pRg st="13" end="13"/>
                                            </p:txEl>
                                          </p:spTgt>
                                        </p:tgtEl>
                                        <p:attrNameLst>
                                          <p:attrName>ppt_w</p:attrName>
                                        </p:attrNameLst>
                                      </p:cBhvr>
                                      <p:tavLst>
                                        <p:tav tm="0">
                                          <p:val>
                                            <p:fltVal val="0"/>
                                          </p:val>
                                        </p:tav>
                                        <p:tav tm="100000">
                                          <p:val>
                                            <p:strVal val="#ppt_w"/>
                                          </p:val>
                                        </p:tav>
                                      </p:tavLst>
                                    </p:anim>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grpId="0" nodeType="clickEffect">
                                  <p:stCondLst>
                                    <p:cond delay="0"/>
                                  </p:stCondLst>
                                  <p:childTnLst>
                                    <p:set>
                                      <p:cBhvr>
                                        <p:cTn id="64" dur="1" fill="hold">
                                          <p:stCondLst>
                                            <p:cond delay="0"/>
                                          </p:stCondLst>
                                        </p:cTn>
                                        <p:tgtEl>
                                          <p:spTgt spid="3">
                                            <p:txEl>
                                              <p:pRg st="14" end="14"/>
                                            </p:txEl>
                                          </p:spTgt>
                                        </p:tgtEl>
                                        <p:attrNameLst>
                                          <p:attrName>style.visibility</p:attrName>
                                        </p:attrNameLst>
                                      </p:cBhvr>
                                      <p:to>
                                        <p:strVal val="visible"/>
                                      </p:to>
                                    </p:set>
                                    <p:animEffect transition="in" filter="fade">
                                      <p:cBhvr>
                                        <p:cTn id="65" dur="1000"/>
                                        <p:tgtEl>
                                          <p:spTgt spid="3">
                                            <p:txEl>
                                              <p:pRg st="14" end="14"/>
                                            </p:txEl>
                                          </p:spTgt>
                                        </p:tgtEl>
                                      </p:cBhvr>
                                    </p:animEffect>
                                    <p:anim calcmode="lin" valueType="num">
                                      <p:cBhvr>
                                        <p:cTn id="66" dur="1000" fill="hold"/>
                                        <p:tgtEl>
                                          <p:spTgt spid="3">
                                            <p:txEl>
                                              <p:pRg st="14" end="14"/>
                                            </p:txEl>
                                          </p:spTgt>
                                        </p:tgtEl>
                                        <p:attrNameLst>
                                          <p:attrName>style.rotation</p:attrName>
                                        </p:attrNameLst>
                                      </p:cBhvr>
                                      <p:tavLst>
                                        <p:tav tm="0">
                                          <p:val>
                                            <p:fltVal val="720"/>
                                          </p:val>
                                        </p:tav>
                                        <p:tav tm="100000">
                                          <p:val>
                                            <p:fltVal val="0"/>
                                          </p:val>
                                        </p:tav>
                                      </p:tavLst>
                                    </p:anim>
                                    <p:anim calcmode="lin" valueType="num">
                                      <p:cBhvr>
                                        <p:cTn id="67" dur="1000" fill="hold"/>
                                        <p:tgtEl>
                                          <p:spTgt spid="3">
                                            <p:txEl>
                                              <p:pRg st="14" end="14"/>
                                            </p:txEl>
                                          </p:spTgt>
                                        </p:tgtEl>
                                        <p:attrNameLst>
                                          <p:attrName>ppt_h</p:attrName>
                                        </p:attrNameLst>
                                      </p:cBhvr>
                                      <p:tavLst>
                                        <p:tav tm="0">
                                          <p:val>
                                            <p:fltVal val="0"/>
                                          </p:val>
                                        </p:tav>
                                        <p:tav tm="100000">
                                          <p:val>
                                            <p:strVal val="#ppt_h"/>
                                          </p:val>
                                        </p:tav>
                                      </p:tavLst>
                                    </p:anim>
                                    <p:anim calcmode="lin" valueType="num">
                                      <p:cBhvr>
                                        <p:cTn id="68" dur="1000" fill="hold"/>
                                        <p:tgtEl>
                                          <p:spTgt spid="3">
                                            <p:txEl>
                                              <p:pRg st="14" end="14"/>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2976" y="285728"/>
            <a:ext cx="7786742" cy="1143000"/>
          </a:xfrm>
          <a:solidFill>
            <a:schemeClr val="accent4">
              <a:lumMod val="40000"/>
              <a:lumOff val="60000"/>
            </a:schemeClr>
          </a:solidFill>
        </p:spPr>
        <p:txBody>
          <a:bodyPr>
            <a:normAutofit/>
          </a:bodyPr>
          <a:lstStyle/>
          <a:p>
            <a:pPr algn="r" rtl="1"/>
            <a:r>
              <a:rPr lang="fa-IR" sz="3000" b="1" dirty="0" smtClean="0">
                <a:cs typeface="B Nazanin" pitchFamily="2" charset="-78"/>
              </a:rPr>
              <a:t>6 – درکدام گزینه همه ترکیب ها «اضافه استعاری» اند ؟ </a:t>
            </a:r>
            <a:endParaRPr lang="en-US" sz="3000" b="1" dirty="0">
              <a:cs typeface="B Nazanin" pitchFamily="2" charset="-78"/>
            </a:endParaRPr>
          </a:p>
        </p:txBody>
      </p:sp>
      <p:sp>
        <p:nvSpPr>
          <p:cNvPr id="3" name="Content Placeholder 2"/>
          <p:cNvSpPr>
            <a:spLocks noGrp="1"/>
          </p:cNvSpPr>
          <p:nvPr>
            <p:ph idx="1"/>
          </p:nvPr>
        </p:nvSpPr>
        <p:spPr>
          <a:xfrm>
            <a:off x="1285852" y="1447800"/>
            <a:ext cx="7647836" cy="4800600"/>
          </a:xfrm>
        </p:spPr>
        <p:txBody>
          <a:bodyPr>
            <a:normAutofit/>
          </a:bodyPr>
          <a:lstStyle/>
          <a:p>
            <a:pPr algn="r" rtl="1">
              <a:buNone/>
            </a:pPr>
            <a:r>
              <a:rPr lang="fa-IR" sz="2800" b="1" dirty="0" smtClean="0">
                <a:cs typeface="B Nazanin" pitchFamily="2" charset="-78"/>
              </a:rPr>
              <a:t>1 ) عتاب معلم، مرغان بیشه ، صفحه ضمیر ، امید دیدار ، لب استخر ، گل همیشه بهار ، سایش بال ، عطر الهام </a:t>
            </a:r>
          </a:p>
          <a:p>
            <a:pPr algn="r" rtl="1">
              <a:buNone/>
            </a:pPr>
            <a:r>
              <a:rPr lang="fa-IR" sz="2800" b="1" dirty="0" smtClean="0">
                <a:solidFill>
                  <a:srgbClr val="FF0000"/>
                </a:solidFill>
                <a:cs typeface="B Nazanin" pitchFamily="2" charset="-78"/>
              </a:rPr>
              <a:t>2 ) سر خویش، لطافت طبع ، زبان تدریس ، فرقت یار ، دست مهربان مرگ ، درخت عزیز ، گل خیال ، غرفه بلند آسمان </a:t>
            </a:r>
          </a:p>
          <a:p>
            <a:pPr algn="r" rtl="1">
              <a:buNone/>
            </a:pPr>
            <a:r>
              <a:rPr lang="fa-IR" sz="2800" b="1" dirty="0" smtClean="0">
                <a:solidFill>
                  <a:srgbClr val="0070C0"/>
                </a:solidFill>
                <a:cs typeface="B Nazanin" pitchFamily="2" charset="-78"/>
              </a:rPr>
              <a:t>3 ) شتاب مرگ، طرّه پرچین عشق ، قفای مراقبت ، گریبان مکاشفت ، سینه کویر ، آغوش خوش بختی ، سقف شب ، دست طبیعت </a:t>
            </a:r>
          </a:p>
          <a:p>
            <a:pPr algn="r" rtl="1">
              <a:buNone/>
            </a:pPr>
            <a:r>
              <a:rPr lang="fa-IR" sz="2800" b="1" dirty="0" smtClean="0">
                <a:solidFill>
                  <a:srgbClr val="005C2A"/>
                </a:solidFill>
                <a:cs typeface="B Nazanin" pitchFamily="2" charset="-78"/>
              </a:rPr>
              <a:t>4 ) آفتاب وفا ، خار غم ، بانگ طرب ، همهمه ی شاگردان ، پرنده خیال ، چشمه موّاج نوازش ، سایه ی پرواز ،زبان گویای خدا</a:t>
            </a:r>
          </a:p>
          <a:p>
            <a:pPr algn="r" rtl="1">
              <a:buNone/>
            </a:pPr>
            <a:endParaRPr lang="en-US" sz="2400" dirty="0">
              <a:cs typeface="2  Compset" pitchFamily="2" charset="-78"/>
            </a:endParaRPr>
          </a:p>
        </p:txBody>
      </p:sp>
      <p:sp>
        <p:nvSpPr>
          <p:cNvPr id="4" name="Rectangle 3"/>
          <p:cNvSpPr/>
          <p:nvPr/>
        </p:nvSpPr>
        <p:spPr>
          <a:xfrm>
            <a:off x="1785918" y="5715016"/>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3</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800" decel="100000"/>
                                        <p:tgtEl>
                                          <p:spTgt spid="4"/>
                                        </p:tgtEl>
                                      </p:cBhvr>
                                    </p:animEffect>
                                    <p:anim calcmode="lin" valueType="num">
                                      <p:cBhvr>
                                        <p:cTn id="48" dur="800" decel="100000" fill="hold"/>
                                        <p:tgtEl>
                                          <p:spTgt spid="4"/>
                                        </p:tgtEl>
                                        <p:attrNameLst>
                                          <p:attrName>style.rotation</p:attrName>
                                        </p:attrNameLst>
                                      </p:cBhvr>
                                      <p:tavLst>
                                        <p:tav tm="0">
                                          <p:val>
                                            <p:fltVal val="-90"/>
                                          </p:val>
                                        </p:tav>
                                        <p:tav tm="100000">
                                          <p:val>
                                            <p:fltVal val="0"/>
                                          </p:val>
                                        </p:tav>
                                      </p:tavLst>
                                    </p:anim>
                                    <p:anim calcmode="lin" valueType="num">
                                      <p:cBhvr>
                                        <p:cTn id="49" dur="800" decel="100000" fill="hold"/>
                                        <p:tgtEl>
                                          <p:spTgt spid="4"/>
                                        </p:tgtEl>
                                        <p:attrNameLst>
                                          <p:attrName>ppt_x</p:attrName>
                                        </p:attrNameLst>
                                      </p:cBhvr>
                                      <p:tavLst>
                                        <p:tav tm="0">
                                          <p:val>
                                            <p:strVal val="#ppt_x+0.4"/>
                                          </p:val>
                                        </p:tav>
                                        <p:tav tm="100000">
                                          <p:val>
                                            <p:strVal val="#ppt_x-0.05"/>
                                          </p:val>
                                        </p:tav>
                                      </p:tavLst>
                                    </p:anim>
                                    <p:anim calcmode="lin" valueType="num">
                                      <p:cBhvr>
                                        <p:cTn id="50" dur="800" decel="100000" fill="hold"/>
                                        <p:tgtEl>
                                          <p:spTgt spid="4"/>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54032"/>
          </a:xfrm>
          <a:solidFill>
            <a:schemeClr val="accent1">
              <a:lumMod val="40000"/>
              <a:lumOff val="60000"/>
            </a:schemeClr>
          </a:solidFill>
        </p:spPr>
        <p:txBody>
          <a:bodyPr>
            <a:normAutofit fontScale="90000"/>
          </a:bodyPr>
          <a:lstStyle/>
          <a:p>
            <a:pPr algn="r" rtl="1"/>
            <a:r>
              <a:rPr lang="fa-IR" sz="4000" dirty="0" smtClean="0"/>
              <a:t>آرایه مجاز </a:t>
            </a:r>
            <a:endParaRPr lang="en-US" sz="4000" dirty="0"/>
          </a:p>
        </p:txBody>
      </p:sp>
      <p:sp>
        <p:nvSpPr>
          <p:cNvPr id="3" name="Content Placeholder 2"/>
          <p:cNvSpPr>
            <a:spLocks noGrp="1"/>
          </p:cNvSpPr>
          <p:nvPr>
            <p:ph idx="1"/>
          </p:nvPr>
        </p:nvSpPr>
        <p:spPr>
          <a:xfrm>
            <a:off x="1435608" y="1000108"/>
            <a:ext cx="7498080" cy="5429288"/>
          </a:xfrm>
        </p:spPr>
        <p:txBody>
          <a:bodyPr>
            <a:normAutofit/>
          </a:bodyPr>
          <a:lstStyle/>
          <a:p>
            <a:pPr algn="r" rtl="1">
              <a:buNone/>
            </a:pPr>
            <a:r>
              <a:rPr lang="fa-IR" sz="2000" b="1" i="1" dirty="0" smtClean="0">
                <a:solidFill>
                  <a:srgbClr val="003300"/>
                </a:solidFill>
                <a:cs typeface="B Nazanin" pitchFamily="2" charset="-78"/>
              </a:rPr>
              <a:t>در اصطلاح ادبی به لفظی گفته می‌شود که شاعر در کلام می‌آورد و معنای دیگری غیر از معنای اصلی و ظاهری آن را در نظر دارد و با بکار بردن قرینه‌ای ذهن مخاطب را از معنای ظاهری به معنای باطنی مورد نظر خود رهنمون می‌کند. بنابراین، در مجاز لااقل باید دو معنا باشد که میان آنها «علاقه» و ارتباطی وجود دارد و گوینده کلام با آوردن «قرینه» ای در کلام خود، ذهن شنونده را از معنای حقیقی منصرف سازد و به معنای مجازی کلام برساند. </a:t>
            </a:r>
            <a:r>
              <a:rPr lang="fa-IR" b="1" i="1" dirty="0" smtClean="0">
                <a:cs typeface="B Nazanin" pitchFamily="2" charset="-78"/>
              </a:rPr>
              <a:t/>
            </a:r>
            <a:br>
              <a:rPr lang="fa-IR" b="1" i="1" dirty="0" smtClean="0">
                <a:cs typeface="B Nazanin" pitchFamily="2" charset="-78"/>
              </a:rPr>
            </a:br>
            <a:r>
              <a:rPr lang="fa-IR" sz="2000" b="1" dirty="0" smtClean="0">
                <a:solidFill>
                  <a:srgbClr val="C00000"/>
                </a:solidFill>
                <a:cs typeface="B Nazanin" pitchFamily="2" charset="-78"/>
              </a:rPr>
              <a:t>مثال 1 : جهان دل نهاده بر این داستان         همان بخردان و همان راستان</a:t>
            </a:r>
          </a:p>
          <a:p>
            <a:pPr algn="r" rtl="1">
              <a:buNone/>
            </a:pPr>
            <a:r>
              <a:rPr lang="fa-IR" sz="1600" b="1" dirty="0" smtClean="0">
                <a:solidFill>
                  <a:schemeClr val="accent6">
                    <a:lumMod val="50000"/>
                  </a:schemeClr>
                </a:solidFill>
                <a:cs typeface="B Nazanin" pitchFamily="2" charset="-78"/>
              </a:rPr>
              <a:t>شاهد برسر کلمه جهان است . جهان به داستان گوش کرده است یامردم جهان ؟ </a:t>
            </a:r>
          </a:p>
          <a:p>
            <a:pPr algn="r" rtl="1">
              <a:buNone/>
            </a:pPr>
            <a:r>
              <a:rPr lang="fa-IR" sz="2000" b="1" dirty="0" smtClean="0">
                <a:solidFill>
                  <a:srgbClr val="7030A0"/>
                </a:solidFill>
                <a:cs typeface="B Nazanin" pitchFamily="2" charset="-78"/>
              </a:rPr>
              <a:t>مثال 2 : چو آن چامه بشنيد بهرام گور            بخورد آن گران سنگ جام بلور</a:t>
            </a:r>
            <a:r>
              <a:rPr lang="fa-IR" sz="1800" b="1" dirty="0" smtClean="0">
                <a:solidFill>
                  <a:srgbClr val="7030A0"/>
                </a:solidFill>
                <a:cs typeface="B Nazanin" pitchFamily="2" charset="-78"/>
              </a:rPr>
              <a:t/>
            </a:r>
            <a:br>
              <a:rPr lang="fa-IR" sz="1800" b="1" dirty="0" smtClean="0">
                <a:solidFill>
                  <a:srgbClr val="7030A0"/>
                </a:solidFill>
                <a:cs typeface="B Nazanin" pitchFamily="2" charset="-78"/>
              </a:rPr>
            </a:br>
            <a:r>
              <a:rPr lang="fa-IR" sz="1800" b="1" dirty="0" smtClean="0">
                <a:solidFill>
                  <a:srgbClr val="7030A0"/>
                </a:solidFill>
                <a:cs typeface="B Nazanin" pitchFamily="2" charset="-78"/>
              </a:rPr>
              <a:t>  </a:t>
            </a:r>
            <a:r>
              <a:rPr lang="fa-IR" sz="1800" b="1" dirty="0" smtClean="0">
                <a:solidFill>
                  <a:srgbClr val="003300"/>
                </a:solidFill>
                <a:cs typeface="B Nazanin" pitchFamily="2" charset="-78"/>
              </a:rPr>
              <a:t> در اين بيت به مجاز از "جام بلور" ، باده اي كه در آن ريخته بودند ، خواسته شده است . </a:t>
            </a:r>
          </a:p>
          <a:p>
            <a:pPr algn="r" rtl="1">
              <a:buNone/>
            </a:pPr>
            <a:r>
              <a:rPr lang="fa-IR" sz="1800" b="1" dirty="0" smtClean="0">
                <a:solidFill>
                  <a:srgbClr val="C00000"/>
                </a:solidFill>
                <a:cs typeface="B Nazanin" pitchFamily="2" charset="-78"/>
              </a:rPr>
              <a:t>مجاز: به کار رفتن واژه ای است در غیر معنی حقیقی، به شرط وجود علاقه و قرینه.</a:t>
            </a:r>
          </a:p>
          <a:p>
            <a:pPr algn="r" rtl="1">
              <a:buNone/>
            </a:pPr>
            <a:r>
              <a:rPr lang="fa-IR" sz="1800" b="1" dirty="0" smtClean="0">
                <a:solidFill>
                  <a:schemeClr val="accent2">
                    <a:lumMod val="50000"/>
                  </a:schemeClr>
                </a:solidFill>
                <a:cs typeface="B Nazanin" pitchFamily="2" charset="-78"/>
              </a:rPr>
              <a:t>علاقه چیست؟ پیوند و تناسبی است که میان حقیقت و مجاز وجود دارد.</a:t>
            </a:r>
          </a:p>
          <a:p>
            <a:pPr algn="r" rtl="1">
              <a:buNone/>
            </a:pPr>
            <a:r>
              <a:rPr lang="fa-IR" sz="1800" b="1" dirty="0" smtClean="0">
                <a:solidFill>
                  <a:srgbClr val="C00000"/>
                </a:solidFill>
                <a:cs typeface="B Nazanin" pitchFamily="2" charset="-78"/>
              </a:rPr>
              <a:t>  </a:t>
            </a:r>
            <a:r>
              <a:rPr lang="fa-IR" sz="1800" b="1" dirty="0" smtClean="0">
                <a:solidFill>
                  <a:srgbClr val="002060"/>
                </a:solidFill>
                <a:cs typeface="B Nazanin" pitchFamily="2" charset="-78"/>
              </a:rPr>
              <a:t>قرینه چیست؟ نشانه ای است که ذهن را از حقیقت باز می دارد و آن را به جستجوی معنی مجازی برمی انگیزد.</a:t>
            </a:r>
          </a:p>
          <a:p>
            <a:pPr algn="r" rtl="1">
              <a:buNone/>
            </a:pPr>
            <a:r>
              <a:rPr lang="fa-IR" sz="1800" b="1" dirty="0" smtClean="0">
                <a:solidFill>
                  <a:srgbClr val="C00000"/>
                </a:solidFill>
                <a:cs typeface="B Nazanin" pitchFamily="2" charset="-78"/>
              </a:rPr>
              <a:t>برآشفت ايران و برخاست گرد              همي هر كسي كرد سازِ نبرد</a:t>
            </a:r>
          </a:p>
          <a:p>
            <a:pPr algn="r" rtl="1">
              <a:buNone/>
            </a:pPr>
            <a:r>
              <a:rPr lang="fa-IR" sz="1800" b="1" dirty="0" smtClean="0">
                <a:solidFill>
                  <a:schemeClr val="accent5">
                    <a:lumMod val="75000"/>
                  </a:schemeClr>
                </a:solidFill>
                <a:cs typeface="B Nazanin" pitchFamily="2" charset="-78"/>
              </a:rPr>
              <a:t>قرینه در بیت بالا برآشفتن است برای لفظ ایران که درمعنی مجازی به کار رفته است .  </a:t>
            </a:r>
            <a:endParaRPr lang="fa-IR" sz="1800" b="1" dirty="0">
              <a:solidFill>
                <a:schemeClr val="accent5">
                  <a:lumMod val="75000"/>
                </a:schemeClr>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498080" cy="642942"/>
          </a:xfrm>
          <a:solidFill>
            <a:schemeClr val="accent4">
              <a:lumMod val="60000"/>
              <a:lumOff val="40000"/>
            </a:schemeClr>
          </a:solidFill>
          <a:ln>
            <a:solidFill>
              <a:schemeClr val="accent5">
                <a:lumMod val="75000"/>
              </a:schemeClr>
            </a:solidFill>
          </a:ln>
        </p:spPr>
        <p:txBody>
          <a:bodyPr>
            <a:normAutofit fontScale="90000"/>
          </a:bodyPr>
          <a:lstStyle/>
          <a:p>
            <a:pPr algn="r" rtl="1"/>
            <a:r>
              <a:rPr lang="fa-IR" sz="4400" dirty="0" smtClean="0">
                <a:cs typeface="2  Compset" pitchFamily="2" charset="-78"/>
              </a:rPr>
              <a:t>مجاز – انواع علاقه </a:t>
            </a:r>
            <a:endParaRPr lang="en-US" sz="4400" dirty="0">
              <a:cs typeface="2  Compset" pitchFamily="2" charset="-78"/>
            </a:endParaRPr>
          </a:p>
        </p:txBody>
      </p:sp>
      <p:sp>
        <p:nvSpPr>
          <p:cNvPr id="3" name="Content Placeholder 2"/>
          <p:cNvSpPr>
            <a:spLocks noGrp="1"/>
          </p:cNvSpPr>
          <p:nvPr>
            <p:ph idx="1"/>
          </p:nvPr>
        </p:nvSpPr>
        <p:spPr>
          <a:xfrm>
            <a:off x="1285852" y="928670"/>
            <a:ext cx="7647836" cy="5929330"/>
          </a:xfrm>
        </p:spPr>
        <p:txBody>
          <a:bodyPr>
            <a:noAutofit/>
          </a:bodyPr>
          <a:lstStyle/>
          <a:p>
            <a:pPr algn="r" rtl="1">
              <a:buNone/>
            </a:pPr>
            <a:r>
              <a:rPr lang="fa-IR" sz="1800" b="1" dirty="0" smtClean="0">
                <a:solidFill>
                  <a:srgbClr val="002060"/>
                </a:solidFill>
                <a:cs typeface="B Nazanin" pitchFamily="2" charset="-78"/>
              </a:rPr>
              <a:t>     1 – علاقه کلیه ) کل رامی آوریم واراده جزء میکنیم. </a:t>
            </a:r>
          </a:p>
          <a:p>
            <a:pPr algn="r" rtl="1">
              <a:buNone/>
            </a:pPr>
            <a:r>
              <a:rPr lang="fa-IR" sz="1800" b="1" dirty="0" smtClean="0">
                <a:solidFill>
                  <a:srgbClr val="002060"/>
                </a:solidFill>
                <a:cs typeface="B Nazanin" pitchFamily="2" charset="-78"/>
              </a:rPr>
              <a:t> آب صافي شده است خون دلم         خون تيره شده است آب </a:t>
            </a:r>
            <a:r>
              <a:rPr lang="fa-IR" sz="1800" b="1" dirty="0" smtClean="0">
                <a:solidFill>
                  <a:srgbClr val="C00000"/>
                </a:solidFill>
                <a:cs typeface="B Nazanin" pitchFamily="2" charset="-78"/>
              </a:rPr>
              <a:t>سر</a:t>
            </a:r>
            <a:r>
              <a:rPr lang="fa-IR" sz="1800" b="1" dirty="0" smtClean="0">
                <a:solidFill>
                  <a:srgbClr val="002060"/>
                </a:solidFill>
                <a:cs typeface="B Nazanin" pitchFamily="2" charset="-78"/>
              </a:rPr>
              <a:t>م </a:t>
            </a:r>
            <a:br>
              <a:rPr lang="fa-IR" sz="1800" b="1" dirty="0" smtClean="0">
                <a:solidFill>
                  <a:srgbClr val="002060"/>
                </a:solidFill>
                <a:cs typeface="B Nazanin" pitchFamily="2" charset="-78"/>
              </a:rPr>
            </a:br>
            <a:r>
              <a:rPr lang="fa-IR" sz="1800" b="1" dirty="0" smtClean="0">
                <a:solidFill>
                  <a:srgbClr val="00B050"/>
                </a:solidFill>
                <a:cs typeface="B Nazanin" pitchFamily="2" charset="-78"/>
              </a:rPr>
              <a:t>                                                </a:t>
            </a:r>
            <a:r>
              <a:rPr lang="fa-IR" sz="1400" b="1" dirty="0" smtClean="0">
                <a:solidFill>
                  <a:srgbClr val="00B050"/>
                </a:solidFill>
                <a:cs typeface="B Nazanin" pitchFamily="2" charset="-78"/>
              </a:rPr>
              <a:t>كه مراد از «آب سر» ، «آب چشم» است.</a:t>
            </a:r>
          </a:p>
          <a:p>
            <a:pPr algn="r" rtl="1">
              <a:buNone/>
            </a:pPr>
            <a:r>
              <a:rPr lang="fa-IR" sz="1800" b="1" dirty="0" smtClean="0">
                <a:solidFill>
                  <a:schemeClr val="bg2">
                    <a:lumMod val="10000"/>
                  </a:schemeClr>
                </a:solidFill>
                <a:cs typeface="B Nazanin" pitchFamily="2" charset="-78"/>
              </a:rPr>
              <a:t>      2 – علاقه جزئیه ) ذکر جزء واراده کل </a:t>
            </a:r>
          </a:p>
          <a:p>
            <a:pPr algn="r" rtl="1">
              <a:buNone/>
            </a:pPr>
            <a:r>
              <a:rPr lang="fa-IR" sz="1800" b="1" dirty="0" smtClean="0">
                <a:solidFill>
                  <a:srgbClr val="003300"/>
                </a:solidFill>
                <a:cs typeface="B Nazanin" pitchFamily="2" charset="-78"/>
              </a:rPr>
              <a:t>رستم ازین</a:t>
            </a:r>
            <a:r>
              <a:rPr lang="fa-IR" sz="1800" b="1" dirty="0" smtClean="0">
                <a:solidFill>
                  <a:srgbClr val="C00000"/>
                </a:solidFill>
                <a:cs typeface="B Nazanin" pitchFamily="2" charset="-78"/>
              </a:rPr>
              <a:t> بیت </a:t>
            </a:r>
            <a:r>
              <a:rPr lang="fa-IR" sz="1800" b="1" dirty="0" smtClean="0">
                <a:solidFill>
                  <a:srgbClr val="003300"/>
                </a:solidFill>
                <a:cs typeface="B Nazanin" pitchFamily="2" charset="-78"/>
              </a:rPr>
              <a:t>و غزل، ای شه و سلطان ازل                    مفتعلن مفتعلن ، مفتعلن کشت مرا</a:t>
            </a:r>
          </a:p>
          <a:p>
            <a:pPr algn="r" rtl="1">
              <a:buNone/>
            </a:pPr>
            <a:r>
              <a:rPr lang="fa-IR" sz="1800" b="1" dirty="0" smtClean="0">
                <a:solidFill>
                  <a:schemeClr val="accent4"/>
                </a:solidFill>
                <a:cs typeface="B Nazanin" pitchFamily="2" charset="-78"/>
              </a:rPr>
              <a:t>مراد ازبیت کل شعراست </a:t>
            </a:r>
          </a:p>
          <a:p>
            <a:pPr algn="r" rtl="1">
              <a:buNone/>
            </a:pPr>
            <a:r>
              <a:rPr lang="fa-IR" sz="1800" b="1" dirty="0" smtClean="0">
                <a:solidFill>
                  <a:srgbClr val="002060"/>
                </a:solidFill>
                <a:cs typeface="B Nazanin" pitchFamily="2" charset="-78"/>
              </a:rPr>
              <a:t>3 - محليه :‌محل چيزي به جاي خود آن چيز مي آيد.</a:t>
            </a:r>
          </a:p>
          <a:p>
            <a:pPr algn="r" rtl="1">
              <a:buNone/>
            </a:pPr>
            <a:r>
              <a:rPr lang="ar-SA" sz="1800" b="1" dirty="0" smtClean="0">
                <a:cs typeface="B Nazanin" pitchFamily="2" charset="-78"/>
              </a:rPr>
              <a:t>برآشفت</a:t>
            </a:r>
            <a:r>
              <a:rPr lang="ar-SA" sz="1800" b="1" dirty="0" smtClean="0">
                <a:solidFill>
                  <a:srgbClr val="C00000"/>
                </a:solidFill>
                <a:cs typeface="B Nazanin" pitchFamily="2" charset="-78"/>
              </a:rPr>
              <a:t> ايران </a:t>
            </a:r>
            <a:r>
              <a:rPr lang="ar-SA" sz="1800" b="1" dirty="0" smtClean="0">
                <a:cs typeface="B Nazanin" pitchFamily="2" charset="-78"/>
              </a:rPr>
              <a:t>و برخاست گرد              همي هر كسي كرد سازِ نبرد  </a:t>
            </a:r>
            <a:endParaRPr lang="fa-IR" sz="1800" b="1" dirty="0" smtClean="0">
              <a:cs typeface="B Nazanin" pitchFamily="2" charset="-78"/>
            </a:endParaRPr>
          </a:p>
          <a:p>
            <a:pPr algn="r" rtl="1">
              <a:buNone/>
            </a:pPr>
            <a:r>
              <a:rPr lang="fa-IR" sz="1800" b="1" dirty="0" smtClean="0">
                <a:solidFill>
                  <a:schemeClr val="tx2">
                    <a:lumMod val="75000"/>
                  </a:schemeClr>
                </a:solidFill>
                <a:cs typeface="B Nazanin" pitchFamily="2" charset="-78"/>
              </a:rPr>
              <a:t>منظور ازایران مردم ایران است .</a:t>
            </a:r>
          </a:p>
          <a:p>
            <a:pPr algn="r" rtl="1">
              <a:buNone/>
            </a:pPr>
            <a:r>
              <a:rPr lang="fa-IR" sz="1800" b="1" dirty="0" smtClean="0">
                <a:solidFill>
                  <a:srgbClr val="002060"/>
                </a:solidFill>
                <a:cs typeface="B Nazanin" pitchFamily="2" charset="-78"/>
              </a:rPr>
              <a:t>4 - سببيه : سبب چيزي جانشين خود آن چيز مي شود.</a:t>
            </a:r>
          </a:p>
          <a:p>
            <a:pPr algn="r" rtl="1">
              <a:buNone/>
            </a:pPr>
            <a:r>
              <a:rPr lang="ar-SA" sz="1800" b="1" dirty="0" smtClean="0">
                <a:solidFill>
                  <a:srgbClr val="003300"/>
                </a:solidFill>
                <a:cs typeface="B Nazanin" pitchFamily="2" charset="-78"/>
              </a:rPr>
              <a:t>خسروي كارگدايي كي بود            اين به </a:t>
            </a:r>
            <a:r>
              <a:rPr lang="ar-SA" sz="1800" b="1" dirty="0" smtClean="0">
                <a:solidFill>
                  <a:srgbClr val="C00000"/>
                </a:solidFill>
                <a:cs typeface="B Nazanin" pitchFamily="2" charset="-78"/>
              </a:rPr>
              <a:t>بازوي</a:t>
            </a:r>
            <a:r>
              <a:rPr lang="ar-SA" sz="1800" b="1" dirty="0" smtClean="0">
                <a:solidFill>
                  <a:srgbClr val="003300"/>
                </a:solidFill>
                <a:cs typeface="B Nazanin" pitchFamily="2" charset="-78"/>
              </a:rPr>
              <a:t> چو مايي كي بود</a:t>
            </a:r>
          </a:p>
          <a:p>
            <a:pPr algn="r" rtl="1">
              <a:buNone/>
            </a:pPr>
            <a:r>
              <a:rPr lang="ar-SA" sz="1800" b="1" dirty="0" smtClean="0">
                <a:solidFill>
                  <a:srgbClr val="7030A0"/>
                </a:solidFill>
                <a:cs typeface="B Nazanin" pitchFamily="2" charset="-78"/>
              </a:rPr>
              <a:t>"بازو" علّت </a:t>
            </a:r>
            <a:r>
              <a:rPr lang="fa-IR" sz="1800" b="1" dirty="0" smtClean="0">
                <a:solidFill>
                  <a:srgbClr val="7030A0"/>
                </a:solidFill>
                <a:cs typeface="B Nazanin" pitchFamily="2" charset="-78"/>
              </a:rPr>
              <a:t>و سبب </a:t>
            </a:r>
            <a:r>
              <a:rPr lang="ar-SA" sz="1800" b="1" dirty="0" smtClean="0">
                <a:solidFill>
                  <a:srgbClr val="7030A0"/>
                </a:solidFill>
                <a:cs typeface="B Nazanin" pitchFamily="2" charset="-78"/>
              </a:rPr>
              <a:t>نیرو است و </a:t>
            </a:r>
            <a:r>
              <a:rPr lang="fa-IR" sz="1800" b="1" dirty="0" smtClean="0">
                <a:solidFill>
                  <a:srgbClr val="7030A0"/>
                </a:solidFill>
                <a:cs typeface="B Nazanin" pitchFamily="2" charset="-78"/>
              </a:rPr>
              <a:t>شاعر آن </a:t>
            </a:r>
            <a:r>
              <a:rPr lang="ar-SA" sz="1800" b="1" dirty="0" smtClean="0">
                <a:solidFill>
                  <a:srgbClr val="7030A0"/>
                </a:solidFill>
                <a:cs typeface="B Nazanin" pitchFamily="2" charset="-78"/>
              </a:rPr>
              <a:t>را در معني "قدرت" به كار برده است.</a:t>
            </a:r>
          </a:p>
          <a:p>
            <a:pPr algn="r" rtl="1">
              <a:buNone/>
            </a:pPr>
            <a:r>
              <a:rPr lang="fa-IR" sz="1800" b="1" dirty="0" smtClean="0">
                <a:solidFill>
                  <a:srgbClr val="002060"/>
                </a:solidFill>
                <a:cs typeface="B Nazanin" pitchFamily="2" charset="-78"/>
              </a:rPr>
              <a:t>5 - لازميه : چيزي به دليل همراهي هميشگي با چيزي،‌به جاي آن بكار مي رود</a:t>
            </a:r>
          </a:p>
          <a:p>
            <a:pPr algn="r" rtl="1">
              <a:buNone/>
            </a:pPr>
            <a:r>
              <a:rPr lang="ar-SA" sz="1800" b="1" dirty="0" smtClean="0">
                <a:solidFill>
                  <a:srgbClr val="C00000"/>
                </a:solidFill>
                <a:cs typeface="B Nazanin" pitchFamily="2" charset="-78"/>
              </a:rPr>
              <a:t>ماه</a:t>
            </a:r>
            <a:r>
              <a:rPr lang="ar-SA" sz="1800" b="1" dirty="0" smtClean="0">
                <a:cs typeface="B Nazanin" pitchFamily="2" charset="-78"/>
              </a:rPr>
              <a:t> دشت لاله ها را روشن کرده بود. مراد از «ماه »نور ماه مي باشد که هميشه با ماه همراه است</a:t>
            </a:r>
            <a:r>
              <a:rPr lang="fa-IR" sz="1800" b="1" dirty="0" smtClean="0">
                <a:cs typeface="B Nazanin" pitchFamily="2" charset="-78"/>
              </a:rPr>
              <a:t> . </a:t>
            </a:r>
          </a:p>
          <a:p>
            <a:pPr algn="r" rtl="1">
              <a:buNone/>
            </a:pPr>
            <a:r>
              <a:rPr lang="fa-IR" sz="1800" b="1" dirty="0" smtClean="0">
                <a:solidFill>
                  <a:srgbClr val="002060"/>
                </a:solidFill>
                <a:cs typeface="B Nazanin" pitchFamily="2" charset="-78"/>
              </a:rPr>
              <a:t>6 - آليه : ابزاري جانشين كاري مي شود كه با آن ابزار انجام مي شود.</a:t>
            </a:r>
          </a:p>
          <a:p>
            <a:pPr algn="r" rtl="1">
              <a:buNone/>
            </a:pPr>
            <a:r>
              <a:rPr lang="ar-SA" sz="1800" b="1" dirty="0" smtClean="0">
                <a:cs typeface="B Nazanin" pitchFamily="2" charset="-78"/>
              </a:rPr>
              <a:t>شايد پس كار خويشتن بنشستن            ليكن نتوان </a:t>
            </a:r>
            <a:r>
              <a:rPr lang="ar-SA" sz="1800" b="1" dirty="0" smtClean="0">
                <a:solidFill>
                  <a:srgbClr val="C00000"/>
                </a:solidFill>
                <a:cs typeface="B Nazanin" pitchFamily="2" charset="-78"/>
              </a:rPr>
              <a:t>دهان</a:t>
            </a:r>
            <a:r>
              <a:rPr lang="ar-SA" sz="1800" b="1" dirty="0" smtClean="0">
                <a:cs typeface="B Nazanin" pitchFamily="2" charset="-78"/>
              </a:rPr>
              <a:t> مردم بستن</a:t>
            </a:r>
          </a:p>
          <a:p>
            <a:pPr algn="r" rtl="1">
              <a:buNone/>
            </a:pPr>
            <a:r>
              <a:rPr lang="ar-SA" sz="1400" b="1" dirty="0" smtClean="0">
                <a:cs typeface="B Nazanin" pitchFamily="2" charset="-78"/>
              </a:rPr>
              <a:t>«دهان» در معني «زبان» به كار رفته است.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17" presetClass="entr" presetSubtype="10"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p:cTn id="55"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17" presetClass="entr" presetSubtype="10"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p:cTn id="61"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2" dur="5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17" presetClass="entr" presetSubtype="10"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p:cTn id="67"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8" dur="5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17" presetClass="entr" presetSubtype="10"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p:cTn id="73"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74" dur="500" fill="hold"/>
                                        <p:tgtEl>
                                          <p:spTgt spid="3">
                                            <p:txEl>
                                              <p:pRg st="11" end="11"/>
                                            </p:txEl>
                                          </p:spTgt>
                                        </p:tgtEl>
                                        <p:attrNameLst>
                                          <p:attrName>ppt_h</p:attrName>
                                        </p:attrNameLst>
                                      </p:cBhvr>
                                      <p:tavLst>
                                        <p:tav tm="0">
                                          <p:val>
                                            <p:strVal val="#ppt_h"/>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17" presetClass="entr" presetSubtype="10"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p:cTn id="79" dur="500" fill="hold"/>
                                        <p:tgtEl>
                                          <p:spTgt spid="3">
                                            <p:txEl>
                                              <p:pRg st="12" end="12"/>
                                            </p:txEl>
                                          </p:spTgt>
                                        </p:tgtEl>
                                        <p:attrNameLst>
                                          <p:attrName>ppt_w</p:attrName>
                                        </p:attrNameLst>
                                      </p:cBhvr>
                                      <p:tavLst>
                                        <p:tav tm="0">
                                          <p:val>
                                            <p:fltVal val="0"/>
                                          </p:val>
                                        </p:tav>
                                        <p:tav tm="100000">
                                          <p:val>
                                            <p:strVal val="#ppt_w"/>
                                          </p:val>
                                        </p:tav>
                                      </p:tavLst>
                                    </p:anim>
                                    <p:anim calcmode="lin" valueType="num">
                                      <p:cBhvr>
                                        <p:cTn id="80" dur="500" fill="hold"/>
                                        <p:tgtEl>
                                          <p:spTgt spid="3">
                                            <p:txEl>
                                              <p:pRg st="12" end="12"/>
                                            </p:txEl>
                                          </p:spTgt>
                                        </p:tgtEl>
                                        <p:attrNameLst>
                                          <p:attrName>ppt_h</p:attrName>
                                        </p:attrNameLst>
                                      </p:cBhvr>
                                      <p:tavLst>
                                        <p:tav tm="0">
                                          <p:val>
                                            <p:strVal val="#ppt_h"/>
                                          </p:val>
                                        </p:tav>
                                        <p:tav tm="100000">
                                          <p:val>
                                            <p:strVal val="#ppt_h"/>
                                          </p:val>
                                        </p:tav>
                                      </p:tavLst>
                                    </p:anim>
                                  </p:childTnLst>
                                </p:cTn>
                              </p:par>
                            </p:childTnLst>
                          </p:cTn>
                        </p:par>
                      </p:childTnLst>
                    </p:cTn>
                  </p:par>
                  <p:par>
                    <p:cTn id="81" fill="hold">
                      <p:stCondLst>
                        <p:cond delay="indefinite"/>
                      </p:stCondLst>
                      <p:childTnLst>
                        <p:par>
                          <p:cTn id="82" fill="hold">
                            <p:stCondLst>
                              <p:cond delay="0"/>
                            </p:stCondLst>
                            <p:childTnLst>
                              <p:par>
                                <p:cTn id="83" presetID="17" presetClass="entr" presetSubtype="10"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p:cTn id="85" dur="500" fill="hold"/>
                                        <p:tgtEl>
                                          <p:spTgt spid="3">
                                            <p:txEl>
                                              <p:pRg st="13" end="13"/>
                                            </p:txEl>
                                          </p:spTgt>
                                        </p:tgtEl>
                                        <p:attrNameLst>
                                          <p:attrName>ppt_w</p:attrName>
                                        </p:attrNameLst>
                                      </p:cBhvr>
                                      <p:tavLst>
                                        <p:tav tm="0">
                                          <p:val>
                                            <p:fltVal val="0"/>
                                          </p:val>
                                        </p:tav>
                                        <p:tav tm="100000">
                                          <p:val>
                                            <p:strVal val="#ppt_w"/>
                                          </p:val>
                                        </p:tav>
                                      </p:tavLst>
                                    </p:anim>
                                    <p:anim calcmode="lin" valueType="num">
                                      <p:cBhvr>
                                        <p:cTn id="86" dur="500" fill="hold"/>
                                        <p:tgtEl>
                                          <p:spTgt spid="3">
                                            <p:txEl>
                                              <p:pRg st="13" end="13"/>
                                            </p:txEl>
                                          </p:spTgt>
                                        </p:tgtEl>
                                        <p:attrNameLst>
                                          <p:attrName>ppt_h</p:attrName>
                                        </p:attrNameLst>
                                      </p:cBhvr>
                                      <p:tavLst>
                                        <p:tav tm="0">
                                          <p:val>
                                            <p:strVal val="#ppt_h"/>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17" presetClass="entr" presetSubtype="10"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p:cTn id="91" dur="500" fill="hold"/>
                                        <p:tgtEl>
                                          <p:spTgt spid="3">
                                            <p:txEl>
                                              <p:pRg st="14" end="14"/>
                                            </p:txEl>
                                          </p:spTgt>
                                        </p:tgtEl>
                                        <p:attrNameLst>
                                          <p:attrName>ppt_w</p:attrName>
                                        </p:attrNameLst>
                                      </p:cBhvr>
                                      <p:tavLst>
                                        <p:tav tm="0">
                                          <p:val>
                                            <p:fltVal val="0"/>
                                          </p:val>
                                        </p:tav>
                                        <p:tav tm="100000">
                                          <p:val>
                                            <p:strVal val="#ppt_w"/>
                                          </p:val>
                                        </p:tav>
                                      </p:tavLst>
                                    </p:anim>
                                    <p:anim calcmode="lin" valueType="num">
                                      <p:cBhvr>
                                        <p:cTn id="92" dur="500" fill="hold"/>
                                        <p:tgtEl>
                                          <p:spTgt spid="3">
                                            <p:txEl>
                                              <p:pRg st="14" end="14"/>
                                            </p:txEl>
                                          </p:spTgt>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17" presetClass="entr" presetSubtype="10"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p:cTn id="97" dur="500" fill="hold"/>
                                        <p:tgtEl>
                                          <p:spTgt spid="3">
                                            <p:txEl>
                                              <p:pRg st="15" end="15"/>
                                            </p:txEl>
                                          </p:spTgt>
                                        </p:tgtEl>
                                        <p:attrNameLst>
                                          <p:attrName>ppt_w</p:attrName>
                                        </p:attrNameLst>
                                      </p:cBhvr>
                                      <p:tavLst>
                                        <p:tav tm="0">
                                          <p:val>
                                            <p:fltVal val="0"/>
                                          </p:val>
                                        </p:tav>
                                        <p:tav tm="100000">
                                          <p:val>
                                            <p:strVal val="#ppt_w"/>
                                          </p:val>
                                        </p:tav>
                                      </p:tavLst>
                                    </p:anim>
                                    <p:anim calcmode="lin" valueType="num">
                                      <p:cBhvr>
                                        <p:cTn id="98" dur="500" fill="hold"/>
                                        <p:tgtEl>
                                          <p:spTgt spid="3">
                                            <p:txEl>
                                              <p:pRg st="15" end="1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25470"/>
          </a:xfrm>
          <a:solidFill>
            <a:schemeClr val="accent5">
              <a:lumMod val="40000"/>
              <a:lumOff val="60000"/>
            </a:schemeClr>
          </a:solidFill>
        </p:spPr>
        <p:txBody>
          <a:bodyPr>
            <a:normAutofit fontScale="90000"/>
          </a:bodyPr>
          <a:lstStyle/>
          <a:p>
            <a:pPr algn="r"/>
            <a:r>
              <a:rPr lang="fa-IR" sz="2800" dirty="0" smtClean="0">
                <a:solidFill>
                  <a:srgbClr val="003300"/>
                </a:solidFill>
                <a:cs typeface="B Nazanin" pitchFamily="2" charset="-78"/>
              </a:rPr>
              <a:t>1 - در همه ی</a:t>
            </a:r>
            <a:r>
              <a:rPr lang="fa-IR" sz="2800" b="1" dirty="0" smtClean="0">
                <a:solidFill>
                  <a:srgbClr val="003300"/>
                </a:solidFill>
                <a:cs typeface="B Nazanin" pitchFamily="2" charset="-78"/>
              </a:rPr>
              <a:t> </a:t>
            </a:r>
            <a:r>
              <a:rPr lang="fa-IR" sz="2800" dirty="0" smtClean="0">
                <a:solidFill>
                  <a:srgbClr val="003300"/>
                </a:solidFill>
                <a:cs typeface="B Nazanin" pitchFamily="2" charset="-78"/>
              </a:rPr>
              <a:t>گزینه ها به جز ........ آرایه ی مجاز وجود دارد .</a:t>
            </a:r>
            <a:r>
              <a:rPr lang="en-US" sz="2800" dirty="0" smtClean="0">
                <a:solidFill>
                  <a:srgbClr val="003300"/>
                </a:solidFill>
                <a:cs typeface="B Nazanin" pitchFamily="2" charset="-78"/>
              </a:rPr>
              <a:t/>
            </a:r>
            <a:br>
              <a:rPr lang="en-US" sz="2800" dirty="0" smtClean="0">
                <a:solidFill>
                  <a:srgbClr val="003300"/>
                </a:solidFill>
                <a:cs typeface="B Nazanin" pitchFamily="2" charset="-78"/>
              </a:rPr>
            </a:br>
            <a:endParaRPr lang="en-US" sz="2800" dirty="0">
              <a:solidFill>
                <a:srgbClr val="003300"/>
              </a:solidFill>
              <a:cs typeface="B Nazanin" pitchFamily="2" charset="-78"/>
            </a:endParaRPr>
          </a:p>
        </p:txBody>
      </p:sp>
      <p:sp>
        <p:nvSpPr>
          <p:cNvPr id="3" name="Content Placeholder 2"/>
          <p:cNvSpPr>
            <a:spLocks noGrp="1"/>
          </p:cNvSpPr>
          <p:nvPr>
            <p:ph idx="1"/>
          </p:nvPr>
        </p:nvSpPr>
        <p:spPr>
          <a:xfrm>
            <a:off x="1435608" y="928670"/>
            <a:ext cx="7498080" cy="5929330"/>
          </a:xfrm>
        </p:spPr>
        <p:txBody>
          <a:bodyPr>
            <a:normAutofit/>
          </a:bodyPr>
          <a:lstStyle/>
          <a:p>
            <a:pPr algn="r" rtl="1">
              <a:buNone/>
            </a:pPr>
            <a:r>
              <a:rPr lang="fa-IR" sz="1800" b="1" dirty="0" smtClean="0"/>
              <a:t> </a:t>
            </a:r>
            <a:r>
              <a:rPr lang="fa-IR" sz="1800" b="1" dirty="0" smtClean="0">
                <a:solidFill>
                  <a:srgbClr val="002060"/>
                </a:solidFill>
                <a:cs typeface="B Nazanin" pitchFamily="2" charset="-78"/>
              </a:rPr>
              <a:t>1)چو صیتش در افواه دنیا فتاد                تزلزل در ایوان کسرا فتاد</a:t>
            </a:r>
            <a:endParaRPr lang="en-US" sz="1800" b="1" dirty="0" smtClean="0">
              <a:solidFill>
                <a:srgbClr val="002060"/>
              </a:solidFill>
              <a:cs typeface="B Nazanin" pitchFamily="2" charset="-78"/>
            </a:endParaRPr>
          </a:p>
          <a:p>
            <a:pPr algn="r" rtl="1">
              <a:buNone/>
            </a:pPr>
            <a:r>
              <a:rPr lang="fa-IR" sz="1800" b="1" dirty="0" smtClean="0">
                <a:solidFill>
                  <a:srgbClr val="002060"/>
                </a:solidFill>
                <a:cs typeface="B Nazanin" pitchFamily="2" charset="-78"/>
              </a:rPr>
              <a:t> 2)گر نبندی زین سخن تو حلق را           آتشی آید بسوزد خلق را</a:t>
            </a:r>
            <a:endParaRPr lang="en-US" sz="1800" b="1" dirty="0" smtClean="0">
              <a:solidFill>
                <a:srgbClr val="002060"/>
              </a:solidFill>
              <a:cs typeface="B Nazanin" pitchFamily="2" charset="-78"/>
            </a:endParaRPr>
          </a:p>
          <a:p>
            <a:pPr algn="r" rtl="1">
              <a:buNone/>
            </a:pPr>
            <a:r>
              <a:rPr lang="fa-IR" sz="1800" b="1" dirty="0" smtClean="0">
                <a:solidFill>
                  <a:srgbClr val="002060"/>
                </a:solidFill>
                <a:cs typeface="B Nazanin" pitchFamily="2" charset="-78"/>
              </a:rPr>
              <a:t> 3)تهمتن گز اندر کمان راند زود            بر آن سان که سیمرغ فرموده بود</a:t>
            </a:r>
            <a:endParaRPr lang="en-US" sz="1800" b="1" dirty="0" smtClean="0">
              <a:solidFill>
                <a:srgbClr val="002060"/>
              </a:solidFill>
              <a:cs typeface="B Nazanin" pitchFamily="2" charset="-78"/>
            </a:endParaRPr>
          </a:p>
          <a:p>
            <a:pPr algn="r" rtl="1">
              <a:buNone/>
            </a:pPr>
            <a:r>
              <a:rPr lang="fa-IR" sz="1800" b="1" dirty="0" smtClean="0">
                <a:solidFill>
                  <a:srgbClr val="002060"/>
                </a:solidFill>
                <a:cs typeface="B Nazanin" pitchFamily="2" charset="-78"/>
              </a:rPr>
              <a:t> 4)بزد تیر بر چشم اسفندیار                  سیه شد جهان پیش آن نامدار  </a:t>
            </a:r>
          </a:p>
          <a:p>
            <a:pPr algn="r" rtl="1">
              <a:buNone/>
            </a:pPr>
            <a:endParaRPr lang="en-US" sz="1800" b="1" dirty="0" smtClean="0">
              <a:solidFill>
                <a:srgbClr val="002060"/>
              </a:solidFill>
              <a:cs typeface="B Nazanin" pitchFamily="2" charset="-78"/>
            </a:endParaRPr>
          </a:p>
          <a:p>
            <a:pPr algn="r" rtl="1"/>
            <a:r>
              <a:rPr lang="fa-IR" sz="1800" b="1" dirty="0" smtClean="0">
                <a:solidFill>
                  <a:srgbClr val="C00000"/>
                </a:solidFill>
                <a:cs typeface="B Nazanin" pitchFamily="2" charset="-78"/>
              </a:rPr>
              <a:t>2 – در بیت « ما را سر باغ و بوستان نیست / هرجاکه تویی تفرّج آن جاست » کدام واژه درمعنای مجازی به کار رفته است ؟ </a:t>
            </a:r>
          </a:p>
          <a:p>
            <a:pPr algn="r" rtl="1">
              <a:buNone/>
            </a:pPr>
            <a:r>
              <a:rPr lang="fa-IR" sz="1800" b="1" dirty="0" smtClean="0">
                <a:solidFill>
                  <a:schemeClr val="tx2">
                    <a:lumMod val="75000"/>
                  </a:schemeClr>
                </a:solidFill>
                <a:cs typeface="B Nazanin" pitchFamily="2" charset="-78"/>
              </a:rPr>
              <a:t>1 ) سر             2 ) باغ              3 )بوستان          4 )تفرّج   </a:t>
            </a:r>
          </a:p>
          <a:p>
            <a:pPr algn="r" rtl="1"/>
            <a:r>
              <a:rPr lang="fa-IR" sz="1800" b="1" dirty="0" smtClean="0">
                <a:solidFill>
                  <a:srgbClr val="003300"/>
                </a:solidFill>
                <a:cs typeface="B Nazanin" pitchFamily="2" charset="-78"/>
              </a:rPr>
              <a:t>3 )درکدام گزینه مجاز </a:t>
            </a:r>
            <a:r>
              <a:rPr lang="fa-IR" sz="1800" b="1" u="sng" dirty="0" smtClean="0">
                <a:solidFill>
                  <a:srgbClr val="003300"/>
                </a:solidFill>
                <a:cs typeface="B Nazanin" pitchFamily="2" charset="-78"/>
              </a:rPr>
              <a:t>دیده نمی شود ؟ </a:t>
            </a:r>
          </a:p>
          <a:p>
            <a:pPr algn="r" rtl="1">
              <a:buNone/>
            </a:pPr>
            <a:r>
              <a:rPr lang="fa-IR" sz="1800" b="1" dirty="0" smtClean="0">
                <a:solidFill>
                  <a:srgbClr val="002060"/>
                </a:solidFill>
                <a:cs typeface="B Nazanin" pitchFamily="2" charset="-78"/>
              </a:rPr>
              <a:t>1 ) بر او انجمن گشت بازارگاه                        2 ) همی کند سودابه ازخشم موی </a:t>
            </a:r>
          </a:p>
          <a:p>
            <a:pPr algn="r" rtl="1">
              <a:buNone/>
            </a:pPr>
            <a:r>
              <a:rPr lang="fa-IR" sz="1800" b="1" dirty="0" smtClean="0">
                <a:solidFill>
                  <a:srgbClr val="002060"/>
                </a:solidFill>
                <a:cs typeface="B Nazanin" pitchFamily="2" charset="-78"/>
              </a:rPr>
              <a:t> 3 )هرکو نکند فهمی زین کلک خیال انگیز           4 )چه باید مرا جنگ زابلستان </a:t>
            </a:r>
          </a:p>
          <a:p>
            <a:pPr algn="r" rtl="1">
              <a:buNone/>
            </a:pPr>
            <a:endParaRPr lang="fa-IR" sz="1800" b="1" dirty="0" smtClean="0">
              <a:solidFill>
                <a:srgbClr val="002060"/>
              </a:solidFill>
              <a:cs typeface="B Nazanin" pitchFamily="2" charset="-78"/>
            </a:endParaRPr>
          </a:p>
          <a:p>
            <a:pPr algn="r" rtl="1"/>
            <a:r>
              <a:rPr lang="fa-IR" sz="1800" dirty="0" smtClean="0">
                <a:cs typeface="B Nazanin" pitchFamily="2" charset="-78"/>
              </a:rPr>
              <a:t>4</a:t>
            </a:r>
            <a:r>
              <a:rPr lang="fa-IR" sz="1800" b="1" dirty="0" smtClean="0">
                <a:solidFill>
                  <a:schemeClr val="accent5">
                    <a:lumMod val="50000"/>
                  </a:schemeClr>
                </a:solidFill>
                <a:cs typeface="B Nazanin" pitchFamily="2" charset="-78"/>
              </a:rPr>
              <a:t> )درکدام گزینه واژه مشخص شده درمعنای مجازی </a:t>
            </a:r>
            <a:r>
              <a:rPr lang="fa-IR" sz="1800" b="1" u="sng" dirty="0" smtClean="0">
                <a:solidFill>
                  <a:schemeClr val="accent5">
                    <a:lumMod val="50000"/>
                  </a:schemeClr>
                </a:solidFill>
                <a:cs typeface="B Nazanin" pitchFamily="2" charset="-78"/>
              </a:rPr>
              <a:t>به کارنرفته است ؟</a:t>
            </a:r>
          </a:p>
          <a:p>
            <a:pPr algn="r" rtl="1">
              <a:buNone/>
            </a:pPr>
            <a:r>
              <a:rPr lang="fa-IR" sz="1800" dirty="0" smtClean="0">
                <a:cs typeface="B Nazanin" pitchFamily="2" charset="-78"/>
              </a:rPr>
              <a:t> 1</a:t>
            </a:r>
            <a:r>
              <a:rPr lang="fa-IR" sz="1800" b="1" dirty="0" smtClean="0">
                <a:cs typeface="B Nazanin" pitchFamily="2" charset="-78"/>
              </a:rPr>
              <a:t> ) همی گرد رزم اندر آمد به </a:t>
            </a:r>
            <a:r>
              <a:rPr lang="fa-IR" sz="1800" b="1" dirty="0" smtClean="0">
                <a:solidFill>
                  <a:srgbClr val="C00000"/>
                </a:solidFill>
                <a:cs typeface="B Nazanin" pitchFamily="2" charset="-78"/>
              </a:rPr>
              <a:t>ابر </a:t>
            </a:r>
            <a:r>
              <a:rPr lang="fa-IR" sz="1800" b="1" dirty="0" smtClean="0">
                <a:cs typeface="B Nazanin" pitchFamily="2" charset="-78"/>
              </a:rPr>
              <a:t>          2 ) همی ریخت </a:t>
            </a:r>
            <a:r>
              <a:rPr lang="fa-IR" sz="1800" b="1" dirty="0" smtClean="0">
                <a:solidFill>
                  <a:srgbClr val="C00000"/>
                </a:solidFill>
                <a:cs typeface="B Nazanin" pitchFamily="2" charset="-78"/>
              </a:rPr>
              <a:t>آب </a:t>
            </a:r>
            <a:r>
              <a:rPr lang="fa-IR" sz="1800" b="1" dirty="0" smtClean="0">
                <a:cs typeface="B Nazanin" pitchFamily="2" charset="-78"/>
              </a:rPr>
              <a:t>وهمی خست روی</a:t>
            </a:r>
          </a:p>
          <a:p>
            <a:pPr algn="r" rtl="1">
              <a:buNone/>
            </a:pPr>
            <a:r>
              <a:rPr lang="fa-IR" sz="1800" b="1" dirty="0" smtClean="0">
                <a:cs typeface="B Nazanin" pitchFamily="2" charset="-78"/>
              </a:rPr>
              <a:t> 3 )به یاد روی شیرین </a:t>
            </a:r>
            <a:r>
              <a:rPr lang="fa-IR" sz="1800" b="1" dirty="0" smtClean="0">
                <a:solidFill>
                  <a:srgbClr val="C00000"/>
                </a:solidFill>
                <a:cs typeface="B Nazanin" pitchFamily="2" charset="-78"/>
              </a:rPr>
              <a:t>شعر</a:t>
            </a:r>
            <a:r>
              <a:rPr lang="fa-IR" sz="1800" b="1" dirty="0" smtClean="0">
                <a:cs typeface="B Nazanin" pitchFamily="2" charset="-78"/>
              </a:rPr>
              <a:t> می گفت            4 )من خویشتن اسیر کمند </a:t>
            </a:r>
            <a:r>
              <a:rPr lang="fa-IR" sz="1800" b="1" dirty="0" smtClean="0">
                <a:solidFill>
                  <a:srgbClr val="C00000"/>
                </a:solidFill>
                <a:cs typeface="B Nazanin" pitchFamily="2" charset="-78"/>
              </a:rPr>
              <a:t>نظر</a:t>
            </a:r>
            <a:r>
              <a:rPr lang="fa-IR" sz="1800" b="1" dirty="0" smtClean="0">
                <a:cs typeface="B Nazanin" pitchFamily="2" charset="-78"/>
              </a:rPr>
              <a:t> شدم </a:t>
            </a:r>
          </a:p>
          <a:p>
            <a:pPr algn="r" rtl="1">
              <a:buNone/>
            </a:pPr>
            <a:endParaRPr lang="fa-IR" sz="2000" dirty="0" smtClean="0">
              <a:cs typeface="2  Compset" pitchFamily="2" charset="-78"/>
            </a:endParaRPr>
          </a:p>
          <a:p>
            <a:pPr algn="r" rtl="1"/>
            <a:endParaRPr lang="en-US" sz="2000" dirty="0">
              <a:cs typeface="2  Compset" pitchFamily="2" charset="-78"/>
            </a:endParaRPr>
          </a:p>
        </p:txBody>
      </p:sp>
      <p:sp>
        <p:nvSpPr>
          <p:cNvPr id="5" name="Rectangle 4"/>
          <p:cNvSpPr/>
          <p:nvPr/>
        </p:nvSpPr>
        <p:spPr>
          <a:xfrm>
            <a:off x="1785918" y="2285992"/>
            <a:ext cx="1285884" cy="35719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fa-IR" dirty="0" smtClean="0">
                <a:solidFill>
                  <a:srgbClr val="FF0000"/>
                </a:solidFill>
              </a:rPr>
              <a:t>گزینه 4</a:t>
            </a:r>
            <a:endParaRPr lang="en-US" dirty="0">
              <a:solidFill>
                <a:srgbClr val="FF0000"/>
              </a:solidFill>
            </a:endParaRPr>
          </a:p>
        </p:txBody>
      </p:sp>
      <p:sp>
        <p:nvSpPr>
          <p:cNvPr id="6" name="Rectangle 5"/>
          <p:cNvSpPr/>
          <p:nvPr/>
        </p:nvSpPr>
        <p:spPr>
          <a:xfrm>
            <a:off x="1714480" y="3357562"/>
            <a:ext cx="1285884" cy="35719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a-IR" dirty="0" smtClean="0">
                <a:solidFill>
                  <a:srgbClr val="002060"/>
                </a:solidFill>
              </a:rPr>
              <a:t>گزینه 1</a:t>
            </a:r>
            <a:endParaRPr lang="en-US" dirty="0">
              <a:solidFill>
                <a:srgbClr val="002060"/>
              </a:solidFill>
            </a:endParaRPr>
          </a:p>
        </p:txBody>
      </p:sp>
      <p:sp>
        <p:nvSpPr>
          <p:cNvPr id="7" name="Rectangle 6"/>
          <p:cNvSpPr/>
          <p:nvPr/>
        </p:nvSpPr>
        <p:spPr>
          <a:xfrm>
            <a:off x="1785918" y="4714884"/>
            <a:ext cx="1285884" cy="35719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a-IR" dirty="0" smtClean="0">
                <a:solidFill>
                  <a:srgbClr val="FFFF00"/>
                </a:solidFill>
              </a:rPr>
              <a:t>گزینه 2</a:t>
            </a:r>
            <a:endParaRPr lang="en-US" dirty="0">
              <a:solidFill>
                <a:srgbClr val="FFFF00"/>
              </a:solidFill>
            </a:endParaRPr>
          </a:p>
        </p:txBody>
      </p:sp>
      <p:sp>
        <p:nvSpPr>
          <p:cNvPr id="8" name="Rectangle 7"/>
          <p:cNvSpPr/>
          <p:nvPr/>
        </p:nvSpPr>
        <p:spPr>
          <a:xfrm>
            <a:off x="1714480" y="6215082"/>
            <a:ext cx="1285884" cy="3571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smtClean="0">
                <a:solidFill>
                  <a:schemeClr val="accent3">
                    <a:lumMod val="50000"/>
                  </a:schemeClr>
                </a:solidFill>
              </a:rPr>
              <a:t>گزینه 4</a:t>
            </a:r>
            <a:endParaRPr lang="en-US" dirty="0">
              <a:solidFill>
                <a:schemeClr val="accent3">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800" decel="100000"/>
                                        <p:tgtEl>
                                          <p:spTgt spid="5"/>
                                        </p:tgtEl>
                                      </p:cBhvr>
                                    </p:animEffect>
                                    <p:anim calcmode="lin" valueType="num">
                                      <p:cBhvr>
                                        <p:cTn id="32" dur="800" decel="100000" fill="hold"/>
                                        <p:tgtEl>
                                          <p:spTgt spid="5"/>
                                        </p:tgtEl>
                                        <p:attrNameLst>
                                          <p:attrName>style.rotation</p:attrName>
                                        </p:attrNameLst>
                                      </p:cBhvr>
                                      <p:tavLst>
                                        <p:tav tm="0">
                                          <p:val>
                                            <p:fltVal val="-90"/>
                                          </p:val>
                                        </p:tav>
                                        <p:tav tm="100000">
                                          <p:val>
                                            <p:fltVal val="0"/>
                                          </p:val>
                                        </p:tav>
                                      </p:tavLst>
                                    </p:anim>
                                    <p:anim calcmode="lin" valueType="num">
                                      <p:cBhvr>
                                        <p:cTn id="33" dur="800" decel="100000" fill="hold"/>
                                        <p:tgtEl>
                                          <p:spTgt spid="5"/>
                                        </p:tgtEl>
                                        <p:attrNameLst>
                                          <p:attrName>ppt_x</p:attrName>
                                        </p:attrNameLst>
                                      </p:cBhvr>
                                      <p:tavLst>
                                        <p:tav tm="0">
                                          <p:val>
                                            <p:strVal val="#ppt_x+0.4"/>
                                          </p:val>
                                        </p:tav>
                                        <p:tav tm="100000">
                                          <p:val>
                                            <p:strVal val="#ppt_x-0.05"/>
                                          </p:val>
                                        </p:tav>
                                      </p:tavLst>
                                    </p:anim>
                                    <p:anim calcmode="lin" valueType="num">
                                      <p:cBhvr>
                                        <p:cTn id="34" dur="800" decel="100000" fill="hold"/>
                                        <p:tgtEl>
                                          <p:spTgt spid="5"/>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0" presetClass="entr" presetSubtype="0"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800" decel="100000"/>
                                        <p:tgtEl>
                                          <p:spTgt spid="6"/>
                                        </p:tgtEl>
                                      </p:cBhvr>
                                    </p:animEffect>
                                    <p:anim calcmode="lin" valueType="num">
                                      <p:cBhvr>
                                        <p:cTn id="54" dur="800" decel="100000" fill="hold"/>
                                        <p:tgtEl>
                                          <p:spTgt spid="6"/>
                                        </p:tgtEl>
                                        <p:attrNameLst>
                                          <p:attrName>style.rotation</p:attrName>
                                        </p:attrNameLst>
                                      </p:cBhvr>
                                      <p:tavLst>
                                        <p:tav tm="0">
                                          <p:val>
                                            <p:fltVal val="-90"/>
                                          </p:val>
                                        </p:tav>
                                        <p:tav tm="100000">
                                          <p:val>
                                            <p:fltVal val="0"/>
                                          </p:val>
                                        </p:tav>
                                      </p:tavLst>
                                    </p:anim>
                                    <p:anim calcmode="lin" valueType="num">
                                      <p:cBhvr>
                                        <p:cTn id="55" dur="800" decel="100000" fill="hold"/>
                                        <p:tgtEl>
                                          <p:spTgt spid="6"/>
                                        </p:tgtEl>
                                        <p:attrNameLst>
                                          <p:attrName>ppt_x</p:attrName>
                                        </p:attrNameLst>
                                      </p:cBhvr>
                                      <p:tavLst>
                                        <p:tav tm="0">
                                          <p:val>
                                            <p:strVal val="#ppt_x+0.4"/>
                                          </p:val>
                                        </p:tav>
                                        <p:tav tm="100000">
                                          <p:val>
                                            <p:strVal val="#ppt_x-0.05"/>
                                          </p:val>
                                        </p:tav>
                                      </p:tavLst>
                                    </p:anim>
                                    <p:anim calcmode="lin" valueType="num">
                                      <p:cBhvr>
                                        <p:cTn id="56" dur="800" decel="100000" fill="hold"/>
                                        <p:tgtEl>
                                          <p:spTgt spid="6"/>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additive="base">
                                        <p:cTn id="6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anim calcmode="lin" valueType="num">
                                      <p:cBhvr additive="base">
                                        <p:cTn id="6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anim calcmode="lin" valueType="num">
                                      <p:cBhvr additive="base">
                                        <p:cTn id="7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30" presetClass="entr" presetSubtype="0" fill="hold" grpId="0" nodeType="click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fade">
                                      <p:cBhvr>
                                        <p:cTn id="81" dur="800" decel="100000"/>
                                        <p:tgtEl>
                                          <p:spTgt spid="7"/>
                                        </p:tgtEl>
                                      </p:cBhvr>
                                    </p:animEffect>
                                    <p:anim calcmode="lin" valueType="num">
                                      <p:cBhvr>
                                        <p:cTn id="82" dur="800" decel="100000" fill="hold"/>
                                        <p:tgtEl>
                                          <p:spTgt spid="7"/>
                                        </p:tgtEl>
                                        <p:attrNameLst>
                                          <p:attrName>style.rotation</p:attrName>
                                        </p:attrNameLst>
                                      </p:cBhvr>
                                      <p:tavLst>
                                        <p:tav tm="0">
                                          <p:val>
                                            <p:fltVal val="-90"/>
                                          </p:val>
                                        </p:tav>
                                        <p:tav tm="100000">
                                          <p:val>
                                            <p:fltVal val="0"/>
                                          </p:val>
                                        </p:tav>
                                      </p:tavLst>
                                    </p:anim>
                                    <p:anim calcmode="lin" valueType="num">
                                      <p:cBhvr>
                                        <p:cTn id="83" dur="800" decel="100000" fill="hold"/>
                                        <p:tgtEl>
                                          <p:spTgt spid="7"/>
                                        </p:tgtEl>
                                        <p:attrNameLst>
                                          <p:attrName>ppt_x</p:attrName>
                                        </p:attrNameLst>
                                      </p:cBhvr>
                                      <p:tavLst>
                                        <p:tav tm="0">
                                          <p:val>
                                            <p:strVal val="#ppt_x+0.4"/>
                                          </p:val>
                                        </p:tav>
                                        <p:tav tm="100000">
                                          <p:val>
                                            <p:strVal val="#ppt_x-0.05"/>
                                          </p:val>
                                        </p:tav>
                                      </p:tavLst>
                                    </p:anim>
                                    <p:anim calcmode="lin" valueType="num">
                                      <p:cBhvr>
                                        <p:cTn id="84" dur="800" decel="100000" fill="hold"/>
                                        <p:tgtEl>
                                          <p:spTgt spid="7"/>
                                        </p:tgtEl>
                                        <p:attrNameLst>
                                          <p:attrName>ppt_y</p:attrName>
                                        </p:attrNameLst>
                                      </p:cBhvr>
                                      <p:tavLst>
                                        <p:tav tm="0">
                                          <p:val>
                                            <p:strVal val="#ppt_y-0.4"/>
                                          </p:val>
                                        </p:tav>
                                        <p:tav tm="100000">
                                          <p:val>
                                            <p:strVal val="#ppt_y+0.1"/>
                                          </p:val>
                                        </p:tav>
                                      </p:tavLst>
                                    </p:anim>
                                    <p:anim calcmode="lin" valueType="num">
                                      <p:cBhvr>
                                        <p:cTn id="8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8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1" end="11"/>
                                            </p:txEl>
                                          </p:spTgt>
                                        </p:tgtEl>
                                        <p:attrNameLst>
                                          <p:attrName>style.visibility</p:attrName>
                                        </p:attrNameLst>
                                      </p:cBhvr>
                                      <p:to>
                                        <p:strVal val="visible"/>
                                      </p:to>
                                    </p:set>
                                    <p:anim calcmode="lin" valueType="num">
                                      <p:cBhvr additive="base">
                                        <p:cTn id="9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2" end="12"/>
                                            </p:txEl>
                                          </p:spTgt>
                                        </p:tgtEl>
                                        <p:attrNameLst>
                                          <p:attrName>style.visibility</p:attrName>
                                        </p:attrNameLst>
                                      </p:cBhvr>
                                      <p:to>
                                        <p:strVal val="visible"/>
                                      </p:to>
                                    </p:set>
                                    <p:anim calcmode="lin" valueType="num">
                                      <p:cBhvr additive="base">
                                        <p:cTn id="9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
                                            <p:txEl>
                                              <p:pRg st="13" end="13"/>
                                            </p:txEl>
                                          </p:spTgt>
                                        </p:tgtEl>
                                        <p:attrNameLst>
                                          <p:attrName>style.visibility</p:attrName>
                                        </p:attrNameLst>
                                      </p:cBhvr>
                                      <p:to>
                                        <p:strVal val="visible"/>
                                      </p:to>
                                    </p:set>
                                    <p:anim calcmode="lin" valueType="num">
                                      <p:cBhvr additive="base">
                                        <p:cTn id="10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30" presetClass="entr" presetSubtype="0" fill="hold" grpId="0" nodeType="clickEffect">
                                  <p:stCondLst>
                                    <p:cond delay="0"/>
                                  </p:stCondLst>
                                  <p:childTnLst>
                                    <p:set>
                                      <p:cBhvr>
                                        <p:cTn id="108" dur="1" fill="hold">
                                          <p:stCondLst>
                                            <p:cond delay="0"/>
                                          </p:stCondLst>
                                        </p:cTn>
                                        <p:tgtEl>
                                          <p:spTgt spid="8"/>
                                        </p:tgtEl>
                                        <p:attrNameLst>
                                          <p:attrName>style.visibility</p:attrName>
                                        </p:attrNameLst>
                                      </p:cBhvr>
                                      <p:to>
                                        <p:strVal val="visible"/>
                                      </p:to>
                                    </p:set>
                                    <p:animEffect transition="in" filter="fade">
                                      <p:cBhvr>
                                        <p:cTn id="109" dur="800" decel="100000"/>
                                        <p:tgtEl>
                                          <p:spTgt spid="8"/>
                                        </p:tgtEl>
                                      </p:cBhvr>
                                    </p:animEffect>
                                    <p:anim calcmode="lin" valueType="num">
                                      <p:cBhvr>
                                        <p:cTn id="110" dur="800" decel="100000" fill="hold"/>
                                        <p:tgtEl>
                                          <p:spTgt spid="8"/>
                                        </p:tgtEl>
                                        <p:attrNameLst>
                                          <p:attrName>style.rotation</p:attrName>
                                        </p:attrNameLst>
                                      </p:cBhvr>
                                      <p:tavLst>
                                        <p:tav tm="0">
                                          <p:val>
                                            <p:fltVal val="-90"/>
                                          </p:val>
                                        </p:tav>
                                        <p:tav tm="100000">
                                          <p:val>
                                            <p:fltVal val="0"/>
                                          </p:val>
                                        </p:tav>
                                      </p:tavLst>
                                    </p:anim>
                                    <p:anim calcmode="lin" valueType="num">
                                      <p:cBhvr>
                                        <p:cTn id="111" dur="800" decel="100000" fill="hold"/>
                                        <p:tgtEl>
                                          <p:spTgt spid="8"/>
                                        </p:tgtEl>
                                        <p:attrNameLst>
                                          <p:attrName>ppt_x</p:attrName>
                                        </p:attrNameLst>
                                      </p:cBhvr>
                                      <p:tavLst>
                                        <p:tav tm="0">
                                          <p:val>
                                            <p:strVal val="#ppt_x+0.4"/>
                                          </p:val>
                                        </p:tav>
                                        <p:tav tm="100000">
                                          <p:val>
                                            <p:strVal val="#ppt_x-0.05"/>
                                          </p:val>
                                        </p:tav>
                                      </p:tavLst>
                                    </p:anim>
                                    <p:anim calcmode="lin" valueType="num">
                                      <p:cBhvr>
                                        <p:cTn id="112" dur="800" decel="100000" fill="hold"/>
                                        <p:tgtEl>
                                          <p:spTgt spid="8"/>
                                        </p:tgtEl>
                                        <p:attrNameLst>
                                          <p:attrName>ppt_y</p:attrName>
                                        </p:attrNameLst>
                                      </p:cBhvr>
                                      <p:tavLst>
                                        <p:tav tm="0">
                                          <p:val>
                                            <p:strVal val="#ppt_y-0.4"/>
                                          </p:val>
                                        </p:tav>
                                        <p:tav tm="100000">
                                          <p:val>
                                            <p:strVal val="#ppt_y+0.1"/>
                                          </p:val>
                                        </p:tav>
                                      </p:tavLst>
                                    </p:anim>
                                    <p:anim calcmode="lin" valueType="num">
                                      <p:cBhvr>
                                        <p:cTn id="113"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114"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60000"/>
                <a:lumOff val="40000"/>
              </a:schemeClr>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2594"/>
          </a:xfrm>
          <a:solidFill>
            <a:srgbClr val="92D050"/>
          </a:solidFill>
        </p:spPr>
        <p:txBody>
          <a:bodyPr>
            <a:normAutofit fontScale="90000"/>
          </a:bodyPr>
          <a:lstStyle/>
          <a:p>
            <a:pPr algn="ctr"/>
            <a:r>
              <a:rPr lang="fa-IR" dirty="0" smtClean="0"/>
              <a:t>تشبیه</a:t>
            </a:r>
            <a:endParaRPr lang="en-US" dirty="0"/>
          </a:p>
        </p:txBody>
      </p:sp>
      <p:sp>
        <p:nvSpPr>
          <p:cNvPr id="3" name="Content Placeholder 2"/>
          <p:cNvSpPr>
            <a:spLocks noGrp="1"/>
          </p:cNvSpPr>
          <p:nvPr>
            <p:ph idx="1"/>
          </p:nvPr>
        </p:nvSpPr>
        <p:spPr>
          <a:xfrm>
            <a:off x="1285852" y="1000108"/>
            <a:ext cx="7647836" cy="5715040"/>
          </a:xfrm>
        </p:spPr>
        <p:txBody>
          <a:bodyPr>
            <a:noAutofit/>
          </a:bodyPr>
          <a:lstStyle/>
          <a:p>
            <a:pPr algn="r" rtl="1"/>
            <a:r>
              <a:rPr lang="fa-IR" sz="2000" b="1" dirty="0" smtClean="0">
                <a:solidFill>
                  <a:schemeClr val="accent5">
                    <a:lumMod val="75000"/>
                  </a:schemeClr>
                </a:solidFill>
                <a:cs typeface="2  Compset" pitchFamily="2" charset="-78"/>
              </a:rPr>
              <a:t>آرايه تشبيه از مهم ترين اركان صور خيال است و علي الظاهر آسان ترين آن ها. تشبيه در سبك خراساني غالباً تشبيه كامل است وبه تدريج از اجزاي آن كاسته مي شود ودر دوره هاي بعد به صورت تشبيه بليغ و استعاره در مي آيد .</a:t>
            </a:r>
          </a:p>
          <a:p>
            <a:pPr algn="r" rtl="1"/>
            <a:r>
              <a:rPr lang="fa-IR" sz="1800" b="1" dirty="0" smtClean="0">
                <a:solidFill>
                  <a:srgbClr val="002060"/>
                </a:solidFill>
                <a:cs typeface="B Nazanin" pitchFamily="2" charset="-78"/>
              </a:rPr>
              <a:t>تشبيه مصدر باب تفعيل به معني ماننده كردن چيزي به چيز. </a:t>
            </a:r>
          </a:p>
          <a:p>
            <a:pPr algn="r" rtl="1"/>
            <a:r>
              <a:rPr lang="fa-IR" sz="1800" b="1" dirty="0" smtClean="0">
                <a:solidFill>
                  <a:srgbClr val="002060"/>
                </a:solidFill>
                <a:cs typeface="B Nazanin" pitchFamily="2" charset="-78"/>
              </a:rPr>
              <a:t>در تشبیه دو مورد بر پایه ی اشتراکی که در صفت دارند به هم مانند می شوند . مورد اصلی مشبه و موردی که مشبه به آن تشبیه می شود مشبه به نامیده می شود . وجه شبه صفت مشترک بین آن دو و واژه هاییچون « مثل ، مانند ، بسان ، بکردار ، مانستی و ... » ادات تشبیه می باشد . </a:t>
            </a:r>
          </a:p>
          <a:p>
            <a:pPr algn="r" rtl="1"/>
            <a:r>
              <a:rPr lang="fa-IR" sz="2000" b="1" dirty="0" smtClean="0">
                <a:solidFill>
                  <a:srgbClr val="002060"/>
                </a:solidFill>
                <a:cs typeface="B Homa" pitchFamily="2" charset="-78"/>
              </a:rPr>
              <a:t>چند نکته درباره تشبیه : </a:t>
            </a:r>
          </a:p>
          <a:p>
            <a:pPr algn="r" rtl="1"/>
            <a:r>
              <a:rPr lang="fa-IR" sz="2000" b="1" dirty="0" smtClean="0">
                <a:solidFill>
                  <a:srgbClr val="002060"/>
                </a:solidFill>
                <a:cs typeface="B Nazanin" pitchFamily="2" charset="-78"/>
              </a:rPr>
              <a:t>نکته اول :هیچ تشبیهی بدون ذکر مشبه و مشبه به شکل نمی گیرد. </a:t>
            </a:r>
          </a:p>
          <a:p>
            <a:pPr algn="r" rtl="1"/>
            <a:r>
              <a:rPr lang="fa-IR" sz="2000" b="1" dirty="0" smtClean="0">
                <a:solidFill>
                  <a:srgbClr val="002060"/>
                </a:solidFill>
                <a:cs typeface="B Nazanin" pitchFamily="2" charset="-78"/>
              </a:rPr>
              <a:t>نکته دوم : حذف ادات تشبیه باعث تاکید بر همانندی مشبه ومشبه به می شود .مادرم درمهربانی مثل فرشته است . مادرم فرشته است .  </a:t>
            </a:r>
          </a:p>
          <a:p>
            <a:pPr algn="r" rtl="1"/>
            <a:r>
              <a:rPr lang="fa-IR" sz="2000" b="1" dirty="0" smtClean="0">
                <a:solidFill>
                  <a:srgbClr val="002060"/>
                </a:solidFill>
                <a:cs typeface="B Nazanin" pitchFamily="2" charset="-78"/>
              </a:rPr>
              <a:t>نکته سوم : حذف وجه شبه ذهن آدمی را به تکاپو وامی دارد و بر ارزش هنری کلام می فزاید . تا</a:t>
            </a:r>
            <a:r>
              <a:rPr lang="fa-IR" sz="2000" b="1" dirty="0" smtClean="0">
                <a:solidFill>
                  <a:srgbClr val="FF0000"/>
                </a:solidFill>
                <a:cs typeface="B Nazanin" pitchFamily="2" charset="-78"/>
              </a:rPr>
              <a:t>کیمیای عشق </a:t>
            </a:r>
            <a:r>
              <a:rPr lang="fa-IR" sz="2000" b="1" dirty="0" smtClean="0">
                <a:solidFill>
                  <a:srgbClr val="002060"/>
                </a:solidFill>
                <a:cs typeface="B Nazanin" pitchFamily="2" charset="-78"/>
              </a:rPr>
              <a:t>بیابی وزر شوی .</a:t>
            </a:r>
            <a:r>
              <a:rPr lang="fa-IR" sz="2000" b="1" dirty="0" smtClean="0">
                <a:solidFill>
                  <a:schemeClr val="accent5">
                    <a:lumMod val="75000"/>
                  </a:schemeClr>
                </a:solidFill>
                <a:cs typeface="B Nazanin" pitchFamily="2" charset="-78"/>
              </a:rPr>
              <a:t>وجه شبه قلب ماهیت و تعالی بخشی .</a:t>
            </a:r>
          </a:p>
          <a:p>
            <a:pPr algn="r" rtl="1"/>
            <a:r>
              <a:rPr lang="fa-IR" sz="2000" b="1" dirty="0" smtClean="0">
                <a:solidFill>
                  <a:schemeClr val="accent6">
                    <a:lumMod val="50000"/>
                  </a:schemeClr>
                </a:solidFill>
                <a:cs typeface="B Nazanin" pitchFamily="2" charset="-78"/>
              </a:rPr>
              <a:t>نکته چهارم : گاهی درزبان ادبی مشبه ومشبه به به کمک کسره اضافه به هم پیوند داده می شود واضافه تشبیهی رابه وجود می آورد . </a:t>
            </a:r>
          </a:p>
          <a:p>
            <a:pPr algn="r" rtl="1"/>
            <a:r>
              <a:rPr lang="fa-IR" sz="2000" b="1" dirty="0" smtClean="0">
                <a:solidFill>
                  <a:schemeClr val="accent5">
                    <a:lumMod val="75000"/>
                  </a:schemeClr>
                </a:solidFill>
                <a:cs typeface="B Nazanin" pitchFamily="2" charset="-78"/>
              </a:rPr>
              <a:t>قد سرو ، تیرمژگان، بیابان گمراهی ، نوردانش ، ماه رخسار ، زنجیر گیسو </a:t>
            </a:r>
            <a:endParaRPr lang="en-US" sz="2000" b="1" dirty="0">
              <a:solidFill>
                <a:schemeClr val="accent5">
                  <a:lumMod val="75000"/>
                </a:schemeClr>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ox(i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ox(i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25470"/>
          </a:xfrm>
          <a:solidFill>
            <a:schemeClr val="bg1">
              <a:lumMod val="75000"/>
            </a:schemeClr>
          </a:solidFill>
        </p:spPr>
        <p:txBody>
          <a:bodyPr>
            <a:normAutofit fontScale="90000"/>
          </a:bodyPr>
          <a:lstStyle/>
          <a:p>
            <a:pPr algn="r" rtl="1"/>
            <a:r>
              <a:rPr lang="fa-IR" dirty="0" smtClean="0"/>
              <a:t>کنایه </a:t>
            </a:r>
            <a:endParaRPr lang="en-US" dirty="0"/>
          </a:p>
        </p:txBody>
      </p:sp>
      <p:sp>
        <p:nvSpPr>
          <p:cNvPr id="3" name="Content Placeholder 2"/>
          <p:cNvSpPr>
            <a:spLocks noGrp="1"/>
          </p:cNvSpPr>
          <p:nvPr>
            <p:ph idx="1"/>
          </p:nvPr>
        </p:nvSpPr>
        <p:spPr>
          <a:xfrm>
            <a:off x="1435608" y="1214422"/>
            <a:ext cx="7498080" cy="5429288"/>
          </a:xfrm>
        </p:spPr>
        <p:txBody>
          <a:bodyPr>
            <a:normAutofit fontScale="85000" lnSpcReduction="20000"/>
          </a:bodyPr>
          <a:lstStyle/>
          <a:p>
            <a:pPr algn="just" rtl="1"/>
            <a:r>
              <a:rPr lang="fa-IR" b="1" dirty="0" smtClean="0">
                <a:solidFill>
                  <a:srgbClr val="003300"/>
                </a:solidFill>
                <a:cs typeface="B Nazanin" pitchFamily="2" charset="-78"/>
              </a:rPr>
              <a:t>کنایه در لغت به معنای« پوشیده سخن گفتن » است و در اصطلاح ادبیات فارسی، ترکیبی است که مراد گوینده معنای ظاهری آن نباشد، اما قرینه ای هم که ما را از معنای ظاهری متوجه معنای باطنی می کند، وجود نداشته باشد. بنابراین کنایه ذکر مطلبی و دریافت مطلبی دیگر است .</a:t>
            </a:r>
          </a:p>
          <a:p>
            <a:pPr algn="r" rtl="1">
              <a:buNone/>
            </a:pPr>
            <a:r>
              <a:rPr lang="fa-IR" b="1" dirty="0" smtClean="0">
                <a:solidFill>
                  <a:srgbClr val="002060"/>
                </a:solidFill>
                <a:cs typeface="B Nazanin" pitchFamily="2" charset="-78"/>
              </a:rPr>
              <a:t> </a:t>
            </a:r>
            <a:r>
              <a:rPr lang="fa-IR" b="1" dirty="0" smtClean="0">
                <a:solidFill>
                  <a:srgbClr val="FF0000"/>
                </a:solidFill>
                <a:cs typeface="B Nazanin" pitchFamily="2" charset="-78"/>
              </a:rPr>
              <a:t>فرق کنایه با مجاز و استعاره</a:t>
            </a:r>
          </a:p>
          <a:p>
            <a:pPr algn="just" rtl="1"/>
            <a:r>
              <a:rPr lang="fa-IR" b="1" dirty="0" smtClean="0">
                <a:solidFill>
                  <a:srgbClr val="002060"/>
                </a:solidFill>
                <a:cs typeface="B Nazanin" pitchFamily="2" charset="-78"/>
              </a:rPr>
              <a:t>  در هر سه مورد، معنای ظاهری مقصود نیست؛ اما در مجاز و استعاره به دلیل وجود قرینه در کلام به کار گرفتن معنای ظاهری عبارت یا کلمه جایز نیست، ولی در کنایه، گرچه خواست شاعر معنای باطنی عبارت است؛ اما معنای ظاهری هم قابل پذیرش است. </a:t>
            </a:r>
          </a:p>
          <a:p>
            <a:pPr algn="just" rtl="1">
              <a:buNone/>
            </a:pPr>
            <a:r>
              <a:rPr lang="fa-IR" b="1" dirty="0" smtClean="0">
                <a:solidFill>
                  <a:srgbClr val="002060"/>
                </a:solidFill>
                <a:cs typeface="B Nazanin" pitchFamily="2" charset="-78"/>
              </a:rPr>
              <a:t>                    </a:t>
            </a:r>
            <a:r>
              <a:rPr lang="fa-IR" b="1" dirty="0" smtClean="0">
                <a:solidFill>
                  <a:srgbClr val="7030A0"/>
                </a:solidFill>
                <a:cs typeface="B Nazanin" pitchFamily="2" charset="-78"/>
              </a:rPr>
              <a:t>دامن کشان که می روی امروز بر زمین</a:t>
            </a:r>
          </a:p>
          <a:p>
            <a:pPr algn="ctr" rtl="1">
              <a:buNone/>
            </a:pPr>
            <a:r>
              <a:rPr lang="fa-IR" b="1" dirty="0" smtClean="0">
                <a:solidFill>
                  <a:srgbClr val="7030A0"/>
                </a:solidFill>
                <a:cs typeface="B Nazanin" pitchFamily="2" charset="-78"/>
              </a:rPr>
              <a:t>                                          فردا غبار کالبدت بر هوا نماند</a:t>
            </a:r>
          </a:p>
          <a:p>
            <a:pPr algn="r" rtl="1">
              <a:buNone/>
            </a:pPr>
            <a:r>
              <a:rPr lang="fa-IR" sz="2600" b="1" dirty="0" smtClean="0">
                <a:solidFill>
                  <a:srgbClr val="005C2A"/>
                </a:solidFill>
                <a:cs typeface="B Nazanin" pitchFamily="2" charset="-78"/>
              </a:rPr>
              <a:t>دامن کشان رفتن کنایه از غروروتکبرداشتن </a:t>
            </a:r>
          </a:p>
          <a:p>
            <a:pPr algn="r" rtl="1">
              <a:buNone/>
            </a:pPr>
            <a:r>
              <a:rPr lang="fa-IR" sz="2600" b="1" dirty="0" smtClean="0">
                <a:solidFill>
                  <a:srgbClr val="005C2A"/>
                </a:solidFill>
                <a:cs typeface="B Nazanin" pitchFamily="2" charset="-78"/>
              </a:rPr>
              <a:t>معنی ظاهری کشیدن دامن بر روی زمین قابل درک وتصوّر می باشد .</a:t>
            </a:r>
            <a:endParaRPr lang="fa-IR" sz="2600" dirty="0" smtClean="0">
              <a:solidFill>
                <a:srgbClr val="005C2A"/>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46"/>
          </a:xfrm>
          <a:solidFill>
            <a:srgbClr val="FFFF00"/>
          </a:solidFill>
        </p:spPr>
        <p:txBody>
          <a:bodyPr>
            <a:normAutofit/>
          </a:bodyPr>
          <a:lstStyle/>
          <a:p>
            <a:pPr algn="r" rtl="1"/>
            <a:r>
              <a:rPr lang="fa-IR" sz="3200" b="1" dirty="0" smtClean="0">
                <a:effectLst/>
                <a:cs typeface="B Nazanin" pitchFamily="2" charset="-78"/>
              </a:rPr>
              <a:t>نمونه ای ازکنایه های رایج در زبان فارسی </a:t>
            </a:r>
            <a:endParaRPr lang="en-US" sz="3200" b="1" dirty="0">
              <a:effectLst/>
              <a:cs typeface="B Nazanin" pitchFamily="2" charset="-78"/>
            </a:endParaRPr>
          </a:p>
        </p:txBody>
      </p:sp>
      <p:sp>
        <p:nvSpPr>
          <p:cNvPr id="3" name="Content Placeholder 2"/>
          <p:cNvSpPr>
            <a:spLocks noGrp="1"/>
          </p:cNvSpPr>
          <p:nvPr>
            <p:ph idx="1"/>
          </p:nvPr>
        </p:nvSpPr>
        <p:spPr>
          <a:xfrm>
            <a:off x="1435608" y="1447800"/>
            <a:ext cx="7498080" cy="5195910"/>
          </a:xfrm>
        </p:spPr>
        <p:txBody>
          <a:bodyPr>
            <a:normAutofit fontScale="92500" lnSpcReduction="10000"/>
          </a:bodyPr>
          <a:lstStyle/>
          <a:p>
            <a:pPr algn="r" rtl="1"/>
            <a:r>
              <a:rPr lang="ar-SA" sz="2000" b="1" dirty="0" smtClean="0">
                <a:solidFill>
                  <a:srgbClr val="003300"/>
                </a:solidFill>
                <a:cs typeface="B Nazanin" pitchFamily="2" charset="-78"/>
              </a:rPr>
              <a:t>آسمان جل : کنایه از فقیر ، بی چیز ، بی خانمان </a:t>
            </a:r>
            <a:r>
              <a:rPr lang="fa-IR" sz="2000" b="1" dirty="0" smtClean="0">
                <a:solidFill>
                  <a:srgbClr val="003300"/>
                </a:solidFill>
                <a:cs typeface="B Nazanin" pitchFamily="2" charset="-78"/>
              </a:rPr>
              <a:t>.</a:t>
            </a:r>
          </a:p>
          <a:p>
            <a:pPr algn="r" rtl="1"/>
            <a:r>
              <a:rPr lang="fa-IR" sz="2000" b="1" dirty="0" smtClean="0">
                <a:solidFill>
                  <a:srgbClr val="003300"/>
                </a:solidFill>
                <a:cs typeface="B Nazanin" pitchFamily="2" charset="-78"/>
              </a:rPr>
              <a:t>از عهده چیزی برآمدن : کنایه از آن را به خوبی انجام دادن.</a:t>
            </a:r>
          </a:p>
          <a:p>
            <a:pPr algn="r" rtl="1"/>
            <a:r>
              <a:rPr lang="fa-IR" sz="2000" b="1" dirty="0" smtClean="0">
                <a:solidFill>
                  <a:srgbClr val="003300"/>
                </a:solidFill>
                <a:cs typeface="B Nazanin" pitchFamily="2" charset="-78"/>
              </a:rPr>
              <a:t>با زبان بی زبانی گفتن : کنایه از فهماندن مقصود بدون استفاده از بیان صریح.</a:t>
            </a:r>
          </a:p>
          <a:p>
            <a:pPr algn="r" rtl="1"/>
            <a:r>
              <a:rPr lang="fa-IR" sz="2000" b="1" dirty="0" smtClean="0">
                <a:solidFill>
                  <a:srgbClr val="C00000"/>
                </a:solidFill>
                <a:cs typeface="B Nazanin" pitchFamily="2" charset="-78"/>
              </a:rPr>
              <a:t>برای خالی نبودن عریضه : کنایه از حفظ ظاهر.</a:t>
            </a:r>
          </a:p>
          <a:p>
            <a:pPr algn="r" rtl="1"/>
            <a:r>
              <a:rPr lang="fa-IR" sz="2000" b="1" dirty="0" smtClean="0">
                <a:solidFill>
                  <a:srgbClr val="C00000"/>
                </a:solidFill>
                <a:cs typeface="B Nazanin" pitchFamily="2" charset="-78"/>
              </a:rPr>
              <a:t>بی دست و پا : کنایه از آن که از عهده کار بر نمی آید، بی کفایت و بی عرضه .</a:t>
            </a:r>
          </a:p>
          <a:p>
            <a:pPr algn="r" rtl="1"/>
            <a:r>
              <a:rPr lang="ar-SA" sz="2000" b="1" dirty="0" smtClean="0">
                <a:solidFill>
                  <a:srgbClr val="C00000"/>
                </a:solidFill>
                <a:cs typeface="B Nazanin" pitchFamily="2" charset="-78"/>
              </a:rPr>
              <a:t>جویده جویده </a:t>
            </a:r>
            <a:r>
              <a:rPr lang="fa-IR" sz="2000" b="1" dirty="0" smtClean="0">
                <a:solidFill>
                  <a:srgbClr val="C00000"/>
                </a:solidFill>
                <a:cs typeface="B Nazanin" pitchFamily="2" charset="-78"/>
              </a:rPr>
              <a:t>حرف زدن </a:t>
            </a:r>
            <a:r>
              <a:rPr lang="ar-SA" sz="2000" b="1" dirty="0" smtClean="0">
                <a:solidFill>
                  <a:srgbClr val="C00000"/>
                </a:solidFill>
                <a:cs typeface="B Nazanin" pitchFamily="2" charset="-78"/>
              </a:rPr>
              <a:t>: کنایه از گنگ ، نامفهونم </a:t>
            </a:r>
            <a:r>
              <a:rPr lang="fa-IR" sz="2000" b="1" dirty="0" smtClean="0">
                <a:solidFill>
                  <a:srgbClr val="C00000"/>
                </a:solidFill>
                <a:cs typeface="B Nazanin" pitchFamily="2" charset="-78"/>
              </a:rPr>
              <a:t>و</a:t>
            </a:r>
            <a:r>
              <a:rPr lang="ar-SA" sz="2000" b="1" dirty="0" smtClean="0">
                <a:solidFill>
                  <a:srgbClr val="C00000"/>
                </a:solidFill>
                <a:cs typeface="B Nazanin" pitchFamily="2" charset="-78"/>
              </a:rPr>
              <a:t>به طور نامفهوم </a:t>
            </a:r>
            <a:r>
              <a:rPr lang="fa-IR" sz="2000" b="1" dirty="0" smtClean="0">
                <a:solidFill>
                  <a:srgbClr val="C00000"/>
                </a:solidFill>
                <a:cs typeface="B Nazanin" pitchFamily="2" charset="-78"/>
              </a:rPr>
              <a:t>سخن گفتن.</a:t>
            </a:r>
          </a:p>
          <a:p>
            <a:pPr algn="r" rtl="1"/>
            <a:r>
              <a:rPr lang="fa-IR" sz="2000" b="1" dirty="0" smtClean="0">
                <a:solidFill>
                  <a:srgbClr val="002060"/>
                </a:solidFill>
                <a:cs typeface="B Nazanin" pitchFamily="2" charset="-78"/>
              </a:rPr>
              <a:t>چانه کسی گرم شدن : کنایه از مشغول شدن کسی به پر حرفی و ادامه دادن آن.</a:t>
            </a:r>
          </a:p>
          <a:p>
            <a:pPr algn="r" rtl="1"/>
            <a:r>
              <a:rPr lang="fa-IR" sz="2000" b="1" dirty="0" smtClean="0">
                <a:solidFill>
                  <a:srgbClr val="002060"/>
                </a:solidFill>
                <a:cs typeface="B Nazanin" pitchFamily="2" charset="-78"/>
              </a:rPr>
              <a:t>چین به صورت انداختن : کنایه ازخشم یا نارضایتی خود را نشان دادن.</a:t>
            </a:r>
          </a:p>
          <a:p>
            <a:pPr algn="r" rtl="1"/>
            <a:r>
              <a:rPr lang="fa-IR" sz="2000" b="1" dirty="0" smtClean="0">
                <a:solidFill>
                  <a:srgbClr val="002060"/>
                </a:solidFill>
                <a:cs typeface="B Nazanin" pitchFamily="2" charset="-78"/>
              </a:rPr>
              <a:t>روی کسی را زمین انداختن : کنایه از تقاضای او را رد کردن .</a:t>
            </a:r>
          </a:p>
          <a:p>
            <a:pPr algn="r" rtl="1"/>
            <a:r>
              <a:rPr lang="fa-IR" sz="2000" b="1" dirty="0" smtClean="0">
                <a:solidFill>
                  <a:srgbClr val="003300"/>
                </a:solidFill>
                <a:cs typeface="B Nazanin" pitchFamily="2" charset="-78"/>
              </a:rPr>
              <a:t>سر و ته یک کرباس بودن :کنایه از  یک جنس و از یک قماش بودن .</a:t>
            </a:r>
          </a:p>
          <a:p>
            <a:pPr algn="r" rtl="1"/>
            <a:r>
              <a:rPr lang="fa-IR" sz="2000" b="1" dirty="0" smtClean="0">
                <a:solidFill>
                  <a:srgbClr val="003300"/>
                </a:solidFill>
                <a:cs typeface="B Nazanin" pitchFamily="2" charset="-78"/>
              </a:rPr>
              <a:t>سیه کاسه : کنایه از انسان ممسک و خسیس. </a:t>
            </a:r>
          </a:p>
          <a:p>
            <a:pPr algn="r" rtl="1"/>
            <a:r>
              <a:rPr lang="fa-IR" sz="2000" b="1" dirty="0" smtClean="0">
                <a:solidFill>
                  <a:srgbClr val="003300"/>
                </a:solidFill>
                <a:cs typeface="B Nazanin" pitchFamily="2" charset="-78"/>
              </a:rPr>
              <a:t>سر بر سر زانو نهادن : کنایه از شدت اندوه ،درماندگی و در خود فرو رفتن است. </a:t>
            </a:r>
          </a:p>
          <a:p>
            <a:pPr algn="r" rtl="1"/>
            <a:r>
              <a:rPr lang="fa-IR" sz="2000" b="1" dirty="0" smtClean="0">
                <a:solidFill>
                  <a:schemeClr val="accent5">
                    <a:lumMod val="50000"/>
                  </a:schemeClr>
                </a:solidFill>
                <a:cs typeface="B Nazanin" pitchFamily="2" charset="-78"/>
              </a:rPr>
              <a:t>حلقه به گوش : کنایه از نهایت فرمانبرداری است.</a:t>
            </a:r>
          </a:p>
          <a:p>
            <a:pPr algn="r" rtl="1"/>
            <a:r>
              <a:rPr lang="fa-IR" sz="2000" b="1" dirty="0" smtClean="0">
                <a:solidFill>
                  <a:schemeClr val="accent5">
                    <a:lumMod val="50000"/>
                  </a:schemeClr>
                </a:solidFill>
                <a:cs typeface="B Nazanin" pitchFamily="2" charset="-78"/>
              </a:rPr>
              <a:t>سر از پا نشناختن :کنایه ازشاد و خوشحال بودن .</a:t>
            </a:r>
          </a:p>
          <a:p>
            <a:pPr algn="r" rtl="1"/>
            <a:r>
              <a:rPr lang="fa-IR" sz="2000" b="1" dirty="0" smtClean="0">
                <a:solidFill>
                  <a:schemeClr val="accent5">
                    <a:lumMod val="50000"/>
                  </a:schemeClr>
                </a:solidFill>
                <a:cs typeface="B Nazanin" pitchFamily="2" charset="-78"/>
              </a:rPr>
              <a:t>آب درهاون کوبیدن:کنایه ازکار بیهوده کردن </a:t>
            </a:r>
          </a:p>
          <a:p>
            <a:pPr algn="r" rtl="1"/>
            <a:endParaRPr lang="fa-IR" sz="1800" b="1" dirty="0" smtClean="0">
              <a:solidFill>
                <a:schemeClr val="accent5">
                  <a:lumMod val="50000"/>
                </a:schemeClr>
              </a:solidFill>
              <a:cs typeface="2  Compset" pitchFamily="2" charset="-78"/>
            </a:endParaRPr>
          </a:p>
          <a:p>
            <a:pPr algn="r" rtl="1"/>
            <a:endParaRPr lang="en-US" sz="1800" b="1" dirty="0">
              <a:solidFill>
                <a:schemeClr val="accent5">
                  <a:lumMod val="50000"/>
                </a:schemeClr>
              </a:solidFill>
              <a:cs typeface="2  Compse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4000" b="-2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7290" y="785794"/>
            <a:ext cx="7498080" cy="3714776"/>
          </a:xfrm>
        </p:spPr>
        <p:txBody>
          <a:bodyPr>
            <a:normAutofit fontScale="90000"/>
          </a:bodyPr>
          <a:lstStyle/>
          <a:p>
            <a:pPr algn="r" rtl="1"/>
            <a:r>
              <a:rPr lang="fa-IR" sz="2000" b="1" dirty="0" smtClean="0">
                <a:cs typeface="B Nazanin" pitchFamily="2" charset="-78"/>
              </a:rPr>
              <a:t/>
            </a:r>
            <a:br>
              <a:rPr lang="fa-IR" sz="2000" b="1" dirty="0" smtClean="0">
                <a:cs typeface="B Nazanin" pitchFamily="2" charset="-78"/>
              </a:rPr>
            </a:br>
            <a:r>
              <a:rPr lang="fa-IR" sz="2200" b="1" dirty="0" smtClean="0">
                <a:solidFill>
                  <a:srgbClr val="C00000"/>
                </a:solidFill>
                <a:cs typeface="B Titr" pitchFamily="2" charset="-78"/>
              </a:rPr>
              <a:t>اسلوب معادله</a:t>
            </a: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آ</a:t>
            </a:r>
            <a:r>
              <a:rPr lang="fa-IR" sz="1800" b="1" dirty="0" smtClean="0">
                <a:cs typeface="B Nazanin" pitchFamily="2" charset="-78"/>
              </a:rPr>
              <a:t>رایه ادبی« اسلوب معادله»که بیشتر در شعر سبک هندی به کار رفته است یکی از زیباترین آرایه ها است. شعری است که ابتدا شاعر یک مفهوم یا مقصود خاصی را در یک مصراع می آورد سپس برای توضیح بیشتر آن، یک تمثیل یا ضرب المثل را در مصراع دیگر می آورد تا مفهوم بیت برای خواننده ساده و قابل فهم شود.  به ظاهر هیچ ارتباط معنایی بین دو مصراع نیست. و می توان جای دو مصراع را عوض کرد، یا بین دو مصراع علامت(=) گذاشت، یا عبارت(همانطوریکه ) آورد چنانچه این عبارت یا علامت مساوی بین دو مصراع برقرار شودآرایه ی « اسلوب معادله» می باشد. معروفترین شاعر اسلوب معادله«صائب تبریزی» است. </a:t>
            </a:r>
            <a:r>
              <a:rPr lang="fa-IR" sz="2000" b="1" dirty="0" smtClean="0">
                <a:cs typeface="B Nazanin" pitchFamily="2" charset="-78"/>
              </a:rPr>
              <a:t/>
            </a:r>
            <a:br>
              <a:rPr lang="fa-IR" sz="2000" b="1" dirty="0" smtClean="0">
                <a:cs typeface="B Nazanin" pitchFamily="2" charset="-78"/>
              </a:rPr>
            </a:br>
            <a:r>
              <a:rPr lang="fa-IR" sz="2000" b="1" dirty="0" smtClean="0">
                <a:solidFill>
                  <a:srgbClr val="C00000"/>
                </a:solidFill>
                <a:cs typeface="B Nazanin" pitchFamily="2" charset="-78"/>
              </a:rPr>
              <a:t>بنابر اين براي تشخيص اسلوب معادله بايد به نكات زير توجّه نمود : </a:t>
            </a: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 -          </a:t>
            </a:r>
            <a:r>
              <a:rPr lang="fa-IR" sz="1600" b="1" dirty="0" smtClean="0">
                <a:cs typeface="B Nazanin" pitchFamily="2" charset="-78"/>
              </a:rPr>
              <a:t>در اسلوب معادله اجزاي دو مصراع  از نظر ارتباط معنايي مشابه هم هستند .</a:t>
            </a:r>
            <a:br>
              <a:rPr lang="fa-IR" sz="1600" b="1" dirty="0" smtClean="0">
                <a:cs typeface="B Nazanin" pitchFamily="2" charset="-78"/>
              </a:rPr>
            </a:br>
            <a:r>
              <a:rPr lang="fa-IR" sz="1600" b="1" dirty="0" smtClean="0">
                <a:cs typeface="B Nazanin" pitchFamily="2" charset="-78"/>
              </a:rPr>
              <a:t>-          مي توان جاي دو موضوع ( دو مصراع ) را عوض كرد .به عبارتي هريك را مي توان نمونه و تأكيد ديگري دانست .</a:t>
            </a:r>
            <a:br>
              <a:rPr lang="fa-IR" sz="1600" b="1" dirty="0" smtClean="0">
                <a:cs typeface="B Nazanin" pitchFamily="2" charset="-78"/>
              </a:rPr>
            </a:br>
            <a:r>
              <a:rPr lang="fa-IR" sz="1600" b="1" dirty="0" smtClean="0">
                <a:cs typeface="B Nazanin" pitchFamily="2" charset="-78"/>
              </a:rPr>
              <a:t>-                در اسلوب معادله بين دو مصراع ، پيوند وابسته ساز مثل : كه ، چون ، زيرا و ...  به كار نمي رود .</a:t>
            </a:r>
            <a:br>
              <a:rPr lang="fa-IR" sz="1600" b="1" dirty="0" smtClean="0">
                <a:cs typeface="B Nazanin" pitchFamily="2" charset="-78"/>
              </a:rPr>
            </a:br>
            <a:r>
              <a:rPr lang="fa-IR" sz="1600" b="1" dirty="0" smtClean="0">
                <a:cs typeface="B Nazanin" pitchFamily="2" charset="-78"/>
              </a:rPr>
              <a:t>-          در اسلوب معادله نبايد مصراع اوّل با علامت سؤال (؟) همراه باشد . </a:t>
            </a:r>
            <a:br>
              <a:rPr lang="fa-IR" sz="1600" b="1" dirty="0" smtClean="0">
                <a:cs typeface="B Nazanin" pitchFamily="2" charset="-78"/>
              </a:rPr>
            </a:br>
            <a:r>
              <a:rPr lang="fa-IR" sz="1600" b="1" dirty="0" smtClean="0">
                <a:cs typeface="B Nazanin" pitchFamily="2" charset="-78"/>
              </a:rPr>
              <a:t>-          در اسلوب معادله هريك از دو موضوع ( دو مصراع ) يك جمله ي مستقل اند .  </a:t>
            </a:r>
            <a:br>
              <a:rPr lang="fa-IR" sz="1600" b="1" dirty="0" smtClean="0">
                <a:cs typeface="B Nazanin" pitchFamily="2" charset="-78"/>
              </a:rPr>
            </a:br>
            <a:r>
              <a:rPr lang="fa-IR" sz="1600" b="1" dirty="0" smtClean="0">
                <a:cs typeface="B Nazanin" pitchFamily="2" charset="-78"/>
              </a:rPr>
              <a:t>-          مي توان بين دو مصراع واژه ي « همان طوري كه » به كار برد .</a:t>
            </a:r>
            <a:br>
              <a:rPr lang="fa-IR" sz="1600" b="1" dirty="0" smtClean="0">
                <a:cs typeface="B Nazanin" pitchFamily="2" charset="-78"/>
              </a:rPr>
            </a:br>
            <a:r>
              <a:rPr lang="fa-IR" sz="1600" b="1" dirty="0" smtClean="0">
                <a:cs typeface="B Nazanin" pitchFamily="2" charset="-78"/>
              </a:rPr>
              <a:t/>
            </a:r>
            <a:br>
              <a:rPr lang="fa-IR" sz="1600" b="1" dirty="0" smtClean="0">
                <a:cs typeface="B Nazanin" pitchFamily="2" charset="-78"/>
              </a:rPr>
            </a:br>
            <a:r>
              <a:rPr lang="fa-IR" dirty="0" smtClean="0"/>
              <a:t/>
            </a:r>
            <a:br>
              <a:rPr lang="fa-IR" dirty="0" smtClean="0"/>
            </a:br>
            <a:endParaRPr lang="fa-IR" dirty="0"/>
          </a:p>
        </p:txBody>
      </p:sp>
      <p:sp>
        <p:nvSpPr>
          <p:cNvPr id="3" name="Content Placeholder 2"/>
          <p:cNvSpPr>
            <a:spLocks noGrp="1"/>
          </p:cNvSpPr>
          <p:nvPr>
            <p:ph idx="1"/>
          </p:nvPr>
        </p:nvSpPr>
        <p:spPr>
          <a:xfrm>
            <a:off x="1285852" y="4000504"/>
            <a:ext cx="7498080" cy="2571768"/>
          </a:xfrm>
        </p:spPr>
        <p:txBody>
          <a:bodyPr>
            <a:normAutofit fontScale="47500" lnSpcReduction="20000"/>
          </a:bodyPr>
          <a:lstStyle/>
          <a:p>
            <a:pPr algn="r" rtl="1"/>
            <a:r>
              <a:rPr lang="fa-IR" sz="3800" b="1" dirty="0" smtClean="0">
                <a:solidFill>
                  <a:srgbClr val="00B0F0"/>
                </a:solidFill>
              </a:rPr>
              <a:t> نمونه های آرایه ادبی« اسلوب معادله» در شعر صائب</a:t>
            </a:r>
            <a:endParaRPr lang="fa-IR" sz="3800" b="1" dirty="0" smtClean="0">
              <a:solidFill>
                <a:srgbClr val="00B0F0"/>
              </a:solidFill>
              <a:cs typeface="B Nazanin" pitchFamily="2" charset="-78"/>
            </a:endParaRPr>
          </a:p>
          <a:p>
            <a:pPr algn="r" rtl="1"/>
            <a:r>
              <a:rPr lang="fa-IR" sz="3400" b="1" dirty="0" smtClean="0">
                <a:solidFill>
                  <a:srgbClr val="003300"/>
                </a:solidFill>
                <a:cs typeface="B Nazanin" pitchFamily="2" charset="-78"/>
              </a:rPr>
              <a:t>دل ز قید جسم چون آزاد گردد وا شود                             چون حباب از خود کند قالب تهی، دریا شود</a:t>
            </a:r>
          </a:p>
          <a:p>
            <a:pPr algn="r" rtl="1"/>
            <a:r>
              <a:rPr lang="fa-IR" sz="3400" b="1" dirty="0" smtClean="0">
                <a:solidFill>
                  <a:srgbClr val="003300"/>
                </a:solidFill>
                <a:cs typeface="B Nazanin" pitchFamily="2" charset="-78"/>
              </a:rPr>
              <a:t> به هیچ جا نرسد، هر که  همتش پست است                         پر شکسته ،خس و خار آشیانه شود</a:t>
            </a:r>
          </a:p>
          <a:p>
            <a:pPr algn="r" rtl="1"/>
            <a:r>
              <a:rPr lang="fa-IR" sz="3400" b="1" dirty="0" smtClean="0">
                <a:solidFill>
                  <a:srgbClr val="003300"/>
                </a:solidFill>
                <a:cs typeface="B Nazanin" pitchFamily="2" charset="-78"/>
              </a:rPr>
              <a:t> از تواضع کم نگردد رتبه ی گردنکشان                             نیست عیبی گر بود شمشیر لنگردار کج</a:t>
            </a:r>
          </a:p>
          <a:p>
            <a:pPr algn="r" rtl="1"/>
            <a:r>
              <a:rPr lang="fa-IR" sz="3400" b="1" dirty="0" smtClean="0">
                <a:solidFill>
                  <a:srgbClr val="003300"/>
                </a:solidFill>
                <a:cs typeface="B Nazanin" pitchFamily="2" charset="-78"/>
              </a:rPr>
              <a:t>پدرخجلت کشدازاعمال ناشایست فرزندان            خطایی گر زتیرآید،کمان بر خویش می لرزد             </a:t>
            </a:r>
          </a:p>
          <a:p>
            <a:pPr algn="r" rtl="1"/>
            <a:r>
              <a:rPr lang="fa-IR" sz="3400" b="1" dirty="0" smtClean="0">
                <a:solidFill>
                  <a:srgbClr val="003300"/>
                </a:solidFill>
                <a:cs typeface="B Nazanin" pitchFamily="2" charset="-78"/>
              </a:rPr>
              <a:t>پیران تلاش رزق فزون از جوان کنند                              حرص گدا شود طرف شام، بیشتر</a:t>
            </a:r>
          </a:p>
          <a:p>
            <a:pPr algn="r" rtl="1"/>
            <a:r>
              <a:rPr lang="fa-IR" sz="3400" b="1" dirty="0" smtClean="0">
                <a:solidFill>
                  <a:srgbClr val="003300"/>
                </a:solidFill>
                <a:cs typeface="B Nazanin" pitchFamily="2" charset="-78"/>
              </a:rPr>
              <a:t>ریشه نخل کهنسال از جوان افزون تر است                  بیشتر دلبستگی باشد به دنیا،پیر را</a:t>
            </a:r>
          </a:p>
          <a:p>
            <a:pPr algn="r" rtl="1"/>
            <a:r>
              <a:rPr lang="fa-IR" sz="3400" b="1" dirty="0" smtClean="0">
                <a:solidFill>
                  <a:srgbClr val="003300"/>
                </a:solidFill>
                <a:cs typeface="B Nazanin" pitchFamily="2" charset="-78"/>
              </a:rPr>
              <a:t>کلید گنج سعادت، زبان خاموشی است                   صدف به مزد خموشی، گهر ز نیسان یافت</a:t>
            </a:r>
            <a:endParaRPr lang="fa-IR" sz="3400" b="1" dirty="0" smtClean="0">
              <a:cs typeface="B Nazanin" pitchFamily="2" charset="-78"/>
            </a:endParaRPr>
          </a:p>
          <a:p>
            <a:pPr algn="r" rtl="1"/>
            <a:endParaRPr lang="fa-IR" sz="3400" b="1" dirty="0" smtClean="0">
              <a:cs typeface="B Nazanin" pitchFamily="2" charset="-78"/>
            </a:endParaRPr>
          </a:p>
          <a:p>
            <a:pPr algn="r" rtl="1"/>
            <a:endParaRPr lang="fa-IR" sz="3400" b="1" dirty="0" smtClean="0">
              <a:cs typeface="B Nazanin" pitchFamily="2" charset="-78"/>
            </a:endParaRPr>
          </a:p>
          <a:p>
            <a:pPr algn="r" rtl="1">
              <a:buNone/>
            </a:pPr>
            <a:endParaRPr lang="fa-IR" sz="3400" b="1"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82594"/>
          </a:xfrm>
          <a:solidFill>
            <a:schemeClr val="accent1">
              <a:lumMod val="60000"/>
              <a:lumOff val="40000"/>
            </a:schemeClr>
          </a:solidFill>
        </p:spPr>
        <p:txBody>
          <a:bodyPr>
            <a:normAutofit fontScale="90000"/>
          </a:bodyPr>
          <a:lstStyle/>
          <a:p>
            <a:pPr algn="r" rtl="1"/>
            <a:r>
              <a:rPr lang="fa-IR" dirty="0" smtClean="0"/>
              <a:t>متناقض نما </a:t>
            </a:r>
            <a:endParaRPr lang="fa-IR" dirty="0"/>
          </a:p>
        </p:txBody>
      </p:sp>
      <p:sp>
        <p:nvSpPr>
          <p:cNvPr id="3" name="Content Placeholder 2"/>
          <p:cNvSpPr>
            <a:spLocks noGrp="1"/>
          </p:cNvSpPr>
          <p:nvPr>
            <p:ph idx="1"/>
          </p:nvPr>
        </p:nvSpPr>
        <p:spPr>
          <a:xfrm>
            <a:off x="1435608" y="1000108"/>
            <a:ext cx="7498080" cy="5500726"/>
          </a:xfrm>
        </p:spPr>
        <p:txBody>
          <a:bodyPr>
            <a:normAutofit fontScale="92500" lnSpcReduction="10000"/>
          </a:bodyPr>
          <a:lstStyle/>
          <a:p>
            <a:pPr algn="just" rtl="1"/>
            <a:r>
              <a:rPr lang="fa-IR" sz="2000" b="1" dirty="0" smtClean="0">
                <a:solidFill>
                  <a:srgbClr val="003300"/>
                </a:solidFill>
                <a:cs typeface="B Nazanin" pitchFamily="2" charset="-78"/>
              </a:rPr>
              <a:t>در تعریف متناقض نما گفته اند سخنی است که آشکارا متناقض و حتی مهمل به نظر میرسد اما پس از بررسی دقیق در می یابیم که در آن حقیقتی نهفته است که   دو امر متناقض را با هم سازگاری می دهد .در تعریفی دیگر چنین آمده است (متناقض نما سخنی است که تناقض آن چندان  شگفت انگیز است که ما را به جستجوی معنی و مفهوم واقعی بر می انگیزد.).</a:t>
            </a:r>
          </a:p>
          <a:p>
            <a:pPr algn="r" rtl="1"/>
            <a:r>
              <a:rPr lang="fa-IR" sz="2000" b="1" dirty="0" smtClean="0">
                <a:solidFill>
                  <a:srgbClr val="C00000"/>
                </a:solidFill>
                <a:cs typeface="B Nazanin" pitchFamily="2" charset="-78"/>
              </a:rPr>
              <a:t>متناقض نما یا پارادوکس </a:t>
            </a:r>
            <a:r>
              <a:rPr lang="en-US" sz="2000" b="1" dirty="0" smtClean="0">
                <a:solidFill>
                  <a:srgbClr val="C00000"/>
                </a:solidFill>
                <a:cs typeface="B Nazanin" pitchFamily="2" charset="-78"/>
              </a:rPr>
              <a:t>paradox) </a:t>
            </a:r>
            <a:r>
              <a:rPr lang="fa-IR" sz="2000" b="1" dirty="0" smtClean="0">
                <a:solidFill>
                  <a:srgbClr val="C00000"/>
                </a:solidFill>
                <a:cs typeface="B Nazanin" pitchFamily="2" charset="-78"/>
              </a:rPr>
              <a:t> ) عبارتی که در تناقض با عقیدة عموم باشد.</a:t>
            </a:r>
          </a:p>
          <a:p>
            <a:pPr algn="r" rtl="1"/>
            <a:r>
              <a:rPr lang="fa-IR" sz="2600" b="1" dirty="0" smtClean="0">
                <a:solidFill>
                  <a:srgbClr val="7030A0"/>
                </a:solidFill>
                <a:cs typeface="B Nazanin" pitchFamily="2" charset="-78"/>
              </a:rPr>
              <a:t>چند نمونه متناقض نما : </a:t>
            </a:r>
          </a:p>
          <a:p>
            <a:pPr algn="r" rtl="1"/>
            <a:r>
              <a:rPr lang="fa-IR" sz="1900" b="1" dirty="0" smtClean="0">
                <a:solidFill>
                  <a:srgbClr val="002060"/>
                </a:solidFill>
                <a:cs typeface="B Nazanin" pitchFamily="2" charset="-78"/>
              </a:rPr>
              <a:t>اين قصه عجب شنو از بخت واژگون                                 ما را بکشت يار به انفاس عيسوي </a:t>
            </a:r>
          </a:p>
          <a:p>
            <a:pPr algn="r" rtl="1"/>
            <a:r>
              <a:rPr lang="fa-IR" sz="1900" b="1" dirty="0" smtClean="0">
                <a:solidFill>
                  <a:srgbClr val="002060"/>
                </a:solidFill>
                <a:cs typeface="B Nazanin" pitchFamily="2" charset="-78"/>
              </a:rPr>
              <a:t>حافظ آن ساعت که اين نظم پريشان مي  نوشت         طاير فکرش به دام اشتياق افتاده بود</a:t>
            </a:r>
          </a:p>
          <a:p>
            <a:pPr algn="r" rtl="1"/>
            <a:r>
              <a:rPr lang="fa-IR" sz="1900" b="1" dirty="0" smtClean="0">
                <a:solidFill>
                  <a:srgbClr val="002060"/>
                </a:solidFill>
                <a:cs typeface="B Nazanin" pitchFamily="2" charset="-78"/>
              </a:rPr>
              <a:t>هرگز وجود حاضر غایب شنیده ای                       من در میان جمع و دلم جای دیگر است</a:t>
            </a:r>
          </a:p>
          <a:p>
            <a:pPr algn="r" rtl="1"/>
            <a:r>
              <a:rPr lang="fa-IR" sz="1900" b="1" dirty="0" smtClean="0">
                <a:solidFill>
                  <a:srgbClr val="002060"/>
                </a:solidFill>
                <a:cs typeface="B Nazanin" pitchFamily="2" charset="-78"/>
              </a:rPr>
              <a:t>   چنین نقل دارم ز مردان راه                                     فقیران منعم گدایان شاه </a:t>
            </a:r>
          </a:p>
          <a:p>
            <a:pPr algn="r" rtl="1"/>
            <a:r>
              <a:rPr lang="fa-IR" sz="1900" b="1" dirty="0" smtClean="0">
                <a:solidFill>
                  <a:srgbClr val="002060"/>
                </a:solidFill>
                <a:cs typeface="B Nazanin" pitchFamily="2" charset="-78"/>
              </a:rPr>
              <a:t>زکوی یار می آید نسیم باد نوروزی                 از این باد ار مدد خواهی چراغ دل برافروزی</a:t>
            </a:r>
          </a:p>
          <a:p>
            <a:pPr algn="r" rtl="1"/>
            <a:r>
              <a:rPr lang="fa-IR" sz="1900" b="1" dirty="0" smtClean="0">
                <a:solidFill>
                  <a:srgbClr val="002060"/>
                </a:solidFill>
                <a:cs typeface="B Nazanin" pitchFamily="2" charset="-78"/>
              </a:rPr>
              <a:t>می خورم جام غمی هر دم به شادی رخت         خرم آن کس کو بدین غم شادمانی می کند</a:t>
            </a:r>
          </a:p>
          <a:p>
            <a:pPr algn="r" rtl="1"/>
            <a:r>
              <a:rPr lang="fa-IR" sz="1900" b="1" dirty="0" smtClean="0">
                <a:solidFill>
                  <a:srgbClr val="002060"/>
                </a:solidFill>
                <a:cs typeface="B Nazanin" pitchFamily="2" charset="-78"/>
              </a:rPr>
              <a:t>نیست شو تاهستی ات از پی رسد                         تا تو هستی هست در تو کی رسد </a:t>
            </a:r>
          </a:p>
          <a:p>
            <a:pPr algn="r" rtl="1"/>
            <a:r>
              <a:rPr lang="fa-IR" sz="1900" b="1" dirty="0" smtClean="0">
                <a:solidFill>
                  <a:srgbClr val="002060"/>
                </a:solidFill>
                <a:cs typeface="B Nazanin" pitchFamily="2" charset="-78"/>
              </a:rPr>
              <a:t>مردی تذرو کشته را پرواز داده                              اسلام را در خاموشی آواز داده</a:t>
            </a:r>
          </a:p>
          <a:p>
            <a:pPr algn="r" rtl="1"/>
            <a:r>
              <a:rPr lang="fa-IR" sz="1900" b="1" dirty="0" smtClean="0">
                <a:solidFill>
                  <a:srgbClr val="002060"/>
                </a:solidFill>
                <a:cs typeface="B Nazanin" pitchFamily="2" charset="-78"/>
              </a:rPr>
              <a:t>آن که شد هم بی خبر هم بی اثر                             از میان جمله او دارد خبر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54032"/>
          </a:xfrm>
        </p:spPr>
        <p:style>
          <a:lnRef idx="3">
            <a:schemeClr val="lt1"/>
          </a:lnRef>
          <a:fillRef idx="1">
            <a:schemeClr val="accent4"/>
          </a:fillRef>
          <a:effectRef idx="1">
            <a:schemeClr val="accent4"/>
          </a:effectRef>
          <a:fontRef idx="minor">
            <a:schemeClr val="lt1"/>
          </a:fontRef>
        </p:style>
        <p:txBody>
          <a:bodyPr>
            <a:normAutofit fontScale="90000"/>
          </a:bodyPr>
          <a:lstStyle/>
          <a:p>
            <a:pPr algn="r" rtl="1"/>
            <a:r>
              <a:rPr lang="fa-IR" dirty="0" smtClean="0"/>
              <a:t>ایهام وایهام تناسب</a:t>
            </a:r>
            <a:endParaRPr lang="en-US" dirty="0"/>
          </a:p>
        </p:txBody>
      </p:sp>
      <p:sp>
        <p:nvSpPr>
          <p:cNvPr id="3" name="Content Placeholder 2"/>
          <p:cNvSpPr>
            <a:spLocks noGrp="1"/>
          </p:cNvSpPr>
          <p:nvPr>
            <p:ph idx="1"/>
          </p:nvPr>
        </p:nvSpPr>
        <p:spPr>
          <a:xfrm>
            <a:off x="1214414" y="1142984"/>
            <a:ext cx="7719274" cy="5572164"/>
          </a:xfrm>
        </p:spPr>
        <p:txBody>
          <a:bodyPr>
            <a:normAutofit fontScale="85000" lnSpcReduction="10000"/>
          </a:bodyPr>
          <a:lstStyle/>
          <a:p>
            <a:pPr algn="just" rtl="1"/>
            <a:r>
              <a:rPr lang="fa-IR" sz="2100" b="1" dirty="0" smtClean="0">
                <a:solidFill>
                  <a:srgbClr val="002060"/>
                </a:solidFill>
                <a:cs typeface="B Nazanin" pitchFamily="2" charset="-78"/>
              </a:rPr>
              <a:t>ایهام به تنهایی سخنی است که دارای دو معنا باشد: یکی معنای دور که معنای اصلی است و دیگری معنای نزدیک</a:t>
            </a:r>
            <a:r>
              <a:rPr lang="fa-IR" sz="2100" b="1" dirty="0" smtClean="0">
                <a:solidFill>
                  <a:srgbClr val="003300"/>
                </a:solidFill>
                <a:cs typeface="B Nazanin" pitchFamily="2" charset="-78"/>
              </a:rPr>
              <a:t>.</a:t>
            </a:r>
          </a:p>
          <a:p>
            <a:pPr algn="just" rtl="1"/>
            <a:r>
              <a:rPr lang="fa-IR" sz="1900" b="1" dirty="0" smtClean="0">
                <a:solidFill>
                  <a:srgbClr val="003300"/>
                </a:solidFill>
                <a:cs typeface="B Nazanin" pitchFamily="2" charset="-78"/>
              </a:rPr>
              <a:t>غرق خون بود و نمی مرد ز حسرت فرهاد </a:t>
            </a:r>
          </a:p>
          <a:p>
            <a:pPr algn="ctr" rtl="1">
              <a:buNone/>
            </a:pPr>
            <a:r>
              <a:rPr lang="fa-IR" sz="1900" b="1" dirty="0" smtClean="0">
                <a:solidFill>
                  <a:srgbClr val="003300"/>
                </a:solidFill>
                <a:cs typeface="B Nazanin" pitchFamily="2" charset="-78"/>
              </a:rPr>
              <a:t>  گفتم افسانه ی </a:t>
            </a:r>
            <a:r>
              <a:rPr lang="fa-IR" sz="1900" b="1" dirty="0" smtClean="0">
                <a:solidFill>
                  <a:srgbClr val="C00000"/>
                </a:solidFill>
                <a:cs typeface="B Nazanin" pitchFamily="2" charset="-78"/>
              </a:rPr>
              <a:t>شیرین</a:t>
            </a:r>
            <a:r>
              <a:rPr lang="fa-IR" sz="1900" b="1" dirty="0" smtClean="0">
                <a:solidFill>
                  <a:srgbClr val="003300"/>
                </a:solidFill>
                <a:cs typeface="B Nazanin" pitchFamily="2" charset="-78"/>
              </a:rPr>
              <a:t> و به خوابش کردم</a:t>
            </a:r>
          </a:p>
          <a:p>
            <a:pPr algn="just" rtl="1"/>
            <a:r>
              <a:rPr lang="fa-IR" sz="1700" b="1" dirty="0" smtClean="0">
                <a:solidFill>
                  <a:srgbClr val="002060"/>
                </a:solidFill>
                <a:cs typeface="B Nazanin" pitchFamily="2" charset="-78"/>
              </a:rPr>
              <a:t>ایهام تناسب : به کار گیری واژه ای با حداقل دو معنی که یک معنی آن مورد نظر شاعر و پذیرفتنی است و معنی دیگر با کلمه یا کلماتی از بیت یا عبارت تناسب دارد . </a:t>
            </a:r>
          </a:p>
          <a:p>
            <a:pPr algn="just" rtl="1"/>
            <a:r>
              <a:rPr lang="fa-IR" sz="1900" b="1" dirty="0" smtClean="0">
                <a:solidFill>
                  <a:srgbClr val="C00000"/>
                </a:solidFill>
                <a:cs typeface="B Nazanin" pitchFamily="2" charset="-78"/>
              </a:rPr>
              <a:t>نکته : ایهام تناسب مجموعه ای از ایهام و تناسب ( مراعات نظیر ) است . </a:t>
            </a:r>
          </a:p>
          <a:p>
            <a:pPr algn="just" rtl="1"/>
            <a:r>
              <a:rPr lang="fa-IR" sz="1900" b="1" dirty="0" smtClean="0">
                <a:solidFill>
                  <a:srgbClr val="003300"/>
                </a:solidFill>
                <a:cs typeface="B Nazanin" pitchFamily="2" charset="-78"/>
              </a:rPr>
              <a:t>مثال ۱ : چـون شبنم افتـاده بـدم پیش آفتاب </a:t>
            </a:r>
          </a:p>
          <a:p>
            <a:pPr algn="ctr" rtl="1">
              <a:buNone/>
            </a:pPr>
            <a:r>
              <a:rPr lang="fa-IR" sz="1900" b="1" dirty="0" smtClean="0">
                <a:solidFill>
                  <a:srgbClr val="003300"/>
                </a:solidFill>
                <a:cs typeface="B Nazanin" pitchFamily="2" charset="-78"/>
              </a:rPr>
              <a:t> </a:t>
            </a:r>
            <a:r>
              <a:rPr lang="fa-IR" sz="1900" b="1" dirty="0" smtClean="0">
                <a:solidFill>
                  <a:srgbClr val="C00000"/>
                </a:solidFill>
                <a:cs typeface="B Nazanin" pitchFamily="2" charset="-78"/>
              </a:rPr>
              <a:t>مهر</a:t>
            </a:r>
            <a:r>
              <a:rPr lang="fa-IR" sz="1900" b="1" dirty="0" smtClean="0">
                <a:solidFill>
                  <a:srgbClr val="003300"/>
                </a:solidFill>
                <a:cs typeface="B Nazanin" pitchFamily="2" charset="-78"/>
              </a:rPr>
              <a:t>م به جان رسید و به عیوق بر شدم </a:t>
            </a:r>
          </a:p>
          <a:p>
            <a:pPr algn="just" rtl="1"/>
            <a:r>
              <a:rPr lang="fa-IR" sz="1500" b="1" dirty="0" smtClean="0">
                <a:solidFill>
                  <a:schemeClr val="accent5">
                    <a:lumMod val="75000"/>
                  </a:schemeClr>
                </a:solidFill>
                <a:cs typeface="B Nazanin" pitchFamily="2" charset="-78"/>
              </a:rPr>
              <a:t>توضیح : واژه ی « مهر » ایهام تناسب دارد ، چون معنی مورد نظر شاعر عشق و محبت است اما غیر از این معنی واژه ی « مهر » به معنی خورشید است که در این صورت با واژه های « عیوق و آفتاب » تناسب دارد </a:t>
            </a:r>
            <a:r>
              <a:rPr lang="fa-IR" sz="2000" b="1" dirty="0" smtClean="0">
                <a:solidFill>
                  <a:schemeClr val="accent5">
                    <a:lumMod val="75000"/>
                  </a:schemeClr>
                </a:solidFill>
                <a:cs typeface="B Nazanin" pitchFamily="2" charset="-78"/>
              </a:rPr>
              <a:t>. </a:t>
            </a:r>
          </a:p>
          <a:p>
            <a:pPr algn="just" rtl="1"/>
            <a:r>
              <a:rPr lang="fa-IR" sz="1900" b="1" dirty="0" smtClean="0">
                <a:solidFill>
                  <a:srgbClr val="003300"/>
                </a:solidFill>
                <a:cs typeface="B Nazanin" pitchFamily="2" charset="-78"/>
              </a:rPr>
              <a:t>مثال ۲ : گـر </a:t>
            </a:r>
            <a:r>
              <a:rPr lang="fa-IR" sz="1900" b="1" dirty="0" smtClean="0">
                <a:solidFill>
                  <a:srgbClr val="C00000"/>
                </a:solidFill>
                <a:cs typeface="B Nazanin" pitchFamily="2" charset="-78"/>
              </a:rPr>
              <a:t>هـزار</a:t>
            </a:r>
            <a:r>
              <a:rPr lang="fa-IR" sz="1900" b="1" dirty="0" smtClean="0">
                <a:solidFill>
                  <a:srgbClr val="003300"/>
                </a:solidFill>
                <a:cs typeface="B Nazanin" pitchFamily="2" charset="-78"/>
              </a:rPr>
              <a:t> اسـت بلبـل این بـاغ </a:t>
            </a:r>
          </a:p>
          <a:p>
            <a:pPr algn="ctr" rtl="1">
              <a:buNone/>
            </a:pPr>
            <a:r>
              <a:rPr lang="fa-IR" sz="1900" b="1" dirty="0" smtClean="0">
                <a:solidFill>
                  <a:srgbClr val="003300"/>
                </a:solidFill>
                <a:cs typeface="B Nazanin" pitchFamily="2" charset="-78"/>
              </a:rPr>
              <a:t>همـه را نغمـه و تـرانه یکـی اسـت </a:t>
            </a:r>
          </a:p>
          <a:p>
            <a:pPr algn="just" rtl="1"/>
            <a:r>
              <a:rPr lang="fa-IR" sz="1600" b="1" dirty="0" smtClean="0">
                <a:solidFill>
                  <a:schemeClr val="accent5">
                    <a:lumMod val="75000"/>
                  </a:schemeClr>
                </a:solidFill>
                <a:cs typeface="B Nazanin" pitchFamily="2" charset="-78"/>
              </a:rPr>
              <a:t>توضیح : واژه ی « هزار » به دو معنی است : ۱- بلبل ۲- عدد هزار که در این جا منظور شاعر معنی دوم است اما غیر از معنی فوق کلمه ی « بلبل » با کلماتی چون « باغ ، نغمه و ترانه » تناسب دارد . </a:t>
            </a:r>
          </a:p>
          <a:p>
            <a:pPr algn="just" rtl="1"/>
            <a:r>
              <a:rPr lang="fa-IR" sz="2000" b="1" dirty="0" smtClean="0">
                <a:solidFill>
                  <a:schemeClr val="accent5">
                    <a:lumMod val="75000"/>
                  </a:schemeClr>
                </a:solidFill>
                <a:cs typeface="B Nazanin" pitchFamily="2" charset="-78"/>
              </a:rPr>
              <a:t>چندمثال دیگر : </a:t>
            </a:r>
          </a:p>
          <a:p>
            <a:pPr algn="just" rtl="1"/>
            <a:r>
              <a:rPr lang="fa-IR" sz="1900" b="1" dirty="0" smtClean="0">
                <a:solidFill>
                  <a:srgbClr val="003300"/>
                </a:solidFill>
                <a:cs typeface="B Nazanin" pitchFamily="2" charset="-78"/>
              </a:rPr>
              <a:t>   با </a:t>
            </a:r>
            <a:r>
              <a:rPr lang="fa-IR" sz="1900" b="1" dirty="0" smtClean="0">
                <a:solidFill>
                  <a:srgbClr val="C00000"/>
                </a:solidFill>
                <a:cs typeface="B Nazanin" pitchFamily="2" charset="-78"/>
              </a:rPr>
              <a:t>دامن تر</a:t>
            </a:r>
            <a:r>
              <a:rPr lang="fa-IR" sz="1900" b="1" dirty="0" smtClean="0">
                <a:solidFill>
                  <a:srgbClr val="003300"/>
                </a:solidFill>
                <a:cs typeface="B Nazanin" pitchFamily="2" charset="-78"/>
              </a:rPr>
              <a:t>، شدم به محشر                   گفتند بر آفتاب بنشين</a:t>
            </a:r>
          </a:p>
          <a:p>
            <a:pPr algn="r" rtl="1"/>
            <a:r>
              <a:rPr lang="fa-IR" sz="1900" b="1" dirty="0" smtClean="0">
                <a:solidFill>
                  <a:srgbClr val="003300"/>
                </a:solidFill>
                <a:cs typeface="B Nazanin" pitchFamily="2" charset="-78"/>
              </a:rPr>
              <a:t>  در کنج دماغم مطلب جای نصیحت         کاین </a:t>
            </a:r>
            <a:r>
              <a:rPr lang="fa-IR" sz="1900" b="1" dirty="0" smtClean="0">
                <a:solidFill>
                  <a:srgbClr val="C00000"/>
                </a:solidFill>
                <a:cs typeface="B Nazanin" pitchFamily="2" charset="-78"/>
              </a:rPr>
              <a:t>گوشه</a:t>
            </a:r>
            <a:r>
              <a:rPr lang="fa-IR" sz="1900" b="1" dirty="0" smtClean="0">
                <a:solidFill>
                  <a:srgbClr val="003300"/>
                </a:solidFill>
                <a:cs typeface="B Nazanin" pitchFamily="2" charset="-78"/>
              </a:rPr>
              <a:t> پر از زمزمه ی چنگ و رباب است</a:t>
            </a:r>
          </a:p>
          <a:p>
            <a:pPr algn="r" rtl="1"/>
            <a:r>
              <a:rPr lang="fa-IR" sz="1900" b="1" dirty="0" smtClean="0">
                <a:solidFill>
                  <a:srgbClr val="003300"/>
                </a:solidFill>
                <a:cs typeface="B Nazanin" pitchFamily="2" charset="-78"/>
              </a:rPr>
              <a:t>دل چه خورده ست عجب دوش که من مخمورم        یا نمکدان که دیده ست که من در </a:t>
            </a:r>
            <a:r>
              <a:rPr lang="fa-IR" sz="1900" b="1" dirty="0" smtClean="0">
                <a:solidFill>
                  <a:srgbClr val="C00000"/>
                </a:solidFill>
                <a:cs typeface="B Nazanin" pitchFamily="2" charset="-78"/>
              </a:rPr>
              <a:t>شور</a:t>
            </a:r>
            <a:r>
              <a:rPr lang="fa-IR" sz="1900" b="1" dirty="0" smtClean="0">
                <a:solidFill>
                  <a:srgbClr val="003300"/>
                </a:solidFill>
                <a:cs typeface="B Nazanin" pitchFamily="2" charset="-78"/>
              </a:rPr>
              <a:t>م</a:t>
            </a:r>
          </a:p>
          <a:p>
            <a:pPr algn="r" rtl="1"/>
            <a:r>
              <a:rPr lang="fa-IR" sz="1900" b="1" dirty="0" smtClean="0">
                <a:solidFill>
                  <a:srgbClr val="C00000"/>
                </a:solidFill>
                <a:cs typeface="B Nazanin" pitchFamily="2" charset="-78"/>
              </a:rPr>
              <a:t>ماهم</a:t>
            </a:r>
            <a:r>
              <a:rPr lang="fa-IR" sz="1900" b="1" dirty="0" smtClean="0">
                <a:solidFill>
                  <a:srgbClr val="003300"/>
                </a:solidFill>
                <a:cs typeface="B Nazanin" pitchFamily="2" charset="-78"/>
              </a:rPr>
              <a:t> این هفته برون رفت و به چشمم سالی است       حال هجران تو چه دانی که چه مشکل حالی است</a:t>
            </a:r>
          </a:p>
          <a:p>
            <a:pPr algn="r" rtl="1"/>
            <a:endParaRPr lang="fa-IR" sz="1900" b="1" dirty="0" smtClean="0">
              <a:solidFill>
                <a:srgbClr val="003300"/>
              </a:solidFill>
              <a:cs typeface="2  Nazanin" pitchFamily="2" charset="-78"/>
            </a:endParaRPr>
          </a:p>
          <a:p>
            <a:pPr algn="r" rtl="1"/>
            <a:endParaRPr lang="fa-IR" sz="2000" dirty="0" smtClean="0"/>
          </a:p>
          <a:p>
            <a:pPr algn="just" rtl="1"/>
            <a:endParaRPr lang="fa-IR" sz="2000" dirty="0" smtClean="0"/>
          </a:p>
          <a:p>
            <a:pPr algn="just" rtl="1"/>
            <a:endParaRPr lang="fa-IR" sz="2000" dirty="0" smtClean="0"/>
          </a:p>
          <a:p>
            <a:pPr algn="just" rtl="1"/>
            <a:endParaRPr lang="fa-IR" sz="2000" b="1" dirty="0" smtClean="0">
              <a:solidFill>
                <a:schemeClr val="accent5">
                  <a:lumMod val="75000"/>
                </a:schemeClr>
              </a:solidFill>
              <a:cs typeface="2  Nazanin" pitchFamily="2" charset="-78"/>
            </a:endParaRPr>
          </a:p>
          <a:p>
            <a:pPr algn="just" rtl="1"/>
            <a:endParaRPr lang="fa-IR" sz="2000" b="1" dirty="0" smtClean="0">
              <a:solidFill>
                <a:schemeClr val="accent5">
                  <a:lumMod val="75000"/>
                </a:schemeClr>
              </a:solidFill>
              <a:cs typeface="2  Nazanin" pitchFamily="2" charset="-78"/>
            </a:endParaRPr>
          </a:p>
          <a:p>
            <a:pPr algn="r" rt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2976" y="142852"/>
            <a:ext cx="7790712" cy="714380"/>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r" rtl="1"/>
            <a:r>
              <a:rPr lang="fa-IR" dirty="0" smtClean="0"/>
              <a:t>واج آرایی ( نغمه حروف ) </a:t>
            </a:r>
            <a:endParaRPr lang="en-US" dirty="0"/>
          </a:p>
        </p:txBody>
      </p:sp>
      <p:sp>
        <p:nvSpPr>
          <p:cNvPr id="3" name="Content Placeholder 2"/>
          <p:cNvSpPr>
            <a:spLocks noGrp="1"/>
          </p:cNvSpPr>
          <p:nvPr>
            <p:ph idx="1"/>
          </p:nvPr>
        </p:nvSpPr>
        <p:spPr>
          <a:xfrm>
            <a:off x="1142976" y="928670"/>
            <a:ext cx="7790712" cy="5715040"/>
          </a:xfrm>
        </p:spPr>
        <p:txBody>
          <a:bodyPr>
            <a:normAutofit fontScale="40000" lnSpcReduction="20000"/>
          </a:bodyPr>
          <a:lstStyle/>
          <a:p>
            <a:pPr algn="r" rtl="1"/>
            <a:r>
              <a:rPr lang="fa-IR" b="1" dirty="0" smtClean="0">
                <a:solidFill>
                  <a:srgbClr val="005C2A"/>
                </a:solidFill>
                <a:cs typeface="2  Nazanin" pitchFamily="2" charset="-78"/>
              </a:rPr>
              <a:t>از جمله صناعات لفظی یا آرایه های ادبی است و از تناسب آوایی و لفظی میان واژه ها پدید می آید.به این شکل  که یک واج صامت یا مصوت در بیت یا مصراع ویا عبارتی تکرار شود به گونه ای که یک نوع موسیقی آوایی دربیت یا مصراع پدید آید،به واج آرایی «نغمه ی حروف » نیز گفته می شود.مثال</a:t>
            </a:r>
            <a:r>
              <a:rPr lang="fa-IR" b="1" dirty="0" smtClean="0">
                <a:cs typeface="2  Nazanin" pitchFamily="2" charset="-78"/>
              </a:rPr>
              <a:t>:</a:t>
            </a:r>
          </a:p>
          <a:p>
            <a:pPr algn="r" rtl="1"/>
            <a:r>
              <a:rPr lang="fa-IR" b="1" dirty="0" smtClean="0">
                <a:cs typeface="2  Nazanin" pitchFamily="2" charset="-78"/>
              </a:rPr>
              <a:t>تکرار (چ):</a:t>
            </a:r>
          </a:p>
          <a:p>
            <a:pPr algn="r" rtl="1"/>
            <a:r>
              <a:rPr lang="fa-IR" b="1" dirty="0" smtClean="0">
                <a:cs typeface="2  Nazanin" pitchFamily="2" charset="-78"/>
              </a:rPr>
              <a:t>سرو </a:t>
            </a:r>
            <a:r>
              <a:rPr lang="fa-IR" b="1" dirty="0" smtClean="0">
                <a:solidFill>
                  <a:srgbClr val="C00000"/>
                </a:solidFill>
                <a:cs typeface="2  Nazanin" pitchFamily="2" charset="-78"/>
              </a:rPr>
              <a:t>چ</a:t>
            </a:r>
            <a:r>
              <a:rPr lang="fa-IR" b="1" dirty="0" smtClean="0">
                <a:cs typeface="2  Nazanin" pitchFamily="2" charset="-78"/>
              </a:rPr>
              <a:t>مان من </a:t>
            </a:r>
            <a:r>
              <a:rPr lang="fa-IR" b="1" dirty="0" smtClean="0">
                <a:solidFill>
                  <a:srgbClr val="C00000"/>
                </a:solidFill>
                <a:cs typeface="2  Nazanin" pitchFamily="2" charset="-78"/>
              </a:rPr>
              <a:t>چ</a:t>
            </a:r>
            <a:r>
              <a:rPr lang="fa-IR" b="1" dirty="0" smtClean="0">
                <a:cs typeface="2  Nazanin" pitchFamily="2" charset="-78"/>
              </a:rPr>
              <a:t>را میل </a:t>
            </a:r>
            <a:r>
              <a:rPr lang="fa-IR" b="1" dirty="0" smtClean="0">
                <a:solidFill>
                  <a:srgbClr val="C00000"/>
                </a:solidFill>
                <a:cs typeface="2  Nazanin" pitchFamily="2" charset="-78"/>
              </a:rPr>
              <a:t>چ</a:t>
            </a:r>
            <a:r>
              <a:rPr lang="fa-IR" b="1" dirty="0" smtClean="0">
                <a:cs typeface="2  Nazanin" pitchFamily="2" charset="-78"/>
              </a:rPr>
              <a:t>من نمی کند      همدم گل نمی شود یاد سمن نمی کند</a:t>
            </a:r>
          </a:p>
          <a:p>
            <a:pPr algn="r" rtl="1"/>
            <a:r>
              <a:rPr lang="fa-IR" b="1" dirty="0" smtClean="0">
                <a:cs typeface="2  Nazanin" pitchFamily="2" charset="-78"/>
              </a:rPr>
              <a:t>تکرار (س):</a:t>
            </a:r>
          </a:p>
          <a:p>
            <a:pPr algn="r" rtl="1"/>
            <a:r>
              <a:rPr lang="fa-IR" b="1" dirty="0" smtClean="0">
                <a:cs typeface="2  Nazanin" pitchFamily="2" charset="-78"/>
              </a:rPr>
              <a:t>رشته ت</a:t>
            </a:r>
            <a:r>
              <a:rPr lang="fa-IR" b="1" dirty="0" smtClean="0">
                <a:solidFill>
                  <a:srgbClr val="C00000"/>
                </a:solidFill>
                <a:cs typeface="2  Nazanin" pitchFamily="2" charset="-78"/>
              </a:rPr>
              <a:t>س</a:t>
            </a:r>
            <a:r>
              <a:rPr lang="fa-IR" b="1" dirty="0" smtClean="0">
                <a:cs typeface="2  Nazanin" pitchFamily="2" charset="-78"/>
              </a:rPr>
              <a:t>بیح اگر بگ</a:t>
            </a:r>
            <a:r>
              <a:rPr lang="fa-IR" b="1" dirty="0" smtClean="0">
                <a:solidFill>
                  <a:srgbClr val="C00000"/>
                </a:solidFill>
                <a:cs typeface="2  Nazanin" pitchFamily="2" charset="-78"/>
              </a:rPr>
              <a:t>سس</a:t>
            </a:r>
            <a:r>
              <a:rPr lang="fa-IR" b="1" dirty="0" smtClean="0">
                <a:cs typeface="2  Nazanin" pitchFamily="2" charset="-78"/>
              </a:rPr>
              <a:t>ت معذورم بدار          د</a:t>
            </a:r>
            <a:r>
              <a:rPr lang="fa-IR" b="1" dirty="0" smtClean="0">
                <a:solidFill>
                  <a:srgbClr val="C00000"/>
                </a:solidFill>
                <a:cs typeface="2  Nazanin" pitchFamily="2" charset="-78"/>
              </a:rPr>
              <a:t>س</a:t>
            </a:r>
            <a:r>
              <a:rPr lang="fa-IR" b="1" dirty="0" smtClean="0">
                <a:cs typeface="2  Nazanin" pitchFamily="2" charset="-78"/>
              </a:rPr>
              <a:t>تم اندر </a:t>
            </a:r>
            <a:r>
              <a:rPr lang="fa-IR" b="1" dirty="0" smtClean="0">
                <a:solidFill>
                  <a:srgbClr val="C00000"/>
                </a:solidFill>
                <a:cs typeface="2  Nazanin" pitchFamily="2" charset="-78"/>
              </a:rPr>
              <a:t>س</a:t>
            </a:r>
            <a:r>
              <a:rPr lang="fa-IR" b="1" dirty="0" smtClean="0">
                <a:cs typeface="2  Nazanin" pitchFamily="2" charset="-78"/>
              </a:rPr>
              <a:t>اعد </a:t>
            </a:r>
            <a:r>
              <a:rPr lang="fa-IR" b="1" dirty="0" smtClean="0">
                <a:solidFill>
                  <a:srgbClr val="C00000"/>
                </a:solidFill>
                <a:cs typeface="2  Nazanin" pitchFamily="2" charset="-78"/>
              </a:rPr>
              <a:t>س</a:t>
            </a:r>
            <a:r>
              <a:rPr lang="fa-IR" b="1" dirty="0" smtClean="0">
                <a:cs typeface="2  Nazanin" pitchFamily="2" charset="-78"/>
              </a:rPr>
              <a:t>اقی </a:t>
            </a:r>
            <a:r>
              <a:rPr lang="fa-IR" b="1" dirty="0" smtClean="0">
                <a:solidFill>
                  <a:srgbClr val="C00000"/>
                </a:solidFill>
                <a:cs typeface="2  Nazanin" pitchFamily="2" charset="-78"/>
              </a:rPr>
              <a:t>س</a:t>
            </a:r>
            <a:r>
              <a:rPr lang="fa-IR" b="1" dirty="0" smtClean="0">
                <a:cs typeface="2  Nazanin" pitchFamily="2" charset="-78"/>
              </a:rPr>
              <a:t>یمین </a:t>
            </a:r>
            <a:r>
              <a:rPr lang="fa-IR" b="1" dirty="0" smtClean="0">
                <a:solidFill>
                  <a:srgbClr val="C00000"/>
                </a:solidFill>
                <a:cs typeface="2  Nazanin" pitchFamily="2" charset="-78"/>
              </a:rPr>
              <a:t>س</a:t>
            </a:r>
            <a:r>
              <a:rPr lang="fa-IR" b="1" dirty="0" smtClean="0">
                <a:cs typeface="2  Nazanin" pitchFamily="2" charset="-78"/>
              </a:rPr>
              <a:t>اق بود</a:t>
            </a:r>
          </a:p>
          <a:p>
            <a:pPr algn="r" rtl="1"/>
            <a:r>
              <a:rPr lang="fa-IR" b="1" dirty="0" smtClean="0">
                <a:cs typeface="2  Nazanin" pitchFamily="2" charset="-78"/>
              </a:rPr>
              <a:t>تکرار (خ):</a:t>
            </a:r>
          </a:p>
          <a:p>
            <a:pPr algn="r" rtl="1"/>
            <a:r>
              <a:rPr lang="fa-IR" b="1" dirty="0" smtClean="0">
                <a:solidFill>
                  <a:srgbClr val="C00000"/>
                </a:solidFill>
                <a:cs typeface="2  Nazanin" pitchFamily="2" charset="-78"/>
              </a:rPr>
              <a:t>خ</a:t>
            </a:r>
            <a:r>
              <a:rPr lang="fa-IR" b="1" dirty="0" smtClean="0">
                <a:cs typeface="2  Nazanin" pitchFamily="2" charset="-78"/>
              </a:rPr>
              <a:t>یال </a:t>
            </a:r>
            <a:r>
              <a:rPr lang="fa-IR" b="1" dirty="0" smtClean="0">
                <a:solidFill>
                  <a:srgbClr val="C00000"/>
                </a:solidFill>
                <a:cs typeface="2  Nazanin" pitchFamily="2" charset="-78"/>
              </a:rPr>
              <a:t>خ</a:t>
            </a:r>
            <a:r>
              <a:rPr lang="fa-IR" b="1" dirty="0" smtClean="0">
                <a:cs typeface="2  Nazanin" pitchFamily="2" charset="-78"/>
              </a:rPr>
              <a:t>ال تو با </a:t>
            </a:r>
            <a:r>
              <a:rPr lang="fa-IR" b="1" dirty="0" smtClean="0">
                <a:solidFill>
                  <a:srgbClr val="C00000"/>
                </a:solidFill>
                <a:cs typeface="2  Nazanin" pitchFamily="2" charset="-78"/>
              </a:rPr>
              <a:t>خ</a:t>
            </a:r>
            <a:r>
              <a:rPr lang="fa-IR" b="1" dirty="0" smtClean="0">
                <a:cs typeface="2  Nazanin" pitchFamily="2" charset="-78"/>
              </a:rPr>
              <a:t>ود به </a:t>
            </a:r>
            <a:r>
              <a:rPr lang="fa-IR" b="1" dirty="0" smtClean="0">
                <a:solidFill>
                  <a:srgbClr val="C00000"/>
                </a:solidFill>
                <a:cs typeface="2  Nazanin" pitchFamily="2" charset="-78"/>
              </a:rPr>
              <a:t>خ</a:t>
            </a:r>
            <a:r>
              <a:rPr lang="fa-IR" b="1" dirty="0" smtClean="0">
                <a:cs typeface="2  Nazanin" pitchFamily="2" charset="-78"/>
              </a:rPr>
              <a:t>اک </a:t>
            </a:r>
            <a:r>
              <a:rPr lang="fa-IR" b="1" dirty="0" smtClean="0">
                <a:solidFill>
                  <a:srgbClr val="C00000"/>
                </a:solidFill>
                <a:cs typeface="2  Nazanin" pitchFamily="2" charset="-78"/>
              </a:rPr>
              <a:t>خ</a:t>
            </a:r>
            <a:r>
              <a:rPr lang="fa-IR" b="1" dirty="0" smtClean="0">
                <a:cs typeface="2  Nazanin" pitchFamily="2" charset="-78"/>
              </a:rPr>
              <a:t>واهم برد              که تا ز</a:t>
            </a:r>
            <a:r>
              <a:rPr lang="fa-IR" b="1" dirty="0" smtClean="0">
                <a:solidFill>
                  <a:srgbClr val="C00000"/>
                </a:solidFill>
                <a:cs typeface="2  Nazanin" pitchFamily="2" charset="-78"/>
              </a:rPr>
              <a:t>خا</a:t>
            </a:r>
            <a:r>
              <a:rPr lang="fa-IR" b="1" dirty="0" smtClean="0">
                <a:cs typeface="2  Nazanin" pitchFamily="2" charset="-78"/>
              </a:rPr>
              <a:t>ل تو </a:t>
            </a:r>
            <a:r>
              <a:rPr lang="fa-IR" b="1" dirty="0" smtClean="0">
                <a:solidFill>
                  <a:srgbClr val="C00000"/>
                </a:solidFill>
                <a:cs typeface="2  Nazanin" pitchFamily="2" charset="-78"/>
              </a:rPr>
              <a:t>خ</a:t>
            </a:r>
            <a:r>
              <a:rPr lang="fa-IR" b="1" dirty="0" smtClean="0">
                <a:cs typeface="2  Nazanin" pitchFamily="2" charset="-78"/>
              </a:rPr>
              <a:t>اکم شود عبیر آمیز</a:t>
            </a:r>
          </a:p>
          <a:p>
            <a:pPr algn="r" rtl="1"/>
            <a:r>
              <a:rPr lang="fa-IR" b="1" dirty="0" smtClean="0">
                <a:cs typeface="2  Nazanin" pitchFamily="2" charset="-78"/>
              </a:rPr>
              <a:t>تکرار(ق):</a:t>
            </a:r>
          </a:p>
          <a:p>
            <a:pPr algn="r" rtl="1"/>
            <a:r>
              <a:rPr lang="fa-IR" b="1" dirty="0" smtClean="0">
                <a:solidFill>
                  <a:srgbClr val="C00000"/>
                </a:solidFill>
                <a:cs typeface="2  Nazanin" pitchFamily="2" charset="-78"/>
              </a:rPr>
              <a:t>ق</a:t>
            </a:r>
            <a:r>
              <a:rPr lang="fa-IR" b="1" dirty="0" smtClean="0">
                <a:cs typeface="2  Nazanin" pitchFamily="2" charset="-78"/>
              </a:rPr>
              <a:t>یامت </a:t>
            </a:r>
            <a:r>
              <a:rPr lang="fa-IR" b="1" dirty="0" smtClean="0">
                <a:solidFill>
                  <a:srgbClr val="C00000"/>
                </a:solidFill>
                <a:cs typeface="2  Nazanin" pitchFamily="2" charset="-78"/>
              </a:rPr>
              <a:t>ق</a:t>
            </a:r>
            <a:r>
              <a:rPr lang="fa-IR" b="1" dirty="0" smtClean="0">
                <a:cs typeface="2  Nazanin" pitchFamily="2" charset="-78"/>
              </a:rPr>
              <a:t>امت و </a:t>
            </a:r>
            <a:r>
              <a:rPr lang="fa-IR" b="1" dirty="0" smtClean="0">
                <a:solidFill>
                  <a:srgbClr val="C00000"/>
                </a:solidFill>
                <a:cs typeface="2  Nazanin" pitchFamily="2" charset="-78"/>
              </a:rPr>
              <a:t>ق</a:t>
            </a:r>
            <a:r>
              <a:rPr lang="fa-IR" b="1" dirty="0" smtClean="0">
                <a:cs typeface="2  Nazanin" pitchFamily="2" charset="-78"/>
              </a:rPr>
              <a:t>امت قیامت                </a:t>
            </a:r>
            <a:r>
              <a:rPr lang="fa-IR" b="1" dirty="0" smtClean="0">
                <a:solidFill>
                  <a:srgbClr val="C00000"/>
                </a:solidFill>
                <a:cs typeface="2  Nazanin" pitchFamily="2" charset="-78"/>
              </a:rPr>
              <a:t>ق</a:t>
            </a:r>
            <a:r>
              <a:rPr lang="fa-IR" b="1" dirty="0" smtClean="0">
                <a:cs typeface="2  Nazanin" pitchFamily="2" charset="-78"/>
              </a:rPr>
              <a:t>یامت می‌کند این </a:t>
            </a:r>
            <a:r>
              <a:rPr lang="fa-IR" b="1" dirty="0" smtClean="0">
                <a:solidFill>
                  <a:srgbClr val="C00000"/>
                </a:solidFill>
                <a:cs typeface="2  Nazanin" pitchFamily="2" charset="-78"/>
              </a:rPr>
              <a:t>ق</a:t>
            </a:r>
            <a:r>
              <a:rPr lang="fa-IR" b="1" dirty="0" smtClean="0">
                <a:cs typeface="2  Nazanin" pitchFamily="2" charset="-78"/>
              </a:rPr>
              <a:t>د و </a:t>
            </a:r>
            <a:r>
              <a:rPr lang="fa-IR" b="1" dirty="0" smtClean="0">
                <a:solidFill>
                  <a:srgbClr val="C00000"/>
                </a:solidFill>
                <a:cs typeface="2  Nazanin" pitchFamily="2" charset="-78"/>
              </a:rPr>
              <a:t>ق</a:t>
            </a:r>
            <a:r>
              <a:rPr lang="fa-IR" b="1" dirty="0" smtClean="0">
                <a:cs typeface="2  Nazanin" pitchFamily="2" charset="-78"/>
              </a:rPr>
              <a:t>امت</a:t>
            </a:r>
          </a:p>
          <a:p>
            <a:pPr algn="r" rtl="1"/>
            <a:r>
              <a:rPr lang="fa-IR" b="1" dirty="0" smtClean="0">
                <a:cs typeface="2  Nazanin" pitchFamily="2" charset="-78"/>
              </a:rPr>
              <a:t>تکرار(ش) :</a:t>
            </a:r>
          </a:p>
          <a:p>
            <a:pPr algn="r" rtl="1"/>
            <a:r>
              <a:rPr lang="fa-IR" b="1" dirty="0" smtClean="0">
                <a:solidFill>
                  <a:srgbClr val="C00000"/>
                </a:solidFill>
                <a:cs typeface="2  Nazanin" pitchFamily="2" charset="-78"/>
              </a:rPr>
              <a:t>ش</a:t>
            </a:r>
            <a:r>
              <a:rPr lang="fa-IR" b="1" dirty="0" smtClean="0">
                <a:cs typeface="2  Nazanin" pitchFamily="2" charset="-78"/>
              </a:rPr>
              <a:t>بست و </a:t>
            </a:r>
            <a:r>
              <a:rPr lang="fa-IR" b="1" dirty="0" smtClean="0">
                <a:solidFill>
                  <a:srgbClr val="C00000"/>
                </a:solidFill>
                <a:cs typeface="2  Nazanin" pitchFamily="2" charset="-78"/>
              </a:rPr>
              <a:t>ش</a:t>
            </a:r>
            <a:r>
              <a:rPr lang="fa-IR" b="1" dirty="0" smtClean="0">
                <a:cs typeface="2  Nazanin" pitchFamily="2" charset="-78"/>
              </a:rPr>
              <a:t>اهد و </a:t>
            </a:r>
            <a:r>
              <a:rPr lang="fa-IR" b="1" dirty="0" smtClean="0">
                <a:solidFill>
                  <a:srgbClr val="C00000"/>
                </a:solidFill>
                <a:cs typeface="2  Nazanin" pitchFamily="2" charset="-78"/>
              </a:rPr>
              <a:t>ش</a:t>
            </a:r>
            <a:r>
              <a:rPr lang="fa-IR" b="1" dirty="0" smtClean="0">
                <a:cs typeface="2  Nazanin" pitchFamily="2" charset="-78"/>
              </a:rPr>
              <a:t>مع و </a:t>
            </a:r>
            <a:r>
              <a:rPr lang="fa-IR" b="1" dirty="0" smtClean="0">
                <a:solidFill>
                  <a:srgbClr val="C00000"/>
                </a:solidFill>
                <a:cs typeface="2  Nazanin" pitchFamily="2" charset="-78"/>
              </a:rPr>
              <a:t>ش</a:t>
            </a:r>
            <a:r>
              <a:rPr lang="fa-IR" b="1" dirty="0" smtClean="0">
                <a:cs typeface="2  Nazanin" pitchFamily="2" charset="-78"/>
              </a:rPr>
              <a:t>راب و </a:t>
            </a:r>
            <a:r>
              <a:rPr lang="fa-IR" b="1" dirty="0" smtClean="0">
                <a:solidFill>
                  <a:srgbClr val="C00000"/>
                </a:solidFill>
                <a:cs typeface="2  Nazanin" pitchFamily="2" charset="-78"/>
              </a:rPr>
              <a:t>ش</a:t>
            </a:r>
            <a:r>
              <a:rPr lang="fa-IR" b="1" dirty="0" smtClean="0">
                <a:cs typeface="2  Nazanin" pitchFamily="2" charset="-78"/>
              </a:rPr>
              <a:t>یرینی     غنیمتست چنین </a:t>
            </a:r>
            <a:r>
              <a:rPr lang="fa-IR" b="1" dirty="0" smtClean="0">
                <a:solidFill>
                  <a:srgbClr val="C00000"/>
                </a:solidFill>
                <a:cs typeface="2  Nazanin" pitchFamily="2" charset="-78"/>
              </a:rPr>
              <a:t>ش</a:t>
            </a:r>
            <a:r>
              <a:rPr lang="fa-IR" b="1" dirty="0" smtClean="0">
                <a:cs typeface="2  Nazanin" pitchFamily="2" charset="-78"/>
              </a:rPr>
              <a:t>ب که دوستان بینی</a:t>
            </a:r>
          </a:p>
          <a:p>
            <a:pPr algn="r" rtl="1"/>
            <a:r>
              <a:rPr lang="fa-IR" b="1" dirty="0" smtClean="0">
                <a:cs typeface="2  Nazanin" pitchFamily="2" charset="-78"/>
              </a:rPr>
              <a:t>تکرار (خ -ز):</a:t>
            </a:r>
          </a:p>
          <a:p>
            <a:pPr algn="r" rtl="1"/>
            <a:r>
              <a:rPr lang="fa-IR" b="1" dirty="0" smtClean="0">
                <a:solidFill>
                  <a:srgbClr val="C00000"/>
                </a:solidFill>
                <a:cs typeface="2  Nazanin" pitchFamily="2" charset="-78"/>
              </a:rPr>
              <a:t>خ</a:t>
            </a:r>
            <a:r>
              <a:rPr lang="fa-IR" b="1" dirty="0" smtClean="0">
                <a:cs typeface="2  Nazanin" pitchFamily="2" charset="-78"/>
              </a:rPr>
              <a:t>ی</a:t>
            </a:r>
            <a:r>
              <a:rPr lang="fa-IR" b="1" dirty="0" smtClean="0">
                <a:solidFill>
                  <a:srgbClr val="C00000"/>
                </a:solidFill>
                <a:cs typeface="2  Nazanin" pitchFamily="2" charset="-78"/>
              </a:rPr>
              <a:t>ز</a:t>
            </a:r>
            <a:r>
              <a:rPr lang="fa-IR" b="1" dirty="0" smtClean="0">
                <a:cs typeface="2  Nazanin" pitchFamily="2" charset="-78"/>
              </a:rPr>
              <a:t>ید و </a:t>
            </a:r>
            <a:r>
              <a:rPr lang="fa-IR" b="1" dirty="0" smtClean="0">
                <a:solidFill>
                  <a:srgbClr val="C00000"/>
                </a:solidFill>
                <a:cs typeface="2  Nazanin" pitchFamily="2" charset="-78"/>
              </a:rPr>
              <a:t>خز</a:t>
            </a:r>
            <a:r>
              <a:rPr lang="fa-IR" b="1" dirty="0" smtClean="0">
                <a:cs typeface="2  Nazanin" pitchFamily="2" charset="-78"/>
              </a:rPr>
              <a:t> آرید که هنگام </a:t>
            </a:r>
            <a:r>
              <a:rPr lang="fa-IR" b="1" dirty="0" smtClean="0">
                <a:solidFill>
                  <a:srgbClr val="C00000"/>
                </a:solidFill>
                <a:cs typeface="2  Nazanin" pitchFamily="2" charset="-78"/>
              </a:rPr>
              <a:t>خز</a:t>
            </a:r>
            <a:r>
              <a:rPr lang="fa-IR" b="1" dirty="0" smtClean="0">
                <a:cs typeface="2  Nazanin" pitchFamily="2" charset="-78"/>
              </a:rPr>
              <a:t>ان است              باد </a:t>
            </a:r>
            <a:r>
              <a:rPr lang="fa-IR" b="1" dirty="0" smtClean="0">
                <a:solidFill>
                  <a:srgbClr val="C00000"/>
                </a:solidFill>
                <a:cs typeface="2  Nazanin" pitchFamily="2" charset="-78"/>
              </a:rPr>
              <a:t>خ</a:t>
            </a:r>
            <a:r>
              <a:rPr lang="fa-IR" b="1" dirty="0" smtClean="0">
                <a:cs typeface="2  Nazanin" pitchFamily="2" charset="-78"/>
              </a:rPr>
              <a:t>نک از جانب </a:t>
            </a:r>
            <a:r>
              <a:rPr lang="fa-IR" b="1" dirty="0" smtClean="0">
                <a:solidFill>
                  <a:srgbClr val="C00000"/>
                </a:solidFill>
                <a:cs typeface="2  Nazanin" pitchFamily="2" charset="-78"/>
              </a:rPr>
              <a:t>خ</a:t>
            </a:r>
            <a:r>
              <a:rPr lang="fa-IR" b="1" dirty="0" smtClean="0">
                <a:cs typeface="2  Nazanin" pitchFamily="2" charset="-78"/>
              </a:rPr>
              <a:t>وار</a:t>
            </a:r>
            <a:r>
              <a:rPr lang="fa-IR" b="1" dirty="0" smtClean="0">
                <a:solidFill>
                  <a:srgbClr val="C00000"/>
                </a:solidFill>
                <a:cs typeface="2  Nazanin" pitchFamily="2" charset="-78"/>
              </a:rPr>
              <a:t>ز</a:t>
            </a:r>
            <a:r>
              <a:rPr lang="fa-IR" b="1" dirty="0" smtClean="0">
                <a:cs typeface="2  Nazanin" pitchFamily="2" charset="-78"/>
              </a:rPr>
              <a:t>م و</a:t>
            </a:r>
            <a:r>
              <a:rPr lang="fa-IR" b="1" dirty="0" smtClean="0">
                <a:solidFill>
                  <a:srgbClr val="C00000"/>
                </a:solidFill>
                <a:cs typeface="2  Nazanin" pitchFamily="2" charset="-78"/>
              </a:rPr>
              <a:t>ز</a:t>
            </a:r>
            <a:r>
              <a:rPr lang="fa-IR" b="1" dirty="0" smtClean="0">
                <a:cs typeface="2  Nazanin" pitchFamily="2" charset="-78"/>
              </a:rPr>
              <a:t>ان است</a:t>
            </a:r>
          </a:p>
          <a:p>
            <a:pPr algn="r" rtl="1"/>
            <a:r>
              <a:rPr lang="fa-IR" b="1" dirty="0" smtClean="0">
                <a:cs typeface="2  Nazanin" pitchFamily="2" charset="-78"/>
              </a:rPr>
              <a:t>تکرار (ک):</a:t>
            </a:r>
          </a:p>
          <a:p>
            <a:pPr algn="r" rtl="1"/>
            <a:r>
              <a:rPr lang="fa-IR" b="1" dirty="0" smtClean="0">
                <a:solidFill>
                  <a:srgbClr val="C00000"/>
                </a:solidFill>
                <a:cs typeface="2  Nazanin" pitchFamily="2" charset="-78"/>
              </a:rPr>
              <a:t>ک</a:t>
            </a:r>
            <a:r>
              <a:rPr lang="fa-IR" b="1" dirty="0" smtClean="0">
                <a:cs typeface="2  Nazanin" pitchFamily="2" charset="-78"/>
              </a:rPr>
              <a:t>ه آگه ست </a:t>
            </a:r>
            <a:r>
              <a:rPr lang="fa-IR" b="1" dirty="0" smtClean="0">
                <a:solidFill>
                  <a:srgbClr val="C00000"/>
                </a:solidFill>
                <a:cs typeface="2  Nazanin" pitchFamily="2" charset="-78"/>
              </a:rPr>
              <a:t>ک</a:t>
            </a:r>
            <a:r>
              <a:rPr lang="fa-IR" b="1" dirty="0" smtClean="0">
                <a:cs typeface="2  Nazanin" pitchFamily="2" charset="-78"/>
              </a:rPr>
              <a:t>ه </a:t>
            </a:r>
            <a:r>
              <a:rPr lang="fa-IR" b="1" dirty="0" smtClean="0">
                <a:solidFill>
                  <a:srgbClr val="C00000"/>
                </a:solidFill>
                <a:cs typeface="2  Nazanin" pitchFamily="2" charset="-78"/>
              </a:rPr>
              <a:t>ک</a:t>
            </a:r>
            <a:r>
              <a:rPr lang="fa-IR" b="1" dirty="0" smtClean="0">
                <a:cs typeface="2  Nazanin" pitchFamily="2" charset="-78"/>
              </a:rPr>
              <a:t>اووس و </a:t>
            </a:r>
            <a:r>
              <a:rPr lang="fa-IR" b="1" dirty="0" smtClean="0">
                <a:solidFill>
                  <a:srgbClr val="C00000"/>
                </a:solidFill>
                <a:cs typeface="2  Nazanin" pitchFamily="2" charset="-78"/>
              </a:rPr>
              <a:t>ک</a:t>
            </a:r>
            <a:r>
              <a:rPr lang="fa-IR" b="1" dirty="0" smtClean="0">
                <a:cs typeface="2  Nazanin" pitchFamily="2" charset="-78"/>
              </a:rPr>
              <a:t>ی </a:t>
            </a:r>
            <a:r>
              <a:rPr lang="fa-IR" b="1" dirty="0" smtClean="0">
                <a:solidFill>
                  <a:srgbClr val="C00000"/>
                </a:solidFill>
                <a:cs typeface="2  Nazanin" pitchFamily="2" charset="-78"/>
              </a:rPr>
              <a:t>ک</a:t>
            </a:r>
            <a:r>
              <a:rPr lang="fa-IR" b="1" dirty="0" smtClean="0">
                <a:cs typeface="2  Nazanin" pitchFamily="2" charset="-78"/>
              </a:rPr>
              <a:t>جا رفتند     </a:t>
            </a:r>
            <a:r>
              <a:rPr lang="fa-IR" b="1" dirty="0" smtClean="0">
                <a:solidFill>
                  <a:srgbClr val="C00000"/>
                </a:solidFill>
                <a:cs typeface="2  Nazanin" pitchFamily="2" charset="-78"/>
              </a:rPr>
              <a:t>ک</a:t>
            </a:r>
            <a:r>
              <a:rPr lang="fa-IR" b="1" dirty="0" smtClean="0">
                <a:cs typeface="2  Nazanin" pitchFamily="2" charset="-78"/>
              </a:rPr>
              <a:t>ه واقف ست </a:t>
            </a:r>
            <a:r>
              <a:rPr lang="fa-IR" b="1" dirty="0" smtClean="0">
                <a:solidFill>
                  <a:srgbClr val="C00000"/>
                </a:solidFill>
                <a:cs typeface="2  Nazanin" pitchFamily="2" charset="-78"/>
              </a:rPr>
              <a:t>ک</a:t>
            </a:r>
            <a:r>
              <a:rPr lang="fa-IR" b="1" dirty="0" smtClean="0">
                <a:cs typeface="2  Nazanin" pitchFamily="2" charset="-78"/>
              </a:rPr>
              <a:t>ه چون رفت تخت جم بر باد</a:t>
            </a:r>
          </a:p>
          <a:p>
            <a:pPr algn="r" rtl="1"/>
            <a:r>
              <a:rPr lang="fa-IR" b="1" dirty="0" smtClean="0">
                <a:cs typeface="2  Nazanin" pitchFamily="2" charset="-78"/>
              </a:rPr>
              <a:t>تکرار (ش):</a:t>
            </a:r>
          </a:p>
          <a:p>
            <a:pPr algn="r" rtl="1"/>
            <a:r>
              <a:rPr lang="fa-IR" b="1" dirty="0" smtClean="0">
                <a:solidFill>
                  <a:srgbClr val="C00000"/>
                </a:solidFill>
                <a:cs typeface="2  Nazanin" pitchFamily="2" charset="-78"/>
              </a:rPr>
              <a:t>ش</a:t>
            </a:r>
            <a:r>
              <a:rPr lang="fa-IR" b="1" dirty="0" smtClean="0">
                <a:cs typeface="2  Nazanin" pitchFamily="2" charset="-78"/>
              </a:rPr>
              <a:t>هره ی </a:t>
            </a:r>
            <a:r>
              <a:rPr lang="fa-IR" b="1" dirty="0" smtClean="0">
                <a:solidFill>
                  <a:srgbClr val="C00000"/>
                </a:solidFill>
                <a:cs typeface="2  Nazanin" pitchFamily="2" charset="-78"/>
              </a:rPr>
              <a:t>ش</a:t>
            </a:r>
            <a:r>
              <a:rPr lang="fa-IR" b="1" dirty="0" smtClean="0">
                <a:cs typeface="2  Nazanin" pitchFamily="2" charset="-78"/>
              </a:rPr>
              <a:t>هر م</a:t>
            </a:r>
            <a:r>
              <a:rPr lang="fa-IR" b="1" dirty="0" smtClean="0">
                <a:solidFill>
                  <a:srgbClr val="C00000"/>
                </a:solidFill>
                <a:cs typeface="2  Nazanin" pitchFamily="2" charset="-78"/>
              </a:rPr>
              <a:t>ش</a:t>
            </a:r>
            <a:r>
              <a:rPr lang="fa-IR" b="1" dirty="0" smtClean="0">
                <a:cs typeface="2  Nazanin" pitchFamily="2" charset="-78"/>
              </a:rPr>
              <a:t>و تا ننهم سر در کوه              </a:t>
            </a:r>
            <a:r>
              <a:rPr lang="fa-IR" b="1" dirty="0" smtClean="0">
                <a:solidFill>
                  <a:srgbClr val="C00000"/>
                </a:solidFill>
                <a:cs typeface="2  Nazanin" pitchFamily="2" charset="-78"/>
              </a:rPr>
              <a:t>ش</a:t>
            </a:r>
            <a:r>
              <a:rPr lang="fa-IR" b="1" dirty="0" smtClean="0">
                <a:cs typeface="2  Nazanin" pitchFamily="2" charset="-78"/>
              </a:rPr>
              <a:t>ور </a:t>
            </a:r>
            <a:r>
              <a:rPr lang="fa-IR" b="1" dirty="0" smtClean="0">
                <a:solidFill>
                  <a:srgbClr val="C00000"/>
                </a:solidFill>
                <a:cs typeface="2  Nazanin" pitchFamily="2" charset="-78"/>
              </a:rPr>
              <a:t>ش</a:t>
            </a:r>
            <a:r>
              <a:rPr lang="fa-IR" b="1" dirty="0" smtClean="0">
                <a:cs typeface="2  Nazanin" pitchFamily="2" charset="-78"/>
              </a:rPr>
              <a:t>یرین منما تا نکنی فرهادم</a:t>
            </a:r>
          </a:p>
          <a:p>
            <a:pPr algn="r" rtl="1"/>
            <a:r>
              <a:rPr lang="fa-IR" b="1" dirty="0" smtClean="0">
                <a:cs typeface="2  Nazanin" pitchFamily="2" charset="-78"/>
              </a:rPr>
              <a:t>تکرار (گ):</a:t>
            </a:r>
          </a:p>
          <a:p>
            <a:pPr algn="r" rtl="1"/>
            <a:r>
              <a:rPr lang="fa-IR" b="1" dirty="0" smtClean="0">
                <a:cs typeface="2  Nazanin" pitchFamily="2" charset="-78"/>
              </a:rPr>
              <a:t>به یک خدن</a:t>
            </a:r>
            <a:r>
              <a:rPr lang="fa-IR" b="1" dirty="0" smtClean="0">
                <a:solidFill>
                  <a:srgbClr val="C00000"/>
                </a:solidFill>
                <a:cs typeface="2  Nazanin" pitchFamily="2" charset="-78"/>
              </a:rPr>
              <a:t>گِ</a:t>
            </a:r>
            <a:r>
              <a:rPr lang="fa-IR" b="1" dirty="0" smtClean="0">
                <a:cs typeface="2  Nazanin" pitchFamily="2" charset="-78"/>
              </a:rPr>
              <a:t> دژ آهنگ ، جن</a:t>
            </a:r>
            <a:r>
              <a:rPr lang="fa-IR" b="1" dirty="0" smtClean="0">
                <a:solidFill>
                  <a:srgbClr val="C00000"/>
                </a:solidFill>
                <a:cs typeface="2  Nazanin" pitchFamily="2" charset="-78"/>
              </a:rPr>
              <a:t>گ</a:t>
            </a:r>
            <a:r>
              <a:rPr lang="fa-IR" b="1" dirty="0" smtClean="0">
                <a:cs typeface="2  Nazanin" pitchFamily="2" charset="-78"/>
              </a:rPr>
              <a:t> داری تن</a:t>
            </a:r>
            <a:r>
              <a:rPr lang="fa-IR" b="1" dirty="0" smtClean="0">
                <a:solidFill>
                  <a:srgbClr val="C00000"/>
                </a:solidFill>
                <a:cs typeface="2  Nazanin" pitchFamily="2" charset="-78"/>
              </a:rPr>
              <a:t>گ </a:t>
            </a:r>
            <a:r>
              <a:rPr lang="fa-IR" b="1" dirty="0" smtClean="0">
                <a:cs typeface="2  Nazanin" pitchFamily="2" charset="-78"/>
              </a:rPr>
              <a:t>         تو بر پلن</a:t>
            </a:r>
            <a:r>
              <a:rPr lang="fa-IR" b="1" dirty="0" smtClean="0">
                <a:solidFill>
                  <a:srgbClr val="C00000"/>
                </a:solidFill>
                <a:cs typeface="2  Nazanin" pitchFamily="2" charset="-78"/>
              </a:rPr>
              <a:t>گ</a:t>
            </a:r>
            <a:r>
              <a:rPr lang="fa-IR" b="1" dirty="0" smtClean="0">
                <a:cs typeface="2  Nazanin" pitchFamily="2" charset="-78"/>
              </a:rPr>
              <a:t> شخ و بر نهن</a:t>
            </a:r>
            <a:r>
              <a:rPr lang="fa-IR" b="1" dirty="0" smtClean="0">
                <a:solidFill>
                  <a:srgbClr val="C00000"/>
                </a:solidFill>
                <a:cs typeface="2  Nazanin" pitchFamily="2" charset="-78"/>
              </a:rPr>
              <a:t>گ</a:t>
            </a:r>
            <a:r>
              <a:rPr lang="fa-IR" b="1" dirty="0" smtClean="0">
                <a:cs typeface="2  Nazanin" pitchFamily="2" charset="-78"/>
              </a:rPr>
              <a:t> دریا بار</a:t>
            </a:r>
          </a:p>
          <a:p>
            <a:pPr algn="r" rtl="1"/>
            <a:r>
              <a:rPr lang="fa-IR" b="1" dirty="0" smtClean="0">
                <a:cs typeface="2  Nazanin" pitchFamily="2" charset="-78"/>
              </a:rPr>
              <a:t>تکرار مصوت ِ</a:t>
            </a:r>
          </a:p>
          <a:p>
            <a:pPr algn="r" rtl="1"/>
            <a:r>
              <a:rPr lang="fa-IR" b="1" dirty="0" smtClean="0">
                <a:cs typeface="2  Nazanin" pitchFamily="2" charset="-78"/>
              </a:rPr>
              <a:t>خواب</a:t>
            </a:r>
            <a:r>
              <a:rPr lang="fa-IR" b="1" dirty="0" smtClean="0">
                <a:solidFill>
                  <a:srgbClr val="C00000"/>
                </a:solidFill>
                <a:cs typeface="2  Nazanin" pitchFamily="2" charset="-78"/>
              </a:rPr>
              <a:t>ِ </a:t>
            </a:r>
            <a:r>
              <a:rPr lang="fa-IR" b="1" dirty="0" smtClean="0">
                <a:cs typeface="2  Nazanin" pitchFamily="2" charset="-78"/>
              </a:rPr>
              <a:t>نوشین ِبامداد ِرحیل                           بازدارد پیاده راز سبیل</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
                                            <p:txEl>
                                              <p:pRg st="13" end="13"/>
                                            </p:txEl>
                                          </p:spTgt>
                                        </p:tgtEl>
                                        <p:attrNameLst>
                                          <p:attrName>style.visibility</p:attrName>
                                        </p:attrNameLst>
                                      </p:cBhvr>
                                      <p:to>
                                        <p:strVal val="visible"/>
                                      </p:to>
                                    </p:set>
                                    <p:anim calcmode="lin" valueType="num">
                                      <p:cBhvr additive="base">
                                        <p:cTn id="8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14" end="14"/>
                                            </p:txEl>
                                          </p:spTgt>
                                        </p:tgtEl>
                                        <p:attrNameLst>
                                          <p:attrName>style.visibility</p:attrName>
                                        </p:attrNameLst>
                                      </p:cBhvr>
                                      <p:to>
                                        <p:strVal val="visible"/>
                                      </p:to>
                                    </p:set>
                                    <p:anim calcmode="lin" valueType="num">
                                      <p:cBhvr additive="base">
                                        <p:cTn id="9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15" end="15"/>
                                            </p:txEl>
                                          </p:spTgt>
                                        </p:tgtEl>
                                        <p:attrNameLst>
                                          <p:attrName>style.visibility</p:attrName>
                                        </p:attrNameLst>
                                      </p:cBhvr>
                                      <p:to>
                                        <p:strVal val="visible"/>
                                      </p:to>
                                    </p:set>
                                    <p:anim calcmode="lin" valueType="num">
                                      <p:cBhvr additive="base">
                                        <p:cTn id="97"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
                                            <p:txEl>
                                              <p:pRg st="16" end="16"/>
                                            </p:txEl>
                                          </p:spTgt>
                                        </p:tgtEl>
                                        <p:attrNameLst>
                                          <p:attrName>style.visibility</p:attrName>
                                        </p:attrNameLst>
                                      </p:cBhvr>
                                      <p:to>
                                        <p:strVal val="visible"/>
                                      </p:to>
                                    </p:set>
                                    <p:anim calcmode="lin" valueType="num">
                                      <p:cBhvr additive="base">
                                        <p:cTn id="103"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
                                            <p:txEl>
                                              <p:pRg st="17" end="17"/>
                                            </p:txEl>
                                          </p:spTgt>
                                        </p:tgtEl>
                                        <p:attrNameLst>
                                          <p:attrName>style.visibility</p:attrName>
                                        </p:attrNameLst>
                                      </p:cBhvr>
                                      <p:to>
                                        <p:strVal val="visible"/>
                                      </p:to>
                                    </p:set>
                                    <p:anim calcmode="lin" valueType="num">
                                      <p:cBhvr additive="base">
                                        <p:cTn id="109"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
                                            <p:txEl>
                                              <p:pRg st="18" end="18"/>
                                            </p:txEl>
                                          </p:spTgt>
                                        </p:tgtEl>
                                        <p:attrNameLst>
                                          <p:attrName>style.visibility</p:attrName>
                                        </p:attrNameLst>
                                      </p:cBhvr>
                                      <p:to>
                                        <p:strVal val="visible"/>
                                      </p:to>
                                    </p:set>
                                    <p:anim calcmode="lin" valueType="num">
                                      <p:cBhvr additive="base">
                                        <p:cTn id="115"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3">
                                            <p:txEl>
                                              <p:pRg st="19" end="19"/>
                                            </p:txEl>
                                          </p:spTgt>
                                        </p:tgtEl>
                                        <p:attrNameLst>
                                          <p:attrName>style.visibility</p:attrName>
                                        </p:attrNameLst>
                                      </p:cBhvr>
                                      <p:to>
                                        <p:strVal val="visible"/>
                                      </p:to>
                                    </p:set>
                                    <p:anim calcmode="lin" valueType="num">
                                      <p:cBhvr additive="base">
                                        <p:cTn id="121" dur="5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
                                            <p:txEl>
                                              <p:pRg st="20" end="20"/>
                                            </p:txEl>
                                          </p:spTgt>
                                        </p:tgtEl>
                                        <p:attrNameLst>
                                          <p:attrName>style.visibility</p:attrName>
                                        </p:attrNameLst>
                                      </p:cBhvr>
                                      <p:to>
                                        <p:strVal val="visible"/>
                                      </p:to>
                                    </p:set>
                                    <p:anim calcmode="lin" valueType="num">
                                      <p:cBhvr additive="base">
                                        <p:cTn id="127" dur="5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6908"/>
          </a:xfrm>
          <a:solidFill>
            <a:schemeClr val="accent6">
              <a:lumMod val="40000"/>
              <a:lumOff val="60000"/>
            </a:schemeClr>
          </a:solidFill>
        </p:spPr>
        <p:txBody>
          <a:bodyPr>
            <a:noAutofit/>
          </a:bodyPr>
          <a:lstStyle/>
          <a:p>
            <a:pPr algn="r"/>
            <a:r>
              <a:rPr lang="fa-IR" sz="5400" dirty="0" smtClean="0">
                <a:solidFill>
                  <a:srgbClr val="FFFF00"/>
                </a:solidFill>
              </a:rPr>
              <a:t>جناس</a:t>
            </a:r>
            <a:endParaRPr lang="en-US" sz="5400" dirty="0">
              <a:solidFill>
                <a:srgbClr val="FFFF00"/>
              </a:solidFill>
            </a:endParaRPr>
          </a:p>
        </p:txBody>
      </p:sp>
      <p:sp>
        <p:nvSpPr>
          <p:cNvPr id="3" name="Content Placeholder 2"/>
          <p:cNvSpPr>
            <a:spLocks noGrp="1"/>
          </p:cNvSpPr>
          <p:nvPr>
            <p:ph idx="1"/>
          </p:nvPr>
        </p:nvSpPr>
        <p:spPr>
          <a:xfrm>
            <a:off x="1142976" y="1447800"/>
            <a:ext cx="7790712" cy="4800600"/>
          </a:xfrm>
        </p:spPr>
        <p:txBody>
          <a:bodyPr>
            <a:normAutofit/>
          </a:bodyPr>
          <a:lstStyle/>
          <a:p>
            <a:pPr algn="just" rtl="1"/>
            <a:r>
              <a:rPr lang="fa-IR" sz="2400" b="1" dirty="0" smtClean="0">
                <a:cs typeface="B Nazanin" pitchFamily="2" charset="-78"/>
              </a:rPr>
              <a:t>جناس یک‌سانی و هم‌سانی دو یا چند واژه در واج‌های </a:t>
            </a:r>
            <a:r>
              <a:rPr lang="en-US" sz="2400" b="1" dirty="0" smtClean="0">
                <a:cs typeface="B Nazanin" pitchFamily="2" charset="-78"/>
              </a:rPr>
              <a:t> </a:t>
            </a:r>
            <a:r>
              <a:rPr lang="fa-IR" sz="2400" b="1" dirty="0" smtClean="0">
                <a:cs typeface="B Nazanin" pitchFamily="2" charset="-78"/>
              </a:rPr>
              <a:t>سازنده را گویند.</a:t>
            </a:r>
          </a:p>
          <a:p>
            <a:pPr algn="ctr" rtl="1"/>
            <a:r>
              <a:rPr lang="en-US" sz="2400" b="1" dirty="0" smtClean="0">
                <a:cs typeface="B Nazanin" pitchFamily="2" charset="-78"/>
              </a:rPr>
              <a:t>   </a:t>
            </a:r>
            <a:r>
              <a:rPr lang="fa-IR" sz="2400" dirty="0" smtClean="0">
                <a:solidFill>
                  <a:srgbClr val="FF0000"/>
                </a:solidFill>
                <a:cs typeface="B Titr" pitchFamily="2" charset="-78"/>
              </a:rPr>
              <a:t>انواع جناس </a:t>
            </a:r>
          </a:p>
          <a:p>
            <a:pPr algn="r" rtl="1"/>
            <a:r>
              <a:rPr lang="fa-IR" sz="2400" b="1" dirty="0" smtClean="0">
                <a:solidFill>
                  <a:srgbClr val="005C2A"/>
                </a:solidFill>
                <a:cs typeface="B Nazanin" pitchFamily="2" charset="-78"/>
              </a:rPr>
              <a:t>جناس تام </a:t>
            </a:r>
          </a:p>
          <a:p>
            <a:pPr algn="r" rtl="1">
              <a:buNone/>
            </a:pPr>
            <a:r>
              <a:rPr lang="fa-IR" sz="2000" b="1" dirty="0" smtClean="0">
                <a:cs typeface="B Nazanin" pitchFamily="2" charset="-78"/>
              </a:rPr>
              <a:t>هر خم از جعد پريشان تو زندان دلي است    تا نگويي كه اسران </a:t>
            </a:r>
            <a:r>
              <a:rPr lang="fa-IR" sz="2000" b="1" dirty="0" smtClean="0">
                <a:solidFill>
                  <a:srgbClr val="FF0000"/>
                </a:solidFill>
                <a:cs typeface="B Nazanin" pitchFamily="2" charset="-78"/>
              </a:rPr>
              <a:t>كمند</a:t>
            </a:r>
            <a:r>
              <a:rPr lang="fa-IR" sz="2000" b="1" dirty="0" smtClean="0">
                <a:cs typeface="B Nazanin" pitchFamily="2" charset="-78"/>
              </a:rPr>
              <a:t> تو </a:t>
            </a:r>
            <a:r>
              <a:rPr lang="fa-IR" sz="2000" b="1" dirty="0" smtClean="0">
                <a:solidFill>
                  <a:srgbClr val="FF0000"/>
                </a:solidFill>
                <a:cs typeface="B Nazanin" pitchFamily="2" charset="-78"/>
              </a:rPr>
              <a:t>كمند</a:t>
            </a:r>
          </a:p>
          <a:p>
            <a:pPr algn="r" rtl="1">
              <a:buNone/>
            </a:pPr>
            <a:r>
              <a:rPr lang="fa-IR" sz="2000" b="1" dirty="0" smtClean="0">
                <a:cs typeface="B Nazanin" pitchFamily="2" charset="-78"/>
              </a:rPr>
              <a:t>نماند </a:t>
            </a:r>
            <a:r>
              <a:rPr lang="fa-IR" sz="2000" b="1" dirty="0" smtClean="0">
                <a:solidFill>
                  <a:srgbClr val="FF0000"/>
                </a:solidFill>
                <a:cs typeface="B Nazanin" pitchFamily="2" charset="-78"/>
              </a:rPr>
              <a:t>فتنه </a:t>
            </a:r>
            <a:r>
              <a:rPr lang="fa-IR" sz="2000" b="1" dirty="0" smtClean="0">
                <a:cs typeface="B Nazanin" pitchFamily="2" charset="-78"/>
              </a:rPr>
              <a:t>در ایام شاه جز سعدی                كه بر جمال تو</a:t>
            </a:r>
            <a:r>
              <a:rPr lang="fa-IR" sz="2000" b="1" dirty="0" smtClean="0">
                <a:solidFill>
                  <a:srgbClr val="FF0000"/>
                </a:solidFill>
                <a:cs typeface="B Nazanin" pitchFamily="2" charset="-78"/>
              </a:rPr>
              <a:t> فتنه </a:t>
            </a:r>
            <a:r>
              <a:rPr lang="fa-IR" sz="2000" b="1" dirty="0" smtClean="0">
                <a:cs typeface="B Nazanin" pitchFamily="2" charset="-78"/>
              </a:rPr>
              <a:t>است و خلق بر سخنش</a:t>
            </a:r>
          </a:p>
          <a:p>
            <a:pPr algn="r" rtl="1"/>
            <a:r>
              <a:rPr lang="fa-IR" sz="2000" b="1" dirty="0" smtClean="0">
                <a:solidFill>
                  <a:srgbClr val="005C2A"/>
                </a:solidFill>
                <a:cs typeface="B Nazanin" pitchFamily="2" charset="-78"/>
              </a:rPr>
              <a:t>جناس ناقص </a:t>
            </a:r>
          </a:p>
          <a:p>
            <a:pPr algn="r" rtl="1">
              <a:buNone/>
            </a:pPr>
            <a:r>
              <a:rPr lang="fa-IR" sz="2200" b="1" dirty="0" smtClean="0">
                <a:solidFill>
                  <a:srgbClr val="FF0000"/>
                </a:solidFill>
                <a:cs typeface="B Nazanin" pitchFamily="2" charset="-78"/>
              </a:rPr>
              <a:t>قامت</a:t>
            </a:r>
            <a:r>
              <a:rPr lang="fa-IR" sz="2200" b="1" dirty="0" smtClean="0">
                <a:cs typeface="B Nazanin" pitchFamily="2" charset="-78"/>
              </a:rPr>
              <a:t>ي ديدم كه مي گويد گه برخاستن       كو </a:t>
            </a:r>
            <a:r>
              <a:rPr lang="fa-IR" sz="2200" b="1" dirty="0" smtClean="0">
                <a:solidFill>
                  <a:srgbClr val="FF0000"/>
                </a:solidFill>
                <a:cs typeface="B Nazanin" pitchFamily="2" charset="-78"/>
              </a:rPr>
              <a:t>قيامت</a:t>
            </a:r>
            <a:r>
              <a:rPr lang="fa-IR" sz="2200" b="1" dirty="0" smtClean="0">
                <a:cs typeface="B Nazanin" pitchFamily="2" charset="-78"/>
              </a:rPr>
              <a:t> تا تماشاي قيام من كند ؟</a:t>
            </a:r>
          </a:p>
          <a:p>
            <a:pPr algn="r" rtl="1">
              <a:buNone/>
            </a:pPr>
            <a:r>
              <a:rPr lang="fa-IR" sz="2200" b="1" dirty="0" smtClean="0">
                <a:cs typeface="B Nazanin" pitchFamily="2" charset="-78"/>
              </a:rPr>
              <a:t>تو بهار است بر آن كوش كه خوشدل باشي    كه بسي </a:t>
            </a:r>
            <a:r>
              <a:rPr lang="fa-IR" sz="2200" b="1" dirty="0" smtClean="0">
                <a:solidFill>
                  <a:srgbClr val="FF0000"/>
                </a:solidFill>
                <a:cs typeface="B Nazanin" pitchFamily="2" charset="-78"/>
              </a:rPr>
              <a:t>گل</a:t>
            </a:r>
            <a:r>
              <a:rPr lang="fa-IR" sz="2200" b="1" dirty="0" smtClean="0">
                <a:cs typeface="B Nazanin" pitchFamily="2" charset="-78"/>
              </a:rPr>
              <a:t> بدمد باز تو در </a:t>
            </a:r>
            <a:r>
              <a:rPr lang="fa-IR" sz="2200" b="1" dirty="0" smtClean="0">
                <a:solidFill>
                  <a:srgbClr val="FF0000"/>
                </a:solidFill>
                <a:cs typeface="B Nazanin" pitchFamily="2" charset="-78"/>
              </a:rPr>
              <a:t>گل</a:t>
            </a:r>
            <a:r>
              <a:rPr lang="fa-IR" sz="2200" b="1" dirty="0" smtClean="0">
                <a:cs typeface="B Nazanin" pitchFamily="2" charset="-78"/>
              </a:rPr>
              <a:t> باشي </a:t>
            </a:r>
          </a:p>
          <a:p>
            <a:pPr algn="r" rtl="1">
              <a:buNone/>
            </a:pPr>
            <a:r>
              <a:rPr lang="fa-IR" sz="2200" b="1" dirty="0" smtClean="0">
                <a:cs typeface="B Nazanin" pitchFamily="2" charset="-78"/>
              </a:rPr>
              <a:t>اگر قدم نهد آن </a:t>
            </a:r>
            <a:r>
              <a:rPr lang="fa-IR" sz="2200" b="1" dirty="0" smtClean="0">
                <a:solidFill>
                  <a:srgbClr val="FF0000"/>
                </a:solidFill>
                <a:cs typeface="B Nazanin" pitchFamily="2" charset="-78"/>
              </a:rPr>
              <a:t>سرو</a:t>
            </a:r>
            <a:r>
              <a:rPr lang="fa-IR" sz="2200" b="1" dirty="0" smtClean="0">
                <a:cs typeface="B Nazanin" pitchFamily="2" charset="-78"/>
              </a:rPr>
              <a:t> ناز بر </a:t>
            </a:r>
            <a:r>
              <a:rPr lang="fa-IR" sz="2200" b="1" dirty="0" smtClean="0">
                <a:solidFill>
                  <a:srgbClr val="FF0000"/>
                </a:solidFill>
                <a:cs typeface="B Nazanin" pitchFamily="2" charset="-78"/>
              </a:rPr>
              <a:t>سر</a:t>
            </a:r>
            <a:r>
              <a:rPr lang="fa-IR" sz="2200" b="1" dirty="0" smtClean="0">
                <a:cs typeface="B Nazanin" pitchFamily="2" charset="-78"/>
              </a:rPr>
              <a:t> من                 سر من و قدم سرو ناز پرور من </a:t>
            </a:r>
          </a:p>
          <a:p>
            <a:pPr algn="r" rtl="1">
              <a:buNone/>
            </a:pPr>
            <a:r>
              <a:rPr lang="fa-IR" sz="2200" b="1" dirty="0" smtClean="0">
                <a:cs typeface="B Nazanin" pitchFamily="2" charset="-78"/>
              </a:rPr>
              <a:t>از ن</a:t>
            </a:r>
            <a:r>
              <a:rPr lang="fa-IR" sz="2200" b="1" dirty="0" smtClean="0">
                <a:solidFill>
                  <a:srgbClr val="FF0000"/>
                </a:solidFill>
                <a:cs typeface="B Nazanin" pitchFamily="2" charset="-78"/>
              </a:rPr>
              <a:t>گا</a:t>
            </a:r>
            <a:r>
              <a:rPr lang="fa-IR" sz="2200" b="1" dirty="0" smtClean="0">
                <a:cs typeface="B Nazanin" pitchFamily="2" charset="-78"/>
              </a:rPr>
              <a:t>هش دارم اميد وصالي ز آنكه </a:t>
            </a:r>
            <a:r>
              <a:rPr lang="fa-IR" sz="2200" b="1" dirty="0" smtClean="0">
                <a:solidFill>
                  <a:srgbClr val="FF0000"/>
                </a:solidFill>
                <a:cs typeface="B Nazanin" pitchFamily="2" charset="-78"/>
              </a:rPr>
              <a:t>گاه</a:t>
            </a:r>
            <a:r>
              <a:rPr lang="fa-IR" sz="2200" b="1" dirty="0" smtClean="0">
                <a:cs typeface="B Nazanin" pitchFamily="2" charset="-78"/>
              </a:rPr>
              <a:t>    مي رود صياد از پي صيد پيكان خورده را </a:t>
            </a:r>
          </a:p>
          <a:p>
            <a:pPr algn="r" rtl="1">
              <a:buNone/>
            </a:pPr>
            <a:r>
              <a:rPr lang="fa-IR" sz="2200" b="1" dirty="0" smtClean="0">
                <a:cs typeface="B Nazanin" pitchFamily="2" charset="-78"/>
              </a:rPr>
              <a:t>دنيا عسل است و هر كه او </a:t>
            </a:r>
            <a:r>
              <a:rPr lang="fa-IR" sz="2200" b="1" dirty="0" smtClean="0">
                <a:solidFill>
                  <a:srgbClr val="FF0000"/>
                </a:solidFill>
                <a:cs typeface="B Nazanin" pitchFamily="2" charset="-78"/>
              </a:rPr>
              <a:t>بيش</a:t>
            </a:r>
            <a:r>
              <a:rPr lang="fa-IR" sz="2200" b="1" dirty="0" smtClean="0">
                <a:cs typeface="B Nazanin" pitchFamily="2" charset="-78"/>
              </a:rPr>
              <a:t> خورد       خون افزايد تب آورد </a:t>
            </a:r>
            <a:r>
              <a:rPr lang="fa-IR" sz="2200" b="1" dirty="0" smtClean="0">
                <a:solidFill>
                  <a:srgbClr val="FF0000"/>
                </a:solidFill>
                <a:cs typeface="B Nazanin" pitchFamily="2" charset="-78"/>
              </a:rPr>
              <a:t>نيش</a:t>
            </a:r>
            <a:r>
              <a:rPr lang="fa-IR" sz="2200" b="1" dirty="0" smtClean="0">
                <a:cs typeface="B Nazanin" pitchFamily="2" charset="-78"/>
              </a:rPr>
              <a:t> خورد </a:t>
            </a:r>
          </a:p>
          <a:p>
            <a:pPr algn="r" rtl="1">
              <a:buNone/>
            </a:pPr>
            <a:endParaRPr lang="fa-IR" sz="2200" b="1"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50000"/>
              </a:schemeClr>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54032"/>
          </a:xfrm>
        </p:spPr>
        <p:txBody>
          <a:bodyPr>
            <a:normAutofit fontScale="90000"/>
          </a:bodyPr>
          <a:lstStyle/>
          <a:p>
            <a:pPr algn="r" rtl="1"/>
            <a:r>
              <a:rPr lang="fa-IR" dirty="0" smtClean="0"/>
              <a:t>تلمیح</a:t>
            </a:r>
            <a:endParaRPr lang="en-US" dirty="0"/>
          </a:p>
        </p:txBody>
      </p:sp>
      <p:sp>
        <p:nvSpPr>
          <p:cNvPr id="3" name="Content Placeholder 2"/>
          <p:cNvSpPr>
            <a:spLocks noGrp="1"/>
          </p:cNvSpPr>
          <p:nvPr>
            <p:ph idx="1"/>
          </p:nvPr>
        </p:nvSpPr>
        <p:spPr>
          <a:xfrm>
            <a:off x="1435608" y="928670"/>
            <a:ext cx="7498080" cy="5572164"/>
          </a:xfrm>
        </p:spPr>
        <p:txBody>
          <a:bodyPr>
            <a:normAutofit/>
          </a:bodyPr>
          <a:lstStyle/>
          <a:p>
            <a:pPr algn="just" rtl="1"/>
            <a:r>
              <a:rPr lang="fa-IR" sz="2400" b="1" dirty="0" smtClean="0">
                <a:solidFill>
                  <a:srgbClr val="003300"/>
                </a:solidFill>
                <a:cs typeface="B Nazanin" pitchFamily="2" charset="-78"/>
              </a:rPr>
              <a:t>تلمیح  ( از ریشه لمح ) در لغت به  معنی  دیدن  و  نظر کردن  و آشکار ساختن  واشـــاره کردن  است  و در اصطلاح بدیع ، اشاره  به  قصه یا شعر یا  مَثَل سائر است به شرطی که آن اشاره  چنان  که از معنای اشاره  بر می آید  تمام  داستان یا شعر یا مَثَل سائر را در بر نگیرد .</a:t>
            </a:r>
          </a:p>
          <a:p>
            <a:pPr algn="just" rtl="1"/>
            <a:r>
              <a:rPr lang="fa-IR" sz="2400" b="1" dirty="0" smtClean="0">
                <a:cs typeface="B Nazanin" pitchFamily="2" charset="-78"/>
              </a:rPr>
              <a:t> </a:t>
            </a:r>
            <a:r>
              <a:rPr lang="fa-IR" sz="2400" b="1" dirty="0" smtClean="0">
                <a:solidFill>
                  <a:srgbClr val="C00000"/>
                </a:solidFill>
                <a:cs typeface="B Nazanin" pitchFamily="2" charset="-78"/>
              </a:rPr>
              <a:t>به همین  دلیل  برای درک  بیت  یا عبارتی  که حاوی تلمیح است      می باید داستان یا آیه یا شعر یا مَثَل سائر مورد را به تمامی دانست . به طور مثال :</a:t>
            </a:r>
          </a:p>
          <a:p>
            <a:pPr algn="just" rtl="1"/>
            <a:r>
              <a:rPr lang="fa-IR" sz="2800" b="1" dirty="0" smtClean="0">
                <a:solidFill>
                  <a:srgbClr val="002060"/>
                </a:solidFill>
                <a:cs typeface="B Nazanin" pitchFamily="2" charset="-78"/>
              </a:rPr>
              <a:t> </a:t>
            </a:r>
            <a:r>
              <a:rPr lang="fa-IR" sz="2400" b="1" dirty="0" smtClean="0">
                <a:solidFill>
                  <a:srgbClr val="002060"/>
                </a:solidFill>
                <a:cs typeface="B Nazanin" pitchFamily="2" charset="-78"/>
              </a:rPr>
              <a:t>ز آب رويت خليل را آتش                   گلشن و منبع زلال شده </a:t>
            </a:r>
          </a:p>
          <a:p>
            <a:pPr algn="r" rtl="1"/>
            <a:r>
              <a:rPr lang="fa-IR" sz="2400" b="1" dirty="0" smtClean="0">
                <a:solidFill>
                  <a:srgbClr val="002060"/>
                </a:solidFill>
                <a:cs typeface="B Nazanin" pitchFamily="2" charset="-78"/>
              </a:rPr>
              <a:t>  اول و آخر اوست در همه احوال    ظاهر و باطن اوست در همه ابواب </a:t>
            </a:r>
          </a:p>
          <a:p>
            <a:pPr algn="just" rtl="1"/>
            <a:r>
              <a:rPr lang="fa-IR" sz="2000" b="1" dirty="0" smtClean="0">
                <a:solidFill>
                  <a:srgbClr val="002060"/>
                </a:solidFill>
                <a:cs typeface="B Nazanin" pitchFamily="2" charset="-78"/>
              </a:rPr>
              <a:t>پدرم روضه رضوان به دو گندم بفروخت      من چرا ملک جهان را به جوی نفروشم </a:t>
            </a:r>
          </a:p>
          <a:p>
            <a:pPr algn="just" rtl="1"/>
            <a:r>
              <a:rPr lang="fa-IR" sz="2400" b="1" dirty="0" smtClean="0">
                <a:solidFill>
                  <a:srgbClr val="002060"/>
                </a:solidFill>
                <a:cs typeface="B Nazanin" pitchFamily="2" charset="-78"/>
              </a:rPr>
              <a:t>گرش ببینی و دست از ترنج بشناسی    روا بود که ملامت کنی زلیخا </a:t>
            </a:r>
          </a:p>
          <a:p>
            <a:pPr algn="just" rtl="1"/>
            <a:r>
              <a:rPr lang="fa-IR" sz="1800" b="1" dirty="0" smtClean="0">
                <a:solidFill>
                  <a:srgbClr val="002060"/>
                </a:solidFill>
                <a:cs typeface="B Nazanin" pitchFamily="2" charset="-78"/>
              </a:rPr>
              <a:t>آسمـــان بار امانت نتوانست کشیـد                        قــرعه کار به نام من دیوانه زدنـــد</a:t>
            </a:r>
            <a:endParaRPr lang="en-US" sz="1800" b="1" dirty="0">
              <a:solidFill>
                <a:srgbClr val="002060"/>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154098"/>
          </a:xfrm>
          <a:solidFill>
            <a:schemeClr val="accent5">
              <a:lumMod val="40000"/>
              <a:lumOff val="60000"/>
            </a:schemeClr>
          </a:solidFill>
        </p:spPr>
        <p:txBody>
          <a:bodyPr/>
          <a:lstStyle/>
          <a:p>
            <a:pPr algn="r"/>
            <a:r>
              <a:rPr lang="fa-IR" dirty="0" smtClean="0">
                <a:solidFill>
                  <a:srgbClr val="7030A0"/>
                </a:solidFill>
                <a:cs typeface="2  Nazanin" pitchFamily="2" charset="-78"/>
              </a:rPr>
              <a:t>اغراق ( مبالغه )</a:t>
            </a:r>
            <a:endParaRPr lang="en-US" dirty="0">
              <a:solidFill>
                <a:srgbClr val="7030A0"/>
              </a:solidFill>
              <a:cs typeface="2  Nazanin" pitchFamily="2" charset="-78"/>
            </a:endParaRPr>
          </a:p>
        </p:txBody>
      </p:sp>
      <p:sp>
        <p:nvSpPr>
          <p:cNvPr id="3" name="Content Placeholder 2"/>
          <p:cNvSpPr>
            <a:spLocks noGrp="1"/>
          </p:cNvSpPr>
          <p:nvPr>
            <p:ph idx="1"/>
          </p:nvPr>
        </p:nvSpPr>
        <p:spPr>
          <a:xfrm>
            <a:off x="1142976" y="1500174"/>
            <a:ext cx="7790712" cy="4748226"/>
          </a:xfrm>
        </p:spPr>
        <p:txBody>
          <a:bodyPr>
            <a:normAutofit/>
          </a:bodyPr>
          <a:lstStyle/>
          <a:p>
            <a:pPr algn="just" rtl="1"/>
            <a:r>
              <a:rPr lang="fa-IR" sz="1800" b="1" dirty="0" smtClean="0">
                <a:solidFill>
                  <a:srgbClr val="C00000"/>
                </a:solidFill>
                <a:cs typeface="B Nazanin" pitchFamily="2" charset="-78"/>
              </a:rPr>
              <a:t>اغراق در لغت معنی سفت کشیدن کمان است و در اصطلاح بدیع زیاده روی نامعقولی است در توصیف کس یا چیزی. در اغراق گوینده با تصرف ذهنی خود، حالت یا صفتی را از وضع طبیعی و عادی که دارد، کوچک‌تر یا بزرگ‌تر جلوه می‌دهد .</a:t>
            </a:r>
          </a:p>
          <a:p>
            <a:pPr algn="r" rtl="1"/>
            <a:r>
              <a:rPr lang="fa-IR" sz="1600" b="1" dirty="0" smtClean="0">
                <a:solidFill>
                  <a:srgbClr val="003300"/>
                </a:solidFill>
                <a:cs typeface="B Nazanin" pitchFamily="2" charset="-78"/>
              </a:rPr>
              <a:t>تو دانی که سالار توران سپاه                             ز اوج فلک برفرازد کلاه</a:t>
            </a:r>
          </a:p>
          <a:p>
            <a:pPr algn="r" rtl="1"/>
            <a:r>
              <a:rPr lang="fa-IR" sz="1600" b="1" dirty="0" smtClean="0">
                <a:solidFill>
                  <a:srgbClr val="003300"/>
                </a:solidFill>
                <a:cs typeface="B Nazanin" pitchFamily="2" charset="-78"/>
              </a:rPr>
              <a:t>ز سُّم ستوران در آن پهن دشت                         زمین شد شش و آسمان گشت هشت</a:t>
            </a:r>
          </a:p>
          <a:p>
            <a:pPr algn="r" rtl="1"/>
            <a:r>
              <a:rPr lang="fa-IR" sz="1600" b="1" dirty="0" smtClean="0">
                <a:solidFill>
                  <a:srgbClr val="003300"/>
                </a:solidFill>
                <a:cs typeface="B Nazanin" pitchFamily="2" charset="-78"/>
              </a:rPr>
              <a:t>به دانه دانه اشکم نگاه کن ای ماه                       که از ستاره فزون است اگر شماره کنی </a:t>
            </a:r>
          </a:p>
          <a:p>
            <a:pPr algn="r" rtl="1"/>
            <a:r>
              <a:rPr lang="fa-IR" sz="1600" b="1" dirty="0" smtClean="0">
                <a:solidFill>
                  <a:srgbClr val="003300"/>
                </a:solidFill>
                <a:cs typeface="B Nazanin" pitchFamily="2" charset="-78"/>
              </a:rPr>
              <a:t>چه حاجت بود شمع افروختن در بزم او یا رب       چو از عکس رخش عالم پر از مهتاب می دیدم </a:t>
            </a:r>
          </a:p>
          <a:p>
            <a:pPr algn="r" rtl="1"/>
            <a:r>
              <a:rPr lang="fa-IR" sz="1600" b="1" dirty="0" smtClean="0">
                <a:solidFill>
                  <a:srgbClr val="003300"/>
                </a:solidFill>
                <a:cs typeface="B Nazanin" pitchFamily="2" charset="-78"/>
              </a:rPr>
              <a:t>به ذوق ناله ی من آسمان مستانه می رقصد            جهان ماتم سرا گردد اگر من از نوا افتم </a:t>
            </a:r>
          </a:p>
          <a:p>
            <a:pPr algn="r" rtl="1"/>
            <a:r>
              <a:rPr lang="fa-IR" sz="1600" b="1" dirty="0" smtClean="0">
                <a:solidFill>
                  <a:srgbClr val="003300"/>
                </a:solidFill>
                <a:cs typeface="B Nazanin" pitchFamily="2" charset="-78"/>
              </a:rPr>
              <a:t> همی بكشتی تا در عدو نماند شجاع                    همی بدادی تا در ولی نماند فقیر     </a:t>
            </a:r>
          </a:p>
          <a:p>
            <a:pPr algn="r" rtl="1"/>
            <a:r>
              <a:rPr lang="fa-IR" sz="1600" b="1" dirty="0" smtClean="0">
                <a:solidFill>
                  <a:srgbClr val="003300"/>
                </a:solidFill>
                <a:cs typeface="B Nazanin" pitchFamily="2" charset="-78"/>
              </a:rPr>
              <a:t>بیابانی آمدش ناگاه پیش                                       ز تابیدن مهر پهناش بیش</a:t>
            </a:r>
          </a:p>
          <a:p>
            <a:pPr algn="r" rtl="1"/>
            <a:r>
              <a:rPr lang="fa-IR" sz="1600" b="1" dirty="0" smtClean="0">
                <a:solidFill>
                  <a:srgbClr val="003300"/>
                </a:solidFill>
                <a:cs typeface="B Nazanin" pitchFamily="2" charset="-78"/>
              </a:rPr>
              <a:t>گر برگ گل سرخ كني پيرهنش را                           از نازكي آزار رساند بدنش را</a:t>
            </a:r>
          </a:p>
          <a:p>
            <a:pPr algn="r" rtl="1"/>
            <a:r>
              <a:rPr lang="fa-IR" sz="1600" b="1" dirty="0" smtClean="0">
                <a:solidFill>
                  <a:srgbClr val="003300"/>
                </a:solidFill>
                <a:cs typeface="B Nazanin" pitchFamily="2" charset="-78"/>
              </a:rPr>
              <a:t>كه من از گشاد كمان روز كين                              بدوزم همي آسمان بر زمين</a:t>
            </a:r>
            <a:endParaRPr lang="fa-IR" sz="2000" b="1" dirty="0" smtClean="0">
              <a:solidFill>
                <a:srgbClr val="003300"/>
              </a:solidFill>
              <a:cs typeface="2  Nazanin" pitchFamily="2" charset="-78"/>
            </a:endParaRPr>
          </a:p>
          <a:p>
            <a:pPr algn="r" rtl="1"/>
            <a:r>
              <a:rPr lang="fa-IR" sz="1600" b="1" dirty="0" smtClean="0">
                <a:solidFill>
                  <a:srgbClr val="003300"/>
                </a:solidFill>
                <a:cs typeface="B Nazanin" pitchFamily="2" charset="-78"/>
              </a:rPr>
              <a:t>بگذار تا بگريم چون ابر در بهاران                      كز سنگ ناله خيزد وقت وداع ياران</a:t>
            </a:r>
          </a:p>
          <a:p>
            <a:pPr algn="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7290" y="928670"/>
            <a:ext cx="7498080" cy="5286412"/>
          </a:xfrm>
        </p:spPr>
        <p:style>
          <a:lnRef idx="1">
            <a:schemeClr val="accent4"/>
          </a:lnRef>
          <a:fillRef idx="2">
            <a:schemeClr val="accent4"/>
          </a:fillRef>
          <a:effectRef idx="1">
            <a:schemeClr val="accent4"/>
          </a:effectRef>
          <a:fontRef idx="minor">
            <a:schemeClr val="dk1"/>
          </a:fontRef>
        </p:style>
        <p:txBody>
          <a:bodyPr>
            <a:normAutofit fontScale="85000" lnSpcReduction="20000"/>
          </a:bodyPr>
          <a:lstStyle/>
          <a:p>
            <a:pPr algn="ctr" rtl="1"/>
            <a:r>
              <a:rPr lang="fa-IR" sz="7200" b="1" dirty="0" smtClean="0">
                <a:solidFill>
                  <a:srgbClr val="800080"/>
                </a:solidFill>
                <a:cs typeface="B Nazanin" pitchFamily="2" charset="-78"/>
              </a:rPr>
              <a:t>سوالات</a:t>
            </a:r>
          </a:p>
          <a:p>
            <a:pPr algn="ctr" rtl="1">
              <a:buNone/>
            </a:pPr>
            <a:r>
              <a:rPr lang="fa-IR" sz="7200" b="1" dirty="0" smtClean="0">
                <a:solidFill>
                  <a:srgbClr val="800080"/>
                </a:solidFill>
                <a:cs typeface="B Nazanin" pitchFamily="2" charset="-78"/>
              </a:rPr>
              <a:t> </a:t>
            </a:r>
            <a:r>
              <a:rPr lang="fa-IR" sz="7200" b="1" dirty="0" smtClean="0">
                <a:solidFill>
                  <a:srgbClr val="C00000"/>
                </a:solidFill>
                <a:cs typeface="B Nazanin" pitchFamily="2" charset="-78"/>
              </a:rPr>
              <a:t>آرایه های ادبی</a:t>
            </a:r>
          </a:p>
          <a:p>
            <a:pPr algn="ctr" rtl="1">
              <a:buNone/>
            </a:pPr>
            <a:endParaRPr lang="fa-IR" sz="7200" b="1" dirty="0" smtClean="0">
              <a:solidFill>
                <a:srgbClr val="800080"/>
              </a:solidFill>
              <a:cs typeface="B Nazanin" pitchFamily="2" charset="-78"/>
            </a:endParaRPr>
          </a:p>
          <a:p>
            <a:pPr algn="ctr" rtl="1">
              <a:buNone/>
            </a:pPr>
            <a:r>
              <a:rPr lang="fa-IR" sz="7200" b="1" dirty="0" smtClean="0">
                <a:solidFill>
                  <a:srgbClr val="800080"/>
                </a:solidFill>
                <a:cs typeface="B Nazanin" pitchFamily="2" charset="-78"/>
              </a:rPr>
              <a:t> </a:t>
            </a:r>
            <a:r>
              <a:rPr lang="fa-IR" sz="7200" b="1" dirty="0" smtClean="0">
                <a:solidFill>
                  <a:srgbClr val="339933"/>
                </a:solidFill>
                <a:cs typeface="B Nazanin" pitchFamily="2" charset="-78"/>
              </a:rPr>
              <a:t>کنکورسراسری</a:t>
            </a:r>
          </a:p>
          <a:p>
            <a:pPr algn="ctr" rtl="1">
              <a:buNone/>
            </a:pPr>
            <a:r>
              <a:rPr lang="fa-IR" sz="7200" b="1" dirty="0" smtClean="0">
                <a:solidFill>
                  <a:srgbClr val="800080"/>
                </a:solidFill>
                <a:cs typeface="B Nazanin" pitchFamily="2" charset="-78"/>
              </a:rPr>
              <a:t> </a:t>
            </a:r>
          </a:p>
          <a:p>
            <a:pPr algn="ctr" rtl="1">
              <a:buNone/>
            </a:pPr>
            <a:r>
              <a:rPr lang="fa-IR" sz="6500" b="1" dirty="0" smtClean="0">
                <a:solidFill>
                  <a:srgbClr val="0000FF"/>
                </a:solidFill>
                <a:cs typeface="B Nazanin" pitchFamily="2" charset="-78"/>
              </a:rPr>
              <a:t>گروههای مختلف آموزشی</a:t>
            </a:r>
          </a:p>
          <a:p>
            <a:pPr algn="r" rtl="1">
              <a:buNone/>
            </a:pPr>
            <a:endParaRPr lang="fa-IR"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7290" y="214290"/>
            <a:ext cx="7498080" cy="714380"/>
          </a:xfrm>
        </p:spPr>
        <p:txBody>
          <a:bodyPr>
            <a:normAutofit fontScale="90000"/>
          </a:bodyPr>
          <a:lstStyle/>
          <a:p>
            <a:pPr algn="ctr"/>
            <a:r>
              <a:rPr lang="fa-IR" dirty="0" smtClean="0">
                <a:cs typeface="2  Baran" pitchFamily="2" charset="-78"/>
              </a:rPr>
              <a:t>انواع تشبیه </a:t>
            </a:r>
            <a:endParaRPr lang="en-US" dirty="0">
              <a:cs typeface="2  Baran" pitchFamily="2" charset="-78"/>
            </a:endParaRPr>
          </a:p>
        </p:txBody>
      </p:sp>
      <p:sp>
        <p:nvSpPr>
          <p:cNvPr id="3" name="Content Placeholder 2"/>
          <p:cNvSpPr>
            <a:spLocks noGrp="1"/>
          </p:cNvSpPr>
          <p:nvPr>
            <p:ph idx="1"/>
          </p:nvPr>
        </p:nvSpPr>
        <p:spPr>
          <a:xfrm>
            <a:off x="1357290" y="1214422"/>
            <a:ext cx="7498080" cy="5319730"/>
          </a:xfrm>
        </p:spPr>
        <p:txBody>
          <a:bodyPr>
            <a:noAutofit/>
          </a:bodyPr>
          <a:lstStyle/>
          <a:p>
            <a:pPr algn="r" rtl="1"/>
            <a:r>
              <a:rPr lang="fa-IR" sz="1800" b="1" dirty="0" smtClean="0">
                <a:solidFill>
                  <a:srgbClr val="C00000"/>
                </a:solidFill>
                <a:cs typeface="B Nazanin" pitchFamily="2" charset="-78"/>
              </a:rPr>
              <a:t>تشبیه مفرد </a:t>
            </a:r>
          </a:p>
          <a:p>
            <a:pPr algn="r" rtl="1"/>
            <a:r>
              <a:rPr lang="fa-IR" sz="1800" b="1" dirty="0" smtClean="0">
                <a:solidFill>
                  <a:srgbClr val="C00000"/>
                </a:solidFill>
                <a:cs typeface="B Nazanin" pitchFamily="2" charset="-78"/>
              </a:rPr>
              <a:t>لبت در لطافت لاله سیراب را ماند                            دلم دربی قراری چشمه سیماب را ماند</a:t>
            </a:r>
          </a:p>
          <a:p>
            <a:pPr algn="r" rtl="1"/>
            <a:r>
              <a:rPr lang="fa-IR" sz="1800" b="1" dirty="0" smtClean="0">
                <a:solidFill>
                  <a:srgbClr val="002060"/>
                </a:solidFill>
                <a:cs typeface="B Nazanin" pitchFamily="2" charset="-78"/>
              </a:rPr>
              <a:t>تشبیه مرکب </a:t>
            </a:r>
          </a:p>
          <a:p>
            <a:pPr algn="r" rtl="1"/>
            <a:r>
              <a:rPr lang="ar-SA" sz="1800" b="1" dirty="0" smtClean="0">
                <a:solidFill>
                  <a:srgbClr val="002060"/>
                </a:solidFill>
                <a:cs typeface="B Nazanin" pitchFamily="2" charset="-78"/>
              </a:rPr>
              <a:t>ديده ی اهل طمع به نعمت دنيا  </a:t>
            </a:r>
            <a:r>
              <a:rPr lang="fa-IR" sz="1800" b="1" dirty="0" smtClean="0">
                <a:solidFill>
                  <a:srgbClr val="002060"/>
                </a:solidFill>
                <a:cs typeface="B Nazanin" pitchFamily="2" charset="-78"/>
              </a:rPr>
              <a:t>                    </a:t>
            </a:r>
            <a:r>
              <a:rPr lang="ar-SA" sz="1800" b="1" dirty="0" smtClean="0">
                <a:solidFill>
                  <a:srgbClr val="002060"/>
                </a:solidFill>
                <a:cs typeface="B Nazanin" pitchFamily="2" charset="-78"/>
              </a:rPr>
              <a:t>       پر نشود هم چنان که چاه به شبنم </a:t>
            </a:r>
            <a:endParaRPr lang="fa-IR" sz="1800" b="1" dirty="0" smtClean="0">
              <a:solidFill>
                <a:srgbClr val="002060"/>
              </a:solidFill>
              <a:cs typeface="B Nazanin" pitchFamily="2" charset="-78"/>
            </a:endParaRPr>
          </a:p>
          <a:p>
            <a:pPr algn="r" rtl="1"/>
            <a:r>
              <a:rPr lang="fa-IR" sz="1800" b="1" dirty="0" smtClean="0">
                <a:solidFill>
                  <a:srgbClr val="003300"/>
                </a:solidFill>
                <a:cs typeface="B Nazanin" pitchFamily="2" charset="-78"/>
              </a:rPr>
              <a:t>تشبیه تفضیل </a:t>
            </a:r>
          </a:p>
          <a:p>
            <a:pPr algn="r" rtl="1"/>
            <a:r>
              <a:rPr lang="ar-SA" sz="1800" b="1" dirty="0" smtClean="0">
                <a:solidFill>
                  <a:srgbClr val="003300"/>
                </a:solidFill>
                <a:cs typeface="B Nazanin" pitchFamily="2" charset="-78"/>
              </a:rPr>
              <a:t>خورشید زیر سایه زلف چو شام اوست </a:t>
            </a:r>
            <a:r>
              <a:rPr lang="fa-IR" sz="1800" b="1" dirty="0" smtClean="0">
                <a:solidFill>
                  <a:srgbClr val="003300"/>
                </a:solidFill>
                <a:cs typeface="B Nazanin" pitchFamily="2" charset="-78"/>
              </a:rPr>
              <a:t>                  </a:t>
            </a:r>
            <a:r>
              <a:rPr lang="ar-SA" sz="1800" b="1" dirty="0" smtClean="0">
                <a:solidFill>
                  <a:srgbClr val="003300"/>
                </a:solidFill>
                <a:cs typeface="B Nazanin" pitchFamily="2" charset="-78"/>
              </a:rPr>
              <a:t>طوبی غلام قد صنوبر خرام اوست </a:t>
            </a:r>
            <a:endParaRPr lang="en-US" sz="1800" b="1" dirty="0" smtClean="0">
              <a:solidFill>
                <a:srgbClr val="003300"/>
              </a:solidFill>
              <a:cs typeface="B Nazanin" pitchFamily="2" charset="-78"/>
            </a:endParaRPr>
          </a:p>
          <a:p>
            <a:pPr algn="r" rtl="1"/>
            <a:r>
              <a:rPr lang="fa-IR" sz="1800" b="1" dirty="0" smtClean="0">
                <a:solidFill>
                  <a:srgbClr val="003300"/>
                </a:solidFill>
                <a:cs typeface="B Nazanin" pitchFamily="2" charset="-78"/>
              </a:rPr>
              <a:t>در سرو رسيده است ولکن بحقيقت                   از سرو گذشته است که سيمين بدنست آن</a:t>
            </a:r>
          </a:p>
          <a:p>
            <a:pPr algn="r" rtl="1"/>
            <a:r>
              <a:rPr lang="fa-IR" sz="1800" b="1" dirty="0" smtClean="0">
                <a:cs typeface="B Nazanin" pitchFamily="2" charset="-78"/>
              </a:rPr>
              <a:t>تشبیه جمع </a:t>
            </a:r>
          </a:p>
          <a:p>
            <a:pPr algn="r" rtl="1"/>
            <a:r>
              <a:rPr lang="ar-SA" sz="1800" b="1" dirty="0" smtClean="0">
                <a:solidFill>
                  <a:srgbClr val="FF0000"/>
                </a:solidFill>
                <a:cs typeface="B Nazanin" pitchFamily="2" charset="-78"/>
              </a:rPr>
              <a:t>لب</a:t>
            </a:r>
            <a:r>
              <a:rPr lang="ar-SA" sz="1800" b="1" dirty="0" smtClean="0">
                <a:cs typeface="B Nazanin" pitchFamily="2" charset="-78"/>
              </a:rPr>
              <a:t> توست یا </a:t>
            </a:r>
            <a:r>
              <a:rPr lang="ar-SA" sz="1800" b="1" dirty="0" smtClean="0">
                <a:solidFill>
                  <a:srgbClr val="00B050"/>
                </a:solidFill>
                <a:cs typeface="B Nazanin" pitchFamily="2" charset="-78"/>
              </a:rPr>
              <a:t>چشمه کوثر </a:t>
            </a:r>
            <a:r>
              <a:rPr lang="ar-SA" sz="1800" b="1" dirty="0" smtClean="0">
                <a:cs typeface="B Nazanin" pitchFamily="2" charset="-78"/>
              </a:rPr>
              <a:t>است </a:t>
            </a:r>
            <a:r>
              <a:rPr lang="fa-IR" sz="1800" b="1" dirty="0" smtClean="0">
                <a:cs typeface="B Nazanin" pitchFamily="2" charset="-78"/>
              </a:rPr>
              <a:t>                          </a:t>
            </a:r>
            <a:r>
              <a:rPr lang="ar-SA" sz="1800" b="1" dirty="0" smtClean="0">
                <a:solidFill>
                  <a:srgbClr val="00B050"/>
                </a:solidFill>
                <a:cs typeface="B Nazanin" pitchFamily="2" charset="-78"/>
              </a:rPr>
              <a:t>عقیق</a:t>
            </a:r>
            <a:r>
              <a:rPr lang="ar-SA" sz="1800" b="1" dirty="0" smtClean="0">
                <a:cs typeface="B Nazanin" pitchFamily="2" charset="-78"/>
              </a:rPr>
              <a:t> است یا خود </a:t>
            </a:r>
            <a:r>
              <a:rPr lang="ar-SA" sz="1800" b="1" dirty="0" smtClean="0">
                <a:solidFill>
                  <a:srgbClr val="00B050"/>
                </a:solidFill>
                <a:cs typeface="B Nazanin" pitchFamily="2" charset="-78"/>
              </a:rPr>
              <a:t>نی شکر </a:t>
            </a:r>
            <a:r>
              <a:rPr lang="ar-SA" sz="1800" b="1" dirty="0" smtClean="0">
                <a:cs typeface="B Nazanin" pitchFamily="2" charset="-78"/>
              </a:rPr>
              <a:t>است </a:t>
            </a:r>
            <a:endParaRPr lang="fa-IR" sz="1800" b="1" dirty="0" smtClean="0">
              <a:cs typeface="B Nazanin" pitchFamily="2" charset="-78"/>
            </a:endParaRPr>
          </a:p>
          <a:p>
            <a:pPr algn="r" rtl="1"/>
            <a:r>
              <a:rPr lang="fa-IR" sz="1800" b="1" dirty="0" smtClean="0">
                <a:cs typeface="B Nazanin" pitchFamily="2" charset="-78"/>
              </a:rPr>
              <a:t>تشبیه بلیغ اضافی </a:t>
            </a:r>
          </a:p>
          <a:p>
            <a:pPr algn="r" rtl="1"/>
            <a:r>
              <a:rPr lang="ar-SA" sz="1800" b="1" dirty="0" smtClean="0">
                <a:cs typeface="B Nazanin" pitchFamily="2" charset="-78"/>
              </a:rPr>
              <a:t>دست از </a:t>
            </a:r>
            <a:r>
              <a:rPr lang="ar-SA" sz="1800" b="1" dirty="0" smtClean="0">
                <a:solidFill>
                  <a:srgbClr val="FF0000"/>
                </a:solidFill>
                <a:cs typeface="B Nazanin" pitchFamily="2" charset="-78"/>
              </a:rPr>
              <a:t>مس وجود </a:t>
            </a:r>
            <a:r>
              <a:rPr lang="ar-SA" sz="1800" b="1" dirty="0" smtClean="0">
                <a:cs typeface="B Nazanin" pitchFamily="2" charset="-78"/>
              </a:rPr>
              <a:t>چو مردان ره بشوي</a:t>
            </a:r>
            <a:r>
              <a:rPr lang="fa-IR" sz="1800" b="1" dirty="0" smtClean="0">
                <a:cs typeface="B Nazanin" pitchFamily="2" charset="-78"/>
              </a:rPr>
              <a:t>                  </a:t>
            </a:r>
            <a:r>
              <a:rPr lang="ar-SA" sz="1800" b="1" dirty="0" smtClean="0">
                <a:cs typeface="B Nazanin" pitchFamily="2" charset="-78"/>
              </a:rPr>
              <a:t>       تا </a:t>
            </a:r>
            <a:r>
              <a:rPr lang="ar-SA" sz="1800" b="1" dirty="0" smtClean="0">
                <a:solidFill>
                  <a:srgbClr val="FF0000"/>
                </a:solidFill>
                <a:cs typeface="B Nazanin" pitchFamily="2" charset="-78"/>
              </a:rPr>
              <a:t>كيمياي عشق </a:t>
            </a:r>
            <a:r>
              <a:rPr lang="ar-SA" sz="1800" b="1" dirty="0" smtClean="0">
                <a:cs typeface="B Nazanin" pitchFamily="2" charset="-78"/>
              </a:rPr>
              <a:t>بيابي و زر شوي</a:t>
            </a:r>
          </a:p>
          <a:p>
            <a:pPr algn="r" rtl="1"/>
            <a:r>
              <a:rPr lang="fa-IR" sz="1800" b="1" dirty="0" smtClean="0">
                <a:cs typeface="B Nazanin" pitchFamily="2" charset="-78"/>
              </a:rPr>
              <a:t>تشبیه بلیغ اسنادی </a:t>
            </a:r>
          </a:p>
          <a:p>
            <a:pPr algn="r" rtl="1"/>
            <a:r>
              <a:rPr lang="ar-SA" sz="1800" b="1" dirty="0" smtClean="0">
                <a:cs typeface="B Nazanin" pitchFamily="2" charset="-78"/>
              </a:rPr>
              <a:t>اين نان و آب چرخ چو سيل است بی وفا </a:t>
            </a:r>
            <a:r>
              <a:rPr lang="fa-IR" sz="1800" b="1" dirty="0" smtClean="0">
                <a:cs typeface="B Nazanin" pitchFamily="2" charset="-78"/>
              </a:rPr>
              <a:t>           </a:t>
            </a:r>
            <a:r>
              <a:rPr lang="ar-SA" sz="1800" b="1" dirty="0" smtClean="0">
                <a:cs typeface="B Nazanin" pitchFamily="2" charset="-78"/>
              </a:rPr>
              <a:t>    </a:t>
            </a:r>
            <a:r>
              <a:rPr lang="ar-SA" sz="1800" b="1" dirty="0" smtClean="0">
                <a:solidFill>
                  <a:srgbClr val="FF0000"/>
                </a:solidFill>
                <a:cs typeface="B Nazanin" pitchFamily="2" charset="-78"/>
              </a:rPr>
              <a:t>من ماهی ام </a:t>
            </a:r>
            <a:r>
              <a:rPr lang="ar-SA" sz="1800" b="1" dirty="0" smtClean="0">
                <a:cs typeface="B Nazanin" pitchFamily="2" charset="-78"/>
              </a:rPr>
              <a:t>، نهنگم ، عمانم آرزوست » </a:t>
            </a:r>
          </a:p>
          <a:p>
            <a:pPr algn="ctr" rtl="1">
              <a:buNone/>
            </a:pPr>
            <a:endParaRPr lang="fa-IR" sz="1400" b="1" dirty="0" smtClean="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2" end="12"/>
                                            </p:txEl>
                                          </p:spTgt>
                                        </p:tgtEl>
                                        <p:attrNameLst>
                                          <p:attrName>style.visibility</p:attrName>
                                        </p:attrNameLst>
                                      </p:cBhvr>
                                      <p:to>
                                        <p:strVal val="visible"/>
                                      </p:to>
                                    </p:set>
                                    <p:anim calcmode="lin" valueType="num">
                                      <p:cBhvr additive="base">
                                        <p:cTn id="7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498080" cy="1203348"/>
          </a:xfrm>
          <a:ln>
            <a:solidFill>
              <a:schemeClr val="accent1"/>
            </a:solidFill>
          </a:ln>
        </p:spPr>
        <p:style>
          <a:lnRef idx="2">
            <a:schemeClr val="accent5"/>
          </a:lnRef>
          <a:fillRef idx="1002">
            <a:schemeClr val="lt2"/>
          </a:fillRef>
          <a:effectRef idx="0">
            <a:schemeClr val="accent5"/>
          </a:effectRef>
          <a:fontRef idx="minor">
            <a:schemeClr val="dk1"/>
          </a:fontRef>
        </p:style>
        <p:txBody>
          <a:bodyPr>
            <a:noAutofit/>
          </a:bodyPr>
          <a:lstStyle/>
          <a:p>
            <a:pPr algn="r" rtl="1"/>
            <a:r>
              <a:rPr lang="fa-IR" sz="3600" b="1" dirty="0" smtClean="0">
                <a:solidFill>
                  <a:srgbClr val="C00000"/>
                </a:solidFill>
                <a:effectLst/>
                <a:cs typeface="2  Compset" pitchFamily="2" charset="-78"/>
              </a:rPr>
              <a:t>1-در كدام بيت جناس تام به كار </a:t>
            </a:r>
            <a:r>
              <a:rPr lang="fa-IR" sz="3600" b="1" u="sng" dirty="0" smtClean="0">
                <a:solidFill>
                  <a:srgbClr val="C00000"/>
                </a:solidFill>
                <a:effectLst/>
                <a:cs typeface="2  Compset" pitchFamily="2" charset="-78"/>
              </a:rPr>
              <a:t>نرفته است.</a:t>
            </a:r>
            <a:r>
              <a:rPr lang="fa-IR" sz="3600" b="1" dirty="0" smtClean="0">
                <a:solidFill>
                  <a:srgbClr val="C00000"/>
                </a:solidFill>
                <a:effectLst/>
                <a:cs typeface="2  Compset" pitchFamily="2" charset="-78"/>
              </a:rPr>
              <a:t/>
            </a:r>
            <a:br>
              <a:rPr lang="fa-IR" sz="3600" b="1" dirty="0" smtClean="0">
                <a:solidFill>
                  <a:srgbClr val="C00000"/>
                </a:solidFill>
                <a:effectLst/>
                <a:cs typeface="2  Compset" pitchFamily="2" charset="-78"/>
              </a:rPr>
            </a:br>
            <a:endParaRPr lang="en-US" sz="3600" b="1" dirty="0">
              <a:solidFill>
                <a:srgbClr val="C00000"/>
              </a:solidFill>
              <a:effectLst/>
              <a:cs typeface="2  Compset" pitchFamily="2" charset="-78"/>
            </a:endParaRPr>
          </a:p>
        </p:txBody>
      </p:sp>
      <p:sp>
        <p:nvSpPr>
          <p:cNvPr id="3" name="Content Placeholder 2"/>
          <p:cNvSpPr>
            <a:spLocks noGrp="1"/>
          </p:cNvSpPr>
          <p:nvPr>
            <p:ph idx="1"/>
          </p:nvPr>
        </p:nvSpPr>
        <p:spPr/>
        <p:txBody>
          <a:bodyPr>
            <a:normAutofit lnSpcReduction="10000"/>
          </a:bodyPr>
          <a:lstStyle/>
          <a:p>
            <a:pPr algn="r" rtl="1"/>
            <a:r>
              <a:rPr lang="fa-IR" sz="2800" b="1" dirty="0" smtClean="0">
                <a:solidFill>
                  <a:srgbClr val="003300"/>
                </a:solidFill>
                <a:cs typeface="B Nazanin" pitchFamily="2" charset="-78"/>
              </a:rPr>
              <a:t>1-نرگس افسونگرش آهو شده   </a:t>
            </a:r>
            <a:endParaRPr lang="en-US" sz="2800" b="1" dirty="0" smtClean="0">
              <a:solidFill>
                <a:srgbClr val="003300"/>
              </a:solidFill>
              <a:cs typeface="B Nazanin" pitchFamily="2" charset="-78"/>
            </a:endParaRPr>
          </a:p>
          <a:p>
            <a:pPr algn="ctr" rtl="1">
              <a:buNone/>
            </a:pPr>
            <a:r>
              <a:rPr lang="fa-IR" sz="2800" b="1" dirty="0" smtClean="0">
                <a:solidFill>
                  <a:srgbClr val="003300"/>
                </a:solidFill>
                <a:cs typeface="B Nazanin" pitchFamily="2" charset="-78"/>
              </a:rPr>
              <a:t>            مستي آهو برش آهو شده</a:t>
            </a:r>
          </a:p>
          <a:p>
            <a:pPr algn="r" rtl="1"/>
            <a:r>
              <a:rPr lang="fa-IR" sz="2800" b="1" dirty="0" smtClean="0">
                <a:solidFill>
                  <a:srgbClr val="003300"/>
                </a:solidFill>
                <a:cs typeface="B Nazanin" pitchFamily="2" charset="-78"/>
              </a:rPr>
              <a:t>2- گر چين سر زلف تو مشاطه گشايد  </a:t>
            </a:r>
            <a:endParaRPr lang="en-US" sz="2800" b="1" dirty="0" smtClean="0">
              <a:solidFill>
                <a:srgbClr val="003300"/>
              </a:solidFill>
              <a:cs typeface="B Nazanin" pitchFamily="2" charset="-78"/>
            </a:endParaRPr>
          </a:p>
          <a:p>
            <a:pPr algn="ctr" rtl="1">
              <a:buNone/>
            </a:pPr>
            <a:r>
              <a:rPr lang="fa-IR" sz="2800" b="1" dirty="0" smtClean="0">
                <a:solidFill>
                  <a:srgbClr val="003300"/>
                </a:solidFill>
                <a:cs typeface="B Nazanin" pitchFamily="2" charset="-78"/>
              </a:rPr>
              <a:t>     عطار به يك جو نخرد نافه ي چين را</a:t>
            </a:r>
          </a:p>
          <a:p>
            <a:pPr algn="r" rtl="1"/>
            <a:r>
              <a:rPr lang="fa-IR" sz="2800" b="1" dirty="0" smtClean="0">
                <a:solidFill>
                  <a:srgbClr val="003300"/>
                </a:solidFill>
                <a:cs typeface="B Nazanin" pitchFamily="2" charset="-78"/>
              </a:rPr>
              <a:t>3-مشو دل بسته ي هستي كه دوران    </a:t>
            </a:r>
            <a:endParaRPr lang="en-US" sz="2800" b="1" dirty="0" smtClean="0">
              <a:solidFill>
                <a:srgbClr val="003300"/>
              </a:solidFill>
              <a:cs typeface="B Nazanin" pitchFamily="2" charset="-78"/>
            </a:endParaRPr>
          </a:p>
          <a:p>
            <a:pPr algn="ctr" rtl="1">
              <a:buNone/>
            </a:pPr>
            <a:r>
              <a:rPr lang="fa-IR" sz="2800" b="1" dirty="0" smtClean="0">
                <a:solidFill>
                  <a:srgbClr val="003300"/>
                </a:solidFill>
                <a:cs typeface="B Nazanin" pitchFamily="2" charset="-78"/>
              </a:rPr>
              <a:t>      هر آن را زاد، زاد از بهر كشتن</a:t>
            </a:r>
          </a:p>
          <a:p>
            <a:pPr algn="r" rtl="1"/>
            <a:r>
              <a:rPr lang="fa-IR" sz="2800" b="1" dirty="0" smtClean="0">
                <a:solidFill>
                  <a:srgbClr val="003300"/>
                </a:solidFill>
                <a:cs typeface="B Nazanin" pitchFamily="2" charset="-78"/>
              </a:rPr>
              <a:t>4-گر چه سر عربده و جنگ داشت   </a:t>
            </a:r>
            <a:endParaRPr lang="en-US" sz="2800" b="1" dirty="0" smtClean="0">
              <a:solidFill>
                <a:srgbClr val="003300"/>
              </a:solidFill>
              <a:cs typeface="B Nazanin" pitchFamily="2" charset="-78"/>
            </a:endParaRPr>
          </a:p>
          <a:p>
            <a:pPr algn="ctr" rtl="1">
              <a:buNone/>
            </a:pPr>
            <a:r>
              <a:rPr lang="fa-IR" sz="2800" b="1" dirty="0" smtClean="0">
                <a:solidFill>
                  <a:srgbClr val="003300"/>
                </a:solidFill>
                <a:cs typeface="B Nazanin" pitchFamily="2" charset="-78"/>
              </a:rPr>
              <a:t>         تنگ  شكر در دهن تنگ داشت</a:t>
            </a:r>
          </a:p>
          <a:p>
            <a:pPr algn="r" rtl="1">
              <a:buNone/>
            </a:pPr>
            <a:r>
              <a:rPr lang="fa-IR" sz="1600" b="1" dirty="0" smtClean="0">
                <a:solidFill>
                  <a:srgbClr val="C00000"/>
                </a:solidFill>
                <a:cs typeface="B Nazanin" pitchFamily="2" charset="-78"/>
              </a:rPr>
              <a:t>1 ) آهو درمصراع اول :بدجور و وحشیانه         آهودرمصراع دوم غزال</a:t>
            </a:r>
          </a:p>
          <a:p>
            <a:pPr algn="r" rtl="1">
              <a:buNone/>
            </a:pPr>
            <a:r>
              <a:rPr lang="fa-IR" sz="1600" b="1" dirty="0" smtClean="0">
                <a:solidFill>
                  <a:srgbClr val="C00000"/>
                </a:solidFill>
                <a:cs typeface="B Nazanin" pitchFamily="2" charset="-78"/>
              </a:rPr>
              <a:t>2 )چین درمصراع اول :شکن                         چین در مصراع دوم :کشور چین </a:t>
            </a:r>
          </a:p>
          <a:p>
            <a:pPr algn="r" rtl="1">
              <a:buNone/>
            </a:pPr>
            <a:r>
              <a:rPr lang="fa-IR" sz="1600" b="1" dirty="0" smtClean="0">
                <a:solidFill>
                  <a:srgbClr val="C00000"/>
                </a:solidFill>
                <a:cs typeface="B Nazanin" pitchFamily="2" charset="-78"/>
              </a:rPr>
              <a:t>4 )تنگ درمصراع اول :فراوان ، بار                تنگ درمصراع دوم :کوچک</a:t>
            </a:r>
          </a:p>
          <a:p>
            <a:pPr algn="r" rtl="1">
              <a:buNone/>
            </a:pPr>
            <a:endParaRPr lang="en-US" sz="1600" b="1" dirty="0">
              <a:solidFill>
                <a:srgbClr val="C00000"/>
              </a:solidFill>
              <a:cs typeface="2  Compset" pitchFamily="2" charset="-78"/>
            </a:endParaRPr>
          </a:p>
        </p:txBody>
      </p:sp>
      <p:sp>
        <p:nvSpPr>
          <p:cNvPr id="4" name="Rectangle 3"/>
          <p:cNvSpPr/>
          <p:nvPr/>
        </p:nvSpPr>
        <p:spPr>
          <a:xfrm>
            <a:off x="1785918" y="5357826"/>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3</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800" decel="100000"/>
                                        <p:tgtEl>
                                          <p:spTgt spid="3">
                                            <p:txEl>
                                              <p:pRg st="4" end="4"/>
                                            </p:txEl>
                                          </p:spTgt>
                                        </p:tgtEl>
                                      </p:cBhvr>
                                    </p:animEffect>
                                    <p:anim calcmode="lin" valueType="num">
                                      <p:cBhvr>
                                        <p:cTn id="4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800" decel="100000"/>
                                        <p:tgtEl>
                                          <p:spTgt spid="3">
                                            <p:txEl>
                                              <p:pRg st="5" end="5"/>
                                            </p:txEl>
                                          </p:spTgt>
                                        </p:tgtEl>
                                      </p:cBhvr>
                                    </p:animEffect>
                                    <p:anim calcmode="lin" valueType="num">
                                      <p:cBhvr>
                                        <p:cTn id="5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800" decel="100000"/>
                                        <p:tgtEl>
                                          <p:spTgt spid="3">
                                            <p:txEl>
                                              <p:pRg st="6" end="6"/>
                                            </p:txEl>
                                          </p:spTgt>
                                        </p:tgtEl>
                                      </p:cBhvr>
                                    </p:animEffect>
                                    <p:anim calcmode="lin" valueType="num">
                                      <p:cBhvr>
                                        <p:cTn id="6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800" decel="100000"/>
                                        <p:tgtEl>
                                          <p:spTgt spid="3">
                                            <p:txEl>
                                              <p:pRg st="7" end="7"/>
                                            </p:txEl>
                                          </p:spTgt>
                                        </p:tgtEl>
                                      </p:cBhvr>
                                    </p:animEffect>
                                    <p:anim calcmode="lin" valueType="num">
                                      <p:cBhvr>
                                        <p:cTn id="78"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animEffect transition="in" filter="fade">
                                      <p:cBhvr>
                                        <p:cTn id="87" dur="800" decel="100000"/>
                                        <p:tgtEl>
                                          <p:spTgt spid="4"/>
                                        </p:tgtEl>
                                      </p:cBhvr>
                                    </p:animEffect>
                                    <p:anim calcmode="lin" valueType="num">
                                      <p:cBhvr>
                                        <p:cTn id="88" dur="800" decel="100000" fill="hold"/>
                                        <p:tgtEl>
                                          <p:spTgt spid="4"/>
                                        </p:tgtEl>
                                        <p:attrNameLst>
                                          <p:attrName>style.rotation</p:attrName>
                                        </p:attrNameLst>
                                      </p:cBhvr>
                                      <p:tavLst>
                                        <p:tav tm="0">
                                          <p:val>
                                            <p:fltVal val="-90"/>
                                          </p:val>
                                        </p:tav>
                                        <p:tav tm="100000">
                                          <p:val>
                                            <p:fltVal val="0"/>
                                          </p:val>
                                        </p:tav>
                                      </p:tavLst>
                                    </p:anim>
                                    <p:anim calcmode="lin" valueType="num">
                                      <p:cBhvr>
                                        <p:cTn id="89" dur="800" decel="100000" fill="hold"/>
                                        <p:tgtEl>
                                          <p:spTgt spid="4"/>
                                        </p:tgtEl>
                                        <p:attrNameLst>
                                          <p:attrName>ppt_x</p:attrName>
                                        </p:attrNameLst>
                                      </p:cBhvr>
                                      <p:tavLst>
                                        <p:tav tm="0">
                                          <p:val>
                                            <p:strVal val="#ppt_x+0.4"/>
                                          </p:val>
                                        </p:tav>
                                        <p:tav tm="100000">
                                          <p:val>
                                            <p:strVal val="#ppt_x-0.05"/>
                                          </p:val>
                                        </p:tav>
                                      </p:tavLst>
                                    </p:anim>
                                    <p:anim calcmode="lin" valueType="num">
                                      <p:cBhvr>
                                        <p:cTn id="90" dur="800" decel="100000" fill="hold"/>
                                        <p:tgtEl>
                                          <p:spTgt spid="4"/>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3">
                                            <p:txEl>
                                              <p:pRg st="8" end="8"/>
                                            </p:txEl>
                                          </p:spTgt>
                                        </p:tgtEl>
                                        <p:attrNameLst>
                                          <p:attrName>style.visibility</p:attrName>
                                        </p:attrNameLst>
                                      </p:cBhvr>
                                      <p:to>
                                        <p:strVal val="visible"/>
                                      </p:to>
                                    </p:set>
                                    <p:animEffect transition="in" filter="fade">
                                      <p:cBhvr>
                                        <p:cTn id="97" dur="800" decel="100000"/>
                                        <p:tgtEl>
                                          <p:spTgt spid="3">
                                            <p:txEl>
                                              <p:pRg st="8" end="8"/>
                                            </p:txEl>
                                          </p:spTgt>
                                        </p:tgtEl>
                                      </p:cBhvr>
                                    </p:animEffect>
                                    <p:anim calcmode="lin" valueType="num">
                                      <p:cBhvr>
                                        <p:cTn id="9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3">
                                            <p:txEl>
                                              <p:pRg st="9" end="9"/>
                                            </p:txEl>
                                          </p:spTgt>
                                        </p:tgtEl>
                                        <p:attrNameLst>
                                          <p:attrName>style.visibility</p:attrName>
                                        </p:attrNameLst>
                                      </p:cBhvr>
                                      <p:to>
                                        <p:strVal val="visible"/>
                                      </p:to>
                                    </p:set>
                                    <p:animEffect transition="in" filter="fade">
                                      <p:cBhvr>
                                        <p:cTn id="107" dur="800" decel="100000"/>
                                        <p:tgtEl>
                                          <p:spTgt spid="3">
                                            <p:txEl>
                                              <p:pRg st="9" end="9"/>
                                            </p:txEl>
                                          </p:spTgt>
                                        </p:tgtEl>
                                      </p:cBhvr>
                                    </p:animEffect>
                                    <p:anim calcmode="lin" valueType="num">
                                      <p:cBhvr>
                                        <p:cTn id="108" dur="800" decel="100000" fill="hold"/>
                                        <p:tgtEl>
                                          <p:spTgt spid="3">
                                            <p:txEl>
                                              <p:pRg st="9" end="9"/>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3">
                                            <p:txEl>
                                              <p:pRg st="9" end="9"/>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3">
                                            <p:txEl>
                                              <p:pRg st="9" end="9"/>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3">
                                            <p:txEl>
                                              <p:pRg st="9" end="9"/>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3">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0" nodeType="clickEffect">
                                  <p:stCondLst>
                                    <p:cond delay="0"/>
                                  </p:stCondLst>
                                  <p:childTnLst>
                                    <p:set>
                                      <p:cBhvr>
                                        <p:cTn id="116" dur="1" fill="hold">
                                          <p:stCondLst>
                                            <p:cond delay="0"/>
                                          </p:stCondLst>
                                        </p:cTn>
                                        <p:tgtEl>
                                          <p:spTgt spid="3">
                                            <p:txEl>
                                              <p:pRg st="10" end="10"/>
                                            </p:txEl>
                                          </p:spTgt>
                                        </p:tgtEl>
                                        <p:attrNameLst>
                                          <p:attrName>style.visibility</p:attrName>
                                        </p:attrNameLst>
                                      </p:cBhvr>
                                      <p:to>
                                        <p:strVal val="visible"/>
                                      </p:to>
                                    </p:set>
                                    <p:animEffect transition="in" filter="fade">
                                      <p:cBhvr>
                                        <p:cTn id="117" dur="800" decel="100000"/>
                                        <p:tgtEl>
                                          <p:spTgt spid="3">
                                            <p:txEl>
                                              <p:pRg st="10" end="10"/>
                                            </p:txEl>
                                          </p:spTgt>
                                        </p:tgtEl>
                                      </p:cBhvr>
                                    </p:animEffect>
                                    <p:anim calcmode="lin" valueType="num">
                                      <p:cBhvr>
                                        <p:cTn id="118" dur="800" decel="100000" fill="hold"/>
                                        <p:tgtEl>
                                          <p:spTgt spid="3">
                                            <p:txEl>
                                              <p:pRg st="10" end="10"/>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3">
                                            <p:txEl>
                                              <p:pRg st="10" end="10"/>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3">
                                            <p:txEl>
                                              <p:pRg st="10" end="10"/>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3">
                                            <p:txEl>
                                              <p:pRg st="10" end="10"/>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3">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74638"/>
            <a:ext cx="7504960" cy="1368412"/>
          </a:xfrm>
          <a:solidFill>
            <a:schemeClr val="accent2">
              <a:lumMod val="75000"/>
            </a:schemeClr>
          </a:solidFill>
        </p:spPr>
        <p:txBody>
          <a:bodyPr>
            <a:normAutofit/>
          </a:bodyPr>
          <a:lstStyle/>
          <a:p>
            <a:pPr algn="r" rtl="1"/>
            <a:r>
              <a:rPr lang="fa-IR" sz="2400" b="1" dirty="0" smtClean="0">
                <a:solidFill>
                  <a:srgbClr val="002060"/>
                </a:solidFill>
                <a:effectLst/>
                <a:cs typeface="B Nazanin" pitchFamily="2" charset="-78"/>
              </a:rPr>
              <a:t>2-در بيت « بر در خانه منم اي مه و اي مشتري / جمله منم تو شد گشته من از من بري» كدام ارايه ي ادبي يافت مي شود ؟</a:t>
            </a:r>
            <a:endParaRPr lang="en-US" sz="2400" dirty="0">
              <a:solidFill>
                <a:srgbClr val="002060"/>
              </a:solidFill>
              <a:effectLst/>
              <a:cs typeface="B Nazanin" pitchFamily="2" charset="-78"/>
            </a:endParaRPr>
          </a:p>
        </p:txBody>
      </p:sp>
      <p:sp>
        <p:nvSpPr>
          <p:cNvPr id="3" name="Content Placeholder 2"/>
          <p:cNvSpPr>
            <a:spLocks noGrp="1"/>
          </p:cNvSpPr>
          <p:nvPr>
            <p:ph idx="1"/>
          </p:nvPr>
        </p:nvSpPr>
        <p:spPr>
          <a:xfrm>
            <a:off x="1643042" y="1785926"/>
            <a:ext cx="7290646" cy="4857784"/>
          </a:xfrm>
        </p:spPr>
        <p:txBody>
          <a:bodyPr>
            <a:normAutofit lnSpcReduction="10000"/>
          </a:bodyPr>
          <a:lstStyle/>
          <a:p>
            <a:pPr algn="r" rtl="1">
              <a:buFont typeface="Wingdings" pitchFamily="2" charset="2"/>
              <a:buChar char="v"/>
            </a:pPr>
            <a:r>
              <a:rPr lang="fa-IR" sz="3600" b="1" dirty="0" smtClean="0">
                <a:solidFill>
                  <a:srgbClr val="003300"/>
                </a:solidFill>
                <a:cs typeface="B Nazanin" pitchFamily="2" charset="-78"/>
              </a:rPr>
              <a:t>1-تشبيه-كنايه-تكرار-ايهام   </a:t>
            </a:r>
          </a:p>
          <a:p>
            <a:pPr algn="r" rtl="1">
              <a:buFont typeface="Wingdings" pitchFamily="2" charset="2"/>
              <a:buChar char="v"/>
            </a:pPr>
            <a:r>
              <a:rPr lang="fa-IR" sz="3600" b="1" dirty="0" smtClean="0">
                <a:solidFill>
                  <a:srgbClr val="003300"/>
                </a:solidFill>
                <a:cs typeface="B Nazanin" pitchFamily="2" charset="-78"/>
              </a:rPr>
              <a:t> 2-كنايه-جناس-تكرار-استعاره</a:t>
            </a:r>
          </a:p>
          <a:p>
            <a:pPr algn="r" rtl="1">
              <a:buFont typeface="Wingdings" pitchFamily="2" charset="2"/>
              <a:buChar char="v"/>
            </a:pPr>
            <a:r>
              <a:rPr lang="fa-IR" sz="3600" b="1" dirty="0" smtClean="0">
                <a:solidFill>
                  <a:srgbClr val="003300"/>
                </a:solidFill>
                <a:cs typeface="B Nazanin" pitchFamily="2" charset="-78"/>
              </a:rPr>
              <a:t>3-جناس-تشخيص-ايهام-حس اميزي </a:t>
            </a:r>
          </a:p>
          <a:p>
            <a:pPr algn="r" rtl="1">
              <a:buFont typeface="Wingdings" pitchFamily="2" charset="2"/>
              <a:buChar char="v"/>
            </a:pPr>
            <a:r>
              <a:rPr lang="fa-IR" sz="3600" b="1" dirty="0" smtClean="0">
                <a:solidFill>
                  <a:srgbClr val="003300"/>
                </a:solidFill>
                <a:cs typeface="B Nazanin" pitchFamily="2" charset="-78"/>
              </a:rPr>
              <a:t> 4-تشبيه-مراعات النظير-كنايه-مجاز</a:t>
            </a:r>
            <a:endParaRPr lang="en-US" sz="3600" dirty="0" smtClean="0">
              <a:solidFill>
                <a:srgbClr val="003300"/>
              </a:solidFill>
              <a:cs typeface="B Nazanin" pitchFamily="2" charset="-78"/>
            </a:endParaRPr>
          </a:p>
          <a:p>
            <a:pPr algn="r" rtl="1"/>
            <a:endParaRPr lang="fa-IR" sz="2600" b="1" dirty="0" smtClean="0">
              <a:cs typeface="B Nazanin" pitchFamily="2" charset="-78"/>
            </a:endParaRPr>
          </a:p>
          <a:p>
            <a:pPr algn="r" rtl="1"/>
            <a:r>
              <a:rPr lang="fa-IR" sz="2600" b="1" dirty="0" smtClean="0">
                <a:solidFill>
                  <a:srgbClr val="C00000"/>
                </a:solidFill>
                <a:cs typeface="B Nazanin" pitchFamily="2" charset="-78"/>
              </a:rPr>
              <a:t>من توشدن کنایه از فنا شدن درمعشوق </a:t>
            </a:r>
          </a:p>
          <a:p>
            <a:pPr algn="r" rtl="1"/>
            <a:r>
              <a:rPr lang="fa-IR" sz="2600" b="1" dirty="0" smtClean="0">
                <a:solidFill>
                  <a:srgbClr val="C00000"/>
                </a:solidFill>
                <a:cs typeface="B Nazanin" pitchFamily="2" charset="-78"/>
              </a:rPr>
              <a:t>بر و بری جناس</a:t>
            </a:r>
          </a:p>
          <a:p>
            <a:pPr algn="r" rtl="1"/>
            <a:r>
              <a:rPr lang="fa-IR" sz="2600" b="1" dirty="0" smtClean="0">
                <a:solidFill>
                  <a:srgbClr val="C00000"/>
                </a:solidFill>
                <a:cs typeface="B Nazanin" pitchFamily="2" charset="-78"/>
              </a:rPr>
              <a:t>تکرار4 بارواژه من </a:t>
            </a:r>
          </a:p>
          <a:p>
            <a:pPr algn="r" rtl="1"/>
            <a:r>
              <a:rPr lang="fa-IR" sz="2600" b="1" dirty="0" smtClean="0">
                <a:solidFill>
                  <a:srgbClr val="C00000"/>
                </a:solidFill>
                <a:cs typeface="B Nazanin" pitchFamily="2" charset="-78"/>
              </a:rPr>
              <a:t>مه ومشتری استعاره ازمعشوق</a:t>
            </a:r>
            <a:endParaRPr lang="en-US" sz="2600" b="1" dirty="0">
              <a:solidFill>
                <a:srgbClr val="C00000"/>
              </a:solidFill>
              <a:cs typeface="B Nazanin" pitchFamily="2" charset="-78"/>
            </a:endParaRPr>
          </a:p>
        </p:txBody>
      </p:sp>
      <p:sp>
        <p:nvSpPr>
          <p:cNvPr id="4" name="Rectangle 3"/>
          <p:cNvSpPr/>
          <p:nvPr/>
        </p:nvSpPr>
        <p:spPr>
          <a:xfrm>
            <a:off x="2071670" y="4643446"/>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2</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800" decel="100000"/>
                                        <p:tgtEl>
                                          <p:spTgt spid="4"/>
                                        </p:tgtEl>
                                      </p:cBhvr>
                                    </p:animEffect>
                                    <p:anim calcmode="lin" valueType="num">
                                      <p:cBhvr>
                                        <p:cTn id="56" dur="800" decel="100000" fill="hold"/>
                                        <p:tgtEl>
                                          <p:spTgt spid="4"/>
                                        </p:tgtEl>
                                        <p:attrNameLst>
                                          <p:attrName>style.rotation</p:attrName>
                                        </p:attrNameLst>
                                      </p:cBhvr>
                                      <p:tavLst>
                                        <p:tav tm="0">
                                          <p:val>
                                            <p:fltVal val="-90"/>
                                          </p:val>
                                        </p:tav>
                                        <p:tav tm="100000">
                                          <p:val>
                                            <p:fltVal val="0"/>
                                          </p:val>
                                        </p:tav>
                                      </p:tavLst>
                                    </p:anim>
                                    <p:anim calcmode="lin" valueType="num">
                                      <p:cBhvr>
                                        <p:cTn id="57" dur="800" decel="100000" fill="hold"/>
                                        <p:tgtEl>
                                          <p:spTgt spid="4"/>
                                        </p:tgtEl>
                                        <p:attrNameLst>
                                          <p:attrName>ppt_x</p:attrName>
                                        </p:attrNameLst>
                                      </p:cBhvr>
                                      <p:tavLst>
                                        <p:tav tm="0">
                                          <p:val>
                                            <p:strVal val="#ppt_x+0.4"/>
                                          </p:val>
                                        </p:tav>
                                        <p:tav tm="100000">
                                          <p:val>
                                            <p:strVal val="#ppt_x-0.05"/>
                                          </p:val>
                                        </p:tav>
                                      </p:tavLst>
                                    </p:anim>
                                    <p:anim calcmode="lin" valueType="num">
                                      <p:cBhvr>
                                        <p:cTn id="58" dur="800" decel="100000" fill="hold"/>
                                        <p:tgtEl>
                                          <p:spTgt spid="4"/>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5" presetClass="entr" presetSubtype="0" fill="hold" grpId="0" nodeType="clickEffect">
                                  <p:stCondLst>
                                    <p:cond delay="0"/>
                                  </p:stCondLst>
                                  <p:childTnLst>
                                    <p:set>
                                      <p:cBhvr>
                                        <p:cTn id="64" dur="1" fill="hold">
                                          <p:stCondLst>
                                            <p:cond delay="0"/>
                                          </p:stCondLst>
                                        </p:cTn>
                                        <p:tgtEl>
                                          <p:spTgt spid="3">
                                            <p:txEl>
                                              <p:pRg st="5" end="5"/>
                                            </p:txEl>
                                          </p:spTgt>
                                        </p:tgtEl>
                                        <p:attrNameLst>
                                          <p:attrName>style.visibility</p:attrName>
                                        </p:attrNameLst>
                                      </p:cBhvr>
                                      <p:to>
                                        <p:strVal val="visible"/>
                                      </p:to>
                                    </p:set>
                                    <p:anim calcmode="lin" valueType="num">
                                      <p:cBhvr>
                                        <p:cTn id="65"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6"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7"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8"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9"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70"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1"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2" dur="1000" decel="50000">
                                          <p:stCondLst>
                                            <p:cond delay="0"/>
                                          </p:stCondLst>
                                        </p:cTn>
                                        <p:tgtEl>
                                          <p:spTgt spid="3">
                                            <p:txEl>
                                              <p:pRg st="5" end="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5" presetClass="entr" presetSubtype="0" fill="hold" grpId="0"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 calcmode="lin" valueType="num">
                                      <p:cBhvr>
                                        <p:cTn id="77"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80"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3">
                                            <p:txEl>
                                              <p:pRg st="6" end="6"/>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5" presetClass="entr" presetSubtype="0" fill="hold" grpId="0" nodeType="clickEffect">
                                  <p:stCondLst>
                                    <p:cond delay="0"/>
                                  </p:stCondLst>
                                  <p:childTnLst>
                                    <p:set>
                                      <p:cBhvr>
                                        <p:cTn id="88" dur="1" fill="hold">
                                          <p:stCondLst>
                                            <p:cond delay="0"/>
                                          </p:stCondLst>
                                        </p:cTn>
                                        <p:tgtEl>
                                          <p:spTgt spid="3">
                                            <p:txEl>
                                              <p:pRg st="7" end="7"/>
                                            </p:txEl>
                                          </p:spTgt>
                                        </p:tgtEl>
                                        <p:attrNameLst>
                                          <p:attrName>style.visibility</p:attrName>
                                        </p:attrNameLst>
                                      </p:cBhvr>
                                      <p:to>
                                        <p:strVal val="visible"/>
                                      </p:to>
                                    </p:set>
                                    <p:anim calcmode="lin" valueType="num">
                                      <p:cBhvr>
                                        <p:cTn id="89"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90"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91"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92"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93"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94"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95"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96" dur="1000" decel="50000">
                                          <p:stCondLst>
                                            <p:cond delay="0"/>
                                          </p:stCondLst>
                                        </p:cTn>
                                        <p:tgtEl>
                                          <p:spTgt spid="3">
                                            <p:txEl>
                                              <p:pRg st="7" end="7"/>
                                            </p:txEl>
                                          </p:spTgt>
                                        </p:tgtEl>
                                      </p:cBhvr>
                                    </p:animEffect>
                                  </p:childTnLst>
                                </p:cTn>
                              </p:par>
                            </p:childTnLst>
                          </p:cTn>
                        </p:par>
                      </p:childTnLst>
                    </p:cTn>
                  </p:par>
                  <p:par>
                    <p:cTn id="97" fill="hold">
                      <p:stCondLst>
                        <p:cond delay="indefinite"/>
                      </p:stCondLst>
                      <p:childTnLst>
                        <p:par>
                          <p:cTn id="98" fill="hold">
                            <p:stCondLst>
                              <p:cond delay="0"/>
                            </p:stCondLst>
                            <p:childTnLst>
                              <p:par>
                                <p:cTn id="99" presetID="25" presetClass="entr" presetSubtype="0" fill="hold" grpId="0" nodeType="clickEffect">
                                  <p:stCondLst>
                                    <p:cond delay="0"/>
                                  </p:stCondLst>
                                  <p:childTnLst>
                                    <p:set>
                                      <p:cBhvr>
                                        <p:cTn id="100" dur="1" fill="hold">
                                          <p:stCondLst>
                                            <p:cond delay="0"/>
                                          </p:stCondLst>
                                        </p:cTn>
                                        <p:tgtEl>
                                          <p:spTgt spid="3">
                                            <p:txEl>
                                              <p:pRg st="8" end="8"/>
                                            </p:txEl>
                                          </p:spTgt>
                                        </p:tgtEl>
                                        <p:attrNameLst>
                                          <p:attrName>style.visibility</p:attrName>
                                        </p:attrNameLst>
                                      </p:cBhvr>
                                      <p:to>
                                        <p:strVal val="visible"/>
                                      </p:to>
                                    </p:set>
                                    <p:anim calcmode="lin" valueType="num">
                                      <p:cBhvr>
                                        <p:cTn id="101"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102"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103"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104"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105"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106"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107"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108" dur="1000" decel="50000">
                                          <p:stCondLst>
                                            <p:cond delay="0"/>
                                          </p:stCondLst>
                                        </p:cTn>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7290" y="428604"/>
            <a:ext cx="7498080" cy="1714512"/>
          </a:xfrm>
          <a:solidFill>
            <a:schemeClr val="accent1">
              <a:lumMod val="40000"/>
              <a:lumOff val="60000"/>
            </a:schemeClr>
          </a:solidFill>
        </p:spPr>
        <p:txBody>
          <a:bodyPr>
            <a:noAutofit/>
          </a:bodyPr>
          <a:lstStyle/>
          <a:p>
            <a:pPr algn="r" rtl="1"/>
            <a:r>
              <a:rPr lang="fa-IR" sz="2400" b="1" dirty="0" smtClean="0">
                <a:solidFill>
                  <a:srgbClr val="C00000"/>
                </a:solidFill>
                <a:effectLst/>
                <a:cs typeface="B Nazanin" pitchFamily="2" charset="-78"/>
              </a:rPr>
              <a:t>3-در بيت زير كدام آرايه هاي ادبي زير وجود دارد؟</a:t>
            </a:r>
            <a:r>
              <a:rPr lang="en-US" sz="2400" b="1" dirty="0" smtClean="0">
                <a:effectLst/>
                <a:cs typeface="B Nazanin" pitchFamily="2" charset="-78"/>
              </a:rPr>
              <a:t/>
            </a:r>
            <a:br>
              <a:rPr lang="en-US" sz="2400" b="1" dirty="0" smtClean="0">
                <a:effectLst/>
                <a:cs typeface="B Nazanin" pitchFamily="2" charset="-78"/>
              </a:rPr>
            </a:br>
            <a:r>
              <a:rPr lang="fa-IR" sz="2400" b="1" dirty="0" smtClean="0">
                <a:effectLst/>
                <a:cs typeface="B Nazanin" pitchFamily="2" charset="-78"/>
              </a:rPr>
              <a:t>فصل گل گر اشك گلگونت ز سر خواهد گشت </a:t>
            </a:r>
            <a:br>
              <a:rPr lang="fa-IR" sz="2400" b="1" dirty="0" smtClean="0">
                <a:effectLst/>
                <a:cs typeface="B Nazanin" pitchFamily="2" charset="-78"/>
              </a:rPr>
            </a:br>
            <a:r>
              <a:rPr lang="fa-IR" sz="2400" b="1" dirty="0" smtClean="0">
                <a:effectLst/>
                <a:cs typeface="B Nazanin" pitchFamily="2" charset="-78"/>
              </a:rPr>
              <a:t>                                  گل به سر خواهي زدن از گلبن بستان عشق</a:t>
            </a:r>
            <a:r>
              <a:rPr lang="en-US" sz="2400" b="1" dirty="0" smtClean="0">
                <a:cs typeface="B Nazanin" pitchFamily="2" charset="-78"/>
              </a:rPr>
              <a:t/>
            </a:r>
            <a:br>
              <a:rPr lang="en-US" sz="2400" b="1" dirty="0" smtClean="0">
                <a:cs typeface="B Nazanin" pitchFamily="2" charset="-78"/>
              </a:rPr>
            </a:br>
            <a:endParaRPr lang="en-US" sz="2400" b="1" dirty="0">
              <a:cs typeface="B Nazanin" pitchFamily="2" charset="-78"/>
            </a:endParaRPr>
          </a:p>
        </p:txBody>
      </p:sp>
      <p:sp>
        <p:nvSpPr>
          <p:cNvPr id="3" name="Content Placeholder 2"/>
          <p:cNvSpPr>
            <a:spLocks noGrp="1"/>
          </p:cNvSpPr>
          <p:nvPr>
            <p:ph idx="1"/>
          </p:nvPr>
        </p:nvSpPr>
        <p:spPr>
          <a:xfrm>
            <a:off x="1214414" y="2428868"/>
            <a:ext cx="7643866" cy="4071966"/>
          </a:xfrm>
        </p:spPr>
        <p:txBody>
          <a:bodyPr>
            <a:normAutofit fontScale="92500" lnSpcReduction="20000"/>
          </a:bodyPr>
          <a:lstStyle/>
          <a:p>
            <a:pPr algn="r" rtl="1"/>
            <a:r>
              <a:rPr lang="fa-IR" b="1" dirty="0" smtClean="0">
                <a:solidFill>
                  <a:srgbClr val="003300"/>
                </a:solidFill>
                <a:cs typeface="B Nazanin" pitchFamily="2" charset="-78"/>
              </a:rPr>
              <a:t>1- مجاز-تشبيه-ايهام-جناس     </a:t>
            </a:r>
          </a:p>
          <a:p>
            <a:pPr algn="r" rtl="1"/>
            <a:r>
              <a:rPr lang="fa-IR" b="1" dirty="0" smtClean="0">
                <a:solidFill>
                  <a:srgbClr val="003300"/>
                </a:solidFill>
                <a:cs typeface="B Nazanin" pitchFamily="2" charset="-78"/>
              </a:rPr>
              <a:t> 2-اغراق-جناس-تشخيص-تضاد</a:t>
            </a:r>
            <a:endParaRPr lang="en-US" dirty="0" smtClean="0">
              <a:solidFill>
                <a:srgbClr val="003300"/>
              </a:solidFill>
              <a:cs typeface="B Nazanin" pitchFamily="2" charset="-78"/>
            </a:endParaRPr>
          </a:p>
          <a:p>
            <a:pPr algn="r" rtl="1"/>
            <a:r>
              <a:rPr lang="fa-IR" b="1" dirty="0" smtClean="0">
                <a:solidFill>
                  <a:srgbClr val="003300"/>
                </a:solidFill>
                <a:cs typeface="B Nazanin" pitchFamily="2" charset="-78"/>
              </a:rPr>
              <a:t>3-كنايه-مجاز-تشبيه-اغراق      </a:t>
            </a:r>
          </a:p>
          <a:p>
            <a:pPr algn="r" rtl="1"/>
            <a:r>
              <a:rPr lang="fa-IR" b="1" dirty="0" smtClean="0">
                <a:solidFill>
                  <a:srgbClr val="003300"/>
                </a:solidFill>
                <a:cs typeface="B Nazanin" pitchFamily="2" charset="-78"/>
              </a:rPr>
              <a:t> 4-مراعات النظير-متناقض نما-كنايه-استعاره</a:t>
            </a:r>
          </a:p>
          <a:p>
            <a:pPr algn="r" rtl="1"/>
            <a:endParaRPr lang="fa-IR" b="1" dirty="0" smtClean="0">
              <a:solidFill>
                <a:srgbClr val="003300"/>
              </a:solidFill>
              <a:cs typeface="B Nazanin" pitchFamily="2" charset="-78"/>
            </a:endParaRPr>
          </a:p>
          <a:p>
            <a:pPr algn="r" rtl="1"/>
            <a:r>
              <a:rPr lang="fa-IR" sz="2600" b="1" dirty="0" smtClean="0">
                <a:solidFill>
                  <a:srgbClr val="C00000"/>
                </a:solidFill>
                <a:cs typeface="B Nazanin" pitchFamily="2" charset="-78"/>
              </a:rPr>
              <a:t>گل مجازاز بهار </a:t>
            </a:r>
          </a:p>
          <a:p>
            <a:pPr algn="r" rtl="1"/>
            <a:r>
              <a:rPr lang="fa-IR" sz="2600" b="1" dirty="0" smtClean="0">
                <a:solidFill>
                  <a:srgbClr val="C00000"/>
                </a:solidFill>
                <a:cs typeface="B Nazanin" pitchFamily="2" charset="-78"/>
              </a:rPr>
              <a:t>اشک ازسرگذشتن کنایه ازگریه فراوان</a:t>
            </a:r>
          </a:p>
          <a:p>
            <a:pPr algn="r" rtl="1"/>
            <a:r>
              <a:rPr lang="fa-IR" sz="2600" b="1" dirty="0" smtClean="0">
                <a:solidFill>
                  <a:srgbClr val="C00000"/>
                </a:solidFill>
                <a:cs typeface="B Nazanin" pitchFamily="2" charset="-78"/>
              </a:rPr>
              <a:t>اشک ازسرگذشتن :اغراق</a:t>
            </a:r>
          </a:p>
          <a:p>
            <a:pPr algn="r" rtl="1"/>
            <a:r>
              <a:rPr lang="fa-IR" sz="2600" b="1" dirty="0" smtClean="0">
                <a:solidFill>
                  <a:srgbClr val="C00000"/>
                </a:solidFill>
                <a:cs typeface="B Nazanin" pitchFamily="2" charset="-78"/>
              </a:rPr>
              <a:t>بستان عشق: اضافه تشبیهی</a:t>
            </a:r>
            <a:endParaRPr lang="en-US" sz="2600" b="1" dirty="0" smtClean="0">
              <a:solidFill>
                <a:srgbClr val="C00000"/>
              </a:solidFill>
              <a:cs typeface="B Nazanin" pitchFamily="2" charset="-78"/>
            </a:endParaRPr>
          </a:p>
          <a:p>
            <a:endParaRPr lang="en-US" dirty="0"/>
          </a:p>
        </p:txBody>
      </p:sp>
      <p:sp>
        <p:nvSpPr>
          <p:cNvPr id="4" name="Rectangle 3"/>
          <p:cNvSpPr/>
          <p:nvPr/>
        </p:nvSpPr>
        <p:spPr>
          <a:xfrm>
            <a:off x="1571604" y="4214818"/>
            <a:ext cx="1357322" cy="500066"/>
          </a:xfrm>
          <a:prstGeom prst="rect">
            <a:avLst/>
          </a:prstGeom>
          <a:solidFill>
            <a:srgbClr val="7030A0"/>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fa-IR" b="1" dirty="0" smtClean="0">
                <a:solidFill>
                  <a:srgbClr val="FFFF00"/>
                </a:solidFill>
              </a:rPr>
              <a:t>گزینه 3</a:t>
            </a:r>
            <a:endParaRPr lang="en-U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800" decel="100000"/>
                                        <p:tgtEl>
                                          <p:spTgt spid="4"/>
                                        </p:tgtEl>
                                      </p:cBhvr>
                                    </p:animEffect>
                                    <p:anim calcmode="lin" valueType="num">
                                      <p:cBhvr>
                                        <p:cTn id="36" dur="800" decel="100000" fill="hold"/>
                                        <p:tgtEl>
                                          <p:spTgt spid="4"/>
                                        </p:tgtEl>
                                        <p:attrNameLst>
                                          <p:attrName>style.rotation</p:attrName>
                                        </p:attrNameLst>
                                      </p:cBhvr>
                                      <p:tavLst>
                                        <p:tav tm="0">
                                          <p:val>
                                            <p:fltVal val="-90"/>
                                          </p:val>
                                        </p:tav>
                                        <p:tav tm="100000">
                                          <p:val>
                                            <p:fltVal val="0"/>
                                          </p:val>
                                        </p:tav>
                                      </p:tavLst>
                                    </p:anim>
                                    <p:anim calcmode="lin" valueType="num">
                                      <p:cBhvr>
                                        <p:cTn id="37" dur="800" decel="100000" fill="hold"/>
                                        <p:tgtEl>
                                          <p:spTgt spid="4"/>
                                        </p:tgtEl>
                                        <p:attrNameLst>
                                          <p:attrName>ppt_x</p:attrName>
                                        </p:attrNameLst>
                                      </p:cBhvr>
                                      <p:tavLst>
                                        <p:tav tm="0">
                                          <p:val>
                                            <p:strVal val="#ppt_x+0.4"/>
                                          </p:val>
                                        </p:tav>
                                        <p:tav tm="100000">
                                          <p:val>
                                            <p:strVal val="#ppt_x-0.05"/>
                                          </p:val>
                                        </p:tav>
                                      </p:tavLst>
                                    </p:anim>
                                    <p:anim calcmode="lin" valueType="num">
                                      <p:cBhvr>
                                        <p:cTn id="38" dur="800" decel="100000" fill="hold"/>
                                        <p:tgtEl>
                                          <p:spTgt spid="4"/>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fade">
                                      <p:cBhvr>
                                        <p:cTn id="45" dur="1000"/>
                                        <p:tgtEl>
                                          <p:spTgt spid="3">
                                            <p:txEl>
                                              <p:pRg st="5" end="5"/>
                                            </p:txEl>
                                          </p:spTgt>
                                        </p:tgtEl>
                                      </p:cBhvr>
                                    </p:animEffect>
                                    <p:anim calcmode="lin" valueType="num">
                                      <p:cBhvr>
                                        <p:cTn id="4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animEffect transition="in" filter="fade">
                                      <p:cBhvr>
                                        <p:cTn id="52" dur="1000"/>
                                        <p:tgtEl>
                                          <p:spTgt spid="3">
                                            <p:txEl>
                                              <p:pRg st="6" end="6"/>
                                            </p:txEl>
                                          </p:spTgt>
                                        </p:tgtEl>
                                      </p:cBhvr>
                                    </p:animEffect>
                                    <p:anim calcmode="lin" valueType="num">
                                      <p:cBhvr>
                                        <p:cTn id="5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3">
                                            <p:txEl>
                                              <p:pRg st="7" end="7"/>
                                            </p:txEl>
                                          </p:spTgt>
                                        </p:tgtEl>
                                        <p:attrNameLst>
                                          <p:attrName>style.visibility</p:attrName>
                                        </p:attrNameLst>
                                      </p:cBhvr>
                                      <p:to>
                                        <p:strVal val="visible"/>
                                      </p:to>
                                    </p:set>
                                    <p:animEffect transition="in" filter="fade">
                                      <p:cBhvr>
                                        <p:cTn id="59" dur="1000"/>
                                        <p:tgtEl>
                                          <p:spTgt spid="3">
                                            <p:txEl>
                                              <p:pRg st="7" end="7"/>
                                            </p:txEl>
                                          </p:spTgt>
                                        </p:tgtEl>
                                      </p:cBhvr>
                                    </p:animEffect>
                                    <p:anim calcmode="lin" valueType="num">
                                      <p:cBhvr>
                                        <p:cTn id="6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Effect transition="in" filter="fade">
                                      <p:cBhvr>
                                        <p:cTn id="66" dur="1000"/>
                                        <p:tgtEl>
                                          <p:spTgt spid="3">
                                            <p:txEl>
                                              <p:pRg st="8" end="8"/>
                                            </p:txEl>
                                          </p:spTgt>
                                        </p:tgtEl>
                                      </p:cBhvr>
                                    </p:animEffect>
                                    <p:anim calcmode="lin" valueType="num">
                                      <p:cBhvr>
                                        <p:cTn id="6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4414" y="500042"/>
            <a:ext cx="7712394" cy="1428760"/>
          </a:xfrm>
          <a:solidFill>
            <a:srgbClr val="92D050"/>
          </a:solidFill>
        </p:spPr>
        <p:txBody>
          <a:bodyPr>
            <a:normAutofit fontScale="90000"/>
          </a:bodyPr>
          <a:lstStyle/>
          <a:p>
            <a:pPr algn="r" rtl="1"/>
            <a:r>
              <a:rPr lang="fa-IR" sz="3600" b="1" dirty="0" smtClean="0">
                <a:effectLst/>
                <a:cs typeface="2  Compset" pitchFamily="2" charset="-78"/>
              </a:rPr>
              <a:t>4-در بيت همه ي آرايه هاي«استعاره،تضاد،جناس و مراعات النظير»وجود دارد؟</a:t>
            </a:r>
            <a:r>
              <a:rPr lang="en-US" dirty="0" smtClean="0"/>
              <a:t/>
            </a:r>
            <a:br>
              <a:rPr lang="en-US" dirty="0" smtClean="0"/>
            </a:br>
            <a:endParaRPr lang="en-US" dirty="0"/>
          </a:p>
        </p:txBody>
      </p:sp>
      <p:sp>
        <p:nvSpPr>
          <p:cNvPr id="3" name="Content Placeholder 2"/>
          <p:cNvSpPr>
            <a:spLocks noGrp="1"/>
          </p:cNvSpPr>
          <p:nvPr>
            <p:ph idx="1"/>
          </p:nvPr>
        </p:nvSpPr>
        <p:spPr>
          <a:xfrm>
            <a:off x="1435608" y="2285992"/>
            <a:ext cx="7498080" cy="4214842"/>
          </a:xfrm>
        </p:spPr>
        <p:txBody>
          <a:bodyPr>
            <a:normAutofit lnSpcReduction="10000"/>
          </a:bodyPr>
          <a:lstStyle/>
          <a:p>
            <a:pPr algn="r" rtl="1"/>
            <a:r>
              <a:rPr lang="fa-IR" sz="2400" b="1" dirty="0" smtClean="0">
                <a:solidFill>
                  <a:srgbClr val="002060"/>
                </a:solidFill>
                <a:cs typeface="2  Compset" pitchFamily="2" charset="-78"/>
              </a:rPr>
              <a:t>1-من خود آن بخت ندارم كه به تو پيوندم </a:t>
            </a:r>
          </a:p>
          <a:p>
            <a:pPr algn="ctr" rtl="1">
              <a:buNone/>
            </a:pPr>
            <a:r>
              <a:rPr lang="fa-IR" sz="2400" b="1" dirty="0" smtClean="0">
                <a:solidFill>
                  <a:srgbClr val="002060"/>
                </a:solidFill>
                <a:cs typeface="2  Compset" pitchFamily="2" charset="-78"/>
              </a:rPr>
              <a:t>              تو خود آن لطف نداري كه به من باز آيي</a:t>
            </a:r>
            <a:endParaRPr lang="en-US" sz="2400" b="1" dirty="0" smtClean="0">
              <a:solidFill>
                <a:srgbClr val="002060"/>
              </a:solidFill>
              <a:cs typeface="2  Compset" pitchFamily="2" charset="-78"/>
            </a:endParaRPr>
          </a:p>
          <a:p>
            <a:pPr algn="r" rtl="1"/>
            <a:r>
              <a:rPr lang="fa-IR" sz="2400" b="1" dirty="0" smtClean="0">
                <a:solidFill>
                  <a:srgbClr val="002060"/>
                </a:solidFill>
                <a:cs typeface="2  Compset" pitchFamily="2" charset="-78"/>
              </a:rPr>
              <a:t>2-مي زد به شمشير جفا مي رفت و مي گفت از قفا  </a:t>
            </a:r>
          </a:p>
          <a:p>
            <a:pPr algn="ctr" rtl="1">
              <a:buNone/>
            </a:pPr>
            <a:r>
              <a:rPr lang="fa-IR" sz="2400" b="1" dirty="0" smtClean="0">
                <a:solidFill>
                  <a:srgbClr val="002060"/>
                </a:solidFill>
                <a:cs typeface="2  Compset" pitchFamily="2" charset="-78"/>
              </a:rPr>
              <a:t>            سعدي بناليدي ز ما مردان ننالند از الم</a:t>
            </a:r>
            <a:endParaRPr lang="en-US" sz="2400" b="1" dirty="0" smtClean="0">
              <a:solidFill>
                <a:srgbClr val="002060"/>
              </a:solidFill>
              <a:cs typeface="2  Compset" pitchFamily="2" charset="-78"/>
            </a:endParaRPr>
          </a:p>
          <a:p>
            <a:pPr algn="r" rtl="1"/>
            <a:r>
              <a:rPr lang="fa-IR" sz="2400" b="1" dirty="0" smtClean="0">
                <a:solidFill>
                  <a:srgbClr val="002060"/>
                </a:solidFill>
                <a:cs typeface="2  Compset" pitchFamily="2" charset="-78"/>
              </a:rPr>
              <a:t>3-خارست وگل در بوستان هرچ او كند نيكوست آن </a:t>
            </a:r>
          </a:p>
          <a:p>
            <a:pPr algn="ctr" rtl="1">
              <a:buNone/>
            </a:pPr>
            <a:r>
              <a:rPr lang="fa-IR" sz="2400" b="1" dirty="0" smtClean="0">
                <a:solidFill>
                  <a:srgbClr val="002060"/>
                </a:solidFill>
                <a:cs typeface="2  Compset" pitchFamily="2" charset="-78"/>
              </a:rPr>
              <a:t>           سهل است پيش دوستان از دوستان بردن ستم</a:t>
            </a:r>
          </a:p>
          <a:p>
            <a:pPr algn="r" rtl="1"/>
            <a:r>
              <a:rPr lang="fa-IR" sz="2400" b="1" dirty="0" smtClean="0">
                <a:solidFill>
                  <a:srgbClr val="002060"/>
                </a:solidFill>
                <a:cs typeface="2  Compset" pitchFamily="2" charset="-78"/>
              </a:rPr>
              <a:t>4-شمع من! روز نيامد كه شبم بفروزي؟  </a:t>
            </a:r>
          </a:p>
          <a:p>
            <a:pPr algn="r" rtl="1">
              <a:buNone/>
            </a:pPr>
            <a:r>
              <a:rPr lang="fa-IR" sz="2400" b="1" dirty="0" smtClean="0">
                <a:solidFill>
                  <a:srgbClr val="002060"/>
                </a:solidFill>
                <a:cs typeface="2  Compset" pitchFamily="2" charset="-78"/>
              </a:rPr>
              <a:t>                      جان من!وقت نيامد كه به تن، باز آيي</a:t>
            </a:r>
          </a:p>
          <a:p>
            <a:pPr algn="r" rtl="1">
              <a:buNone/>
            </a:pPr>
            <a:r>
              <a:rPr lang="fa-IR" sz="1800" b="1" dirty="0" smtClean="0">
                <a:solidFill>
                  <a:srgbClr val="C00000"/>
                </a:solidFill>
                <a:cs typeface="2  Compset" pitchFamily="2" charset="-78"/>
              </a:rPr>
              <a:t>شمع و جان استعاره ازمعشوق    روزوشب تضاد </a:t>
            </a:r>
          </a:p>
          <a:p>
            <a:pPr algn="r" rtl="1">
              <a:buNone/>
            </a:pPr>
            <a:r>
              <a:rPr lang="fa-IR" sz="1800" b="1" dirty="0" smtClean="0">
                <a:solidFill>
                  <a:srgbClr val="C00000"/>
                </a:solidFill>
                <a:cs typeface="2  Compset" pitchFamily="2" charset="-78"/>
              </a:rPr>
              <a:t>من وتن جناس        شمع و افروختن مراعات النظیر </a:t>
            </a:r>
          </a:p>
          <a:p>
            <a:pPr algn="r" rtl="1">
              <a:buNone/>
            </a:pPr>
            <a:endParaRPr lang="fa-IR" sz="2400" b="1" dirty="0" smtClean="0">
              <a:solidFill>
                <a:srgbClr val="002060"/>
              </a:solidFill>
              <a:cs typeface="2  Compset" pitchFamily="2" charset="-78"/>
            </a:endParaRPr>
          </a:p>
          <a:p>
            <a:pPr algn="r" rtl="1">
              <a:buNone/>
            </a:pPr>
            <a:endParaRPr lang="en-US" sz="2400" b="1" dirty="0" smtClean="0">
              <a:solidFill>
                <a:srgbClr val="002060"/>
              </a:solidFill>
              <a:cs typeface="2  Compset" pitchFamily="2" charset="-78"/>
            </a:endParaRPr>
          </a:p>
          <a:p>
            <a:pPr algn="r" rtl="1"/>
            <a:endParaRPr lang="en-US" dirty="0" smtClean="0"/>
          </a:p>
          <a:p>
            <a:pPr algn="r" rtl="1"/>
            <a:endParaRPr lang="en-US" dirty="0"/>
          </a:p>
        </p:txBody>
      </p:sp>
      <p:sp>
        <p:nvSpPr>
          <p:cNvPr id="4" name="Rectangle 3"/>
          <p:cNvSpPr/>
          <p:nvPr/>
        </p:nvSpPr>
        <p:spPr>
          <a:xfrm>
            <a:off x="1785918" y="5643578"/>
            <a:ext cx="1285884" cy="357190"/>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fa-IR" dirty="0" smtClean="0">
                <a:solidFill>
                  <a:schemeClr val="bg2">
                    <a:lumMod val="75000"/>
                  </a:schemeClr>
                </a:solidFill>
              </a:rPr>
              <a:t>گزینه 4</a:t>
            </a:r>
            <a:endParaRPr lang="en-US" dirty="0">
              <a:solidFill>
                <a:schemeClr val="bg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0" presetClass="entr" presetSubtype="0" fill="hold" grpId="0"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fade">
                                      <p:cBhvr>
                                        <p:cTn id="63" dur="800" decel="100000"/>
                                        <p:tgtEl>
                                          <p:spTgt spid="4"/>
                                        </p:tgtEl>
                                      </p:cBhvr>
                                    </p:animEffect>
                                    <p:anim calcmode="lin" valueType="num">
                                      <p:cBhvr>
                                        <p:cTn id="64" dur="800" decel="100000" fill="hold"/>
                                        <p:tgtEl>
                                          <p:spTgt spid="4"/>
                                        </p:tgtEl>
                                        <p:attrNameLst>
                                          <p:attrName>style.rotation</p:attrName>
                                        </p:attrNameLst>
                                      </p:cBhvr>
                                      <p:tavLst>
                                        <p:tav tm="0">
                                          <p:val>
                                            <p:fltVal val="-90"/>
                                          </p:val>
                                        </p:tav>
                                        <p:tav tm="100000">
                                          <p:val>
                                            <p:fltVal val="0"/>
                                          </p:val>
                                        </p:tav>
                                      </p:tavLst>
                                    </p:anim>
                                    <p:anim calcmode="lin" valueType="num">
                                      <p:cBhvr>
                                        <p:cTn id="65" dur="800" decel="100000" fill="hold"/>
                                        <p:tgtEl>
                                          <p:spTgt spid="4"/>
                                        </p:tgtEl>
                                        <p:attrNameLst>
                                          <p:attrName>ppt_x</p:attrName>
                                        </p:attrNameLst>
                                      </p:cBhvr>
                                      <p:tavLst>
                                        <p:tav tm="0">
                                          <p:val>
                                            <p:strVal val="#ppt_x+0.4"/>
                                          </p:val>
                                        </p:tav>
                                        <p:tav tm="100000">
                                          <p:val>
                                            <p:strVal val="#ppt_x-0.05"/>
                                          </p:val>
                                        </p:tav>
                                      </p:tavLst>
                                    </p:anim>
                                    <p:anim calcmode="lin" valueType="num">
                                      <p:cBhvr>
                                        <p:cTn id="66" dur="800" decel="100000" fill="hold"/>
                                        <p:tgtEl>
                                          <p:spTgt spid="4"/>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9" presetClass="entr" presetSubtype="0" fill="hold" grpId="0" nodeType="clickEffect">
                                  <p:stCondLst>
                                    <p:cond delay="0"/>
                                  </p:stCondLst>
                                  <p:childTnLst>
                                    <p:set>
                                      <p:cBhvr>
                                        <p:cTn id="72" dur="1" fill="hold">
                                          <p:stCondLst>
                                            <p:cond delay="0"/>
                                          </p:stCondLst>
                                        </p:cTn>
                                        <p:tgtEl>
                                          <p:spTgt spid="3">
                                            <p:txEl>
                                              <p:pRg st="8" end="8"/>
                                            </p:txEl>
                                          </p:spTgt>
                                        </p:tgtEl>
                                        <p:attrNameLst>
                                          <p:attrName>style.visibility</p:attrName>
                                        </p:attrNameLst>
                                      </p:cBhvr>
                                      <p:to>
                                        <p:strVal val="visible"/>
                                      </p:to>
                                    </p:set>
                                    <p:anim calcmode="lin" valueType="num">
                                      <p:cBhvr>
                                        <p:cTn id="73"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74"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75" dur="1000"/>
                                        <p:tgtEl>
                                          <p:spTgt spid="3">
                                            <p:txEl>
                                              <p:pRg st="8" end="8"/>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29" presetClass="entr" presetSubtype="0" fill="hold" grpId="0" nodeType="clickEffect">
                                  <p:stCondLst>
                                    <p:cond delay="0"/>
                                  </p:stCondLst>
                                  <p:childTnLst>
                                    <p:set>
                                      <p:cBhvr>
                                        <p:cTn id="79" dur="1" fill="hold">
                                          <p:stCondLst>
                                            <p:cond delay="0"/>
                                          </p:stCondLst>
                                        </p:cTn>
                                        <p:tgtEl>
                                          <p:spTgt spid="3">
                                            <p:txEl>
                                              <p:pRg st="9" end="9"/>
                                            </p:txEl>
                                          </p:spTgt>
                                        </p:tgtEl>
                                        <p:attrNameLst>
                                          <p:attrName>style.visibility</p:attrName>
                                        </p:attrNameLst>
                                      </p:cBhvr>
                                      <p:to>
                                        <p:strVal val="visible"/>
                                      </p:to>
                                    </p:set>
                                    <p:anim calcmode="lin" valueType="num">
                                      <p:cBhvr>
                                        <p:cTn id="80"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81"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82"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57290" y="214290"/>
            <a:ext cx="7643866" cy="1285884"/>
          </a:xfrm>
        </p:spPr>
        <p:style>
          <a:lnRef idx="0">
            <a:schemeClr val="accent2"/>
          </a:lnRef>
          <a:fillRef idx="3">
            <a:schemeClr val="accent2"/>
          </a:fillRef>
          <a:effectRef idx="3">
            <a:schemeClr val="accent2"/>
          </a:effectRef>
          <a:fontRef idx="minor">
            <a:schemeClr val="lt1"/>
          </a:fontRef>
        </p:style>
        <p:txBody>
          <a:bodyPr>
            <a:normAutofit/>
          </a:bodyPr>
          <a:lstStyle/>
          <a:p>
            <a:pPr algn="r"/>
            <a:r>
              <a:rPr lang="fa-IR" sz="2700" b="1" smtClean="0">
                <a:solidFill>
                  <a:srgbClr val="002060"/>
                </a:solidFill>
                <a:effectLst/>
                <a:cs typeface="2  Compset" pitchFamily="2" charset="-78"/>
              </a:rPr>
              <a:t>5)در </a:t>
            </a:r>
            <a:r>
              <a:rPr lang="fa-IR" sz="2700" b="1" dirty="0" smtClean="0">
                <a:solidFill>
                  <a:srgbClr val="002060"/>
                </a:solidFill>
                <a:effectLst/>
                <a:cs typeface="2  Compset" pitchFamily="2" charset="-78"/>
              </a:rPr>
              <a:t>همه ی گزینه ها به جز گزینه ..............استعاره به کار رفته از نوع تشخیص است.</a:t>
            </a:r>
            <a:r>
              <a:rPr lang="fa-IR" sz="2400" dirty="0" smtClean="0">
                <a:solidFill>
                  <a:srgbClr val="002060"/>
                </a:solidFill>
                <a:effectLst/>
                <a:cs typeface="2  Compset" pitchFamily="2" charset="-78"/>
              </a:rPr>
              <a:t/>
            </a:r>
            <a:br>
              <a:rPr lang="fa-IR" sz="2400" dirty="0" smtClean="0">
                <a:solidFill>
                  <a:srgbClr val="002060"/>
                </a:solidFill>
                <a:effectLst/>
                <a:cs typeface="2  Compset" pitchFamily="2" charset="-78"/>
              </a:rPr>
            </a:br>
            <a:endParaRPr lang="en-US" sz="2400" dirty="0">
              <a:solidFill>
                <a:srgbClr val="002060"/>
              </a:solidFill>
              <a:effectLst/>
              <a:cs typeface="2  Compset" pitchFamily="2" charset="-78"/>
            </a:endParaRPr>
          </a:p>
        </p:txBody>
      </p:sp>
      <p:sp>
        <p:nvSpPr>
          <p:cNvPr id="3" name="Subtitle 2"/>
          <p:cNvSpPr>
            <a:spLocks noGrp="1"/>
          </p:cNvSpPr>
          <p:nvPr>
            <p:ph type="subTitle" idx="1"/>
          </p:nvPr>
        </p:nvSpPr>
        <p:spPr>
          <a:xfrm>
            <a:off x="1357290" y="1643050"/>
            <a:ext cx="7643866" cy="5072122"/>
          </a:xfrm>
        </p:spPr>
        <p:style>
          <a:lnRef idx="2">
            <a:schemeClr val="accent5"/>
          </a:lnRef>
          <a:fillRef idx="1">
            <a:schemeClr val="lt1"/>
          </a:fillRef>
          <a:effectRef idx="0">
            <a:schemeClr val="accent5"/>
          </a:effectRef>
          <a:fontRef idx="minor">
            <a:schemeClr val="dk1"/>
          </a:fontRef>
        </p:style>
        <p:txBody>
          <a:bodyPr>
            <a:noAutofit/>
          </a:bodyPr>
          <a:lstStyle/>
          <a:p>
            <a:pPr algn="r" rtl="1">
              <a:buFont typeface="Arial" pitchFamily="34" charset="0"/>
              <a:buChar char="•"/>
            </a:pPr>
            <a:r>
              <a:rPr lang="fa-IR" sz="2800" b="1" dirty="0" smtClean="0">
                <a:solidFill>
                  <a:srgbClr val="C00000"/>
                </a:solidFill>
                <a:latin typeface="+mj-lt"/>
                <a:ea typeface="+mj-ea"/>
                <a:cs typeface="2  Compset" pitchFamily="2" charset="-78"/>
              </a:rPr>
              <a:t>1)ای دل من تو را بشارت باد</a:t>
            </a:r>
          </a:p>
          <a:p>
            <a:pPr algn="ctr" rtl="1"/>
            <a:r>
              <a:rPr lang="fa-IR" sz="2800" b="1" dirty="0" smtClean="0">
                <a:solidFill>
                  <a:srgbClr val="C00000"/>
                </a:solidFill>
                <a:latin typeface="+mj-lt"/>
                <a:ea typeface="+mj-ea"/>
                <a:cs typeface="2  Compset" pitchFamily="2" charset="-78"/>
              </a:rPr>
              <a:t>که تو را من به دوست خواهم داد</a:t>
            </a:r>
          </a:p>
          <a:p>
            <a:pPr algn="r" rtl="1">
              <a:buFont typeface="Arial" pitchFamily="34" charset="0"/>
              <a:buChar char="•"/>
            </a:pPr>
            <a:r>
              <a:rPr lang="fa-IR" sz="2800" b="1" dirty="0" smtClean="0">
                <a:solidFill>
                  <a:srgbClr val="002060"/>
                </a:solidFill>
                <a:latin typeface="+mj-lt"/>
                <a:ea typeface="+mj-ea"/>
                <a:cs typeface="2  Compset" pitchFamily="2" charset="-78"/>
              </a:rPr>
              <a:t>2)تا مرا عشق تو تعلیم سخن گفتن کرد</a:t>
            </a:r>
          </a:p>
          <a:p>
            <a:pPr algn="ctr" rtl="1"/>
            <a:r>
              <a:rPr lang="fa-IR" sz="2800" b="1" dirty="0" smtClean="0">
                <a:solidFill>
                  <a:srgbClr val="002060"/>
                </a:solidFill>
                <a:latin typeface="+mj-lt"/>
                <a:ea typeface="+mj-ea"/>
                <a:cs typeface="2  Compset" pitchFamily="2" charset="-78"/>
              </a:rPr>
              <a:t>خلق را ورد زبان مدحت و تحسین من است</a:t>
            </a:r>
          </a:p>
          <a:p>
            <a:pPr algn="r" rtl="1">
              <a:buFont typeface="Arial" pitchFamily="34" charset="0"/>
              <a:buChar char="•"/>
            </a:pPr>
            <a:r>
              <a:rPr lang="fa-IR" sz="2800" b="1" dirty="0" smtClean="0">
                <a:solidFill>
                  <a:srgbClr val="7030A0"/>
                </a:solidFill>
                <a:latin typeface="+mj-lt"/>
                <a:ea typeface="+mj-ea"/>
                <a:cs typeface="2  Compset" pitchFamily="2" charset="-78"/>
              </a:rPr>
              <a:t>3)تو را ز کنگره ی عرش می زنند صفیر </a:t>
            </a:r>
          </a:p>
          <a:p>
            <a:pPr algn="ctr" rtl="1"/>
            <a:r>
              <a:rPr lang="fa-IR" sz="2800" b="1" dirty="0" smtClean="0">
                <a:solidFill>
                  <a:srgbClr val="7030A0"/>
                </a:solidFill>
                <a:latin typeface="+mj-lt"/>
                <a:ea typeface="+mj-ea"/>
                <a:cs typeface="2  Compset" pitchFamily="2" charset="-78"/>
              </a:rPr>
              <a:t>ندانمت که در این دامگه چه افتاده است</a:t>
            </a:r>
          </a:p>
          <a:p>
            <a:pPr algn="r" rtl="1">
              <a:buFont typeface="Arial" pitchFamily="34" charset="0"/>
              <a:buChar char="•"/>
            </a:pPr>
            <a:r>
              <a:rPr lang="fa-IR" sz="2800" b="1" dirty="0" smtClean="0">
                <a:solidFill>
                  <a:srgbClr val="003300"/>
                </a:solidFill>
                <a:latin typeface="+mj-lt"/>
                <a:ea typeface="+mj-ea"/>
                <a:cs typeface="2  Compset" pitchFamily="2" charset="-78"/>
              </a:rPr>
              <a:t>4)دیده ی عقل مست تو چرخه چرخ پست تو</a:t>
            </a:r>
          </a:p>
          <a:p>
            <a:pPr algn="ctr" rtl="1"/>
            <a:r>
              <a:rPr lang="fa-IR" sz="2800" b="1" dirty="0" smtClean="0">
                <a:solidFill>
                  <a:srgbClr val="003300"/>
                </a:solidFill>
                <a:latin typeface="+mj-lt"/>
                <a:ea typeface="+mj-ea"/>
                <a:cs typeface="2  Compset" pitchFamily="2" charset="-78"/>
              </a:rPr>
              <a:t>گوش طرب به دست تو بی تو به سر نمی شود</a:t>
            </a:r>
            <a:endParaRPr lang="en-US" sz="2800" b="1" dirty="0" smtClean="0">
              <a:solidFill>
                <a:srgbClr val="003300"/>
              </a:solidFill>
              <a:latin typeface="+mj-lt"/>
              <a:ea typeface="+mj-ea"/>
              <a:cs typeface="2  Compset" pitchFamily="2" charset="-78"/>
            </a:endParaRPr>
          </a:p>
          <a:p>
            <a:pPr algn="ctr" rtl="1"/>
            <a:endParaRPr lang="en-US" sz="2800" b="1" dirty="0" smtClean="0">
              <a:solidFill>
                <a:srgbClr val="003300"/>
              </a:solidFill>
              <a:latin typeface="+mj-lt"/>
              <a:ea typeface="+mj-ea"/>
              <a:cs typeface="2  Compset" pitchFamily="2" charset="-78"/>
            </a:endParaRPr>
          </a:p>
          <a:p>
            <a:pPr algn="r" rtl="1"/>
            <a:r>
              <a:rPr lang="fa-IR" sz="1600" b="1" dirty="0" smtClean="0">
                <a:solidFill>
                  <a:schemeClr val="accent3">
                    <a:lumMod val="50000"/>
                  </a:schemeClr>
                </a:solidFill>
                <a:latin typeface="+mj-lt"/>
                <a:ea typeface="+mj-ea"/>
                <a:cs typeface="2  Compset" pitchFamily="2" charset="-78"/>
              </a:rPr>
              <a:t>3 – عرش مثل کاخی است که کنگره دارد .</a:t>
            </a:r>
          </a:p>
          <a:p>
            <a:pPr algn="r"/>
            <a:endParaRPr lang="fa-IR" sz="2000" dirty="0">
              <a:solidFill>
                <a:schemeClr val="tx1"/>
              </a:solidFill>
            </a:endParaRPr>
          </a:p>
          <a:p>
            <a:pPr algn="r"/>
            <a:endParaRPr lang="fa-IR" sz="2000" dirty="0" smtClean="0">
              <a:solidFill>
                <a:schemeClr val="tx1"/>
              </a:solidFill>
            </a:endParaRPr>
          </a:p>
          <a:p>
            <a:pPr algn="r"/>
            <a:endParaRPr lang="en-US" sz="2000" dirty="0">
              <a:solidFill>
                <a:schemeClr val="tx1"/>
              </a:solidFill>
            </a:endParaRPr>
          </a:p>
        </p:txBody>
      </p:sp>
      <p:sp>
        <p:nvSpPr>
          <p:cNvPr id="5" name="Rectangle 4"/>
          <p:cNvSpPr/>
          <p:nvPr/>
        </p:nvSpPr>
        <p:spPr>
          <a:xfrm>
            <a:off x="1857356" y="5786454"/>
            <a:ext cx="1285884" cy="357190"/>
          </a:xfrm>
          <a:prstGeom prst="rect">
            <a:avLst/>
          </a:prstGeom>
          <a:solidFill>
            <a:srgbClr val="00206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a-IR" dirty="0" smtClean="0">
                <a:solidFill>
                  <a:schemeClr val="bg2">
                    <a:lumMod val="75000"/>
                  </a:schemeClr>
                </a:solidFill>
              </a:rPr>
              <a:t>گزینه 3</a:t>
            </a:r>
            <a:endParaRPr lang="en-US" dirty="0">
              <a:solidFill>
                <a:schemeClr val="bg2">
                  <a:lumMod val="75000"/>
                </a:schemeClr>
              </a:solidFill>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strVal val="#ppt_w*0.70"/>
                                          </p:val>
                                        </p:tav>
                                        <p:tav tm="100000">
                                          <p:val>
                                            <p:strVal val="#ppt_w"/>
                                          </p:val>
                                        </p:tav>
                                      </p:tavLst>
                                    </p:anim>
                                    <p:anim calcmode="lin" valueType="num">
                                      <p:cBhvr>
                                        <p:cTn id="8" dur="1000" fill="hold"/>
                                        <p:tgtEl>
                                          <p:spTgt spid="3">
                                            <p:bg/>
                                          </p:spTgt>
                                        </p:tgtEl>
                                        <p:attrNameLst>
                                          <p:attrName>ppt_h</p:attrName>
                                        </p:attrNameLst>
                                      </p:cBhvr>
                                      <p:tavLst>
                                        <p:tav tm="0">
                                          <p:val>
                                            <p:strVal val="#ppt_h"/>
                                          </p:val>
                                        </p:tav>
                                        <p:tav tm="100000">
                                          <p:val>
                                            <p:strVal val="#ppt_h"/>
                                          </p:val>
                                        </p:tav>
                                      </p:tavLst>
                                    </p:anim>
                                    <p:animEffect transition="in" filter="fade">
                                      <p:cBhvr>
                                        <p:cTn id="9" dur="1000"/>
                                        <p:tgtEl>
                                          <p:spTgt spid="3">
                                            <p:bg/>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7" end="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30" presetClass="entr" presetSubtype="0"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800" decel="100000"/>
                                        <p:tgtEl>
                                          <p:spTgt spid="5"/>
                                        </p:tgtEl>
                                      </p:cBhvr>
                                    </p:animEffect>
                                    <p:anim calcmode="lin" valueType="num">
                                      <p:cBhvr>
                                        <p:cTn id="71" dur="800" decel="100000" fill="hold"/>
                                        <p:tgtEl>
                                          <p:spTgt spid="5"/>
                                        </p:tgtEl>
                                        <p:attrNameLst>
                                          <p:attrName>style.rotation</p:attrName>
                                        </p:attrNameLst>
                                      </p:cBhvr>
                                      <p:tavLst>
                                        <p:tav tm="0">
                                          <p:val>
                                            <p:fltVal val="-90"/>
                                          </p:val>
                                        </p:tav>
                                        <p:tav tm="100000">
                                          <p:val>
                                            <p:fltVal val="0"/>
                                          </p:val>
                                        </p:tav>
                                      </p:tavLst>
                                    </p:anim>
                                    <p:anim calcmode="lin" valueType="num">
                                      <p:cBhvr>
                                        <p:cTn id="72" dur="800" decel="100000" fill="hold"/>
                                        <p:tgtEl>
                                          <p:spTgt spid="5"/>
                                        </p:tgtEl>
                                        <p:attrNameLst>
                                          <p:attrName>ppt_x</p:attrName>
                                        </p:attrNameLst>
                                      </p:cBhvr>
                                      <p:tavLst>
                                        <p:tav tm="0">
                                          <p:val>
                                            <p:strVal val="#ppt_x+0.4"/>
                                          </p:val>
                                        </p:tav>
                                        <p:tav tm="100000">
                                          <p:val>
                                            <p:strVal val="#ppt_x-0.05"/>
                                          </p:val>
                                        </p:tav>
                                      </p:tavLst>
                                    </p:anim>
                                    <p:anim calcmode="lin" valueType="num">
                                      <p:cBhvr>
                                        <p:cTn id="73" dur="800" decel="100000" fill="hold"/>
                                        <p:tgtEl>
                                          <p:spTgt spid="5"/>
                                        </p:tgtEl>
                                        <p:attrNameLst>
                                          <p:attrName>ppt_y</p:attrName>
                                        </p:attrNameLst>
                                      </p:cBhvr>
                                      <p:tavLst>
                                        <p:tav tm="0">
                                          <p:val>
                                            <p:strVal val="#ppt_y-0.4"/>
                                          </p:val>
                                        </p:tav>
                                        <p:tav tm="100000">
                                          <p:val>
                                            <p:strVal val="#ppt_y+0.1"/>
                                          </p:val>
                                        </p:tav>
                                      </p:tavLst>
                                    </p:anim>
                                    <p:anim calcmode="lin" valueType="num">
                                      <p:cBhvr>
                                        <p:cTn id="74"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75"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55" presetClass="entr" presetSubtype="0" fill="hold" grpId="0" nodeType="clickEffect">
                                  <p:stCondLst>
                                    <p:cond delay="0"/>
                                  </p:stCondLst>
                                  <p:childTnLst>
                                    <p:set>
                                      <p:cBhvr>
                                        <p:cTn id="79" dur="1" fill="hold">
                                          <p:stCondLst>
                                            <p:cond delay="0"/>
                                          </p:stCondLst>
                                        </p:cTn>
                                        <p:tgtEl>
                                          <p:spTgt spid="3">
                                            <p:txEl>
                                              <p:pRg st="9" end="9"/>
                                            </p:txEl>
                                          </p:spTgt>
                                        </p:tgtEl>
                                        <p:attrNameLst>
                                          <p:attrName>style.visibility</p:attrName>
                                        </p:attrNameLst>
                                      </p:cBhvr>
                                      <p:to>
                                        <p:strVal val="visible"/>
                                      </p:to>
                                    </p:set>
                                    <p:anim calcmode="lin" valueType="num">
                                      <p:cBhvr>
                                        <p:cTn id="8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8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82" dur="1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57290" y="214290"/>
            <a:ext cx="7643866" cy="1285884"/>
          </a:xfrm>
        </p:spPr>
        <p:style>
          <a:lnRef idx="0">
            <a:schemeClr val="accent6"/>
          </a:lnRef>
          <a:fillRef idx="3">
            <a:schemeClr val="accent6"/>
          </a:fillRef>
          <a:effectRef idx="3">
            <a:schemeClr val="accent6"/>
          </a:effectRef>
          <a:fontRef idx="minor">
            <a:schemeClr val="lt1"/>
          </a:fontRef>
        </p:style>
        <p:txBody>
          <a:bodyPr>
            <a:normAutofit/>
          </a:bodyPr>
          <a:lstStyle/>
          <a:p>
            <a:pPr algn="r"/>
            <a:r>
              <a:rPr lang="fa-IR" sz="2700" b="1" dirty="0" smtClean="0">
                <a:solidFill>
                  <a:srgbClr val="FFFF00"/>
                </a:solidFill>
                <a:effectLst/>
                <a:cs typeface="2  Compset" pitchFamily="2" charset="-78"/>
              </a:rPr>
              <a:t>6</a:t>
            </a:r>
            <a:r>
              <a:rPr lang="fa-IR" sz="2400" b="1" dirty="0" smtClean="0">
                <a:solidFill>
                  <a:srgbClr val="FFFF00"/>
                </a:solidFill>
                <a:cs typeface="2  Compset" pitchFamily="2" charset="-78"/>
              </a:rPr>
              <a:t>) در کدام بیت،آرایه ی کنایه ،حس آمیزی ومراعات نظیر وجود دارد؟</a:t>
            </a:r>
            <a:r>
              <a:rPr lang="fa-IR" sz="2400" b="1" dirty="0" smtClean="0">
                <a:solidFill>
                  <a:srgbClr val="003300"/>
                </a:solidFill>
                <a:cs typeface="2  Compset" pitchFamily="2" charset="-78"/>
              </a:rPr>
              <a:t/>
            </a:r>
            <a:br>
              <a:rPr lang="fa-IR" sz="2400" b="1" dirty="0" smtClean="0">
                <a:solidFill>
                  <a:srgbClr val="003300"/>
                </a:solidFill>
                <a:cs typeface="2  Compset" pitchFamily="2" charset="-78"/>
              </a:rPr>
            </a:br>
            <a:endParaRPr lang="en-US" sz="2400" dirty="0">
              <a:solidFill>
                <a:srgbClr val="003300"/>
              </a:solidFill>
              <a:effectLst/>
              <a:cs typeface="2  Compset" pitchFamily="2" charset="-78"/>
            </a:endParaRPr>
          </a:p>
        </p:txBody>
      </p:sp>
      <p:sp>
        <p:nvSpPr>
          <p:cNvPr id="3" name="Subtitle 2"/>
          <p:cNvSpPr>
            <a:spLocks noGrp="1"/>
          </p:cNvSpPr>
          <p:nvPr>
            <p:ph type="subTitle" idx="1"/>
          </p:nvPr>
        </p:nvSpPr>
        <p:spPr>
          <a:xfrm>
            <a:off x="1357290" y="1643050"/>
            <a:ext cx="7643866" cy="5072122"/>
          </a:xfrm>
        </p:spPr>
        <p:style>
          <a:lnRef idx="2">
            <a:schemeClr val="accent5"/>
          </a:lnRef>
          <a:fillRef idx="1">
            <a:schemeClr val="lt1"/>
          </a:fillRef>
          <a:effectRef idx="0">
            <a:schemeClr val="accent5"/>
          </a:effectRef>
          <a:fontRef idx="minor">
            <a:schemeClr val="dk1"/>
          </a:fontRef>
        </p:style>
        <p:txBody>
          <a:bodyPr>
            <a:noAutofit/>
          </a:bodyPr>
          <a:lstStyle/>
          <a:p>
            <a:pPr algn="r" rtl="1">
              <a:buFont typeface="Arial" pitchFamily="34" charset="0"/>
              <a:buChar char="•"/>
            </a:pPr>
            <a:r>
              <a:rPr lang="fa-IR" sz="2800" b="1" dirty="0" smtClean="0">
                <a:solidFill>
                  <a:srgbClr val="002060"/>
                </a:solidFill>
                <a:latin typeface="+mj-lt"/>
                <a:ea typeface="+mj-ea"/>
                <a:cs typeface="2  Compset" pitchFamily="2" charset="-78"/>
              </a:rPr>
              <a:t>1) دل چاشنی گرفت از آن خنده های شور</a:t>
            </a:r>
          </a:p>
          <a:p>
            <a:pPr algn="r" rtl="1"/>
            <a:r>
              <a:rPr lang="fa-IR" sz="2800" b="1" dirty="0" smtClean="0">
                <a:solidFill>
                  <a:srgbClr val="002060"/>
                </a:solidFill>
                <a:latin typeface="+mj-lt"/>
                <a:ea typeface="+mj-ea"/>
                <a:cs typeface="2  Compset" pitchFamily="2" charset="-78"/>
              </a:rPr>
              <a:t>                                  آری نمک، لذیذ نماید کباب را</a:t>
            </a:r>
          </a:p>
          <a:p>
            <a:pPr algn="r" rtl="1">
              <a:buFont typeface="Arial" pitchFamily="34" charset="0"/>
              <a:buChar char="•"/>
            </a:pPr>
            <a:r>
              <a:rPr lang="fa-IR" sz="2800" b="1" dirty="0" smtClean="0">
                <a:solidFill>
                  <a:srgbClr val="002060"/>
                </a:solidFill>
                <a:latin typeface="+mj-lt"/>
                <a:ea typeface="+mj-ea"/>
                <a:cs typeface="2  Compset" pitchFamily="2" charset="-78"/>
              </a:rPr>
              <a:t> 2) گلزار خود ز سبزه ی بیگانه پاک کن</a:t>
            </a:r>
          </a:p>
          <a:p>
            <a:pPr algn="r" rtl="1"/>
            <a:r>
              <a:rPr lang="fa-IR" sz="2800" b="1" dirty="0" smtClean="0">
                <a:solidFill>
                  <a:srgbClr val="002060"/>
                </a:solidFill>
                <a:latin typeface="+mj-lt"/>
                <a:ea typeface="+mj-ea"/>
                <a:cs typeface="2  Compset" pitchFamily="2" charset="-78"/>
              </a:rPr>
              <a:t>                                        آن گاه در ملامت مردم زبان برآر</a:t>
            </a:r>
          </a:p>
          <a:p>
            <a:pPr algn="r" rtl="1">
              <a:buFont typeface="Arial" pitchFamily="34" charset="0"/>
              <a:buChar char="•"/>
            </a:pPr>
            <a:r>
              <a:rPr lang="fa-IR" sz="2800" b="1" dirty="0" smtClean="0">
                <a:solidFill>
                  <a:srgbClr val="002060"/>
                </a:solidFill>
                <a:latin typeface="+mj-lt"/>
                <a:ea typeface="+mj-ea"/>
                <a:cs typeface="2  Compset" pitchFamily="2" charset="-78"/>
              </a:rPr>
              <a:t> 3)زاهد چرا شکست دل من به سنگ طعن</a:t>
            </a:r>
          </a:p>
          <a:p>
            <a:pPr algn="r" rtl="1"/>
            <a:r>
              <a:rPr lang="fa-IR" sz="2800" b="1" dirty="0" smtClean="0">
                <a:solidFill>
                  <a:srgbClr val="002060"/>
                </a:solidFill>
                <a:latin typeface="+mj-lt"/>
                <a:ea typeface="+mj-ea"/>
                <a:cs typeface="2  Compset" pitchFamily="2" charset="-78"/>
              </a:rPr>
              <a:t>                                   آیینه ی خدای نما را چرا شکست</a:t>
            </a:r>
          </a:p>
          <a:p>
            <a:pPr algn="r" rtl="1">
              <a:buFont typeface="Arial" pitchFamily="34" charset="0"/>
              <a:buChar char="•"/>
            </a:pPr>
            <a:r>
              <a:rPr lang="fa-IR" sz="2800" b="1" dirty="0" smtClean="0">
                <a:solidFill>
                  <a:srgbClr val="002060"/>
                </a:solidFill>
                <a:latin typeface="+mj-lt"/>
                <a:ea typeface="+mj-ea"/>
                <a:cs typeface="2  Compset" pitchFamily="2" charset="-78"/>
              </a:rPr>
              <a:t> 4)آن چه اول غرق گردد کشتی امّید است</a:t>
            </a:r>
          </a:p>
          <a:p>
            <a:pPr algn="r" rtl="1"/>
            <a:r>
              <a:rPr lang="fa-IR" sz="2800" b="1" dirty="0" smtClean="0">
                <a:solidFill>
                  <a:srgbClr val="002060"/>
                </a:solidFill>
                <a:latin typeface="+mj-lt"/>
                <a:ea typeface="+mj-ea"/>
                <a:cs typeface="2  Compset" pitchFamily="2" charset="-78"/>
              </a:rPr>
              <a:t>                                  گر سراب ناامیدی را فلک دریا کند</a:t>
            </a:r>
          </a:p>
          <a:p>
            <a:pPr algn="r" rtl="1">
              <a:buFont typeface="Arial" pitchFamily="34" charset="0"/>
              <a:buChar char="•"/>
            </a:pPr>
            <a:r>
              <a:rPr lang="fa-IR" sz="1400" b="1" dirty="0" smtClean="0">
                <a:solidFill>
                  <a:srgbClr val="C00000"/>
                </a:solidFill>
                <a:latin typeface="+mj-lt"/>
                <a:ea typeface="+mj-ea"/>
                <a:cs typeface="2  Compset" pitchFamily="2" charset="-78"/>
              </a:rPr>
              <a:t>دل چاشنی گرفتن کنایه ازخوشحال شدن وکامرواگشتن </a:t>
            </a:r>
          </a:p>
          <a:p>
            <a:pPr algn="r" rtl="1">
              <a:buFont typeface="Arial" pitchFamily="34" charset="0"/>
              <a:buChar char="•"/>
            </a:pPr>
            <a:r>
              <a:rPr lang="fa-IR" sz="1400" b="1" dirty="0" smtClean="0">
                <a:solidFill>
                  <a:srgbClr val="C00000"/>
                </a:solidFill>
                <a:latin typeface="+mj-lt"/>
                <a:ea typeface="+mj-ea"/>
                <a:cs typeface="2  Compset" pitchFamily="2" charset="-78"/>
              </a:rPr>
              <a:t>خنده شورحس آمیزی </a:t>
            </a:r>
          </a:p>
          <a:p>
            <a:pPr algn="r" rtl="1">
              <a:buFont typeface="Arial" pitchFamily="34" charset="0"/>
              <a:buChar char="•"/>
            </a:pPr>
            <a:r>
              <a:rPr lang="fa-IR" sz="1400" b="1" dirty="0" smtClean="0">
                <a:solidFill>
                  <a:srgbClr val="C00000"/>
                </a:solidFill>
                <a:latin typeface="+mj-lt"/>
                <a:ea typeface="+mj-ea"/>
                <a:cs typeface="2  Compset" pitchFamily="2" charset="-78"/>
              </a:rPr>
              <a:t>چاشنی، نمک و کباب مراعات النظیر</a:t>
            </a:r>
          </a:p>
          <a:p>
            <a:pPr algn="r"/>
            <a:endParaRPr lang="fa-IR" sz="2000" dirty="0">
              <a:solidFill>
                <a:schemeClr val="tx1"/>
              </a:solidFill>
            </a:endParaRPr>
          </a:p>
          <a:p>
            <a:pPr algn="r"/>
            <a:endParaRPr lang="fa-IR" sz="2000" dirty="0" smtClean="0">
              <a:solidFill>
                <a:schemeClr val="tx1"/>
              </a:solidFill>
            </a:endParaRPr>
          </a:p>
          <a:p>
            <a:pPr algn="r"/>
            <a:endParaRPr lang="en-US" sz="2000" dirty="0">
              <a:solidFill>
                <a:schemeClr val="tx1"/>
              </a:solidFill>
            </a:endParaRPr>
          </a:p>
        </p:txBody>
      </p:sp>
      <p:sp>
        <p:nvSpPr>
          <p:cNvPr id="5" name="Rectangle 4"/>
          <p:cNvSpPr/>
          <p:nvPr/>
        </p:nvSpPr>
        <p:spPr>
          <a:xfrm>
            <a:off x="1928794" y="5786454"/>
            <a:ext cx="1285884" cy="35719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bg2">
                    <a:lumMod val="75000"/>
                  </a:schemeClr>
                </a:solidFill>
              </a:rPr>
              <a:t>گزینه 1</a:t>
            </a:r>
            <a:endParaRPr lang="en-US" dirty="0">
              <a:solidFill>
                <a:schemeClr val="bg2">
                  <a:lumMod val="75000"/>
                </a:schemeClr>
              </a:solidFill>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1000" fill="hold"/>
                                        <p:tgtEl>
                                          <p:spTgt spid="3">
                                            <p:bg/>
                                          </p:spTgt>
                                        </p:tgtEl>
                                        <p:attrNameLst>
                                          <p:attrName>ppt_w</p:attrName>
                                        </p:attrNameLst>
                                      </p:cBhvr>
                                      <p:tavLst>
                                        <p:tav tm="0">
                                          <p:val>
                                            <p:strVal val="#ppt_w*0.70"/>
                                          </p:val>
                                        </p:tav>
                                        <p:tav tm="100000">
                                          <p:val>
                                            <p:strVal val="#ppt_w"/>
                                          </p:val>
                                        </p:tav>
                                      </p:tavLst>
                                    </p:anim>
                                    <p:anim calcmode="lin" valueType="num">
                                      <p:cBhvr>
                                        <p:cTn id="8" dur="1000" fill="hold"/>
                                        <p:tgtEl>
                                          <p:spTgt spid="3">
                                            <p:bg/>
                                          </p:spTgt>
                                        </p:tgtEl>
                                        <p:attrNameLst>
                                          <p:attrName>ppt_h</p:attrName>
                                        </p:attrNameLst>
                                      </p:cBhvr>
                                      <p:tavLst>
                                        <p:tav tm="0">
                                          <p:val>
                                            <p:strVal val="#ppt_h"/>
                                          </p:val>
                                        </p:tav>
                                        <p:tav tm="100000">
                                          <p:val>
                                            <p:strVal val="#ppt_h"/>
                                          </p:val>
                                        </p:tav>
                                      </p:tavLst>
                                    </p:anim>
                                    <p:animEffect transition="in" filter="fade">
                                      <p:cBhvr>
                                        <p:cTn id="9" dur="1000"/>
                                        <p:tgtEl>
                                          <p:spTgt spid="3">
                                            <p:bg/>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7" end="7"/>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35" presetClass="entr" presetSubtype="0"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2000"/>
                                        <p:tgtEl>
                                          <p:spTgt spid="5"/>
                                        </p:tgtEl>
                                      </p:cBhvr>
                                    </p:animEffect>
                                    <p:anim calcmode="lin" valueType="num">
                                      <p:cBhvr>
                                        <p:cTn id="71" dur="2000" fill="hold"/>
                                        <p:tgtEl>
                                          <p:spTgt spid="5"/>
                                        </p:tgtEl>
                                        <p:attrNameLst>
                                          <p:attrName>style.rotation</p:attrName>
                                        </p:attrNameLst>
                                      </p:cBhvr>
                                      <p:tavLst>
                                        <p:tav tm="0">
                                          <p:val>
                                            <p:fltVal val="720"/>
                                          </p:val>
                                        </p:tav>
                                        <p:tav tm="100000">
                                          <p:val>
                                            <p:fltVal val="0"/>
                                          </p:val>
                                        </p:tav>
                                      </p:tavLst>
                                    </p:anim>
                                    <p:anim calcmode="lin" valueType="num">
                                      <p:cBhvr>
                                        <p:cTn id="72" dur="2000" fill="hold"/>
                                        <p:tgtEl>
                                          <p:spTgt spid="5"/>
                                        </p:tgtEl>
                                        <p:attrNameLst>
                                          <p:attrName>ppt_h</p:attrName>
                                        </p:attrNameLst>
                                      </p:cBhvr>
                                      <p:tavLst>
                                        <p:tav tm="0">
                                          <p:val>
                                            <p:fltVal val="0"/>
                                          </p:val>
                                        </p:tav>
                                        <p:tav tm="100000">
                                          <p:val>
                                            <p:strVal val="#ppt_h"/>
                                          </p:val>
                                        </p:tav>
                                      </p:tavLst>
                                    </p:anim>
                                    <p:anim calcmode="lin" valueType="num">
                                      <p:cBhvr>
                                        <p:cTn id="73"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74" fill="hold">
                      <p:stCondLst>
                        <p:cond delay="indefinite"/>
                      </p:stCondLst>
                      <p:childTnLst>
                        <p:par>
                          <p:cTn id="75" fill="hold">
                            <p:stCondLst>
                              <p:cond delay="0"/>
                            </p:stCondLst>
                            <p:childTnLst>
                              <p:par>
                                <p:cTn id="76" presetID="55" presetClass="entr" presetSubtype="0" fill="hold" grpId="0" nodeType="clickEffect">
                                  <p:stCondLst>
                                    <p:cond delay="0"/>
                                  </p:stCondLst>
                                  <p:childTnLst>
                                    <p:set>
                                      <p:cBhvr>
                                        <p:cTn id="77" dur="1" fill="hold">
                                          <p:stCondLst>
                                            <p:cond delay="0"/>
                                          </p:stCondLst>
                                        </p:cTn>
                                        <p:tgtEl>
                                          <p:spTgt spid="3">
                                            <p:txEl>
                                              <p:pRg st="8" end="8"/>
                                            </p:txEl>
                                          </p:spTgt>
                                        </p:tgtEl>
                                        <p:attrNameLst>
                                          <p:attrName>style.visibility</p:attrName>
                                        </p:attrNameLst>
                                      </p:cBhvr>
                                      <p:to>
                                        <p:strVal val="visible"/>
                                      </p:to>
                                    </p:set>
                                    <p:anim calcmode="lin" valueType="num">
                                      <p:cBhvr>
                                        <p:cTn id="78"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79"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80" dur="1000"/>
                                        <p:tgtEl>
                                          <p:spTgt spid="3">
                                            <p:txEl>
                                              <p:pRg st="8" end="8"/>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55" presetClass="entr" presetSubtype="0" fill="hold" grpId="0" nodeType="clickEffect">
                                  <p:stCondLst>
                                    <p:cond delay="0"/>
                                  </p:stCondLst>
                                  <p:childTnLst>
                                    <p:set>
                                      <p:cBhvr>
                                        <p:cTn id="84" dur="1" fill="hold">
                                          <p:stCondLst>
                                            <p:cond delay="0"/>
                                          </p:stCondLst>
                                        </p:cTn>
                                        <p:tgtEl>
                                          <p:spTgt spid="3">
                                            <p:txEl>
                                              <p:pRg st="9" end="9"/>
                                            </p:txEl>
                                          </p:spTgt>
                                        </p:tgtEl>
                                        <p:attrNameLst>
                                          <p:attrName>style.visibility</p:attrName>
                                        </p:attrNameLst>
                                      </p:cBhvr>
                                      <p:to>
                                        <p:strVal val="visible"/>
                                      </p:to>
                                    </p:set>
                                    <p:anim calcmode="lin" valueType="num">
                                      <p:cBhvr>
                                        <p:cTn id="85"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86"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87" dur="1000"/>
                                        <p:tgtEl>
                                          <p:spTgt spid="3">
                                            <p:txEl>
                                              <p:pRg st="9" end="9"/>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55" presetClass="entr" presetSubtype="0" fill="hold" grpId="0" nodeType="clickEffect">
                                  <p:stCondLst>
                                    <p:cond delay="0"/>
                                  </p:stCondLst>
                                  <p:childTnLst>
                                    <p:set>
                                      <p:cBhvr>
                                        <p:cTn id="91" dur="1" fill="hold">
                                          <p:stCondLst>
                                            <p:cond delay="0"/>
                                          </p:stCondLst>
                                        </p:cTn>
                                        <p:tgtEl>
                                          <p:spTgt spid="3">
                                            <p:txEl>
                                              <p:pRg st="10" end="10"/>
                                            </p:txEl>
                                          </p:spTgt>
                                        </p:tgtEl>
                                        <p:attrNameLst>
                                          <p:attrName>style.visibility</p:attrName>
                                        </p:attrNameLst>
                                      </p:cBhvr>
                                      <p:to>
                                        <p:strVal val="visible"/>
                                      </p:to>
                                    </p:set>
                                    <p:anim calcmode="lin" valueType="num">
                                      <p:cBhvr>
                                        <p:cTn id="92"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93"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94"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14290"/>
            <a:ext cx="7498080" cy="1203348"/>
          </a:xfrm>
          <a:ln>
            <a:solidFill>
              <a:schemeClr val="accent1"/>
            </a:solidFill>
          </a:ln>
        </p:spPr>
        <p:style>
          <a:lnRef idx="2">
            <a:schemeClr val="accent5"/>
          </a:lnRef>
          <a:fillRef idx="1002">
            <a:schemeClr val="lt2"/>
          </a:fillRef>
          <a:effectRef idx="0">
            <a:schemeClr val="accent5"/>
          </a:effectRef>
          <a:fontRef idx="minor">
            <a:schemeClr val="dk1"/>
          </a:fontRef>
        </p:style>
        <p:txBody>
          <a:bodyPr>
            <a:noAutofit/>
          </a:bodyPr>
          <a:lstStyle/>
          <a:p>
            <a:pPr algn="r" rtl="1"/>
            <a:r>
              <a:rPr lang="fa-IR" sz="2800" b="1" dirty="0" smtClean="0">
                <a:solidFill>
                  <a:srgbClr val="7030A0"/>
                </a:solidFill>
                <a:effectLst/>
                <a:cs typeface="B Nazanin" pitchFamily="2" charset="-78"/>
              </a:rPr>
              <a:t>7 )در کدام بیت هر سه آرایه ی استعاره، تضاد وحس آمیزی وجود دارد؟</a:t>
            </a:r>
            <a:endParaRPr lang="en-US" sz="2800" b="1" dirty="0">
              <a:solidFill>
                <a:srgbClr val="7030A0"/>
              </a:solidFill>
              <a:effectLst/>
              <a:cs typeface="B Nazanin" pitchFamily="2" charset="-78"/>
            </a:endParaRPr>
          </a:p>
        </p:txBody>
      </p:sp>
      <p:sp>
        <p:nvSpPr>
          <p:cNvPr id="3" name="Content Placeholder 2"/>
          <p:cNvSpPr>
            <a:spLocks noGrp="1"/>
          </p:cNvSpPr>
          <p:nvPr>
            <p:ph idx="1"/>
          </p:nvPr>
        </p:nvSpPr>
        <p:spPr/>
        <p:txBody>
          <a:bodyPr>
            <a:normAutofit fontScale="92500" lnSpcReduction="10000"/>
          </a:bodyPr>
          <a:lstStyle/>
          <a:p>
            <a:pPr algn="r" rtl="1"/>
            <a:r>
              <a:rPr lang="fa-IR" sz="2800" b="1" dirty="0" smtClean="0">
                <a:solidFill>
                  <a:srgbClr val="003300"/>
                </a:solidFill>
                <a:cs typeface="B Nazanin" pitchFamily="2" charset="-78"/>
              </a:rPr>
              <a:t>1)منم چون شاخ تشنه در بهاران</a:t>
            </a:r>
          </a:p>
          <a:p>
            <a:pPr algn="ctr" rtl="1">
              <a:buNone/>
            </a:pPr>
            <a:r>
              <a:rPr lang="fa-IR" sz="2800" b="1" dirty="0" smtClean="0">
                <a:solidFill>
                  <a:srgbClr val="003300"/>
                </a:solidFill>
                <a:cs typeface="B Nazanin" pitchFamily="2" charset="-78"/>
              </a:rPr>
              <a:t>تویی همچون هوای ابر و باران</a:t>
            </a:r>
          </a:p>
          <a:p>
            <a:pPr algn="r" rtl="1"/>
            <a:r>
              <a:rPr lang="fa-IR" sz="2800" b="1" dirty="0" smtClean="0">
                <a:solidFill>
                  <a:srgbClr val="003300"/>
                </a:solidFill>
                <a:cs typeface="B Nazanin" pitchFamily="2" charset="-78"/>
              </a:rPr>
              <a:t> 2)سخن که نیست در اواستعاره نیست ملاحت</a:t>
            </a:r>
          </a:p>
          <a:p>
            <a:pPr algn="ctr" rtl="1">
              <a:buNone/>
            </a:pPr>
            <a:r>
              <a:rPr lang="fa-IR" sz="2800" b="1" dirty="0" smtClean="0">
                <a:solidFill>
                  <a:srgbClr val="003300"/>
                </a:solidFill>
                <a:cs typeface="B Nazanin" pitchFamily="2" charset="-78"/>
              </a:rPr>
              <a:t>نمک ندارد شعری که استعاره ندارد</a:t>
            </a:r>
          </a:p>
          <a:p>
            <a:pPr algn="r" rtl="1"/>
            <a:r>
              <a:rPr lang="fa-IR" sz="2800" b="1" dirty="0" smtClean="0">
                <a:solidFill>
                  <a:srgbClr val="003300"/>
                </a:solidFill>
                <a:cs typeface="B Nazanin" pitchFamily="2" charset="-78"/>
              </a:rPr>
              <a:t> 3)گفتم ای سرو سهی بنشین که بنشیند بلا</a:t>
            </a:r>
          </a:p>
          <a:p>
            <a:pPr algn="ctr" rtl="1">
              <a:buNone/>
            </a:pPr>
            <a:r>
              <a:rPr lang="fa-IR" sz="2800" b="1" dirty="0" smtClean="0">
                <a:solidFill>
                  <a:srgbClr val="003300"/>
                </a:solidFill>
                <a:cs typeface="B Nazanin" pitchFamily="2" charset="-78"/>
              </a:rPr>
              <a:t> گفت بنشینم ولیکن نه بلا ، بالاست این</a:t>
            </a:r>
          </a:p>
          <a:p>
            <a:pPr algn="r" rtl="1"/>
            <a:r>
              <a:rPr lang="fa-IR" sz="2800" b="1" dirty="0" smtClean="0">
                <a:solidFill>
                  <a:srgbClr val="003300"/>
                </a:solidFill>
                <a:cs typeface="B Nazanin" pitchFamily="2" charset="-78"/>
              </a:rPr>
              <a:t> 4)بامن به سلام خشک ، ای دوست زبان تر کن</a:t>
            </a:r>
          </a:p>
          <a:p>
            <a:pPr algn="ctr" rtl="1">
              <a:buNone/>
            </a:pPr>
            <a:r>
              <a:rPr lang="fa-IR" sz="2800" b="1" dirty="0" smtClean="0">
                <a:solidFill>
                  <a:srgbClr val="003300"/>
                </a:solidFill>
                <a:cs typeface="B Nazanin" pitchFamily="2" charset="-78"/>
              </a:rPr>
              <a:t> تا از مژه هر ساعت لعل ترت افشانم</a:t>
            </a:r>
          </a:p>
          <a:p>
            <a:pPr algn="r" rtl="1">
              <a:buNone/>
            </a:pPr>
            <a:r>
              <a:rPr lang="fa-IR" sz="2400" b="1" dirty="0" smtClean="0">
                <a:solidFill>
                  <a:srgbClr val="C00000"/>
                </a:solidFill>
                <a:cs typeface="B Nazanin" pitchFamily="2" charset="-78"/>
              </a:rPr>
              <a:t>1 ) لعل استعاره ازاشک </a:t>
            </a:r>
          </a:p>
          <a:p>
            <a:pPr algn="r" rtl="1">
              <a:buNone/>
            </a:pPr>
            <a:r>
              <a:rPr lang="fa-IR" sz="2400" b="1" dirty="0" smtClean="0">
                <a:solidFill>
                  <a:srgbClr val="C00000"/>
                </a:solidFill>
                <a:cs typeface="B Nazanin" pitchFamily="2" charset="-78"/>
              </a:rPr>
              <a:t>2 )خشک و تر :تضاد</a:t>
            </a:r>
          </a:p>
          <a:p>
            <a:pPr algn="r" rtl="1">
              <a:buNone/>
            </a:pPr>
            <a:r>
              <a:rPr lang="fa-IR" sz="2400" b="1" dirty="0" smtClean="0">
                <a:solidFill>
                  <a:srgbClr val="C00000"/>
                </a:solidFill>
                <a:cs typeface="B Nazanin" pitchFamily="2" charset="-78"/>
              </a:rPr>
              <a:t>4 )سلام خشک: حس آمیزی</a:t>
            </a:r>
          </a:p>
          <a:p>
            <a:pPr algn="r" rtl="1">
              <a:buNone/>
            </a:pPr>
            <a:endParaRPr lang="en-US" sz="1600" b="1" dirty="0">
              <a:solidFill>
                <a:srgbClr val="C00000"/>
              </a:solidFill>
              <a:cs typeface="2  Compset" pitchFamily="2" charset="-78"/>
            </a:endParaRPr>
          </a:p>
        </p:txBody>
      </p:sp>
      <p:sp>
        <p:nvSpPr>
          <p:cNvPr id="4" name="Rectangle 3"/>
          <p:cNvSpPr/>
          <p:nvPr/>
        </p:nvSpPr>
        <p:spPr>
          <a:xfrm>
            <a:off x="1785918" y="5357826"/>
            <a:ext cx="1285884" cy="3571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b="1" dirty="0" smtClean="0">
                <a:solidFill>
                  <a:srgbClr val="005C2A"/>
                </a:solidFill>
              </a:rPr>
              <a:t>گزینه 4</a:t>
            </a:r>
            <a:endParaRPr lang="en-US" b="1" dirty="0">
              <a:solidFill>
                <a:srgbClr val="005C2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800" decel="100000"/>
                                        <p:tgtEl>
                                          <p:spTgt spid="3">
                                            <p:txEl>
                                              <p:pRg st="4" end="4"/>
                                            </p:txEl>
                                          </p:spTgt>
                                        </p:tgtEl>
                                      </p:cBhvr>
                                    </p:animEffect>
                                    <p:anim calcmode="lin" valueType="num">
                                      <p:cBhvr>
                                        <p:cTn id="4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800" decel="100000"/>
                                        <p:tgtEl>
                                          <p:spTgt spid="3">
                                            <p:txEl>
                                              <p:pRg st="5" end="5"/>
                                            </p:txEl>
                                          </p:spTgt>
                                        </p:tgtEl>
                                      </p:cBhvr>
                                    </p:animEffect>
                                    <p:anim calcmode="lin" valueType="num">
                                      <p:cBhvr>
                                        <p:cTn id="5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800" decel="100000"/>
                                        <p:tgtEl>
                                          <p:spTgt spid="3">
                                            <p:txEl>
                                              <p:pRg st="6" end="6"/>
                                            </p:txEl>
                                          </p:spTgt>
                                        </p:tgtEl>
                                      </p:cBhvr>
                                    </p:animEffect>
                                    <p:anim calcmode="lin" valueType="num">
                                      <p:cBhvr>
                                        <p:cTn id="6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800" decel="100000"/>
                                        <p:tgtEl>
                                          <p:spTgt spid="3">
                                            <p:txEl>
                                              <p:pRg st="7" end="7"/>
                                            </p:txEl>
                                          </p:spTgt>
                                        </p:tgtEl>
                                      </p:cBhvr>
                                    </p:animEffect>
                                    <p:anim calcmode="lin" valueType="num">
                                      <p:cBhvr>
                                        <p:cTn id="78"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4"/>
                                        </p:tgtEl>
                                        <p:attrNameLst>
                                          <p:attrName>style.visibility</p:attrName>
                                        </p:attrNameLst>
                                      </p:cBhvr>
                                      <p:to>
                                        <p:strVal val="visible"/>
                                      </p:to>
                                    </p:set>
                                    <p:animEffect transition="in" filter="fade">
                                      <p:cBhvr>
                                        <p:cTn id="87" dur="800" decel="100000"/>
                                        <p:tgtEl>
                                          <p:spTgt spid="4"/>
                                        </p:tgtEl>
                                      </p:cBhvr>
                                    </p:animEffect>
                                    <p:anim calcmode="lin" valueType="num">
                                      <p:cBhvr>
                                        <p:cTn id="88" dur="800" decel="100000" fill="hold"/>
                                        <p:tgtEl>
                                          <p:spTgt spid="4"/>
                                        </p:tgtEl>
                                        <p:attrNameLst>
                                          <p:attrName>style.rotation</p:attrName>
                                        </p:attrNameLst>
                                      </p:cBhvr>
                                      <p:tavLst>
                                        <p:tav tm="0">
                                          <p:val>
                                            <p:fltVal val="-90"/>
                                          </p:val>
                                        </p:tav>
                                        <p:tav tm="100000">
                                          <p:val>
                                            <p:fltVal val="0"/>
                                          </p:val>
                                        </p:tav>
                                      </p:tavLst>
                                    </p:anim>
                                    <p:anim calcmode="lin" valueType="num">
                                      <p:cBhvr>
                                        <p:cTn id="89" dur="800" decel="100000" fill="hold"/>
                                        <p:tgtEl>
                                          <p:spTgt spid="4"/>
                                        </p:tgtEl>
                                        <p:attrNameLst>
                                          <p:attrName>ppt_x</p:attrName>
                                        </p:attrNameLst>
                                      </p:cBhvr>
                                      <p:tavLst>
                                        <p:tav tm="0">
                                          <p:val>
                                            <p:strVal val="#ppt_x+0.4"/>
                                          </p:val>
                                        </p:tav>
                                        <p:tav tm="100000">
                                          <p:val>
                                            <p:strVal val="#ppt_x-0.05"/>
                                          </p:val>
                                        </p:tav>
                                      </p:tavLst>
                                    </p:anim>
                                    <p:anim calcmode="lin" valueType="num">
                                      <p:cBhvr>
                                        <p:cTn id="90" dur="800" decel="100000" fill="hold"/>
                                        <p:tgtEl>
                                          <p:spTgt spid="4"/>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3">
                                            <p:txEl>
                                              <p:pRg st="8" end="8"/>
                                            </p:txEl>
                                          </p:spTgt>
                                        </p:tgtEl>
                                        <p:attrNameLst>
                                          <p:attrName>style.visibility</p:attrName>
                                        </p:attrNameLst>
                                      </p:cBhvr>
                                      <p:to>
                                        <p:strVal val="visible"/>
                                      </p:to>
                                    </p:set>
                                    <p:animEffect transition="in" filter="fade">
                                      <p:cBhvr>
                                        <p:cTn id="97" dur="800" decel="100000"/>
                                        <p:tgtEl>
                                          <p:spTgt spid="3">
                                            <p:txEl>
                                              <p:pRg st="8" end="8"/>
                                            </p:txEl>
                                          </p:spTgt>
                                        </p:tgtEl>
                                      </p:cBhvr>
                                    </p:animEffect>
                                    <p:anim calcmode="lin" valueType="num">
                                      <p:cBhvr>
                                        <p:cTn id="9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3">
                                            <p:txEl>
                                              <p:pRg st="9" end="9"/>
                                            </p:txEl>
                                          </p:spTgt>
                                        </p:tgtEl>
                                        <p:attrNameLst>
                                          <p:attrName>style.visibility</p:attrName>
                                        </p:attrNameLst>
                                      </p:cBhvr>
                                      <p:to>
                                        <p:strVal val="visible"/>
                                      </p:to>
                                    </p:set>
                                    <p:animEffect transition="in" filter="fade">
                                      <p:cBhvr>
                                        <p:cTn id="107" dur="800" decel="100000"/>
                                        <p:tgtEl>
                                          <p:spTgt spid="3">
                                            <p:txEl>
                                              <p:pRg st="9" end="9"/>
                                            </p:txEl>
                                          </p:spTgt>
                                        </p:tgtEl>
                                      </p:cBhvr>
                                    </p:animEffect>
                                    <p:anim calcmode="lin" valueType="num">
                                      <p:cBhvr>
                                        <p:cTn id="108" dur="800" decel="100000" fill="hold"/>
                                        <p:tgtEl>
                                          <p:spTgt spid="3">
                                            <p:txEl>
                                              <p:pRg st="9" end="9"/>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3">
                                            <p:txEl>
                                              <p:pRg st="9" end="9"/>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3">
                                            <p:txEl>
                                              <p:pRg st="9" end="9"/>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3">
                                            <p:txEl>
                                              <p:pRg st="9" end="9"/>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3">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30" presetClass="entr" presetSubtype="0" fill="hold" grpId="0" nodeType="clickEffect">
                                  <p:stCondLst>
                                    <p:cond delay="0"/>
                                  </p:stCondLst>
                                  <p:childTnLst>
                                    <p:set>
                                      <p:cBhvr>
                                        <p:cTn id="116" dur="1" fill="hold">
                                          <p:stCondLst>
                                            <p:cond delay="0"/>
                                          </p:stCondLst>
                                        </p:cTn>
                                        <p:tgtEl>
                                          <p:spTgt spid="3">
                                            <p:txEl>
                                              <p:pRg st="10" end="10"/>
                                            </p:txEl>
                                          </p:spTgt>
                                        </p:tgtEl>
                                        <p:attrNameLst>
                                          <p:attrName>style.visibility</p:attrName>
                                        </p:attrNameLst>
                                      </p:cBhvr>
                                      <p:to>
                                        <p:strVal val="visible"/>
                                      </p:to>
                                    </p:set>
                                    <p:animEffect transition="in" filter="fade">
                                      <p:cBhvr>
                                        <p:cTn id="117" dur="800" decel="100000"/>
                                        <p:tgtEl>
                                          <p:spTgt spid="3">
                                            <p:txEl>
                                              <p:pRg st="10" end="10"/>
                                            </p:txEl>
                                          </p:spTgt>
                                        </p:tgtEl>
                                      </p:cBhvr>
                                    </p:animEffect>
                                    <p:anim calcmode="lin" valueType="num">
                                      <p:cBhvr>
                                        <p:cTn id="118" dur="800" decel="100000" fill="hold"/>
                                        <p:tgtEl>
                                          <p:spTgt spid="3">
                                            <p:txEl>
                                              <p:pRg st="10" end="10"/>
                                            </p:txEl>
                                          </p:spTgt>
                                        </p:tgtEl>
                                        <p:attrNameLst>
                                          <p:attrName>style.rotation</p:attrName>
                                        </p:attrNameLst>
                                      </p:cBhvr>
                                      <p:tavLst>
                                        <p:tav tm="0">
                                          <p:val>
                                            <p:fltVal val="-90"/>
                                          </p:val>
                                        </p:tav>
                                        <p:tav tm="100000">
                                          <p:val>
                                            <p:fltVal val="0"/>
                                          </p:val>
                                        </p:tav>
                                      </p:tavLst>
                                    </p:anim>
                                    <p:anim calcmode="lin" valueType="num">
                                      <p:cBhvr>
                                        <p:cTn id="119" dur="800" decel="100000" fill="hold"/>
                                        <p:tgtEl>
                                          <p:spTgt spid="3">
                                            <p:txEl>
                                              <p:pRg st="10" end="10"/>
                                            </p:txEl>
                                          </p:spTgt>
                                        </p:tgtEl>
                                        <p:attrNameLst>
                                          <p:attrName>ppt_x</p:attrName>
                                        </p:attrNameLst>
                                      </p:cBhvr>
                                      <p:tavLst>
                                        <p:tav tm="0">
                                          <p:val>
                                            <p:strVal val="#ppt_x+0.4"/>
                                          </p:val>
                                        </p:tav>
                                        <p:tav tm="100000">
                                          <p:val>
                                            <p:strVal val="#ppt_x-0.05"/>
                                          </p:val>
                                        </p:tav>
                                      </p:tavLst>
                                    </p:anim>
                                    <p:anim calcmode="lin" valueType="num">
                                      <p:cBhvr>
                                        <p:cTn id="120" dur="800" decel="100000" fill="hold"/>
                                        <p:tgtEl>
                                          <p:spTgt spid="3">
                                            <p:txEl>
                                              <p:pRg st="10" end="10"/>
                                            </p:txEl>
                                          </p:spTgt>
                                        </p:tgtEl>
                                        <p:attrNameLst>
                                          <p:attrName>ppt_y</p:attrName>
                                        </p:attrNameLst>
                                      </p:cBhvr>
                                      <p:tavLst>
                                        <p:tav tm="0">
                                          <p:val>
                                            <p:strVal val="#ppt_y-0.4"/>
                                          </p:val>
                                        </p:tav>
                                        <p:tav tm="100000">
                                          <p:val>
                                            <p:strVal val="#ppt_y+0.1"/>
                                          </p:val>
                                        </p:tav>
                                      </p:tavLst>
                                    </p:anim>
                                    <p:anim calcmode="lin" valueType="num">
                                      <p:cBhvr>
                                        <p:cTn id="121" dur="200" accel="100000" fill="hold">
                                          <p:stCondLst>
                                            <p:cond delay="800"/>
                                          </p:stCondLst>
                                        </p:cTn>
                                        <p:tgtEl>
                                          <p:spTgt spid="3">
                                            <p:txEl>
                                              <p:pRg st="10" end="10"/>
                                            </p:txEl>
                                          </p:spTgt>
                                        </p:tgtEl>
                                        <p:attrNameLst>
                                          <p:attrName>ppt_x</p:attrName>
                                        </p:attrNameLst>
                                      </p:cBhvr>
                                      <p:tavLst>
                                        <p:tav tm="0">
                                          <p:val>
                                            <p:strVal val="#ppt_x-0.05"/>
                                          </p:val>
                                        </p:tav>
                                        <p:tav tm="100000">
                                          <p:val>
                                            <p:strVal val="#ppt_x"/>
                                          </p:val>
                                        </p:tav>
                                      </p:tavLst>
                                    </p:anim>
                                    <p:anim calcmode="lin" valueType="num">
                                      <p:cBhvr>
                                        <p:cTn id="122" dur="200" accel="100000" fill="hold">
                                          <p:stCondLst>
                                            <p:cond delay="800"/>
                                          </p:stCondLst>
                                        </p:cTn>
                                        <p:tgtEl>
                                          <p:spTgt spid="3">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39000">
              <a:schemeClr val="accent4">
                <a:lumMod val="75000"/>
              </a:schemeClr>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28" y="357166"/>
            <a:ext cx="7498080" cy="6143668"/>
          </a:xfrm>
        </p:spPr>
        <p:style>
          <a:lnRef idx="2">
            <a:schemeClr val="accent4"/>
          </a:lnRef>
          <a:fillRef idx="1">
            <a:schemeClr val="lt1"/>
          </a:fillRef>
          <a:effectRef idx="0">
            <a:schemeClr val="accent4"/>
          </a:effectRef>
          <a:fontRef idx="minor">
            <a:schemeClr val="dk1"/>
          </a:fontRef>
        </p:style>
        <p:txBody>
          <a:bodyPr>
            <a:normAutofit/>
          </a:bodyPr>
          <a:lstStyle/>
          <a:p>
            <a:pPr algn="r" rtl="1">
              <a:buNone/>
            </a:pPr>
            <a:r>
              <a:rPr lang="fa-IR" sz="2000" b="1" dirty="0" smtClean="0">
                <a:solidFill>
                  <a:srgbClr val="0070C0"/>
                </a:solidFill>
                <a:cs typeface="B Nazanin" pitchFamily="2" charset="-78"/>
              </a:rPr>
              <a:t>8)در بیت زیر همه ی آرایه های ادبی زیر به جز ............ وجود دارد.</a:t>
            </a:r>
            <a:endParaRPr lang="fa-IR" sz="2000" b="1" dirty="0" smtClean="0">
              <a:solidFill>
                <a:srgbClr val="002060"/>
              </a:solidFill>
              <a:cs typeface="B Nazanin" pitchFamily="2" charset="-78"/>
            </a:endParaRPr>
          </a:p>
          <a:p>
            <a:pPr algn="r" rtl="1">
              <a:buNone/>
            </a:pPr>
            <a:r>
              <a:rPr lang="fa-IR" sz="2000" b="1" dirty="0" smtClean="0">
                <a:solidFill>
                  <a:srgbClr val="002060"/>
                </a:solidFill>
                <a:cs typeface="B Nazanin" pitchFamily="2" charset="-78"/>
              </a:rPr>
              <a:t>از خود آرایان نمی باید بصیرت ،چشم داشت    عیب پیش پا نیاید در نظر طاووس را</a:t>
            </a:r>
          </a:p>
          <a:p>
            <a:pPr algn="r" rtl="1">
              <a:buNone/>
            </a:pPr>
            <a:r>
              <a:rPr lang="fa-IR" sz="2000" b="1" dirty="0" smtClean="0">
                <a:solidFill>
                  <a:schemeClr val="accent3">
                    <a:lumMod val="50000"/>
                  </a:schemeClr>
                </a:solidFill>
                <a:cs typeface="B Nazanin" pitchFamily="2" charset="-78"/>
              </a:rPr>
              <a:t> 1)کنایه                   2)مراعات نظیر            3)اسلوب معادله             4) حسن تعلیل</a:t>
            </a:r>
          </a:p>
          <a:p>
            <a:pPr algn="r" rtl="1">
              <a:buNone/>
            </a:pPr>
            <a:r>
              <a:rPr lang="fa-IR" sz="2000" b="1" dirty="0" smtClean="0">
                <a:solidFill>
                  <a:schemeClr val="accent3">
                    <a:lumMod val="50000"/>
                  </a:schemeClr>
                </a:solidFill>
                <a:cs typeface="B Nazanin" pitchFamily="2" charset="-78"/>
              </a:rPr>
              <a:t> </a:t>
            </a:r>
          </a:p>
          <a:p>
            <a:pPr algn="r" rtl="1"/>
            <a:r>
              <a:rPr lang="fa-IR" sz="1200" b="1" dirty="0" smtClean="0">
                <a:solidFill>
                  <a:srgbClr val="003300"/>
                </a:solidFill>
                <a:cs typeface="B Nazanin" pitchFamily="2" charset="-78"/>
              </a:rPr>
              <a:t>چشم داشتن : کنایه ازتوقع داشتن            بصیرت و چشم : مراعات النظیر                همان طورکه طاووس مثل خودآرایان :اسلوب معادله </a:t>
            </a:r>
          </a:p>
          <a:p>
            <a:pPr algn="r" rtl="1">
              <a:buNone/>
            </a:pPr>
            <a:r>
              <a:rPr lang="fa-IR" sz="2000" b="1" dirty="0" smtClean="0">
                <a:solidFill>
                  <a:schemeClr val="accent3">
                    <a:lumMod val="50000"/>
                  </a:schemeClr>
                </a:solidFill>
                <a:cs typeface="B Nazanin" pitchFamily="2" charset="-78"/>
              </a:rPr>
              <a:t>9 )در بیت «بوی جان از لب خندان قدح می شنوم</a:t>
            </a:r>
          </a:p>
          <a:p>
            <a:pPr algn="ctr" rtl="1">
              <a:buNone/>
            </a:pPr>
            <a:r>
              <a:rPr lang="fa-IR" sz="2000" b="1" dirty="0" smtClean="0">
                <a:solidFill>
                  <a:schemeClr val="accent3">
                    <a:lumMod val="50000"/>
                  </a:schemeClr>
                </a:solidFill>
                <a:cs typeface="B Nazanin" pitchFamily="2" charset="-78"/>
              </a:rPr>
              <a:t>بشنو ای خواجه اگر زان که مشامی داری»</a:t>
            </a:r>
          </a:p>
          <a:p>
            <a:pPr algn="r" rtl="1">
              <a:buNone/>
            </a:pPr>
            <a:r>
              <a:rPr lang="fa-IR" sz="2000" b="1" dirty="0" smtClean="0">
                <a:solidFill>
                  <a:schemeClr val="accent3">
                    <a:lumMod val="50000"/>
                  </a:schemeClr>
                </a:solidFill>
                <a:cs typeface="B Nazanin" pitchFamily="2" charset="-78"/>
              </a:rPr>
              <a:t>همه ی آرایه های ادبی زیر به جز .............به کار رفته است.</a:t>
            </a:r>
          </a:p>
          <a:p>
            <a:pPr algn="r" rtl="1">
              <a:buNone/>
            </a:pPr>
            <a:r>
              <a:rPr lang="fa-IR" sz="2000" b="1" dirty="0" smtClean="0">
                <a:solidFill>
                  <a:srgbClr val="FF0000"/>
                </a:solidFill>
                <a:cs typeface="B Nazanin" pitchFamily="2" charset="-78"/>
              </a:rPr>
              <a:t> 1)تشبیه                 2)تشخیص                    3)استعاره                     4) حس آمیزی</a:t>
            </a:r>
          </a:p>
          <a:p>
            <a:pPr algn="r" rtl="1">
              <a:buNone/>
            </a:pPr>
            <a:r>
              <a:rPr lang="fa-IR" sz="1400" b="1" dirty="0" smtClean="0">
                <a:solidFill>
                  <a:srgbClr val="002060"/>
                </a:solidFill>
                <a:cs typeface="B Nazanin" pitchFamily="2" charset="-78"/>
              </a:rPr>
              <a:t>لب خندان قدح: تشخیص و استعاره     شنیدن بو :حس آمیزی</a:t>
            </a:r>
          </a:p>
          <a:p>
            <a:pPr algn="r" rtl="1">
              <a:buNone/>
            </a:pPr>
            <a:r>
              <a:rPr lang="fa-IR" sz="1800" b="1" dirty="0" smtClean="0">
                <a:solidFill>
                  <a:srgbClr val="003300"/>
                </a:solidFill>
                <a:cs typeface="B Nazanin" pitchFamily="2" charset="-78"/>
              </a:rPr>
              <a:t>10 ) درهمه ابیات به جز بیت .......... اسلوب معادله به کار رفته است.</a:t>
            </a:r>
          </a:p>
          <a:p>
            <a:pPr algn="r" rtl="1">
              <a:buNone/>
            </a:pPr>
            <a:r>
              <a:rPr lang="fa-IR" sz="1800" b="1" dirty="0" smtClean="0">
                <a:solidFill>
                  <a:srgbClr val="003300"/>
                </a:solidFill>
                <a:cs typeface="B Nazanin" pitchFamily="2" charset="-78"/>
              </a:rPr>
              <a:t>1)دخل بی جا ندهد غیر خجالت اثری / تیر کج  با  عث رسوایی تیر ا نداز است.</a:t>
            </a:r>
          </a:p>
          <a:p>
            <a:pPr algn="r" rtl="1">
              <a:buNone/>
            </a:pPr>
            <a:r>
              <a:rPr lang="fa-IR" sz="1800" b="1" dirty="0" smtClean="0">
                <a:solidFill>
                  <a:srgbClr val="003300"/>
                </a:solidFill>
                <a:cs typeface="B Nazanin" pitchFamily="2" charset="-78"/>
              </a:rPr>
              <a:t>2 )در سخن گفتن خطای جاهلان پیدا شود /  تیر کج چون از کمان بیرون رود رسوا شود </a:t>
            </a:r>
          </a:p>
          <a:p>
            <a:pPr algn="r" rtl="1">
              <a:buNone/>
            </a:pPr>
            <a:r>
              <a:rPr lang="fa-IR" sz="1800" b="1" dirty="0" smtClean="0">
                <a:solidFill>
                  <a:srgbClr val="003300"/>
                </a:solidFill>
                <a:cs typeface="B Nazanin" pitchFamily="2" charset="-78"/>
              </a:rPr>
              <a:t>3 ) بیا برگ سفر ساز  و زاد ره بر گیر/ که عاقبت برود هر که او ز مادر زاد</a:t>
            </a:r>
          </a:p>
          <a:p>
            <a:pPr algn="r" rtl="1">
              <a:buNone/>
            </a:pPr>
            <a:r>
              <a:rPr lang="fa-IR" sz="1800" b="1" dirty="0" smtClean="0">
                <a:solidFill>
                  <a:srgbClr val="003300"/>
                </a:solidFill>
                <a:cs typeface="B Nazanin" pitchFamily="2" charset="-78"/>
              </a:rPr>
              <a:t>4 ) سیل از کشور ویرانه تهی دست رود / باده با مردم  غافل چه توا ند کردن</a:t>
            </a:r>
          </a:p>
          <a:p>
            <a:pPr algn="r" rtl="1">
              <a:buNone/>
            </a:pPr>
            <a:r>
              <a:rPr lang="fa-IR" sz="1400" b="1" dirty="0" smtClean="0">
                <a:solidFill>
                  <a:schemeClr val="accent3">
                    <a:lumMod val="50000"/>
                  </a:schemeClr>
                </a:solidFill>
                <a:cs typeface="B Nazanin" pitchFamily="2" charset="-78"/>
              </a:rPr>
              <a:t>تیر کج مثال دخل بی جا                      تیر کج مثال سخن گفتن جاهلان                      باده مثال سیل </a:t>
            </a:r>
          </a:p>
          <a:p>
            <a:pPr algn="r" rtl="1">
              <a:buNone/>
            </a:pPr>
            <a:endParaRPr lang="fa-IR" sz="1800" b="1" dirty="0" smtClean="0">
              <a:solidFill>
                <a:srgbClr val="003300"/>
              </a:solidFill>
              <a:cs typeface="2  Compset" pitchFamily="2" charset="-78"/>
            </a:endParaRPr>
          </a:p>
          <a:p>
            <a:pPr algn="r" rtl="1">
              <a:buNone/>
            </a:pPr>
            <a:endParaRPr lang="fa-IR" sz="1800" b="1" dirty="0" smtClean="0">
              <a:solidFill>
                <a:srgbClr val="003300"/>
              </a:solidFill>
              <a:cs typeface="2  Compset" pitchFamily="2" charset="-78"/>
            </a:endParaRPr>
          </a:p>
        </p:txBody>
      </p:sp>
      <p:sp>
        <p:nvSpPr>
          <p:cNvPr id="4" name="Rectangle 3"/>
          <p:cNvSpPr/>
          <p:nvPr/>
        </p:nvSpPr>
        <p:spPr>
          <a:xfrm>
            <a:off x="1857356" y="1571612"/>
            <a:ext cx="1143008" cy="28575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accent2">
                    <a:lumMod val="40000"/>
                    <a:lumOff val="60000"/>
                  </a:schemeClr>
                </a:solidFill>
              </a:rPr>
              <a:t>گزینه 4</a:t>
            </a:r>
            <a:endParaRPr lang="en-US" dirty="0">
              <a:solidFill>
                <a:schemeClr val="accent2">
                  <a:lumMod val="40000"/>
                  <a:lumOff val="60000"/>
                </a:schemeClr>
              </a:solidFill>
            </a:endParaRPr>
          </a:p>
        </p:txBody>
      </p:sp>
      <p:sp>
        <p:nvSpPr>
          <p:cNvPr id="5" name="Rectangle 4"/>
          <p:cNvSpPr/>
          <p:nvPr/>
        </p:nvSpPr>
        <p:spPr>
          <a:xfrm>
            <a:off x="1785918" y="3714752"/>
            <a:ext cx="1143008" cy="285752"/>
          </a:xfrm>
          <a:prstGeom prst="rect">
            <a:avLst/>
          </a:prstGeom>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dirty="0" smtClean="0">
                <a:solidFill>
                  <a:schemeClr val="accent2">
                    <a:lumMod val="40000"/>
                    <a:lumOff val="60000"/>
                  </a:schemeClr>
                </a:solidFill>
              </a:rPr>
              <a:t>گزینه 1</a:t>
            </a:r>
            <a:endParaRPr lang="en-US" dirty="0">
              <a:solidFill>
                <a:schemeClr val="accent2">
                  <a:lumMod val="40000"/>
                  <a:lumOff val="60000"/>
                </a:schemeClr>
              </a:solidFill>
            </a:endParaRPr>
          </a:p>
        </p:txBody>
      </p:sp>
      <p:sp>
        <p:nvSpPr>
          <p:cNvPr id="7" name="Rectangle 6"/>
          <p:cNvSpPr/>
          <p:nvPr/>
        </p:nvSpPr>
        <p:spPr>
          <a:xfrm>
            <a:off x="1643042" y="6000768"/>
            <a:ext cx="1143008" cy="285752"/>
          </a:xfrm>
          <a:prstGeom prst="rect">
            <a:avLst/>
          </a:prstGeom>
          <a:solidFill>
            <a:schemeClr val="accent6">
              <a:lumMod val="75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dirty="0" smtClean="0">
                <a:solidFill>
                  <a:schemeClr val="accent2">
                    <a:lumMod val="40000"/>
                    <a:lumOff val="60000"/>
                  </a:schemeClr>
                </a:solidFill>
              </a:rPr>
              <a:t>گزینه 3</a:t>
            </a:r>
            <a:endParaRPr lang="en-US" dirty="0">
              <a:solidFill>
                <a:schemeClr val="accent2">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800" decel="100000"/>
                                        <p:tgtEl>
                                          <p:spTgt spid="4"/>
                                        </p:tgtEl>
                                      </p:cBhvr>
                                    </p:animEffect>
                                    <p:anim calcmode="lin" valueType="num">
                                      <p:cBhvr>
                                        <p:cTn id="32" dur="800" decel="100000" fill="hold"/>
                                        <p:tgtEl>
                                          <p:spTgt spid="4"/>
                                        </p:tgtEl>
                                        <p:attrNameLst>
                                          <p:attrName>style.rotation</p:attrName>
                                        </p:attrNameLst>
                                      </p:cBhvr>
                                      <p:tavLst>
                                        <p:tav tm="0">
                                          <p:val>
                                            <p:fltVal val="-90"/>
                                          </p:val>
                                        </p:tav>
                                        <p:tav tm="100000">
                                          <p:val>
                                            <p:fltVal val="0"/>
                                          </p:val>
                                        </p:tav>
                                      </p:tavLst>
                                    </p:anim>
                                    <p:anim calcmode="lin" valueType="num">
                                      <p:cBhvr>
                                        <p:cTn id="33" dur="800" decel="100000" fill="hold"/>
                                        <p:tgtEl>
                                          <p:spTgt spid="4"/>
                                        </p:tgtEl>
                                        <p:attrNameLst>
                                          <p:attrName>ppt_x</p:attrName>
                                        </p:attrNameLst>
                                      </p:cBhvr>
                                      <p:tavLst>
                                        <p:tav tm="0">
                                          <p:val>
                                            <p:strVal val="#ppt_x+0.4"/>
                                          </p:val>
                                        </p:tav>
                                        <p:tav tm="100000">
                                          <p:val>
                                            <p:strVal val="#ppt_x-0.05"/>
                                          </p:val>
                                        </p:tav>
                                      </p:tavLst>
                                    </p:anim>
                                    <p:anim calcmode="lin" valueType="num">
                                      <p:cBhvr>
                                        <p:cTn id="34" dur="800" decel="100000" fill="hold"/>
                                        <p:tgtEl>
                                          <p:spTgt spid="4"/>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additive="base">
                                        <p:cTn id="5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7" end="7"/>
                                            </p:txEl>
                                          </p:spTgt>
                                        </p:tgtEl>
                                        <p:attrNameLst>
                                          <p:attrName>style.visibility</p:attrName>
                                        </p:attrNameLst>
                                      </p:cBhvr>
                                      <p:to>
                                        <p:strVal val="visible"/>
                                      </p:to>
                                    </p:set>
                                    <p:anim calcmode="lin" valueType="num">
                                      <p:cBhvr additive="base">
                                        <p:cTn id="5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3">
                                            <p:txEl>
                                              <p:pRg st="8" end="8"/>
                                            </p:txEl>
                                          </p:spTgt>
                                        </p:tgtEl>
                                        <p:attrNameLst>
                                          <p:attrName>style.visibility</p:attrName>
                                        </p:attrNameLst>
                                      </p:cBhvr>
                                      <p:to>
                                        <p:strVal val="visible"/>
                                      </p:to>
                                    </p:set>
                                    <p:anim calcmode="lin" valueType="num">
                                      <p:cBhvr additive="base">
                                        <p:cTn id="6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9" presetClass="entr" presetSubtype="0" fill="hold" grpId="0" nodeType="click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p:cTn id="71" dur="1000" fill="hold"/>
                                        <p:tgtEl>
                                          <p:spTgt spid="5"/>
                                        </p:tgtEl>
                                        <p:attrNameLst>
                                          <p:attrName>ppt_x</p:attrName>
                                        </p:attrNameLst>
                                      </p:cBhvr>
                                      <p:tavLst>
                                        <p:tav tm="0">
                                          <p:val>
                                            <p:strVal val="#ppt_x-.2"/>
                                          </p:val>
                                        </p:tav>
                                        <p:tav tm="100000">
                                          <p:val>
                                            <p:strVal val="#ppt_x"/>
                                          </p:val>
                                        </p:tav>
                                      </p:tavLst>
                                    </p:anim>
                                    <p:anim calcmode="lin" valueType="num">
                                      <p:cBhvr>
                                        <p:cTn id="7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73" dur="1000"/>
                                        <p:tgtEl>
                                          <p:spTgt spid="5"/>
                                        </p:tgtEl>
                                      </p:cBhvr>
                                    </p:animEffec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3">
                                            <p:txEl>
                                              <p:pRg st="9" end="9"/>
                                            </p:txEl>
                                          </p:spTgt>
                                        </p:tgtEl>
                                        <p:attrNameLst>
                                          <p:attrName>style.visibility</p:attrName>
                                        </p:attrNameLst>
                                      </p:cBhvr>
                                      <p:to>
                                        <p:strVal val="visible"/>
                                      </p:to>
                                    </p:set>
                                    <p:anim calcmode="lin" valueType="num">
                                      <p:cBhvr additive="base">
                                        <p:cTn id="78"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3">
                                            <p:txEl>
                                              <p:pRg st="10" end="10"/>
                                            </p:txEl>
                                          </p:spTgt>
                                        </p:tgtEl>
                                        <p:attrNameLst>
                                          <p:attrName>style.visibility</p:attrName>
                                        </p:attrNameLst>
                                      </p:cBhvr>
                                      <p:to>
                                        <p:strVal val="visible"/>
                                      </p:to>
                                    </p:set>
                                    <p:anim calcmode="lin" valueType="num">
                                      <p:cBhvr additive="base">
                                        <p:cTn id="84"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3">
                                            <p:txEl>
                                              <p:pRg st="11" end="11"/>
                                            </p:txEl>
                                          </p:spTgt>
                                        </p:tgtEl>
                                        <p:attrNameLst>
                                          <p:attrName>style.visibility</p:attrName>
                                        </p:attrNameLst>
                                      </p:cBhvr>
                                      <p:to>
                                        <p:strVal val="visible"/>
                                      </p:to>
                                    </p:set>
                                    <p:anim calcmode="lin" valueType="num">
                                      <p:cBhvr additive="base">
                                        <p:cTn id="90"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3">
                                            <p:txEl>
                                              <p:pRg st="12" end="12"/>
                                            </p:txEl>
                                          </p:spTgt>
                                        </p:tgtEl>
                                        <p:attrNameLst>
                                          <p:attrName>style.visibility</p:attrName>
                                        </p:attrNameLst>
                                      </p:cBhvr>
                                      <p:to>
                                        <p:strVal val="visible"/>
                                      </p:to>
                                    </p:set>
                                    <p:anim calcmode="lin" valueType="num">
                                      <p:cBhvr additive="base">
                                        <p:cTn id="96"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3">
                                            <p:txEl>
                                              <p:pRg st="13" end="13"/>
                                            </p:txEl>
                                          </p:spTgt>
                                        </p:tgtEl>
                                        <p:attrNameLst>
                                          <p:attrName>style.visibility</p:attrName>
                                        </p:attrNameLst>
                                      </p:cBhvr>
                                      <p:to>
                                        <p:strVal val="visible"/>
                                      </p:to>
                                    </p:set>
                                    <p:anim calcmode="lin" valueType="num">
                                      <p:cBhvr additive="base">
                                        <p:cTn id="102"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3">
                                            <p:txEl>
                                              <p:pRg st="14" end="14"/>
                                            </p:txEl>
                                          </p:spTgt>
                                        </p:tgtEl>
                                        <p:attrNameLst>
                                          <p:attrName>style.visibility</p:attrName>
                                        </p:attrNameLst>
                                      </p:cBhvr>
                                      <p:to>
                                        <p:strVal val="visible"/>
                                      </p:to>
                                    </p:set>
                                    <p:anim calcmode="lin" valueType="num">
                                      <p:cBhvr additive="base">
                                        <p:cTn id="108"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17" presetClass="entr" presetSubtype="10" fill="hold" grpId="0" nodeType="clickEffect">
                                  <p:stCondLst>
                                    <p:cond delay="0"/>
                                  </p:stCondLst>
                                  <p:childTnLst>
                                    <p:set>
                                      <p:cBhvr>
                                        <p:cTn id="113" dur="1" fill="hold">
                                          <p:stCondLst>
                                            <p:cond delay="0"/>
                                          </p:stCondLst>
                                        </p:cTn>
                                        <p:tgtEl>
                                          <p:spTgt spid="7"/>
                                        </p:tgtEl>
                                        <p:attrNameLst>
                                          <p:attrName>style.visibility</p:attrName>
                                        </p:attrNameLst>
                                      </p:cBhvr>
                                      <p:to>
                                        <p:strVal val="visible"/>
                                      </p:to>
                                    </p:set>
                                    <p:anim calcmode="lin" valueType="num">
                                      <p:cBhvr>
                                        <p:cTn id="114" dur="500" fill="hold"/>
                                        <p:tgtEl>
                                          <p:spTgt spid="7"/>
                                        </p:tgtEl>
                                        <p:attrNameLst>
                                          <p:attrName>ppt_w</p:attrName>
                                        </p:attrNameLst>
                                      </p:cBhvr>
                                      <p:tavLst>
                                        <p:tav tm="0">
                                          <p:val>
                                            <p:fltVal val="0"/>
                                          </p:val>
                                        </p:tav>
                                        <p:tav tm="100000">
                                          <p:val>
                                            <p:strVal val="#ppt_w"/>
                                          </p:val>
                                        </p:tav>
                                      </p:tavLst>
                                    </p:anim>
                                    <p:anim calcmode="lin" valueType="num">
                                      <p:cBhvr>
                                        <p:cTn id="115"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fill="hold" grpId="0" nodeType="clickEffect">
                                  <p:stCondLst>
                                    <p:cond delay="0"/>
                                  </p:stCondLst>
                                  <p:childTnLst>
                                    <p:set>
                                      <p:cBhvr>
                                        <p:cTn id="119" dur="1" fill="hold">
                                          <p:stCondLst>
                                            <p:cond delay="0"/>
                                          </p:stCondLst>
                                        </p:cTn>
                                        <p:tgtEl>
                                          <p:spTgt spid="3">
                                            <p:txEl>
                                              <p:pRg st="15" end="15"/>
                                            </p:txEl>
                                          </p:spTgt>
                                        </p:tgtEl>
                                        <p:attrNameLst>
                                          <p:attrName>style.visibility</p:attrName>
                                        </p:attrNameLst>
                                      </p:cBhvr>
                                      <p:to>
                                        <p:strVal val="visible"/>
                                      </p:to>
                                    </p:set>
                                    <p:anim calcmode="lin" valueType="num">
                                      <p:cBhvr additive="base">
                                        <p:cTn id="120"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121"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animBg="1"/>
      <p:bldP spid="5" grpId="0" animBg="1"/>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2976" y="142852"/>
            <a:ext cx="7790712" cy="1071570"/>
          </a:xfrm>
        </p:spPr>
        <p:style>
          <a:lnRef idx="2">
            <a:schemeClr val="accent6"/>
          </a:lnRef>
          <a:fillRef idx="1">
            <a:schemeClr val="lt1"/>
          </a:fillRef>
          <a:effectRef idx="0">
            <a:schemeClr val="accent6"/>
          </a:effectRef>
          <a:fontRef idx="minor">
            <a:schemeClr val="dk1"/>
          </a:fontRef>
        </p:style>
        <p:txBody>
          <a:bodyPr>
            <a:noAutofit/>
          </a:bodyPr>
          <a:lstStyle/>
          <a:p>
            <a:pPr algn="just" rtl="1"/>
            <a:r>
              <a:rPr lang="fa-IR" sz="2400" dirty="0" smtClean="0">
                <a:cs typeface="B Nazanin" pitchFamily="2" charset="-78"/>
              </a:rPr>
              <a:t>10 )اگر ابیات زیر را به لحاظ داشتن آرایه های (</a:t>
            </a:r>
            <a:r>
              <a:rPr lang="fa-IR" sz="2400" dirty="0" smtClean="0">
                <a:solidFill>
                  <a:srgbClr val="C00000"/>
                </a:solidFill>
                <a:cs typeface="B Nazanin" pitchFamily="2" charset="-78"/>
              </a:rPr>
              <a:t>حسن تعلیل </a:t>
            </a:r>
            <a:r>
              <a:rPr lang="fa-IR" sz="2400" dirty="0" smtClean="0">
                <a:cs typeface="B Nazanin" pitchFamily="2" charset="-78"/>
              </a:rPr>
              <a:t>-</a:t>
            </a:r>
            <a:r>
              <a:rPr lang="fa-IR" sz="2400" dirty="0" smtClean="0">
                <a:solidFill>
                  <a:srgbClr val="C00000"/>
                </a:solidFill>
                <a:cs typeface="B Nazanin" pitchFamily="2" charset="-78"/>
              </a:rPr>
              <a:t>تناقض</a:t>
            </a:r>
            <a:r>
              <a:rPr lang="fa-IR" sz="2400" dirty="0" smtClean="0">
                <a:cs typeface="B Nazanin" pitchFamily="2" charset="-78"/>
              </a:rPr>
              <a:t> – </a:t>
            </a:r>
            <a:r>
              <a:rPr lang="fa-IR" sz="2400" dirty="0" smtClean="0">
                <a:solidFill>
                  <a:srgbClr val="C00000"/>
                </a:solidFill>
                <a:cs typeface="B Nazanin" pitchFamily="2" charset="-78"/>
              </a:rPr>
              <a:t>ایهام</a:t>
            </a:r>
            <a:r>
              <a:rPr lang="fa-IR" sz="2400" dirty="0" smtClean="0">
                <a:cs typeface="B Nazanin" pitchFamily="2" charset="-78"/>
              </a:rPr>
              <a:t> </a:t>
            </a:r>
            <a:br>
              <a:rPr lang="fa-IR" sz="2400" dirty="0" smtClean="0">
                <a:cs typeface="B Nazanin" pitchFamily="2" charset="-78"/>
              </a:rPr>
            </a:br>
            <a:r>
              <a:rPr lang="fa-IR" sz="2400" dirty="0" smtClean="0">
                <a:solidFill>
                  <a:srgbClr val="C00000"/>
                </a:solidFill>
                <a:cs typeface="B Nazanin" pitchFamily="2" charset="-78"/>
              </a:rPr>
              <a:t>اسلوب معادله </a:t>
            </a:r>
            <a:r>
              <a:rPr lang="fa-IR" sz="2400" dirty="0" smtClean="0">
                <a:cs typeface="B Nazanin" pitchFamily="2" charset="-78"/>
              </a:rPr>
              <a:t>-</a:t>
            </a:r>
            <a:r>
              <a:rPr lang="fa-IR" sz="2400" dirty="0" smtClean="0">
                <a:solidFill>
                  <a:srgbClr val="C00000"/>
                </a:solidFill>
                <a:cs typeface="B Nazanin" pitchFamily="2" charset="-78"/>
              </a:rPr>
              <a:t>تشخیص</a:t>
            </a:r>
            <a:r>
              <a:rPr lang="fa-IR" sz="2400" dirty="0" smtClean="0">
                <a:cs typeface="B Nazanin" pitchFamily="2" charset="-78"/>
              </a:rPr>
              <a:t> </a:t>
            </a:r>
            <a:r>
              <a:rPr lang="fa-IR" sz="1800" dirty="0" smtClean="0">
                <a:cs typeface="B Nazanin" pitchFamily="2" charset="-78"/>
              </a:rPr>
              <a:t>(از بالا به پایین مرتب کنیم )</a:t>
            </a:r>
            <a:r>
              <a:rPr lang="fa-IR" sz="2400" dirty="0" smtClean="0">
                <a:cs typeface="B Nazanin" pitchFamily="2" charset="-78"/>
              </a:rPr>
              <a:t>کدام گزینه درست است ؟</a:t>
            </a:r>
            <a:r>
              <a:rPr lang="fa-IR" sz="2400" dirty="0" smtClean="0"/>
              <a:t/>
            </a:r>
            <a:br>
              <a:rPr lang="fa-IR" sz="2400" dirty="0" smtClean="0"/>
            </a:br>
            <a:endParaRPr lang="fa-IR" sz="2400" dirty="0"/>
          </a:p>
        </p:txBody>
      </p:sp>
      <p:sp>
        <p:nvSpPr>
          <p:cNvPr id="3" name="Content Placeholder 2"/>
          <p:cNvSpPr>
            <a:spLocks noGrp="1"/>
          </p:cNvSpPr>
          <p:nvPr>
            <p:ph idx="1"/>
          </p:nvPr>
        </p:nvSpPr>
        <p:spPr>
          <a:xfrm>
            <a:off x="1142976" y="1285860"/>
            <a:ext cx="7786742" cy="5357850"/>
          </a:xfrm>
        </p:spPr>
        <p:style>
          <a:lnRef idx="2">
            <a:schemeClr val="accent5"/>
          </a:lnRef>
          <a:fillRef idx="1">
            <a:schemeClr val="lt1"/>
          </a:fillRef>
          <a:effectRef idx="0">
            <a:schemeClr val="accent5"/>
          </a:effectRef>
          <a:fontRef idx="minor">
            <a:schemeClr val="dk1"/>
          </a:fontRef>
        </p:style>
        <p:txBody>
          <a:bodyPr>
            <a:normAutofit fontScale="92500" lnSpcReduction="10000"/>
          </a:bodyPr>
          <a:lstStyle/>
          <a:p>
            <a:pPr algn="r" rtl="1"/>
            <a:r>
              <a:rPr lang="fa-IR" sz="2000" b="1" dirty="0" smtClean="0">
                <a:solidFill>
                  <a:srgbClr val="005C2A"/>
                </a:solidFill>
                <a:cs typeface="B Nazanin" pitchFamily="2" charset="-78"/>
              </a:rPr>
              <a:t>الف)دل را که باشد  آتش شوقی به غم چه کار ؟   </a:t>
            </a:r>
          </a:p>
          <a:p>
            <a:pPr algn="ctr" rtl="1">
              <a:buNone/>
            </a:pPr>
            <a:r>
              <a:rPr lang="fa-IR" sz="2000" b="1" dirty="0" smtClean="0">
                <a:solidFill>
                  <a:srgbClr val="005C2A"/>
                </a:solidFill>
                <a:cs typeface="B Nazanin" pitchFamily="2" charset="-78"/>
              </a:rPr>
              <a:t>  آیینه ی گداخته جای غبار نیست</a:t>
            </a:r>
          </a:p>
          <a:p>
            <a:pPr algn="r" rtl="1"/>
            <a:r>
              <a:rPr lang="fa-IR" sz="2000" b="1" dirty="0" smtClean="0">
                <a:solidFill>
                  <a:srgbClr val="005C2A"/>
                </a:solidFill>
                <a:cs typeface="B Nazanin" pitchFamily="2" charset="-78"/>
              </a:rPr>
              <a:t>ب)کار دوران چیست جمعیت پریشان ساختن </a:t>
            </a:r>
          </a:p>
          <a:p>
            <a:pPr algn="ctr" rtl="1">
              <a:buNone/>
            </a:pPr>
            <a:r>
              <a:rPr lang="fa-IR" sz="2000" b="1" dirty="0" smtClean="0">
                <a:solidFill>
                  <a:srgbClr val="005C2A"/>
                </a:solidFill>
                <a:cs typeface="B Nazanin" pitchFamily="2" charset="-78"/>
              </a:rPr>
              <a:t>     سیل مجبور است در معموره ویران ساختن </a:t>
            </a:r>
          </a:p>
          <a:p>
            <a:pPr algn="r" rtl="1"/>
            <a:r>
              <a:rPr lang="fa-IR" sz="2000" b="1" dirty="0" smtClean="0">
                <a:solidFill>
                  <a:srgbClr val="005C2A"/>
                </a:solidFill>
                <a:cs typeface="B Nazanin" pitchFamily="2" charset="-78"/>
              </a:rPr>
              <a:t>ج)تا چشم تو ریخت خون عشاق        </a:t>
            </a:r>
          </a:p>
          <a:p>
            <a:pPr algn="ctr" rtl="1">
              <a:buNone/>
            </a:pPr>
            <a:r>
              <a:rPr lang="fa-IR" sz="2000" b="1" dirty="0" smtClean="0">
                <a:solidFill>
                  <a:srgbClr val="005C2A"/>
                </a:solidFill>
                <a:cs typeface="B Nazanin" pitchFamily="2" charset="-78"/>
              </a:rPr>
              <a:t>                 زلف تو گرفت رنگ ماتم      </a:t>
            </a:r>
          </a:p>
          <a:p>
            <a:pPr algn="r" rtl="1"/>
            <a:r>
              <a:rPr lang="fa-IR" sz="2000" b="1" dirty="0" smtClean="0">
                <a:solidFill>
                  <a:srgbClr val="005C2A"/>
                </a:solidFill>
                <a:cs typeface="B Nazanin" pitchFamily="2" charset="-78"/>
              </a:rPr>
              <a:t>د)برای گردن جان کم ز طوق لعنت نیست  </a:t>
            </a:r>
          </a:p>
          <a:p>
            <a:pPr algn="ctr" rtl="1">
              <a:buNone/>
            </a:pPr>
            <a:r>
              <a:rPr lang="fa-IR" sz="2000" b="1" dirty="0" smtClean="0">
                <a:solidFill>
                  <a:srgbClr val="005C2A"/>
                </a:solidFill>
                <a:cs typeface="B Nazanin" pitchFamily="2" charset="-78"/>
              </a:rPr>
              <a:t>      ز بار منت کس گر قدت خمیده شود </a:t>
            </a:r>
          </a:p>
          <a:p>
            <a:pPr algn="r" rtl="1"/>
            <a:r>
              <a:rPr lang="fa-IR" sz="2000" b="1" dirty="0" smtClean="0">
                <a:solidFill>
                  <a:srgbClr val="005C2A"/>
                </a:solidFill>
                <a:cs typeface="B Nazanin" pitchFamily="2" charset="-78"/>
              </a:rPr>
              <a:t>ه )جان دگرم بخش که آن جان که تو دادی </a:t>
            </a:r>
          </a:p>
          <a:p>
            <a:pPr algn="ctr" rtl="1">
              <a:buNone/>
            </a:pPr>
            <a:r>
              <a:rPr lang="fa-IR" sz="2000" b="1" dirty="0" smtClean="0">
                <a:solidFill>
                  <a:srgbClr val="005C2A"/>
                </a:solidFill>
                <a:cs typeface="B Nazanin" pitchFamily="2" charset="-78"/>
              </a:rPr>
              <a:t>     چندان ز غمت خاک به سر ریخت که تن شد</a:t>
            </a:r>
          </a:p>
          <a:p>
            <a:pPr algn="r" rtl="1"/>
            <a:r>
              <a:rPr lang="fa-IR" sz="2000" dirty="0" smtClean="0">
                <a:solidFill>
                  <a:srgbClr val="C00000"/>
                </a:solidFill>
                <a:cs typeface="B Nazanin" pitchFamily="2" charset="-78"/>
              </a:rPr>
              <a:t>1) ج - ب- الف - ه -د                         2)د - ج - ه - الف  - ب</a:t>
            </a:r>
          </a:p>
          <a:p>
            <a:pPr algn="r" rtl="1"/>
            <a:r>
              <a:rPr lang="fa-IR" sz="2000" dirty="0" smtClean="0">
                <a:solidFill>
                  <a:srgbClr val="C00000"/>
                </a:solidFill>
                <a:cs typeface="B Nazanin" pitchFamily="2" charset="-78"/>
              </a:rPr>
              <a:t>3) ج - ب - ه -  الف - د                       4)د - ج - ب  - ه – الف</a:t>
            </a:r>
          </a:p>
          <a:p>
            <a:pPr algn="r" rtl="1"/>
            <a:r>
              <a:rPr lang="fa-IR" sz="1400" b="1" dirty="0" smtClean="0">
                <a:solidFill>
                  <a:schemeClr val="accent6">
                    <a:lumMod val="50000"/>
                  </a:schemeClr>
                </a:solidFill>
                <a:cs typeface="B Nazanin" pitchFamily="2" charset="-78"/>
              </a:rPr>
              <a:t>ج)حس تعليل  - علت سياهي زلف عزاداري براي كشتگان عشق        ب ) تناقض جمعيت ( آسودگي خاطر ) با پريشان</a:t>
            </a:r>
          </a:p>
          <a:p>
            <a:pPr algn="r" rtl="1"/>
            <a:r>
              <a:rPr lang="fa-IR" sz="1400" b="1" dirty="0" smtClean="0">
                <a:solidFill>
                  <a:schemeClr val="accent6">
                    <a:lumMod val="50000"/>
                  </a:schemeClr>
                </a:solidFill>
                <a:cs typeface="B Nazanin" pitchFamily="2" charset="-78"/>
              </a:rPr>
              <a:t>ه ) خاك به سر ريخت – ايهام 1 – كنايه از بيچارگي 2 – معناي واقعي ريختن خاك بر سر</a:t>
            </a:r>
          </a:p>
          <a:p>
            <a:pPr algn="r" rtl="1"/>
            <a:r>
              <a:rPr lang="fa-IR" sz="1400" b="1" dirty="0" smtClean="0">
                <a:solidFill>
                  <a:schemeClr val="accent6">
                    <a:lumMod val="50000"/>
                  </a:schemeClr>
                </a:solidFill>
                <a:cs typeface="B Nazanin" pitchFamily="2" charset="-78"/>
              </a:rPr>
              <a:t>الف ) اسلوب معادله – همان طور كه دل مثال آيينه گداخته</a:t>
            </a:r>
          </a:p>
          <a:p>
            <a:pPr algn="r" rtl="1"/>
            <a:r>
              <a:rPr lang="fa-IR" sz="1400" b="1" dirty="0" smtClean="0">
                <a:solidFill>
                  <a:schemeClr val="accent6">
                    <a:lumMod val="50000"/>
                  </a:schemeClr>
                </a:solidFill>
                <a:cs typeface="B Nazanin" pitchFamily="2" charset="-78"/>
              </a:rPr>
              <a:t>د ) گردن جان – تشخيص</a:t>
            </a:r>
            <a:endParaRPr lang="fa-IR" dirty="0" smtClean="0">
              <a:solidFill>
                <a:srgbClr val="C00000"/>
              </a:solidFill>
              <a:cs typeface="B Nazanin" pitchFamily="2" charset="-78"/>
            </a:endParaRPr>
          </a:p>
          <a:p>
            <a:pPr algn="r"/>
            <a:endParaRPr lang="fa-IR" dirty="0"/>
          </a:p>
        </p:txBody>
      </p:sp>
      <p:sp>
        <p:nvSpPr>
          <p:cNvPr id="4" name="Rectangle 3"/>
          <p:cNvSpPr/>
          <p:nvPr/>
        </p:nvSpPr>
        <p:spPr>
          <a:xfrm>
            <a:off x="1500166" y="4786322"/>
            <a:ext cx="1285884" cy="3571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b="1" dirty="0" smtClean="0">
                <a:solidFill>
                  <a:srgbClr val="005C2A"/>
                </a:solidFill>
              </a:rPr>
              <a:t>گزینه 3</a:t>
            </a:r>
            <a:endParaRPr lang="en-US" b="1" dirty="0">
              <a:solidFill>
                <a:srgbClr val="005C2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1" end="11"/>
                                            </p:txEl>
                                          </p:spTgt>
                                        </p:tgtEl>
                                        <p:attrNameLst>
                                          <p:attrName>style.visibility</p:attrName>
                                        </p:attrNameLst>
                                      </p:cBhvr>
                                      <p:to>
                                        <p:strVal val="visible"/>
                                      </p:to>
                                    </p:set>
                                    <p:anim calcmode="lin" valueType="num">
                                      <p:cBhvr additive="base">
                                        <p:cTn id="7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0" presetClass="entr" presetSubtype="0" fill="hold" grpId="0" nodeType="click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fade">
                                      <p:cBhvr>
                                        <p:cTn id="85" dur="800" decel="100000"/>
                                        <p:tgtEl>
                                          <p:spTgt spid="4"/>
                                        </p:tgtEl>
                                      </p:cBhvr>
                                    </p:animEffect>
                                    <p:anim calcmode="lin" valueType="num">
                                      <p:cBhvr>
                                        <p:cTn id="86" dur="800" decel="100000" fill="hold"/>
                                        <p:tgtEl>
                                          <p:spTgt spid="4"/>
                                        </p:tgtEl>
                                        <p:attrNameLst>
                                          <p:attrName>style.rotation</p:attrName>
                                        </p:attrNameLst>
                                      </p:cBhvr>
                                      <p:tavLst>
                                        <p:tav tm="0">
                                          <p:val>
                                            <p:fltVal val="-90"/>
                                          </p:val>
                                        </p:tav>
                                        <p:tav tm="100000">
                                          <p:val>
                                            <p:fltVal val="0"/>
                                          </p:val>
                                        </p:tav>
                                      </p:tavLst>
                                    </p:anim>
                                    <p:anim calcmode="lin" valueType="num">
                                      <p:cBhvr>
                                        <p:cTn id="87" dur="800" decel="100000" fill="hold"/>
                                        <p:tgtEl>
                                          <p:spTgt spid="4"/>
                                        </p:tgtEl>
                                        <p:attrNameLst>
                                          <p:attrName>ppt_x</p:attrName>
                                        </p:attrNameLst>
                                      </p:cBhvr>
                                      <p:tavLst>
                                        <p:tav tm="0">
                                          <p:val>
                                            <p:strVal val="#ppt_x+0.4"/>
                                          </p:val>
                                        </p:tav>
                                        <p:tav tm="100000">
                                          <p:val>
                                            <p:strVal val="#ppt_x-0.05"/>
                                          </p:val>
                                        </p:tav>
                                      </p:tavLst>
                                    </p:anim>
                                    <p:anim calcmode="lin" valueType="num">
                                      <p:cBhvr>
                                        <p:cTn id="88" dur="800" decel="100000" fill="hold"/>
                                        <p:tgtEl>
                                          <p:spTgt spid="4"/>
                                        </p:tgtEl>
                                        <p:attrNameLst>
                                          <p:attrName>ppt_y</p:attrName>
                                        </p:attrNameLst>
                                      </p:cBhvr>
                                      <p:tavLst>
                                        <p:tav tm="0">
                                          <p:val>
                                            <p:strVal val="#ppt_y-0.4"/>
                                          </p:val>
                                        </p:tav>
                                        <p:tav tm="100000">
                                          <p:val>
                                            <p:strVal val="#ppt_y+0.1"/>
                                          </p:val>
                                        </p:tav>
                                      </p:tavLst>
                                    </p:anim>
                                    <p:anim calcmode="lin" valueType="num">
                                      <p:cBhvr>
                                        <p:cTn id="89"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90"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
                                            <p:txEl>
                                              <p:pRg st="12" end="12"/>
                                            </p:txEl>
                                          </p:spTgt>
                                        </p:tgtEl>
                                        <p:attrNameLst>
                                          <p:attrName>style.visibility</p:attrName>
                                        </p:attrNameLst>
                                      </p:cBhvr>
                                      <p:to>
                                        <p:strVal val="visible"/>
                                      </p:to>
                                    </p:set>
                                    <p:anim calcmode="lin" valueType="num">
                                      <p:cBhvr additive="base">
                                        <p:cTn id="9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3">
                                            <p:txEl>
                                              <p:pRg st="13" end="13"/>
                                            </p:txEl>
                                          </p:spTgt>
                                        </p:tgtEl>
                                        <p:attrNameLst>
                                          <p:attrName>style.visibility</p:attrName>
                                        </p:attrNameLst>
                                      </p:cBhvr>
                                      <p:to>
                                        <p:strVal val="visible"/>
                                      </p:to>
                                    </p:set>
                                    <p:anim calcmode="lin" valueType="num">
                                      <p:cBhvr additive="base">
                                        <p:cTn id="10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3">
                                            <p:txEl>
                                              <p:pRg st="14" end="14"/>
                                            </p:txEl>
                                          </p:spTgt>
                                        </p:tgtEl>
                                        <p:attrNameLst>
                                          <p:attrName>style.visibility</p:attrName>
                                        </p:attrNameLst>
                                      </p:cBhvr>
                                      <p:to>
                                        <p:strVal val="visible"/>
                                      </p:to>
                                    </p:set>
                                    <p:anim calcmode="lin" valueType="num">
                                      <p:cBhvr additive="base">
                                        <p:cTn id="10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3">
                                            <p:txEl>
                                              <p:pRg st="15" end="15"/>
                                            </p:txEl>
                                          </p:spTgt>
                                        </p:tgtEl>
                                        <p:attrNameLst>
                                          <p:attrName>style.visibility</p:attrName>
                                        </p:attrNameLst>
                                      </p:cBhvr>
                                      <p:to>
                                        <p:strVal val="visible"/>
                                      </p:to>
                                    </p:set>
                                    <p:anim calcmode="lin" valueType="num">
                                      <p:cBhvr additive="base">
                                        <p:cTn id="113"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6000" r="-2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414" y="214290"/>
            <a:ext cx="7719274" cy="6357982"/>
          </a:xfrm>
          <a:ln w="57150">
            <a:solidFill>
              <a:schemeClr val="accent1"/>
            </a:solidFill>
          </a:ln>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rtl="1"/>
            <a:r>
              <a:rPr lang="fa-IR" sz="2400" b="1" dirty="0" smtClean="0">
                <a:solidFill>
                  <a:srgbClr val="C00000"/>
                </a:solidFill>
                <a:cs typeface="B Nazanin" pitchFamily="2" charset="-78"/>
              </a:rPr>
              <a:t>11)آرایه های بیت ‹ سیلاب ظلم او در و دیوار می کند /  خود رسم عدل نیست مگر در جهان برف›کدام است؟</a:t>
            </a:r>
          </a:p>
          <a:p>
            <a:pPr algn="r" rtl="1"/>
            <a:r>
              <a:rPr lang="fa-IR" sz="2000" b="1" dirty="0" smtClean="0">
                <a:solidFill>
                  <a:srgbClr val="003300"/>
                </a:solidFill>
                <a:cs typeface="B Nazanin" pitchFamily="2" charset="-78"/>
              </a:rPr>
              <a:t>1)تلمیح – تضاد – تشخیص                          2)تشبیه – تضاد – تشخیص</a:t>
            </a:r>
          </a:p>
          <a:p>
            <a:pPr algn="r" rtl="1"/>
            <a:r>
              <a:rPr lang="fa-IR" sz="2000" b="1" dirty="0" smtClean="0">
                <a:solidFill>
                  <a:srgbClr val="003300"/>
                </a:solidFill>
                <a:cs typeface="B Nazanin" pitchFamily="2" charset="-78"/>
              </a:rPr>
              <a:t>3)ایهام تناسب – تلمیح – تشبیه                  4) ایهام تناسب – تشبیه استعاره </a:t>
            </a:r>
          </a:p>
          <a:p>
            <a:pPr algn="r" rtl="1">
              <a:buNone/>
            </a:pPr>
            <a:r>
              <a:rPr lang="fa-IR" sz="1400" b="1" dirty="0" smtClean="0">
                <a:solidFill>
                  <a:srgbClr val="002060"/>
                </a:solidFill>
                <a:cs typeface="B Nazanin" pitchFamily="2" charset="-78"/>
              </a:rPr>
              <a:t>سيلاب ظلم – اضافه تشبيهي          ظلم و عدل – تضاد          رسم عدل براي برف تشخيص</a:t>
            </a:r>
          </a:p>
          <a:p>
            <a:pPr algn="just" rtl="1">
              <a:buNone/>
            </a:pPr>
            <a:r>
              <a:rPr lang="fa-IR" sz="2400" b="1" dirty="0" smtClean="0">
                <a:solidFill>
                  <a:srgbClr val="C00000"/>
                </a:solidFill>
                <a:cs typeface="B Nazanin" pitchFamily="2" charset="-78"/>
              </a:rPr>
              <a:t>12)در بیت </a:t>
            </a:r>
            <a:r>
              <a:rPr lang="fa-IR" sz="2400" b="1" dirty="0" smtClean="0">
                <a:solidFill>
                  <a:srgbClr val="003300"/>
                </a:solidFill>
                <a:cs typeface="B Nazanin" pitchFamily="2" charset="-78"/>
              </a:rPr>
              <a:t>((دامن دوست به دست آر وز دشمن بگسل /  مرد یزدان شو و فارغ گذر از اهرمنان ))</a:t>
            </a:r>
            <a:r>
              <a:rPr lang="fa-IR" sz="2400" b="1" dirty="0" smtClean="0">
                <a:solidFill>
                  <a:srgbClr val="C00000"/>
                </a:solidFill>
                <a:cs typeface="B Nazanin" pitchFamily="2" charset="-78"/>
              </a:rPr>
              <a:t>همه ی آرایه های ادبی کدام گزینه یافت         می شود؟</a:t>
            </a:r>
          </a:p>
          <a:p>
            <a:pPr algn="r" rtl="1">
              <a:buNone/>
            </a:pPr>
            <a:r>
              <a:rPr lang="fa-IR" sz="2000" b="1" dirty="0" smtClean="0">
                <a:solidFill>
                  <a:srgbClr val="0070C0"/>
                </a:solidFill>
                <a:cs typeface="B Nazanin" pitchFamily="2" charset="-78"/>
              </a:rPr>
              <a:t>1)کنایه، جناس،استعاره،تضاد                   2) متناقض نما ،کنایه ،تلمیح ،جناس</a:t>
            </a:r>
          </a:p>
          <a:p>
            <a:pPr algn="r" rtl="1">
              <a:buNone/>
            </a:pPr>
            <a:r>
              <a:rPr lang="fa-IR" sz="2000" b="1" dirty="0" smtClean="0">
                <a:solidFill>
                  <a:srgbClr val="0070C0"/>
                </a:solidFill>
                <a:cs typeface="B Nazanin" pitchFamily="2" charset="-78"/>
              </a:rPr>
              <a:t>3)تضاد ،جناس ،اسلوب معادله،استعاره    4)   جناس، استعاره، تشبیه ،متناقض نما</a:t>
            </a:r>
          </a:p>
          <a:p>
            <a:pPr algn="r" rtl="1">
              <a:buNone/>
            </a:pPr>
            <a:r>
              <a:rPr lang="fa-IR" sz="1400" b="1" dirty="0" smtClean="0">
                <a:solidFill>
                  <a:srgbClr val="002060"/>
                </a:solidFill>
                <a:cs typeface="B Nazanin" pitchFamily="2" charset="-78"/>
              </a:rPr>
              <a:t>دامن به دست آوردن كنايه از متوسل شدن       دست و دوست جناس</a:t>
            </a:r>
          </a:p>
          <a:p>
            <a:pPr algn="r" rtl="1">
              <a:buNone/>
            </a:pPr>
            <a:r>
              <a:rPr lang="fa-IR" sz="1400" b="1" dirty="0" smtClean="0">
                <a:solidFill>
                  <a:srgbClr val="002060"/>
                </a:solidFill>
                <a:cs typeface="B Nazanin" pitchFamily="2" charset="-78"/>
              </a:rPr>
              <a:t>اهرمنان استعاره از گمراهان                             دوست و دشمن تضاد</a:t>
            </a:r>
          </a:p>
          <a:p>
            <a:pPr algn="r" rtl="1">
              <a:buNone/>
            </a:pPr>
            <a:r>
              <a:rPr lang="fa-IR" sz="2200" b="1" dirty="0" smtClean="0">
                <a:solidFill>
                  <a:srgbClr val="C00000"/>
                </a:solidFill>
                <a:cs typeface="B Nazanin" pitchFamily="2" charset="-78"/>
              </a:rPr>
              <a:t>13) در کدام بیت جناس تام به کار </a:t>
            </a:r>
            <a:r>
              <a:rPr lang="fa-IR" sz="2200" b="1" u="sng" dirty="0" smtClean="0">
                <a:solidFill>
                  <a:srgbClr val="C00000"/>
                </a:solidFill>
                <a:cs typeface="B Nazanin" pitchFamily="2" charset="-78"/>
              </a:rPr>
              <a:t>نرفته است؟</a:t>
            </a:r>
            <a:r>
              <a:rPr lang="fa-IR" sz="2200" b="1" dirty="0" smtClean="0">
                <a:solidFill>
                  <a:srgbClr val="C00000"/>
                </a:solidFill>
                <a:cs typeface="B Nazanin" pitchFamily="2" charset="-78"/>
              </a:rPr>
              <a:t> </a:t>
            </a:r>
          </a:p>
          <a:p>
            <a:pPr algn="r" rtl="1">
              <a:buNone/>
            </a:pPr>
            <a:r>
              <a:rPr lang="fa-IR" sz="2000" b="1" dirty="0" smtClean="0">
                <a:solidFill>
                  <a:srgbClr val="005C2A"/>
                </a:solidFill>
                <a:cs typeface="B Nazanin" pitchFamily="2" charset="-78"/>
              </a:rPr>
              <a:t>1)نیک خواها در آتشم بگذار                           وین نصیحت مکن که بگذارش </a:t>
            </a:r>
          </a:p>
          <a:p>
            <a:pPr algn="r" rtl="1">
              <a:buNone/>
            </a:pPr>
            <a:r>
              <a:rPr lang="fa-IR" sz="2000" b="1" dirty="0" smtClean="0">
                <a:solidFill>
                  <a:srgbClr val="005C2A"/>
                </a:solidFill>
                <a:cs typeface="B Nazanin" pitchFamily="2" charset="-78"/>
              </a:rPr>
              <a:t>2) مگر می نبینی که دد را دام                    نینداخت جز حرص خوردن به دام </a:t>
            </a:r>
          </a:p>
          <a:p>
            <a:pPr algn="r" rtl="1">
              <a:buNone/>
            </a:pPr>
            <a:r>
              <a:rPr lang="fa-IR" sz="2000" b="1" dirty="0" smtClean="0">
                <a:solidFill>
                  <a:srgbClr val="005C2A"/>
                </a:solidFill>
                <a:cs typeface="B Nazanin" pitchFamily="2" charset="-78"/>
              </a:rPr>
              <a:t>3)سعدی که داد وصف نیکوان بداد             عاجز بماند در تو زبان فصاحتش</a:t>
            </a:r>
          </a:p>
          <a:p>
            <a:pPr algn="r" rtl="1">
              <a:buNone/>
            </a:pPr>
            <a:r>
              <a:rPr lang="fa-IR" sz="2000" b="1" dirty="0" smtClean="0">
                <a:solidFill>
                  <a:srgbClr val="005C2A"/>
                </a:solidFill>
                <a:cs typeface="B Nazanin" pitchFamily="2" charset="-78"/>
              </a:rPr>
              <a:t>4)درد بی عشقی زجانم برده طاقت ورنه من    داشتم آرام تاآرام جانی داشتم</a:t>
            </a:r>
          </a:p>
          <a:p>
            <a:pPr algn="r" rtl="1">
              <a:buNone/>
            </a:pPr>
            <a:r>
              <a:rPr lang="fa-IR" sz="1400" b="1" dirty="0" smtClean="0">
                <a:solidFill>
                  <a:srgbClr val="002060"/>
                </a:solidFill>
                <a:cs typeface="B Nazanin" pitchFamily="2" charset="-78"/>
              </a:rPr>
              <a:t>1 ) بگذار قرار بده – بگذار رها كن       2 ) دام چارپا  - دام تله      3 ) داد حق  - داد ارائه كرد </a:t>
            </a:r>
            <a:endParaRPr lang="fa-IR" sz="1400" b="1" dirty="0">
              <a:solidFill>
                <a:srgbClr val="002060"/>
              </a:solidFill>
              <a:cs typeface="B Nazanin" pitchFamily="2" charset="-78"/>
            </a:endParaRPr>
          </a:p>
        </p:txBody>
      </p:sp>
      <p:sp>
        <p:nvSpPr>
          <p:cNvPr id="4" name="Rectangle 3"/>
          <p:cNvSpPr/>
          <p:nvPr/>
        </p:nvSpPr>
        <p:spPr>
          <a:xfrm>
            <a:off x="1857356" y="1643050"/>
            <a:ext cx="1143008" cy="28575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b="1" dirty="0" smtClean="0">
                <a:solidFill>
                  <a:srgbClr val="FFFF00"/>
                </a:solidFill>
              </a:rPr>
              <a:t>گزينه 2</a:t>
            </a:r>
            <a:endParaRPr lang="en-US" b="1" dirty="0">
              <a:solidFill>
                <a:srgbClr val="FFFF00"/>
              </a:solidFill>
            </a:endParaRPr>
          </a:p>
        </p:txBody>
      </p:sp>
      <p:sp>
        <p:nvSpPr>
          <p:cNvPr id="5" name="Rectangle 4"/>
          <p:cNvSpPr/>
          <p:nvPr/>
        </p:nvSpPr>
        <p:spPr>
          <a:xfrm>
            <a:off x="1785918" y="4214818"/>
            <a:ext cx="1143008" cy="28575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a-IR" b="1" dirty="0" smtClean="0">
                <a:solidFill>
                  <a:srgbClr val="C00000"/>
                </a:solidFill>
              </a:rPr>
              <a:t>گزینه 1</a:t>
            </a:r>
            <a:endParaRPr lang="en-US" b="1" dirty="0">
              <a:solidFill>
                <a:srgbClr val="C00000"/>
              </a:solidFill>
            </a:endParaRPr>
          </a:p>
        </p:txBody>
      </p:sp>
      <p:sp>
        <p:nvSpPr>
          <p:cNvPr id="6" name="Rectangle 5"/>
          <p:cNvSpPr/>
          <p:nvPr/>
        </p:nvSpPr>
        <p:spPr>
          <a:xfrm>
            <a:off x="1571604" y="6143644"/>
            <a:ext cx="1285884" cy="35719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b="1" dirty="0" smtClean="0">
                <a:solidFill>
                  <a:srgbClr val="005C2A"/>
                </a:solidFill>
              </a:rPr>
              <a:t>گزینه 4</a:t>
            </a:r>
            <a:endParaRPr lang="en-US" b="1" dirty="0">
              <a:solidFill>
                <a:srgbClr val="005C2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800" decel="100000"/>
                                        <p:tgtEl>
                                          <p:spTgt spid="4"/>
                                        </p:tgtEl>
                                      </p:cBhvr>
                                    </p:animEffect>
                                    <p:anim calcmode="lin" valueType="num">
                                      <p:cBhvr>
                                        <p:cTn id="32" dur="800" decel="100000" fill="hold"/>
                                        <p:tgtEl>
                                          <p:spTgt spid="4"/>
                                        </p:tgtEl>
                                        <p:attrNameLst>
                                          <p:attrName>style.rotation</p:attrName>
                                        </p:attrNameLst>
                                      </p:cBhvr>
                                      <p:tavLst>
                                        <p:tav tm="0">
                                          <p:val>
                                            <p:fltVal val="-90"/>
                                          </p:val>
                                        </p:tav>
                                        <p:tav tm="100000">
                                          <p:val>
                                            <p:fltVal val="0"/>
                                          </p:val>
                                        </p:tav>
                                      </p:tavLst>
                                    </p:anim>
                                    <p:anim calcmode="lin" valueType="num">
                                      <p:cBhvr>
                                        <p:cTn id="33" dur="800" decel="100000" fill="hold"/>
                                        <p:tgtEl>
                                          <p:spTgt spid="4"/>
                                        </p:tgtEl>
                                        <p:attrNameLst>
                                          <p:attrName>ppt_x</p:attrName>
                                        </p:attrNameLst>
                                      </p:cBhvr>
                                      <p:tavLst>
                                        <p:tav tm="0">
                                          <p:val>
                                            <p:strVal val="#ppt_x+0.4"/>
                                          </p:val>
                                        </p:tav>
                                        <p:tav tm="100000">
                                          <p:val>
                                            <p:strVal val="#ppt_x-0.05"/>
                                          </p:val>
                                        </p:tav>
                                      </p:tavLst>
                                    </p:anim>
                                    <p:anim calcmode="lin" valueType="num">
                                      <p:cBhvr>
                                        <p:cTn id="34" dur="800" decel="100000" fill="hold"/>
                                        <p:tgtEl>
                                          <p:spTgt spid="4"/>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 calcmode="lin" valueType="num">
                                      <p:cBhvr additive="base">
                                        <p:cTn id="4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additive="base">
                                        <p:cTn id="4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additive="base">
                                        <p:cTn id="5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 calcmode="lin" valueType="num">
                                      <p:cBhvr additive="base">
                                        <p:cTn id="5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9" presetClass="entr" presetSubtype="0" fill="hold" grpId="0" nodeType="click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1000" fill="hold"/>
                                        <p:tgtEl>
                                          <p:spTgt spid="5"/>
                                        </p:tgtEl>
                                        <p:attrNameLst>
                                          <p:attrName>ppt_x</p:attrName>
                                        </p:attrNameLst>
                                      </p:cBhvr>
                                      <p:tavLst>
                                        <p:tav tm="0">
                                          <p:val>
                                            <p:strVal val="#ppt_x-.2"/>
                                          </p:val>
                                        </p:tav>
                                        <p:tav tm="100000">
                                          <p:val>
                                            <p:strVal val="#ppt_x"/>
                                          </p:val>
                                        </p:tav>
                                      </p:tavLst>
                                    </p:anim>
                                    <p:anim calcmode="lin" valueType="num">
                                      <p:cBhvr>
                                        <p:cTn id="66"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67" dur="1000"/>
                                        <p:tgtEl>
                                          <p:spTgt spid="5"/>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7" end="7"/>
                                            </p:txEl>
                                          </p:spTgt>
                                        </p:tgtEl>
                                        <p:attrNameLst>
                                          <p:attrName>style.visibility</p:attrName>
                                        </p:attrNameLst>
                                      </p:cBhvr>
                                      <p:to>
                                        <p:strVal val="visible"/>
                                      </p:to>
                                    </p:set>
                                    <p:anim calcmode="lin" valueType="num">
                                      <p:cBhvr additive="base">
                                        <p:cTn id="7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3">
                                            <p:txEl>
                                              <p:pRg st="8" end="8"/>
                                            </p:txEl>
                                          </p:spTgt>
                                        </p:tgtEl>
                                        <p:attrNameLst>
                                          <p:attrName>style.visibility</p:attrName>
                                        </p:attrNameLst>
                                      </p:cBhvr>
                                      <p:to>
                                        <p:strVal val="visible"/>
                                      </p:to>
                                    </p:set>
                                    <p:anim calcmode="lin" valueType="num">
                                      <p:cBhvr additive="base">
                                        <p:cTn id="78"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3">
                                            <p:txEl>
                                              <p:pRg st="9" end="9"/>
                                            </p:txEl>
                                          </p:spTgt>
                                        </p:tgtEl>
                                        <p:attrNameLst>
                                          <p:attrName>style.visibility</p:attrName>
                                        </p:attrNameLst>
                                      </p:cBhvr>
                                      <p:to>
                                        <p:strVal val="visible"/>
                                      </p:to>
                                    </p:set>
                                    <p:anim calcmode="lin" valueType="num">
                                      <p:cBhvr additive="base">
                                        <p:cTn id="84"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 presetClass="entr" presetSubtype="4" fill="hold" grpId="0" nodeType="clickEffect">
                                  <p:stCondLst>
                                    <p:cond delay="0"/>
                                  </p:stCondLst>
                                  <p:childTnLst>
                                    <p:set>
                                      <p:cBhvr>
                                        <p:cTn id="89" dur="1" fill="hold">
                                          <p:stCondLst>
                                            <p:cond delay="0"/>
                                          </p:stCondLst>
                                        </p:cTn>
                                        <p:tgtEl>
                                          <p:spTgt spid="3">
                                            <p:txEl>
                                              <p:pRg st="10" end="10"/>
                                            </p:txEl>
                                          </p:spTgt>
                                        </p:tgtEl>
                                        <p:attrNameLst>
                                          <p:attrName>style.visibility</p:attrName>
                                        </p:attrNameLst>
                                      </p:cBhvr>
                                      <p:to>
                                        <p:strVal val="visible"/>
                                      </p:to>
                                    </p:set>
                                    <p:anim calcmode="lin" valueType="num">
                                      <p:cBhvr additive="base">
                                        <p:cTn id="90"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3">
                                            <p:txEl>
                                              <p:pRg st="11" end="11"/>
                                            </p:txEl>
                                          </p:spTgt>
                                        </p:tgtEl>
                                        <p:attrNameLst>
                                          <p:attrName>style.visibility</p:attrName>
                                        </p:attrNameLst>
                                      </p:cBhvr>
                                      <p:to>
                                        <p:strVal val="visible"/>
                                      </p:to>
                                    </p:set>
                                    <p:anim calcmode="lin" valueType="num">
                                      <p:cBhvr additive="base">
                                        <p:cTn id="96"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3">
                                            <p:txEl>
                                              <p:pRg st="12" end="12"/>
                                            </p:txEl>
                                          </p:spTgt>
                                        </p:tgtEl>
                                        <p:attrNameLst>
                                          <p:attrName>style.visibility</p:attrName>
                                        </p:attrNameLst>
                                      </p:cBhvr>
                                      <p:to>
                                        <p:strVal val="visible"/>
                                      </p:to>
                                    </p:set>
                                    <p:anim calcmode="lin" valueType="num">
                                      <p:cBhvr additive="base">
                                        <p:cTn id="102"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 presetClass="entr" presetSubtype="4" fill="hold" grpId="0" nodeType="clickEffect">
                                  <p:stCondLst>
                                    <p:cond delay="0"/>
                                  </p:stCondLst>
                                  <p:childTnLst>
                                    <p:set>
                                      <p:cBhvr>
                                        <p:cTn id="107" dur="1" fill="hold">
                                          <p:stCondLst>
                                            <p:cond delay="0"/>
                                          </p:stCondLst>
                                        </p:cTn>
                                        <p:tgtEl>
                                          <p:spTgt spid="3">
                                            <p:txEl>
                                              <p:pRg st="13" end="13"/>
                                            </p:txEl>
                                          </p:spTgt>
                                        </p:tgtEl>
                                        <p:attrNameLst>
                                          <p:attrName>style.visibility</p:attrName>
                                        </p:attrNameLst>
                                      </p:cBhvr>
                                      <p:to>
                                        <p:strVal val="visible"/>
                                      </p:to>
                                    </p:set>
                                    <p:anim calcmode="lin" valueType="num">
                                      <p:cBhvr additive="base">
                                        <p:cTn id="108"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30" presetClass="entr" presetSubtype="0" fill="hold" grpId="0" nodeType="click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fade">
                                      <p:cBhvr>
                                        <p:cTn id="114" dur="800" decel="100000"/>
                                        <p:tgtEl>
                                          <p:spTgt spid="6"/>
                                        </p:tgtEl>
                                      </p:cBhvr>
                                    </p:animEffect>
                                    <p:anim calcmode="lin" valueType="num">
                                      <p:cBhvr>
                                        <p:cTn id="115" dur="800" decel="100000" fill="hold"/>
                                        <p:tgtEl>
                                          <p:spTgt spid="6"/>
                                        </p:tgtEl>
                                        <p:attrNameLst>
                                          <p:attrName>style.rotation</p:attrName>
                                        </p:attrNameLst>
                                      </p:cBhvr>
                                      <p:tavLst>
                                        <p:tav tm="0">
                                          <p:val>
                                            <p:fltVal val="-90"/>
                                          </p:val>
                                        </p:tav>
                                        <p:tav tm="100000">
                                          <p:val>
                                            <p:fltVal val="0"/>
                                          </p:val>
                                        </p:tav>
                                      </p:tavLst>
                                    </p:anim>
                                    <p:anim calcmode="lin" valueType="num">
                                      <p:cBhvr>
                                        <p:cTn id="116" dur="800" decel="100000" fill="hold"/>
                                        <p:tgtEl>
                                          <p:spTgt spid="6"/>
                                        </p:tgtEl>
                                        <p:attrNameLst>
                                          <p:attrName>ppt_x</p:attrName>
                                        </p:attrNameLst>
                                      </p:cBhvr>
                                      <p:tavLst>
                                        <p:tav tm="0">
                                          <p:val>
                                            <p:strVal val="#ppt_x+0.4"/>
                                          </p:val>
                                        </p:tav>
                                        <p:tav tm="100000">
                                          <p:val>
                                            <p:strVal val="#ppt_x-0.05"/>
                                          </p:val>
                                        </p:tav>
                                      </p:tavLst>
                                    </p:anim>
                                    <p:anim calcmode="lin" valueType="num">
                                      <p:cBhvr>
                                        <p:cTn id="117" dur="800" decel="100000" fill="hold"/>
                                        <p:tgtEl>
                                          <p:spTgt spid="6"/>
                                        </p:tgtEl>
                                        <p:attrNameLst>
                                          <p:attrName>ppt_y</p:attrName>
                                        </p:attrNameLst>
                                      </p:cBhvr>
                                      <p:tavLst>
                                        <p:tav tm="0">
                                          <p:val>
                                            <p:strVal val="#ppt_y-0.4"/>
                                          </p:val>
                                        </p:tav>
                                        <p:tav tm="100000">
                                          <p:val>
                                            <p:strVal val="#ppt_y+0.1"/>
                                          </p:val>
                                        </p:tav>
                                      </p:tavLst>
                                    </p:anim>
                                    <p:anim calcmode="lin" valueType="num">
                                      <p:cBhvr>
                                        <p:cTn id="118"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19"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 presetClass="entr" presetSubtype="4" fill="hold" grpId="0" nodeType="clickEffect">
                                  <p:stCondLst>
                                    <p:cond delay="0"/>
                                  </p:stCondLst>
                                  <p:childTnLst>
                                    <p:set>
                                      <p:cBhvr>
                                        <p:cTn id="123" dur="1" fill="hold">
                                          <p:stCondLst>
                                            <p:cond delay="0"/>
                                          </p:stCondLst>
                                        </p:cTn>
                                        <p:tgtEl>
                                          <p:spTgt spid="3">
                                            <p:txEl>
                                              <p:pRg st="14" end="14"/>
                                            </p:txEl>
                                          </p:spTgt>
                                        </p:tgtEl>
                                        <p:attrNameLst>
                                          <p:attrName>style.visibility</p:attrName>
                                        </p:attrNameLst>
                                      </p:cBhvr>
                                      <p:to>
                                        <p:strVal val="visible"/>
                                      </p:to>
                                    </p:set>
                                    <p:anim calcmode="lin" valueType="num">
                                      <p:cBhvr additive="base">
                                        <p:cTn id="124"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25"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uiExpand="1" animBg="1"/>
      <p:bldP spid="5" grpId="0" uiExpand="1"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8000" r="-18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85728"/>
            <a:ext cx="7498080" cy="6286544"/>
          </a:xfrm>
          <a:ln w="76200"/>
        </p:spPr>
        <p:style>
          <a:lnRef idx="2">
            <a:schemeClr val="accent4"/>
          </a:lnRef>
          <a:fillRef idx="1">
            <a:schemeClr val="lt1"/>
          </a:fillRef>
          <a:effectRef idx="0">
            <a:schemeClr val="accent4"/>
          </a:effectRef>
          <a:fontRef idx="minor">
            <a:schemeClr val="dk1"/>
          </a:fontRef>
        </p:style>
        <p:txBody>
          <a:bodyPr>
            <a:normAutofit/>
          </a:bodyPr>
          <a:lstStyle/>
          <a:p>
            <a:pPr algn="ctr" rtl="1">
              <a:buNone/>
            </a:pPr>
            <a:r>
              <a:rPr lang="fa-IR" b="1" dirty="0" smtClean="0">
                <a:solidFill>
                  <a:srgbClr val="FF0000"/>
                </a:solidFill>
              </a:rPr>
              <a:t>سوالات </a:t>
            </a:r>
            <a:r>
              <a:rPr lang="fa-IR" b="1" dirty="0" smtClean="0">
                <a:solidFill>
                  <a:srgbClr val="FF0000"/>
                </a:solidFill>
                <a:cs typeface="B Nazanin" pitchFamily="2" charset="-78"/>
              </a:rPr>
              <a:t>چهار گزینه ای تشبیه </a:t>
            </a:r>
            <a:endParaRPr lang="fa-IR" dirty="0" smtClean="0">
              <a:solidFill>
                <a:srgbClr val="FF0000"/>
              </a:solidFill>
              <a:cs typeface="B Nazanin" pitchFamily="2" charset="-78"/>
            </a:endParaRPr>
          </a:p>
          <a:p>
            <a:pPr algn="r" rtl="1">
              <a:buNone/>
            </a:pPr>
            <a:r>
              <a:rPr lang="fa-IR" sz="4900" dirty="0" smtClean="0">
                <a:cs typeface="B Nazanin" pitchFamily="2" charset="-78"/>
              </a:rPr>
              <a:t> </a:t>
            </a:r>
            <a:r>
              <a:rPr lang="fa-IR" sz="1700" b="1" dirty="0" smtClean="0">
                <a:solidFill>
                  <a:srgbClr val="003300"/>
                </a:solidFill>
                <a:cs typeface="B Nazanin" pitchFamily="2" charset="-78"/>
              </a:rPr>
              <a:t>1-در کدام گزینه یکی از ارکان تشبیه محذوف است؟</a:t>
            </a:r>
          </a:p>
          <a:p>
            <a:pPr algn="r" rtl="1">
              <a:buNone/>
            </a:pPr>
            <a:r>
              <a:rPr lang="fa-IR" sz="1700" b="1" dirty="0" smtClean="0">
                <a:solidFill>
                  <a:srgbClr val="003300"/>
                </a:solidFill>
                <a:cs typeface="B Nazanin" pitchFamily="2" charset="-78"/>
              </a:rPr>
              <a:t>۱ )او نگاهش مثل خنجر بود                      ۲)چاه چونان ژرفی و پهناش،بی شرمیش ناباور</a:t>
            </a:r>
          </a:p>
          <a:p>
            <a:pPr algn="r" rtl="1">
              <a:buNone/>
            </a:pPr>
            <a:r>
              <a:rPr lang="fa-IR" sz="1700" b="1" dirty="0" smtClean="0">
                <a:solidFill>
                  <a:srgbClr val="003300"/>
                </a:solidFill>
                <a:cs typeface="B Nazanin" pitchFamily="2" charset="-78"/>
              </a:rPr>
              <a:t> ۳)قهوه خانه گرم و روشن بود،همچون شرم    ۴)گرچه بیرون تیره بود و سرد،همچو ترس </a:t>
            </a:r>
          </a:p>
          <a:p>
            <a:pPr algn="r" rtl="1">
              <a:buNone/>
            </a:pPr>
            <a:r>
              <a:rPr lang="fa-IR" sz="2000" b="1" dirty="0" smtClean="0">
                <a:solidFill>
                  <a:srgbClr val="C00000"/>
                </a:solidFill>
                <a:cs typeface="B Nazanin" pitchFamily="2" charset="-78"/>
              </a:rPr>
              <a:t>2</a:t>
            </a:r>
            <a:r>
              <a:rPr lang="fa-IR" sz="1700" b="1" dirty="0" smtClean="0">
                <a:solidFill>
                  <a:srgbClr val="C00000"/>
                </a:solidFill>
                <a:cs typeface="B Nazanin" pitchFamily="2" charset="-78"/>
              </a:rPr>
              <a:t> -ادات تشبیه در کدام گزینه ذکر نشده است؟</a:t>
            </a:r>
          </a:p>
          <a:p>
            <a:pPr algn="r" rtl="1">
              <a:buNone/>
            </a:pPr>
            <a:r>
              <a:rPr lang="fa-IR" sz="1700" b="1" dirty="0" smtClean="0">
                <a:solidFill>
                  <a:srgbClr val="C00000"/>
                </a:solidFill>
                <a:cs typeface="B Nazanin" pitchFamily="2" charset="-78"/>
              </a:rPr>
              <a:t>۱)آن شاخه های نارنج اندر میان ابر         چون پاره های اخگر اندر میان دود</a:t>
            </a:r>
          </a:p>
          <a:p>
            <a:pPr algn="r" rtl="1">
              <a:buNone/>
            </a:pPr>
            <a:r>
              <a:rPr lang="fa-IR" sz="1700" b="1" dirty="0" smtClean="0">
                <a:solidFill>
                  <a:srgbClr val="C00000"/>
                </a:solidFill>
                <a:cs typeface="B Nazanin" pitchFamily="2" charset="-78"/>
              </a:rPr>
              <a:t>۲)بر طرف رود چون بوزد باد بر درخت       آید به گوش ناله ی نای و صفیر رود</a:t>
            </a:r>
          </a:p>
          <a:p>
            <a:pPr algn="r" rtl="1">
              <a:buNone/>
            </a:pPr>
            <a:r>
              <a:rPr lang="fa-IR" sz="1700" b="1" dirty="0" smtClean="0">
                <a:solidFill>
                  <a:srgbClr val="C00000"/>
                </a:solidFill>
                <a:cs typeface="B Nazanin" pitchFamily="2" charset="-78"/>
              </a:rPr>
              <a:t>۳)چون کودکی صغیر که با خامه ی طلا        کژ مژ خطی کشد به یکی صفحه ی کبود</a:t>
            </a:r>
          </a:p>
          <a:p>
            <a:pPr algn="r" rtl="1">
              <a:buNone/>
            </a:pPr>
            <a:r>
              <a:rPr lang="fa-IR" sz="1700" b="1" dirty="0" smtClean="0">
                <a:solidFill>
                  <a:srgbClr val="C00000"/>
                </a:solidFill>
                <a:cs typeface="B Nazanin" pitchFamily="2" charset="-78"/>
              </a:rPr>
              <a:t>۴)چون لوح آزمونه که نقاش چرب دست     الوان گونه گون را بر وی بیازمود</a:t>
            </a:r>
          </a:p>
          <a:p>
            <a:pPr algn="r" rtl="1">
              <a:buNone/>
            </a:pPr>
            <a:r>
              <a:rPr lang="fa-IR" sz="1600" b="1" dirty="0" smtClean="0">
                <a:solidFill>
                  <a:srgbClr val="002060"/>
                </a:solidFill>
                <a:cs typeface="B Nazanin" pitchFamily="2" charset="-78"/>
              </a:rPr>
              <a:t>3 - در کدام بیت تشبیه به کار نرفته است؟ </a:t>
            </a:r>
          </a:p>
          <a:p>
            <a:pPr algn="r" rtl="1">
              <a:buNone/>
            </a:pPr>
            <a:r>
              <a:rPr lang="fa-IR" sz="1600" b="1" dirty="0" smtClean="0">
                <a:solidFill>
                  <a:srgbClr val="002060"/>
                </a:solidFill>
                <a:cs typeface="B Nazanin" pitchFamily="2" charset="-78"/>
              </a:rPr>
              <a:t>۱)این زبان چون سنگ و هم آهن وش است      و آنچ بجهد از زبان چون آتش است</a:t>
            </a:r>
          </a:p>
          <a:p>
            <a:pPr algn="r" rtl="1">
              <a:buNone/>
            </a:pPr>
            <a:r>
              <a:rPr lang="fa-IR" sz="1600" b="1" dirty="0" smtClean="0">
                <a:solidFill>
                  <a:srgbClr val="002060"/>
                </a:solidFill>
                <a:cs typeface="B Nazanin" pitchFamily="2" charset="-78"/>
              </a:rPr>
              <a:t>۲)چون که تا اقصای هندوستان رسید                      در بیابان طوطی چندی بدید</a:t>
            </a:r>
          </a:p>
          <a:p>
            <a:pPr algn="r" rtl="1">
              <a:buNone/>
            </a:pPr>
            <a:r>
              <a:rPr lang="fa-IR" sz="1600" b="1" dirty="0" smtClean="0">
                <a:solidFill>
                  <a:srgbClr val="002060"/>
                </a:solidFill>
                <a:cs typeface="B Nazanin" pitchFamily="2" charset="-78"/>
              </a:rPr>
              <a:t>۳)حرف چبود؟تا تو اندیشی از آن                            حرف چبود؟خار دیوار رزان</a:t>
            </a:r>
          </a:p>
          <a:p>
            <a:pPr algn="r" rtl="1">
              <a:buNone/>
            </a:pPr>
            <a:r>
              <a:rPr lang="fa-IR" sz="1600" b="1" dirty="0" smtClean="0">
                <a:solidFill>
                  <a:srgbClr val="002060"/>
                </a:solidFill>
                <a:cs typeface="B Nazanin" pitchFamily="2" charset="-78"/>
              </a:rPr>
              <a:t>۴)نکته ای کان جست ناگه از زبان                  همچو تیری دان که جست آن از کمان</a:t>
            </a:r>
          </a:p>
          <a:p>
            <a:pPr algn="r" rtl="1">
              <a:buNone/>
            </a:pPr>
            <a:endParaRPr lang="fa-IR" sz="1600" b="1" dirty="0" smtClean="0"/>
          </a:p>
          <a:p>
            <a:pPr algn="r" rtl="1">
              <a:buNone/>
            </a:pPr>
            <a:endParaRPr lang="fa-IR" sz="2000" b="1" dirty="0" smtClean="0"/>
          </a:p>
          <a:p>
            <a:pPr algn="r" rtl="1">
              <a:buNone/>
            </a:pPr>
            <a:endParaRPr lang="fa-IR" sz="2000" b="1" dirty="0" smtClean="0"/>
          </a:p>
          <a:p>
            <a:pPr algn="r" rtl="1">
              <a:buNone/>
            </a:pPr>
            <a:endParaRPr lang="fa-IR" sz="2000" b="1" dirty="0" smtClean="0"/>
          </a:p>
          <a:p>
            <a:pPr algn="r" rtl="1">
              <a:buNone/>
            </a:pPr>
            <a:endParaRPr lang="fa-IR" sz="6600" b="1" dirty="0" smtClean="0">
              <a:solidFill>
                <a:srgbClr val="FF0000"/>
              </a:solidFill>
            </a:endParaRPr>
          </a:p>
          <a:p>
            <a:pPr algn="r" rtl="1">
              <a:buNone/>
            </a:pPr>
            <a:endParaRPr lang="fa-IR" sz="6400" b="1" dirty="0" smtClean="0">
              <a:solidFill>
                <a:srgbClr val="C00000"/>
              </a:solidFill>
            </a:endParaRPr>
          </a:p>
          <a:p>
            <a:pPr algn="r" rtl="1">
              <a:buNone/>
            </a:pPr>
            <a:endParaRPr lang="fa-IR" sz="6400" dirty="0" smtClean="0"/>
          </a:p>
        </p:txBody>
      </p:sp>
      <p:sp>
        <p:nvSpPr>
          <p:cNvPr id="4" name="Rectangle 3"/>
          <p:cNvSpPr/>
          <p:nvPr/>
        </p:nvSpPr>
        <p:spPr>
          <a:xfrm>
            <a:off x="1643042" y="2500306"/>
            <a:ext cx="1285884" cy="3571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bg2">
                    <a:lumMod val="75000"/>
                  </a:schemeClr>
                </a:solidFill>
              </a:rPr>
              <a:t>گزینه 1</a:t>
            </a:r>
            <a:endParaRPr lang="en-US" dirty="0">
              <a:solidFill>
                <a:schemeClr val="bg2">
                  <a:lumMod val="75000"/>
                </a:schemeClr>
              </a:solidFill>
            </a:endParaRPr>
          </a:p>
        </p:txBody>
      </p:sp>
      <p:sp>
        <p:nvSpPr>
          <p:cNvPr id="5" name="Rectangle 4"/>
          <p:cNvSpPr/>
          <p:nvPr/>
        </p:nvSpPr>
        <p:spPr>
          <a:xfrm>
            <a:off x="1571604" y="4357694"/>
            <a:ext cx="1357322" cy="35719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a-IR" dirty="0" smtClean="0"/>
              <a:t>گزینه 2</a:t>
            </a:r>
            <a:endParaRPr lang="en-US" dirty="0"/>
          </a:p>
        </p:txBody>
      </p:sp>
      <p:sp>
        <p:nvSpPr>
          <p:cNvPr id="6" name="Rectangle 5"/>
          <p:cNvSpPr/>
          <p:nvPr/>
        </p:nvSpPr>
        <p:spPr>
          <a:xfrm>
            <a:off x="1643042" y="5857892"/>
            <a:ext cx="135732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گزینه 2</a:t>
            </a:r>
            <a:endParaRPr lang="en-U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p:cTn id="42"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0"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7"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8" dur="1000"/>
                                        <p:tgtEl>
                                          <p:spTgt spid="3">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2000"/>
                                        <p:tgtEl>
                                          <p:spTgt spid="5"/>
                                        </p:tgtEl>
                                      </p:cBhvr>
                                    </p:animEffect>
                                    <p:anim calcmode="lin" valueType="num">
                                      <p:cBhvr>
                                        <p:cTn id="64" dur="2000" fill="hold"/>
                                        <p:tgtEl>
                                          <p:spTgt spid="5"/>
                                        </p:tgtEl>
                                        <p:attrNameLst>
                                          <p:attrName>style.rotation</p:attrName>
                                        </p:attrNameLst>
                                      </p:cBhvr>
                                      <p:tavLst>
                                        <p:tav tm="0">
                                          <p:val>
                                            <p:fltVal val="720"/>
                                          </p:val>
                                        </p:tav>
                                        <p:tav tm="100000">
                                          <p:val>
                                            <p:fltVal val="0"/>
                                          </p:val>
                                        </p:tav>
                                      </p:tavLst>
                                    </p:anim>
                                    <p:anim calcmode="lin" valueType="num">
                                      <p:cBhvr>
                                        <p:cTn id="65" dur="2000" fill="hold"/>
                                        <p:tgtEl>
                                          <p:spTgt spid="5"/>
                                        </p:tgtEl>
                                        <p:attrNameLst>
                                          <p:attrName>ppt_h</p:attrName>
                                        </p:attrNameLst>
                                      </p:cBhvr>
                                      <p:tavLst>
                                        <p:tav tm="0">
                                          <p:val>
                                            <p:fltVal val="0"/>
                                          </p:val>
                                        </p:tav>
                                        <p:tav tm="100000">
                                          <p:val>
                                            <p:strVal val="#ppt_h"/>
                                          </p:val>
                                        </p:tav>
                                      </p:tavLst>
                                    </p:anim>
                                    <p:anim calcmode="lin" valueType="num">
                                      <p:cBhvr>
                                        <p:cTn id="66"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29" presetClass="entr" presetSubtype="0" fill="hold" nodeType="click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anim calcmode="lin" valueType="num">
                                      <p:cBhvr>
                                        <p:cTn id="71" dur="1000" fill="hold"/>
                                        <p:tgtEl>
                                          <p:spTgt spid="3">
                                            <p:txEl>
                                              <p:pRg st="9" end="9"/>
                                            </p:txEl>
                                          </p:spTgt>
                                        </p:tgtEl>
                                        <p:attrNameLst>
                                          <p:attrName>ppt_x</p:attrName>
                                        </p:attrNameLst>
                                      </p:cBhvr>
                                      <p:tavLst>
                                        <p:tav tm="0">
                                          <p:val>
                                            <p:strVal val="#ppt_x-.2"/>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
                                          </p:val>
                                        </p:tav>
                                        <p:tav tm="100000">
                                          <p:val>
                                            <p:strVal val="#ppt_y"/>
                                          </p:val>
                                        </p:tav>
                                      </p:tavLst>
                                    </p:anim>
                                    <p:animEffect transition="in" filter="wipe(right)" prLst="gradientSize: 0.1">
                                      <p:cBhvr>
                                        <p:cTn id="73" dur="1000"/>
                                        <p:tgtEl>
                                          <p:spTgt spid="3">
                                            <p:txEl>
                                              <p:pRg st="9" end="9"/>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9" presetClass="entr" presetSubtype="0" fill="hold" nodeType="clickEffect">
                                  <p:stCondLst>
                                    <p:cond delay="0"/>
                                  </p:stCondLst>
                                  <p:childTnLst>
                                    <p:set>
                                      <p:cBhvr>
                                        <p:cTn id="77" dur="1" fill="hold">
                                          <p:stCondLst>
                                            <p:cond delay="0"/>
                                          </p:stCondLst>
                                        </p:cTn>
                                        <p:tgtEl>
                                          <p:spTgt spid="3">
                                            <p:txEl>
                                              <p:pRg st="10" end="10"/>
                                            </p:txEl>
                                          </p:spTgt>
                                        </p:tgtEl>
                                        <p:attrNameLst>
                                          <p:attrName>style.visibility</p:attrName>
                                        </p:attrNameLst>
                                      </p:cBhvr>
                                      <p:to>
                                        <p:strVal val="visible"/>
                                      </p:to>
                                    </p:set>
                                    <p:anim calcmode="lin" valueType="num">
                                      <p:cBhvr>
                                        <p:cTn id="78" dur="1000" fill="hold"/>
                                        <p:tgtEl>
                                          <p:spTgt spid="3">
                                            <p:txEl>
                                              <p:pRg st="10" end="10"/>
                                            </p:txEl>
                                          </p:spTgt>
                                        </p:tgtEl>
                                        <p:attrNameLst>
                                          <p:attrName>ppt_x</p:attrName>
                                        </p:attrNameLst>
                                      </p:cBhvr>
                                      <p:tavLst>
                                        <p:tav tm="0">
                                          <p:val>
                                            <p:strVal val="#ppt_x-.2"/>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
                                          </p:val>
                                        </p:tav>
                                        <p:tav tm="100000">
                                          <p:val>
                                            <p:strVal val="#ppt_y"/>
                                          </p:val>
                                        </p:tav>
                                      </p:tavLst>
                                    </p:anim>
                                    <p:animEffect transition="in" filter="wipe(right)" prLst="gradientSize: 0.1">
                                      <p:cBhvr>
                                        <p:cTn id="80" dur="1000"/>
                                        <p:tgtEl>
                                          <p:spTgt spid="3">
                                            <p:txEl>
                                              <p:pRg st="10" end="10"/>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29" presetClass="entr" presetSubtype="0" fill="hold" nodeType="clickEffect">
                                  <p:stCondLst>
                                    <p:cond delay="0"/>
                                  </p:stCondLst>
                                  <p:childTnLst>
                                    <p:set>
                                      <p:cBhvr>
                                        <p:cTn id="84" dur="1" fill="hold">
                                          <p:stCondLst>
                                            <p:cond delay="0"/>
                                          </p:stCondLst>
                                        </p:cTn>
                                        <p:tgtEl>
                                          <p:spTgt spid="3">
                                            <p:txEl>
                                              <p:pRg st="11" end="11"/>
                                            </p:txEl>
                                          </p:spTgt>
                                        </p:tgtEl>
                                        <p:attrNameLst>
                                          <p:attrName>style.visibility</p:attrName>
                                        </p:attrNameLst>
                                      </p:cBhvr>
                                      <p:to>
                                        <p:strVal val="visible"/>
                                      </p:to>
                                    </p:set>
                                    <p:anim calcmode="lin" valueType="num">
                                      <p:cBhvr>
                                        <p:cTn id="85" dur="1000" fill="hold"/>
                                        <p:tgtEl>
                                          <p:spTgt spid="3">
                                            <p:txEl>
                                              <p:pRg st="11" end="11"/>
                                            </p:txEl>
                                          </p:spTgt>
                                        </p:tgtEl>
                                        <p:attrNameLst>
                                          <p:attrName>ppt_x</p:attrName>
                                        </p:attrNameLst>
                                      </p:cBhvr>
                                      <p:tavLst>
                                        <p:tav tm="0">
                                          <p:val>
                                            <p:strVal val="#ppt_x-.2"/>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87" dur="1000"/>
                                        <p:tgtEl>
                                          <p:spTgt spid="3">
                                            <p:txEl>
                                              <p:pRg st="11" end="11"/>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9" presetClass="entr" presetSubtype="0" fill="hold" nodeType="clickEffect">
                                  <p:stCondLst>
                                    <p:cond delay="0"/>
                                  </p:stCondLst>
                                  <p:childTnLst>
                                    <p:set>
                                      <p:cBhvr>
                                        <p:cTn id="91" dur="1" fill="hold">
                                          <p:stCondLst>
                                            <p:cond delay="0"/>
                                          </p:stCondLst>
                                        </p:cTn>
                                        <p:tgtEl>
                                          <p:spTgt spid="3">
                                            <p:txEl>
                                              <p:pRg st="12" end="12"/>
                                            </p:txEl>
                                          </p:spTgt>
                                        </p:tgtEl>
                                        <p:attrNameLst>
                                          <p:attrName>style.visibility</p:attrName>
                                        </p:attrNameLst>
                                      </p:cBhvr>
                                      <p:to>
                                        <p:strVal val="visible"/>
                                      </p:to>
                                    </p:set>
                                    <p:anim calcmode="lin" valueType="num">
                                      <p:cBhvr>
                                        <p:cTn id="92" dur="1000" fill="hold"/>
                                        <p:tgtEl>
                                          <p:spTgt spid="3">
                                            <p:txEl>
                                              <p:pRg st="12" end="12"/>
                                            </p:txEl>
                                          </p:spTgt>
                                        </p:tgtEl>
                                        <p:attrNameLst>
                                          <p:attrName>ppt_x</p:attrName>
                                        </p:attrNameLst>
                                      </p:cBhvr>
                                      <p:tavLst>
                                        <p:tav tm="0">
                                          <p:val>
                                            <p:strVal val="#ppt_x-.2"/>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94" dur="1000"/>
                                        <p:tgtEl>
                                          <p:spTgt spid="3">
                                            <p:txEl>
                                              <p:pRg st="12" end="12"/>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9" presetClass="entr" presetSubtype="0" fill="hold" nodeType="clickEffect">
                                  <p:stCondLst>
                                    <p:cond delay="0"/>
                                  </p:stCondLst>
                                  <p:childTnLst>
                                    <p:set>
                                      <p:cBhvr>
                                        <p:cTn id="98" dur="1" fill="hold">
                                          <p:stCondLst>
                                            <p:cond delay="0"/>
                                          </p:stCondLst>
                                        </p:cTn>
                                        <p:tgtEl>
                                          <p:spTgt spid="3">
                                            <p:txEl>
                                              <p:pRg st="13" end="13"/>
                                            </p:txEl>
                                          </p:spTgt>
                                        </p:tgtEl>
                                        <p:attrNameLst>
                                          <p:attrName>style.visibility</p:attrName>
                                        </p:attrNameLst>
                                      </p:cBhvr>
                                      <p:to>
                                        <p:strVal val="visible"/>
                                      </p:to>
                                    </p:set>
                                    <p:anim calcmode="lin" valueType="num">
                                      <p:cBhvr>
                                        <p:cTn id="99" dur="1000" fill="hold"/>
                                        <p:tgtEl>
                                          <p:spTgt spid="3">
                                            <p:txEl>
                                              <p:pRg st="13" end="13"/>
                                            </p:txEl>
                                          </p:spTgt>
                                        </p:tgtEl>
                                        <p:attrNameLst>
                                          <p:attrName>ppt_x</p:attrName>
                                        </p:attrNameLst>
                                      </p:cBhvr>
                                      <p:tavLst>
                                        <p:tav tm="0">
                                          <p:val>
                                            <p:strVal val="#ppt_x-.2"/>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101" dur="1000"/>
                                        <p:tgtEl>
                                          <p:spTgt spid="3">
                                            <p:txEl>
                                              <p:pRg st="13" end="13"/>
                                            </p:txEl>
                                          </p:spTgt>
                                        </p:tgtEl>
                                      </p:cBhvr>
                                    </p:animEffect>
                                  </p:childTnLst>
                                </p:cTn>
                              </p:par>
                            </p:childTnLst>
                          </p:cTn>
                        </p:par>
                      </p:childTnLst>
                    </p:cTn>
                  </p:par>
                  <p:par>
                    <p:cTn id="102" fill="hold">
                      <p:stCondLst>
                        <p:cond delay="indefinite"/>
                      </p:stCondLst>
                      <p:childTnLst>
                        <p:par>
                          <p:cTn id="103" fill="hold">
                            <p:stCondLst>
                              <p:cond delay="0"/>
                            </p:stCondLst>
                            <p:childTnLst>
                              <p:par>
                                <p:cTn id="104" presetID="48" presetClass="entr" presetSubtype="0" accel="50000" fill="hold" grpId="0" nodeType="clickEffect">
                                  <p:stCondLst>
                                    <p:cond delay="0"/>
                                  </p:stCondLst>
                                  <p:childTnLst>
                                    <p:set>
                                      <p:cBhvr>
                                        <p:cTn id="105" dur="1" fill="hold">
                                          <p:stCondLst>
                                            <p:cond delay="0"/>
                                          </p:stCondLst>
                                        </p:cTn>
                                        <p:tgtEl>
                                          <p:spTgt spid="6"/>
                                        </p:tgtEl>
                                        <p:attrNameLst>
                                          <p:attrName>style.visibility</p:attrName>
                                        </p:attrNameLst>
                                      </p:cBhvr>
                                      <p:to>
                                        <p:strVal val="visible"/>
                                      </p:to>
                                    </p:set>
                                    <p:anim calcmode="lin" valueType="num">
                                      <p:cBhvr>
                                        <p:cTn id="106"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07"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108" dur="1000" fill="hold"/>
                                        <p:tgtEl>
                                          <p:spTgt spid="6"/>
                                        </p:tgtEl>
                                        <p:attrNameLst>
                                          <p:attrName>ppt_y</p:attrName>
                                        </p:attrNameLst>
                                      </p:cBhvr>
                                      <p:tavLst>
                                        <p:tav tm="0">
                                          <p:val>
                                            <p:strVal val="#ppt_y"/>
                                          </p:val>
                                        </p:tav>
                                        <p:tav tm="100000">
                                          <p:val>
                                            <p:strVal val="#ppt_y"/>
                                          </p:val>
                                        </p:tav>
                                      </p:tavLst>
                                    </p:anim>
                                    <p:animEffect transition="in" filter="fade">
                                      <p:cBhvr>
                                        <p:cTn id="10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85728"/>
            <a:ext cx="7498080" cy="6357982"/>
          </a:xfrm>
          <a:ln w="38100">
            <a:prstDash val="sysDash"/>
          </a:ln>
        </p:spPr>
        <p:style>
          <a:lnRef idx="2">
            <a:schemeClr val="accent6"/>
          </a:lnRef>
          <a:fillRef idx="1">
            <a:schemeClr val="lt1"/>
          </a:fillRef>
          <a:effectRef idx="0">
            <a:schemeClr val="accent6"/>
          </a:effectRef>
          <a:fontRef idx="minor">
            <a:schemeClr val="dk1"/>
          </a:fontRef>
        </p:style>
        <p:txBody>
          <a:bodyPr>
            <a:normAutofit fontScale="92500" lnSpcReduction="20000"/>
          </a:bodyPr>
          <a:lstStyle/>
          <a:p>
            <a:pPr algn="just" rtl="1"/>
            <a:r>
              <a:rPr lang="fa-IR" sz="2600" b="1" dirty="0" smtClean="0">
                <a:solidFill>
                  <a:srgbClr val="002060"/>
                </a:solidFill>
                <a:cs typeface="B Nazanin" pitchFamily="2" charset="-78"/>
              </a:rPr>
              <a:t>14) اگر ابیات زیر را با توجه به داشتن آرایه  های </a:t>
            </a:r>
            <a:r>
              <a:rPr lang="fa-IR" sz="2600" b="1" dirty="0" smtClean="0">
                <a:solidFill>
                  <a:srgbClr val="C00000"/>
                </a:solidFill>
                <a:cs typeface="B Nazanin" pitchFamily="2" charset="-78"/>
              </a:rPr>
              <a:t>(استعاره ، تشبیه ،حس آمیزی ، اسلوب معادله ، جناس  تام)</a:t>
            </a:r>
            <a:r>
              <a:rPr lang="fa-IR" sz="2600" b="1" dirty="0" smtClean="0">
                <a:solidFill>
                  <a:srgbClr val="002060"/>
                </a:solidFill>
                <a:cs typeface="B Nazanin" pitchFamily="2" charset="-78"/>
              </a:rPr>
              <a:t>از بالا به پایین مرتب کنیم،گزینه درست کدام است ؟</a:t>
            </a:r>
            <a:endParaRPr lang="en-US" sz="2600" dirty="0" smtClean="0">
              <a:solidFill>
                <a:srgbClr val="002060"/>
              </a:solidFill>
              <a:cs typeface="B Nazanin" pitchFamily="2" charset="-78"/>
            </a:endParaRPr>
          </a:p>
          <a:p>
            <a:pPr algn="r" rtl="1"/>
            <a:r>
              <a:rPr lang="fa-IR" sz="2800" b="1" dirty="0" smtClean="0">
                <a:solidFill>
                  <a:srgbClr val="002A00"/>
                </a:solidFill>
                <a:cs typeface="B Nazanin" pitchFamily="2" charset="-78"/>
              </a:rPr>
              <a:t>الف:تا بر آمد در جهان آوازه ی زلف و رخش  </a:t>
            </a:r>
          </a:p>
          <a:p>
            <a:pPr algn="ctr" rtl="1">
              <a:buNone/>
            </a:pPr>
            <a:r>
              <a:rPr lang="fa-IR" sz="2800" b="1" dirty="0" smtClean="0">
                <a:solidFill>
                  <a:srgbClr val="002A00"/>
                </a:solidFill>
                <a:cs typeface="B Nazanin" pitchFamily="2" charset="-78"/>
              </a:rPr>
              <a:t>         کیمیای کفر ودین را روز  بازاری نماند </a:t>
            </a:r>
            <a:endParaRPr lang="en-US" sz="2800" b="1" dirty="0" smtClean="0">
              <a:solidFill>
                <a:srgbClr val="002A00"/>
              </a:solidFill>
              <a:cs typeface="B Nazanin" pitchFamily="2" charset="-78"/>
            </a:endParaRPr>
          </a:p>
          <a:p>
            <a:pPr algn="r" rtl="1"/>
            <a:r>
              <a:rPr lang="fa-IR" sz="2800" b="1" dirty="0" smtClean="0">
                <a:solidFill>
                  <a:srgbClr val="002A00"/>
                </a:solidFill>
                <a:cs typeface="B Nazanin" pitchFamily="2" charset="-78"/>
              </a:rPr>
              <a:t>ب:جز بدان آهوی وحشی که به من رام نگشت       </a:t>
            </a:r>
          </a:p>
          <a:p>
            <a:pPr algn="ctr" rtl="1">
              <a:buNone/>
            </a:pPr>
            <a:r>
              <a:rPr lang="fa-IR" sz="2800" b="1" dirty="0" smtClean="0">
                <a:solidFill>
                  <a:srgbClr val="002A00"/>
                </a:solidFill>
                <a:cs typeface="B Nazanin" pitchFamily="2" charset="-78"/>
              </a:rPr>
              <a:t>    دل وحشت زده با هیچ کسم رام نبود </a:t>
            </a:r>
            <a:endParaRPr lang="en-US" sz="2800" b="1" dirty="0" smtClean="0">
              <a:solidFill>
                <a:srgbClr val="002A00"/>
              </a:solidFill>
              <a:cs typeface="B Nazanin" pitchFamily="2" charset="-78"/>
            </a:endParaRPr>
          </a:p>
          <a:p>
            <a:pPr algn="r" rtl="1"/>
            <a:r>
              <a:rPr lang="fa-IR" sz="2800" b="1" dirty="0" smtClean="0">
                <a:solidFill>
                  <a:srgbClr val="002A00"/>
                </a:solidFill>
                <a:cs typeface="B Nazanin" pitchFamily="2" charset="-78"/>
              </a:rPr>
              <a:t>ج:گرآن شیرین دهن لب را به شکر خنده بگشاید  </a:t>
            </a:r>
          </a:p>
          <a:p>
            <a:pPr algn="ctr" rtl="1">
              <a:buNone/>
            </a:pPr>
            <a:r>
              <a:rPr lang="fa-IR" sz="2800" b="1" dirty="0" smtClean="0">
                <a:solidFill>
                  <a:srgbClr val="002A00"/>
                </a:solidFill>
                <a:cs typeface="B Nazanin" pitchFamily="2" charset="-78"/>
              </a:rPr>
              <a:t>     کف خسرو به به خاک تیره ریزد خون شیرین را</a:t>
            </a:r>
            <a:endParaRPr lang="en-US" sz="2800" b="1" dirty="0" smtClean="0">
              <a:solidFill>
                <a:srgbClr val="002A00"/>
              </a:solidFill>
              <a:cs typeface="B Nazanin" pitchFamily="2" charset="-78"/>
            </a:endParaRPr>
          </a:p>
          <a:p>
            <a:pPr algn="r" rtl="1"/>
            <a:r>
              <a:rPr lang="fa-IR" sz="2800" b="1" dirty="0" smtClean="0">
                <a:solidFill>
                  <a:srgbClr val="002A00"/>
                </a:solidFill>
                <a:cs typeface="B Nazanin" pitchFamily="2" charset="-78"/>
              </a:rPr>
              <a:t>د:دل به دست آن نگار شوخ وشنگ افتاده است  </a:t>
            </a:r>
          </a:p>
          <a:p>
            <a:pPr algn="ctr" rtl="1">
              <a:buNone/>
            </a:pPr>
            <a:r>
              <a:rPr lang="fa-IR" sz="2800" b="1" dirty="0" smtClean="0">
                <a:solidFill>
                  <a:srgbClr val="002A00"/>
                </a:solidFill>
                <a:cs typeface="B Nazanin" pitchFamily="2" charset="-78"/>
              </a:rPr>
              <a:t>       طفل با زیگوش را آتش به چنگ افتاده است</a:t>
            </a:r>
            <a:endParaRPr lang="en-US" sz="2800" b="1" dirty="0" smtClean="0">
              <a:solidFill>
                <a:srgbClr val="002A00"/>
              </a:solidFill>
              <a:cs typeface="B Nazanin" pitchFamily="2" charset="-78"/>
            </a:endParaRPr>
          </a:p>
          <a:p>
            <a:pPr algn="r" rtl="1"/>
            <a:r>
              <a:rPr lang="fa-IR" sz="2800" b="1" dirty="0" smtClean="0">
                <a:solidFill>
                  <a:srgbClr val="002A00"/>
                </a:solidFill>
                <a:cs typeface="B Nazanin" pitchFamily="2" charset="-78"/>
              </a:rPr>
              <a:t>ه:محروم اگر شدم ز سر کوی او چه شد       </a:t>
            </a:r>
          </a:p>
          <a:p>
            <a:pPr algn="ctr" rtl="1">
              <a:buNone/>
            </a:pPr>
            <a:r>
              <a:rPr lang="fa-IR" sz="2800" b="1" dirty="0" smtClean="0">
                <a:solidFill>
                  <a:srgbClr val="002A00"/>
                </a:solidFill>
                <a:cs typeface="B Nazanin" pitchFamily="2" charset="-78"/>
              </a:rPr>
              <a:t>           از گلشن زمانه که بوی وفا شنید</a:t>
            </a:r>
            <a:endParaRPr lang="en-US" sz="2800" b="1" dirty="0" smtClean="0">
              <a:solidFill>
                <a:srgbClr val="002A00"/>
              </a:solidFill>
              <a:cs typeface="B Nazanin" pitchFamily="2" charset="-78"/>
            </a:endParaRPr>
          </a:p>
          <a:p>
            <a:pPr algn="r" rtl="1"/>
            <a:r>
              <a:rPr lang="fa-IR" sz="2800" b="1" dirty="0" smtClean="0">
                <a:solidFill>
                  <a:srgbClr val="7030A0"/>
                </a:solidFill>
                <a:cs typeface="B Nazanin" pitchFamily="2" charset="-78"/>
              </a:rPr>
              <a:t>1)ج،ب،ه،الف،د                                2)ب،ه،د،الف،ج</a:t>
            </a:r>
            <a:endParaRPr lang="en-US" sz="2800" b="1" dirty="0" smtClean="0">
              <a:solidFill>
                <a:srgbClr val="7030A0"/>
              </a:solidFill>
              <a:cs typeface="B Nazanin" pitchFamily="2" charset="-78"/>
            </a:endParaRPr>
          </a:p>
          <a:p>
            <a:pPr algn="r" rtl="1"/>
            <a:r>
              <a:rPr lang="fa-IR" sz="2800" b="1" dirty="0" smtClean="0">
                <a:solidFill>
                  <a:srgbClr val="7030A0"/>
                </a:solidFill>
                <a:cs typeface="B Nazanin" pitchFamily="2" charset="-78"/>
              </a:rPr>
              <a:t>3)ب،الف،ه،د،ج                              4)ج،الف،ه،د،ب</a:t>
            </a:r>
          </a:p>
          <a:p>
            <a:pPr algn="r" rtl="1"/>
            <a:r>
              <a:rPr lang="fa-IR" sz="1700" b="1" dirty="0" smtClean="0">
                <a:solidFill>
                  <a:srgbClr val="C00000"/>
                </a:solidFill>
                <a:cs typeface="B Nazanin" pitchFamily="2" charset="-78"/>
              </a:rPr>
              <a:t>آهوي وحشي استعاره از معشوق       كيمياي كفر و ايمان اضافه تشبيهي </a:t>
            </a:r>
          </a:p>
          <a:p>
            <a:pPr algn="r" rtl="1"/>
            <a:r>
              <a:rPr lang="fa-IR" sz="1700" b="1" dirty="0" smtClean="0">
                <a:solidFill>
                  <a:srgbClr val="C00000"/>
                </a:solidFill>
                <a:cs typeface="B Nazanin" pitchFamily="2" charset="-78"/>
              </a:rPr>
              <a:t>بو شنيدن حس آميزي       دل معادل طفل اسلوب معادله       شيرين جناس تام</a:t>
            </a:r>
          </a:p>
          <a:p>
            <a:pPr algn="r" rtl="1"/>
            <a:endParaRPr lang="en-US" sz="2800" b="1" dirty="0" smtClean="0">
              <a:solidFill>
                <a:srgbClr val="7030A0"/>
              </a:solidFill>
              <a:cs typeface="B Nazanin" pitchFamily="2" charset="-78"/>
            </a:endParaRPr>
          </a:p>
          <a:p>
            <a:endParaRPr lang="fa-IR" dirty="0"/>
          </a:p>
        </p:txBody>
      </p:sp>
      <p:sp>
        <p:nvSpPr>
          <p:cNvPr id="4" name="Rectangle 3"/>
          <p:cNvSpPr/>
          <p:nvPr/>
        </p:nvSpPr>
        <p:spPr>
          <a:xfrm>
            <a:off x="1643042" y="5643578"/>
            <a:ext cx="1143008" cy="28575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accent2">
                    <a:lumMod val="40000"/>
                    <a:lumOff val="60000"/>
                  </a:schemeClr>
                </a:solidFill>
              </a:rPr>
              <a:t>گزینه 3</a:t>
            </a:r>
            <a:endParaRPr lang="en-US" dirty="0">
              <a:solidFill>
                <a:schemeClr val="accent2">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0" presetClass="entr" presetSubtype="0" fill="hold" grpId="0" nodeType="click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800" decel="100000"/>
                                        <p:tgtEl>
                                          <p:spTgt spid="4"/>
                                        </p:tgtEl>
                                      </p:cBhvr>
                                    </p:animEffect>
                                    <p:anim calcmode="lin" valueType="num">
                                      <p:cBhvr>
                                        <p:cTn id="80" dur="800" decel="100000" fill="hold"/>
                                        <p:tgtEl>
                                          <p:spTgt spid="4"/>
                                        </p:tgtEl>
                                        <p:attrNameLst>
                                          <p:attrName>style.rotation</p:attrName>
                                        </p:attrNameLst>
                                      </p:cBhvr>
                                      <p:tavLst>
                                        <p:tav tm="0">
                                          <p:val>
                                            <p:fltVal val="-90"/>
                                          </p:val>
                                        </p:tav>
                                        <p:tav tm="100000">
                                          <p:val>
                                            <p:fltVal val="0"/>
                                          </p:val>
                                        </p:tav>
                                      </p:tavLst>
                                    </p:anim>
                                    <p:anim calcmode="lin" valueType="num">
                                      <p:cBhvr>
                                        <p:cTn id="81" dur="800" decel="100000" fill="hold"/>
                                        <p:tgtEl>
                                          <p:spTgt spid="4"/>
                                        </p:tgtEl>
                                        <p:attrNameLst>
                                          <p:attrName>ppt_x</p:attrName>
                                        </p:attrNameLst>
                                      </p:cBhvr>
                                      <p:tavLst>
                                        <p:tav tm="0">
                                          <p:val>
                                            <p:strVal val="#ppt_x+0.4"/>
                                          </p:val>
                                        </p:tav>
                                        <p:tav tm="100000">
                                          <p:val>
                                            <p:strVal val="#ppt_x-0.05"/>
                                          </p:val>
                                        </p:tav>
                                      </p:tavLst>
                                    </p:anim>
                                    <p:anim calcmode="lin" valueType="num">
                                      <p:cBhvr>
                                        <p:cTn id="82" dur="800" decel="100000" fill="hold"/>
                                        <p:tgtEl>
                                          <p:spTgt spid="4"/>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3">
                                            <p:txEl>
                                              <p:pRg st="11" end="11"/>
                                            </p:txEl>
                                          </p:spTgt>
                                        </p:tgtEl>
                                        <p:attrNameLst>
                                          <p:attrName>style.visibility</p:attrName>
                                        </p:attrNameLst>
                                      </p:cBhvr>
                                      <p:to>
                                        <p:strVal val="visible"/>
                                      </p:to>
                                    </p:set>
                                    <p:anim calcmode="lin" valueType="num">
                                      <p:cBhvr additive="base">
                                        <p:cTn id="8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
                                            <p:txEl>
                                              <p:pRg st="12" end="12"/>
                                            </p:txEl>
                                          </p:spTgt>
                                        </p:tgtEl>
                                        <p:attrNameLst>
                                          <p:attrName>style.visibility</p:attrName>
                                        </p:attrNameLst>
                                      </p:cBhvr>
                                      <p:to>
                                        <p:strVal val="visible"/>
                                      </p:to>
                                    </p:set>
                                    <p:anim calcmode="lin" valueType="num">
                                      <p:cBhvr additive="base">
                                        <p:cTn id="9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3">
                                            <p:txEl>
                                              <p:pRg st="13" end="13"/>
                                            </p:txEl>
                                          </p:spTgt>
                                        </p:tgtEl>
                                        <p:attrNameLst>
                                          <p:attrName>style.visibility</p:attrName>
                                        </p:attrNameLst>
                                      </p:cBhvr>
                                      <p:to>
                                        <p:strVal val="visible"/>
                                      </p:to>
                                    </p:set>
                                    <p:anim calcmode="lin" valueType="num">
                                      <p:cBhvr additive="base">
                                        <p:cTn id="101"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3">
                                            <p:txEl>
                                              <p:pRg st="14" end="14"/>
                                            </p:txEl>
                                          </p:spTgt>
                                        </p:tgtEl>
                                        <p:attrNameLst>
                                          <p:attrName>style.visibility</p:attrName>
                                        </p:attrNameLst>
                                      </p:cBhvr>
                                      <p:to>
                                        <p:strVal val="visible"/>
                                      </p:to>
                                    </p:set>
                                    <p:anim calcmode="lin" valueType="num">
                                      <p:cBhvr additive="base">
                                        <p:cTn id="10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1538" y="142852"/>
            <a:ext cx="7862150" cy="1000132"/>
          </a:xfrm>
          <a:solidFill>
            <a:srgbClr val="FFC000"/>
          </a:solidFill>
        </p:spPr>
        <p:txBody>
          <a:bodyPr>
            <a:noAutofit/>
          </a:bodyPr>
          <a:lstStyle/>
          <a:p>
            <a:pPr algn="r" rtl="1"/>
            <a:r>
              <a:rPr lang="fa-IR" sz="2400" b="1" dirty="0" smtClean="0">
                <a:solidFill>
                  <a:srgbClr val="003300"/>
                </a:solidFill>
                <a:cs typeface="B Nazanin" pitchFamily="2" charset="-78"/>
              </a:rPr>
              <a:t>15 ) در بيت « ما دل از دنياي پوچ بي بقا برداشتيم / يك قلم زين استخوان دل چون هما برداشتيم » كدام آرايه ها وجود دارد ؟ </a:t>
            </a:r>
            <a:r>
              <a:rPr lang="en-US" sz="2400" dirty="0" smtClean="0">
                <a:solidFill>
                  <a:srgbClr val="003300"/>
                </a:solidFill>
              </a:rPr>
              <a:t/>
            </a:r>
            <a:br>
              <a:rPr lang="en-US" sz="2400" dirty="0" smtClean="0">
                <a:solidFill>
                  <a:srgbClr val="003300"/>
                </a:solidFill>
              </a:rPr>
            </a:br>
            <a:endParaRPr lang="fa-IR" sz="2400" dirty="0">
              <a:solidFill>
                <a:srgbClr val="003300"/>
              </a:solidFill>
              <a:cs typeface="B Nazanin" pitchFamily="2" charset="-78"/>
            </a:endParaRPr>
          </a:p>
        </p:txBody>
      </p:sp>
      <p:sp>
        <p:nvSpPr>
          <p:cNvPr id="3" name="Content Placeholder 2"/>
          <p:cNvSpPr>
            <a:spLocks noGrp="1"/>
          </p:cNvSpPr>
          <p:nvPr>
            <p:ph idx="1"/>
          </p:nvPr>
        </p:nvSpPr>
        <p:spPr>
          <a:xfrm>
            <a:off x="1435608" y="1142984"/>
            <a:ext cx="7498080" cy="5105416"/>
          </a:xfrm>
        </p:spPr>
        <p:txBody>
          <a:bodyPr>
            <a:normAutofit lnSpcReduction="10000"/>
          </a:bodyPr>
          <a:lstStyle/>
          <a:p>
            <a:pPr algn="r" rtl="1"/>
            <a:r>
              <a:rPr lang="fa-IR" sz="20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rPr>
              <a:t>1 ) </a:t>
            </a:r>
            <a:r>
              <a:rPr lang="fa-IR" sz="18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rPr>
              <a:t>تشبيه – استعاره – تشخيص – ايهام </a:t>
            </a:r>
          </a:p>
          <a:p>
            <a:pPr algn="r" rtl="1"/>
            <a:r>
              <a:rPr lang="fa-IR" sz="18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rPr>
              <a:t> 2 ) كنايه – تشبيه – استعاره – مراعات نظير </a:t>
            </a:r>
          </a:p>
          <a:p>
            <a:pPr algn="r" rtl="1"/>
            <a:r>
              <a:rPr lang="fa-IR" sz="18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rPr>
              <a:t>3 ) مراعات نظير – كنايه ايهام – تشبيه  </a:t>
            </a:r>
          </a:p>
          <a:p>
            <a:pPr algn="r" rtl="1"/>
            <a:r>
              <a:rPr lang="fa-IR" sz="18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rPr>
              <a:t> 4 ) ايهام تناسب – حس آميزي – استعاره – تشخيص</a:t>
            </a:r>
          </a:p>
          <a:p>
            <a:pPr algn="r" rtl="1">
              <a:buNone/>
            </a:pPr>
            <a:endParaRPr lang="fa-IR" sz="1800" b="1" dirty="0" smtClean="0">
              <a:solidFill>
                <a:srgbClr val="005C2A"/>
              </a:solidFill>
              <a:effectLst>
                <a:outerShdw blurRad="50000" dist="30000" dir="5400000" algn="tl" rotWithShape="0">
                  <a:srgbClr val="000000">
                    <a:alpha val="30000"/>
                  </a:srgbClr>
                </a:outerShdw>
              </a:effectLst>
              <a:latin typeface="+mj-lt"/>
              <a:ea typeface="+mj-ea"/>
              <a:cs typeface="B Nazanin" pitchFamily="2" charset="-78"/>
            </a:endParaRPr>
          </a:p>
          <a:p>
            <a:pPr algn="r" rtl="1"/>
            <a:r>
              <a:rPr lang="fa-IR" sz="1800" dirty="0" smtClean="0">
                <a:solidFill>
                  <a:srgbClr val="C00000"/>
                </a:solidFill>
                <a:cs typeface="B Nazanin" pitchFamily="2" charset="-78"/>
              </a:rPr>
              <a:t>دل از چيزي برداشتن كنايه از فراموش كردن          ما جون هما تشبيه </a:t>
            </a:r>
          </a:p>
          <a:p>
            <a:pPr algn="r" rtl="1"/>
            <a:r>
              <a:rPr lang="fa-IR" sz="1800" dirty="0" smtClean="0">
                <a:solidFill>
                  <a:srgbClr val="C00000"/>
                </a:solidFill>
                <a:cs typeface="B Nazanin" pitchFamily="2" charset="-78"/>
              </a:rPr>
              <a:t>استخوان استعاره از ماديات پست                       دنيا و پوچ و بي بقا مراعات النظير</a:t>
            </a:r>
          </a:p>
          <a:p>
            <a:pPr algn="r" rtl="1">
              <a:buNone/>
            </a:pPr>
            <a:endParaRPr lang="fa-IR" sz="1800" dirty="0" smtClean="0">
              <a:solidFill>
                <a:srgbClr val="C00000"/>
              </a:solidFill>
              <a:cs typeface="B Nazanin" pitchFamily="2" charset="-78"/>
            </a:endParaRPr>
          </a:p>
          <a:p>
            <a:pPr algn="r" rtl="1"/>
            <a:r>
              <a:rPr lang="fa-IR" sz="2000" b="1" dirty="0" smtClean="0">
                <a:solidFill>
                  <a:schemeClr val="tx2">
                    <a:satMod val="130000"/>
                  </a:schemeClr>
                </a:solidFill>
                <a:effectLst>
                  <a:outerShdw blurRad="50000" dist="30000" dir="5400000" algn="tl" rotWithShape="0">
                    <a:srgbClr val="000000">
                      <a:alpha val="30000"/>
                    </a:srgbClr>
                  </a:outerShdw>
                </a:effectLst>
                <a:latin typeface="+mj-lt"/>
                <a:ea typeface="+mj-ea"/>
                <a:cs typeface="B Nazanin" pitchFamily="2" charset="-78"/>
              </a:rPr>
              <a:t>16 ) در كدام بيت تناقض وج</a:t>
            </a:r>
            <a:r>
              <a:rPr lang="fa-IR" sz="2000" b="1" u="sng" dirty="0" smtClean="0">
                <a:solidFill>
                  <a:schemeClr val="tx2">
                    <a:satMod val="130000"/>
                  </a:schemeClr>
                </a:solidFill>
                <a:effectLst>
                  <a:outerShdw blurRad="50000" dist="30000" dir="5400000" algn="tl" rotWithShape="0">
                    <a:srgbClr val="000000">
                      <a:alpha val="30000"/>
                    </a:srgbClr>
                  </a:outerShdw>
                </a:effectLst>
                <a:latin typeface="+mj-lt"/>
                <a:ea typeface="+mj-ea"/>
                <a:cs typeface="B Nazanin" pitchFamily="2" charset="-78"/>
              </a:rPr>
              <a:t>ود ندارد </a:t>
            </a:r>
            <a:r>
              <a:rPr lang="fa-IR" sz="2000" b="1" dirty="0" smtClean="0">
                <a:solidFill>
                  <a:schemeClr val="tx2">
                    <a:satMod val="130000"/>
                  </a:schemeClr>
                </a:solidFill>
                <a:effectLst>
                  <a:outerShdw blurRad="50000" dist="30000" dir="5400000" algn="tl" rotWithShape="0">
                    <a:srgbClr val="000000">
                      <a:alpha val="30000"/>
                    </a:srgbClr>
                  </a:outerShdw>
                </a:effectLst>
                <a:latin typeface="+mj-lt"/>
                <a:ea typeface="+mj-ea"/>
                <a:cs typeface="B Nazanin" pitchFamily="2" charset="-78"/>
              </a:rPr>
              <a:t>؟ </a:t>
            </a:r>
            <a:endParaRPr lang="en-US" sz="2000" b="1" dirty="0" smtClean="0">
              <a:solidFill>
                <a:schemeClr val="tx2">
                  <a:satMod val="130000"/>
                </a:schemeClr>
              </a:solidFill>
              <a:effectLst>
                <a:outerShdw blurRad="50000" dist="30000" dir="5400000" algn="tl" rotWithShape="0">
                  <a:srgbClr val="000000">
                    <a:alpha val="30000"/>
                  </a:srgbClr>
                </a:outerShdw>
              </a:effectLst>
              <a:latin typeface="+mj-lt"/>
              <a:ea typeface="+mj-ea"/>
              <a:cs typeface="B Nazanin" pitchFamily="2" charset="-78"/>
            </a:endParaRPr>
          </a:p>
          <a:p>
            <a:pPr algn="r" rtl="1"/>
            <a:r>
              <a:rPr lang="fa-IR" sz="1800" b="1" dirty="0" smtClean="0">
                <a:solidFill>
                  <a:srgbClr val="005C2A"/>
                </a:solidFill>
                <a:cs typeface="B Nazanin" pitchFamily="2" charset="-78"/>
              </a:rPr>
              <a:t>1 ) همه اسباب پريشاني ما جمع آمد             تا ز مجموعه ي آن زلف پريشان شده ايم </a:t>
            </a:r>
          </a:p>
          <a:p>
            <a:pPr algn="r" rtl="1"/>
            <a:r>
              <a:rPr lang="fa-IR" sz="1800" b="1" dirty="0" smtClean="0">
                <a:solidFill>
                  <a:srgbClr val="005C2A"/>
                </a:solidFill>
                <a:cs typeface="B Nazanin" pitchFamily="2" charset="-78"/>
              </a:rPr>
              <a:t>2 ) جمعيت خاطر ندهد دست ، كسي را         كاشفتگي از زلف پريشان تو دارد </a:t>
            </a:r>
          </a:p>
          <a:p>
            <a:pPr algn="r" rtl="1"/>
            <a:r>
              <a:rPr lang="fa-IR" sz="1800" b="1" dirty="0" smtClean="0">
                <a:solidFill>
                  <a:srgbClr val="005C2A"/>
                </a:solidFill>
                <a:cs typeface="B Nazanin" pitchFamily="2" charset="-78"/>
              </a:rPr>
              <a:t>3 ) گويايي سكوتم و بي تابي درنگ               غمگين بي قراريم و بي قرار هيچ </a:t>
            </a:r>
          </a:p>
          <a:p>
            <a:pPr algn="r" rtl="1"/>
            <a:r>
              <a:rPr lang="fa-IR" sz="1800" b="1" dirty="0" smtClean="0">
                <a:solidFill>
                  <a:srgbClr val="005C2A"/>
                </a:solidFill>
                <a:cs typeface="B Nazanin" pitchFamily="2" charset="-78"/>
              </a:rPr>
              <a:t>4 ) گروهي سر به سر گوياي خاموش            ولي چون بحر در بر كرده در جوش </a:t>
            </a:r>
          </a:p>
          <a:p>
            <a:pPr algn="r" rtl="1">
              <a:buNone/>
            </a:pPr>
            <a:endParaRPr lang="fa-IR" sz="1800" b="1" dirty="0" smtClean="0">
              <a:solidFill>
                <a:srgbClr val="005C2A"/>
              </a:solidFill>
              <a:cs typeface="B Nazanin" pitchFamily="2" charset="-78"/>
            </a:endParaRPr>
          </a:p>
          <a:p>
            <a:pPr algn="r" rtl="1"/>
            <a:r>
              <a:rPr lang="fa-IR" sz="1800" dirty="0" smtClean="0">
                <a:solidFill>
                  <a:srgbClr val="C00000"/>
                </a:solidFill>
                <a:cs typeface="B Nazanin" pitchFamily="2" charset="-78"/>
              </a:rPr>
              <a:t>1)اسباب پريشاني جمع آمدن     3 ) گويايي سكوت      4 ) گوياي خاموش</a:t>
            </a:r>
          </a:p>
        </p:txBody>
      </p:sp>
      <p:sp>
        <p:nvSpPr>
          <p:cNvPr id="4" name="Rectangle 3"/>
          <p:cNvSpPr/>
          <p:nvPr/>
        </p:nvSpPr>
        <p:spPr>
          <a:xfrm>
            <a:off x="2000232" y="2357430"/>
            <a:ext cx="1143008" cy="28575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a-IR" b="1" dirty="0" smtClean="0">
                <a:solidFill>
                  <a:srgbClr val="C00000"/>
                </a:solidFill>
              </a:rPr>
              <a:t>گزینه 2</a:t>
            </a:r>
            <a:endParaRPr lang="en-US" b="1" dirty="0">
              <a:solidFill>
                <a:srgbClr val="C00000"/>
              </a:solidFill>
            </a:endParaRPr>
          </a:p>
        </p:txBody>
      </p:sp>
      <p:sp>
        <p:nvSpPr>
          <p:cNvPr id="5" name="Rectangle 4"/>
          <p:cNvSpPr/>
          <p:nvPr/>
        </p:nvSpPr>
        <p:spPr>
          <a:xfrm>
            <a:off x="1928794" y="5429264"/>
            <a:ext cx="1143008" cy="28575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a-IR" b="1" dirty="0" smtClean="0">
                <a:solidFill>
                  <a:srgbClr val="C00000"/>
                </a:solidFill>
              </a:rPr>
              <a:t>گزینه 2</a:t>
            </a:r>
            <a:endParaRPr lang="en-US"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ppt_x</p:attrName>
                                        </p:attrNameLst>
                                      </p:cBhvr>
                                      <p:tavLst>
                                        <p:tav tm="0">
                                          <p:val>
                                            <p:strVal val="#ppt_x-.2"/>
                                          </p:val>
                                        </p:tav>
                                        <p:tav tm="100000">
                                          <p:val>
                                            <p:strVal val="#ppt_x"/>
                                          </p:val>
                                        </p:tav>
                                      </p:tavLst>
                                    </p:anim>
                                    <p:anim calcmode="lin" valueType="num">
                                      <p:cBhvr>
                                        <p:cTn id="3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 calcmode="lin" valueType="num">
                                      <p:cBhvr additive="base">
                                        <p:cTn id="5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 calcmode="lin" valueType="num">
                                      <p:cBhvr additive="base">
                                        <p:cTn id="5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 calcmode="lin" valueType="num">
                                      <p:cBhvr additive="base">
                                        <p:cTn id="6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3">
                                            <p:txEl>
                                              <p:pRg st="11" end="11"/>
                                            </p:txEl>
                                          </p:spTgt>
                                        </p:tgtEl>
                                        <p:attrNameLst>
                                          <p:attrName>style.visibility</p:attrName>
                                        </p:attrNameLst>
                                      </p:cBhvr>
                                      <p:to>
                                        <p:strVal val="visible"/>
                                      </p:to>
                                    </p:set>
                                    <p:anim calcmode="lin" valueType="num">
                                      <p:cBhvr additive="base">
                                        <p:cTn id="68"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3">
                                            <p:txEl>
                                              <p:pRg st="12" end="12"/>
                                            </p:txEl>
                                          </p:spTgt>
                                        </p:tgtEl>
                                        <p:attrNameLst>
                                          <p:attrName>style.visibility</p:attrName>
                                        </p:attrNameLst>
                                      </p:cBhvr>
                                      <p:to>
                                        <p:strVal val="visible"/>
                                      </p:to>
                                    </p:set>
                                    <p:anim calcmode="lin" valueType="num">
                                      <p:cBhvr additive="base">
                                        <p:cTn id="74"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9" presetClass="entr" presetSubtype="0" fill="hold" grpId="0" nodeType="clickEffect">
                                  <p:stCondLst>
                                    <p:cond delay="0"/>
                                  </p:stCondLst>
                                  <p:childTnLst>
                                    <p:set>
                                      <p:cBhvr>
                                        <p:cTn id="79" dur="1" fill="hold">
                                          <p:stCondLst>
                                            <p:cond delay="0"/>
                                          </p:stCondLst>
                                        </p:cTn>
                                        <p:tgtEl>
                                          <p:spTgt spid="5"/>
                                        </p:tgtEl>
                                        <p:attrNameLst>
                                          <p:attrName>style.visibility</p:attrName>
                                        </p:attrNameLst>
                                      </p:cBhvr>
                                      <p:to>
                                        <p:strVal val="visible"/>
                                      </p:to>
                                    </p:set>
                                    <p:anim calcmode="lin" valueType="num">
                                      <p:cBhvr>
                                        <p:cTn id="80" dur="1000" fill="hold"/>
                                        <p:tgtEl>
                                          <p:spTgt spid="5"/>
                                        </p:tgtEl>
                                        <p:attrNameLst>
                                          <p:attrName>ppt_x</p:attrName>
                                        </p:attrNameLst>
                                      </p:cBhvr>
                                      <p:tavLst>
                                        <p:tav tm="0">
                                          <p:val>
                                            <p:strVal val="#ppt_x-.2"/>
                                          </p:val>
                                        </p:tav>
                                        <p:tav tm="100000">
                                          <p:val>
                                            <p:strVal val="#ppt_x"/>
                                          </p:val>
                                        </p:tav>
                                      </p:tavLst>
                                    </p:anim>
                                    <p:anim calcmode="lin" valueType="num">
                                      <p:cBhvr>
                                        <p:cTn id="81"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82" dur="1000"/>
                                        <p:tgtEl>
                                          <p:spTgt spid="5"/>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3">
                                            <p:txEl>
                                              <p:pRg st="14" end="14"/>
                                            </p:txEl>
                                          </p:spTgt>
                                        </p:tgtEl>
                                        <p:attrNameLst>
                                          <p:attrName>style.visibility</p:attrName>
                                        </p:attrNameLst>
                                      </p:cBhvr>
                                      <p:to>
                                        <p:strVal val="visible"/>
                                      </p:to>
                                    </p:set>
                                    <p:anim calcmode="lin" valueType="num">
                                      <p:cBhvr additive="base">
                                        <p:cTn id="87"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35608" y="142852"/>
            <a:ext cx="7498080" cy="928694"/>
          </a:xfrm>
          <a:solidFill>
            <a:schemeClr val="accent4">
              <a:lumMod val="60000"/>
              <a:lumOff val="40000"/>
            </a:schemeClr>
          </a:solidFill>
        </p:spPr>
        <p:txBody>
          <a:bodyPr>
            <a:normAutofit/>
          </a:bodyPr>
          <a:lstStyle/>
          <a:p>
            <a:pPr algn="r" rtl="1"/>
            <a:r>
              <a:rPr lang="fa-IR" sz="2400" b="1" dirty="0" smtClean="0">
                <a:cs typeface="B Nazanin" pitchFamily="2" charset="-78"/>
              </a:rPr>
              <a:t>17 – در كدام بيت آرايه نسبت داده شده به آن نادرست است ؟   </a:t>
            </a:r>
            <a:endParaRPr lang="fa-IR" sz="2400" b="1" dirty="0">
              <a:cs typeface="B Nazanin" pitchFamily="2" charset="-78"/>
            </a:endParaRPr>
          </a:p>
        </p:txBody>
      </p:sp>
      <p:sp>
        <p:nvSpPr>
          <p:cNvPr id="3" name="Content Placeholder 2"/>
          <p:cNvSpPr>
            <a:spLocks noGrp="1"/>
          </p:cNvSpPr>
          <p:nvPr>
            <p:ph idx="1"/>
          </p:nvPr>
        </p:nvSpPr>
        <p:spPr>
          <a:xfrm>
            <a:off x="1142976" y="1000108"/>
            <a:ext cx="7790712" cy="5572164"/>
          </a:xfrm>
        </p:spPr>
        <p:txBody>
          <a:bodyPr>
            <a:normAutofit fontScale="92500" lnSpcReduction="10000"/>
          </a:bodyPr>
          <a:lstStyle/>
          <a:p>
            <a:pPr algn="r" rtl="1"/>
            <a:r>
              <a:rPr lang="fa-IR" sz="1700" b="1" dirty="0" smtClean="0">
                <a:solidFill>
                  <a:srgbClr val="005C2A"/>
                </a:solidFill>
                <a:cs typeface="B Nazanin" pitchFamily="2" charset="-78"/>
              </a:rPr>
              <a:t>1 ) وقت هر كار نگه دار كه نافع نبود   نوش دارو كه پس از مرگ به سهراب دهي – </a:t>
            </a:r>
            <a:r>
              <a:rPr lang="fa-IR" sz="1700" b="1" dirty="0" smtClean="0">
                <a:solidFill>
                  <a:srgbClr val="C00000"/>
                </a:solidFill>
                <a:cs typeface="B Nazanin" pitchFamily="2" charset="-78"/>
              </a:rPr>
              <a:t>تليمح</a:t>
            </a:r>
          </a:p>
          <a:p>
            <a:pPr algn="r" rtl="1"/>
            <a:r>
              <a:rPr lang="fa-IR" sz="1700" b="1" dirty="0" smtClean="0">
                <a:solidFill>
                  <a:srgbClr val="003300"/>
                </a:solidFill>
                <a:cs typeface="B Nazanin" pitchFamily="2" charset="-78"/>
              </a:rPr>
              <a:t>2 ) حسب حالم سخني بس خوش و موجز ياد است    عرضه دارم اگرم رخصت اطناب دهي – </a:t>
            </a:r>
            <a:r>
              <a:rPr lang="fa-IR" sz="1700" b="1" dirty="0" smtClean="0">
                <a:solidFill>
                  <a:srgbClr val="C00000"/>
                </a:solidFill>
                <a:cs typeface="B Nazanin" pitchFamily="2" charset="-78"/>
              </a:rPr>
              <a:t>تضاد</a:t>
            </a:r>
          </a:p>
          <a:p>
            <a:pPr algn="r" rtl="1"/>
            <a:r>
              <a:rPr lang="fa-IR" sz="1700" b="1" dirty="0" smtClean="0">
                <a:solidFill>
                  <a:srgbClr val="003300"/>
                </a:solidFill>
                <a:cs typeface="B Nazanin" pitchFamily="2" charset="-78"/>
              </a:rPr>
              <a:t>3 ) مده از دست كنون فرصت امكان چو تو را     دست آن هست كه داد دل احباب دهي – </a:t>
            </a:r>
            <a:r>
              <a:rPr lang="fa-IR" sz="1700" b="1" dirty="0" smtClean="0">
                <a:solidFill>
                  <a:srgbClr val="C00000"/>
                </a:solidFill>
                <a:cs typeface="B Nazanin" pitchFamily="2" charset="-78"/>
              </a:rPr>
              <a:t>مجاز</a:t>
            </a:r>
            <a:r>
              <a:rPr lang="fa-IR" sz="1700" b="1" dirty="0" smtClean="0">
                <a:solidFill>
                  <a:srgbClr val="003300"/>
                </a:solidFill>
                <a:cs typeface="B Nazanin" pitchFamily="2" charset="-78"/>
              </a:rPr>
              <a:t> </a:t>
            </a:r>
          </a:p>
          <a:p>
            <a:pPr algn="r" rtl="1"/>
            <a:r>
              <a:rPr lang="fa-IR" sz="1700" b="1" dirty="0" smtClean="0">
                <a:solidFill>
                  <a:srgbClr val="003300"/>
                </a:solidFill>
                <a:cs typeface="B Nazanin" pitchFamily="2" charset="-78"/>
              </a:rPr>
              <a:t>4 ) به دل دشمن اگر خود بود از آهن و روي    چون به هيبت نگري لرزش سيماب دهي – </a:t>
            </a:r>
            <a:r>
              <a:rPr lang="fa-IR" sz="1700" b="1" dirty="0" smtClean="0">
                <a:solidFill>
                  <a:srgbClr val="C00000"/>
                </a:solidFill>
                <a:cs typeface="B Nazanin" pitchFamily="2" charset="-78"/>
              </a:rPr>
              <a:t>حسن تعليل</a:t>
            </a:r>
          </a:p>
          <a:p>
            <a:pPr algn="r" rtl="1"/>
            <a:r>
              <a:rPr lang="fa-IR" sz="1400" b="1" dirty="0" smtClean="0">
                <a:solidFill>
                  <a:srgbClr val="C00000"/>
                </a:solidFill>
                <a:cs typeface="B Nazanin" pitchFamily="2" charset="-78"/>
              </a:rPr>
              <a:t>1 )نوشدارو پس از مرگ سهراب – تلميح    2 )موجز و اطناب تضاد   3 ) دست مصراع دوم مجاز از امكان و انجام كار</a:t>
            </a:r>
          </a:p>
          <a:p>
            <a:pPr algn="r" rtl="1">
              <a:buNone/>
            </a:pPr>
            <a:endParaRPr lang="fa-IR" sz="1400" dirty="0" smtClean="0">
              <a:solidFill>
                <a:srgbClr val="C00000"/>
              </a:solidFill>
              <a:cs typeface="B Nazanin" pitchFamily="2" charset="-78"/>
            </a:endParaRPr>
          </a:p>
          <a:p>
            <a:pPr algn="r" rtl="1"/>
            <a:r>
              <a:rPr lang="fa-IR" sz="2200" b="1" dirty="0" smtClean="0">
                <a:solidFill>
                  <a:schemeClr val="tx2">
                    <a:satMod val="130000"/>
                  </a:schemeClr>
                </a:solidFill>
                <a:effectLst>
                  <a:outerShdw blurRad="50000" dist="30000" dir="5400000" algn="tl" rotWithShape="0">
                    <a:srgbClr val="000000">
                      <a:alpha val="30000"/>
                    </a:srgbClr>
                  </a:outerShdw>
                </a:effectLst>
                <a:latin typeface="+mj-lt"/>
                <a:ea typeface="+mj-ea"/>
                <a:cs typeface="B Nazanin" pitchFamily="2" charset="-78"/>
              </a:rPr>
              <a:t>18 ) آرايه  هاي مقابل همه ي ابيات به استثناي بيت ...... درست است . </a:t>
            </a:r>
          </a:p>
          <a:p>
            <a:pPr algn="r" rtl="1"/>
            <a:r>
              <a:rPr lang="fa-IR" sz="2000" b="1" dirty="0" smtClean="0">
                <a:solidFill>
                  <a:srgbClr val="003300"/>
                </a:solidFill>
                <a:cs typeface="B Nazanin" pitchFamily="2" charset="-78"/>
              </a:rPr>
              <a:t>1 )به موميايي مردم چه حاجت است مرا </a:t>
            </a:r>
          </a:p>
          <a:p>
            <a:pPr algn="r" rtl="1">
              <a:buNone/>
            </a:pPr>
            <a:r>
              <a:rPr lang="fa-IR" sz="2000" b="1" dirty="0" smtClean="0">
                <a:solidFill>
                  <a:srgbClr val="003300"/>
                </a:solidFill>
                <a:cs typeface="B Nazanin" pitchFamily="2" charset="-78"/>
              </a:rPr>
              <a:t>                                   كه استخوان مرا سنگ ، موميايي كرد  </a:t>
            </a:r>
            <a:r>
              <a:rPr lang="fa-IR" sz="1600" b="1" dirty="0" smtClean="0">
                <a:solidFill>
                  <a:srgbClr val="C00000"/>
                </a:solidFill>
                <a:cs typeface="B Nazanin" pitchFamily="2" charset="-78"/>
              </a:rPr>
              <a:t>( نغمه حروف – تشخيص ) </a:t>
            </a:r>
          </a:p>
          <a:p>
            <a:pPr algn="r" rtl="1"/>
            <a:r>
              <a:rPr lang="fa-IR" sz="2000" b="1" dirty="0" smtClean="0">
                <a:solidFill>
                  <a:srgbClr val="003300"/>
                </a:solidFill>
                <a:cs typeface="B Nazanin" pitchFamily="2" charset="-78"/>
              </a:rPr>
              <a:t>2 ) بهوش باش دلي را به سهو نخراشي      </a:t>
            </a:r>
          </a:p>
          <a:p>
            <a:pPr algn="ctr" rtl="1">
              <a:buNone/>
            </a:pPr>
            <a:r>
              <a:rPr lang="fa-IR" sz="2000" b="1" dirty="0" smtClean="0">
                <a:solidFill>
                  <a:srgbClr val="003300"/>
                </a:solidFill>
                <a:cs typeface="B Nazanin" pitchFamily="2" charset="-78"/>
              </a:rPr>
              <a:t>           به ناخني كه تواني گره گشايي كرد </a:t>
            </a:r>
            <a:r>
              <a:rPr lang="fa-IR" sz="1600" b="1" dirty="0" smtClean="0">
                <a:solidFill>
                  <a:srgbClr val="C00000"/>
                </a:solidFill>
                <a:cs typeface="B Nazanin" pitchFamily="2" charset="-78"/>
              </a:rPr>
              <a:t>( كنايه – مراعات النظير ) </a:t>
            </a:r>
          </a:p>
          <a:p>
            <a:pPr algn="r" rtl="1"/>
            <a:r>
              <a:rPr lang="fa-IR" sz="2000" b="1" dirty="0" smtClean="0">
                <a:solidFill>
                  <a:srgbClr val="003300"/>
                </a:solidFill>
                <a:cs typeface="B Nazanin" pitchFamily="2" charset="-78"/>
              </a:rPr>
              <a:t>3 ) به خاك راه تو هركس كه جبهه سايي كرد    </a:t>
            </a:r>
          </a:p>
          <a:p>
            <a:pPr algn="r" rtl="1">
              <a:buFont typeface="Wingdings 2"/>
              <a:buNone/>
            </a:pPr>
            <a:r>
              <a:rPr lang="fa-IR" sz="2000" b="1" dirty="0" smtClean="0">
                <a:solidFill>
                  <a:srgbClr val="003300"/>
                </a:solidFill>
                <a:cs typeface="B Nazanin" pitchFamily="2" charset="-78"/>
              </a:rPr>
              <a:t>                                   تمام عمر چو خورشيد خودنمايي كرد </a:t>
            </a:r>
            <a:r>
              <a:rPr lang="fa-IR" sz="1600" b="1" dirty="0" smtClean="0">
                <a:solidFill>
                  <a:srgbClr val="C00000"/>
                </a:solidFill>
                <a:cs typeface="B Nazanin" pitchFamily="2" charset="-78"/>
              </a:rPr>
              <a:t>( ايهام – مجاز )</a:t>
            </a:r>
          </a:p>
          <a:p>
            <a:pPr algn="r" rtl="1"/>
            <a:r>
              <a:rPr lang="fa-IR" sz="2000" b="1" dirty="0" smtClean="0">
                <a:solidFill>
                  <a:srgbClr val="003300"/>
                </a:solidFill>
                <a:cs typeface="B Nazanin" pitchFamily="2" charset="-78"/>
              </a:rPr>
              <a:t>4 ) فغان كه ساغر زرّين بي نيازي را      </a:t>
            </a:r>
          </a:p>
          <a:p>
            <a:pPr algn="r" rtl="1">
              <a:buNone/>
            </a:pPr>
            <a:r>
              <a:rPr lang="fa-IR" sz="2000" b="1" dirty="0" smtClean="0">
                <a:solidFill>
                  <a:srgbClr val="003300"/>
                </a:solidFill>
                <a:cs typeface="B Nazanin" pitchFamily="2" charset="-78"/>
              </a:rPr>
              <a:t>                                           گرسنه چشمي ما كاسه ي گدايي كرد </a:t>
            </a:r>
            <a:r>
              <a:rPr lang="fa-IR" sz="1600" b="1" dirty="0" smtClean="0">
                <a:solidFill>
                  <a:srgbClr val="C00000"/>
                </a:solidFill>
                <a:cs typeface="B Nazanin" pitchFamily="2" charset="-78"/>
              </a:rPr>
              <a:t>( كنايه – تضاد ) </a:t>
            </a:r>
          </a:p>
          <a:p>
            <a:pPr algn="r" rtl="1">
              <a:buNone/>
            </a:pPr>
            <a:r>
              <a:rPr lang="fa-IR" sz="1600" b="1" dirty="0" smtClean="0">
                <a:solidFill>
                  <a:srgbClr val="C00000"/>
                </a:solidFill>
                <a:cs typeface="B Nazanin" pitchFamily="2" charset="-78"/>
              </a:rPr>
              <a:t>1 </a:t>
            </a:r>
            <a:r>
              <a:rPr lang="fa-IR" sz="1400" b="1" dirty="0" smtClean="0">
                <a:solidFill>
                  <a:srgbClr val="C00000"/>
                </a:solidFill>
                <a:cs typeface="B Nazanin" pitchFamily="2" charset="-78"/>
              </a:rPr>
              <a:t>) موميايي كردن سنگ تشخيص  تكرار صامت م نغمه حروف    </a:t>
            </a:r>
          </a:p>
          <a:p>
            <a:pPr algn="r" rtl="1">
              <a:buNone/>
            </a:pPr>
            <a:r>
              <a:rPr lang="fa-IR" sz="1400" b="1" dirty="0" smtClean="0">
                <a:solidFill>
                  <a:srgbClr val="C00000"/>
                </a:solidFill>
                <a:cs typeface="B Nazanin" pitchFamily="2" charset="-78"/>
              </a:rPr>
              <a:t>2 )گره گشايي كنايه از حل مشكل ناخن و خراشيدن مراعات النظير </a:t>
            </a:r>
          </a:p>
          <a:p>
            <a:pPr algn="r" rtl="1">
              <a:buNone/>
            </a:pPr>
            <a:r>
              <a:rPr lang="fa-IR" sz="1400" b="1" dirty="0" smtClean="0">
                <a:solidFill>
                  <a:srgbClr val="C00000"/>
                </a:solidFill>
                <a:cs typeface="B Nazanin" pitchFamily="2" charset="-78"/>
              </a:rPr>
              <a:t>4 ) گرسنه چشمي كنايه از طمع ورزي بي نيازي و گدايي تضاد</a:t>
            </a:r>
          </a:p>
        </p:txBody>
      </p:sp>
      <p:sp>
        <p:nvSpPr>
          <p:cNvPr id="4" name="Rectangle 3"/>
          <p:cNvSpPr/>
          <p:nvPr/>
        </p:nvSpPr>
        <p:spPr>
          <a:xfrm>
            <a:off x="1428728" y="2500306"/>
            <a:ext cx="1143008" cy="285752"/>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a-IR" b="1" dirty="0" smtClean="0">
                <a:solidFill>
                  <a:srgbClr val="C00000"/>
                </a:solidFill>
              </a:rPr>
              <a:t>گزینه 4</a:t>
            </a:r>
            <a:endParaRPr lang="en-US" b="1" dirty="0">
              <a:solidFill>
                <a:srgbClr val="C00000"/>
              </a:solidFill>
            </a:endParaRPr>
          </a:p>
        </p:txBody>
      </p:sp>
      <p:sp>
        <p:nvSpPr>
          <p:cNvPr id="5" name="Rectangle 4"/>
          <p:cNvSpPr/>
          <p:nvPr/>
        </p:nvSpPr>
        <p:spPr>
          <a:xfrm>
            <a:off x="1500166" y="5786454"/>
            <a:ext cx="1143008" cy="285752"/>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b="1" dirty="0" smtClean="0">
                <a:solidFill>
                  <a:srgbClr val="FFFF00"/>
                </a:solidFill>
              </a:rPr>
              <a:t>گزینه 3</a:t>
            </a:r>
            <a:endParaRPr lang="en-U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ppt_x</p:attrName>
                                        </p:attrNameLst>
                                      </p:cBhvr>
                                      <p:tavLst>
                                        <p:tav tm="0">
                                          <p:val>
                                            <p:strVal val="#ppt_x-.2"/>
                                          </p:val>
                                        </p:tav>
                                        <p:tav tm="100000">
                                          <p:val>
                                            <p:strVal val="#ppt_x"/>
                                          </p:val>
                                        </p:tav>
                                      </p:tavLst>
                                    </p:anim>
                                    <p:anim calcmode="lin" valueType="num">
                                      <p:cBhvr>
                                        <p:cTn id="3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additive="base">
                                        <p:cTn id="3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 calcmode="lin" valueType="num">
                                      <p:cBhvr additive="base">
                                        <p:cTn id="4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additive="base">
                                        <p:cTn id="5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additive="base">
                                        <p:cTn id="5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 calcmode="lin" valueType="num">
                                      <p:cBhvr additive="base">
                                        <p:cTn id="6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additive="base">
                                        <p:cTn id="6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 calcmode="lin" valueType="num">
                                      <p:cBhvr additive="base">
                                        <p:cTn id="74"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3">
                                            <p:txEl>
                                              <p:pRg st="12" end="12"/>
                                            </p:txEl>
                                          </p:spTgt>
                                        </p:tgtEl>
                                        <p:attrNameLst>
                                          <p:attrName>style.visibility</p:attrName>
                                        </p:attrNameLst>
                                      </p:cBhvr>
                                      <p:to>
                                        <p:strVal val="visible"/>
                                      </p:to>
                                    </p:set>
                                    <p:anim calcmode="lin" valueType="num">
                                      <p:cBhvr additive="base">
                                        <p:cTn id="8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 presetClass="entr" presetSubtype="4" fill="hold" grpId="0" nodeType="clickEffect">
                                  <p:stCondLst>
                                    <p:cond delay="0"/>
                                  </p:stCondLst>
                                  <p:childTnLst>
                                    <p:set>
                                      <p:cBhvr>
                                        <p:cTn id="85" dur="1" fill="hold">
                                          <p:stCondLst>
                                            <p:cond delay="0"/>
                                          </p:stCondLst>
                                        </p:cTn>
                                        <p:tgtEl>
                                          <p:spTgt spid="3">
                                            <p:txEl>
                                              <p:pRg st="13" end="13"/>
                                            </p:txEl>
                                          </p:spTgt>
                                        </p:tgtEl>
                                        <p:attrNameLst>
                                          <p:attrName>style.visibility</p:attrName>
                                        </p:attrNameLst>
                                      </p:cBhvr>
                                      <p:to>
                                        <p:strVal val="visible"/>
                                      </p:to>
                                    </p:set>
                                    <p:anim calcmode="lin" valueType="num">
                                      <p:cBhvr additive="base">
                                        <p:cTn id="86"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 presetClass="entr" presetSubtype="4" fill="hold" grpId="0" nodeType="clickEffect">
                                  <p:stCondLst>
                                    <p:cond delay="0"/>
                                  </p:stCondLst>
                                  <p:childTnLst>
                                    <p:set>
                                      <p:cBhvr>
                                        <p:cTn id="91" dur="1" fill="hold">
                                          <p:stCondLst>
                                            <p:cond delay="0"/>
                                          </p:stCondLst>
                                        </p:cTn>
                                        <p:tgtEl>
                                          <p:spTgt spid="3">
                                            <p:txEl>
                                              <p:pRg st="14" end="14"/>
                                            </p:txEl>
                                          </p:spTgt>
                                        </p:tgtEl>
                                        <p:attrNameLst>
                                          <p:attrName>style.visibility</p:attrName>
                                        </p:attrNameLst>
                                      </p:cBhvr>
                                      <p:to>
                                        <p:strVal val="visible"/>
                                      </p:to>
                                    </p:set>
                                    <p:anim calcmode="lin" valueType="num">
                                      <p:cBhvr additive="base">
                                        <p:cTn id="92"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29" presetClass="entr" presetSubtype="0" fill="hold" grpId="0" nodeType="clickEffect">
                                  <p:stCondLst>
                                    <p:cond delay="0"/>
                                  </p:stCondLst>
                                  <p:childTnLst>
                                    <p:set>
                                      <p:cBhvr>
                                        <p:cTn id="97" dur="1" fill="hold">
                                          <p:stCondLst>
                                            <p:cond delay="0"/>
                                          </p:stCondLst>
                                        </p:cTn>
                                        <p:tgtEl>
                                          <p:spTgt spid="5"/>
                                        </p:tgtEl>
                                        <p:attrNameLst>
                                          <p:attrName>style.visibility</p:attrName>
                                        </p:attrNameLst>
                                      </p:cBhvr>
                                      <p:to>
                                        <p:strVal val="visible"/>
                                      </p:to>
                                    </p:set>
                                    <p:anim calcmode="lin" valueType="num">
                                      <p:cBhvr>
                                        <p:cTn id="98" dur="1000" fill="hold"/>
                                        <p:tgtEl>
                                          <p:spTgt spid="5"/>
                                        </p:tgtEl>
                                        <p:attrNameLst>
                                          <p:attrName>ppt_x</p:attrName>
                                        </p:attrNameLst>
                                      </p:cBhvr>
                                      <p:tavLst>
                                        <p:tav tm="0">
                                          <p:val>
                                            <p:strVal val="#ppt_x-.2"/>
                                          </p:val>
                                        </p:tav>
                                        <p:tav tm="100000">
                                          <p:val>
                                            <p:strVal val="#ppt_x"/>
                                          </p:val>
                                        </p:tav>
                                      </p:tavLst>
                                    </p:anim>
                                    <p:anim calcmode="lin" valueType="num">
                                      <p:cBhvr>
                                        <p:cTn id="9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00" dur="1000"/>
                                        <p:tgtEl>
                                          <p:spTgt spid="5"/>
                                        </p:tgtEl>
                                      </p:cBhvr>
                                    </p:animEffect>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3">
                                            <p:txEl>
                                              <p:pRg st="15" end="15"/>
                                            </p:txEl>
                                          </p:spTgt>
                                        </p:tgtEl>
                                        <p:attrNameLst>
                                          <p:attrName>style.visibility</p:attrName>
                                        </p:attrNameLst>
                                      </p:cBhvr>
                                      <p:to>
                                        <p:strVal val="visible"/>
                                      </p:to>
                                    </p:set>
                                    <p:anim calcmode="lin" valueType="num">
                                      <p:cBhvr additive="base">
                                        <p:cTn id="105"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3">
                                            <p:txEl>
                                              <p:pRg st="16" end="16"/>
                                            </p:txEl>
                                          </p:spTgt>
                                        </p:tgtEl>
                                        <p:attrNameLst>
                                          <p:attrName>style.visibility</p:attrName>
                                        </p:attrNameLst>
                                      </p:cBhvr>
                                      <p:to>
                                        <p:strVal val="visible"/>
                                      </p:to>
                                    </p:set>
                                    <p:anim calcmode="lin" valueType="num">
                                      <p:cBhvr additive="base">
                                        <p:cTn id="111"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112" dur="5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p:stCondLst>
                                    <p:cond delay="0"/>
                                  </p:stCondLst>
                                  <p:childTnLst>
                                    <p:set>
                                      <p:cBhvr>
                                        <p:cTn id="116" dur="1" fill="hold">
                                          <p:stCondLst>
                                            <p:cond delay="0"/>
                                          </p:stCondLst>
                                        </p:cTn>
                                        <p:tgtEl>
                                          <p:spTgt spid="3">
                                            <p:txEl>
                                              <p:pRg st="17" end="17"/>
                                            </p:txEl>
                                          </p:spTgt>
                                        </p:tgtEl>
                                        <p:attrNameLst>
                                          <p:attrName>style.visibility</p:attrName>
                                        </p:attrNameLst>
                                      </p:cBhvr>
                                      <p:to>
                                        <p:strVal val="visible"/>
                                      </p:to>
                                    </p:set>
                                    <p:anim calcmode="lin" valueType="num">
                                      <p:cBhvr additive="base">
                                        <p:cTn id="117" dur="5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290" y="214290"/>
            <a:ext cx="7643866" cy="1285884"/>
          </a:xfrm>
        </p:spPr>
        <p:style>
          <a:lnRef idx="0">
            <a:schemeClr val="accent6"/>
          </a:lnRef>
          <a:fillRef idx="3">
            <a:schemeClr val="accent6"/>
          </a:fillRef>
          <a:effectRef idx="3">
            <a:schemeClr val="accent6"/>
          </a:effectRef>
          <a:fontRef idx="minor">
            <a:schemeClr val="lt1"/>
          </a:fontRef>
        </p:style>
        <p:txBody>
          <a:bodyPr>
            <a:normAutofit fontScale="90000"/>
          </a:bodyPr>
          <a:lstStyle/>
          <a:p>
            <a:pPr algn="r"/>
            <a:r>
              <a:rPr lang="fa-IR" sz="2800" b="1" dirty="0" smtClean="0">
                <a:solidFill>
                  <a:srgbClr val="FFFF00"/>
                </a:solidFill>
                <a:effectLst/>
                <a:cs typeface="B Nazanin" pitchFamily="2" charset="-78"/>
              </a:rPr>
              <a:t>19) در کدام بیت هر دو آرایه ی حس آمیزی و متناقض نما به کار رفته است؟ </a:t>
            </a:r>
            <a:r>
              <a:rPr lang="fa-IR" sz="2400" b="1" dirty="0" smtClean="0">
                <a:solidFill>
                  <a:srgbClr val="003300"/>
                </a:solidFill>
                <a:cs typeface="2  Compset" pitchFamily="2" charset="-78"/>
              </a:rPr>
              <a:t/>
            </a:r>
            <a:br>
              <a:rPr lang="fa-IR" sz="2400" b="1" dirty="0" smtClean="0">
                <a:solidFill>
                  <a:srgbClr val="003300"/>
                </a:solidFill>
                <a:cs typeface="2  Compset" pitchFamily="2" charset="-78"/>
              </a:rPr>
            </a:br>
            <a:endParaRPr lang="en-US" sz="2400" dirty="0">
              <a:solidFill>
                <a:srgbClr val="003300"/>
              </a:solidFill>
              <a:effectLst/>
              <a:cs typeface="2  Compset" pitchFamily="2" charset="-78"/>
            </a:endParaRPr>
          </a:p>
        </p:txBody>
      </p:sp>
      <p:sp>
        <p:nvSpPr>
          <p:cNvPr id="3" name="Subtitle 2"/>
          <p:cNvSpPr>
            <a:spLocks noGrp="1"/>
          </p:cNvSpPr>
          <p:nvPr>
            <p:ph type="subTitle" idx="1"/>
          </p:nvPr>
        </p:nvSpPr>
        <p:spPr>
          <a:xfrm>
            <a:off x="1357290" y="1643050"/>
            <a:ext cx="7643866" cy="5072122"/>
          </a:xfrm>
        </p:spPr>
        <p:style>
          <a:lnRef idx="2">
            <a:schemeClr val="accent5"/>
          </a:lnRef>
          <a:fillRef idx="1">
            <a:schemeClr val="lt1"/>
          </a:fillRef>
          <a:effectRef idx="0">
            <a:schemeClr val="accent5"/>
          </a:effectRef>
          <a:fontRef idx="minor">
            <a:schemeClr val="dk1"/>
          </a:fontRef>
        </p:style>
        <p:txBody>
          <a:bodyPr>
            <a:noAutofit/>
          </a:bodyPr>
          <a:lstStyle/>
          <a:p>
            <a:pPr algn="r" rtl="1">
              <a:buFont typeface="Arial" pitchFamily="34" charset="0"/>
              <a:buChar char="•"/>
            </a:pPr>
            <a:r>
              <a:rPr lang="fa-IR" sz="2800" b="1" dirty="0" smtClean="0">
                <a:solidFill>
                  <a:srgbClr val="002060"/>
                </a:solidFill>
                <a:latin typeface="+mj-lt"/>
                <a:ea typeface="+mj-ea"/>
                <a:cs typeface="2  Compset" pitchFamily="2" charset="-78"/>
              </a:rPr>
              <a:t>1)شیرینی گفتار تو افکند در آفاق </a:t>
            </a:r>
            <a:br>
              <a:rPr lang="fa-IR" sz="2800" b="1" dirty="0" smtClean="0">
                <a:solidFill>
                  <a:srgbClr val="002060"/>
                </a:solidFill>
                <a:latin typeface="+mj-lt"/>
                <a:ea typeface="+mj-ea"/>
                <a:cs typeface="2  Compset" pitchFamily="2" charset="-78"/>
              </a:rPr>
            </a:br>
            <a:r>
              <a:rPr lang="fa-IR" sz="2800" b="1" dirty="0" smtClean="0">
                <a:solidFill>
                  <a:srgbClr val="002060"/>
                </a:solidFill>
                <a:latin typeface="+mj-lt"/>
                <a:ea typeface="+mj-ea"/>
                <a:cs typeface="2  Compset" pitchFamily="2" charset="-78"/>
              </a:rPr>
              <a:t>                         شوری زچه،زان روی که شهد است ونمک هم</a:t>
            </a:r>
          </a:p>
          <a:p>
            <a:pPr algn="r" rtl="1">
              <a:buFont typeface="Arial" pitchFamily="34" charset="0"/>
              <a:buChar char="•"/>
            </a:pPr>
            <a:r>
              <a:rPr lang="fa-IR" sz="2800" b="1" dirty="0" smtClean="0">
                <a:solidFill>
                  <a:srgbClr val="002060"/>
                </a:solidFill>
                <a:latin typeface="+mj-lt"/>
                <a:ea typeface="+mj-ea"/>
                <a:cs typeface="2  Compset" pitchFamily="2" charset="-78"/>
              </a:rPr>
              <a:t> 2)گر ز گرمی دل آهم سرد شد آری رواست </a:t>
            </a:r>
            <a:br>
              <a:rPr lang="fa-IR" sz="2800" b="1" dirty="0" smtClean="0">
                <a:solidFill>
                  <a:srgbClr val="002060"/>
                </a:solidFill>
                <a:latin typeface="+mj-lt"/>
                <a:ea typeface="+mj-ea"/>
                <a:cs typeface="2  Compset" pitchFamily="2" charset="-78"/>
              </a:rPr>
            </a:br>
            <a:r>
              <a:rPr lang="fa-IR" sz="2800" b="1" dirty="0" smtClean="0">
                <a:solidFill>
                  <a:srgbClr val="002060"/>
                </a:solidFill>
                <a:latin typeface="+mj-lt"/>
                <a:ea typeface="+mj-ea"/>
                <a:cs typeface="2  Compset" pitchFamily="2" charset="-78"/>
              </a:rPr>
              <a:t>                      با دماغ خشکم آخردیده تر باری چراست</a:t>
            </a:r>
          </a:p>
          <a:p>
            <a:pPr algn="r" rtl="1">
              <a:buFont typeface="Arial" pitchFamily="34" charset="0"/>
              <a:buChar char="•"/>
            </a:pPr>
            <a:r>
              <a:rPr lang="fa-IR" sz="2800" b="1" dirty="0" smtClean="0">
                <a:solidFill>
                  <a:srgbClr val="002060"/>
                </a:solidFill>
                <a:latin typeface="+mj-lt"/>
                <a:ea typeface="+mj-ea"/>
                <a:cs typeface="2  Compset" pitchFamily="2" charset="-78"/>
              </a:rPr>
              <a:t> 3) با لبی وصد هزاران خنده  آمد گل به باغ </a:t>
            </a:r>
            <a:br>
              <a:rPr lang="fa-IR" sz="2800" b="1" dirty="0" smtClean="0">
                <a:solidFill>
                  <a:srgbClr val="002060"/>
                </a:solidFill>
                <a:latin typeface="+mj-lt"/>
                <a:ea typeface="+mj-ea"/>
                <a:cs typeface="2  Compset" pitchFamily="2" charset="-78"/>
              </a:rPr>
            </a:br>
            <a:r>
              <a:rPr lang="fa-IR" sz="2800" b="1" dirty="0" smtClean="0">
                <a:solidFill>
                  <a:srgbClr val="002060"/>
                </a:solidFill>
                <a:latin typeface="+mj-lt"/>
                <a:ea typeface="+mj-ea"/>
                <a:cs typeface="2  Compset" pitchFamily="2" charset="-78"/>
              </a:rPr>
              <a:t>                               از کریمی گوییادر گوشه ای بویی شنید</a:t>
            </a:r>
          </a:p>
          <a:p>
            <a:pPr algn="r" rtl="1">
              <a:buFont typeface="Arial" pitchFamily="34" charset="0"/>
              <a:buChar char="•"/>
            </a:pPr>
            <a:r>
              <a:rPr lang="fa-IR" sz="2800" b="1" dirty="0" smtClean="0">
                <a:solidFill>
                  <a:srgbClr val="002060"/>
                </a:solidFill>
                <a:latin typeface="+mj-lt"/>
                <a:ea typeface="+mj-ea"/>
                <a:cs typeface="2  Compset" pitchFamily="2" charset="-78"/>
              </a:rPr>
              <a:t>4 ) دلدار گفت لوح دل از نقش من بشوی </a:t>
            </a:r>
            <a:br>
              <a:rPr lang="fa-IR" sz="2800" b="1" dirty="0" smtClean="0">
                <a:solidFill>
                  <a:srgbClr val="002060"/>
                </a:solidFill>
                <a:latin typeface="+mj-lt"/>
                <a:ea typeface="+mj-ea"/>
                <a:cs typeface="2  Compset" pitchFamily="2" charset="-78"/>
              </a:rPr>
            </a:br>
            <a:r>
              <a:rPr lang="fa-IR" sz="2800" b="1" dirty="0" smtClean="0">
                <a:solidFill>
                  <a:srgbClr val="002060"/>
                </a:solidFill>
                <a:latin typeface="+mj-lt"/>
                <a:ea typeface="+mj-ea"/>
                <a:cs typeface="2  Compset" pitchFamily="2" charset="-78"/>
              </a:rPr>
              <a:t>                               يافتم که تلخ از آن لب شکرفشان مگوی </a:t>
            </a:r>
          </a:p>
          <a:p>
            <a:pPr algn="r" rtl="1">
              <a:buFont typeface="Arial" pitchFamily="34" charset="0"/>
              <a:buChar char="•"/>
            </a:pPr>
            <a:r>
              <a:rPr lang="fa-IR" sz="1800" b="1" dirty="0" smtClean="0">
                <a:solidFill>
                  <a:srgbClr val="C00000"/>
                </a:solidFill>
                <a:latin typeface="+mj-lt"/>
                <a:ea typeface="+mj-ea"/>
                <a:cs typeface="2  Compset" pitchFamily="2" charset="-78"/>
              </a:rPr>
              <a:t>شیرینی گفتارحس آمیزی</a:t>
            </a:r>
          </a:p>
          <a:p>
            <a:pPr algn="r" rtl="1">
              <a:buFont typeface="Arial" pitchFamily="34" charset="0"/>
              <a:buChar char="•"/>
            </a:pPr>
            <a:r>
              <a:rPr lang="fa-IR" sz="1800" b="1" dirty="0" smtClean="0">
                <a:solidFill>
                  <a:srgbClr val="C00000"/>
                </a:solidFill>
                <a:latin typeface="+mj-lt"/>
                <a:ea typeface="+mj-ea"/>
                <a:cs typeface="2  Compset" pitchFamily="2" charset="-78"/>
              </a:rPr>
              <a:t>شهدونمک بودن گفتار متناقض نما</a:t>
            </a:r>
          </a:p>
          <a:p>
            <a:pPr algn="r" rtl="1"/>
            <a:endParaRPr lang="fa-IR" sz="2800" b="1" dirty="0" smtClean="0">
              <a:solidFill>
                <a:srgbClr val="002060"/>
              </a:solidFill>
              <a:latin typeface="+mj-lt"/>
              <a:ea typeface="+mj-ea"/>
              <a:cs typeface="2  Compset" pitchFamily="2" charset="-78"/>
            </a:endParaRPr>
          </a:p>
        </p:txBody>
      </p:sp>
      <p:sp>
        <p:nvSpPr>
          <p:cNvPr id="5" name="Rectangle 4"/>
          <p:cNvSpPr/>
          <p:nvPr/>
        </p:nvSpPr>
        <p:spPr>
          <a:xfrm>
            <a:off x="1928794" y="5786454"/>
            <a:ext cx="1285884" cy="357190"/>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a-IR" dirty="0" smtClean="0">
                <a:solidFill>
                  <a:schemeClr val="bg2">
                    <a:lumMod val="75000"/>
                  </a:schemeClr>
                </a:solidFill>
              </a:rPr>
              <a:t>گزینه 1</a:t>
            </a:r>
            <a:endParaRPr lang="en-US" dirty="0">
              <a:solidFill>
                <a:schemeClr val="bg2">
                  <a:lumMod val="75000"/>
                </a:schemeClr>
              </a:solidFill>
            </a:endParaRPr>
          </a:p>
        </p:txBody>
      </p:sp>
    </p:spTree>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anim calcmode="lin" valueType="num">
                                      <p:cBhvr>
                                        <p:cTn id="38" dur="2000" fill="hold"/>
                                        <p:tgtEl>
                                          <p:spTgt spid="5"/>
                                        </p:tgtEl>
                                        <p:attrNameLst>
                                          <p:attrName>style.rotation</p:attrName>
                                        </p:attrNameLst>
                                      </p:cBhvr>
                                      <p:tavLst>
                                        <p:tav tm="0">
                                          <p:val>
                                            <p:fltVal val="720"/>
                                          </p:val>
                                        </p:tav>
                                        <p:tav tm="100000">
                                          <p:val>
                                            <p:fltVal val="0"/>
                                          </p:val>
                                        </p:tav>
                                      </p:tavLst>
                                    </p:anim>
                                    <p:anim calcmode="lin" valueType="num">
                                      <p:cBhvr>
                                        <p:cTn id="39" dur="2000" fill="hold"/>
                                        <p:tgtEl>
                                          <p:spTgt spid="5"/>
                                        </p:tgtEl>
                                        <p:attrNameLst>
                                          <p:attrName>ppt_h</p:attrName>
                                        </p:attrNameLst>
                                      </p:cBhvr>
                                      <p:tavLst>
                                        <p:tav tm="0">
                                          <p:val>
                                            <p:fltVal val="0"/>
                                          </p:val>
                                        </p:tav>
                                        <p:tav tm="100000">
                                          <p:val>
                                            <p:strVal val="#ppt_h"/>
                                          </p:val>
                                        </p:tav>
                                      </p:tavLst>
                                    </p:anim>
                                    <p:anim calcmode="lin" valueType="num">
                                      <p:cBhvr>
                                        <p:cTn id="40"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additive="base">
                                        <p:cTn id="4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5" end="5"/>
                                            </p:txEl>
                                          </p:spTgt>
                                        </p:tgtEl>
                                        <p:attrNameLst>
                                          <p:attrName>style.visibility</p:attrName>
                                        </p:attrNameLst>
                                      </p:cBhvr>
                                      <p:to>
                                        <p:strVal val="visible"/>
                                      </p:to>
                                    </p:set>
                                    <p:anim calcmode="lin" valueType="num">
                                      <p:cBhvr additive="base">
                                        <p:cTn id="5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2976" y="285728"/>
            <a:ext cx="7790712" cy="6286544"/>
          </a:xfrm>
          <a:ln w="38100"/>
        </p:spPr>
        <p:style>
          <a:lnRef idx="2">
            <a:schemeClr val="dk1"/>
          </a:lnRef>
          <a:fillRef idx="1">
            <a:schemeClr val="lt1"/>
          </a:fillRef>
          <a:effectRef idx="0">
            <a:schemeClr val="dk1"/>
          </a:effectRef>
          <a:fontRef idx="minor">
            <a:schemeClr val="dk1"/>
          </a:fontRef>
        </p:style>
        <p:txBody>
          <a:bodyPr>
            <a:normAutofit/>
          </a:bodyPr>
          <a:lstStyle/>
          <a:p>
            <a:pPr algn="r" rtl="1"/>
            <a:r>
              <a:rPr lang="fa-IR" sz="2400" b="1" dirty="0" smtClean="0">
                <a:solidFill>
                  <a:srgbClr val="C00000"/>
                </a:solidFill>
                <a:cs typeface="B Nazanin" pitchFamily="2" charset="-78"/>
              </a:rPr>
              <a:t>20 ) در همه ی  ابیات ، به جز بیت  ...... نوعی جناس وجود دارد .</a:t>
            </a:r>
          </a:p>
          <a:p>
            <a:pPr algn="r" rtl="1"/>
            <a:r>
              <a:rPr lang="fa-IR" sz="2400" b="1" dirty="0" smtClean="0">
                <a:solidFill>
                  <a:srgbClr val="003300"/>
                </a:solidFill>
                <a:cs typeface="B Nazanin" pitchFamily="2" charset="-78"/>
              </a:rPr>
              <a:t>1)گر تو را آهنگ وصل ما نبا شد گو مباش </a:t>
            </a:r>
          </a:p>
          <a:p>
            <a:pPr algn="ctr" rtl="1">
              <a:buNone/>
            </a:pPr>
            <a:r>
              <a:rPr lang="fa-IR" sz="2400" b="1" dirty="0" smtClean="0">
                <a:solidFill>
                  <a:srgbClr val="003300"/>
                </a:solidFill>
                <a:cs typeface="B Nazanin" pitchFamily="2" charset="-78"/>
              </a:rPr>
              <a:t>دوستان را جز به دیدار تو هیچ آهنگ نیست </a:t>
            </a:r>
          </a:p>
          <a:p>
            <a:pPr algn="r" rtl="1"/>
            <a:r>
              <a:rPr lang="fa-IR" sz="2400" b="1" dirty="0" smtClean="0">
                <a:solidFill>
                  <a:srgbClr val="003300"/>
                </a:solidFill>
                <a:cs typeface="B Nazanin" pitchFamily="2" charset="-78"/>
              </a:rPr>
              <a:t>2) با زمانی دیگر انداز ای که پندم می دهی</a:t>
            </a:r>
          </a:p>
          <a:p>
            <a:pPr algn="ctr" rtl="1">
              <a:buNone/>
            </a:pPr>
            <a:r>
              <a:rPr lang="fa-IR" sz="2400" b="1" dirty="0" smtClean="0">
                <a:solidFill>
                  <a:srgbClr val="003300"/>
                </a:solidFill>
                <a:cs typeface="B Nazanin" pitchFamily="2" charset="-78"/>
              </a:rPr>
              <a:t>کاین زمانم گوش بر چنگ است  ودل در چنگ نیست</a:t>
            </a:r>
          </a:p>
          <a:p>
            <a:pPr algn="r" rtl="1"/>
            <a:r>
              <a:rPr lang="fa-IR" sz="2400" b="1" dirty="0" smtClean="0">
                <a:solidFill>
                  <a:srgbClr val="003300"/>
                </a:solidFill>
                <a:cs typeface="B Nazanin" pitchFamily="2" charset="-78"/>
              </a:rPr>
              <a:t>3)چشم از آن روز که بر کردم  و رویت دیدم </a:t>
            </a:r>
          </a:p>
          <a:p>
            <a:pPr algn="ctr" rtl="1">
              <a:buNone/>
            </a:pPr>
            <a:r>
              <a:rPr lang="fa-IR" sz="2400" b="1" dirty="0" smtClean="0">
                <a:solidFill>
                  <a:srgbClr val="003300"/>
                </a:solidFill>
                <a:cs typeface="B Nazanin" pitchFamily="2" charset="-78"/>
              </a:rPr>
              <a:t>به همین دیده سر دیدن اقوامم نیست</a:t>
            </a:r>
          </a:p>
          <a:p>
            <a:pPr algn="r" rtl="1"/>
            <a:r>
              <a:rPr lang="fa-IR" sz="2400" b="1" dirty="0" smtClean="0">
                <a:solidFill>
                  <a:srgbClr val="003300"/>
                </a:solidFill>
                <a:cs typeface="B Nazanin" pitchFamily="2" charset="-78"/>
              </a:rPr>
              <a:t>4) ای نسیم صبح اگر باز اتفاقی افتدت </a:t>
            </a:r>
          </a:p>
          <a:p>
            <a:pPr algn="ctr" rtl="1">
              <a:buNone/>
            </a:pPr>
            <a:r>
              <a:rPr lang="fa-IR" sz="2400" b="1" dirty="0" smtClean="0">
                <a:solidFill>
                  <a:srgbClr val="003300"/>
                </a:solidFill>
                <a:cs typeface="B Nazanin" pitchFamily="2" charset="-78"/>
              </a:rPr>
              <a:t>آفرین گویی بر آن حضرت که ما را بار نیست </a:t>
            </a:r>
          </a:p>
          <a:p>
            <a:pPr algn="ctr" rtl="1">
              <a:buNone/>
            </a:pPr>
            <a:endParaRPr lang="fa-IR" sz="2400" b="1" dirty="0" smtClean="0">
              <a:solidFill>
                <a:srgbClr val="003300"/>
              </a:solidFill>
              <a:cs typeface="B Nazanin" pitchFamily="2" charset="-78"/>
            </a:endParaRPr>
          </a:p>
          <a:p>
            <a:pPr algn="r" rtl="1">
              <a:buNone/>
            </a:pPr>
            <a:r>
              <a:rPr lang="fa-IR" sz="1600" b="1" dirty="0" smtClean="0">
                <a:solidFill>
                  <a:srgbClr val="C00000"/>
                </a:solidFill>
                <a:cs typeface="B Nazanin" pitchFamily="2" charset="-78"/>
              </a:rPr>
              <a:t>2 ) چنگ ساز چنگ دست و مشت جناس تام </a:t>
            </a:r>
          </a:p>
          <a:p>
            <a:pPr algn="r" rtl="1">
              <a:buNone/>
            </a:pPr>
            <a:r>
              <a:rPr lang="fa-IR" sz="1600" b="1" dirty="0" smtClean="0">
                <a:solidFill>
                  <a:srgbClr val="C00000"/>
                </a:solidFill>
                <a:cs typeface="B Nazanin" pitchFamily="2" charset="-78"/>
              </a:rPr>
              <a:t>3 ) ديدم ديدن و بر و سر جناس ناقص</a:t>
            </a:r>
          </a:p>
          <a:p>
            <a:pPr algn="r" rtl="1">
              <a:buNone/>
            </a:pPr>
            <a:r>
              <a:rPr lang="fa-IR" sz="1600" b="1" dirty="0" smtClean="0">
                <a:solidFill>
                  <a:srgbClr val="C00000"/>
                </a:solidFill>
                <a:cs typeface="B Nazanin" pitchFamily="2" charset="-78"/>
              </a:rPr>
              <a:t>4 ) باز و بار جناس ناقص </a:t>
            </a:r>
          </a:p>
          <a:p>
            <a:pPr algn="ctr" rtl="1">
              <a:buNone/>
            </a:pPr>
            <a:endParaRPr lang="fa-IR" dirty="0">
              <a:solidFill>
                <a:srgbClr val="003300"/>
              </a:solidFill>
            </a:endParaRPr>
          </a:p>
        </p:txBody>
      </p:sp>
      <p:sp>
        <p:nvSpPr>
          <p:cNvPr id="4" name="Rectangle 3"/>
          <p:cNvSpPr/>
          <p:nvPr/>
        </p:nvSpPr>
        <p:spPr>
          <a:xfrm>
            <a:off x="1928794" y="4357694"/>
            <a:ext cx="1143008" cy="285752"/>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b="1" dirty="0" smtClean="0">
                <a:solidFill>
                  <a:srgbClr val="FFFF00"/>
                </a:solidFill>
              </a:rPr>
              <a:t>گزینه 1</a:t>
            </a:r>
            <a:endParaRPr lang="en-U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9" presetClass="entr" presetSubtype="0"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1000" fill="hold"/>
                                        <p:tgtEl>
                                          <p:spTgt spid="4"/>
                                        </p:tgtEl>
                                        <p:attrNameLst>
                                          <p:attrName>ppt_x</p:attrName>
                                        </p:attrNameLst>
                                      </p:cBhvr>
                                      <p:tavLst>
                                        <p:tav tm="0">
                                          <p:val>
                                            <p:strVal val="#ppt_x-.2"/>
                                          </p:val>
                                        </p:tav>
                                        <p:tav tm="100000">
                                          <p:val>
                                            <p:strVal val="#ppt_x"/>
                                          </p:val>
                                        </p:tav>
                                      </p:tavLst>
                                    </p:anim>
                                    <p:anim calcmode="lin" valueType="num">
                                      <p:cBhvr>
                                        <p:cTn id="6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63" dur="1000"/>
                                        <p:tgtEl>
                                          <p:spTgt spid="4"/>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grpId="0"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additive="base">
                                        <p:cTn id="6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 calcmode="lin" valueType="num">
                                      <p:cBhvr additive="base">
                                        <p:cTn id="74"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3">
                                            <p:txEl>
                                              <p:pRg st="12" end="12"/>
                                            </p:txEl>
                                          </p:spTgt>
                                        </p:tgtEl>
                                        <p:attrNameLst>
                                          <p:attrName>style.visibility</p:attrName>
                                        </p:attrNameLst>
                                      </p:cBhvr>
                                      <p:to>
                                        <p:strVal val="visible"/>
                                      </p:to>
                                    </p:set>
                                    <p:anim calcmode="lin" valueType="num">
                                      <p:cBhvr additive="base">
                                        <p:cTn id="80"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2976" y="214290"/>
            <a:ext cx="7498080" cy="2071702"/>
          </a:xfrm>
          <a:solidFill>
            <a:schemeClr val="accent5">
              <a:lumMod val="60000"/>
              <a:lumOff val="40000"/>
            </a:schemeClr>
          </a:solidFill>
        </p:spPr>
        <p:txBody>
          <a:bodyPr>
            <a:normAutofit fontScale="90000"/>
          </a:bodyPr>
          <a:lstStyle/>
          <a:p>
            <a:pPr algn="r" rtl="1"/>
            <a:r>
              <a:rPr lang="fa-IR" sz="4000" dirty="0" smtClean="0">
                <a:solidFill>
                  <a:srgbClr val="002060"/>
                </a:solidFill>
                <a:cs typeface="B Nazanin" pitchFamily="2" charset="-78"/>
              </a:rPr>
              <a:t>21 – آرایه های بیت زیرکدام است ؟</a:t>
            </a:r>
            <a:br>
              <a:rPr lang="fa-IR" sz="4000" dirty="0" smtClean="0">
                <a:solidFill>
                  <a:srgbClr val="002060"/>
                </a:solidFill>
                <a:cs typeface="B Nazanin" pitchFamily="2" charset="-78"/>
              </a:rPr>
            </a:br>
            <a:r>
              <a:rPr lang="fa-IR" sz="4000" dirty="0" smtClean="0">
                <a:solidFill>
                  <a:srgbClr val="002060"/>
                </a:solidFill>
                <a:cs typeface="B Nazanin" pitchFamily="2" charset="-78"/>
              </a:rPr>
              <a:t>در عرضه گه عشقش فتنه سپه انگیزد </a:t>
            </a:r>
            <a:br>
              <a:rPr lang="fa-IR" sz="4000" dirty="0" smtClean="0">
                <a:solidFill>
                  <a:srgbClr val="002060"/>
                </a:solidFill>
                <a:cs typeface="B Nazanin" pitchFamily="2" charset="-78"/>
              </a:rPr>
            </a:br>
            <a:r>
              <a:rPr lang="fa-IR" sz="4000" dirty="0" smtClean="0">
                <a:solidFill>
                  <a:srgbClr val="002060"/>
                </a:solidFill>
                <a:cs typeface="B Nazanin" pitchFamily="2" charset="-78"/>
              </a:rPr>
              <a:t>                دررزمگه زلفش گردون سپراندازد </a:t>
            </a:r>
            <a:r>
              <a:rPr lang="fa-IR" dirty="0" smtClean="0"/>
              <a:t/>
            </a:r>
            <a:br>
              <a:rPr lang="fa-IR" dirty="0" smtClean="0"/>
            </a:br>
            <a:endParaRPr lang="en-US" dirty="0"/>
          </a:p>
        </p:txBody>
      </p:sp>
      <p:sp>
        <p:nvSpPr>
          <p:cNvPr id="3" name="Content Placeholder 2"/>
          <p:cNvSpPr>
            <a:spLocks noGrp="1"/>
          </p:cNvSpPr>
          <p:nvPr>
            <p:ph idx="1"/>
          </p:nvPr>
        </p:nvSpPr>
        <p:spPr>
          <a:xfrm>
            <a:off x="1357290" y="2357430"/>
            <a:ext cx="7498080" cy="4286280"/>
          </a:xfrm>
        </p:spPr>
        <p:txBody>
          <a:bodyPr>
            <a:normAutofit/>
          </a:bodyPr>
          <a:lstStyle/>
          <a:p>
            <a:pPr algn="r" rtl="1"/>
            <a:r>
              <a:rPr lang="fa-IR" b="1" dirty="0" smtClean="0">
                <a:solidFill>
                  <a:srgbClr val="003300"/>
                </a:solidFill>
                <a:cs typeface="B Nazanin" pitchFamily="2" charset="-78"/>
              </a:rPr>
              <a:t>1 )ایهام ،مجاز ،استعاره، جناس </a:t>
            </a:r>
          </a:p>
          <a:p>
            <a:pPr algn="r" rtl="1"/>
            <a:r>
              <a:rPr lang="fa-IR" b="1" dirty="0" smtClean="0">
                <a:solidFill>
                  <a:srgbClr val="003300"/>
                </a:solidFill>
                <a:cs typeface="B Nazanin" pitchFamily="2" charset="-78"/>
              </a:rPr>
              <a:t>2 )تشبیه ،کنایه ، مجاز،جناس </a:t>
            </a:r>
          </a:p>
          <a:p>
            <a:pPr algn="r" rtl="1"/>
            <a:r>
              <a:rPr lang="fa-IR" b="1" dirty="0" smtClean="0">
                <a:solidFill>
                  <a:srgbClr val="003300"/>
                </a:solidFill>
                <a:cs typeface="B Nazanin" pitchFamily="2" charset="-78"/>
              </a:rPr>
              <a:t>3 ) تشخیص ،تشبیه ،مراعات النظیر ، ایهام </a:t>
            </a:r>
          </a:p>
          <a:p>
            <a:pPr algn="r" rtl="1"/>
            <a:r>
              <a:rPr lang="fa-IR" b="1" dirty="0" smtClean="0">
                <a:solidFill>
                  <a:srgbClr val="003300"/>
                </a:solidFill>
                <a:cs typeface="B Nazanin" pitchFamily="2" charset="-78"/>
              </a:rPr>
              <a:t>4 )استعاره،کنایه ، تشبیه ،مراعات النظیر </a:t>
            </a:r>
          </a:p>
          <a:p>
            <a:pPr algn="r" rtl="1"/>
            <a:endParaRPr lang="fa-IR" b="1" dirty="0" smtClean="0">
              <a:solidFill>
                <a:srgbClr val="003300"/>
              </a:solidFill>
              <a:cs typeface="B Nazanin" pitchFamily="2" charset="-78"/>
            </a:endParaRPr>
          </a:p>
          <a:p>
            <a:pPr algn="r" rtl="1"/>
            <a:r>
              <a:rPr lang="fa-IR" sz="1500" b="1" dirty="0" smtClean="0">
                <a:solidFill>
                  <a:srgbClr val="C00000"/>
                </a:solidFill>
                <a:cs typeface="B Nazanin" pitchFamily="2" charset="-78"/>
              </a:rPr>
              <a:t>رزمگه زلف اضافه تشبیهی</a:t>
            </a:r>
          </a:p>
          <a:p>
            <a:pPr algn="r" rtl="1"/>
            <a:r>
              <a:rPr lang="fa-IR" sz="1500" b="1" dirty="0" smtClean="0">
                <a:solidFill>
                  <a:srgbClr val="C00000"/>
                </a:solidFill>
                <a:cs typeface="B Nazanin" pitchFamily="2" charset="-78"/>
              </a:rPr>
              <a:t>سپر انداختن گردون استعاره مکنیه و تشخیص</a:t>
            </a:r>
          </a:p>
          <a:p>
            <a:pPr algn="r" rtl="1"/>
            <a:r>
              <a:rPr lang="fa-IR" sz="1500" b="1" dirty="0" smtClean="0">
                <a:solidFill>
                  <a:srgbClr val="C00000"/>
                </a:solidFill>
                <a:cs typeface="B Nazanin" pitchFamily="2" charset="-78"/>
              </a:rPr>
              <a:t>سپرانداختن کنایه ازتسلیم شدن </a:t>
            </a:r>
          </a:p>
          <a:p>
            <a:pPr algn="r" rtl="1"/>
            <a:r>
              <a:rPr lang="fa-IR" sz="1500" b="1" dirty="0" smtClean="0">
                <a:solidFill>
                  <a:srgbClr val="C00000"/>
                </a:solidFill>
                <a:cs typeface="B Nazanin" pitchFamily="2" charset="-78"/>
              </a:rPr>
              <a:t>سپه ،رزمگه وسپرمراعات النظیر </a:t>
            </a:r>
          </a:p>
          <a:p>
            <a:pPr algn="r" rtl="1"/>
            <a:endParaRPr lang="en-US" b="1" dirty="0">
              <a:solidFill>
                <a:srgbClr val="003300"/>
              </a:solidFill>
              <a:cs typeface="B Nazanin" pitchFamily="2" charset="-78"/>
            </a:endParaRPr>
          </a:p>
        </p:txBody>
      </p:sp>
      <p:sp>
        <p:nvSpPr>
          <p:cNvPr id="4" name="Rectangle 3"/>
          <p:cNvSpPr/>
          <p:nvPr/>
        </p:nvSpPr>
        <p:spPr>
          <a:xfrm>
            <a:off x="1643042" y="4786322"/>
            <a:ext cx="1285884" cy="35719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b="1" dirty="0" smtClean="0">
                <a:solidFill>
                  <a:schemeClr val="tx2"/>
                </a:solidFill>
              </a:rPr>
              <a:t>گزینه 4</a:t>
            </a:r>
            <a:endParaRPr lang="en-US"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5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anim calcmode="lin" valueType="num">
                                      <p:cBhvr>
                                        <p:cTn id="16" dur="5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17"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8" dur="5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anim calcmode="lin" valueType="num">
                                      <p:cBhvr>
                                        <p:cTn id="24" dur="5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5"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anim calcmode="lin" valueType="num">
                                      <p:cBhvr>
                                        <p:cTn id="32" dur="5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3"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5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2000"/>
                                        <p:tgtEl>
                                          <p:spTgt spid="4"/>
                                        </p:tgtEl>
                                      </p:cBhvr>
                                    </p:animEffect>
                                    <p:anim calcmode="lin" valueType="num">
                                      <p:cBhvr>
                                        <p:cTn id="40" dur="2000" fill="hold"/>
                                        <p:tgtEl>
                                          <p:spTgt spid="4"/>
                                        </p:tgtEl>
                                        <p:attrNameLst>
                                          <p:attrName>style.rotation</p:attrName>
                                        </p:attrNameLst>
                                      </p:cBhvr>
                                      <p:tavLst>
                                        <p:tav tm="0">
                                          <p:val>
                                            <p:fltVal val="720"/>
                                          </p:val>
                                        </p:tav>
                                        <p:tav tm="100000">
                                          <p:val>
                                            <p:fltVal val="0"/>
                                          </p:val>
                                        </p:tav>
                                      </p:tavLst>
                                    </p:anim>
                                    <p:anim calcmode="lin" valueType="num">
                                      <p:cBhvr>
                                        <p:cTn id="41" dur="2000" fill="hold"/>
                                        <p:tgtEl>
                                          <p:spTgt spid="4"/>
                                        </p:tgtEl>
                                        <p:attrNameLst>
                                          <p:attrName>ppt_h</p:attrName>
                                        </p:attrNameLst>
                                      </p:cBhvr>
                                      <p:tavLst>
                                        <p:tav tm="0">
                                          <p:val>
                                            <p:fltVal val="0"/>
                                          </p:val>
                                        </p:tav>
                                        <p:tav tm="100000">
                                          <p:val>
                                            <p:strVal val="#ppt_h"/>
                                          </p:val>
                                        </p:tav>
                                      </p:tavLst>
                                    </p:anim>
                                    <p:anim calcmode="lin" valueType="num">
                                      <p:cBhvr>
                                        <p:cTn id="42"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500"/>
                                        <p:tgtEl>
                                          <p:spTgt spid="3">
                                            <p:txEl>
                                              <p:pRg st="5" end="5"/>
                                            </p:txEl>
                                          </p:spTgt>
                                        </p:tgtEl>
                                      </p:cBhvr>
                                    </p:animEffect>
                                    <p:anim calcmode="lin" valueType="num">
                                      <p:cBhvr>
                                        <p:cTn id="48" dur="5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49"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0" dur="5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500"/>
                                        <p:tgtEl>
                                          <p:spTgt spid="3">
                                            <p:txEl>
                                              <p:pRg st="6" end="6"/>
                                            </p:txEl>
                                          </p:spTgt>
                                        </p:tgtEl>
                                      </p:cBhvr>
                                    </p:animEffect>
                                    <p:anim calcmode="lin" valueType="num">
                                      <p:cBhvr>
                                        <p:cTn id="56" dur="5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57"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8" dur="5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500"/>
                                        <p:tgtEl>
                                          <p:spTgt spid="3">
                                            <p:txEl>
                                              <p:pRg st="7" end="7"/>
                                            </p:txEl>
                                          </p:spTgt>
                                        </p:tgtEl>
                                      </p:cBhvr>
                                    </p:animEffect>
                                    <p:anim calcmode="lin" valueType="num">
                                      <p:cBhvr>
                                        <p:cTn id="64" dur="5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65" dur="5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6" dur="5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500"/>
                                        <p:tgtEl>
                                          <p:spTgt spid="3">
                                            <p:txEl>
                                              <p:pRg st="8" end="8"/>
                                            </p:txEl>
                                          </p:spTgt>
                                        </p:tgtEl>
                                      </p:cBhvr>
                                    </p:animEffect>
                                    <p:anim calcmode="lin" valueType="num">
                                      <p:cBhvr>
                                        <p:cTn id="72" dur="500" fill="hold"/>
                                        <p:tgtEl>
                                          <p:spTgt spid="3">
                                            <p:txEl>
                                              <p:pRg st="8" end="8"/>
                                            </p:txEl>
                                          </p:spTgt>
                                        </p:tgtEl>
                                        <p:attrNameLst>
                                          <p:attrName>style.rotation</p:attrName>
                                        </p:attrNameLst>
                                      </p:cBhvr>
                                      <p:tavLst>
                                        <p:tav tm="0">
                                          <p:val>
                                            <p:fltVal val="720"/>
                                          </p:val>
                                        </p:tav>
                                        <p:tav tm="100000">
                                          <p:val>
                                            <p:fltVal val="0"/>
                                          </p:val>
                                        </p:tav>
                                      </p:tavLst>
                                    </p:anim>
                                    <p:anim calcmode="lin" valueType="num">
                                      <p:cBhvr>
                                        <p:cTn id="73" dur="5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4" dur="500" fill="hold"/>
                                        <p:tgtEl>
                                          <p:spTgt spid="3">
                                            <p:txEl>
                                              <p:pRg st="8" end="8"/>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357166"/>
            <a:ext cx="7647836" cy="5891234"/>
          </a:xfrm>
        </p:spPr>
        <p:txBody>
          <a:bodyPr>
            <a:normAutofit fontScale="92500" lnSpcReduction="10000"/>
          </a:bodyPr>
          <a:lstStyle/>
          <a:p>
            <a:pPr algn="r" rtl="1"/>
            <a:r>
              <a:rPr lang="fa-IR" sz="2800" b="1" dirty="0" smtClean="0">
                <a:solidFill>
                  <a:srgbClr val="002060"/>
                </a:solidFill>
                <a:cs typeface="B Nazanin" pitchFamily="2" charset="-78"/>
              </a:rPr>
              <a:t>22- کدام مجموعه ازترکیب ها «اضافه تشبیهی »است ؟ </a:t>
            </a:r>
          </a:p>
          <a:p>
            <a:pPr algn="r" rtl="1"/>
            <a:r>
              <a:rPr lang="fa-IR" sz="2400" b="1" dirty="0" smtClean="0">
                <a:solidFill>
                  <a:srgbClr val="002060"/>
                </a:solidFill>
                <a:cs typeface="B Nazanin" pitchFamily="2" charset="-78"/>
              </a:rPr>
              <a:t>1</a:t>
            </a:r>
            <a:r>
              <a:rPr lang="fa-IR" sz="2400" b="1" dirty="0" smtClean="0">
                <a:solidFill>
                  <a:srgbClr val="003300"/>
                </a:solidFill>
                <a:cs typeface="B Nazanin" pitchFamily="2" charset="-78"/>
              </a:rPr>
              <a:t> ) مزید نعمت – شرط انصاف – مرغ سحر – کلاه شکوفه </a:t>
            </a:r>
          </a:p>
          <a:p>
            <a:pPr algn="r" rtl="1"/>
            <a:r>
              <a:rPr lang="fa-IR" sz="2400" b="1" dirty="0" smtClean="0">
                <a:solidFill>
                  <a:srgbClr val="003300"/>
                </a:solidFill>
                <a:cs typeface="B Nazanin" pitchFamily="2" charset="-78"/>
              </a:rPr>
              <a:t>2 ) جیب مراقبت  - امید اجابت – دیوار امّت – قصه ی عشق </a:t>
            </a:r>
          </a:p>
          <a:p>
            <a:pPr algn="r" rtl="1"/>
            <a:r>
              <a:rPr lang="fa-IR" sz="2400" b="1" dirty="0" smtClean="0">
                <a:solidFill>
                  <a:srgbClr val="003300"/>
                </a:solidFill>
                <a:cs typeface="B Nazanin" pitchFamily="2" charset="-78"/>
              </a:rPr>
              <a:t>3 ) پرده ی ناموس – کلاه شکوفه – سرور کاینات – درگاه خدا </a:t>
            </a:r>
          </a:p>
          <a:p>
            <a:pPr algn="r" rtl="1"/>
            <a:r>
              <a:rPr lang="fa-IR" sz="2400" b="1" dirty="0" smtClean="0">
                <a:solidFill>
                  <a:srgbClr val="003300"/>
                </a:solidFill>
                <a:cs typeface="B Nazanin" pitchFamily="2" charset="-78"/>
              </a:rPr>
              <a:t>4 ) دریای معرفت – شب جهل – شکوفه های اشک – آتش عشق</a:t>
            </a:r>
          </a:p>
          <a:p>
            <a:pPr algn="r" rtl="1"/>
            <a:endParaRPr lang="fa-IR" sz="2400" b="1" dirty="0" smtClean="0">
              <a:solidFill>
                <a:srgbClr val="003300"/>
              </a:solidFill>
              <a:cs typeface="B Nazanin" pitchFamily="2" charset="-78"/>
            </a:endParaRPr>
          </a:p>
          <a:p>
            <a:pPr algn="r" rtl="1">
              <a:buNone/>
            </a:pPr>
            <a:r>
              <a:rPr lang="fa-IR" sz="2800" b="1" dirty="0" smtClean="0">
                <a:solidFill>
                  <a:srgbClr val="C00000"/>
                </a:solidFill>
                <a:effectLst>
                  <a:outerShdw blurRad="50000" dist="30000" dir="5400000" algn="tl" rotWithShape="0">
                    <a:srgbClr val="000000">
                      <a:alpha val="30000"/>
                    </a:srgbClr>
                  </a:outerShdw>
                </a:effectLst>
                <a:latin typeface="+mj-lt"/>
                <a:ea typeface="+mj-ea"/>
                <a:cs typeface="B Nazanin" pitchFamily="2" charset="-78"/>
              </a:rPr>
              <a:t>23 -  در دوبیت زیر کدام آرایه </a:t>
            </a:r>
            <a:r>
              <a:rPr lang="fa-IR" sz="2800" b="1" u="sng" dirty="0" smtClean="0">
                <a:solidFill>
                  <a:srgbClr val="C00000"/>
                </a:solidFill>
                <a:latin typeface="+mj-lt"/>
                <a:ea typeface="+mj-ea"/>
                <a:cs typeface="B Nazanin" pitchFamily="2" charset="-78"/>
              </a:rPr>
              <a:t>وجود ندارد ؟ </a:t>
            </a:r>
          </a:p>
          <a:p>
            <a:pPr algn="r" rtl="1">
              <a:buNone/>
            </a:pPr>
            <a:r>
              <a:rPr lang="fa-IR" sz="2400" b="1" dirty="0" smtClean="0">
                <a:solidFill>
                  <a:srgbClr val="002060"/>
                </a:solidFill>
                <a:latin typeface="+mj-lt"/>
                <a:ea typeface="+mj-ea"/>
                <a:cs typeface="B Nazanin" pitchFamily="2" charset="-78"/>
              </a:rPr>
              <a:t>«روزم مبارک است که روی تو دیده ام </a:t>
            </a:r>
          </a:p>
          <a:p>
            <a:pPr algn="ctr" rtl="1">
              <a:buNone/>
            </a:pPr>
            <a:r>
              <a:rPr lang="fa-IR" sz="2400" b="1" dirty="0" smtClean="0">
                <a:solidFill>
                  <a:srgbClr val="002060"/>
                </a:solidFill>
                <a:latin typeface="+mj-lt"/>
                <a:ea typeface="+mj-ea"/>
                <a:cs typeface="B Nazanin" pitchFamily="2" charset="-78"/>
              </a:rPr>
              <a:t>بختم موافق است که بویت شنیده ام »</a:t>
            </a:r>
          </a:p>
          <a:p>
            <a:pPr algn="r" rtl="1">
              <a:buNone/>
            </a:pPr>
            <a:r>
              <a:rPr lang="fa-IR" sz="2400" b="1" dirty="0" smtClean="0">
                <a:solidFill>
                  <a:srgbClr val="002060"/>
                </a:solidFill>
                <a:latin typeface="+mj-lt"/>
                <a:ea typeface="+mj-ea"/>
                <a:cs typeface="B Nazanin" pitchFamily="2" charset="-78"/>
              </a:rPr>
              <a:t>« شکرخدای می کنم ای نور چشم من </a:t>
            </a:r>
          </a:p>
          <a:p>
            <a:pPr algn="ctr" rtl="1">
              <a:buNone/>
            </a:pPr>
            <a:r>
              <a:rPr lang="fa-IR" sz="2400" b="1" dirty="0" smtClean="0">
                <a:solidFill>
                  <a:srgbClr val="002060"/>
                </a:solidFill>
                <a:latin typeface="+mj-lt"/>
                <a:ea typeface="+mj-ea"/>
                <a:cs typeface="B Nazanin" pitchFamily="2" charset="-78"/>
              </a:rPr>
              <a:t>کامروز بر جمال تو افتاد دیده ام » </a:t>
            </a:r>
          </a:p>
          <a:p>
            <a:pPr algn="r" rtl="1">
              <a:buNone/>
            </a:pPr>
            <a:r>
              <a:rPr lang="fa-IR" sz="2400" b="1" dirty="0" smtClean="0">
                <a:solidFill>
                  <a:srgbClr val="003300"/>
                </a:solidFill>
                <a:latin typeface="+mj-lt"/>
                <a:ea typeface="+mj-ea"/>
                <a:cs typeface="B Nazanin" pitchFamily="2" charset="-78"/>
              </a:rPr>
              <a:t>1 ) ایهام تناسب      2 ) حس آمیزی    3 ) استعاره    4 ) جناس تام </a:t>
            </a:r>
          </a:p>
          <a:p>
            <a:pPr algn="r" rtl="1">
              <a:buNone/>
            </a:pPr>
            <a:endParaRPr lang="fa-IR" sz="2400" b="1" dirty="0" smtClean="0">
              <a:solidFill>
                <a:srgbClr val="003300"/>
              </a:solidFill>
              <a:latin typeface="+mj-lt"/>
              <a:ea typeface="+mj-ea"/>
              <a:cs typeface="B Nazanin" pitchFamily="2" charset="-78"/>
            </a:endParaRPr>
          </a:p>
          <a:p>
            <a:pPr algn="r" rtl="1">
              <a:buNone/>
            </a:pPr>
            <a:r>
              <a:rPr lang="fa-IR" sz="1600" b="1" dirty="0" smtClean="0">
                <a:solidFill>
                  <a:srgbClr val="C00000"/>
                </a:solidFill>
                <a:latin typeface="+mj-lt"/>
                <a:ea typeface="+mj-ea"/>
                <a:cs typeface="B Nazanin" pitchFamily="2" charset="-78"/>
              </a:rPr>
              <a:t>شنیدن بو حس آمیزی  </a:t>
            </a:r>
          </a:p>
          <a:p>
            <a:pPr algn="r" rtl="1">
              <a:buNone/>
            </a:pPr>
            <a:r>
              <a:rPr lang="fa-IR" sz="1600" b="1" dirty="0" smtClean="0">
                <a:solidFill>
                  <a:srgbClr val="C00000"/>
                </a:solidFill>
                <a:latin typeface="+mj-lt"/>
                <a:ea typeface="+mj-ea"/>
                <a:cs typeface="B Nazanin" pitchFamily="2" charset="-78"/>
              </a:rPr>
              <a:t>نور چشم استعاره  </a:t>
            </a:r>
          </a:p>
          <a:p>
            <a:pPr algn="r" rtl="1">
              <a:buNone/>
            </a:pPr>
            <a:r>
              <a:rPr lang="fa-IR" sz="1600" b="1" dirty="0" smtClean="0">
                <a:solidFill>
                  <a:srgbClr val="C00000"/>
                </a:solidFill>
                <a:latin typeface="+mj-lt"/>
                <a:ea typeface="+mj-ea"/>
                <a:cs typeface="B Nazanin" pitchFamily="2" charset="-78"/>
              </a:rPr>
              <a:t>دیده ام مصراع اول مشاهده کرده ام مصراع چهارم چشمم </a:t>
            </a:r>
            <a:endParaRPr lang="en-US" sz="1600" b="1" dirty="0" smtClean="0">
              <a:solidFill>
                <a:srgbClr val="C00000"/>
              </a:solidFill>
              <a:latin typeface="+mj-lt"/>
              <a:ea typeface="+mj-ea"/>
              <a:cs typeface="B Nazanin" pitchFamily="2" charset="-78"/>
            </a:endParaRPr>
          </a:p>
        </p:txBody>
      </p:sp>
      <p:sp>
        <p:nvSpPr>
          <p:cNvPr id="4" name="Rectangle 3"/>
          <p:cNvSpPr/>
          <p:nvPr/>
        </p:nvSpPr>
        <p:spPr>
          <a:xfrm>
            <a:off x="1785918" y="2714620"/>
            <a:ext cx="1285884" cy="35719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fa-IR" b="1" dirty="0" smtClean="0">
                <a:solidFill>
                  <a:schemeClr val="tx2"/>
                </a:solidFill>
              </a:rPr>
              <a:t>گزینه 4</a:t>
            </a:r>
            <a:endParaRPr lang="en-US" b="1" dirty="0">
              <a:solidFill>
                <a:schemeClr val="tx2"/>
              </a:solidFill>
            </a:endParaRPr>
          </a:p>
        </p:txBody>
      </p:sp>
      <p:sp>
        <p:nvSpPr>
          <p:cNvPr id="5" name="Rectangle 4"/>
          <p:cNvSpPr/>
          <p:nvPr/>
        </p:nvSpPr>
        <p:spPr>
          <a:xfrm>
            <a:off x="1571604" y="5357826"/>
            <a:ext cx="1285884" cy="35719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fa-IR" b="1" dirty="0" smtClean="0">
                <a:solidFill>
                  <a:schemeClr val="tx2"/>
                </a:solidFill>
              </a:rPr>
              <a:t>گزینه 1</a:t>
            </a:r>
            <a:endParaRPr lang="en-US" b="1"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2000"/>
                                        <p:tgtEl>
                                          <p:spTgt spid="4"/>
                                        </p:tgtEl>
                                      </p:cBhvr>
                                    </p:animEffect>
                                    <p:anim calcmode="lin" valueType="num">
                                      <p:cBhvr>
                                        <p:cTn id="38" dur="2000" fill="hold"/>
                                        <p:tgtEl>
                                          <p:spTgt spid="4"/>
                                        </p:tgtEl>
                                        <p:attrNameLst>
                                          <p:attrName>style.rotation</p:attrName>
                                        </p:attrNameLst>
                                      </p:cBhvr>
                                      <p:tavLst>
                                        <p:tav tm="0">
                                          <p:val>
                                            <p:fltVal val="720"/>
                                          </p:val>
                                        </p:tav>
                                        <p:tav tm="100000">
                                          <p:val>
                                            <p:fltVal val="0"/>
                                          </p:val>
                                        </p:tav>
                                      </p:tavLst>
                                    </p:anim>
                                    <p:anim calcmode="lin" valueType="num">
                                      <p:cBhvr>
                                        <p:cTn id="39" dur="2000" fill="hold"/>
                                        <p:tgtEl>
                                          <p:spTgt spid="4"/>
                                        </p:tgtEl>
                                        <p:attrNameLst>
                                          <p:attrName>ppt_h</p:attrName>
                                        </p:attrNameLst>
                                      </p:cBhvr>
                                      <p:tavLst>
                                        <p:tav tm="0">
                                          <p:val>
                                            <p:fltVal val="0"/>
                                          </p:val>
                                        </p:tav>
                                        <p:tav tm="100000">
                                          <p:val>
                                            <p:strVal val="#ppt_h"/>
                                          </p:val>
                                        </p:tav>
                                      </p:tavLst>
                                    </p:anim>
                                    <p:anim calcmode="lin" valueType="num">
                                      <p:cBhvr>
                                        <p:cTn id="4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 calcmode="lin" valueType="num">
                                      <p:cBhvr additive="base">
                                        <p:cTn id="5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additive="base">
                                        <p:cTn id="6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3">
                                            <p:txEl>
                                              <p:pRg st="10" end="10"/>
                                            </p:txEl>
                                          </p:spTgt>
                                        </p:tgtEl>
                                        <p:attrNameLst>
                                          <p:attrName>style.visibility</p:attrName>
                                        </p:attrNameLst>
                                      </p:cBhvr>
                                      <p:to>
                                        <p:strVal val="visible"/>
                                      </p:to>
                                    </p:set>
                                    <p:anim calcmode="lin" valueType="num">
                                      <p:cBhvr additive="base">
                                        <p:cTn id="69"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3">
                                            <p:txEl>
                                              <p:pRg st="11" end="11"/>
                                            </p:txEl>
                                          </p:spTgt>
                                        </p:tgtEl>
                                        <p:attrNameLst>
                                          <p:attrName>style.visibility</p:attrName>
                                        </p:attrNameLst>
                                      </p:cBhvr>
                                      <p:to>
                                        <p:strVal val="visible"/>
                                      </p:to>
                                    </p:set>
                                    <p:anim calcmode="lin" valueType="num">
                                      <p:cBhvr additive="base">
                                        <p:cTn id="7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35" presetClass="entr" presetSubtype="0" fill="hold" grpId="0" nodeType="click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2000"/>
                                        <p:tgtEl>
                                          <p:spTgt spid="5"/>
                                        </p:tgtEl>
                                      </p:cBhvr>
                                    </p:animEffect>
                                    <p:anim calcmode="lin" valueType="num">
                                      <p:cBhvr>
                                        <p:cTn id="82" dur="2000" fill="hold"/>
                                        <p:tgtEl>
                                          <p:spTgt spid="5"/>
                                        </p:tgtEl>
                                        <p:attrNameLst>
                                          <p:attrName>style.rotation</p:attrName>
                                        </p:attrNameLst>
                                      </p:cBhvr>
                                      <p:tavLst>
                                        <p:tav tm="0">
                                          <p:val>
                                            <p:fltVal val="720"/>
                                          </p:val>
                                        </p:tav>
                                        <p:tav tm="100000">
                                          <p:val>
                                            <p:fltVal val="0"/>
                                          </p:val>
                                        </p:tav>
                                      </p:tavLst>
                                    </p:anim>
                                    <p:anim calcmode="lin" valueType="num">
                                      <p:cBhvr>
                                        <p:cTn id="83" dur="2000" fill="hold"/>
                                        <p:tgtEl>
                                          <p:spTgt spid="5"/>
                                        </p:tgtEl>
                                        <p:attrNameLst>
                                          <p:attrName>ppt_h</p:attrName>
                                        </p:attrNameLst>
                                      </p:cBhvr>
                                      <p:tavLst>
                                        <p:tav tm="0">
                                          <p:val>
                                            <p:fltVal val="0"/>
                                          </p:val>
                                        </p:tav>
                                        <p:tav tm="100000">
                                          <p:val>
                                            <p:strVal val="#ppt_h"/>
                                          </p:val>
                                        </p:tav>
                                      </p:tavLst>
                                    </p:anim>
                                    <p:anim calcmode="lin" valueType="num">
                                      <p:cBhvr>
                                        <p:cTn id="84"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grpId="0" nodeType="clickEffect">
                                  <p:stCondLst>
                                    <p:cond delay="0"/>
                                  </p:stCondLst>
                                  <p:childTnLst>
                                    <p:set>
                                      <p:cBhvr>
                                        <p:cTn id="88" dur="1" fill="hold">
                                          <p:stCondLst>
                                            <p:cond delay="0"/>
                                          </p:stCondLst>
                                        </p:cTn>
                                        <p:tgtEl>
                                          <p:spTgt spid="3">
                                            <p:txEl>
                                              <p:pRg st="13" end="13"/>
                                            </p:txEl>
                                          </p:spTgt>
                                        </p:tgtEl>
                                        <p:attrNameLst>
                                          <p:attrName>style.visibility</p:attrName>
                                        </p:attrNameLst>
                                      </p:cBhvr>
                                      <p:to>
                                        <p:strVal val="visible"/>
                                      </p:to>
                                    </p:set>
                                    <p:anim calcmode="lin" valueType="num">
                                      <p:cBhvr additive="base">
                                        <p:cTn id="89"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3">
                                            <p:txEl>
                                              <p:pRg st="14" end="14"/>
                                            </p:txEl>
                                          </p:spTgt>
                                        </p:tgtEl>
                                        <p:attrNameLst>
                                          <p:attrName>style.visibility</p:attrName>
                                        </p:attrNameLst>
                                      </p:cBhvr>
                                      <p:to>
                                        <p:strVal val="visible"/>
                                      </p:to>
                                    </p:set>
                                    <p:anim calcmode="lin" valueType="num">
                                      <p:cBhvr additive="base">
                                        <p:cTn id="9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96"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3">
                                            <p:txEl>
                                              <p:pRg st="15" end="15"/>
                                            </p:txEl>
                                          </p:spTgt>
                                        </p:tgtEl>
                                        <p:attrNameLst>
                                          <p:attrName>style.visibility</p:attrName>
                                        </p:attrNameLst>
                                      </p:cBhvr>
                                      <p:to>
                                        <p:strVal val="visible"/>
                                      </p:to>
                                    </p:set>
                                    <p:anim calcmode="lin" valueType="num">
                                      <p:cBhvr additive="base">
                                        <p:cTn id="101" dur="5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46000">
              <a:schemeClr val="tx1">
                <a:lumMod val="75000"/>
                <a:lumOff val="25000"/>
              </a:schemeClr>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85728"/>
            <a:ext cx="7498080" cy="1143000"/>
          </a:xfrm>
          <a:solidFill>
            <a:schemeClr val="accent2">
              <a:lumMod val="60000"/>
              <a:lumOff val="40000"/>
            </a:schemeClr>
          </a:solidFill>
        </p:spPr>
        <p:txBody>
          <a:bodyPr>
            <a:normAutofit/>
          </a:bodyPr>
          <a:lstStyle/>
          <a:p>
            <a:pPr algn="r" rtl="1"/>
            <a:r>
              <a:rPr lang="fa-IR" sz="2600" b="1" dirty="0" smtClean="0">
                <a:solidFill>
                  <a:srgbClr val="002060"/>
                </a:solidFill>
                <a:latin typeface="+mn-lt"/>
                <a:ea typeface="+mn-ea"/>
                <a:cs typeface="B Nazanin" pitchFamily="2" charset="-78"/>
              </a:rPr>
              <a:t>24 -  در کدام بیت همه ی آرایه های </a:t>
            </a:r>
            <a:r>
              <a:rPr lang="fa-IR" sz="2600" b="1" dirty="0" smtClean="0">
                <a:solidFill>
                  <a:srgbClr val="C00000"/>
                </a:solidFill>
                <a:latin typeface="+mn-lt"/>
                <a:ea typeface="+mn-ea"/>
                <a:cs typeface="B Nazanin" pitchFamily="2" charset="-78"/>
              </a:rPr>
              <a:t>« مراعات نظیر – استعاره – تشخیص و جناس »</a:t>
            </a:r>
            <a:r>
              <a:rPr lang="fa-IR" sz="2600" b="1" dirty="0" smtClean="0">
                <a:solidFill>
                  <a:srgbClr val="002060"/>
                </a:solidFill>
                <a:latin typeface="+mn-lt"/>
                <a:ea typeface="+mn-ea"/>
                <a:cs typeface="B Nazanin" pitchFamily="2" charset="-78"/>
              </a:rPr>
              <a:t> به کار رفته است ؟ </a:t>
            </a:r>
            <a:endParaRPr lang="en-US" sz="2600" b="1" dirty="0" smtClean="0">
              <a:solidFill>
                <a:srgbClr val="002060"/>
              </a:solidFill>
              <a:latin typeface="+mn-lt"/>
              <a:ea typeface="+mn-ea"/>
              <a:cs typeface="B Nazanin" pitchFamily="2" charset="-78"/>
            </a:endParaRPr>
          </a:p>
        </p:txBody>
      </p:sp>
      <p:sp>
        <p:nvSpPr>
          <p:cNvPr id="3" name="Content Placeholder 2"/>
          <p:cNvSpPr>
            <a:spLocks noGrp="1"/>
          </p:cNvSpPr>
          <p:nvPr>
            <p:ph idx="1"/>
          </p:nvPr>
        </p:nvSpPr>
        <p:spPr>
          <a:xfrm>
            <a:off x="1435608" y="1500174"/>
            <a:ext cx="7498080" cy="4748226"/>
          </a:xfrm>
        </p:spPr>
        <p:txBody>
          <a:bodyPr>
            <a:normAutofit fontScale="92500" lnSpcReduction="20000"/>
          </a:bodyPr>
          <a:lstStyle/>
          <a:p>
            <a:pPr algn="r" rtl="1"/>
            <a:r>
              <a:rPr lang="fa-IR" sz="2800" b="1" dirty="0" smtClean="0">
                <a:solidFill>
                  <a:srgbClr val="003300"/>
                </a:solidFill>
                <a:cs typeface="B Nazanin" pitchFamily="2" charset="-78"/>
              </a:rPr>
              <a:t>1)آن که ندیده حسرتی در همه عمر خویشتن  </a:t>
            </a:r>
          </a:p>
          <a:p>
            <a:pPr algn="ctr" rtl="1">
              <a:buNone/>
            </a:pPr>
            <a:r>
              <a:rPr lang="fa-IR" sz="2800" b="1" dirty="0" smtClean="0">
                <a:solidFill>
                  <a:srgbClr val="003300"/>
                </a:solidFill>
                <a:cs typeface="B Nazanin" pitchFamily="2" charset="-78"/>
              </a:rPr>
              <a:t>                  کی به شمار آورد حسرت بی شماره ام</a:t>
            </a:r>
          </a:p>
          <a:p>
            <a:pPr algn="r" rtl="1"/>
            <a:r>
              <a:rPr lang="fa-IR" sz="2800" b="1" dirty="0" smtClean="0">
                <a:solidFill>
                  <a:srgbClr val="003300"/>
                </a:solidFill>
                <a:cs typeface="B Nazanin" pitchFamily="2" charset="-78"/>
              </a:rPr>
              <a:t>2)آن که به تیغ امتحان ریخت به خاک خون من </a:t>
            </a:r>
          </a:p>
          <a:p>
            <a:pPr algn="ctr" rtl="1">
              <a:buNone/>
            </a:pPr>
            <a:r>
              <a:rPr lang="fa-IR" sz="2800" b="1" dirty="0" smtClean="0">
                <a:solidFill>
                  <a:srgbClr val="003300"/>
                </a:solidFill>
                <a:cs typeface="B Nazanin" pitchFamily="2" charset="-78"/>
              </a:rPr>
              <a:t>                     کاش برای سوختن زنده کند دوباره ام </a:t>
            </a:r>
          </a:p>
          <a:p>
            <a:pPr algn="r" rtl="1"/>
            <a:r>
              <a:rPr lang="fa-IR" sz="2800" b="1" dirty="0" smtClean="0">
                <a:solidFill>
                  <a:srgbClr val="003300"/>
                </a:solidFill>
                <a:cs typeface="B Nazanin" pitchFamily="2" charset="-78"/>
              </a:rPr>
              <a:t>3) غنچه ی نوش خند او سوخت به یک تبسّمم   </a:t>
            </a:r>
          </a:p>
          <a:p>
            <a:pPr algn="ctr" rtl="1">
              <a:buNone/>
            </a:pPr>
            <a:r>
              <a:rPr lang="fa-IR" sz="2800" b="1" dirty="0" smtClean="0">
                <a:solidFill>
                  <a:srgbClr val="003300"/>
                </a:solidFill>
                <a:cs typeface="B Nazanin" pitchFamily="2" charset="-78"/>
              </a:rPr>
              <a:t>                 نرگس نیم مست او کشت به یک اشاره ام </a:t>
            </a:r>
          </a:p>
          <a:p>
            <a:pPr algn="r" rtl="1"/>
            <a:r>
              <a:rPr lang="fa-IR" sz="2800" b="1" dirty="0" smtClean="0">
                <a:solidFill>
                  <a:srgbClr val="003300"/>
                </a:solidFill>
                <a:cs typeface="B Nazanin" pitchFamily="2" charset="-78"/>
              </a:rPr>
              <a:t>4)خاک رهی گزیده ام تا چه بزاید آسمان   </a:t>
            </a:r>
          </a:p>
          <a:p>
            <a:pPr algn="ctr" rtl="1">
              <a:buNone/>
            </a:pPr>
            <a:r>
              <a:rPr lang="fa-IR" sz="2800" b="1" dirty="0" smtClean="0">
                <a:solidFill>
                  <a:srgbClr val="003300"/>
                </a:solidFill>
                <a:cs typeface="B Nazanin" pitchFamily="2" charset="-78"/>
              </a:rPr>
              <a:t>                جُیب مهی گرفته ام تا چه کند ستاره ام </a:t>
            </a:r>
          </a:p>
          <a:p>
            <a:pPr algn="ctr" rtl="1">
              <a:buNone/>
            </a:pPr>
            <a:endParaRPr lang="fa-IR" sz="2800" b="1" dirty="0" smtClean="0">
              <a:solidFill>
                <a:srgbClr val="003300"/>
              </a:solidFill>
              <a:cs typeface="B Nazanin" pitchFamily="2" charset="-78"/>
            </a:endParaRPr>
          </a:p>
          <a:p>
            <a:pPr algn="r" rtl="1">
              <a:buNone/>
            </a:pPr>
            <a:r>
              <a:rPr lang="fa-IR" sz="1900" b="1" dirty="0" smtClean="0">
                <a:solidFill>
                  <a:srgbClr val="0070C0"/>
                </a:solidFill>
                <a:cs typeface="B Nazanin" pitchFamily="2" charset="-78"/>
              </a:rPr>
              <a:t>آسمان ، مه وستاره مراعات النظیر </a:t>
            </a:r>
          </a:p>
          <a:p>
            <a:pPr algn="r" rtl="1">
              <a:buNone/>
            </a:pPr>
            <a:r>
              <a:rPr lang="fa-IR" sz="1900" b="1" dirty="0" smtClean="0">
                <a:solidFill>
                  <a:srgbClr val="0070C0"/>
                </a:solidFill>
                <a:cs typeface="B Nazanin" pitchFamily="2" charset="-78"/>
              </a:rPr>
              <a:t>زاییدن آسمان استعاره و تشخیص</a:t>
            </a:r>
          </a:p>
          <a:p>
            <a:pPr algn="r" rtl="1">
              <a:buNone/>
            </a:pPr>
            <a:r>
              <a:rPr lang="fa-IR" sz="1900" b="1" dirty="0" smtClean="0">
                <a:solidFill>
                  <a:srgbClr val="0070C0"/>
                </a:solidFill>
                <a:cs typeface="B Nazanin" pitchFamily="2" charset="-78"/>
              </a:rPr>
              <a:t> رهی وسهی جناس</a:t>
            </a:r>
          </a:p>
          <a:p>
            <a:endParaRPr lang="en-US" sz="2600" b="1" dirty="0" smtClean="0">
              <a:solidFill>
                <a:srgbClr val="002060"/>
              </a:solidFill>
              <a:cs typeface="B Nazanin" pitchFamily="2" charset="-78"/>
            </a:endParaRPr>
          </a:p>
        </p:txBody>
      </p:sp>
      <p:sp>
        <p:nvSpPr>
          <p:cNvPr id="4" name="Rectangle 3"/>
          <p:cNvSpPr/>
          <p:nvPr/>
        </p:nvSpPr>
        <p:spPr>
          <a:xfrm>
            <a:off x="2071670" y="5000636"/>
            <a:ext cx="1143008" cy="285752"/>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b="1" dirty="0" smtClean="0">
                <a:solidFill>
                  <a:srgbClr val="FFFF00"/>
                </a:solidFill>
              </a:rPr>
              <a:t>گزینه 4</a:t>
            </a:r>
            <a:endParaRPr lang="en-U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9" presetClass="entr" presetSubtype="0"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1000" fill="hold"/>
                                        <p:tgtEl>
                                          <p:spTgt spid="4"/>
                                        </p:tgtEl>
                                        <p:attrNameLst>
                                          <p:attrName>ppt_x</p:attrName>
                                        </p:attrNameLst>
                                      </p:cBhvr>
                                      <p:tavLst>
                                        <p:tav tm="0">
                                          <p:val>
                                            <p:strVal val="#ppt_x-.2"/>
                                          </p:val>
                                        </p:tav>
                                        <p:tav tm="100000">
                                          <p:val>
                                            <p:strVal val="#ppt_x"/>
                                          </p:val>
                                        </p:tav>
                                      </p:tavLst>
                                    </p:anim>
                                    <p:anim calcmode="lin" valueType="num">
                                      <p:cBhvr>
                                        <p:cTn id="5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7" dur="1000"/>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17" presetClass="entr" presetSubtype="10" fill="hold" grpId="0"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 calcmode="lin" valueType="num">
                                      <p:cBhvr>
                                        <p:cTn id="6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17" presetClass="entr" presetSubtype="10" fill="hold" grpId="0"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p:cTn id="68"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9" dur="5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17" presetClass="entr" presetSubtype="10" fill="hold" grpId="0" nodeType="click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 calcmode="lin" valueType="num">
                                      <p:cBhvr>
                                        <p:cTn id="74"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75" dur="500" fill="hold"/>
                                        <p:tgtEl>
                                          <p:spTgt spid="3">
                                            <p:txEl>
                                              <p:pRg st="11" end="1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50000">
              <a:srgbClr val="FFFF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28728" y="285728"/>
            <a:ext cx="7498080" cy="1143000"/>
          </a:xfrm>
          <a:solidFill>
            <a:schemeClr val="accent2">
              <a:lumMod val="60000"/>
              <a:lumOff val="40000"/>
            </a:schemeClr>
          </a:solidFill>
        </p:spPr>
        <p:txBody>
          <a:bodyPr>
            <a:normAutofit/>
          </a:bodyPr>
          <a:lstStyle/>
          <a:p>
            <a:pPr algn="r" rtl="1"/>
            <a:r>
              <a:rPr lang="fa-IR" sz="3200" b="1" dirty="0" smtClean="0">
                <a:solidFill>
                  <a:srgbClr val="002060"/>
                </a:solidFill>
                <a:latin typeface="+mn-lt"/>
                <a:ea typeface="+mn-ea"/>
                <a:cs typeface="B Nazanin" pitchFamily="2" charset="-78"/>
              </a:rPr>
              <a:t>25 - در کدام بیت هرسه آرایه ی </a:t>
            </a:r>
            <a:r>
              <a:rPr lang="fa-IR" sz="3200" b="1" dirty="0" smtClean="0">
                <a:solidFill>
                  <a:srgbClr val="C00000"/>
                </a:solidFill>
                <a:latin typeface="+mn-lt"/>
                <a:ea typeface="+mn-ea"/>
                <a:cs typeface="B Nazanin" pitchFamily="2" charset="-78"/>
              </a:rPr>
              <a:t>« جناس – تشبیه – پارادوکس » </a:t>
            </a:r>
            <a:r>
              <a:rPr lang="fa-IR" sz="3200" b="1" dirty="0" smtClean="0">
                <a:solidFill>
                  <a:srgbClr val="002060"/>
                </a:solidFill>
                <a:latin typeface="+mn-lt"/>
                <a:ea typeface="+mn-ea"/>
                <a:cs typeface="B Nazanin" pitchFamily="2" charset="-78"/>
              </a:rPr>
              <a:t>موجود است ؟</a:t>
            </a:r>
            <a:endParaRPr lang="en-US" sz="3200" b="1" dirty="0" smtClean="0">
              <a:solidFill>
                <a:srgbClr val="002060"/>
              </a:solidFill>
              <a:latin typeface="+mn-lt"/>
              <a:ea typeface="+mn-ea"/>
              <a:cs typeface="B Nazanin" pitchFamily="2" charset="-78"/>
            </a:endParaRPr>
          </a:p>
        </p:txBody>
      </p:sp>
      <p:sp>
        <p:nvSpPr>
          <p:cNvPr id="3" name="Content Placeholder 2"/>
          <p:cNvSpPr>
            <a:spLocks noGrp="1"/>
          </p:cNvSpPr>
          <p:nvPr>
            <p:ph idx="1"/>
          </p:nvPr>
        </p:nvSpPr>
        <p:spPr>
          <a:xfrm>
            <a:off x="1435608" y="1500174"/>
            <a:ext cx="7498080" cy="4748226"/>
          </a:xfrm>
        </p:spPr>
        <p:txBody>
          <a:bodyPr>
            <a:normAutofit fontScale="92500" lnSpcReduction="20000"/>
          </a:bodyPr>
          <a:lstStyle/>
          <a:p>
            <a:pPr algn="r" rtl="1"/>
            <a:r>
              <a:rPr lang="fa-IR" sz="2800" b="1" dirty="0" smtClean="0">
                <a:solidFill>
                  <a:srgbClr val="003300"/>
                </a:solidFill>
                <a:cs typeface="B Nazanin" pitchFamily="2" charset="-78"/>
              </a:rPr>
              <a:t>1) الف قد تو پیش همه مقبول افتاد  </a:t>
            </a:r>
          </a:p>
          <a:p>
            <a:pPr algn="ctr" rtl="1">
              <a:buNone/>
            </a:pPr>
            <a:r>
              <a:rPr lang="fa-IR" sz="2800" b="1" dirty="0" smtClean="0">
                <a:solidFill>
                  <a:srgbClr val="003300"/>
                </a:solidFill>
                <a:cs typeface="B Nazanin" pitchFamily="2" charset="-78"/>
              </a:rPr>
              <a:t>                  این نه حرفی ست که بر وی قلم رد باشد</a:t>
            </a:r>
          </a:p>
          <a:p>
            <a:pPr algn="r" rtl="1"/>
            <a:r>
              <a:rPr lang="fa-IR" sz="2800" b="1" dirty="0" smtClean="0">
                <a:solidFill>
                  <a:srgbClr val="003300"/>
                </a:solidFill>
                <a:cs typeface="B Nazanin" pitchFamily="2" charset="-78"/>
              </a:rPr>
              <a:t>2)شکسته رنگی من عشق را به رحم آورد </a:t>
            </a:r>
          </a:p>
          <a:p>
            <a:pPr algn="ctr" rtl="1">
              <a:buNone/>
            </a:pPr>
            <a:r>
              <a:rPr lang="fa-IR" sz="2800" b="1" dirty="0" smtClean="0">
                <a:solidFill>
                  <a:srgbClr val="003300"/>
                </a:solidFill>
                <a:cs typeface="B Nazanin" pitchFamily="2" charset="-78"/>
              </a:rPr>
              <a:t>        به زر هر آن چه بر آید به زور نتوان کرد </a:t>
            </a:r>
          </a:p>
          <a:p>
            <a:pPr algn="r" rtl="1"/>
            <a:r>
              <a:rPr lang="fa-IR" sz="2800" b="1" dirty="0" smtClean="0">
                <a:solidFill>
                  <a:srgbClr val="003300"/>
                </a:solidFill>
                <a:cs typeface="B Nazanin" pitchFamily="2" charset="-78"/>
              </a:rPr>
              <a:t>3)هر چه زنیک و بد است، چون همه در دست اوست </a:t>
            </a:r>
          </a:p>
          <a:p>
            <a:pPr algn="ctr" rtl="1">
              <a:buNone/>
            </a:pPr>
            <a:r>
              <a:rPr lang="fa-IR" sz="2800" b="1" dirty="0" smtClean="0">
                <a:solidFill>
                  <a:srgbClr val="003300"/>
                </a:solidFill>
                <a:cs typeface="B Nazanin" pitchFamily="2" charset="-78"/>
              </a:rPr>
              <a:t>بر من مسکین چرا خطّ خطا می کشد؟</a:t>
            </a:r>
          </a:p>
          <a:p>
            <a:pPr algn="r" rtl="1"/>
            <a:r>
              <a:rPr lang="fa-IR" sz="2800" b="1" dirty="0" smtClean="0">
                <a:solidFill>
                  <a:srgbClr val="003300"/>
                </a:solidFill>
                <a:cs typeface="B Nazanin" pitchFamily="2" charset="-78"/>
              </a:rPr>
              <a:t>4)برگ من بی برگی است وبار، بار خاطر است   </a:t>
            </a:r>
          </a:p>
          <a:p>
            <a:pPr algn="ctr" rtl="1">
              <a:buNone/>
            </a:pPr>
            <a:r>
              <a:rPr lang="fa-IR" sz="2800" b="1" dirty="0" smtClean="0">
                <a:solidFill>
                  <a:srgbClr val="003300"/>
                </a:solidFill>
                <a:cs typeface="B Nazanin" pitchFamily="2" charset="-78"/>
              </a:rPr>
              <a:t>      باد یارب روزیِ برق بلا برگ و برم </a:t>
            </a:r>
          </a:p>
          <a:p>
            <a:pPr algn="ctr" rtl="1">
              <a:buNone/>
            </a:pPr>
            <a:endParaRPr lang="fa-IR" sz="2800" b="1" dirty="0" smtClean="0">
              <a:solidFill>
                <a:srgbClr val="003300"/>
              </a:solidFill>
              <a:cs typeface="B Nazanin" pitchFamily="2" charset="-78"/>
            </a:endParaRPr>
          </a:p>
          <a:p>
            <a:pPr algn="r" rtl="1">
              <a:buNone/>
            </a:pPr>
            <a:r>
              <a:rPr lang="fa-IR" sz="1900" b="1" dirty="0" smtClean="0">
                <a:solidFill>
                  <a:srgbClr val="0070C0"/>
                </a:solidFill>
                <a:cs typeface="B Nazanin" pitchFamily="2" charset="-78"/>
              </a:rPr>
              <a:t>برگ من بی برگی متناقض نما</a:t>
            </a:r>
          </a:p>
          <a:p>
            <a:pPr algn="r" rtl="1">
              <a:buNone/>
            </a:pPr>
            <a:r>
              <a:rPr lang="fa-IR" sz="1900" b="1" dirty="0" smtClean="0">
                <a:solidFill>
                  <a:srgbClr val="0070C0"/>
                </a:solidFill>
                <a:cs typeface="B Nazanin" pitchFamily="2" charset="-78"/>
              </a:rPr>
              <a:t>برق بلا اضافه تشبیهی</a:t>
            </a:r>
          </a:p>
          <a:p>
            <a:pPr algn="r" rtl="1">
              <a:buNone/>
            </a:pPr>
            <a:r>
              <a:rPr lang="fa-IR" sz="1900" b="1" dirty="0" smtClean="0">
                <a:solidFill>
                  <a:srgbClr val="0070C0"/>
                </a:solidFill>
                <a:cs typeface="B Nazanin" pitchFamily="2" charset="-78"/>
              </a:rPr>
              <a:t>بار و باد جناس</a:t>
            </a:r>
          </a:p>
          <a:p>
            <a:endParaRPr lang="en-US" sz="2600" b="1" dirty="0" smtClean="0">
              <a:solidFill>
                <a:srgbClr val="002060"/>
              </a:solidFill>
              <a:cs typeface="B Nazanin" pitchFamily="2" charset="-78"/>
            </a:endParaRPr>
          </a:p>
        </p:txBody>
      </p:sp>
      <p:sp>
        <p:nvSpPr>
          <p:cNvPr id="4" name="Rectangle 3"/>
          <p:cNvSpPr/>
          <p:nvPr/>
        </p:nvSpPr>
        <p:spPr>
          <a:xfrm>
            <a:off x="2071670" y="5000636"/>
            <a:ext cx="1143008" cy="285752"/>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b="1" dirty="0" smtClean="0">
                <a:solidFill>
                  <a:srgbClr val="FFFF00"/>
                </a:solidFill>
              </a:rPr>
              <a:t>گزینه 4</a:t>
            </a:r>
            <a:endParaRPr lang="en-US"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1"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1"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1"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1"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1"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1"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17" presetClass="entr" presetSubtype="10" fill="hold" grpId="1"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9" presetClass="entr" presetSubtype="0" fill="hold" grpId="0" nodeType="click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p:cTn id="55" dur="1000" fill="hold"/>
                                        <p:tgtEl>
                                          <p:spTgt spid="4"/>
                                        </p:tgtEl>
                                        <p:attrNameLst>
                                          <p:attrName>ppt_x</p:attrName>
                                        </p:attrNameLst>
                                      </p:cBhvr>
                                      <p:tavLst>
                                        <p:tav tm="0">
                                          <p:val>
                                            <p:strVal val="#ppt_x-.2"/>
                                          </p:val>
                                        </p:tav>
                                        <p:tav tm="100000">
                                          <p:val>
                                            <p:strVal val="#ppt_x"/>
                                          </p:val>
                                        </p:tav>
                                      </p:tavLst>
                                    </p:anim>
                                    <p:anim calcmode="lin" valueType="num">
                                      <p:cBhvr>
                                        <p:cTn id="5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7" dur="1000"/>
                                        <p:tgtEl>
                                          <p:spTgt spid="4"/>
                                        </p:tgtEl>
                                      </p:cBhvr>
                                    </p:animEffect>
                                  </p:childTnLst>
                                </p:cTn>
                              </p:par>
                            </p:childTnLst>
                          </p:cTn>
                        </p:par>
                      </p:childTnLst>
                    </p:cTn>
                  </p:par>
                  <p:par>
                    <p:cTn id="58" fill="hold">
                      <p:stCondLst>
                        <p:cond delay="indefinite"/>
                      </p:stCondLst>
                      <p:childTnLst>
                        <p:par>
                          <p:cTn id="59" fill="hold">
                            <p:stCondLst>
                              <p:cond delay="0"/>
                            </p:stCondLst>
                            <p:childTnLst>
                              <p:par>
                                <p:cTn id="60" presetID="17" presetClass="entr" presetSubtype="10" fill="hold" grpId="1" nodeType="clickEffect">
                                  <p:stCondLst>
                                    <p:cond delay="0"/>
                                  </p:stCondLst>
                                  <p:childTnLst>
                                    <p:set>
                                      <p:cBhvr>
                                        <p:cTn id="61" dur="1" fill="hold">
                                          <p:stCondLst>
                                            <p:cond delay="0"/>
                                          </p:stCondLst>
                                        </p:cTn>
                                        <p:tgtEl>
                                          <p:spTgt spid="3">
                                            <p:txEl>
                                              <p:pRg st="9" end="9"/>
                                            </p:txEl>
                                          </p:spTgt>
                                        </p:tgtEl>
                                        <p:attrNameLst>
                                          <p:attrName>style.visibility</p:attrName>
                                        </p:attrNameLst>
                                      </p:cBhvr>
                                      <p:to>
                                        <p:strVal val="visible"/>
                                      </p:to>
                                    </p:set>
                                    <p:anim calcmode="lin" valueType="num">
                                      <p:cBhvr>
                                        <p:cTn id="62"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17" presetClass="entr" presetSubtype="10" fill="hold" grpId="1" nodeType="click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 calcmode="lin" valueType="num">
                                      <p:cBhvr>
                                        <p:cTn id="68"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69" dur="5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17" presetClass="entr" presetSubtype="10" fill="hold" grpId="1" nodeType="clickEffect">
                                  <p:stCondLst>
                                    <p:cond delay="0"/>
                                  </p:stCondLst>
                                  <p:childTnLst>
                                    <p:set>
                                      <p:cBhvr>
                                        <p:cTn id="73" dur="1" fill="hold">
                                          <p:stCondLst>
                                            <p:cond delay="0"/>
                                          </p:stCondLst>
                                        </p:cTn>
                                        <p:tgtEl>
                                          <p:spTgt spid="3">
                                            <p:txEl>
                                              <p:pRg st="11" end="11"/>
                                            </p:txEl>
                                          </p:spTgt>
                                        </p:tgtEl>
                                        <p:attrNameLst>
                                          <p:attrName>style.visibility</p:attrName>
                                        </p:attrNameLst>
                                      </p:cBhvr>
                                      <p:to>
                                        <p:strVal val="visible"/>
                                      </p:to>
                                    </p:set>
                                    <p:anim calcmode="lin" valueType="num">
                                      <p:cBhvr>
                                        <p:cTn id="74"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75" dur="500" fill="hold"/>
                                        <p:tgtEl>
                                          <p:spTgt spid="3">
                                            <p:txEl>
                                              <p:pRg st="11" end="11"/>
                                            </p:txEl>
                                          </p:spTgt>
                                        </p:tgtEl>
                                        <p:attrNameLst>
                                          <p:attrName>ppt_h</p:attrName>
                                        </p:attrNameLst>
                                      </p:cBhvr>
                                      <p:tavLst>
                                        <p:tav tm="0">
                                          <p:val>
                                            <p:strVal val="#ppt_h"/>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presetID="17" presetClass="entr" presetSubtype="10" fill="hold" grpId="0" nodeType="clickEffect">
                                  <p:stCondLst>
                                    <p:cond delay="0"/>
                                  </p:stCondLst>
                                  <p:childTnLst>
                                    <p:set>
                                      <p:cBhvr>
                                        <p:cTn id="79" dur="1" fill="hold">
                                          <p:stCondLst>
                                            <p:cond delay="0"/>
                                          </p:stCondLst>
                                        </p:cTn>
                                        <p:tgtEl>
                                          <p:spTgt spid="3">
                                            <p:txEl>
                                              <p:pRg st="9" end="9"/>
                                            </p:txEl>
                                          </p:spTgt>
                                        </p:tgtEl>
                                        <p:attrNameLst>
                                          <p:attrName>style.visibility</p:attrName>
                                        </p:attrNameLst>
                                      </p:cBhvr>
                                      <p:to>
                                        <p:strVal val="visible"/>
                                      </p:to>
                                    </p:set>
                                    <p:anim calcmode="lin" valueType="num">
                                      <p:cBhvr>
                                        <p:cTn id="80" dur="500" fill="hold"/>
                                        <p:tgtEl>
                                          <p:spTgt spid="3">
                                            <p:txEl>
                                              <p:pRg st="9" end="9"/>
                                            </p:txEl>
                                          </p:spTgt>
                                        </p:tgtEl>
                                        <p:attrNameLst>
                                          <p:attrName>ppt_w</p:attrName>
                                        </p:attrNameLst>
                                      </p:cBhvr>
                                      <p:tavLst>
                                        <p:tav tm="0">
                                          <p:val>
                                            <p:fltVal val="0"/>
                                          </p:val>
                                        </p:tav>
                                        <p:tav tm="100000">
                                          <p:val>
                                            <p:strVal val="#ppt_w"/>
                                          </p:val>
                                        </p:tav>
                                      </p:tavLst>
                                    </p:anim>
                                    <p:anim calcmode="lin" valueType="num">
                                      <p:cBhvr>
                                        <p:cTn id="81" dur="5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presetID="17" presetClass="entr" presetSubtype="10" fill="hold" grpId="0" nodeType="clickEffect">
                                  <p:stCondLst>
                                    <p:cond delay="0"/>
                                  </p:stCondLst>
                                  <p:childTnLst>
                                    <p:set>
                                      <p:cBhvr>
                                        <p:cTn id="85" dur="1" fill="hold">
                                          <p:stCondLst>
                                            <p:cond delay="0"/>
                                          </p:stCondLst>
                                        </p:cTn>
                                        <p:tgtEl>
                                          <p:spTgt spid="3">
                                            <p:txEl>
                                              <p:pRg st="10" end="10"/>
                                            </p:txEl>
                                          </p:spTgt>
                                        </p:tgtEl>
                                        <p:attrNameLst>
                                          <p:attrName>style.visibility</p:attrName>
                                        </p:attrNameLst>
                                      </p:cBhvr>
                                      <p:to>
                                        <p:strVal val="visible"/>
                                      </p:to>
                                    </p:set>
                                    <p:anim calcmode="lin" valueType="num">
                                      <p:cBhvr>
                                        <p:cTn id="86" dur="5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7" dur="500" fill="hold"/>
                                        <p:tgtEl>
                                          <p:spTgt spid="3">
                                            <p:txEl>
                                              <p:pRg st="10" end="10"/>
                                            </p:txEl>
                                          </p:spTgt>
                                        </p:tgtEl>
                                        <p:attrNameLst>
                                          <p:attrName>ppt_h</p:attrName>
                                        </p:attrNameLst>
                                      </p:cBhvr>
                                      <p:tavLst>
                                        <p:tav tm="0">
                                          <p:val>
                                            <p:strVal val="#ppt_h"/>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17" presetClass="entr" presetSubtype="10" fill="hold" grpId="0" nodeType="clickEffect">
                                  <p:stCondLst>
                                    <p:cond delay="0"/>
                                  </p:stCondLst>
                                  <p:childTnLst>
                                    <p:set>
                                      <p:cBhvr>
                                        <p:cTn id="91" dur="1" fill="hold">
                                          <p:stCondLst>
                                            <p:cond delay="0"/>
                                          </p:stCondLst>
                                        </p:cTn>
                                        <p:tgtEl>
                                          <p:spTgt spid="3">
                                            <p:txEl>
                                              <p:pRg st="11" end="11"/>
                                            </p:txEl>
                                          </p:spTgt>
                                        </p:tgtEl>
                                        <p:attrNameLst>
                                          <p:attrName>style.visibility</p:attrName>
                                        </p:attrNameLst>
                                      </p:cBhvr>
                                      <p:to>
                                        <p:strVal val="visible"/>
                                      </p:to>
                                    </p:set>
                                    <p:anim calcmode="lin" valueType="num">
                                      <p:cBhvr>
                                        <p:cTn id="92" dur="500" fill="hold"/>
                                        <p:tgtEl>
                                          <p:spTgt spid="3">
                                            <p:txEl>
                                              <p:pRg st="11" end="11"/>
                                            </p:txEl>
                                          </p:spTgt>
                                        </p:tgtEl>
                                        <p:attrNameLst>
                                          <p:attrName>ppt_w</p:attrName>
                                        </p:attrNameLst>
                                      </p:cBhvr>
                                      <p:tavLst>
                                        <p:tav tm="0">
                                          <p:val>
                                            <p:fltVal val="0"/>
                                          </p:val>
                                        </p:tav>
                                        <p:tav tm="100000">
                                          <p:val>
                                            <p:strVal val="#ppt_w"/>
                                          </p:val>
                                        </p:tav>
                                      </p:tavLst>
                                    </p:anim>
                                    <p:anim calcmode="lin" valueType="num">
                                      <p:cBhvr>
                                        <p:cTn id="93" dur="500" fill="hold"/>
                                        <p:tgtEl>
                                          <p:spTgt spid="3">
                                            <p:txEl>
                                              <p:pRg st="11" end="1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46000">
              <a:schemeClr val="accent2">
                <a:lumMod val="50000"/>
              </a:schemeClr>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57166"/>
            <a:ext cx="7498080" cy="5891234"/>
          </a:xfrm>
          <a:solidFill>
            <a:schemeClr val="accent2">
              <a:lumMod val="75000"/>
            </a:schemeClr>
          </a:solidFill>
        </p:spPr>
        <p:txBody>
          <a:bodyPr>
            <a:normAutofit fontScale="92500" lnSpcReduction="20000"/>
          </a:bodyPr>
          <a:lstStyle/>
          <a:p>
            <a:pPr algn="r" rtl="1">
              <a:buNone/>
            </a:pPr>
            <a:r>
              <a:rPr lang="fa-IR" sz="4000" b="1" dirty="0" smtClean="0">
                <a:solidFill>
                  <a:srgbClr val="002060"/>
                </a:solidFill>
              </a:rPr>
              <a:t>دل را قرار بخشد تکرار خاطر دوست</a:t>
            </a:r>
          </a:p>
          <a:p>
            <a:pPr algn="ctr" rtl="1">
              <a:buNone/>
            </a:pPr>
            <a:r>
              <a:rPr lang="fa-IR" sz="4000" b="1" dirty="0" smtClean="0">
                <a:solidFill>
                  <a:srgbClr val="002060"/>
                </a:solidFill>
              </a:rPr>
              <a:t> ورنه عبث مروری است تکرار زندگانی</a:t>
            </a:r>
          </a:p>
          <a:p>
            <a:pPr algn="ctr" rtl="1">
              <a:buNone/>
            </a:pPr>
            <a:endParaRPr lang="fa-IR" sz="3300" b="1" dirty="0" smtClean="0">
              <a:solidFill>
                <a:srgbClr val="C00000"/>
              </a:solidFill>
            </a:endParaRPr>
          </a:p>
          <a:p>
            <a:pPr algn="ctr" rtl="1">
              <a:buNone/>
            </a:pPr>
            <a:r>
              <a:rPr lang="fa-IR" sz="8800" b="1" dirty="0" smtClean="0"/>
              <a:t> </a:t>
            </a:r>
          </a:p>
          <a:p>
            <a:pPr algn="ctr" rtl="1">
              <a:buNone/>
            </a:pPr>
            <a:endParaRPr lang="fa-IR" sz="8800" b="1" dirty="0" smtClean="0"/>
          </a:p>
          <a:p>
            <a:pPr algn="ctr" rtl="1">
              <a:buNone/>
            </a:pPr>
            <a:r>
              <a:rPr lang="fa-IR" sz="8800" b="1" dirty="0" smtClean="0">
                <a:solidFill>
                  <a:srgbClr val="7030A0"/>
                </a:solidFill>
                <a:latin typeface="persian-sols 2" pitchFamily="2" charset="-78"/>
                <a:cs typeface="persian-sols 2" pitchFamily="2" charset="-78"/>
              </a:rPr>
              <a:t>توفیق</a:t>
            </a:r>
          </a:p>
          <a:p>
            <a:pPr algn="ctr" rtl="1">
              <a:buNone/>
            </a:pPr>
            <a:r>
              <a:rPr lang="fa-IR" sz="8800" b="1" dirty="0" smtClean="0">
                <a:solidFill>
                  <a:srgbClr val="7030A0"/>
                </a:solidFill>
                <a:latin typeface="persian-sols 2" pitchFamily="2" charset="-78"/>
                <a:cs typeface="persian-sols 2" pitchFamily="2" charset="-78"/>
              </a:rPr>
              <a:t> بدرقه راهتان</a:t>
            </a:r>
          </a:p>
          <a:p>
            <a:pPr algn="ctr" rtl="1">
              <a:buNone/>
            </a:pPr>
            <a:endParaRPr lang="en-US" sz="9600" dirty="0" smtClean="0"/>
          </a:p>
          <a:p>
            <a:endParaRPr lang="en-US" dirty="0"/>
          </a:p>
        </p:txBody>
      </p:sp>
      <p:pic>
        <p:nvPicPr>
          <p:cNvPr id="1026" name="Picture 2" descr="C:\Users\xp\Desktop\634993863400987247.jpg"/>
          <p:cNvPicPr>
            <a:picLocks noChangeAspect="1" noChangeArrowheads="1"/>
          </p:cNvPicPr>
          <p:nvPr/>
        </p:nvPicPr>
        <p:blipFill>
          <a:blip r:embed="rId2"/>
          <a:srcRect/>
          <a:stretch>
            <a:fillRect/>
          </a:stretch>
        </p:blipFill>
        <p:spPr bwMode="auto">
          <a:xfrm>
            <a:off x="2214546" y="1500174"/>
            <a:ext cx="5572132" cy="217248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lumMod val="20000"/>
              <a:lumOff val="80000"/>
            </a:schemeClr>
          </a:solidFill>
        </p:spPr>
        <p:txBody>
          <a:bodyPr>
            <a:normAutofit fontScale="90000"/>
          </a:bodyPr>
          <a:lstStyle/>
          <a:p>
            <a:pPr algn="ctr"/>
            <a:r>
              <a:rPr lang="fa-IR" sz="3600" b="1" dirty="0" smtClean="0">
                <a:solidFill>
                  <a:srgbClr val="FF0000"/>
                </a:solidFill>
              </a:rPr>
              <a:t>سوالات چهار گزینه ای تشبیه </a:t>
            </a:r>
            <a:r>
              <a:rPr lang="fa-IR" dirty="0" smtClean="0">
                <a:solidFill>
                  <a:srgbClr val="FF0000"/>
                </a:solidFill>
              </a:rPr>
              <a:t/>
            </a:r>
            <a:br>
              <a:rPr lang="fa-IR" dirty="0" smtClean="0">
                <a:solidFill>
                  <a:srgbClr val="FF0000"/>
                </a:solidFill>
              </a:rPr>
            </a:br>
            <a:endParaRPr lang="en-US" dirty="0"/>
          </a:p>
        </p:txBody>
      </p:sp>
      <p:sp>
        <p:nvSpPr>
          <p:cNvPr id="3" name="Content Placeholder 2"/>
          <p:cNvSpPr>
            <a:spLocks noGrp="1"/>
          </p:cNvSpPr>
          <p:nvPr>
            <p:ph idx="1"/>
          </p:nvPr>
        </p:nvSpPr>
        <p:spPr>
          <a:xfrm>
            <a:off x="1214414" y="1000108"/>
            <a:ext cx="7719274" cy="5643602"/>
          </a:xfrm>
        </p:spPr>
        <p:txBody>
          <a:bodyPr>
            <a:normAutofit/>
          </a:bodyPr>
          <a:lstStyle/>
          <a:p>
            <a:pPr algn="r" rtl="1">
              <a:buNone/>
            </a:pPr>
            <a:r>
              <a:rPr lang="fa-IR" sz="2800" b="1" dirty="0" smtClean="0">
                <a:solidFill>
                  <a:srgbClr val="002060"/>
                </a:solidFill>
                <a:cs typeface="B Nazanin" pitchFamily="2" charset="-78"/>
              </a:rPr>
              <a:t>4 )در کدام گزینه هر چهار رکن تشبیه ذکرشده است ؟ </a:t>
            </a:r>
          </a:p>
          <a:p>
            <a:pPr algn="r" rtl="1">
              <a:buNone/>
            </a:pPr>
            <a:r>
              <a:rPr lang="fa-IR" sz="2800" b="1" dirty="0" smtClean="0">
                <a:solidFill>
                  <a:srgbClr val="003300"/>
                </a:solidFill>
                <a:cs typeface="B Nazanin" pitchFamily="2" charset="-78"/>
              </a:rPr>
              <a:t>1 ) چو ننمو رخ شاهد آرزو </a:t>
            </a:r>
          </a:p>
          <a:p>
            <a:pPr algn="r" rtl="1">
              <a:buNone/>
            </a:pPr>
            <a:r>
              <a:rPr lang="fa-IR" sz="2800" b="1" dirty="0" smtClean="0">
                <a:solidFill>
                  <a:srgbClr val="003300"/>
                </a:solidFill>
                <a:cs typeface="B Nazanin" pitchFamily="2" charset="-78"/>
              </a:rPr>
              <a:t>2) چوغنچه گر چه فروبسته است کار جهان </a:t>
            </a:r>
          </a:p>
          <a:p>
            <a:pPr algn="r" rtl="1">
              <a:buNone/>
            </a:pPr>
            <a:r>
              <a:rPr lang="fa-IR" sz="2800" b="1" dirty="0" smtClean="0">
                <a:solidFill>
                  <a:srgbClr val="003300"/>
                </a:solidFill>
                <a:cs typeface="B Nazanin" pitchFamily="2" charset="-78"/>
              </a:rPr>
              <a:t>3 ) چو جوشن بپوشید پرخاشجوی  </a:t>
            </a:r>
          </a:p>
          <a:p>
            <a:pPr algn="r" rtl="1">
              <a:buNone/>
            </a:pPr>
            <a:r>
              <a:rPr lang="fa-IR" sz="2800" b="1" dirty="0" smtClean="0">
                <a:solidFill>
                  <a:srgbClr val="003300"/>
                </a:solidFill>
                <a:cs typeface="B Nazanin" pitchFamily="2" charset="-78"/>
              </a:rPr>
              <a:t> 4 ) برش چون بر رستم زال بود </a:t>
            </a:r>
          </a:p>
          <a:p>
            <a:pPr algn="just" rtl="1">
              <a:buNone/>
            </a:pPr>
            <a:endParaRPr lang="fa-IR" sz="2400" b="1" dirty="0" smtClean="0">
              <a:cs typeface="B Nazanin" pitchFamily="2" charset="-78"/>
            </a:endParaRPr>
          </a:p>
          <a:p>
            <a:pPr algn="just" rtl="1">
              <a:buNone/>
            </a:pPr>
            <a:r>
              <a:rPr lang="fa-IR" sz="2400" b="1" dirty="0" smtClean="0">
                <a:solidFill>
                  <a:srgbClr val="1D0C2A"/>
                </a:solidFill>
                <a:cs typeface="B Nazanin" pitchFamily="2" charset="-78"/>
              </a:rPr>
              <a:t>5 ) در بیت « او را خود التفات نبودی به صید من / من خویشتن اسیر کمند نظر شدم » کدام پایه تشبیه حذف شده است؟ </a:t>
            </a:r>
          </a:p>
          <a:p>
            <a:pPr algn="r" rtl="1">
              <a:buNone/>
            </a:pPr>
            <a:r>
              <a:rPr lang="fa-IR" sz="2800" b="1" dirty="0" smtClean="0">
                <a:solidFill>
                  <a:srgbClr val="005C2A"/>
                </a:solidFill>
                <a:cs typeface="B Nazanin" pitchFamily="2" charset="-78"/>
              </a:rPr>
              <a:t>1 ) مشبه                             2  ) مشبه به</a:t>
            </a:r>
          </a:p>
          <a:p>
            <a:pPr algn="r" rtl="1">
              <a:buNone/>
            </a:pPr>
            <a:r>
              <a:rPr lang="fa-IR" sz="2800" b="1" dirty="0" smtClean="0">
                <a:solidFill>
                  <a:srgbClr val="005C2A"/>
                </a:solidFill>
                <a:cs typeface="B Nazanin" pitchFamily="2" charset="-78"/>
              </a:rPr>
              <a:t>3 ) وجه شبه                    4 ) ادات تشبیه</a:t>
            </a:r>
          </a:p>
          <a:p>
            <a:pPr algn="r" rtl="1">
              <a:buNone/>
            </a:pPr>
            <a:endParaRPr lang="en-US" sz="1800" b="1" dirty="0">
              <a:cs typeface="2  Compset" pitchFamily="2" charset="-78"/>
            </a:endParaRPr>
          </a:p>
        </p:txBody>
      </p:sp>
      <p:sp>
        <p:nvSpPr>
          <p:cNvPr id="4" name="Rectangle 3"/>
          <p:cNvSpPr/>
          <p:nvPr/>
        </p:nvSpPr>
        <p:spPr>
          <a:xfrm>
            <a:off x="1571604" y="3500438"/>
            <a:ext cx="1285884" cy="35719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dirty="0" smtClean="0">
                <a:solidFill>
                  <a:schemeClr val="bg1"/>
                </a:solidFill>
              </a:rPr>
              <a:t>گزینه 2</a:t>
            </a:r>
            <a:endParaRPr lang="en-US" dirty="0">
              <a:solidFill>
                <a:schemeClr val="bg1"/>
              </a:solidFill>
            </a:endParaRPr>
          </a:p>
        </p:txBody>
      </p:sp>
      <p:sp>
        <p:nvSpPr>
          <p:cNvPr id="7" name="Rectangle 6"/>
          <p:cNvSpPr/>
          <p:nvPr/>
        </p:nvSpPr>
        <p:spPr>
          <a:xfrm>
            <a:off x="1428728" y="6143644"/>
            <a:ext cx="135732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rgbClr val="FFFF00"/>
                </a:solidFill>
              </a:rPr>
              <a:t>گزینه 4</a:t>
            </a: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7"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900" decel="100000" fill="hold"/>
                                        <p:tgtEl>
                                          <p:spTgt spid="4"/>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
                                            <p:txEl>
                                              <p:pRg st="6" end="6"/>
                                            </p:txEl>
                                          </p:spTgt>
                                        </p:tgtEl>
                                        <p:attrNameLst>
                                          <p:attrName>style.visibility</p:attrName>
                                        </p:attrNameLst>
                                      </p:cBhvr>
                                      <p:to>
                                        <p:strVal val="visible"/>
                                      </p:to>
                                    </p:set>
                                    <p:animEffect transition="in" filter="wipe(down)">
                                      <p:cBhvr>
                                        <p:cTn id="50" dur="500"/>
                                        <p:tgtEl>
                                          <p:spTgt spid="3">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3">
                                            <p:txEl>
                                              <p:pRg st="8" end="8"/>
                                            </p:txEl>
                                          </p:spTgt>
                                        </p:tgtEl>
                                        <p:attrNameLst>
                                          <p:attrName>style.visibility</p:attrName>
                                        </p:attrNameLst>
                                      </p:cBhvr>
                                      <p:to>
                                        <p:strVal val="visible"/>
                                      </p:to>
                                    </p:set>
                                    <p:animEffect transition="in" filter="fade">
                                      <p:cBhvr>
                                        <p:cTn id="62" dur="1000"/>
                                        <p:tgtEl>
                                          <p:spTgt spid="3">
                                            <p:txEl>
                                              <p:pRg st="8" end="8"/>
                                            </p:txEl>
                                          </p:spTgt>
                                        </p:tgtEl>
                                      </p:cBhvr>
                                    </p:animEffect>
                                    <p:anim calcmode="lin" valueType="num">
                                      <p:cBhvr>
                                        <p:cTn id="6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5" presetClass="entr" presetSubtype="0" fill="hold" grpId="0" nodeType="clickEffect">
                                  <p:stCondLst>
                                    <p:cond delay="0"/>
                                  </p:stCondLst>
                                  <p:childTnLst>
                                    <p:set>
                                      <p:cBhvr>
                                        <p:cTn id="68" dur="1" fill="hold">
                                          <p:stCondLst>
                                            <p:cond delay="0"/>
                                          </p:stCondLst>
                                        </p:cTn>
                                        <p:tgtEl>
                                          <p:spTgt spid="7"/>
                                        </p:tgtEl>
                                        <p:attrNameLst>
                                          <p:attrName>style.visibility</p:attrName>
                                        </p:attrNameLst>
                                      </p:cBhvr>
                                      <p:to>
                                        <p:strVal val="visible"/>
                                      </p:to>
                                    </p:set>
                                    <p:anim calcmode="lin" valueType="num">
                                      <p:cBhvr>
                                        <p:cTn id="69"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72" dur="1000" fill="hold"/>
                                        <p:tgtEl>
                                          <p:spTgt spid="7"/>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0000"/>
                <a:lumOff val="40000"/>
                <a:alpha val="20000"/>
              </a:schemeClr>
            </a:gs>
            <a:gs pos="39999">
              <a:srgbClr val="0A128C"/>
            </a:gs>
            <a:gs pos="70000">
              <a:srgbClr val="181CC7"/>
            </a:gs>
            <a:gs pos="88000">
              <a:srgbClr val="7005D4"/>
            </a:gs>
            <a:gs pos="100000">
              <a:srgbClr val="8C3D91"/>
            </a:gs>
          </a:gsLst>
          <a:path path="rect">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57356" y="428604"/>
            <a:ext cx="6922606" cy="642942"/>
          </a:xfrm>
        </p:spPr>
        <p:txBody>
          <a:bodyPr>
            <a:normAutofit/>
          </a:bodyPr>
          <a:lstStyle/>
          <a:p>
            <a:pPr algn="ctr" rtl="1"/>
            <a:r>
              <a:rPr lang="fa-IR" sz="3600" dirty="0" smtClean="0"/>
              <a:t>استعاره</a:t>
            </a:r>
            <a:endParaRPr lang="en-US" sz="3600" dirty="0"/>
          </a:p>
        </p:txBody>
      </p:sp>
      <p:sp>
        <p:nvSpPr>
          <p:cNvPr id="3" name="Content Placeholder 2"/>
          <p:cNvSpPr>
            <a:spLocks noGrp="1"/>
          </p:cNvSpPr>
          <p:nvPr>
            <p:ph idx="1"/>
          </p:nvPr>
        </p:nvSpPr>
        <p:spPr>
          <a:xfrm>
            <a:off x="1435608" y="1000108"/>
            <a:ext cx="7498080" cy="5248292"/>
          </a:xfrm>
        </p:spPr>
        <p:txBody>
          <a:bodyPr>
            <a:normAutofit fontScale="92500" lnSpcReduction="10000"/>
          </a:bodyPr>
          <a:lstStyle/>
          <a:p>
            <a:pPr algn="r" rtl="1">
              <a:buNone/>
            </a:pPr>
            <a:r>
              <a:rPr lang="fa-IR" sz="2200" b="1" dirty="0" smtClean="0">
                <a:solidFill>
                  <a:schemeClr val="accent3">
                    <a:lumMod val="50000"/>
                  </a:schemeClr>
                </a:solidFill>
                <a:cs typeface="B Nazanin" pitchFamily="2" charset="-78"/>
              </a:rPr>
              <a:t>استعاره در لغت به معنی عاریت گرفتن و عاریت خواستن است امّا در اصطلاح استعاره نوعی تشبیه است که درآن یکی از طرفین تشبیه ( مشبه یا مشبه به ) را ذکر و طرف دیگر را اراده کرده باشند . </a:t>
            </a:r>
          </a:p>
          <a:p>
            <a:pPr algn="r" rtl="1">
              <a:buNone/>
            </a:pPr>
            <a:r>
              <a:rPr lang="fa-IR" sz="2200" b="1" dirty="0" smtClean="0">
                <a:solidFill>
                  <a:srgbClr val="003300"/>
                </a:solidFill>
                <a:cs typeface="B Nazanin" pitchFamily="2" charset="-78"/>
              </a:rPr>
              <a:t>نکته : اصل استعاره بر تشبیه استوار است و به دلیل اینکه در استعاره فقط یک رکن از تشبیه ذکر می شـود و خواننده را به تلاش ذهنی بیشتری وا می دارد ، لذا استعاره از تشبیه رساتر ، زیباتر و خیال انگیز تر است . </a:t>
            </a:r>
          </a:p>
          <a:p>
            <a:pPr algn="r" rtl="1">
              <a:buNone/>
            </a:pPr>
            <a:r>
              <a:rPr lang="fa-IR" sz="2200" b="1" dirty="0" smtClean="0">
                <a:solidFill>
                  <a:srgbClr val="002060"/>
                </a:solidFill>
                <a:cs typeface="B Nazanin" pitchFamily="2" charset="-78"/>
              </a:rPr>
              <a:t>استعاره حالتی خاص ازمجاز است که در آن رابطه از نوع شباهت می باشد از سوی دیگر تشبیهی است که در آن مشبه به به جای مشبه نشسته است در واقع استعاره از به هم آمیختن مجاز وتشبیه پدید می آید . </a:t>
            </a:r>
          </a:p>
          <a:p>
            <a:pPr algn="r" rtl="1">
              <a:buNone/>
            </a:pPr>
            <a:endParaRPr lang="fa-IR" sz="2200" b="1" dirty="0" smtClean="0">
              <a:cs typeface="B Nazanin" pitchFamily="2" charset="-78"/>
            </a:endParaRPr>
          </a:p>
          <a:p>
            <a:pPr algn="r" rtl="1">
              <a:buNone/>
            </a:pPr>
            <a:endParaRPr lang="fa-IR" sz="2400" b="1" dirty="0" smtClean="0">
              <a:cs typeface="B Nazanin" pitchFamily="2" charset="-78"/>
            </a:endParaRPr>
          </a:p>
          <a:p>
            <a:pPr algn="r" rtl="1">
              <a:buNone/>
            </a:pPr>
            <a:r>
              <a:rPr lang="fa-IR" sz="2200" b="1" dirty="0" smtClean="0">
                <a:solidFill>
                  <a:schemeClr val="accent5">
                    <a:lumMod val="75000"/>
                  </a:schemeClr>
                </a:solidFill>
                <a:cs typeface="B Nazanin" pitchFamily="2" charset="-78"/>
              </a:rPr>
              <a:t>ای آفتاب خوبان می جوشد اندرونم                یک ساعتم بگنجان در سایه ی عنایت</a:t>
            </a:r>
          </a:p>
          <a:p>
            <a:pPr algn="r" rtl="1">
              <a:buNone/>
            </a:pPr>
            <a:r>
              <a:rPr lang="fa-IR" sz="1900" b="1" dirty="0" smtClean="0">
                <a:solidFill>
                  <a:srgbClr val="003300"/>
                </a:solidFill>
                <a:cs typeface="B Nazanin" pitchFamily="2" charset="-78"/>
              </a:rPr>
              <a:t>آفتاب استعاره ازمعشوق است . آفتاب چون درمعنی غیرحقیقی به کار رفته است = مجاز </a:t>
            </a:r>
          </a:p>
          <a:p>
            <a:pPr algn="r" rtl="1">
              <a:buNone/>
            </a:pPr>
            <a:r>
              <a:rPr lang="fa-IR" sz="1900" b="1" dirty="0" smtClean="0">
                <a:solidFill>
                  <a:srgbClr val="003300"/>
                </a:solidFill>
                <a:cs typeface="B Nazanin" pitchFamily="2" charset="-78"/>
              </a:rPr>
              <a:t>معشوق چون آفتاب است = تشبیه </a:t>
            </a:r>
          </a:p>
          <a:p>
            <a:pPr algn="r" rtl="1">
              <a:buNone/>
            </a:pPr>
            <a:r>
              <a:rPr lang="fa-IR" sz="1900" b="1" dirty="0" smtClean="0">
                <a:solidFill>
                  <a:srgbClr val="FF0000"/>
                </a:solidFill>
                <a:cs typeface="B Nazanin" pitchFamily="2" charset="-78"/>
              </a:rPr>
              <a:t>نکته مهم : در آزمون ها برای آن که مجازو استعاره را پیدا کنید نخست به دنبال واژه هایی بگردید که در غیر معنی حقیقی خود به کار رفته باشد . </a:t>
            </a:r>
            <a:endParaRPr lang="en-US" sz="1900" b="1" dirty="0">
              <a:solidFill>
                <a:srgbClr val="FF0000"/>
              </a:solidFill>
              <a:cs typeface="B Nazanin" pitchFamily="2" charset="-78"/>
            </a:endParaRPr>
          </a:p>
        </p:txBody>
      </p:sp>
      <p:sp>
        <p:nvSpPr>
          <p:cNvPr id="4" name="Oval 3"/>
          <p:cNvSpPr/>
          <p:nvPr/>
        </p:nvSpPr>
        <p:spPr>
          <a:xfrm>
            <a:off x="3214678" y="3714752"/>
            <a:ext cx="3286148" cy="64294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a-IR" dirty="0" smtClean="0">
                <a:solidFill>
                  <a:srgbClr val="FF0000"/>
                </a:solidFill>
              </a:rPr>
              <a:t>مجاز     </a:t>
            </a:r>
            <a:r>
              <a:rPr lang="fa-IR" b="1" dirty="0" smtClean="0">
                <a:solidFill>
                  <a:srgbClr val="002060"/>
                </a:solidFill>
              </a:rPr>
              <a:t> استعاره      </a:t>
            </a:r>
            <a:r>
              <a:rPr lang="fa-IR" dirty="0" smtClean="0">
                <a:solidFill>
                  <a:srgbClr val="FF0000"/>
                </a:solidFill>
              </a:rPr>
              <a:t>تشبیه </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2000"/>
                                        <p:tgtEl>
                                          <p:spTgt spid="4"/>
                                        </p:tgtEl>
                                      </p:cBhvr>
                                    </p:animEffect>
                                    <p:anim calcmode="lin" valueType="num">
                                      <p:cBhvr>
                                        <p:cTn id="29" dur="2000" fill="hold"/>
                                        <p:tgtEl>
                                          <p:spTgt spid="4"/>
                                        </p:tgtEl>
                                        <p:attrNameLst>
                                          <p:attrName>style.rotation</p:attrName>
                                        </p:attrNameLst>
                                      </p:cBhvr>
                                      <p:tavLst>
                                        <p:tav tm="0">
                                          <p:val>
                                            <p:fltVal val="720"/>
                                          </p:val>
                                        </p:tav>
                                        <p:tav tm="100000">
                                          <p:val>
                                            <p:fltVal val="0"/>
                                          </p:val>
                                        </p:tav>
                                      </p:tavLst>
                                    </p:anim>
                                    <p:anim calcmode="lin" valueType="num">
                                      <p:cBhvr>
                                        <p:cTn id="30" dur="2000" fill="hold"/>
                                        <p:tgtEl>
                                          <p:spTgt spid="4"/>
                                        </p:tgtEl>
                                        <p:attrNameLst>
                                          <p:attrName>ppt_h</p:attrName>
                                        </p:attrNameLst>
                                      </p:cBhvr>
                                      <p:tavLst>
                                        <p:tav tm="0">
                                          <p:val>
                                            <p:fltVal val="0"/>
                                          </p:val>
                                        </p:tav>
                                        <p:tav tm="100000">
                                          <p:val>
                                            <p:strVal val="#ppt_h"/>
                                          </p:val>
                                        </p:tav>
                                      </p:tavLst>
                                    </p:anim>
                                    <p:anim calcmode="lin" valueType="num">
                                      <p:cBhvr>
                                        <p:cTn id="31"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29" presetClass="entr" presetSubtype="0"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45" dur="1000"/>
                                        <p:tgtEl>
                                          <p:spTgt spid="3">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9" presetClass="entr" presetSubtype="0" fill="hold" grpId="0"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 calcmode="lin" valueType="num">
                                      <p:cBhvr>
                                        <p:cTn id="50" dur="10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
                                          </p:val>
                                        </p:tav>
                                        <p:tav tm="100000">
                                          <p:val>
                                            <p:strVal val="#ppt_y"/>
                                          </p:val>
                                        </p:tav>
                                      </p:tavLst>
                                    </p:anim>
                                    <p:animEffect transition="in" filter="wipe(right)" prLst="gradientSize: 0.1">
                                      <p:cBhvr>
                                        <p:cTn id="52" dur="10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9" presetClass="entr" presetSubtype="0"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 calcmode="lin" valueType="num">
                                      <p:cBhvr>
                                        <p:cTn id="57" dur="1000" fill="hold"/>
                                        <p:tgtEl>
                                          <p:spTgt spid="3">
                                            <p:txEl>
                                              <p:pRg st="8" end="8"/>
                                            </p:txEl>
                                          </p:spTgt>
                                        </p:tgtEl>
                                        <p:attrNameLst>
                                          <p:attrName>ppt_x</p:attrName>
                                        </p:attrNameLst>
                                      </p:cBhvr>
                                      <p:tavLst>
                                        <p:tav tm="0">
                                          <p:val>
                                            <p:strVal val="#ppt_x-.2"/>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
                                          </p:val>
                                        </p:tav>
                                        <p:tav tm="100000">
                                          <p:val>
                                            <p:strVal val="#ppt_y"/>
                                          </p:val>
                                        </p:tav>
                                      </p:tavLst>
                                    </p:anim>
                                    <p:animEffect transition="in" filter="wipe(right)" prLst="gradientSize: 0.1">
                                      <p:cBhvr>
                                        <p:cTn id="59"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75000"/>
            </a:schemeClr>
          </a:solidFill>
        </p:spPr>
        <p:txBody>
          <a:bodyPr>
            <a:normAutofit/>
          </a:bodyPr>
          <a:lstStyle/>
          <a:p>
            <a:pPr algn="r" rtl="1"/>
            <a:r>
              <a:rPr lang="fa-IR" sz="2800" b="1" dirty="0" smtClean="0">
                <a:solidFill>
                  <a:srgbClr val="005C2A"/>
                </a:solidFill>
                <a:cs typeface="B Nazanin" pitchFamily="2" charset="-78"/>
              </a:rPr>
              <a:t>انواع استعاره : ۱- استعاره ی مصرحه ۲- استعاره ی مکنیه</a:t>
            </a:r>
            <a:endParaRPr lang="en-US" sz="2800" dirty="0">
              <a:solidFill>
                <a:srgbClr val="005C2A"/>
              </a:solidFill>
              <a:cs typeface="B Nazanin" pitchFamily="2" charset="-78"/>
            </a:endParaRPr>
          </a:p>
        </p:txBody>
      </p:sp>
      <p:sp>
        <p:nvSpPr>
          <p:cNvPr id="3" name="Content Placeholder 2"/>
          <p:cNvSpPr>
            <a:spLocks noGrp="1"/>
          </p:cNvSpPr>
          <p:nvPr>
            <p:ph idx="1"/>
          </p:nvPr>
        </p:nvSpPr>
        <p:spPr>
          <a:xfrm>
            <a:off x="1285852" y="1447800"/>
            <a:ext cx="7647836" cy="4800600"/>
          </a:xfrm>
        </p:spPr>
        <p:txBody>
          <a:bodyPr>
            <a:normAutofit fontScale="62500" lnSpcReduction="20000"/>
          </a:bodyPr>
          <a:lstStyle/>
          <a:p>
            <a:pPr algn="r" rtl="1">
              <a:buNone/>
            </a:pPr>
            <a:r>
              <a:rPr lang="fa-IR" sz="4000" b="1" dirty="0" smtClean="0">
                <a:solidFill>
                  <a:srgbClr val="002060"/>
                </a:solidFill>
                <a:cs typeface="2  Compset" pitchFamily="2" charset="-78"/>
              </a:rPr>
              <a:t>انواع</a:t>
            </a:r>
            <a:r>
              <a:rPr lang="fa-IR" sz="4000" b="1" dirty="0" smtClean="0">
                <a:solidFill>
                  <a:srgbClr val="002060"/>
                </a:solidFill>
                <a:cs typeface="B Nazanin" pitchFamily="2" charset="-78"/>
              </a:rPr>
              <a:t> استعاره : با توجه به اینکه در استعاره یکی از طرفین تشبیه ذکر می شود ، آن را بر دو نوع تقسیم کرده اند . </a:t>
            </a:r>
          </a:p>
          <a:p>
            <a:pPr algn="r" rtl="1">
              <a:buNone/>
            </a:pPr>
            <a:r>
              <a:rPr lang="fa-IR" sz="4000" b="1" dirty="0" smtClean="0">
                <a:solidFill>
                  <a:srgbClr val="002060"/>
                </a:solidFill>
                <a:cs typeface="B Nazanin" pitchFamily="2" charset="-78"/>
              </a:rPr>
              <a:t>1 –استعاره مصرحه ( آشکار )</a:t>
            </a:r>
          </a:p>
          <a:p>
            <a:pPr algn="r" rtl="1"/>
            <a:r>
              <a:rPr lang="fa-IR" sz="4000" b="1" dirty="0" smtClean="0">
                <a:solidFill>
                  <a:srgbClr val="C00000"/>
                </a:solidFill>
                <a:cs typeface="B Nazanin" pitchFamily="2" charset="-78"/>
              </a:rPr>
              <a:t>استعاره ی مصرحه : آن است که « مشبه به » ذکر و « مشبه » حذف گردد . ( در واقع مشبه به جانشین مشبه می شود . ) </a:t>
            </a:r>
          </a:p>
          <a:p>
            <a:pPr algn="r" rtl="1">
              <a:buNone/>
            </a:pPr>
            <a:r>
              <a:rPr lang="fa-IR" sz="4000" b="1" dirty="0" smtClean="0">
                <a:solidFill>
                  <a:srgbClr val="0070C0"/>
                </a:solidFill>
                <a:cs typeface="B Nazanin" pitchFamily="2" charset="-78"/>
              </a:rPr>
              <a:t>مثال1 : صدف وار گوهر شناسان راز    </a:t>
            </a:r>
          </a:p>
          <a:p>
            <a:pPr algn="r" rtl="1">
              <a:buNone/>
            </a:pPr>
            <a:r>
              <a:rPr lang="fa-IR" sz="4000" b="1" dirty="0" smtClean="0">
                <a:solidFill>
                  <a:srgbClr val="0070C0"/>
                </a:solidFill>
                <a:cs typeface="B Nazanin" pitchFamily="2" charset="-78"/>
              </a:rPr>
              <a:t>                                          دهان جز به لؤلؤ نکردند باز </a:t>
            </a:r>
          </a:p>
          <a:p>
            <a:pPr algn="r" rtl="1">
              <a:buNone/>
            </a:pPr>
            <a:r>
              <a:rPr lang="fa-IR" sz="4000" b="1" dirty="0" smtClean="0">
                <a:solidFill>
                  <a:schemeClr val="accent3">
                    <a:lumMod val="50000"/>
                  </a:schemeClr>
                </a:solidFill>
                <a:cs typeface="B Nazanin" pitchFamily="2" charset="-78"/>
              </a:rPr>
              <a:t>توضیح : « لؤلؤ » استعاره از سخنان با ارزش است . ( لؤلؤ « مشبه به » ذکر شده و سخنان با ارزش « مشبه » که حذف شده است . )</a:t>
            </a:r>
          </a:p>
          <a:p>
            <a:pPr algn="r" rtl="1">
              <a:buNone/>
            </a:pPr>
            <a:r>
              <a:rPr lang="fa-IR" sz="4000" b="1" dirty="0" smtClean="0">
                <a:solidFill>
                  <a:srgbClr val="003300"/>
                </a:solidFill>
                <a:cs typeface="B Nazanin" pitchFamily="2" charset="-78"/>
              </a:rPr>
              <a:t>مثال 2:چنین قفس نه سزای چو من خوش الحانیست</a:t>
            </a:r>
          </a:p>
          <a:p>
            <a:pPr algn="r" rtl="1">
              <a:buNone/>
            </a:pPr>
            <a:r>
              <a:rPr lang="fa-IR" sz="4000" b="1" dirty="0" smtClean="0">
                <a:solidFill>
                  <a:srgbClr val="003300"/>
                </a:solidFill>
                <a:cs typeface="B Nazanin" pitchFamily="2" charset="-78"/>
              </a:rPr>
              <a:t>                       روم به گلشن رضوان که مرغ آن چمنم </a:t>
            </a:r>
          </a:p>
          <a:p>
            <a:pPr algn="r" rtl="1">
              <a:buNone/>
            </a:pPr>
            <a:r>
              <a:rPr lang="fa-IR" sz="4000" b="1" dirty="0" smtClean="0">
                <a:solidFill>
                  <a:schemeClr val="accent3">
                    <a:lumMod val="50000"/>
                  </a:schemeClr>
                </a:solidFill>
                <a:cs typeface="B Nazanin" pitchFamily="2" charset="-78"/>
              </a:rPr>
              <a:t>قفس استعاره از جهان مادی است . ( جهان مادی مانند قفس است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800" decel="100000"/>
                                        <p:tgtEl>
                                          <p:spTgt spid="3">
                                            <p:txEl>
                                              <p:pRg st="2" end="2"/>
                                            </p:txEl>
                                          </p:spTgt>
                                        </p:tgtEl>
                                      </p:cBhvr>
                                    </p:animEffect>
                                    <p:anim calcmode="lin" valueType="num">
                                      <p:cBhvr>
                                        <p:cTn id="2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800" decel="100000"/>
                                        <p:tgtEl>
                                          <p:spTgt spid="3">
                                            <p:txEl>
                                              <p:pRg st="3" end="3"/>
                                            </p:txEl>
                                          </p:spTgt>
                                        </p:tgtEl>
                                      </p:cBhvr>
                                    </p:animEffect>
                                    <p:anim calcmode="lin" valueType="num">
                                      <p:cBhvr>
                                        <p:cTn id="38" dur="8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800" decel="100000"/>
                                        <p:tgtEl>
                                          <p:spTgt spid="3">
                                            <p:txEl>
                                              <p:pRg st="4" end="4"/>
                                            </p:txEl>
                                          </p:spTgt>
                                        </p:tgtEl>
                                      </p:cBhvr>
                                    </p:animEffect>
                                    <p:anim calcmode="lin" valueType="num">
                                      <p:cBhvr>
                                        <p:cTn id="48" dur="8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fade">
                                      <p:cBhvr>
                                        <p:cTn id="57" dur="800" decel="100000"/>
                                        <p:tgtEl>
                                          <p:spTgt spid="3">
                                            <p:txEl>
                                              <p:pRg st="5" end="5"/>
                                            </p:txEl>
                                          </p:spTgt>
                                        </p:tgtEl>
                                      </p:cBhvr>
                                    </p:animEffect>
                                    <p:anim calcmode="lin" valueType="num">
                                      <p:cBhvr>
                                        <p:cTn id="58" dur="800" decel="100000" fill="hold"/>
                                        <p:tgtEl>
                                          <p:spTgt spid="3">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3">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3">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3">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800" decel="100000"/>
                                        <p:tgtEl>
                                          <p:spTgt spid="3">
                                            <p:txEl>
                                              <p:pRg st="6" end="6"/>
                                            </p:txEl>
                                          </p:spTgt>
                                        </p:tgtEl>
                                      </p:cBhvr>
                                    </p:animEffect>
                                    <p:anim calcmode="lin" valueType="num">
                                      <p:cBhvr>
                                        <p:cTn id="68"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3">
                                            <p:txEl>
                                              <p:pRg st="7" end="7"/>
                                            </p:txEl>
                                          </p:spTgt>
                                        </p:tgtEl>
                                        <p:attrNameLst>
                                          <p:attrName>style.visibility</p:attrName>
                                        </p:attrNameLst>
                                      </p:cBhvr>
                                      <p:to>
                                        <p:strVal val="visible"/>
                                      </p:to>
                                    </p:set>
                                    <p:animEffect transition="in" filter="fade">
                                      <p:cBhvr>
                                        <p:cTn id="77" dur="800" decel="100000"/>
                                        <p:tgtEl>
                                          <p:spTgt spid="3">
                                            <p:txEl>
                                              <p:pRg st="7" end="7"/>
                                            </p:txEl>
                                          </p:spTgt>
                                        </p:tgtEl>
                                      </p:cBhvr>
                                    </p:animEffect>
                                    <p:anim calcmode="lin" valueType="num">
                                      <p:cBhvr>
                                        <p:cTn id="78" dur="800" decel="100000" fill="hold"/>
                                        <p:tgtEl>
                                          <p:spTgt spid="3">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3">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3">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3">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3">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3">
                                            <p:txEl>
                                              <p:pRg st="8" end="8"/>
                                            </p:txEl>
                                          </p:spTgt>
                                        </p:tgtEl>
                                        <p:attrNameLst>
                                          <p:attrName>style.visibility</p:attrName>
                                        </p:attrNameLst>
                                      </p:cBhvr>
                                      <p:to>
                                        <p:strVal val="visible"/>
                                      </p:to>
                                    </p:set>
                                    <p:animEffect transition="in" filter="fade">
                                      <p:cBhvr>
                                        <p:cTn id="87" dur="800" decel="100000"/>
                                        <p:tgtEl>
                                          <p:spTgt spid="3">
                                            <p:txEl>
                                              <p:pRg st="8" end="8"/>
                                            </p:txEl>
                                          </p:spTgt>
                                        </p:tgtEl>
                                      </p:cBhvr>
                                    </p:animEffect>
                                    <p:anim calcmode="lin" valueType="num">
                                      <p:cBhvr>
                                        <p:cTn id="88" dur="800" decel="100000" fill="hold"/>
                                        <p:tgtEl>
                                          <p:spTgt spid="3">
                                            <p:txEl>
                                              <p:pRg st="8" end="8"/>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3">
                                            <p:txEl>
                                              <p:pRg st="8" end="8"/>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3">
                                            <p:txEl>
                                              <p:pRg st="8" end="8"/>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3">
                                            <p:txEl>
                                              <p:pRg st="8" end="8"/>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3">
                                            <p:txEl>
                                              <p:pRg st="8" end="8"/>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pPr algn="r" rtl="1"/>
            <a:r>
              <a:rPr lang="fa-IR" dirty="0" smtClean="0">
                <a:solidFill>
                  <a:schemeClr val="accent5">
                    <a:lumMod val="75000"/>
                  </a:schemeClr>
                </a:solidFill>
              </a:rPr>
              <a:t>استعاره مکنیه</a:t>
            </a:r>
            <a:endParaRPr lang="en-US" dirty="0">
              <a:solidFill>
                <a:schemeClr val="accent5">
                  <a:lumMod val="75000"/>
                </a:schemeClr>
              </a:solidFill>
            </a:endParaRPr>
          </a:p>
        </p:txBody>
      </p:sp>
      <p:sp>
        <p:nvSpPr>
          <p:cNvPr id="3" name="Content Placeholder 2"/>
          <p:cNvSpPr>
            <a:spLocks noGrp="1"/>
          </p:cNvSpPr>
          <p:nvPr>
            <p:ph idx="1"/>
          </p:nvPr>
        </p:nvSpPr>
        <p:spPr/>
        <p:txBody>
          <a:bodyPr>
            <a:normAutofit lnSpcReduction="10000"/>
          </a:bodyPr>
          <a:lstStyle/>
          <a:p>
            <a:pPr algn="r" rtl="1">
              <a:buNone/>
            </a:pPr>
            <a:r>
              <a:rPr lang="fa-IR" sz="3000" b="1" dirty="0" smtClean="0">
                <a:solidFill>
                  <a:srgbClr val="FF0000"/>
                </a:solidFill>
                <a:cs typeface="B Nazanin" pitchFamily="2" charset="-78"/>
              </a:rPr>
              <a:t>استعاره مکنیه : آن است که « مشبه » به همراه یکی از لوازم و ویژگی « مشبه به » ذکر گردد و خود « مشبه به » حذف شود . </a:t>
            </a:r>
          </a:p>
          <a:p>
            <a:pPr algn="r" rtl="1">
              <a:buNone/>
            </a:pPr>
            <a:r>
              <a:rPr lang="fa-IR" sz="3000" b="1" dirty="0" smtClean="0">
                <a:solidFill>
                  <a:schemeClr val="tx2">
                    <a:lumMod val="50000"/>
                  </a:schemeClr>
                </a:solidFill>
                <a:cs typeface="B Nazanin" pitchFamily="2" charset="-78"/>
              </a:rPr>
              <a:t>مثال1 : مردی صفای صحبت آیینه دیده </a:t>
            </a:r>
          </a:p>
          <a:p>
            <a:pPr algn="r" rtl="1">
              <a:buNone/>
            </a:pPr>
            <a:r>
              <a:rPr lang="fa-IR" sz="3000" b="1" dirty="0" smtClean="0">
                <a:solidFill>
                  <a:schemeClr val="tx2">
                    <a:lumMod val="50000"/>
                  </a:schemeClr>
                </a:solidFill>
                <a:cs typeface="B Nazanin" pitchFamily="2" charset="-78"/>
              </a:rPr>
              <a:t>                           از روزن شب شوکت دیرینه دیده </a:t>
            </a:r>
          </a:p>
          <a:p>
            <a:pPr algn="r" rtl="1">
              <a:buNone/>
            </a:pPr>
            <a:r>
              <a:rPr lang="fa-IR" sz="1900" b="1" dirty="0" smtClean="0">
                <a:solidFill>
                  <a:srgbClr val="002060"/>
                </a:solidFill>
                <a:cs typeface="B Nazanin" pitchFamily="2" charset="-78"/>
              </a:rPr>
              <a:t>توضیح : « شب » را به اطاقی تشبیه کرده که « روزن یا پنجره » داشته باشد و « روزن » را که یکی از ویژگیهای « مشبه به » بود به « شب » اضافه کرده است . </a:t>
            </a:r>
          </a:p>
          <a:p>
            <a:pPr algn="r" rtl="1">
              <a:buNone/>
            </a:pPr>
            <a:r>
              <a:rPr lang="fa-IR" sz="3000" b="1" dirty="0" smtClean="0">
                <a:solidFill>
                  <a:srgbClr val="003300"/>
                </a:solidFill>
                <a:cs typeface="B Nazanin" pitchFamily="2" charset="-78"/>
              </a:rPr>
              <a:t>مثال 2: شبی گیسو فروهشته به دامن     </a:t>
            </a:r>
          </a:p>
          <a:p>
            <a:pPr algn="r" rtl="1">
              <a:buNone/>
            </a:pPr>
            <a:r>
              <a:rPr lang="fa-IR" sz="3000" b="1" dirty="0" smtClean="0">
                <a:solidFill>
                  <a:srgbClr val="003300"/>
                </a:solidFill>
                <a:cs typeface="B Nazanin" pitchFamily="2" charset="-78"/>
              </a:rPr>
              <a:t>                                  پلاسین معجروقیرینه گرزن </a:t>
            </a:r>
          </a:p>
          <a:p>
            <a:pPr algn="r" rtl="1">
              <a:buNone/>
            </a:pPr>
            <a:r>
              <a:rPr lang="fa-IR" sz="2000" b="1" dirty="0" smtClean="0">
                <a:solidFill>
                  <a:schemeClr val="accent3">
                    <a:lumMod val="50000"/>
                  </a:schemeClr>
                </a:solidFill>
                <a:cs typeface="B Nazanin" pitchFamily="2" charset="-78"/>
              </a:rPr>
              <a:t>در این مثال شب به زنی تشبیه شده است که گیسو دارد و گیسو که از لوازمات زن است به شب اضافه شده است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p:cTn id="55"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8"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3">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anim calcmode="lin" valueType="num">
                                      <p:cBhvr>
                                        <p:cTn id="6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7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
                                            <p:txEl>
                                              <p:pRg st="5" end="5"/>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 calcmode="lin" valueType="num">
                                      <p:cBhvr>
                                        <p:cTn id="7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8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60000"/>
              <a:lumOff val="40000"/>
            </a:schemeClr>
          </a:solidFill>
          <a:ln>
            <a:solidFill>
              <a:schemeClr val="accent2">
                <a:lumMod val="60000"/>
                <a:lumOff val="40000"/>
              </a:schemeClr>
            </a:solidFill>
          </a:ln>
        </p:spPr>
        <p:txBody>
          <a:bodyPr/>
          <a:lstStyle/>
          <a:p>
            <a:pPr algn="r"/>
            <a:r>
              <a:rPr lang="fa-IR" dirty="0" smtClean="0">
                <a:solidFill>
                  <a:srgbClr val="FFFF00"/>
                </a:solidFill>
              </a:rPr>
              <a:t>اضافه استعاری</a:t>
            </a:r>
            <a:endParaRPr lang="en-US" dirty="0">
              <a:solidFill>
                <a:srgbClr val="FFFF00"/>
              </a:solidFill>
            </a:endParaRPr>
          </a:p>
        </p:txBody>
      </p:sp>
      <p:sp>
        <p:nvSpPr>
          <p:cNvPr id="3" name="Content Placeholder 2"/>
          <p:cNvSpPr>
            <a:spLocks noGrp="1"/>
          </p:cNvSpPr>
          <p:nvPr>
            <p:ph idx="1"/>
          </p:nvPr>
        </p:nvSpPr>
        <p:spPr>
          <a:xfrm>
            <a:off x="1435608" y="1447800"/>
            <a:ext cx="7498080" cy="4981596"/>
          </a:xfrm>
        </p:spPr>
        <p:txBody>
          <a:bodyPr>
            <a:normAutofit/>
          </a:bodyPr>
          <a:lstStyle/>
          <a:p>
            <a:pPr algn="r" rtl="1">
              <a:buNone/>
            </a:pPr>
            <a:r>
              <a:rPr lang="fa-IR" sz="1800" b="1" dirty="0" smtClean="0">
                <a:solidFill>
                  <a:srgbClr val="7030A0"/>
                </a:solidFill>
                <a:cs typeface="B Nazanin" pitchFamily="2" charset="-78"/>
              </a:rPr>
              <a:t>برای تشخیص اضافه استعاری به مواردزیرتوجه می کنیم : </a:t>
            </a:r>
          </a:p>
          <a:p>
            <a:pPr algn="r" rtl="1">
              <a:buNone/>
            </a:pPr>
            <a:r>
              <a:rPr lang="fa-IR" sz="1800" b="1" dirty="0" smtClean="0">
                <a:solidFill>
                  <a:srgbClr val="FF0000"/>
                </a:solidFill>
                <a:cs typeface="B Nazanin" pitchFamily="2" charset="-78"/>
              </a:rPr>
              <a:t>الف )ترکیب اضافی باشد نه وصفی </a:t>
            </a:r>
          </a:p>
          <a:p>
            <a:pPr algn="r" rtl="1">
              <a:buNone/>
            </a:pPr>
            <a:r>
              <a:rPr lang="fa-IR" sz="1800" b="1" dirty="0" smtClean="0">
                <a:solidFill>
                  <a:srgbClr val="FF0000"/>
                </a:solidFill>
                <a:cs typeface="B Nazanin" pitchFamily="2" charset="-78"/>
              </a:rPr>
              <a:t>ب ) کلمه ی اول ( مضاف ) واقعا مربوط به کلمه دوم نباشد . به عبارتی دیگر کلمه ی دوم ( مضاف الیه )رابه چیزی تشبیه کرده ایم ( و آن چیز را نیاورده ایم ) و کلمه ی اول ازاجزا یا خصوصیات آن چیز است .</a:t>
            </a:r>
          </a:p>
          <a:p>
            <a:pPr algn="r" rtl="1">
              <a:buNone/>
            </a:pPr>
            <a:r>
              <a:rPr lang="fa-IR" sz="1800" b="1" dirty="0" smtClean="0">
                <a:solidFill>
                  <a:srgbClr val="003300"/>
                </a:solidFill>
                <a:cs typeface="B Nazanin" pitchFamily="2" charset="-78"/>
              </a:rPr>
              <a:t>دست روزگار : الف: ترکیب اضافی است 2 – روزگاردست ندارد .بلکه روزگار به انسانی تشبیه شده است که دست از اجزای آن است . </a:t>
            </a:r>
          </a:p>
          <a:p>
            <a:pPr algn="r" rtl="1">
              <a:buNone/>
            </a:pPr>
            <a:r>
              <a:rPr lang="fa-IR" sz="1800" b="1" dirty="0" smtClean="0">
                <a:solidFill>
                  <a:srgbClr val="0070C0"/>
                </a:solidFill>
                <a:cs typeface="B Nazanin" pitchFamily="2" charset="-78"/>
              </a:rPr>
              <a:t>کنگره عرش :الف : ترکیب اضافی است 2 – عرش رابه کاخی تشبیه کرده ایم که کنگره از اجزای آن است . </a:t>
            </a:r>
          </a:p>
          <a:p>
            <a:pPr algn="r" rtl="1">
              <a:buNone/>
            </a:pPr>
            <a:r>
              <a:rPr lang="fa-IR" sz="2800" dirty="0" smtClean="0">
                <a:cs typeface="B Nazanin" pitchFamily="2" charset="-78"/>
              </a:rPr>
              <a:t>چند نمونه ازاضافه های استعاری کتابهای درسی</a:t>
            </a:r>
          </a:p>
          <a:p>
            <a:pPr algn="r" rtl="1">
              <a:buNone/>
            </a:pPr>
            <a:r>
              <a:rPr lang="fa-IR" sz="2000" b="1" dirty="0" smtClean="0">
                <a:solidFill>
                  <a:schemeClr val="accent3">
                    <a:lumMod val="50000"/>
                  </a:schemeClr>
                </a:solidFill>
                <a:cs typeface="B Nazanin" pitchFamily="2" charset="-78"/>
              </a:rPr>
              <a:t>دل شب ، بازوی دین ، رخ کفر ، کنگره کبریا ، روح بنا ، شاخه ی معرفت ، جیب مراقبت ، قبه ی عرش ، بال نسیم ، سرپنجه گرسنگی ، قامت شب ،تنفس صبح ، روییدن عشق ، فرق فرقدان ، پای اوهام ، رگروح ، صولت خشم ، نگاه وحشتناک غارها ، حیثیت مرگ ، دهن لاله ، سینه خشک کویر ، حلقوم چاه ،آوارآفتاب ، فوران تخیل ،تکبیره الاحرام علف ،قدقامت موج </a:t>
            </a:r>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p:cTn id="55"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8"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3">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3">
                                            <p:txEl>
                                              <p:pRg st="5" end="5"/>
                                            </p:txEl>
                                          </p:spTgt>
                                        </p:tgtEl>
                                        <p:attrNameLst>
                                          <p:attrName>style.visibility</p:attrName>
                                        </p:attrNameLst>
                                      </p:cBhvr>
                                      <p:to>
                                        <p:strVal val="visible"/>
                                      </p:to>
                                    </p:set>
                                    <p:anim calcmode="lin" valueType="num">
                                      <p:cBhvr>
                                        <p:cTn id="6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7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
                                            <p:txEl>
                                              <p:pRg st="5" end="5"/>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3">
                                            <p:txEl>
                                              <p:pRg st="6" end="6"/>
                                            </p:txEl>
                                          </p:spTgt>
                                        </p:tgtEl>
                                        <p:attrNameLst>
                                          <p:attrName>style.visibility</p:attrName>
                                        </p:attrNameLst>
                                      </p:cBhvr>
                                      <p:to>
                                        <p:strVal val="visible"/>
                                      </p:to>
                                    </p:set>
                                    <p:anim calcmode="lin" valueType="num">
                                      <p:cBhvr>
                                        <p:cTn id="7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8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1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2_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1326</TotalTime>
  <Words>4758</Words>
  <Application>Microsoft Office PowerPoint</Application>
  <PresentationFormat>On-screen Show (4:3)</PresentationFormat>
  <Paragraphs>655</Paragraphs>
  <Slides>49</Slides>
  <Notes>2</Notes>
  <HiddenSlides>0</HiddenSlides>
  <MMClips>0</MMClips>
  <ScaleCrop>false</ScaleCrop>
  <HeadingPairs>
    <vt:vector size="4" baseType="variant">
      <vt:variant>
        <vt:lpstr>Theme</vt:lpstr>
      </vt:variant>
      <vt:variant>
        <vt:i4>3</vt:i4>
      </vt:variant>
      <vt:variant>
        <vt:lpstr>Slide Titles</vt:lpstr>
      </vt:variant>
      <vt:variant>
        <vt:i4>49</vt:i4>
      </vt:variant>
    </vt:vector>
  </HeadingPairs>
  <TitlesOfParts>
    <vt:vector size="52" baseType="lpstr">
      <vt:lpstr>Solstice</vt:lpstr>
      <vt:lpstr>1_Solstice</vt:lpstr>
      <vt:lpstr>2_Solstice</vt:lpstr>
      <vt:lpstr>به نام آن که جان را فکرت آموخت                       چراغ دل به نور جان برافروخت</vt:lpstr>
      <vt:lpstr>تشبیه</vt:lpstr>
      <vt:lpstr>انواع تشبیه </vt:lpstr>
      <vt:lpstr>Slide 4</vt:lpstr>
      <vt:lpstr>سوالات چهار گزینه ای تشبیه  </vt:lpstr>
      <vt:lpstr>استعاره</vt:lpstr>
      <vt:lpstr>انواع استعاره : ۱- استعاره ی مصرحه ۲- استعاره ی مکنیه</vt:lpstr>
      <vt:lpstr>استعاره مکنیه</vt:lpstr>
      <vt:lpstr>اضافه استعاری</vt:lpstr>
      <vt:lpstr>استعاره مکنیه ( تشخیص ) ( آدم نمایی ، انسان انگاری ، شخصیت بخشی ) </vt:lpstr>
      <vt:lpstr>1 -آرایه استعاره در کدام بیت بیشتر است؟</vt:lpstr>
      <vt:lpstr>Slide 12</vt:lpstr>
      <vt:lpstr>3 - در کدام گزینه استعاره وجود ندارد؟ </vt:lpstr>
      <vt:lpstr>4 – در کدام گزینه استعاره بیشتر به کار رفته است ؟ </vt:lpstr>
      <vt:lpstr>5 – در همه گزینه ها به جز گزینه .... آرایه ی تشخیص به کار رفته است؟  </vt:lpstr>
      <vt:lpstr>6 – درکدام گزینه همه ترکیب ها «اضافه استعاری» اند ؟ </vt:lpstr>
      <vt:lpstr>آرایه مجاز </vt:lpstr>
      <vt:lpstr>مجاز – انواع علاقه </vt:lpstr>
      <vt:lpstr>1 - در همه ی گزینه ها به جز ........ آرایه ی مجاز وجود دارد . </vt:lpstr>
      <vt:lpstr>کنایه </vt:lpstr>
      <vt:lpstr>نمونه ای ازکنایه های رایج در زبان فارسی </vt:lpstr>
      <vt:lpstr> اسلوب معادله آرایه ادبی« اسلوب معادله»که بیشتر در شعر سبک هندی به کار رفته است یکی از زیباترین آرایه ها است. شعری است که ابتدا شاعر یک مفهوم یا مقصود خاصی را در یک مصراع می آورد سپس برای توضیح بیشتر آن، یک تمثیل یا ضرب المثل را در مصراع دیگر می آورد تا مفهوم بیت برای خواننده ساده و قابل فهم شود.  به ظاهر هیچ ارتباط معنایی بین دو مصراع نیست. و می توان جای دو مصراع را عوض کرد، یا بین دو مصراع علامت(=) گذاشت، یا عبارت(همانطوریکه ) آورد چنانچه این عبارت یا علامت مساوی بین دو مصراع برقرار شودآرایه ی « اسلوب معادله» می باشد. معروفترین شاعر اسلوب معادله«صائب تبریزی» است.  بنابر اين براي تشخيص اسلوب معادله بايد به نكات زير توجّه نمود :   -          در اسلوب معادله اجزاي دو مصراع  از نظر ارتباط معنايي مشابه هم هستند . -          مي توان جاي دو موضوع ( دو مصراع ) را عوض كرد .به عبارتي هريك را مي توان نمونه و تأكيد ديگري دانست . -                در اسلوب معادله بين دو مصراع ، پيوند وابسته ساز مثل : كه ، چون ، زيرا و ...  به كار نمي رود . -          در اسلوب معادله نبايد مصراع اوّل با علامت سؤال (؟) همراه باشد .  -          در اسلوب معادله هريك از دو موضوع ( دو مصراع ) يك جمله ي مستقل اند .   -          مي توان بين دو مصراع واژه ي « همان طوري كه » به كار برد .   </vt:lpstr>
      <vt:lpstr>متناقض نما </vt:lpstr>
      <vt:lpstr>ایهام وایهام تناسب</vt:lpstr>
      <vt:lpstr>واج آرایی ( نغمه حروف ) </vt:lpstr>
      <vt:lpstr>جناس</vt:lpstr>
      <vt:lpstr>تلمیح</vt:lpstr>
      <vt:lpstr>اغراق ( مبالغه )</vt:lpstr>
      <vt:lpstr>Slide 29</vt:lpstr>
      <vt:lpstr>1-در كدام بيت جناس تام به كار نرفته است. </vt:lpstr>
      <vt:lpstr>2-در بيت « بر در خانه منم اي مه و اي مشتري / جمله منم تو شد گشته من از من بري» كدام ارايه ي ادبي يافت مي شود ؟</vt:lpstr>
      <vt:lpstr>3-در بيت زير كدام آرايه هاي ادبي زير وجود دارد؟ فصل گل گر اشك گلگونت ز سر خواهد گشت                                    گل به سر خواهي زدن از گلبن بستان عشق </vt:lpstr>
      <vt:lpstr>4-در بيت همه ي آرايه هاي«استعاره،تضاد،جناس و مراعات النظير»وجود دارد؟ </vt:lpstr>
      <vt:lpstr>5)در همه ی گزینه ها به جز گزینه ..............استعاره به کار رفته از نوع تشخیص است. </vt:lpstr>
      <vt:lpstr>6) در کدام بیت،آرایه ی کنایه ،حس آمیزی ومراعات نظیر وجود دارد؟ </vt:lpstr>
      <vt:lpstr>7 )در کدام بیت هر سه آرایه ی استعاره، تضاد وحس آمیزی وجود دارد؟</vt:lpstr>
      <vt:lpstr>Slide 37</vt:lpstr>
      <vt:lpstr>10 )اگر ابیات زیر را به لحاظ داشتن آرایه های (حسن تعلیل -تناقض – ایهام  اسلوب معادله -تشخیص (از بالا به پایین مرتب کنیم )کدام گزینه درست است ؟ </vt:lpstr>
      <vt:lpstr>Slide 39</vt:lpstr>
      <vt:lpstr>Slide 40</vt:lpstr>
      <vt:lpstr>15 ) در بيت « ما دل از دنياي پوچ بي بقا برداشتيم / يك قلم زين استخوان دل چون هما برداشتيم » كدام آرايه ها وجود دارد ؟  </vt:lpstr>
      <vt:lpstr>17 – در كدام بيت آرايه نسبت داده شده به آن نادرست است ؟   </vt:lpstr>
      <vt:lpstr>19) در کدام بیت هر دو آرایه ی حس آمیزی و متناقض نما به کار رفته است؟  </vt:lpstr>
      <vt:lpstr>Slide 44</vt:lpstr>
      <vt:lpstr>21 – آرایه های بیت زیرکدام است ؟ در عرضه گه عشقش فتنه سپه انگیزد                  دررزمگه زلفش گردون سپراندازد  </vt:lpstr>
      <vt:lpstr>Slide 46</vt:lpstr>
      <vt:lpstr>24 -  در کدام بیت همه ی آرایه های « مراعات نظیر – استعاره – تشخیص و جناس » به کار رفته است ؟ </vt:lpstr>
      <vt:lpstr>25 - در کدام بیت هرسه آرایه ی « جناس – تشبیه – پارادوکس » موجود است ؟</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آن که جان را فکرت آموخت                       چراغ دل به نور جان برافروخت</dc:title>
  <dc:creator>xp</dc:creator>
  <cp:lastModifiedBy>xp</cp:lastModifiedBy>
  <cp:revision>227</cp:revision>
  <dcterms:created xsi:type="dcterms:W3CDTF">2013-03-01T05:29:14Z</dcterms:created>
  <dcterms:modified xsi:type="dcterms:W3CDTF">2013-06-23T13:23:40Z</dcterms:modified>
</cp:coreProperties>
</file>