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0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94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2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8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2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8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A6C99C-D145-4B6E-B180-E3E1E0BFA86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F75E-93B3-4465-A64E-8177C117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07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29" y="0"/>
            <a:ext cx="51434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0" y="474949"/>
            <a:ext cx="8615363" cy="6140164"/>
          </a:xfrm>
        </p:spPr>
        <p:txBody>
          <a:bodyPr>
            <a:normAutofit/>
          </a:bodyPr>
          <a:lstStyle/>
          <a:p>
            <a:pPr marL="457200" lvl="7" indent="-285750">
              <a:lnSpc>
                <a:spcPct val="250000"/>
              </a:lnSpc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At the end of  the 50</a:t>
            </a:r>
            <a:r>
              <a:rPr lang="en-US" sz="3200" baseline="30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th</a:t>
            </a: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century, language “Algol 60”was introduced and later programing languages are descended from Algol.</a:t>
            </a:r>
          </a:p>
          <a:p>
            <a:pPr marL="457200" lvl="7" indent="-285750"/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2" y="474949"/>
            <a:ext cx="3539444" cy="486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5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387">
        <p14:vortex dir="r"/>
      </p:transition>
    </mc:Choice>
    <mc:Fallback xmlns="">
      <p:transition spd="slow" advTm="11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4" y="0"/>
            <a:ext cx="9404723" cy="10287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Refinement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2" y="785813"/>
            <a:ext cx="9840913" cy="6072187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APL</a:t>
            </a:r>
          </a:p>
          <a:p>
            <a:pPr marL="0" indent="0"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Introduced array programing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NPL</a:t>
            </a:r>
          </a:p>
          <a:p>
            <a:pPr marL="0" indent="0">
              <a:buNone/>
            </a:pP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Made in late 60</a:t>
            </a:r>
            <a:r>
              <a:rPr lang="en-US" baseline="30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century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Simula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Made in late 60</a:t>
            </a:r>
            <a:r>
              <a:rPr lang="en-US" baseline="30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century. Was the first language that support               			          </a:t>
            </a:r>
            <a:r>
              <a:rPr lang="en-US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object- oriented programing.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>
              <a:buNone/>
            </a:pP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Made between 1969-1973 as a system programing language.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Prolog</a:t>
            </a: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	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design in 1972. its was the first logic programing language.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1276350"/>
            <a:ext cx="4886325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760">
        <p14:vortex dir="r"/>
      </p:transition>
    </mc:Choice>
    <mc:Fallback xmlns="">
      <p:transition spd="slow" advTm="36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813" y="1142298"/>
            <a:ext cx="12755693" cy="5414963"/>
          </a:xfrm>
        </p:spPr>
        <p:txBody>
          <a:bodyPr>
            <a:normAutofit/>
          </a:bodyPr>
          <a:lstStyle/>
          <a:p>
            <a:pPr marL="3313113" lvl="8" indent="-346075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In 1968 </a:t>
            </a:r>
            <a:r>
              <a:rPr lang="en-US" sz="28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“Edgar </a:t>
            </a:r>
            <a:r>
              <a:rPr lang="en-US" sz="28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Dijkstra</a:t>
            </a:r>
            <a:r>
              <a:rPr lang="en-US" sz="28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” </a:t>
            </a:r>
            <a:r>
              <a:rPr lang="en-US" sz="24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whit a latter to ACM say :</a:t>
            </a:r>
          </a:p>
          <a:p>
            <a:pPr marL="628650" lvl="7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628650" lvl="7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628650" lvl="7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r>
              <a:rPr lang="en-US" sz="3000" dirty="0" smtClean="0">
                <a:latin typeface="Ænigma Scrawl (BRK)" pitchFamily="2" charset="0"/>
                <a:ea typeface="Adobe Ming Std L" panose="02020300000000000000" pitchFamily="18" charset="-128"/>
              </a:rPr>
              <a:t>( </a:t>
            </a:r>
            <a:r>
              <a:rPr lang="en-US" sz="3000" dirty="0">
                <a:latin typeface="Ænigma Scrawl (BRK)" pitchFamily="2" charset="0"/>
                <a:ea typeface="Adobe Ming Std L" panose="02020300000000000000" pitchFamily="18" charset="-128"/>
              </a:rPr>
              <a:t>The </a:t>
            </a:r>
            <a:r>
              <a:rPr lang="en-US" sz="3000" b="1" dirty="0">
                <a:solidFill>
                  <a:srgbClr val="FF0000"/>
                </a:solidFill>
                <a:latin typeface="Ænigma Scrawl (BRK)" pitchFamily="2" charset="0"/>
                <a:ea typeface="Adobe Ming Std L" panose="02020300000000000000" pitchFamily="18" charset="-128"/>
              </a:rPr>
              <a:t>go to </a:t>
            </a:r>
            <a:r>
              <a:rPr lang="en-US" sz="3000" dirty="0">
                <a:latin typeface="Ænigma Scrawl (BRK)" pitchFamily="2" charset="0"/>
                <a:ea typeface="Adobe Ming Std L" panose="02020300000000000000" pitchFamily="18" charset="-128"/>
              </a:rPr>
              <a:t>command should be removed from all high-level languages)</a:t>
            </a:r>
            <a:r>
              <a:rPr lang="en-US" sz="3000" b="1" dirty="0">
                <a:latin typeface="Ænigma Scrawl (BRK)" pitchFamily="2" charset="0"/>
                <a:ea typeface="Adobe Ming Std L" panose="02020300000000000000" pitchFamily="18" charset="-128"/>
              </a:rPr>
              <a:t> </a:t>
            </a:r>
            <a:endParaRPr lang="en-US" sz="3000" dirty="0">
              <a:latin typeface="Ænigma Scrawl (BRK)" pitchFamily="2" charset="0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r>
              <a:rPr lang="en-US" sz="24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	</a:t>
            </a:r>
          </a:p>
          <a:p>
            <a:pPr marL="457200" lvl="7" indent="-285750"/>
            <a:endParaRPr lang="en-US" sz="24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24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24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603342"/>
            <a:ext cx="3034053" cy="324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3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848">
        <p14:vortex dir="r"/>
      </p:transition>
    </mc:Choice>
    <mc:Fallback xmlns="">
      <p:transition spd="slow" advTm="15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7" y="1171575"/>
            <a:ext cx="11558587" cy="5414963"/>
          </a:xfrm>
        </p:spPr>
        <p:txBody>
          <a:bodyPr>
            <a:normAutofit/>
          </a:bodyPr>
          <a:lstStyle/>
          <a:p>
            <a:pPr marL="628650" lvl="7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In 1980 </a:t>
            </a:r>
            <a:r>
              <a:rPr lang="en-US" sz="3200" b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C++ </a:t>
            </a: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object-oriented has been combined by programing system.</a:t>
            </a:r>
            <a:endParaRPr lang="en-US" sz="3200" b="1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457200" lvl="7" indent="-285750"/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2" y="2586973"/>
            <a:ext cx="3659239" cy="353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7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962">
        <p14:vortex dir="r"/>
      </p:transition>
    </mc:Choice>
    <mc:Fallback xmlns="">
      <p:transition spd="slow" advTm="11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4" y="0"/>
            <a:ext cx="9404723" cy="10287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Assessment of language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91" y="859809"/>
            <a:ext cx="9840913" cy="59981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All programing language  was good but we cant rank the languages, in generally we can rank languages by 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Counting the number of job advertisements that are called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languages.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Number of education books and describing the language that the sale is gone.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Estimate the number of lines that are written in the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Counts of language references in the internet search engines.  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16" y="1280601"/>
            <a:ext cx="1215180" cy="152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43" y="2925952"/>
            <a:ext cx="1895153" cy="1017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65" y="5287542"/>
            <a:ext cx="1572620" cy="1383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16" y="4063770"/>
            <a:ext cx="1040926" cy="1040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0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6294">
        <p14:vortex dir="r"/>
      </p:transition>
    </mc:Choice>
    <mc:Fallback xmlns="">
      <p:transition spd="slow" advTm="46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rot="21212214">
            <a:off x="360600" y="2140567"/>
            <a:ext cx="11558587" cy="1680807"/>
          </a:xfrm>
          <a:noFill/>
          <a:ln w="57150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1450" lvl="7" indent="0" algn="ctr">
              <a:buNone/>
            </a:pPr>
            <a:r>
              <a:rPr lang="en-US" sz="3200" dirty="0" smtClean="0">
                <a:latin typeface="Stencil Std" panose="04020904080802020404" pitchFamily="82" charset="0"/>
                <a:ea typeface="Adobe Ming Std L" panose="02020300000000000000" pitchFamily="18" charset="-128"/>
              </a:rPr>
              <a:t>Languages commonly arise by combining the elements of languages background are turning new ideas in circuit.</a:t>
            </a:r>
            <a:endParaRPr lang="en-US" sz="3200" b="1" dirty="0" smtClean="0">
              <a:latin typeface="Stencil Std" panose="04020904080802020404" pitchFamily="82" charset="0"/>
              <a:ea typeface="Adobe Ming Std L" panose="02020300000000000000" pitchFamily="18" charset="-128"/>
            </a:endParaRPr>
          </a:p>
          <a:p>
            <a:pPr marL="457200" lvl="7" indent="-285750"/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5" y="4250637"/>
            <a:ext cx="2089672" cy="2131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2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315">
        <p14:vortex dir="r"/>
      </p:transition>
    </mc:Choice>
    <mc:Fallback xmlns="">
      <p:transition spd="slow" advTm="163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4" y="0"/>
            <a:ext cx="9404723" cy="10287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Division 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91" y="699247"/>
            <a:ext cx="9840913" cy="615875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Programing techniques :</a:t>
            </a:r>
          </a:p>
          <a:p>
            <a:pPr marL="1146175" indent="-122238"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subroutine</a:t>
            </a:r>
          </a:p>
          <a:p>
            <a:pPr marL="1146175" indent="-122238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structured</a:t>
            </a:r>
          </a:p>
          <a:p>
            <a:pPr marL="1146175" indent="-122238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modular</a:t>
            </a:r>
          </a:p>
          <a:p>
            <a:pPr marL="1146175" indent="-122238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object-oriented 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975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close to machine language:</a:t>
            </a:r>
          </a:p>
          <a:p>
            <a:pPr marL="1092200" indent="1635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 side level</a:t>
            </a:r>
          </a:p>
          <a:p>
            <a:pPr marL="1092200" indent="1635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intermediate level</a:t>
            </a:r>
          </a:p>
          <a:p>
            <a:pPr marL="1092200" indent="1635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level</a:t>
            </a:r>
          </a:p>
          <a:p>
            <a:pPr marL="53975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Translation :</a:t>
            </a:r>
          </a:p>
          <a:p>
            <a:pPr marL="1201738" indent="7938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interpreted</a:t>
            </a:r>
          </a:p>
          <a:p>
            <a:pPr marL="1201738" indent="7938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compiler</a:t>
            </a:r>
          </a:p>
          <a:p>
            <a:pPr marL="53975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Programing interface:</a:t>
            </a:r>
          </a:p>
          <a:p>
            <a:pPr marL="1371600" indent="-10795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text-based</a:t>
            </a:r>
          </a:p>
          <a:p>
            <a:pPr marL="1371600" indent="-10795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based on the graphic (visual)</a:t>
            </a:r>
          </a:p>
          <a:p>
            <a:pPr marL="1023937" indent="0">
              <a:buNone/>
            </a:pPr>
            <a:endParaRPr lang="en-US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3096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86" y="1727947"/>
            <a:ext cx="3668811" cy="3380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417">
        <p14:vortex dir="r"/>
      </p:transition>
    </mc:Choice>
    <mc:Fallback xmlns="">
      <p:transition spd="slow" advTm="504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585786"/>
            <a:ext cx="9146333" cy="4105868"/>
          </a:xfrm>
        </p:spPr>
        <p:txBody>
          <a:bodyPr anchor="ctr"/>
          <a:lstStyle/>
          <a:p>
            <a:pPr algn="ctr" rtl="1"/>
            <a:r>
              <a:rPr lang="en-US" sz="199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0_Besmellah" pitchFamily="2" charset="0"/>
              </a:rPr>
              <a:t>e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0_Besmella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91722"/>
            <a:ext cx="8825658" cy="861420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Garamond Pro Bold" panose="02020702060506020403" pitchFamily="18" charset="0"/>
                <a:cs typeface="Agent Orange" panose="00000400000000000000" pitchFamily="2" charset="0"/>
              </a:rPr>
              <a:t>Programing languages</a:t>
            </a:r>
            <a:endParaRPr lang="en-US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Garamond Pro Bold" panose="02020702060506020403" pitchFamily="18" charset="0"/>
              <a:cs typeface="Agent Orange" panose="000004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9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496">
        <p14:flash/>
      </p:transition>
    </mc:Choice>
    <mc:Fallback xmlns="">
      <p:transition spd="slow" advTm="9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comments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PROGRAMING LANGUAGES essay</a:t>
            </a:r>
            <a:r>
              <a:rPr lang="fa-IR" dirty="0" smtClean="0"/>
              <a:t>....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this lecture we want to talk about :</a:t>
            </a:r>
          </a:p>
          <a:p>
            <a:pPr marL="12573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history</a:t>
            </a:r>
          </a:p>
          <a:p>
            <a:pPr marL="12573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refinement</a:t>
            </a:r>
          </a:p>
          <a:p>
            <a:pPr marL="12573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initial progress</a:t>
            </a:r>
          </a:p>
          <a:p>
            <a:pPr marL="12573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integration &amp; growth</a:t>
            </a:r>
          </a:p>
          <a:p>
            <a:pPr marL="12573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assessment of language</a:t>
            </a:r>
          </a:p>
          <a:p>
            <a:pPr marL="12573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and division of</a:t>
            </a:r>
          </a:p>
          <a:p>
            <a:pPr marL="914400" indent="0">
              <a:buNone/>
            </a:pPr>
            <a:r>
              <a:rPr lang="en-US" dirty="0" smtClean="0"/>
              <a:t> programing languages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7953">
        <p14:vortex dir="r"/>
      </p:transition>
    </mc:Choice>
    <mc:Fallback xmlns="">
      <p:transition spd="slow" advTm="27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8" y="979915"/>
            <a:ext cx="10858500" cy="5606623"/>
          </a:xfrm>
        </p:spPr>
        <p:txBody>
          <a:bodyPr>
            <a:normAutofit/>
          </a:bodyPr>
          <a:lstStyle/>
          <a:p>
            <a:pPr marL="628650" lvl="7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in 19</a:t>
            </a:r>
            <a:r>
              <a:rPr lang="en-US" sz="3200" baseline="30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th</a:t>
            </a: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century first programing language use for :</a:t>
            </a: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r>
              <a:rPr lang="en-US" sz="32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	</a:t>
            </a: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			piano								textile machines</a:t>
            </a: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3783226"/>
            <a:ext cx="30480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7" y="3783226"/>
            <a:ext cx="2135872" cy="2017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8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337">
        <p14:vortex dir="r"/>
      </p:transition>
    </mc:Choice>
    <mc:Fallback xmlns="">
      <p:transition spd="slow" advTm="12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8" y="979915"/>
            <a:ext cx="10858500" cy="5606623"/>
          </a:xfrm>
        </p:spPr>
        <p:txBody>
          <a:bodyPr>
            <a:normAutofit/>
          </a:bodyPr>
          <a:lstStyle/>
          <a:p>
            <a:pPr marL="4114800" lvl="7" indent="-171450">
              <a:buFont typeface="Adobe Myungjo Std M" panose="02020600000000000000" pitchFamily="18" charset="-128"/>
              <a:buChar char="?"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Do you know LAMBDA?</a:t>
            </a:r>
          </a:p>
          <a:p>
            <a:pPr marL="320040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320040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457200" lvl="7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LAMBDA is a way to revelation equation. Its calculus remains influential in language design.</a:t>
            </a: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1" y="323988"/>
            <a:ext cx="3312875" cy="192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209688"/>
            <a:ext cx="1090612" cy="145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2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615">
        <p14:vortex dir="r"/>
      </p:transition>
    </mc:Choice>
    <mc:Fallback xmlns="">
      <p:transition spd="slow" advTm="11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8" y="1014414"/>
            <a:ext cx="12063412" cy="5572124"/>
          </a:xfrm>
        </p:spPr>
        <p:txBody>
          <a:bodyPr>
            <a:normAutofit/>
          </a:bodyPr>
          <a:lstStyle/>
          <a:p>
            <a:pPr marL="628650" lvl="7" indent="-457200" algn="ctr">
              <a:buFont typeface="Courier New" panose="02070309020205020404" pitchFamily="49" charset="0"/>
              <a:buChar char="o"/>
            </a:pPr>
            <a:r>
              <a:rPr lang="en-US" sz="28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28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in 1940 the first digital computers was created by power supply.</a:t>
            </a: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95" y="2786063"/>
            <a:ext cx="4785080" cy="3700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9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491">
        <p14:vortex dir="r"/>
      </p:transition>
    </mc:Choice>
    <mc:Fallback xmlns="">
      <p:transition spd="slow" advTm="12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7" y="985838"/>
            <a:ext cx="11287125" cy="5600700"/>
          </a:xfrm>
        </p:spPr>
        <p:txBody>
          <a:bodyPr>
            <a:normAutofit/>
          </a:bodyPr>
          <a:lstStyle/>
          <a:p>
            <a:pPr marL="3200400" lvl="8" indent="-114300">
              <a:lnSpc>
                <a:spcPct val="250000"/>
              </a:lnSpc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The first high-level programing language designed for computer </a:t>
            </a:r>
            <a:r>
              <a:rPr lang="en-US" sz="3200" b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Plankalkula. That between 1943 &amp; 1945 were design by the German “Korad zvs”.</a:t>
            </a: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857251"/>
            <a:ext cx="2959413" cy="417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341">
        <p14:vortex dir="r"/>
      </p:transition>
    </mc:Choice>
    <mc:Fallback xmlns="">
      <p:transition spd="slow" advTm="173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8" y="979915"/>
            <a:ext cx="10858500" cy="5606623"/>
          </a:xfrm>
        </p:spPr>
        <p:txBody>
          <a:bodyPr>
            <a:normAutofit/>
          </a:bodyPr>
          <a:lstStyle/>
          <a:p>
            <a:pPr marL="628650" lvl="7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first machine language programs used :</a:t>
            </a:r>
          </a:p>
          <a:p>
            <a:pPr marL="457200" lvl="7" indent="-285750"/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			</a:t>
            </a:r>
            <a:r>
              <a:rPr lang="en-US" sz="32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Univac </a:t>
            </a: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1					 &amp;						 </a:t>
            </a:r>
            <a:r>
              <a:rPr lang="en-US" sz="32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IBM 701 </a:t>
            </a: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12948"/>
            <a:ext cx="4829175" cy="357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189570"/>
            <a:ext cx="4473773" cy="322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309">
        <p14:vortex dir="r"/>
      </p:transition>
    </mc:Choice>
    <mc:Fallback xmlns="">
      <p:transition spd="slow" advTm="12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7" y="1171575"/>
            <a:ext cx="11558587" cy="5414963"/>
          </a:xfrm>
        </p:spPr>
        <p:txBody>
          <a:bodyPr>
            <a:normAutofit/>
          </a:bodyPr>
          <a:lstStyle/>
          <a:p>
            <a:pPr marL="628650" lvl="7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In 1950 Machine </a:t>
            </a:r>
            <a:r>
              <a:rPr lang="en-US" sz="32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L</a:t>
            </a:r>
            <a:r>
              <a:rPr lang="en-US" sz="32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anguage replaced by Assembly Language</a:t>
            </a:r>
          </a:p>
          <a:p>
            <a:pPr marL="457200" lvl="7" indent="-285750"/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" lvl="7" indent="0">
              <a:buNone/>
            </a:pPr>
            <a:endParaRPr lang="en-US" sz="32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52" y="2608262"/>
            <a:ext cx="4425056" cy="2935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52" y="2608262"/>
            <a:ext cx="4425056" cy="2935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1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270">
        <p14:vortex dir="r"/>
      </p:transition>
    </mc:Choice>
    <mc:Fallback xmlns="">
      <p:transition spd="slow" advTm="102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|1.6|3.3|3.5|3.8|7.4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2|9.3|1.6|7.3|0.8|6.3|0.7|5.5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9.4|10.3|10.8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5.2|4.9|1.3|1.3|1.2|1.3|2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6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332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Adobe Fan Heiti Std B</vt:lpstr>
      <vt:lpstr>Adobe Gothic Std B</vt:lpstr>
      <vt:lpstr>Adobe Ming Std L</vt:lpstr>
      <vt:lpstr>Adobe Myungjo Std M</vt:lpstr>
      <vt:lpstr>Arial Unicode MS</vt:lpstr>
      <vt:lpstr>110_Besmellah</vt:lpstr>
      <vt:lpstr>Adobe Garamond Pro Bold</vt:lpstr>
      <vt:lpstr>Ænigma Scrawl (BRK)</vt:lpstr>
      <vt:lpstr>Agent Orange</vt:lpstr>
      <vt:lpstr>Arial</vt:lpstr>
      <vt:lpstr>Century Gothic</vt:lpstr>
      <vt:lpstr>Courier New</vt:lpstr>
      <vt:lpstr>Stencil Std</vt:lpstr>
      <vt:lpstr>Times New Roman</vt:lpstr>
      <vt:lpstr>Wingdings</vt:lpstr>
      <vt:lpstr>Wingdings 3</vt:lpstr>
      <vt:lpstr>Ion</vt:lpstr>
      <vt:lpstr>PowerPoint Presentation</vt:lpstr>
      <vt:lpstr>e</vt:lpstr>
      <vt:lpstr>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Refinement</vt:lpstr>
      <vt:lpstr>PowerPoint Presentation</vt:lpstr>
      <vt:lpstr>PowerPoint Presentation</vt:lpstr>
      <vt:lpstr>Assessment of language</vt:lpstr>
      <vt:lpstr>PowerPoint Presentation</vt:lpstr>
      <vt:lpstr>Division 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Ashkan SH</dc:creator>
  <cp:lastModifiedBy>Windows User</cp:lastModifiedBy>
  <cp:revision>19</cp:revision>
  <dcterms:created xsi:type="dcterms:W3CDTF">2013-12-08T02:50:32Z</dcterms:created>
  <dcterms:modified xsi:type="dcterms:W3CDTF">2015-06-04T19:58:59Z</dcterms:modified>
</cp:coreProperties>
</file>