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9"/>
  </p:notesMasterIdLst>
  <p:sldIdLst>
    <p:sldId id="257" r:id="rId2"/>
    <p:sldId id="258" r:id="rId3"/>
    <p:sldId id="259" r:id="rId4"/>
    <p:sldId id="260" r:id="rId5"/>
    <p:sldId id="264" r:id="rId6"/>
    <p:sldId id="263" r:id="rId7"/>
    <p:sldId id="265" r:id="rId8"/>
    <p:sldId id="266" r:id="rId9"/>
    <p:sldId id="267" r:id="rId10"/>
    <p:sldId id="268" r:id="rId11"/>
    <p:sldId id="270" r:id="rId12"/>
    <p:sldId id="272" r:id="rId13"/>
    <p:sldId id="273" r:id="rId14"/>
    <p:sldId id="274" r:id="rId15"/>
    <p:sldId id="271" r:id="rId16"/>
    <p:sldId id="275" r:id="rId17"/>
    <p:sldId id="276" r:id="rId18"/>
    <p:sldId id="277" r:id="rId19"/>
    <p:sldId id="278" r:id="rId20"/>
    <p:sldId id="279" r:id="rId21"/>
    <p:sldId id="280" r:id="rId22"/>
    <p:sldId id="281" r:id="rId23"/>
    <p:sldId id="282" r:id="rId24"/>
    <p:sldId id="283" r:id="rId25"/>
    <p:sldId id="284" r:id="rId26"/>
    <p:sldId id="285"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B08B2-AFEF-45EF-B2A9-A655E4E2C468}" type="datetimeFigureOut">
              <a:rPr lang="en-US" smtClean="0"/>
              <a:t>4/26/2015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FB78B-7FDF-46E7-AB7D-5FEE96369512}" type="slidenum">
              <a:rPr lang="en-US" smtClean="0"/>
              <a:t>‹#›</a:t>
            </a:fld>
            <a:endParaRPr lang="en-US"/>
          </a:p>
        </p:txBody>
      </p:sp>
    </p:spTree>
    <p:extLst>
      <p:ext uri="{BB962C8B-B14F-4D97-AF65-F5344CB8AC3E}">
        <p14:creationId xmlns:p14="http://schemas.microsoft.com/office/powerpoint/2010/main" val="117654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FB78B-7FDF-46E7-AB7D-5FEE96369512}" type="slidenum">
              <a:rPr lang="en-US" smtClean="0"/>
              <a:t>24</a:t>
            </a:fld>
            <a:endParaRPr lang="en-US"/>
          </a:p>
        </p:txBody>
      </p:sp>
    </p:spTree>
    <p:extLst>
      <p:ext uri="{BB962C8B-B14F-4D97-AF65-F5344CB8AC3E}">
        <p14:creationId xmlns:p14="http://schemas.microsoft.com/office/powerpoint/2010/main" val="144426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24751006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1397221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
            <a:ext cx="7569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8078801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24256833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1108312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30400" y="1676400"/>
            <a:ext cx="4572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05600" y="1676400"/>
            <a:ext cx="4572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12859840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984472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1550630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5057757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14401016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41AA97-2E66-4E89-AD45-B573B0DD0C9C}" type="datetimeFigureOut">
              <a:rPr lang="en-US" smtClean="0"/>
              <a:t>4/26/2015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87C5EE-4523-41AC-9058-C441471143C9}" type="slidenum">
              <a:rPr lang="en-US" smtClean="0"/>
              <a:t>‹#›</a:t>
            </a:fld>
            <a:endParaRPr lang="en-US"/>
          </a:p>
        </p:txBody>
      </p:sp>
    </p:spTree>
    <p:extLst>
      <p:ext uri="{BB962C8B-B14F-4D97-AF65-F5344CB8AC3E}">
        <p14:creationId xmlns:p14="http://schemas.microsoft.com/office/powerpoint/2010/main" val="9496179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76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930400" y="1676400"/>
            <a:ext cx="9347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930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BE41AA97-2E66-4E89-AD45-B573B0DD0C9C}" type="datetimeFigureOut">
              <a:rPr lang="en-US" smtClean="0"/>
              <a:t>4/26/2015</a:t>
            </a:fld>
            <a:endParaRPr lang="en-US"/>
          </a:p>
        </p:txBody>
      </p:sp>
      <p:sp>
        <p:nvSpPr>
          <p:cNvPr id="1029" name="Rectangle 5"/>
          <p:cNvSpPr>
            <a:spLocks noGrp="1" noChangeArrowheads="1"/>
          </p:cNvSpPr>
          <p:nvPr>
            <p:ph type="ftr" sz="quarter" idx="3"/>
          </p:nvPr>
        </p:nvSpPr>
        <p:spPr bwMode="auto">
          <a:xfrm>
            <a:off x="4673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587C5EE-4523-41AC-9058-C441471143C9}" type="slidenum">
              <a:rPr lang="en-US" smtClean="0"/>
              <a:t>‹#›</a:t>
            </a:fld>
            <a:endParaRPr lang="en-US"/>
          </a:p>
        </p:txBody>
      </p:sp>
    </p:spTree>
    <p:extLst>
      <p:ext uri="{BB962C8B-B14F-4D97-AF65-F5344CB8AC3E}">
        <p14:creationId xmlns:p14="http://schemas.microsoft.com/office/powerpoint/2010/main" val="15202974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anose="02020603050405020304" pitchFamily="18" charset="0"/>
        </a:defRPr>
      </a:lvl2pPr>
      <a:lvl3pPr algn="ctr" rtl="0" eaLnBrk="1" fontAlgn="base" hangingPunct="1">
        <a:spcBef>
          <a:spcPct val="0"/>
        </a:spcBef>
        <a:spcAft>
          <a:spcPct val="0"/>
        </a:spcAft>
        <a:defRPr sz="4400">
          <a:solidFill>
            <a:schemeClr val="tx2"/>
          </a:solidFill>
          <a:latin typeface="Times New Roman" panose="02020603050405020304" pitchFamily="18" charset="0"/>
        </a:defRPr>
      </a:lvl3pPr>
      <a:lvl4pPr algn="ctr" rtl="0" eaLnBrk="1" fontAlgn="base" hangingPunct="1">
        <a:spcBef>
          <a:spcPct val="0"/>
        </a:spcBef>
        <a:spcAft>
          <a:spcPct val="0"/>
        </a:spcAft>
        <a:defRPr sz="4400">
          <a:solidFill>
            <a:schemeClr val="tx2"/>
          </a:solidFill>
          <a:latin typeface="Times New Roman" panose="02020603050405020304" pitchFamily="18" charset="0"/>
        </a:defRPr>
      </a:lvl4pPr>
      <a:lvl5pPr algn="ctr" rtl="0" eaLnBrk="1" fontAlgn="base" hangingPunct="1">
        <a:spcBef>
          <a:spcPct val="0"/>
        </a:spcBef>
        <a:spcAft>
          <a:spcPct val="0"/>
        </a:spcAft>
        <a:defRPr sz="4400">
          <a:solidFill>
            <a:schemeClr val="tx2"/>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itedesign-co.com/%D9%85%D9%82%D8%A7%D9%84%D8%A7%D8%AA-%D8%B7%D8%B1%D8%A7%D8%AD%DB%8C-%D8%B3%D8%A7%DB%8C%D8%AA/%D9%85%D8%B4%D8%AA%D8%B1%DB%8C-%D9%88%D9%81%D8%A7%D8%AF%D8%A7%D8%B1-%DA%A9%DB%8C%D8%B3%D8%AA"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8412478" y="5205047"/>
            <a:ext cx="3591013" cy="684803"/>
          </a:xfrm>
          <a:prstGeom prst="rect">
            <a:avLst/>
          </a:prstGeom>
          <a:noFill/>
        </p:spPr>
        <p:txBody>
          <a:bodyPr wrap="square" lIns="91440" tIns="45720" rIns="91440" bIns="45720">
            <a:spAutoFit/>
          </a:bodyPr>
          <a:lstStyle/>
          <a:p>
            <a:pPr algn="ctr">
              <a:lnSpc>
                <a:spcPct val="150000"/>
              </a:lnSpc>
            </a:pPr>
            <a:r>
              <a:rPr lang="fa-IR" sz="2800" b="1" cap="none" spc="0" dirty="0" smtClean="0">
                <a:ln w="0"/>
                <a:solidFill>
                  <a:srgbClr val="00B0F0"/>
                </a:solidFill>
                <a:effectLst>
                  <a:reflection blurRad="6350" stA="53000" endA="300" endPos="35500" dir="5400000" sy="-90000" algn="bl" rotWithShape="0"/>
                </a:effectLst>
                <a:latin typeface="A Thuluth" pitchFamily="2" charset="-78"/>
                <a:cs typeface="A Thuluth" pitchFamily="2" charset="-78"/>
              </a:rPr>
              <a:t>استاد : مهندس حسین </a:t>
            </a:r>
            <a:r>
              <a:rPr lang="fa-IR" sz="2800" b="1" cap="none" spc="0" dirty="0" smtClean="0">
                <a:ln w="0"/>
                <a:solidFill>
                  <a:srgbClr val="00B0F0"/>
                </a:solidFill>
                <a:effectLst>
                  <a:reflection blurRad="6350" stA="53000" endA="300" endPos="35500" dir="5400000" sy="-90000" algn="bl" rotWithShape="0"/>
                </a:effectLst>
                <a:latin typeface="A Thuluth" pitchFamily="2" charset="-78"/>
                <a:cs typeface="A Thuluth" pitchFamily="2" charset="-78"/>
              </a:rPr>
              <a:t>زاده</a:t>
            </a:r>
            <a:endParaRPr lang="fa-IR" sz="2800" b="1" cap="none" spc="0" dirty="0" smtClean="0">
              <a:ln w="0"/>
              <a:solidFill>
                <a:srgbClr val="00B0F0"/>
              </a:solidFill>
              <a:effectLst>
                <a:reflection blurRad="6350" stA="53000" endA="300" endPos="35500" dir="5400000" sy="-90000" algn="bl" rotWithShape="0"/>
              </a:effectLst>
              <a:latin typeface="A Thuluth" pitchFamily="2" charset="-78"/>
              <a:cs typeface="A Thuluth" pitchFamily="2" charset="-78"/>
            </a:endParaRPr>
          </a:p>
        </p:txBody>
      </p:sp>
      <p:sp>
        <p:nvSpPr>
          <p:cNvPr id="3" name="Rectangle 2"/>
          <p:cNvSpPr/>
          <p:nvPr/>
        </p:nvSpPr>
        <p:spPr>
          <a:xfrm rot="2683430">
            <a:off x="9786514" y="1114471"/>
            <a:ext cx="2723823" cy="923330"/>
          </a:xfrm>
          <a:prstGeom prst="rect">
            <a:avLst/>
          </a:prstGeom>
          <a:noFill/>
          <a:ln>
            <a:noFill/>
          </a:ln>
          <a:effectLst>
            <a:outerShdw blurRad="50800" dist="38100" dir="13500000" algn="br" rotWithShape="0">
              <a:prstClr val="black">
                <a:alpha val="40000"/>
              </a:prstClr>
            </a:outerShdw>
          </a:effectLst>
          <a:scene3d>
            <a:camera prst="orthographicFront"/>
            <a:lightRig rig="threePt" dir="t"/>
          </a:scene3d>
          <a:sp3d>
            <a:bevelT w="165100" prst="coolSlant"/>
            <a:bevelB w="165100" prst="coolSlant"/>
          </a:sp3d>
        </p:spPr>
        <p:txBody>
          <a:bodyPr wrap="none" lIns="91440" tIns="45720" rIns="91440" bIns="45720">
            <a:spAutoFit/>
          </a:bodyPr>
          <a:lstStyle/>
          <a:p>
            <a:pPr algn="ctr"/>
            <a:r>
              <a:rPr lang="fa-IR" sz="5400" b="0" cap="none" spc="0" dirty="0" smtClean="0">
                <a:ln w="0"/>
                <a:solidFill>
                  <a:srgbClr val="FFFF00"/>
                </a:solidFill>
                <a:effectLst>
                  <a:reflection blurRad="6350" stA="53000" endA="300" endPos="35500" dir="5400000" sy="-90000" algn="bl" rotWithShape="0"/>
                </a:effectLst>
                <a:cs typeface="A Titraj 1" panose="00000700000000000000" pitchFamily="2" charset="-78"/>
              </a:rPr>
              <a:t>وفاداری مشتری</a:t>
            </a:r>
            <a:endParaRPr lang="en-US" sz="5400" b="0" cap="none" spc="0" dirty="0">
              <a:ln w="0"/>
              <a:solidFill>
                <a:srgbClr val="FFFF00"/>
              </a:solidFill>
              <a:effectLst>
                <a:reflection blurRad="6350" stA="53000" endA="300" endPos="35500" dir="5400000" sy="-90000" algn="bl" rotWithShape="0"/>
              </a:effectLst>
              <a:cs typeface="A Titraj 1" panose="00000700000000000000" pitchFamily="2" charset="-78"/>
            </a:endParaRPr>
          </a:p>
        </p:txBody>
      </p:sp>
      <p:pic>
        <p:nvPicPr>
          <p:cNvPr id="5" name="08 Suruler Icin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37604701"/>
      </p:ext>
    </p:extLst>
  </p:cSld>
  <p:clrMapOvr>
    <a:masterClrMapping/>
  </p:clrMapOvr>
  <mc:AlternateContent xmlns:mc="http://schemas.openxmlformats.org/markup-compatibility/2006" xmlns:p14="http://schemas.microsoft.com/office/powerpoint/2010/main">
    <mc:Choice Requires="p14">
      <p:transition spd="slow" p14:dur="3000" advClick="0" advTm="7500">
        <p14:shred/>
      </p:transition>
    </mc:Choice>
    <mc:Fallback xmlns="">
      <p:transition spd="slow"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nodeType="withEffect">
                                  <p:stCondLst>
                                    <p:cond delay="0"/>
                                  </p:stCondLst>
                                  <p:iterate type="lt">
                                    <p:tmPct val="0"/>
                                  </p:iterate>
                                  <p:childTnLst>
                                    <p:set>
                                      <p:cBhvr>
                                        <p:cTn id="8" dur="1" fill="hold">
                                          <p:stCondLst>
                                            <p:cond delay="0"/>
                                          </p:stCondLst>
                                        </p:cTn>
                                        <p:tgtEl>
                                          <p:spTgt spid="2">
                                            <p:txEl>
                                              <p:pRg st="0" end="0"/>
                                            </p:txEl>
                                          </p:spTgt>
                                        </p:tgtEl>
                                        <p:attrNameLst>
                                          <p:attrName>style.visibility</p:attrName>
                                        </p:attrNameLst>
                                      </p:cBhvr>
                                      <p:to>
                                        <p:strVal val="visible"/>
                                      </p:to>
                                    </p:set>
                                    <p:anim calcmode="lin" valueType="num">
                                      <p:cBhvr>
                                        <p:cTn id="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2" dur="1000"/>
                                        <p:tgtEl>
                                          <p:spTgt spid="2">
                                            <p:txEl>
                                              <p:pRg st="0" end="0"/>
                                            </p:txEl>
                                          </p:spTgt>
                                        </p:tgtEl>
                                      </p:cBhvr>
                                    </p:animEffect>
                                  </p:childTnLst>
                                </p:cTn>
                              </p:par>
                              <p:par>
                                <p:cTn id="13" presetID="36" presetClass="emph" presetSubtype="0" fill="hold" grpId="2" nodeType="withEffect">
                                  <p:stCondLst>
                                    <p:cond delay="2250"/>
                                  </p:stCondLst>
                                  <p:iterate type="lt">
                                    <p:tmPct val="10000"/>
                                  </p:iterate>
                                  <p:childTnLst>
                                    <p:animScale>
                                      <p:cBhvr>
                                        <p:cTn id="14" dur="1375" autoRev="1" fill="hold">
                                          <p:stCondLst>
                                            <p:cond delay="0"/>
                                          </p:stCondLst>
                                        </p:cTn>
                                        <p:tgtEl>
                                          <p:spTgt spid="2">
                                            <p:txEl>
                                              <p:pRg st="0" end="0"/>
                                            </p:txEl>
                                          </p:spTgt>
                                        </p:tgtEl>
                                      </p:cBhvr>
                                      <p:to x="80000" y="100000"/>
                                    </p:animScale>
                                    <p:anim by="(#ppt_w*0.10)" calcmode="lin" valueType="num">
                                      <p:cBhvr>
                                        <p:cTn id="15" dur="1375" autoRev="1" fill="hold">
                                          <p:stCondLst>
                                            <p:cond delay="0"/>
                                          </p:stCondLst>
                                        </p:cTn>
                                        <p:tgtEl>
                                          <p:spTgt spid="2">
                                            <p:txEl>
                                              <p:pRg st="0" end="0"/>
                                            </p:txEl>
                                          </p:spTgt>
                                        </p:tgtEl>
                                        <p:attrNameLst>
                                          <p:attrName>ppt_x</p:attrName>
                                        </p:attrNameLst>
                                      </p:cBhvr>
                                    </p:anim>
                                    <p:anim by="(-#ppt_w*0.10)" calcmode="lin" valueType="num">
                                      <p:cBhvr>
                                        <p:cTn id="16" dur="1375" autoRev="1" fill="hold">
                                          <p:stCondLst>
                                            <p:cond delay="0"/>
                                          </p:stCondLst>
                                        </p:cTn>
                                        <p:tgtEl>
                                          <p:spTgt spid="2">
                                            <p:txEl>
                                              <p:pRg st="0" end="0"/>
                                            </p:txEl>
                                          </p:spTgt>
                                        </p:tgtEl>
                                        <p:attrNameLst>
                                          <p:attrName>ppt_y</p:attrName>
                                        </p:attrNameLst>
                                      </p:cBhvr>
                                    </p:anim>
                                    <p:animRot by="-480000">
                                      <p:cBhvr>
                                        <p:cTn id="17" dur="1375" autoRev="1" fill="hold">
                                          <p:stCondLst>
                                            <p:cond delay="0"/>
                                          </p:stCondLst>
                                        </p:cTn>
                                        <p:tgtEl>
                                          <p:spTgt spid="2">
                                            <p:txEl>
                                              <p:pRg st="0" end="0"/>
                                            </p:txEl>
                                          </p:spTgt>
                                        </p:tgtEl>
                                        <p:attrNameLst>
                                          <p:attrName>r</p:attrName>
                                        </p:attrNameLst>
                                      </p:cBhvr>
                                    </p:animRot>
                                  </p:childTnLst>
                                </p:cTn>
                              </p:par>
                              <p:par>
                                <p:cTn id="18" presetID="17" presetClass="exit" presetSubtype="10" fill="hold" grpId="1" nodeType="withEffect">
                                  <p:stCondLst>
                                    <p:cond delay="6000"/>
                                  </p:stCondLst>
                                  <p:iterate type="lt">
                                    <p:tmPct val="0"/>
                                  </p:iterate>
                                  <p:childTnLst>
                                    <p:anim calcmode="lin" valueType="num">
                                      <p:cBhvr>
                                        <p:cTn id="19" dur="7000"/>
                                        <p:tgtEl>
                                          <p:spTgt spid="2">
                                            <p:txEl>
                                              <p:pRg st="0" end="0"/>
                                            </p:txEl>
                                          </p:spTgt>
                                        </p:tgtEl>
                                        <p:attrNameLst>
                                          <p:attrName>ppt_w</p:attrName>
                                        </p:attrNameLst>
                                      </p:cBhvr>
                                      <p:tavLst>
                                        <p:tav tm="0">
                                          <p:val>
                                            <p:strVal val="ppt_w"/>
                                          </p:val>
                                        </p:tav>
                                        <p:tav tm="100000">
                                          <p:val>
                                            <p:fltVal val="0"/>
                                          </p:val>
                                        </p:tav>
                                      </p:tavLst>
                                    </p:anim>
                                    <p:anim calcmode="lin" valueType="num">
                                      <p:cBhvr>
                                        <p:cTn id="20" dur="7000"/>
                                        <p:tgtEl>
                                          <p:spTgt spid="2">
                                            <p:txEl>
                                              <p:pRg st="0" end="0"/>
                                            </p:txEl>
                                          </p:spTgt>
                                        </p:tgtEl>
                                        <p:attrNameLst>
                                          <p:attrName>ppt_h</p:attrName>
                                        </p:attrNameLst>
                                      </p:cBhvr>
                                      <p:tavLst>
                                        <p:tav tm="0">
                                          <p:val>
                                            <p:strVal val="ppt_h"/>
                                          </p:val>
                                        </p:tav>
                                        <p:tav tm="100000">
                                          <p:val>
                                            <p:strVal val="ppt_h"/>
                                          </p:val>
                                        </p:tav>
                                      </p:tavLst>
                                    </p:anim>
                                    <p:set>
                                      <p:cBhvr>
                                        <p:cTn id="21" dur="1" fill="hold">
                                          <p:stCondLst>
                                            <p:cond delay="6999"/>
                                          </p:stCondLst>
                                        </p:cTn>
                                        <p:tgtEl>
                                          <p:spTgt spid="2">
                                            <p:txEl>
                                              <p:pRg st="0" end="0"/>
                                            </p:txEl>
                                          </p:spTgt>
                                        </p:tgtEl>
                                        <p:attrNameLst>
                                          <p:attrName>style.visibility</p:attrName>
                                        </p:attrNameLst>
                                      </p:cBhvr>
                                      <p:to>
                                        <p:strVal val="hidden"/>
                                      </p:to>
                                    </p:set>
                                  </p:childTnLst>
                                </p:cTn>
                              </p:par>
                              <p:par>
                                <p:cTn id="22" presetID="26" presetClass="entr" presetSubtype="0" fill="hold" grpId="0" nodeType="withEffect">
                                  <p:stCondLst>
                                    <p:cond delay="400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1232">
                                          <p:stCondLst>
                                            <p:cond delay="0"/>
                                          </p:stCondLst>
                                        </p:cTn>
                                        <p:tgtEl>
                                          <p:spTgt spid="3"/>
                                        </p:tgtEl>
                                      </p:cBhvr>
                                    </p:animEffect>
                                    <p:anim calcmode="lin" valueType="num">
                                      <p:cBhvr>
                                        <p:cTn id="25" dur="387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1411"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1411" tmFilter="0, 0; 0.125,0.2665; 0.25,0.4; 0.375,0.465; 0.5,0.5;  0.625,0.535; 0.75,0.6; 0.875,0.7335; 1,1">
                                          <p:stCondLst>
                                            <p:cond delay="1411"/>
                                          </p:stCondLst>
                                        </p:cTn>
                                        <p:tgtEl>
                                          <p:spTgt spid="3"/>
                                        </p:tgtEl>
                                        <p:attrNameLst>
                                          <p:attrName>ppt_y</p:attrName>
                                        </p:attrNameLst>
                                      </p:cBhvr>
                                      <p:tavLst>
                                        <p:tav tm="0" fmla="#ppt_y-sin(pi*$)/9">
                                          <p:val>
                                            <p:fltVal val="0"/>
                                          </p:val>
                                        </p:tav>
                                        <p:tav tm="100000">
                                          <p:val>
                                            <p:fltVal val="1"/>
                                          </p:val>
                                        </p:tav>
                                      </p:tavLst>
                                    </p:anim>
                                    <p:anim calcmode="lin" valueType="num">
                                      <p:cBhvr>
                                        <p:cTn id="28" dur="705" tmFilter="0, 0; 0.125,0.2665; 0.25,0.4; 0.375,0.465; 0.5,0.5;  0.625,0.535; 0.75,0.6; 0.875,0.7335; 1,1">
                                          <p:stCondLst>
                                            <p:cond delay="2814"/>
                                          </p:stCondLst>
                                        </p:cTn>
                                        <p:tgtEl>
                                          <p:spTgt spid="3"/>
                                        </p:tgtEl>
                                        <p:attrNameLst>
                                          <p:attrName>ppt_y</p:attrName>
                                        </p:attrNameLst>
                                      </p:cBhvr>
                                      <p:tavLst>
                                        <p:tav tm="0" fmla="#ppt_y-sin(pi*$)/27">
                                          <p:val>
                                            <p:fltVal val="0"/>
                                          </p:val>
                                        </p:tav>
                                        <p:tav tm="100000">
                                          <p:val>
                                            <p:fltVal val="1"/>
                                          </p:val>
                                        </p:tav>
                                      </p:tavLst>
                                    </p:anim>
                                    <p:anim calcmode="lin" valueType="num">
                                      <p:cBhvr>
                                        <p:cTn id="29" dur="349" tmFilter="0, 0; 0.125,0.2665; 0.25,0.4; 0.375,0.465; 0.5,0.5;  0.625,0.535; 0.75,0.6; 0.875,0.7335; 1,1">
                                          <p:stCondLst>
                                            <p:cond delay="3519"/>
                                          </p:stCondLst>
                                        </p:cTn>
                                        <p:tgtEl>
                                          <p:spTgt spid="3"/>
                                        </p:tgtEl>
                                        <p:attrNameLst>
                                          <p:attrName>ppt_y</p:attrName>
                                        </p:attrNameLst>
                                      </p:cBhvr>
                                      <p:tavLst>
                                        <p:tav tm="0" fmla="#ppt_y-sin(pi*$)/81">
                                          <p:val>
                                            <p:fltVal val="0"/>
                                          </p:val>
                                        </p:tav>
                                        <p:tav tm="100000">
                                          <p:val>
                                            <p:fltVal val="1"/>
                                          </p:val>
                                        </p:tav>
                                      </p:tavLst>
                                    </p:anim>
                                    <p:animScale>
                                      <p:cBhvr>
                                        <p:cTn id="30" dur="55">
                                          <p:stCondLst>
                                            <p:cond delay="1381"/>
                                          </p:stCondLst>
                                        </p:cTn>
                                        <p:tgtEl>
                                          <p:spTgt spid="3"/>
                                        </p:tgtEl>
                                      </p:cBhvr>
                                      <p:to x="100000" y="60000"/>
                                    </p:animScale>
                                    <p:animScale>
                                      <p:cBhvr>
                                        <p:cTn id="31" dur="353" decel="50000">
                                          <p:stCondLst>
                                            <p:cond delay="1437"/>
                                          </p:stCondLst>
                                        </p:cTn>
                                        <p:tgtEl>
                                          <p:spTgt spid="3"/>
                                        </p:tgtEl>
                                      </p:cBhvr>
                                      <p:to x="100000" y="100000"/>
                                    </p:animScale>
                                    <p:animScale>
                                      <p:cBhvr>
                                        <p:cTn id="32" dur="55">
                                          <p:stCondLst>
                                            <p:cond delay="2788"/>
                                          </p:stCondLst>
                                        </p:cTn>
                                        <p:tgtEl>
                                          <p:spTgt spid="3"/>
                                        </p:tgtEl>
                                      </p:cBhvr>
                                      <p:to x="100000" y="80000"/>
                                    </p:animScale>
                                    <p:animScale>
                                      <p:cBhvr>
                                        <p:cTn id="33" dur="353" decel="50000">
                                          <p:stCondLst>
                                            <p:cond delay="2843"/>
                                          </p:stCondLst>
                                        </p:cTn>
                                        <p:tgtEl>
                                          <p:spTgt spid="3"/>
                                        </p:tgtEl>
                                      </p:cBhvr>
                                      <p:to x="100000" y="100000"/>
                                    </p:animScale>
                                    <p:animScale>
                                      <p:cBhvr>
                                        <p:cTn id="34" dur="55">
                                          <p:stCondLst>
                                            <p:cond delay="3489"/>
                                          </p:stCondLst>
                                        </p:cTn>
                                        <p:tgtEl>
                                          <p:spTgt spid="3"/>
                                        </p:tgtEl>
                                      </p:cBhvr>
                                      <p:to x="100000" y="90000"/>
                                    </p:animScale>
                                    <p:animScale>
                                      <p:cBhvr>
                                        <p:cTn id="35" dur="353" decel="50000">
                                          <p:stCondLst>
                                            <p:cond delay="3544"/>
                                          </p:stCondLst>
                                        </p:cTn>
                                        <p:tgtEl>
                                          <p:spTgt spid="3"/>
                                        </p:tgtEl>
                                      </p:cBhvr>
                                      <p:to x="100000" y="100000"/>
                                    </p:animScale>
                                    <p:animScale>
                                      <p:cBhvr>
                                        <p:cTn id="36" dur="55">
                                          <p:stCondLst>
                                            <p:cond delay="3842"/>
                                          </p:stCondLst>
                                        </p:cTn>
                                        <p:tgtEl>
                                          <p:spTgt spid="3"/>
                                        </p:tgtEl>
                                      </p:cBhvr>
                                      <p:to x="100000" y="95000"/>
                                    </p:animScale>
                                    <p:animScale>
                                      <p:cBhvr>
                                        <p:cTn id="37" dur="353" decel="50000">
                                          <p:stCondLst>
                                            <p:cond delay="3897"/>
                                          </p:stCondLst>
                                        </p:cTn>
                                        <p:tgtEl>
                                          <p:spTgt spid="3"/>
                                        </p:tgtEl>
                                      </p:cBhvr>
                                      <p:to x="100000" y="100000"/>
                                    </p:animScale>
                                  </p:childTnLst>
                                </p:cTn>
                              </p:par>
                              <p:par>
                                <p:cTn id="38" presetID="55" presetClass="exit" presetSubtype="0" fill="hold" grpId="1" nodeType="withEffect">
                                  <p:stCondLst>
                                    <p:cond delay="7000"/>
                                  </p:stCondLst>
                                  <p:childTnLst>
                                    <p:anim calcmode="lin" valueType="num">
                                      <p:cBhvr>
                                        <p:cTn id="39" dur="7500"/>
                                        <p:tgtEl>
                                          <p:spTgt spid="3"/>
                                        </p:tgtEl>
                                        <p:attrNameLst>
                                          <p:attrName>ppt_w</p:attrName>
                                        </p:attrNameLst>
                                      </p:cBhvr>
                                      <p:tavLst>
                                        <p:tav tm="0">
                                          <p:val>
                                            <p:strVal val="ppt_w"/>
                                          </p:val>
                                        </p:tav>
                                        <p:tav tm="100000">
                                          <p:val>
                                            <p:strVal val="ppt_w*0.70"/>
                                          </p:val>
                                        </p:tav>
                                      </p:tavLst>
                                    </p:anim>
                                    <p:anim calcmode="lin" valueType="num">
                                      <p:cBhvr>
                                        <p:cTn id="40" dur="7500"/>
                                        <p:tgtEl>
                                          <p:spTgt spid="3"/>
                                        </p:tgtEl>
                                        <p:attrNameLst>
                                          <p:attrName>ppt_h</p:attrName>
                                        </p:attrNameLst>
                                      </p:cBhvr>
                                      <p:tavLst>
                                        <p:tav tm="0">
                                          <p:val>
                                            <p:strVal val="ppt_h"/>
                                          </p:val>
                                        </p:tav>
                                        <p:tav tm="100000">
                                          <p:val>
                                            <p:strVal val="ppt_h"/>
                                          </p:val>
                                        </p:tav>
                                      </p:tavLst>
                                    </p:anim>
                                    <p:animEffect transition="out" filter="fade">
                                      <p:cBhvr>
                                        <p:cTn id="41" dur="7500"/>
                                        <p:tgtEl>
                                          <p:spTgt spid="3"/>
                                        </p:tgtEl>
                                      </p:cBhvr>
                                    </p:animEffect>
                                    <p:set>
                                      <p:cBhvr>
                                        <p:cTn id="42" dur="1" fill="hold">
                                          <p:stCondLst>
                                            <p:cond delay="7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5"/>
                </p:tgtEl>
              </p:cMediaNode>
            </p:audio>
          </p:childTnLst>
        </p:cTn>
      </p:par>
    </p:tnLst>
    <p:bldLst>
      <p:bldP spid="2" grpId="1" uiExpand="1" build="allAtOnce"/>
      <p:bldP spid="2" grpId="2" uiExpand="1" build="allAtOnce"/>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900" y="3240167"/>
            <a:ext cx="5905500" cy="3000375"/>
          </a:xfrm>
          <a:prstGeom prst="rect">
            <a:avLst/>
          </a:prstGeom>
        </p:spPr>
      </p:pic>
      <p:sp>
        <p:nvSpPr>
          <p:cNvPr id="4" name="Rectangle 3"/>
          <p:cNvSpPr/>
          <p:nvPr/>
        </p:nvSpPr>
        <p:spPr>
          <a:xfrm>
            <a:off x="2133600" y="1424285"/>
            <a:ext cx="9067800" cy="1815882"/>
          </a:xfrm>
          <a:prstGeom prst="rect">
            <a:avLst/>
          </a:prstGeom>
        </p:spPr>
        <p:txBody>
          <a:bodyPr wrap="square">
            <a:spAutoFit/>
          </a:bodyPr>
          <a:lstStyle/>
          <a:p>
            <a:pPr lvl="1" algn="r"/>
            <a:r>
              <a:rPr lang="ar-SA" sz="2800" dirty="0">
                <a:solidFill>
                  <a:srgbClr val="FF0000"/>
                </a:solidFill>
                <a:latin typeface="Calibri" panose="020F0502020204030204" pitchFamily="34" charset="0"/>
                <a:ea typeface="Calibri" panose="020F0502020204030204" pitchFamily="34" charset="0"/>
                <a:cs typeface="B Homa" panose="00000400000000000000" pitchFamily="2" charset="-78"/>
              </a:rPr>
              <a:t>صاحبنظران دانش بازاریابی مزایای زیادی را برای وفاداری </a:t>
            </a:r>
            <a:r>
              <a:rPr lang="ar-SA" sz="2800" dirty="0" smtClean="0">
                <a:solidFill>
                  <a:srgbClr val="FF0000"/>
                </a:solidFill>
                <a:latin typeface="Calibri" panose="020F0502020204030204" pitchFamily="34" charset="0"/>
                <a:ea typeface="Calibri" panose="020F0502020204030204" pitchFamily="34" charset="0"/>
                <a:cs typeface="B Homa" panose="00000400000000000000" pitchFamily="2" charset="-78"/>
              </a:rPr>
              <a:t>برشمرده</a:t>
            </a:r>
            <a:r>
              <a:rPr lang="fa-IR" sz="2800" dirty="0">
                <a:solidFill>
                  <a:srgbClr val="FF0000"/>
                </a:solidFill>
                <a:latin typeface="Calibri" panose="020F0502020204030204" pitchFamily="34" charset="0"/>
                <a:ea typeface="Calibri" panose="020F0502020204030204" pitchFamily="34" charset="0"/>
                <a:cs typeface="B Homa" panose="00000400000000000000" pitchFamily="2" charset="-78"/>
              </a:rPr>
              <a:t> </a:t>
            </a:r>
            <a:r>
              <a:rPr lang="ar-SA" sz="2800" dirty="0" smtClean="0">
                <a:solidFill>
                  <a:srgbClr val="FF0000"/>
                </a:solidFill>
                <a:latin typeface="Calibri" panose="020F0502020204030204" pitchFamily="34" charset="0"/>
                <a:ea typeface="Calibri" panose="020F0502020204030204" pitchFamily="34" charset="0"/>
                <a:cs typeface="B Homa" panose="00000400000000000000" pitchFamily="2" charset="-78"/>
              </a:rPr>
              <a:t>اند </a:t>
            </a:r>
            <a:endParaRPr lang="fa-IR" sz="2800" dirty="0" smtClean="0">
              <a:solidFill>
                <a:srgbClr val="FF0000"/>
              </a:solidFill>
              <a:latin typeface="Calibri" panose="020F0502020204030204" pitchFamily="34" charset="0"/>
              <a:ea typeface="Calibri" panose="020F0502020204030204" pitchFamily="34" charset="0"/>
              <a:cs typeface="B Homa" panose="00000400000000000000" pitchFamily="2" charset="-78"/>
            </a:endParaRPr>
          </a:p>
          <a:p>
            <a:pPr lvl="1" algn="r"/>
            <a:endParaRPr lang="fa-IR" sz="2800" dirty="0">
              <a:solidFill>
                <a:srgbClr val="FF0000"/>
              </a:solidFill>
              <a:latin typeface="Calibri" panose="020F0502020204030204" pitchFamily="34" charset="0"/>
              <a:ea typeface="Calibri" panose="020F0502020204030204" pitchFamily="34" charset="0"/>
              <a:cs typeface="B Homa" panose="00000400000000000000" pitchFamily="2" charset="-78"/>
            </a:endParaRPr>
          </a:p>
          <a:p>
            <a:pPr lvl="1" algn="r"/>
            <a:r>
              <a:rPr lang="ar-SA" sz="2800" dirty="0" smtClean="0">
                <a:solidFill>
                  <a:srgbClr val="FF0000"/>
                </a:solidFill>
                <a:latin typeface="Calibri" panose="020F0502020204030204" pitchFamily="34" charset="0"/>
                <a:ea typeface="Calibri" panose="020F0502020204030204" pitchFamily="34" charset="0"/>
                <a:cs typeface="B Homa" panose="00000400000000000000" pitchFamily="2" charset="-78"/>
              </a:rPr>
              <a:t>كه </a:t>
            </a:r>
            <a:r>
              <a:rPr lang="ar-SA" sz="2800" dirty="0">
                <a:solidFill>
                  <a:srgbClr val="FF0000"/>
                </a:solidFill>
                <a:latin typeface="Calibri" panose="020F0502020204030204" pitchFamily="34" charset="0"/>
                <a:ea typeface="Calibri" panose="020F0502020204030204" pitchFamily="34" charset="0"/>
                <a:cs typeface="B Homa" panose="00000400000000000000" pitchFamily="2" charset="-78"/>
              </a:rPr>
              <a:t>برخی از بارزترین آنها عبارتند از:</a:t>
            </a:r>
            <a:r>
              <a:rPr lang="ar-SA" sz="2800" dirty="0">
                <a:solidFill>
                  <a:srgbClr val="000000"/>
                </a:solidFill>
                <a:latin typeface="Calibri" panose="020F0502020204030204" pitchFamily="34" charset="0"/>
                <a:ea typeface="Calibri" panose="020F0502020204030204" pitchFamily="34" charset="0"/>
                <a:cs typeface="B Homa" panose="00000400000000000000" pitchFamily="2" charset="-78"/>
              </a:rPr>
              <a:t/>
            </a:r>
            <a:br>
              <a:rPr lang="ar-SA" sz="2800" dirty="0">
                <a:solidFill>
                  <a:srgbClr val="000000"/>
                </a:solidFill>
                <a:latin typeface="Calibri" panose="020F0502020204030204" pitchFamily="34" charset="0"/>
                <a:ea typeface="Calibri" panose="020F0502020204030204" pitchFamily="34" charset="0"/>
                <a:cs typeface="B Homa" panose="00000400000000000000" pitchFamily="2" charset="-78"/>
              </a:rPr>
            </a:br>
            <a:endParaRPr lang="en-US" sz="2800" dirty="0"/>
          </a:p>
        </p:txBody>
      </p:sp>
    </p:spTree>
    <p:extLst>
      <p:ext uri="{BB962C8B-B14F-4D97-AF65-F5344CB8AC3E}">
        <p14:creationId xmlns:p14="http://schemas.microsoft.com/office/powerpoint/2010/main" val="33574992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par>
                                <p:cTn id="21" presetID="42" presetClass="entr" presetSubtype="0" fill="hold" nodeType="withEffect">
                                  <p:stCondLst>
                                    <p:cond delay="100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2000"/>
                                        <p:tgtEl>
                                          <p:spTgt spid="4">
                                            <p:txEl>
                                              <p:pRg st="0" end="0"/>
                                            </p:txEl>
                                          </p:spTgt>
                                        </p:tgtEl>
                                      </p:cBhvr>
                                    </p:animEffect>
                                    <p:anim calcmode="lin" valueType="num">
                                      <p:cBhvr>
                                        <p:cTn id="24"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2000" fill="hold"/>
                                        <p:tgtEl>
                                          <p:spTgt spid="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anim calcmode="lin" valueType="num">
                                      <p:cBhvr>
                                        <p:cTn id="2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050" y="1600200"/>
            <a:ext cx="8496300" cy="4570482"/>
          </a:xfrm>
          <a:prstGeom prst="rect">
            <a:avLst/>
          </a:prstGeom>
        </p:spPr>
        <p:txBody>
          <a:bodyPr wrap="square">
            <a:spAutoFit/>
          </a:bodyPr>
          <a:lstStyle/>
          <a:p>
            <a:pPr algn="just" rtl="1">
              <a:lnSpc>
                <a:spcPct val="250000"/>
              </a:lnSpc>
              <a:spcAft>
                <a:spcPts val="800"/>
              </a:spcAft>
            </a:pPr>
            <a:r>
              <a:rPr lang="fa-IR" sz="24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۱.</a:t>
            </a:r>
            <a:r>
              <a:rPr lang="ar-SA" sz="24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 </a:t>
            </a:r>
            <a:r>
              <a:rPr lang="ar-SA" sz="2400" dirty="0">
                <a:solidFill>
                  <a:srgbClr val="FF0000"/>
                </a:solidFill>
                <a:latin typeface="Tahoma" panose="020B0604030504040204" pitchFamily="34" charset="0"/>
                <a:ea typeface="Times New Roman" panose="02020603050405020304" pitchFamily="18" charset="0"/>
                <a:cs typeface="B Homa" panose="00000400000000000000" pitchFamily="2" charset="-78"/>
              </a:rPr>
              <a:t>هزینه های جذب: </a:t>
            </a:r>
            <a:r>
              <a:rPr lang="ar-SA" sz="2400" dirty="0">
                <a:solidFill>
                  <a:srgbClr val="002060"/>
                </a:solidFill>
                <a:latin typeface="Tahoma" panose="020B0604030504040204" pitchFamily="34" charset="0"/>
                <a:ea typeface="Times New Roman" panose="02020603050405020304" pitchFamily="18" charset="0"/>
                <a:cs typeface="B Homa" panose="00000400000000000000" pitchFamily="2" charset="-78"/>
              </a:rPr>
              <a:t>این هزینه ها شامل قیمتی است که شرکت در بار اول برای جذب هرمشتری متحمل می شود. این قیمت شامل هزینه های تبلیغات مستقیم، کمیسیون فروش، نیروهای فروش، ترفیعات و... است که مستقیماً برای جذب این مشتریان پرداخت می شود این هزینه در سال اول نمی تواند توسط درآمدهای حاصله تسویه گردد. </a:t>
            </a:r>
            <a:endParaRPr lang="en-US" sz="2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0315803"/>
      </p:ext>
    </p:extLst>
  </p:cSld>
  <p:clrMapOvr>
    <a:masterClrMapping/>
  </p:clrMapOvr>
  <p:transition spd="slow" advTm="2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33401"/>
            <a:ext cx="11677650" cy="1815882"/>
          </a:xfrm>
          <a:prstGeom prst="rect">
            <a:avLst/>
          </a:prstGeom>
        </p:spPr>
        <p:txBody>
          <a:bodyPr wrap="square">
            <a:spAutoFit/>
          </a:bodyPr>
          <a:lstStyle/>
          <a:p>
            <a:pPr lvl="1" algn="r">
              <a:lnSpc>
                <a:spcPct val="200000"/>
              </a:lnSpc>
            </a:pPr>
            <a:r>
              <a:rPr lang="fa-IR"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۲.</a:t>
            </a:r>
            <a:r>
              <a:rPr lang="ar-SA"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سود </a:t>
            </a:r>
            <a:r>
              <a:rPr lang="ar-SA" sz="3200" dirty="0">
                <a:solidFill>
                  <a:srgbClr val="FF0000"/>
                </a:solidFill>
                <a:latin typeface="Tahoma" panose="020B0604030504040204" pitchFamily="34" charset="0"/>
                <a:ea typeface="Times New Roman" panose="02020603050405020304" pitchFamily="18" charset="0"/>
                <a:cs typeface="B Homa" panose="00000400000000000000" pitchFamily="2" charset="-78"/>
              </a:rPr>
              <a:t>پایه: </a:t>
            </a:r>
            <a:endParaRPr lang="fa-IR"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endParaRPr>
          </a:p>
          <a:p>
            <a:pPr lvl="1" algn="r">
              <a:lnSpc>
                <a:spcPct val="200000"/>
              </a:lnSpc>
            </a:pPr>
            <a:r>
              <a:rPr lang="ar-SA" sz="2400"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به ما</a:t>
            </a:r>
            <a:r>
              <a:rPr lang="fa-IR" sz="2400"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 </a:t>
            </a:r>
            <a:r>
              <a:rPr lang="ar-SA" sz="2400"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بعد </a:t>
            </a:r>
            <a:r>
              <a:rPr lang="ar-SA" sz="2400" dirty="0">
                <a:solidFill>
                  <a:srgbClr val="000000"/>
                </a:solidFill>
                <a:latin typeface="Tahoma" panose="020B0604030504040204" pitchFamily="34" charset="0"/>
                <a:ea typeface="Times New Roman" panose="02020603050405020304" pitchFamily="18" charset="0"/>
                <a:cs typeface="B Homa" panose="00000400000000000000" pitchFamily="2" charset="-78"/>
              </a:rPr>
              <a:t>تفاوت درآمدهای حاصل از فروش نهایی شرکت و هزینه های شرکت در سال دوم مربوط می شود. </a:t>
            </a:r>
            <a:endParaRPr lang="en-US" sz="2400" dirty="0"/>
          </a:p>
        </p:txBody>
      </p:sp>
    </p:spTree>
    <p:extLst>
      <p:ext uri="{BB962C8B-B14F-4D97-AF65-F5344CB8AC3E}">
        <p14:creationId xmlns:p14="http://schemas.microsoft.com/office/powerpoint/2010/main" val="1752209050"/>
      </p:ext>
    </p:extLst>
  </p:cSld>
  <p:clrMapOvr>
    <a:masterClrMapping/>
  </p:clrMapOvr>
  <p:transition spd="slow" advTm="7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5300" y="2857501"/>
            <a:ext cx="11163300" cy="2568524"/>
          </a:xfrm>
          <a:prstGeom prst="rect">
            <a:avLst/>
          </a:prstGeom>
        </p:spPr>
        <p:txBody>
          <a:bodyPr wrap="square">
            <a:spAutoFit/>
          </a:bodyPr>
          <a:lstStyle/>
          <a:p>
            <a:pPr algn="r" rtl="1">
              <a:lnSpc>
                <a:spcPct val="107000"/>
              </a:lnSpc>
              <a:spcAft>
                <a:spcPts val="800"/>
              </a:spcAft>
            </a:pPr>
            <a:r>
              <a:rPr lang="fa-IR" sz="3200" dirty="0" smtClean="0">
                <a:solidFill>
                  <a:srgbClr val="FF0000"/>
                </a:solidFill>
                <a:latin typeface="Tahoma" panose="020B0604030504040204" pitchFamily="34" charset="0"/>
                <a:ea typeface="Times New Roman" panose="02020603050405020304" pitchFamily="18" charset="0"/>
                <a:cs typeface="B Nasim" panose="00000700000000000000" pitchFamily="2" charset="-78"/>
              </a:rPr>
              <a:t>۳.</a:t>
            </a:r>
            <a:r>
              <a:rPr lang="ar-SA" sz="3200" dirty="0" smtClean="0">
                <a:solidFill>
                  <a:srgbClr val="FF0000"/>
                </a:solidFill>
                <a:latin typeface="Tahoma" panose="020B0604030504040204" pitchFamily="34" charset="0"/>
                <a:ea typeface="Times New Roman" panose="02020603050405020304" pitchFamily="18" charset="0"/>
                <a:cs typeface="B Nasim" panose="00000700000000000000" pitchFamily="2" charset="-78"/>
              </a:rPr>
              <a:t>رشد </a:t>
            </a:r>
            <a:r>
              <a:rPr lang="ar-SA" sz="3200" dirty="0">
                <a:solidFill>
                  <a:srgbClr val="FF0000"/>
                </a:solidFill>
                <a:latin typeface="Tahoma" panose="020B0604030504040204" pitchFamily="34" charset="0"/>
                <a:ea typeface="Times New Roman" panose="02020603050405020304" pitchFamily="18" charset="0"/>
                <a:cs typeface="B Nasim" panose="00000700000000000000" pitchFamily="2" charset="-78"/>
              </a:rPr>
              <a:t>درآمد: </a:t>
            </a:r>
            <a:endParaRPr lang="fa-IR" sz="3200" dirty="0" smtClean="0">
              <a:solidFill>
                <a:srgbClr val="FF0000"/>
              </a:solidFill>
              <a:latin typeface="Tahoma" panose="020B0604030504040204" pitchFamily="34" charset="0"/>
              <a:ea typeface="Times New Roman" panose="02020603050405020304" pitchFamily="18" charset="0"/>
              <a:cs typeface="B Nasim" panose="00000700000000000000" pitchFamily="2" charset="-78"/>
            </a:endParaRPr>
          </a:p>
          <a:p>
            <a:pPr algn="just" rtl="1">
              <a:lnSpc>
                <a:spcPct val="200000"/>
              </a:lnSpc>
              <a:spcAft>
                <a:spcPts val="800"/>
              </a:spcAft>
            </a:pPr>
            <a:r>
              <a:rPr lang="ar-SA" sz="3200"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سود </a:t>
            </a:r>
            <a:r>
              <a:rPr lang="ar-SA" sz="3200" dirty="0">
                <a:solidFill>
                  <a:srgbClr val="000000"/>
                </a:solidFill>
                <a:latin typeface="Tahoma" panose="020B0604030504040204" pitchFamily="34" charset="0"/>
                <a:ea typeface="Times New Roman" panose="02020603050405020304" pitchFamily="18" charset="0"/>
                <a:cs typeface="B Homa" panose="00000400000000000000" pitchFamily="2" charset="-78"/>
              </a:rPr>
              <a:t>واقعی در حقیقت از آنجا شروع می شود که مشتری خریدهایی به مقدار و انواع بیشتر انجام می دهد و ارزشهای حاصل از وفاداری خود را نشان می دهد.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3137337"/>
      </p:ext>
    </p:extLst>
  </p:cSld>
  <p:clrMapOvr>
    <a:masterClrMapping/>
  </p:clrMapOvr>
  <mc:AlternateContent xmlns:mc="http://schemas.openxmlformats.org/markup-compatibility/2006" xmlns:p15="http://schemas.microsoft.com/office/powerpoint/2012/main">
    <mc:Choice Requires="p15">
      <p:transition spd="slow" advTm="15000">
        <p15:prstTrans prst="peelOff"/>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2450" y="647701"/>
            <a:ext cx="11353800" cy="3976088"/>
          </a:xfrm>
          <a:prstGeom prst="rect">
            <a:avLst/>
          </a:prstGeom>
        </p:spPr>
        <p:txBody>
          <a:bodyPr wrap="square">
            <a:spAutoFit/>
          </a:bodyPr>
          <a:lstStyle/>
          <a:p>
            <a:pPr algn="r" rtl="1">
              <a:lnSpc>
                <a:spcPct val="107000"/>
              </a:lnSpc>
              <a:spcAft>
                <a:spcPts val="800"/>
              </a:spcAft>
            </a:pPr>
            <a:r>
              <a:rPr lang="fa-IR"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rPr>
              <a:t>۴. </a:t>
            </a:r>
            <a:r>
              <a:rPr lang="ar-SA" sz="3600" dirty="0">
                <a:solidFill>
                  <a:srgbClr val="FFFF00"/>
                </a:solidFill>
                <a:latin typeface="Tahoma" panose="020B0604030504040204" pitchFamily="34" charset="0"/>
                <a:ea typeface="Times New Roman" panose="02020603050405020304" pitchFamily="18" charset="0"/>
                <a:cs typeface="B Homa" panose="00000400000000000000" pitchFamily="2" charset="-78"/>
              </a:rPr>
              <a:t>صرفه </a:t>
            </a:r>
            <a:r>
              <a:rPr lang="ar-SA"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rPr>
              <a:t>جویی</a:t>
            </a:r>
            <a:r>
              <a:rPr lang="fa-IR"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rPr>
              <a:t> </a:t>
            </a:r>
            <a:r>
              <a:rPr lang="ar-SA"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rPr>
              <a:t>: </a:t>
            </a:r>
            <a:endParaRPr lang="fa-IR"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endParaRPr>
          </a:p>
          <a:p>
            <a:pPr algn="r" rtl="1">
              <a:lnSpc>
                <a:spcPct val="107000"/>
              </a:lnSpc>
              <a:spcAft>
                <a:spcPts val="800"/>
              </a:spcAft>
            </a:pPr>
            <a:endParaRPr lang="fa-IR" sz="3600" dirty="0" smtClean="0">
              <a:solidFill>
                <a:srgbClr val="FFFF00"/>
              </a:solidFill>
              <a:latin typeface="Tahoma" panose="020B0604030504040204" pitchFamily="34" charset="0"/>
              <a:ea typeface="Times New Roman" panose="02020603050405020304" pitchFamily="18" charset="0"/>
              <a:cs typeface="B Homa" panose="00000400000000000000" pitchFamily="2" charset="-78"/>
            </a:endParaRPr>
          </a:p>
          <a:p>
            <a:pPr algn="just" rtl="1">
              <a:lnSpc>
                <a:spcPct val="150000"/>
              </a:lnSpc>
              <a:spcAft>
                <a:spcPts val="800"/>
              </a:spcAft>
            </a:pPr>
            <a:r>
              <a:rPr lang="ar-SA" sz="3600" dirty="0" smtClean="0">
                <a:solidFill>
                  <a:srgbClr val="C00000"/>
                </a:solidFill>
                <a:latin typeface="Tahoma" panose="020B0604030504040204" pitchFamily="34" charset="0"/>
                <a:ea typeface="Times New Roman" panose="02020603050405020304" pitchFamily="18" charset="0"/>
                <a:cs typeface="B Homa" panose="00000400000000000000" pitchFamily="2" charset="-78"/>
              </a:rPr>
              <a:t>شرکتها </a:t>
            </a:r>
            <a:r>
              <a:rPr lang="ar-SA" sz="3600" dirty="0">
                <a:solidFill>
                  <a:srgbClr val="C00000"/>
                </a:solidFill>
                <a:latin typeface="Tahoma" panose="020B0604030504040204" pitchFamily="34" charset="0"/>
                <a:ea typeface="Times New Roman" panose="02020603050405020304" pitchFamily="18" charset="0"/>
                <a:cs typeface="B Homa" panose="00000400000000000000" pitchFamily="2" charset="-78"/>
              </a:rPr>
              <a:t>و مشتریان هردو با افزایش تجربه یاد می گیرند که چطور عملکرد موثرتری داشته باشند و صرفه جوئیهای اقتصادی در خصوص سرعت و زمان و... صورت می گیرد. </a:t>
            </a:r>
            <a:endParaRPr lang="en-US" sz="3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601614"/>
      </p:ext>
    </p:extLst>
  </p:cSld>
  <p:clrMapOvr>
    <a:masterClrMapping/>
  </p:clrMapOvr>
  <mc:AlternateContent xmlns:mc="http://schemas.openxmlformats.org/markup-compatibility/2006" xmlns:p14="http://schemas.microsoft.com/office/powerpoint/2010/main">
    <mc:Choice Requires="p14">
      <p:transition spd="slow" p14:dur="3000" advTm="0">
        <p14:shre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anim calcmode="lin" valueType="num">
                                      <p:cBhvr>
                                        <p:cTn id="8" dur="2000" fill="hold"/>
                                        <p:tgtEl>
                                          <p:spTgt spid="2">
                                            <p:txEl>
                                              <p:pRg st="2" end="2"/>
                                            </p:txEl>
                                          </p:spTgt>
                                        </p:tgtEl>
                                        <p:attrNameLst>
                                          <p:attrName>style.rotation</p:attrName>
                                        </p:attrNameLst>
                                      </p:cBhvr>
                                      <p:tavLst>
                                        <p:tav tm="0">
                                          <p:val>
                                            <p:fltVal val="720"/>
                                          </p:val>
                                        </p:tav>
                                        <p:tav tm="100000">
                                          <p:val>
                                            <p:fltVal val="0"/>
                                          </p:val>
                                        </p:tav>
                                      </p:tavLst>
                                    </p:anim>
                                    <p:anim calcmode="lin" valueType="num">
                                      <p:cBhvr>
                                        <p:cTn id="9" dur="2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0" dur="2000" fill="hold"/>
                                        <p:tgtEl>
                                          <p:spTgt spid="2">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685800" y="228600"/>
            <a:ext cx="10953750" cy="5334794"/>
          </a:xfrm>
          <a:prstGeom prst="rect">
            <a:avLst/>
          </a:prstGeom>
        </p:spPr>
        <p:txBody>
          <a:bodyPr wrap="square">
            <a:spAutoFit/>
          </a:bodyPr>
          <a:lstStyle/>
          <a:p>
            <a:pPr algn="just" rtl="1">
              <a:lnSpc>
                <a:spcPct val="300000"/>
              </a:lnSpc>
              <a:spcAft>
                <a:spcPts val="800"/>
              </a:spcAft>
            </a:pPr>
            <a:r>
              <a:rPr lang="fa-IR" sz="28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۵</a:t>
            </a:r>
            <a:r>
              <a:rPr lang="fa-IR"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 </a:t>
            </a:r>
            <a:r>
              <a:rPr lang="ar-SA"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مراجعات</a:t>
            </a:r>
            <a:r>
              <a:rPr lang="ar-SA" sz="3200" dirty="0">
                <a:solidFill>
                  <a:srgbClr val="FF0000"/>
                </a:solidFill>
                <a:latin typeface="Tahoma" panose="020B0604030504040204" pitchFamily="34" charset="0"/>
                <a:ea typeface="Times New Roman" panose="02020603050405020304" pitchFamily="18" charset="0"/>
                <a:cs typeface="B Homa" panose="00000400000000000000" pitchFamily="2" charset="-78"/>
              </a:rPr>
              <a:t>: </a:t>
            </a:r>
            <a:endParaRPr lang="fa-IR" sz="32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endParaRPr>
          </a:p>
          <a:p>
            <a:pPr algn="just" rtl="1">
              <a:lnSpc>
                <a:spcPct val="300000"/>
              </a:lnSpc>
              <a:spcAft>
                <a:spcPts val="800"/>
              </a:spcAft>
            </a:pPr>
            <a:r>
              <a:rPr lang="ar-SA" sz="2800" dirty="0" smtClean="0">
                <a:solidFill>
                  <a:srgbClr val="7030A0"/>
                </a:solidFill>
                <a:latin typeface="Tahoma" panose="020B0604030504040204" pitchFamily="34" charset="0"/>
                <a:ea typeface="Times New Roman" panose="02020603050405020304" pitchFamily="18" charset="0"/>
                <a:cs typeface="B Homa" panose="00000400000000000000" pitchFamily="2" charset="-78"/>
              </a:rPr>
              <a:t>افزایش </a:t>
            </a:r>
            <a:r>
              <a:rPr lang="ar-SA" sz="2800" dirty="0">
                <a:solidFill>
                  <a:srgbClr val="7030A0"/>
                </a:solidFill>
                <a:latin typeface="Tahoma" panose="020B0604030504040204" pitchFamily="34" charset="0"/>
                <a:ea typeface="Times New Roman" panose="02020603050405020304" pitchFamily="18" charset="0"/>
                <a:cs typeface="B Homa" panose="00000400000000000000" pitchFamily="2" charset="-78"/>
              </a:rPr>
              <a:t>قدرت پیش بینی شرکتها از طریق مشتریان وفادار و کاهش ریسک مشتریان برای بازگشت مجدد برای خرید، در کل به بهبود نرخ بازگشت سرمایه شرکت و افزایش سود عملیاتی شرکتها منجر می گردد. </a:t>
            </a:r>
            <a:endParaRPr lang="en-US" sz="2800"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1640382"/>
      </p:ext>
    </p:extLst>
  </p:cSld>
  <p:clrMapOvr>
    <a:masterClrMapping/>
  </p:clrMapOvr>
  <mc:AlternateContent xmlns:mc="http://schemas.openxmlformats.org/markup-compatibility/2006" xmlns:p14="http://schemas.microsoft.com/office/powerpoint/2010/main">
    <mc:Choice Requires="p14">
      <p:transition spd="slow" advTm="20000">
        <p14:prism dir="d" isInverted="1"/>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9150" y="1028700"/>
            <a:ext cx="11010900" cy="4256743"/>
          </a:xfrm>
          <a:prstGeom prst="rect">
            <a:avLst/>
          </a:prstGeom>
        </p:spPr>
        <p:txBody>
          <a:bodyPr wrap="square">
            <a:spAutoFit/>
          </a:bodyPr>
          <a:lstStyle/>
          <a:p>
            <a:pPr algn="r" rtl="1">
              <a:lnSpc>
                <a:spcPct val="107000"/>
              </a:lnSpc>
              <a:spcAft>
                <a:spcPts val="800"/>
              </a:spcAft>
            </a:pPr>
            <a:r>
              <a:rPr lang="ar-SA" dirty="0">
                <a:solidFill>
                  <a:srgbClr val="000000"/>
                </a:solidFill>
                <a:latin typeface="Tahoma" panose="020B0604030504040204" pitchFamily="34" charset="0"/>
                <a:ea typeface="Times New Roman" panose="02020603050405020304" pitchFamily="18" charset="0"/>
                <a:cs typeface="B Homa" panose="00000400000000000000" pitchFamily="2" charset="-78"/>
              </a:rPr>
              <a:t>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36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۶.</a:t>
            </a:r>
            <a:r>
              <a:rPr lang="ar-SA" sz="36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صرف </a:t>
            </a:r>
            <a:r>
              <a:rPr lang="ar-SA" sz="3600" dirty="0">
                <a:solidFill>
                  <a:srgbClr val="FF0000"/>
                </a:solidFill>
                <a:latin typeface="Tahoma" panose="020B0604030504040204" pitchFamily="34" charset="0"/>
                <a:ea typeface="Times New Roman" panose="02020603050405020304" pitchFamily="18" charset="0"/>
                <a:cs typeface="B Homa" panose="00000400000000000000" pitchFamily="2" charset="-78"/>
              </a:rPr>
              <a:t>قیمت : </a:t>
            </a:r>
            <a:endParaRPr lang="en-US" sz="36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250000"/>
              </a:lnSpc>
              <a:spcAft>
                <a:spcPts val="800"/>
              </a:spcAft>
            </a:pP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مشتریان وفادار اغلب تمایل به پرداخت دارند و برای استفاده از کوپن های تخفیف و دیگر ابزارهای ترفیعی علاقه اندکی از خود نشان می دهند در حقیقت آنها به قیمتها حساس نیستند.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6865017"/>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0" fill="hold"/>
                                        <p:tgtEl>
                                          <p:spTgt spid="2"/>
                                        </p:tgtEl>
                                        <p:attrNameLst>
                                          <p:attrName>ppt_x</p:attrName>
                                        </p:attrNameLst>
                                      </p:cBhvr>
                                      <p:tavLst>
                                        <p:tav tm="0">
                                          <p:val>
                                            <p:strVal val="#ppt_x"/>
                                          </p:val>
                                        </p:tav>
                                        <p:tav tm="100000">
                                          <p:val>
                                            <p:strVal val="#ppt_x"/>
                                          </p:val>
                                        </p:tav>
                                      </p:tavLst>
                                    </p:anim>
                                    <p:anim calcmode="lin" valueType="num">
                                      <p:cBhvr>
                                        <p:cTn id="8" dur="20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19100" y="-5417"/>
            <a:ext cx="11544300" cy="6986528"/>
          </a:xfrm>
          <a:prstGeom prst="rect">
            <a:avLst/>
          </a:prstGeom>
        </p:spPr>
        <p:txBody>
          <a:bodyPr wrap="square">
            <a:spAutoFit/>
          </a:bodyPr>
          <a:lstStyle/>
          <a:p>
            <a:pPr algn="just" rtl="1">
              <a:lnSpc>
                <a:spcPct val="200000"/>
              </a:lnSpc>
            </a:pPr>
            <a:r>
              <a:rPr lang="ar-SA" sz="3200" dirty="0">
                <a:solidFill>
                  <a:srgbClr val="7030A0"/>
                </a:solidFill>
                <a:latin typeface="Calibri" panose="020F0502020204030204" pitchFamily="34" charset="0"/>
                <a:ea typeface="Times New Roman" panose="02020603050405020304" pitchFamily="18" charset="0"/>
                <a:cs typeface="Arial" panose="020B0604020202020204" pitchFamily="34" charset="0"/>
              </a:rPr>
              <a:t>●</a:t>
            </a:r>
            <a:r>
              <a:rPr lang="ar-SA" sz="3200" dirty="0">
                <a:solidFill>
                  <a:srgbClr val="7030A0"/>
                </a:solidFill>
                <a:latin typeface="Tahoma" panose="020B0604030504040204" pitchFamily="34" charset="0"/>
                <a:ea typeface="Times New Roman" panose="02020603050405020304" pitchFamily="18" charset="0"/>
                <a:cs typeface="B Homa" panose="00000400000000000000" pitchFamily="2" charset="-78"/>
              </a:rPr>
              <a:t>داشتن ارتباط نامحسوس با مشتری: </a:t>
            </a:r>
            <a:endParaRPr lang="en-US" sz="3200" dirty="0" smtClean="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200000"/>
              </a:lnSpc>
            </a:pPr>
            <a:r>
              <a:rPr lang="ar-SA" sz="3200" dirty="0">
                <a:solidFill>
                  <a:srgbClr val="FF0000"/>
                </a:solidFill>
                <a:latin typeface="Tahoma" panose="020B0604030504040204" pitchFamily="34" charset="0"/>
                <a:ea typeface="Times New Roman" panose="02020603050405020304" pitchFamily="18" charset="0"/>
                <a:cs typeface="B Homa" panose="00000400000000000000" pitchFamily="2" charset="-78"/>
              </a:rPr>
              <a:t>در فرایند ایجاد وفاداری، ابتدا سازمان باید مشتری را بشناسد. در این مرحله، وفاداری به شكل ضعیفی وجود دارد. این حالت، براساس ارتباطات نیست اما به شكل نگاه كن و احساس كن است. اگر قیمت و محصولات درجای دیگر مناسب تر باشد ممكن است مشتری به سمت رقیب برود. این نگرش بر این فرض استوار است كــــــه مشتری از خود می پرسد: برای من چكار كرده ای؟. یك مثال خوب در این مورد، رقابت قیمت در بازار رقابتی فروش سیم كارت تلفن همراه است.</a:t>
            </a:r>
            <a:endPar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9100397"/>
      </p:ext>
    </p:extLst>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0" fill="hold"/>
                                        <p:tgtEl>
                                          <p:spTgt spid="2"/>
                                        </p:tgtEl>
                                        <p:attrNameLst>
                                          <p:attrName>ppt_x</p:attrName>
                                        </p:attrNameLst>
                                      </p:cBhvr>
                                      <p:tavLst>
                                        <p:tav tm="0">
                                          <p:val>
                                            <p:strVal val="#ppt_x"/>
                                          </p:val>
                                        </p:tav>
                                        <p:tav tm="100000">
                                          <p:val>
                                            <p:strVal val="#ppt_x"/>
                                          </p:val>
                                        </p:tav>
                                      </p:tavLst>
                                    </p:anim>
                                    <p:anim calcmode="lin" valueType="num">
                                      <p:cBhvr>
                                        <p:cTn id="8" dur="20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3850" y="514350"/>
            <a:ext cx="11525250" cy="5909310"/>
          </a:xfrm>
          <a:prstGeom prst="rect">
            <a:avLst/>
          </a:prstGeom>
        </p:spPr>
        <p:txBody>
          <a:bodyPr wrap="square">
            <a:spAutoFit/>
          </a:bodyPr>
          <a:lstStyle/>
          <a:p>
            <a:pPr algn="just" rtl="1">
              <a:lnSpc>
                <a:spcPct val="150000"/>
              </a:lnSpc>
            </a:pPr>
            <a:r>
              <a:rPr lang="ar-SA" sz="2800" dirty="0">
                <a:solidFill>
                  <a:srgbClr val="C00000"/>
                </a:solidFill>
                <a:latin typeface="Calibri" panose="020F0502020204030204" pitchFamily="34" charset="0"/>
                <a:ea typeface="Times New Roman" panose="02020603050405020304" pitchFamily="18" charset="0"/>
                <a:cs typeface="B Nasim" panose="00000700000000000000" pitchFamily="2" charset="-78"/>
              </a:rPr>
              <a:t>●</a:t>
            </a:r>
            <a:r>
              <a:rPr lang="ar-SA" sz="2800" dirty="0">
                <a:solidFill>
                  <a:srgbClr val="C00000"/>
                </a:solidFill>
                <a:latin typeface="Tahoma" panose="020B0604030504040204" pitchFamily="34" charset="0"/>
                <a:ea typeface="Times New Roman" panose="02020603050405020304" pitchFamily="18" charset="0"/>
                <a:cs typeface="B Nasim" panose="00000700000000000000" pitchFamily="2" charset="-78"/>
              </a:rPr>
              <a:t>ایجاد شدن روابط: </a:t>
            </a:r>
            <a:endParaRPr lang="en-US" sz="2800" dirty="0" smtClean="0">
              <a:solidFill>
                <a:srgbClr val="C00000"/>
              </a:solidFill>
              <a:effectLst/>
              <a:latin typeface="Calibri" panose="020F0502020204030204" pitchFamily="34" charset="0"/>
              <a:ea typeface="Calibri" panose="020F0502020204030204" pitchFamily="34" charset="0"/>
              <a:cs typeface="B Nasim" panose="00000700000000000000" pitchFamily="2" charset="-78"/>
            </a:endParaRPr>
          </a:p>
          <a:p>
            <a:pPr algn="just" rtl="1">
              <a:lnSpc>
                <a:spcPct val="150000"/>
              </a:lnSpc>
            </a:pPr>
            <a:r>
              <a:rPr lang="ar-SA" sz="2800" dirty="0">
                <a:solidFill>
                  <a:schemeClr val="accent4">
                    <a:lumMod val="95000"/>
                    <a:lumOff val="5000"/>
                  </a:schemeClr>
                </a:solidFill>
                <a:latin typeface="Tahoma" panose="020B0604030504040204" pitchFamily="34" charset="0"/>
                <a:ea typeface="Times New Roman" panose="02020603050405020304" pitchFamily="18" charset="0"/>
                <a:cs typeface="B Homa" panose="00000400000000000000" pitchFamily="2" charset="-78"/>
              </a:rPr>
              <a:t>در این مرحله، ارتباط عاطفی و منسجمی ایجاد شده است. سازمان با نگرش مشتری در هر دو مرحله قبل و بعد از خریـــد پیوند برقرار می كند. سازمان به خواسته های مشتری كه درحال آشنایی تدریجی با سازمان است، گوش می دهد. در این مرحله، وفاداری تنها متكی به قیمت و محصول نیست. همچنین روابط به شكل یك فاكتور ظاهر می شوند، اگرچه تضمینی برای اینكه مشتری منبع دیگری را جستجو نكند، وجود ندارد. اما روابط به اندازه كافی برای وفاداری منسجم هستند كه مشتری به زودی تغییر جهت ندهد. یك میل متقابل در این مرحله وجود دارد و هر دو طرف آغاز به درنظر گرفتن منافع برای رشد روابط می كنند. </a:t>
            </a:r>
            <a:br>
              <a:rPr lang="ar-SA" sz="2800" dirty="0">
                <a:solidFill>
                  <a:schemeClr val="accent4">
                    <a:lumMod val="95000"/>
                    <a:lumOff val="5000"/>
                  </a:schemeClr>
                </a:solidFill>
                <a:latin typeface="Tahoma" panose="020B0604030504040204" pitchFamily="34" charset="0"/>
                <a:ea typeface="Times New Roman" panose="02020603050405020304" pitchFamily="18" charset="0"/>
                <a:cs typeface="B Homa" panose="00000400000000000000" pitchFamily="2" charset="-78"/>
              </a:rPr>
            </a:br>
            <a:endParaRPr lang="en-US" sz="2800" dirty="0">
              <a:solidFill>
                <a:schemeClr val="accent4">
                  <a:lumMod val="95000"/>
                  <a:lumOff val="5000"/>
                </a:schemeClr>
              </a:solidFill>
            </a:endParaRPr>
          </a:p>
        </p:txBody>
      </p:sp>
    </p:spTree>
    <p:extLst>
      <p:ext uri="{BB962C8B-B14F-4D97-AF65-F5344CB8AC3E}">
        <p14:creationId xmlns:p14="http://schemas.microsoft.com/office/powerpoint/2010/main" val="833687405"/>
      </p:ext>
    </p:extLst>
  </p:cSld>
  <p:clrMapOvr>
    <a:masterClrMapping/>
  </p:clrMapOvr>
  <mc:AlternateContent xmlns:mc="http://schemas.openxmlformats.org/markup-compatibility/2006" xmlns:p14="http://schemas.microsoft.com/office/powerpoint/2010/main">
    <mc:Choice Requires="p14">
      <p:transition spd="slow" p14:dur="3000" advTm="25000">
        <p14:shre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42950" y="133350"/>
            <a:ext cx="11106150" cy="6501780"/>
          </a:xfrm>
          <a:prstGeom prst="rect">
            <a:avLst/>
          </a:prstGeom>
        </p:spPr>
        <p:txBody>
          <a:bodyPr wrap="square">
            <a:spAutoFit/>
          </a:bodyPr>
          <a:lstStyle/>
          <a:p>
            <a:pPr algn="just" rtl="1">
              <a:lnSpc>
                <a:spcPct val="150000"/>
              </a:lnSpc>
            </a:pPr>
            <a:r>
              <a:rPr lang="ar-SA" sz="2800" dirty="0">
                <a:solidFill>
                  <a:srgbClr val="FF0000"/>
                </a:solidFill>
                <a:latin typeface="Calibri" panose="020F0502020204030204" pitchFamily="34" charset="0"/>
                <a:ea typeface="Times New Roman" panose="02020603050405020304" pitchFamily="18" charset="0"/>
                <a:cs typeface="Arial" panose="020B0604020202020204" pitchFamily="34" charset="0"/>
              </a:rPr>
              <a:t>●</a:t>
            </a:r>
            <a:r>
              <a:rPr lang="ar-SA" sz="2800" dirty="0">
                <a:solidFill>
                  <a:srgbClr val="FF0000"/>
                </a:solidFill>
                <a:latin typeface="Tahoma" panose="020B0604030504040204" pitchFamily="34" charset="0"/>
                <a:ea typeface="Times New Roman" panose="02020603050405020304" pitchFamily="18" charset="0"/>
                <a:cs typeface="B Homa" panose="00000400000000000000" pitchFamily="2" charset="-78"/>
              </a:rPr>
              <a:t>یكی شدن: </a:t>
            </a:r>
            <a:endParaRPr lang="fa-IR" sz="28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endParaRPr>
          </a:p>
          <a:p>
            <a:pPr algn="just" rtl="1">
              <a:lnSpc>
                <a:spcPct val="150000"/>
              </a:lnSpc>
            </a:pPr>
            <a:endParaRPr lang="en-US" sz="2800" dirty="0" smtClean="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یكی شدن، یك ارتباط مدت دار و به طور متقابل قابل تایید است، به طوری كه دو طرف بدون تسلسل به یكدیگر ملحق شده باشند. در این حالت وفاداری براساس درجه بالایی از رضایت ایجاد شده است و مشتری شخصاً به سازمان احساس تعلق می كند. وقتی كه یكی شدن ادامه می یابد، ضمانت بین مشتری و سازمان به تدریج پررنگ تر می شود. در اینجا احساس رضایت مشتری و وفاداریش به سازمان افزایش می یابد. برای یكی شدن و یا ادامه روابط، مشتری و سازمان بایستی منافعی را، حتی در مواقعی كه هریك در شرایط نامناسبی قرار دارند، درنظر داشته باشند. در اینجا هدف احساس صداقت متقابل و میل به ادامه روابط است. </a:t>
            </a:r>
            <a:endParaRPr lang="en-US" sz="2800" dirty="0"/>
          </a:p>
        </p:txBody>
      </p:sp>
    </p:spTree>
    <p:extLst>
      <p:ext uri="{BB962C8B-B14F-4D97-AF65-F5344CB8AC3E}">
        <p14:creationId xmlns:p14="http://schemas.microsoft.com/office/powerpoint/2010/main" val="1138031378"/>
      </p:ext>
    </p:extLst>
  </p:cSld>
  <p:clrMapOvr>
    <a:masterClrMapping/>
  </p:clrMapOvr>
  <mc:AlternateContent xmlns:mc="http://schemas.openxmlformats.org/markup-compatibility/2006" xmlns:p14="http://schemas.microsoft.com/office/powerpoint/2010/main">
    <mc:Choice Requires="p14">
      <p:transition spd="slow" p14:dur="3900">
        <p14:glitter dir="d"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0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p:cTn id="11" dur="30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2" dur="30000" fill="hold"/>
                                        <p:tgtEl>
                                          <p:spTgt spid="2">
                                            <p:txEl>
                                              <p:pRg st="2" end="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469" y="1579418"/>
            <a:ext cx="3070004" cy="3657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p:cNvSpPr/>
          <p:nvPr/>
        </p:nvSpPr>
        <p:spPr>
          <a:xfrm>
            <a:off x="5902037" y="332509"/>
            <a:ext cx="5303520" cy="5586145"/>
          </a:xfrm>
          <a:prstGeom prst="rect">
            <a:avLst/>
          </a:prstGeom>
        </p:spPr>
        <p:txBody>
          <a:bodyPr wrap="square">
            <a:spAutoFit/>
          </a:bodyPr>
          <a:lstStyle/>
          <a:p>
            <a:pPr algn="just" rtl="1">
              <a:lnSpc>
                <a:spcPct val="150000"/>
              </a:lnSpc>
            </a:pPr>
            <a:r>
              <a:rPr lang="fa-IR" sz="2400" dirty="0">
                <a:solidFill>
                  <a:srgbClr val="FFFF00"/>
                </a:solidFill>
                <a:latin typeface="Tahoma" panose="020B0604030504040204" pitchFamily="34" charset="0"/>
                <a:ea typeface="Times New Roman" panose="02020603050405020304" pitchFamily="18" charset="0"/>
                <a:cs typeface="B Farnaz" panose="00000400000000000000" pitchFamily="2" charset="-78"/>
              </a:rPr>
              <a:t>برنامه</a:t>
            </a:r>
            <a:r>
              <a:rPr lang="fa-IR" sz="2400" dirty="0">
                <a:solidFill>
                  <a:srgbClr val="FFFF00"/>
                </a:solidFill>
                <a:latin typeface="Arial" panose="020B0604020202020204" pitchFamily="34" charset="0"/>
                <a:ea typeface="Times New Roman" panose="02020603050405020304" pitchFamily="18" charset="0"/>
                <a:cs typeface="B Farnaz" panose="00000400000000000000" pitchFamily="2" charset="-78"/>
              </a:rPr>
              <a:t> </a:t>
            </a:r>
            <a:r>
              <a:rPr lang="fa-IR" sz="2400" dirty="0">
                <a:solidFill>
                  <a:srgbClr val="FFFF00"/>
                </a:solidFill>
                <a:latin typeface="Tahoma" panose="020B0604030504040204" pitchFamily="34" charset="0"/>
                <a:ea typeface="Times New Roman" panose="02020603050405020304" pitchFamily="18" charset="0"/>
                <a:cs typeface="B Farnaz" panose="00000400000000000000" pitchFamily="2" charset="-78"/>
              </a:rPr>
              <a:t>وفاداری مشتریان</a:t>
            </a:r>
            <a:r>
              <a:rPr lang="fa-IR" sz="2400" dirty="0" smtClean="0">
                <a:solidFill>
                  <a:srgbClr val="FFFF00"/>
                </a:solidFill>
                <a:latin typeface="Tahoma" panose="020B0604030504040204" pitchFamily="34" charset="0"/>
                <a:ea typeface="Times New Roman" panose="02020603050405020304" pitchFamily="18" charset="0"/>
                <a:cs typeface="B Farnaz" panose="00000400000000000000" pitchFamily="2" charset="-78"/>
              </a:rPr>
              <a:t>:</a:t>
            </a:r>
          </a:p>
          <a:p>
            <a:pPr algn="just" rtl="1">
              <a:lnSpc>
                <a:spcPct val="150000"/>
              </a:lnSpc>
            </a:pPr>
            <a:endParaRPr lang="en-US" sz="2400" dirty="0" smtClean="0">
              <a:effectLst/>
              <a:latin typeface="Times New Roman" panose="02020603050405020304" pitchFamily="18" charset="0"/>
              <a:ea typeface="Times New Roman" panose="02020603050405020304" pitchFamily="18" charset="0"/>
            </a:endParaRPr>
          </a:p>
          <a:p>
            <a:pPr algn="just" rtl="1">
              <a:lnSpc>
                <a:spcPct val="150000"/>
              </a:lnSpc>
            </a:pPr>
            <a:r>
              <a:rPr lang="fa-IR" sz="2400" dirty="0">
                <a:solidFill>
                  <a:srgbClr val="000000"/>
                </a:solidFill>
                <a:latin typeface="Tahoma" panose="020B0604030504040204" pitchFamily="34" charset="0"/>
                <a:ea typeface="Times New Roman" panose="02020603050405020304" pitchFamily="18" charset="0"/>
                <a:cs typeface="B Homa" panose="00000400000000000000" pitchFamily="2" charset="-78"/>
              </a:rPr>
              <a:t> </a:t>
            </a:r>
            <a:r>
              <a:rPr lang="fa-IR" sz="2400" dirty="0">
                <a:solidFill>
                  <a:srgbClr val="00B0F0"/>
                </a:solidFill>
                <a:latin typeface="Tahoma" panose="020B0604030504040204" pitchFamily="34" charset="0"/>
                <a:ea typeface="Times New Roman" panose="02020603050405020304" pitchFamily="18" charset="0"/>
                <a:cs typeface="B Homa" panose="00000400000000000000" pitchFamily="2" charset="-78"/>
              </a:rPr>
              <a:t>روشی در </a:t>
            </a:r>
            <a:r>
              <a:rPr lang="fa-IR" sz="2400" dirty="0" smtClean="0">
                <a:solidFill>
                  <a:srgbClr val="00B0F0"/>
                </a:solidFill>
                <a:latin typeface="Tahoma" panose="020B0604030504040204" pitchFamily="34" charset="0"/>
                <a:ea typeface="Times New Roman" panose="02020603050405020304" pitchFamily="18" charset="0"/>
                <a:cs typeface="B Homa" panose="00000400000000000000" pitchFamily="2" charset="-78"/>
              </a:rPr>
              <a:t>بازاریابی </a:t>
            </a:r>
            <a:r>
              <a:rPr lang="fa-IR" sz="2400" dirty="0">
                <a:solidFill>
                  <a:srgbClr val="00B0F0"/>
                </a:solidFill>
                <a:latin typeface="Tahoma" panose="020B0604030504040204" pitchFamily="34" charset="0"/>
                <a:ea typeface="Times New Roman" panose="02020603050405020304" pitchFamily="18" charset="0"/>
                <a:cs typeface="B Homa" panose="00000400000000000000" pitchFamily="2" charset="-78"/>
              </a:rPr>
              <a:t>هست که موجب ارتقاء </a:t>
            </a:r>
            <a:r>
              <a:rPr lang="fa-IR" sz="2400" dirty="0" smtClean="0">
                <a:solidFill>
                  <a:srgbClr val="00B0F0"/>
                </a:solidFill>
                <a:latin typeface="Tahoma" panose="020B0604030504040204" pitchFamily="34" charset="0"/>
                <a:ea typeface="Times New Roman" panose="02020603050405020304" pitchFamily="18" charset="0"/>
                <a:cs typeface="B Homa" panose="00000400000000000000" pitchFamily="2" charset="-78"/>
              </a:rPr>
              <a:t>شخصیت حقیقی و </a:t>
            </a:r>
            <a:r>
              <a:rPr lang="fa-IR" sz="2400" dirty="0">
                <a:solidFill>
                  <a:srgbClr val="00B0F0"/>
                </a:solidFill>
                <a:latin typeface="Tahoma" panose="020B0604030504040204" pitchFamily="34" charset="0"/>
                <a:ea typeface="Times New Roman" panose="02020603050405020304" pitchFamily="18" charset="0"/>
                <a:cs typeface="B Homa" panose="00000400000000000000" pitchFamily="2" charset="-78"/>
              </a:rPr>
              <a:t>اعتباری مشتری می‌شود و درنهایت به تکرار خرید مشتری منتهی می‌شود. برنامه وفاداری مشتریان سالهاست که به یکی از روش‌های ثابت وپرکابرد جهت افزایش دفعات مراجعه خریدار به محل خرید تبدیل شده و از همین رو بسیاری از مراکز فروش کالا به استفاده از آن روی آورده‌اند.</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6764544"/>
      </p:ext>
    </p:extLst>
  </p:cSld>
  <p:clrMapOvr>
    <a:masterClrMapping/>
  </p:clrMapOvr>
  <mc:AlternateContent xmlns:mc="http://schemas.openxmlformats.org/markup-compatibility/2006" xmlns:p15="http://schemas.microsoft.com/office/powerpoint/2012/main">
    <mc:Choice Requires="p15">
      <p:transition spd="slow" advTm="20000">
        <p15:prstTrans prst="wind"/>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000"/>
                                        <p:tgtEl>
                                          <p:spTgt spid="3"/>
                                        </p:tgtEl>
                                      </p:cBhvr>
                                    </p:animEffect>
                                  </p:childTnLst>
                                </p:cTn>
                              </p:par>
                              <p:par>
                                <p:cTn id="8" presetID="23" presetClass="entr" presetSubtype="16"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p:val>
                                            <p:fltVal val="0"/>
                                          </p:val>
                                        </p:tav>
                                        <p:tav tm="100000">
                                          <p:val>
                                            <p:strVal val="#ppt_w"/>
                                          </p:val>
                                        </p:tav>
                                      </p:tavLst>
                                    </p:anim>
                                    <p:anim calcmode="lin" valueType="num">
                                      <p:cBhvr>
                                        <p:cTn id="11"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552450"/>
            <a:ext cx="11525250" cy="5855449"/>
          </a:xfrm>
          <a:prstGeom prst="rect">
            <a:avLst/>
          </a:prstGeom>
        </p:spPr>
        <p:txBody>
          <a:bodyPr wrap="square">
            <a:spAutoFit/>
          </a:bodyPr>
          <a:lstStyle/>
          <a:p>
            <a:pPr algn="just" rtl="1">
              <a:lnSpc>
                <a:spcPct val="150000"/>
              </a:lnSpc>
            </a:pPr>
            <a:r>
              <a:rPr lang="ar-SA" sz="2800" dirty="0">
                <a:solidFill>
                  <a:srgbClr val="FF0000"/>
                </a:solidFill>
                <a:latin typeface="Calibri" panose="020F0502020204030204" pitchFamily="34" charset="0"/>
                <a:ea typeface="Times New Roman" panose="02020603050405020304" pitchFamily="18" charset="0"/>
                <a:cs typeface="Arial" panose="020B0604020202020204" pitchFamily="34" charset="0"/>
              </a:rPr>
              <a:t>●</a:t>
            </a:r>
            <a:r>
              <a:rPr lang="ar-SA" sz="2800" dirty="0">
                <a:solidFill>
                  <a:srgbClr val="FF0000"/>
                </a:solidFill>
                <a:latin typeface="Tahoma" panose="020B0604030504040204" pitchFamily="34" charset="0"/>
                <a:ea typeface="Times New Roman" panose="02020603050405020304" pitchFamily="18" charset="0"/>
                <a:cs typeface="B Homa" panose="00000400000000000000" pitchFamily="2" charset="-78"/>
              </a:rPr>
              <a:t>اندازه گیریهای </a:t>
            </a:r>
            <a:r>
              <a:rPr lang="ar-SA" sz="28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بحرانی</a:t>
            </a:r>
            <a:r>
              <a:rPr lang="fa-IR" sz="2800" dirty="0" smtClean="0">
                <a:solidFill>
                  <a:srgbClr val="FF0000"/>
                </a:solidFill>
                <a:latin typeface="Tahoma" panose="020B0604030504040204" pitchFamily="34" charset="0"/>
                <a:ea typeface="Times New Roman" panose="02020603050405020304" pitchFamily="18" charset="0"/>
                <a:cs typeface="B Homa" panose="00000400000000000000" pitchFamily="2" charset="-78"/>
              </a:rPr>
              <a:t>:</a:t>
            </a:r>
            <a:endParaRPr lang="en-US" sz="28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
            </a:r>
            <a:b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sz="28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اندازه گیری وفاداری: وفاداری باتوجه به اینكه در چه قسمتی از فرایند مدیریت روابط با مشتریان باشد، به طور متفاوتی اندازه گیری خواهدشد. در فــاز جذب مشتری (فاز </a:t>
            </a:r>
            <a:r>
              <a:rPr lang="fa-IR"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۱) </a:t>
            </a: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 اندازه گیری وفاداری به تراكنشها (مانند میزان برگشتیها) مربوط می گردد. اندازه گیری منفعت و میزان سود، به محصول مثل حاشیه سود محصول، مربوط می شود. در فاز حفظ مشتری (فاز </a:t>
            </a:r>
            <a:r>
              <a:rPr lang="fa-IR"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۲)</a:t>
            </a:r>
            <a:r>
              <a:rPr lang="ar-SA" sz="2800" dirty="0">
                <a:solidFill>
                  <a:srgbClr val="000000"/>
                </a:solidFill>
                <a:latin typeface="Tahoma" panose="020B0604030504040204" pitchFamily="34" charset="0"/>
                <a:ea typeface="Times New Roman" panose="02020603050405020304" pitchFamily="18" charset="0"/>
                <a:cs typeface="B Homa" panose="00000400000000000000" pitchFamily="2" charset="-78"/>
              </a:rPr>
              <a:t>، اندازه گیری وفاداری به استفاده از ارتباط گرایی (مثل رضایتمندی مشتری) مربوط مــــــی شود. در این فاز اندازه گیری سودآوری به تقسیم بندی وفاداری مالی متناسب با پتانسیل خرج توسط مشتری مربوط می گردد.</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9368521"/>
      </p:ext>
    </p:extLst>
  </p:cSld>
  <p:clrMapOvr>
    <a:masterClrMapping/>
  </p:clrMapOvr>
  <mc:AlternateContent xmlns:mc="http://schemas.openxmlformats.org/markup-compatibility/2006" xmlns:p15="http://schemas.microsoft.com/office/powerpoint/2012/main">
    <mc:Choice Requires="p15">
      <p:transition spd="slow" advTm="30000">
        <p15:prstTrans prst="pageCurlDoubl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set>
                                      <p:cBhvr>
                                        <p:cTn id="7" dur="114" fill="hold">
                                          <p:stCondLst>
                                            <p:cond delay="0"/>
                                          </p:stCondLst>
                                        </p:cTn>
                                        <p:tgtEl>
                                          <p:spTgt spid="2">
                                            <p:txEl>
                                              <p:pRg st="0" end="0"/>
                                            </p:txEl>
                                          </p:spTgt>
                                        </p:tgtEl>
                                        <p:attrNameLst>
                                          <p:attrName>style.rotation</p:attrName>
                                        </p:attrNameLst>
                                      </p:cBhvr>
                                      <p:to>
                                        <p:strVal val="-45.0"/>
                                      </p:to>
                                    </p:set>
                                    <p:anim calcmode="lin" valueType="num">
                                      <p:cBhvr>
                                        <p:cTn id="8" dur="114" fill="hold">
                                          <p:stCondLst>
                                            <p:cond delay="114"/>
                                          </p:stCondLst>
                                        </p:cTn>
                                        <p:tgtEl>
                                          <p:spTgt spid="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xEl>
                                              <p:pRg st="0" end="0"/>
                                            </p:txEl>
                                          </p:spTgt>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2">
                                            <p:txEl>
                                              <p:pRg st="1" end="1"/>
                                            </p:txEl>
                                          </p:spTgt>
                                        </p:tgtEl>
                                        <p:attrNameLst>
                                          <p:attrName>style.visibility</p:attrName>
                                        </p:attrNameLst>
                                      </p:cBhvr>
                                      <p:to>
                                        <p:strVal val="visible"/>
                                      </p:to>
                                    </p:set>
                                    <p:set>
                                      <p:cBhvr>
                                        <p:cTn id="14" dur="114" fill="hold">
                                          <p:stCondLst>
                                            <p:cond delay="0"/>
                                          </p:stCondLst>
                                        </p:cTn>
                                        <p:tgtEl>
                                          <p:spTgt spid="2">
                                            <p:txEl>
                                              <p:pRg st="1" end="1"/>
                                            </p:txEl>
                                          </p:spTgt>
                                        </p:tgtEl>
                                        <p:attrNameLst>
                                          <p:attrName>style.rotation</p:attrName>
                                        </p:attrNameLst>
                                      </p:cBhvr>
                                      <p:to>
                                        <p:strVal val="-45.0"/>
                                      </p:to>
                                    </p:set>
                                    <p:anim calcmode="lin" valueType="num">
                                      <p:cBhvr>
                                        <p:cTn id="15" dur="114" fill="hold">
                                          <p:stCondLst>
                                            <p:cond delay="114"/>
                                          </p:stCondLst>
                                        </p:cTn>
                                        <p:tgtEl>
                                          <p:spTgt spid="2">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2">
                                            <p:txEl>
                                              <p:pRg st="1" end="1"/>
                                            </p:txEl>
                                          </p:spTgt>
                                        </p:tgtEl>
                                        <p:attrNameLst>
                                          <p:attrName>ppt_y</p:attrName>
                                        </p:attrNameLst>
                                      </p:cBhvr>
                                      <p:tavLst>
                                        <p:tav tm="0">
                                          <p:val>
                                            <p:strVal val="#ppt_y-1"/>
                                          </p:val>
                                        </p:tav>
                                        <p:tav tm="100000">
                                          <p:val>
                                            <p:strVal val="#ppt_y-(0.354*#ppt_w-0.172*#ppt_h)"/>
                                          </p:val>
                                        </p:tav>
                                      </p:tavLst>
                                    </p:anim>
                                    <p:anim calcmode="lin" valueType="num">
                                      <p:cBhvr>
                                        <p:cTn id="17" dur="39" decel="50000" autoRev="1" fill="hold">
                                          <p:stCondLst>
                                            <p:cond delay="114"/>
                                          </p:stCondLst>
                                        </p:cTn>
                                        <p:tgtEl>
                                          <p:spTgt spid="2">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34" fill="hold">
                                          <p:stCondLst>
                                            <p:cond delay="216"/>
                                          </p:stCondLst>
                                        </p:cTn>
                                        <p:tgtEl>
                                          <p:spTgt spid="2">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extBox 1"/>
          <p:cNvSpPr txBox="1"/>
          <p:nvPr/>
        </p:nvSpPr>
        <p:spPr>
          <a:xfrm>
            <a:off x="4248150" y="666750"/>
            <a:ext cx="4514850" cy="830997"/>
          </a:xfrm>
          <a:prstGeom prst="rect">
            <a:avLst/>
          </a:prstGeom>
          <a:noFill/>
        </p:spPr>
        <p:txBody>
          <a:bodyPr wrap="square" rtlCol="0">
            <a:spAutoFit/>
          </a:bodyPr>
          <a:lstStyle/>
          <a:p>
            <a:pPr algn="just" rtl="1"/>
            <a:r>
              <a:rPr lang="fa-IR" sz="2400" dirty="0" smtClean="0">
                <a:solidFill>
                  <a:srgbClr val="FF0000"/>
                </a:solidFill>
                <a:cs typeface="A  Mitra_3 (MRT)" panose="00000700000000000000" pitchFamily="2" charset="-78"/>
              </a:rPr>
              <a:t>ارتباط با مشتری به صورت نامحسوس و مستمر از هر لحاظ بایست کنترل شود ...</a:t>
            </a:r>
            <a:endParaRPr lang="en-US" sz="2400" dirty="0">
              <a:solidFill>
                <a:srgbClr val="FF0000"/>
              </a:solidFill>
              <a:cs typeface="A  Mitra_3 (MRT)" panose="00000700000000000000" pitchFamily="2" charset="-78"/>
            </a:endParaRPr>
          </a:p>
        </p:txBody>
      </p:sp>
    </p:spTree>
    <p:extLst>
      <p:ext uri="{BB962C8B-B14F-4D97-AF65-F5344CB8AC3E}">
        <p14:creationId xmlns:p14="http://schemas.microsoft.com/office/powerpoint/2010/main" val="3066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airplan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80000"/>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5543550" y="3295650"/>
            <a:ext cx="6076950" cy="2545890"/>
          </a:xfrm>
          <a:prstGeom prst="rect">
            <a:avLst/>
          </a:prstGeom>
          <a:noFill/>
        </p:spPr>
        <p:txBody>
          <a:bodyPr wrap="square" rtlCol="0">
            <a:spAutoFit/>
          </a:bodyPr>
          <a:lstStyle/>
          <a:p>
            <a:pPr algn="r" rtl="1">
              <a:lnSpc>
                <a:spcPct val="200000"/>
              </a:lnSpc>
            </a:pPr>
            <a:r>
              <a:rPr lang="fa-IR" sz="2800" dirty="0" smtClean="0">
                <a:solidFill>
                  <a:srgbClr val="002060"/>
                </a:solidFill>
                <a:cs typeface="B Farnaz" panose="00000400000000000000" pitchFamily="2" charset="-78"/>
              </a:rPr>
              <a:t>آنچه که مهم است : </a:t>
            </a:r>
          </a:p>
          <a:p>
            <a:pPr algn="r" rtl="1">
              <a:lnSpc>
                <a:spcPct val="200000"/>
              </a:lnSpc>
            </a:pPr>
            <a:r>
              <a:rPr lang="fa-IR" sz="2800" dirty="0" smtClean="0">
                <a:solidFill>
                  <a:srgbClr val="002060"/>
                </a:solidFill>
              </a:rPr>
              <a:t>پایداری سازمان در گرو ارتباط با مشتری و عوامل موثر در رضایت مشتریست ...</a:t>
            </a:r>
            <a:endParaRPr lang="en-US" sz="2800" dirty="0">
              <a:solidFill>
                <a:srgbClr val="002060"/>
              </a:solidFill>
            </a:endParaRPr>
          </a:p>
        </p:txBody>
      </p:sp>
    </p:spTree>
    <p:extLst>
      <p:ext uri="{BB962C8B-B14F-4D97-AF65-F5344CB8AC3E}">
        <p14:creationId xmlns:p14="http://schemas.microsoft.com/office/powerpoint/2010/main" val="3324969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33550" y="5505450"/>
            <a:ext cx="10096500" cy="646331"/>
          </a:xfrm>
          <a:prstGeom prst="rect">
            <a:avLst/>
          </a:prstGeom>
          <a:noFill/>
        </p:spPr>
        <p:txBody>
          <a:bodyPr wrap="square" rtlCol="0">
            <a:spAutoFit/>
          </a:bodyPr>
          <a:lstStyle/>
          <a:p>
            <a:pPr algn="r" rtl="1"/>
            <a:r>
              <a:rPr lang="fa-IR" sz="3600" dirty="0" smtClean="0">
                <a:solidFill>
                  <a:srgbClr val="FFFF00"/>
                </a:solidFill>
                <a:latin typeface="A Thuluth" pitchFamily="2" charset="-78"/>
                <a:cs typeface="A Thuluth" pitchFamily="2" charset="-78"/>
              </a:rPr>
              <a:t>برقراری ارتباط = رضایت مشتری = پایداری سازمان</a:t>
            </a:r>
            <a:endParaRPr lang="en-US" sz="3600" dirty="0">
              <a:solidFill>
                <a:srgbClr val="FFFF00"/>
              </a:solidFill>
              <a:latin typeface="A Thuluth" pitchFamily="2" charset="-78"/>
              <a:cs typeface="A Thuluth" pitchFamily="2" charset="-78"/>
            </a:endParaRPr>
          </a:p>
        </p:txBody>
      </p:sp>
    </p:spTree>
    <p:extLst>
      <p:ext uri="{BB962C8B-B14F-4D97-AF65-F5344CB8AC3E}">
        <p14:creationId xmlns:p14="http://schemas.microsoft.com/office/powerpoint/2010/main" val="3229292085"/>
      </p:ext>
    </p:extLst>
  </p:cSld>
  <p:clrMapOvr>
    <a:masterClrMapping/>
  </p:clrMapOvr>
  <mc:AlternateContent xmlns:mc="http://schemas.openxmlformats.org/markup-compatibility/2006" xmlns:p14="http://schemas.microsoft.com/office/powerpoint/2010/main">
    <mc:Choice Requires="p14">
      <p:transition spd="slow" advTm="5000">
        <p14:vortex dir="r"/>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2400300" y="628650"/>
            <a:ext cx="7258050" cy="1200329"/>
          </a:xfrm>
          <a:prstGeom prst="rect">
            <a:avLst/>
          </a:prstGeom>
          <a:noFill/>
        </p:spPr>
        <p:txBody>
          <a:bodyPr wrap="square" rtlCol="0">
            <a:spAutoFit/>
          </a:bodyPr>
          <a:lstStyle/>
          <a:p>
            <a:pPr algn="ctr" rtl="1"/>
            <a:r>
              <a:rPr lang="fa-IR" sz="3600" dirty="0" smtClean="0"/>
              <a:t>عدم ارتباط درست = عدم رضایت مشتری = شکست سازمان ؟؟؟</a:t>
            </a:r>
            <a:endParaRPr lang="en-US" sz="3600" dirty="0"/>
          </a:p>
        </p:txBody>
      </p:sp>
      <p:pic>
        <p:nvPicPr>
          <p:cNvPr id="4" name="VID-20150420-WA010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69051" y="5124450"/>
            <a:ext cx="1988949" cy="146685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7" name="TextBox 6"/>
          <p:cNvSpPr txBox="1"/>
          <p:nvPr/>
        </p:nvSpPr>
        <p:spPr>
          <a:xfrm>
            <a:off x="7010400" y="6068080"/>
            <a:ext cx="3333750" cy="523220"/>
          </a:xfrm>
          <a:prstGeom prst="rect">
            <a:avLst/>
          </a:prstGeom>
          <a:noFill/>
        </p:spPr>
        <p:txBody>
          <a:bodyPr wrap="square" rtlCol="0">
            <a:spAutoFit/>
          </a:bodyPr>
          <a:lstStyle/>
          <a:p>
            <a:r>
              <a:rPr lang="fa-IR" sz="2800" dirty="0" smtClean="0">
                <a:solidFill>
                  <a:srgbClr val="FF0000"/>
                </a:solidFill>
                <a:latin typeface="A Banoo Thin" panose="020B0800040000020004" pitchFamily="34" charset="-78"/>
                <a:ea typeface="A Banoo Thin" panose="020B0800040000020004" pitchFamily="34" charset="-78"/>
                <a:cs typeface="A Banoo Thin" panose="020B0800040000020004" pitchFamily="34" charset="-78"/>
              </a:rPr>
              <a:t>ارتباط متقابل؟؟؟</a:t>
            </a:r>
            <a:endParaRPr lang="en-US" sz="2800" dirty="0">
              <a:solidFill>
                <a:srgbClr val="FF0000"/>
              </a:solidFill>
              <a:latin typeface="A Banoo Thin" panose="020B0800040000020004" pitchFamily="34" charset="-78"/>
              <a:ea typeface="A Banoo Thin" panose="020B0800040000020004" pitchFamily="34" charset="-78"/>
              <a:cs typeface="A Banoo Thin" panose="020B0800040000020004" pitchFamily="34" charset="-78"/>
            </a:endParaRPr>
          </a:p>
        </p:txBody>
      </p:sp>
    </p:spTree>
    <p:extLst>
      <p:ext uri="{BB962C8B-B14F-4D97-AF65-F5344CB8AC3E}">
        <p14:creationId xmlns:p14="http://schemas.microsoft.com/office/powerpoint/2010/main" val="68128412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200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fullScrn="1">
              <p:cMediaNode vol="80000">
                <p:cTn id="18" fill="hold" display="0">
                  <p:stCondLst>
                    <p:cond delay="indefinite"/>
                  </p:stCondLst>
                </p:cTn>
                <p:tgtEl>
                  <p:spTgt spid="4"/>
                </p:tgtEl>
              </p:cMediaNode>
            </p:video>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3650" y="0"/>
            <a:ext cx="8648700" cy="6832640"/>
          </a:xfrm>
          <a:prstGeom prst="rect">
            <a:avLst/>
          </a:prstGeom>
        </p:spPr>
        <p:txBody>
          <a:bodyPr wrap="square">
            <a:spAutoFit/>
          </a:bodyPr>
          <a:lstStyle/>
          <a:p>
            <a:pPr algn="just" rtl="1">
              <a:lnSpc>
                <a:spcPct val="150000"/>
              </a:lnSpc>
            </a:pPr>
            <a:r>
              <a:rPr lang="ar-SA" sz="2000" b="1" dirty="0">
                <a:solidFill>
                  <a:srgbClr val="FF0000"/>
                </a:solidFill>
                <a:latin typeface="Tahoma" panose="020B0604030504040204" pitchFamily="34" charset="0"/>
                <a:ea typeface="Times New Roman" panose="02020603050405020304" pitchFamily="18" charset="0"/>
                <a:cs typeface="B Homa" panose="00000400000000000000" pitchFamily="2" charset="-78"/>
              </a:rPr>
              <a:t>بایستی سازمان برای پیشرفت از مرحله وفاداری مشتری به وابستگی مشتری، ابتدا به سوالهای ذیل پاسخ دهد: </a:t>
            </a:r>
            <a:endParaRPr lang="en-US" sz="20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اطلاعات سازمان از مشتری تاچه حد است؟ (عمق آن چقدر است؟)</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درآمد سازمان از مشتری جدید چقدر است؟</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درآمد سازمان از مشتری موجود چقدر است؟</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پردرآمدترین مشتری سازمان كیست؟ آیــــــا پتانسیل های سازمان به كار گرفته می شود؟</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مشتریان بالقوه سازمان چه كسانی هستند؟</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سازمان چگونه وفاداری را تعریف كرده است؟</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ســــازمان چگونه وفاداری را اندازه گیری می كند؟</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مشتریان سازمان چقدر وفادارند؟</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سازمان چه تعداد مشتری را در هر سال از دست می دهد؟</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سازمان چه تعداد مشتری را حفظ كرده است؟</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ارزش ماندگاری و طول عمر مشتریان سازمان چیست؟</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كدامین مشتریان جدید نیاز به پیگیری دارند؟</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كاركنان چگونه با مشتریان ارتباط هدفدار برقرار می كنند؟</a:t>
            </a:r>
            <a:b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br>
            <a:r>
              <a:rPr lang="ar-SA" dirty="0" smtClean="0">
                <a:solidFill>
                  <a:srgbClr val="000000"/>
                </a:solidFill>
                <a:latin typeface="Tahoma" panose="020B0604030504040204" pitchFamily="34" charset="0"/>
                <a:ea typeface="Times New Roman" panose="02020603050405020304" pitchFamily="18" charset="0"/>
                <a:cs typeface="B Homa" panose="00000400000000000000" pitchFamily="2" charset="-78"/>
              </a:rPr>
              <a:t>كارمندان سازمان چه اهدافی را بایستی دنبال كنند؟ </a:t>
            </a:r>
            <a:endParaRPr lang="en-US" dirty="0"/>
          </a:p>
        </p:txBody>
      </p:sp>
    </p:spTree>
    <p:extLst>
      <p:ext uri="{BB962C8B-B14F-4D97-AF65-F5344CB8AC3E}">
        <p14:creationId xmlns:p14="http://schemas.microsoft.com/office/powerpoint/2010/main" val="353301286"/>
      </p:ext>
    </p:extLst>
  </p:cSld>
  <p:clrMapOvr>
    <a:masterClrMapping/>
  </p:clrMapOvr>
  <mc:AlternateContent xmlns:mc="http://schemas.openxmlformats.org/markup-compatibility/2006" xmlns:p14="http://schemas.microsoft.com/office/powerpoint/2010/main">
    <mc:Choice Requires="p14">
      <p:transition spd="slow" p14:dur="3000" advTm="35000">
        <p14:shred pattern="rectangl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5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5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35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2" dur="35000" fill="hold"/>
                                        <p:tgtEl>
                                          <p:spTgt spid="2">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35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35000" fill="hold"/>
                                        <p:tgtEl>
                                          <p:spTgt spid="2">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35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35000" fill="hold"/>
                                        <p:tgtEl>
                                          <p:spTgt spid="2">
                                            <p:txEl>
                                              <p:pRg st="3" end="3"/>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35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35000" fill="hold"/>
                                        <p:tgtEl>
                                          <p:spTgt spid="2">
                                            <p:txEl>
                                              <p:pRg st="4" end="4"/>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p:cTn id="27" dur="35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35000" fill="hold"/>
                                        <p:tgtEl>
                                          <p:spTgt spid="2">
                                            <p:txEl>
                                              <p:pRg st="5" end="5"/>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35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35000" fill="hold"/>
                                        <p:tgtEl>
                                          <p:spTgt spid="2">
                                            <p:txEl>
                                              <p:pRg st="6" end="6"/>
                                            </p:txEl>
                                          </p:spTgt>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p:cTn id="35" dur="35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6" dur="35000" fill="hold"/>
                                        <p:tgtEl>
                                          <p:spTgt spid="2">
                                            <p:txEl>
                                              <p:pRg st="7" end="7"/>
                                            </p:txEl>
                                          </p:spTgt>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p:cTn id="39" dur="35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0" dur="35000" fill="hold"/>
                                        <p:tgtEl>
                                          <p:spTgt spid="2">
                                            <p:txEl>
                                              <p:pRg st="8" end="8"/>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90500"/>
            <a:ext cx="9144000" cy="6246582"/>
          </a:xfrm>
          <a:prstGeom prst="rect">
            <a:avLst/>
          </a:prstGeom>
        </p:spPr>
        <p:txBody>
          <a:bodyPr wrap="square">
            <a:spAutoFit/>
          </a:bodyPr>
          <a:lstStyle/>
          <a:p>
            <a:pPr algn="r" rtl="1">
              <a:lnSpc>
                <a:spcPct val="150000"/>
              </a:lnSpc>
              <a:spcAft>
                <a:spcPts val="800"/>
              </a:spcAft>
            </a:pPr>
            <a:r>
              <a:rPr lang="ar-SA" sz="2200" dirty="0">
                <a:solidFill>
                  <a:srgbClr val="FF0000"/>
                </a:solidFill>
                <a:latin typeface="Calibri" panose="020F0502020204030204" pitchFamily="34" charset="0"/>
                <a:ea typeface="Calibri" panose="020F0502020204030204" pitchFamily="34" charset="0"/>
                <a:cs typeface="B Farnaz" panose="00000400000000000000" pitchFamily="2" charset="-78"/>
              </a:rPr>
              <a:t>نتيجه </a:t>
            </a:r>
            <a:r>
              <a:rPr lang="ar-SA" sz="2200" dirty="0" smtClean="0">
                <a:solidFill>
                  <a:srgbClr val="FF0000"/>
                </a:solidFill>
                <a:latin typeface="Calibri" panose="020F0502020204030204" pitchFamily="34" charset="0"/>
                <a:ea typeface="Calibri" panose="020F0502020204030204" pitchFamily="34" charset="0"/>
                <a:cs typeface="B Farnaz" panose="00000400000000000000" pitchFamily="2" charset="-78"/>
              </a:rPr>
              <a:t>گير</a:t>
            </a:r>
            <a:r>
              <a:rPr lang="fa-IR" sz="2200" dirty="0" smtClean="0">
                <a:solidFill>
                  <a:srgbClr val="FF0000"/>
                </a:solidFill>
                <a:latin typeface="Calibri" panose="020F0502020204030204" pitchFamily="34" charset="0"/>
                <a:ea typeface="Calibri" panose="020F0502020204030204" pitchFamily="34" charset="0"/>
                <a:cs typeface="B Farnaz" panose="00000400000000000000" pitchFamily="2" charset="-78"/>
              </a:rPr>
              <a:t>ی</a:t>
            </a:r>
            <a:r>
              <a:rPr lang="ar-SA" sz="2200" dirty="0">
                <a:solidFill>
                  <a:srgbClr val="000000"/>
                </a:solidFill>
                <a:latin typeface="Calibri" panose="020F0502020204030204" pitchFamily="34" charset="0"/>
                <a:ea typeface="Calibri" panose="020F0502020204030204" pitchFamily="34" charset="0"/>
                <a:cs typeface="B Homa" panose="00000400000000000000" pitchFamily="2" charset="-78"/>
              </a:rPr>
              <a:t/>
            </a:r>
            <a:br>
              <a:rPr lang="ar-SA" sz="2200" dirty="0">
                <a:solidFill>
                  <a:srgbClr val="000000"/>
                </a:solidFill>
                <a:latin typeface="Calibri" panose="020F0502020204030204" pitchFamily="34" charset="0"/>
                <a:ea typeface="Calibri" panose="020F0502020204030204" pitchFamily="34" charset="0"/>
                <a:cs typeface="B Homa" panose="00000400000000000000" pitchFamily="2" charset="-78"/>
              </a:rPr>
            </a:br>
            <a:endParaRPr lang="fa-IR" sz="2200" dirty="0" smtClean="0">
              <a:solidFill>
                <a:srgbClr val="000000"/>
              </a:solidFill>
              <a:latin typeface="Calibri" panose="020F0502020204030204" pitchFamily="34" charset="0"/>
              <a:ea typeface="Calibri" panose="020F0502020204030204" pitchFamily="34" charset="0"/>
              <a:cs typeface="B Homa" panose="00000400000000000000" pitchFamily="2" charset="-78"/>
            </a:endParaRPr>
          </a:p>
          <a:p>
            <a:pPr algn="just" rtl="1">
              <a:lnSpc>
                <a:spcPct val="150000"/>
              </a:lnSpc>
              <a:spcAft>
                <a:spcPts val="800"/>
              </a:spcAft>
            </a:pPr>
            <a:r>
              <a:rPr lang="ar-SA" sz="2200" dirty="0" smtClean="0">
                <a:solidFill>
                  <a:srgbClr val="7030A0"/>
                </a:solidFill>
                <a:latin typeface="Calibri" panose="020F0502020204030204" pitchFamily="34" charset="0"/>
                <a:ea typeface="Calibri" panose="020F0502020204030204" pitchFamily="34" charset="0"/>
                <a:cs typeface="B Homa" panose="00000400000000000000" pitchFamily="2" charset="-78"/>
              </a:rPr>
              <a:t>با </a:t>
            </a:r>
            <a:r>
              <a:rPr lang="ar-SA" sz="2200" dirty="0">
                <a:solidFill>
                  <a:srgbClr val="7030A0"/>
                </a:solidFill>
                <a:latin typeface="Calibri" panose="020F0502020204030204" pitchFamily="34" charset="0"/>
                <a:ea typeface="Calibri" panose="020F0502020204030204" pitchFamily="34" charset="0"/>
                <a:cs typeface="B Homa" panose="00000400000000000000" pitchFamily="2" charset="-78"/>
              </a:rPr>
              <a:t>مرور آنچه كه گفته شد درمي يابيم كه با گسترش رقابت و اشباع شدن بسياري از بازارها و تغييرات پيوسته در محيط و تركيب جمعيت، شركتها با اين واقعيت روبرو شدند كه امروزه ديگر مانند گذشته شركتها با يك نظام اقتصادي رو به گسترش و بازارهاي در حال رشد روبرو نيستند. امروزه هر مشتري ارزش ويژه خود را دارد و شركتها براي به دست آوردن سهم بيشتري از بازار ثابت يا رو به كاهش بايد مبارزه كنند. بازاريابان تا ديروز تنها در انديشه يافتن مشتري بودند و گروههاي فروش در پي شكار مشتريان تازه بود ولي در ديدگاه امروزي بازاريابي يعني «رشد دادن مشتري يعني توجه به رضايتمندي و ارتباط موثر با وي و كيفيت از ديدگاه وي. در اين راه كـــاهش انواع هزينه ها و ريسك هاي مشتريان براي دسترسي به محصولات و افزايش هزينه ها و ريسك هاي مشتريان در صورت رويگرداني و جابجايي، نيز مي تواند گام مهمي در وفادار كردن مشتريان باشد.</a:t>
            </a:r>
            <a:endParaRPr lang="en-US" sz="2200"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0552693"/>
      </p:ext>
    </p:extLst>
  </p:cSld>
  <p:clrMapOvr>
    <a:masterClrMapping/>
  </p:clrMapOvr>
  <mc:AlternateContent xmlns:mc="http://schemas.openxmlformats.org/markup-compatibility/2006" xmlns:p14="http://schemas.microsoft.com/office/powerpoint/2010/main">
    <mc:Choice Requires="p14">
      <p:transition spd="slow" p14:dur="3000" advTm="30000">
        <p14:shred pattern="rectangle" dir="out"/>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2">
                                            <p:txEl>
                                              <p:pRg st="1" end="1"/>
                                            </p:txEl>
                                          </p:spTgt>
                                        </p:tgtEl>
                                        <p:attrNameLst>
                                          <p:attrName>style.visibility</p:attrName>
                                        </p:attrNameLst>
                                      </p:cBhvr>
                                      <p:to>
                                        <p:strVal val="visible"/>
                                      </p:to>
                                    </p:set>
                                    <p:set>
                                      <p:cBhvr>
                                        <p:cTn id="7" dur="114" fill="hold">
                                          <p:stCondLst>
                                            <p:cond delay="0"/>
                                          </p:stCondLst>
                                        </p:cTn>
                                        <p:tgtEl>
                                          <p:spTgt spid="2">
                                            <p:txEl>
                                              <p:pRg st="1" end="1"/>
                                            </p:txEl>
                                          </p:spTgt>
                                        </p:tgtEl>
                                        <p:attrNameLst>
                                          <p:attrName>style.rotation</p:attrName>
                                        </p:attrNameLst>
                                      </p:cBhvr>
                                      <p:to>
                                        <p:strVal val="-45.0"/>
                                      </p:to>
                                    </p:set>
                                    <p:anim calcmode="lin" valueType="num">
                                      <p:cBhvr>
                                        <p:cTn id="8" dur="114" fill="hold">
                                          <p:stCondLst>
                                            <p:cond delay="114"/>
                                          </p:stCondLst>
                                        </p:cTn>
                                        <p:tgtEl>
                                          <p:spTgt spid="2">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xEl>
                                              <p:pRg st="1" end="1"/>
                                            </p:txEl>
                                          </p:spTgt>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7315200" cy="6858000"/>
          </a:xfrm>
          <a:prstGeom prst="rect">
            <a:avLst/>
          </a:prstGeom>
        </p:spPr>
      </p:pic>
      <p:sp>
        <p:nvSpPr>
          <p:cNvPr id="4" name="TextBox 3"/>
          <p:cNvSpPr txBox="1"/>
          <p:nvPr/>
        </p:nvSpPr>
        <p:spPr>
          <a:xfrm>
            <a:off x="7734300" y="2721115"/>
            <a:ext cx="4114800" cy="707886"/>
          </a:xfrm>
          <a:prstGeom prst="rect">
            <a:avLst/>
          </a:prstGeom>
          <a:noFill/>
        </p:spPr>
        <p:txBody>
          <a:bodyPr wrap="square" rtlCol="0">
            <a:spAutoFit/>
          </a:bodyPr>
          <a:lstStyle/>
          <a:p>
            <a:r>
              <a:rPr lang="fa-IR" sz="4000" dirty="0" smtClean="0">
                <a:solidFill>
                  <a:srgbClr val="00B0F0"/>
                </a:solidFill>
                <a:latin typeface="A Thuluth" pitchFamily="2" charset="-78"/>
                <a:cs typeface="A Thuluth" pitchFamily="2" charset="-78"/>
              </a:rPr>
              <a:t>پایداری وسود آوری</a:t>
            </a:r>
            <a:endParaRPr lang="en-US" sz="4000" dirty="0">
              <a:solidFill>
                <a:srgbClr val="00B0F0"/>
              </a:solidFill>
              <a:latin typeface="A Thuluth" pitchFamily="2" charset="-78"/>
              <a:cs typeface="A Thuluth" pitchFamily="2" charset="-78"/>
            </a:endParaRPr>
          </a:p>
        </p:txBody>
      </p:sp>
    </p:spTree>
    <p:extLst>
      <p:ext uri="{BB962C8B-B14F-4D97-AF65-F5344CB8AC3E}">
        <p14:creationId xmlns:p14="http://schemas.microsoft.com/office/powerpoint/2010/main" val="3490412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6946" y="1642932"/>
            <a:ext cx="8445731" cy="4293483"/>
          </a:xfrm>
          <a:prstGeom prst="rect">
            <a:avLst/>
          </a:prstGeom>
        </p:spPr>
        <p:txBody>
          <a:bodyPr wrap="square">
            <a:spAutoFit/>
          </a:bodyPr>
          <a:lstStyle/>
          <a:p>
            <a:pPr algn="just" rtl="1">
              <a:lnSpc>
                <a:spcPct val="200000"/>
              </a:lnSpc>
            </a:pPr>
            <a:r>
              <a:rPr lang="fa-IR" sz="2800" dirty="0">
                <a:solidFill>
                  <a:schemeClr val="accent1">
                    <a:lumMod val="75000"/>
                  </a:schemeClr>
                </a:solidFill>
                <a:latin typeface="Tahoma" panose="020B0604030504040204" pitchFamily="34" charset="0"/>
                <a:ea typeface="Times New Roman" panose="02020603050405020304" pitchFamily="18" charset="0"/>
                <a:cs typeface="B Homa" panose="00000400000000000000" pitchFamily="2" charset="-78"/>
              </a:rPr>
              <a:t>وفاداری واژه‌ای مثبت است. وفاداری، اصولاً دو طرفه و مبتنی برهمکاری است. در بیشتر موارد وفاداری به مردم، شرکتها، ومحصولات نسبت داده می‌شود. ولی وقتی که وفاداری در رابطه با مشتری مطرح می‌شود، تعریف سنتی، معتبر نیست. تئوری وفاداری مشتری، در ادبیات فروش و بازاریابی نسبتاً جدید است.</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9248569"/>
      </p:ext>
    </p:extLst>
  </p:cSld>
  <p:clrMapOvr>
    <a:masterClrMapping/>
  </p:clrMapOvr>
  <mc:AlternateContent xmlns:mc="http://schemas.openxmlformats.org/markup-compatibility/2006" xmlns:p14="http://schemas.microsoft.com/office/powerpoint/2010/main">
    <mc:Choice Requires="p14">
      <p:transition spd="slow" p14:dur="3900" advTm="0">
        <p14:glitter pattern="hexago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9578" y="1679172"/>
            <a:ext cx="8345978" cy="4293483"/>
          </a:xfrm>
          <a:prstGeom prst="rect">
            <a:avLst/>
          </a:prstGeom>
        </p:spPr>
        <p:txBody>
          <a:bodyPr wrap="square">
            <a:spAutoFit/>
          </a:bodyPr>
          <a:lstStyle/>
          <a:p>
            <a:pPr algn="just" rtl="1">
              <a:lnSpc>
                <a:spcPct val="200000"/>
              </a:lnSpc>
            </a:pPr>
            <a:r>
              <a:rPr lang="fa-IR" sz="2800" dirty="0">
                <a:solidFill>
                  <a:schemeClr val="accent2">
                    <a:lumMod val="75000"/>
                  </a:schemeClr>
                </a:solidFill>
                <a:latin typeface="Tahoma" panose="020B0604030504040204" pitchFamily="34" charset="0"/>
                <a:ea typeface="Times New Roman" panose="02020603050405020304" pitchFamily="18" charset="0"/>
                <a:cs typeface="B Homa" panose="00000400000000000000" pitchFamily="2" charset="-78"/>
              </a:rPr>
              <a:t>می‌توان مفهوم وفاداری مشتری را به این شکل تعریف کرد</a:t>
            </a:r>
            <a:r>
              <a:rPr lang="fa-IR" sz="2800" dirty="0">
                <a:solidFill>
                  <a:schemeClr val="accent2">
                    <a:lumMod val="75000"/>
                  </a:schemeClr>
                </a:solidFill>
                <a:latin typeface="Times New Roman" panose="02020603050405020304" pitchFamily="18" charset="0"/>
                <a:ea typeface="Times New Roman" panose="02020603050405020304" pitchFamily="18" charset="0"/>
                <a:cs typeface="Cambria" panose="02040503050406030204" pitchFamily="18" charset="0"/>
              </a:rPr>
              <a:t> </a:t>
            </a:r>
            <a:r>
              <a:rPr lang="fa-IR" sz="2800" dirty="0">
                <a:solidFill>
                  <a:schemeClr val="accent2">
                    <a:lumMod val="75000"/>
                  </a:schemeClr>
                </a:solidFill>
                <a:latin typeface="Tahoma" panose="020B0604030504040204" pitchFamily="34" charset="0"/>
                <a:ea typeface="Times New Roman" panose="02020603050405020304" pitchFamily="18" charset="0"/>
                <a:cs typeface="B Homa" panose="00000400000000000000" pitchFamily="2" charset="-78"/>
              </a:rPr>
              <a:t>: ایجاد تعهدی عمیق برای خرید مجدد یا انتخاب مجدد محصول یا خدمات، به طور مستمر در آینده، به رغم اینکه تاثیرات موقعیتی و تلاشهای بازاریابی رقبا، به صورت بالقوه نتواند باعث تغییر در رفتار مشتری شود. </a:t>
            </a:r>
            <a:endParaRPr lang="en-US" sz="2800" dirty="0">
              <a:solidFill>
                <a:schemeClr val="accent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9807261"/>
      </p:ext>
    </p:extLst>
  </p:cSld>
  <p:clrMapOvr>
    <a:masterClrMapping/>
  </p:clrMapOvr>
  <mc:AlternateContent xmlns:mc="http://schemas.openxmlformats.org/markup-compatibility/2006" xmlns:p14="http://schemas.microsoft.com/office/powerpoint/2010/main">
    <mc:Choice Requires="p14">
      <p:transition spd="slow" advTm="22000">
        <p14:ripple/>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3907068168"/>
      </p:ext>
    </p:extLst>
  </p:cSld>
  <p:clrMapOvr>
    <a:masterClrMapping/>
  </p:clrMapOvr>
  <mc:AlternateContent xmlns:mc="http://schemas.openxmlformats.org/markup-compatibility/2006" xmlns:p15="http://schemas.microsoft.com/office/powerpoint/2012/main">
    <mc:Choice Requires="p15">
      <p:transition spd="slow" advTm="4000">
        <p15:prstTrans prst="fractur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1300" y="476250"/>
            <a:ext cx="8382000" cy="5958041"/>
          </a:xfrm>
          <a:prstGeom prst="rect">
            <a:avLst/>
          </a:prstGeom>
        </p:spPr>
        <p:txBody>
          <a:bodyPr wrap="square">
            <a:spAutoFit/>
          </a:bodyPr>
          <a:lstStyle/>
          <a:p>
            <a:pPr algn="r" rtl="1">
              <a:lnSpc>
                <a:spcPct val="150000"/>
              </a:lnSpc>
              <a:spcAft>
                <a:spcPts val="800"/>
              </a:spcAft>
            </a:pPr>
            <a:r>
              <a:rPr lang="fa-IR" sz="2800" dirty="0">
                <a:solidFill>
                  <a:srgbClr val="FFC000"/>
                </a:solidFill>
                <a:latin typeface="BTitrBold"/>
                <a:ea typeface="Times New Roman" panose="02020603050405020304" pitchFamily="18" charset="0"/>
                <a:cs typeface="2  Titr" panose="00000700000000000000" pitchFamily="2" charset="-78"/>
              </a:rPr>
              <a:t>ایجاد وفاداری در مشتریان </a:t>
            </a:r>
            <a:r>
              <a:rPr lang="fa-IR" sz="2800" dirty="0" smtClean="0">
                <a:solidFill>
                  <a:srgbClr val="FFC000"/>
                </a:solidFill>
                <a:latin typeface="BTitrBold"/>
                <a:ea typeface="Times New Roman" panose="02020603050405020304" pitchFamily="18" charset="0"/>
                <a:cs typeface="2  Titr" panose="00000700000000000000" pitchFamily="2" charset="-78"/>
              </a:rPr>
              <a:t>:</a:t>
            </a:r>
            <a:endParaRPr lang="en-US" sz="2800" dirty="0" smtClean="0">
              <a:solidFill>
                <a:srgbClr val="FFC000"/>
              </a:solidFill>
              <a:effectLst/>
              <a:latin typeface="Calibri" panose="020F0502020204030204" pitchFamily="34" charset="0"/>
              <a:ea typeface="Calibri" panose="020F0502020204030204" pitchFamily="34" charset="0"/>
              <a:cs typeface="2  Titr" panose="00000700000000000000" pitchFamily="2" charset="-78"/>
            </a:endParaRPr>
          </a:p>
          <a:p>
            <a:pPr algn="just" rtl="1">
              <a:lnSpc>
                <a:spcPct val="150000"/>
              </a:lnSpc>
              <a:spcAft>
                <a:spcPts val="800"/>
              </a:spcAft>
            </a:pPr>
            <a:r>
              <a:rPr lang="ar-SA" sz="2800" dirty="0">
                <a:solidFill>
                  <a:srgbClr val="00B0F0"/>
                </a:solidFill>
                <a:latin typeface="Tahoma" panose="020B0604030504040204" pitchFamily="34" charset="0"/>
                <a:ea typeface="Calibri" panose="020F0502020204030204" pitchFamily="34" charset="0"/>
                <a:cs typeface="B Homa" panose="00000400000000000000" pitchFamily="2" charset="-78"/>
              </a:rPr>
              <a:t>باید دانست که رضایت مشتری درک و احساس مشتر‌های می‌باشد که عرضه کننده به ارضای آن پرداخته و یا حتی فراتر از آن رفته است. بنابراین اندزه‌گیری رضایت مشتری با اندازه‌گیری چگونگی ادراک مشتریان از عملکرد شما به عنوان یک عرضه‌کننده کالا یا خدمت مرتبط است. پس از مشخص نمودن عوامل مهم و حیاتی موثر در میزان رضایت‌مندی رضایت مشتریان و سنجش آن از طریق روش‌های تحقیقی گوناگون، چگونگی توجه و به کار‌گیری نتایج به‌دست آمده نیز دارای اهمیت بسیاری می‌باشد.</a:t>
            </a:r>
            <a:endParaRPr lang="en-US" sz="28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0266863"/>
      </p:ext>
    </p:extLst>
  </p:cSld>
  <p:clrMapOvr>
    <a:masterClrMapping/>
  </p:clrMapOvr>
  <p:transition spd="slow" advTm="25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81150" y="1314450"/>
            <a:ext cx="9620250" cy="3600986"/>
          </a:xfrm>
          <a:prstGeom prst="rect">
            <a:avLst/>
          </a:prstGeom>
        </p:spPr>
        <p:txBody>
          <a:bodyPr wrap="square">
            <a:spAutoFit/>
          </a:bodyPr>
          <a:lstStyle/>
          <a:p>
            <a:pPr algn="just" rtl="1">
              <a:lnSpc>
                <a:spcPct val="250000"/>
              </a:lnSpc>
              <a:spcAft>
                <a:spcPts val="800"/>
              </a:spcAft>
            </a:pPr>
            <a:r>
              <a:rPr lang="ar-SA" sz="3200" dirty="0" smtClean="0">
                <a:solidFill>
                  <a:srgbClr val="FFFF00"/>
                </a:solidFill>
                <a:effectLst/>
                <a:latin typeface="Tahoma" panose="020B0604030504040204" pitchFamily="34" charset="0"/>
                <a:ea typeface="Times New Roman" panose="02020603050405020304" pitchFamily="18" charset="0"/>
                <a:cs typeface="B Homa" panose="00000400000000000000" pitchFamily="2" charset="-78"/>
              </a:rPr>
              <a:t>هدف از بازاریابی، جلب رضایت مشتری است؛ و لازمه جلب رضایت مشتریان، شناسایی نیازها، خواسته ها، سلایق، طرز تلقی ها، تمایلات و توانایی ها و محدودیت های آنها است.</a:t>
            </a:r>
            <a:endParaRPr lang="en-US" sz="32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188232"/>
      </p:ext>
    </p:extLst>
  </p:cSld>
  <p:clrMapOvr>
    <a:masterClrMapping/>
  </p:clrMapOvr>
  <mc:AlternateContent xmlns:mc="http://schemas.openxmlformats.org/markup-compatibility/2006" xmlns:p14="http://schemas.microsoft.com/office/powerpoint/2010/main">
    <mc:Choice Requires="p14">
      <p:transition p14:dur="10" advTm="5000">
        <p14:glitter pattern="hexagon"/>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14" fill="hold">
                                          <p:stCondLst>
                                            <p:cond delay="0"/>
                                          </p:stCondLst>
                                        </p:cTn>
                                        <p:tgtEl>
                                          <p:spTgt spid="2"/>
                                        </p:tgtEl>
                                        <p:attrNameLst>
                                          <p:attrName>style.rotation</p:attrName>
                                        </p:attrNameLst>
                                      </p:cBhvr>
                                      <p:to>
                                        <p:strVal val="-45.0"/>
                                      </p:to>
                                    </p:set>
                                    <p:anim calcmode="lin" valueType="num">
                                      <p:cBhvr>
                                        <p:cTn id="8"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cene3d>
            <a:camera prst="orthographicFront"/>
            <a:lightRig rig="threePt" dir="t"/>
          </a:scene3d>
          <a:sp3d prstMaterial="powder"/>
        </p:spPr>
      </p:pic>
      <p:sp>
        <p:nvSpPr>
          <p:cNvPr id="9" name="Rectangle 8"/>
          <p:cNvSpPr/>
          <p:nvPr/>
        </p:nvSpPr>
        <p:spPr>
          <a:xfrm>
            <a:off x="400051" y="0"/>
            <a:ext cx="11791948" cy="6986528"/>
          </a:xfrm>
          <a:prstGeom prst="rect">
            <a:avLst/>
          </a:prstGeom>
        </p:spPr>
        <p:txBody>
          <a:bodyPr wrap="square">
            <a:spAutoFit/>
          </a:bodyPr>
          <a:lstStyle/>
          <a:p>
            <a:pPr algn="just" rtl="1">
              <a:lnSpc>
                <a:spcPct val="200000"/>
              </a:lnSpc>
              <a:spcAft>
                <a:spcPts val="800"/>
              </a:spcAft>
            </a:pPr>
            <a:r>
              <a:rPr lang="ar-SA" sz="2800" dirty="0" smtClean="0">
                <a:solidFill>
                  <a:srgbClr val="7030A0"/>
                </a:solidFill>
                <a:effectLst/>
                <a:latin typeface="Tahoma" panose="020B0604030504040204" pitchFamily="34" charset="0"/>
                <a:ea typeface="Times New Roman" panose="02020603050405020304" pitchFamily="18" charset="0"/>
                <a:cs typeface="B Homa" panose="00000400000000000000" pitchFamily="2" charset="-78"/>
              </a:rPr>
              <a:t>بازاریابان با دستیابی به چنین اطلاعاتی می توانند عوامل تاثیرگذار بر رفتار مصرف کنندگان خود را شناسایی نموده و به میزان تاثیر هر یک از عوامل موثر بر رفتار آنان پی ببرند. زمانیکه بازاریابان به چنین آگاهی و شناختی دست یابند، قادر خواهند بود محصولی را ارائه نمایند که با نیازها و خواسته های مصرف کنندگان انطباق بیشتری داشته باشد و یا به تعبیر دیگر کالایی را ارائه نمایند که برآیند عوامل موثر بر رفتار مصرف کنندگان حداکثر رضایت آنان را تأمین نماید. اما معمولاً دستیابی به چنین شناختی آسان نبوده و مستلزم صرف وقت و هزینه بسیار است. زیرا مصرف کنندگان در انتخاب های خود، همیشه از اصول مدون و استدلالهای منطقی پیروی نمی کنند و حتی در برخی موارد دلیل بروز یک رفتار برای خود آنها نیز مشخص نیست</a:t>
            </a:r>
            <a:endParaRPr lang="en-US" sz="2800"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109946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6" fill="hold">
                                          <p:stCondLst>
                                            <p:cond delay="0"/>
                                          </p:stCondLst>
                                        </p:cTn>
                                        <p:tgtEl>
                                          <p:spTgt spid="9"/>
                                        </p:tgtEl>
                                        <p:attrNameLst>
                                          <p:attrName>style.rotation</p:attrName>
                                        </p:attrNameLst>
                                      </p:cBhvr>
                                      <p:to>
                                        <p:strVal val="-45.0"/>
                                      </p:to>
                                    </p:set>
                                    <p:anim calcmode="lin" valueType="num">
                                      <p:cBhvr>
                                        <p:cTn id="8" dur="46" fill="hold">
                                          <p:stCondLst>
                                            <p:cond delay="46"/>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6"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6" decel="50000" autoRev="1" fill="hold">
                                          <p:stCondLst>
                                            <p:cond delay="46"/>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4" fill="hold">
                                          <p:stCondLst>
                                            <p:cond delay="86"/>
                                          </p:stCondLst>
                                        </p:cTn>
                                        <p:tgtEl>
                                          <p:spTgt spid="9"/>
                                        </p:tgtEl>
                                        <p:attrNameLst>
                                          <p:attrName>ppt_y</p:attrName>
                                        </p:attrNameLst>
                                      </p:cBhvr>
                                      <p:tavLst>
                                        <p:tav tm="0">
                                          <p:val>
                                            <p:strVal val="#ppt_y-(0.354*#ppt_w-0.172*#ppt_h)"/>
                                          </p:val>
                                        </p:tav>
                                        <p:tav tm="100000">
                                          <p:val>
                                            <p:strVal val="#ppt_y"/>
                                          </p:val>
                                        </p:tav>
                                      </p:tavLst>
                                    </p:anim>
                                  </p:childTnLst>
                                </p:cTn>
                              </p:par>
                              <p:par>
                                <p:cTn id="12" presetID="38" presetClass="exit" presetSubtype="0" accel="50000" fill="hold" grpId="1" nodeType="withEffect">
                                  <p:stCondLst>
                                    <p:cond delay="1000"/>
                                  </p:stCondLst>
                                  <p:iterate type="lt">
                                    <p:tmPct val="50000"/>
                                  </p:iterate>
                                  <p:childTnLst>
                                    <p:anim calcmode="lin" valueType="num">
                                      <p:cBhvr>
                                        <p:cTn id="13" dur="1250">
                                          <p:stCondLst>
                                            <p:cond delay="0"/>
                                          </p:stCondLst>
                                        </p:cTn>
                                        <p:tgtEl>
                                          <p:spTgt spid="9"/>
                                        </p:tgtEl>
                                        <p:attrNameLst>
                                          <p:attrName>style.rotation</p:attrName>
                                        </p:attrNameLst>
                                      </p:cBhvr>
                                      <p:tavLst>
                                        <p:tav tm="0">
                                          <p:val>
                                            <p:fltVal val="0"/>
                                          </p:val>
                                        </p:tav>
                                        <p:tav tm="100000">
                                          <p:val>
                                            <p:fltVal val="45"/>
                                          </p:val>
                                        </p:tav>
                                      </p:tavLst>
                                    </p:anim>
                                    <p:anim calcmode="lin" valueType="num">
                                      <p:cBhvr>
                                        <p:cTn id="14" dur="1250">
                                          <p:stCondLst>
                                            <p:cond delay="0"/>
                                          </p:stCondLst>
                                        </p:cTn>
                                        <p:tgtEl>
                                          <p:spTgt spid="9"/>
                                        </p:tgtEl>
                                        <p:attrNameLst>
                                          <p:attrName>ppt_y</p:attrName>
                                        </p:attrNameLst>
                                      </p:cBhvr>
                                      <p:tavLst>
                                        <p:tav tm="0">
                                          <p:val>
                                            <p:strVal val="ppt_y"/>
                                          </p:val>
                                        </p:tav>
                                        <p:tav tm="100000">
                                          <p:val>
                                            <p:strVal val="ppt_y+1"/>
                                          </p:val>
                                        </p:tav>
                                      </p:tavLst>
                                    </p:anim>
                                    <p:set>
                                      <p:cBhvr>
                                        <p:cTn id="15" dur="1" fill="hold">
                                          <p:stCondLst>
                                            <p:cond delay="1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5" name="Rectangle 4"/>
          <p:cNvSpPr/>
          <p:nvPr/>
        </p:nvSpPr>
        <p:spPr>
          <a:xfrm>
            <a:off x="838200" y="645353"/>
            <a:ext cx="11029950" cy="5837495"/>
          </a:xfrm>
          <a:prstGeom prst="rect">
            <a:avLst/>
          </a:prstGeom>
        </p:spPr>
        <p:txBody>
          <a:bodyPr wrap="square">
            <a:spAutoFit/>
          </a:bodyPr>
          <a:lstStyle/>
          <a:p>
            <a:pPr algn="just" rtl="1">
              <a:lnSpc>
                <a:spcPct val="250000"/>
              </a:lnSpc>
              <a:spcAft>
                <a:spcPts val="800"/>
              </a:spcAft>
            </a:pPr>
            <a:r>
              <a:rPr lang="ar-SA" dirty="0" smtClean="0">
                <a:solidFill>
                  <a:srgbClr val="FF0000"/>
                </a:solidFill>
                <a:effectLst/>
                <a:latin typeface="BYekan"/>
                <a:ea typeface="Times New Roman" panose="02020603050405020304" pitchFamily="18" charset="0"/>
                <a:cs typeface="B Nasim" panose="00000700000000000000" pitchFamily="2" charset="-78"/>
              </a:rPr>
              <a:t>دو روش اصلی برای تعریف و سنجش</a:t>
            </a:r>
            <a:r>
              <a:rPr lang="ar-SA" u="none" strike="noStrike" dirty="0" smtClean="0">
                <a:solidFill>
                  <a:srgbClr val="FF0000"/>
                </a:solidFill>
                <a:effectLst/>
                <a:latin typeface="BYekan"/>
                <a:ea typeface="Times New Roman" panose="02020603050405020304" pitchFamily="18" charset="0"/>
                <a:cs typeface="B Nasim" panose="00000700000000000000" pitchFamily="2" charset="-78"/>
                <a:hlinkClick r:id="rId3"/>
              </a:rPr>
              <a:t> </a:t>
            </a:r>
            <a:r>
              <a:rPr lang="fa-IR" u="none" strike="noStrike" dirty="0" smtClean="0">
                <a:solidFill>
                  <a:srgbClr val="FF0000"/>
                </a:solidFill>
                <a:effectLst/>
                <a:latin typeface="BYekan"/>
                <a:ea typeface="Times New Roman" panose="02020603050405020304" pitchFamily="18" charset="0"/>
                <a:cs typeface="B Nasim" panose="00000700000000000000" pitchFamily="2" charset="-78"/>
              </a:rPr>
              <a:t>وفاداری مشتری </a:t>
            </a:r>
            <a:r>
              <a:rPr lang="ar-SA" dirty="0" smtClean="0">
                <a:solidFill>
                  <a:srgbClr val="FF0000"/>
                </a:solidFill>
                <a:effectLst/>
                <a:latin typeface="BYekan"/>
                <a:ea typeface="Times New Roman" panose="02020603050405020304" pitchFamily="18" charset="0"/>
                <a:cs typeface="B Nasim" panose="00000700000000000000" pitchFamily="2" charset="-78"/>
              </a:rPr>
              <a:t>وجود دارد:</a:t>
            </a:r>
            <a:endParaRPr lang="en-US" dirty="0" smtClean="0">
              <a:solidFill>
                <a:srgbClr val="FF0000"/>
              </a:solidFill>
              <a:effectLst/>
              <a:latin typeface="Calibri" panose="020F0502020204030204" pitchFamily="34" charset="0"/>
              <a:ea typeface="Calibri" panose="020F0502020204030204" pitchFamily="34" charset="0"/>
              <a:cs typeface="B Nasim" panose="00000700000000000000" pitchFamily="2" charset="-78"/>
            </a:endParaRPr>
          </a:p>
          <a:p>
            <a:pPr marL="342900" marR="0" lvl="0" indent="-342900" algn="just" rtl="1">
              <a:lnSpc>
                <a:spcPct val="250000"/>
              </a:lnSpc>
              <a:spcBef>
                <a:spcPts val="0"/>
              </a:spcBef>
              <a:spcAft>
                <a:spcPts val="800"/>
              </a:spcAft>
              <a:buFont typeface="+mj-lt"/>
              <a:buAutoNum type="arabicPeriod"/>
              <a:tabLst>
                <a:tab pos="457200" algn="l"/>
              </a:tabLst>
            </a:pPr>
            <a:r>
              <a:rPr lang="ar-SA" b="1" dirty="0" smtClean="0">
                <a:solidFill>
                  <a:srgbClr val="C00000"/>
                </a:solidFill>
                <a:effectLst/>
                <a:latin typeface="BYekan"/>
                <a:ea typeface="Times New Roman" panose="02020603050405020304" pitchFamily="18" charset="0"/>
                <a:cs typeface="Tahoma" panose="020B0604030504040204" pitchFamily="34" charset="0"/>
              </a:rPr>
              <a:t>سنجش بنا شده بر اساس رفتار:</a:t>
            </a:r>
            <a:r>
              <a:rPr lang="ar-SA" dirty="0" smtClean="0">
                <a:solidFill>
                  <a:srgbClr val="C00000"/>
                </a:solidFill>
                <a:effectLst/>
                <a:latin typeface="BYekan"/>
                <a:ea typeface="Times New Roman" panose="02020603050405020304" pitchFamily="18" charset="0"/>
                <a:cs typeface="Tahoma" panose="020B0604030504040204" pitchFamily="34" charset="0"/>
              </a:rPr>
              <a:t> </a:t>
            </a:r>
            <a:r>
              <a:rPr lang="ar-SA" b="1" dirty="0" smtClean="0">
                <a:solidFill>
                  <a:srgbClr val="002060"/>
                </a:solidFill>
                <a:effectLst/>
                <a:latin typeface="BYekan"/>
                <a:ea typeface="Times New Roman" panose="02020603050405020304" pitchFamily="18" charset="0"/>
                <a:cs typeface="Tahoma" panose="020B0604030504040204" pitchFamily="34" charset="0"/>
              </a:rPr>
              <a:t>ما می توانیم با توجه به رفتار های یک مشتری به میزان وفاداری او پی ببریم. مثلا با گفتن این حرف که یک محصول تا یک ماه آینده آماده تحویل نمی باشد، می توانیم میزان صبر او و اینکه چقد علاقه مند است که حتما از کالا یا خدمات ما استفاده نماید. همچنین برای اینکار می توانیم رفتار های او را در نظر بگیریم و میزان استفاده او از کالا و خدمات شرکت ما در نظر داشته باشیم.</a:t>
            </a:r>
            <a:endParaRPr lang="en-US"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250000"/>
              </a:lnSpc>
              <a:spcBef>
                <a:spcPts val="0"/>
              </a:spcBef>
              <a:spcAft>
                <a:spcPts val="800"/>
              </a:spcAft>
              <a:buFont typeface="+mj-lt"/>
              <a:buAutoNum type="arabicPeriod"/>
              <a:tabLst>
                <a:tab pos="457200" algn="l"/>
              </a:tabLst>
            </a:pPr>
            <a:r>
              <a:rPr lang="ar-SA" b="1" dirty="0" smtClean="0">
                <a:solidFill>
                  <a:srgbClr val="C00000"/>
                </a:solidFill>
                <a:effectLst/>
                <a:latin typeface="BYekan"/>
                <a:ea typeface="Times New Roman" panose="02020603050405020304" pitchFamily="18" charset="0"/>
                <a:cs typeface="Tahoma" panose="020B0604030504040204" pitchFamily="34" charset="0"/>
              </a:rPr>
              <a:t>سنجش بنا شده بر اساس نگرش و طرزفکر:</a:t>
            </a:r>
            <a:r>
              <a:rPr lang="ar-SA" dirty="0" smtClean="0">
                <a:solidFill>
                  <a:srgbClr val="C00000"/>
                </a:solidFill>
                <a:effectLst/>
                <a:latin typeface="BYekan"/>
                <a:ea typeface="Times New Roman" panose="02020603050405020304" pitchFamily="18" charset="0"/>
                <a:cs typeface="Tahoma" panose="020B0604030504040204" pitchFamily="34" charset="0"/>
              </a:rPr>
              <a:t> </a:t>
            </a:r>
            <a:r>
              <a:rPr lang="ar-SA" b="1" dirty="0" smtClean="0">
                <a:solidFill>
                  <a:srgbClr val="002060"/>
                </a:solidFill>
                <a:effectLst/>
                <a:latin typeface="BYekan"/>
                <a:ea typeface="Times New Roman" panose="02020603050405020304" pitchFamily="18" charset="0"/>
                <a:cs typeface="Tahoma" panose="020B0604030504040204" pitchFamily="34" charset="0"/>
              </a:rPr>
              <a:t>در این روش باید بتوانیم از نظرات </a:t>
            </a:r>
            <a:r>
              <a:rPr lang="fa-IR" b="1" u="none" strike="noStrike" dirty="0" smtClean="0">
                <a:solidFill>
                  <a:srgbClr val="002060"/>
                </a:solidFill>
                <a:effectLst/>
                <a:latin typeface="BYekan"/>
                <a:ea typeface="Times New Roman" panose="02020603050405020304" pitchFamily="18" charset="0"/>
                <a:cs typeface="Tahoma" panose="020B0604030504040204" pitchFamily="34" charset="0"/>
              </a:rPr>
              <a:t>مشتری وفادار </a:t>
            </a:r>
            <a:r>
              <a:rPr lang="ar-SA" b="1" dirty="0" smtClean="0">
                <a:solidFill>
                  <a:srgbClr val="002060"/>
                </a:solidFill>
                <a:effectLst/>
                <a:latin typeface="BYekan"/>
                <a:ea typeface="Times New Roman" panose="02020603050405020304" pitchFamily="18" charset="0"/>
                <a:cs typeface="Tahoma" panose="020B0604030504040204" pitchFamily="34" charset="0"/>
              </a:rPr>
              <a:t>نسبت به محصولات آگاهی پیدا کنیم. </a:t>
            </a:r>
            <a:endParaRPr lang="en-US"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1870978"/>
      </p:ext>
    </p:extLst>
  </p:cSld>
  <p:clrMapOvr>
    <a:masterClrMapping/>
  </p:clrMapOvr>
  <mc:AlternateContent xmlns:mc="http://schemas.openxmlformats.org/markup-compatibility/2006" xmlns:p15="http://schemas.microsoft.com/office/powerpoint/2012/main">
    <mc:Choice Requires="p15">
      <p:transition spd="slow" advTm="15000">
        <p15:prstTrans prst="pageCurlDoub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5">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anim calcmode="lin" valueType="num">
                                      <p:cBhvr>
                                        <p:cTn id="2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2"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ots_print">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Dots_print</Template>
  <TotalTime>380</TotalTime>
  <Words>1269</Words>
  <Application>Microsoft Office PowerPoint</Application>
  <PresentationFormat>Widescreen</PresentationFormat>
  <Paragraphs>58</Paragraphs>
  <Slides>27</Slides>
  <Notes>1</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2  Titr</vt:lpstr>
      <vt:lpstr>A  Mitra_3 (MRT)</vt:lpstr>
      <vt:lpstr>A Banoo Thin</vt:lpstr>
      <vt:lpstr>A Thuluth</vt:lpstr>
      <vt:lpstr>A Titraj 1</vt:lpstr>
      <vt:lpstr>Arial</vt:lpstr>
      <vt:lpstr>B Farnaz</vt:lpstr>
      <vt:lpstr>B Homa</vt:lpstr>
      <vt:lpstr>B Nasim</vt:lpstr>
      <vt:lpstr>BTitrBold</vt:lpstr>
      <vt:lpstr>BYekan</vt:lpstr>
      <vt:lpstr>Calibri</vt:lpstr>
      <vt:lpstr>Cambria</vt:lpstr>
      <vt:lpstr>Tahoma</vt:lpstr>
      <vt:lpstr>Times New Roman</vt:lpstr>
      <vt:lpstr>Dots_print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arya novin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8.1</dc:creator>
  <cp:lastModifiedBy>GHAEM</cp:lastModifiedBy>
  <cp:revision>43</cp:revision>
  <dcterms:created xsi:type="dcterms:W3CDTF">2015-04-22T03:36:33Z</dcterms:created>
  <dcterms:modified xsi:type="dcterms:W3CDTF">2015-04-25T20:07:26Z</dcterms:modified>
</cp:coreProperties>
</file>