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9" r:id="rId13"/>
    <p:sldId id="271" r:id="rId14"/>
    <p:sldId id="270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0C12113-D128-453F-9E95-E38AD6EB6ED9}" type="datetimeFigureOut">
              <a:rPr lang="en-US" smtClean="0"/>
              <a:t>12/03/2013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0E49644-8100-4D0D-8FAC-D840CB6C6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2113-D128-453F-9E95-E38AD6EB6ED9}" type="datetimeFigureOut">
              <a:rPr lang="en-US" smtClean="0"/>
              <a:t>12/03/2013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9644-8100-4D0D-8FAC-D840CB6C6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2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2113-D128-453F-9E95-E38AD6EB6ED9}" type="datetimeFigureOut">
              <a:rPr lang="en-US" smtClean="0"/>
              <a:t>12/03/2013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9644-8100-4D0D-8FAC-D840CB6C6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31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2113-D128-453F-9E95-E38AD6EB6ED9}" type="datetimeFigureOut">
              <a:rPr lang="en-US" smtClean="0"/>
              <a:t>12/03/2013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9644-8100-4D0D-8FAC-D840CB6C6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03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2113-D128-453F-9E95-E38AD6EB6ED9}" type="datetimeFigureOut">
              <a:rPr lang="en-US" smtClean="0"/>
              <a:t>12/03/2013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9644-8100-4D0D-8FAC-D840CB6C6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39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2113-D128-453F-9E95-E38AD6EB6ED9}" type="datetimeFigureOut">
              <a:rPr lang="en-US" smtClean="0"/>
              <a:t>12/03/2013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9644-8100-4D0D-8FAC-D840CB6C6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39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2113-D128-453F-9E95-E38AD6EB6ED9}" type="datetimeFigureOut">
              <a:rPr lang="en-US" smtClean="0"/>
              <a:t>12/03/2013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9644-8100-4D0D-8FAC-D840CB6C6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42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0C12113-D128-453F-9E95-E38AD6EB6ED9}" type="datetimeFigureOut">
              <a:rPr lang="en-US" smtClean="0"/>
              <a:t>12/03/2013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9644-8100-4D0D-8FAC-D840CB6C6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31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0C12113-D128-453F-9E95-E38AD6EB6ED9}" type="datetimeFigureOut">
              <a:rPr lang="en-US" smtClean="0"/>
              <a:t>12/03/2013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9644-8100-4D0D-8FAC-D840CB6C6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6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2113-D128-453F-9E95-E38AD6EB6ED9}" type="datetimeFigureOut">
              <a:rPr lang="en-US" smtClean="0"/>
              <a:t>12/03/2013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9644-8100-4D0D-8FAC-D840CB6C6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8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2113-D128-453F-9E95-E38AD6EB6ED9}" type="datetimeFigureOut">
              <a:rPr lang="en-US" smtClean="0"/>
              <a:t>12/03/2013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9644-8100-4D0D-8FAC-D840CB6C6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8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2113-D128-453F-9E95-E38AD6EB6ED9}" type="datetimeFigureOut">
              <a:rPr lang="en-US" smtClean="0"/>
              <a:t>12/03/2013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9644-8100-4D0D-8FAC-D840CB6C6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2113-D128-453F-9E95-E38AD6EB6ED9}" type="datetimeFigureOut">
              <a:rPr lang="en-US" smtClean="0"/>
              <a:t>12/03/2013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9644-8100-4D0D-8FAC-D840CB6C6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3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2113-D128-453F-9E95-E38AD6EB6ED9}" type="datetimeFigureOut">
              <a:rPr lang="en-US" smtClean="0"/>
              <a:t>12/03/2013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9644-8100-4D0D-8FAC-D840CB6C6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1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2113-D128-453F-9E95-E38AD6EB6ED9}" type="datetimeFigureOut">
              <a:rPr lang="en-US" smtClean="0"/>
              <a:t>12/03/2013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9644-8100-4D0D-8FAC-D840CB6C6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38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2113-D128-453F-9E95-E38AD6EB6ED9}" type="datetimeFigureOut">
              <a:rPr lang="en-US" smtClean="0"/>
              <a:t>12/03/2013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9644-8100-4D0D-8FAC-D840CB6C6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1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2113-D128-453F-9E95-E38AD6EB6ED9}" type="datetimeFigureOut">
              <a:rPr lang="en-US" smtClean="0"/>
              <a:t>12/03/2013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9644-8100-4D0D-8FAC-D840CB6C6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0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0C12113-D128-453F-9E95-E38AD6EB6ED9}" type="datetimeFigureOut">
              <a:rPr lang="en-US" smtClean="0"/>
              <a:t>12/03/2013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0E49644-8100-4D0D-8FAC-D840CB6C6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7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  <p:sldLayoutId id="2147484024" r:id="rId13"/>
    <p:sldLayoutId id="2147484025" r:id="rId14"/>
    <p:sldLayoutId id="2147484026" r:id="rId15"/>
    <p:sldLayoutId id="2147484027" r:id="rId16"/>
    <p:sldLayoutId id="214748402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3947" y="1346518"/>
            <a:ext cx="5349922" cy="4144491"/>
          </a:xfrm>
        </p:spPr>
        <p:txBody>
          <a:bodyPr>
            <a:normAutofit/>
          </a:bodyPr>
          <a:lstStyle/>
          <a:p>
            <a:pPr algn="ctr" rtl="1"/>
            <a:r>
              <a:rPr lang="fa-IR" sz="2500" dirty="0" smtClean="0">
                <a:solidFill>
                  <a:schemeClr val="bg1"/>
                </a:solidFill>
                <a:cs typeface="Dast Nevis" panose="03000400000000000000" pitchFamily="66" charset="-78"/>
              </a:rPr>
              <a:t>حل مسائل برنامه ریزی خطی با استفاده از </a:t>
            </a:r>
            <a:r>
              <a:rPr lang="fa-IR" sz="2500" b="1" dirty="0" smtClean="0">
                <a:solidFill>
                  <a:schemeClr val="bg1"/>
                </a:solidFill>
                <a:cs typeface="Dast Nevis" panose="03000400000000000000" pitchFamily="66" charset="-78"/>
              </a:rPr>
              <a:t>متلب</a:t>
            </a:r>
            <a:endParaRPr lang="en-US" sz="2500" b="1" dirty="0">
              <a:solidFill>
                <a:schemeClr val="bg1"/>
              </a:solidFill>
              <a:cs typeface="Dast Nevis" panose="03000400000000000000" pitchFamily="66" charset="-78"/>
            </a:endParaRPr>
          </a:p>
          <a:p>
            <a:pPr algn="ctr" rtl="1"/>
            <a:endParaRPr lang="fa-IR" sz="2500" dirty="0" smtClean="0">
              <a:solidFill>
                <a:schemeClr val="bg1"/>
              </a:solidFill>
              <a:cs typeface="Dast Nevis" panose="03000400000000000000" pitchFamily="66" charset="-78"/>
            </a:endParaRPr>
          </a:p>
          <a:p>
            <a:pPr algn="ctr" rtl="1"/>
            <a:r>
              <a:rPr lang="fa-IR" sz="2500" dirty="0" smtClean="0">
                <a:solidFill>
                  <a:schemeClr val="bg1"/>
                </a:solidFill>
                <a:cs typeface="Dast Nevis" panose="03000400000000000000" pitchFamily="66" charset="-78"/>
              </a:rPr>
              <a:t>مرضیه ابراهیم خانی</a:t>
            </a:r>
          </a:p>
          <a:p>
            <a:pPr algn="ctr" rtl="1"/>
            <a:r>
              <a:rPr lang="fa-IR" sz="2500" dirty="0" smtClean="0">
                <a:solidFill>
                  <a:schemeClr val="bg1"/>
                </a:solidFill>
                <a:cs typeface="Dast Nevis" panose="03000400000000000000" pitchFamily="66" charset="-78"/>
              </a:rPr>
              <a:t>دانشجوی مهندسی فناوری اطلاعات</a:t>
            </a:r>
          </a:p>
          <a:p>
            <a:pPr algn="ctr" rtl="1"/>
            <a:endParaRPr lang="fa-IR" sz="2500" dirty="0">
              <a:solidFill>
                <a:schemeClr val="bg1"/>
              </a:solidFill>
              <a:cs typeface="Dast Nevis" panose="03000400000000000000" pitchFamily="66" charset="-78"/>
            </a:endParaRPr>
          </a:p>
          <a:p>
            <a:pPr algn="ctr" rtl="1"/>
            <a:r>
              <a:rPr lang="fa-IR" sz="2500" dirty="0" smtClean="0">
                <a:solidFill>
                  <a:schemeClr val="bg1"/>
                </a:solidFill>
                <a:cs typeface="Dast Nevis" panose="03000400000000000000" pitchFamily="66" charset="-78"/>
              </a:rPr>
              <a:t>دانشگ ه صنعتی شاهرود</a:t>
            </a:r>
            <a:endParaRPr lang="fa-IR" sz="2800" dirty="0" smtClean="0">
              <a:solidFill>
                <a:schemeClr val="bg1"/>
              </a:solidFill>
              <a:cs typeface="Dast Nevis" panose="03000400000000000000" pitchFamily="66" charset="-78"/>
            </a:endParaRPr>
          </a:p>
          <a:p>
            <a:pPr algn="ctr" rtl="1"/>
            <a:r>
              <a:rPr lang="fa-IR" sz="2500" dirty="0" smtClean="0">
                <a:solidFill>
                  <a:schemeClr val="bg1"/>
                </a:solidFill>
                <a:cs typeface="Dast Nevis" panose="03000400000000000000" pitchFamily="66" charset="-78"/>
              </a:rPr>
              <a:t>زمستان 91</a:t>
            </a:r>
            <a:endParaRPr lang="en-US" sz="2500" dirty="0">
              <a:solidFill>
                <a:schemeClr val="bg1"/>
              </a:solidFill>
              <a:cs typeface="Dast Nevis" panose="03000400000000000000" pitchFamily="66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36" y="436728"/>
            <a:ext cx="3941740" cy="5964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72298" y="464023"/>
            <a:ext cx="887105" cy="539040"/>
          </a:xfrm>
        </p:spPr>
        <p:txBody>
          <a:bodyPr/>
          <a:lstStyle/>
          <a:p>
            <a:r>
              <a:rPr lang="fa-IR" sz="1900" dirty="0" smtClean="0">
                <a:cs typeface="Dast Nevis" panose="03000400000000000000" pitchFamily="66" charset="-78"/>
              </a:rPr>
              <a:t>بایاد خدا</a:t>
            </a:r>
            <a:endParaRPr lang="en-US" sz="1900" dirty="0">
              <a:solidFill>
                <a:schemeClr val="bg1"/>
              </a:solidFill>
              <a:cs typeface="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142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6585" y="973668"/>
            <a:ext cx="3119782" cy="706964"/>
          </a:xfrm>
        </p:spPr>
        <p:txBody>
          <a:bodyPr/>
          <a:lstStyle/>
          <a:p>
            <a:pPr algn="r"/>
            <a:r>
              <a:rPr lang="fa-IR" dirty="0">
                <a:cs typeface="Dast Nevis" panose="03000400000000000000" pitchFamily="66" charset="-78"/>
              </a:rPr>
              <a:t>حل مثال در متلب</a:t>
            </a:r>
            <a:endParaRPr lang="en-US" dirty="0">
              <a:cs typeface="Dast Nevis" panose="03000400000000000000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endParaRPr lang="fa-IR" sz="2400" dirty="0" smtClean="0">
              <a:cs typeface="Dast Nevis" panose="03000400000000000000" pitchFamily="66" charset="-78"/>
            </a:endParaRPr>
          </a:p>
          <a:p>
            <a:pPr marL="0" indent="0" algn="r" rtl="1">
              <a:buNone/>
            </a:pPr>
            <a:r>
              <a:rPr lang="fa-IR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Dast Nevis" panose="03000400000000000000" pitchFamily="66" charset="-78"/>
              </a:rPr>
              <a:t>حل مثال مزرعه در متلب</a:t>
            </a:r>
            <a:endParaRPr lang="en-US" sz="2600" b="1" dirty="0">
              <a:solidFill>
                <a:schemeClr val="accent1">
                  <a:lumMod val="60000"/>
                  <a:lumOff val="40000"/>
                </a:schemeClr>
              </a:solidFill>
              <a:cs typeface="Dast Nevis" panose="03000400000000000000" pitchFamily="66" charset="-78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290656"/>
              </p:ext>
            </p:extLst>
          </p:nvPr>
        </p:nvGraphicFramePr>
        <p:xfrm>
          <a:off x="1951628" y="2715904"/>
          <a:ext cx="3247009" cy="2922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3" imgW="1524000" imgH="1371600" progId="Equation.DSMT4">
                  <p:embed/>
                </p:oleObj>
              </mc:Choice>
              <mc:Fallback>
                <p:oleObj name="Equation" r:id="rId3" imgW="152400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628" y="2715904"/>
                        <a:ext cx="3247009" cy="29223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99594" y="532263"/>
            <a:ext cx="757450" cy="539040"/>
          </a:xfrm>
        </p:spPr>
        <p:txBody>
          <a:bodyPr/>
          <a:lstStyle/>
          <a:p>
            <a:r>
              <a:rPr lang="fa-IR" sz="2000" dirty="0" smtClean="0">
                <a:solidFill>
                  <a:schemeClr val="bg1"/>
                </a:solidFill>
                <a:cs typeface="Dast Nevis" panose="03000400000000000000" pitchFamily="66" charset="-78"/>
              </a:rPr>
              <a:t>9/13</a:t>
            </a:r>
            <a:endParaRPr lang="en-US" sz="2000" dirty="0">
              <a:solidFill>
                <a:schemeClr val="bg1"/>
              </a:solidFill>
              <a:cs typeface="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201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8472" y="973668"/>
            <a:ext cx="3037895" cy="706964"/>
          </a:xfrm>
        </p:spPr>
        <p:txBody>
          <a:bodyPr/>
          <a:lstStyle/>
          <a:p>
            <a:pPr algn="r"/>
            <a:r>
              <a:rPr lang="fa-IR" dirty="0">
                <a:cs typeface="Dast Nevis" panose="03000400000000000000" pitchFamily="66" charset="-78"/>
              </a:rPr>
              <a:t>حل مثال در متلب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6210" y="2603500"/>
            <a:ext cx="3921008" cy="3416300"/>
          </a:xfrm>
        </p:spPr>
        <p:txBody>
          <a:bodyPr>
            <a:normAutofit/>
          </a:bodyPr>
          <a:lstStyle/>
          <a:p>
            <a:pPr algn="r" rtl="1"/>
            <a:r>
              <a:rPr lang="ar-SA" sz="2200" dirty="0">
                <a:cs typeface="B Nazanin" panose="00000400000000000000" pitchFamily="2" charset="-78"/>
              </a:rPr>
              <a:t>و برای حل این دستگاه در </a:t>
            </a:r>
            <a:r>
              <a:rPr lang="fa-IR" sz="2200" dirty="0" smtClean="0">
                <a:cs typeface="B Nazanin" panose="00000400000000000000" pitchFamily="2" charset="-78"/>
              </a:rPr>
              <a:t>متلب </a:t>
            </a:r>
            <a:r>
              <a:rPr lang="fa-IR" sz="2200" dirty="0">
                <a:cs typeface="B Nazanin" panose="00000400000000000000" pitchFamily="2" charset="-78"/>
              </a:rPr>
              <a:t>داریم </a:t>
            </a:r>
            <a:r>
              <a:rPr lang="fa-IR" sz="2200" dirty="0" smtClean="0">
                <a:cs typeface="B Nazanin" panose="00000400000000000000" pitchFamily="2" charset="-78"/>
              </a:rPr>
              <a:t>:</a:t>
            </a:r>
          </a:p>
          <a:p>
            <a:pPr algn="r" rtl="1"/>
            <a:endParaRPr lang="fa-IR" sz="22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200" dirty="0" smtClean="0">
                <a:cs typeface="B Nazanin" panose="00000400000000000000" pitchFamily="2" charset="-78"/>
              </a:rPr>
              <a:t>که </a:t>
            </a:r>
            <a:r>
              <a:rPr lang="fa-IR" sz="2200" dirty="0">
                <a:cs typeface="B Nazanin" panose="00000400000000000000" pitchFamily="2" charset="-78"/>
              </a:rPr>
              <a:t>در نتیجه مقدار تابع هزینه مینیمم برابر 437.6471 </a:t>
            </a:r>
            <a:endParaRPr lang="fa-IR" sz="2200" dirty="0" smtClean="0">
              <a:cs typeface="B Nazanin" panose="00000400000000000000" pitchFamily="2" charset="-78"/>
            </a:endParaRPr>
          </a:p>
          <a:p>
            <a:pPr algn="r" rtl="1"/>
            <a:endParaRPr lang="fa-IR" sz="22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200" dirty="0" smtClean="0">
                <a:cs typeface="B Nazanin" panose="00000400000000000000" pitchFamily="2" charset="-78"/>
              </a:rPr>
              <a:t>و </a:t>
            </a:r>
            <a:r>
              <a:rPr lang="fa-IR" sz="2200" dirty="0">
                <a:cs typeface="B Nazanin" panose="00000400000000000000" pitchFamily="2" charset="-78"/>
              </a:rPr>
              <a:t>متغیرهای تصمیم گیری بهینه </a:t>
            </a:r>
            <a:r>
              <a:rPr lang="en-US" sz="2200" dirty="0">
                <a:cs typeface="B Nazanin" panose="00000400000000000000" pitchFamily="2" charset="-78"/>
              </a:rPr>
              <a:t>x1=470.5882  </a:t>
            </a:r>
            <a:r>
              <a:rPr lang="en-US" sz="2200" dirty="0" smtClean="0">
                <a:cs typeface="B Nazanin" panose="00000400000000000000" pitchFamily="2" charset="-78"/>
              </a:rPr>
              <a:t>x2=329.4118 </a:t>
            </a:r>
            <a:r>
              <a:rPr lang="fa-IR" sz="2200" dirty="0" smtClean="0">
                <a:cs typeface="B Nazanin" panose="00000400000000000000" pitchFamily="2" charset="-78"/>
              </a:rPr>
              <a:t> می </a:t>
            </a:r>
            <a:r>
              <a:rPr lang="fa-IR" sz="2200" dirty="0">
                <a:cs typeface="B Nazanin" panose="00000400000000000000" pitchFamily="2" charset="-78"/>
              </a:rPr>
              <a:t>باشند.</a:t>
            </a:r>
            <a:endParaRPr lang="en-US" sz="2200" dirty="0">
              <a:cs typeface="B Nazanin" panose="00000400000000000000" pitchFamily="2" charset="-78"/>
            </a:endParaRPr>
          </a:p>
          <a:p>
            <a:pPr algn="r" rtl="1"/>
            <a:endParaRPr lang="en-US" sz="2200" dirty="0">
              <a:cs typeface="B Nazanin" panose="00000400000000000000" pitchFamily="2" charset="-78"/>
            </a:endParaRPr>
          </a:p>
          <a:p>
            <a:pPr algn="r" rtl="1"/>
            <a:endParaRPr lang="en-US" sz="22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61573" y="2409825"/>
            <a:ext cx="5810250" cy="3609975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/>
          </p:cNvSpPr>
          <p:nvPr/>
        </p:nvSpPr>
        <p:spPr bwMode="gray">
          <a:xfrm>
            <a:off x="10415517" y="561833"/>
            <a:ext cx="757450" cy="5390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000" dirty="0" smtClean="0">
                <a:cs typeface="Dast Nevis" panose="03000400000000000000" pitchFamily="66" charset="-78"/>
              </a:rPr>
              <a:t>10/13</a:t>
            </a:r>
            <a:endParaRPr lang="en-US" sz="2000" dirty="0">
              <a:cs typeface="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032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6454" y="973668"/>
            <a:ext cx="1099913" cy="706964"/>
          </a:xfrm>
        </p:spPr>
        <p:txBody>
          <a:bodyPr/>
          <a:lstStyle/>
          <a:p>
            <a:pPr algn="r"/>
            <a:r>
              <a:rPr lang="fa-IR" dirty="0">
                <a:cs typeface="Dast Nevis" panose="03000400000000000000" pitchFamily="66" charset="-78"/>
              </a:rPr>
              <a:t>مثال</a:t>
            </a:r>
            <a:endParaRPr lang="en-US" dirty="0">
              <a:cs typeface="Dast Nevis" panose="03000400000000000000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200" dirty="0" smtClean="0">
                <a:cs typeface="B Nazanin" panose="00000400000000000000" pitchFamily="2" charset="-78"/>
              </a:rPr>
              <a:t>مثال دوم تحلیل فضای هندسی مسئله</a:t>
            </a:r>
            <a:endParaRPr lang="en-US" sz="2200" dirty="0" smtClean="0">
              <a:cs typeface="B Nazanin" panose="00000400000000000000" pitchFamily="2" charset="-78"/>
            </a:endParaRPr>
          </a:p>
          <a:p>
            <a:pPr algn="r" rtl="1"/>
            <a:endParaRPr lang="fa-IR" sz="220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sz="2200" dirty="0">
              <a:cs typeface="B Nazanin" panose="00000400000000000000" pitchFamily="2" charset="-78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964282"/>
              </p:ext>
            </p:extLst>
          </p:nvPr>
        </p:nvGraphicFramePr>
        <p:xfrm>
          <a:off x="1965277" y="3440789"/>
          <a:ext cx="2320119" cy="2784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3" imgW="1143000" imgH="1371600" progId="Equation.DSMT4">
                  <p:embed/>
                </p:oleObj>
              </mc:Choice>
              <mc:Fallback>
                <p:oleObj name="Equation" r:id="rId3" imgW="1143000" imgH="1371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277" y="3440789"/>
                        <a:ext cx="2320119" cy="27841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866728"/>
              </p:ext>
            </p:extLst>
          </p:nvPr>
        </p:nvGraphicFramePr>
        <p:xfrm>
          <a:off x="7137779" y="3440789"/>
          <a:ext cx="2524836" cy="2456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5" imgW="1409700" imgH="1371600" progId="Equation.DSMT4">
                  <p:embed/>
                </p:oleObj>
              </mc:Choice>
              <mc:Fallback>
                <p:oleObj name="Equation" r:id="rId5" imgW="1409700" imgH="1371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779" y="3440789"/>
                        <a:ext cx="2524836" cy="24565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4571999" y="4655439"/>
            <a:ext cx="2279176" cy="136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gray">
          <a:xfrm>
            <a:off x="5017826" y="3958168"/>
            <a:ext cx="10999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2000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ساده شده</a:t>
            </a:r>
            <a:endParaRPr lang="en-US" sz="2000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99594" y="532263"/>
            <a:ext cx="757450" cy="539040"/>
          </a:xfrm>
        </p:spPr>
        <p:txBody>
          <a:bodyPr/>
          <a:lstStyle/>
          <a:p>
            <a:r>
              <a:rPr lang="fa-IR" sz="2000" dirty="0" smtClean="0">
                <a:solidFill>
                  <a:schemeClr val="bg1"/>
                </a:solidFill>
                <a:cs typeface="Dast Nevis" panose="03000400000000000000" pitchFamily="66" charset="-78"/>
              </a:rPr>
              <a:t>11/13</a:t>
            </a:r>
            <a:endParaRPr lang="en-US" sz="2000" dirty="0">
              <a:solidFill>
                <a:schemeClr val="bg1"/>
              </a:solidFill>
              <a:cs typeface="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274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8472" y="973668"/>
            <a:ext cx="3037895" cy="706964"/>
          </a:xfrm>
        </p:spPr>
        <p:txBody>
          <a:bodyPr/>
          <a:lstStyle/>
          <a:p>
            <a:pPr algn="r"/>
            <a:r>
              <a:rPr lang="fa-IR" dirty="0">
                <a:cs typeface="Dast Nevis" panose="03000400000000000000" pitchFamily="66" charset="-78"/>
              </a:rPr>
              <a:t>حل مثال در متلب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endParaRPr lang="fa-IR" sz="2600" b="1" dirty="0">
              <a:cs typeface="Dast Nevis" panose="03000400000000000000" pitchFamily="66" charset="-78"/>
            </a:endParaRPr>
          </a:p>
          <a:p>
            <a:pPr marL="0" indent="0" algn="r" rtl="1">
              <a:buNone/>
            </a:pPr>
            <a:r>
              <a:rPr lang="fa-IR" sz="26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Dast Nevis" panose="03000400000000000000" pitchFamily="66" charset="-78"/>
              </a:rPr>
              <a:t>حل </a:t>
            </a:r>
            <a:r>
              <a:rPr lang="fa-IR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Dast Nevis" panose="03000400000000000000" pitchFamily="66" charset="-78"/>
              </a:rPr>
              <a:t>مثال</a:t>
            </a:r>
            <a:r>
              <a:rPr lang="fa-IR" sz="26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Dast Nevis" panose="03000400000000000000" pitchFamily="66" charset="-78"/>
              </a:rPr>
              <a:t> </a:t>
            </a:r>
            <a:r>
              <a:rPr lang="fa-IR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Dast Nevis" panose="03000400000000000000" pitchFamily="66" charset="-78"/>
              </a:rPr>
              <a:t>فضای هندسی</a:t>
            </a:r>
            <a:endParaRPr lang="en-US" sz="26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231756"/>
              </p:ext>
            </p:extLst>
          </p:nvPr>
        </p:nvGraphicFramePr>
        <p:xfrm>
          <a:off x="1842446" y="2811133"/>
          <a:ext cx="3084396" cy="3001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3" imgW="1409700" imgH="1371600" progId="Equation.DSMT4">
                  <p:embed/>
                </p:oleObj>
              </mc:Choice>
              <mc:Fallback>
                <p:oleObj name="Equation" r:id="rId3" imgW="140970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2446" y="2811133"/>
                        <a:ext cx="3084396" cy="30010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99594" y="532263"/>
            <a:ext cx="757450" cy="539040"/>
          </a:xfrm>
        </p:spPr>
        <p:txBody>
          <a:bodyPr/>
          <a:lstStyle/>
          <a:p>
            <a:r>
              <a:rPr lang="fa-IR" sz="2000" dirty="0" smtClean="0">
                <a:solidFill>
                  <a:schemeClr val="bg1"/>
                </a:solidFill>
                <a:cs typeface="Dast Nevis" panose="03000400000000000000" pitchFamily="66" charset="-78"/>
              </a:rPr>
              <a:t>12/13</a:t>
            </a:r>
            <a:endParaRPr lang="en-US" sz="2000" dirty="0">
              <a:solidFill>
                <a:schemeClr val="bg1"/>
              </a:solidFill>
              <a:cs typeface="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646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7528" y="973668"/>
            <a:ext cx="3078839" cy="706964"/>
          </a:xfrm>
        </p:spPr>
        <p:txBody>
          <a:bodyPr/>
          <a:lstStyle/>
          <a:p>
            <a:pPr algn="r"/>
            <a:r>
              <a:rPr lang="fa-IR" dirty="0">
                <a:cs typeface="Dast Nevis" panose="03000400000000000000" pitchFamily="66" charset="-78"/>
              </a:rPr>
              <a:t>حل مثال در متلب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2200" dirty="0">
                <a:cs typeface="B Nazanin" panose="00000400000000000000" pitchFamily="2" charset="-78"/>
              </a:rPr>
              <a:t>و در نتیجه با دستورات </a:t>
            </a:r>
            <a:r>
              <a:rPr lang="ar-SA" sz="2200" dirty="0" smtClean="0">
                <a:cs typeface="B Nazanin" panose="00000400000000000000" pitchFamily="2" charset="-78"/>
              </a:rPr>
              <a:t>زیر</a:t>
            </a:r>
            <a:endParaRPr lang="fa-IR" sz="220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ar-SA" sz="2200" dirty="0" smtClean="0">
                <a:cs typeface="B Nazanin" panose="00000400000000000000" pitchFamily="2" charset="-78"/>
              </a:rPr>
              <a:t>در</a:t>
            </a:r>
            <a:r>
              <a:rPr lang="fa-IR" sz="2200" dirty="0" smtClean="0">
                <a:cs typeface="B Nazanin" panose="00000400000000000000" pitchFamily="2" charset="-78"/>
              </a:rPr>
              <a:t>متلب برای </a:t>
            </a:r>
            <a:r>
              <a:rPr lang="fa-IR" sz="2200" dirty="0">
                <a:cs typeface="B Nazanin" panose="00000400000000000000" pitchFamily="2" charset="-78"/>
              </a:rPr>
              <a:t>حل این مسئله </a:t>
            </a:r>
            <a:r>
              <a:rPr lang="fa-IR" sz="2200" dirty="0" smtClean="0">
                <a:cs typeface="B Nazanin" panose="00000400000000000000" pitchFamily="2" charset="-78"/>
              </a:rPr>
              <a:t>داریم</a:t>
            </a:r>
          </a:p>
          <a:p>
            <a:pPr algn="r" rtl="1"/>
            <a:endParaRPr lang="fa-IR" sz="2200" dirty="0">
              <a:cs typeface="B Nazanin" panose="00000400000000000000" pitchFamily="2" charset="-78"/>
            </a:endParaRPr>
          </a:p>
          <a:p>
            <a:pPr algn="r" rtl="1"/>
            <a:r>
              <a:rPr lang="fa-IR" sz="2200" dirty="0">
                <a:cs typeface="B Nazanin" panose="00000400000000000000" pitchFamily="2" charset="-78"/>
              </a:rPr>
              <a:t>که </a:t>
            </a:r>
            <a:r>
              <a:rPr lang="fa-IR" sz="2200" dirty="0" smtClean="0">
                <a:cs typeface="B Nazanin" panose="00000400000000000000" pitchFamily="2" charset="-78"/>
              </a:rPr>
              <a:t>در </a:t>
            </a:r>
            <a:r>
              <a:rPr lang="fa-IR" sz="2200" dirty="0">
                <a:cs typeface="B Nazanin" panose="00000400000000000000" pitchFamily="2" charset="-78"/>
              </a:rPr>
              <a:t>واقع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fmin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=+36</a:t>
            </a:r>
            <a:r>
              <a:rPr lang="fa-I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200" dirty="0">
                <a:cs typeface="B Nazanin" panose="00000400000000000000" pitchFamily="2" charset="-78"/>
              </a:rPr>
              <a:t>می باشد</a:t>
            </a:r>
            <a:r>
              <a:rPr lang="fa-IR" sz="2200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sz="2200" dirty="0" smtClean="0">
                <a:cs typeface="B Nazanin" panose="00000400000000000000" pitchFamily="2" charset="-78"/>
              </a:rPr>
              <a:t>و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x1=2</a:t>
            </a:r>
            <a:r>
              <a:rPr lang="en-US" sz="2200" dirty="0">
                <a:cs typeface="B Nazanin" panose="00000400000000000000" pitchFamily="2" charset="-78"/>
              </a:rPr>
              <a:t>,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x2=6</a:t>
            </a:r>
            <a:r>
              <a:rPr lang="en-US" sz="2200" dirty="0">
                <a:cs typeface="B Nazanin" panose="00000400000000000000" pitchFamily="2" charset="-78"/>
              </a:rPr>
              <a:t> </a:t>
            </a:r>
            <a:r>
              <a:rPr lang="fa-IR" sz="2200" dirty="0">
                <a:cs typeface="B Nazanin" panose="00000400000000000000" pitchFamily="2" charset="-78"/>
              </a:rPr>
              <a:t> هستند.</a:t>
            </a:r>
            <a:endParaRPr lang="en-US" sz="2200" dirty="0">
              <a:cs typeface="B Nazanin" panose="00000400000000000000" pitchFamily="2" charset="-78"/>
            </a:endParaRPr>
          </a:p>
          <a:p>
            <a:pPr algn="r" rtl="1"/>
            <a:endParaRPr lang="fa-IR" sz="2200" dirty="0">
              <a:cs typeface="B Nazanin" panose="00000400000000000000" pitchFamily="2" charset="-78"/>
            </a:endParaRPr>
          </a:p>
          <a:p>
            <a:pPr algn="r" rtl="1"/>
            <a:endParaRPr lang="fa-IR" sz="2200" dirty="0">
              <a:cs typeface="B Nazanin" panose="00000400000000000000" pitchFamily="2" charset="-78"/>
            </a:endParaRPr>
          </a:p>
          <a:p>
            <a:pPr algn="r" rtl="1"/>
            <a:endParaRPr lang="en-US" sz="22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54954" y="2603500"/>
            <a:ext cx="5127294" cy="3631442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99594" y="532263"/>
            <a:ext cx="757450" cy="539040"/>
          </a:xfrm>
        </p:spPr>
        <p:txBody>
          <a:bodyPr/>
          <a:lstStyle/>
          <a:p>
            <a:r>
              <a:rPr lang="fa-IR" sz="2000" dirty="0" smtClean="0">
                <a:solidFill>
                  <a:schemeClr val="bg1"/>
                </a:solidFill>
                <a:cs typeface="Dast Nevis" panose="03000400000000000000" pitchFamily="66" charset="-78"/>
              </a:rPr>
              <a:t>13/13</a:t>
            </a:r>
            <a:endParaRPr lang="en-US" sz="2000" dirty="0">
              <a:solidFill>
                <a:schemeClr val="bg1"/>
              </a:solidFill>
              <a:cs typeface="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782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7402" y="2771159"/>
            <a:ext cx="3835022" cy="1077510"/>
          </a:xfrm>
        </p:spPr>
        <p:txBody>
          <a:bodyPr>
            <a:noAutofit/>
          </a:bodyPr>
          <a:lstStyle/>
          <a:p>
            <a:r>
              <a:rPr lang="en-US" sz="5000" dirty="0" smtClean="0">
                <a:latin typeface="Chiller" panose="04020404031007020602" pitchFamily="82" charset="0"/>
              </a:rPr>
              <a:t>Any Question ?</a:t>
            </a:r>
            <a:endParaRPr lang="en-US" sz="5000" dirty="0">
              <a:latin typeface="Chiller" panose="040204040310070206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118" y="341194"/>
            <a:ext cx="4441735" cy="61551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4876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3366" y="2730216"/>
            <a:ext cx="3239624" cy="861420"/>
          </a:xfrm>
        </p:spPr>
        <p:txBody>
          <a:bodyPr>
            <a:normAutofit/>
          </a:bodyPr>
          <a:lstStyle/>
          <a:p>
            <a:r>
              <a:rPr lang="fa-IR" sz="3600" dirty="0" smtClean="0">
                <a:cs typeface="Dast Nevis" panose="03000400000000000000" pitchFamily="66" charset="-78"/>
              </a:rPr>
              <a:t>با تشکر از توجهتون</a:t>
            </a:r>
            <a:endParaRPr lang="en-US" sz="3600" dirty="0">
              <a:cs typeface="Dast Nevis" panose="03000400000000000000" pitchFamily="66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76" y="409431"/>
            <a:ext cx="4462818" cy="60323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6604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621" y="973668"/>
            <a:ext cx="2423746" cy="706964"/>
          </a:xfrm>
        </p:spPr>
        <p:txBody>
          <a:bodyPr/>
          <a:lstStyle/>
          <a:p>
            <a:pPr algn="r"/>
            <a:r>
              <a:rPr lang="fa-IR" dirty="0" smtClean="0">
                <a:cs typeface="Dast Nevis" panose="03000400000000000000" pitchFamily="66" charset="-78"/>
              </a:rPr>
              <a:t>فهرست مطالب</a:t>
            </a:r>
            <a:endParaRPr lang="en-US" dirty="0">
              <a:cs typeface="Dast Nevis" panose="03000400000000000000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5266" y="2603500"/>
            <a:ext cx="3675347" cy="1832022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مقدمات متلب </a:t>
            </a:r>
          </a:p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حل مسائل برنامه ریزی خطی در متلب</a:t>
            </a:r>
          </a:p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مثال</a:t>
            </a:r>
          </a:p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حل مثال در متلب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99594" y="532263"/>
            <a:ext cx="757450" cy="539040"/>
          </a:xfrm>
        </p:spPr>
        <p:txBody>
          <a:bodyPr/>
          <a:lstStyle/>
          <a:p>
            <a:r>
              <a:rPr lang="fa-IR" sz="2000" dirty="0" smtClean="0">
                <a:solidFill>
                  <a:schemeClr val="bg1"/>
                </a:solidFill>
                <a:cs typeface="Dast Nevis" panose="03000400000000000000" pitchFamily="66" charset="-78"/>
              </a:rPr>
              <a:t>1/1</a:t>
            </a:r>
            <a:r>
              <a:rPr lang="fa-IR" sz="2000" dirty="0">
                <a:cs typeface="Dast Nevis" panose="03000400000000000000" pitchFamily="66" charset="-78"/>
              </a:rPr>
              <a:t>3</a:t>
            </a:r>
            <a:endParaRPr lang="en-US" sz="2000" dirty="0">
              <a:solidFill>
                <a:schemeClr val="bg1"/>
              </a:solidFill>
              <a:cs typeface="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851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7463" y="973668"/>
            <a:ext cx="2068904" cy="706964"/>
          </a:xfrm>
        </p:spPr>
        <p:txBody>
          <a:bodyPr/>
          <a:lstStyle/>
          <a:p>
            <a:pPr algn="r"/>
            <a:r>
              <a:rPr lang="fa-IR" dirty="0">
                <a:cs typeface="Dast Nevis" panose="03000400000000000000" pitchFamily="66" charset="-78"/>
              </a:rPr>
              <a:t>مقدمات متلب</a:t>
            </a:r>
            <a:endParaRPr lang="en-US" dirty="0">
              <a:cs typeface="Dast Nevis" panose="03000400000000000000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155856"/>
          </a:xfrm>
        </p:spPr>
        <p:txBody>
          <a:bodyPr>
            <a:normAutofit/>
          </a:bodyPr>
          <a:lstStyle/>
          <a:p>
            <a:pPr algn="r" rtl="1"/>
            <a:r>
              <a:rPr lang="fa-IR" sz="2200" dirty="0" smtClean="0">
                <a:cs typeface="B Nazanin" panose="00000400000000000000" pitchFamily="2" charset="-78"/>
              </a:rPr>
              <a:t>متلب یک نرم افزار مهندسی است برای حل مسائل ریاضی استفاده میشود و </a:t>
            </a:r>
            <a:r>
              <a:rPr lang="en-US" sz="2200" dirty="0">
                <a:latin typeface="Times New Roman" panose="02020603050405020304" pitchFamily="18" charset="0"/>
                <a:cs typeface="B Nazanin" panose="00000400000000000000" pitchFamily="2" charset="-78"/>
              </a:rPr>
              <a:t>Toolbox</a:t>
            </a:r>
            <a:r>
              <a:rPr lang="fa-IR" sz="2200" dirty="0" smtClean="0">
                <a:cs typeface="B Nazanin" panose="00000400000000000000" pitchFamily="2" charset="-78"/>
              </a:rPr>
              <a:t> های متنوعی دارد مانند </a:t>
            </a:r>
            <a:r>
              <a:rPr lang="en-US" sz="2200" dirty="0">
                <a:latin typeface="Times New Roman" panose="02020603050405020304" pitchFamily="18" charset="0"/>
                <a:cs typeface="B Nazanin" panose="00000400000000000000" pitchFamily="2" charset="-78"/>
              </a:rPr>
              <a:t>Fuzzy Toolbox</a:t>
            </a:r>
            <a:r>
              <a:rPr lang="fa-IR" sz="2200" dirty="0" smtClean="0">
                <a:cs typeface="B Nazanin" panose="00000400000000000000" pitchFamily="2" charset="-78"/>
              </a:rPr>
              <a:t>، </a:t>
            </a:r>
            <a:r>
              <a:rPr lang="en-US" sz="2200" dirty="0">
                <a:latin typeface="Times New Roman" panose="02020603050405020304" pitchFamily="18" charset="0"/>
                <a:cs typeface="B Nazanin" panose="00000400000000000000" pitchFamily="2" charset="-78"/>
              </a:rPr>
              <a:t>Control System Toolbox</a:t>
            </a:r>
            <a:r>
              <a:rPr lang="fa-IR" sz="2200" dirty="0" smtClean="0">
                <a:cs typeface="B Nazanin" panose="00000400000000000000" pitchFamily="2" charset="-78"/>
              </a:rPr>
              <a:t> ،</a:t>
            </a:r>
            <a:r>
              <a:rPr lang="en-US" sz="2200" dirty="0" smtClean="0">
                <a:cs typeface="B Nazanin" panose="00000400000000000000" pitchFamily="2" charset="-78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B Nazanin" panose="00000400000000000000" pitchFamily="2" charset="-78"/>
              </a:rPr>
              <a:t>Financial</a:t>
            </a:r>
            <a:r>
              <a:rPr lang="en-US" sz="2200" dirty="0" smtClean="0">
                <a:cs typeface="B Nazanin" panose="00000400000000000000" pitchFamily="2" charset="-78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B Nazanin" panose="00000400000000000000" pitchFamily="2" charset="-78"/>
              </a:rPr>
              <a:t>Toolbox</a:t>
            </a:r>
            <a:r>
              <a:rPr lang="fa-IR" sz="2200" dirty="0" smtClean="0">
                <a:cs typeface="B Nazanin" panose="00000400000000000000" pitchFamily="2" charset="-78"/>
              </a:rPr>
              <a:t> و ...</a:t>
            </a:r>
            <a:r>
              <a:rPr lang="en-US" sz="2200" dirty="0" smtClean="0">
                <a:cs typeface="B Nazanin" panose="00000400000000000000" pitchFamily="2" charset="-78"/>
              </a:rPr>
              <a:t> </a:t>
            </a:r>
            <a:r>
              <a:rPr lang="fa-IR" sz="2200" dirty="0" smtClean="0">
                <a:cs typeface="B Nazanin" panose="00000400000000000000" pitchFamily="2" charset="-78"/>
              </a:rPr>
              <a:t> که در اینجا از </a:t>
            </a:r>
            <a:r>
              <a:rPr lang="en-US" sz="22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Optimization Toolbox</a:t>
            </a:r>
            <a:r>
              <a:rPr lang="fa-IR" sz="2200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200" dirty="0" smtClean="0">
                <a:cs typeface="B Nazanin" panose="00000400000000000000" pitchFamily="2" charset="-78"/>
              </a:rPr>
              <a:t>استفاده میکنیم.</a:t>
            </a:r>
          </a:p>
          <a:p>
            <a:pPr algn="r" rtl="1"/>
            <a:endParaRPr lang="fa-IR" sz="2200" dirty="0">
              <a:cs typeface="B Nazanin" panose="00000400000000000000" pitchFamily="2" charset="-78"/>
            </a:endParaRPr>
          </a:p>
          <a:p>
            <a:pPr algn="r" rtl="1"/>
            <a:r>
              <a:rPr lang="en-US" sz="2200" dirty="0">
                <a:latin typeface="Times New Roman" panose="02020603050405020304" pitchFamily="18" charset="0"/>
                <a:cs typeface="B Nazanin" panose="00000400000000000000" pitchFamily="2" charset="-78"/>
              </a:rPr>
              <a:t>Optimization Toolbox</a:t>
            </a:r>
            <a:r>
              <a:rPr lang="fa-IR" sz="22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200" dirty="0">
                <a:cs typeface="B Nazanin" panose="00000400000000000000" pitchFamily="2" charset="-78"/>
              </a:rPr>
              <a:t>برای حل مسائل بهینه سازی استفاده میشود</a:t>
            </a:r>
            <a:r>
              <a:rPr lang="fa-IR" sz="2200" dirty="0" smtClean="0">
                <a:cs typeface="B Nazanin" panose="00000400000000000000" pitchFamily="2" charset="-78"/>
              </a:rPr>
              <a:t>. دونوع بهینه سازی انجام میدهد. بهینه سازی مقید و بهینه سازی نامقید. در بهینه سازی مقید مسئله دارای محدودیت میباشد اما در نامقید هیچ محدودیتی وجود ندارد. که مسائل برنامه ریزی خطی از نوع بهینه سازی مقید میباشند.</a:t>
            </a:r>
            <a:endParaRPr lang="fa-IR" sz="22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99594" y="532263"/>
            <a:ext cx="757450" cy="539040"/>
          </a:xfrm>
        </p:spPr>
        <p:txBody>
          <a:bodyPr/>
          <a:lstStyle/>
          <a:p>
            <a:r>
              <a:rPr lang="fa-IR" sz="2000" dirty="0" smtClean="0">
                <a:solidFill>
                  <a:schemeClr val="bg1"/>
                </a:solidFill>
                <a:cs typeface="Dast Nevis" panose="03000400000000000000" pitchFamily="66" charset="-78"/>
              </a:rPr>
              <a:t>2/13</a:t>
            </a:r>
            <a:endParaRPr lang="en-US" sz="2000" dirty="0">
              <a:solidFill>
                <a:schemeClr val="bg1"/>
              </a:solidFill>
              <a:cs typeface="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731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9488" y="973668"/>
            <a:ext cx="6176880" cy="706964"/>
          </a:xfrm>
        </p:spPr>
        <p:txBody>
          <a:bodyPr/>
          <a:lstStyle/>
          <a:p>
            <a:pPr algn="r"/>
            <a:r>
              <a:rPr lang="fa-IR" dirty="0">
                <a:cs typeface="Dast Nevis" panose="03000400000000000000" pitchFamily="66" charset="-78"/>
              </a:rPr>
              <a:t>حل مسائل برنامه ریزی خطی در متلب</a:t>
            </a:r>
            <a:endParaRPr lang="en-US" dirty="0">
              <a:cs typeface="Dast Nevis" panose="03000400000000000000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83401"/>
          </a:xfrm>
        </p:spPr>
        <p:txBody>
          <a:bodyPr/>
          <a:lstStyle/>
          <a:p>
            <a:pPr algn="r" rtl="1"/>
            <a:r>
              <a:rPr lang="fa-IR" sz="2200" dirty="0">
                <a:cs typeface="B Nazanin" panose="00000400000000000000" pitchFamily="2" charset="-78"/>
              </a:rPr>
              <a:t>برای حل مسئله برنامه ریزی خطی </a:t>
            </a:r>
            <a:r>
              <a:rPr lang="fa-IR" sz="2200" dirty="0" smtClean="0">
                <a:cs typeface="B Nazanin" panose="00000400000000000000" pitchFamily="2" charset="-78"/>
              </a:rPr>
              <a:t>در متلب از </a:t>
            </a:r>
            <a:r>
              <a:rPr lang="fa-IR" sz="2200" dirty="0">
                <a:cs typeface="B Nazanin" panose="00000400000000000000" pitchFamily="2" charset="-78"/>
              </a:rPr>
              <a:t>دستور زیر می توان استفاده کرد:</a:t>
            </a:r>
            <a:endParaRPr lang="en-US" sz="2200" dirty="0">
              <a:cs typeface="B Nazanin" panose="00000400000000000000" pitchFamily="2" charset="-78"/>
            </a:endParaRPr>
          </a:p>
          <a:p>
            <a:pPr marL="0" indent="0" rtl="1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x,fmin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linprog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f,A,b,Aeq,beq,lb,ub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a-I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1">
              <a:buNone/>
            </a:pPr>
            <a:endParaRPr lang="fa-I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fa-IR" sz="2200" dirty="0">
                <a:cs typeface="B Nazanin" panose="00000400000000000000" pitchFamily="2" charset="-78"/>
              </a:rPr>
              <a:t>در </a:t>
            </a:r>
            <a:r>
              <a:rPr lang="fa-IR" sz="2200" dirty="0" smtClean="0">
                <a:cs typeface="B Nazanin" panose="00000400000000000000" pitchFamily="2" charset="-78"/>
              </a:rPr>
              <a:t>این </a:t>
            </a:r>
            <a:r>
              <a:rPr lang="fa-IR" sz="2200" dirty="0">
                <a:cs typeface="B Nazanin" panose="00000400000000000000" pitchFamily="2" charset="-78"/>
              </a:rPr>
              <a:t>دستور </a:t>
            </a:r>
            <a:r>
              <a:rPr lang="en-US" sz="2200" dirty="0">
                <a:latin typeface="Times New Roman" panose="02020603050405020304" pitchFamily="18" charset="0"/>
                <a:cs typeface="B Nazanin" panose="00000400000000000000" pitchFamily="2" charset="-78"/>
              </a:rPr>
              <a:t>[</a:t>
            </a:r>
            <a:r>
              <a:rPr lang="en-US" sz="22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x,fmin</a:t>
            </a:r>
            <a:r>
              <a:rPr lang="en-US" sz="2200" dirty="0">
                <a:latin typeface="Times New Roman" panose="02020603050405020304" pitchFamily="18" charset="0"/>
                <a:cs typeface="B Nazanin" panose="00000400000000000000" pitchFamily="2" charset="-78"/>
              </a:rPr>
              <a:t>]</a:t>
            </a:r>
            <a:r>
              <a:rPr lang="fa-IR" sz="22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200" dirty="0">
                <a:cs typeface="B Nazanin" panose="00000400000000000000" pitchFamily="2" charset="-78"/>
              </a:rPr>
              <a:t>خروجی و </a:t>
            </a:r>
            <a:r>
              <a:rPr lang="en-US" sz="2200" dirty="0">
                <a:latin typeface="Times New Roman" panose="02020603050405020304" pitchFamily="18" charset="0"/>
                <a:cs typeface="B Nazanin" panose="00000400000000000000" pitchFamily="2" charset="-78"/>
              </a:rPr>
              <a:t>(</a:t>
            </a:r>
            <a:r>
              <a:rPr lang="en-US" sz="22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f,A,b,Aeq,beq,lb,ub</a:t>
            </a:r>
            <a:r>
              <a:rPr lang="en-US" sz="2200" dirty="0">
                <a:latin typeface="Times New Roman" panose="02020603050405020304" pitchFamily="18" charset="0"/>
                <a:cs typeface="B Nazanin" panose="00000400000000000000" pitchFamily="2" charset="-78"/>
              </a:rPr>
              <a:t>)</a:t>
            </a:r>
            <a:r>
              <a:rPr lang="fa-IR" sz="2200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200" dirty="0">
                <a:cs typeface="B Nazanin" panose="00000400000000000000" pitchFamily="2" charset="-78"/>
              </a:rPr>
              <a:t>ها ورودی، تابع می باشند</a:t>
            </a:r>
            <a:r>
              <a:rPr lang="fa-IR" sz="2200" dirty="0" smtClean="0">
                <a:cs typeface="B Nazanin" panose="00000400000000000000" pitchFamily="2" charset="-78"/>
              </a:rPr>
              <a:t>.</a:t>
            </a:r>
          </a:p>
          <a:p>
            <a:pPr marL="0" indent="0" algn="r" rtl="1">
              <a:buNone/>
            </a:pPr>
            <a:endParaRPr lang="en-US" sz="2200" dirty="0">
              <a:cs typeface="B Nazanin" panose="00000400000000000000" pitchFamily="2" charset="-78"/>
            </a:endParaRPr>
          </a:p>
          <a:p>
            <a:pPr algn="r" rtl="1"/>
            <a:r>
              <a:rPr lang="fa-IR" sz="2200" dirty="0" smtClean="0">
                <a:cs typeface="B Nazanin" panose="00000400000000000000" pitchFamily="2" charset="-78"/>
              </a:rPr>
              <a:t>که </a:t>
            </a:r>
            <a:r>
              <a:rPr lang="en-US" sz="2200" dirty="0">
                <a:latin typeface="Times New Roman" panose="02020603050405020304" pitchFamily="18" charset="0"/>
                <a:cs typeface="B Nazanin" panose="00000400000000000000" pitchFamily="2" charset="-78"/>
              </a:rPr>
              <a:t>X</a:t>
            </a:r>
            <a:r>
              <a:rPr lang="fa-IR" sz="2200" dirty="0" smtClean="0">
                <a:cs typeface="B Nazanin" panose="00000400000000000000" pitchFamily="2" charset="-78"/>
              </a:rPr>
              <a:t> یک </a:t>
            </a:r>
            <a:r>
              <a:rPr lang="fa-IR" sz="2200" dirty="0">
                <a:cs typeface="B Nazanin" panose="00000400000000000000" pitchFamily="2" charset="-78"/>
              </a:rPr>
              <a:t>بردار است که اجزای آن متغیرهای تصمیم گیری هستند، که بعد از انجام تابع، مقدار متغیر تصمیم گیری بهینه بدست می آید، و </a:t>
            </a:r>
            <a:r>
              <a:rPr lang="en-US" sz="22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fmin</a:t>
            </a:r>
            <a:r>
              <a:rPr lang="fa-IR" sz="2200" dirty="0">
                <a:cs typeface="B Nazanin" panose="00000400000000000000" pitchFamily="2" charset="-78"/>
              </a:rPr>
              <a:t> مقدار تابع هزینه در نقطه بهینه می باشد.</a:t>
            </a:r>
            <a:endParaRPr lang="en-US" sz="2200" dirty="0">
              <a:cs typeface="B Nazanin" panose="00000400000000000000" pitchFamily="2" charset="-78"/>
            </a:endParaRPr>
          </a:p>
          <a:p>
            <a:pPr algn="r" rtl="1"/>
            <a:endParaRPr lang="fa-I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en-US" dirty="0"/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99594" y="532263"/>
            <a:ext cx="757450" cy="539040"/>
          </a:xfrm>
        </p:spPr>
        <p:txBody>
          <a:bodyPr/>
          <a:lstStyle/>
          <a:p>
            <a:r>
              <a:rPr lang="fa-IR" sz="2000" dirty="0" smtClean="0">
                <a:solidFill>
                  <a:schemeClr val="bg1"/>
                </a:solidFill>
                <a:cs typeface="Dast Nevis" panose="03000400000000000000" pitchFamily="66" charset="-78"/>
              </a:rPr>
              <a:t>3/13</a:t>
            </a:r>
            <a:endParaRPr lang="en-US" sz="2000" dirty="0">
              <a:solidFill>
                <a:schemeClr val="bg1"/>
              </a:solidFill>
              <a:cs typeface="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886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3134" y="973668"/>
            <a:ext cx="6163233" cy="706964"/>
          </a:xfrm>
        </p:spPr>
        <p:txBody>
          <a:bodyPr/>
          <a:lstStyle/>
          <a:p>
            <a:pPr algn="r"/>
            <a:r>
              <a:rPr lang="fa-IR" dirty="0">
                <a:cs typeface="Dast Nevis" panose="03000400000000000000" pitchFamily="66" charset="-78"/>
              </a:rPr>
              <a:t>حل مسائل برنامه ریزی خطی در متلب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742709"/>
          </a:xfrm>
        </p:spPr>
        <p:txBody>
          <a:bodyPr>
            <a:normAutofit/>
          </a:bodyPr>
          <a:lstStyle/>
          <a:p>
            <a:pPr algn="r" rtl="1"/>
            <a:r>
              <a:rPr lang="fa-IR" sz="2200" dirty="0">
                <a:cs typeface="B Nazanin" panose="00000400000000000000" pitchFamily="2" charset="-78"/>
              </a:rPr>
              <a:t>در واقع این تابع به صورت زیر عمل می کند (مسئله بهینه سازی را حل می کند)</a:t>
            </a:r>
            <a:endParaRPr lang="en-US" sz="2200" dirty="0">
              <a:cs typeface="B Nazanin" panose="00000400000000000000" pitchFamily="2" charset="-78"/>
            </a:endParaRPr>
          </a:p>
          <a:p>
            <a:pPr algn="r" rtl="1"/>
            <a:endParaRPr lang="fa-IR" sz="2200" dirty="0" smtClean="0">
              <a:cs typeface="B Nazanin" panose="00000400000000000000" pitchFamily="2" charset="-78"/>
            </a:endParaRPr>
          </a:p>
          <a:p>
            <a:pPr algn="r" rtl="1"/>
            <a:endParaRPr lang="fa-IR" sz="2200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2200" dirty="0" smtClean="0">
              <a:cs typeface="B Nazanin" panose="00000400000000000000" pitchFamily="2" charset="-78"/>
            </a:endParaRPr>
          </a:p>
          <a:p>
            <a:pPr algn="r" rtl="1"/>
            <a:r>
              <a:rPr lang="en-US" sz="2200" dirty="0" smtClean="0">
                <a:cs typeface="B Nazanin" panose="00000400000000000000" pitchFamily="2" charset="-78"/>
              </a:rPr>
              <a:t>f</a:t>
            </a:r>
            <a:r>
              <a:rPr lang="fa-IR" sz="2200" dirty="0" smtClean="0">
                <a:cs typeface="B Nazanin" panose="00000400000000000000" pitchFamily="2" charset="-78"/>
              </a:rPr>
              <a:t> </a:t>
            </a:r>
            <a:r>
              <a:rPr lang="fa-IR" sz="2200" dirty="0">
                <a:cs typeface="B Nazanin" panose="00000400000000000000" pitchFamily="2" charset="-78"/>
              </a:rPr>
              <a:t>یک بردار است و اجزای آن </a:t>
            </a:r>
            <a:r>
              <a:rPr lang="fa-IR" sz="2200" dirty="0" smtClean="0">
                <a:cs typeface="B Nazanin" panose="00000400000000000000" pitchFamily="2" charset="-78"/>
              </a:rPr>
              <a:t>ضرایب </a:t>
            </a:r>
            <a:r>
              <a:rPr lang="fa-IR" sz="2200" dirty="0">
                <a:cs typeface="B Nazanin" panose="00000400000000000000" pitchFamily="2" charset="-78"/>
              </a:rPr>
              <a:t>متغیرهای تصمیم گیری در تابع </a:t>
            </a:r>
            <a:r>
              <a:rPr lang="fa-IR" sz="2200" dirty="0" smtClean="0">
                <a:cs typeface="B Nazanin" panose="00000400000000000000" pitchFamily="2" charset="-78"/>
              </a:rPr>
              <a:t>هدف (</a:t>
            </a:r>
            <a:r>
              <a:rPr lang="fa-IR" sz="2200" dirty="0">
                <a:cs typeface="B Nazanin" panose="00000400000000000000" pitchFamily="2" charset="-78"/>
              </a:rPr>
              <a:t>تابع هزینه) می </a:t>
            </a:r>
            <a:r>
              <a:rPr lang="fa-IR" sz="2200" dirty="0" smtClean="0">
                <a:cs typeface="B Nazanin" panose="00000400000000000000" pitchFamily="2" charset="-78"/>
              </a:rPr>
              <a:t>باشند</a:t>
            </a:r>
          </a:p>
          <a:p>
            <a:pPr algn="r" rtl="1"/>
            <a:endParaRPr lang="fa-IR" sz="220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b="1" dirty="0">
                <a:solidFill>
                  <a:schemeClr val="accent1"/>
                </a:solidFill>
                <a:cs typeface="B Nazanin" panose="00000400000000000000" pitchFamily="2" charset="-78"/>
              </a:rPr>
              <a:t>نکته : </a:t>
            </a:r>
            <a:r>
              <a:rPr lang="fa-IR" sz="2200" dirty="0">
                <a:cs typeface="B Nazanin" panose="00000400000000000000" pitchFamily="2" charset="-78"/>
              </a:rPr>
              <a:t>این </a:t>
            </a:r>
            <a:r>
              <a:rPr lang="fa-IR" sz="2200" dirty="0" smtClean="0">
                <a:cs typeface="B Nazanin" panose="00000400000000000000" pitchFamily="2" charset="-78"/>
              </a:rPr>
              <a:t>تابع برای حل مسائل مینیمم سازی می باشد، و برای حل مسائل ماکسیمم سازی باید تابع هزینه را در 1- ضرب کرده تا مسئله به مینمم سازی تبدیل شود.</a:t>
            </a:r>
            <a:endParaRPr lang="fa-IR" sz="220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2200" dirty="0" smtClean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01" y="3093323"/>
            <a:ext cx="3439522" cy="1381530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99594" y="532263"/>
            <a:ext cx="757450" cy="539040"/>
          </a:xfrm>
        </p:spPr>
        <p:txBody>
          <a:bodyPr/>
          <a:lstStyle/>
          <a:p>
            <a:r>
              <a:rPr lang="fa-IR" sz="2000" dirty="0" smtClean="0">
                <a:solidFill>
                  <a:schemeClr val="bg1"/>
                </a:solidFill>
                <a:cs typeface="Dast Nevis" panose="03000400000000000000" pitchFamily="66" charset="-78"/>
              </a:rPr>
              <a:t>4/13</a:t>
            </a:r>
            <a:endParaRPr lang="en-US" sz="2000" dirty="0">
              <a:solidFill>
                <a:schemeClr val="bg1"/>
              </a:solidFill>
              <a:cs typeface="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61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839" y="973668"/>
            <a:ext cx="6190528" cy="706964"/>
          </a:xfrm>
        </p:spPr>
        <p:txBody>
          <a:bodyPr/>
          <a:lstStyle/>
          <a:p>
            <a:pPr algn="r"/>
            <a:r>
              <a:rPr lang="fa-IR" dirty="0">
                <a:cs typeface="Dast Nevis" panose="03000400000000000000" pitchFamily="66" charset="-78"/>
              </a:rPr>
              <a:t>حل مسائل برنامه ریزی خطی در متلب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200" dirty="0">
                <a:cs typeface="B Nazanin" panose="00000400000000000000" pitchFamily="2" charset="-78"/>
              </a:rPr>
              <a:t>محدودیت ها در این دستور به 3 دسته تقسیم می شوند</a:t>
            </a:r>
            <a:r>
              <a:rPr lang="fa-IR" sz="2200" dirty="0" smtClean="0">
                <a:cs typeface="B Nazanin" panose="00000400000000000000" pitchFamily="2" charset="-78"/>
              </a:rPr>
              <a:t>:</a:t>
            </a:r>
            <a:endParaRPr lang="en-US" sz="2200" dirty="0">
              <a:cs typeface="B Nazanin" panose="00000400000000000000" pitchFamily="2" charset="-78"/>
            </a:endParaRPr>
          </a:p>
          <a:p>
            <a:pPr algn="r" rtl="1"/>
            <a:r>
              <a:rPr lang="fa-IR" sz="2200" dirty="0">
                <a:cs typeface="B Nazanin" panose="00000400000000000000" pitchFamily="2" charset="-78"/>
              </a:rPr>
              <a:t>محدودیت </a:t>
            </a:r>
            <a:r>
              <a:rPr lang="fa-IR" sz="2200" dirty="0" smtClean="0">
                <a:cs typeface="B Nazanin" panose="00000400000000000000" pitchFamily="2" charset="-78"/>
              </a:rPr>
              <a:t>نامساوی                 که </a:t>
            </a:r>
            <a:r>
              <a:rPr lang="fa-IR" sz="2200" dirty="0">
                <a:cs typeface="B Nazanin" panose="00000400000000000000" pitchFamily="2" charset="-78"/>
              </a:rPr>
              <a:t>در این محدودیت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a-IR" sz="2200" dirty="0">
                <a:cs typeface="B Nazanin" panose="00000400000000000000" pitchFamily="2" charset="-78"/>
              </a:rPr>
              <a:t> یک ماتریس می باشد و ضرایب متغیرهای تصمیم گیری در قیدهای نامساوی را بیان می کند، و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200" dirty="0">
                <a:cs typeface="B Nazanin" panose="00000400000000000000" pitchFamily="2" charset="-78"/>
              </a:rPr>
              <a:t> </a:t>
            </a:r>
            <a:r>
              <a:rPr lang="fa-IR" sz="2200" dirty="0">
                <a:cs typeface="B Nazanin" panose="00000400000000000000" pitchFamily="2" charset="-78"/>
              </a:rPr>
              <a:t> نیز یک بردار است.</a:t>
            </a:r>
            <a:endParaRPr lang="en-US" sz="2200" dirty="0">
              <a:cs typeface="B Nazanin" panose="00000400000000000000" pitchFamily="2" charset="-78"/>
            </a:endParaRPr>
          </a:p>
          <a:p>
            <a:pPr algn="r" rtl="1"/>
            <a:r>
              <a:rPr lang="fa-IR" sz="2200" dirty="0">
                <a:cs typeface="B Nazanin" panose="00000400000000000000" pitchFamily="2" charset="-78"/>
              </a:rPr>
              <a:t>محدودیت های </a:t>
            </a:r>
            <a:r>
              <a:rPr lang="fa-IR" sz="2200" dirty="0" smtClean="0">
                <a:cs typeface="B Nazanin" panose="00000400000000000000" pitchFamily="2" charset="-78"/>
              </a:rPr>
              <a:t>تساوی                 </a:t>
            </a:r>
            <a:r>
              <a:rPr lang="fa-IR" sz="2200" dirty="0">
                <a:cs typeface="B Nazanin" panose="00000400000000000000" pitchFamily="2" charset="-78"/>
              </a:rPr>
              <a:t>که در این محدودیت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Aeq</a:t>
            </a:r>
            <a:r>
              <a:rPr lang="fa-IR" sz="2200" dirty="0">
                <a:cs typeface="B Nazanin" panose="00000400000000000000" pitchFamily="2" charset="-78"/>
              </a:rPr>
              <a:t> یک ماتریس می باشد، و اجزای آن ضرایب متغیرهای تصمیم گیری در قیدهای </a:t>
            </a:r>
            <a:r>
              <a:rPr lang="fa-IR" sz="2200" dirty="0" smtClean="0">
                <a:cs typeface="B Nazanin" panose="00000400000000000000" pitchFamily="2" charset="-78"/>
              </a:rPr>
              <a:t>تساوی </a:t>
            </a:r>
            <a:r>
              <a:rPr lang="fa-IR" sz="2200" dirty="0">
                <a:cs typeface="B Nazanin" panose="00000400000000000000" pitchFamily="2" charset="-78"/>
              </a:rPr>
              <a:t>هستند.</a:t>
            </a:r>
            <a:endParaRPr lang="en-US" sz="2200" dirty="0">
              <a:cs typeface="B Nazanin" panose="00000400000000000000" pitchFamily="2" charset="-78"/>
            </a:endParaRPr>
          </a:p>
          <a:p>
            <a:pPr algn="r" rtl="1"/>
            <a:r>
              <a:rPr lang="fa-IR" sz="2200" dirty="0">
                <a:cs typeface="B Nazanin" panose="00000400000000000000" pitchFamily="2" charset="-78"/>
              </a:rPr>
              <a:t>محدودیت متغیرهای تصمیم گیری </a:t>
            </a:r>
            <a:r>
              <a:rPr lang="fa-IR" sz="2200" dirty="0" smtClean="0">
                <a:cs typeface="B Nazanin" panose="00000400000000000000" pitchFamily="2" charset="-78"/>
              </a:rPr>
              <a:t>               </a:t>
            </a:r>
            <a:r>
              <a:rPr lang="fa-IR" sz="2200" dirty="0">
                <a:cs typeface="B Nazanin" panose="00000400000000000000" pitchFamily="2" charset="-78"/>
              </a:rPr>
              <a:t>که این قید، محدودیت متغیرهای تصمیم گیری را نشان می دهد.</a:t>
            </a:r>
            <a:endParaRPr lang="en-US" sz="2200" dirty="0">
              <a:cs typeface="B Nazanin" panose="00000400000000000000" pitchFamily="2" charset="-78"/>
            </a:endParaRPr>
          </a:p>
          <a:p>
            <a:pPr algn="r" rtl="1"/>
            <a:endParaRPr lang="en-US" sz="2200" dirty="0">
              <a:cs typeface="B Nazanin" panose="00000400000000000000" pitchFamily="2" charset="-78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2"/>
          <a:stretch>
            <a:fillRect/>
          </a:stretch>
        </p:blipFill>
        <p:spPr>
          <a:xfrm>
            <a:off x="6924028" y="3076405"/>
            <a:ext cx="961600" cy="327546"/>
          </a:xfrm>
          <a:prstGeom prst="rect">
            <a:avLst/>
          </a:prstGeom>
        </p:spPr>
      </p:pic>
      <p:pic>
        <p:nvPicPr>
          <p:cNvPr id="32" name="Picture 31"/>
          <p:cNvPicPr/>
          <p:nvPr/>
        </p:nvPicPr>
        <p:blipFill>
          <a:blip r:embed="rId3"/>
          <a:stretch>
            <a:fillRect/>
          </a:stretch>
        </p:blipFill>
        <p:spPr>
          <a:xfrm>
            <a:off x="6560481" y="3992232"/>
            <a:ext cx="1046266" cy="283993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4"/>
          <a:stretch>
            <a:fillRect/>
          </a:stretch>
        </p:blipFill>
        <p:spPr>
          <a:xfrm>
            <a:off x="5567783" y="4701230"/>
            <a:ext cx="951013" cy="326551"/>
          </a:xfrm>
          <a:prstGeom prst="rect">
            <a:avLst/>
          </a:prstGeom>
        </p:spPr>
      </p:pic>
      <p:sp>
        <p:nvSpPr>
          <p:cNvPr id="3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99594" y="532263"/>
            <a:ext cx="757450" cy="539040"/>
          </a:xfrm>
        </p:spPr>
        <p:txBody>
          <a:bodyPr/>
          <a:lstStyle/>
          <a:p>
            <a:r>
              <a:rPr lang="fa-IR" sz="2000" dirty="0" smtClean="0">
                <a:solidFill>
                  <a:schemeClr val="bg1"/>
                </a:solidFill>
                <a:cs typeface="Dast Nevis" panose="03000400000000000000" pitchFamily="66" charset="-78"/>
              </a:rPr>
              <a:t>5/13</a:t>
            </a:r>
            <a:endParaRPr lang="en-US" sz="2000" dirty="0">
              <a:solidFill>
                <a:schemeClr val="bg1"/>
              </a:solidFill>
              <a:cs typeface="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37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509" y="973668"/>
            <a:ext cx="1140857" cy="706964"/>
          </a:xfrm>
        </p:spPr>
        <p:txBody>
          <a:bodyPr/>
          <a:lstStyle/>
          <a:p>
            <a:pPr algn="r"/>
            <a:r>
              <a:rPr lang="fa-IR" dirty="0">
                <a:cs typeface="Dast Nevis" panose="03000400000000000000" pitchFamily="66" charset="-78"/>
              </a:rPr>
              <a:t>مثال</a:t>
            </a:r>
            <a:endParaRPr lang="en-US" dirty="0">
              <a:cs typeface="Dast Nevis" panose="03000400000000000000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633527"/>
          </a:xfrm>
        </p:spPr>
        <p:txBody>
          <a:bodyPr>
            <a:normAutofit/>
          </a:bodyPr>
          <a:lstStyle/>
          <a:p>
            <a:pPr algn="r" rtl="1"/>
            <a:r>
              <a:rPr lang="fa-IR" sz="2200" dirty="0" smtClean="0">
                <a:cs typeface="B Nazanin" panose="00000400000000000000" pitchFamily="2" charset="-78"/>
              </a:rPr>
              <a:t>مثال مزرعه : مزرعه ای روزانه حداقل 800 پوند از غذای مخصوص برای دامهای خود استفاده میکند. </a:t>
            </a:r>
          </a:p>
          <a:p>
            <a:pPr algn="r" rtl="1"/>
            <a:r>
              <a:rPr lang="fa-IR" sz="2200" dirty="0" smtClean="0">
                <a:cs typeface="B Nazanin" panose="00000400000000000000" pitchFamily="2" charset="-78"/>
              </a:rPr>
              <a:t>این غذای مخصوص ترکیبی از غذای ذرت و غذای سویا میباشد</a:t>
            </a:r>
          </a:p>
          <a:p>
            <a:pPr algn="r" rtl="1"/>
            <a:r>
              <a:rPr lang="fa-IR" sz="2200" dirty="0" smtClean="0">
                <a:cs typeface="B Nazanin" panose="00000400000000000000" pitchFamily="2" charset="-78"/>
              </a:rPr>
              <a:t>در رژیم غذایی باید حداقل 30% پروتئین و حداکثر 50% الیاف باشد</a:t>
            </a:r>
          </a:p>
          <a:p>
            <a:pPr algn="r" rtl="1"/>
            <a:r>
              <a:rPr lang="fa-IR" sz="2200" dirty="0" smtClean="0">
                <a:cs typeface="B Nazanin" panose="00000400000000000000" pitchFamily="2" charset="-78"/>
              </a:rPr>
              <a:t>این واحد میخواهد با حداقل هزینه رژیم غذایی خود را </a:t>
            </a:r>
            <a:r>
              <a:rPr lang="fa-IR" sz="2200" smtClean="0">
                <a:cs typeface="B Nazanin" panose="00000400000000000000" pitchFamily="2" charset="-78"/>
              </a:rPr>
              <a:t>تامین کند :</a:t>
            </a:r>
            <a:endParaRPr lang="fa-IR" sz="2200" dirty="0" smtClean="0">
              <a:cs typeface="B Nazanin" panose="00000400000000000000" pitchFamily="2" charset="-78"/>
            </a:endParaRPr>
          </a:p>
          <a:p>
            <a:pPr algn="r" rtl="1"/>
            <a:endParaRPr lang="en-US" sz="2200" dirty="0">
              <a:cs typeface="B Nazanin" panose="00000400000000000000" pitchFamily="2" charset="-78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643819"/>
              </p:ext>
            </p:extLst>
          </p:nvPr>
        </p:nvGraphicFramePr>
        <p:xfrm>
          <a:off x="1665536" y="4912360"/>
          <a:ext cx="8128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53527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Dast Nevis" panose="03000400000000000000" pitchFamily="66" charset="-78"/>
                        </a:rPr>
                        <a:t>هزینه</a:t>
                      </a:r>
                      <a:endParaRPr lang="en-US" dirty="0">
                        <a:cs typeface="Dast Nevis" panose="03000400000000000000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Dast Nevis" panose="03000400000000000000" pitchFamily="66" charset="-78"/>
                        </a:rPr>
                        <a:t>الیاف</a:t>
                      </a:r>
                      <a:endParaRPr lang="en-US" dirty="0">
                        <a:cs typeface="Dast Nevis" panose="03000400000000000000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Dast Nevis" panose="03000400000000000000" pitchFamily="66" charset="-78"/>
                        </a:rPr>
                        <a:t>پروتئین</a:t>
                      </a:r>
                      <a:endParaRPr lang="en-US" dirty="0">
                        <a:cs typeface="Dast Nevis" panose="03000400000000000000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Dast Nevis" panose="03000400000000000000" pitchFamily="66" charset="-78"/>
                        </a:rPr>
                        <a:t>خوراک حیوان</a:t>
                      </a:r>
                      <a:endParaRPr lang="en-US" dirty="0">
                        <a:cs typeface="Dast Nevis" panose="03000400000000000000" pitchFamily="66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Dast Nevis" panose="03000400000000000000" pitchFamily="66" charset="-78"/>
                        </a:rPr>
                        <a:t>0/30</a:t>
                      </a:r>
                      <a:endParaRPr lang="en-US" dirty="0">
                        <a:cs typeface="Dast Nevis" panose="03000400000000000000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Dast Nevis" panose="03000400000000000000" pitchFamily="66" charset="-78"/>
                        </a:rPr>
                        <a:t>0/02</a:t>
                      </a:r>
                      <a:endParaRPr lang="en-US" dirty="0">
                        <a:cs typeface="Dast Nevis" panose="03000400000000000000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Dast Nevis" panose="03000400000000000000" pitchFamily="66" charset="-78"/>
                        </a:rPr>
                        <a:t>0/09</a:t>
                      </a:r>
                      <a:endParaRPr lang="en-US" dirty="0">
                        <a:cs typeface="Dast Nevis" panose="03000400000000000000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Dast Nevis" panose="03000400000000000000" pitchFamily="66" charset="-78"/>
                        </a:rPr>
                        <a:t>غذای ذرت</a:t>
                      </a:r>
                      <a:endParaRPr lang="en-US" dirty="0">
                        <a:cs typeface="Dast Nevis" panose="03000400000000000000" pitchFamily="66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Dast Nevis" panose="03000400000000000000" pitchFamily="66" charset="-78"/>
                        </a:rPr>
                        <a:t>0/90</a:t>
                      </a:r>
                      <a:endParaRPr lang="en-US" dirty="0">
                        <a:cs typeface="Dast Nevis" panose="03000400000000000000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Dast Nevis" panose="03000400000000000000" pitchFamily="66" charset="-78"/>
                        </a:rPr>
                        <a:t>0/06</a:t>
                      </a:r>
                      <a:endParaRPr lang="en-US" dirty="0">
                        <a:cs typeface="Dast Nevis" panose="03000400000000000000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Dast Nevis" panose="03000400000000000000" pitchFamily="66" charset="-78"/>
                        </a:rPr>
                        <a:t>0/60</a:t>
                      </a:r>
                      <a:endParaRPr lang="en-US" dirty="0">
                        <a:cs typeface="Dast Nevis" panose="03000400000000000000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Dast Nevis" panose="03000400000000000000" pitchFamily="66" charset="-78"/>
                        </a:rPr>
                        <a:t>غذای سویا</a:t>
                      </a:r>
                      <a:endParaRPr lang="en-US" dirty="0">
                        <a:cs typeface="Dast Nevis" panose="03000400000000000000" pitchFamily="66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99594" y="532263"/>
            <a:ext cx="757450" cy="539040"/>
          </a:xfrm>
        </p:spPr>
        <p:txBody>
          <a:bodyPr/>
          <a:lstStyle/>
          <a:p>
            <a:r>
              <a:rPr lang="fa-IR" sz="2000" dirty="0" smtClean="0">
                <a:solidFill>
                  <a:schemeClr val="bg1"/>
                </a:solidFill>
                <a:cs typeface="Dast Nevis" panose="03000400000000000000" pitchFamily="66" charset="-78"/>
              </a:rPr>
              <a:t>6/13</a:t>
            </a:r>
            <a:endParaRPr lang="en-US" sz="2000" dirty="0">
              <a:solidFill>
                <a:schemeClr val="bg1"/>
              </a:solidFill>
              <a:cs typeface="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561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1863" y="973668"/>
            <a:ext cx="1154504" cy="706964"/>
          </a:xfrm>
        </p:spPr>
        <p:txBody>
          <a:bodyPr/>
          <a:lstStyle/>
          <a:p>
            <a:pPr algn="r"/>
            <a:r>
              <a:rPr lang="fa-IR" dirty="0">
                <a:cs typeface="Dast Nevis" panose="03000400000000000000" pitchFamily="66" charset="-78"/>
              </a:rPr>
              <a:t>مثال</a:t>
            </a:r>
            <a:endParaRPr lang="en-US" dirty="0">
              <a:cs typeface="Dast Nevis" panose="03000400000000000000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200" dirty="0">
                <a:cs typeface="B Nazanin" panose="00000400000000000000" pitchFamily="2" charset="-78"/>
              </a:rPr>
              <a:t>برای این مسئله داریم </a:t>
            </a:r>
            <a:r>
              <a:rPr lang="fa-IR" sz="2200" dirty="0" smtClean="0">
                <a:cs typeface="B Nazanin" panose="00000400000000000000" pitchFamily="2" charset="-78"/>
              </a:rPr>
              <a:t>:</a:t>
            </a:r>
          </a:p>
          <a:p>
            <a:pPr algn="r" rtl="1"/>
            <a:r>
              <a:rPr lang="fa-IR" sz="2200" dirty="0" smtClean="0">
                <a:cs typeface="B Nazanin" panose="00000400000000000000" pitchFamily="2" charset="-78"/>
              </a:rPr>
              <a:t>دو متغیر </a:t>
            </a:r>
            <a:r>
              <a:rPr lang="en-US" sz="2200" dirty="0" smtClean="0">
                <a:cs typeface="B Nazanin" panose="00000400000000000000" pitchFamily="2" charset="-78"/>
              </a:rPr>
              <a:t>X1</a:t>
            </a:r>
            <a:r>
              <a:rPr lang="fa-IR" sz="2200" dirty="0" smtClean="0">
                <a:cs typeface="B Nazanin" panose="00000400000000000000" pitchFamily="2" charset="-78"/>
              </a:rPr>
              <a:t> و</a:t>
            </a:r>
            <a:r>
              <a:rPr lang="en-US" sz="2200" dirty="0" smtClean="0">
                <a:cs typeface="B Nazanin" panose="00000400000000000000" pitchFamily="2" charset="-78"/>
              </a:rPr>
              <a:t> X2</a:t>
            </a:r>
            <a:r>
              <a:rPr lang="fa-IR" sz="2200" dirty="0" smtClean="0">
                <a:cs typeface="B Nazanin" panose="00000400000000000000" pitchFamily="2" charset="-78"/>
              </a:rPr>
              <a:t> داریم. </a:t>
            </a:r>
          </a:p>
          <a:p>
            <a:pPr algn="r" rtl="1"/>
            <a:r>
              <a:rPr lang="en-US" sz="2200" dirty="0" smtClean="0">
                <a:cs typeface="B Nazanin" panose="00000400000000000000" pitchFamily="2" charset="-78"/>
              </a:rPr>
              <a:t>X1</a:t>
            </a:r>
            <a:r>
              <a:rPr lang="fa-IR" sz="2200" dirty="0" smtClean="0">
                <a:cs typeface="B Nazanin" panose="00000400000000000000" pitchFamily="2" charset="-78"/>
              </a:rPr>
              <a:t> مقدار غذای ذرت (پوند) و </a:t>
            </a:r>
            <a:r>
              <a:rPr lang="en-US" sz="2200" dirty="0">
                <a:cs typeface="B Nazanin" panose="00000400000000000000" pitchFamily="2" charset="-78"/>
              </a:rPr>
              <a:t>X2</a:t>
            </a:r>
            <a:r>
              <a:rPr lang="fa-IR" sz="2200" dirty="0">
                <a:cs typeface="B Nazanin" panose="00000400000000000000" pitchFamily="2" charset="-78"/>
              </a:rPr>
              <a:t> </a:t>
            </a:r>
            <a:r>
              <a:rPr lang="fa-IR" sz="2200" dirty="0" smtClean="0">
                <a:cs typeface="B Nazanin" panose="00000400000000000000" pitchFamily="2" charset="-78"/>
              </a:rPr>
              <a:t>مقدار غذای سویا (پوند)</a:t>
            </a:r>
            <a:endParaRPr lang="fa-IR" sz="2200" dirty="0">
              <a:cs typeface="B Nazanin" panose="00000400000000000000" pitchFamily="2" charset="-78"/>
            </a:endParaRPr>
          </a:p>
          <a:p>
            <a:pPr algn="r" rtl="1"/>
            <a:endParaRPr lang="fa-IR" sz="2200" dirty="0" smtClean="0">
              <a:cs typeface="B Nazanin" panose="00000400000000000000" pitchFamily="2" charset="-78"/>
            </a:endParaRPr>
          </a:p>
          <a:p>
            <a:pPr algn="r" rtl="1"/>
            <a:endParaRPr lang="fa-IR" sz="220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2200" dirty="0">
              <a:cs typeface="B Nazanin" panose="00000400000000000000" pitchFamily="2" charset="-78"/>
            </a:endParaRPr>
          </a:p>
          <a:p>
            <a:pPr algn="r" rtl="1"/>
            <a:endParaRPr lang="fa-IR" sz="2200" dirty="0" smtClean="0">
              <a:cs typeface="B Nazanin" panose="00000400000000000000" pitchFamily="2" charset="-78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433990"/>
              </p:ext>
            </p:extLst>
          </p:nvPr>
        </p:nvGraphicFramePr>
        <p:xfrm>
          <a:off x="1514901" y="3065771"/>
          <a:ext cx="3806852" cy="2491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3" imgW="2095500" imgH="1371600" progId="Equation.DSMT4">
                  <p:embed/>
                </p:oleObj>
              </mc:Choice>
              <mc:Fallback>
                <p:oleObj name="Equation" r:id="rId3" imgW="2095500" imgH="1371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901" y="3065771"/>
                        <a:ext cx="3806852" cy="24917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99594" y="532263"/>
            <a:ext cx="757450" cy="539040"/>
          </a:xfrm>
        </p:spPr>
        <p:txBody>
          <a:bodyPr/>
          <a:lstStyle/>
          <a:p>
            <a:r>
              <a:rPr lang="fa-IR" sz="2000" dirty="0" smtClean="0">
                <a:solidFill>
                  <a:schemeClr val="bg1"/>
                </a:solidFill>
                <a:cs typeface="Dast Nevis" panose="03000400000000000000" pitchFamily="66" charset="-78"/>
              </a:rPr>
              <a:t>7/13</a:t>
            </a:r>
            <a:endParaRPr lang="en-US" sz="2000" dirty="0">
              <a:solidFill>
                <a:schemeClr val="bg1"/>
              </a:solidFill>
              <a:cs typeface="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583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1863" y="973668"/>
            <a:ext cx="1154504" cy="706964"/>
          </a:xfrm>
        </p:spPr>
        <p:txBody>
          <a:bodyPr/>
          <a:lstStyle/>
          <a:p>
            <a:pPr algn="r"/>
            <a:r>
              <a:rPr lang="fa-IR" dirty="0">
                <a:cs typeface="Dast Nevis" panose="03000400000000000000" pitchFamily="66" charset="-78"/>
              </a:rPr>
              <a:t>مثال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2200" dirty="0">
                <a:cs typeface="B Nazanin" panose="00000400000000000000" pitchFamily="2" charset="-78"/>
              </a:rPr>
              <a:t>که این مسئله با ساده سازی به صورت زیر بدست می آید:</a:t>
            </a:r>
            <a:endParaRPr lang="en-US" sz="2200" dirty="0">
              <a:cs typeface="B Nazanin" panose="00000400000000000000" pitchFamily="2" charset="-78"/>
            </a:endParaRPr>
          </a:p>
          <a:p>
            <a:pPr algn="r" rtl="1"/>
            <a:endParaRPr lang="en-US" sz="2200" dirty="0">
              <a:cs typeface="B Nazanin" panose="00000400000000000000" pitchFamily="2" charset="-78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144855"/>
              </p:ext>
            </p:extLst>
          </p:nvPr>
        </p:nvGraphicFramePr>
        <p:xfrm>
          <a:off x="1951628" y="2985087"/>
          <a:ext cx="2947917" cy="2653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Equation" r:id="rId3" imgW="1524000" imgH="1371600" progId="Equation.DSMT4">
                  <p:embed/>
                </p:oleObj>
              </mc:Choice>
              <mc:Fallback>
                <p:oleObj name="Equation" r:id="rId3" imgW="1524000" imgH="1371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628" y="2985087"/>
                        <a:ext cx="2947917" cy="26531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99594" y="532263"/>
            <a:ext cx="757450" cy="539040"/>
          </a:xfrm>
        </p:spPr>
        <p:txBody>
          <a:bodyPr/>
          <a:lstStyle/>
          <a:p>
            <a:r>
              <a:rPr lang="fa-IR" sz="2000" dirty="0" smtClean="0">
                <a:solidFill>
                  <a:schemeClr val="bg1"/>
                </a:solidFill>
                <a:cs typeface="Dast Nevis" panose="03000400000000000000" pitchFamily="66" charset="-78"/>
              </a:rPr>
              <a:t>8/13</a:t>
            </a:r>
            <a:endParaRPr lang="en-US" sz="2000" dirty="0">
              <a:solidFill>
                <a:schemeClr val="bg1"/>
              </a:solidFill>
              <a:cs typeface="Dast Nevis" panose="030004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25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279</TotalTime>
  <Words>612</Words>
  <Application>Microsoft Office PowerPoint</Application>
  <PresentationFormat>Widescreen</PresentationFormat>
  <Paragraphs>100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 Nazanin</vt:lpstr>
      <vt:lpstr>Century Gothic</vt:lpstr>
      <vt:lpstr>Chiller</vt:lpstr>
      <vt:lpstr>Dast Nevis</vt:lpstr>
      <vt:lpstr>Times New Roman</vt:lpstr>
      <vt:lpstr>Wingdings 3</vt:lpstr>
      <vt:lpstr>Ion Boardroom</vt:lpstr>
      <vt:lpstr>Equation</vt:lpstr>
      <vt:lpstr>PowerPoint Presentation</vt:lpstr>
      <vt:lpstr>فهرست مطالب</vt:lpstr>
      <vt:lpstr>مقدمات متلب</vt:lpstr>
      <vt:lpstr>حل مسائل برنامه ریزی خطی در متلب</vt:lpstr>
      <vt:lpstr>حل مسائل برنامه ریزی خطی در متلب</vt:lpstr>
      <vt:lpstr>حل مسائل برنامه ریزی خطی در متلب</vt:lpstr>
      <vt:lpstr>مثال</vt:lpstr>
      <vt:lpstr>مثال</vt:lpstr>
      <vt:lpstr>مثال</vt:lpstr>
      <vt:lpstr>حل مثال در متلب</vt:lpstr>
      <vt:lpstr>حل مثال در متلب</vt:lpstr>
      <vt:lpstr>مثال</vt:lpstr>
      <vt:lpstr>حل مثال در متلب</vt:lpstr>
      <vt:lpstr>حل مثال در متلب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Marziye</dc:creator>
  <cp:lastModifiedBy>Marziye</cp:lastModifiedBy>
  <cp:revision>47</cp:revision>
  <dcterms:created xsi:type="dcterms:W3CDTF">2013-03-03T18:38:59Z</dcterms:created>
  <dcterms:modified xsi:type="dcterms:W3CDTF">2013-03-12T04:39:14Z</dcterms:modified>
</cp:coreProperties>
</file>