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61" r:id="rId7"/>
    <p:sldId id="286" r:id="rId8"/>
    <p:sldId id="288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76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457200"/>
            <a:ext cx="6858000" cy="5740399"/>
          </a:xfrm>
        </p:spPr>
      </p:pic>
    </p:spTree>
    <p:extLst>
      <p:ext uri="{BB962C8B-B14F-4D97-AF65-F5344CB8AC3E}">
        <p14:creationId xmlns:p14="http://schemas.microsoft.com/office/powerpoint/2010/main" val="18188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/>
              <a:t>دستگاه عصبی محیطی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a-IR" sz="2400" dirty="0" smtClean="0"/>
              <a:t>متشکل از اعصابی که از ساقه مغز و نخاع خارج می شوند</a:t>
            </a:r>
          </a:p>
          <a:p>
            <a:r>
              <a:rPr lang="fa-IR" sz="2400" dirty="0" smtClean="0"/>
              <a:t>12 زوج مغزی ( بجز بویایی و بینایی )</a:t>
            </a:r>
          </a:p>
          <a:p>
            <a:r>
              <a:rPr lang="fa-IR" sz="2400" dirty="0" smtClean="0"/>
              <a:t>31 زوج نخاعی : دارای رشته های حسی ، حرکتی و نباتی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3684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1" y="495300"/>
            <a:ext cx="8813800" cy="5829299"/>
          </a:xfrm>
        </p:spPr>
      </p:pic>
    </p:spTree>
    <p:extLst>
      <p:ext uri="{BB962C8B-B14F-4D97-AF65-F5344CB8AC3E}">
        <p14:creationId xmlns:p14="http://schemas.microsoft.com/office/powerpoint/2010/main" val="79518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58800"/>
            <a:ext cx="10363826" cy="5232399"/>
          </a:xfrm>
        </p:spPr>
        <p:txBody>
          <a:bodyPr/>
          <a:lstStyle/>
          <a:p>
            <a:r>
              <a:rPr lang="fa-IR" sz="2400" dirty="0" smtClean="0"/>
              <a:t>در نخاع و ساقه مغز تجمع نورونها در وسط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78" y="1552313"/>
            <a:ext cx="7649643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8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67" y="381000"/>
            <a:ext cx="7904066" cy="5905499"/>
          </a:xfrm>
        </p:spPr>
      </p:pic>
    </p:spTree>
    <p:extLst>
      <p:ext uri="{BB962C8B-B14F-4D97-AF65-F5344CB8AC3E}">
        <p14:creationId xmlns:p14="http://schemas.microsoft.com/office/powerpoint/2010/main" val="1198470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174" y="342900"/>
            <a:ext cx="10363826" cy="5194299"/>
          </a:xfrm>
        </p:spPr>
        <p:txBody>
          <a:bodyPr/>
          <a:lstStyle/>
          <a:p>
            <a:r>
              <a:rPr lang="fa-IR" sz="2400" dirty="0" smtClean="0"/>
              <a:t>تجمع نورونها در مغز و مخچه در سطح</a:t>
            </a:r>
          </a:p>
          <a:p>
            <a:r>
              <a:rPr lang="fa-IR" sz="2400" dirty="0" smtClean="0"/>
              <a:t>تجمع نورونها در داخل ماده سفید ، هسته نامیده می شود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29" y="1587501"/>
            <a:ext cx="7821116" cy="476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0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863600"/>
            <a:ext cx="8458200" cy="5003799"/>
          </a:xfrm>
        </p:spPr>
      </p:pic>
    </p:spTree>
    <p:extLst>
      <p:ext uri="{BB962C8B-B14F-4D97-AF65-F5344CB8AC3E}">
        <p14:creationId xmlns:p14="http://schemas.microsoft.com/office/powerpoint/2010/main" val="419268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قشر مغز</a:t>
            </a:r>
            <a:endParaRPr lang="fa-IR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sz="2400" dirty="0" smtClean="0"/>
              <a:t>ضخامت 2 تا 5 میلی متر</a:t>
            </a:r>
          </a:p>
          <a:p>
            <a:r>
              <a:rPr lang="fa-IR" sz="2400" dirty="0" smtClean="0"/>
              <a:t>متشکل از شش لایه سلول</a:t>
            </a:r>
          </a:p>
          <a:p>
            <a:r>
              <a:rPr lang="fa-IR" sz="2400" dirty="0" smtClean="0"/>
              <a:t>حاوی سلولهای ستاره ای ، هرمی و دوکی و...</a:t>
            </a:r>
          </a:p>
          <a:p>
            <a:r>
              <a:rPr lang="fa-IR" sz="2400" dirty="0" smtClean="0"/>
              <a:t>تقسم بندی قشر مغز توسط کمبل ، برودمن </a:t>
            </a:r>
            <a:r>
              <a:rPr lang="fa-IR" sz="2400" dirty="0"/>
              <a:t>، </a:t>
            </a:r>
            <a:r>
              <a:rPr lang="fa-IR" sz="2400" dirty="0" smtClean="0"/>
              <a:t>فون اکونومو </a:t>
            </a:r>
            <a:r>
              <a:rPr lang="fa-IR" sz="2400" dirty="0"/>
              <a:t>، </a:t>
            </a:r>
            <a:r>
              <a:rPr lang="fa-IR" sz="2400" dirty="0" smtClean="0"/>
              <a:t>وگت</a:t>
            </a:r>
          </a:p>
          <a:p>
            <a:r>
              <a:rPr lang="fa-IR" sz="2400" dirty="0"/>
              <a:t>تقسم بندی قشر </a:t>
            </a:r>
            <a:r>
              <a:rPr lang="fa-IR" sz="2400" dirty="0" smtClean="0"/>
              <a:t>مغز توسط برودمن منطبق بر کارکرد مغز</a:t>
            </a:r>
            <a:endParaRPr lang="fa-IR" sz="2400" dirty="0"/>
          </a:p>
          <a:p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52495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609600"/>
            <a:ext cx="7391400" cy="5600699"/>
          </a:xfrm>
        </p:spPr>
      </p:pic>
    </p:spTree>
    <p:extLst>
      <p:ext uri="{BB962C8B-B14F-4D97-AF65-F5344CB8AC3E}">
        <p14:creationId xmlns:p14="http://schemas.microsoft.com/office/powerpoint/2010/main" val="1232544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4874" y="1041400"/>
            <a:ext cx="10363826" cy="5016499"/>
          </a:xfrm>
        </p:spPr>
        <p:txBody>
          <a:bodyPr/>
          <a:lstStyle/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r>
              <a:rPr lang="fa-IR" sz="2800" b="1" dirty="0" smtClean="0">
                <a:latin typeface="Century Schoolbook" panose="02040604050505020304" pitchFamily="18" charset="0"/>
              </a:rPr>
              <a:t>▲</a:t>
            </a:r>
            <a:r>
              <a:rPr lang="fa-IR" sz="2800" b="1" dirty="0" smtClean="0"/>
              <a:t>هر نیمکره توسط دو شیار عیق به چهار قطعه تقسیم می شود که شامل:</a:t>
            </a:r>
          </a:p>
          <a:p>
            <a:r>
              <a:rPr lang="fa-IR" sz="2400" dirty="0" smtClean="0"/>
              <a:t>لوب پیشانی</a:t>
            </a:r>
          </a:p>
          <a:p>
            <a:r>
              <a:rPr lang="fa-IR" sz="2400" dirty="0" smtClean="0"/>
              <a:t>لوب آهیانه ای</a:t>
            </a:r>
          </a:p>
          <a:p>
            <a:r>
              <a:rPr lang="fa-IR" sz="2400" dirty="0" smtClean="0"/>
              <a:t>لوب گیجگاهی</a:t>
            </a:r>
          </a:p>
          <a:p>
            <a:r>
              <a:rPr lang="fa-IR" sz="2400" dirty="0" smtClean="0"/>
              <a:t>لوب پس سری</a:t>
            </a:r>
          </a:p>
          <a:p>
            <a:r>
              <a:rPr lang="fa-IR" sz="2400" dirty="0" smtClean="0"/>
              <a:t>هر کدام از این لوبها توسط شیار باریکتری به قطعات کوچکتر بنام شکنج تقسیم می شود </a:t>
            </a:r>
          </a:p>
          <a:p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1435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دستگاه عصبی</a:t>
            </a:r>
            <a:endParaRPr lang="fa-IR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sz="3200" b="1" dirty="0" smtClean="0"/>
              <a:t>دستگاه عصبی مرکزی</a:t>
            </a:r>
          </a:p>
          <a:p>
            <a:r>
              <a:rPr lang="fa-IR" sz="3200" b="1" dirty="0"/>
              <a:t>دستگاه </a:t>
            </a:r>
            <a:r>
              <a:rPr lang="fa-IR" sz="3200" b="1" dirty="0" smtClean="0"/>
              <a:t>عصبی محیطی : </a:t>
            </a:r>
            <a:r>
              <a:rPr lang="fa-IR" sz="2400" dirty="0" smtClean="0"/>
              <a:t>بیشتر شامل دندریت و آکسون نورونهایی است که جسم سلولی آنها در </a:t>
            </a:r>
            <a:r>
              <a:rPr lang="fa-IR" sz="2400" dirty="0"/>
              <a:t>دستگاه عصبی </a:t>
            </a:r>
            <a:r>
              <a:rPr lang="fa-IR" sz="2400" dirty="0" smtClean="0"/>
              <a:t>مرکزی قرار دارد.</a:t>
            </a:r>
          </a:p>
          <a:p>
            <a:pPr marL="0" indent="0">
              <a:buNone/>
            </a:pPr>
            <a:r>
              <a:rPr lang="fa-IR" sz="2400" dirty="0" smtClean="0">
                <a:latin typeface="Century Schoolbook" panose="02040604050505020304" pitchFamily="18" charset="0"/>
              </a:rPr>
              <a:t>▲ دندریتها مربوط به نورونهای حسی</a:t>
            </a:r>
          </a:p>
          <a:p>
            <a:pPr marL="0" indent="0">
              <a:buNone/>
            </a:pPr>
            <a:r>
              <a:rPr lang="fa-IR" sz="2400" dirty="0" smtClean="0">
                <a:latin typeface="Century Schoolbook" panose="02040604050505020304" pitchFamily="18" charset="0"/>
              </a:rPr>
              <a:t>▲ آکسونها مربوط به اعصاب حرکتی</a:t>
            </a:r>
            <a:endParaRPr lang="fa-IR" sz="2400" dirty="0" smtClean="0"/>
          </a:p>
        </p:txBody>
      </p:sp>
    </p:spTree>
    <p:extLst>
      <p:ext uri="{BB962C8B-B14F-4D97-AF65-F5344CB8AC3E}">
        <p14:creationId xmlns:p14="http://schemas.microsoft.com/office/powerpoint/2010/main" val="2249071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431800"/>
            <a:ext cx="7416800" cy="5765799"/>
          </a:xfrm>
        </p:spPr>
      </p:pic>
    </p:spTree>
    <p:extLst>
      <p:ext uri="{BB962C8B-B14F-4D97-AF65-F5344CB8AC3E}">
        <p14:creationId xmlns:p14="http://schemas.microsoft.com/office/powerpoint/2010/main" val="1664228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1" y="482600"/>
            <a:ext cx="8750300" cy="5715000"/>
          </a:xfrm>
        </p:spPr>
      </p:pic>
    </p:spTree>
    <p:extLst>
      <p:ext uri="{BB962C8B-B14F-4D97-AF65-F5344CB8AC3E}">
        <p14:creationId xmlns:p14="http://schemas.microsoft.com/office/powerpoint/2010/main" val="3230643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1374" y="1181101"/>
            <a:ext cx="10363826" cy="3060700"/>
          </a:xfrm>
        </p:spPr>
        <p:txBody>
          <a:bodyPr/>
          <a:lstStyle/>
          <a:p>
            <a:r>
              <a:rPr lang="fa-IR" sz="3200" b="1" dirty="0" smtClean="0"/>
              <a:t>تقسیم قشر مغز از نظر کارکرد :</a:t>
            </a:r>
          </a:p>
          <a:p>
            <a:r>
              <a:rPr lang="fa-IR" sz="2400" b="1" dirty="0" smtClean="0"/>
              <a:t>قشر حسی – حرکتی : </a:t>
            </a:r>
            <a:r>
              <a:rPr lang="fa-IR" sz="2400" dirty="0" smtClean="0"/>
              <a:t>حدود 15 درصد قشرمغز / انجام کارهای مربوط به حس وحرکت</a:t>
            </a:r>
          </a:p>
          <a:p>
            <a:r>
              <a:rPr lang="fa-IR" sz="2400" b="1" dirty="0" smtClean="0"/>
              <a:t>قشر ارتباطی : </a:t>
            </a:r>
            <a:r>
              <a:rPr lang="fa-IR" sz="2400" dirty="0"/>
              <a:t>حدود </a:t>
            </a:r>
            <a:r>
              <a:rPr lang="fa-IR" sz="2400" dirty="0" smtClean="0"/>
              <a:t>85 </a:t>
            </a:r>
            <a:r>
              <a:rPr lang="fa-IR" sz="2400" dirty="0"/>
              <a:t>درصد قشرمغز </a:t>
            </a:r>
            <a:r>
              <a:rPr lang="fa-IR" sz="2400" dirty="0" smtClean="0"/>
              <a:t>/ انجام کارهای عالی تر مثل تفکر، تکلم ، استدلال ، پردازش و تجزیه وتحلیل و قضاوت</a:t>
            </a:r>
            <a:endParaRPr lang="fa-IR" sz="2400" dirty="0"/>
          </a:p>
          <a:p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94179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قشر حرکتی مغز</a:t>
            </a:r>
            <a:endParaRPr lang="fa-IR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a-IR" sz="2400" dirty="0" smtClean="0"/>
              <a:t>انجام حرکات ارادی</a:t>
            </a:r>
          </a:p>
          <a:p>
            <a:r>
              <a:rPr lang="fa-IR" sz="2400" dirty="0" smtClean="0"/>
              <a:t>در جلو شیار مرکزی</a:t>
            </a:r>
            <a:endParaRPr lang="fa-I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90" y="2357235"/>
            <a:ext cx="5687219" cy="34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4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/>
              <a:t>قشر </a:t>
            </a:r>
            <a:r>
              <a:rPr lang="fa-IR" sz="5400" b="1" dirty="0" smtClean="0"/>
              <a:t>حسی </a:t>
            </a:r>
            <a:r>
              <a:rPr lang="fa-IR" sz="5400" b="1" dirty="0"/>
              <a:t>مغز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109826" cy="3424107"/>
          </a:xfrm>
        </p:spPr>
        <p:txBody>
          <a:bodyPr>
            <a:normAutofit lnSpcReduction="10000"/>
          </a:bodyPr>
          <a:lstStyle/>
          <a:p>
            <a:r>
              <a:rPr lang="fa-IR" sz="2400" dirty="0" smtClean="0"/>
              <a:t>مربوط به دریافت حس های عمومی و اختصاصی</a:t>
            </a:r>
          </a:p>
          <a:p>
            <a:endParaRPr lang="fa-IR" sz="2400" dirty="0" smtClean="0"/>
          </a:p>
          <a:p>
            <a:r>
              <a:rPr lang="fa-IR" sz="2800" b="1" dirty="0" smtClean="0"/>
              <a:t>گیرنده های حس عمومی بدن :</a:t>
            </a:r>
          </a:p>
          <a:p>
            <a:r>
              <a:rPr lang="fa-IR" sz="2400" dirty="0" smtClean="0"/>
              <a:t>در تمام بدن پخش هستند</a:t>
            </a:r>
          </a:p>
          <a:p>
            <a:r>
              <a:rPr lang="fa-IR" sz="2400" dirty="0" smtClean="0"/>
              <a:t>دو نوع سطحی و عمقی دارند</a:t>
            </a:r>
          </a:p>
          <a:p>
            <a:r>
              <a:rPr lang="fa-IR" sz="2400" dirty="0" smtClean="0"/>
              <a:t>مربوط به لوب آهیانه ای</a:t>
            </a:r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01043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37574" y="812800"/>
            <a:ext cx="10363826" cy="5295899"/>
          </a:xfrm>
        </p:spPr>
        <p:txBody>
          <a:bodyPr/>
          <a:lstStyle/>
          <a:p>
            <a:pPr marL="0" indent="0">
              <a:buNone/>
            </a:pPr>
            <a:r>
              <a:rPr lang="fa-IR" sz="2800" b="1" dirty="0" smtClean="0">
                <a:latin typeface="Century Schoolbook" panose="02040604050505020304" pitchFamily="18" charset="0"/>
              </a:rPr>
              <a:t>▲ </a:t>
            </a:r>
            <a:r>
              <a:rPr lang="fa-IR" sz="2800" b="1" dirty="0" smtClean="0"/>
              <a:t>حس های مختلف توسط نواحی مختلف مغز دریافت می شود</a:t>
            </a:r>
          </a:p>
          <a:p>
            <a:pPr marL="0" indent="0">
              <a:buNone/>
            </a:pPr>
            <a:endParaRPr lang="fa-IR" sz="2800" b="1" dirty="0" smtClean="0"/>
          </a:p>
          <a:p>
            <a:r>
              <a:rPr lang="fa-IR" sz="2800" b="1" dirty="0" smtClean="0"/>
              <a:t>حس شنوایی : </a:t>
            </a:r>
            <a:r>
              <a:rPr lang="fa-IR" sz="2400" dirty="0" smtClean="0"/>
              <a:t>لوب گیجگاهی</a:t>
            </a:r>
          </a:p>
          <a:p>
            <a:r>
              <a:rPr lang="fa-IR" sz="2800" b="1" dirty="0" smtClean="0"/>
              <a:t>حس بینایی : </a:t>
            </a:r>
            <a:r>
              <a:rPr lang="fa-IR" sz="2400" dirty="0" smtClean="0"/>
              <a:t>لوب پس سری</a:t>
            </a:r>
          </a:p>
          <a:p>
            <a:r>
              <a:rPr lang="fa-IR" sz="2800" b="1" dirty="0" smtClean="0"/>
              <a:t>حس بویایی : </a:t>
            </a:r>
            <a:r>
              <a:rPr lang="fa-IR" sz="2400" dirty="0" smtClean="0"/>
              <a:t>لوب گیجگاهی (هیپوکامپ )</a:t>
            </a:r>
          </a:p>
          <a:p>
            <a:r>
              <a:rPr lang="fa-IR" sz="2800" b="1" dirty="0" smtClean="0"/>
              <a:t>حس چشایی : </a:t>
            </a:r>
            <a:r>
              <a:rPr lang="fa-IR" sz="2400" dirty="0" smtClean="0"/>
              <a:t>لوب اینسولا</a:t>
            </a:r>
          </a:p>
          <a:p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24743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قشر ارتباطی مغز</a:t>
            </a:r>
            <a:endParaRPr lang="fa-IR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367092"/>
            <a:ext cx="11379200" cy="3424107"/>
          </a:xfrm>
        </p:spPr>
        <p:txBody>
          <a:bodyPr/>
          <a:lstStyle/>
          <a:p>
            <a:r>
              <a:rPr lang="fa-IR" sz="2400" dirty="0" smtClean="0"/>
              <a:t>انجام کارهای پیچیده تر</a:t>
            </a:r>
          </a:p>
          <a:p>
            <a:r>
              <a:rPr lang="fa-IR" sz="2400" dirty="0" smtClean="0"/>
              <a:t>تفاوت در عملکرد دو نیمکره مغز و جانبی شدن</a:t>
            </a:r>
          </a:p>
          <a:p>
            <a:r>
              <a:rPr lang="fa-IR" sz="2800" b="1" dirty="0" smtClean="0"/>
              <a:t>نیمکره راست : </a:t>
            </a:r>
            <a:r>
              <a:rPr lang="fa-IR" sz="2400" dirty="0" smtClean="0"/>
              <a:t>تجسم فضایی  ( دیدی جامع و هنر مندانه )</a:t>
            </a:r>
          </a:p>
          <a:p>
            <a:r>
              <a:rPr lang="fa-IR" sz="2800" b="1" dirty="0" smtClean="0"/>
              <a:t>نیمکره چپ : </a:t>
            </a:r>
            <a:r>
              <a:rPr lang="fa-IR" sz="2400" dirty="0" smtClean="0"/>
              <a:t>کارهای ظریف و دقیق  ( تجزیه و تحلیل و محاسبه )</a:t>
            </a:r>
          </a:p>
          <a:p>
            <a:pPr marL="0" indent="0">
              <a:buNone/>
            </a:pPr>
            <a:r>
              <a:rPr lang="fa-IR" dirty="0" smtClean="0"/>
              <a:t> </a:t>
            </a:r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06494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نیمکره غالب و مغلوب</a:t>
            </a:r>
            <a:endParaRPr lang="fa-IR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sz="2800" b="1" dirty="0" smtClean="0">
                <a:latin typeface="Century Schoolbook" panose="02040604050505020304" pitchFamily="18" charset="0"/>
              </a:rPr>
              <a:t>▲ </a:t>
            </a:r>
            <a:r>
              <a:rPr lang="fa-IR" sz="2800" b="1" dirty="0" smtClean="0"/>
              <a:t>مبنای تشخیص وجود مرکز تکلم </a:t>
            </a:r>
          </a:p>
          <a:p>
            <a:pPr marL="0" indent="0">
              <a:buNone/>
            </a:pPr>
            <a:endParaRPr lang="fa-IR" sz="2800" b="1" dirty="0" smtClean="0"/>
          </a:p>
          <a:p>
            <a:r>
              <a:rPr lang="fa-IR" sz="2400" dirty="0" smtClean="0"/>
              <a:t>در 99 درصد افراد راست دست و 65 درصد افراد چپ دست مراکزتکلم در : نیمکره چپ</a:t>
            </a:r>
          </a:p>
          <a:p>
            <a:r>
              <a:rPr lang="fa-IR" sz="2400" smtClean="0"/>
              <a:t>85 درصد افراد راست دست و 15 درصد چپ دست هستند</a:t>
            </a:r>
            <a:endParaRPr lang="fa-IR" sz="2400" dirty="0" smtClean="0"/>
          </a:p>
          <a:p>
            <a:r>
              <a:rPr lang="fa-IR" sz="2400" dirty="0" smtClean="0"/>
              <a:t>در 95 درصد افراد نیمکره غالب : نیمکره چپ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35401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47700"/>
            <a:ext cx="8445499" cy="5486399"/>
          </a:xfrm>
        </p:spPr>
      </p:pic>
    </p:spTree>
    <p:extLst>
      <p:ext uri="{BB962C8B-B14F-4D97-AF65-F5344CB8AC3E}">
        <p14:creationId xmlns:p14="http://schemas.microsoft.com/office/powerpoint/2010/main" val="34466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64098" cy="48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 dirty="0"/>
              <a:t>دستگاه عصبی مرکزی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sz="3200" b="1" dirty="0" smtClean="0"/>
              <a:t>مغز : </a:t>
            </a:r>
            <a:r>
              <a:rPr lang="fa-IR" sz="2400" dirty="0" smtClean="0"/>
              <a:t>دارای دو نیمکره که توسط جسم پینه ای به هم متصل شده اند</a:t>
            </a:r>
          </a:p>
          <a:p>
            <a:r>
              <a:rPr lang="fa-IR" sz="3200" b="1" dirty="0" smtClean="0"/>
              <a:t>مخچه : </a:t>
            </a:r>
            <a:r>
              <a:rPr lang="fa-IR" sz="2400" dirty="0" smtClean="0"/>
              <a:t>در عقب و پایین نیمکره ها </a:t>
            </a:r>
          </a:p>
          <a:p>
            <a:r>
              <a:rPr lang="fa-IR" sz="3200" b="1" dirty="0" smtClean="0"/>
              <a:t>ساقه مغز: </a:t>
            </a:r>
            <a:r>
              <a:rPr lang="fa-IR" sz="2400" dirty="0" smtClean="0"/>
              <a:t>در زیر نیکره ها و جلو مخچه / شامل پل مغزی ، بصل النخاع و پایه های مغزی</a:t>
            </a:r>
            <a:endParaRPr lang="fa-IR" dirty="0" smtClean="0"/>
          </a:p>
          <a:p>
            <a:r>
              <a:rPr lang="fa-IR" sz="3200" b="1" dirty="0" smtClean="0"/>
              <a:t>نخاع : 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24016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292100"/>
            <a:ext cx="7962899" cy="6121400"/>
          </a:xfrm>
        </p:spPr>
      </p:pic>
    </p:spTree>
    <p:extLst>
      <p:ext uri="{BB962C8B-B14F-4D97-AF65-F5344CB8AC3E}">
        <p14:creationId xmlns:p14="http://schemas.microsoft.com/office/powerpoint/2010/main" val="29639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609601"/>
            <a:ext cx="7785100" cy="5397500"/>
          </a:xfrm>
        </p:spPr>
      </p:pic>
    </p:spTree>
    <p:extLst>
      <p:ext uri="{BB962C8B-B14F-4D97-AF65-F5344CB8AC3E}">
        <p14:creationId xmlns:p14="http://schemas.microsoft.com/office/powerpoint/2010/main" val="31127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20701"/>
            <a:ext cx="6083300" cy="5308600"/>
          </a:xfrm>
        </p:spPr>
      </p:pic>
    </p:spTree>
    <p:extLst>
      <p:ext uri="{BB962C8B-B14F-4D97-AF65-F5344CB8AC3E}">
        <p14:creationId xmlns:p14="http://schemas.microsoft.com/office/powerpoint/2010/main" val="187643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38201"/>
            <a:ext cx="7619999" cy="4953000"/>
          </a:xfrm>
        </p:spPr>
      </p:pic>
    </p:spTree>
    <p:extLst>
      <p:ext uri="{BB962C8B-B14F-4D97-AF65-F5344CB8AC3E}">
        <p14:creationId xmlns:p14="http://schemas.microsoft.com/office/powerpoint/2010/main" val="364341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نخاع</a:t>
            </a:r>
            <a:endParaRPr lang="fa-IR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a-IR" sz="2400" dirty="0" smtClean="0"/>
              <a:t>پایینترین قسمت </a:t>
            </a:r>
            <a:r>
              <a:rPr lang="fa-IR" sz="2400" dirty="0"/>
              <a:t>دستگاه عصبی </a:t>
            </a:r>
            <a:r>
              <a:rPr lang="fa-IR" sz="2400" dirty="0" smtClean="0"/>
              <a:t>مرکزی </a:t>
            </a:r>
          </a:p>
          <a:p>
            <a:r>
              <a:rPr lang="fa-IR" sz="2400" dirty="0" smtClean="0"/>
              <a:t>از بالا به بصل النخاع</a:t>
            </a:r>
          </a:p>
          <a:p>
            <a:r>
              <a:rPr lang="fa-IR" sz="2400" dirty="0" smtClean="0"/>
              <a:t>داخل ستون فقرات تا محاذات دومین مهره کمری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0841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290</TotalTime>
  <Words>475</Words>
  <Application>Microsoft Office PowerPoint</Application>
  <PresentationFormat>Widescreen</PresentationFormat>
  <Paragraphs>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Century Schoolbook</vt:lpstr>
      <vt:lpstr>Times New Roman</vt:lpstr>
      <vt:lpstr>Tw Cen MT</vt:lpstr>
      <vt:lpstr>Droplet</vt:lpstr>
      <vt:lpstr>PowerPoint Presentation</vt:lpstr>
      <vt:lpstr>دستگاه عصبی</vt:lpstr>
      <vt:lpstr>PowerPoint Presentation</vt:lpstr>
      <vt:lpstr>دستگاه عصبی مرکزی </vt:lpstr>
      <vt:lpstr>PowerPoint Presentation</vt:lpstr>
      <vt:lpstr>PowerPoint Presentation</vt:lpstr>
      <vt:lpstr>PowerPoint Presentation</vt:lpstr>
      <vt:lpstr>PowerPoint Presentation</vt:lpstr>
      <vt:lpstr>نخاع</vt:lpstr>
      <vt:lpstr>PowerPoint Presentation</vt:lpstr>
      <vt:lpstr>دستگاه عصبی محیطی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قشر مغز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قشر حرکتی مغز</vt:lpstr>
      <vt:lpstr>قشر حسی مغز</vt:lpstr>
      <vt:lpstr>PowerPoint Presentation</vt:lpstr>
      <vt:lpstr>قشر ارتباطی مغز</vt:lpstr>
      <vt:lpstr>نیمکره غالب و مغلوب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rahyab pc</dc:creator>
  <cp:lastModifiedBy>rahyab rayaneh</cp:lastModifiedBy>
  <cp:revision>22</cp:revision>
  <dcterms:created xsi:type="dcterms:W3CDTF">2016-10-25T13:33:01Z</dcterms:created>
  <dcterms:modified xsi:type="dcterms:W3CDTF">2017-03-08T07:07:54Z</dcterms:modified>
</cp:coreProperties>
</file>