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9" r:id="rId4"/>
    <p:sldId id="268" r:id="rId5"/>
    <p:sldId id="270" r:id="rId6"/>
    <p:sldId id="257"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BD9901E-749D-49F6-A8F3-DD2F6D1BA1F9}" type="datetimeFigureOut">
              <a:rPr lang="fa-IR" smtClean="0"/>
              <a:t>07/07/1436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2DD5CB7-8698-47B7-931B-92A62DDCE195}" type="slidenum">
              <a:rPr lang="fa-IR" smtClean="0"/>
              <a:t>‹#›</a:t>
            </a:fld>
            <a:endParaRPr lang="fa-IR"/>
          </a:p>
        </p:txBody>
      </p:sp>
    </p:spTree>
    <p:extLst>
      <p:ext uri="{BB962C8B-B14F-4D97-AF65-F5344CB8AC3E}">
        <p14:creationId xmlns:p14="http://schemas.microsoft.com/office/powerpoint/2010/main" val="253826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BD9901E-749D-49F6-A8F3-DD2F6D1BA1F9}" type="datetimeFigureOut">
              <a:rPr lang="fa-IR" smtClean="0"/>
              <a:t>07/07/1436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2DD5CB7-8698-47B7-931B-92A62DDCE195}" type="slidenum">
              <a:rPr lang="fa-IR" smtClean="0"/>
              <a:t>‹#›</a:t>
            </a:fld>
            <a:endParaRPr lang="fa-IR"/>
          </a:p>
        </p:txBody>
      </p:sp>
    </p:spTree>
    <p:extLst>
      <p:ext uri="{BB962C8B-B14F-4D97-AF65-F5344CB8AC3E}">
        <p14:creationId xmlns:p14="http://schemas.microsoft.com/office/powerpoint/2010/main" val="297047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BD9901E-749D-49F6-A8F3-DD2F6D1BA1F9}" type="datetimeFigureOut">
              <a:rPr lang="fa-IR" smtClean="0"/>
              <a:t>07/07/1436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2DD5CB7-8698-47B7-931B-92A62DDCE195}" type="slidenum">
              <a:rPr lang="fa-IR" smtClean="0"/>
              <a:t>‹#›</a:t>
            </a:fld>
            <a:endParaRPr lang="fa-IR"/>
          </a:p>
        </p:txBody>
      </p:sp>
    </p:spTree>
    <p:extLst>
      <p:ext uri="{BB962C8B-B14F-4D97-AF65-F5344CB8AC3E}">
        <p14:creationId xmlns:p14="http://schemas.microsoft.com/office/powerpoint/2010/main" val="418608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BD9901E-749D-49F6-A8F3-DD2F6D1BA1F9}" type="datetimeFigureOut">
              <a:rPr lang="fa-IR" smtClean="0"/>
              <a:t>07/07/1436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2DD5CB7-8698-47B7-931B-92A62DDCE195}" type="slidenum">
              <a:rPr lang="fa-IR" smtClean="0"/>
              <a:t>‹#›</a:t>
            </a:fld>
            <a:endParaRPr lang="fa-IR"/>
          </a:p>
        </p:txBody>
      </p:sp>
    </p:spTree>
    <p:extLst>
      <p:ext uri="{BB962C8B-B14F-4D97-AF65-F5344CB8AC3E}">
        <p14:creationId xmlns:p14="http://schemas.microsoft.com/office/powerpoint/2010/main" val="57857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D9901E-749D-49F6-A8F3-DD2F6D1BA1F9}" type="datetimeFigureOut">
              <a:rPr lang="fa-IR" smtClean="0"/>
              <a:t>07/07/1436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2DD5CB7-8698-47B7-931B-92A62DDCE195}" type="slidenum">
              <a:rPr lang="fa-IR" smtClean="0"/>
              <a:t>‹#›</a:t>
            </a:fld>
            <a:endParaRPr lang="fa-IR"/>
          </a:p>
        </p:txBody>
      </p:sp>
    </p:spTree>
    <p:extLst>
      <p:ext uri="{BB962C8B-B14F-4D97-AF65-F5344CB8AC3E}">
        <p14:creationId xmlns:p14="http://schemas.microsoft.com/office/powerpoint/2010/main" val="175514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BD9901E-749D-49F6-A8F3-DD2F6D1BA1F9}" type="datetimeFigureOut">
              <a:rPr lang="fa-IR" smtClean="0"/>
              <a:t>07/07/1436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2DD5CB7-8698-47B7-931B-92A62DDCE195}" type="slidenum">
              <a:rPr lang="fa-IR" smtClean="0"/>
              <a:t>‹#›</a:t>
            </a:fld>
            <a:endParaRPr lang="fa-IR"/>
          </a:p>
        </p:txBody>
      </p:sp>
    </p:spTree>
    <p:extLst>
      <p:ext uri="{BB962C8B-B14F-4D97-AF65-F5344CB8AC3E}">
        <p14:creationId xmlns:p14="http://schemas.microsoft.com/office/powerpoint/2010/main" val="77824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BD9901E-749D-49F6-A8F3-DD2F6D1BA1F9}" type="datetimeFigureOut">
              <a:rPr lang="fa-IR" smtClean="0"/>
              <a:t>07/07/1436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2DD5CB7-8698-47B7-931B-92A62DDCE195}" type="slidenum">
              <a:rPr lang="fa-IR" smtClean="0"/>
              <a:t>‹#›</a:t>
            </a:fld>
            <a:endParaRPr lang="fa-IR"/>
          </a:p>
        </p:txBody>
      </p:sp>
    </p:spTree>
    <p:extLst>
      <p:ext uri="{BB962C8B-B14F-4D97-AF65-F5344CB8AC3E}">
        <p14:creationId xmlns:p14="http://schemas.microsoft.com/office/powerpoint/2010/main" val="26087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BD9901E-749D-49F6-A8F3-DD2F6D1BA1F9}" type="datetimeFigureOut">
              <a:rPr lang="fa-IR" smtClean="0"/>
              <a:t>07/07/1436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2DD5CB7-8698-47B7-931B-92A62DDCE195}" type="slidenum">
              <a:rPr lang="fa-IR" smtClean="0"/>
              <a:t>‹#›</a:t>
            </a:fld>
            <a:endParaRPr lang="fa-IR"/>
          </a:p>
        </p:txBody>
      </p:sp>
    </p:spTree>
    <p:extLst>
      <p:ext uri="{BB962C8B-B14F-4D97-AF65-F5344CB8AC3E}">
        <p14:creationId xmlns:p14="http://schemas.microsoft.com/office/powerpoint/2010/main" val="298828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9901E-749D-49F6-A8F3-DD2F6D1BA1F9}" type="datetimeFigureOut">
              <a:rPr lang="fa-IR" smtClean="0"/>
              <a:t>07/07/1436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2DD5CB7-8698-47B7-931B-92A62DDCE195}" type="slidenum">
              <a:rPr lang="fa-IR" smtClean="0"/>
              <a:t>‹#›</a:t>
            </a:fld>
            <a:endParaRPr lang="fa-IR"/>
          </a:p>
        </p:txBody>
      </p:sp>
    </p:spTree>
    <p:extLst>
      <p:ext uri="{BB962C8B-B14F-4D97-AF65-F5344CB8AC3E}">
        <p14:creationId xmlns:p14="http://schemas.microsoft.com/office/powerpoint/2010/main" val="79537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D9901E-749D-49F6-A8F3-DD2F6D1BA1F9}" type="datetimeFigureOut">
              <a:rPr lang="fa-IR" smtClean="0"/>
              <a:t>07/07/1436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2DD5CB7-8698-47B7-931B-92A62DDCE195}" type="slidenum">
              <a:rPr lang="fa-IR" smtClean="0"/>
              <a:t>‹#›</a:t>
            </a:fld>
            <a:endParaRPr lang="fa-IR"/>
          </a:p>
        </p:txBody>
      </p:sp>
    </p:spTree>
    <p:extLst>
      <p:ext uri="{BB962C8B-B14F-4D97-AF65-F5344CB8AC3E}">
        <p14:creationId xmlns:p14="http://schemas.microsoft.com/office/powerpoint/2010/main" val="3702492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D9901E-749D-49F6-A8F3-DD2F6D1BA1F9}" type="datetimeFigureOut">
              <a:rPr lang="fa-IR" smtClean="0"/>
              <a:t>07/07/1436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2DD5CB7-8698-47B7-931B-92A62DDCE195}" type="slidenum">
              <a:rPr lang="fa-IR" smtClean="0"/>
              <a:t>‹#›</a:t>
            </a:fld>
            <a:endParaRPr lang="fa-IR"/>
          </a:p>
        </p:txBody>
      </p:sp>
    </p:spTree>
    <p:extLst>
      <p:ext uri="{BB962C8B-B14F-4D97-AF65-F5344CB8AC3E}">
        <p14:creationId xmlns:p14="http://schemas.microsoft.com/office/powerpoint/2010/main" val="352376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BD9901E-749D-49F6-A8F3-DD2F6D1BA1F9}" type="datetimeFigureOut">
              <a:rPr lang="fa-IR" smtClean="0"/>
              <a:t>07/07/1436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2DD5CB7-8698-47B7-931B-92A62DDCE195}" type="slidenum">
              <a:rPr lang="fa-IR" smtClean="0"/>
              <a:t>‹#›</a:t>
            </a:fld>
            <a:endParaRPr lang="fa-IR"/>
          </a:p>
        </p:txBody>
      </p:sp>
    </p:spTree>
    <p:extLst>
      <p:ext uri="{BB962C8B-B14F-4D97-AF65-F5344CB8AC3E}">
        <p14:creationId xmlns:p14="http://schemas.microsoft.com/office/powerpoint/2010/main" val="2494182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fa.wikipedia.org/wiki/%D8%B2%D9%86%D8%A7%D8%B4%D9%88%DB%8C%DB%8C" TargetMode="External"/><Relationship Id="rId7" Type="http://schemas.openxmlformats.org/officeDocument/2006/relationships/hyperlink" Target="http://fa.wikipedia.org/wiki/%D9%81%D9%82%D9%87_%D8%A7%D8%B3%D9%84%D8%A7%D9%85%DB%8C" TargetMode="External"/><Relationship Id="rId2" Type="http://schemas.openxmlformats.org/officeDocument/2006/relationships/hyperlink" Target="http://fa.wikipedia.org/wiki/%D8%A7%D8%B2%D8%AF%D9%88%D8%A7%D8%AC" TargetMode="External"/><Relationship Id="rId1" Type="http://schemas.openxmlformats.org/officeDocument/2006/relationships/slideLayout" Target="../slideLayouts/slideLayout2.xml"/><Relationship Id="rId6" Type="http://schemas.openxmlformats.org/officeDocument/2006/relationships/hyperlink" Target="http://fa.wikipedia.org/wiki/%D8%B7%D9%84%D8%A7%D9%82_%D8%AF%D8%B1_%D8%A7%D8%B3%D9%84%D8%A7%D9%85" TargetMode="External"/><Relationship Id="rId5" Type="http://schemas.openxmlformats.org/officeDocument/2006/relationships/hyperlink" Target="http://fa.wikipedia.org/w/index.php?title=%D9%81%D8%B3%D8%AE_%D8%A7%D8%B2%D8%AF%D9%88%D8%A7%D8%A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4" Type="http://schemas.openxmlformats.org/officeDocument/2006/relationships/hyperlink" Target="http://fa.wikipedia.org/wiki/%D8%B1%D9%88%D8%A7%D8%A8%D8%B7_%D8%A7%D8%AC%D8%AA%D9%85%D8%A7%D8%B9%DB%8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50000"/>
                    </a14:imgEffect>
                    <a14:imgEffect>
                      <a14:colorTemperature colorTemp="88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43051" y="442913"/>
            <a:ext cx="9101097" cy="59000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3177688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a:solidFill>
                  <a:srgbClr val="FF0000"/>
                </a:solidFill>
                <a:effectLst>
                  <a:outerShdw blurRad="38100" dist="38100" dir="2700000" algn="tl">
                    <a:srgbClr val="000000">
                      <a:alpha val="43137"/>
                    </a:srgbClr>
                  </a:outerShdw>
                </a:effectLst>
              </a:rPr>
              <a:t>فرزندان </a:t>
            </a:r>
            <a:endParaRPr lang="fa-IR"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062334" y="1690688"/>
            <a:ext cx="7916054" cy="4662261"/>
          </a:xfrm>
        </p:spPr>
        <p:txBody>
          <a:bodyPr>
            <a:noAutofit/>
          </a:bodyPr>
          <a:lstStyle/>
          <a:p>
            <a:pPr algn="justLow"/>
            <a:r>
              <a:rPr lang="fa-IR" sz="4000" dirty="0" smtClean="0">
                <a:effectLst>
                  <a:outerShdw blurRad="38100" dist="38100" dir="2700000" algn="tl">
                    <a:srgbClr val="000000">
                      <a:alpha val="43137"/>
                    </a:srgbClr>
                  </a:outerShdw>
                </a:effectLst>
                <a:cs typeface="B Nazanin" panose="00000400000000000000" pitchFamily="2" charset="-78"/>
              </a:rPr>
              <a:t>گاهی فرزندان باعث بروز اختلافات اساسی در میان والدینشان می شوند زیرا برخی از زوجها درباره تصمیماتی که برای فرزندانشان می گیرند و قوانینی که برای آنها وضع می کنند نمی توانند به توافق برسند ، در نتیجه یکی از آنها احساس می کند که دیگری قدرت او را تضعیف می کند و همین باعث بحث و اختلاف نظر آنها می شود.</a:t>
            </a:r>
            <a:endParaRPr lang="fa-IR" sz="4000" dirty="0">
              <a:effectLst>
                <a:outerShdw blurRad="38100" dist="38100" dir="2700000" algn="tl">
                  <a:srgbClr val="000000">
                    <a:alpha val="43137"/>
                  </a:srgbClr>
                </a:outerShdw>
              </a:effectLst>
              <a:cs typeface="B Nazanin" panose="00000400000000000000" pitchFamily="2" charset="-78"/>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18384" y="2386559"/>
            <a:ext cx="3537523" cy="2830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1722199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a:solidFill>
                  <a:srgbClr val="FF0000"/>
                </a:solidFill>
                <a:effectLst>
                  <a:outerShdw blurRad="38100" dist="38100" dir="2700000" algn="tl">
                    <a:srgbClr val="000000">
                      <a:alpha val="43137"/>
                    </a:srgbClr>
                  </a:outerShdw>
                </a:effectLst>
              </a:rPr>
              <a:t>برآورده نشدن توقعات</a:t>
            </a:r>
            <a:endParaRPr lang="fa-IR"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062334" y="1690688"/>
            <a:ext cx="7916054" cy="4662261"/>
          </a:xfrm>
        </p:spPr>
        <p:txBody>
          <a:bodyPr>
            <a:noAutofit/>
          </a:bodyPr>
          <a:lstStyle/>
          <a:p>
            <a:pPr algn="justLow"/>
            <a:r>
              <a:rPr lang="fa-IR" sz="4000" dirty="0" smtClean="0">
                <a:effectLst>
                  <a:outerShdw blurRad="38100" dist="38100" dir="2700000" algn="tl">
                    <a:srgbClr val="000000">
                      <a:alpha val="43137"/>
                    </a:srgbClr>
                  </a:outerShdw>
                </a:effectLst>
                <a:cs typeface="B Nazanin" panose="00000400000000000000" pitchFamily="2" charset="-78"/>
              </a:rPr>
              <a:t>یکی از زوجها و گاهی هردوی آنها ممکن است احساس کنند که ازدواجشان آن چیزی نیست که آنها می خواستند . بعضی ها دوست ندارند که ازدواجشان یک ازدواج معمولی باشد و احساس می کنند که همسرشان توقعات آنها را برآورده نمی کند مخصوصا" اگر آنها فرهنگها و اعتقاد مذهبی متفاوتی داشته باشند.</a:t>
            </a:r>
            <a:endParaRPr lang="fa-IR" sz="4000" dirty="0">
              <a:effectLst>
                <a:outerShdw blurRad="38100" dist="38100" dir="2700000" algn="tl">
                  <a:srgbClr val="000000">
                    <a:alpha val="43137"/>
                  </a:srgbClr>
                </a:outerShdw>
              </a:effectLst>
              <a:cs typeface="B Nazanin" panose="00000400000000000000" pitchFamily="2" charset="-78"/>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30630" y="1930400"/>
            <a:ext cx="3859134" cy="313721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4208942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a:solidFill>
                  <a:srgbClr val="FF0000"/>
                </a:solidFill>
                <a:effectLst>
                  <a:outerShdw blurRad="38100" dist="38100" dir="2700000" algn="tl">
                    <a:srgbClr val="000000">
                      <a:alpha val="43137"/>
                    </a:srgbClr>
                  </a:outerShdw>
                </a:effectLst>
              </a:rPr>
              <a:t>پول </a:t>
            </a:r>
            <a:endParaRPr lang="fa-IR"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062334" y="1690688"/>
            <a:ext cx="7916054" cy="4662261"/>
          </a:xfrm>
        </p:spPr>
        <p:txBody>
          <a:bodyPr>
            <a:noAutofit/>
          </a:bodyPr>
          <a:lstStyle/>
          <a:p>
            <a:pPr algn="justLow"/>
            <a:r>
              <a:rPr lang="fa-IR" sz="4000" dirty="0" smtClean="0">
                <a:effectLst>
                  <a:outerShdw blurRad="38100" dist="38100" dir="2700000" algn="tl">
                    <a:srgbClr val="000000">
                      <a:alpha val="43137"/>
                    </a:srgbClr>
                  </a:outerShdw>
                </a:effectLst>
                <a:cs typeface="B Nazanin" panose="00000400000000000000" pitchFamily="2" charset="-78"/>
              </a:rPr>
              <a:t>اگر نگرش زوجهای جوان به پول و مسائل مالی خیلی متفاوت باشد این موضوع باعث می شود درمورد مسائلی مالی خانه به توافق نرسند ودچار اختلاف شوند. مثلا" اگر یکی از زوجها خسیس باشد و دیگری ولخرج ، اختلافات و درگیریهای زیادی در بین آنها بوجود می آید که ممکن است حتی منجر به طلاق شود.</a:t>
            </a:r>
            <a:endParaRPr lang="fa-IR" sz="4000" dirty="0">
              <a:effectLst>
                <a:outerShdw blurRad="38100" dist="38100" dir="2700000" algn="tl">
                  <a:srgbClr val="000000">
                    <a:alpha val="43137"/>
                  </a:srgbClr>
                </a:outerShdw>
              </a:effectLst>
              <a:cs typeface="B Nazanin" panose="00000400000000000000" pitchFamily="2" charset="-78"/>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17713" y="2253924"/>
            <a:ext cx="3738165" cy="25793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2931169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a:solidFill>
                  <a:srgbClr val="FF0000"/>
                </a:solidFill>
                <a:effectLst>
                  <a:outerShdw blurRad="38100" dist="38100" dir="2700000" algn="tl">
                    <a:srgbClr val="000000">
                      <a:alpha val="43137"/>
                    </a:srgbClr>
                  </a:outerShdw>
                </a:effectLst>
              </a:rPr>
              <a:t>اعتیاد </a:t>
            </a:r>
            <a:endParaRPr lang="fa-IR"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78824" y="1690688"/>
            <a:ext cx="6599563" cy="4662261"/>
          </a:xfrm>
        </p:spPr>
        <p:txBody>
          <a:bodyPr>
            <a:noAutofit/>
          </a:bodyPr>
          <a:lstStyle/>
          <a:p>
            <a:pPr algn="just"/>
            <a:r>
              <a:rPr lang="fa-IR" sz="4000" dirty="0" smtClean="0">
                <a:effectLst>
                  <a:outerShdw blurRad="38100" dist="38100" dir="2700000" algn="tl">
                    <a:srgbClr val="000000">
                      <a:alpha val="43137"/>
                    </a:srgbClr>
                  </a:outerShdw>
                </a:effectLst>
                <a:cs typeface="B Nazanin" panose="00000400000000000000" pitchFamily="2" charset="-78"/>
              </a:rPr>
              <a:t>هر نوع اعتیاد باعث بوجود آمدن مشکلات و اختلافات شدید در ازدواج می شود . منظور از اعتیاد فقط اعتیاد به مواد مخدر ، سیگار و الکل نیست ، حتی اعتیاد به قمار ، خرید واینترنت هم     می تواند باعث بروز مشکلات جدی در ازدواج شود.</a:t>
            </a:r>
            <a:endParaRPr lang="fa-IR" sz="4000" dirty="0">
              <a:effectLst>
                <a:outerShdw blurRad="38100" dist="38100" dir="2700000" algn="tl">
                  <a:srgbClr val="000000">
                    <a:alpha val="43137"/>
                  </a:srgbClr>
                </a:outerShdw>
              </a:effectLst>
              <a:cs typeface="B Nazanin" panose="00000400000000000000" pitchFamily="2" charset="-78"/>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58755" y="1633992"/>
            <a:ext cx="5152571" cy="3677869"/>
          </a:xfrm>
          <a:prstGeom prst="rect">
            <a:avLst/>
          </a:prstGeom>
          <a:scene3d>
            <a:camera prst="perspectiveRight"/>
            <a:lightRig rig="threePt" dir="t"/>
          </a:scene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1288332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84943"/>
            <a:ext cx="10515600" cy="1325563"/>
          </a:xfrm>
        </p:spPr>
        <p:txBody>
          <a:bodyPr>
            <a:normAutofit/>
          </a:bodyPr>
          <a:lstStyle/>
          <a:p>
            <a:r>
              <a:rPr lang="fa-IR" sz="4800" b="1" dirty="0">
                <a:solidFill>
                  <a:srgbClr val="FF0000"/>
                </a:solidFill>
                <a:effectLst>
                  <a:outerShdw blurRad="38100" dist="38100" dir="2700000" algn="tl">
                    <a:srgbClr val="000000">
                      <a:alpha val="43137"/>
                    </a:srgbClr>
                  </a:outerShdw>
                </a:effectLst>
              </a:rPr>
              <a:t>تاثیر طلاق روی </a:t>
            </a:r>
            <a:r>
              <a:rPr lang="fa-IR" sz="4800" b="1" dirty="0" smtClean="0">
                <a:solidFill>
                  <a:srgbClr val="FF0000"/>
                </a:solidFill>
                <a:effectLst>
                  <a:outerShdw blurRad="38100" dist="38100" dir="2700000" algn="tl">
                    <a:srgbClr val="000000">
                      <a:alpha val="43137"/>
                    </a:srgbClr>
                  </a:outerShdw>
                </a:effectLst>
              </a:rPr>
              <a:t>کودکان</a:t>
            </a:r>
            <a:endParaRPr lang="fa-IR" sz="4800" dirty="0">
              <a:solidFill>
                <a:srgbClr val="FF0000"/>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85800" y="1243805"/>
            <a:ext cx="7162800" cy="5404365"/>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212180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473325"/>
            <a:ext cx="10934700" cy="2022475"/>
          </a:xfrm>
        </p:spPr>
        <p:style>
          <a:lnRef idx="1">
            <a:schemeClr val="accent3"/>
          </a:lnRef>
          <a:fillRef idx="2">
            <a:schemeClr val="accent3"/>
          </a:fillRef>
          <a:effectRef idx="1">
            <a:schemeClr val="accent3"/>
          </a:effectRef>
          <a:fontRef idx="minor">
            <a:schemeClr val="dk1"/>
          </a:fontRef>
        </p:style>
        <p:txBody>
          <a:bodyPr anchor="ctr">
            <a:noAutofit/>
          </a:bodyPr>
          <a:lstStyle/>
          <a:p>
            <a:pPr marL="0" indent="0">
              <a:buNone/>
            </a:pPr>
            <a:r>
              <a:rPr lang="fa-IR" sz="4400" dirty="0" smtClean="0">
                <a:ln w="0"/>
                <a:cs typeface="B Nazanin" panose="00000400000000000000" pitchFamily="2" charset="-78"/>
              </a:rPr>
              <a:t>طلاق منفورترین حلال ‌است و از این واقعه عرش الهی می‌لرزد.</a:t>
            </a:r>
            <a:endParaRPr lang="fa-IR" sz="4400" dirty="0">
              <a:ln w="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889992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US" sz="13800" dirty="0">
                <a:effectLst>
                  <a:outerShdw blurRad="38100" dist="38100" dir="2700000" algn="tl">
                    <a:srgbClr val="000000">
                      <a:alpha val="43137"/>
                    </a:srgbClr>
                  </a:outerShdw>
                </a:effectLst>
                <a:latin typeface="110_Besmellah" pitchFamily="2" charset="0"/>
              </a:rPr>
              <a:t>1</a:t>
            </a:r>
            <a:endParaRPr lang="fa-IR" sz="13800" dirty="0">
              <a:effectLst>
                <a:outerShdw blurRad="38100" dist="38100" dir="2700000" algn="tl">
                  <a:srgbClr val="000000">
                    <a:alpha val="43137"/>
                  </a:srgbClr>
                </a:outerShdw>
              </a:effectLst>
              <a:latin typeface="110_Besmellah" pitchFamily="2" charset="0"/>
            </a:endParaRPr>
          </a:p>
        </p:txBody>
      </p:sp>
      <p:sp>
        <p:nvSpPr>
          <p:cNvPr id="3" name="Subtitle 2"/>
          <p:cNvSpPr>
            <a:spLocks noGrp="1"/>
          </p:cNvSpPr>
          <p:nvPr>
            <p:ph type="subTitle" idx="1"/>
          </p:nvPr>
        </p:nvSpPr>
        <p:spPr>
          <a:xfrm>
            <a:off x="1524000" y="3732666"/>
            <a:ext cx="9144000" cy="1655762"/>
          </a:xfrm>
        </p:spPr>
        <p:txBody>
          <a:bodyPr anchor="ctr">
            <a:normAutofit/>
          </a:bodyPr>
          <a:lstStyle/>
          <a:p>
            <a:r>
              <a:rPr lang="fa-IR" sz="9600" dirty="0" smtClean="0">
                <a:cs typeface="Afra" pitchFamily="2" charset="-78"/>
              </a:rPr>
              <a:t>طلاق</a:t>
            </a:r>
            <a:endParaRPr lang="fa-IR" sz="9600" dirty="0">
              <a:cs typeface="Afra"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2129136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315" y="101600"/>
            <a:ext cx="11742056" cy="6756399"/>
          </a:xfrm>
        </p:spPr>
        <p:txBody>
          <a:bodyPr>
            <a:normAutofit/>
          </a:bodyPr>
          <a:lstStyle/>
          <a:p>
            <a:pPr algn="justLow"/>
            <a:r>
              <a:rPr lang="fa-IR" sz="3200" dirty="0" smtClean="0">
                <a:cs typeface="B Nazanin" panose="00000400000000000000" pitchFamily="2" charset="-78"/>
              </a:rPr>
              <a:t>طلاق به معنی پایان قانونی </a:t>
            </a:r>
            <a:r>
              <a:rPr lang="fa-IR" sz="3200" dirty="0" smtClean="0">
                <a:cs typeface="B Nazanin" panose="00000400000000000000" pitchFamily="2" charset="-78"/>
                <a:hlinkClick r:id="rId2" tooltip="ازدواج"/>
              </a:rPr>
              <a:t>ازدواج</a:t>
            </a:r>
            <a:r>
              <a:rPr lang="fa-IR" sz="3200" dirty="0" smtClean="0">
                <a:cs typeface="B Nazanin" panose="00000400000000000000" pitchFamily="2" charset="-78"/>
              </a:rPr>
              <a:t> و جدا شدن همسران از یکدیگر است و در پی آن حقوق و تکالیف متقابلی که بین زوجین در هنگام ازدواج وجود داشته از میان می‌رود. طلاق معمولاً وقتی اتفاق می‌افتد که استحکام رابطه </a:t>
            </a:r>
            <a:r>
              <a:rPr lang="fa-IR" sz="3200" dirty="0" smtClean="0">
                <a:cs typeface="B Nazanin" panose="00000400000000000000" pitchFamily="2" charset="-78"/>
                <a:hlinkClick r:id="rId3" tooltip="زناشویی"/>
              </a:rPr>
              <a:t>زناشویی</a:t>
            </a:r>
            <a:r>
              <a:rPr lang="fa-IR" sz="3200" dirty="0" smtClean="0">
                <a:cs typeface="B Nazanin" panose="00000400000000000000" pitchFamily="2" charset="-78"/>
              </a:rPr>
              <a:t> از بین می‌رود و میان زوجین ناسازگاری و تنش وجود دارد. طلاق اجتماعی، تغییرات در دوستی‌ها و سایر </a:t>
            </a:r>
            <a:r>
              <a:rPr lang="fa-IR" sz="3200" dirty="0" smtClean="0">
                <a:cs typeface="B Nazanin" panose="00000400000000000000" pitchFamily="2" charset="-78"/>
                <a:hlinkClick r:id="rId4" tooltip="روابط اجتماعی"/>
              </a:rPr>
              <a:t>روابط اجتماعی</a:t>
            </a:r>
            <a:r>
              <a:rPr lang="fa-IR" sz="3200" dirty="0" smtClean="0">
                <a:cs typeface="B Nazanin" panose="00000400000000000000" pitchFamily="2" charset="-78"/>
              </a:rPr>
              <a:t> است که مرد یا زن طلاق گرفته با آن‌ها سر و کار دارد. طلاق روانی، موقعیتی است که از طریق آن فرد پیوندهای وابستگی عاطفی به همسرش را قطع کند و به تنها زیستن تن دردهد.</a:t>
            </a:r>
          </a:p>
          <a:p>
            <a:pPr algn="justLow">
              <a:lnSpc>
                <a:spcPct val="100000"/>
              </a:lnSpc>
            </a:pPr>
            <a:r>
              <a:rPr lang="fa-IR" sz="3200" dirty="0" smtClean="0">
                <a:cs typeface="B Nazanin" panose="00000400000000000000" pitchFamily="2" charset="-78"/>
              </a:rPr>
              <a:t>میان طلاق با </a:t>
            </a:r>
            <a:r>
              <a:rPr lang="fa-IR" sz="3200" dirty="0" smtClean="0">
                <a:cs typeface="B Nazanin" panose="00000400000000000000" pitchFamily="2" charset="-78"/>
                <a:hlinkClick r:id="rId5" tooltip="فسخ ازدواج (صفحه وجود ندارد)"/>
              </a:rPr>
              <a:t>فسخ ازدواج</a:t>
            </a:r>
            <a:r>
              <a:rPr lang="fa-IR" sz="3200" dirty="0" smtClean="0">
                <a:cs typeface="B Nazanin" panose="00000400000000000000" pitchFamily="2" charset="-78"/>
              </a:rPr>
              <a:t> متفاوت است. فسخ ازدواج به معنای این است که ازدواج صورت گرفته از ابتدا باطل و بی‌اعتبار بوده‌است. شیوه انجام طلاق در قوانین کشورهای مختلف بسیار متفاوت است اما در اغلب کشورها نیاز به تایید یک دادگاه یا مرجع رسمی حقوقی وجود دارد. مذاهب مختلف نیز رویکردهای متفاوتی به طلاق دارند. </a:t>
            </a:r>
            <a:r>
              <a:rPr lang="fa-IR" sz="3200" dirty="0" smtClean="0">
                <a:cs typeface="B Nazanin" panose="00000400000000000000" pitchFamily="2" charset="-78"/>
                <a:hlinkClick r:id="rId6" tooltip="طلاق در اسلام"/>
              </a:rPr>
              <a:t>طلاق در اسلام</a:t>
            </a:r>
            <a:r>
              <a:rPr lang="fa-IR" sz="3200" dirty="0" smtClean="0">
                <a:cs typeface="B Nazanin" panose="00000400000000000000" pitchFamily="2" charset="-78"/>
              </a:rPr>
              <a:t> به اختیار شوهر انجام می‌شود اما زن نیز در شرایط خاصی ممکن است حق طلاق را به دست بیاورد.</a:t>
            </a:r>
          </a:p>
          <a:p>
            <a:pPr algn="justLow"/>
            <a:r>
              <a:rPr lang="fa-IR" sz="3200" dirty="0" smtClean="0">
                <a:cs typeface="B Nazanin" panose="00000400000000000000" pitchFamily="2" charset="-78"/>
              </a:rPr>
              <a:t>واژه طلاق از ریشه عربی و به معنی «گشودن گره» و «رها کردن» است و در </a:t>
            </a:r>
            <a:r>
              <a:rPr lang="fa-IR" sz="3200" dirty="0" smtClean="0">
                <a:cs typeface="B Nazanin" panose="00000400000000000000" pitchFamily="2" charset="-78"/>
                <a:hlinkClick r:id="rId7" tooltip="فقه اسلامی"/>
              </a:rPr>
              <a:t>فقه اسلامی</a:t>
            </a:r>
            <a:r>
              <a:rPr lang="fa-IR" sz="3200" dirty="0" smtClean="0">
                <a:cs typeface="B Nazanin" panose="00000400000000000000" pitchFamily="2" charset="-78"/>
              </a:rPr>
              <a:t> «زائل کردن قید ازدواج با لفظ مخصوص» تعریف می‌شود</a:t>
            </a:r>
          </a:p>
          <a:p>
            <a:pPr algn="justLow"/>
            <a:endParaRPr lang="fa-IR" sz="3200" dirty="0">
              <a:cs typeface="B Nazanin" panose="00000400000000000000" pitchFamily="2" charset="-78"/>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2602823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473325"/>
            <a:ext cx="10934700" cy="2022475"/>
          </a:xfrm>
        </p:spPr>
        <p:style>
          <a:lnRef idx="1">
            <a:schemeClr val="accent3"/>
          </a:lnRef>
          <a:fillRef idx="2">
            <a:schemeClr val="accent3"/>
          </a:fillRef>
          <a:effectRef idx="1">
            <a:schemeClr val="accent3"/>
          </a:effectRef>
          <a:fontRef idx="minor">
            <a:schemeClr val="dk1"/>
          </a:fontRef>
        </p:style>
        <p:txBody>
          <a:bodyPr anchor="ctr">
            <a:noAutofit/>
          </a:bodyPr>
          <a:lstStyle/>
          <a:p>
            <a:pPr marL="0" indent="0" algn="ctr">
              <a:buNone/>
            </a:pPr>
            <a:r>
              <a:rPr lang="fa-IR" sz="9600" b="1" dirty="0" smtClean="0">
                <a:ln w="0"/>
                <a:solidFill>
                  <a:srgbClr val="FF0000"/>
                </a:solidFill>
                <a:effectLst>
                  <a:outerShdw blurRad="38100" dist="38100" dir="2700000" algn="tl">
                    <a:srgbClr val="000000">
                      <a:alpha val="43137"/>
                    </a:srgbClr>
                  </a:outerShdw>
                </a:effectLst>
                <a:cs typeface="B Nazanin" panose="00000400000000000000" pitchFamily="2" charset="-78"/>
              </a:rPr>
              <a:t>دلایل اصلی طلاق</a:t>
            </a:r>
            <a:endParaRPr lang="fa-IR" sz="9600" b="1" dirty="0">
              <a:ln w="0"/>
              <a:solidFill>
                <a:srgbClr val="FF0000"/>
              </a:solidFill>
              <a:effectLst>
                <a:outerShdw blurRad="38100" dist="38100" dir="2700000" algn="tl">
                  <a:srgbClr val="000000">
                    <a:alpha val="43137"/>
                  </a:srgbClr>
                </a:outerShdw>
              </a:effectLst>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2708545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a:solidFill>
                  <a:srgbClr val="FF0000"/>
                </a:solidFill>
                <a:effectLst>
                  <a:outerShdw blurRad="38100" dist="38100" dir="2700000" algn="tl">
                    <a:srgbClr val="000000">
                      <a:alpha val="43137"/>
                    </a:srgbClr>
                  </a:outerShdw>
                </a:effectLst>
              </a:rPr>
              <a:t>خیـــــانت</a:t>
            </a:r>
            <a:r>
              <a:rPr lang="fa-IR" sz="4800" b="1" dirty="0" smtClean="0">
                <a:solidFill>
                  <a:srgbClr val="FF0000"/>
                </a:solidFill>
                <a:effectLst>
                  <a:outerShdw blurRad="38100" dist="38100" dir="2700000" algn="tl">
                    <a:srgbClr val="000000">
                      <a:alpha val="43137"/>
                    </a:srgbClr>
                  </a:outerShdw>
                </a:effectLst>
              </a:rPr>
              <a:t> </a:t>
            </a:r>
            <a:endParaRPr lang="fa-IR"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fa-IR" sz="4000" dirty="0" smtClean="0">
                <a:effectLst>
                  <a:outerShdw blurRad="38100" dist="38100" dir="2700000" algn="tl">
                    <a:srgbClr val="000000">
                      <a:alpha val="43137"/>
                    </a:srgbClr>
                  </a:outerShdw>
                </a:effectLst>
                <a:cs typeface="B Nazanin" panose="00000400000000000000" pitchFamily="2" charset="-78"/>
              </a:rPr>
              <a:t>۱۷ درصد طلاقها بخاطر خیانت یکی از طرفین رخ می دهد اما بسیاری معتقدند که خیانت هرگز دلیل اصلی طلاق نیست بلکه نشان دهنده آن است که یک رابطه مدتهاست از هم پاشیده است و در واقع نتیجه ادامه دادن به یک رابطه مشکل دار			 و یا بدون عشق است. به هرحال خیانت همسران			 یکی از دلایل رایج زوجها برای طلاق است .</a:t>
            </a:r>
            <a:endParaRPr lang="fa-IR" sz="4000" dirty="0">
              <a:effectLst>
                <a:outerShdw blurRad="38100" dist="38100" dir="2700000" algn="tl">
                  <a:srgbClr val="000000">
                    <a:alpha val="43137"/>
                  </a:srgbClr>
                </a:outerShdw>
              </a:effectLst>
              <a:cs typeface="B Nazanin" panose="00000400000000000000" pitchFamily="2" charset="-78"/>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21394" y="3731306"/>
            <a:ext cx="2127722" cy="2445657"/>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3006083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a:solidFill>
                  <a:srgbClr val="FF0000"/>
                </a:solidFill>
                <a:effectLst>
                  <a:outerShdw blurRad="38100" dist="38100" dir="2700000" algn="tl">
                    <a:srgbClr val="000000">
                      <a:alpha val="43137"/>
                    </a:srgbClr>
                  </a:outerShdw>
                </a:effectLst>
              </a:rPr>
              <a:t>خشونت </a:t>
            </a:r>
            <a:endParaRPr lang="fa-IR"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fa-IR" sz="4400" dirty="0" smtClean="0">
                <a:effectLst>
                  <a:outerShdw blurRad="38100" dist="38100" dir="2700000" algn="tl">
                    <a:srgbClr val="000000">
                      <a:alpha val="43137"/>
                    </a:srgbClr>
                  </a:outerShdw>
                </a:effectLst>
                <a:cs typeface="B Nazanin" panose="00000400000000000000" pitchFamily="2" charset="-78"/>
              </a:rPr>
              <a:t>خشونت های خانگی چه از نوع فیزیکی و چه از نوع روحی روانی یکی دیگر از دلایل اصلی طلاق زوجها محسوب      می شوند. معمولا اثبات خشونتهای روحی		       	 بسیار سخت تر است و با نامهایی از					 قبیل تحقیر ، ناسازگاری توصیف 				     می شود.</a:t>
            </a:r>
            <a:endParaRPr lang="fa-IR" sz="4400" dirty="0">
              <a:effectLst>
                <a:outerShdw blurRad="38100" dist="38100" dir="2700000" algn="tl">
                  <a:srgbClr val="000000">
                    <a:alpha val="43137"/>
                  </a:srgbClr>
                </a:outerShdw>
              </a:effectLst>
              <a:cs typeface="B Nazanin" panose="00000400000000000000" pitchFamily="2" charset="-78"/>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7029" y="3840238"/>
            <a:ext cx="4223655" cy="2815770"/>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422846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a:solidFill>
                  <a:srgbClr val="FF0000"/>
                </a:solidFill>
                <a:effectLst>
                  <a:outerShdw blurRad="38100" dist="38100" dir="2700000" algn="tl">
                    <a:srgbClr val="000000">
                      <a:alpha val="43137"/>
                    </a:srgbClr>
                  </a:outerShdw>
                </a:effectLst>
              </a:rPr>
              <a:t>ناسازگاری و عدم تفاهم </a:t>
            </a:r>
            <a:endParaRPr lang="fa-IR"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55771" y="1811109"/>
            <a:ext cx="6607627" cy="4662261"/>
          </a:xfrm>
        </p:spPr>
        <p:txBody>
          <a:bodyPr>
            <a:normAutofit fontScale="92500"/>
          </a:bodyPr>
          <a:lstStyle/>
          <a:p>
            <a:pPr algn="just"/>
            <a:r>
              <a:rPr lang="fa-IR" sz="4000" dirty="0" smtClean="0">
                <a:effectLst>
                  <a:outerShdw blurRad="38100" dist="38100" dir="2700000" algn="tl">
                    <a:srgbClr val="000000">
                      <a:alpha val="43137"/>
                    </a:srgbClr>
                  </a:outerShdw>
                </a:effectLst>
                <a:cs typeface="B Nazanin" panose="00000400000000000000" pitchFamily="2" charset="-78"/>
              </a:rPr>
              <a:t>برخی از زوجها بخاطر فشارهای والدین و اطرافیان و یا فقط بخاطر احساس تنهایی در ازدواج عجله می کنند و بعد از مدتی متوجه می شوند که با همسر خود تفاهم ندارند و سازگار نیستند.علاوه براین اعتقادات و رفتار آدمها در طول زمان تغییر می کند و ممکن است زوجی که ۱۰ سال بیش باهم تفاهم و سازگاری داشتند در حال حاضر با هم سازگار نباشند.</a:t>
            </a:r>
            <a:endParaRPr lang="fa-IR" sz="4000" dirty="0">
              <a:effectLst>
                <a:outerShdw blurRad="38100" dist="38100" dir="2700000" algn="tl">
                  <a:srgbClr val="000000">
                    <a:alpha val="43137"/>
                  </a:srgbClr>
                </a:outerShdw>
              </a:effectLst>
              <a:cs typeface="B Nazanin" panose="00000400000000000000" pitchFamily="2" charset="-78"/>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86658" y="1414182"/>
            <a:ext cx="4751905" cy="50591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1602207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a:solidFill>
                  <a:srgbClr val="FF0000"/>
                </a:solidFill>
                <a:effectLst>
                  <a:outerShdw blurRad="38100" dist="38100" dir="2700000" algn="tl">
                    <a:srgbClr val="000000">
                      <a:alpha val="43137"/>
                    </a:srgbClr>
                  </a:outerShdw>
                </a:effectLst>
              </a:rPr>
              <a:t>فقدان ارتباط</a:t>
            </a:r>
            <a:endParaRPr lang="fa-IR"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55771" y="1811109"/>
            <a:ext cx="6607627" cy="4662261"/>
          </a:xfrm>
        </p:spPr>
        <p:txBody>
          <a:bodyPr>
            <a:normAutofit/>
          </a:bodyPr>
          <a:lstStyle/>
          <a:p>
            <a:pPr algn="just"/>
            <a:r>
              <a:rPr lang="fa-IR" sz="4000" dirty="0" smtClean="0">
                <a:effectLst>
                  <a:outerShdw blurRad="38100" dist="38100" dir="2700000" algn="tl">
                    <a:srgbClr val="000000">
                      <a:alpha val="43137"/>
                    </a:srgbClr>
                  </a:outerShdw>
                </a:effectLst>
                <a:cs typeface="B Nazanin" panose="00000400000000000000" pitchFamily="2" charset="-78"/>
              </a:rPr>
              <a:t>بسیاری از افرادی که از همسرانشان جدا شده اند می گویند هرگز به صحبتهای همسر خود در هنگام دعوا و مشاجره گوش نمی کردند و اهمیت نمی دادند. ارتباط در ازدواج بسیار مهم است و اگر زوجی احساس کنند که نمی توانند با یکدیگر صحبت کنند مشکلاتشان حل نشده باقی می ماند.</a:t>
            </a:r>
            <a:endParaRPr lang="fa-IR" sz="4000" dirty="0">
              <a:effectLst>
                <a:outerShdw blurRad="38100" dist="38100" dir="2700000" algn="tl">
                  <a:srgbClr val="000000">
                    <a:alpha val="43137"/>
                  </a:srgbClr>
                </a:outerShdw>
              </a:effectLst>
              <a:cs typeface="B Nazanin" panose="00000400000000000000" pitchFamily="2" charset="-78"/>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78282" y="2203554"/>
            <a:ext cx="4720868" cy="3367552"/>
          </a:xfrm>
          <a:prstGeom prst="rect">
            <a:avLst/>
          </a:prstGeom>
          <a:solidFill>
            <a:srgbClr val="FFFFFF">
              <a:shade val="85000"/>
            </a:srgbClr>
          </a:solidFill>
          <a:ln w="12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3284134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672</Words>
  <Application>Microsoft Office PowerPoint</Application>
  <PresentationFormat>Widescreen</PresentationFormat>
  <Paragraphs>24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110_Besmellah</vt:lpstr>
      <vt:lpstr>Afra</vt:lpstr>
      <vt:lpstr>Arial</vt:lpstr>
      <vt:lpstr>B Nazanin</vt:lpstr>
      <vt:lpstr>Calibri</vt:lpstr>
      <vt:lpstr>Calibri Light</vt:lpstr>
      <vt:lpstr>Times New Roman</vt:lpstr>
      <vt:lpstr>Office Theme</vt:lpstr>
      <vt:lpstr>PowerPoint Presentation</vt:lpstr>
      <vt:lpstr>PowerPoint Presentation</vt:lpstr>
      <vt:lpstr>1</vt:lpstr>
      <vt:lpstr>PowerPoint Presentation</vt:lpstr>
      <vt:lpstr>PowerPoint Presentation</vt:lpstr>
      <vt:lpstr>خیـــــانت </vt:lpstr>
      <vt:lpstr>خشونت </vt:lpstr>
      <vt:lpstr>ناسازگاری و عدم تفاهم </vt:lpstr>
      <vt:lpstr>فقدان ارتباط</vt:lpstr>
      <vt:lpstr>فرزندان </vt:lpstr>
      <vt:lpstr>برآورده نشدن توقعات</vt:lpstr>
      <vt:lpstr>پول </vt:lpstr>
      <vt:lpstr>اعتیاد </vt:lpstr>
      <vt:lpstr>تاثیر طلاق روی کودکان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12</cp:revision>
  <dcterms:created xsi:type="dcterms:W3CDTF">2015-04-21T16:59:00Z</dcterms:created>
  <dcterms:modified xsi:type="dcterms:W3CDTF">2015-04-25T15:23:08Z</dcterms:modified>
</cp:coreProperties>
</file>