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77" r:id="rId2"/>
    <p:sldMasterId id="2147486206" r:id="rId3"/>
    <p:sldMasterId id="2147486218" r:id="rId4"/>
    <p:sldMasterId id="2147486231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4" r:id="rId12"/>
    <p:sldId id="262" r:id="rId13"/>
    <p:sldId id="263" r:id="rId14"/>
    <p:sldId id="265" r:id="rId15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5385" autoAdjust="0"/>
    <p:restoredTop sz="84183" autoAdjust="0"/>
  </p:normalViewPr>
  <p:slideViewPr>
    <p:cSldViewPr>
      <p:cViewPr>
        <p:scale>
          <a:sx n="60" d="100"/>
          <a:sy n="60" d="100"/>
        </p:scale>
        <p:origin x="-126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0"/>
    </p:cViewPr>
  </p:sorterViewPr>
  <p:notesViewPr>
    <p:cSldViewPr>
      <p:cViewPr varScale="1">
        <p:scale>
          <a:sx n="50" d="100"/>
          <a:sy n="50" d="100"/>
        </p:scale>
        <p:origin x="-1956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9F1F5D-318E-42CC-BD54-C88746C38378}" type="datetimeFigureOut">
              <a:rPr lang="en-US"/>
              <a:pPr>
                <a:defRPr/>
              </a:pPr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2301855-F2B9-4091-9CC4-9C812C50E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6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0F078AD-EA3B-484C-82CD-CDD78F8AAE71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725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7EFBDBD2-8436-4D49-979C-B2D36CC553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7796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a-IR" smtClean="0"/>
              <a:t>ارجاع به مطالب با ذکر منبع مجاز است.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CC93CD-60B4-4D5A-8986-AADD0C28FD75}" type="slidenum">
              <a:rPr lang="fa-IR" smtClean="0"/>
              <a:pPr eaLnBrk="1" hangingPunct="1"/>
              <a:t>1</a:t>
            </a:fld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DE30-94D9-4B82-A2B1-0E433EACC9BD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A40D-92C4-4374-AE40-32CF919DE41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285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3B452-65AB-4A39-AF9C-87EF10EA502E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EAB34-55F4-433D-8DB6-F8FD92E75D6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762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5D40-857C-4081-9678-3725D93C8FDB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E0045-FEB4-4B5D-ADB2-882BE19B2B5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770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DD611-DE06-4150-9BD2-E993508A5E29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36B5-4633-4312-804C-0359C58AA57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7199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CEC0-7BBE-45C4-A2CF-CA5CEFC3476B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29EA-0F72-4084-A437-D2D0395C9BE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9516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1C291-28FE-4A8B-826B-128BA9D7AAE8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D2D0-BD4A-456E-8E61-99A446AEC24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20995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BDB8F-C767-4174-AECF-F38691EEA15A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9F3F-FE40-4C59-8F29-8110EE7A61A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9448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9E28B-0FFD-4CFA-B9A4-59C07DDCD208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8444-CCE4-474C-8CEA-121CF228F59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6583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9B29-B9C8-4852-AE6D-8B12918A54C9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C77C4-5013-4FBA-8338-7DF5754F70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0955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41ECB-DE9E-4108-B9A5-BD2A0B8E9FDA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94D0-5D6D-48A3-81AB-E4459B5DB75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902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183C-837E-41C9-AB5E-0B883B1A2DE4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EE72A-5A5A-43A5-BA56-08F42A53C93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363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7A96-AB40-4B83-9961-791FBCFFFABB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E78CD-0AC8-43AF-8172-6DD73E6034A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624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B31C-75EF-4F22-A9B1-8BDD2BA67B2C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14A0C-46E2-42C5-BEAA-F01DE322CFE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047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2203-A53E-4BF8-89BF-906A2E828F7C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A122-211A-4AE4-B81F-5DFA42876D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4348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0DD94-8F82-4A27-8590-52948C7FC45F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AE404-07AB-4531-A793-F21888C7155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7098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B0405B-CEFB-42CE-BC19-49367C23BA8D}" type="datetimeFigureOut">
              <a:rPr lang="fa-IR"/>
              <a:pPr>
                <a:defRPr/>
              </a:pPr>
              <a:t>1436/07/06</a:t>
            </a:fld>
            <a:endParaRPr lang="fa-IR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sz="2000">
                <a:solidFill>
                  <a:schemeClr val="tx2"/>
                </a:solidFill>
                <a:cs typeface="B Titr" pitchFamily="2" charset="-78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BA2596-EE6E-43FA-9072-C8C6DC2182C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9618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 b="0">
                <a:solidFill>
                  <a:schemeClr val="accent4">
                    <a:lumMod val="75000"/>
                  </a:schemeClr>
                </a:solidFill>
                <a:cs typeface="B Yekan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cs typeface="B Mitra" pitchFamily="2" charset="-78"/>
              </a:defRPr>
            </a:lvl1pPr>
            <a:lvl2pPr>
              <a:defRPr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55C0-A8DE-48EE-A761-C22A28B57AD4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F58F-EF5E-4D94-B1A4-527543BDAE8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03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3CAC-9596-416C-A11C-A9704BF2BFEF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290739-AC99-4F97-AF4F-36F1FC31B3E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1592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D95B20-9F18-4653-BB78-4DFA71812DF3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C5FCF7-39BB-4E45-AF02-39BE31B4CA1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76783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81A1B9-C47E-42B1-BFEF-863E2222A5C9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4E0BEA-7116-42E4-A191-34C46C389D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9313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FE654-0EC5-4F4F-8416-AB97338C5A89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A36B-002A-4A71-81CA-30A11DFBDA5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47353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A67E-5756-4ADF-9BC7-8DAD73F4A456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D7BFB7-5123-40E9-BEBB-AC5E6F39B9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28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451A2-62AF-4347-AD83-96EEA7061FF1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AEF6-F9A0-4068-AECE-FA56BF95DF4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8980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3AC38-9CDE-496F-A350-94FC5F75AD20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71A24-A4B9-41A1-B7B4-DDF249A6A0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5202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CC5E7F-EDE5-4F13-A31B-D73C2BCDA45F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1FFD864-C550-4F26-A446-B4440164132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7384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B731B-7832-4634-9141-118950DC5201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69E03-4BCC-46B5-8EE3-4B7527434B6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653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AFC8A-38E2-4D3F-B6D6-29F7FCFA2316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F0A3-3DDC-450C-93BD-9F2E36D1411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552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8B1C6-8F6A-442E-94AC-3F88B56BDBCB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6D80-7D09-472F-9792-492DB8B52C6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3487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32C6-265A-4838-A214-760139FD4EEC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9A19C-3594-4741-BB8B-FE7343C8FE6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87313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90FEE-C747-4240-9499-A2D320A238B0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B98B2-2F93-49D1-99DB-B068FC74EA6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69770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8994D-720C-45AD-B89F-138452B48E51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F9170-1BFC-49DD-8FAA-18C4E756FE1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67949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6FDE-EF6D-4C02-A2D9-949FC6C619C0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08CA2-99E4-4641-BCAC-924ADBAF5B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867410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E20F-42E2-472C-A605-9497AE81AE2F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9D64-BF14-4656-8EEF-4C69ADFCCF9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455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0259-8F1E-4A5D-A76F-3D22C81472D0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3E6C7-FBF0-44F1-B138-6F4CF4A9633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3870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2766-2542-44E9-B9E8-98B07642B13B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E4E63-7A19-4366-BE86-177906F334C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45741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8BAD-366C-4374-B508-0E560E215F2A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F811-7137-42DD-847A-5E9ADB08093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47003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38679-A2EF-40D5-8331-0D39613F2680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03459-5096-424D-895B-8F8F5F5B78C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20442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EFE5C-E65F-4498-B49C-FC5161B2F131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6A017-0049-44B8-B201-9FA38EEBD1B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90887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A0D1-E29B-41D0-B0D0-F5C099E06F77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F4AF4-A312-447F-9A30-E8C11385EC8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7364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C945-A743-4CDF-91BE-CCF294F27B08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BE55-33F3-4684-8A0F-2A82048BF73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15313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CBBF5-004C-4821-9FBD-1B4AEE22DB22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9130B-EDD6-45C1-B268-C750823A8BA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73331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536C-1DD8-4AEF-BC45-1B9405E93F44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299ED-617D-44FD-A308-0F72C97A469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99973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F6E3-0AD7-4E31-881B-A0E21282C7B6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66E32-0A37-405A-B6A1-2E2E6CCE72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1607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E346-FEB0-4073-A41B-E9794F706201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44902-DA89-48E6-B43D-E797FA14B2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969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E223-09B9-4603-9D29-8F92B92BA1E3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3C96-E045-4981-92C1-37F23A2B586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30485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51AE-A12D-4576-82A5-43ADB62C96F4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2F91B-4192-476B-9BA7-73D37D741C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36499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017F5-CF77-4502-8D3B-2A1837C5260C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EDA4-13F4-4E97-A86C-679218424C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28329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FCBDF-7D0C-4FB4-B5EB-DBD3C9D8D943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401E-36C3-4484-B13F-D9DE6C6A43B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1117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A1AFD-0522-4E1D-9E75-2295FAA0918D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9446E-3936-4C27-8F00-E2689957ADC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7638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E2858-8EDF-413E-8B40-29DC6FDDC3AB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D5CF-8487-48EE-AB0D-80247E648E5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59450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33B24-96F7-44A7-AEA6-4986FAB9D3A4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E955-49B6-44E1-9F17-C2A24D3E0CD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83004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CF4E-3EE9-46FB-A094-F697794D2FC8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E22-A5B4-4897-9498-4A8594D14ED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117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FB5F-DD1A-48FC-BC3F-B55DAD74B8FA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52DFA-CD27-4215-95DD-6E443246A95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46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489A-974F-49D7-8964-7F2B5AE3F086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BB487-B5A6-4AFC-857F-C0740A5C3B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450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0BEB1-CD2A-46C6-9A01-36F21D9C2909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8F67D-5D98-4DBE-8270-F5083CBB71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937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7B6A-99ED-49AA-AFF0-726D506C2360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CC77-7F8D-4F0F-A37C-290993CA92D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632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5E12FD-FDE3-4131-B1E7-F77A6F803D17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2619FC-E54E-4E6E-AA76-98BE0B08EC7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28" r:id="rId1"/>
    <p:sldLayoutId id="2147486629" r:id="rId2"/>
    <p:sldLayoutId id="2147486630" r:id="rId3"/>
    <p:sldLayoutId id="2147486631" r:id="rId4"/>
    <p:sldLayoutId id="2147486632" r:id="rId5"/>
    <p:sldLayoutId id="2147486633" r:id="rId6"/>
    <p:sldLayoutId id="2147486634" r:id="rId7"/>
    <p:sldLayoutId id="2147486635" r:id="rId8"/>
    <p:sldLayoutId id="2147486636" r:id="rId9"/>
    <p:sldLayoutId id="2147486637" r:id="rId10"/>
    <p:sldLayoutId id="2147486638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B8D0F4-48EC-4C6D-A6D3-D6F72334DB18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88CDA5-29F4-4FA8-8513-0121F8FC27A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9" r:id="rId1"/>
    <p:sldLayoutId id="2147486640" r:id="rId2"/>
    <p:sldLayoutId id="2147486641" r:id="rId3"/>
    <p:sldLayoutId id="2147486642" r:id="rId4"/>
    <p:sldLayoutId id="2147486643" r:id="rId5"/>
    <p:sldLayoutId id="2147486644" r:id="rId6"/>
    <p:sldLayoutId id="2147486645" r:id="rId7"/>
    <p:sldLayoutId id="2147486646" r:id="rId8"/>
    <p:sldLayoutId id="2147486647" r:id="rId9"/>
    <p:sldLayoutId id="2147486648" r:id="rId10"/>
    <p:sldLayoutId id="2147486649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1A5E84-A5A3-4887-B1C0-EF5357EFAD09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276DB5-A89B-4F45-9F63-6B8EEC0FCE6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7" r:id="rId1"/>
    <p:sldLayoutId id="2147486650" r:id="rId2"/>
    <p:sldLayoutId id="2147486678" r:id="rId3"/>
    <p:sldLayoutId id="2147486679" r:id="rId4"/>
    <p:sldLayoutId id="2147486680" r:id="rId5"/>
    <p:sldLayoutId id="2147486651" r:id="rId6"/>
    <p:sldLayoutId id="2147486681" r:id="rId7"/>
    <p:sldLayoutId id="2147486652" r:id="rId8"/>
    <p:sldLayoutId id="2147486682" r:id="rId9"/>
    <p:sldLayoutId id="2147486653" r:id="rId10"/>
    <p:sldLayoutId id="2147486683" r:id="rId11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9pPr>
    </p:titleStyle>
    <p:bodyStyle>
      <a:lvl1pPr marL="319088" indent="-319088" algn="r" rtl="1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0" fontAlgn="base" hangingPunct="0">
        <a:spcBef>
          <a:spcPts val="400"/>
        </a:spcBef>
        <a:spcAft>
          <a:spcPct val="0"/>
        </a:spcAft>
        <a:buClr>
          <a:srgbClr val="DEAE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0" fontAlgn="base" hangingPunct="0">
        <a:spcBef>
          <a:spcPts val="400"/>
        </a:spcBef>
        <a:spcAft>
          <a:spcPct val="0"/>
        </a:spcAft>
        <a:buClr>
          <a:srgbClr val="B77BB4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6952B7-2A52-4CFC-9AAB-90EA2D4C86AF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39F618-2B23-4697-9455-99DB7F86299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54" r:id="rId1"/>
    <p:sldLayoutId id="2147486655" r:id="rId2"/>
    <p:sldLayoutId id="2147486656" r:id="rId3"/>
    <p:sldLayoutId id="2147486657" r:id="rId4"/>
    <p:sldLayoutId id="2147486658" r:id="rId5"/>
    <p:sldLayoutId id="2147486659" r:id="rId6"/>
    <p:sldLayoutId id="2147486660" r:id="rId7"/>
    <p:sldLayoutId id="2147486661" r:id="rId8"/>
    <p:sldLayoutId id="2147486662" r:id="rId9"/>
    <p:sldLayoutId id="2147486663" r:id="rId10"/>
    <p:sldLayoutId id="2147486664" r:id="rId11"/>
    <p:sldLayoutId id="2147486665" r:id="rId12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665680-84E3-4028-9DE7-F3A7F202CABE}" type="datetimeFigureOut">
              <a:rPr lang="fa-IR"/>
              <a:pPr>
                <a:defRPr/>
              </a:pPr>
              <a:t>1436/07/06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3095A9-7502-4C74-920A-FD2428DBB74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6" r:id="rId1"/>
    <p:sldLayoutId id="2147486667" r:id="rId2"/>
    <p:sldLayoutId id="2147486668" r:id="rId3"/>
    <p:sldLayoutId id="2147486669" r:id="rId4"/>
    <p:sldLayoutId id="2147486670" r:id="rId5"/>
    <p:sldLayoutId id="2147486671" r:id="rId6"/>
    <p:sldLayoutId id="2147486672" r:id="rId7"/>
    <p:sldLayoutId id="2147486673" r:id="rId8"/>
    <p:sldLayoutId id="2147486674" r:id="rId9"/>
    <p:sldLayoutId id="2147486675" r:id="rId10"/>
    <p:sldLayoutId id="2147486676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3038475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fa-IR" sz="4000" dirty="0" smtClean="0">
                <a:solidFill>
                  <a:srgbClr val="FF0000"/>
                </a:solidFill>
                <a:cs typeface="B Yekan" pitchFamily="2" charset="-78"/>
              </a:rPr>
              <a:t>نظام های اقتصادی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2800" dirty="0" smtClean="0">
                <a:solidFill>
                  <a:srgbClr val="0070C0"/>
                </a:solidFill>
                <a:cs typeface="B Yekan" pitchFamily="2" charset="-78"/>
              </a:rPr>
              <a:t>اقتصاد سياسي </a:t>
            </a:r>
            <a:r>
              <a:rPr lang="fa-IR" sz="2800" dirty="0" smtClean="0">
                <a:solidFill>
                  <a:srgbClr val="0070C0"/>
                </a:solidFill>
                <a:cs typeface="B Yekan" pitchFamily="2" charset="-78"/>
              </a:rPr>
              <a:t>رادیکال</a:t>
            </a:r>
            <a:endParaRPr lang="fa-IR" sz="2800" dirty="0" smtClean="0">
              <a:solidFill>
                <a:srgbClr val="0070C0"/>
              </a:solidFill>
              <a:cs typeface="B Yekan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fa-IR" sz="1800" dirty="0" smtClean="0">
                <a:solidFill>
                  <a:srgbClr val="250B55"/>
                </a:solidFill>
                <a:cs typeface="B Yekan" pitchFamily="2" charset="-78"/>
              </a:rPr>
              <a:t>ویرایش: اردیبهشت 1394</a:t>
            </a:r>
          </a:p>
          <a:p>
            <a:pPr eaLnBrk="1" hangingPunct="1">
              <a:buFont typeface="Wingdings 2" pitchFamily="18" charset="2"/>
              <a:buNone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fa-IR" sz="1800" dirty="0" smtClean="0">
                <a:solidFill>
                  <a:srgbClr val="250B55"/>
                </a:solidFill>
                <a:cs typeface="B Yekan" pitchFamily="2" charset="-78"/>
              </a:rPr>
              <a:t>محمد جواد شريف زاده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1800" dirty="0" smtClean="0">
                <a:solidFill>
                  <a:srgbClr val="250B55"/>
                </a:solidFill>
                <a:cs typeface="B Yekan" pitchFamily="2" charset="-78"/>
              </a:rPr>
              <a:t>  استادیار دانشگاه امام صادق علیه السلام</a:t>
            </a:r>
            <a:endParaRPr lang="fa-I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/>
              <a:t>اصول اقتصاد سياسي راديكال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sz="3200" dirty="0"/>
              <a:t>برابري:‌ نه تنها به معناي برابري در فرصت­ها بلكه به معناي برابري اساسي در نتيجه است؛ كه ممكن است مستلزم ماليات ستاني تصاعدي و حتي مصادره دارايي ها نيز باشد. </a:t>
            </a:r>
            <a:endParaRPr lang="en-US" sz="3200" dirty="0"/>
          </a:p>
          <a:p>
            <a:pPr lvl="0"/>
            <a:r>
              <a:rPr lang="fa-IR" sz="3200" dirty="0"/>
              <a:t>عدالت: شهروندان نسبت به آن دسته از شرايطي كه براي پيشرفت انسان ها ضروري است مانند نيازهاي مادي و مراقبت هاي بهداشتي صاحب حق هستند و بايد در برابر قانون نيز مساوي باشند. </a:t>
            </a:r>
            <a:endParaRPr lang="en-US" sz="3200" dirty="0"/>
          </a:p>
          <a:p>
            <a:pPr lvl="0"/>
            <a:r>
              <a:rPr lang="fa-IR" sz="3200" dirty="0"/>
              <a:t>كارايي: منابع جامعه بايد به گونه اي استفاده شود كه به بهترين شكل ممكن به تحقق اهداف ناملموسي مانند عدالت،‌انسجام و ... منجر شود. </a:t>
            </a:r>
            <a:endParaRPr lang="en-US" sz="32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758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زمینه های ظهور اقتصاد سياسي راديکال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نابرابري هاي بر آمده از سرمايه داري</a:t>
            </a:r>
          </a:p>
          <a:p>
            <a:pPr lvl="1"/>
            <a:r>
              <a:rPr lang="fa-IR" dirty="0" smtClean="0"/>
              <a:t>سرازير شدن انبوهي از روستاييان به شهرها و شرايط کاري فلاکت بار،‌ نامناسب و وحشتناک آنها </a:t>
            </a:r>
          </a:p>
          <a:p>
            <a:r>
              <a:rPr lang="fa-IR" dirty="0"/>
              <a:t>رکود و بحران هاي اقتصادي</a:t>
            </a:r>
          </a:p>
          <a:p>
            <a:r>
              <a:rPr lang="fa-IR" dirty="0"/>
              <a:t>چالش آرمان هاي دموکراتيک روشنگري با قدرت در حال ظهور مالکيت </a:t>
            </a:r>
            <a:r>
              <a:rPr lang="fa-IR" dirty="0" smtClean="0"/>
              <a:t>خصوصي</a:t>
            </a:r>
          </a:p>
          <a:p>
            <a:r>
              <a:rPr lang="fa-IR" dirty="0" smtClean="0"/>
              <a:t>نتیجه این مشکلات برآمدن جریانی بود که مهم ترین دغدغه آن درخواست برابری بیشتر بود.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20461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/>
              <a:t>‍‌نظريه پردازان - </a:t>
            </a:r>
            <a:r>
              <a:rPr lang="fa-IR" sz="3200" b="1" dirty="0"/>
              <a:t>ژان ژاک روسو (1778-1712</a:t>
            </a:r>
            <a:r>
              <a:rPr lang="fa-IR" sz="3200" b="1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مهم ترین اندیشه های روسو:</a:t>
            </a:r>
          </a:p>
          <a:p>
            <a:pPr lvl="1"/>
            <a:r>
              <a:rPr lang="fa-IR" dirty="0" smtClean="0"/>
              <a:t>انتقاد از نگاه آزمندانه به طبيعت انسان </a:t>
            </a:r>
          </a:p>
          <a:p>
            <a:pPr lvl="1"/>
            <a:r>
              <a:rPr lang="fa-IR" dirty="0" smtClean="0"/>
              <a:t>تاکيد بر نقش اجتماع در شکوفا شدن استعداد انساني</a:t>
            </a:r>
          </a:p>
          <a:p>
            <a:pPr lvl="1"/>
            <a:r>
              <a:rPr lang="fa-IR" dirty="0" smtClean="0"/>
              <a:t>تاکید بر تاثيرپذيري انسان ها از اجتماع</a:t>
            </a:r>
          </a:p>
          <a:p>
            <a:pPr lvl="1"/>
            <a:r>
              <a:rPr lang="fa-IR" dirty="0" smtClean="0"/>
              <a:t>اعتقاد به اینکه نابرابري مالکيت باعث تسلط برخي از افراد بر ديگران مي شود و ماهيت مسالمت جوي انسان ها را خراب مي کند.</a:t>
            </a:r>
          </a:p>
          <a:p>
            <a:pPr lvl="1"/>
            <a:r>
              <a:rPr lang="fa-IR" dirty="0" smtClean="0"/>
              <a:t>طرح ايده تشکیل </a:t>
            </a:r>
            <a:r>
              <a:rPr lang="fa-IR" dirty="0"/>
              <a:t>اجتماعات کوچک مبتني بر گفتگو </a:t>
            </a:r>
            <a:r>
              <a:rPr lang="fa-IR" dirty="0" smtClean="0"/>
              <a:t>که در آن </a:t>
            </a:r>
            <a:r>
              <a:rPr lang="fa-IR" dirty="0"/>
              <a:t>هماهنگي منافع خصوصي و </a:t>
            </a:r>
            <a:r>
              <a:rPr lang="fa-IR" dirty="0" smtClean="0"/>
              <a:t>عمومي وجود دارد.</a:t>
            </a:r>
            <a:endParaRPr lang="fa-IR" dirty="0"/>
          </a:p>
          <a:p>
            <a:pPr lvl="1"/>
            <a:r>
              <a:rPr lang="fa-IR" dirty="0"/>
              <a:t>حمايت از ماليات بندي تصاعدي با هدف برقراري برابري بيشتر</a:t>
            </a:r>
          </a:p>
          <a:p>
            <a:pPr lvl="1"/>
            <a:endParaRPr lang="fa-IR" sz="1900" dirty="0"/>
          </a:p>
        </p:txBody>
      </p:sp>
    </p:spTree>
    <p:extLst>
      <p:ext uri="{BB962C8B-B14F-4D97-AF65-F5344CB8AC3E}">
        <p14:creationId xmlns:p14="http://schemas.microsoft.com/office/powerpoint/2010/main" val="234990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/>
              <a:t>‍‌نظريه پردازان </a:t>
            </a:r>
            <a:r>
              <a:rPr lang="fa-IR" sz="3200" dirty="0" smtClean="0"/>
              <a:t>- </a:t>
            </a:r>
            <a:r>
              <a:rPr lang="fa-IR" sz="3200" dirty="0"/>
              <a:t>کارل مارکس (1883-1818</a:t>
            </a:r>
            <a:r>
              <a:rPr lang="fa-IR" sz="3200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مهم ترین اندیشه های مارکس:</a:t>
            </a:r>
          </a:p>
          <a:p>
            <a:pPr lvl="1"/>
            <a:r>
              <a:rPr lang="fa-IR" dirty="0" smtClean="0"/>
              <a:t>طرح سرمايه داري به عنوان يکی از شيوه های توليد</a:t>
            </a:r>
          </a:p>
          <a:p>
            <a:pPr lvl="1"/>
            <a:r>
              <a:rPr lang="fa-IR" dirty="0" smtClean="0"/>
              <a:t>انتقاد از سوسياليست هاي آرمان گرا و ايده جوامع کوچک</a:t>
            </a:r>
          </a:p>
          <a:p>
            <a:pPr lvl="1"/>
            <a:r>
              <a:rPr lang="fa-IR" dirty="0" smtClean="0"/>
              <a:t>انتقاد از حاکميت سرمايه و ماشين بر اجتماع انسانی </a:t>
            </a:r>
          </a:p>
          <a:p>
            <a:pPr lvl="1"/>
            <a:r>
              <a:rPr lang="fa-IR" dirty="0" smtClean="0"/>
              <a:t>طرح نظريه ارزش مبتني بر کار و موضوع تصاحب ارزش اضافي به دست سرمايه داران</a:t>
            </a:r>
          </a:p>
          <a:p>
            <a:pPr lvl="1"/>
            <a:r>
              <a:rPr lang="fa-IR" dirty="0" smtClean="0"/>
              <a:t>بیان قوانین حاکم بر سرمايه داري و آينده آن</a:t>
            </a:r>
          </a:p>
          <a:p>
            <a:pPr lvl="2"/>
            <a:r>
              <a:rPr lang="fa-IR" sz="2400" dirty="0" smtClean="0"/>
              <a:t>نرخ هاي سود رو به کاهش، تمرکز فزاينده مالکيت،‌ حذف طبقه متوسط، فلاکت و فقر دائم طبقه کارگر </a:t>
            </a:r>
          </a:p>
          <a:p>
            <a:pPr lvl="1"/>
            <a:r>
              <a:rPr lang="fa-IR" dirty="0" smtClean="0"/>
              <a:t>پيش بيني انقلاب پرولتاريا </a:t>
            </a:r>
            <a:r>
              <a:rPr lang="fa-IR" dirty="0"/>
              <a:t>علیه بورژوازی در اثر خود آگاهي طبقاتي و رکود اقتصادي ناشي از نرخ هاي رو به کاهش </a:t>
            </a:r>
          </a:p>
        </p:txBody>
      </p:sp>
    </p:spTree>
    <p:extLst>
      <p:ext uri="{BB962C8B-B14F-4D97-AF65-F5344CB8AC3E}">
        <p14:creationId xmlns:p14="http://schemas.microsoft.com/office/powerpoint/2010/main" val="133945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‍‌نظريه </a:t>
            </a:r>
            <a:r>
              <a:rPr lang="fa-IR" sz="3200" dirty="0" smtClean="0"/>
              <a:t>پردازان - </a:t>
            </a:r>
            <a:r>
              <a:rPr lang="fa-IR" sz="3200" dirty="0"/>
              <a:t>ادوارد برنشتاين (1932-1850</a:t>
            </a:r>
            <a:r>
              <a:rPr lang="fa-IR" sz="3200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برنشتاین اعتقاد داشت مارکسيسم ارتودکس به علت تحول در ماهيت سرمايه داري منسوخ شده است.</a:t>
            </a:r>
          </a:p>
          <a:p>
            <a:r>
              <a:rPr lang="fa-IR" dirty="0" smtClean="0"/>
              <a:t>به همين دليل انقلاب پرولتاريا و سقوط سرمايه داري نامحتمل است.</a:t>
            </a:r>
          </a:p>
          <a:p>
            <a:r>
              <a:rPr lang="fa-IR" dirty="0" smtClean="0"/>
              <a:t>وی تحقق سوسياليسم از طرق دموکراتيک را توصیه می کرد. </a:t>
            </a:r>
          </a:p>
          <a:p>
            <a:r>
              <a:rPr lang="fa-IR" dirty="0" smtClean="0"/>
              <a:t>برنشتاین از اخلاق سرمايه داري انتقاد می کرد. به گفته وی سرمايه داري مردم را تشويق مي کند که به يکديگر همچون ابزاري براي تحقق اهداف شخصي شان نگاه کنند.</a:t>
            </a:r>
          </a:p>
        </p:txBody>
      </p:sp>
    </p:spTree>
    <p:extLst>
      <p:ext uri="{BB962C8B-B14F-4D97-AF65-F5344CB8AC3E}">
        <p14:creationId xmlns:p14="http://schemas.microsoft.com/office/powerpoint/2010/main" val="82072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‍‌نظريه پردازان -لنين (1924-1870</a:t>
            </a:r>
            <a:r>
              <a:rPr lang="fa-IR" sz="3200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3200" dirty="0" smtClean="0"/>
              <a:t>مارکس اشارات اندکي درباره نحوه انقلاب کردن يا ماهيت جامعه پس از انقلاب داشت.</a:t>
            </a:r>
          </a:p>
          <a:p>
            <a:r>
              <a:rPr lang="fa-IR" sz="3200" dirty="0" smtClean="0"/>
              <a:t>به همین دلیل لنین ايده تشکيل حزب پيشگام روشنفکران متعهد را مطرح کرد.</a:t>
            </a:r>
          </a:p>
          <a:p>
            <a:r>
              <a:rPr lang="fa-IR" sz="3200" dirty="0" smtClean="0"/>
              <a:t>وی ماهيت غير دموکراتيک و اقتدارگراي حزب کمونيست را اجتناب ناپذیر می دانست</a:t>
            </a:r>
            <a:r>
              <a:rPr lang="fa-IR" sz="3200" dirty="0" smtClean="0"/>
              <a:t>.</a:t>
            </a:r>
            <a:endParaRPr lang="fa-IR" sz="3200" dirty="0" smtClean="0"/>
          </a:p>
        </p:txBody>
      </p:sp>
    </p:spTree>
    <p:extLst>
      <p:ext uri="{BB962C8B-B14F-4D97-AF65-F5344CB8AC3E}">
        <p14:creationId xmlns:p14="http://schemas.microsoft.com/office/powerpoint/2010/main" val="391420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‍‌نظريه پردازان -لنين (1924-1870)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3600" dirty="0"/>
              <a:t>طرح نظريه امپرياليسم توسط لنین:</a:t>
            </a:r>
          </a:p>
          <a:p>
            <a:pPr lvl="1"/>
            <a:r>
              <a:rPr lang="fa-IR" sz="3200" dirty="0"/>
              <a:t>بر اساس این نظریه، سرمایه داری جهانی در پی تسلط بر منابع ساير کشورهاست.</a:t>
            </a:r>
          </a:p>
          <a:p>
            <a:pPr lvl="1"/>
            <a:r>
              <a:rPr lang="fa-IR" sz="3200" dirty="0"/>
              <a:t>از کارگران کشورهای سرمایه دار نمی توان انتظار انقلاب ضد سرمایه داری داشت زیرا آنان در طبقه استثمارگر جهانی ادغام شده اند.</a:t>
            </a:r>
          </a:p>
          <a:p>
            <a:pPr lvl="1"/>
            <a:r>
              <a:rPr lang="fa-IR" sz="3200" dirty="0"/>
              <a:t> به همین دلیل خشم انقلابي در خارج از مرکز اقتصاد جهاني (یعنی در کشورهایی مانند روسیه) شکل خواهد گرفت.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0809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اصول اقتصاد سياسي راديكال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sz="3200" dirty="0" smtClean="0"/>
              <a:t>طبيعت بشري: اگر چه انسان­ها ظرفيت خردورزي دارند اما محيط اجتماعي و طبيعي بر آگاهي و رفتار آنان موثر است. انسان نمي­تواند استعدادهاي خود را در خارج از محيط اجتماعي شكوفا كند. </a:t>
            </a:r>
            <a:endParaRPr lang="en-US" sz="3200" dirty="0" smtClean="0"/>
          </a:p>
          <a:p>
            <a:pPr lvl="0"/>
            <a:r>
              <a:rPr lang="fa-IR" sz="3200" dirty="0" smtClean="0"/>
              <a:t>جامعه: جامعه چيزي بيش از جمع افراد است. جامعه ارگانيسمي زنده است كه افراد با تولدشان به آن وارد و با مرگ از آن خارج مي­شوند. از آنجا كه جامعه مقدم بر فرد است منافعي متمايز و بالقوه معارض با تمايلات هر فرد دارد. </a:t>
            </a:r>
            <a:endParaRPr lang="en-US" sz="3200" dirty="0" smtClean="0"/>
          </a:p>
          <a:p>
            <a:pPr lvl="0"/>
            <a:r>
              <a:rPr lang="fa-IR" sz="3200" dirty="0" smtClean="0"/>
              <a:t>دولت: دولت نماينده منافع جمعي شهروندان است و اهدافي را كه افراد نمي­توانند به تنهايي محقق سازند در قالب جمع محقق مي­سازد. 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88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اصول اقتصاد سياسي </a:t>
            </a:r>
            <a:r>
              <a:rPr lang="fa-IR" b="1" dirty="0" smtClean="0"/>
              <a:t>راديكال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sz="3200" dirty="0"/>
              <a:t>اخلاقي بودن: راديكال­هاي ماركسيست مفهوم اخلاق را رد مي­كنند اما راديكال­هاي غير ماركسيست معتقدند تحقير انسان و شيء‌ديدن آن غير اخلاقي است.</a:t>
            </a:r>
            <a:endParaRPr lang="en-US" sz="3200" dirty="0"/>
          </a:p>
          <a:p>
            <a:r>
              <a:rPr lang="fa-IR" sz="3200" dirty="0" smtClean="0"/>
              <a:t>آزادي</a:t>
            </a:r>
            <a:r>
              <a:rPr lang="fa-IR" sz="3200" dirty="0"/>
              <a:t>: به معناي توانايي افراد براي تحقق قابليت­هايشان است. </a:t>
            </a:r>
            <a:r>
              <a:rPr lang="fa-IR" sz="3200" dirty="0"/>
              <a:t>به همين دليل آزادي مي­تواند در بستر جامعه پويا و مبتني بر همكاري و مشاركت محقق شود. </a:t>
            </a:r>
            <a:endParaRPr lang="en-US" sz="3200" dirty="0"/>
          </a:p>
          <a:p>
            <a:pPr lvl="0"/>
            <a:r>
              <a:rPr lang="fa-IR" sz="3200" dirty="0"/>
              <a:t>اقتدار: ‌به استثناي مقوله رهبري در انقلاب، اقتدار زماني مشروع است كه به شيوه دموكراتيك و بر اساس مشاركت گسترده و مسووليت­پذيري عمومي به دست آيد. </a:t>
            </a:r>
            <a:endParaRPr lang="en-US" sz="3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9651178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a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15001</TotalTime>
  <Words>791</Words>
  <Application>Microsoft Office PowerPoint</Application>
  <PresentationFormat>On-screen Show (4:3)</PresentationFormat>
  <Paragraphs>57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Custom Design</vt:lpstr>
      <vt:lpstr>1_Custom Design</vt:lpstr>
      <vt:lpstr>Median</vt:lpstr>
      <vt:lpstr>2_Custom Design</vt:lpstr>
      <vt:lpstr>3_Custom Design</vt:lpstr>
      <vt:lpstr>PowerPoint Presentation</vt:lpstr>
      <vt:lpstr>زمینه های ظهور اقتصاد سياسي راديکال</vt:lpstr>
      <vt:lpstr>‍‌نظريه پردازان - ژان ژاک روسو (1778-1712)</vt:lpstr>
      <vt:lpstr>‍‌نظريه پردازان - کارل مارکس (1883-1818)</vt:lpstr>
      <vt:lpstr>‍‌نظريه پردازان - ادوارد برنشتاين (1932-1850)</vt:lpstr>
      <vt:lpstr>‍‌نظريه پردازان -لنين (1924-1870)</vt:lpstr>
      <vt:lpstr>‍‌نظريه پردازان -لنين (1924-1870)</vt:lpstr>
      <vt:lpstr>اصول اقتصاد سياسي راديكال</vt:lpstr>
      <vt:lpstr>اصول اقتصاد سياسي راديكال</vt:lpstr>
      <vt:lpstr>اصول اقتصاد سياسي راديكال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Javad</cp:lastModifiedBy>
  <cp:revision>903</cp:revision>
  <dcterms:created xsi:type="dcterms:W3CDTF">2009-01-13T09:50:30Z</dcterms:created>
  <dcterms:modified xsi:type="dcterms:W3CDTF">2015-04-24T19:19:43Z</dcterms:modified>
</cp:coreProperties>
</file>