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 id="2147483732" r:id="rId3"/>
    <p:sldMasterId id="2147483768" r:id="rId4"/>
    <p:sldMasterId id="2147483780" r:id="rId5"/>
    <p:sldMasterId id="2147483888" r:id="rId6"/>
    <p:sldMasterId id="2147483948" r:id="rId7"/>
    <p:sldMasterId id="2147483960" r:id="rId8"/>
    <p:sldMasterId id="2147483972" r:id="rId9"/>
    <p:sldMasterId id="2147483996" r:id="rId10"/>
  </p:sldMasterIdLst>
  <p:sldIdLst>
    <p:sldId id="256" r:id="rId11"/>
    <p:sldId id="257" r:id="rId12"/>
    <p:sldId id="264" r:id="rId13"/>
    <p:sldId id="265" r:id="rId14"/>
    <p:sldId id="266" r:id="rId15"/>
    <p:sldId id="267" r:id="rId16"/>
    <p:sldId id="268" r:id="rId17"/>
    <p:sldId id="258" r:id="rId18"/>
    <p:sldId id="259" r:id="rId19"/>
    <p:sldId id="260" r:id="rId20"/>
    <p:sldId id="261" r:id="rId21"/>
    <p:sldId id="262" r:id="rId22"/>
    <p:sldId id="263" r:id="rId23"/>
    <p:sldId id="269" r:id="rId24"/>
    <p:sldId id="270" r:id="rId25"/>
    <p:sldId id="271" r:id="rId26"/>
    <p:sldId id="283"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3" d="100"/>
          <a:sy n="83" d="100"/>
        </p:scale>
        <p:origin x="102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C6541747-48DC-465E-A353-FD9031B6518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2F79FE3-FC86-4250-B7DF-69E9E0062288}" type="datetimeFigureOut">
              <a:rPr lang="fa-IR" smtClean="0"/>
              <a:pPr/>
              <a:t>17/08/1436</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6541747-48DC-465E-A353-FD9031B6518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6541747-48DC-465E-A353-FD9031B6518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2F79FE3-FC86-4250-B7DF-69E9E0062288}" type="datetimeFigureOut">
              <a:rPr lang="fa-IR" smtClean="0"/>
              <a:pPr/>
              <a:t>17/08/1436</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6541747-48DC-465E-A353-FD9031B65181}"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2F79FE3-FC86-4250-B7DF-69E9E0062288}" type="datetimeFigureOut">
              <a:rPr lang="fa-IR" smtClean="0"/>
              <a:pPr/>
              <a:t>17/08/1436</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6541747-48DC-465E-A353-FD9031B65181}" type="slidenum">
              <a:rPr lang="fa-IR" smtClean="0"/>
              <a:pPr/>
              <a:t>‹#›</a:t>
            </a:fld>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6541747-48DC-465E-A353-FD9031B65181}"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2F79FE3-FC86-4250-B7DF-69E9E0062288}" type="datetimeFigureOut">
              <a:rPr lang="fa-IR" smtClean="0"/>
              <a:pPr/>
              <a:t>17/08/1436</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6541747-48DC-465E-A353-FD9031B65181}" type="slidenum">
              <a:rPr lang="fa-IR" smtClean="0"/>
              <a:pPr/>
              <a:t>‹#›</a:t>
            </a:fld>
            <a:endParaRPr lang="fa-I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41747-48DC-465E-A353-FD9031B6518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6541747-48DC-465E-A353-FD9031B65181}"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C6541747-48DC-465E-A353-FD9031B65181}" type="slidenum">
              <a:rPr lang="fa-IR" smtClean="0"/>
              <a:pPr/>
              <a:t>‹#›</a:t>
            </a:fld>
            <a:endParaRPr lang="fa-I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C6541747-48DC-465E-A353-FD9031B65181}" type="slidenum">
              <a:rPr lang="fa-IR" smtClean="0"/>
              <a:pPr/>
              <a:t>‹#›</a:t>
            </a:fld>
            <a:endParaRPr lang="fa-I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C6541747-48DC-465E-A353-FD9031B65181}"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C6541747-48DC-465E-A353-FD9031B65181}"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C6541747-48DC-465E-A353-FD9031B65181}"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C6541747-48DC-465E-A353-FD9031B65181}" type="slidenum">
              <a:rPr lang="fa-IR" smtClean="0"/>
              <a:pPr/>
              <a:t>‹#›</a:t>
            </a:fld>
            <a:endParaRPr lang="fa-I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C6541747-48DC-465E-A353-FD9031B65181}" type="slidenum">
              <a:rPr lang="fa-IR" smtClean="0"/>
              <a:pPr/>
              <a:t>‹#›</a:t>
            </a:fld>
            <a:endParaRPr lang="fa-I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C6541747-48DC-465E-A353-FD9031B65181}"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C6541747-48DC-465E-A353-FD9031B65181}"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C6541747-48DC-465E-A353-FD9031B65181}"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2F79FE3-FC86-4250-B7DF-69E9E0062288}" type="datetimeFigureOut">
              <a:rPr lang="fa-IR" smtClean="0"/>
              <a:pPr/>
              <a:t>17/08/1436</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6541747-48DC-465E-A353-FD9031B65181}" type="slidenum">
              <a:rPr lang="fa-IR" smtClean="0"/>
              <a:pPr/>
              <a:t>‹#›</a:t>
            </a:fld>
            <a:endParaRPr lang="fa-I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6541747-48DC-465E-A353-FD9031B65181}"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11" name="Slide Number Placeholder 10"/>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11" name="Slide Number Placeholder 10"/>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541747-48DC-465E-A353-FD9031B65181}" type="slidenum">
              <a:rPr lang="fa-IR" smtClean="0"/>
              <a:pPr/>
              <a:t>‹#›</a:t>
            </a:fld>
            <a:endParaRPr lang="fa-I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11" name="Slide Number Placeholder 10"/>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1"/>
            <a:ext cx="609600" cy="365125"/>
          </a:xfrm>
        </p:spPr>
        <p:txBody>
          <a:bodyPr/>
          <a:lstStyle/>
          <a:p>
            <a:fld id="{C6541747-48DC-465E-A353-FD9031B65181}"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C6541747-48DC-465E-A353-FD9031B65181}" type="slidenum">
              <a:rPr lang="fa-IR" smtClean="0"/>
              <a:pPr/>
              <a:t>‹#›</a:t>
            </a:fld>
            <a:endParaRPr lang="fa-I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79FE3-FC86-4250-B7DF-69E9E0062288}" type="datetimeFigureOut">
              <a:rPr lang="fa-IR" smtClean="0"/>
              <a:pPr/>
              <a:t>17/08/1436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C6541747-48DC-465E-A353-FD9031B65181}"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F79FE3-FC86-4250-B7DF-69E9E0062288}" type="datetimeFigureOut">
              <a:rPr lang="fa-IR" smtClean="0"/>
              <a:pPr/>
              <a:t>17/08/1436</a:t>
            </a:fld>
            <a:endParaRPr lang="fa-I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541747-48DC-465E-A353-FD9031B65181}"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2F79FE3-FC86-4250-B7DF-69E9E0062288}" type="datetimeFigureOut">
              <a:rPr lang="fa-IR" smtClean="0"/>
              <a:pPr/>
              <a:t>17/08/1436</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6541747-48DC-465E-A353-FD9031B6518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2F79FE3-FC86-4250-B7DF-69E9E0062288}" type="datetimeFigureOut">
              <a:rPr lang="fa-IR" smtClean="0"/>
              <a:pPr/>
              <a:t>17/08/1436</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6541747-48DC-465E-A353-FD9031B6518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2F79FE3-FC86-4250-B7DF-69E9E0062288}" type="datetimeFigureOut">
              <a:rPr lang="fa-IR" smtClean="0"/>
              <a:pPr/>
              <a:t>17/08/1436</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6541747-48DC-465E-A353-FD9031B6518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2F79FE3-FC86-4250-B7DF-69E9E0062288}" type="datetimeFigureOut">
              <a:rPr lang="fa-IR" smtClean="0"/>
              <a:pPr/>
              <a:t>17/08/1436</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541747-48DC-465E-A353-FD9031B65181}"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2F79FE3-FC86-4250-B7DF-69E9E0062288}" type="datetimeFigureOut">
              <a:rPr lang="fa-IR" smtClean="0"/>
              <a:pPr/>
              <a:t>17/08/1436</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541747-48DC-465E-A353-FD9031B65181}"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2F79FE3-FC86-4250-B7DF-69E9E0062288}" type="datetimeFigureOut">
              <a:rPr lang="fa-IR" smtClean="0"/>
              <a:pPr/>
              <a:t>17/08/1436</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6541747-48DC-465E-A353-FD9031B6518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2F79FE3-FC86-4250-B7DF-69E9E0062288}" type="datetimeFigureOut">
              <a:rPr lang="fa-IR" smtClean="0"/>
              <a:pPr/>
              <a:t>17/08/1436</a:t>
            </a:fld>
            <a:endParaRPr lang="fa-I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a-I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541747-48DC-465E-A353-FD9031B6518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2F79FE3-FC86-4250-B7DF-69E9E0062288}" type="datetimeFigureOut">
              <a:rPr lang="fa-IR" smtClean="0"/>
              <a:pPr/>
              <a:t>17/08/1436</a:t>
            </a:fld>
            <a:endParaRPr lang="fa-I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a-I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541747-48DC-465E-A353-FD9031B6518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2F79FE3-FC86-4250-B7DF-69E9E0062288}" type="datetimeFigureOut">
              <a:rPr lang="fa-IR" smtClean="0"/>
              <a:pPr/>
              <a:t>17/08/1436</a:t>
            </a:fld>
            <a:endParaRPr lang="fa-I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a-I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541747-48DC-465E-A353-FD9031B6518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0"/>
            <a:ext cx="8072495" cy="1966914"/>
          </a:xfrm>
        </p:spPr>
        <p:txBody>
          <a:bodyPr>
            <a:normAutofit/>
          </a:bodyPr>
          <a:lstStyle/>
          <a:p>
            <a:endParaRPr lang="fa-IR" b="1" dirty="0" smtClean="0"/>
          </a:p>
          <a:p>
            <a:pPr algn="ctr"/>
            <a:r>
              <a:rPr lang="fa-IR" sz="4800" b="1" dirty="0" smtClean="0">
                <a:solidFill>
                  <a:schemeClr val="bg2">
                    <a:lumMod val="50000"/>
                  </a:schemeClr>
                </a:solidFill>
                <a:cs typeface="B Nazanin" pitchFamily="2" charset="-78"/>
              </a:rPr>
              <a:t>هویت سازمانی</a:t>
            </a:r>
          </a:p>
          <a:p>
            <a:pPr algn="ctr"/>
            <a:r>
              <a:rPr lang="fa-IR" sz="3600" b="1" dirty="0" smtClean="0">
                <a:solidFill>
                  <a:schemeClr val="bg2">
                    <a:lumMod val="50000"/>
                  </a:schemeClr>
                </a:solidFill>
                <a:latin typeface="Tahoma"/>
              </a:rPr>
              <a:t>(</a:t>
            </a:r>
            <a:r>
              <a:rPr lang="fa-IR" sz="3600" b="1" dirty="0">
                <a:solidFill>
                  <a:schemeClr val="bg2">
                    <a:lumMod val="50000"/>
                  </a:schemeClr>
                </a:solidFill>
                <a:latin typeface="Tahoma"/>
              </a:rPr>
              <a:t> </a:t>
            </a:r>
            <a:r>
              <a:rPr lang="en-US" sz="3600" b="1" dirty="0">
                <a:solidFill>
                  <a:schemeClr val="bg2">
                    <a:lumMod val="50000"/>
                  </a:schemeClr>
                </a:solidFill>
              </a:rPr>
              <a:t>Corporate </a:t>
            </a:r>
            <a:r>
              <a:rPr lang="en-US" sz="3600" b="1" dirty="0" smtClean="0">
                <a:solidFill>
                  <a:schemeClr val="bg2">
                    <a:lumMod val="50000"/>
                  </a:schemeClr>
                </a:solidFill>
              </a:rPr>
              <a:t>identity</a:t>
            </a:r>
            <a:r>
              <a:rPr lang="fa-IR" sz="3600" b="1" dirty="0" smtClean="0">
                <a:solidFill>
                  <a:schemeClr val="bg2">
                    <a:lumMod val="50000"/>
                  </a:schemeClr>
                </a:solidFill>
              </a:rPr>
              <a:t> )</a:t>
            </a:r>
            <a:endParaRPr lang="fa-IR" sz="3600" b="1" i="1" dirty="0">
              <a:solidFill>
                <a:schemeClr val="bg2">
                  <a:lumMod val="50000"/>
                </a:schemeClr>
              </a:solidFill>
              <a:cs typeface="B Nazanin" pitchFamily="2" charset="-78"/>
            </a:endParaRP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628800"/>
            <a:ext cx="5010150" cy="4981575"/>
          </a:xfrm>
          <a:prstGeom prst="ellipse">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8183880" cy="696140"/>
          </a:xfrm>
        </p:spPr>
        <p:txBody>
          <a:bodyPr/>
          <a:lstStyle/>
          <a:p>
            <a:pPr algn="r"/>
            <a:r>
              <a:rPr lang="fa-IR" dirty="0" smtClean="0"/>
              <a:t>مفاهیم کلیدی</a:t>
            </a:r>
            <a:endParaRPr lang="fa-IR" dirty="0"/>
          </a:p>
        </p:txBody>
      </p:sp>
      <p:sp>
        <p:nvSpPr>
          <p:cNvPr id="3" name="Content Placeholder 2"/>
          <p:cNvSpPr>
            <a:spLocks noGrp="1"/>
          </p:cNvSpPr>
          <p:nvPr>
            <p:ph idx="1"/>
          </p:nvPr>
        </p:nvSpPr>
        <p:spPr>
          <a:xfrm>
            <a:off x="642910" y="1556792"/>
            <a:ext cx="7961538" cy="4032448"/>
          </a:xfrm>
        </p:spPr>
        <p:txBody>
          <a:bodyPr>
            <a:normAutofit/>
          </a:bodyPr>
          <a:lstStyle/>
          <a:p>
            <a:pPr algn="just">
              <a:buFont typeface="Wingdings" panose="05000000000000000000" pitchFamily="2" charset="2"/>
              <a:buChar char="Ø"/>
            </a:pPr>
            <a:r>
              <a:rPr lang="fa-IR" dirty="0" smtClean="0">
                <a:solidFill>
                  <a:srgbClr val="FF0000"/>
                </a:solidFill>
              </a:rPr>
              <a:t>احساس عضویت </a:t>
            </a:r>
            <a:r>
              <a:rPr lang="fa-IR" dirty="0" smtClean="0"/>
              <a:t>: یک حس تعلق و احساس قوی دلبستگی و کشش عاطفی می باشد.</a:t>
            </a:r>
          </a:p>
          <a:p>
            <a:pPr algn="just">
              <a:buFont typeface="Wingdings" panose="05000000000000000000" pitchFamily="2" charset="2"/>
              <a:buChar char="Ø"/>
            </a:pPr>
            <a:endParaRPr lang="fa-IR" dirty="0" smtClean="0"/>
          </a:p>
          <a:p>
            <a:pPr algn="just">
              <a:buFont typeface="Wingdings" panose="05000000000000000000" pitchFamily="2" charset="2"/>
              <a:buChar char="Ø"/>
            </a:pPr>
            <a:endParaRPr lang="fa-IR" sz="1200" dirty="0" smtClean="0"/>
          </a:p>
          <a:p>
            <a:pPr algn="just">
              <a:buFont typeface="Wingdings" panose="05000000000000000000" pitchFamily="2" charset="2"/>
              <a:buChar char="Ø"/>
            </a:pPr>
            <a:r>
              <a:rPr lang="fa-IR" sz="2800" dirty="0" smtClean="0">
                <a:solidFill>
                  <a:srgbClr val="FF0000"/>
                </a:solidFill>
              </a:rPr>
              <a:t>وفاداری</a:t>
            </a:r>
            <a:r>
              <a:rPr lang="fa-IR" sz="2800" dirty="0" smtClean="0"/>
              <a:t> : حمایت و دفاع فرد از سازمان و اهداف سازمانی می باشد.</a:t>
            </a:r>
          </a:p>
          <a:p>
            <a:pPr algn="just">
              <a:buFont typeface="Wingdings" panose="05000000000000000000" pitchFamily="2" charset="2"/>
              <a:buChar char="Ø"/>
            </a:pPr>
            <a:endParaRPr lang="fa-IR" sz="2600" dirty="0" smtClean="0"/>
          </a:p>
          <a:p>
            <a:pPr algn="just">
              <a:buFont typeface="Wingdings" panose="05000000000000000000" pitchFamily="2" charset="2"/>
              <a:buChar char="Ø"/>
            </a:pPr>
            <a:r>
              <a:rPr lang="fa-IR" dirty="0" smtClean="0">
                <a:solidFill>
                  <a:srgbClr val="FF0000"/>
                </a:solidFill>
              </a:rPr>
              <a:t>احساس همگونی و مشابهت </a:t>
            </a:r>
            <a:r>
              <a:rPr lang="fa-IR" dirty="0" smtClean="0"/>
              <a:t>: داشتن درک و احساس علایق مشترک با دیگر اعضای سازمان.</a:t>
            </a:r>
            <a:endParaRPr lang="fa-IR" sz="2800" dirty="0" smtClean="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Autofit/>
          </a:bodyPr>
          <a:lstStyle/>
          <a:p>
            <a:pPr algn="ctr">
              <a:lnSpc>
                <a:spcPct val="115000"/>
              </a:lnSpc>
              <a:spcBef>
                <a:spcPts val="300"/>
              </a:spcBef>
              <a:spcAft>
                <a:spcPts val="300"/>
              </a:spcAft>
            </a:pPr>
            <a:r>
              <a:rPr lang="ar-SA" sz="4400" b="1" dirty="0">
                <a:ea typeface="Calibri"/>
                <a:cs typeface="B Tabassom" panose="00000400000000000000" pitchFamily="2" charset="-78"/>
              </a:rPr>
              <a:t>مدل هویت یابی </a:t>
            </a:r>
            <a:r>
              <a:rPr lang="ar-SA" sz="4400" b="1" dirty="0" smtClean="0">
                <a:ea typeface="Calibri"/>
                <a:cs typeface="B Tabassom" panose="00000400000000000000" pitchFamily="2" charset="-78"/>
              </a:rPr>
              <a:t>سازمانی</a:t>
            </a:r>
            <a:endParaRPr lang="en-US" sz="4000" dirty="0">
              <a:ea typeface="Calibri"/>
              <a:cs typeface="B Tabassom" panose="00000400000000000000" pitchFamily="2" charset="-78"/>
            </a:endParaRPr>
          </a:p>
        </p:txBody>
      </p:sp>
      <p:pic>
        <p:nvPicPr>
          <p:cNvPr id="160" name="Content Placeholder 15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916832"/>
            <a:ext cx="8424936" cy="4466083"/>
          </a:xfrm>
        </p:spPr>
      </p:pic>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272" y="548680"/>
            <a:ext cx="8686800" cy="838200"/>
          </a:xfrm>
        </p:spPr>
        <p:txBody>
          <a:bodyPr>
            <a:normAutofit fontScale="90000"/>
          </a:bodyPr>
          <a:lstStyle/>
          <a:p>
            <a:r>
              <a:rPr lang="fa-IR" b="1" dirty="0" smtClean="0"/>
              <a:t/>
            </a:r>
            <a:br>
              <a:rPr lang="fa-IR" b="1" dirty="0" smtClean="0"/>
            </a:br>
            <a:r>
              <a:rPr lang="fa-IR" sz="3100" b="1" dirty="0"/>
              <a:t>منابع  کسب هويت </a:t>
            </a:r>
            <a:r>
              <a:rPr lang="fa-IR" sz="3100" b="1" dirty="0" smtClean="0"/>
              <a:t>سازماني</a:t>
            </a:r>
            <a:r>
              <a:rPr lang="fa-IR" sz="3100" b="1" dirty="0"/>
              <a:t/>
            </a:r>
            <a:br>
              <a:rPr lang="fa-IR" sz="3100" b="1" dirty="0"/>
            </a:br>
            <a:endParaRPr lang="fa-IR" sz="3100" dirty="0"/>
          </a:p>
        </p:txBody>
      </p:sp>
      <p:sp>
        <p:nvSpPr>
          <p:cNvPr id="3" name="Content Placeholder 2"/>
          <p:cNvSpPr>
            <a:spLocks noGrp="1"/>
          </p:cNvSpPr>
          <p:nvPr>
            <p:ph idx="1"/>
          </p:nvPr>
        </p:nvSpPr>
        <p:spPr/>
        <p:txBody>
          <a:bodyPr>
            <a:normAutofit fontScale="92500" lnSpcReduction="10000"/>
          </a:bodyPr>
          <a:lstStyle/>
          <a:p>
            <a:pPr>
              <a:buNone/>
            </a:pPr>
            <a:endParaRPr lang="fa-IR" sz="2800" dirty="0" smtClean="0"/>
          </a:p>
          <a:p>
            <a:pPr>
              <a:buNone/>
            </a:pPr>
            <a:r>
              <a:rPr lang="fa-IR" sz="2800" dirty="0" smtClean="0"/>
              <a:t>1</a:t>
            </a:r>
            <a:r>
              <a:rPr lang="fa-IR" sz="2800" dirty="0"/>
              <a:t>. منابع ناشي از خودپنداری اعضا</a:t>
            </a:r>
          </a:p>
          <a:p>
            <a:pPr>
              <a:buNone/>
            </a:pPr>
            <a:r>
              <a:rPr lang="fa-IR" sz="2800" dirty="0"/>
              <a:t>2. مشهود بودن وابستگي و عضويت  سازمان</a:t>
            </a:r>
          </a:p>
          <a:p>
            <a:pPr>
              <a:buNone/>
            </a:pPr>
            <a:r>
              <a:rPr lang="fa-IR" sz="2800" dirty="0"/>
              <a:t>3. سطح تماس     </a:t>
            </a:r>
          </a:p>
          <a:p>
            <a:pPr>
              <a:buNone/>
            </a:pPr>
            <a:r>
              <a:rPr lang="fa-IR" sz="2800" dirty="0"/>
              <a:t>4. فرهنگ سازمانی</a:t>
            </a:r>
          </a:p>
          <a:p>
            <a:pPr>
              <a:buNone/>
            </a:pPr>
            <a:r>
              <a:rPr lang="fa-IR" sz="2800" dirty="0"/>
              <a:t>5. تفاوتهاي فردي: </a:t>
            </a:r>
            <a:r>
              <a:rPr lang="fa-IR" sz="2600" dirty="0">
                <a:solidFill>
                  <a:schemeClr val="accent1">
                    <a:lumMod val="50000"/>
                  </a:schemeClr>
                </a:solidFill>
              </a:rPr>
              <a:t>نياز به تعلق</a:t>
            </a:r>
          </a:p>
          <a:p>
            <a:pPr>
              <a:buNone/>
            </a:pPr>
            <a:r>
              <a:rPr lang="fa-IR" sz="2800" dirty="0"/>
              <a:t>6. حمايتهاي اجتماعي ناشي از كار</a:t>
            </a:r>
          </a:p>
          <a:p>
            <a:pPr>
              <a:buNone/>
            </a:pPr>
            <a:r>
              <a:rPr lang="fa-IR" sz="2800" dirty="0"/>
              <a:t>7. ارتباطات</a:t>
            </a:r>
          </a:p>
          <a:p>
            <a:pPr>
              <a:buNone/>
            </a:pPr>
            <a:r>
              <a:rPr lang="fa-IR" sz="2800" dirty="0"/>
              <a:t>8. مكان  </a:t>
            </a:r>
          </a:p>
          <a:p>
            <a:pPr>
              <a:buNone/>
            </a:pPr>
            <a:r>
              <a:rPr lang="fa-IR" sz="2800" dirty="0"/>
              <a:t>9. زمان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933056"/>
            <a:ext cx="3766574" cy="2160241"/>
          </a:xfrm>
          <a:prstGeom prst="rect">
            <a:avLst/>
          </a:prstGeom>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b="1" dirty="0" smtClean="0">
                <a:solidFill>
                  <a:srgbClr val="4E3B30"/>
                </a:solidFill>
              </a:rPr>
              <a:t>فرآیند هویت یابی سازمانی</a:t>
            </a:r>
            <a:endParaRPr lang="fa-IR" dirty="0"/>
          </a:p>
        </p:txBody>
      </p:sp>
      <p:sp>
        <p:nvSpPr>
          <p:cNvPr id="3" name="Content Placeholder 2"/>
          <p:cNvSpPr>
            <a:spLocks noGrp="1"/>
          </p:cNvSpPr>
          <p:nvPr>
            <p:ph idx="1"/>
          </p:nvPr>
        </p:nvSpPr>
        <p:spPr>
          <a:xfrm>
            <a:off x="304800" y="1554163"/>
            <a:ext cx="8686800" cy="3963069"/>
          </a:xfrm>
        </p:spPr>
        <p:txBody>
          <a:bodyPr>
            <a:normAutofit/>
          </a:bodyPr>
          <a:lstStyle/>
          <a:p>
            <a:pPr algn="just">
              <a:buNone/>
            </a:pPr>
            <a:r>
              <a:rPr lang="fa-IR" sz="2800" b="1" dirty="0">
                <a:solidFill>
                  <a:srgbClr val="C00000"/>
                </a:solidFill>
              </a:rPr>
              <a:t>فورمن و وتن </a:t>
            </a:r>
            <a:r>
              <a:rPr lang="fa-IR" sz="2800" dirty="0">
                <a:solidFill>
                  <a:srgbClr val="C00000"/>
                </a:solidFill>
              </a:rPr>
              <a:t>مفهوم هويت يابي سازماني را به عنوان نوعي از فرآیند مقايسه هويت که توسط اعضا سازماني صورت گرفته عملياتي کرده اند. فرآیند مقايسه هويت حداقل به دو طريق عملياتي مي شود</a:t>
            </a:r>
            <a:r>
              <a:rPr lang="fa-IR" sz="2800" dirty="0" smtClean="0">
                <a:solidFill>
                  <a:srgbClr val="C00000"/>
                </a:solidFill>
              </a:rPr>
              <a:t>:</a:t>
            </a:r>
          </a:p>
          <a:p>
            <a:pPr algn="just">
              <a:buNone/>
            </a:pPr>
            <a:endParaRPr lang="fa-IR" sz="1800" dirty="0" smtClean="0">
              <a:solidFill>
                <a:srgbClr val="C00000"/>
              </a:solidFill>
            </a:endParaRPr>
          </a:p>
          <a:p>
            <a:pPr algn="just">
              <a:buNone/>
            </a:pPr>
            <a:r>
              <a:rPr lang="fa-IR" sz="2400" dirty="0"/>
              <a:t>1- ارزيابي فرد از هويت سازماني به دنبال هويت فردي که بر خودهويتي فردي مبتني است </a:t>
            </a:r>
          </a:p>
          <a:p>
            <a:pPr algn="just">
              <a:buNone/>
            </a:pPr>
            <a:r>
              <a:rPr lang="fa-IR" sz="2400" dirty="0"/>
              <a:t> 2- مقايسه بين ادراكات افراد از آنچه كه در حال حاضر هويت سازمان را ايجاد كرده و آنچه كه بايد به عنوان هويت سازمان ايجاد شود .</a:t>
            </a:r>
          </a:p>
          <a:p>
            <a:pPr>
              <a:buNone/>
            </a:pPr>
            <a:endParaRPr lang="fa-IR" sz="2800" dirty="0"/>
          </a:p>
        </p:txBody>
      </p:sp>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Autofit/>
          </a:bodyPr>
          <a:lstStyle/>
          <a:p>
            <a:pPr algn="ctr"/>
            <a:r>
              <a:rPr lang="fa-IR" sz="4400" b="1" dirty="0" smtClean="0">
                <a:solidFill>
                  <a:srgbClr val="04617B"/>
                </a:solidFill>
                <a:ea typeface="Calibri"/>
                <a:cs typeface="B Tabassom" panose="00000400000000000000" pitchFamily="2" charset="-78"/>
              </a:rPr>
              <a:t>نتایج هویت یابی سازمانی</a:t>
            </a:r>
            <a:endParaRPr lang="fa-IR" sz="3600" dirty="0"/>
          </a:p>
        </p:txBody>
      </p:sp>
      <p:sp>
        <p:nvSpPr>
          <p:cNvPr id="3" name="Rectangle 2"/>
          <p:cNvSpPr/>
          <p:nvPr/>
        </p:nvSpPr>
        <p:spPr>
          <a:xfrm>
            <a:off x="3584301" y="2204865"/>
            <a:ext cx="4968552" cy="3059877"/>
          </a:xfrm>
          <a:prstGeom prst="rect">
            <a:avLst/>
          </a:prstGeom>
        </p:spPr>
        <p:txBody>
          <a:bodyPr wrap="square">
            <a:spAutoFit/>
          </a:bodyPr>
          <a:lstStyle/>
          <a:p>
            <a:pPr marL="457200" indent="-457200" algn="just">
              <a:lnSpc>
                <a:spcPct val="150000"/>
              </a:lnSpc>
              <a:spcAft>
                <a:spcPts val="1200"/>
              </a:spcAft>
              <a:buAutoNum type="arabicPeriod"/>
            </a:pPr>
            <a:r>
              <a:rPr lang="fa-IR" sz="2800" b="1" kern="0" dirty="0" smtClean="0">
                <a:solidFill>
                  <a:srgbClr val="002060"/>
                </a:solidFill>
                <a:latin typeface="Times New Roman"/>
                <a:ea typeface="Times New Roman"/>
                <a:cs typeface="Tahoma"/>
              </a:rPr>
              <a:t>هویت</a:t>
            </a:r>
          </a:p>
          <a:p>
            <a:pPr marL="457200" indent="-457200" algn="just">
              <a:lnSpc>
                <a:spcPct val="150000"/>
              </a:lnSpc>
              <a:spcAft>
                <a:spcPts val="1200"/>
              </a:spcAft>
              <a:buAutoNum type="arabicPeriod"/>
            </a:pPr>
            <a:r>
              <a:rPr lang="fa-IR" sz="2800" b="1" kern="0" dirty="0" smtClean="0">
                <a:solidFill>
                  <a:srgbClr val="002060"/>
                </a:solidFill>
                <a:latin typeface="Times New Roman"/>
                <a:ea typeface="Times New Roman"/>
                <a:cs typeface="Tahoma"/>
              </a:rPr>
              <a:t>هویت دوجنبه ای</a:t>
            </a:r>
          </a:p>
          <a:p>
            <a:pPr marL="457200" indent="-457200" algn="just">
              <a:lnSpc>
                <a:spcPct val="150000"/>
              </a:lnSpc>
              <a:spcAft>
                <a:spcPts val="1200"/>
              </a:spcAft>
              <a:buAutoNum type="arabicPeriod"/>
            </a:pPr>
            <a:r>
              <a:rPr lang="fa-IR" sz="2800" b="1" kern="0" dirty="0" smtClean="0">
                <a:solidFill>
                  <a:srgbClr val="002060"/>
                </a:solidFill>
                <a:effectLst/>
                <a:latin typeface="Times New Roman"/>
                <a:ea typeface="Times New Roman"/>
                <a:cs typeface="Tahoma"/>
              </a:rPr>
              <a:t>هویت خنثی</a:t>
            </a:r>
          </a:p>
          <a:p>
            <a:pPr marL="457200" indent="-457200" algn="just">
              <a:lnSpc>
                <a:spcPct val="150000"/>
              </a:lnSpc>
              <a:spcAft>
                <a:spcPts val="1200"/>
              </a:spcAft>
              <a:buAutoNum type="arabicPeriod"/>
            </a:pPr>
            <a:r>
              <a:rPr lang="fa-IR" sz="2800" b="1" kern="0" dirty="0" smtClean="0">
                <a:solidFill>
                  <a:srgbClr val="002060"/>
                </a:solidFill>
                <a:latin typeface="Times New Roman"/>
                <a:ea typeface="Times New Roman"/>
                <a:cs typeface="Tahoma"/>
              </a:rPr>
              <a:t>عدم هویت</a:t>
            </a:r>
            <a:endParaRPr lang="en-US" sz="2800" b="1" kern="1600" dirty="0">
              <a:solidFill>
                <a:srgbClr val="002060"/>
              </a:solidFill>
              <a:effectLst/>
              <a:latin typeface="Times New Roman"/>
              <a:ea typeface="Times New Roman"/>
              <a:cs typeface="B Zar"/>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869" y="2457020"/>
            <a:ext cx="2817704" cy="2808312"/>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3928" y="1916832"/>
            <a:ext cx="5032364" cy="3725606"/>
          </a:xfrm>
        </p:spPr>
        <p:txBody>
          <a:bodyPr>
            <a:normAutofit/>
          </a:bodyPr>
          <a:lstStyle/>
          <a:p>
            <a:pPr marL="0" algn="just">
              <a:lnSpc>
                <a:spcPct val="150000"/>
              </a:lnSpc>
              <a:spcBef>
                <a:spcPts val="200"/>
              </a:spcBef>
            </a:pPr>
            <a:r>
              <a:rPr lang="fa-IR" sz="2800" b="1" dirty="0">
                <a:solidFill>
                  <a:schemeClr val="bg2">
                    <a:lumMod val="10000"/>
                  </a:schemeClr>
                </a:solidFill>
                <a:latin typeface="Calibri"/>
                <a:ea typeface="Calibri"/>
                <a:cs typeface="Tahoma"/>
              </a:rPr>
              <a:t>1. همكاري سازماني </a:t>
            </a:r>
            <a:r>
              <a:rPr lang="fa-IR" sz="2000" b="1" dirty="0">
                <a:solidFill>
                  <a:schemeClr val="bg2">
                    <a:lumMod val="10000"/>
                  </a:schemeClr>
                </a:solidFill>
                <a:latin typeface="Calibri"/>
                <a:ea typeface="Calibri"/>
                <a:cs typeface="Tahoma"/>
              </a:rPr>
              <a:t> </a:t>
            </a:r>
            <a:endParaRPr lang="en-US" sz="2800" b="1" dirty="0">
              <a:solidFill>
                <a:schemeClr val="bg2">
                  <a:lumMod val="10000"/>
                </a:schemeClr>
              </a:solidFill>
              <a:latin typeface="Calibri"/>
              <a:ea typeface="Calibri"/>
              <a:cs typeface="Arial"/>
            </a:endParaRPr>
          </a:p>
          <a:p>
            <a:pPr marL="0" algn="just">
              <a:lnSpc>
                <a:spcPct val="150000"/>
              </a:lnSpc>
              <a:spcBef>
                <a:spcPts val="0"/>
              </a:spcBef>
            </a:pPr>
            <a:r>
              <a:rPr lang="ar-SA" sz="2800" b="1" dirty="0">
                <a:solidFill>
                  <a:schemeClr val="bg2">
                    <a:lumMod val="10000"/>
                  </a:schemeClr>
                </a:solidFill>
                <a:latin typeface="Calibri"/>
                <a:ea typeface="Calibri"/>
                <a:cs typeface="Tahoma"/>
              </a:rPr>
              <a:t>2. رقابت برون سازماني</a:t>
            </a:r>
            <a:endParaRPr lang="en-US" sz="2800" b="1" dirty="0">
              <a:solidFill>
                <a:schemeClr val="bg2">
                  <a:lumMod val="10000"/>
                </a:schemeClr>
              </a:solidFill>
              <a:latin typeface="Calibri"/>
              <a:ea typeface="Calibri"/>
              <a:cs typeface="Arial"/>
            </a:endParaRPr>
          </a:p>
          <a:p>
            <a:pPr marL="0" algn="just">
              <a:lnSpc>
                <a:spcPct val="150000"/>
              </a:lnSpc>
              <a:spcBef>
                <a:spcPts val="0"/>
              </a:spcBef>
            </a:pPr>
            <a:r>
              <a:rPr lang="ar-SA" sz="2800" b="1" dirty="0">
                <a:solidFill>
                  <a:schemeClr val="bg2">
                    <a:lumMod val="10000"/>
                  </a:schemeClr>
                </a:solidFill>
                <a:latin typeface="Calibri"/>
                <a:ea typeface="Calibri"/>
                <a:cs typeface="Tahoma"/>
              </a:rPr>
              <a:t>3. رفتار شهروند سازماني</a:t>
            </a:r>
            <a:endParaRPr lang="en-US" sz="2800" b="1" dirty="0">
              <a:solidFill>
                <a:schemeClr val="bg2">
                  <a:lumMod val="10000"/>
                </a:schemeClr>
              </a:solidFill>
              <a:latin typeface="Calibri"/>
              <a:ea typeface="Calibri"/>
              <a:cs typeface="Arial"/>
            </a:endParaRPr>
          </a:p>
          <a:p>
            <a:pPr marL="0" algn="just">
              <a:lnSpc>
                <a:spcPct val="150000"/>
              </a:lnSpc>
              <a:spcBef>
                <a:spcPts val="0"/>
              </a:spcBef>
            </a:pPr>
            <a:r>
              <a:rPr lang="ar-SA" sz="2800" b="1" dirty="0">
                <a:solidFill>
                  <a:schemeClr val="bg2">
                    <a:lumMod val="10000"/>
                  </a:schemeClr>
                </a:solidFill>
                <a:latin typeface="Calibri"/>
                <a:ea typeface="Calibri"/>
                <a:cs typeface="Tahoma"/>
              </a:rPr>
              <a:t>4. تعهد سازماني</a:t>
            </a:r>
            <a:endParaRPr lang="en-US" sz="2800" b="1" dirty="0">
              <a:solidFill>
                <a:schemeClr val="bg2">
                  <a:lumMod val="10000"/>
                </a:schemeClr>
              </a:solidFill>
              <a:latin typeface="Calibri"/>
              <a:ea typeface="Calibri"/>
              <a:cs typeface="Arial"/>
            </a:endParaRPr>
          </a:p>
          <a:p>
            <a:pPr marL="0" algn="just">
              <a:lnSpc>
                <a:spcPct val="150000"/>
              </a:lnSpc>
              <a:spcBef>
                <a:spcPts val="0"/>
              </a:spcBef>
            </a:pPr>
            <a:r>
              <a:rPr lang="ar-SA" sz="2800" b="1" dirty="0">
                <a:solidFill>
                  <a:schemeClr val="bg2">
                    <a:lumMod val="10000"/>
                  </a:schemeClr>
                </a:solidFill>
                <a:latin typeface="Calibri"/>
                <a:ea typeface="Calibri"/>
                <a:cs typeface="Tahoma"/>
              </a:rPr>
              <a:t>5. رضايت شغلي</a:t>
            </a:r>
            <a:endParaRPr lang="en-US" sz="2800" b="1" dirty="0">
              <a:solidFill>
                <a:schemeClr val="bg2">
                  <a:lumMod val="10000"/>
                </a:schemeClr>
              </a:solidFill>
              <a:latin typeface="Calibri"/>
              <a:ea typeface="Calibri"/>
              <a:cs typeface="Arial"/>
            </a:endParaRPr>
          </a:p>
          <a:p>
            <a:pPr>
              <a:buNone/>
            </a:pPr>
            <a:endParaRPr lang="fa-IR" dirty="0"/>
          </a:p>
        </p:txBody>
      </p:sp>
      <p:sp>
        <p:nvSpPr>
          <p:cNvPr id="2" name="Rectangle 1"/>
          <p:cNvSpPr/>
          <p:nvPr/>
        </p:nvSpPr>
        <p:spPr>
          <a:xfrm>
            <a:off x="251520" y="364014"/>
            <a:ext cx="5256584" cy="707886"/>
          </a:xfrm>
          <a:prstGeom prst="rect">
            <a:avLst/>
          </a:prstGeom>
        </p:spPr>
        <p:txBody>
          <a:bodyPr wrap="square">
            <a:spAutoFit/>
          </a:bodyPr>
          <a:lstStyle/>
          <a:p>
            <a:r>
              <a:rPr lang="fa-IR" sz="4000" b="1" dirty="0">
                <a:solidFill>
                  <a:schemeClr val="bg2">
                    <a:lumMod val="25000"/>
                  </a:schemeClr>
                </a:solidFill>
                <a:ea typeface="Calibri"/>
                <a:cs typeface="B Arash" panose="00000400000000000000" pitchFamily="2" charset="-78"/>
              </a:rPr>
              <a:t>پیامدهای هويت يابي سازماني </a:t>
            </a:r>
            <a:endParaRPr lang="en-US" sz="4000" dirty="0">
              <a:solidFill>
                <a:schemeClr val="bg2">
                  <a:lumMod val="25000"/>
                </a:schemeClr>
              </a:solidFill>
              <a:cs typeface="B Arash"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34" y="2204864"/>
            <a:ext cx="3523138" cy="2736304"/>
          </a:xfrm>
          <a:prstGeom prst="rect">
            <a:avLst/>
          </a:prstGeom>
        </p:spPr>
      </p:pic>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6632"/>
            <a:ext cx="8229600" cy="936103"/>
          </a:xfrm>
        </p:spPr>
        <p:txBody>
          <a:bodyPr>
            <a:normAutofit lnSpcReduction="10000"/>
          </a:bodyPr>
          <a:lstStyle/>
          <a:p>
            <a:pPr>
              <a:buNone/>
            </a:pPr>
            <a:r>
              <a:rPr lang="fa-IR" dirty="0" smtClean="0"/>
              <a:t>  </a:t>
            </a:r>
          </a:p>
          <a:p>
            <a:pPr algn="ctr">
              <a:buNone/>
            </a:pPr>
            <a:r>
              <a:rPr lang="fa-IR" sz="2800" dirty="0" smtClean="0">
                <a:solidFill>
                  <a:schemeClr val="bg2">
                    <a:lumMod val="25000"/>
                  </a:schemeClr>
                </a:solidFill>
                <a:cs typeface="B Farnaz" panose="00000400000000000000" pitchFamily="2" charset="-78"/>
              </a:rPr>
              <a:t>نکاتی برای بهبود نگرش کارمندان نسبت به هویت سازمانی</a:t>
            </a:r>
          </a:p>
          <a:p>
            <a:pPr>
              <a:buNone/>
            </a:pPr>
            <a:endParaRPr lang="fa-IR"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7" y="2060848"/>
            <a:ext cx="2345403" cy="2736304"/>
          </a:xfrm>
          <a:prstGeom prst="rect">
            <a:avLst/>
          </a:prstGeom>
        </p:spPr>
      </p:pic>
      <p:sp>
        <p:nvSpPr>
          <p:cNvPr id="5" name="TextBox 4"/>
          <p:cNvSpPr txBox="1"/>
          <p:nvPr/>
        </p:nvSpPr>
        <p:spPr>
          <a:xfrm>
            <a:off x="3275856" y="1628800"/>
            <a:ext cx="5256584" cy="4524315"/>
          </a:xfrm>
          <a:prstGeom prst="rect">
            <a:avLst/>
          </a:prstGeom>
          <a:noFill/>
        </p:spPr>
        <p:txBody>
          <a:bodyPr wrap="square" rtlCol="0">
            <a:spAutoFit/>
          </a:bodyPr>
          <a:lstStyle/>
          <a:p>
            <a:pPr marL="285750" indent="-285750">
              <a:buFont typeface="Wingdings" panose="05000000000000000000" pitchFamily="2" charset="2"/>
              <a:buChar char="Ø"/>
            </a:pPr>
            <a:r>
              <a:rPr lang="fa-IR" sz="2400" dirty="0" smtClean="0">
                <a:latin typeface="Tahoma" panose="020B0604030504040204" pitchFamily="34" charset="0"/>
                <a:cs typeface="Tahoma" panose="020B0604030504040204" pitchFamily="34" charset="0"/>
              </a:rPr>
              <a:t>مشخص بودن اهداف ، مسئولیتها و اختیارات سازمان</a:t>
            </a:r>
          </a:p>
          <a:p>
            <a:pPr marL="285750" indent="-285750">
              <a:buFont typeface="Wingdings" panose="05000000000000000000" pitchFamily="2" charset="2"/>
              <a:buChar char="Ø"/>
            </a:pPr>
            <a:r>
              <a:rPr lang="fa-IR" sz="2400" dirty="0" smtClean="0">
                <a:latin typeface="Tahoma" panose="020B0604030504040204" pitchFamily="34" charset="0"/>
                <a:cs typeface="Tahoma" panose="020B0604030504040204" pitchFamily="34" charset="0"/>
              </a:rPr>
              <a:t>غنی سازی مشاغل و ارتقای شغلی کارکنان</a:t>
            </a:r>
          </a:p>
          <a:p>
            <a:pPr marL="285750" indent="-285750">
              <a:buFont typeface="Wingdings" panose="05000000000000000000" pitchFamily="2" charset="2"/>
              <a:buChar char="Ø"/>
            </a:pPr>
            <a:r>
              <a:rPr lang="fa-IR" sz="2400" dirty="0" smtClean="0">
                <a:latin typeface="Tahoma" panose="020B0604030504040204" pitchFamily="34" charset="0"/>
                <a:cs typeface="Tahoma" panose="020B0604030504040204" pitchFamily="34" charset="0"/>
              </a:rPr>
              <a:t>روحیات و تعلق سازمانی</a:t>
            </a:r>
          </a:p>
          <a:p>
            <a:pPr marL="285750" indent="-285750">
              <a:buFont typeface="Wingdings" panose="05000000000000000000" pitchFamily="2" charset="2"/>
              <a:buChar char="Ø"/>
            </a:pPr>
            <a:r>
              <a:rPr lang="fa-IR" sz="2400" dirty="0" smtClean="0">
                <a:latin typeface="Tahoma" panose="020B0604030504040204" pitchFamily="34" charset="0"/>
                <a:cs typeface="Tahoma" panose="020B0604030504040204" pitchFamily="34" charset="0"/>
              </a:rPr>
              <a:t>اعتماد ، صمیمیت و صداقت</a:t>
            </a:r>
          </a:p>
          <a:p>
            <a:pPr marL="285750" indent="-285750">
              <a:buFont typeface="Wingdings" panose="05000000000000000000" pitchFamily="2" charset="2"/>
              <a:buChar char="Ø"/>
            </a:pPr>
            <a:r>
              <a:rPr lang="fa-IR" sz="2400" dirty="0" smtClean="0">
                <a:latin typeface="Tahoma" panose="020B0604030504040204" pitchFamily="34" charset="0"/>
                <a:cs typeface="Tahoma" panose="020B0604030504040204" pitchFamily="34" charset="0"/>
              </a:rPr>
              <a:t>تشخیص و قدردانی</a:t>
            </a:r>
          </a:p>
          <a:p>
            <a:pPr marL="285750" indent="-285750">
              <a:buFont typeface="Wingdings" panose="05000000000000000000" pitchFamily="2" charset="2"/>
              <a:buChar char="Ø"/>
            </a:pPr>
            <a:r>
              <a:rPr lang="fa-IR" sz="2400" dirty="0" smtClean="0">
                <a:latin typeface="Tahoma" panose="020B0604030504040204" pitchFamily="34" charset="0"/>
                <a:cs typeface="Tahoma" panose="020B0604030504040204" pitchFamily="34" charset="0"/>
              </a:rPr>
              <a:t>مشارکت و کارگروهی</a:t>
            </a:r>
          </a:p>
          <a:p>
            <a:pPr marL="285750" indent="-285750">
              <a:buFont typeface="Wingdings" panose="05000000000000000000" pitchFamily="2" charset="2"/>
              <a:buChar char="Ø"/>
            </a:pPr>
            <a:r>
              <a:rPr lang="fa-IR" sz="2400" dirty="0" smtClean="0">
                <a:latin typeface="Tahoma" panose="020B0604030504040204" pitchFamily="34" charset="0"/>
                <a:cs typeface="Tahoma" panose="020B0604030504040204" pitchFamily="34" charset="0"/>
              </a:rPr>
              <a:t>ارتباطات</a:t>
            </a:r>
          </a:p>
          <a:p>
            <a:pPr marL="285750" indent="-285750">
              <a:buFont typeface="Wingdings" panose="05000000000000000000" pitchFamily="2" charset="2"/>
              <a:buChar char="Ø"/>
            </a:pPr>
            <a:r>
              <a:rPr lang="fa-IR" sz="2400" dirty="0" smtClean="0">
                <a:latin typeface="Tahoma" panose="020B0604030504040204" pitchFamily="34" charset="0"/>
                <a:cs typeface="Tahoma" panose="020B0604030504040204" pitchFamily="34" charset="0"/>
              </a:rPr>
              <a:t>محیط کاری</a:t>
            </a:r>
          </a:p>
          <a:p>
            <a:pPr marL="285750" indent="-285750">
              <a:buFont typeface="Wingdings" panose="05000000000000000000" pitchFamily="2" charset="2"/>
              <a:buChar char="Ø"/>
            </a:pPr>
            <a:r>
              <a:rPr lang="fa-IR" sz="2400" dirty="0" smtClean="0">
                <a:latin typeface="Tahoma" panose="020B0604030504040204" pitchFamily="34" charset="0"/>
                <a:cs typeface="Tahoma" panose="020B0604030504040204" pitchFamily="34" charset="0"/>
              </a:rPr>
              <a:t>بهینه سازی فرایندها و روشهای کاری</a:t>
            </a:r>
          </a:p>
          <a:p>
            <a:pPr marL="285750" indent="-285750">
              <a:buFont typeface="Wingdings" panose="05000000000000000000" pitchFamily="2" charset="2"/>
              <a:buChar char="Ø"/>
            </a:pPr>
            <a:r>
              <a:rPr lang="fa-IR" sz="2400" dirty="0" smtClean="0">
                <a:latin typeface="Tahoma" panose="020B0604030504040204" pitchFamily="34" charset="0"/>
                <a:cs typeface="Tahoma" panose="020B0604030504040204" pitchFamily="34" charset="0"/>
              </a:rPr>
              <a:t>اطلاعات ، دانش و مهارت شغلی</a:t>
            </a:r>
            <a:endParaRPr lang="en-US" sz="2400" dirty="0">
              <a:latin typeface="Tahoma" panose="020B0604030504040204" pitchFamily="34" charset="0"/>
              <a:cs typeface="Tahoma" panose="020B0604030504040204" pitchFamily="34" charset="0"/>
            </a:endParaRPr>
          </a:p>
        </p:txBody>
      </p:sp>
    </p:spTree>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79000" contrast="6000"/>
                    </a14:imgEffect>
                  </a14:imgLayer>
                </a14:imgProps>
              </a:ext>
              <a:ext uri="{28A0092B-C50C-407E-A947-70E740481C1C}">
                <a14:useLocalDpi xmlns:a14="http://schemas.microsoft.com/office/drawing/2010/main" val="0"/>
              </a:ext>
            </a:extLst>
          </a:blip>
          <a:stretch>
            <a:fillRect/>
          </a:stretch>
        </p:blipFill>
        <p:spPr>
          <a:xfrm>
            <a:off x="1691680" y="260648"/>
            <a:ext cx="5008002" cy="6186355"/>
          </a:xfrm>
          <a:prstGeom prst="rect">
            <a:avLst/>
          </a:prstGeom>
        </p:spPr>
      </p:pic>
      <p:sp>
        <p:nvSpPr>
          <p:cNvPr id="8" name="Title 7"/>
          <p:cNvSpPr>
            <a:spLocks noGrp="1"/>
          </p:cNvSpPr>
          <p:nvPr>
            <p:ph type="title"/>
          </p:nvPr>
        </p:nvSpPr>
        <p:spPr>
          <a:xfrm>
            <a:off x="395536" y="1412776"/>
            <a:ext cx="8579296" cy="3456384"/>
          </a:xfrm>
        </p:spPr>
        <p:txBody>
          <a:bodyPr/>
          <a:lstStyle/>
          <a:p>
            <a:r>
              <a:rPr lang="fa-IR" dirty="0" smtClean="0">
                <a:solidFill>
                  <a:schemeClr val="tx2">
                    <a:lumMod val="50000"/>
                  </a:schemeClr>
                </a:solidFill>
                <a:cs typeface="B Arash" panose="00000400000000000000" pitchFamily="2" charset="-78"/>
              </a:rPr>
              <a:t>گرد آورنده : امید همت افزا</a:t>
            </a:r>
            <a:br>
              <a:rPr lang="fa-IR" dirty="0" smtClean="0">
                <a:solidFill>
                  <a:schemeClr val="tx2">
                    <a:lumMod val="50000"/>
                  </a:schemeClr>
                </a:solidFill>
                <a:cs typeface="B Arash" panose="00000400000000000000" pitchFamily="2" charset="-78"/>
              </a:rPr>
            </a:br>
            <a:r>
              <a:rPr lang="fa-IR" dirty="0" smtClean="0">
                <a:solidFill>
                  <a:schemeClr val="tx2">
                    <a:lumMod val="50000"/>
                  </a:schemeClr>
                </a:solidFill>
                <a:cs typeface="B Arash" panose="00000400000000000000" pitchFamily="2" charset="-78"/>
              </a:rPr>
              <a:t>استاد : جناب آقای دکتر منظری</a:t>
            </a:r>
            <a:br>
              <a:rPr lang="fa-IR" dirty="0" smtClean="0">
                <a:solidFill>
                  <a:schemeClr val="tx2">
                    <a:lumMod val="50000"/>
                  </a:schemeClr>
                </a:solidFill>
                <a:cs typeface="B Arash" panose="00000400000000000000" pitchFamily="2" charset="-78"/>
              </a:rPr>
            </a:br>
            <a:r>
              <a:rPr lang="fa-IR" dirty="0" smtClean="0">
                <a:solidFill>
                  <a:schemeClr val="tx2">
                    <a:lumMod val="50000"/>
                  </a:schemeClr>
                </a:solidFill>
                <a:cs typeface="B Arash" panose="00000400000000000000" pitchFamily="2" charset="-78"/>
              </a:rPr>
              <a:t>بهار 94</a:t>
            </a:r>
            <a:endParaRPr lang="en-US" dirty="0">
              <a:solidFill>
                <a:schemeClr val="tx2">
                  <a:lumMod val="50000"/>
                </a:schemeClr>
              </a:solidFill>
              <a:cs typeface="B Arash" panose="00000400000000000000" pitchFamily="2" charset="-78"/>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fa-IR" b="1" dirty="0" smtClean="0"/>
              <a:t/>
            </a:r>
            <a:br>
              <a:rPr lang="fa-IR" b="1" dirty="0" smtClean="0"/>
            </a:br>
            <a:r>
              <a:rPr lang="fa-IR" b="1" dirty="0" smtClean="0"/>
              <a:t> </a:t>
            </a:r>
            <a:r>
              <a:rPr lang="fa-IR" b="1" dirty="0">
                <a:cs typeface="B Arash" panose="00000400000000000000" pitchFamily="2" charset="-78"/>
              </a:rPr>
              <a:t>تعريف </a:t>
            </a:r>
            <a:r>
              <a:rPr lang="fa-IR" b="1" dirty="0" smtClean="0">
                <a:cs typeface="B Arash" panose="00000400000000000000" pitchFamily="2" charset="-78"/>
              </a:rPr>
              <a:t>هویت</a:t>
            </a:r>
            <a:r>
              <a:rPr lang="fa-IR" b="1" dirty="0"/>
              <a:t/>
            </a:r>
            <a:br>
              <a:rPr lang="fa-IR" b="1" dirty="0"/>
            </a:br>
            <a:endParaRPr lang="fa-IR" dirty="0"/>
          </a:p>
        </p:txBody>
      </p:sp>
      <p:sp>
        <p:nvSpPr>
          <p:cNvPr id="3" name="Content Placeholder 2"/>
          <p:cNvSpPr>
            <a:spLocks noGrp="1"/>
          </p:cNvSpPr>
          <p:nvPr>
            <p:ph idx="1"/>
          </p:nvPr>
        </p:nvSpPr>
        <p:spPr>
          <a:xfrm>
            <a:off x="467544" y="908720"/>
            <a:ext cx="8229600" cy="4768865"/>
          </a:xfrm>
        </p:spPr>
        <p:txBody>
          <a:bodyPr>
            <a:normAutofit/>
          </a:bodyPr>
          <a:lstStyle/>
          <a:p>
            <a:pPr algn="ctr">
              <a:buNone/>
            </a:pPr>
            <a:r>
              <a:rPr lang="fa-IR" sz="2800" b="1" dirty="0">
                <a:solidFill>
                  <a:srgbClr val="FF0000"/>
                </a:solidFill>
                <a:latin typeface="Tahoma" panose="020B0604030504040204" pitchFamily="34" charset="0"/>
                <a:cs typeface="Tahoma" panose="020B0604030504040204" pitchFamily="34" charset="0"/>
              </a:rPr>
              <a:t>هويت‌ به‌ معني‌ "چه‌ كسي‌ بودن‌" است‌ </a:t>
            </a:r>
            <a:endParaRPr lang="en-US" sz="2800" b="1" dirty="0" smtClean="0">
              <a:solidFill>
                <a:srgbClr val="FF0000"/>
              </a:solidFill>
              <a:latin typeface="Tahoma" panose="020B0604030504040204" pitchFamily="34" charset="0"/>
              <a:cs typeface="Tahoma" panose="020B0604030504040204" pitchFamily="34" charset="0"/>
            </a:endParaRPr>
          </a:p>
          <a:p>
            <a:pPr algn="ctr">
              <a:buNone/>
            </a:pPr>
            <a:endParaRPr lang="fa-IR" sz="1600" dirty="0" smtClean="0">
              <a:solidFill>
                <a:srgbClr val="FF0000"/>
              </a:solidFill>
              <a:latin typeface="Tahoma" panose="020B0604030504040204" pitchFamily="34" charset="0"/>
              <a:cs typeface="Tahoma" panose="020B0604030504040204" pitchFamily="34" charset="0"/>
            </a:endParaRPr>
          </a:p>
          <a:p>
            <a:pPr>
              <a:buNone/>
            </a:pPr>
            <a:r>
              <a:rPr lang="fa-IR" sz="2800" b="1" dirty="0" smtClean="0">
                <a:latin typeface="Tahoma" panose="020B0604030504040204" pitchFamily="34" charset="0"/>
                <a:ea typeface="Calibri"/>
                <a:cs typeface="Tahoma" panose="020B0604030504040204" pitchFamily="34" charset="0"/>
              </a:rPr>
              <a:t>ه</a:t>
            </a:r>
            <a:r>
              <a:rPr lang="ar-SA" sz="2800" b="1" dirty="0" smtClean="0">
                <a:latin typeface="Tahoma" panose="020B0604030504040204" pitchFamily="34" charset="0"/>
                <a:ea typeface="Calibri"/>
                <a:cs typeface="Tahoma" panose="020B0604030504040204" pitchFamily="34" charset="0"/>
              </a:rPr>
              <a:t>ويت </a:t>
            </a:r>
            <a:r>
              <a:rPr lang="ar-SA" sz="2800" dirty="0">
                <a:latin typeface="Tahoma" panose="020B0604030504040204" pitchFamily="34" charset="0"/>
                <a:ea typeface="Calibri"/>
                <a:cs typeface="Tahoma" panose="020B0604030504040204" pitchFamily="34" charset="0"/>
              </a:rPr>
              <a:t>يک مفهوم چند سطحي است که مي تواند در سطح فرد، گروه يا سازمان تعبير و تفسیر </a:t>
            </a:r>
            <a:r>
              <a:rPr lang="ar-SA" sz="2800" dirty="0" smtClean="0">
                <a:latin typeface="Tahoma" panose="020B0604030504040204" pitchFamily="34" charset="0"/>
                <a:ea typeface="Calibri"/>
                <a:cs typeface="Tahoma" panose="020B0604030504040204" pitchFamily="34" charset="0"/>
              </a:rPr>
              <a:t>شود</a:t>
            </a:r>
            <a:endParaRPr lang="en-US" sz="2800" dirty="0" smtClean="0">
              <a:latin typeface="Tahoma" panose="020B0604030504040204" pitchFamily="34" charset="0"/>
              <a:ea typeface="Calibri"/>
              <a:cs typeface="Tahoma" panose="020B0604030504040204" pitchFamily="34" charset="0"/>
            </a:endParaRPr>
          </a:p>
          <a:p>
            <a:pPr>
              <a:buNone/>
            </a:pPr>
            <a:endParaRPr lang="fa-IR" sz="1800" dirty="0" smtClean="0">
              <a:latin typeface="Tahoma" panose="020B0604030504040204" pitchFamily="34" charset="0"/>
              <a:ea typeface="Calibri"/>
              <a:cs typeface="Tahoma" panose="020B0604030504040204" pitchFamily="34" charset="0"/>
            </a:endParaRPr>
          </a:p>
          <a:p>
            <a:pPr>
              <a:buNone/>
            </a:pPr>
            <a:r>
              <a:rPr lang="fa-IR" sz="2800" b="1" dirty="0">
                <a:solidFill>
                  <a:srgbClr val="252525"/>
                </a:solidFill>
                <a:latin typeface="Tahoma" panose="020B0604030504040204" pitchFamily="34" charset="0"/>
                <a:cs typeface="Tahoma" panose="020B0604030504040204" pitchFamily="34" charset="0"/>
              </a:rPr>
              <a:t>هویت </a:t>
            </a:r>
            <a:r>
              <a:rPr lang="fa-IR" sz="2800" dirty="0">
                <a:solidFill>
                  <a:srgbClr val="252525"/>
                </a:solidFill>
                <a:latin typeface="Tahoma" panose="020B0604030504040204" pitchFamily="34" charset="0"/>
                <a:cs typeface="Tahoma" panose="020B0604030504040204" pitchFamily="34" charset="0"/>
              </a:rPr>
              <a:t>مجموعه نگرش‌ها، ویژگی‌ها و روحیات که یک </a:t>
            </a:r>
            <a:r>
              <a:rPr lang="fa-IR" sz="2800" dirty="0" smtClean="0">
                <a:solidFill>
                  <a:srgbClr val="252525"/>
                </a:solidFill>
                <a:latin typeface="Tahoma" panose="020B0604030504040204" pitchFamily="34" charset="0"/>
                <a:cs typeface="Tahoma" panose="020B0604030504040204" pitchFamily="34" charset="0"/>
              </a:rPr>
              <a:t>فرد یا گروه یا سازمان </a:t>
            </a:r>
            <a:r>
              <a:rPr lang="fa-IR" sz="2800" dirty="0">
                <a:solidFill>
                  <a:srgbClr val="252525"/>
                </a:solidFill>
                <a:latin typeface="Tahoma" panose="020B0604030504040204" pitchFamily="34" charset="0"/>
                <a:cs typeface="Tahoma" panose="020B0604030504040204" pitchFamily="34" charset="0"/>
              </a:rPr>
              <a:t>را از دیگران متمایز می‌کند</a:t>
            </a:r>
            <a:r>
              <a:rPr lang="fa-IR" sz="2800" dirty="0" smtClean="0">
                <a:solidFill>
                  <a:srgbClr val="252525"/>
                </a:solidFill>
                <a:latin typeface="Tahoma" panose="020B0604030504040204" pitchFamily="34" charset="0"/>
                <a:cs typeface="Tahoma" panose="020B0604030504040204" pitchFamily="34" charset="0"/>
              </a:rPr>
              <a:t>.</a:t>
            </a:r>
          </a:p>
          <a:p>
            <a:pPr>
              <a:buNone/>
            </a:pPr>
            <a:endParaRPr lang="fa-IR"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4005064"/>
            <a:ext cx="2553072" cy="2553072"/>
          </a:xfrm>
          <a:prstGeom prst="rect">
            <a:avLst/>
          </a:prstGeom>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smtClean="0"/>
          </a:p>
          <a:p>
            <a:pPr>
              <a:lnSpc>
                <a:spcPct val="150000"/>
              </a:lnSpc>
            </a:pPr>
            <a:r>
              <a:rPr lang="fa-IR" sz="3200" b="1" dirty="0" smtClean="0">
                <a:latin typeface="Tahoma" panose="020B0604030504040204" pitchFamily="34" charset="0"/>
                <a:cs typeface="Tahoma" panose="020B0604030504040204" pitchFamily="34" charset="0"/>
              </a:rPr>
              <a:t>تصویر سازمانی</a:t>
            </a:r>
            <a:endParaRPr lang="fa-IR" sz="3200" b="1" dirty="0">
              <a:latin typeface="Tahoma" panose="020B0604030504040204" pitchFamily="34" charset="0"/>
              <a:cs typeface="Tahoma" panose="020B0604030504040204" pitchFamily="34" charset="0"/>
            </a:endParaRPr>
          </a:p>
          <a:p>
            <a:pPr>
              <a:lnSpc>
                <a:spcPct val="150000"/>
              </a:lnSpc>
            </a:pPr>
            <a:r>
              <a:rPr lang="fa-IR" sz="3200" b="1" dirty="0" smtClean="0">
                <a:latin typeface="Tahoma" panose="020B0604030504040204" pitchFamily="34" charset="0"/>
                <a:cs typeface="Tahoma" panose="020B0604030504040204" pitchFamily="34" charset="0"/>
              </a:rPr>
              <a:t>هویت شرکتی</a:t>
            </a:r>
            <a:endParaRPr lang="fa-IR" sz="3200" b="1" dirty="0">
              <a:latin typeface="Tahoma" panose="020B0604030504040204" pitchFamily="34" charset="0"/>
              <a:cs typeface="Tahoma" panose="020B0604030504040204" pitchFamily="34" charset="0"/>
            </a:endParaRPr>
          </a:p>
          <a:p>
            <a:pPr>
              <a:lnSpc>
                <a:spcPct val="150000"/>
              </a:lnSpc>
            </a:pPr>
            <a:r>
              <a:rPr lang="fa-IR" sz="3200" b="1" dirty="0" smtClean="0">
                <a:latin typeface="Tahoma" panose="020B0604030504040204" pitchFamily="34" charset="0"/>
                <a:cs typeface="Tahoma" panose="020B0604030504040204" pitchFamily="34" charset="0"/>
              </a:rPr>
              <a:t>هویت سازمانی</a:t>
            </a:r>
            <a:endParaRPr lang="fa-IR" sz="3200" b="1" dirty="0">
              <a:latin typeface="Tahoma" panose="020B0604030504040204" pitchFamily="34" charset="0"/>
              <a:cs typeface="Tahoma" panose="020B0604030504040204" pitchFamily="34" charset="0"/>
            </a:endParaRPr>
          </a:p>
          <a:p>
            <a:pPr>
              <a:buNone/>
            </a:pPr>
            <a:endParaRPr lang="fa-IR" dirty="0"/>
          </a:p>
        </p:txBody>
      </p:sp>
      <p:sp>
        <p:nvSpPr>
          <p:cNvPr id="2" name="Title 1"/>
          <p:cNvSpPr>
            <a:spLocks noGrp="1"/>
          </p:cNvSpPr>
          <p:nvPr>
            <p:ph type="title"/>
          </p:nvPr>
        </p:nvSpPr>
        <p:spPr/>
        <p:txBody>
          <a:bodyPr>
            <a:normAutofit fontScale="90000"/>
          </a:bodyPr>
          <a:lstStyle/>
          <a:p>
            <a:r>
              <a:rPr lang="fa-IR" b="1" dirty="0"/>
              <a:t> </a:t>
            </a:r>
            <a:r>
              <a:rPr lang="fa-IR" b="1" dirty="0" smtClean="0"/>
              <a:t/>
            </a:r>
            <a:br>
              <a:rPr lang="fa-IR" b="1" dirty="0" smtClean="0"/>
            </a:br>
            <a:r>
              <a:rPr lang="fa-IR" sz="5000" dirty="0" smtClean="0">
                <a:solidFill>
                  <a:schemeClr val="bg2">
                    <a:lumMod val="25000"/>
                  </a:schemeClr>
                </a:solidFill>
                <a:cs typeface="B Arash" panose="00000400000000000000" pitchFamily="2" charset="-78"/>
              </a:rPr>
              <a:t>مفاهیم مشابه</a:t>
            </a:r>
            <a:r>
              <a:rPr lang="fa-IR" b="1" dirty="0"/>
              <a:t/>
            </a:r>
            <a:br>
              <a:rPr lang="fa-IR" b="1" dirty="0"/>
            </a:br>
            <a:endParaRPr lang="fa-I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00808"/>
            <a:ext cx="3057128" cy="3637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2" presetClass="entr" presetSubtype="4" fill="hold" grpId="1"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1"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1"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8229600" cy="2520280"/>
          </a:xfrm>
        </p:spPr>
        <p:txBody>
          <a:bodyPr>
            <a:normAutofit lnSpcReduction="10000"/>
          </a:bodyPr>
          <a:lstStyle/>
          <a:p>
            <a:pPr algn="just">
              <a:buNone/>
            </a:pPr>
            <a:r>
              <a:rPr lang="fa-IR" sz="2800" dirty="0" smtClean="0"/>
              <a:t> </a:t>
            </a:r>
            <a:r>
              <a:rPr lang="ar-SA" sz="2800" b="1" dirty="0">
                <a:ea typeface="Calibri"/>
                <a:cs typeface="Tahoma"/>
              </a:rPr>
              <a:t>تصوير ذهني سازماني </a:t>
            </a:r>
            <a:r>
              <a:rPr lang="ar-SA" sz="2800" dirty="0">
                <a:ea typeface="Calibri"/>
                <a:cs typeface="Tahoma"/>
              </a:rPr>
              <a:t>درحقيقت احساس و نگرش افراد به شغل و بيان كننده </a:t>
            </a:r>
            <a:r>
              <a:rPr lang="ar-SA" sz="2800" dirty="0" smtClean="0">
                <a:ea typeface="Calibri"/>
                <a:cs typeface="Tahoma"/>
              </a:rPr>
              <a:t>طرز</a:t>
            </a:r>
            <a:r>
              <a:rPr lang="fa-IR" sz="2800" dirty="0" smtClean="0">
                <a:ea typeface="Calibri"/>
                <a:cs typeface="Tahoma"/>
              </a:rPr>
              <a:t> </a:t>
            </a:r>
            <a:r>
              <a:rPr lang="ar-SA" sz="2800" dirty="0" smtClean="0">
                <a:ea typeface="Calibri"/>
                <a:cs typeface="Tahoma"/>
              </a:rPr>
              <a:t>تلقي </a:t>
            </a:r>
            <a:r>
              <a:rPr lang="ar-SA" sz="2800" dirty="0">
                <a:ea typeface="Calibri"/>
                <a:cs typeface="Tahoma"/>
              </a:rPr>
              <a:t>آنها از سازمان است و ارزشهاي شغلي ژرفي را كه در اعماق افكار آنها وجود دارد و در عملكرد آنها ظاهر مي شود، نشان مي دهد</a:t>
            </a:r>
            <a:r>
              <a:rPr lang="en-US" sz="2800" dirty="0">
                <a:latin typeface="Tahoma"/>
                <a:ea typeface="Calibri"/>
              </a:rPr>
              <a:t>. </a:t>
            </a:r>
            <a:r>
              <a:rPr lang="fa-IR" sz="2800" dirty="0" smtClean="0">
                <a:solidFill>
                  <a:srgbClr val="FF0000"/>
                </a:solidFill>
                <a:latin typeface="Tahoma"/>
                <a:ea typeface="Calibri"/>
              </a:rPr>
              <a:t>(</a:t>
            </a:r>
            <a:r>
              <a:rPr lang="fa-IR" sz="2400" dirty="0" smtClean="0">
                <a:solidFill>
                  <a:srgbClr val="FF0000"/>
                </a:solidFill>
                <a:latin typeface="Tahoma" panose="020B0604030504040204" pitchFamily="34" charset="0"/>
                <a:ea typeface="Calibri"/>
                <a:cs typeface="Tahoma" panose="020B0604030504040204" pitchFamily="34" charset="0"/>
              </a:rPr>
              <a:t>افراد خارج از سازمان نسبت به من به سبب ارتباطم با این سازمان چه فکر می کنند؟)</a:t>
            </a:r>
            <a:endParaRPr lang="fa-IR" sz="2400" dirty="0">
              <a:solidFill>
                <a:srgbClr val="FF0000"/>
              </a:solidFill>
              <a:latin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rmAutofit/>
          </a:bodyPr>
          <a:lstStyle/>
          <a:p>
            <a:r>
              <a:rPr lang="fa-IR" sz="4500" dirty="0" smtClean="0">
                <a:solidFill>
                  <a:srgbClr val="DEF5FA">
                    <a:lumMod val="25000"/>
                  </a:srgbClr>
                </a:solidFill>
                <a:cs typeface="B Arash" panose="00000400000000000000" pitchFamily="2" charset="-78"/>
              </a:rPr>
              <a:t>تصویر سازمانی</a:t>
            </a:r>
            <a:endParaRPr lang="fa-IR" sz="44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002" y="3933056"/>
            <a:ext cx="2200582" cy="2362530"/>
          </a:xfrm>
          <a:prstGeom prst="rect">
            <a:avLst/>
          </a:prstGeom>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80" y="980728"/>
            <a:ext cx="5328592" cy="5112568"/>
          </a:xfrm>
        </p:spPr>
        <p:txBody>
          <a:bodyPr>
            <a:normAutofit/>
          </a:bodyPr>
          <a:lstStyle/>
          <a:p>
            <a:pPr>
              <a:buNone/>
            </a:pPr>
            <a:endParaRPr lang="fa-IR" sz="2800" dirty="0" smtClean="0"/>
          </a:p>
          <a:p>
            <a:pPr algn="just">
              <a:buNone/>
            </a:pPr>
            <a:r>
              <a:rPr lang="fa-IR" sz="2800" dirty="0"/>
              <a:t> </a:t>
            </a:r>
            <a:r>
              <a:rPr lang="fa-IR" sz="2800" dirty="0" smtClean="0"/>
              <a:t>  </a:t>
            </a:r>
            <a:r>
              <a:rPr lang="ar-SA" sz="2800" b="1" dirty="0">
                <a:solidFill>
                  <a:srgbClr val="1A1A1A"/>
                </a:solidFill>
                <a:ea typeface="Times New Roman"/>
                <a:cs typeface="Tahoma"/>
              </a:rPr>
              <a:t>هویت شرکتی</a:t>
            </a:r>
            <a:r>
              <a:rPr lang="ar-SA" sz="2800" dirty="0">
                <a:solidFill>
                  <a:srgbClr val="1A1A1A"/>
                </a:solidFill>
                <a:ea typeface="Times New Roman"/>
                <a:cs typeface="Tahoma"/>
              </a:rPr>
              <a:t>، هماهنگی میان تصویر خارجی و داخلی یک </a:t>
            </a:r>
            <a:r>
              <a:rPr lang="fa-IR" sz="2800" dirty="0" smtClean="0">
                <a:solidFill>
                  <a:srgbClr val="1A1A1A"/>
                </a:solidFill>
                <a:ea typeface="Times New Roman"/>
                <a:cs typeface="Tahoma"/>
              </a:rPr>
              <a:t>سازمان</a:t>
            </a:r>
            <a:r>
              <a:rPr lang="ar-SA" sz="2800" dirty="0" smtClean="0">
                <a:solidFill>
                  <a:srgbClr val="1A1A1A"/>
                </a:solidFill>
                <a:ea typeface="Times New Roman"/>
                <a:cs typeface="Tahoma"/>
              </a:rPr>
              <a:t> است</a:t>
            </a:r>
            <a:endParaRPr lang="fa-IR" sz="2800" dirty="0" smtClean="0">
              <a:solidFill>
                <a:srgbClr val="1A1A1A"/>
              </a:solidFill>
              <a:ea typeface="Times New Roman"/>
              <a:cs typeface="Tahoma"/>
            </a:endParaRPr>
          </a:p>
          <a:p>
            <a:pPr algn="just">
              <a:buNone/>
            </a:pPr>
            <a:r>
              <a:rPr lang="ar-SA" sz="2800" dirty="0" smtClean="0">
                <a:solidFill>
                  <a:srgbClr val="1A1A1A"/>
                </a:solidFill>
                <a:ea typeface="Times New Roman"/>
                <a:cs typeface="Tahoma"/>
              </a:rPr>
              <a:t>برندگان </a:t>
            </a:r>
            <a:r>
              <a:rPr lang="ar-SA" sz="2800" dirty="0">
                <a:solidFill>
                  <a:srgbClr val="1A1A1A"/>
                </a:solidFill>
                <a:ea typeface="Times New Roman"/>
                <a:cs typeface="Tahoma"/>
              </a:rPr>
              <a:t>آینده کسانی خواهند بود که بتوانند یک هویت را به نشان های انحصاری بالاتری انتقال دهند. </a:t>
            </a:r>
            <a:r>
              <a:rPr lang="ar-SA" sz="2800" dirty="0" smtClean="0">
                <a:solidFill>
                  <a:srgbClr val="1A1A1A"/>
                </a:solidFill>
                <a:ea typeface="Times New Roman"/>
                <a:cs typeface="Tahoma"/>
              </a:rPr>
              <a:t>باید </a:t>
            </a:r>
            <a:r>
              <a:rPr lang="ar-SA" sz="2800" dirty="0">
                <a:solidFill>
                  <a:srgbClr val="1A1A1A"/>
                </a:solidFill>
                <a:ea typeface="Times New Roman"/>
                <a:cs typeface="Tahoma"/>
              </a:rPr>
              <a:t>به طراحان، به عنوان عوامل مهمی در استفاده استراتژیک از هویت شرکتی نگریسته شود</a:t>
            </a:r>
            <a:r>
              <a:rPr lang="en-US" sz="2800" dirty="0">
                <a:solidFill>
                  <a:srgbClr val="1A1A1A"/>
                </a:solidFill>
                <a:latin typeface="Tahoma"/>
                <a:ea typeface="Times New Roman"/>
              </a:rPr>
              <a:t>.</a:t>
            </a:r>
            <a:endParaRPr lang="fa-IR" sz="2800" dirty="0"/>
          </a:p>
        </p:txBody>
      </p:sp>
      <p:sp>
        <p:nvSpPr>
          <p:cNvPr id="2" name="Title 1"/>
          <p:cNvSpPr>
            <a:spLocks noGrp="1"/>
          </p:cNvSpPr>
          <p:nvPr>
            <p:ph type="title"/>
          </p:nvPr>
        </p:nvSpPr>
        <p:spPr/>
        <p:txBody>
          <a:bodyPr/>
          <a:lstStyle/>
          <a:p>
            <a:r>
              <a:rPr lang="fa-IR" sz="4500" dirty="0">
                <a:solidFill>
                  <a:srgbClr val="DEF5FA">
                    <a:lumMod val="25000"/>
                  </a:srgbClr>
                </a:solidFill>
                <a:cs typeface="B Arash" panose="00000400000000000000" pitchFamily="2" charset="-78"/>
              </a:rPr>
              <a:t> </a:t>
            </a:r>
            <a:r>
              <a:rPr lang="fa-IR" sz="4500" dirty="0" smtClean="0">
                <a:solidFill>
                  <a:srgbClr val="DEF5FA">
                    <a:lumMod val="25000"/>
                  </a:srgbClr>
                </a:solidFill>
                <a:cs typeface="B Arash" panose="00000400000000000000" pitchFamily="2" charset="-78"/>
              </a:rPr>
              <a:t>هویت شرکتی</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556792"/>
            <a:ext cx="2952328" cy="4077072"/>
          </a:xfrm>
          <a:prstGeom prst="rect">
            <a:avLst/>
          </a:prstGeo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3171808"/>
          </a:xfrm>
        </p:spPr>
        <p:txBody>
          <a:bodyPr>
            <a:normAutofit/>
          </a:bodyPr>
          <a:lstStyle/>
          <a:p>
            <a:pPr>
              <a:buNone/>
            </a:pPr>
            <a:r>
              <a:rPr lang="fa-IR" sz="2800" dirty="0" smtClean="0"/>
              <a:t>  </a:t>
            </a:r>
          </a:p>
          <a:p>
            <a:pPr algn="just">
              <a:buNone/>
            </a:pPr>
            <a:r>
              <a:rPr lang="ar-SA" sz="2800" b="1" dirty="0" smtClean="0">
                <a:ea typeface="Calibri"/>
                <a:cs typeface="Tahoma"/>
              </a:rPr>
              <a:t>هويت </a:t>
            </a:r>
            <a:r>
              <a:rPr lang="ar-SA" sz="2800" b="1" dirty="0">
                <a:ea typeface="Calibri"/>
                <a:cs typeface="Tahoma"/>
              </a:rPr>
              <a:t>سازماني </a:t>
            </a:r>
            <a:r>
              <a:rPr lang="ar-SA" sz="2800" dirty="0">
                <a:ea typeface="Calibri"/>
                <a:cs typeface="Tahoma"/>
              </a:rPr>
              <a:t>ريشه در تفسير هويت در سطح فردي دارد. هويت سازماني بدنبال پاسخ به اين سوال است که: "</a:t>
            </a:r>
            <a:r>
              <a:rPr lang="ar-SA" sz="2800" dirty="0">
                <a:solidFill>
                  <a:srgbClr val="FF0000"/>
                </a:solidFill>
                <a:ea typeface="Calibri"/>
                <a:cs typeface="Tahoma"/>
              </a:rPr>
              <a:t>ما به عنوان يک سازمان کيسيتم؟"</a:t>
            </a:r>
            <a:endParaRPr lang="fa-IR" sz="2800" dirty="0">
              <a:solidFill>
                <a:srgbClr val="FF0000"/>
              </a:solidFill>
            </a:endParaRPr>
          </a:p>
        </p:txBody>
      </p:sp>
      <p:sp>
        <p:nvSpPr>
          <p:cNvPr id="2" name="Title 1"/>
          <p:cNvSpPr>
            <a:spLocks noGrp="1"/>
          </p:cNvSpPr>
          <p:nvPr>
            <p:ph type="title"/>
          </p:nvPr>
        </p:nvSpPr>
        <p:spPr/>
        <p:txBody>
          <a:bodyPr>
            <a:normAutofit/>
          </a:bodyPr>
          <a:lstStyle/>
          <a:p>
            <a:r>
              <a:rPr lang="fa-IR" sz="4500" dirty="0" smtClean="0">
                <a:solidFill>
                  <a:srgbClr val="DEF5FA">
                    <a:lumMod val="25000"/>
                  </a:srgbClr>
                </a:solidFill>
                <a:cs typeface="B Arash" panose="00000400000000000000" pitchFamily="2" charset="-78"/>
              </a:rPr>
              <a:t>هویت سازمانی</a:t>
            </a:r>
            <a:endParaRPr lang="fa-IR" sz="4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189" y="3284984"/>
            <a:ext cx="4464496" cy="2968890"/>
          </a:xfrm>
          <a:prstGeom prst="rect">
            <a:avLst/>
          </a:prstGeom>
        </p:spPr>
      </p:pic>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3153531"/>
          </a:xfrm>
        </p:spPr>
        <p:txBody>
          <a:bodyPr>
            <a:normAutofit/>
          </a:bodyPr>
          <a:lstStyle/>
          <a:p>
            <a:pPr>
              <a:buNone/>
            </a:pPr>
            <a:r>
              <a:rPr lang="fa-IR" sz="2800" dirty="0"/>
              <a:t> </a:t>
            </a:r>
            <a:endParaRPr lang="fa-IR" sz="2800" dirty="0" smtClean="0"/>
          </a:p>
          <a:p>
            <a:pPr>
              <a:buNone/>
            </a:pPr>
            <a:endParaRPr lang="fa-IR" sz="2800" dirty="0"/>
          </a:p>
          <a:p>
            <a:pPr algn="just">
              <a:buNone/>
            </a:pPr>
            <a:r>
              <a:rPr lang="fa-IR" sz="2800" dirty="0" smtClean="0">
                <a:latin typeface="Tahoma" panose="020B0604030504040204" pitchFamily="34" charset="0"/>
                <a:cs typeface="Tahoma" panose="020B0604030504040204" pitchFamily="34" charset="0"/>
              </a:rPr>
              <a:t>   در فاصله زمانی سال 1950 تا 1970 سازمان ها با آگاهی نسبت به </a:t>
            </a:r>
            <a:r>
              <a:rPr lang="fa-IR" sz="2800" b="1" dirty="0" smtClean="0">
                <a:latin typeface="Tahoma" panose="020B0604030504040204" pitchFamily="34" charset="0"/>
                <a:cs typeface="Tahoma" panose="020B0604030504040204" pitchFamily="34" charset="0"/>
              </a:rPr>
              <a:t>اهمیت</a:t>
            </a:r>
            <a:r>
              <a:rPr lang="fa-IR" sz="2800" dirty="0" smtClean="0">
                <a:latin typeface="Tahoma" panose="020B0604030504040204" pitchFamily="34" charset="0"/>
                <a:cs typeface="Tahoma" panose="020B0604030504040204" pitchFamily="34" charset="0"/>
              </a:rPr>
              <a:t> </a:t>
            </a:r>
            <a:r>
              <a:rPr lang="fa-IR" sz="2800" dirty="0" smtClean="0">
                <a:solidFill>
                  <a:schemeClr val="accent2"/>
                </a:solidFill>
                <a:latin typeface="Tahoma" panose="020B0604030504040204" pitchFamily="34" charset="0"/>
                <a:cs typeface="Tahoma" panose="020B0604030504040204" pitchFamily="34" charset="0"/>
              </a:rPr>
              <a:t>هویت سازمانی </a:t>
            </a:r>
            <a:r>
              <a:rPr lang="fa-IR" sz="2800" dirty="0" smtClean="0">
                <a:latin typeface="Tahoma" panose="020B0604030504040204" pitchFamily="34" charset="0"/>
                <a:cs typeface="Tahoma" panose="020B0604030504040204" pitchFamily="34" charset="0"/>
              </a:rPr>
              <a:t>آن را به عنوان یک </a:t>
            </a:r>
            <a:r>
              <a:rPr lang="fa-IR" sz="2800" b="1" dirty="0" smtClean="0">
                <a:latin typeface="Tahoma" panose="020B0604030504040204" pitchFamily="34" charset="0"/>
                <a:cs typeface="Tahoma" panose="020B0604030504040204" pitchFamily="34" charset="0"/>
              </a:rPr>
              <a:t>دارایی</a:t>
            </a:r>
            <a:r>
              <a:rPr lang="fa-IR" sz="2800" dirty="0" smtClean="0">
                <a:latin typeface="Tahoma" panose="020B0604030504040204" pitchFamily="34" charset="0"/>
                <a:cs typeface="Tahoma" panose="020B0604030504040204" pitchFamily="34" charset="0"/>
              </a:rPr>
              <a:t> برای مدیریت استرتژیک در نظر گرفتند</a:t>
            </a:r>
            <a:endParaRPr lang="fa-IR" sz="2800" dirty="0">
              <a:latin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457200" y="274638"/>
            <a:ext cx="8229600" cy="1138138"/>
          </a:xfrm>
        </p:spPr>
        <p:txBody>
          <a:bodyPr>
            <a:normAutofit/>
          </a:bodyPr>
          <a:lstStyle/>
          <a:p>
            <a:r>
              <a:rPr lang="fa-IR" sz="4500" dirty="0" smtClean="0">
                <a:solidFill>
                  <a:srgbClr val="DEF5FA">
                    <a:lumMod val="25000"/>
                  </a:srgbClr>
                </a:solidFill>
                <a:cs typeface="B Arash" panose="00000400000000000000" pitchFamily="2" charset="-78"/>
              </a:rPr>
              <a:t>هویت سازمانی</a:t>
            </a:r>
            <a:br>
              <a:rPr lang="fa-IR" sz="4500" dirty="0" smtClean="0">
                <a:solidFill>
                  <a:srgbClr val="DEF5FA">
                    <a:lumMod val="25000"/>
                  </a:srgbClr>
                </a:solidFill>
                <a:cs typeface="B Arash" panose="00000400000000000000" pitchFamily="2" charset="-78"/>
              </a:rPr>
            </a:br>
            <a:endParaRPr lang="fa-IR" sz="20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70748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183880" cy="1051560"/>
          </a:xfrm>
        </p:spPr>
        <p:txBody>
          <a:bodyPr>
            <a:normAutofit fontScale="90000"/>
          </a:bodyPr>
          <a:lstStyle/>
          <a:p>
            <a:pPr algn="r"/>
            <a:r>
              <a:rPr lang="fa-IR" b="1" dirty="0" smtClean="0"/>
              <a:t>هویت سازمانی</a:t>
            </a:r>
            <a:r>
              <a:rPr lang="fa-IR" b="1" dirty="0"/>
              <a:t/>
            </a:r>
            <a:br>
              <a:rPr lang="fa-IR" b="1" dirty="0"/>
            </a:br>
            <a:endParaRPr lang="fa-IR" dirty="0"/>
          </a:p>
        </p:txBody>
      </p:sp>
      <p:sp>
        <p:nvSpPr>
          <p:cNvPr id="3" name="Content Placeholder 2"/>
          <p:cNvSpPr>
            <a:spLocks noGrp="1"/>
          </p:cNvSpPr>
          <p:nvPr>
            <p:ph idx="1"/>
          </p:nvPr>
        </p:nvSpPr>
        <p:spPr>
          <a:xfrm>
            <a:off x="571472" y="1428736"/>
            <a:ext cx="8183880" cy="4187952"/>
          </a:xfrm>
        </p:spPr>
        <p:txBody>
          <a:bodyPr/>
          <a:lstStyle/>
          <a:p>
            <a:pPr marL="514350" indent="-514350">
              <a:buFont typeface="+mj-lt"/>
              <a:buAutoNum type="arabicPeriod"/>
            </a:pPr>
            <a:r>
              <a:rPr lang="fa-IR" b="1" dirty="0" smtClean="0"/>
              <a:t>هویت سازمانی </a:t>
            </a:r>
            <a:r>
              <a:rPr lang="fa-IR" dirty="0" smtClean="0"/>
              <a:t>مربوط به تجارب و ایده هایی است که اعضا به طور کل از سازمان دارند و به عنوان یک فهم معمول مشترک از ارزش ها و ویژگی های روشن سازمان پذیرفته می شود.</a:t>
            </a:r>
          </a:p>
          <a:p>
            <a:pPr marL="514350" indent="-514350">
              <a:buFont typeface="+mj-lt"/>
              <a:buAutoNum type="arabicPeriod"/>
            </a:pPr>
            <a:endParaRPr lang="fa-IR" dirty="0" smtClean="0"/>
          </a:p>
          <a:p>
            <a:pPr marL="514350" indent="-514350">
              <a:buFont typeface="+mj-lt"/>
              <a:buAutoNum type="arabicPeriod"/>
            </a:pPr>
            <a:r>
              <a:rPr lang="fa-IR" dirty="0" smtClean="0">
                <a:solidFill>
                  <a:srgbClr val="FF0000"/>
                </a:solidFill>
              </a:rPr>
              <a:t>هویت سازمانی </a:t>
            </a:r>
            <a:r>
              <a:rPr lang="fa-IR" dirty="0" smtClean="0"/>
              <a:t>نباید با </a:t>
            </a:r>
            <a:r>
              <a:rPr lang="fa-IR" dirty="0" smtClean="0">
                <a:solidFill>
                  <a:srgbClr val="FF0000"/>
                </a:solidFill>
              </a:rPr>
              <a:t>تصویر ذهنی سازمانی </a:t>
            </a:r>
            <a:r>
              <a:rPr lang="fa-IR" dirty="0" smtClean="0"/>
              <a:t>اشتباه گرفته شود چرا که هویت سازمانی به سوی </a:t>
            </a:r>
            <a:r>
              <a:rPr lang="fa-IR" dirty="0" smtClean="0">
                <a:solidFill>
                  <a:srgbClr val="FF0000"/>
                </a:solidFill>
              </a:rPr>
              <a:t>داخل</a:t>
            </a:r>
            <a:r>
              <a:rPr lang="fa-IR" dirty="0" smtClean="0"/>
              <a:t> متمرکز است و  تصویر سازمانی به دریافت </a:t>
            </a:r>
            <a:r>
              <a:rPr lang="fa-IR" dirty="0" smtClean="0">
                <a:solidFill>
                  <a:srgbClr val="FF0000"/>
                </a:solidFill>
              </a:rPr>
              <a:t>خارج </a:t>
            </a:r>
            <a:r>
              <a:rPr lang="fa-IR" dirty="0" smtClean="0"/>
              <a:t>از سازمان مربوط می شود.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after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83880" cy="1051560"/>
          </a:xfrm>
        </p:spPr>
        <p:txBody>
          <a:bodyPr>
            <a:normAutofit/>
          </a:bodyPr>
          <a:lstStyle/>
          <a:p>
            <a:pPr algn="r"/>
            <a:r>
              <a:rPr lang="fa-IR" sz="3200" dirty="0" smtClean="0"/>
              <a:t>مفاهیم کلیدی هویت سازمانی</a:t>
            </a:r>
            <a:endParaRPr lang="fa-IR" sz="3200" dirty="0"/>
          </a:p>
        </p:txBody>
      </p:sp>
      <p:sp>
        <p:nvSpPr>
          <p:cNvPr id="3" name="Content Placeholder 2"/>
          <p:cNvSpPr>
            <a:spLocks noGrp="1"/>
          </p:cNvSpPr>
          <p:nvPr>
            <p:ph idx="1"/>
          </p:nvPr>
        </p:nvSpPr>
        <p:spPr>
          <a:xfrm>
            <a:off x="571472" y="1785926"/>
            <a:ext cx="8183880" cy="3786214"/>
          </a:xfrm>
        </p:spPr>
        <p:txBody>
          <a:bodyPr>
            <a:normAutofit/>
          </a:bodyPr>
          <a:lstStyle/>
          <a:p>
            <a:pPr>
              <a:buNone/>
            </a:pPr>
            <a:r>
              <a:rPr lang="fa-IR" sz="2800" dirty="0" smtClean="0"/>
              <a:t>    </a:t>
            </a:r>
          </a:p>
          <a:p>
            <a:pPr marL="514350" indent="-514350">
              <a:lnSpc>
                <a:spcPct val="200000"/>
              </a:lnSpc>
              <a:buFont typeface="+mj-lt"/>
              <a:buAutoNum type="arabicPeriod"/>
            </a:pPr>
            <a:r>
              <a:rPr lang="fa-IR" sz="2400" b="1" dirty="0" smtClean="0"/>
              <a:t>احساس عضویت</a:t>
            </a:r>
          </a:p>
          <a:p>
            <a:pPr marL="514350" indent="-514350">
              <a:lnSpc>
                <a:spcPct val="200000"/>
              </a:lnSpc>
              <a:buFont typeface="+mj-lt"/>
              <a:buAutoNum type="arabicPeriod"/>
            </a:pPr>
            <a:r>
              <a:rPr lang="fa-IR" sz="2400" b="1" dirty="0" smtClean="0"/>
              <a:t>وفاداری</a:t>
            </a:r>
          </a:p>
          <a:p>
            <a:pPr marL="514350" indent="-514350">
              <a:lnSpc>
                <a:spcPct val="200000"/>
              </a:lnSpc>
              <a:buFont typeface="+mj-lt"/>
              <a:buAutoNum type="arabicPeriod"/>
            </a:pPr>
            <a:r>
              <a:rPr lang="fa-IR" sz="2400" b="1" dirty="0" smtClean="0"/>
              <a:t>احساس همگونی و مشابهت</a:t>
            </a:r>
            <a:endParaRPr lang="fa-IR"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060848"/>
            <a:ext cx="2541459" cy="2592288"/>
          </a:xfrm>
          <a:prstGeom prst="rect">
            <a:avLst/>
          </a:prstGeom>
        </p:spPr>
      </p:pic>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1356</TotalTime>
  <Words>534</Words>
  <Application>Microsoft Office PowerPoint</Application>
  <PresentationFormat>On-screen Show (4:3)</PresentationFormat>
  <Paragraphs>84</Paragraphs>
  <Slides>17</Slides>
  <Notes>0</Notes>
  <HiddenSlides>0</HiddenSlides>
  <MMClips>0</MMClips>
  <ScaleCrop>false</ScaleCrop>
  <HeadingPairs>
    <vt:vector size="6" baseType="variant">
      <vt:variant>
        <vt:lpstr>Fonts Used</vt:lpstr>
      </vt:variant>
      <vt:variant>
        <vt:i4>20</vt:i4>
      </vt:variant>
      <vt:variant>
        <vt:lpstr>Theme</vt:lpstr>
      </vt:variant>
      <vt:variant>
        <vt:i4>10</vt:i4>
      </vt:variant>
      <vt:variant>
        <vt:lpstr>Slide Titles</vt:lpstr>
      </vt:variant>
      <vt:variant>
        <vt:i4>17</vt:i4>
      </vt:variant>
    </vt:vector>
  </HeadingPairs>
  <TitlesOfParts>
    <vt:vector size="47" baseType="lpstr">
      <vt:lpstr>Arial</vt:lpstr>
      <vt:lpstr>B Arash</vt:lpstr>
      <vt:lpstr>B Farnaz</vt:lpstr>
      <vt:lpstr>B Nazanin</vt:lpstr>
      <vt:lpstr>B Tabassom</vt:lpstr>
      <vt:lpstr>B Zar</vt:lpstr>
      <vt:lpstr>Calibri</vt:lpstr>
      <vt:lpstr>Constantia</vt:lpstr>
      <vt:lpstr>Franklin Gothic Book</vt:lpstr>
      <vt:lpstr>Franklin Gothic Medium</vt:lpstr>
      <vt:lpstr>Lucida Sans Unicode</vt:lpstr>
      <vt:lpstr>Majalla UI</vt:lpstr>
      <vt:lpstr>Tahoma</vt:lpstr>
      <vt:lpstr>Times New Roman</vt:lpstr>
      <vt:lpstr>Traditional Arabic</vt:lpstr>
      <vt:lpstr>Trebuchet MS</vt:lpstr>
      <vt:lpstr>Verdana</vt:lpstr>
      <vt:lpstr>Wingdings</vt:lpstr>
      <vt:lpstr>Wingdings 2</vt:lpstr>
      <vt:lpstr>Wingdings 3</vt:lpstr>
      <vt:lpstr>Flow</vt:lpstr>
      <vt:lpstr>Concourse</vt:lpstr>
      <vt:lpstr>2_Concourse</vt:lpstr>
      <vt:lpstr>Trek</vt:lpstr>
      <vt:lpstr>1_Trek</vt:lpstr>
      <vt:lpstr>1_Concourse</vt:lpstr>
      <vt:lpstr>Aspect</vt:lpstr>
      <vt:lpstr>1_Aspect</vt:lpstr>
      <vt:lpstr>2_Aspect</vt:lpstr>
      <vt:lpstr>Opulent</vt:lpstr>
      <vt:lpstr>PowerPoint Presentation</vt:lpstr>
      <vt:lpstr>  تعريف هویت </vt:lpstr>
      <vt:lpstr>  مفاهیم مشابه </vt:lpstr>
      <vt:lpstr>تصویر سازمانی</vt:lpstr>
      <vt:lpstr> هویت شرکتی</vt:lpstr>
      <vt:lpstr>هویت سازمانی</vt:lpstr>
      <vt:lpstr>هویت سازمانی </vt:lpstr>
      <vt:lpstr>هویت سازمانی </vt:lpstr>
      <vt:lpstr>مفاهیم کلیدی هویت سازمانی</vt:lpstr>
      <vt:lpstr>مفاهیم کلیدی</vt:lpstr>
      <vt:lpstr>مدل هویت یابی سازمانی</vt:lpstr>
      <vt:lpstr> منابع  کسب هويت سازماني </vt:lpstr>
      <vt:lpstr>فرآیند هویت یابی سازمانی</vt:lpstr>
      <vt:lpstr>نتایج هویت یابی سازمانی</vt:lpstr>
      <vt:lpstr>PowerPoint Presentation</vt:lpstr>
      <vt:lpstr>PowerPoint Presentation</vt:lpstr>
      <vt:lpstr>گرد آورنده : امید همت افزا استاد : جناب آقای دکتر منظری بهار 94</vt:lpstr>
    </vt:vector>
  </TitlesOfParts>
  <Company>Office07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Taheri</dc:creator>
  <cp:lastModifiedBy>T O S H I B A</cp:lastModifiedBy>
  <cp:revision>115</cp:revision>
  <dcterms:created xsi:type="dcterms:W3CDTF">2014-11-17T10:15:41Z</dcterms:created>
  <dcterms:modified xsi:type="dcterms:W3CDTF">2015-06-04T10:30:26Z</dcterms:modified>
</cp:coreProperties>
</file>