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4" r:id="rId4"/>
    <p:sldId id="265" r:id="rId5"/>
    <p:sldId id="26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06/08/15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/iso3100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Annex SL: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Assent Risk Management has been implementing ISO standards based on Annex SL for some time with ISO 22301 and ISO 27001 both using it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/>
              <a:t>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7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Clause 6: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planning clauses of Annex SL based standards is where we see the risk-based approach </a:t>
            </a:r>
            <a:r>
              <a:rPr lang="en-US" dirty="0" smtClean="0"/>
              <a:t>appear.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Using the context and scope established in clause 4, the planning clause ensures that the management system is built to the needs of the </a:t>
            </a:r>
            <a:r>
              <a:rPr lang="en-US" dirty="0" err="1" smtClean="0"/>
              <a:t>organisation</a:t>
            </a:r>
            <a:r>
              <a:rPr lang="en-US" dirty="0" smtClean="0"/>
              <a:t> including consideration of internal, external and interested parties’ issues.</a:t>
            </a:r>
          </a:p>
        </p:txBody>
      </p:sp>
    </p:spTree>
    <p:extLst>
      <p:ext uri="{BB962C8B-B14F-4D97-AF65-F5344CB8AC3E}">
        <p14:creationId xmlns:p14="http://schemas.microsoft.com/office/powerpoint/2010/main" val="30355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Addressing Risks &amp;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implementing a risk methodology we recommend looking to ISO </a:t>
            </a:r>
            <a:r>
              <a:rPr lang="en-US" dirty="0" smtClean="0"/>
              <a:t>31000 </a:t>
            </a:r>
            <a:r>
              <a:rPr lang="en-US" dirty="0" smtClean="0"/>
              <a:t>for guidance and principles</a:t>
            </a:r>
            <a:r>
              <a:rPr lang="en-US" dirty="0"/>
              <a:t>. </a:t>
            </a:r>
            <a:r>
              <a:rPr lang="en-US" dirty="0" smtClean="0"/>
              <a:t>(See: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>
                <a:hlinkClick r:id="rId2"/>
              </a:rPr>
              <a:t>/</a:t>
            </a:r>
            <a:r>
              <a:rPr lang="en-US" dirty="0" smtClean="0">
                <a:hlinkClick r:id="rId2"/>
              </a:rPr>
              <a:t>iso31000</a:t>
            </a:r>
            <a:r>
              <a:rPr lang="en-US" dirty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sections incorporates:</a:t>
            </a:r>
          </a:p>
          <a:p>
            <a:r>
              <a:rPr lang="en-US" dirty="0" smtClean="0"/>
              <a:t>Preventive Actions.</a:t>
            </a:r>
          </a:p>
          <a:p>
            <a:r>
              <a:rPr lang="en-US" dirty="0" smtClean="0"/>
              <a:t>Information Security Risk Assessment</a:t>
            </a:r>
          </a:p>
          <a:p>
            <a:r>
              <a:rPr lang="en-US" dirty="0" smtClean="0"/>
              <a:t>Environmental Aspects</a:t>
            </a:r>
          </a:p>
          <a:p>
            <a:r>
              <a:rPr lang="en-US" dirty="0" smtClean="0"/>
              <a:t>Compliance Obligations (Legal, Regulatory, Contractual)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important to identify opportunities as well as risks.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71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Annex SL appears to put more emphasis on documented, measurable objectives and while many look to SMART</a:t>
            </a:r>
            <a:r>
              <a:rPr lang="en-US" dirty="0"/>
              <a:t>, </a:t>
            </a:r>
            <a:r>
              <a:rPr lang="en-US" dirty="0" smtClean="0"/>
              <a:t>it’s important to include consideration of: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actions to take.</a:t>
            </a:r>
          </a:p>
          <a:p>
            <a:r>
              <a:rPr lang="en-US" dirty="0" smtClean="0"/>
              <a:t>What resources are needed.</a:t>
            </a:r>
          </a:p>
          <a:p>
            <a:r>
              <a:rPr lang="en-US" dirty="0" smtClean="0"/>
              <a:t>Who is responsible.</a:t>
            </a:r>
          </a:p>
          <a:p>
            <a:r>
              <a:rPr lang="en-US" dirty="0" smtClean="0"/>
              <a:t>Deadlines.</a:t>
            </a:r>
          </a:p>
          <a:p>
            <a:r>
              <a:rPr lang="en-US" dirty="0" smtClean="0"/>
              <a:t>How to measure success.</a:t>
            </a:r>
          </a:p>
          <a:p>
            <a:r>
              <a:rPr lang="en-US" dirty="0" smtClean="0"/>
              <a:t>How to communicate the </a:t>
            </a:r>
            <a:br>
              <a:rPr lang="en-US" dirty="0" smtClean="0"/>
            </a:br>
            <a:r>
              <a:rPr lang="en-US" dirty="0" smtClean="0"/>
              <a:t>objectives.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979533" y="3276567"/>
            <a:ext cx="2707267" cy="240065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S</a:t>
            </a:r>
            <a:r>
              <a:rPr lang="en-US" sz="3000" dirty="0"/>
              <a:t>pecific, </a:t>
            </a:r>
          </a:p>
          <a:p>
            <a:pPr marL="400050" lvl="1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M</a:t>
            </a:r>
            <a:r>
              <a:rPr lang="en-US" sz="3000" dirty="0"/>
              <a:t>easurable, </a:t>
            </a:r>
          </a:p>
          <a:p>
            <a:pPr marL="400050" lvl="1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A</a:t>
            </a:r>
            <a:r>
              <a:rPr lang="en-US" sz="3000" dirty="0"/>
              <a:t>chievable, </a:t>
            </a:r>
          </a:p>
          <a:p>
            <a:pPr marL="400050" lvl="1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R</a:t>
            </a:r>
            <a:r>
              <a:rPr lang="en-US" sz="3000" dirty="0"/>
              <a:t>ealistic and </a:t>
            </a:r>
          </a:p>
          <a:p>
            <a:pPr marL="400050" lvl="1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T</a:t>
            </a:r>
            <a:r>
              <a:rPr lang="en-US" sz="3000" dirty="0"/>
              <a:t>imely</a:t>
            </a:r>
          </a:p>
        </p:txBody>
      </p:sp>
    </p:spTree>
    <p:extLst>
      <p:ext uri="{BB962C8B-B14F-4D97-AF65-F5344CB8AC3E}">
        <p14:creationId xmlns:p14="http://schemas.microsoft.com/office/powerpoint/2010/main" val="156385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247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Annex SL: Planning</vt:lpstr>
      <vt:lpstr>Introduction</vt:lpstr>
      <vt:lpstr>Clause 6: Planning</vt:lpstr>
      <vt:lpstr>Addressing Risks &amp; Opportunities</vt:lpstr>
      <vt:lpstr>Objectives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35</cp:revision>
  <dcterms:created xsi:type="dcterms:W3CDTF">2015-07-07T20:29:16Z</dcterms:created>
  <dcterms:modified xsi:type="dcterms:W3CDTF">2015-08-06T10:13:39Z</dcterms:modified>
</cp:coreProperties>
</file>