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B20F-465A-4B41-9E44-24BA9E501267}" type="datetimeFigureOut">
              <a:rPr lang="en-US" smtClean="0"/>
              <a:t>06/08/15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Associate Enterprises Ltd t/a Assent.</a:t>
            </a:r>
          </a:p>
          <a:p>
            <a:r>
              <a:rPr lang="en-US" dirty="0" err="1" smtClean="0"/>
              <a:t>www.assentriskmanagement.co.uk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 [converted]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16842"/>
            <a:ext cx="3213100" cy="9793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50800" y="6721475"/>
            <a:ext cx="9245600" cy="136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rjc211/annex-sl-training-f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/iso3100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" TargetMode="External"/><Relationship Id="rId3" Type="http://schemas.openxmlformats.org/officeDocument/2006/relationships/hyperlink" Target="http://www.assentriskmanagement.co.uk/isorevi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Annex SL: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ISO 14001:2015</a:t>
            </a:r>
          </a:p>
          <a:p>
            <a:r>
              <a:rPr lang="en-US" dirty="0" smtClean="0"/>
              <a:t>ISO 9001:2015</a:t>
            </a:r>
          </a:p>
          <a:p>
            <a:r>
              <a:rPr lang="en-US" dirty="0" smtClean="0"/>
              <a:t>ISO 27001:2013</a:t>
            </a:r>
          </a:p>
          <a:p>
            <a:r>
              <a:rPr lang="en-US" dirty="0" smtClean="0"/>
              <a:t>ISO 22301:2011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Assent Risk Management has been implementing ISO standards based on Annex SL for some time with ISO 22301 and ISO 27001 both using it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/>
              <a:t>see: </a:t>
            </a:r>
            <a:r>
              <a:rPr lang="en-US" sz="2400" dirty="0">
                <a:hlinkClick r:id="rId2"/>
              </a:rPr>
              <a:t>http://www.slideshare.net/rjc211/annex-sl-training-for</a:t>
            </a:r>
            <a:r>
              <a:rPr lang="en-US" sz="2400" dirty="0"/>
              <a:t>  )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believe the annex SL structure makes ISO standards much more adaptable for the </a:t>
            </a:r>
            <a:r>
              <a:rPr lang="en-US" dirty="0" err="1" smtClean="0"/>
              <a:t>organisation</a:t>
            </a:r>
            <a:r>
              <a:rPr lang="en-US" dirty="0" smtClean="0"/>
              <a:t> and therefore much more effective.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series aims to expand the concepts of the 10 Annex SL clauses for those implementing new Standards such as ISO 14001:2015 or ISO 9001:2015.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7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Clause 6: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planning clauses of Annex SL based standards is where we see the risk-based approach </a:t>
            </a:r>
            <a:r>
              <a:rPr lang="en-US" dirty="0" smtClean="0"/>
              <a:t>appear.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the context and scope established in clause 4, the planning clause ensures that the management system is built to the needs of the </a:t>
            </a:r>
            <a:r>
              <a:rPr lang="en-US" dirty="0" err="1" smtClean="0"/>
              <a:t>organisation</a:t>
            </a:r>
            <a:r>
              <a:rPr lang="en-US" dirty="0" smtClean="0"/>
              <a:t> including consideration of internal, external and interested parties’ issues.</a:t>
            </a:r>
          </a:p>
        </p:txBody>
      </p:sp>
    </p:spTree>
    <p:extLst>
      <p:ext uri="{BB962C8B-B14F-4D97-AF65-F5344CB8AC3E}">
        <p14:creationId xmlns:p14="http://schemas.microsoft.com/office/powerpoint/2010/main" val="303555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Addressing Risks &amp;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implementing a risk methodology we recommend looking to ISO </a:t>
            </a:r>
            <a:r>
              <a:rPr lang="en-US" dirty="0" smtClean="0"/>
              <a:t>31000 </a:t>
            </a:r>
            <a:r>
              <a:rPr lang="en-US" dirty="0" smtClean="0"/>
              <a:t>for guidance and principles</a:t>
            </a:r>
            <a:r>
              <a:rPr lang="en-US" dirty="0"/>
              <a:t>. </a:t>
            </a:r>
            <a:r>
              <a:rPr lang="en-US" dirty="0" smtClean="0"/>
              <a:t>(See: </a:t>
            </a:r>
            <a:r>
              <a:rPr lang="en-US" dirty="0" smtClean="0">
                <a:hlinkClick r:id="rId2"/>
              </a:rPr>
              <a:t>www.assentriskmanagement.co.uk</a:t>
            </a:r>
            <a:r>
              <a:rPr lang="en-US" dirty="0">
                <a:hlinkClick r:id="rId2"/>
              </a:rPr>
              <a:t>/</a:t>
            </a:r>
            <a:r>
              <a:rPr lang="en-US" dirty="0" smtClean="0">
                <a:hlinkClick r:id="rId2"/>
              </a:rPr>
              <a:t>iso31000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sections incorporates:</a:t>
            </a:r>
          </a:p>
          <a:p>
            <a:r>
              <a:rPr lang="en-US" dirty="0" smtClean="0"/>
              <a:t>Preventive Actions.</a:t>
            </a:r>
          </a:p>
          <a:p>
            <a:r>
              <a:rPr lang="en-US" dirty="0" smtClean="0"/>
              <a:t>Information Security Risk Assessment</a:t>
            </a:r>
          </a:p>
          <a:p>
            <a:r>
              <a:rPr lang="en-US" dirty="0" smtClean="0"/>
              <a:t>Environmental Aspects</a:t>
            </a:r>
          </a:p>
          <a:p>
            <a:r>
              <a:rPr lang="en-US" dirty="0" smtClean="0"/>
              <a:t>Compliance Obligations (Legal, Regulatory, Contractual)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important to identify opportunities as well as risks.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7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Annex SL appears to put more emphasis on documented, measurable objectives and while many look to SMART</a:t>
            </a:r>
            <a:r>
              <a:rPr lang="en-US" dirty="0"/>
              <a:t>, </a:t>
            </a:r>
            <a:r>
              <a:rPr lang="en-US" dirty="0" smtClean="0"/>
              <a:t>it’s important to include consideration of: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actions to take.</a:t>
            </a:r>
          </a:p>
          <a:p>
            <a:r>
              <a:rPr lang="en-US" dirty="0" smtClean="0"/>
              <a:t>What resources are needed.</a:t>
            </a:r>
          </a:p>
          <a:p>
            <a:r>
              <a:rPr lang="en-US" dirty="0" smtClean="0"/>
              <a:t>Who is responsible.</a:t>
            </a:r>
          </a:p>
          <a:p>
            <a:r>
              <a:rPr lang="en-US" dirty="0" smtClean="0"/>
              <a:t>Deadlines.</a:t>
            </a:r>
          </a:p>
          <a:p>
            <a:r>
              <a:rPr lang="en-US" dirty="0" smtClean="0"/>
              <a:t>How to measure success.</a:t>
            </a:r>
          </a:p>
          <a:p>
            <a:r>
              <a:rPr lang="en-US" dirty="0" smtClean="0"/>
              <a:t>How to communicate the </a:t>
            </a:r>
            <a:br>
              <a:rPr lang="en-US" dirty="0" smtClean="0"/>
            </a:br>
            <a:r>
              <a:rPr lang="en-US" dirty="0" smtClean="0"/>
              <a:t>objectives.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9533" y="3276567"/>
            <a:ext cx="2707267" cy="240065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S</a:t>
            </a:r>
            <a:r>
              <a:rPr lang="en-US" sz="3000" dirty="0"/>
              <a:t>pecific, </a:t>
            </a:r>
          </a:p>
          <a:p>
            <a:pPr marL="400050" lvl="1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M</a:t>
            </a:r>
            <a:r>
              <a:rPr lang="en-US" sz="3000" dirty="0"/>
              <a:t>easurable, </a:t>
            </a:r>
          </a:p>
          <a:p>
            <a:pPr marL="400050" lvl="1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A</a:t>
            </a:r>
            <a:r>
              <a:rPr lang="en-US" sz="3000" dirty="0"/>
              <a:t>chievable, </a:t>
            </a:r>
          </a:p>
          <a:p>
            <a:pPr marL="400050" lvl="1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R</a:t>
            </a:r>
            <a:r>
              <a:rPr lang="en-US" sz="3000" dirty="0"/>
              <a:t>ealistic and </a:t>
            </a:r>
          </a:p>
          <a:p>
            <a:pPr marL="400050" lvl="1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T</a:t>
            </a:r>
            <a:r>
              <a:rPr lang="en-US" sz="3000" dirty="0"/>
              <a:t>imely</a:t>
            </a:r>
          </a:p>
        </p:txBody>
      </p:sp>
    </p:spTree>
    <p:extLst>
      <p:ext uri="{BB962C8B-B14F-4D97-AF65-F5344CB8AC3E}">
        <p14:creationId xmlns:p14="http://schemas.microsoft.com/office/powerpoint/2010/main" val="156385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contact us at: </a:t>
            </a:r>
            <a:r>
              <a:rPr lang="en-US" dirty="0" smtClean="0">
                <a:hlinkClick r:id="rId2"/>
              </a:rPr>
              <a:t>www.assentriskmanagement.co.uk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Keep up to date with ISO Revisions at: </a:t>
            </a:r>
            <a:r>
              <a:rPr lang="en-US" dirty="0" smtClean="0">
                <a:hlinkClick r:id="rId3"/>
              </a:rPr>
              <a:t>www.assentriskmanagement.co.uk/isorevisions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247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Annex SL: Planning</vt:lpstr>
      <vt:lpstr>Introduction</vt:lpstr>
      <vt:lpstr>Clause 6: Planning</vt:lpstr>
      <vt:lpstr>Addressing Risks &amp; Opportunities</vt:lpstr>
      <vt:lpstr>Objectives</vt:lpstr>
      <vt:lpstr>More information</vt:lpstr>
    </vt:vector>
  </TitlesOfParts>
  <Company>Associate Enterprises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SL: Context</dc:title>
  <dc:creator>Robert Clements</dc:creator>
  <cp:lastModifiedBy>Robert Clements</cp:lastModifiedBy>
  <cp:revision>35</cp:revision>
  <dcterms:created xsi:type="dcterms:W3CDTF">2015-07-07T20:29:16Z</dcterms:created>
  <dcterms:modified xsi:type="dcterms:W3CDTF">2015-08-06T10:13:39Z</dcterms:modified>
</cp:coreProperties>
</file>