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3A825-5B0A-45EC-9B91-1443A741BC63}"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5583-3F2C-46E3-9C40-CBCE35B9E5AE}" type="slidenum">
              <a:rPr lang="en-US" smtClean="0"/>
              <a:t>‹#›</a:t>
            </a:fld>
            <a:endParaRPr lang="en-US"/>
          </a:p>
        </p:txBody>
      </p:sp>
    </p:spTree>
    <p:extLst>
      <p:ext uri="{BB962C8B-B14F-4D97-AF65-F5344CB8AC3E}">
        <p14:creationId xmlns:p14="http://schemas.microsoft.com/office/powerpoint/2010/main" val="4038414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3A825-5B0A-45EC-9B91-1443A741BC63}"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5583-3F2C-46E3-9C40-CBCE35B9E5AE}" type="slidenum">
              <a:rPr lang="en-US" smtClean="0"/>
              <a:t>‹#›</a:t>
            </a:fld>
            <a:endParaRPr lang="en-US"/>
          </a:p>
        </p:txBody>
      </p:sp>
    </p:spTree>
    <p:extLst>
      <p:ext uri="{BB962C8B-B14F-4D97-AF65-F5344CB8AC3E}">
        <p14:creationId xmlns:p14="http://schemas.microsoft.com/office/powerpoint/2010/main" val="427952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3A825-5B0A-45EC-9B91-1443A741BC63}"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5583-3F2C-46E3-9C40-CBCE35B9E5AE}" type="slidenum">
              <a:rPr lang="en-US" smtClean="0"/>
              <a:t>‹#›</a:t>
            </a:fld>
            <a:endParaRPr lang="en-US"/>
          </a:p>
        </p:txBody>
      </p:sp>
    </p:spTree>
    <p:extLst>
      <p:ext uri="{BB962C8B-B14F-4D97-AF65-F5344CB8AC3E}">
        <p14:creationId xmlns:p14="http://schemas.microsoft.com/office/powerpoint/2010/main" val="359488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3A825-5B0A-45EC-9B91-1443A741BC63}"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5583-3F2C-46E3-9C40-CBCE35B9E5AE}" type="slidenum">
              <a:rPr lang="en-US" smtClean="0"/>
              <a:t>‹#›</a:t>
            </a:fld>
            <a:endParaRPr lang="en-US"/>
          </a:p>
        </p:txBody>
      </p:sp>
    </p:spTree>
    <p:extLst>
      <p:ext uri="{BB962C8B-B14F-4D97-AF65-F5344CB8AC3E}">
        <p14:creationId xmlns:p14="http://schemas.microsoft.com/office/powerpoint/2010/main" val="1578099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3A825-5B0A-45EC-9B91-1443A741BC63}"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85583-3F2C-46E3-9C40-CBCE35B9E5AE}" type="slidenum">
              <a:rPr lang="en-US" smtClean="0"/>
              <a:t>‹#›</a:t>
            </a:fld>
            <a:endParaRPr lang="en-US"/>
          </a:p>
        </p:txBody>
      </p:sp>
    </p:spTree>
    <p:extLst>
      <p:ext uri="{BB962C8B-B14F-4D97-AF65-F5344CB8AC3E}">
        <p14:creationId xmlns:p14="http://schemas.microsoft.com/office/powerpoint/2010/main" val="113492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3A825-5B0A-45EC-9B91-1443A741BC63}"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85583-3F2C-46E3-9C40-CBCE35B9E5AE}" type="slidenum">
              <a:rPr lang="en-US" smtClean="0"/>
              <a:t>‹#›</a:t>
            </a:fld>
            <a:endParaRPr lang="en-US"/>
          </a:p>
        </p:txBody>
      </p:sp>
    </p:spTree>
    <p:extLst>
      <p:ext uri="{BB962C8B-B14F-4D97-AF65-F5344CB8AC3E}">
        <p14:creationId xmlns:p14="http://schemas.microsoft.com/office/powerpoint/2010/main" val="1959647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3A825-5B0A-45EC-9B91-1443A741BC63}" type="datetimeFigureOut">
              <a:rPr lang="en-US" smtClean="0"/>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985583-3F2C-46E3-9C40-CBCE35B9E5AE}" type="slidenum">
              <a:rPr lang="en-US" smtClean="0"/>
              <a:t>‹#›</a:t>
            </a:fld>
            <a:endParaRPr lang="en-US"/>
          </a:p>
        </p:txBody>
      </p:sp>
    </p:spTree>
    <p:extLst>
      <p:ext uri="{BB962C8B-B14F-4D97-AF65-F5344CB8AC3E}">
        <p14:creationId xmlns:p14="http://schemas.microsoft.com/office/powerpoint/2010/main" val="381734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3A825-5B0A-45EC-9B91-1443A741BC63}" type="datetimeFigureOut">
              <a:rPr lang="en-US" smtClean="0"/>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985583-3F2C-46E3-9C40-CBCE35B9E5AE}" type="slidenum">
              <a:rPr lang="en-US" smtClean="0"/>
              <a:t>‹#›</a:t>
            </a:fld>
            <a:endParaRPr lang="en-US"/>
          </a:p>
        </p:txBody>
      </p:sp>
    </p:spTree>
    <p:extLst>
      <p:ext uri="{BB962C8B-B14F-4D97-AF65-F5344CB8AC3E}">
        <p14:creationId xmlns:p14="http://schemas.microsoft.com/office/powerpoint/2010/main" val="302169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3A825-5B0A-45EC-9B91-1443A741BC63}" type="datetimeFigureOut">
              <a:rPr lang="en-US" smtClean="0"/>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985583-3F2C-46E3-9C40-CBCE35B9E5AE}" type="slidenum">
              <a:rPr lang="en-US" smtClean="0"/>
              <a:t>‹#›</a:t>
            </a:fld>
            <a:endParaRPr lang="en-US"/>
          </a:p>
        </p:txBody>
      </p:sp>
    </p:spTree>
    <p:extLst>
      <p:ext uri="{BB962C8B-B14F-4D97-AF65-F5344CB8AC3E}">
        <p14:creationId xmlns:p14="http://schemas.microsoft.com/office/powerpoint/2010/main" val="1968832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3A825-5B0A-45EC-9B91-1443A741BC63}"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85583-3F2C-46E3-9C40-CBCE35B9E5AE}" type="slidenum">
              <a:rPr lang="en-US" smtClean="0"/>
              <a:t>‹#›</a:t>
            </a:fld>
            <a:endParaRPr lang="en-US"/>
          </a:p>
        </p:txBody>
      </p:sp>
    </p:spTree>
    <p:extLst>
      <p:ext uri="{BB962C8B-B14F-4D97-AF65-F5344CB8AC3E}">
        <p14:creationId xmlns:p14="http://schemas.microsoft.com/office/powerpoint/2010/main" val="215011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3A825-5B0A-45EC-9B91-1443A741BC63}"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85583-3F2C-46E3-9C40-CBCE35B9E5AE}" type="slidenum">
              <a:rPr lang="en-US" smtClean="0"/>
              <a:t>‹#›</a:t>
            </a:fld>
            <a:endParaRPr lang="en-US"/>
          </a:p>
        </p:txBody>
      </p:sp>
    </p:spTree>
    <p:extLst>
      <p:ext uri="{BB962C8B-B14F-4D97-AF65-F5344CB8AC3E}">
        <p14:creationId xmlns:p14="http://schemas.microsoft.com/office/powerpoint/2010/main" val="170224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
              <a:srgbClr val="FF3399"/>
            </a:gs>
            <a:gs pos="28000">
              <a:srgbClr val="FF6633"/>
            </a:gs>
            <a:gs pos="63000">
              <a:srgbClr val="FFFF00"/>
            </a:gs>
            <a:gs pos="86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3A825-5B0A-45EC-9B91-1443A741BC63}" type="datetimeFigureOut">
              <a:rPr lang="en-US" smtClean="0"/>
              <a:t>4/14/2021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85583-3F2C-46E3-9C40-CBCE35B9E5AE}" type="slidenum">
              <a:rPr lang="en-US" smtClean="0"/>
              <a:t>‹#›</a:t>
            </a:fld>
            <a:endParaRPr lang="en-US"/>
          </a:p>
        </p:txBody>
      </p:sp>
    </p:spTree>
    <p:extLst>
      <p:ext uri="{BB962C8B-B14F-4D97-AF65-F5344CB8AC3E}">
        <p14:creationId xmlns:p14="http://schemas.microsoft.com/office/powerpoint/2010/main" val="1384489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rna.ir/news/83562225/" TargetMode="External"/><Relationship Id="rId2" Type="http://schemas.openxmlformats.org/officeDocument/2006/relationships/hyperlink" Target="https://www.irna.ir/tag/%D8%A2%D9%84%D9%85%D8%A7%D9%86" TargetMode="Externa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848600" cy="4038600"/>
          </a:xfrm>
        </p:spPr>
        <p:txBody>
          <a:bodyPr/>
          <a:lstStyle/>
          <a:p>
            <a:pPr rtl="1"/>
            <a:r>
              <a:rPr lang="fa-IR" b="1" dirty="0">
                <a:solidFill>
                  <a:schemeClr val="bg1"/>
                </a:solidFill>
              </a:rPr>
              <a:t>بِسْمِ اللَّهِ الرَّحْمَنِ الرَّحِيمِ</a:t>
            </a:r>
            <a:r>
              <a:rPr lang="en-US" dirty="0"/>
              <a:t/>
            </a:r>
            <a:br>
              <a:rPr lang="en-US" dirty="0"/>
            </a:br>
            <a:r>
              <a:rPr lang="fa-IR" dirty="0" smtClean="0">
                <a:solidFill>
                  <a:schemeClr val="tx2">
                    <a:lumMod val="50000"/>
                  </a:schemeClr>
                </a:solidFill>
              </a:rPr>
              <a:t/>
            </a:r>
            <a:br>
              <a:rPr lang="fa-IR" dirty="0" smtClean="0">
                <a:solidFill>
                  <a:schemeClr val="tx2">
                    <a:lumMod val="50000"/>
                  </a:schemeClr>
                </a:solidFill>
              </a:rPr>
            </a:br>
            <a:r>
              <a:rPr lang="fa-IR" sz="2400" dirty="0" smtClean="0">
                <a:solidFill>
                  <a:schemeClr val="tx2">
                    <a:lumMod val="50000"/>
                  </a:schemeClr>
                </a:solidFill>
              </a:rPr>
              <a:t>عنوان </a:t>
            </a:r>
            <a:r>
              <a:rPr lang="fa-IR" sz="2400" dirty="0">
                <a:solidFill>
                  <a:schemeClr val="tx2">
                    <a:lumMod val="50000"/>
                  </a:schemeClr>
                </a:solidFill>
              </a:rPr>
              <a:t>مقاله: نقش کرونا ورابطه آن باشرور در معنا بخشی به زندگی</a:t>
            </a:r>
            <a:endParaRPr lang="en-US" sz="2400" dirty="0">
              <a:solidFill>
                <a:schemeClr val="tx2">
                  <a:lumMod val="50000"/>
                </a:schemeClr>
              </a:solidFill>
            </a:endParaRPr>
          </a:p>
        </p:txBody>
      </p:sp>
      <p:sp>
        <p:nvSpPr>
          <p:cNvPr id="3" name="Subtitle 2"/>
          <p:cNvSpPr>
            <a:spLocks noGrp="1"/>
          </p:cNvSpPr>
          <p:nvPr>
            <p:ph type="subTitle" idx="1"/>
          </p:nvPr>
        </p:nvSpPr>
        <p:spPr>
          <a:xfrm>
            <a:off x="1371600" y="3276600"/>
            <a:ext cx="6400800" cy="3581400"/>
          </a:xfrm>
        </p:spPr>
        <p:txBody>
          <a:bodyPr/>
          <a:lstStyle/>
          <a:p>
            <a:pPr rtl="1"/>
            <a:r>
              <a:rPr lang="fa-IR" dirty="0" smtClean="0">
                <a:solidFill>
                  <a:schemeClr val="tx2"/>
                </a:solidFill>
              </a:rPr>
              <a:t>نام‌ وخانوادگی </a:t>
            </a:r>
            <a:r>
              <a:rPr lang="fa-IR" dirty="0">
                <a:solidFill>
                  <a:schemeClr val="tx2"/>
                </a:solidFill>
              </a:rPr>
              <a:t>نويسنده: عطیه چک </a:t>
            </a:r>
            <a:r>
              <a:rPr lang="fa-IR" dirty="0" smtClean="0">
                <a:solidFill>
                  <a:schemeClr val="tx2"/>
                </a:solidFill>
              </a:rPr>
              <a:t>نژادیان</a:t>
            </a:r>
            <a:r>
              <a:rPr lang="fa-IR" dirty="0">
                <a:solidFill>
                  <a:schemeClr val="tx2"/>
                </a:solidFill>
              </a:rPr>
              <a:t> </a:t>
            </a:r>
            <a:endParaRPr lang="en-US" dirty="0">
              <a:solidFill>
                <a:schemeClr val="tx2"/>
              </a:solidFill>
            </a:endParaRPr>
          </a:p>
          <a:p>
            <a:pPr rtl="1"/>
            <a:endParaRPr lang="fa-IR" dirty="0" smtClean="0">
              <a:solidFill>
                <a:schemeClr val="tx2"/>
              </a:solidFill>
            </a:endParaRPr>
          </a:p>
          <a:p>
            <a:pPr rtl="1"/>
            <a:r>
              <a:rPr lang="fa-IR" dirty="0" smtClean="0">
                <a:solidFill>
                  <a:schemeClr val="tx2"/>
                </a:solidFill>
              </a:rPr>
              <a:t>استاد </a:t>
            </a:r>
            <a:r>
              <a:rPr lang="fa-IR" dirty="0">
                <a:solidFill>
                  <a:schemeClr val="tx2"/>
                </a:solidFill>
              </a:rPr>
              <a:t>راهنما: آقای مهدی انصاری </a:t>
            </a:r>
            <a:r>
              <a:rPr lang="fa-IR" dirty="0" smtClean="0">
                <a:solidFill>
                  <a:schemeClr val="tx2"/>
                </a:solidFill>
              </a:rPr>
              <a:t>مهر</a:t>
            </a:r>
          </a:p>
          <a:p>
            <a:pPr rtl="1"/>
            <a:endParaRPr lang="fa-IR" dirty="0" smtClean="0">
              <a:solidFill>
                <a:schemeClr val="tx2"/>
              </a:solidFill>
            </a:endParaRPr>
          </a:p>
          <a:p>
            <a:pPr rtl="1"/>
            <a:r>
              <a:rPr lang="fa-IR" dirty="0" smtClean="0">
                <a:solidFill>
                  <a:schemeClr val="tx2"/>
                </a:solidFill>
              </a:rPr>
              <a:t>  استان :کهگیلویه بویراحمد</a:t>
            </a:r>
          </a:p>
          <a:p>
            <a:pPr rtl="1"/>
            <a:r>
              <a:rPr lang="fa-IR" dirty="0" smtClean="0">
                <a:solidFill>
                  <a:schemeClr val="tx2"/>
                </a:solidFill>
              </a:rPr>
              <a:t>فروردین 1400</a:t>
            </a:r>
            <a:endParaRPr lang="en-US" dirty="0">
              <a:solidFill>
                <a:schemeClr val="tx2"/>
              </a:solidFill>
            </a:endParaRPr>
          </a:p>
        </p:txBody>
      </p:sp>
    </p:spTree>
    <p:extLst>
      <p:ext uri="{BB962C8B-B14F-4D97-AF65-F5344CB8AC3E}">
        <p14:creationId xmlns:p14="http://schemas.microsoft.com/office/powerpoint/2010/main" val="752311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C:\Users\yahya\Desktop\srn8_slid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12798777" cy="719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08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a:solidFill>
                  <a:schemeClr val="bg1"/>
                </a:solidFill>
              </a:rPr>
              <a:t>غلبه نوعی جدید از ویروس کرونا</a:t>
            </a:r>
            <a:endParaRPr lang="en-US" dirty="0">
              <a:solidFill>
                <a:schemeClr val="bg1"/>
              </a:solidFill>
            </a:endParaRPr>
          </a:p>
        </p:txBody>
      </p:sp>
      <p:sp>
        <p:nvSpPr>
          <p:cNvPr id="3" name="Content Placeholder 2"/>
          <p:cNvSpPr>
            <a:spLocks noGrp="1"/>
          </p:cNvSpPr>
          <p:nvPr>
            <p:ph idx="1"/>
          </p:nvPr>
        </p:nvSpPr>
        <p:spPr/>
        <p:txBody>
          <a:bodyPr>
            <a:normAutofit/>
          </a:bodyPr>
          <a:lstStyle/>
          <a:p>
            <a:pPr algn="r" rtl="1"/>
            <a:r>
              <a:rPr lang="en-US" dirty="0"/>
              <a:t> </a:t>
            </a:r>
            <a:r>
              <a:rPr lang="ar-SA" sz="2800" dirty="0">
                <a:solidFill>
                  <a:schemeClr val="bg1"/>
                </a:solidFill>
              </a:rPr>
              <a:t>امروز در وضعیت جدیدی که به‌واسطه غلبه نوعی جدید از ویروس کرونا برای نوع بشر رقم خورده است، پرسش‌های بنیادین فراوانی در حوزه‌های مختلف </a:t>
            </a:r>
            <a:r>
              <a:rPr lang="ar-SA" sz="2800" dirty="0" smtClean="0">
                <a:solidFill>
                  <a:schemeClr val="bg1"/>
                </a:solidFill>
              </a:rPr>
              <a:t>،</a:t>
            </a:r>
            <a:r>
              <a:rPr lang="ar-SA" sz="2800" dirty="0">
                <a:solidFill>
                  <a:schemeClr val="bg1"/>
                </a:solidFill>
              </a:rPr>
              <a:t>سیاسی، اقتصادی، </a:t>
            </a:r>
            <a:r>
              <a:rPr lang="ar-SA" sz="2800" dirty="0" smtClean="0">
                <a:solidFill>
                  <a:schemeClr val="bg1"/>
                </a:solidFill>
              </a:rPr>
              <a:t>اجتماعی</a:t>
            </a:r>
            <a:r>
              <a:rPr lang="fa-IR" sz="2800" dirty="0" smtClean="0">
                <a:solidFill>
                  <a:schemeClr val="bg1"/>
                </a:solidFill>
              </a:rPr>
              <a:t>.... واز همه مهمتر فلسفی </a:t>
            </a:r>
            <a:r>
              <a:rPr lang="ar-SA" sz="2800" dirty="0" smtClean="0">
                <a:solidFill>
                  <a:schemeClr val="bg1"/>
                </a:solidFill>
              </a:rPr>
              <a:t>درباره </a:t>
            </a:r>
            <a:r>
              <a:rPr lang="ar-SA" sz="2800" dirty="0">
                <a:solidFill>
                  <a:schemeClr val="bg1"/>
                </a:solidFill>
              </a:rPr>
              <a:t>حال و آینده جوامع انسانی مطرح است که هر یک ناظر به وجهی از وجوه متعدد تأثیر این بحران خانمان‌برانداز </a:t>
            </a:r>
            <a:r>
              <a:rPr lang="ar-SA" sz="2800" dirty="0" smtClean="0">
                <a:solidFill>
                  <a:schemeClr val="bg1"/>
                </a:solidFill>
              </a:rPr>
              <a:t>است.</a:t>
            </a:r>
            <a:endParaRPr lang="fa-IR" sz="2800" dirty="0" smtClean="0">
              <a:solidFill>
                <a:schemeClr val="bg1"/>
              </a:solidFill>
            </a:endParaRPr>
          </a:p>
          <a:p>
            <a:pPr algn="r" rtl="1"/>
            <a:endParaRPr lang="en-US" sz="2800" dirty="0">
              <a:solidFill>
                <a:schemeClr val="bg1"/>
              </a:solidFill>
            </a:endParaRPr>
          </a:p>
        </p:txBody>
      </p:sp>
      <p:pic>
        <p:nvPicPr>
          <p:cNvPr id="1027" name="Picture 3" descr="C:\Users\yahya\AppData\Local\Temp\Rar$DRa4308.38079\1 (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28956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39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solidFill>
                  <a:schemeClr val="bg1"/>
                </a:solidFill>
              </a:rPr>
              <a:t>پرسش های عصرجدید کرونا</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algn="r" rtl="1"/>
            <a:r>
              <a:rPr lang="fa-IR" dirty="0" smtClean="0">
                <a:solidFill>
                  <a:schemeClr val="bg1"/>
                </a:solidFill>
              </a:rPr>
              <a:t>1-</a:t>
            </a:r>
            <a:r>
              <a:rPr lang="ar-SA" dirty="0" smtClean="0">
                <a:solidFill>
                  <a:schemeClr val="bg1"/>
                </a:solidFill>
              </a:rPr>
              <a:t> نحوه تعامل دولت-‌ملت‌ها و نیز دولت‌ها با یکدیگر</a:t>
            </a:r>
            <a:r>
              <a:rPr lang="fa-IR" dirty="0" smtClean="0">
                <a:solidFill>
                  <a:schemeClr val="bg1"/>
                </a:solidFill>
              </a:rPr>
              <a:t> </a:t>
            </a:r>
            <a:r>
              <a:rPr lang="ar-SA" dirty="0" smtClean="0">
                <a:solidFill>
                  <a:schemeClr val="bg1"/>
                </a:solidFill>
              </a:rPr>
              <a:t> در جهان پساکرونایی، بر چه اساس و اصول تازه‌ای سامان خواهد یافت؟</a:t>
            </a:r>
            <a:endParaRPr lang="fa-IR" dirty="0" smtClean="0">
              <a:solidFill>
                <a:schemeClr val="bg1"/>
              </a:solidFill>
            </a:endParaRPr>
          </a:p>
          <a:p>
            <a:pPr algn="r" rtl="1"/>
            <a:r>
              <a:rPr lang="fa-IR" dirty="0" smtClean="0">
                <a:solidFill>
                  <a:schemeClr val="bg1"/>
                </a:solidFill>
              </a:rPr>
              <a:t>2-</a:t>
            </a:r>
            <a:r>
              <a:rPr lang="ar-SA" dirty="0" smtClean="0">
                <a:solidFill>
                  <a:schemeClr val="bg1"/>
                </a:solidFill>
              </a:rPr>
              <a:t> چه راهکارهایی برای مواجهه با بحران‌های روحی و روانی ناشی از هراس کرونا، در میان قشرهای فراوانی از مردم می‌توان اندیشید؟ </a:t>
            </a:r>
            <a:r>
              <a:rPr lang="fa-IR" dirty="0" smtClean="0">
                <a:solidFill>
                  <a:schemeClr val="bg1"/>
                </a:solidFill>
              </a:rPr>
              <a:t> </a:t>
            </a:r>
          </a:p>
          <a:p>
            <a:pPr algn="r" rtl="1"/>
            <a:r>
              <a:rPr lang="fa-IR" dirty="0" smtClean="0">
                <a:solidFill>
                  <a:schemeClr val="bg1"/>
                </a:solidFill>
              </a:rPr>
              <a:t>3- آیا امکان تعامل بین ویروس کرونا و معنای زندگی که دارای سابقه ای مسبوق وطولانی هست وجود دارد؟؟</a:t>
            </a:r>
          </a:p>
          <a:p>
            <a:pPr algn="r" rtl="1"/>
            <a:r>
              <a:rPr lang="fa-IR" dirty="0" smtClean="0">
                <a:solidFill>
                  <a:schemeClr val="bg1"/>
                </a:solidFill>
              </a:rPr>
              <a:t>4-</a:t>
            </a:r>
            <a:r>
              <a:rPr lang="fa-IR" dirty="0">
                <a:solidFill>
                  <a:schemeClr val="bg1"/>
                </a:solidFill>
              </a:rPr>
              <a:t>جهان پس </a:t>
            </a:r>
            <a:r>
              <a:rPr lang="fa-IR" dirty="0" smtClean="0">
                <a:solidFill>
                  <a:schemeClr val="bg1"/>
                </a:solidFill>
              </a:rPr>
              <a:t>ازکرونا چگونه است؟؟</a:t>
            </a:r>
            <a:endParaRPr lang="en-US" dirty="0">
              <a:solidFill>
                <a:schemeClr val="bg1"/>
              </a:solidFill>
            </a:endParaRPr>
          </a:p>
        </p:txBody>
      </p:sp>
      <p:pic>
        <p:nvPicPr>
          <p:cNvPr id="2050" name="Picture 2" descr="C:\Users\yahya\AppData\Local\Temp\Rar$DRa4308.44445\1 (1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99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SA" sz="3200" dirty="0">
                <a:solidFill>
                  <a:schemeClr val="bg1"/>
                </a:solidFill>
                <a:ea typeface="Calibri"/>
                <a:cs typeface="Arial"/>
              </a:rPr>
              <a:t>آرای بزرگ‌ترین </a:t>
            </a:r>
            <a:r>
              <a:rPr lang="ar-SA" sz="3200" dirty="0" smtClean="0">
                <a:solidFill>
                  <a:schemeClr val="bg1"/>
                </a:solidFill>
                <a:ea typeface="Calibri"/>
                <a:cs typeface="Arial"/>
              </a:rPr>
              <a:t>فیلسوفان</a:t>
            </a:r>
            <a:r>
              <a:rPr lang="fa-IR" sz="3200" dirty="0" smtClean="0">
                <a:solidFill>
                  <a:schemeClr val="bg1"/>
                </a:solidFill>
                <a:ea typeface="Calibri"/>
                <a:cs typeface="Arial"/>
              </a:rPr>
              <a:t> یونان باستان دروصف شر</a:t>
            </a:r>
            <a:endParaRPr lang="en-US" sz="3200" dirty="0">
              <a:solidFill>
                <a:schemeClr val="bg1"/>
              </a:solidFill>
            </a:endParaRPr>
          </a:p>
        </p:txBody>
      </p:sp>
      <p:sp>
        <p:nvSpPr>
          <p:cNvPr id="5" name="Content Placeholder 4"/>
          <p:cNvSpPr>
            <a:spLocks noGrp="1"/>
          </p:cNvSpPr>
          <p:nvPr>
            <p:ph idx="1"/>
          </p:nvPr>
        </p:nvSpPr>
        <p:spPr>
          <a:xfrm>
            <a:off x="2971800" y="1219200"/>
            <a:ext cx="5791200" cy="5486400"/>
          </a:xfrm>
        </p:spPr>
        <p:txBody>
          <a:bodyPr>
            <a:normAutofit fontScale="92500" lnSpcReduction="20000"/>
          </a:bodyPr>
          <a:lstStyle/>
          <a:p>
            <a:pPr algn="r" rtl="1"/>
            <a:r>
              <a:rPr lang="ar-SA" dirty="0">
                <a:solidFill>
                  <a:schemeClr val="bg1"/>
                </a:solidFill>
              </a:rPr>
              <a:t>می‌توان در آرای بزرگ‌ترین فیلسوفان یونان یعنی افلاطون و ارسطو ردپای این موضوع را پی‌گرفت</a:t>
            </a:r>
            <a:r>
              <a:rPr lang="ar-SA" dirty="0" smtClean="0">
                <a:solidFill>
                  <a:schemeClr val="bg1"/>
                </a:solidFill>
              </a:rPr>
              <a:t>.</a:t>
            </a:r>
            <a:endParaRPr lang="fa-IR" dirty="0" smtClean="0">
              <a:solidFill>
                <a:schemeClr val="bg1"/>
              </a:solidFill>
            </a:endParaRPr>
          </a:p>
          <a:p>
            <a:pPr algn="r" rtl="1"/>
            <a:r>
              <a:rPr lang="fa-IR" dirty="0" smtClean="0">
                <a:solidFill>
                  <a:schemeClr val="bg1"/>
                </a:solidFill>
              </a:rPr>
              <a:t>افلاطون می گوید:</a:t>
            </a:r>
            <a:r>
              <a:rPr lang="ar-SA" dirty="0" smtClean="0"/>
              <a:t> </a:t>
            </a:r>
            <a:r>
              <a:rPr lang="ar-SA" dirty="0" smtClean="0">
                <a:solidFill>
                  <a:schemeClr val="bg1"/>
                </a:solidFill>
              </a:rPr>
              <a:t>پس </a:t>
            </a:r>
            <a:r>
              <a:rPr lang="ar-SA" dirty="0">
                <a:solidFill>
                  <a:schemeClr val="bg1"/>
                </a:solidFill>
              </a:rPr>
              <a:t>از تحمیل ماهیت ، شرّ ملاحظه می­شود هر آنچه ما آن را شرّ می­دانیم به «نیستی و عدم» باز می­گردد، لذا شرّ امری عدمی است و نیازی به علت یا فاعل </a:t>
            </a:r>
            <a:r>
              <a:rPr lang="ar-SA" dirty="0" smtClean="0">
                <a:solidFill>
                  <a:schemeClr val="bg1"/>
                </a:solidFill>
              </a:rPr>
              <a:t>ندار</a:t>
            </a:r>
            <a:r>
              <a:rPr lang="fa-IR" dirty="0" smtClean="0">
                <a:solidFill>
                  <a:schemeClr val="bg1"/>
                </a:solidFill>
              </a:rPr>
              <a:t>د</a:t>
            </a:r>
          </a:p>
          <a:p>
            <a:pPr algn="r" rtl="1"/>
            <a:r>
              <a:rPr lang="fa-IR" dirty="0" smtClean="0">
                <a:solidFill>
                  <a:schemeClr val="bg1"/>
                </a:solidFill>
              </a:rPr>
              <a:t>ارسطو می گوید:</a:t>
            </a:r>
            <a:r>
              <a:rPr lang="fa-IR" dirty="0" smtClean="0"/>
              <a:t> </a:t>
            </a:r>
            <a:r>
              <a:rPr lang="fa-IR" dirty="0" smtClean="0">
                <a:solidFill>
                  <a:schemeClr val="bg1"/>
                </a:solidFill>
              </a:rPr>
              <a:t>که اوّلاً شرّ امر وجودی است و ثانیاً به عنوان احتمال منطقی ملاحظه می­شود که احوال موجودات از پنج فرض خارج نیست: 1- خیر محض 2- غلبه خیر بر شرّ 3- تساوی خیر و شرّ 4- غلبه شرّ بر خیر 5- شرّ محض.</a:t>
            </a:r>
          </a:p>
        </p:txBody>
      </p:sp>
      <p:pic>
        <p:nvPicPr>
          <p:cNvPr id="3075" name="Picture 3" descr="C:\Users\yahya\Desktop\13970610093045399152204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0638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4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پرسش های فلسفی ایجاد شده در بحران کرونا</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algn="r" rtl="1"/>
            <a:r>
              <a:rPr lang="ar-SA" dirty="0" smtClean="0">
                <a:solidFill>
                  <a:schemeClr val="bg1"/>
                </a:solidFill>
              </a:rPr>
              <a:t>. </a:t>
            </a:r>
            <a:r>
              <a:rPr lang="ar-SA" dirty="0">
                <a:solidFill>
                  <a:schemeClr val="bg1"/>
                </a:solidFill>
              </a:rPr>
              <a:t>بحران کرونا موجب شد که پرسشهای فلسفی درباره آموزه‌های دینی بازتولید شود </a:t>
            </a:r>
            <a:r>
              <a:rPr lang="ar-SA" dirty="0" smtClean="0">
                <a:solidFill>
                  <a:schemeClr val="bg1"/>
                </a:solidFill>
              </a:rPr>
              <a:t>مث</a:t>
            </a:r>
            <a:r>
              <a:rPr lang="fa-IR" dirty="0" smtClean="0">
                <a:solidFill>
                  <a:schemeClr val="bg1"/>
                </a:solidFill>
              </a:rPr>
              <a:t>لا</a:t>
            </a:r>
            <a:r>
              <a:rPr lang="ar-SA" dirty="0" smtClean="0">
                <a:solidFill>
                  <a:schemeClr val="bg1"/>
                </a:solidFill>
              </a:rPr>
              <a:t>از </a:t>
            </a:r>
            <a:r>
              <a:rPr lang="ar-SA" dirty="0">
                <a:solidFill>
                  <a:schemeClr val="bg1"/>
                </a:solidFill>
              </a:rPr>
              <a:t>یک طرف چالشهایی قدیمی همچون مساله شر، نحوه فاعلیت الهی و پرسش ثمرات دینداری در جوامع دینی در مقایسه با جوامع سکولار قد علم کرد و فیلسوفان دین مجبور شدند پا به میدان بگذارند و این مسائل را تجزیه و تحلیل کنند، و از طرف دیگر توجه به خداوند و درک عجز بشری در قبال قدرت خداوند، نیازی فلسفی را پدید آورد تا مساله ارتقا ایمان دینی و مستحکم نمودن رابطه بشر با خداوند بر اساس آموزه‌های دینی به دغدغه برخی از انسان‌ها تبدیل شد که طالب پاسخ مناسب از جانب اندیشمندان الهیاتی و فلسفه دینی شد</a:t>
            </a:r>
            <a:endParaRPr lang="en-US" dirty="0">
              <a:solidFill>
                <a:schemeClr val="bg1"/>
              </a:solidFill>
            </a:endParaRPr>
          </a:p>
        </p:txBody>
      </p:sp>
      <p:pic>
        <p:nvPicPr>
          <p:cNvPr id="5122" name="Picture 2" descr="C:\Users\yahya\Desktop\olgoo21111111111111111111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12446"/>
            <a:ext cx="2492829" cy="1545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23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solidFill>
                  <a:schemeClr val="bg1"/>
                </a:solidFill>
              </a:rPr>
              <a:t>کرونا عذاب الهی است یا آزمون الهی؟؟</a:t>
            </a:r>
            <a:r>
              <a:rPr lang="fa-IR" dirty="0" smtClean="0"/>
              <a:t/>
            </a:r>
            <a:br>
              <a:rPr lang="fa-IR" dirty="0" smtClean="0"/>
            </a:br>
            <a:endParaRPr lang="en-US" dirty="0"/>
          </a:p>
        </p:txBody>
      </p:sp>
      <p:sp>
        <p:nvSpPr>
          <p:cNvPr id="3" name="Content Placeholder 2"/>
          <p:cNvSpPr>
            <a:spLocks noGrp="1"/>
          </p:cNvSpPr>
          <p:nvPr>
            <p:ph idx="1"/>
          </p:nvPr>
        </p:nvSpPr>
        <p:spPr/>
        <p:txBody>
          <a:bodyPr/>
          <a:lstStyle/>
          <a:p>
            <a:pPr algn="r" rtl="1"/>
            <a:r>
              <a:rPr lang="ar-SA" dirty="0" smtClean="0">
                <a:solidFill>
                  <a:schemeClr val="bg1"/>
                </a:solidFill>
              </a:rPr>
              <a:t>برخی </a:t>
            </a:r>
            <a:r>
              <a:rPr lang="ar-SA" dirty="0">
                <a:solidFill>
                  <a:schemeClr val="bg1"/>
                </a:solidFill>
              </a:rPr>
              <a:t>آموزه‌های دینی بعضی رنج‌های نوپدید بشری را به عنوان عذاب الهی تعبیر می‌کند و برخی دیگر همین رنج‌ها و مصیبت‌ها را به عنوان آزمون الهی مورد توجه قرار می‌دهد. بحران کرونا از کدام دسته است؟</a:t>
            </a:r>
            <a:r>
              <a:rPr lang="fa-IR" dirty="0" smtClean="0">
                <a:solidFill>
                  <a:schemeClr val="bg1"/>
                </a:solidFill>
              </a:rPr>
              <a:t>  در عذاب الهی پیوسته افول ونزول وسقوط رخ میدهد وهیچ بعد مثبتی وجود ندارد ولی در آزمون الهی این رنج ها ومصیبت ها  که کمی افول ونزول هم به همراه دارد در آخر زمینه رشد وتاثیرات مثبت را فراهم میکند</a:t>
            </a:r>
            <a:endParaRPr lang="en-US" dirty="0">
              <a:solidFill>
                <a:schemeClr val="bg1"/>
              </a:solidFill>
            </a:endParaRPr>
          </a:p>
        </p:txBody>
      </p:sp>
    </p:spTree>
    <p:extLst>
      <p:ext uri="{BB962C8B-B14F-4D97-AF65-F5344CB8AC3E}">
        <p14:creationId xmlns:p14="http://schemas.microsoft.com/office/powerpoint/2010/main" val="64883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chemeClr val="bg1"/>
                </a:solidFill>
              </a:rPr>
              <a:t> </a:t>
            </a:r>
            <a:r>
              <a:rPr lang="fa-IR" dirty="0" smtClean="0">
                <a:solidFill>
                  <a:schemeClr val="bg1"/>
                </a:solidFill>
              </a:rPr>
              <a:t> تا ثیرات کرونا در ابعاد مختلف زندگی</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algn="r" rtl="1"/>
            <a:r>
              <a:rPr lang="ar-SA" b="1" dirty="0" smtClean="0">
                <a:solidFill>
                  <a:srgbClr val="002060"/>
                </a:solidFill>
              </a:rPr>
              <a:t>اثرات روانی</a:t>
            </a:r>
            <a:r>
              <a:rPr lang="fa-IR" dirty="0" smtClean="0">
                <a:solidFill>
                  <a:srgbClr val="002060"/>
                </a:solidFill>
              </a:rPr>
              <a:t> </a:t>
            </a:r>
            <a:r>
              <a:rPr lang="fa-IR" dirty="0" smtClean="0">
                <a:solidFill>
                  <a:schemeClr val="bg1"/>
                </a:solidFill>
              </a:rPr>
              <a:t>: اثرات منفی باعث افزایش اضطراب ،افسردگی ، استرس وخودکشی چه در جوامع غربی و وچه در جوامع غیر غربی اثرات مثبت باعث  ایجادهمدلی و افزایش تعامل واتحاد ودلبستگی وهمبستگی مردم چه در درون وچه در خارج از جوامع شد </a:t>
            </a:r>
          </a:p>
          <a:p>
            <a:pPr algn="r" rtl="1"/>
            <a:r>
              <a:rPr lang="fa-IR" dirty="0" smtClean="0">
                <a:solidFill>
                  <a:schemeClr val="bg1"/>
                </a:solidFill>
              </a:rPr>
              <a:t> </a:t>
            </a:r>
            <a:r>
              <a:rPr lang="fa-IR" dirty="0" smtClean="0">
                <a:solidFill>
                  <a:srgbClr val="002060"/>
                </a:solidFill>
              </a:rPr>
              <a:t>اثرات فرهنگی </a:t>
            </a:r>
            <a:r>
              <a:rPr lang="ar-SA" dirty="0" smtClean="0">
                <a:solidFill>
                  <a:srgbClr val="002060"/>
                </a:solidFill>
              </a:rPr>
              <a:t>و مذهبی </a:t>
            </a:r>
            <a:r>
              <a:rPr lang="fa-IR" dirty="0" smtClean="0">
                <a:solidFill>
                  <a:schemeClr val="bg1"/>
                </a:solidFill>
              </a:rPr>
              <a:t>: اثر منفی تعطیلی مساجد وکلیساها(برگزار نشدن نماز جمعه ونرفتن مردم به کلیسا در روز خاص)</a:t>
            </a:r>
          </a:p>
          <a:p>
            <a:pPr algn="r" rtl="1"/>
            <a:r>
              <a:rPr lang="fa-IR" dirty="0" smtClean="0">
                <a:solidFill>
                  <a:srgbClr val="002060"/>
                </a:solidFill>
              </a:rPr>
              <a:t>اثرات اقتصادی </a:t>
            </a:r>
            <a:r>
              <a:rPr lang="fa-IR" dirty="0" smtClean="0">
                <a:solidFill>
                  <a:schemeClr val="bg1"/>
                </a:solidFill>
              </a:rPr>
              <a:t>:اثرات منفی افول بیزینس های اقتصای وتجاری </a:t>
            </a:r>
          </a:p>
          <a:p>
            <a:pPr marL="0" indent="0" algn="r" rtl="1">
              <a:buNone/>
            </a:pPr>
            <a:r>
              <a:rPr lang="fa-IR" dirty="0" smtClean="0">
                <a:solidFill>
                  <a:schemeClr val="bg1"/>
                </a:solidFill>
              </a:rPr>
              <a:t>اثرات مثبت پیش بینی اقتصاد جهانی ،</a:t>
            </a:r>
            <a:r>
              <a:rPr lang="ar-SA" dirty="0" smtClean="0"/>
              <a:t> </a:t>
            </a:r>
            <a:r>
              <a:rPr lang="fa-IR" dirty="0" smtClean="0"/>
              <a:t> </a:t>
            </a:r>
            <a:r>
              <a:rPr lang="fa-IR" dirty="0" smtClean="0">
                <a:solidFill>
                  <a:schemeClr val="bg1"/>
                </a:solidFill>
              </a:rPr>
              <a:t>که البته </a:t>
            </a:r>
            <a:r>
              <a:rPr lang="ar-SA" dirty="0" smtClean="0">
                <a:solidFill>
                  <a:schemeClr val="bg1"/>
                </a:solidFill>
              </a:rPr>
              <a:t>البته آثارکرونا در حوزه های اقتصادی</a:t>
            </a:r>
            <a:r>
              <a:rPr lang="en-US" dirty="0" smtClean="0">
                <a:solidFill>
                  <a:schemeClr val="bg1"/>
                </a:solidFill>
              </a:rPr>
              <a:t>.</a:t>
            </a:r>
            <a:r>
              <a:rPr lang="ar-SA" dirty="0" smtClean="0">
                <a:solidFill>
                  <a:schemeClr val="bg1"/>
                </a:solidFill>
              </a:rPr>
              <a:t> که به خوبی در ناظهار نظر برخی اندیشمندان مثل </a:t>
            </a:r>
            <a:r>
              <a:rPr lang="ar-SA" b="1" dirty="0" smtClean="0">
                <a:solidFill>
                  <a:schemeClr val="bg1"/>
                </a:solidFill>
              </a:rPr>
              <a:t>کیشوره محبوبانی (</a:t>
            </a:r>
            <a:r>
              <a:rPr lang="en-US" b="1" dirty="0" smtClean="0">
                <a:solidFill>
                  <a:schemeClr val="bg1"/>
                </a:solidFill>
              </a:rPr>
              <a:t>Kishore </a:t>
            </a:r>
            <a:r>
              <a:rPr lang="en-US" b="1" dirty="0" err="1" smtClean="0">
                <a:solidFill>
                  <a:schemeClr val="bg1"/>
                </a:solidFill>
              </a:rPr>
              <a:t>Mahbuban</a:t>
            </a:r>
            <a:r>
              <a:rPr lang="ar-SA" b="1" dirty="0" smtClean="0">
                <a:solidFill>
                  <a:schemeClr val="bg1"/>
                </a:solidFill>
              </a:rPr>
              <a:t>و استفن والت به وضوح دیده میش</a:t>
            </a:r>
            <a:r>
              <a:rPr lang="fa-IR" b="1" dirty="0" smtClean="0">
                <a:solidFill>
                  <a:schemeClr val="bg1"/>
                </a:solidFill>
              </a:rPr>
              <a:t>ود</a:t>
            </a:r>
            <a:r>
              <a:rPr lang="ar-SA" b="1" dirty="0" smtClean="0">
                <a:solidFill>
                  <a:schemeClr val="bg1"/>
                </a:solidFill>
              </a:rPr>
              <a:t> همچنین در  سناریو اول اقتصادی که خوشبینانه ترین نوع سناریو اقتصادی وسناریو دوم اقتصادی که</a:t>
            </a:r>
            <a:r>
              <a:rPr lang="ar-SA" dirty="0" smtClean="0">
                <a:solidFill>
                  <a:schemeClr val="bg1"/>
                </a:solidFill>
              </a:rPr>
              <a:t> این سناریو به حالتی می‏ پردازد که دنیا نتواند ویروس کرونا را به خوبی کنترل کند و چندین فصل درگیر با این ویروس باشد. </a:t>
            </a:r>
            <a:endParaRPr lang="fa-IR" dirty="0" smtClean="0">
              <a:solidFill>
                <a:schemeClr val="bg1"/>
              </a:solidFill>
            </a:endParaRPr>
          </a:p>
          <a:p>
            <a:pPr marL="0" indent="0" algn="r" rtl="1">
              <a:buNone/>
            </a:pPr>
            <a:endParaRPr lang="fa-IR" dirty="0" smtClean="0">
              <a:solidFill>
                <a:schemeClr val="bg1"/>
              </a:solidFill>
            </a:endParaRPr>
          </a:p>
          <a:p>
            <a:pPr algn="r" rtl="1"/>
            <a:endParaRPr lang="en-US" dirty="0">
              <a:solidFill>
                <a:schemeClr val="bg1"/>
              </a:solidFill>
            </a:endParaRPr>
          </a:p>
        </p:txBody>
      </p:sp>
      <p:pic>
        <p:nvPicPr>
          <p:cNvPr id="4" name="Picture 2" descr="C:\Users\yahya\Desktop\Screenshot_2021-04-14 عکس متحرک ویروس کرونا - Google Sear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1001711" cy="110402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yahya\Desktop\1 (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413375"/>
            <a:ext cx="2103438" cy="168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014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normAutofit fontScale="92500" lnSpcReduction="10000"/>
          </a:bodyPr>
          <a:lstStyle/>
          <a:p>
            <a:pPr algn="r" rtl="1"/>
            <a:r>
              <a:rPr lang="fa-IR" dirty="0" smtClean="0">
                <a:solidFill>
                  <a:srgbClr val="002060"/>
                </a:solidFill>
              </a:rPr>
              <a:t>آداب و رسوم جهان:</a:t>
            </a:r>
          </a:p>
          <a:p>
            <a:pPr algn="r" rtl="1"/>
            <a:r>
              <a:rPr lang="fa-IR" sz="2800" dirty="0" smtClean="0">
                <a:solidFill>
                  <a:schemeClr val="bg1"/>
                </a:solidFill>
              </a:rPr>
              <a:t>برزیل :منع شدن استفاده از نی های مشترک در میل کردن نوشیدنی شیماهو</a:t>
            </a:r>
            <a:r>
              <a:rPr lang="en-US" sz="2800" dirty="0" smtClean="0">
                <a:solidFill>
                  <a:schemeClr val="bg1"/>
                </a:solidFill>
              </a:rPr>
              <a:t>.</a:t>
            </a:r>
            <a:endParaRPr lang="fa-IR" sz="2800" dirty="0" smtClean="0">
              <a:solidFill>
                <a:schemeClr val="bg1"/>
              </a:solidFill>
            </a:endParaRPr>
          </a:p>
          <a:p>
            <a:pPr algn="r" rtl="1"/>
            <a:r>
              <a:rPr lang="fa-IR" sz="2800" dirty="0" smtClean="0">
                <a:solidFill>
                  <a:schemeClr val="bg1"/>
                </a:solidFill>
              </a:rPr>
              <a:t>آلمان:</a:t>
            </a:r>
            <a:r>
              <a:rPr lang="fa-IR" sz="2800" dirty="0"/>
              <a:t> </a:t>
            </a:r>
            <a:r>
              <a:rPr lang="fa-IR" sz="2800" dirty="0" smtClean="0">
                <a:solidFill>
                  <a:schemeClr val="bg1"/>
                </a:solidFill>
              </a:rPr>
              <a:t>((هرشت </a:t>
            </a:r>
            <a:r>
              <a:rPr lang="fa-IR" sz="2800" dirty="0">
                <a:solidFill>
                  <a:schemeClr val="bg1"/>
                </a:solidFill>
              </a:rPr>
              <a:t>زیهور </a:t>
            </a:r>
            <a:r>
              <a:rPr lang="fa-IR" sz="2800" dirty="0" smtClean="0">
                <a:solidFill>
                  <a:schemeClr val="bg1"/>
                </a:solidFill>
              </a:rPr>
              <a:t>)) </a:t>
            </a:r>
            <a:r>
              <a:rPr lang="fa-IR" sz="2800" dirty="0">
                <a:solidFill>
                  <a:schemeClr val="bg1"/>
                </a:solidFill>
              </a:rPr>
              <a:t>وزیر کشور </a:t>
            </a:r>
            <a:r>
              <a:rPr lang="fa-IR" sz="2800" u="sng" dirty="0">
                <a:solidFill>
                  <a:schemeClr val="bg1"/>
                </a:solidFill>
                <a:hlinkClick r:id="rId2"/>
              </a:rPr>
              <a:t>آلمان</a:t>
            </a:r>
            <a:r>
              <a:rPr lang="fa-IR" sz="2800" dirty="0">
                <a:solidFill>
                  <a:schemeClr val="bg1"/>
                </a:solidFill>
              </a:rPr>
              <a:t> (دوشنبه ۱۲ اسفند) از دست دادن با آنگلا </a:t>
            </a:r>
            <a:r>
              <a:rPr lang="fa-IR" sz="2800" u="sng" dirty="0">
                <a:solidFill>
                  <a:schemeClr val="bg1"/>
                </a:solidFill>
                <a:hlinkClick r:id="rId3"/>
              </a:rPr>
              <a:t>مرکل</a:t>
            </a:r>
            <a:r>
              <a:rPr lang="fa-IR" sz="2800" dirty="0">
                <a:solidFill>
                  <a:schemeClr val="bg1"/>
                </a:solidFill>
              </a:rPr>
              <a:t> صدر اعظم </a:t>
            </a:r>
            <a:r>
              <a:rPr lang="fa-IR" sz="2800" u="sng" dirty="0">
                <a:solidFill>
                  <a:schemeClr val="bg1"/>
                </a:solidFill>
                <a:hlinkClick r:id="rId2"/>
              </a:rPr>
              <a:t>آلمان</a:t>
            </a:r>
            <a:r>
              <a:rPr lang="fa-IR" sz="2800" dirty="0">
                <a:solidFill>
                  <a:schemeClr val="bg1"/>
                </a:solidFill>
              </a:rPr>
              <a:t> خودداری کرد و در مقابل فقط لبخند زد. سپس </a:t>
            </a:r>
            <a:r>
              <a:rPr lang="fa-IR" sz="2800" u="sng" dirty="0">
                <a:solidFill>
                  <a:schemeClr val="bg1"/>
                </a:solidFill>
                <a:hlinkClick r:id="rId3"/>
              </a:rPr>
              <a:t>مرکل</a:t>
            </a:r>
            <a:r>
              <a:rPr lang="fa-IR" sz="2800" dirty="0">
                <a:solidFill>
                  <a:schemeClr val="bg1"/>
                </a:solidFill>
              </a:rPr>
              <a:t> دو دست خود را به نشانه تسلیم شدن بالا </a:t>
            </a:r>
            <a:r>
              <a:rPr lang="fa-IR" sz="2800" dirty="0" smtClean="0">
                <a:solidFill>
                  <a:schemeClr val="bg1"/>
                </a:solidFill>
              </a:rPr>
              <a:t>گرفت</a:t>
            </a:r>
            <a:r>
              <a:rPr lang="en-US" sz="2800" dirty="0">
                <a:solidFill>
                  <a:schemeClr val="bg1"/>
                </a:solidFill>
              </a:rPr>
              <a:t/>
            </a:r>
            <a:br>
              <a:rPr lang="en-US" sz="2800" dirty="0">
                <a:solidFill>
                  <a:schemeClr val="bg1"/>
                </a:solidFill>
              </a:rPr>
            </a:br>
            <a:r>
              <a:rPr lang="fa-IR" sz="2800" dirty="0" smtClean="0">
                <a:solidFill>
                  <a:schemeClr val="bg1"/>
                </a:solidFill>
              </a:rPr>
              <a:t>اسپانیا: درشیوع </a:t>
            </a:r>
            <a:r>
              <a:rPr lang="fa-IR" sz="2800" dirty="0">
                <a:solidFill>
                  <a:schemeClr val="bg1"/>
                </a:solidFill>
              </a:rPr>
              <a:t>کرونا یکی از محبوب‌ترین سنت‌های این کشور - یعنی بوسیدن مجسمه حضرت مریم(س) در هفته منتهی به عید پاک- را تغییر داده است. در حالی که فقط یک ماه تا آغاز این هفته باقیمانده، ممکن است این مراسم عبادی منع شود</a:t>
            </a:r>
            <a:r>
              <a:rPr lang="en-US" sz="2800" dirty="0" smtClean="0">
                <a:solidFill>
                  <a:schemeClr val="bg1"/>
                </a:solidFill>
              </a:rPr>
              <a:t>.</a:t>
            </a:r>
            <a:endParaRPr lang="fa-IR" sz="2800" dirty="0">
              <a:solidFill>
                <a:schemeClr val="bg1"/>
              </a:solidFill>
            </a:endParaRPr>
          </a:p>
          <a:p>
            <a:pPr algn="r" rtl="1"/>
            <a:r>
              <a:rPr lang="fa-IR" sz="2800" dirty="0" smtClean="0">
                <a:solidFill>
                  <a:srgbClr val="002060"/>
                </a:solidFill>
              </a:rPr>
              <a:t>آموزش:</a:t>
            </a:r>
          </a:p>
          <a:p>
            <a:pPr marL="0" indent="0" algn="r" rtl="1">
              <a:buNone/>
            </a:pPr>
            <a:r>
              <a:rPr lang="fa-IR" sz="2800" dirty="0" smtClean="0">
                <a:solidFill>
                  <a:schemeClr val="bg1"/>
                </a:solidFill>
              </a:rPr>
              <a:t>اثرات منفی:کاهش یادگیری ویکنواختی ذهن محصل</a:t>
            </a:r>
          </a:p>
          <a:p>
            <a:pPr marL="0" indent="0" algn="r" rtl="1">
              <a:buNone/>
            </a:pPr>
            <a:r>
              <a:rPr lang="fa-IR" sz="2800" dirty="0" smtClean="0">
                <a:solidFill>
                  <a:schemeClr val="bg1"/>
                </a:solidFill>
              </a:rPr>
              <a:t>اثرات مثبت: در بستر فضای مجازی می‌توان برای یک درس از چند استاد داخلی و خارجی بهره گرفت تجربه‌ای که در کلاس‌های حضوری تا پیش از همه‌گیری کرونا رخ می‌داد</a:t>
            </a:r>
            <a:endParaRPr lang="en-US" sz="2800" dirty="0" smtClean="0">
              <a:solidFill>
                <a:schemeClr val="bg1"/>
              </a:solidFill>
            </a:endParaRPr>
          </a:p>
          <a:p>
            <a:pPr algn="r" rtl="1"/>
            <a:endParaRPr lang="fa-IR" sz="2800" dirty="0" smtClean="0">
              <a:solidFill>
                <a:schemeClr val="bg1"/>
              </a:solidFill>
            </a:endParaRPr>
          </a:p>
          <a:p>
            <a:pPr algn="r" rtl="1"/>
            <a:endParaRPr lang="en-US" dirty="0">
              <a:solidFill>
                <a:schemeClr val="bg1"/>
              </a:solidFill>
            </a:endParaRPr>
          </a:p>
        </p:txBody>
      </p:sp>
      <p:pic>
        <p:nvPicPr>
          <p:cNvPr id="8194" name="Picture 2" descr="C:\Users\yahya\AppData\Local\Temp\Rar$DRa4608.7746\1 (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486400"/>
            <a:ext cx="1571092"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89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70C0"/>
                </a:solidFill>
              </a:rPr>
              <a:t>عصر جدیدی در نگرش</a:t>
            </a:r>
            <a:endParaRPr lang="en-US"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pPr algn="r" rtl="1"/>
            <a:r>
              <a:rPr lang="ar-SA" dirty="0">
                <a:solidFill>
                  <a:schemeClr val="bg1"/>
                </a:solidFill>
              </a:rPr>
              <a:t>بنابراین بعد از گذر از کرونا عصر جدیدی پیدا می‌شود، چراکه نظام  فلسفی سیاسی و اقتصادی کشورها تغییر می‌کند، به نظر من مهمتر از این، نظام معرفتی و فلسفی بشر است که بعد از این جریان تغییر خواهد کرد. بشر جدید دیگر به بیوتکنولوژی و فناوری‌های زیست شناسانه نگاه سابق تجربی  را نخواهد داشت، چراکه نگرش معرفتی و فلسفی اش عوض شده است. نگاه انسان تغییر پیدا می‌کند و این مسأله مهمی است کرونا برای بشر امروز این پیام را دارد که راهی جز تعامل و همزیستی مسالمت‌آمیز با همنوع خود و محیط زیست ندارد. بنابراین کرونا در کنار تمام پیامدهای منفی، می‌تواند صلح و وحدت جهانی را تقویت کند و سرآغازی باشد بر سبک زندگی مسالمت‌آمیز و فضیلت‌مدار</a:t>
            </a:r>
            <a:endParaRPr lang="en-US" dirty="0">
              <a:solidFill>
                <a:schemeClr val="bg1"/>
              </a:solidFill>
            </a:endParaRPr>
          </a:p>
          <a:p>
            <a:pPr algn="r" rtl="1"/>
            <a:endParaRPr lang="en-US" dirty="0">
              <a:solidFill>
                <a:schemeClr val="bg1"/>
              </a:solidFill>
            </a:endParaRPr>
          </a:p>
        </p:txBody>
      </p:sp>
      <p:pic>
        <p:nvPicPr>
          <p:cNvPr id="7171" name="Picture 3" descr="C:\Users\yahya\Desktop\1 (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9173" y="4343400"/>
            <a:ext cx="1472173" cy="276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367805"/>
      </p:ext>
    </p:extLst>
  </p:cSld>
  <p:clrMapOvr>
    <a:masterClrMapping/>
  </p:clrMapOvr>
</p:sld>
</file>

<file path=ppt/theme/theme1.xml><?xml version="1.0" encoding="utf-8"?>
<a:theme xmlns:a="http://schemas.openxmlformats.org/drawingml/2006/main" name="Office Theme">
  <a:themeElements>
    <a:clrScheme name="Custom 1">
      <a:dk1>
        <a:srgbClr val="FF0066"/>
      </a:dk1>
      <a:lt1>
        <a:sysClr val="window" lastClr="FFFFFF"/>
      </a:lt1>
      <a:dk2>
        <a:srgbClr val="3E3D2D"/>
      </a:dk2>
      <a:lt2>
        <a:srgbClr val="FF0066"/>
      </a:lt2>
      <a:accent1>
        <a:srgbClr val="FF0066"/>
      </a:accent1>
      <a:accent2>
        <a:srgbClr val="71685A"/>
      </a:accent2>
      <a:accent3>
        <a:srgbClr val="FF0066"/>
      </a:accent3>
      <a:accent4>
        <a:srgbClr val="FF0066"/>
      </a:accent4>
      <a:accent5>
        <a:srgbClr val="FF0066"/>
      </a:accent5>
      <a:accent6>
        <a:srgbClr val="FF0066"/>
      </a:accent6>
      <a:hlink>
        <a:srgbClr val="FF0066"/>
      </a:hlink>
      <a:folHlink>
        <a:srgbClr val="FF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834</Words>
  <Application>Microsoft Office PowerPoint</Application>
  <PresentationFormat>On-screen Show (4:3)</PresentationFormat>
  <Paragraphs>35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بِسْمِ اللَّهِ الرَّحْمَنِ الرَّحِيمِ  عنوان مقاله: نقش کرونا ورابطه آن باشرور در معنا بخشی به زندگی</vt:lpstr>
      <vt:lpstr>غلبه نوعی جدید از ویروس کرونا</vt:lpstr>
      <vt:lpstr>پرسش های عصرجدید کرونا</vt:lpstr>
      <vt:lpstr>آرای بزرگ‌ترین فیلسوفان یونان باستان دروصف شر</vt:lpstr>
      <vt:lpstr>پرسش های فلسفی ایجاد شده در بحران کرونا</vt:lpstr>
      <vt:lpstr>کرونا عذاب الهی است یا آزمون الهی؟؟ </vt:lpstr>
      <vt:lpstr>  تا ثیرات کرونا در ابعاد مختلف زندگی</vt:lpstr>
      <vt:lpstr>PowerPoint Presentation</vt:lpstr>
      <vt:lpstr>عصر جدیدی در نگرش</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  عنوان مقاله: نقش کرونا ورابطه آن باشرور در معنا بخشی به زندگی</dc:title>
  <dc:creator>yahya</dc:creator>
  <cp:lastModifiedBy>yahya</cp:lastModifiedBy>
  <cp:revision>15</cp:revision>
  <dcterms:created xsi:type="dcterms:W3CDTF">2021-04-14T15:58:57Z</dcterms:created>
  <dcterms:modified xsi:type="dcterms:W3CDTF">2021-04-14T19:29:23Z</dcterms:modified>
</cp:coreProperties>
</file>