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12"/>
  </p:notesMasterIdLst>
  <p:handoutMasterIdLst>
    <p:handoutMasterId r:id="rId213"/>
  </p:handoutMasterIdLst>
  <p:sldIdLst>
    <p:sldId id="978" r:id="rId2"/>
    <p:sldId id="979" r:id="rId3"/>
    <p:sldId id="997" r:id="rId4"/>
    <p:sldId id="968" r:id="rId5"/>
    <p:sldId id="970" r:id="rId6"/>
    <p:sldId id="969" r:id="rId7"/>
    <p:sldId id="972" r:id="rId8"/>
    <p:sldId id="974" r:id="rId9"/>
    <p:sldId id="975" r:id="rId10"/>
    <p:sldId id="971" r:id="rId11"/>
    <p:sldId id="967" r:id="rId12"/>
    <p:sldId id="961" r:id="rId13"/>
    <p:sldId id="976" r:id="rId14"/>
    <p:sldId id="962" r:id="rId15"/>
    <p:sldId id="964" r:id="rId16"/>
    <p:sldId id="965" r:id="rId17"/>
    <p:sldId id="998" r:id="rId18"/>
    <p:sldId id="1005" r:id="rId19"/>
    <p:sldId id="981" r:id="rId20"/>
    <p:sldId id="1006" r:id="rId21"/>
    <p:sldId id="1007" r:id="rId22"/>
    <p:sldId id="1008" r:id="rId23"/>
    <p:sldId id="1009" r:id="rId24"/>
    <p:sldId id="1010" r:id="rId25"/>
    <p:sldId id="1011" r:id="rId26"/>
    <p:sldId id="1012" r:id="rId27"/>
    <p:sldId id="1013" r:id="rId28"/>
    <p:sldId id="1014" r:id="rId29"/>
    <p:sldId id="1015" r:id="rId30"/>
    <p:sldId id="1016" r:id="rId31"/>
    <p:sldId id="1017" r:id="rId32"/>
    <p:sldId id="1018" r:id="rId33"/>
    <p:sldId id="1019" r:id="rId34"/>
    <p:sldId id="1020" r:id="rId35"/>
    <p:sldId id="1021" r:id="rId36"/>
    <p:sldId id="1022" r:id="rId37"/>
    <p:sldId id="1023" r:id="rId38"/>
    <p:sldId id="1024" r:id="rId39"/>
    <p:sldId id="1025" r:id="rId40"/>
    <p:sldId id="1026" r:id="rId41"/>
    <p:sldId id="1027" r:id="rId42"/>
    <p:sldId id="1028" r:id="rId43"/>
    <p:sldId id="1029" r:id="rId44"/>
    <p:sldId id="1030" r:id="rId45"/>
    <p:sldId id="1031" r:id="rId46"/>
    <p:sldId id="1032" r:id="rId47"/>
    <p:sldId id="1033" r:id="rId48"/>
    <p:sldId id="1034" r:id="rId49"/>
    <p:sldId id="1035" r:id="rId50"/>
    <p:sldId id="1036" r:id="rId51"/>
    <p:sldId id="1037" r:id="rId52"/>
    <p:sldId id="1038" r:id="rId53"/>
    <p:sldId id="1039" r:id="rId54"/>
    <p:sldId id="1040" r:id="rId55"/>
    <p:sldId id="1041" r:id="rId56"/>
    <p:sldId id="1042" r:id="rId57"/>
    <p:sldId id="1043" r:id="rId58"/>
    <p:sldId id="1044" r:id="rId59"/>
    <p:sldId id="1045" r:id="rId60"/>
    <p:sldId id="1046" r:id="rId61"/>
    <p:sldId id="1047" r:id="rId62"/>
    <p:sldId id="1048" r:id="rId63"/>
    <p:sldId id="1049" r:id="rId64"/>
    <p:sldId id="1050" r:id="rId65"/>
    <p:sldId id="1051" r:id="rId66"/>
    <p:sldId id="1052" r:id="rId67"/>
    <p:sldId id="1053" r:id="rId68"/>
    <p:sldId id="1054" r:id="rId69"/>
    <p:sldId id="1055" r:id="rId70"/>
    <p:sldId id="1056" r:id="rId71"/>
    <p:sldId id="1057" r:id="rId72"/>
    <p:sldId id="1058" r:id="rId73"/>
    <p:sldId id="1059" r:id="rId74"/>
    <p:sldId id="1060" r:id="rId75"/>
    <p:sldId id="1061" r:id="rId76"/>
    <p:sldId id="1062" r:id="rId77"/>
    <p:sldId id="1063" r:id="rId78"/>
    <p:sldId id="1064" r:id="rId79"/>
    <p:sldId id="1065" r:id="rId80"/>
    <p:sldId id="1066" r:id="rId81"/>
    <p:sldId id="1067" r:id="rId82"/>
    <p:sldId id="1068" r:id="rId83"/>
    <p:sldId id="1069" r:id="rId84"/>
    <p:sldId id="1070" r:id="rId85"/>
    <p:sldId id="1071" r:id="rId86"/>
    <p:sldId id="1072" r:id="rId87"/>
    <p:sldId id="1073" r:id="rId88"/>
    <p:sldId id="1074" r:id="rId89"/>
    <p:sldId id="1075" r:id="rId90"/>
    <p:sldId id="1076" r:id="rId91"/>
    <p:sldId id="1077" r:id="rId92"/>
    <p:sldId id="1078" r:id="rId93"/>
    <p:sldId id="1079" r:id="rId94"/>
    <p:sldId id="1080" r:id="rId95"/>
    <p:sldId id="1081" r:id="rId96"/>
    <p:sldId id="1082" r:id="rId97"/>
    <p:sldId id="1083" r:id="rId98"/>
    <p:sldId id="1084" r:id="rId99"/>
    <p:sldId id="1085" r:id="rId100"/>
    <p:sldId id="1086" r:id="rId101"/>
    <p:sldId id="1087" r:id="rId102"/>
    <p:sldId id="1088" r:id="rId103"/>
    <p:sldId id="1089" r:id="rId104"/>
    <p:sldId id="1090" r:id="rId105"/>
    <p:sldId id="1091" r:id="rId106"/>
    <p:sldId id="1092" r:id="rId107"/>
    <p:sldId id="1093" r:id="rId108"/>
    <p:sldId id="1094" r:id="rId109"/>
    <p:sldId id="1095" r:id="rId110"/>
    <p:sldId id="1096" r:id="rId111"/>
    <p:sldId id="1097" r:id="rId112"/>
    <p:sldId id="1098" r:id="rId113"/>
    <p:sldId id="1099" r:id="rId114"/>
    <p:sldId id="1100" r:id="rId115"/>
    <p:sldId id="1101" r:id="rId116"/>
    <p:sldId id="1102" r:id="rId117"/>
    <p:sldId id="1103" r:id="rId118"/>
    <p:sldId id="1104" r:id="rId119"/>
    <p:sldId id="1105" r:id="rId120"/>
    <p:sldId id="1106" r:id="rId121"/>
    <p:sldId id="1107" r:id="rId122"/>
    <p:sldId id="1108" r:id="rId123"/>
    <p:sldId id="1109" r:id="rId124"/>
    <p:sldId id="1110" r:id="rId125"/>
    <p:sldId id="1111" r:id="rId126"/>
    <p:sldId id="1112" r:id="rId127"/>
    <p:sldId id="1113" r:id="rId128"/>
    <p:sldId id="1114" r:id="rId129"/>
    <p:sldId id="1115" r:id="rId130"/>
    <p:sldId id="1116" r:id="rId131"/>
    <p:sldId id="1117" r:id="rId132"/>
    <p:sldId id="1118" r:id="rId133"/>
    <p:sldId id="1119" r:id="rId134"/>
    <p:sldId id="1120" r:id="rId135"/>
    <p:sldId id="1121" r:id="rId136"/>
    <p:sldId id="1122" r:id="rId137"/>
    <p:sldId id="1123" r:id="rId138"/>
    <p:sldId id="1124" r:id="rId139"/>
    <p:sldId id="1125" r:id="rId140"/>
    <p:sldId id="1126" r:id="rId141"/>
    <p:sldId id="1127" r:id="rId142"/>
    <p:sldId id="1128" r:id="rId143"/>
    <p:sldId id="1129" r:id="rId144"/>
    <p:sldId id="1130" r:id="rId145"/>
    <p:sldId id="1131" r:id="rId146"/>
    <p:sldId id="1132" r:id="rId147"/>
    <p:sldId id="1133" r:id="rId148"/>
    <p:sldId id="1134" r:id="rId149"/>
    <p:sldId id="1135" r:id="rId150"/>
    <p:sldId id="1136" r:id="rId151"/>
    <p:sldId id="1137" r:id="rId152"/>
    <p:sldId id="1138" r:id="rId153"/>
    <p:sldId id="1139" r:id="rId154"/>
    <p:sldId id="1140" r:id="rId155"/>
    <p:sldId id="1141" r:id="rId156"/>
    <p:sldId id="1142" r:id="rId157"/>
    <p:sldId id="1143" r:id="rId158"/>
    <p:sldId id="1144" r:id="rId159"/>
    <p:sldId id="1145" r:id="rId160"/>
    <p:sldId id="1146" r:id="rId161"/>
    <p:sldId id="1147" r:id="rId162"/>
    <p:sldId id="1148" r:id="rId163"/>
    <p:sldId id="1149" r:id="rId164"/>
    <p:sldId id="1150" r:id="rId165"/>
    <p:sldId id="1151" r:id="rId166"/>
    <p:sldId id="1152" r:id="rId167"/>
    <p:sldId id="1153" r:id="rId168"/>
    <p:sldId id="1154" r:id="rId169"/>
    <p:sldId id="1155" r:id="rId170"/>
    <p:sldId id="1156" r:id="rId171"/>
    <p:sldId id="1157" r:id="rId172"/>
    <p:sldId id="1158" r:id="rId173"/>
    <p:sldId id="1159" r:id="rId174"/>
    <p:sldId id="1160" r:id="rId175"/>
    <p:sldId id="1161" r:id="rId176"/>
    <p:sldId id="1162" r:id="rId177"/>
    <p:sldId id="1163" r:id="rId178"/>
    <p:sldId id="1164" r:id="rId179"/>
    <p:sldId id="1165" r:id="rId180"/>
    <p:sldId id="1166" r:id="rId181"/>
    <p:sldId id="1167" r:id="rId182"/>
    <p:sldId id="1168" r:id="rId183"/>
    <p:sldId id="1169" r:id="rId184"/>
    <p:sldId id="1170" r:id="rId185"/>
    <p:sldId id="1171" r:id="rId186"/>
    <p:sldId id="1172" r:id="rId187"/>
    <p:sldId id="1173" r:id="rId188"/>
    <p:sldId id="1174" r:id="rId189"/>
    <p:sldId id="1175" r:id="rId190"/>
    <p:sldId id="1176" r:id="rId191"/>
    <p:sldId id="1177" r:id="rId192"/>
    <p:sldId id="1178" r:id="rId193"/>
    <p:sldId id="1179" r:id="rId194"/>
    <p:sldId id="1180" r:id="rId195"/>
    <p:sldId id="1181" r:id="rId196"/>
    <p:sldId id="1182" r:id="rId197"/>
    <p:sldId id="1183" r:id="rId198"/>
    <p:sldId id="1184" r:id="rId199"/>
    <p:sldId id="1185" r:id="rId200"/>
    <p:sldId id="1186" r:id="rId201"/>
    <p:sldId id="1187" r:id="rId202"/>
    <p:sldId id="1188" r:id="rId203"/>
    <p:sldId id="1189" r:id="rId204"/>
    <p:sldId id="1190" r:id="rId205"/>
    <p:sldId id="1191" r:id="rId206"/>
    <p:sldId id="1192" r:id="rId207"/>
    <p:sldId id="1193" r:id="rId208"/>
    <p:sldId id="1194" r:id="rId209"/>
    <p:sldId id="1195" r:id="rId210"/>
    <p:sldId id="1196" r:id="rId211"/>
  </p:sldIdLst>
  <p:sldSz cx="9906000" cy="6858000" type="A4"/>
  <p:notesSz cx="6858000" cy="90678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B578"/>
    <a:srgbClr val="D6FF7B"/>
    <a:srgbClr val="FF0000"/>
    <a:srgbClr val="A50021"/>
    <a:srgbClr val="00CC99"/>
    <a:srgbClr val="0066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13" autoAdjust="0"/>
  </p:normalViewPr>
  <p:slideViewPr>
    <p:cSldViewPr snapToGrid="0" snapToObjects="1">
      <p:cViewPr varScale="1">
        <p:scale>
          <a:sx n="88" d="100"/>
          <a:sy n="88" d="100"/>
        </p:scale>
        <p:origin x="-852" y="-96"/>
      </p:cViewPr>
      <p:guideLst>
        <p:guide orient="horz" pos="4285"/>
        <p:guide pos="18"/>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100" d="100"/>
        <a:sy n="100" d="100"/>
      </p:scale>
      <p:origin x="0" y="18414"/>
    </p:cViewPr>
  </p:sorterViewPr>
  <p:notesViewPr>
    <p:cSldViewPr snapToGrid="0" snapToObjects="1">
      <p:cViewPr>
        <p:scale>
          <a:sx n="100" d="100"/>
          <a:sy n="100" d="100"/>
        </p:scale>
        <p:origin x="-1536" y="2322"/>
      </p:cViewPr>
      <p:guideLst>
        <p:guide orient="horz" pos="2857"/>
        <p:guide pos="2161"/>
      </p:guideLst>
    </p:cSldViewPr>
  </p:notesViewPr>
  <p:gridSpacing cx="39327138" cy="3932713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Line 12"/>
          <p:cNvSpPr>
            <a:spLocks noChangeShapeType="1"/>
          </p:cNvSpPr>
          <p:nvPr/>
        </p:nvSpPr>
        <p:spPr bwMode="auto">
          <a:xfrm>
            <a:off x="522288" y="652463"/>
            <a:ext cx="5815012" cy="0"/>
          </a:xfrm>
          <a:prstGeom prst="line">
            <a:avLst/>
          </a:prstGeom>
          <a:noFill/>
          <a:ln w="25400">
            <a:solidFill>
              <a:schemeClr val="tx1"/>
            </a:solidFill>
            <a:round/>
            <a:headEnd/>
            <a:tailEnd/>
          </a:ln>
          <a:effectLst/>
        </p:spPr>
        <p:txBody>
          <a:bodyPr/>
          <a:lstStyle/>
          <a:p>
            <a:pPr algn="ctr" rtl="0" eaLnBrk="0" hangingPunct="0">
              <a:defRPr/>
            </a:pPr>
            <a:endParaRPr lang="en-US" dirty="0">
              <a:latin typeface="Arial" pitchFamily="34" charset="0"/>
              <a:cs typeface="+mn-cs"/>
            </a:endParaRPr>
          </a:p>
        </p:txBody>
      </p:sp>
      <p:sp>
        <p:nvSpPr>
          <p:cNvPr id="3085" name="Line 13"/>
          <p:cNvSpPr>
            <a:spLocks noChangeShapeType="1"/>
          </p:cNvSpPr>
          <p:nvPr/>
        </p:nvSpPr>
        <p:spPr bwMode="auto">
          <a:xfrm>
            <a:off x="525463" y="8505825"/>
            <a:ext cx="5816600" cy="0"/>
          </a:xfrm>
          <a:prstGeom prst="line">
            <a:avLst/>
          </a:prstGeom>
          <a:noFill/>
          <a:ln w="25400">
            <a:solidFill>
              <a:schemeClr val="tx1"/>
            </a:solidFill>
            <a:round/>
            <a:headEnd/>
            <a:tailEnd/>
          </a:ln>
          <a:effectLst/>
        </p:spPr>
        <p:txBody>
          <a:bodyPr/>
          <a:lstStyle/>
          <a:p>
            <a:pPr algn="ctr" rtl="0" eaLnBrk="0" hangingPunct="0">
              <a:defRPr/>
            </a:pPr>
            <a:endParaRPr lang="en-US" dirty="0">
              <a:latin typeface="Arial" pitchFamily="34" charset="0"/>
              <a:cs typeface="+mn-cs"/>
            </a:endParaRPr>
          </a:p>
        </p:txBody>
      </p:sp>
      <p:sp>
        <p:nvSpPr>
          <p:cNvPr id="3086" name="Rectangle 14"/>
          <p:cNvSpPr>
            <a:spLocks noChangeArrowheads="1"/>
          </p:cNvSpPr>
          <p:nvPr/>
        </p:nvSpPr>
        <p:spPr bwMode="auto">
          <a:xfrm>
            <a:off x="1333500" y="136525"/>
            <a:ext cx="4191000" cy="333375"/>
          </a:xfrm>
          <a:prstGeom prst="rect">
            <a:avLst/>
          </a:prstGeom>
          <a:noFill/>
          <a:ln w="12700">
            <a:noFill/>
            <a:miter lim="800000"/>
            <a:headEnd/>
            <a:tailEnd/>
          </a:ln>
          <a:effectLst/>
        </p:spPr>
        <p:txBody>
          <a:bodyPr lIns="90488" tIns="44450" rIns="90488" bIns="44450">
            <a:spAutoFit/>
          </a:bodyPr>
          <a:lstStyle/>
          <a:p>
            <a:pPr algn="ctr" rtl="0" eaLnBrk="0" hangingPunct="0">
              <a:tabLst>
                <a:tab pos="285750" algn="l"/>
                <a:tab pos="3257550" algn="ctr"/>
                <a:tab pos="6457950" algn="r"/>
              </a:tabLst>
              <a:defRPr/>
            </a:pPr>
            <a:r>
              <a:rPr lang="en-US" altLang="ar-SA" sz="1600" b="1" i="1" dirty="0">
                <a:latin typeface="Arial" pitchFamily="34" charset="0"/>
                <a:cs typeface="+mn-cs"/>
              </a:rPr>
              <a:t>Quality Management</a:t>
            </a:r>
          </a:p>
        </p:txBody>
      </p:sp>
      <p:sp>
        <p:nvSpPr>
          <p:cNvPr id="3087" name="Rectangle 15"/>
          <p:cNvSpPr>
            <a:spLocks noChangeArrowheads="1"/>
          </p:cNvSpPr>
          <p:nvPr/>
        </p:nvSpPr>
        <p:spPr bwMode="auto">
          <a:xfrm>
            <a:off x="525463" y="8613775"/>
            <a:ext cx="5811837" cy="242888"/>
          </a:xfrm>
          <a:prstGeom prst="rect">
            <a:avLst/>
          </a:prstGeom>
          <a:noFill/>
          <a:ln w="12700">
            <a:noFill/>
            <a:miter lim="800000"/>
            <a:headEnd/>
            <a:tailEnd/>
          </a:ln>
          <a:effectLst/>
        </p:spPr>
        <p:txBody>
          <a:bodyPr lIns="0" tIns="44450" rIns="0" bIns="44450">
            <a:spAutoFit/>
          </a:bodyPr>
          <a:lstStyle/>
          <a:p>
            <a:pPr algn="l" rtl="0" eaLnBrk="0" hangingPunct="0">
              <a:tabLst>
                <a:tab pos="285750" algn="l"/>
                <a:tab pos="6457950" algn="r"/>
              </a:tabLst>
              <a:defRPr/>
            </a:pPr>
            <a:r>
              <a:rPr lang="en-US" altLang="ar-SA" sz="1000" i="1" dirty="0">
                <a:latin typeface="Arial" pitchFamily="34" charset="0"/>
                <a:cs typeface="+mn-cs"/>
              </a:rPr>
              <a:t>Ali </a:t>
            </a:r>
            <a:r>
              <a:rPr lang="en-US" altLang="ar-SA" sz="1000" i="1" dirty="0" err="1">
                <a:latin typeface="Arial" pitchFamily="34" charset="0"/>
                <a:cs typeface="+mn-cs"/>
              </a:rPr>
              <a:t>Tatghizadeh</a:t>
            </a:r>
            <a:r>
              <a:rPr lang="en-US" altLang="ar-SA" sz="1000" i="1" dirty="0">
                <a:latin typeface="Arial" pitchFamily="34" charset="0"/>
                <a:cs typeface="+mn-cs"/>
              </a:rPr>
              <a:t> Heart</a:t>
            </a:r>
            <a:r>
              <a:rPr lang="en-US" altLang="en-US" sz="1000" i="1" dirty="0">
                <a:latin typeface="Arial" pitchFamily="34" charset="0"/>
                <a:cs typeface="+mn-cs"/>
              </a:rPr>
              <a:t>©                                                                                                                 </a:t>
            </a:r>
            <a:r>
              <a:rPr lang="en-US" altLang="ar-SA" sz="1000" i="1" dirty="0">
                <a:latin typeface="Arial" pitchFamily="34" charset="0"/>
                <a:cs typeface="+mn-cs"/>
              </a:rPr>
              <a:t>Page  </a:t>
            </a:r>
            <a:fld id="{1A0C9969-1999-4132-82D6-3375BA05E42D}" type="slidenum">
              <a:rPr lang="en-US" altLang="ar-SA" sz="1000" i="1">
                <a:latin typeface="Arial" pitchFamily="34" charset="0"/>
                <a:cs typeface="+mn-cs"/>
              </a:rPr>
              <a:pPr algn="l" rtl="0" eaLnBrk="0" hangingPunct="0">
                <a:tabLst>
                  <a:tab pos="285750" algn="l"/>
                  <a:tab pos="6457950" algn="r"/>
                </a:tabLst>
                <a:defRPr/>
              </a:pPr>
              <a:t>‹#›</a:t>
            </a:fld>
            <a:r>
              <a:rPr lang="en-US" altLang="ar-SA" sz="1000" i="1" dirty="0">
                <a:latin typeface="Arial" pitchFamily="34" charset="0"/>
                <a:cs typeface="+mn-cs"/>
              </a:rPr>
              <a:t>                                                                                                       </a:t>
            </a: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idx="2"/>
          </p:nvPr>
        </p:nvSpPr>
        <p:spPr bwMode="auto">
          <a:xfrm>
            <a:off x="346075" y="1020763"/>
            <a:ext cx="6543675" cy="4530725"/>
          </a:xfrm>
          <a:prstGeom prst="rect">
            <a:avLst/>
          </a:prstGeom>
          <a:noFill/>
          <a:ln w="12700">
            <a:noFill/>
            <a:miter lim="800000"/>
            <a:headEnd/>
            <a:tailEnd/>
          </a:ln>
        </p:spPr>
      </p:sp>
      <p:sp>
        <p:nvSpPr>
          <p:cNvPr id="2053" name="Rectangle 5"/>
          <p:cNvSpPr>
            <a:spLocks noChangeArrowheads="1"/>
          </p:cNvSpPr>
          <p:nvPr/>
        </p:nvSpPr>
        <p:spPr bwMode="auto">
          <a:xfrm>
            <a:off x="2078038" y="673100"/>
            <a:ext cx="2747962" cy="301625"/>
          </a:xfrm>
          <a:prstGeom prst="rect">
            <a:avLst/>
          </a:prstGeom>
          <a:noFill/>
          <a:ln w="9525">
            <a:noFill/>
            <a:miter lim="800000"/>
            <a:headEnd/>
            <a:tailEnd/>
          </a:ln>
          <a:effectLst/>
        </p:spPr>
        <p:txBody>
          <a:bodyPr wrap="none" lIns="91444" tIns="44972" rIns="91444" bIns="44972">
            <a:spAutoFit/>
          </a:bodyPr>
          <a:lstStyle/>
          <a:p>
            <a:pPr algn="ctr" rtl="0" eaLnBrk="0" hangingPunct="0">
              <a:defRPr/>
            </a:pPr>
            <a:r>
              <a:rPr lang="en-US" altLang="ar-SA" sz="1400" b="1" dirty="0">
                <a:latin typeface="Arial" pitchFamily="34" charset="0"/>
                <a:cs typeface="+mn-cs"/>
              </a:rPr>
              <a:t>Six Sigma Executive Overview</a:t>
            </a:r>
          </a:p>
        </p:txBody>
      </p:sp>
      <p:sp>
        <p:nvSpPr>
          <p:cNvPr id="2056" name="Line 8"/>
          <p:cNvSpPr>
            <a:spLocks noChangeShapeType="1"/>
          </p:cNvSpPr>
          <p:nvPr/>
        </p:nvSpPr>
        <p:spPr bwMode="auto">
          <a:xfrm>
            <a:off x="565150" y="8905875"/>
            <a:ext cx="6097588" cy="0"/>
          </a:xfrm>
          <a:prstGeom prst="line">
            <a:avLst/>
          </a:prstGeom>
          <a:noFill/>
          <a:ln w="38100" cmpd="dbl">
            <a:solidFill>
              <a:schemeClr val="tx1"/>
            </a:solidFill>
            <a:round/>
            <a:headEnd type="none" w="sm" len="sm"/>
            <a:tailEnd type="none" w="sm" len="sm"/>
          </a:ln>
          <a:effectLst/>
        </p:spPr>
        <p:txBody>
          <a:bodyPr wrap="none" anchor="ctr"/>
          <a:lstStyle/>
          <a:p>
            <a:pPr algn="ctr" rtl="0" eaLnBrk="0" hangingPunct="0">
              <a:defRPr/>
            </a:pPr>
            <a:endParaRPr lang="en-US" dirty="0">
              <a:latin typeface="Arial" pitchFamily="34" charset="0"/>
              <a:cs typeface="+mn-cs"/>
            </a:endParaRPr>
          </a:p>
        </p:txBody>
      </p:sp>
      <p:sp>
        <p:nvSpPr>
          <p:cNvPr id="2057" name="Rectangle 9"/>
          <p:cNvSpPr>
            <a:spLocks noChangeArrowheads="1"/>
          </p:cNvSpPr>
          <p:nvPr/>
        </p:nvSpPr>
        <p:spPr bwMode="auto">
          <a:xfrm>
            <a:off x="6429375" y="8637588"/>
            <a:ext cx="265113" cy="249237"/>
          </a:xfrm>
          <a:prstGeom prst="rect">
            <a:avLst/>
          </a:prstGeom>
          <a:noFill/>
          <a:ln w="9525">
            <a:noFill/>
            <a:miter lim="800000"/>
            <a:headEnd/>
            <a:tailEnd/>
          </a:ln>
          <a:effectLst/>
        </p:spPr>
        <p:txBody>
          <a:bodyPr wrap="none" lIns="89945" tIns="44972" rIns="89945" bIns="44972" anchor="ctr"/>
          <a:lstStyle/>
          <a:p>
            <a:pPr algn="ctr" defTabSz="900113" rtl="0" eaLnBrk="0" hangingPunct="0">
              <a:defRPr/>
            </a:pPr>
            <a:fld id="{DF4EA07A-46F9-4AD8-8F0B-ECCCA7C509CC}" type="slidenum">
              <a:rPr lang="fa-IR" altLang="en-US" sz="1000">
                <a:latin typeface="Arial" pitchFamily="34" charset="0"/>
                <a:cs typeface="+mn-cs"/>
              </a:rPr>
              <a:pPr algn="ctr" defTabSz="900113" rtl="0" eaLnBrk="0" hangingPunct="0">
                <a:defRPr/>
              </a:pPr>
              <a:t>‹#›</a:t>
            </a:fld>
            <a:endParaRPr lang="en-US" altLang="en-US" sz="1000" dirty="0">
              <a:latin typeface="Arial" pitchFamily="34" charset="0"/>
              <a:cs typeface="+mn-cs"/>
            </a:endParaRPr>
          </a:p>
        </p:txBody>
      </p:sp>
      <p:sp>
        <p:nvSpPr>
          <p:cNvPr id="2060" name="Line 12"/>
          <p:cNvSpPr>
            <a:spLocks noChangeShapeType="1"/>
          </p:cNvSpPr>
          <p:nvPr/>
        </p:nvSpPr>
        <p:spPr bwMode="auto">
          <a:xfrm>
            <a:off x="544513" y="982663"/>
            <a:ext cx="6118225" cy="0"/>
          </a:xfrm>
          <a:prstGeom prst="line">
            <a:avLst/>
          </a:prstGeom>
          <a:noFill/>
          <a:ln w="12700">
            <a:solidFill>
              <a:schemeClr val="tx1"/>
            </a:solidFill>
            <a:round/>
            <a:headEnd type="none" w="sm" len="sm"/>
            <a:tailEnd type="none" w="sm" len="sm"/>
          </a:ln>
          <a:effectLst/>
        </p:spPr>
        <p:txBody>
          <a:bodyPr wrap="none" anchor="ctr"/>
          <a:lstStyle/>
          <a:p>
            <a:pPr algn="ctr" rtl="0" eaLnBrk="0" hangingPunct="0">
              <a:defRPr/>
            </a:pPr>
            <a:endParaRPr lang="en-US" dirty="0">
              <a:latin typeface="Arial" pitchFamily="34" charset="0"/>
              <a:cs typeface="+mn-cs"/>
            </a:endParaRPr>
          </a:p>
        </p:txBody>
      </p:sp>
      <p:sp>
        <p:nvSpPr>
          <p:cNvPr id="2061" name="Line 13"/>
          <p:cNvSpPr>
            <a:spLocks noChangeShapeType="1"/>
          </p:cNvSpPr>
          <p:nvPr/>
        </p:nvSpPr>
        <p:spPr bwMode="auto">
          <a:xfrm>
            <a:off x="534988" y="5646738"/>
            <a:ext cx="6118225" cy="0"/>
          </a:xfrm>
          <a:prstGeom prst="line">
            <a:avLst/>
          </a:prstGeom>
          <a:noFill/>
          <a:ln w="12700">
            <a:solidFill>
              <a:schemeClr val="tx1"/>
            </a:solidFill>
            <a:round/>
            <a:headEnd type="none" w="sm" len="sm"/>
            <a:tailEnd type="none" w="sm" len="sm"/>
          </a:ln>
          <a:effectLst/>
        </p:spPr>
        <p:txBody>
          <a:bodyPr wrap="none" anchor="ctr"/>
          <a:lstStyle/>
          <a:p>
            <a:pPr algn="ctr" rtl="0" eaLnBrk="0" hangingPunct="0">
              <a:defRPr/>
            </a:pPr>
            <a:endParaRPr lang="en-US" dirty="0">
              <a:latin typeface="Arial" pitchFamily="34" charset="0"/>
              <a:cs typeface="+mn-cs"/>
            </a:endParaRPr>
          </a:p>
        </p:txBody>
      </p:sp>
    </p:spTree>
  </p:cSld>
  <p:clrMap bg1="lt1" tx1="dk1" bg2="lt2" tx2="dk2" accent1="accent1" accent2="accent2" accent3="accent3" accent4="accent4" accent5="accent5" accent6="accent6" hlink="hlink" folHlink="folHlink"/>
  <p:hf hdr="0" dt="0"/>
  <p:notesStyle>
    <a:lvl1pPr algn="r" rtl="1" eaLnBrk="0" fontAlgn="base" hangingPunct="0">
      <a:spcBef>
        <a:spcPct val="50000"/>
      </a:spcBef>
      <a:spcAft>
        <a:spcPct val="0"/>
      </a:spcAft>
      <a:defRPr sz="1000" kern="1200">
        <a:solidFill>
          <a:schemeClr val="tx1"/>
        </a:solidFill>
        <a:latin typeface="Arial" pitchFamily="34" charset="0"/>
        <a:ea typeface="+mn-ea"/>
        <a:cs typeface="Arial" pitchFamily="34" charset="0"/>
      </a:defRPr>
    </a:lvl1pPr>
    <a:lvl2pPr marL="171450" indent="-57150" algn="r" rtl="1" eaLnBrk="0" fontAlgn="base" hangingPunct="0">
      <a:spcBef>
        <a:spcPct val="50000"/>
      </a:spcBef>
      <a:spcAft>
        <a:spcPct val="0"/>
      </a:spcAft>
      <a:buSzPct val="75000"/>
      <a:buFont typeface="Wingdings" pitchFamily="2" charset="2"/>
      <a:buChar char="n"/>
      <a:defRPr sz="1000" kern="1200">
        <a:solidFill>
          <a:schemeClr val="tx1"/>
        </a:solidFill>
        <a:latin typeface="Arial" pitchFamily="34" charset="0"/>
        <a:ea typeface="+mn-ea"/>
        <a:cs typeface="Arial" pitchFamily="34" charset="0"/>
      </a:defRPr>
    </a:lvl2pPr>
    <a:lvl3pPr marL="325438" indent="-39688" algn="r" rtl="1" eaLnBrk="0" fontAlgn="base" hangingPunct="0">
      <a:lnSpc>
        <a:spcPct val="85000"/>
      </a:lnSpc>
      <a:spcBef>
        <a:spcPct val="0"/>
      </a:spcBef>
      <a:spcAft>
        <a:spcPct val="0"/>
      </a:spcAft>
      <a:buChar char="–"/>
      <a:defRPr sz="10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p:sp>
      <p:sp>
        <p:nvSpPr>
          <p:cNvPr id="19458"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p:sp>
      <p:sp>
        <p:nvSpPr>
          <p:cNvPr id="37890"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p:sp>
      <p:sp>
        <p:nvSpPr>
          <p:cNvPr id="501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p:sp>
      <p:sp>
        <p:nvSpPr>
          <p:cNvPr id="39938"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bwMode="auto">
          <a:xfrm>
            <a:off x="685800" y="4308475"/>
            <a:ext cx="5486400" cy="4079875"/>
          </a:xfrm>
          <a:prstGeom prst="rect">
            <a:avLst/>
          </a:prstGeom>
          <a:noFill/>
          <a:ln>
            <a:miter lim="800000"/>
            <a:headEnd/>
            <a:tailEnd/>
          </a:ln>
        </p:spPr>
        <p:txBody>
          <a:bodyPr lIns="87055" tIns="43528" rIns="87055" bIns="43528"/>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bwMode="auto">
          <a:xfrm>
            <a:off x="685800" y="4308475"/>
            <a:ext cx="5486400" cy="4079875"/>
          </a:xfrm>
          <a:prstGeom prst="rect">
            <a:avLst/>
          </a:prstGeom>
          <a:noFill/>
          <a:ln>
            <a:miter lim="800000"/>
            <a:headEnd/>
            <a:tailEnd/>
          </a:ln>
        </p:spPr>
        <p:txBody>
          <a:bodyPr lIns="87055" tIns="43528" rIns="87055" bIns="43528"/>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p:sp>
      <p:sp>
        <p:nvSpPr>
          <p:cNvPr id="133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p:sp>
      <p:sp>
        <p:nvSpPr>
          <p:cNvPr id="143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p:sp>
      <p:sp>
        <p:nvSpPr>
          <p:cNvPr id="41986"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p:sp>
      <p:sp>
        <p:nvSpPr>
          <p:cNvPr id="153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p:sp>
      <p:sp>
        <p:nvSpPr>
          <p:cNvPr id="44034"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p:sp>
      <p:sp>
        <p:nvSpPr>
          <p:cNvPr id="501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p:sp>
      <p:sp>
        <p:nvSpPr>
          <p:cNvPr id="46082"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p:sp>
      <p:sp>
        <p:nvSpPr>
          <p:cNvPr id="593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p:sp>
      <p:sp>
        <p:nvSpPr>
          <p:cNvPr id="48130"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p:sp>
      <p:sp>
        <p:nvSpPr>
          <p:cNvPr id="686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p:sp>
      <p:sp>
        <p:nvSpPr>
          <p:cNvPr id="2560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p:sp>
      <p:sp>
        <p:nvSpPr>
          <p:cNvPr id="50178"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p:sp>
      <p:sp>
        <p:nvSpPr>
          <p:cNvPr id="276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p:sp>
      <p:sp>
        <p:nvSpPr>
          <p:cNvPr id="296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p:sp>
      <p:sp>
        <p:nvSpPr>
          <p:cNvPr id="317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p:sp>
      <p:sp>
        <p:nvSpPr>
          <p:cNvPr id="58370"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p:sp>
      <p:sp>
        <p:nvSpPr>
          <p:cNvPr id="60418"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p:sp>
      <p:sp>
        <p:nvSpPr>
          <p:cNvPr id="62466"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p:sp>
      <p:sp>
        <p:nvSpPr>
          <p:cNvPr id="21506"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lIns="87055" tIns="43528" rIns="87055" bIns="43528"/>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p:sp>
      <p:sp>
        <p:nvSpPr>
          <p:cNvPr id="686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3554"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77827" name="Notes Placeholder 2"/>
          <p:cNvSpPr>
            <a:spLocks noGrp="1"/>
          </p:cNvSpPr>
          <p:nvPr>
            <p:ph type="body" idx="1"/>
          </p:nvPr>
        </p:nvSpPr>
        <p:spPr bwMode="auto">
          <a:xfrm>
            <a:off x="685800" y="4308475"/>
            <a:ext cx="5486400" cy="4079875"/>
          </a:xfrm>
          <a:prstGeom prst="rect">
            <a:avLst/>
          </a:prstGeom>
          <a:noFill/>
          <a:ln>
            <a:miter lim="800000"/>
            <a:headEnd/>
            <a:tailEnd/>
          </a:ln>
        </p:spPr>
        <p:txBody>
          <a:bodyPr lIns="87055" tIns="43528" rIns="87055" bIns="43528"/>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bwMode="auto">
          <a:xfrm>
            <a:off x="685800" y="4306888"/>
            <a:ext cx="5486400" cy="4081462"/>
          </a:xfrm>
          <a:prstGeom prst="rect">
            <a:avLst/>
          </a:prstGeom>
          <a:noFill/>
          <a:ln>
            <a:miter lim="800000"/>
            <a:headEnd/>
            <a:tailEnd/>
          </a:ln>
        </p:spPr>
        <p:txBody>
          <a:bodyPr/>
          <a:lstStyle/>
          <a:p>
            <a:endParaRPr lang="fa-I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p:sp>
      <p:sp>
        <p:nvSpPr>
          <p:cNvPr id="25602"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bwMode="auto">
          <a:xfrm>
            <a:off x="685800" y="4308475"/>
            <a:ext cx="5486400" cy="4079875"/>
          </a:xfrm>
          <a:prstGeom prst="rect">
            <a:avLst/>
          </a:prstGeom>
          <a:noFill/>
          <a:ln>
            <a:miter lim="800000"/>
            <a:headEnd/>
            <a:tailEnd/>
          </a:ln>
        </p:spPr>
        <p:txBody>
          <a:bodyPr lIns="87055" tIns="43528" rIns="87055" bIns="43528"/>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p:sp>
      <p:sp>
        <p:nvSpPr>
          <p:cNvPr id="901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p:sp>
      <p:sp>
        <p:nvSpPr>
          <p:cNvPr id="911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p:sp>
      <p:sp>
        <p:nvSpPr>
          <p:cNvPr id="27650"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p:sp>
      <p:sp>
        <p:nvSpPr>
          <p:cNvPr id="931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p:sp>
      <p:sp>
        <p:nvSpPr>
          <p:cNvPr id="9523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p:sp>
      <p:sp>
        <p:nvSpPr>
          <p:cNvPr id="9625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p:sp>
      <p:sp>
        <p:nvSpPr>
          <p:cNvPr id="972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p:sp>
      <p:sp>
        <p:nvSpPr>
          <p:cNvPr id="993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p:sp>
      <p:sp>
        <p:nvSpPr>
          <p:cNvPr id="1003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p:sp>
      <p:sp>
        <p:nvSpPr>
          <p:cNvPr id="10240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p:sp>
      <p:sp>
        <p:nvSpPr>
          <p:cNvPr id="29698"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p:sp>
      <p:sp>
        <p:nvSpPr>
          <p:cNvPr id="31746"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p:sp>
      <p:sp>
        <p:nvSpPr>
          <p:cNvPr id="1177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p:sp>
      <p:sp>
        <p:nvSpPr>
          <p:cNvPr id="2048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p:sp>
      <p:sp>
        <p:nvSpPr>
          <p:cNvPr id="2150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973138" y="679450"/>
            <a:ext cx="4911725" cy="3400425"/>
          </a:xfrm>
        </p:spPr>
      </p:sp>
      <p:sp>
        <p:nvSpPr>
          <p:cNvPr id="33794" name="Rectangle 3"/>
          <p:cNvSpPr>
            <a:spLocks noGrp="1" noChangeArrowheads="1"/>
          </p:cNvSpPr>
          <p:nvPr>
            <p:ph type="body" idx="1"/>
          </p:nvPr>
        </p:nvSpPr>
        <p:spPr bwMode="auto">
          <a:xfrm>
            <a:off x="685800" y="4306888"/>
            <a:ext cx="5486400" cy="4081462"/>
          </a:xfrm>
          <a:prstGeom prst="rect">
            <a:avLst/>
          </a:prstGeom>
          <a:solidFill>
            <a:srgbClr val="FFFFFF"/>
          </a:solidFill>
          <a:ln>
            <a:solidFill>
              <a:srgbClr val="000000"/>
            </a:solidFill>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bwMode="auto">
          <a:xfrm>
            <a:off x="685800" y="4308475"/>
            <a:ext cx="5486400" cy="4079875"/>
          </a:xfrm>
          <a:prstGeom prst="rect">
            <a:avLst/>
          </a:prstGeom>
          <a:noFill/>
          <a:ln>
            <a:miter lim="800000"/>
            <a:headEnd/>
            <a:tailEnd/>
          </a:ln>
        </p:spPr>
        <p:txBody>
          <a:bodyPr lIns="87055" tIns="43528" rIns="87055" bIns="43528"/>
          <a:lstStyle/>
          <a:p>
            <a:pPr eaLnBrk="1" hangingPunct="1"/>
            <a:endParaRPr lang="fa-IR" smtClean="0">
              <a:latin typeface="Arial" pitchFamily="34" charset="0"/>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p:sp>
      <p:sp>
        <p:nvSpPr>
          <p:cNvPr id="2765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p:sp>
      <p:sp>
        <p:nvSpPr>
          <p:cNvPr id="2969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p:sp>
      <p:sp>
        <p:nvSpPr>
          <p:cNvPr id="3174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973138" y="679450"/>
            <a:ext cx="4911725" cy="3400425"/>
          </a:xfrm>
        </p:spPr>
      </p:sp>
      <p:sp>
        <p:nvSpPr>
          <p:cNvPr id="35842" name="Rectangle 3"/>
          <p:cNvSpPr>
            <a:spLocks noGrp="1" noChangeArrowheads="1"/>
          </p:cNvSpPr>
          <p:nvPr>
            <p:ph type="body" idx="1"/>
          </p:nvPr>
        </p:nvSpPr>
        <p:spPr bwMode="auto">
          <a:xfrm>
            <a:off x="685800" y="4306888"/>
            <a:ext cx="5486400" cy="4081462"/>
          </a:xfrm>
          <a:prstGeom prst="rect">
            <a:avLst/>
          </a:prstGeom>
          <a:solidFill>
            <a:srgbClr val="FFFFFF"/>
          </a:solidFill>
          <a:ln>
            <a:solidFill>
              <a:srgbClr val="000000"/>
            </a:solidFill>
            <a:miter lim="800000"/>
            <a:headEnd/>
            <a:tailEnd/>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p:sp>
      <p:sp>
        <p:nvSpPr>
          <p:cNvPr id="41987" name="Rectangle 3"/>
          <p:cNvSpPr>
            <a:spLocks noGrp="1" noChangeArrowheads="1"/>
          </p:cNvSpPr>
          <p:nvPr>
            <p:ph type="body" idx="1"/>
          </p:nvPr>
        </p:nvSpPr>
        <p:spPr bwMode="auto">
          <a:xfrm>
            <a:off x="685800" y="4306888"/>
            <a:ext cx="5486400" cy="4081462"/>
          </a:xfrm>
          <a:prstGeom prst="rect">
            <a:avLst/>
          </a:prstGeom>
          <a:noFill/>
          <a:ln>
            <a:miter lim="800000"/>
            <a:headEnd/>
            <a:tailEnd/>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555625" y="5876925"/>
            <a:ext cx="8712200" cy="125413"/>
          </a:xfrm>
          <a:prstGeom prst="rect">
            <a:avLst/>
          </a:prstGeom>
          <a:gradFill rotWithShape="0">
            <a:gsLst>
              <a:gs pos="0">
                <a:srgbClr val="99CCFF"/>
              </a:gs>
              <a:gs pos="100000">
                <a:srgbClr val="99CCFF">
                  <a:gamma/>
                  <a:shade val="46275"/>
                  <a:invGamma/>
                </a:srgbClr>
              </a:gs>
            </a:gsLst>
            <a:lin ang="0" scaled="1"/>
          </a:gradFill>
          <a:ln w="9525">
            <a:noFill/>
            <a:miter lim="800000"/>
            <a:headEnd/>
            <a:tailEnd/>
          </a:ln>
          <a:effectLst/>
        </p:spPr>
        <p:txBody>
          <a:bodyPr wrap="none" anchor="ctr"/>
          <a:lstStyle/>
          <a:p>
            <a:pPr algn="ctr" rtl="0" eaLnBrk="0" hangingPunct="0">
              <a:defRPr/>
            </a:pPr>
            <a:endParaRPr lang="en-US" dirty="0">
              <a:latin typeface="Arial" pitchFamily="34" charset="0"/>
              <a:cs typeface="+mn-cs"/>
            </a:endParaRPr>
          </a:p>
        </p:txBody>
      </p:sp>
      <p:sp>
        <p:nvSpPr>
          <p:cNvPr id="5" name="Rectangle 5"/>
          <p:cNvSpPr>
            <a:spLocks noChangeArrowheads="1"/>
          </p:cNvSpPr>
          <p:nvPr/>
        </p:nvSpPr>
        <p:spPr bwMode="auto">
          <a:xfrm>
            <a:off x="9112250" y="6429375"/>
            <a:ext cx="660400" cy="304800"/>
          </a:xfrm>
          <a:prstGeom prst="rect">
            <a:avLst/>
          </a:prstGeom>
          <a:noFill/>
          <a:ln w="12700">
            <a:noFill/>
            <a:miter lim="800000"/>
            <a:headEnd type="none" w="sm" len="sm"/>
            <a:tailEnd type="none" w="sm" len="sm"/>
          </a:ln>
          <a:effectLst/>
        </p:spPr>
        <p:txBody>
          <a:bodyPr>
            <a:spAutoFit/>
          </a:bodyPr>
          <a:lstStyle/>
          <a:p>
            <a:pPr rtl="0" eaLnBrk="0" hangingPunct="0">
              <a:spcBef>
                <a:spcPct val="50000"/>
              </a:spcBef>
              <a:defRPr/>
            </a:pPr>
            <a:fld id="{66D29D6C-2302-4FEC-8ABC-1BD5D57041EA}" type="slidenum">
              <a:rPr lang="fa-IR" altLang="en-US" sz="1400" i="1">
                <a:solidFill>
                  <a:schemeClr val="bg2"/>
                </a:solidFill>
                <a:latin typeface="Arial" pitchFamily="34" charset="0"/>
                <a:cs typeface="Arial" pitchFamily="34" charset="0"/>
              </a:rPr>
              <a:pPr rtl="0" eaLnBrk="0" hangingPunct="0">
                <a:spcBef>
                  <a:spcPct val="50000"/>
                </a:spcBef>
                <a:defRPr/>
              </a:pPr>
              <a:t>‹#›</a:t>
            </a:fld>
            <a:endParaRPr lang="en-US" altLang="en-US" sz="1400" i="1" dirty="0">
              <a:latin typeface="Arial" pitchFamily="34" charset="0"/>
              <a:cs typeface="Arial" pitchFamily="34" charset="0"/>
            </a:endParaRPr>
          </a:p>
        </p:txBody>
      </p:sp>
      <p:sp>
        <p:nvSpPr>
          <p:cNvPr id="6" name="Rectangle 6"/>
          <p:cNvSpPr>
            <a:spLocks noChangeArrowheads="1"/>
          </p:cNvSpPr>
          <p:nvPr/>
        </p:nvSpPr>
        <p:spPr bwMode="auto">
          <a:xfrm>
            <a:off x="568325" y="3876675"/>
            <a:ext cx="8710613" cy="125413"/>
          </a:xfrm>
          <a:prstGeom prst="rect">
            <a:avLst/>
          </a:prstGeom>
          <a:gradFill rotWithShape="0">
            <a:gsLst>
              <a:gs pos="0">
                <a:srgbClr val="99CCFF"/>
              </a:gs>
              <a:gs pos="100000">
                <a:srgbClr val="99CCFF">
                  <a:gamma/>
                  <a:shade val="46275"/>
                  <a:invGamma/>
                </a:srgbClr>
              </a:gs>
            </a:gsLst>
            <a:lin ang="0" scaled="1"/>
          </a:gradFill>
          <a:ln w="9525">
            <a:noFill/>
            <a:miter lim="800000"/>
            <a:headEnd/>
            <a:tailEnd/>
          </a:ln>
          <a:effectLst/>
        </p:spPr>
        <p:txBody>
          <a:bodyPr wrap="none" anchor="ctr"/>
          <a:lstStyle/>
          <a:p>
            <a:pPr algn="ctr" rtl="0" eaLnBrk="0" hangingPunct="0">
              <a:defRPr/>
            </a:pPr>
            <a:endParaRPr lang="en-US" dirty="0">
              <a:latin typeface="Arial" pitchFamily="34" charset="0"/>
              <a:cs typeface="+mn-cs"/>
            </a:endParaRPr>
          </a:p>
        </p:txBody>
      </p:sp>
      <p:sp>
        <p:nvSpPr>
          <p:cNvPr id="7" name="Text Box 7"/>
          <p:cNvSpPr txBox="1">
            <a:spLocks noChangeArrowheads="1"/>
          </p:cNvSpPr>
          <p:nvPr/>
        </p:nvSpPr>
        <p:spPr bwMode="auto">
          <a:xfrm>
            <a:off x="0" y="6553200"/>
            <a:ext cx="2786063" cy="304800"/>
          </a:xfrm>
          <a:prstGeom prst="rect">
            <a:avLst/>
          </a:prstGeom>
          <a:noFill/>
          <a:ln w="9525">
            <a:noFill/>
            <a:miter lim="800000"/>
            <a:headEnd/>
            <a:tailEnd/>
          </a:ln>
          <a:effectLst/>
        </p:spPr>
        <p:txBody>
          <a:bodyPr>
            <a:spAutoFit/>
          </a:bodyPr>
          <a:lstStyle/>
          <a:p>
            <a:pPr algn="ctr" rtl="0" eaLnBrk="0" hangingPunct="0">
              <a:spcBef>
                <a:spcPct val="50000"/>
              </a:spcBef>
              <a:defRPr/>
            </a:pPr>
            <a:r>
              <a:rPr lang="en-US" altLang="en-US" sz="1400" i="1" dirty="0">
                <a:solidFill>
                  <a:schemeClr val="bg2"/>
                </a:solidFill>
                <a:latin typeface="Arial" pitchFamily="34" charset="0"/>
                <a:cs typeface="Arial" pitchFamily="34" charset="0"/>
              </a:rPr>
              <a:t>© </a:t>
            </a:r>
            <a:r>
              <a:rPr lang="en-US" altLang="ar-SA" sz="1400" i="1" dirty="0">
                <a:solidFill>
                  <a:schemeClr val="bg2"/>
                </a:solidFill>
                <a:latin typeface="Arial" pitchFamily="34" charset="0"/>
                <a:cs typeface="Arial" pitchFamily="34" charset="0"/>
              </a:rPr>
              <a:t>Quality Management </a:t>
            </a:r>
          </a:p>
        </p:txBody>
      </p:sp>
      <p:sp>
        <p:nvSpPr>
          <p:cNvPr id="3735554" name="Rectangle 2"/>
          <p:cNvSpPr>
            <a:spLocks noGrp="1" noChangeArrowheads="1"/>
          </p:cNvSpPr>
          <p:nvPr>
            <p:ph type="subTitle" idx="1"/>
          </p:nvPr>
        </p:nvSpPr>
        <p:spPr>
          <a:xfrm>
            <a:off x="1470025" y="6232525"/>
            <a:ext cx="6962775" cy="293688"/>
          </a:xfrm>
        </p:spPr>
        <p:txBody>
          <a:bodyPr/>
          <a:lstStyle>
            <a:lvl1pPr algn="ctr">
              <a:defRPr/>
            </a:lvl1pPr>
          </a:lstStyle>
          <a:p>
            <a:r>
              <a:rPr lang="en-US" altLang="ar-SA"/>
              <a:t>Click to edit Master subtitle style</a:t>
            </a:r>
          </a:p>
        </p:txBody>
      </p:sp>
      <p:sp>
        <p:nvSpPr>
          <p:cNvPr id="3735555" name="Rectangle 3"/>
          <p:cNvSpPr>
            <a:spLocks noGrp="1" noChangeArrowheads="1"/>
          </p:cNvSpPr>
          <p:nvPr>
            <p:ph type="ctrTitle"/>
          </p:nvPr>
        </p:nvSpPr>
        <p:spPr>
          <a:xfrm>
            <a:off x="774700" y="1196975"/>
            <a:ext cx="8355013" cy="1143000"/>
          </a:xfrm>
        </p:spPr>
        <p:txBody>
          <a:bodyPr/>
          <a:lstStyle>
            <a:lvl1pPr>
              <a:defRPr/>
            </a:lvl1pPr>
          </a:lstStyle>
          <a:p>
            <a:r>
              <a:rPr lang="en-US" altLang="ar-SA"/>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04788"/>
            <a:ext cx="2443162" cy="2979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04788"/>
            <a:ext cx="7177088" cy="2979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extBox 1"/>
          <p:cNvSpPr txBox="1"/>
          <p:nvPr userDrawn="1"/>
        </p:nvSpPr>
        <p:spPr>
          <a:xfrm>
            <a:off x="2112239" y="165410"/>
            <a:ext cx="5286056"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0" hangingPunct="0">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bertus Extra Bold" pitchFamily="34" charset="0"/>
                <a:cs typeface="+mn-cs"/>
              </a:rPr>
              <a:t>Opening Meeting</a:t>
            </a:r>
          </a:p>
        </p:txBody>
      </p:sp>
      <p:sp>
        <p:nvSpPr>
          <p:cNvPr id="3" name="Rectangle 2"/>
          <p:cNvSpPr>
            <a:spLocks noChangeArrowheads="1"/>
          </p:cNvSpPr>
          <p:nvPr userDrawn="1"/>
        </p:nvSpPr>
        <p:spPr bwMode="auto">
          <a:xfrm>
            <a:off x="9194800" y="6602413"/>
            <a:ext cx="660400" cy="215900"/>
          </a:xfrm>
          <a:prstGeom prst="rect">
            <a:avLst/>
          </a:prstGeom>
          <a:noFill/>
          <a:ln w="12700">
            <a:noFill/>
            <a:miter lim="800000"/>
            <a:headEnd type="none" w="sm" len="sm"/>
            <a:tailEnd type="none" w="sm" len="sm"/>
          </a:ln>
          <a:effectLst/>
        </p:spPr>
        <p:txBody>
          <a:bodyPr lIns="0" tIns="0" rIns="0" bIns="0">
            <a:spAutoFit/>
          </a:bodyPr>
          <a:lstStyle/>
          <a:p>
            <a:pPr rtl="0" eaLnBrk="0" hangingPunct="0">
              <a:defRPr/>
            </a:pPr>
            <a:fld id="{300E995E-1B7E-4553-B9AA-79AC4DEA1295}" type="slidenum">
              <a:rPr lang="fa-IR" sz="1400" i="1">
                <a:solidFill>
                  <a:schemeClr val="bg2"/>
                </a:solidFill>
                <a:latin typeface="Arial" pitchFamily="34" charset="0"/>
              </a:rPr>
              <a:pPr rtl="0" eaLnBrk="0" hangingPunct="0">
                <a:defRPr/>
              </a:pPr>
              <a:t>‹#›</a:t>
            </a:fld>
            <a:endParaRPr lang="en-US" sz="1400" i="1" dirty="0">
              <a:latin typeface="Arial" pitchFamily="34" charset="0"/>
            </a:endParaRPr>
          </a:p>
        </p:txBody>
      </p:sp>
      <p:sp>
        <p:nvSpPr>
          <p:cNvPr id="4" name="Text Box 6"/>
          <p:cNvSpPr txBox="1">
            <a:spLocks noChangeArrowheads="1"/>
          </p:cNvSpPr>
          <p:nvPr userDrawn="1"/>
        </p:nvSpPr>
        <p:spPr bwMode="auto">
          <a:xfrm>
            <a:off x="47625" y="6600825"/>
            <a:ext cx="2786063" cy="215900"/>
          </a:xfrm>
          <a:prstGeom prst="rect">
            <a:avLst/>
          </a:prstGeom>
          <a:noFill/>
          <a:ln w="9525">
            <a:noFill/>
            <a:miter lim="800000"/>
            <a:headEnd/>
            <a:tailEnd/>
          </a:ln>
          <a:effectLst/>
        </p:spPr>
        <p:txBody>
          <a:bodyPr lIns="0" tIns="0" rIns="0" bIns="0">
            <a:spAutoFit/>
          </a:bodyPr>
          <a:lstStyle/>
          <a:p>
            <a:pPr algn="l" rtl="0" eaLnBrk="0" hangingPunct="0">
              <a:defRPr/>
            </a:pPr>
            <a:r>
              <a:rPr lang="en-US" sz="1400" i="1" dirty="0">
                <a:solidFill>
                  <a:schemeClr val="bg2"/>
                </a:solidFill>
                <a:latin typeface="Arial" pitchFamily="34" charset="0"/>
              </a:rPr>
              <a:t>Ali Taghizadeh Herat ©</a:t>
            </a:r>
          </a:p>
        </p:txBody>
      </p:sp>
      <p:sp>
        <p:nvSpPr>
          <p:cNvPr id="5" name="Rectangle 4"/>
          <p:cNvSpPr>
            <a:spLocks noChangeArrowheads="1"/>
          </p:cNvSpPr>
          <p:nvPr userDrawn="1"/>
        </p:nvSpPr>
        <p:spPr bwMode="auto">
          <a:xfrm>
            <a:off x="130175" y="4744651"/>
            <a:ext cx="9725025" cy="125412"/>
          </a:xfrm>
          <a:prstGeom prst="rect">
            <a:avLst/>
          </a:prstGeom>
          <a:solidFill>
            <a:schemeClr val="accent6">
              <a:lumMod val="60000"/>
              <a:lumOff val="40000"/>
            </a:schemeClr>
          </a:solidFill>
          <a:ln w="9525">
            <a:noFill/>
            <a:miter lim="800000"/>
            <a:headEnd/>
            <a:tailEnd/>
          </a:ln>
          <a:effectLst/>
          <a:scene3d>
            <a:camera prst="orthographicFront"/>
            <a:lightRig rig="threePt" dir="t"/>
          </a:scene3d>
          <a:sp3d>
            <a:bevelT/>
          </a:sp3d>
        </p:spPr>
        <p:txBody>
          <a:bodyPr wrap="none" anchor="ctr"/>
          <a:lstStyle/>
          <a:p>
            <a:pPr algn="ctr" rtl="0" eaLnBrk="0" hangingPunct="0">
              <a:defRPr/>
            </a:pPr>
            <a:endParaRPr lang="en-US" dirty="0">
              <a:latin typeface="Arial" pitchFamily="34" charset="0"/>
              <a:cs typeface="+mn-cs"/>
            </a:endParaRPr>
          </a:p>
        </p:txBody>
      </p:sp>
      <p:pic>
        <p:nvPicPr>
          <p:cNvPr id="6" name="Picture 2"/>
          <p:cNvPicPr>
            <a:picLocks noChangeAspect="1" noChangeArrowheads="1"/>
          </p:cNvPicPr>
          <p:nvPr userDrawn="1"/>
        </p:nvPicPr>
        <p:blipFill>
          <a:blip r:embed="rId2" cstate="print"/>
          <a:srcRect l="5583" t="30812" r="5463" b="5811"/>
          <a:stretch>
            <a:fillRect/>
          </a:stretch>
        </p:blipFill>
        <p:spPr bwMode="auto">
          <a:xfrm>
            <a:off x="241300" y="4870450"/>
            <a:ext cx="9436100" cy="1778000"/>
          </a:xfrm>
          <a:prstGeom prst="rect">
            <a:avLst/>
          </a:prstGeom>
          <a:noFill/>
          <a:ln w="12700">
            <a:noFill/>
            <a:miter lim="800000"/>
            <a:headEnd type="none" w="sm" len="sm"/>
            <a:tailEnd type="none" w="sm" len="sm"/>
          </a:ln>
        </p:spPr>
      </p:pic>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7750" y="204788"/>
            <a:ext cx="8488363" cy="574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4788"/>
            <a:ext cx="9772650" cy="5349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487488"/>
            <a:ext cx="3886200" cy="299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87488"/>
            <a:ext cx="3886200" cy="2990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487488"/>
            <a:ext cx="3886200" cy="1697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87488"/>
            <a:ext cx="3886200" cy="1697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12000"/>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90600" y="1487488"/>
            <a:ext cx="7924800" cy="2339975"/>
          </a:xfrm>
          <a:prstGeom prst="rect">
            <a:avLst/>
          </a:prstGeom>
          <a:noFill/>
          <a:ln w="9525">
            <a:noFill/>
            <a:miter lim="800000"/>
            <a:headEnd/>
            <a:tailEnd/>
          </a:ln>
        </p:spPr>
        <p:txBody>
          <a:bodyPr vert="horz" wrap="square" lIns="9525" tIns="9525" rIns="9525" bIns="9525" numCol="1" anchor="t" anchorCtr="0" compatLnSpc="1">
            <a:prstTxWarp prst="textNoShape">
              <a:avLst/>
            </a:prstTxWarp>
            <a:spAutoFit/>
          </a:bodyPr>
          <a:lstStyle/>
          <a:p>
            <a:pPr lvl="0"/>
            <a:r>
              <a:rPr lang="en-US" altLang="ar-SA" smtClean="0"/>
              <a:t>First Level</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3734532" name="Rectangle 4"/>
          <p:cNvSpPr>
            <a:spLocks noChangeArrowheads="1"/>
          </p:cNvSpPr>
          <p:nvPr/>
        </p:nvSpPr>
        <p:spPr bwMode="auto">
          <a:xfrm>
            <a:off x="1903413" y="134938"/>
            <a:ext cx="8002587" cy="717550"/>
          </a:xfrm>
          <a:prstGeom prst="rect">
            <a:avLst/>
          </a:prstGeom>
          <a:gradFill rotWithShape="0">
            <a:gsLst>
              <a:gs pos="0">
                <a:srgbClr val="99CCFF"/>
              </a:gs>
              <a:gs pos="100000">
                <a:srgbClr val="99CCFF">
                  <a:gamma/>
                  <a:shade val="39216"/>
                  <a:invGamma/>
                </a:srgbClr>
              </a:gs>
            </a:gsLst>
            <a:lin ang="0" scaled="1"/>
          </a:gradFill>
          <a:ln w="9525">
            <a:noFill/>
            <a:miter lim="800000"/>
            <a:headEnd/>
            <a:tailEnd/>
          </a:ln>
          <a:effectLst/>
        </p:spPr>
        <p:txBody>
          <a:bodyPr wrap="none" anchor="ctr"/>
          <a:lstStyle/>
          <a:p>
            <a:pPr algn="ctr" rtl="0" eaLnBrk="0" hangingPunct="0">
              <a:defRPr/>
            </a:pPr>
            <a:endParaRPr lang="en-US" dirty="0">
              <a:latin typeface="Arial" pitchFamily="34" charset="0"/>
              <a:cs typeface="+mn-cs"/>
            </a:endParaRPr>
          </a:p>
        </p:txBody>
      </p:sp>
      <p:sp>
        <p:nvSpPr>
          <p:cNvPr id="3734533" name="Rectangle 5"/>
          <p:cNvSpPr>
            <a:spLocks noGrp="1" noChangeArrowheads="1"/>
          </p:cNvSpPr>
          <p:nvPr>
            <p:ph type="title"/>
          </p:nvPr>
        </p:nvSpPr>
        <p:spPr bwMode="auto">
          <a:xfrm>
            <a:off x="1992313" y="217488"/>
            <a:ext cx="7867650" cy="534987"/>
          </a:xfrm>
          <a:prstGeom prst="rect">
            <a:avLst/>
          </a:prstGeom>
          <a:noFill/>
          <a:ln w="9525">
            <a:noFill/>
            <a:miter lim="800000"/>
            <a:headEnd/>
            <a:tailEnd/>
          </a:ln>
          <a:effectLst>
            <a:outerShdw dist="35921" dir="2700000" algn="ctr" rotWithShape="0">
              <a:schemeClr val="tx1"/>
            </a:outerShdw>
          </a:effectLst>
        </p:spPr>
        <p:txBody>
          <a:bodyPr vert="horz" wrap="square" lIns="9525" tIns="9525" rIns="9525" bIns="9525" numCol="1" anchor="ctr" anchorCtr="0" compatLnSpc="1">
            <a:prstTxWarp prst="textNoShape">
              <a:avLst/>
            </a:prstTxWarp>
          </a:bodyPr>
          <a:lstStyle/>
          <a:p>
            <a:pPr lvl="0"/>
            <a:r>
              <a:rPr lang="en-US" altLang="ar-SA" smtClean="0"/>
              <a:t>Click to edit Master title</a:t>
            </a:r>
          </a:p>
        </p:txBody>
      </p:sp>
      <p:sp>
        <p:nvSpPr>
          <p:cNvPr id="7" name="Rectangle 6"/>
          <p:cNvSpPr/>
          <p:nvPr userDrawn="1"/>
        </p:nvSpPr>
        <p:spPr>
          <a:xfrm>
            <a:off x="16610" y="159990"/>
            <a:ext cx="1887351" cy="689420"/>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r" rtl="1" eaLnBrk="0" fontAlgn="base" hangingPunct="0">
              <a:spcBef>
                <a:spcPct val="50000"/>
              </a:spcBef>
              <a:spcAft>
                <a:spcPct val="0"/>
              </a:spcAft>
              <a:defRPr sz="2800" kern="1200">
                <a:solidFill>
                  <a:schemeClr val="tx1"/>
                </a:solidFill>
                <a:latin typeface="Arial" charset="0"/>
                <a:ea typeface="+mn-ea"/>
                <a:cs typeface="B Yagut" pitchFamily="2" charset="-78"/>
              </a:defRPr>
            </a:lvl1pPr>
            <a:lvl2pPr marL="457200" algn="r" rtl="1" eaLnBrk="0" fontAlgn="base" hangingPunct="0">
              <a:spcBef>
                <a:spcPct val="50000"/>
              </a:spcBef>
              <a:spcAft>
                <a:spcPct val="0"/>
              </a:spcAft>
              <a:defRPr sz="2800" kern="1200">
                <a:solidFill>
                  <a:schemeClr val="tx1"/>
                </a:solidFill>
                <a:latin typeface="Arial" charset="0"/>
                <a:ea typeface="+mn-ea"/>
                <a:cs typeface="B Yagut" pitchFamily="2" charset="-78"/>
              </a:defRPr>
            </a:lvl2pPr>
            <a:lvl3pPr marL="914400" algn="r" rtl="1" eaLnBrk="0" fontAlgn="base" hangingPunct="0">
              <a:spcBef>
                <a:spcPct val="50000"/>
              </a:spcBef>
              <a:spcAft>
                <a:spcPct val="0"/>
              </a:spcAft>
              <a:defRPr sz="2800" kern="1200">
                <a:solidFill>
                  <a:schemeClr val="tx1"/>
                </a:solidFill>
                <a:latin typeface="Arial" charset="0"/>
                <a:ea typeface="+mn-ea"/>
                <a:cs typeface="B Yagut" pitchFamily="2" charset="-78"/>
              </a:defRPr>
            </a:lvl3pPr>
            <a:lvl4pPr marL="1371600" algn="r" rtl="1" eaLnBrk="0" fontAlgn="base" hangingPunct="0">
              <a:spcBef>
                <a:spcPct val="50000"/>
              </a:spcBef>
              <a:spcAft>
                <a:spcPct val="0"/>
              </a:spcAft>
              <a:defRPr sz="2800" kern="1200">
                <a:solidFill>
                  <a:schemeClr val="tx1"/>
                </a:solidFill>
                <a:latin typeface="Arial" charset="0"/>
                <a:ea typeface="+mn-ea"/>
                <a:cs typeface="B Yagut" pitchFamily="2" charset="-78"/>
              </a:defRPr>
            </a:lvl4pPr>
            <a:lvl5pPr marL="1828800" algn="r" rtl="1" eaLnBrk="0" fontAlgn="base" hangingPunct="0">
              <a:spcBef>
                <a:spcPct val="50000"/>
              </a:spcBef>
              <a:spcAft>
                <a:spcPct val="0"/>
              </a:spcAft>
              <a:defRPr sz="2800" kern="1200">
                <a:solidFill>
                  <a:schemeClr val="tx1"/>
                </a:solidFill>
                <a:latin typeface="Arial" charset="0"/>
                <a:ea typeface="+mn-ea"/>
                <a:cs typeface="B Yagut" pitchFamily="2" charset="-78"/>
              </a:defRPr>
            </a:lvl5pPr>
            <a:lvl6pPr marL="2286000" algn="l" defTabSz="914400" rtl="0" eaLnBrk="1" latinLnBrk="0" hangingPunct="1">
              <a:defRPr sz="2800" kern="1200">
                <a:solidFill>
                  <a:schemeClr val="tx1"/>
                </a:solidFill>
                <a:latin typeface="Arial" charset="0"/>
                <a:ea typeface="+mn-ea"/>
                <a:cs typeface="B Yagut" pitchFamily="2" charset="-78"/>
              </a:defRPr>
            </a:lvl6pPr>
            <a:lvl7pPr marL="2743200" algn="l" defTabSz="914400" rtl="0" eaLnBrk="1" latinLnBrk="0" hangingPunct="1">
              <a:defRPr sz="2800" kern="1200">
                <a:solidFill>
                  <a:schemeClr val="tx1"/>
                </a:solidFill>
                <a:latin typeface="Arial" charset="0"/>
                <a:ea typeface="+mn-ea"/>
                <a:cs typeface="B Yagut" pitchFamily="2" charset="-78"/>
              </a:defRPr>
            </a:lvl7pPr>
            <a:lvl8pPr marL="3200400" algn="l" defTabSz="914400" rtl="0" eaLnBrk="1" latinLnBrk="0" hangingPunct="1">
              <a:defRPr sz="2800" kern="1200">
                <a:solidFill>
                  <a:schemeClr val="tx1"/>
                </a:solidFill>
                <a:latin typeface="Arial" charset="0"/>
                <a:ea typeface="+mn-ea"/>
                <a:cs typeface="B Yagut" pitchFamily="2" charset="-78"/>
              </a:defRPr>
            </a:lvl8pPr>
            <a:lvl9pPr marL="3657600" algn="l" defTabSz="914400" rtl="0" eaLnBrk="1" latinLnBrk="0" hangingPunct="1">
              <a:defRPr sz="2800" kern="1200">
                <a:solidFill>
                  <a:schemeClr val="tx1"/>
                </a:solidFill>
                <a:latin typeface="Arial" charset="0"/>
                <a:ea typeface="+mn-ea"/>
                <a:cs typeface="B Yagut" pitchFamily="2" charset="-78"/>
              </a:defRPr>
            </a:lvl9pPr>
          </a:lstStyle>
          <a:p>
            <a:pPr algn="l">
              <a:lnSpc>
                <a:spcPct val="80000"/>
              </a:lnSpc>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a:rPr>
              <a:t>Quality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a:rPr>
              <a:t>Management</a:t>
            </a:r>
            <a:endParaRPr lang="en-US"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a:endParaRPr>
          </a:p>
        </p:txBody>
      </p:sp>
      <p:sp>
        <p:nvSpPr>
          <p:cNvPr id="8" name="Rectangle 7"/>
          <p:cNvSpPr>
            <a:spLocks noChangeArrowheads="1"/>
          </p:cNvSpPr>
          <p:nvPr userDrawn="1"/>
        </p:nvSpPr>
        <p:spPr bwMode="auto">
          <a:xfrm>
            <a:off x="9194800" y="6602413"/>
            <a:ext cx="660400" cy="215900"/>
          </a:xfrm>
          <a:prstGeom prst="rect">
            <a:avLst/>
          </a:prstGeom>
          <a:noFill/>
          <a:ln w="12700">
            <a:noFill/>
            <a:miter lim="800000"/>
            <a:headEnd type="none" w="sm" len="sm"/>
            <a:tailEnd type="none" w="sm" len="sm"/>
          </a:ln>
          <a:effectLst/>
        </p:spPr>
        <p:txBody>
          <a:bodyPr lIns="0" tIns="0" rIns="0" bIns="0">
            <a:spAutoFit/>
          </a:bodyPr>
          <a:lstStyle/>
          <a:p>
            <a:pPr rtl="0" eaLnBrk="0" hangingPunct="0">
              <a:defRPr/>
            </a:pPr>
            <a:fld id="{4B37F845-8ABB-412C-BBB2-6C9AD0F81397}" type="slidenum">
              <a:rPr lang="fa-IR" sz="1400" i="1">
                <a:solidFill>
                  <a:schemeClr val="bg2"/>
                </a:solidFill>
                <a:latin typeface="Arial" pitchFamily="34" charset="0"/>
              </a:rPr>
              <a:pPr rtl="0" eaLnBrk="0" hangingPunct="0">
                <a:defRPr/>
              </a:pPr>
              <a:t>‹#›</a:t>
            </a:fld>
            <a:endParaRPr lang="en-US" sz="1400" i="1" dirty="0">
              <a:latin typeface="Arial" pitchFamily="34" charset="0"/>
            </a:endParaRPr>
          </a:p>
        </p:txBody>
      </p:sp>
      <p:sp>
        <p:nvSpPr>
          <p:cNvPr id="9" name="Text Box 6"/>
          <p:cNvSpPr txBox="1">
            <a:spLocks noChangeArrowheads="1"/>
          </p:cNvSpPr>
          <p:nvPr userDrawn="1"/>
        </p:nvSpPr>
        <p:spPr bwMode="auto">
          <a:xfrm>
            <a:off x="47625" y="6600825"/>
            <a:ext cx="2786063" cy="215900"/>
          </a:xfrm>
          <a:prstGeom prst="rect">
            <a:avLst/>
          </a:prstGeom>
          <a:noFill/>
          <a:ln w="9525">
            <a:noFill/>
            <a:miter lim="800000"/>
            <a:headEnd/>
            <a:tailEnd/>
          </a:ln>
          <a:effectLst/>
        </p:spPr>
        <p:txBody>
          <a:bodyPr lIns="0" tIns="0" rIns="0" bIns="0">
            <a:spAutoFit/>
          </a:bodyPr>
          <a:lstStyle/>
          <a:p>
            <a:pPr algn="l" rtl="0" eaLnBrk="0" hangingPunct="0">
              <a:defRPr/>
            </a:pPr>
            <a:r>
              <a:rPr lang="en-US" sz="1400" i="1" dirty="0">
                <a:solidFill>
                  <a:schemeClr val="bg2"/>
                </a:solidFill>
                <a:latin typeface="Arial" pitchFamily="34" charset="0"/>
              </a:rPr>
              <a:t>Ali Taghizadeh Herat ©</a:t>
            </a:r>
          </a:p>
        </p:txBody>
      </p:sp>
    </p:spTree>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70" r:id="rId12"/>
    <p:sldLayoutId id="2147483671" r:id="rId13"/>
    <p:sldLayoutId id="2147483672" r:id="rId14"/>
  </p:sldLayoutIdLst>
  <p:transition>
    <p:random/>
  </p:transition>
  <p:hf hdr="0" dt="0"/>
  <p:txStyles>
    <p:titleStyle>
      <a:lvl1pPr algn="ctr" defTabSz="977900" rtl="1" eaLnBrk="0" fontAlgn="base" hangingPunct="0">
        <a:spcBef>
          <a:spcPct val="0"/>
        </a:spcBef>
        <a:spcAft>
          <a:spcPct val="0"/>
        </a:spcAft>
        <a:defRPr sz="3600" b="1">
          <a:solidFill>
            <a:schemeClr val="bg1"/>
          </a:solidFill>
          <a:latin typeface="+mj-lt"/>
          <a:ea typeface="B Yagut"/>
          <a:cs typeface="+mj-cs"/>
        </a:defRPr>
      </a:lvl1pPr>
      <a:lvl2pPr algn="ctr" defTabSz="977900" rtl="1" eaLnBrk="0" fontAlgn="base" hangingPunct="0">
        <a:spcBef>
          <a:spcPct val="0"/>
        </a:spcBef>
        <a:spcAft>
          <a:spcPct val="0"/>
        </a:spcAft>
        <a:defRPr sz="3600" b="1">
          <a:solidFill>
            <a:schemeClr val="bg1"/>
          </a:solidFill>
          <a:latin typeface="Arial" pitchFamily="34" charset="0"/>
          <a:ea typeface="B Yagut"/>
          <a:cs typeface="B Yagut" pitchFamily="2" charset="-78"/>
        </a:defRPr>
      </a:lvl2pPr>
      <a:lvl3pPr algn="ctr" defTabSz="977900" rtl="1" eaLnBrk="0" fontAlgn="base" hangingPunct="0">
        <a:spcBef>
          <a:spcPct val="0"/>
        </a:spcBef>
        <a:spcAft>
          <a:spcPct val="0"/>
        </a:spcAft>
        <a:defRPr sz="3600" b="1">
          <a:solidFill>
            <a:schemeClr val="bg1"/>
          </a:solidFill>
          <a:latin typeface="Arial" pitchFamily="34" charset="0"/>
          <a:ea typeface="B Yagut"/>
          <a:cs typeface="B Yagut" pitchFamily="2" charset="-78"/>
        </a:defRPr>
      </a:lvl3pPr>
      <a:lvl4pPr algn="ctr" defTabSz="977900" rtl="1" eaLnBrk="0" fontAlgn="base" hangingPunct="0">
        <a:spcBef>
          <a:spcPct val="0"/>
        </a:spcBef>
        <a:spcAft>
          <a:spcPct val="0"/>
        </a:spcAft>
        <a:defRPr sz="3600" b="1">
          <a:solidFill>
            <a:schemeClr val="bg1"/>
          </a:solidFill>
          <a:latin typeface="Arial" pitchFamily="34" charset="0"/>
          <a:ea typeface="B Yagut"/>
          <a:cs typeface="B Yagut" pitchFamily="2" charset="-78"/>
        </a:defRPr>
      </a:lvl4pPr>
      <a:lvl5pPr algn="ctr" defTabSz="977900" rtl="1" eaLnBrk="0" fontAlgn="base" hangingPunct="0">
        <a:spcBef>
          <a:spcPct val="0"/>
        </a:spcBef>
        <a:spcAft>
          <a:spcPct val="0"/>
        </a:spcAft>
        <a:defRPr sz="3600" b="1">
          <a:solidFill>
            <a:schemeClr val="bg1"/>
          </a:solidFill>
          <a:latin typeface="Arial" pitchFamily="34" charset="0"/>
          <a:ea typeface="B Yagut"/>
          <a:cs typeface="B Yagut" pitchFamily="2" charset="-78"/>
        </a:defRPr>
      </a:lvl5pPr>
      <a:lvl6pPr marL="457200" algn="ctr" defTabSz="977900" rtl="1" eaLnBrk="0" fontAlgn="base" hangingPunct="0">
        <a:spcBef>
          <a:spcPct val="0"/>
        </a:spcBef>
        <a:spcAft>
          <a:spcPct val="0"/>
        </a:spcAft>
        <a:defRPr sz="3600" b="1">
          <a:solidFill>
            <a:schemeClr val="bg1"/>
          </a:solidFill>
          <a:latin typeface="Arial" pitchFamily="34" charset="0"/>
          <a:cs typeface="B Yagut" pitchFamily="2" charset="-78"/>
        </a:defRPr>
      </a:lvl6pPr>
      <a:lvl7pPr marL="914400" algn="ctr" defTabSz="977900" rtl="1" eaLnBrk="0" fontAlgn="base" hangingPunct="0">
        <a:spcBef>
          <a:spcPct val="0"/>
        </a:spcBef>
        <a:spcAft>
          <a:spcPct val="0"/>
        </a:spcAft>
        <a:defRPr sz="3600" b="1">
          <a:solidFill>
            <a:schemeClr val="bg1"/>
          </a:solidFill>
          <a:latin typeface="Arial" pitchFamily="34" charset="0"/>
          <a:cs typeface="B Yagut" pitchFamily="2" charset="-78"/>
        </a:defRPr>
      </a:lvl7pPr>
      <a:lvl8pPr marL="1371600" algn="ctr" defTabSz="977900" rtl="1" eaLnBrk="0" fontAlgn="base" hangingPunct="0">
        <a:spcBef>
          <a:spcPct val="0"/>
        </a:spcBef>
        <a:spcAft>
          <a:spcPct val="0"/>
        </a:spcAft>
        <a:defRPr sz="3600" b="1">
          <a:solidFill>
            <a:schemeClr val="bg1"/>
          </a:solidFill>
          <a:latin typeface="Arial" pitchFamily="34" charset="0"/>
          <a:cs typeface="B Yagut" pitchFamily="2" charset="-78"/>
        </a:defRPr>
      </a:lvl8pPr>
      <a:lvl9pPr marL="1828800" algn="ctr" defTabSz="977900" rtl="1" eaLnBrk="0" fontAlgn="base" hangingPunct="0">
        <a:spcBef>
          <a:spcPct val="0"/>
        </a:spcBef>
        <a:spcAft>
          <a:spcPct val="0"/>
        </a:spcAft>
        <a:defRPr sz="3600" b="1">
          <a:solidFill>
            <a:schemeClr val="bg1"/>
          </a:solidFill>
          <a:latin typeface="Arial" pitchFamily="34" charset="0"/>
          <a:cs typeface="B Yagut" pitchFamily="2" charset="-78"/>
        </a:defRPr>
      </a:lvl9pPr>
    </p:titleStyle>
    <p:bodyStyle>
      <a:lvl1pPr marL="342900" indent="-342900" algn="r" defTabSz="974725" rtl="1" eaLnBrk="0" fontAlgn="base" hangingPunct="0">
        <a:spcBef>
          <a:spcPct val="50000"/>
        </a:spcBef>
        <a:spcAft>
          <a:spcPct val="0"/>
        </a:spcAft>
        <a:buChar char="•"/>
        <a:defRPr sz="3200">
          <a:solidFill>
            <a:schemeClr val="tx1"/>
          </a:solidFill>
          <a:latin typeface="+mn-lt"/>
          <a:ea typeface="+mn-ea"/>
          <a:cs typeface="+mn-cs"/>
        </a:defRPr>
      </a:lvl1pPr>
      <a:lvl2pPr marL="314325" indent="-200025" algn="r" defTabSz="974725" rtl="1" eaLnBrk="0" fontAlgn="base" hangingPunct="0">
        <a:spcBef>
          <a:spcPct val="50000"/>
        </a:spcBef>
        <a:spcAft>
          <a:spcPct val="0"/>
        </a:spcAft>
        <a:buClr>
          <a:srgbClr val="000066"/>
        </a:buClr>
        <a:buSzPct val="75000"/>
        <a:buFont typeface="Wingdings" pitchFamily="2" charset="2"/>
        <a:buChar char="n"/>
        <a:defRPr sz="2800">
          <a:solidFill>
            <a:schemeClr val="tx1"/>
          </a:solidFill>
          <a:latin typeface="+mn-lt"/>
        </a:defRPr>
      </a:lvl2pPr>
      <a:lvl3pPr marL="571500" indent="-142875" algn="r" defTabSz="974725" rtl="1" eaLnBrk="0" fontAlgn="base" hangingPunct="0">
        <a:spcBef>
          <a:spcPct val="20000"/>
        </a:spcBef>
        <a:spcAft>
          <a:spcPct val="0"/>
        </a:spcAft>
        <a:buChar char="–"/>
        <a:defRPr sz="2400">
          <a:solidFill>
            <a:schemeClr val="tx1"/>
          </a:solidFill>
          <a:latin typeface="+mn-lt"/>
        </a:defRPr>
      </a:lvl3pPr>
      <a:lvl4pPr marL="800100" indent="-114300" algn="r" defTabSz="974725" rtl="1" eaLnBrk="0" fontAlgn="base" hangingPunct="0">
        <a:spcBef>
          <a:spcPct val="20000"/>
        </a:spcBef>
        <a:spcAft>
          <a:spcPct val="0"/>
        </a:spcAft>
        <a:buSzPct val="125000"/>
        <a:buChar char="•"/>
        <a:defRPr sz="2000">
          <a:solidFill>
            <a:schemeClr val="tx1"/>
          </a:solidFill>
          <a:latin typeface="+mn-lt"/>
        </a:defRPr>
      </a:lvl4pPr>
      <a:lvl5pPr marL="1131888" indent="-217488" algn="r" defTabSz="974725" rtl="1" eaLnBrk="0" fontAlgn="base" hangingPunct="0">
        <a:spcBef>
          <a:spcPct val="20000"/>
        </a:spcBef>
        <a:spcAft>
          <a:spcPct val="0"/>
        </a:spcAft>
        <a:buChar char="­"/>
        <a:defRPr sz="2000">
          <a:solidFill>
            <a:schemeClr val="tx1"/>
          </a:solidFill>
          <a:latin typeface="+mn-lt"/>
        </a:defRPr>
      </a:lvl5pPr>
      <a:lvl6pPr marL="1589088" indent="-217488" algn="l" defTabSz="974725" rtl="0" eaLnBrk="0" fontAlgn="base" hangingPunct="0">
        <a:spcBef>
          <a:spcPct val="20000"/>
        </a:spcBef>
        <a:spcAft>
          <a:spcPct val="0"/>
        </a:spcAft>
        <a:buChar char="­"/>
        <a:defRPr>
          <a:solidFill>
            <a:schemeClr val="tx1"/>
          </a:solidFill>
          <a:latin typeface="+mn-lt"/>
        </a:defRPr>
      </a:lvl6pPr>
      <a:lvl7pPr marL="2046288" indent="-217488" algn="l" defTabSz="974725" rtl="0" eaLnBrk="0" fontAlgn="base" hangingPunct="0">
        <a:spcBef>
          <a:spcPct val="20000"/>
        </a:spcBef>
        <a:spcAft>
          <a:spcPct val="0"/>
        </a:spcAft>
        <a:buChar char="­"/>
        <a:defRPr>
          <a:solidFill>
            <a:schemeClr val="tx1"/>
          </a:solidFill>
          <a:latin typeface="+mn-lt"/>
        </a:defRPr>
      </a:lvl7pPr>
      <a:lvl8pPr marL="2503488" indent="-217488" algn="l" defTabSz="974725" rtl="0" eaLnBrk="0" fontAlgn="base" hangingPunct="0">
        <a:spcBef>
          <a:spcPct val="20000"/>
        </a:spcBef>
        <a:spcAft>
          <a:spcPct val="0"/>
        </a:spcAft>
        <a:buChar char="­"/>
        <a:defRPr>
          <a:solidFill>
            <a:schemeClr val="tx1"/>
          </a:solidFill>
          <a:latin typeface="+mn-lt"/>
        </a:defRPr>
      </a:lvl8pPr>
      <a:lvl9pPr marL="2960688" indent="-217488" algn="l" defTabSz="974725"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file:///C:\Document\Quality%20Management\Class\Quality%20Management%20Course%20Slides\Sessoin%204\Document%20Management.pdf"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9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file:///C:\Document\Quality%20Management\Class\Quality%20Management%20Course%20Slides\Sessoin%204\Document%20Management.pdf"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www.ecforb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oaklandconsulting.com/" TargetMode="External"/><Relationship Id="rId5" Type="http://schemas.openxmlformats.org/officeDocument/2006/relationships/hyperlink" Target="mailto:jso@lubs.leeds.ac.uk" TargetMode="External"/><Relationship Id="rId4" Type="http://schemas.openxmlformats.org/officeDocument/2006/relationships/image" Target="../media/image13.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00.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Supporting%20Matters/Deming.do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Supporting%20Matters/Juran.doc"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Supporting%20Matters/Crosby.doc"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Supporting%20Matters/Armand%20V.%20Feigenbaum.doc"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Supporting%20Matters/ISOOnline.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6228" name="Rectangle 4"/>
          <p:cNvSpPr>
            <a:spLocks noGrp="1" noChangeArrowheads="1"/>
          </p:cNvSpPr>
          <p:nvPr>
            <p:ph type="ctrTitle" idx="4294967295"/>
          </p:nvPr>
        </p:nvSpPr>
        <p:spPr>
          <a:xfrm>
            <a:off x="287338" y="2819400"/>
            <a:ext cx="9356725" cy="1719943"/>
          </a:xfrm>
        </p:spPr>
        <p:txBody>
          <a:bodyPr lIns="0" rIns="0"/>
          <a:lstStyle/>
          <a:p>
            <a:r>
              <a:rPr lang="fa-IR" sz="8000" dirty="0" smtClean="0">
                <a:solidFill>
                  <a:srgbClr val="16165D"/>
                </a:solidFill>
                <a:effectLst>
                  <a:outerShdw blurRad="38100" dist="38100" dir="2700000" algn="tl">
                    <a:srgbClr val="C0C0C0"/>
                  </a:outerShdw>
                </a:effectLst>
                <a:ea typeface="B Jadid"/>
                <a:cs typeface="B Jadid"/>
              </a:rPr>
              <a:t>جلسه </a:t>
            </a:r>
            <a:r>
              <a:rPr lang="fa-IR" sz="8000" dirty="0" smtClean="0">
                <a:solidFill>
                  <a:srgbClr val="16165D"/>
                </a:solidFill>
                <a:effectLst>
                  <a:outerShdw blurRad="38100" dist="38100" dir="2700000" algn="tl">
                    <a:srgbClr val="C0C0C0"/>
                  </a:outerShdw>
                </a:effectLst>
                <a:ea typeface="B Jadid"/>
                <a:cs typeface="B Jadid"/>
              </a:rPr>
              <a:t>اول</a:t>
            </a:r>
            <a:r>
              <a:rPr lang="fa-IR" sz="3200" dirty="0" smtClean="0">
                <a:solidFill>
                  <a:srgbClr val="16165D"/>
                </a:solidFill>
                <a:effectLst>
                  <a:outerShdw blurRad="38100" dist="38100" dir="2700000" algn="tl">
                    <a:srgbClr val="C0C0C0"/>
                  </a:outerShdw>
                </a:effectLst>
                <a:ea typeface="B Jadid"/>
                <a:cs typeface="B Jadid"/>
              </a:rPr>
              <a:t/>
            </a:r>
            <a:br>
              <a:rPr lang="fa-IR" sz="3200" dirty="0" smtClean="0">
                <a:solidFill>
                  <a:srgbClr val="16165D"/>
                </a:solidFill>
                <a:effectLst>
                  <a:outerShdw blurRad="38100" dist="38100" dir="2700000" algn="tl">
                    <a:srgbClr val="C0C0C0"/>
                  </a:outerShdw>
                </a:effectLst>
                <a:ea typeface="B Jadid"/>
                <a:cs typeface="B Jadid"/>
              </a:rPr>
            </a:br>
            <a:r>
              <a:rPr lang="fa-IR" sz="3200" dirty="0" smtClean="0">
                <a:solidFill>
                  <a:srgbClr val="16165D"/>
                </a:solidFill>
                <a:effectLst>
                  <a:outerShdw blurRad="38100" dist="38100" dir="2700000" algn="tl">
                    <a:srgbClr val="C0C0C0"/>
                  </a:outerShdw>
                </a:effectLst>
                <a:ea typeface="B Jadid"/>
                <a:cs typeface="B Jadid"/>
              </a:rPr>
              <a:t/>
            </a:r>
            <a:br>
              <a:rPr lang="fa-IR" sz="3200" dirty="0" smtClean="0">
                <a:solidFill>
                  <a:srgbClr val="16165D"/>
                </a:solidFill>
                <a:effectLst>
                  <a:outerShdw blurRad="38100" dist="38100" dir="2700000" algn="tl">
                    <a:srgbClr val="C0C0C0"/>
                  </a:outerShdw>
                </a:effectLst>
                <a:ea typeface="B Jadid"/>
                <a:cs typeface="B Jadid"/>
              </a:rPr>
            </a:br>
            <a:r>
              <a:rPr lang="fa-IR" sz="3200" dirty="0" smtClean="0">
                <a:solidFill>
                  <a:srgbClr val="16165D"/>
                </a:solidFill>
                <a:effectLst>
                  <a:outerShdw blurRad="38100" dist="38100" dir="2700000" algn="tl">
                    <a:srgbClr val="C0C0C0"/>
                  </a:outerShdw>
                </a:effectLst>
                <a:ea typeface="B Jadid"/>
                <a:cs typeface="B Jadid"/>
              </a:rPr>
              <a:t/>
            </a:r>
            <a:br>
              <a:rPr lang="fa-IR" sz="3200" dirty="0" smtClean="0">
                <a:solidFill>
                  <a:srgbClr val="16165D"/>
                </a:solidFill>
                <a:effectLst>
                  <a:outerShdw blurRad="38100" dist="38100" dir="2700000" algn="tl">
                    <a:srgbClr val="C0C0C0"/>
                  </a:outerShdw>
                </a:effectLst>
                <a:ea typeface="B Jadid"/>
                <a:cs typeface="B Jadid"/>
              </a:rPr>
            </a:br>
            <a:endParaRPr lang="en-US" sz="3200" dirty="0" smtClean="0">
              <a:solidFill>
                <a:srgbClr val="16165D"/>
              </a:solidFill>
              <a:effectLst>
                <a:outerShdw blurRad="38100" dist="38100" dir="2700000" algn="tl">
                  <a:srgbClr val="C0C0C0"/>
                </a:outerShdw>
              </a:effectLst>
              <a:ea typeface="B Jadid"/>
              <a:cs typeface="B Jadid"/>
            </a:endParaRPr>
          </a:p>
        </p:txBody>
      </p:sp>
      <p:sp>
        <p:nvSpPr>
          <p:cNvPr id="3" name="TextBox 2"/>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3986" name="Text Box 2"/>
          <p:cNvSpPr txBox="1">
            <a:spLocks noChangeArrowheads="1"/>
          </p:cNvSpPr>
          <p:nvPr/>
        </p:nvSpPr>
        <p:spPr bwMode="auto">
          <a:xfrm>
            <a:off x="1574800" y="1676400"/>
            <a:ext cx="7759700" cy="4926013"/>
          </a:xfrm>
          <a:prstGeom prst="rect">
            <a:avLst/>
          </a:prstGeom>
          <a:noFill/>
          <a:ln w="9525" algn="ctr">
            <a:noFill/>
            <a:miter lim="800000"/>
            <a:headEnd/>
            <a:tailEnd/>
          </a:ln>
          <a:effectLst/>
        </p:spPr>
        <p:txBody>
          <a:bodyPr lIns="0" tIns="0" rIns="0" bIns="0">
            <a:spAutoFit/>
          </a:bodyPr>
          <a:lstStyle/>
          <a:p>
            <a:pPr rtl="0">
              <a:spcBef>
                <a:spcPct val="50000"/>
              </a:spcBef>
              <a:buClr>
                <a:schemeClr val="tx1"/>
              </a:buClr>
              <a:defRPr/>
            </a:pPr>
            <a:r>
              <a:rPr lang="en-US" sz="6600" b="1" dirty="0">
                <a:solidFill>
                  <a:schemeClr val="tx2"/>
                </a:solidFill>
                <a:effectLst>
                  <a:outerShdw blurRad="38100" dist="38100" dir="2700000" algn="tl">
                    <a:srgbClr val="C0C0C0"/>
                  </a:outerShdw>
                </a:effectLst>
                <a:latin typeface="Tahoma" pitchFamily="34" charset="0"/>
                <a:cs typeface="B Yagut" pitchFamily="2" charset="-78"/>
              </a:rPr>
              <a:t>ISO9000:2005</a:t>
            </a:r>
          </a:p>
          <a:p>
            <a:pPr rtl="0">
              <a:spcBef>
                <a:spcPct val="50000"/>
              </a:spcBef>
              <a:buClr>
                <a:schemeClr val="tx1"/>
              </a:buClr>
              <a:defRPr/>
            </a:pPr>
            <a:endParaRPr lang="fa-IR" sz="1400" b="1" dirty="0">
              <a:solidFill>
                <a:schemeClr val="tx2"/>
              </a:solidFill>
              <a:effectLst>
                <a:outerShdw blurRad="38100" dist="38100" dir="2700000" algn="tl">
                  <a:srgbClr val="C0C0C0"/>
                </a:outerShdw>
              </a:effectLst>
              <a:latin typeface="Tahoma" pitchFamily="34" charset="0"/>
              <a:cs typeface="B Yagut" pitchFamily="2" charset="-78"/>
            </a:endParaRPr>
          </a:p>
          <a:p>
            <a:pPr>
              <a:spcBef>
                <a:spcPct val="50000"/>
              </a:spcBef>
              <a:buClr>
                <a:schemeClr val="tx1"/>
              </a:buClr>
              <a:defRPr/>
            </a:pPr>
            <a:r>
              <a:rPr lang="ar-SA" sz="2800" b="1" dirty="0">
                <a:latin typeface="Tahoma" pitchFamily="34" charset="0"/>
                <a:cs typeface="B Yagut" pitchFamily="2" charset="-78"/>
              </a:rPr>
              <a:t>ميزاني كه مجموعه اي از ويژگي هاي </a:t>
            </a:r>
            <a:r>
              <a:rPr lang="fa-IR" sz="2800" b="1" dirty="0">
                <a:latin typeface="Tahoma" pitchFamily="34" charset="0"/>
                <a:cs typeface="B Yagut" pitchFamily="2" charset="-78"/>
              </a:rPr>
              <a:t>ذاتي</a:t>
            </a:r>
            <a:r>
              <a:rPr lang="ar-SA" sz="2800" b="1" dirty="0">
                <a:latin typeface="Tahoma" pitchFamily="34" charset="0"/>
                <a:cs typeface="B Yagut" pitchFamily="2" charset="-78"/>
              </a:rPr>
              <a:t> ، خواسته ها را برآورده مي سازد .</a:t>
            </a:r>
            <a:endParaRPr lang="en-US" sz="2800" b="1" dirty="0">
              <a:latin typeface="Tahoma" pitchFamily="34" charset="0"/>
              <a:cs typeface="B Yagut" pitchFamily="2" charset="-78"/>
            </a:endParaRPr>
          </a:p>
          <a:p>
            <a:pPr>
              <a:spcBef>
                <a:spcPct val="50000"/>
              </a:spcBef>
              <a:buClr>
                <a:schemeClr val="tx1"/>
              </a:buClr>
              <a:defRPr/>
            </a:pPr>
            <a:endParaRPr lang="fa-IR" sz="900" b="1" dirty="0">
              <a:latin typeface="Tahoma" pitchFamily="34" charset="0"/>
              <a:cs typeface="B Yagut" pitchFamily="2" charset="-78"/>
            </a:endParaRPr>
          </a:p>
          <a:p>
            <a:pPr>
              <a:spcBef>
                <a:spcPct val="50000"/>
              </a:spcBef>
              <a:buClr>
                <a:schemeClr val="tx1"/>
              </a:buClr>
              <a:buFont typeface="Wingdings" pitchFamily="2" charset="2"/>
              <a:buChar char="q"/>
              <a:defRPr/>
            </a:pPr>
            <a:r>
              <a:rPr lang="ar-SA" sz="2800" b="1" dirty="0">
                <a:latin typeface="Tahoma" pitchFamily="34" charset="0"/>
                <a:cs typeface="B Yagut" pitchFamily="2" charset="-78"/>
              </a:rPr>
              <a:t>اصطلاح ًكيفيت ًممكن است همراه با يك صفت از قبيل ضعيف ، خوب يا عالي بكار برده شود .</a:t>
            </a:r>
            <a:endParaRPr lang="en-US" sz="2800" b="1" dirty="0">
              <a:latin typeface="Tahoma" pitchFamily="34" charset="0"/>
              <a:cs typeface="B Yagut" pitchFamily="2" charset="-78"/>
            </a:endParaRPr>
          </a:p>
          <a:p>
            <a:pPr>
              <a:spcBef>
                <a:spcPct val="50000"/>
              </a:spcBef>
              <a:buClr>
                <a:schemeClr val="tx1"/>
              </a:buClr>
              <a:buFont typeface="Wingdings" pitchFamily="2" charset="2"/>
              <a:buChar char="q"/>
              <a:defRPr/>
            </a:pPr>
            <a:endParaRPr lang="ar-SA" sz="1400" b="1" dirty="0">
              <a:latin typeface="Tahoma" pitchFamily="34" charset="0"/>
              <a:cs typeface="B Yagut" pitchFamily="2" charset="-78"/>
            </a:endParaRPr>
          </a:p>
          <a:p>
            <a:pPr>
              <a:spcBef>
                <a:spcPct val="20000"/>
              </a:spcBef>
              <a:buClr>
                <a:schemeClr val="tx1"/>
              </a:buClr>
              <a:buFont typeface="Wingdings" pitchFamily="2" charset="2"/>
              <a:buChar char="q"/>
              <a:defRPr/>
            </a:pPr>
            <a:r>
              <a:rPr lang="ar-SA" sz="2800" b="1" dirty="0">
                <a:latin typeface="Tahoma" pitchFamily="34" charset="0"/>
                <a:cs typeface="B Yagut" pitchFamily="2" charset="-78"/>
              </a:rPr>
              <a:t> ًماهيتي ً در مقابل ً </a:t>
            </a:r>
            <a:r>
              <a:rPr lang="fa-IR" sz="2800" b="1" dirty="0">
                <a:latin typeface="Tahoma" pitchFamily="34" charset="0"/>
                <a:cs typeface="B Yagut" pitchFamily="2" charset="-78"/>
              </a:rPr>
              <a:t>عاريتي</a:t>
            </a:r>
            <a:r>
              <a:rPr lang="ar-SA" sz="2800" b="1" dirty="0">
                <a:latin typeface="Tahoma" pitchFamily="34" charset="0"/>
                <a:cs typeface="B Yagut" pitchFamily="2" charset="-78"/>
              </a:rPr>
              <a:t> ً يعني موجود در چيزي ، به صورت يك ويژگي دايمي .</a:t>
            </a:r>
            <a:endParaRPr lang="en-US" sz="2800" b="1" dirty="0">
              <a:latin typeface="Tahoma" pitchFamily="34" charset="0"/>
              <a:cs typeface="B Yagut" pitchFamily="2" charset="-78"/>
            </a:endParaRPr>
          </a:p>
        </p:txBody>
      </p:sp>
      <p:pic>
        <p:nvPicPr>
          <p:cNvPr id="36866" name="Picture 4" descr="isologo"/>
          <p:cNvPicPr>
            <a:picLocks noChangeAspect="1" noChangeArrowheads="1"/>
          </p:cNvPicPr>
          <p:nvPr/>
        </p:nvPicPr>
        <p:blipFill>
          <a:blip r:embed="rId3" cstate="print"/>
          <a:srcRect/>
          <a:stretch>
            <a:fillRect/>
          </a:stretch>
        </p:blipFill>
        <p:spPr bwMode="auto">
          <a:xfrm>
            <a:off x="0" y="5092700"/>
            <a:ext cx="2063750" cy="1765300"/>
          </a:xfrm>
          <a:prstGeom prst="rect">
            <a:avLst/>
          </a:prstGeom>
          <a:noFill/>
          <a:ln w="9525">
            <a:noFill/>
            <a:miter lim="800000"/>
            <a:headEnd/>
            <a:tailEnd/>
          </a:ln>
        </p:spPr>
      </p:pic>
      <p:sp>
        <p:nvSpPr>
          <p:cNvPr id="3753989" name="Rectangle 5"/>
          <p:cNvSpPr>
            <a:spLocks noGrp="1" noChangeArrowheads="1"/>
          </p:cNvSpPr>
          <p:nvPr>
            <p:ph type="title"/>
          </p:nvPr>
        </p:nvSpPr>
        <p:spPr>
          <a:xfrm>
            <a:off x="0" y="217488"/>
            <a:ext cx="9859963" cy="534987"/>
          </a:xfrm>
          <a:solidFill>
            <a:srgbClr val="0000FF"/>
          </a:solidFill>
        </p:spPr>
        <p:txBody>
          <a:bodyPr/>
          <a:lstStyle/>
          <a:p>
            <a:pPr>
              <a:defRPr/>
            </a:pPr>
            <a:r>
              <a:rPr lang="fa-IR" altLang="en-US" smtClean="0">
                <a:ea typeface="+mj-ea"/>
              </a:rPr>
              <a:t>تعريف کيفيت</a:t>
            </a:r>
            <a:endParaRPr lang="en-US" altLang="en-US" dirty="0" smtClean="0">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753986">
                                            <p:txEl>
                                              <p:pRg st="0" end="0"/>
                                            </p:txEl>
                                          </p:spTgt>
                                        </p:tgtEl>
                                        <p:attrNameLst>
                                          <p:attrName>style.visibility</p:attrName>
                                        </p:attrNameLst>
                                      </p:cBhvr>
                                      <p:to>
                                        <p:strVal val="visible"/>
                                      </p:to>
                                    </p:set>
                                    <p:animEffect transition="in" filter="box(out)">
                                      <p:cBhvr>
                                        <p:cTn id="7" dur="500"/>
                                        <p:tgtEl>
                                          <p:spTgt spid="3753986">
                                            <p:txEl>
                                              <p:pRg st="0" end="0"/>
                                            </p:txEl>
                                          </p:spTgt>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753986">
                                            <p:txEl>
                                              <p:pRg st="2" end="2"/>
                                            </p:txEl>
                                          </p:spTgt>
                                        </p:tgtEl>
                                        <p:attrNameLst>
                                          <p:attrName>style.visibility</p:attrName>
                                        </p:attrNameLst>
                                      </p:cBhvr>
                                      <p:to>
                                        <p:strVal val="visible"/>
                                      </p:to>
                                    </p:set>
                                    <p:animEffect transition="in" filter="box(out)">
                                      <p:cBhvr>
                                        <p:cTn id="11" dur="500"/>
                                        <p:tgtEl>
                                          <p:spTgt spid="3753986">
                                            <p:txEl>
                                              <p:pRg st="2" end="2"/>
                                            </p:txEl>
                                          </p:spTgt>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3753986">
                                            <p:txEl>
                                              <p:pRg st="4" end="4"/>
                                            </p:txEl>
                                          </p:spTgt>
                                        </p:tgtEl>
                                        <p:attrNameLst>
                                          <p:attrName>style.visibility</p:attrName>
                                        </p:attrNameLst>
                                      </p:cBhvr>
                                      <p:to>
                                        <p:strVal val="visible"/>
                                      </p:to>
                                    </p:set>
                                    <p:animEffect transition="in" filter="box(out)">
                                      <p:cBhvr>
                                        <p:cTn id="15" dur="500"/>
                                        <p:tgtEl>
                                          <p:spTgt spid="3753986">
                                            <p:txEl>
                                              <p:pRg st="4" end="4"/>
                                            </p:txEl>
                                          </p:spTgt>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3753986">
                                            <p:txEl>
                                              <p:pRg st="6" end="6"/>
                                            </p:txEl>
                                          </p:spTgt>
                                        </p:tgtEl>
                                        <p:attrNameLst>
                                          <p:attrName>style.visibility</p:attrName>
                                        </p:attrNameLst>
                                      </p:cBhvr>
                                      <p:to>
                                        <p:strVal val="visible"/>
                                      </p:to>
                                    </p:set>
                                    <p:animEffect transition="in" filter="box(out)">
                                      <p:cBhvr>
                                        <p:cTn id="19" dur="500"/>
                                        <p:tgtEl>
                                          <p:spTgt spid="37539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42" name="Rectangle 2"/>
          <p:cNvSpPr>
            <a:spLocks noGrp="1" noChangeArrowheads="1"/>
          </p:cNvSpPr>
          <p:nvPr>
            <p:ph type="title"/>
          </p:nvPr>
        </p:nvSpPr>
        <p:spPr>
          <a:xfrm>
            <a:off x="57150" y="180294"/>
            <a:ext cx="9772650" cy="534987"/>
          </a:xfrm>
          <a:solidFill>
            <a:srgbClr val="0000FF"/>
          </a:solidFill>
        </p:spPr>
        <p:txBody>
          <a:bodyPr/>
          <a:lstStyle/>
          <a:p>
            <a:pPr>
              <a:defRPr/>
            </a:pPr>
            <a:r>
              <a:rPr lang="fa-IR" sz="3200" smtClean="0"/>
              <a:t>کارگروهی- نکات راهنما در تدوین روش اجرائی مدیریت سوابق</a:t>
            </a:r>
            <a:endParaRPr lang="en-US" sz="4800" b="0" smtClean="0"/>
          </a:p>
        </p:txBody>
      </p:sp>
      <p:sp>
        <p:nvSpPr>
          <p:cNvPr id="13315" name="Rectangle 3"/>
          <p:cNvSpPr>
            <a:spLocks noGrp="1" noChangeArrowheads="1"/>
          </p:cNvSpPr>
          <p:nvPr>
            <p:ph type="body" idx="1"/>
          </p:nvPr>
        </p:nvSpPr>
        <p:spPr>
          <a:xfrm>
            <a:off x="130175" y="1057275"/>
            <a:ext cx="9604375" cy="5719763"/>
          </a:xfrm>
        </p:spPr>
        <p:txBody>
          <a:bodyPr/>
          <a:lstStyle/>
          <a:p>
            <a:pPr marL="0" indent="0" algn="justLow">
              <a:buFont typeface="Wingdings" pitchFamily="2" charset="2"/>
              <a:buChar char="q"/>
            </a:pPr>
            <a:r>
              <a:rPr lang="fa-IR" b="1" dirty="0" smtClean="0"/>
              <a:t>شرح فعالیت ها دقیقا براساس الزامات کنترل سوابق(بند4-2-4) تهیه می گردد.</a:t>
            </a:r>
          </a:p>
          <a:p>
            <a:pPr marL="0" indent="0" algn="justLow">
              <a:buFont typeface="Wingdings" pitchFamily="2" charset="2"/>
              <a:buChar char="q"/>
            </a:pPr>
            <a:r>
              <a:rPr lang="fa-IR" b="1" dirty="0" smtClean="0"/>
              <a:t>در تشریح فعالیت ها بایستی نحوه انجام موضوعات ذیل شرح داده شود:</a:t>
            </a:r>
          </a:p>
          <a:p>
            <a:pPr marL="0" indent="0" algn="justLow">
              <a:buFont typeface="Wingdings" pitchFamily="2" charset="2"/>
              <a:buNone/>
            </a:pPr>
            <a:r>
              <a:rPr lang="ar-SA" b="1" dirty="0" smtClean="0"/>
              <a:t>شناسايي</a:t>
            </a:r>
            <a:r>
              <a:rPr lang="fa-IR" b="1" dirty="0" smtClean="0"/>
              <a:t>-</a:t>
            </a:r>
            <a:r>
              <a:rPr lang="ar-SA" b="1" dirty="0" smtClean="0"/>
              <a:t>بايگاني</a:t>
            </a:r>
            <a:r>
              <a:rPr lang="fa-IR" b="1" dirty="0" smtClean="0"/>
              <a:t>-</a:t>
            </a:r>
            <a:r>
              <a:rPr lang="ar-SA" b="1" dirty="0" smtClean="0"/>
              <a:t>ذخيره</a:t>
            </a:r>
            <a:r>
              <a:rPr lang="fa-IR" b="1" dirty="0" smtClean="0"/>
              <a:t>-</a:t>
            </a:r>
            <a:r>
              <a:rPr lang="ar-SA" b="1" dirty="0" smtClean="0"/>
              <a:t>حفاظت</a:t>
            </a:r>
            <a:r>
              <a:rPr lang="fa-IR" b="1" dirty="0" smtClean="0"/>
              <a:t>-</a:t>
            </a:r>
            <a:r>
              <a:rPr lang="ar-SA" b="1" dirty="0" smtClean="0"/>
              <a:t>دستيابي</a:t>
            </a:r>
            <a:r>
              <a:rPr lang="fa-IR" b="1" dirty="0" smtClean="0"/>
              <a:t>-</a:t>
            </a:r>
            <a:r>
              <a:rPr lang="ar-SA" b="1" dirty="0" smtClean="0"/>
              <a:t>مدت نگهداري </a:t>
            </a:r>
            <a:r>
              <a:rPr lang="fa-IR" b="1" dirty="0" smtClean="0"/>
              <a:t>-</a:t>
            </a:r>
            <a:r>
              <a:rPr lang="ar-SA" b="1" dirty="0" smtClean="0"/>
              <a:t> تعيين تكليف سوابق</a:t>
            </a:r>
            <a:endParaRPr lang="fa-IR" b="1" dirty="0" smtClean="0"/>
          </a:p>
          <a:p>
            <a:pPr marL="0" indent="0" algn="justLow">
              <a:buFont typeface="Wingdings" pitchFamily="2" charset="2"/>
              <a:buChar char="q"/>
            </a:pPr>
            <a:r>
              <a:rPr lang="fa-IR" b="1" dirty="0" smtClean="0"/>
              <a:t>سوابقی که الزما بایستی نگهداری شوند در استاندارد به وضوح مشخص شده اند. برای مثال:</a:t>
            </a:r>
          </a:p>
          <a:p>
            <a:pPr marL="0" indent="0" algn="justLow">
              <a:buFont typeface="Wingdings" pitchFamily="2" charset="2"/>
              <a:buChar char="q"/>
            </a:pPr>
            <a:r>
              <a:rPr lang="fa-IR" sz="2800" b="1" dirty="0" smtClean="0"/>
              <a:t>6-2-2-</a:t>
            </a:r>
            <a:r>
              <a:rPr lang="ar-SA" sz="2800" b="1" dirty="0" smtClean="0"/>
              <a:t>ه- نگهداري سوابق مناسب مربوط به تحصيلات ، آموزش ، مهارت و تجربه .(به بند 4-2-4 رجوع شود.)</a:t>
            </a:r>
            <a:endParaRPr lang="fa-IR" b="1" dirty="0" smtClean="0"/>
          </a:p>
        </p:txBody>
      </p:sp>
    </p:spTree>
  </p:cSld>
  <p:clrMapOvr>
    <a:masterClrMapping/>
  </p:clrMapOvr>
  <p:transition spd="med">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2290" name="Rectangle 2"/>
          <p:cNvSpPr>
            <a:spLocks noGrp="1" noChangeArrowheads="1"/>
          </p:cNvSpPr>
          <p:nvPr>
            <p:ph type="title"/>
          </p:nvPr>
        </p:nvSpPr>
        <p:spPr>
          <a:solidFill>
            <a:srgbClr val="0000FF"/>
          </a:solidFill>
        </p:spPr>
        <p:txBody>
          <a:bodyPr/>
          <a:lstStyle/>
          <a:p>
            <a:pPr>
              <a:defRPr/>
            </a:pPr>
            <a:r>
              <a:rPr lang="fa-IR" sz="3200" smtClean="0"/>
              <a:t>کارگروهی- نکات راهنما در تدوین روش اجرائی مدیریت مستندات</a:t>
            </a:r>
            <a:endParaRPr lang="en-US" sz="4800" b="0" smtClean="0"/>
          </a:p>
        </p:txBody>
      </p:sp>
      <p:sp>
        <p:nvSpPr>
          <p:cNvPr id="14339" name="Rectangle 3"/>
          <p:cNvSpPr>
            <a:spLocks noGrp="1" noChangeArrowheads="1"/>
          </p:cNvSpPr>
          <p:nvPr>
            <p:ph type="body" sz="half" idx="1"/>
          </p:nvPr>
        </p:nvSpPr>
        <p:spPr>
          <a:xfrm>
            <a:off x="3675063" y="963613"/>
            <a:ext cx="6230937" cy="388568"/>
          </a:xfrm>
        </p:spPr>
        <p:txBody>
          <a:bodyPr/>
          <a:lstStyle/>
          <a:p>
            <a:pPr marL="0" indent="0" algn="justLow">
              <a:buFont typeface="Wingdings" pitchFamily="2" charset="2"/>
              <a:buChar char="q"/>
            </a:pPr>
            <a:r>
              <a:rPr lang="fa-IR" sz="2400" b="1" dirty="0" smtClean="0"/>
              <a:t>در تشریح فعالیت ها ،جدول زیر مفید می باشد:</a:t>
            </a:r>
          </a:p>
        </p:txBody>
      </p:sp>
      <p:graphicFrame>
        <p:nvGraphicFramePr>
          <p:cNvPr id="3852429" name="Group 141"/>
          <p:cNvGraphicFramePr>
            <a:graphicFrameLocks noGrp="1"/>
          </p:cNvGraphicFramePr>
          <p:nvPr>
            <p:ph sz="half" idx="2"/>
          </p:nvPr>
        </p:nvGraphicFramePr>
        <p:xfrm>
          <a:off x="0" y="1787525"/>
          <a:ext cx="9829800" cy="4702177"/>
        </p:xfrm>
        <a:graphic>
          <a:graphicData uri="http://schemas.openxmlformats.org/drawingml/2006/table">
            <a:tbl>
              <a:tblPr rtl="1"/>
              <a:tblGrid>
                <a:gridCol w="1973262"/>
                <a:gridCol w="1236663"/>
                <a:gridCol w="1196975"/>
                <a:gridCol w="1211262"/>
                <a:gridCol w="1403350"/>
                <a:gridCol w="1403350"/>
                <a:gridCol w="1404938"/>
              </a:tblGrid>
              <a:tr h="872608">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نام سابقه</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نحوه شناسایی</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نحوه </a:t>
                      </a:r>
                      <a:r>
                        <a:rPr kumimoji="0" lang="ar-SA" sz="2800" b="1" i="0" u="none" strike="noStrike" cap="none" normalizeH="0" baseline="0" smtClean="0">
                          <a:ln>
                            <a:noFill/>
                          </a:ln>
                          <a:solidFill>
                            <a:schemeClr val="tx1"/>
                          </a:solidFill>
                          <a:effectLst/>
                          <a:latin typeface="Arial" charset="0"/>
                          <a:cs typeface="B Yagut" pitchFamily="2" charset="-78"/>
                        </a:rPr>
                        <a:t>بايگاني</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محل ذخیره</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نحوه دستیابی</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ar-SA" sz="2800" b="1" i="0" u="none" strike="noStrike" cap="none" normalizeH="0" baseline="0" smtClean="0">
                          <a:ln>
                            <a:noFill/>
                          </a:ln>
                          <a:solidFill>
                            <a:schemeClr val="tx1"/>
                          </a:solidFill>
                          <a:effectLst/>
                          <a:latin typeface="Arial" charset="0"/>
                          <a:cs typeface="B Yagut" pitchFamily="2" charset="-78"/>
                        </a:rPr>
                        <a:t>مدت نگهداري</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800" b="1" i="0" u="none" strike="noStrike" cap="none" normalizeH="0" baseline="0" smtClean="0">
                          <a:ln>
                            <a:noFill/>
                          </a:ln>
                          <a:solidFill>
                            <a:schemeClr val="tx1"/>
                          </a:solidFill>
                          <a:effectLst/>
                          <a:latin typeface="Arial" charset="0"/>
                          <a:cs typeface="B Yagut" pitchFamily="2" charset="-78"/>
                        </a:rPr>
                        <a:t> </a:t>
                      </a:r>
                      <a:r>
                        <a:rPr kumimoji="0" lang="ar-SA" sz="2800" b="1" i="0" u="none" strike="noStrike" cap="none" normalizeH="0" baseline="0" smtClean="0">
                          <a:ln>
                            <a:noFill/>
                          </a:ln>
                          <a:solidFill>
                            <a:schemeClr val="tx1"/>
                          </a:solidFill>
                          <a:effectLst/>
                          <a:latin typeface="Arial" charset="0"/>
                          <a:cs typeface="B Yagut" pitchFamily="2" charset="-78"/>
                        </a:rPr>
                        <a:t>تعيين تكليف</a:t>
                      </a:r>
                      <a:endParaRPr kumimoji="0" lang="en-GB" sz="28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417">
                <a:tc>
                  <a:txBody>
                    <a:bodyPr/>
                    <a:lstStyle/>
                    <a:p>
                      <a:pPr marL="0" marR="0" lvl="0" indent="0" algn="justLow" defTabSz="974725" rtl="1" eaLnBrk="0" fontAlgn="base" latinLnBrk="0" hangingPunct="0">
                        <a:lnSpc>
                          <a:spcPct val="100000"/>
                        </a:lnSpc>
                        <a:spcBef>
                          <a:spcPct val="50000"/>
                        </a:spcBef>
                        <a:spcAft>
                          <a:spcPct val="0"/>
                        </a:spcAft>
                        <a:buClrTx/>
                        <a:buSzTx/>
                        <a:buFontTx/>
                        <a:buNone/>
                        <a:tabLst/>
                      </a:pPr>
                      <a:r>
                        <a:rPr kumimoji="0" lang="fa-IR" sz="2400" b="1" i="0" u="none" strike="noStrike" cap="none" normalizeH="0" baseline="0" smtClean="0">
                          <a:ln>
                            <a:noFill/>
                          </a:ln>
                          <a:solidFill>
                            <a:schemeClr val="tx1"/>
                          </a:solidFill>
                          <a:effectLst/>
                          <a:latin typeface="Arial" charset="0"/>
                          <a:cs typeface="B Yagut" pitchFamily="2" charset="-78"/>
                        </a:rPr>
                        <a:t>پرونده پرسنلی</a:t>
                      </a:r>
                    </a:p>
                    <a:p>
                      <a:pPr marL="0" marR="0" lvl="0" indent="0" algn="justLow" defTabSz="974725" rtl="1" eaLnBrk="0" fontAlgn="base" latinLnBrk="0" hangingPunct="0">
                        <a:lnSpc>
                          <a:spcPct val="100000"/>
                        </a:lnSpc>
                        <a:spcBef>
                          <a:spcPct val="50000"/>
                        </a:spcBef>
                        <a:spcAft>
                          <a:spcPct val="0"/>
                        </a:spcAft>
                        <a:buClrTx/>
                        <a:buSzTx/>
                        <a:buFontTx/>
                        <a:buNone/>
                        <a:tabLst/>
                      </a:pPr>
                      <a:r>
                        <a:rPr kumimoji="0" lang="fa-IR" sz="1400" b="1" i="0" u="none" strike="noStrike" cap="none" normalizeH="0" baseline="0" smtClean="0">
                          <a:ln>
                            <a:noFill/>
                          </a:ln>
                          <a:solidFill>
                            <a:schemeClr val="tx1"/>
                          </a:solidFill>
                          <a:effectLst/>
                          <a:latin typeface="Arial" charset="0"/>
                          <a:cs typeface="B Yagut" pitchFamily="2" charset="-78"/>
                        </a:rPr>
                        <a:t> (</a:t>
                      </a:r>
                      <a:r>
                        <a:rPr kumimoji="0" lang="ar-SA" sz="1400" b="1" i="0" u="none" strike="noStrike" cap="none" normalizeH="0" baseline="0" smtClean="0">
                          <a:ln>
                            <a:noFill/>
                          </a:ln>
                          <a:solidFill>
                            <a:schemeClr val="tx1"/>
                          </a:solidFill>
                          <a:effectLst/>
                          <a:latin typeface="Arial" charset="0"/>
                          <a:cs typeface="B Yagut" pitchFamily="2" charset="-78"/>
                        </a:rPr>
                        <a:t>سوابق مناسب مربوط به تحصيلات ، آموزش ، مهارت و تجربه</a:t>
                      </a:r>
                      <a:r>
                        <a:rPr kumimoji="0" lang="fa-IR" sz="1400" b="1" i="0" u="none" strike="noStrike" cap="none" normalizeH="0" baseline="0" smtClean="0">
                          <a:ln>
                            <a:noFill/>
                          </a:ln>
                          <a:solidFill>
                            <a:schemeClr val="tx1"/>
                          </a:solidFill>
                          <a:effectLst/>
                          <a:latin typeface="Arial" charset="0"/>
                          <a:cs typeface="B Yagut" pitchFamily="2" charset="-78"/>
                        </a:rPr>
                        <a:t>)</a:t>
                      </a:r>
                      <a:endParaRPr kumimoji="0" lang="en-GB" sz="1400" b="1"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با لیبل نام و کد پرسنلی</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در پوشه های مجزا</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بایگانی واحد امور کارکنان</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با مجوز رییس امور کارکنان</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نامحدود</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74725" rtl="1" eaLnBrk="0" fontAlgn="base" latinLnBrk="0" hangingPunct="0">
                        <a:lnSpc>
                          <a:spcPct val="100000"/>
                        </a:lnSpc>
                        <a:spcBef>
                          <a:spcPct val="50000"/>
                        </a:spcBef>
                        <a:spcAft>
                          <a:spcPct val="0"/>
                        </a:spcAft>
                        <a:buClrTx/>
                        <a:buSzTx/>
                        <a:buFontTx/>
                        <a:buNone/>
                        <a:tabLst/>
                      </a:pPr>
                      <a:r>
                        <a:rPr kumimoji="0" lang="fa-IR" sz="2000" b="1" i="0" u="none" strike="noStrike" cap="none" normalizeH="0" baseline="0" smtClean="0">
                          <a:ln>
                            <a:noFill/>
                          </a:ln>
                          <a:solidFill>
                            <a:schemeClr val="tx1"/>
                          </a:solidFill>
                          <a:effectLst/>
                          <a:latin typeface="Arial" charset="0"/>
                          <a:cs typeface="B Yagut" pitchFamily="2" charset="-78"/>
                        </a:rPr>
                        <a:t>دو سال پس از اتمام کار به بایگانی راکد منتقل می گردد</a:t>
                      </a:r>
                      <a:endParaRPr kumimoji="0" lang="en-GB" sz="2000" b="1" i="0" u="none" strike="noStrike" cap="none" normalizeH="0" baseline="0" smtClean="0">
                        <a:ln>
                          <a:noFill/>
                        </a:ln>
                        <a:solidFill>
                          <a:schemeClr val="tx1"/>
                        </a:solidFill>
                        <a:effectLst/>
                        <a:latin typeface="Arial" charset="0"/>
                        <a:cs typeface="B Yagut" pitchFamily="2" charset="-78"/>
                      </a:endParaRPr>
                    </a:p>
                  </a:txBody>
                  <a:tcPr marL="9525" marR="9525" marT="9526" marB="95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94">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4725" rtl="1"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cs typeface="B Yagut" pitchFamily="2" charset="-78"/>
                      </a:endParaRPr>
                    </a:p>
                  </a:txBody>
                  <a:tcPr marL="9525" marR="9525" marT="9526" marB="95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zo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6034" name="Rectangle 2"/>
          <p:cNvSpPr>
            <a:spLocks noGrp="1" noChangeArrowheads="1"/>
          </p:cNvSpPr>
          <p:nvPr>
            <p:ph type="title"/>
          </p:nvPr>
        </p:nvSpPr>
        <p:spPr>
          <a:xfrm>
            <a:off x="57150" y="114978"/>
            <a:ext cx="9772650" cy="534987"/>
          </a:xfrm>
          <a:solidFill>
            <a:srgbClr val="0000FF"/>
          </a:solidFill>
        </p:spPr>
        <p:txBody>
          <a:bodyPr/>
          <a:lstStyle/>
          <a:p>
            <a:pPr>
              <a:defRPr/>
            </a:pPr>
            <a:r>
              <a:rPr lang="ar-SA" sz="3200" smtClean="0"/>
              <a:t>مسووليت مديريت</a:t>
            </a:r>
            <a:r>
              <a:rPr lang="fa-IR" sz="3200" smtClean="0"/>
              <a:t>- </a:t>
            </a:r>
            <a:r>
              <a:rPr lang="ar-SA" sz="3200" smtClean="0"/>
              <a:t>تعهد مديريت</a:t>
            </a:r>
            <a:r>
              <a:rPr lang="ar-SA" sz="4000" b="0" smtClean="0"/>
              <a:t> </a:t>
            </a:r>
            <a:endParaRPr lang="en-US" sz="4000" b="0" smtClean="0"/>
          </a:p>
        </p:txBody>
      </p:sp>
      <p:sp>
        <p:nvSpPr>
          <p:cNvPr id="15363" name="Rectangle 3"/>
          <p:cNvSpPr>
            <a:spLocks noGrp="1" noChangeArrowheads="1"/>
          </p:cNvSpPr>
          <p:nvPr>
            <p:ph type="body" idx="1"/>
          </p:nvPr>
        </p:nvSpPr>
        <p:spPr>
          <a:xfrm>
            <a:off x="168275" y="876300"/>
            <a:ext cx="9604375" cy="5565370"/>
          </a:xfrm>
        </p:spPr>
        <p:txBody>
          <a:bodyPr/>
          <a:lstStyle/>
          <a:p>
            <a:pPr marL="0" indent="0" algn="justLow">
              <a:lnSpc>
                <a:spcPct val="90000"/>
              </a:lnSpc>
              <a:buFont typeface="Wingdings" pitchFamily="2" charset="2"/>
              <a:buNone/>
            </a:pPr>
            <a:r>
              <a:rPr lang="ar-SA" sz="3400" b="1" dirty="0" smtClean="0"/>
              <a:t>مديريت رده بالا بايد شواهدي دال بر تعهد خود در ايجاد و تكوين و اجراي سيستم مديريت كيفيت و بهبود دادن مداوم اثر بخشي آن به طرق زير فراهم آورد :</a:t>
            </a:r>
          </a:p>
          <a:p>
            <a:pPr marL="0" indent="0" algn="justLow">
              <a:lnSpc>
                <a:spcPct val="90000"/>
              </a:lnSpc>
              <a:buFont typeface="Wingdings" pitchFamily="2" charset="2"/>
              <a:buChar char="q"/>
            </a:pPr>
            <a:r>
              <a:rPr lang="ar-SA" sz="3400" b="1" dirty="0" smtClean="0"/>
              <a:t>الف- انتقال و تفهيم اهميت برآورده كردن خواسته هاي مشتري</a:t>
            </a:r>
            <a:r>
              <a:rPr lang="fa-IR" sz="3400" b="1" dirty="0" smtClean="0"/>
              <a:t> </a:t>
            </a:r>
            <a:r>
              <a:rPr lang="ar-SA" sz="3400" b="1" dirty="0" smtClean="0"/>
              <a:t>و همچنين الزامات مربوط به قوانين و مقررات به سازمان</a:t>
            </a:r>
          </a:p>
          <a:p>
            <a:pPr marL="0" indent="0" algn="justLow">
              <a:lnSpc>
                <a:spcPct val="90000"/>
              </a:lnSpc>
              <a:buFont typeface="Wingdings" pitchFamily="2" charset="2"/>
              <a:buChar char="q"/>
            </a:pPr>
            <a:r>
              <a:rPr lang="fa-IR" sz="3400" b="1" dirty="0" smtClean="0"/>
              <a:t> </a:t>
            </a:r>
            <a:r>
              <a:rPr lang="ar-SA" sz="3400" b="1" dirty="0" smtClean="0"/>
              <a:t>تعيين و برقرار كردن خط مشي كيفيت </a:t>
            </a:r>
          </a:p>
          <a:p>
            <a:pPr marL="0" indent="0" algn="justLow">
              <a:lnSpc>
                <a:spcPct val="90000"/>
              </a:lnSpc>
              <a:buFont typeface="Wingdings" pitchFamily="2" charset="2"/>
              <a:buChar char="q"/>
            </a:pPr>
            <a:r>
              <a:rPr lang="ar-SA" sz="3400" b="1" dirty="0" smtClean="0"/>
              <a:t>حصول اطمينان از اينكه اهداف كيفيت تعيين شده اند </a:t>
            </a:r>
          </a:p>
          <a:p>
            <a:pPr marL="0" indent="0" algn="justLow">
              <a:lnSpc>
                <a:spcPct val="90000"/>
              </a:lnSpc>
              <a:buFont typeface="Wingdings" pitchFamily="2" charset="2"/>
              <a:buChar char="q"/>
            </a:pPr>
            <a:r>
              <a:rPr lang="fa-IR" sz="3400" b="1" dirty="0" smtClean="0"/>
              <a:t> </a:t>
            </a:r>
            <a:r>
              <a:rPr lang="ar-SA" sz="3400" b="1" dirty="0" smtClean="0"/>
              <a:t>انجام بازنگري هاي مديريت و</a:t>
            </a:r>
          </a:p>
          <a:p>
            <a:pPr marL="0" indent="0" algn="justLow">
              <a:lnSpc>
                <a:spcPct val="90000"/>
              </a:lnSpc>
              <a:buFont typeface="Wingdings" pitchFamily="2" charset="2"/>
              <a:buChar char="q"/>
            </a:pPr>
            <a:r>
              <a:rPr lang="fa-IR" sz="3400" b="1" dirty="0" smtClean="0"/>
              <a:t> </a:t>
            </a:r>
            <a:r>
              <a:rPr lang="ar-SA" sz="3400" b="1" dirty="0" smtClean="0"/>
              <a:t>حصول اطمينان از در دسترس بودن منابع .</a:t>
            </a:r>
            <a:endParaRPr lang="en-GB" sz="3400" b="1" dirty="0" smtClean="0"/>
          </a:p>
        </p:txBody>
      </p:sp>
    </p:spTree>
  </p:cSld>
  <p:clrMapOvr>
    <a:masterClrMapping/>
  </p:clrMapOvr>
  <p:transition spd="med">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1810" name="Rectangle 2"/>
          <p:cNvSpPr>
            <a:spLocks noGrp="1" noChangeArrowheads="1"/>
          </p:cNvSpPr>
          <p:nvPr>
            <p:ph type="title"/>
          </p:nvPr>
        </p:nvSpPr>
        <p:spPr>
          <a:xfrm>
            <a:off x="57150" y="136750"/>
            <a:ext cx="9772650" cy="534987"/>
          </a:xfrm>
          <a:solidFill>
            <a:srgbClr val="0000FF"/>
          </a:solidFill>
        </p:spPr>
        <p:txBody>
          <a:bodyPr/>
          <a:lstStyle/>
          <a:p>
            <a:pPr>
              <a:defRPr/>
            </a:pPr>
            <a:r>
              <a:rPr lang="ar-SA" smtClean="0"/>
              <a:t>مشتري محوري</a:t>
            </a:r>
            <a:endParaRPr lang="en-US" smtClean="0"/>
          </a:p>
        </p:txBody>
      </p:sp>
      <p:sp>
        <p:nvSpPr>
          <p:cNvPr id="16387" name="Rectangle 3"/>
          <p:cNvSpPr>
            <a:spLocks noGrp="1" noChangeArrowheads="1"/>
          </p:cNvSpPr>
          <p:nvPr>
            <p:ph type="body" idx="1"/>
          </p:nvPr>
        </p:nvSpPr>
        <p:spPr>
          <a:xfrm>
            <a:off x="168275" y="1838325"/>
            <a:ext cx="9604375" cy="4014176"/>
          </a:xfrm>
        </p:spPr>
        <p:txBody>
          <a:bodyPr/>
          <a:lstStyle/>
          <a:p>
            <a:pPr marL="0" indent="0" algn="justLow">
              <a:lnSpc>
                <a:spcPct val="90000"/>
              </a:lnSpc>
              <a:buFont typeface="Wingdings" pitchFamily="2" charset="2"/>
              <a:buNone/>
            </a:pPr>
            <a:r>
              <a:rPr lang="ar-SA" sz="4400" b="1" dirty="0" smtClean="0"/>
              <a:t>مديريت رده بالا بايد اطمينان يابد كه </a:t>
            </a:r>
            <a:endParaRPr lang="fa-IR" sz="4400" b="1" dirty="0" smtClean="0"/>
          </a:p>
          <a:p>
            <a:pPr marL="968375" lvl="2" indent="-609600" algn="justLow">
              <a:lnSpc>
                <a:spcPct val="90000"/>
              </a:lnSpc>
              <a:buClr>
                <a:schemeClr val="tx1"/>
              </a:buClr>
              <a:buFont typeface="Wingdings" pitchFamily="2" charset="2"/>
              <a:buChar char="q"/>
            </a:pPr>
            <a:r>
              <a:rPr lang="ar-SA" sz="4400" b="1" dirty="0" smtClean="0"/>
              <a:t>خواسته هاي مشتري </a:t>
            </a:r>
            <a:endParaRPr lang="fa-IR" sz="4400" b="1" dirty="0" smtClean="0"/>
          </a:p>
          <a:p>
            <a:pPr marL="968375" lvl="2" indent="-609600" algn="justLow">
              <a:lnSpc>
                <a:spcPct val="90000"/>
              </a:lnSpc>
              <a:buClr>
                <a:schemeClr val="tx1"/>
              </a:buClr>
              <a:buFont typeface="Wingdings" pitchFamily="2" charset="2"/>
              <a:buChar char="q"/>
            </a:pPr>
            <a:r>
              <a:rPr lang="ar-SA" sz="4400" b="1" dirty="0" smtClean="0"/>
              <a:t>با هدف افزايش سطح رضايت مشتري </a:t>
            </a:r>
            <a:endParaRPr lang="fa-IR" sz="4400" b="1" dirty="0" smtClean="0"/>
          </a:p>
          <a:p>
            <a:pPr marL="0" indent="0" algn="justLow">
              <a:lnSpc>
                <a:spcPct val="90000"/>
              </a:lnSpc>
              <a:buFont typeface="Wingdings" pitchFamily="2" charset="2"/>
              <a:buNone/>
            </a:pPr>
            <a:r>
              <a:rPr lang="ar-SA" sz="4400" b="1" dirty="0" smtClean="0"/>
              <a:t>تعيين و برآورده مي شود .</a:t>
            </a:r>
            <a:endParaRPr lang="fa-IR" sz="4400" b="1" dirty="0" smtClean="0"/>
          </a:p>
          <a:p>
            <a:pPr marL="0" indent="0" algn="justLow">
              <a:lnSpc>
                <a:spcPct val="90000"/>
              </a:lnSpc>
              <a:buFont typeface="Wingdings" pitchFamily="2" charset="2"/>
              <a:buNone/>
            </a:pPr>
            <a:r>
              <a:rPr lang="ar-SA" sz="4400" b="1" dirty="0" smtClean="0"/>
              <a:t>(به بند 7-2-1 و 8-2-1 رجوع شود)</a:t>
            </a:r>
            <a:endParaRPr lang="en-GB" sz="4400" b="1" dirty="0" smtClean="0"/>
          </a:p>
        </p:txBody>
      </p:sp>
    </p:spTree>
  </p:cSld>
  <p:clrMapOvr>
    <a:masterClrMapping/>
  </p:clrMapOvr>
  <p:transition spd="med">
    <p:zo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5426" name="Rectangle 2"/>
          <p:cNvSpPr>
            <a:spLocks noGrp="1" noChangeArrowheads="1"/>
          </p:cNvSpPr>
          <p:nvPr>
            <p:ph type="title"/>
          </p:nvPr>
        </p:nvSpPr>
        <p:spPr>
          <a:xfrm>
            <a:off x="57150" y="114978"/>
            <a:ext cx="9772650" cy="534987"/>
          </a:xfrm>
          <a:solidFill>
            <a:srgbClr val="0000FF"/>
          </a:solidFill>
        </p:spPr>
        <p:txBody>
          <a:bodyPr/>
          <a:lstStyle/>
          <a:p>
            <a:pPr>
              <a:defRPr/>
            </a:pPr>
            <a:r>
              <a:rPr lang="ar-SA" smtClean="0"/>
              <a:t>خط مشي كيفيت</a:t>
            </a:r>
            <a:r>
              <a:rPr lang="ar-SA" b="0" smtClean="0"/>
              <a:t> </a:t>
            </a:r>
            <a:endParaRPr lang="en-US" b="0" smtClean="0"/>
          </a:p>
        </p:txBody>
      </p:sp>
      <p:sp>
        <p:nvSpPr>
          <p:cNvPr id="17411" name="Rectangle 3"/>
          <p:cNvSpPr>
            <a:spLocks noGrp="1" noChangeArrowheads="1"/>
          </p:cNvSpPr>
          <p:nvPr>
            <p:ph type="body" idx="1"/>
          </p:nvPr>
        </p:nvSpPr>
        <p:spPr>
          <a:xfrm>
            <a:off x="168275" y="962025"/>
            <a:ext cx="9604375" cy="5243743"/>
          </a:xfrm>
        </p:spPr>
        <p:txBody>
          <a:bodyPr/>
          <a:lstStyle/>
          <a:p>
            <a:pPr marL="0" indent="0" algn="justLow">
              <a:lnSpc>
                <a:spcPct val="90000"/>
              </a:lnSpc>
              <a:buFont typeface="Wingdings" pitchFamily="2" charset="2"/>
              <a:buNone/>
            </a:pPr>
            <a:r>
              <a:rPr lang="ar-SA" sz="3500" b="1" dirty="0" smtClean="0"/>
              <a:t>مديريت رده بالا بايد اطمينان يابد كه خط مشي كيفيت :</a:t>
            </a:r>
          </a:p>
          <a:p>
            <a:pPr marL="0" indent="0" algn="justLow">
              <a:lnSpc>
                <a:spcPct val="90000"/>
              </a:lnSpc>
              <a:buFont typeface="Wingdings" pitchFamily="2" charset="2"/>
              <a:buChar char="q"/>
            </a:pPr>
            <a:r>
              <a:rPr lang="ar-SA" sz="3500" b="1" dirty="0" smtClean="0"/>
              <a:t>براي مقصد سازمان مناسب است </a:t>
            </a:r>
          </a:p>
          <a:p>
            <a:pPr marL="0" indent="0" algn="justLow">
              <a:lnSpc>
                <a:spcPct val="90000"/>
              </a:lnSpc>
              <a:buFont typeface="Wingdings" pitchFamily="2" charset="2"/>
              <a:buChar char="q"/>
            </a:pPr>
            <a:r>
              <a:rPr lang="fa-IR" sz="3500" b="1" dirty="0" smtClean="0"/>
              <a:t> </a:t>
            </a:r>
            <a:r>
              <a:rPr lang="ar-SA" sz="3500" b="1" dirty="0" smtClean="0"/>
              <a:t>تعهد به برآورده كردن الزامات و يا خواسته ها و همچنين بهبود مداوم اثربخشي سيستم مديريت كيفيت را شامل</a:t>
            </a:r>
            <a:r>
              <a:rPr lang="fa-IR" sz="3500" b="1" dirty="0" smtClean="0"/>
              <a:t> </a:t>
            </a:r>
            <a:r>
              <a:rPr lang="ar-SA" sz="3500" b="1" dirty="0" smtClean="0"/>
              <a:t>مي شود </a:t>
            </a:r>
          </a:p>
          <a:p>
            <a:pPr marL="0" indent="0" algn="justLow">
              <a:lnSpc>
                <a:spcPct val="90000"/>
              </a:lnSpc>
              <a:buFont typeface="Wingdings" pitchFamily="2" charset="2"/>
              <a:buChar char="q"/>
            </a:pPr>
            <a:r>
              <a:rPr lang="ar-SA" sz="3500" b="1" dirty="0" smtClean="0"/>
              <a:t>چارچوبي را براي تعيين وبازنگري اهداف كيفيت فراهم مي آورد </a:t>
            </a:r>
          </a:p>
          <a:p>
            <a:pPr marL="0" indent="0" algn="justLow">
              <a:lnSpc>
                <a:spcPct val="90000"/>
              </a:lnSpc>
              <a:buFont typeface="Wingdings" pitchFamily="2" charset="2"/>
              <a:buChar char="q"/>
            </a:pPr>
            <a:r>
              <a:rPr lang="ar-SA" sz="3500" b="1" dirty="0" smtClean="0"/>
              <a:t>در درون سازمان انتقال يافته،تفهيم شده ودرك شده است و</a:t>
            </a:r>
          </a:p>
          <a:p>
            <a:pPr marL="0" indent="0" algn="justLow">
              <a:lnSpc>
                <a:spcPct val="90000"/>
              </a:lnSpc>
              <a:buFont typeface="Wingdings" pitchFamily="2" charset="2"/>
              <a:buChar char="q"/>
            </a:pPr>
            <a:r>
              <a:rPr lang="ar-SA" sz="3500" b="1" dirty="0" smtClean="0"/>
              <a:t>از نظر تداوم مناسب بودن آن مورد بازنگري قرار مي گيرد.</a:t>
            </a:r>
            <a:endParaRPr lang="en-GB" sz="3500" b="1" dirty="0" smtClean="0"/>
          </a:p>
        </p:txBody>
      </p:sp>
    </p:spTree>
  </p:cSld>
  <p:clrMapOvr>
    <a:masterClrMapping/>
  </p:clrMapOvr>
  <p:transition spd="med">
    <p:zo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7474" name="Rectangle 2"/>
          <p:cNvSpPr>
            <a:spLocks noGrp="1" noChangeArrowheads="1"/>
          </p:cNvSpPr>
          <p:nvPr>
            <p:ph type="title"/>
          </p:nvPr>
        </p:nvSpPr>
        <p:spPr>
          <a:xfrm>
            <a:off x="57150" y="147636"/>
            <a:ext cx="9772650" cy="534987"/>
          </a:xfrm>
          <a:solidFill>
            <a:srgbClr val="0000FF"/>
          </a:solidFill>
        </p:spPr>
        <p:txBody>
          <a:bodyPr/>
          <a:lstStyle/>
          <a:p>
            <a:pPr>
              <a:defRPr/>
            </a:pPr>
            <a:r>
              <a:rPr lang="ar-SA" sz="4000" smtClean="0"/>
              <a:t>طرح ريزي</a:t>
            </a:r>
            <a:r>
              <a:rPr lang="fa-IR" sz="4000" smtClean="0"/>
              <a:t>- </a:t>
            </a:r>
            <a:r>
              <a:rPr lang="ar-SA" sz="4000" smtClean="0"/>
              <a:t>اهداف كيفيت</a:t>
            </a:r>
            <a:r>
              <a:rPr lang="ar-SA" sz="3200" b="0" smtClean="0"/>
              <a:t> </a:t>
            </a:r>
            <a:endParaRPr lang="en-US" sz="3200" b="0" smtClean="0"/>
          </a:p>
        </p:txBody>
      </p:sp>
      <p:sp>
        <p:nvSpPr>
          <p:cNvPr id="18435" name="Rectangle 3"/>
          <p:cNvSpPr>
            <a:spLocks noGrp="1" noChangeArrowheads="1"/>
          </p:cNvSpPr>
          <p:nvPr>
            <p:ph type="body" idx="1"/>
          </p:nvPr>
        </p:nvSpPr>
        <p:spPr>
          <a:xfrm>
            <a:off x="168275" y="1038225"/>
            <a:ext cx="9604375" cy="5400675"/>
          </a:xfrm>
        </p:spPr>
        <p:txBody>
          <a:bodyPr/>
          <a:lstStyle/>
          <a:p>
            <a:pPr marL="0" indent="0" algn="justLow">
              <a:lnSpc>
                <a:spcPct val="90000"/>
              </a:lnSpc>
              <a:buFont typeface="Wingdings" pitchFamily="2" charset="2"/>
              <a:buNone/>
            </a:pPr>
            <a:r>
              <a:rPr lang="ar-SA" sz="4300" b="1" dirty="0" smtClean="0"/>
              <a:t>مديريت رده بالا بايد اطمينان يابد كه</a:t>
            </a:r>
            <a:endParaRPr lang="fa-IR" sz="4300" b="1" dirty="0" smtClean="0"/>
          </a:p>
          <a:p>
            <a:pPr marL="0" indent="0" algn="justLow">
              <a:lnSpc>
                <a:spcPct val="90000"/>
              </a:lnSpc>
              <a:buFont typeface="Wingdings" pitchFamily="2" charset="2"/>
              <a:buChar char="q"/>
            </a:pPr>
            <a:r>
              <a:rPr lang="fa-IR" sz="4300" b="1" dirty="0" smtClean="0"/>
              <a:t> </a:t>
            </a:r>
            <a:r>
              <a:rPr lang="ar-SA" sz="4300" b="1" dirty="0" smtClean="0"/>
              <a:t>اهداف كيفيت و از جمله آنهايي كه جهت برآورده كردن الزامات و يا خواسته هاي مربوط به محصول مورد نياز هستند </a:t>
            </a:r>
            <a:r>
              <a:rPr lang="en-US" sz="4300" b="1" dirty="0" smtClean="0"/>
              <a:t>]</a:t>
            </a:r>
            <a:r>
              <a:rPr lang="ar-SA" sz="4300" b="1" dirty="0" smtClean="0"/>
              <a:t> به بند (7-1-الف)رجوع شود .</a:t>
            </a:r>
            <a:r>
              <a:rPr lang="en-US" sz="4300" b="1" dirty="0" smtClean="0"/>
              <a:t>[</a:t>
            </a:r>
            <a:r>
              <a:rPr lang="ar-SA" sz="4300" b="1" dirty="0" smtClean="0"/>
              <a:t>در بخش ها و سطوح مرتبط در درون سازمان تعيين شده اند .</a:t>
            </a:r>
            <a:endParaRPr lang="fa-IR" sz="4300" b="1" dirty="0" smtClean="0"/>
          </a:p>
          <a:p>
            <a:pPr marL="0" indent="0" algn="justLow">
              <a:lnSpc>
                <a:spcPct val="90000"/>
              </a:lnSpc>
              <a:buFont typeface="Wingdings" pitchFamily="2" charset="2"/>
              <a:buChar char="q"/>
            </a:pPr>
            <a:r>
              <a:rPr lang="ar-SA" sz="4300" b="1" dirty="0" smtClean="0"/>
              <a:t>اهداف كيفيت بايد قابل اندازه گيري بوده و با خط مشي كيفيت همخوان باشد .</a:t>
            </a:r>
          </a:p>
        </p:txBody>
      </p:sp>
    </p:spTree>
  </p:cSld>
  <p:clrMapOvr>
    <a:masterClrMapping/>
  </p:clrMapOvr>
  <p:transition spd="med">
    <p:zo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22" name="Rectangle 2"/>
          <p:cNvSpPr>
            <a:spLocks noGrp="1" noChangeArrowheads="1"/>
          </p:cNvSpPr>
          <p:nvPr>
            <p:ph type="title"/>
          </p:nvPr>
        </p:nvSpPr>
        <p:spPr>
          <a:xfrm>
            <a:off x="57150" y="169408"/>
            <a:ext cx="9772650" cy="534987"/>
          </a:xfrm>
          <a:solidFill>
            <a:srgbClr val="0000FF"/>
          </a:solidFill>
        </p:spPr>
        <p:txBody>
          <a:bodyPr/>
          <a:lstStyle/>
          <a:p>
            <a:pPr>
              <a:defRPr/>
            </a:pPr>
            <a:r>
              <a:rPr lang="ar-SA" sz="4000" smtClean="0"/>
              <a:t>طرح ريزي سيستم مديريت كيفيت</a:t>
            </a:r>
            <a:r>
              <a:rPr lang="ar-SA" b="0" smtClean="0"/>
              <a:t> </a:t>
            </a:r>
            <a:endParaRPr lang="en-US" b="0" smtClean="0"/>
          </a:p>
        </p:txBody>
      </p:sp>
      <p:sp>
        <p:nvSpPr>
          <p:cNvPr id="19459" name="Rectangle 3"/>
          <p:cNvSpPr>
            <a:spLocks noGrp="1" noChangeArrowheads="1"/>
          </p:cNvSpPr>
          <p:nvPr>
            <p:ph type="body" idx="1"/>
          </p:nvPr>
        </p:nvSpPr>
        <p:spPr>
          <a:xfrm>
            <a:off x="158750" y="1057275"/>
            <a:ext cx="9604375" cy="5265738"/>
          </a:xfrm>
        </p:spPr>
        <p:txBody>
          <a:bodyPr/>
          <a:lstStyle/>
          <a:p>
            <a:pPr marL="0" indent="0" algn="justLow">
              <a:buFont typeface="Wingdings" pitchFamily="2" charset="2"/>
              <a:buNone/>
            </a:pPr>
            <a:r>
              <a:rPr lang="ar-SA" sz="4300" b="1" dirty="0" smtClean="0"/>
              <a:t>مديريت رده بالا بايد اطمينان يابد كه :</a:t>
            </a:r>
          </a:p>
          <a:p>
            <a:pPr marL="0" indent="0" algn="justLow">
              <a:buFont typeface="Wingdings" pitchFamily="2" charset="2"/>
              <a:buChar char="q"/>
            </a:pPr>
            <a:r>
              <a:rPr lang="ar-SA" sz="4300" b="1" dirty="0" smtClean="0"/>
              <a:t>طرح ريزي سيستم مديريت كيفيت به منظور برآورده كردن الزامات مذكور در بند 4-1 و همچنين اهداف كيفيت انجام گرفته است و</a:t>
            </a:r>
          </a:p>
          <a:p>
            <a:pPr marL="0" indent="0" algn="justLow">
              <a:buFont typeface="Wingdings" pitchFamily="2" charset="2"/>
              <a:buChar char="q"/>
            </a:pPr>
            <a:r>
              <a:rPr lang="ar-SA" sz="4300" b="1" dirty="0" smtClean="0"/>
              <a:t>هنگامي كه تغييرات در سيستم مديريت كيفيت طرح ريزي و اجرا مي گردد ، انسجام سيستم مديريت كيفيت برقرار نگهداشته مي شود .</a:t>
            </a:r>
            <a:endParaRPr lang="en-GB" sz="4300" b="1" dirty="0" smtClean="0"/>
          </a:p>
        </p:txBody>
      </p:sp>
    </p:spTree>
  </p:cSld>
  <p:clrMapOvr>
    <a:masterClrMapping/>
  </p:clrMapOvr>
  <p:transition spd="med">
    <p:zo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5362" name="Rectangle 2"/>
          <p:cNvSpPr>
            <a:spLocks noGrp="1" noChangeArrowheads="1"/>
          </p:cNvSpPr>
          <p:nvPr>
            <p:ph type="title"/>
          </p:nvPr>
        </p:nvSpPr>
        <p:spPr>
          <a:xfrm>
            <a:off x="57150" y="136750"/>
            <a:ext cx="9772650" cy="534987"/>
          </a:xfrm>
          <a:solidFill>
            <a:srgbClr val="0000FF"/>
          </a:solidFill>
        </p:spPr>
        <p:txBody>
          <a:bodyPr/>
          <a:lstStyle/>
          <a:p>
            <a:pPr>
              <a:defRPr/>
            </a:pPr>
            <a:r>
              <a:rPr lang="fa-IR" sz="3200" smtClean="0"/>
              <a:t>کارگروهی- تدوین خط مشی و اهداف کیفیت</a:t>
            </a:r>
            <a:endParaRPr lang="en-US" sz="4800" b="0" smtClean="0"/>
          </a:p>
        </p:txBody>
      </p:sp>
      <p:sp>
        <p:nvSpPr>
          <p:cNvPr id="20483" name="Rectangle 3"/>
          <p:cNvSpPr>
            <a:spLocks noGrp="1" noChangeArrowheads="1"/>
          </p:cNvSpPr>
          <p:nvPr>
            <p:ph type="body" idx="1"/>
          </p:nvPr>
        </p:nvSpPr>
        <p:spPr>
          <a:xfrm>
            <a:off x="130175" y="914400"/>
            <a:ext cx="9604375" cy="5251438"/>
          </a:xfrm>
        </p:spPr>
        <p:txBody>
          <a:bodyPr/>
          <a:lstStyle/>
          <a:p>
            <a:pPr marL="0" indent="0" algn="ctr">
              <a:buFont typeface="Wingdings" pitchFamily="2" charset="2"/>
              <a:buNone/>
            </a:pPr>
            <a:r>
              <a:rPr lang="fa-IR" b="1" dirty="0" smtClean="0"/>
              <a:t>نمونه بیانه خط مشی </a:t>
            </a:r>
          </a:p>
          <a:p>
            <a:pPr marL="0" indent="0" algn="justLow">
              <a:buFont typeface="Wingdings" pitchFamily="2" charset="2"/>
              <a:buNone/>
            </a:pPr>
            <a:r>
              <a:rPr lang="fa-IR" sz="2800" b="1" dirty="0" smtClean="0"/>
              <a:t>شرکت </a:t>
            </a:r>
            <a:r>
              <a:rPr lang="en-US" sz="2800" b="1" dirty="0" smtClean="0"/>
              <a:t> X </a:t>
            </a:r>
            <a:r>
              <a:rPr lang="fa-IR" sz="2800" b="1" dirty="0" smtClean="0"/>
              <a:t> ، تولید کننده قطعات الکترونیکی در صنعت خودرو ، در استای مقاصد سازمانی خود خط مشی های ذیل را سرلوحه فعالیت های خود قرار داده است:</a:t>
            </a:r>
          </a:p>
          <a:p>
            <a:pPr marL="0" indent="0" algn="justLow">
              <a:buFont typeface="Wingdings" pitchFamily="2" charset="2"/>
              <a:buChar char="q"/>
            </a:pPr>
            <a:r>
              <a:rPr lang="fa-IR" sz="2800" b="1" dirty="0" smtClean="0"/>
              <a:t>بهبود رضایت  مشتریان</a:t>
            </a:r>
          </a:p>
          <a:p>
            <a:pPr marL="0" indent="0" algn="justLow">
              <a:buFont typeface="Wingdings" pitchFamily="2" charset="2"/>
              <a:buChar char="q"/>
            </a:pPr>
            <a:r>
              <a:rPr lang="fa-IR" sz="2800" b="1" dirty="0" smtClean="0"/>
              <a:t>توسعه شایستگی های کارکنان</a:t>
            </a:r>
          </a:p>
          <a:p>
            <a:pPr marL="0" indent="0" algn="justLow">
              <a:buFont typeface="Wingdings" pitchFamily="2" charset="2"/>
              <a:buChar char="q"/>
            </a:pPr>
            <a:r>
              <a:rPr lang="fa-IR" sz="2800" b="1" dirty="0" smtClean="0"/>
              <a:t>بهبود عمکرد فرآیندها و کیفیت محصولات</a:t>
            </a:r>
          </a:p>
          <a:p>
            <a:pPr marL="0" indent="0" algn="justLow">
              <a:buFont typeface="Wingdings" pitchFamily="2" charset="2"/>
              <a:buChar char="q"/>
            </a:pPr>
            <a:r>
              <a:rPr lang="fa-IR" sz="2800" b="1" dirty="0" smtClean="0"/>
              <a:t>بهبود منابع تامین</a:t>
            </a:r>
          </a:p>
          <a:p>
            <a:pPr marL="0" indent="0" algn="justLow">
              <a:buFont typeface="Wingdings" pitchFamily="2" charset="2"/>
              <a:buChar char="q"/>
            </a:pPr>
            <a:r>
              <a:rPr lang="fa-IR" sz="2800" b="1" dirty="0" smtClean="0"/>
              <a:t> استقرار و بهبود سيستم مديريت كيفيت منطبق با الزامات استاندارد </a:t>
            </a:r>
            <a:r>
              <a:rPr lang="en-US" sz="2800" b="1" dirty="0" smtClean="0"/>
              <a:t>ISO9001:2000</a:t>
            </a:r>
            <a:endParaRPr lang="fa-IR" sz="2800" b="1" dirty="0" smtClean="0"/>
          </a:p>
        </p:txBody>
      </p:sp>
    </p:spTree>
  </p:cSld>
  <p:clrMapOvr>
    <a:masterClrMapping/>
  </p:clrMapOvr>
  <p:transition spd="med">
    <p:zo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7410" name="Rectangle 2"/>
          <p:cNvSpPr>
            <a:spLocks noGrp="1" noChangeArrowheads="1"/>
          </p:cNvSpPr>
          <p:nvPr>
            <p:ph type="title"/>
          </p:nvPr>
        </p:nvSpPr>
        <p:spPr>
          <a:xfrm>
            <a:off x="57150" y="82320"/>
            <a:ext cx="9772650" cy="534987"/>
          </a:xfrm>
          <a:solidFill>
            <a:srgbClr val="0000FF"/>
          </a:solidFill>
        </p:spPr>
        <p:txBody>
          <a:bodyPr/>
          <a:lstStyle/>
          <a:p>
            <a:pPr>
              <a:defRPr/>
            </a:pPr>
            <a:r>
              <a:rPr lang="fa-IR" sz="3200" smtClean="0"/>
              <a:t>کارگروهی- تدوین اهداف کیفیت</a:t>
            </a:r>
            <a:endParaRPr lang="en-US" sz="4800" b="0" smtClean="0"/>
          </a:p>
        </p:txBody>
      </p:sp>
      <p:pic>
        <p:nvPicPr>
          <p:cNvPr id="21507" name="Picture 5"/>
          <p:cNvPicPr>
            <a:picLocks noChangeAspect="1" noChangeArrowheads="1"/>
          </p:cNvPicPr>
          <p:nvPr/>
        </p:nvPicPr>
        <p:blipFill>
          <a:blip r:embed="rId3" cstate="print"/>
          <a:srcRect/>
          <a:stretch>
            <a:fillRect/>
          </a:stretch>
        </p:blipFill>
        <p:spPr bwMode="auto">
          <a:xfrm>
            <a:off x="0" y="758825"/>
            <a:ext cx="9906000" cy="61277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9458" name="Rectangle 2"/>
          <p:cNvSpPr>
            <a:spLocks noGrp="1" noChangeArrowheads="1"/>
          </p:cNvSpPr>
          <p:nvPr>
            <p:ph type="title"/>
          </p:nvPr>
        </p:nvSpPr>
        <p:spPr>
          <a:xfrm>
            <a:off x="57150" y="60548"/>
            <a:ext cx="9772650" cy="534987"/>
          </a:xfrm>
          <a:solidFill>
            <a:srgbClr val="0000FF"/>
          </a:solidFill>
        </p:spPr>
        <p:txBody>
          <a:bodyPr/>
          <a:lstStyle/>
          <a:p>
            <a:pPr>
              <a:defRPr/>
            </a:pPr>
            <a:r>
              <a:rPr lang="fa-IR" sz="3200" smtClean="0"/>
              <a:t>کارگروهی- عملیاتی کردن اهداف کیفیت</a:t>
            </a:r>
            <a:endParaRPr lang="en-US" sz="4800" b="0" smtClean="0"/>
          </a:p>
        </p:txBody>
      </p:sp>
      <p:pic>
        <p:nvPicPr>
          <p:cNvPr id="22531" name="Picture 4"/>
          <p:cNvPicPr>
            <a:picLocks noChangeAspect="1" noChangeArrowheads="1"/>
          </p:cNvPicPr>
          <p:nvPr/>
        </p:nvPicPr>
        <p:blipFill>
          <a:blip r:embed="rId3" cstate="print"/>
          <a:srcRect/>
          <a:stretch>
            <a:fillRect/>
          </a:stretch>
        </p:blipFill>
        <p:spPr bwMode="auto">
          <a:xfrm>
            <a:off x="0" y="823913"/>
            <a:ext cx="9906000" cy="604678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9709" name="Line 61"/>
          <p:cNvSpPr>
            <a:spLocks noChangeShapeType="1"/>
          </p:cNvSpPr>
          <p:nvPr/>
        </p:nvSpPr>
        <p:spPr bwMode="auto">
          <a:xfrm>
            <a:off x="7600950" y="2386013"/>
            <a:ext cx="1588" cy="136525"/>
          </a:xfrm>
          <a:prstGeom prst="line">
            <a:avLst/>
          </a:prstGeom>
          <a:noFill/>
          <a:ln w="9525">
            <a:solidFill>
              <a:schemeClr val="tx1"/>
            </a:solidFill>
            <a:round/>
            <a:headEnd/>
            <a:tailEnd type="triangle" w="med" len="med"/>
          </a:ln>
        </p:spPr>
        <p:txBody>
          <a:bodyPr/>
          <a:lstStyle/>
          <a:p>
            <a:endParaRPr lang="fa-IR"/>
          </a:p>
        </p:txBody>
      </p:sp>
      <p:sp>
        <p:nvSpPr>
          <p:cNvPr id="3739650" name="Rectangle 2"/>
          <p:cNvSpPr>
            <a:spLocks noChangeArrowheads="1"/>
          </p:cNvSpPr>
          <p:nvPr/>
        </p:nvSpPr>
        <p:spPr bwMode="auto">
          <a:xfrm>
            <a:off x="4856163" y="3514725"/>
            <a:ext cx="1733550" cy="3292475"/>
          </a:xfrm>
          <a:prstGeom prst="rect">
            <a:avLst/>
          </a:prstGeom>
          <a:noFill/>
          <a:ln w="9525">
            <a:solidFill>
              <a:schemeClr val="tx1"/>
            </a:solidFill>
            <a:miter lim="800000"/>
            <a:headEnd/>
            <a:tailEnd/>
          </a:ln>
        </p:spPr>
        <p:txBody>
          <a:bodyPr/>
          <a:lstStyle/>
          <a:p>
            <a:pPr algn="ctr"/>
            <a:r>
              <a:rPr lang="ar-SA" sz="1200" b="1">
                <a:ea typeface="Times New Roman" pitchFamily="18" charset="0"/>
                <a:cs typeface="Yagut"/>
              </a:rPr>
              <a:t>رضايت سايرطرف هاي ذينفع</a:t>
            </a:r>
          </a:p>
        </p:txBody>
      </p:sp>
      <p:sp>
        <p:nvSpPr>
          <p:cNvPr id="3739651" name="Rectangle 3"/>
          <p:cNvSpPr>
            <a:spLocks noChangeArrowheads="1"/>
          </p:cNvSpPr>
          <p:nvPr/>
        </p:nvSpPr>
        <p:spPr bwMode="auto">
          <a:xfrm>
            <a:off x="6954838" y="1514475"/>
            <a:ext cx="1300162" cy="3014663"/>
          </a:xfrm>
          <a:prstGeom prst="rect">
            <a:avLst/>
          </a:prstGeom>
          <a:noFill/>
          <a:ln w="9525">
            <a:solidFill>
              <a:schemeClr val="tx1"/>
            </a:solidFill>
            <a:miter lim="800000"/>
            <a:headEnd/>
            <a:tailEnd/>
          </a:ln>
        </p:spPr>
        <p:txBody>
          <a:bodyPr/>
          <a:lstStyle/>
          <a:p>
            <a:pPr algn="ctr" rtl="0"/>
            <a:r>
              <a:rPr lang="ar-SA" sz="1200" b="1">
                <a:ea typeface="Times New Roman" pitchFamily="18" charset="0"/>
                <a:cs typeface="Yagut"/>
              </a:rPr>
              <a:t>شركت</a:t>
            </a:r>
          </a:p>
        </p:txBody>
      </p:sp>
      <p:sp>
        <p:nvSpPr>
          <p:cNvPr id="3739657" name="Text Box 9"/>
          <p:cNvSpPr txBox="1">
            <a:spLocks noChangeArrowheads="1"/>
          </p:cNvSpPr>
          <p:nvPr/>
        </p:nvSpPr>
        <p:spPr bwMode="auto">
          <a:xfrm>
            <a:off x="4608513" y="1985963"/>
            <a:ext cx="804862" cy="303212"/>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مشتريان</a:t>
            </a:r>
          </a:p>
        </p:txBody>
      </p:sp>
      <p:grpSp>
        <p:nvGrpSpPr>
          <p:cNvPr id="2" name="Group 10"/>
          <p:cNvGrpSpPr>
            <a:grpSpLocks/>
          </p:cNvGrpSpPr>
          <p:nvPr/>
        </p:nvGrpSpPr>
        <p:grpSpPr bwMode="auto">
          <a:xfrm>
            <a:off x="5340350" y="1866902"/>
            <a:ext cx="1744663" cy="312737"/>
            <a:chOff x="2025" y="830"/>
            <a:chExt cx="1014" cy="197"/>
          </a:xfrm>
          <a:noFill/>
        </p:grpSpPr>
        <p:sp>
          <p:nvSpPr>
            <p:cNvPr id="38963" name="Line 11"/>
            <p:cNvSpPr>
              <a:spLocks noChangeShapeType="1"/>
            </p:cNvSpPr>
            <p:nvPr/>
          </p:nvSpPr>
          <p:spPr bwMode="auto">
            <a:xfrm>
              <a:off x="2067" y="999"/>
              <a:ext cx="972" cy="0"/>
            </a:xfrm>
            <a:prstGeom prst="line">
              <a:avLst/>
            </a:prstGeom>
            <a:grpFill/>
            <a:ln w="9525">
              <a:solidFill>
                <a:schemeClr val="tx1"/>
              </a:solidFill>
              <a:round/>
              <a:headEnd/>
              <a:tailEnd type="triangle" w="med" len="med"/>
            </a:ln>
          </p:spPr>
          <p:txBody>
            <a:bodyPr/>
            <a:lstStyle/>
            <a:p>
              <a:endParaRPr lang="fa-IR"/>
            </a:p>
          </p:txBody>
        </p:sp>
        <p:sp>
          <p:nvSpPr>
            <p:cNvPr id="38964" name="Rectangle 12"/>
            <p:cNvSpPr>
              <a:spLocks noChangeArrowheads="1"/>
            </p:cNvSpPr>
            <p:nvPr/>
          </p:nvSpPr>
          <p:spPr bwMode="auto">
            <a:xfrm>
              <a:off x="2025" y="830"/>
              <a:ext cx="759" cy="197"/>
            </a:xfrm>
            <a:prstGeom prst="rect">
              <a:avLst/>
            </a:prstGeom>
            <a:grpFill/>
            <a:ln w="9525">
              <a:noFill/>
              <a:miter lim="800000"/>
              <a:headEnd/>
              <a:tailEnd/>
            </a:ln>
          </p:spPr>
          <p:txBody>
            <a:bodyPr/>
            <a:lstStyle/>
            <a:p>
              <a:r>
                <a:rPr lang="ar-SA" sz="1200" b="1" dirty="0">
                  <a:ea typeface="Times New Roman" pitchFamily="18" charset="0"/>
                  <a:cs typeface="Yagut"/>
                </a:rPr>
                <a:t>صداي مشتريان</a:t>
              </a:r>
            </a:p>
          </p:txBody>
        </p:sp>
      </p:grpSp>
      <p:grpSp>
        <p:nvGrpSpPr>
          <p:cNvPr id="3" name="Group 13"/>
          <p:cNvGrpSpPr>
            <a:grpSpLocks/>
          </p:cNvGrpSpPr>
          <p:nvPr/>
        </p:nvGrpSpPr>
        <p:grpSpPr bwMode="auto">
          <a:xfrm>
            <a:off x="5289550" y="2311400"/>
            <a:ext cx="1795463" cy="1597025"/>
            <a:chOff x="1995" y="1110"/>
            <a:chExt cx="1044" cy="1006"/>
          </a:xfrm>
          <a:noFill/>
        </p:grpSpPr>
        <p:sp>
          <p:nvSpPr>
            <p:cNvPr id="38961" name="Line 14"/>
            <p:cNvSpPr>
              <a:spLocks noChangeShapeType="1"/>
            </p:cNvSpPr>
            <p:nvPr/>
          </p:nvSpPr>
          <p:spPr bwMode="auto">
            <a:xfrm flipH="1" flipV="1">
              <a:off x="1995" y="1110"/>
              <a:ext cx="1044" cy="1006"/>
            </a:xfrm>
            <a:prstGeom prst="line">
              <a:avLst/>
            </a:prstGeom>
            <a:grpFill/>
            <a:ln w="9525">
              <a:solidFill>
                <a:schemeClr val="tx1"/>
              </a:solidFill>
              <a:round/>
              <a:headEnd/>
              <a:tailEnd type="triangle" w="med" len="med"/>
            </a:ln>
          </p:spPr>
          <p:txBody>
            <a:bodyPr/>
            <a:lstStyle/>
            <a:p>
              <a:endParaRPr lang="fa-IR"/>
            </a:p>
          </p:txBody>
        </p:sp>
        <p:sp>
          <p:nvSpPr>
            <p:cNvPr id="38962" name="Rectangle 15"/>
            <p:cNvSpPr>
              <a:spLocks noChangeArrowheads="1"/>
            </p:cNvSpPr>
            <p:nvPr/>
          </p:nvSpPr>
          <p:spPr bwMode="auto">
            <a:xfrm>
              <a:off x="2099" y="1390"/>
              <a:ext cx="792" cy="279"/>
            </a:xfrm>
            <a:prstGeom prst="rect">
              <a:avLst/>
            </a:prstGeom>
            <a:grpFill/>
            <a:ln w="9525">
              <a:noFill/>
              <a:miter lim="800000"/>
              <a:headEnd/>
              <a:tailEnd/>
            </a:ln>
          </p:spPr>
          <p:txBody>
            <a:bodyPr/>
            <a:lstStyle/>
            <a:p>
              <a:pPr algn="ctr"/>
              <a:r>
                <a:rPr lang="ar-SA" sz="1200" b="1" dirty="0">
                  <a:ea typeface="Times New Roman" pitchFamily="18" charset="0"/>
                  <a:cs typeface="Yagut"/>
                </a:rPr>
                <a:t>محصول /خدمات منطبق بانيازهاي مشتريان</a:t>
              </a:r>
            </a:p>
          </p:txBody>
        </p:sp>
      </p:grpSp>
      <p:sp>
        <p:nvSpPr>
          <p:cNvPr id="3739664" name="Text Box 16"/>
          <p:cNvSpPr txBox="1">
            <a:spLocks noChangeArrowheads="1"/>
          </p:cNvSpPr>
          <p:nvPr/>
        </p:nvSpPr>
        <p:spPr bwMode="auto">
          <a:xfrm>
            <a:off x="2657475" y="1957388"/>
            <a:ext cx="1093788" cy="319087"/>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مشتريان راضي</a:t>
            </a:r>
          </a:p>
        </p:txBody>
      </p:sp>
      <p:sp>
        <p:nvSpPr>
          <p:cNvPr id="3739665" name="Text Box 17"/>
          <p:cNvSpPr txBox="1">
            <a:spLocks noChangeArrowheads="1"/>
          </p:cNvSpPr>
          <p:nvPr/>
        </p:nvSpPr>
        <p:spPr bwMode="auto">
          <a:xfrm>
            <a:off x="2286000" y="954088"/>
            <a:ext cx="1857375" cy="442912"/>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ترجيح شركت ومحصولات</a:t>
            </a:r>
            <a:endParaRPr lang="en-US" sz="1200" b="1">
              <a:ea typeface="Times New Roman" pitchFamily="18" charset="0"/>
              <a:cs typeface="Yagut"/>
            </a:endParaRPr>
          </a:p>
          <a:p>
            <a:pPr algn="ctr" eaLnBrk="0" hangingPunct="0"/>
            <a:r>
              <a:rPr lang="fa-IR" sz="1200" b="1">
                <a:ea typeface="Times New Roman" pitchFamily="18" charset="0"/>
                <a:cs typeface="Yagut"/>
              </a:rPr>
              <a:t>آن </a:t>
            </a:r>
            <a:r>
              <a:rPr lang="ar-SA" sz="1200" b="1">
                <a:ea typeface="Times New Roman" pitchFamily="18" charset="0"/>
                <a:cs typeface="Yagut"/>
              </a:rPr>
              <a:t>به ساير شركت ها</a:t>
            </a:r>
            <a:endParaRPr lang="ar-SA" sz="1200" b="1">
              <a:ea typeface="Yagut"/>
              <a:cs typeface="Yagut"/>
            </a:endParaRPr>
          </a:p>
        </p:txBody>
      </p:sp>
      <p:sp>
        <p:nvSpPr>
          <p:cNvPr id="3739666" name="Line 18"/>
          <p:cNvSpPr>
            <a:spLocks noChangeShapeType="1"/>
          </p:cNvSpPr>
          <p:nvPr/>
        </p:nvSpPr>
        <p:spPr bwMode="auto">
          <a:xfrm>
            <a:off x="3152775" y="2281238"/>
            <a:ext cx="1588" cy="355600"/>
          </a:xfrm>
          <a:prstGeom prst="line">
            <a:avLst/>
          </a:prstGeom>
          <a:noFill/>
          <a:ln w="9525">
            <a:solidFill>
              <a:schemeClr val="tx1"/>
            </a:solidFill>
            <a:round/>
            <a:headEnd/>
            <a:tailEnd type="triangle" w="med" len="med"/>
          </a:ln>
        </p:spPr>
        <p:txBody>
          <a:bodyPr/>
          <a:lstStyle/>
          <a:p>
            <a:endParaRPr lang="fa-IR"/>
          </a:p>
        </p:txBody>
      </p:sp>
      <p:sp>
        <p:nvSpPr>
          <p:cNvPr id="3739667" name="Text Box 19"/>
          <p:cNvSpPr txBox="1">
            <a:spLocks noChangeArrowheads="1"/>
          </p:cNvSpPr>
          <p:nvPr/>
        </p:nvSpPr>
        <p:spPr bwMode="auto">
          <a:xfrm>
            <a:off x="2503488" y="2635250"/>
            <a:ext cx="1300162" cy="523875"/>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وفاداري مشتريان</a:t>
            </a:r>
            <a:endParaRPr lang="en-US" sz="1200" b="1">
              <a:ea typeface="Times New Roman" pitchFamily="18" charset="0"/>
              <a:cs typeface="Yagut"/>
            </a:endParaRPr>
          </a:p>
          <a:p>
            <a:pPr algn="ctr" eaLnBrk="0" hangingPunct="0"/>
            <a:r>
              <a:rPr lang="ar-SA" sz="1200" b="1">
                <a:latin typeface="فهفق"/>
                <a:ea typeface="Times New Roman" pitchFamily="18" charset="0"/>
                <a:cs typeface="Yagut"/>
              </a:rPr>
              <a:t>(رابطه بلند مدت</a:t>
            </a:r>
            <a:r>
              <a:rPr lang="ar-SA" sz="1200" b="1">
                <a:ea typeface="Times New Roman" pitchFamily="18" charset="0"/>
                <a:cs typeface="Yagut"/>
              </a:rPr>
              <a:t>)</a:t>
            </a:r>
            <a:endParaRPr lang="ar-SA" sz="1200" b="1">
              <a:ea typeface="Yagut"/>
              <a:cs typeface="Yagut"/>
            </a:endParaRPr>
          </a:p>
        </p:txBody>
      </p:sp>
      <p:sp>
        <p:nvSpPr>
          <p:cNvPr id="3739668" name="Line 20"/>
          <p:cNvSpPr>
            <a:spLocks noChangeShapeType="1"/>
          </p:cNvSpPr>
          <p:nvPr/>
        </p:nvSpPr>
        <p:spPr bwMode="auto">
          <a:xfrm>
            <a:off x="3152775" y="3159125"/>
            <a:ext cx="1588" cy="355600"/>
          </a:xfrm>
          <a:prstGeom prst="line">
            <a:avLst/>
          </a:prstGeom>
          <a:noFill/>
          <a:ln w="9525">
            <a:solidFill>
              <a:schemeClr val="tx1"/>
            </a:solidFill>
            <a:round/>
            <a:headEnd/>
            <a:tailEnd type="triangle" w="med" len="med"/>
          </a:ln>
        </p:spPr>
        <p:txBody>
          <a:bodyPr/>
          <a:lstStyle/>
          <a:p>
            <a:endParaRPr lang="fa-IR"/>
          </a:p>
        </p:txBody>
      </p:sp>
      <p:sp>
        <p:nvSpPr>
          <p:cNvPr id="3739669" name="Text Box 21"/>
          <p:cNvSpPr txBox="1">
            <a:spLocks noChangeArrowheads="1"/>
          </p:cNvSpPr>
          <p:nvPr/>
        </p:nvSpPr>
        <p:spPr bwMode="auto">
          <a:xfrm>
            <a:off x="2606675" y="3529013"/>
            <a:ext cx="1093788" cy="319087"/>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درآمد بيشتر</a:t>
            </a:r>
          </a:p>
        </p:txBody>
      </p:sp>
      <p:sp>
        <p:nvSpPr>
          <p:cNvPr id="3739670" name="Text Box 22"/>
          <p:cNvSpPr txBox="1">
            <a:spLocks noChangeArrowheads="1"/>
          </p:cNvSpPr>
          <p:nvPr/>
        </p:nvSpPr>
        <p:spPr bwMode="auto">
          <a:xfrm>
            <a:off x="2627313" y="4178300"/>
            <a:ext cx="1093787" cy="400050"/>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سود بيشتر</a:t>
            </a:r>
          </a:p>
        </p:txBody>
      </p:sp>
      <p:sp>
        <p:nvSpPr>
          <p:cNvPr id="3739671" name="Line 23"/>
          <p:cNvSpPr>
            <a:spLocks noChangeShapeType="1"/>
          </p:cNvSpPr>
          <p:nvPr/>
        </p:nvSpPr>
        <p:spPr bwMode="auto">
          <a:xfrm>
            <a:off x="3163888" y="3840163"/>
            <a:ext cx="1587" cy="354012"/>
          </a:xfrm>
          <a:prstGeom prst="line">
            <a:avLst/>
          </a:prstGeom>
          <a:noFill/>
          <a:ln w="9525">
            <a:solidFill>
              <a:schemeClr val="tx1"/>
            </a:solidFill>
            <a:round/>
            <a:headEnd/>
            <a:tailEnd type="triangle" w="med" len="med"/>
          </a:ln>
        </p:spPr>
        <p:txBody>
          <a:bodyPr/>
          <a:lstStyle/>
          <a:p>
            <a:endParaRPr lang="fa-IR"/>
          </a:p>
        </p:txBody>
      </p:sp>
      <p:sp>
        <p:nvSpPr>
          <p:cNvPr id="3739672" name="Text Box 24"/>
          <p:cNvSpPr txBox="1">
            <a:spLocks noChangeArrowheads="1"/>
          </p:cNvSpPr>
          <p:nvPr/>
        </p:nvSpPr>
        <p:spPr bwMode="auto">
          <a:xfrm>
            <a:off x="5041900" y="4030663"/>
            <a:ext cx="1423988" cy="319087"/>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رضايت صاحبان سهام</a:t>
            </a:r>
          </a:p>
        </p:txBody>
      </p:sp>
      <p:sp>
        <p:nvSpPr>
          <p:cNvPr id="3739673" name="Text Box 25"/>
          <p:cNvSpPr txBox="1">
            <a:spLocks noChangeArrowheads="1"/>
          </p:cNvSpPr>
          <p:nvPr/>
        </p:nvSpPr>
        <p:spPr bwMode="auto">
          <a:xfrm>
            <a:off x="5041900" y="4392613"/>
            <a:ext cx="1423988" cy="319087"/>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رضايت كاركنان</a:t>
            </a:r>
          </a:p>
        </p:txBody>
      </p:sp>
      <p:sp>
        <p:nvSpPr>
          <p:cNvPr id="3739674" name="Line 26"/>
          <p:cNvSpPr>
            <a:spLocks noChangeShapeType="1"/>
          </p:cNvSpPr>
          <p:nvPr/>
        </p:nvSpPr>
        <p:spPr bwMode="auto">
          <a:xfrm flipV="1">
            <a:off x="3741738" y="4260850"/>
            <a:ext cx="1300162" cy="1588"/>
          </a:xfrm>
          <a:prstGeom prst="line">
            <a:avLst/>
          </a:prstGeom>
          <a:noFill/>
          <a:ln w="9525">
            <a:solidFill>
              <a:schemeClr val="tx1"/>
            </a:solidFill>
            <a:round/>
            <a:headEnd/>
            <a:tailEnd type="triangle" w="med" len="med"/>
          </a:ln>
        </p:spPr>
        <p:txBody>
          <a:bodyPr/>
          <a:lstStyle/>
          <a:p>
            <a:endParaRPr lang="fa-IR"/>
          </a:p>
        </p:txBody>
      </p:sp>
      <p:sp>
        <p:nvSpPr>
          <p:cNvPr id="3739675" name="Line 27"/>
          <p:cNvSpPr>
            <a:spLocks noChangeShapeType="1"/>
          </p:cNvSpPr>
          <p:nvPr/>
        </p:nvSpPr>
        <p:spPr bwMode="auto">
          <a:xfrm>
            <a:off x="3122613" y="4578350"/>
            <a:ext cx="1587" cy="354013"/>
          </a:xfrm>
          <a:prstGeom prst="line">
            <a:avLst/>
          </a:prstGeom>
          <a:noFill/>
          <a:ln w="9525">
            <a:solidFill>
              <a:schemeClr val="tx1"/>
            </a:solidFill>
            <a:round/>
            <a:headEnd/>
            <a:tailEnd type="triangle" w="med" len="med"/>
          </a:ln>
        </p:spPr>
        <p:txBody>
          <a:bodyPr/>
          <a:lstStyle/>
          <a:p>
            <a:endParaRPr lang="fa-IR"/>
          </a:p>
        </p:txBody>
      </p:sp>
      <p:sp>
        <p:nvSpPr>
          <p:cNvPr id="3739676" name="Text Box 28"/>
          <p:cNvSpPr txBox="1">
            <a:spLocks noChangeArrowheads="1"/>
          </p:cNvSpPr>
          <p:nvPr/>
        </p:nvSpPr>
        <p:spPr bwMode="auto">
          <a:xfrm>
            <a:off x="2678113" y="4932363"/>
            <a:ext cx="1093787" cy="355600"/>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توسعه بيشتر</a:t>
            </a:r>
          </a:p>
        </p:txBody>
      </p:sp>
      <p:sp>
        <p:nvSpPr>
          <p:cNvPr id="3739677" name="Text Box 29"/>
          <p:cNvSpPr txBox="1">
            <a:spLocks noChangeArrowheads="1"/>
          </p:cNvSpPr>
          <p:nvPr/>
        </p:nvSpPr>
        <p:spPr bwMode="auto">
          <a:xfrm>
            <a:off x="5062538" y="4864100"/>
            <a:ext cx="1392237" cy="531813"/>
          </a:xfrm>
          <a:prstGeom prst="rect">
            <a:avLst/>
          </a:prstGeom>
          <a:noFill/>
          <a:ln w="9525">
            <a:solidFill>
              <a:schemeClr val="tx1"/>
            </a:solidFill>
            <a:miter lim="800000"/>
            <a:headEnd/>
            <a:tailEnd/>
          </a:ln>
        </p:spPr>
        <p:txBody>
          <a:bodyPr anchor="ctr"/>
          <a:lstStyle/>
          <a:p>
            <a:pPr algn="ctr"/>
            <a:endParaRPr lang="fa-IR" sz="1200" b="1">
              <a:ea typeface="Times New Roman" pitchFamily="18" charset="0"/>
              <a:cs typeface="Yagut"/>
            </a:endParaRPr>
          </a:p>
          <a:p>
            <a:pPr algn="ctr"/>
            <a:r>
              <a:rPr lang="ar-SA" sz="1200" b="1">
                <a:ea typeface="Times New Roman" pitchFamily="18" charset="0"/>
                <a:cs typeface="Yagut"/>
              </a:rPr>
              <a:t>رضايت جامعه</a:t>
            </a:r>
          </a:p>
        </p:txBody>
      </p:sp>
      <p:sp>
        <p:nvSpPr>
          <p:cNvPr id="3739678" name="Text Box 30"/>
          <p:cNvSpPr txBox="1">
            <a:spLocks noChangeArrowheads="1"/>
          </p:cNvSpPr>
          <p:nvPr/>
        </p:nvSpPr>
        <p:spPr bwMode="auto">
          <a:xfrm>
            <a:off x="5051425" y="5530850"/>
            <a:ext cx="1393825" cy="531813"/>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رضايت </a:t>
            </a:r>
            <a:endParaRPr lang="en-US" sz="1200" b="1">
              <a:ea typeface="Times New Roman" pitchFamily="18" charset="0"/>
              <a:cs typeface="Yagut"/>
            </a:endParaRPr>
          </a:p>
          <a:p>
            <a:pPr algn="ctr" eaLnBrk="0" hangingPunct="0"/>
            <a:r>
              <a:rPr lang="ar-SA" sz="1200" b="1">
                <a:ea typeface="Times New Roman" pitchFamily="18" charset="0"/>
                <a:cs typeface="Yagut"/>
              </a:rPr>
              <a:t>تامين كنندگان</a:t>
            </a:r>
            <a:endParaRPr lang="ar-SA" sz="1200" b="1">
              <a:ea typeface="Yagut"/>
              <a:cs typeface="Yagut"/>
            </a:endParaRPr>
          </a:p>
        </p:txBody>
      </p:sp>
      <p:sp>
        <p:nvSpPr>
          <p:cNvPr id="3739679" name="Line 31"/>
          <p:cNvSpPr>
            <a:spLocks noChangeShapeType="1"/>
          </p:cNvSpPr>
          <p:nvPr/>
        </p:nvSpPr>
        <p:spPr bwMode="auto">
          <a:xfrm flipV="1">
            <a:off x="4060825" y="5848350"/>
            <a:ext cx="990600" cy="1588"/>
          </a:xfrm>
          <a:prstGeom prst="line">
            <a:avLst/>
          </a:prstGeom>
          <a:noFill/>
          <a:ln w="9525">
            <a:solidFill>
              <a:schemeClr val="tx1"/>
            </a:solidFill>
            <a:round/>
            <a:headEnd/>
            <a:tailEnd type="triangle" w="med" len="med"/>
          </a:ln>
        </p:spPr>
        <p:txBody>
          <a:bodyPr/>
          <a:lstStyle/>
          <a:p>
            <a:endParaRPr lang="fa-IR"/>
          </a:p>
        </p:txBody>
      </p:sp>
      <p:grpSp>
        <p:nvGrpSpPr>
          <p:cNvPr id="4" name="Group 32"/>
          <p:cNvGrpSpPr>
            <a:grpSpLocks/>
          </p:cNvGrpSpPr>
          <p:nvPr/>
        </p:nvGrpSpPr>
        <p:grpSpPr bwMode="auto">
          <a:xfrm>
            <a:off x="3741738" y="4271965"/>
            <a:ext cx="1300162" cy="266700"/>
            <a:chOff x="1095" y="2345"/>
            <a:chExt cx="756" cy="168"/>
          </a:xfrm>
          <a:noFill/>
        </p:grpSpPr>
        <p:sp>
          <p:nvSpPr>
            <p:cNvPr id="38959" name="Line 33"/>
            <p:cNvSpPr>
              <a:spLocks noChangeShapeType="1"/>
            </p:cNvSpPr>
            <p:nvPr/>
          </p:nvSpPr>
          <p:spPr bwMode="auto">
            <a:xfrm flipV="1">
              <a:off x="1095" y="2496"/>
              <a:ext cx="756" cy="0"/>
            </a:xfrm>
            <a:prstGeom prst="line">
              <a:avLst/>
            </a:prstGeom>
            <a:grpFill/>
            <a:ln w="9525">
              <a:solidFill>
                <a:schemeClr val="tx1"/>
              </a:solidFill>
              <a:round/>
              <a:headEnd/>
              <a:tailEnd type="triangle" w="med" len="med"/>
            </a:ln>
          </p:spPr>
          <p:txBody>
            <a:bodyPr/>
            <a:lstStyle/>
            <a:p>
              <a:endParaRPr lang="fa-IR"/>
            </a:p>
          </p:txBody>
        </p:sp>
        <p:sp>
          <p:nvSpPr>
            <p:cNvPr id="38960" name="Rectangle 34"/>
            <p:cNvSpPr>
              <a:spLocks noChangeArrowheads="1"/>
            </p:cNvSpPr>
            <p:nvPr/>
          </p:nvSpPr>
          <p:spPr bwMode="auto">
            <a:xfrm>
              <a:off x="1185" y="2345"/>
              <a:ext cx="504" cy="168"/>
            </a:xfrm>
            <a:prstGeom prst="rect">
              <a:avLst/>
            </a:prstGeom>
            <a:grpFill/>
            <a:ln w="9525">
              <a:noFill/>
              <a:miter lim="800000"/>
              <a:headEnd/>
              <a:tailEnd/>
            </a:ln>
          </p:spPr>
          <p:txBody>
            <a:bodyPr/>
            <a:lstStyle/>
            <a:p>
              <a:r>
                <a:rPr lang="ar-SA" sz="1200" b="1" dirty="0">
                  <a:ea typeface="Times New Roman" pitchFamily="18" charset="0"/>
                  <a:cs typeface="Yagut"/>
                </a:rPr>
                <a:t>مزاياي بيشتر</a:t>
              </a:r>
            </a:p>
          </p:txBody>
        </p:sp>
      </p:grpSp>
      <p:grpSp>
        <p:nvGrpSpPr>
          <p:cNvPr id="5" name="Group 35"/>
          <p:cNvGrpSpPr>
            <a:grpSpLocks/>
          </p:cNvGrpSpPr>
          <p:nvPr/>
        </p:nvGrpSpPr>
        <p:grpSpPr bwMode="auto">
          <a:xfrm>
            <a:off x="3783013" y="4840286"/>
            <a:ext cx="1300162" cy="265113"/>
            <a:chOff x="1119" y="2703"/>
            <a:chExt cx="756" cy="167"/>
          </a:xfrm>
          <a:noFill/>
        </p:grpSpPr>
        <p:sp>
          <p:nvSpPr>
            <p:cNvPr id="38957" name="Line 36"/>
            <p:cNvSpPr>
              <a:spLocks noChangeShapeType="1"/>
            </p:cNvSpPr>
            <p:nvPr/>
          </p:nvSpPr>
          <p:spPr bwMode="auto">
            <a:xfrm flipV="1">
              <a:off x="1119" y="2859"/>
              <a:ext cx="756" cy="0"/>
            </a:xfrm>
            <a:prstGeom prst="line">
              <a:avLst/>
            </a:prstGeom>
            <a:grpFill/>
            <a:ln w="9525">
              <a:solidFill>
                <a:schemeClr val="tx1"/>
              </a:solidFill>
              <a:round/>
              <a:headEnd/>
              <a:tailEnd type="triangle" w="med" len="med"/>
            </a:ln>
          </p:spPr>
          <p:txBody>
            <a:bodyPr/>
            <a:lstStyle/>
            <a:p>
              <a:endParaRPr lang="fa-IR"/>
            </a:p>
          </p:txBody>
        </p:sp>
        <p:sp>
          <p:nvSpPr>
            <p:cNvPr id="38958" name="Rectangle 37"/>
            <p:cNvSpPr>
              <a:spLocks noChangeArrowheads="1"/>
            </p:cNvSpPr>
            <p:nvPr/>
          </p:nvSpPr>
          <p:spPr bwMode="auto">
            <a:xfrm>
              <a:off x="1185" y="2703"/>
              <a:ext cx="486" cy="167"/>
            </a:xfrm>
            <a:prstGeom prst="rect">
              <a:avLst/>
            </a:prstGeom>
            <a:grpFill/>
            <a:ln w="9525">
              <a:noFill/>
              <a:miter lim="800000"/>
              <a:headEnd/>
              <a:tailEnd/>
            </a:ln>
          </p:spPr>
          <p:txBody>
            <a:bodyPr/>
            <a:lstStyle/>
            <a:p>
              <a:r>
                <a:rPr lang="ar-SA" sz="1200" b="1" dirty="0">
                  <a:ea typeface="Times New Roman" pitchFamily="18" charset="0"/>
                  <a:cs typeface="Yagut"/>
                </a:rPr>
                <a:t>كارآفريني</a:t>
              </a:r>
            </a:p>
          </p:txBody>
        </p:sp>
      </p:grpSp>
      <p:sp>
        <p:nvSpPr>
          <p:cNvPr id="3739686" name="Rectangle 38"/>
          <p:cNvSpPr>
            <a:spLocks noChangeArrowheads="1"/>
          </p:cNvSpPr>
          <p:nvPr/>
        </p:nvSpPr>
        <p:spPr bwMode="auto">
          <a:xfrm>
            <a:off x="2586038" y="5635625"/>
            <a:ext cx="1454150" cy="461963"/>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نياز به مواد اوليه/قطعات/خدمات </a:t>
            </a:r>
          </a:p>
        </p:txBody>
      </p:sp>
      <p:sp>
        <p:nvSpPr>
          <p:cNvPr id="3739687" name="Line 39"/>
          <p:cNvSpPr>
            <a:spLocks noChangeShapeType="1"/>
          </p:cNvSpPr>
          <p:nvPr/>
        </p:nvSpPr>
        <p:spPr bwMode="auto">
          <a:xfrm flipV="1">
            <a:off x="3205163" y="1397000"/>
            <a:ext cx="1587" cy="554038"/>
          </a:xfrm>
          <a:prstGeom prst="line">
            <a:avLst/>
          </a:prstGeom>
          <a:noFill/>
          <a:ln w="9525">
            <a:solidFill>
              <a:schemeClr val="tx1"/>
            </a:solidFill>
            <a:round/>
            <a:headEnd/>
            <a:tailEnd type="triangle" w="med" len="med"/>
          </a:ln>
        </p:spPr>
        <p:txBody>
          <a:bodyPr/>
          <a:lstStyle/>
          <a:p>
            <a:endParaRPr lang="fa-IR"/>
          </a:p>
        </p:txBody>
      </p:sp>
      <p:sp>
        <p:nvSpPr>
          <p:cNvPr id="3739688" name="Text Box 40"/>
          <p:cNvSpPr txBox="1">
            <a:spLocks noChangeArrowheads="1"/>
          </p:cNvSpPr>
          <p:nvPr/>
        </p:nvSpPr>
        <p:spPr bwMode="auto">
          <a:xfrm>
            <a:off x="4876800" y="954088"/>
            <a:ext cx="1733550" cy="442912"/>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ارجاع شركت ومحصولات</a:t>
            </a:r>
            <a:r>
              <a:rPr lang="fa-IR" sz="1200" b="1">
                <a:ea typeface="Times New Roman" pitchFamily="18" charset="0"/>
                <a:cs typeface="Yagut"/>
              </a:rPr>
              <a:t> آن</a:t>
            </a:r>
            <a:r>
              <a:rPr lang="ar-SA" sz="1200" b="1">
                <a:ea typeface="Times New Roman" pitchFamily="18" charset="0"/>
                <a:cs typeface="Yagut"/>
              </a:rPr>
              <a:t> به ساير مشتريان</a:t>
            </a:r>
          </a:p>
        </p:txBody>
      </p:sp>
      <p:sp>
        <p:nvSpPr>
          <p:cNvPr id="3739689" name="Line 41"/>
          <p:cNvSpPr>
            <a:spLocks noChangeShapeType="1"/>
          </p:cNvSpPr>
          <p:nvPr/>
        </p:nvSpPr>
        <p:spPr bwMode="auto">
          <a:xfrm flipH="1">
            <a:off x="3751263" y="2143125"/>
            <a:ext cx="866775" cy="1588"/>
          </a:xfrm>
          <a:prstGeom prst="line">
            <a:avLst/>
          </a:prstGeom>
          <a:noFill/>
          <a:ln w="9525">
            <a:solidFill>
              <a:schemeClr val="tx1"/>
            </a:solidFill>
            <a:round/>
            <a:headEnd/>
            <a:tailEnd type="triangle" w="med" len="med"/>
          </a:ln>
        </p:spPr>
        <p:txBody>
          <a:bodyPr/>
          <a:lstStyle/>
          <a:p>
            <a:endParaRPr lang="fa-IR"/>
          </a:p>
        </p:txBody>
      </p:sp>
      <p:sp>
        <p:nvSpPr>
          <p:cNvPr id="3739690" name="Line 42"/>
          <p:cNvSpPr>
            <a:spLocks noChangeShapeType="1"/>
          </p:cNvSpPr>
          <p:nvPr/>
        </p:nvSpPr>
        <p:spPr bwMode="auto">
          <a:xfrm>
            <a:off x="4143375" y="1190625"/>
            <a:ext cx="742950" cy="1588"/>
          </a:xfrm>
          <a:prstGeom prst="line">
            <a:avLst/>
          </a:prstGeom>
          <a:noFill/>
          <a:ln w="9525">
            <a:solidFill>
              <a:schemeClr val="tx1"/>
            </a:solidFill>
            <a:round/>
            <a:headEnd/>
            <a:tailEnd type="triangle" w="med" len="med"/>
          </a:ln>
        </p:spPr>
        <p:txBody>
          <a:bodyPr/>
          <a:lstStyle/>
          <a:p>
            <a:endParaRPr lang="fa-IR"/>
          </a:p>
        </p:txBody>
      </p:sp>
      <p:sp>
        <p:nvSpPr>
          <p:cNvPr id="3739691" name="Line 43"/>
          <p:cNvSpPr>
            <a:spLocks noChangeShapeType="1"/>
          </p:cNvSpPr>
          <p:nvPr/>
        </p:nvSpPr>
        <p:spPr bwMode="auto">
          <a:xfrm flipV="1">
            <a:off x="3741738" y="1430338"/>
            <a:ext cx="1114425" cy="531812"/>
          </a:xfrm>
          <a:prstGeom prst="line">
            <a:avLst/>
          </a:prstGeom>
          <a:noFill/>
          <a:ln w="9525">
            <a:solidFill>
              <a:schemeClr val="tx1"/>
            </a:solidFill>
            <a:round/>
            <a:headEnd/>
            <a:tailEnd type="triangle" w="med" len="med"/>
          </a:ln>
        </p:spPr>
        <p:txBody>
          <a:bodyPr/>
          <a:lstStyle/>
          <a:p>
            <a:endParaRPr lang="fa-IR"/>
          </a:p>
        </p:txBody>
      </p:sp>
      <p:sp>
        <p:nvSpPr>
          <p:cNvPr id="3739692" name="Line 44"/>
          <p:cNvSpPr>
            <a:spLocks noChangeShapeType="1"/>
          </p:cNvSpPr>
          <p:nvPr/>
        </p:nvSpPr>
        <p:spPr bwMode="auto">
          <a:xfrm>
            <a:off x="6610350" y="1098550"/>
            <a:ext cx="747713" cy="431800"/>
          </a:xfrm>
          <a:prstGeom prst="line">
            <a:avLst/>
          </a:prstGeom>
          <a:noFill/>
          <a:ln w="9525">
            <a:solidFill>
              <a:schemeClr val="tx1"/>
            </a:solidFill>
            <a:round/>
            <a:headEnd/>
            <a:tailEnd type="triangle" w="med" len="med"/>
          </a:ln>
        </p:spPr>
        <p:txBody>
          <a:bodyPr/>
          <a:lstStyle/>
          <a:p>
            <a:endParaRPr lang="fa-IR"/>
          </a:p>
        </p:txBody>
      </p:sp>
      <p:sp>
        <p:nvSpPr>
          <p:cNvPr id="3739693" name="Text Box 45"/>
          <p:cNvSpPr txBox="1">
            <a:spLocks noChangeArrowheads="1"/>
          </p:cNvSpPr>
          <p:nvPr/>
        </p:nvSpPr>
        <p:spPr bwMode="auto">
          <a:xfrm>
            <a:off x="5051425" y="6200775"/>
            <a:ext cx="1393825" cy="531813"/>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رضايت </a:t>
            </a:r>
            <a:endParaRPr lang="en-US" sz="1200" b="1">
              <a:ea typeface="Times New Roman" pitchFamily="18" charset="0"/>
              <a:cs typeface="Yagut"/>
            </a:endParaRPr>
          </a:p>
          <a:p>
            <a:pPr algn="ctr" eaLnBrk="0" hangingPunct="0"/>
            <a:r>
              <a:rPr lang="ar-SA" sz="1200" b="1">
                <a:ea typeface="Times New Roman" pitchFamily="18" charset="0"/>
                <a:cs typeface="Yagut"/>
              </a:rPr>
              <a:t>توزيع كنندگان</a:t>
            </a:r>
            <a:endParaRPr lang="ar-SA" sz="1200" b="1">
              <a:ea typeface="Yagut"/>
              <a:cs typeface="Yagut"/>
            </a:endParaRPr>
          </a:p>
        </p:txBody>
      </p:sp>
      <p:sp>
        <p:nvSpPr>
          <p:cNvPr id="3739694" name="Line 46"/>
          <p:cNvSpPr>
            <a:spLocks noChangeShapeType="1"/>
          </p:cNvSpPr>
          <p:nvPr/>
        </p:nvSpPr>
        <p:spPr bwMode="auto">
          <a:xfrm>
            <a:off x="3111500" y="5299075"/>
            <a:ext cx="1588" cy="355600"/>
          </a:xfrm>
          <a:prstGeom prst="line">
            <a:avLst/>
          </a:prstGeom>
          <a:noFill/>
          <a:ln w="9525">
            <a:solidFill>
              <a:schemeClr val="tx1"/>
            </a:solidFill>
            <a:round/>
            <a:headEnd/>
            <a:tailEnd type="triangle" w="med" len="med"/>
          </a:ln>
        </p:spPr>
        <p:txBody>
          <a:bodyPr/>
          <a:lstStyle/>
          <a:p>
            <a:endParaRPr lang="fa-IR"/>
          </a:p>
        </p:txBody>
      </p:sp>
      <p:sp>
        <p:nvSpPr>
          <p:cNvPr id="3739695" name="Rectangle 47"/>
          <p:cNvSpPr>
            <a:spLocks noChangeArrowheads="1"/>
          </p:cNvSpPr>
          <p:nvPr/>
        </p:nvSpPr>
        <p:spPr bwMode="auto">
          <a:xfrm>
            <a:off x="2586038" y="6267450"/>
            <a:ext cx="1454150" cy="460375"/>
          </a:xfrm>
          <a:prstGeom prst="rect">
            <a:avLst/>
          </a:prstGeom>
          <a:noFill/>
          <a:ln w="9525">
            <a:solidFill>
              <a:schemeClr val="tx1"/>
            </a:solidFill>
            <a:miter lim="800000"/>
            <a:headEnd/>
            <a:tailEnd/>
          </a:ln>
        </p:spPr>
        <p:txBody>
          <a:bodyPr anchor="ctr"/>
          <a:lstStyle/>
          <a:p>
            <a:pPr algn="ctr"/>
            <a:r>
              <a:rPr lang="ar-SA" sz="1200" b="1">
                <a:ea typeface="Times New Roman" pitchFamily="18" charset="0"/>
                <a:cs typeface="Yagut"/>
              </a:rPr>
              <a:t>توليد محصولات وارايه خدمات بيشتر</a:t>
            </a:r>
          </a:p>
        </p:txBody>
      </p:sp>
      <p:sp>
        <p:nvSpPr>
          <p:cNvPr id="3739696" name="Line 48"/>
          <p:cNvSpPr>
            <a:spLocks noChangeShapeType="1"/>
          </p:cNvSpPr>
          <p:nvPr/>
        </p:nvSpPr>
        <p:spPr bwMode="auto">
          <a:xfrm flipV="1">
            <a:off x="4060825" y="6467475"/>
            <a:ext cx="990600" cy="1588"/>
          </a:xfrm>
          <a:prstGeom prst="line">
            <a:avLst/>
          </a:prstGeom>
          <a:noFill/>
          <a:ln w="9525">
            <a:solidFill>
              <a:schemeClr val="tx1"/>
            </a:solidFill>
            <a:round/>
            <a:headEnd/>
            <a:tailEnd type="triangle" w="med" len="med"/>
          </a:ln>
        </p:spPr>
        <p:txBody>
          <a:bodyPr/>
          <a:lstStyle/>
          <a:p>
            <a:endParaRPr lang="fa-IR"/>
          </a:p>
        </p:txBody>
      </p:sp>
      <p:sp>
        <p:nvSpPr>
          <p:cNvPr id="3739697" name="Line 49"/>
          <p:cNvSpPr>
            <a:spLocks noChangeShapeType="1"/>
          </p:cNvSpPr>
          <p:nvPr/>
        </p:nvSpPr>
        <p:spPr bwMode="auto">
          <a:xfrm>
            <a:off x="3101975" y="6097588"/>
            <a:ext cx="1588" cy="177800"/>
          </a:xfrm>
          <a:prstGeom prst="line">
            <a:avLst/>
          </a:prstGeom>
          <a:noFill/>
          <a:ln w="9525">
            <a:solidFill>
              <a:schemeClr val="tx1"/>
            </a:solidFill>
            <a:round/>
            <a:headEnd/>
            <a:tailEnd type="triangle" w="med" len="med"/>
          </a:ln>
        </p:spPr>
        <p:txBody>
          <a:bodyPr/>
          <a:lstStyle/>
          <a:p>
            <a:endParaRPr lang="fa-IR"/>
          </a:p>
        </p:txBody>
      </p:sp>
      <p:sp>
        <p:nvSpPr>
          <p:cNvPr id="3739700" name="Rectangle 52"/>
          <p:cNvSpPr>
            <a:spLocks noGrp="1" noChangeArrowheads="1"/>
          </p:cNvSpPr>
          <p:nvPr>
            <p:ph type="title"/>
          </p:nvPr>
        </p:nvSpPr>
        <p:spPr>
          <a:xfrm>
            <a:off x="0" y="144914"/>
            <a:ext cx="9805988" cy="549275"/>
          </a:xfrm>
          <a:solidFill>
            <a:srgbClr val="0000FF"/>
          </a:solidFill>
        </p:spPr>
        <p:txBody>
          <a:bodyPr/>
          <a:lstStyle/>
          <a:p>
            <a:pPr>
              <a:lnSpc>
                <a:spcPct val="70000"/>
              </a:lnSpc>
              <a:defRPr/>
            </a:pPr>
            <a:r>
              <a:rPr lang="ar-SA" sz="3000" dirty="0" smtClean="0">
                <a:ea typeface="+mj-ea"/>
              </a:rPr>
              <a:t>اثرات سيستمهاي مديريت كيفيت در جلب رضايت كليه ذينفعان سازمان</a:t>
            </a:r>
            <a:endParaRPr lang="en-US" altLang="en-US" sz="3000" dirty="0" smtClean="0">
              <a:ea typeface="+mj-ea"/>
            </a:endParaRPr>
          </a:p>
        </p:txBody>
      </p:sp>
      <p:sp>
        <p:nvSpPr>
          <p:cNvPr id="3739701" name="Text Box 53"/>
          <p:cNvSpPr txBox="1">
            <a:spLocks noChangeArrowheads="1"/>
          </p:cNvSpPr>
          <p:nvPr/>
        </p:nvSpPr>
        <p:spPr bwMode="auto">
          <a:xfrm>
            <a:off x="7085013" y="1901825"/>
            <a:ext cx="1074737" cy="484188"/>
          </a:xfrm>
          <a:prstGeom prst="rect">
            <a:avLst/>
          </a:prstGeom>
          <a:noFill/>
          <a:ln w="9525">
            <a:solidFill>
              <a:schemeClr val="tx1"/>
            </a:solidFill>
            <a:miter lim="800000"/>
            <a:headEnd/>
            <a:tailEnd/>
          </a:ln>
        </p:spPr>
        <p:txBody>
          <a:bodyPr anchor="ctr"/>
          <a:lstStyle/>
          <a:p>
            <a:pPr algn="ctr"/>
            <a:r>
              <a:rPr lang="fa-IR" sz="1200" b="1">
                <a:ea typeface="Times New Roman" pitchFamily="18" charset="0"/>
                <a:cs typeface="Yagut"/>
              </a:rPr>
              <a:t>ارتباط با مشتري</a:t>
            </a:r>
            <a:endParaRPr lang="ar-SA" sz="1200" b="1">
              <a:ea typeface="Times New Roman" pitchFamily="18" charset="0"/>
              <a:cs typeface="Yagut"/>
            </a:endParaRPr>
          </a:p>
        </p:txBody>
      </p:sp>
      <p:sp>
        <p:nvSpPr>
          <p:cNvPr id="3739705" name="Text Box 57"/>
          <p:cNvSpPr txBox="1">
            <a:spLocks noChangeArrowheads="1"/>
          </p:cNvSpPr>
          <p:nvPr/>
        </p:nvSpPr>
        <p:spPr bwMode="auto">
          <a:xfrm>
            <a:off x="7077075" y="2522538"/>
            <a:ext cx="1074738" cy="484187"/>
          </a:xfrm>
          <a:prstGeom prst="rect">
            <a:avLst/>
          </a:prstGeom>
          <a:noFill/>
          <a:ln w="9525">
            <a:solidFill>
              <a:schemeClr val="tx1"/>
            </a:solidFill>
            <a:miter lim="800000"/>
            <a:headEnd/>
            <a:tailEnd/>
          </a:ln>
        </p:spPr>
        <p:txBody>
          <a:bodyPr anchor="ctr"/>
          <a:lstStyle/>
          <a:p>
            <a:pPr algn="ctr"/>
            <a:r>
              <a:rPr lang="fa-IR" sz="1200" b="1">
                <a:ea typeface="Times New Roman" pitchFamily="18" charset="0"/>
                <a:cs typeface="Yagut"/>
              </a:rPr>
              <a:t>طراحي و توسعه</a:t>
            </a:r>
            <a:endParaRPr lang="ar-SA" sz="1200" b="1">
              <a:ea typeface="Times New Roman" pitchFamily="18" charset="0"/>
              <a:cs typeface="Yagut"/>
            </a:endParaRPr>
          </a:p>
        </p:txBody>
      </p:sp>
      <p:sp>
        <p:nvSpPr>
          <p:cNvPr id="3739706" name="Text Box 58"/>
          <p:cNvSpPr txBox="1">
            <a:spLocks noChangeArrowheads="1"/>
          </p:cNvSpPr>
          <p:nvPr/>
        </p:nvSpPr>
        <p:spPr bwMode="auto">
          <a:xfrm>
            <a:off x="7078663" y="3143250"/>
            <a:ext cx="1074737" cy="484188"/>
          </a:xfrm>
          <a:prstGeom prst="rect">
            <a:avLst/>
          </a:prstGeom>
          <a:noFill/>
          <a:ln w="9525">
            <a:solidFill>
              <a:schemeClr val="tx1"/>
            </a:solidFill>
            <a:miter lim="800000"/>
            <a:headEnd/>
            <a:tailEnd/>
          </a:ln>
        </p:spPr>
        <p:txBody>
          <a:bodyPr anchor="ctr"/>
          <a:lstStyle/>
          <a:p>
            <a:pPr algn="ctr"/>
            <a:r>
              <a:rPr lang="fa-IR" sz="1200" b="1">
                <a:ea typeface="Times New Roman" pitchFamily="18" charset="0"/>
                <a:cs typeface="Yagut"/>
              </a:rPr>
              <a:t>خريد</a:t>
            </a:r>
            <a:endParaRPr lang="ar-SA" sz="1200" b="1">
              <a:ea typeface="Times New Roman" pitchFamily="18" charset="0"/>
              <a:cs typeface="Yagut"/>
            </a:endParaRPr>
          </a:p>
        </p:txBody>
      </p:sp>
      <p:sp>
        <p:nvSpPr>
          <p:cNvPr id="3739707" name="Text Box 59"/>
          <p:cNvSpPr txBox="1">
            <a:spLocks noChangeArrowheads="1"/>
          </p:cNvSpPr>
          <p:nvPr/>
        </p:nvSpPr>
        <p:spPr bwMode="auto">
          <a:xfrm>
            <a:off x="7080250" y="3802063"/>
            <a:ext cx="1074738" cy="484187"/>
          </a:xfrm>
          <a:prstGeom prst="rect">
            <a:avLst/>
          </a:prstGeom>
          <a:noFill/>
          <a:ln w="9525">
            <a:solidFill>
              <a:schemeClr val="tx1"/>
            </a:solidFill>
            <a:miter lim="800000"/>
            <a:headEnd/>
            <a:tailEnd/>
          </a:ln>
        </p:spPr>
        <p:txBody>
          <a:bodyPr anchor="ctr"/>
          <a:lstStyle/>
          <a:p>
            <a:pPr algn="ctr"/>
            <a:r>
              <a:rPr lang="fa-IR" sz="1200" b="1">
                <a:ea typeface="Times New Roman" pitchFamily="18" charset="0"/>
                <a:cs typeface="Yagut"/>
              </a:rPr>
              <a:t>توليد</a:t>
            </a:r>
            <a:endParaRPr lang="ar-SA" sz="1200" b="1">
              <a:ea typeface="Times New Roman" pitchFamily="18" charset="0"/>
              <a:cs typeface="Yagut"/>
            </a:endParaRPr>
          </a:p>
        </p:txBody>
      </p:sp>
      <p:sp>
        <p:nvSpPr>
          <p:cNvPr id="3739711" name="Line 63"/>
          <p:cNvSpPr>
            <a:spLocks noChangeShapeType="1"/>
          </p:cNvSpPr>
          <p:nvPr/>
        </p:nvSpPr>
        <p:spPr bwMode="auto">
          <a:xfrm>
            <a:off x="7613650" y="2998788"/>
            <a:ext cx="1588" cy="136525"/>
          </a:xfrm>
          <a:prstGeom prst="line">
            <a:avLst/>
          </a:prstGeom>
          <a:noFill/>
          <a:ln w="9525">
            <a:solidFill>
              <a:schemeClr val="tx1"/>
            </a:solidFill>
            <a:round/>
            <a:headEnd/>
            <a:tailEnd type="triangle" w="med" len="med"/>
          </a:ln>
        </p:spPr>
        <p:txBody>
          <a:bodyPr/>
          <a:lstStyle/>
          <a:p>
            <a:endParaRPr lang="fa-IR"/>
          </a:p>
        </p:txBody>
      </p:sp>
      <p:sp>
        <p:nvSpPr>
          <p:cNvPr id="3739712" name="Line 64"/>
          <p:cNvSpPr>
            <a:spLocks noChangeShapeType="1"/>
          </p:cNvSpPr>
          <p:nvPr/>
        </p:nvSpPr>
        <p:spPr bwMode="auto">
          <a:xfrm>
            <a:off x="7643813" y="3657600"/>
            <a:ext cx="1587" cy="136525"/>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739651"/>
                                        </p:tgtEl>
                                        <p:attrNameLst>
                                          <p:attrName>style.visibility</p:attrName>
                                        </p:attrNameLst>
                                      </p:cBhvr>
                                      <p:to>
                                        <p:strVal val="visible"/>
                                      </p:to>
                                    </p:set>
                                    <p:animEffect transition="in" filter="box(in)">
                                      <p:cBhvr>
                                        <p:cTn id="7" dur="1000"/>
                                        <p:tgtEl>
                                          <p:spTgt spid="3739651"/>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739657"/>
                                        </p:tgtEl>
                                        <p:attrNameLst>
                                          <p:attrName>style.visibility</p:attrName>
                                        </p:attrNameLst>
                                      </p:cBhvr>
                                      <p:to>
                                        <p:strVal val="visible"/>
                                      </p:to>
                                    </p:set>
                                    <p:animEffect transition="in" filter="box(in)">
                                      <p:cBhvr>
                                        <p:cTn id="11" dur="1000"/>
                                        <p:tgtEl>
                                          <p:spTgt spid="373965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Left)">
                                      <p:cBhvr>
                                        <p:cTn id="16" dur="500"/>
                                        <p:tgtEl>
                                          <p:spTgt spid="2"/>
                                        </p:tgtEl>
                                      </p:cBhvr>
                                    </p:animEffect>
                                  </p:childTnLst>
                                </p:cTn>
                              </p:par>
                            </p:childTnLst>
                          </p:cTn>
                        </p:par>
                        <p:par>
                          <p:cTn id="17" fill="hold">
                            <p:stCondLst>
                              <p:cond delay="500"/>
                            </p:stCondLst>
                            <p:childTnLst>
                              <p:par>
                                <p:cTn id="18" presetID="1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Right)">
                                      <p:cBhvr>
                                        <p:cTn id="20" dur="1000"/>
                                        <p:tgtEl>
                                          <p:spTgt spid="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3739689"/>
                                        </p:tgtEl>
                                        <p:attrNameLst>
                                          <p:attrName>style.visibility</p:attrName>
                                        </p:attrNameLst>
                                      </p:cBhvr>
                                      <p:to>
                                        <p:strVal val="visible"/>
                                      </p:to>
                                    </p:set>
                                    <p:animEffect transition="in" filter="slide(fromRight)">
                                      <p:cBhvr>
                                        <p:cTn id="24" dur="1000"/>
                                        <p:tgtEl>
                                          <p:spTgt spid="3739689"/>
                                        </p:tgtEl>
                                      </p:cBhvr>
                                    </p:animEffect>
                                  </p:childTnLst>
                                </p:cTn>
                              </p:par>
                            </p:childTnLst>
                          </p:cTn>
                        </p:par>
                        <p:par>
                          <p:cTn id="25" fill="hold">
                            <p:stCondLst>
                              <p:cond delay="2500"/>
                            </p:stCondLst>
                            <p:childTnLst>
                              <p:par>
                                <p:cTn id="26" presetID="4" presetClass="entr" presetSubtype="32" fill="hold" grpId="0" nodeType="afterEffect">
                                  <p:stCondLst>
                                    <p:cond delay="0"/>
                                  </p:stCondLst>
                                  <p:childTnLst>
                                    <p:set>
                                      <p:cBhvr>
                                        <p:cTn id="27" dur="1" fill="hold">
                                          <p:stCondLst>
                                            <p:cond delay="0"/>
                                          </p:stCondLst>
                                        </p:cTn>
                                        <p:tgtEl>
                                          <p:spTgt spid="3739664"/>
                                        </p:tgtEl>
                                        <p:attrNameLst>
                                          <p:attrName>style.visibility</p:attrName>
                                        </p:attrNameLst>
                                      </p:cBhvr>
                                      <p:to>
                                        <p:strVal val="visible"/>
                                      </p:to>
                                    </p:set>
                                    <p:animEffect transition="in" filter="box(out)">
                                      <p:cBhvr>
                                        <p:cTn id="28" dur="1000"/>
                                        <p:tgtEl>
                                          <p:spTgt spid="373966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739687"/>
                                        </p:tgtEl>
                                        <p:attrNameLst>
                                          <p:attrName>style.visibility</p:attrName>
                                        </p:attrNameLst>
                                      </p:cBhvr>
                                      <p:to>
                                        <p:strVal val="visible"/>
                                      </p:to>
                                    </p:set>
                                    <p:animEffect transition="in" filter="slide(fromBottom)">
                                      <p:cBhvr>
                                        <p:cTn id="33" dur="1000"/>
                                        <p:tgtEl>
                                          <p:spTgt spid="3739687"/>
                                        </p:tgtEl>
                                      </p:cBhvr>
                                    </p:animEffect>
                                  </p:childTnLst>
                                </p:cTn>
                              </p:par>
                            </p:childTnLst>
                          </p:cTn>
                        </p:par>
                        <p:par>
                          <p:cTn id="34" fill="hold">
                            <p:stCondLst>
                              <p:cond delay="1000"/>
                            </p:stCondLst>
                            <p:childTnLst>
                              <p:par>
                                <p:cTn id="35" presetID="4" presetClass="entr" presetSubtype="32" fill="hold" grpId="0" nodeType="afterEffect">
                                  <p:stCondLst>
                                    <p:cond delay="0"/>
                                  </p:stCondLst>
                                  <p:childTnLst>
                                    <p:set>
                                      <p:cBhvr>
                                        <p:cTn id="36" dur="1" fill="hold">
                                          <p:stCondLst>
                                            <p:cond delay="0"/>
                                          </p:stCondLst>
                                        </p:cTn>
                                        <p:tgtEl>
                                          <p:spTgt spid="3739665"/>
                                        </p:tgtEl>
                                        <p:attrNameLst>
                                          <p:attrName>style.visibility</p:attrName>
                                        </p:attrNameLst>
                                      </p:cBhvr>
                                      <p:to>
                                        <p:strVal val="visible"/>
                                      </p:to>
                                    </p:set>
                                    <p:animEffect transition="in" filter="box(out)">
                                      <p:cBhvr>
                                        <p:cTn id="37" dur="1000"/>
                                        <p:tgtEl>
                                          <p:spTgt spid="3739665"/>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3739690"/>
                                        </p:tgtEl>
                                        <p:attrNameLst>
                                          <p:attrName>style.visibility</p:attrName>
                                        </p:attrNameLst>
                                      </p:cBhvr>
                                      <p:to>
                                        <p:strVal val="visible"/>
                                      </p:to>
                                    </p:set>
                                    <p:animEffect transition="in" filter="slide(fromLeft)">
                                      <p:cBhvr>
                                        <p:cTn id="41" dur="1000"/>
                                        <p:tgtEl>
                                          <p:spTgt spid="3739690"/>
                                        </p:tgtEl>
                                      </p:cBhvr>
                                    </p:animEffect>
                                  </p:childTnLst>
                                </p:cTn>
                              </p:par>
                            </p:childTnLst>
                          </p:cTn>
                        </p:par>
                        <p:par>
                          <p:cTn id="42" fill="hold">
                            <p:stCondLst>
                              <p:cond delay="3000"/>
                            </p:stCondLst>
                            <p:childTnLst>
                              <p:par>
                                <p:cTn id="43" presetID="4" presetClass="entr" presetSubtype="32" fill="hold" grpId="0" nodeType="afterEffect">
                                  <p:stCondLst>
                                    <p:cond delay="0"/>
                                  </p:stCondLst>
                                  <p:childTnLst>
                                    <p:set>
                                      <p:cBhvr>
                                        <p:cTn id="44" dur="1" fill="hold">
                                          <p:stCondLst>
                                            <p:cond delay="0"/>
                                          </p:stCondLst>
                                        </p:cTn>
                                        <p:tgtEl>
                                          <p:spTgt spid="3739688"/>
                                        </p:tgtEl>
                                        <p:attrNameLst>
                                          <p:attrName>style.visibility</p:attrName>
                                        </p:attrNameLst>
                                      </p:cBhvr>
                                      <p:to>
                                        <p:strVal val="visible"/>
                                      </p:to>
                                    </p:set>
                                    <p:animEffect transition="in" filter="box(out)">
                                      <p:cBhvr>
                                        <p:cTn id="45" dur="1000"/>
                                        <p:tgtEl>
                                          <p:spTgt spid="3739688"/>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3739691"/>
                                        </p:tgtEl>
                                        <p:attrNameLst>
                                          <p:attrName>style.visibility</p:attrName>
                                        </p:attrNameLst>
                                      </p:cBhvr>
                                      <p:to>
                                        <p:strVal val="visible"/>
                                      </p:to>
                                    </p:set>
                                    <p:animEffect transition="in" filter="slide(fromLeft)">
                                      <p:cBhvr>
                                        <p:cTn id="49" dur="1000"/>
                                        <p:tgtEl>
                                          <p:spTgt spid="3739691"/>
                                        </p:tgtEl>
                                      </p:cBhvr>
                                    </p:animEffect>
                                  </p:childTnLst>
                                </p:cTn>
                              </p:par>
                            </p:childTnLst>
                          </p:cTn>
                        </p:par>
                        <p:par>
                          <p:cTn id="50" fill="hold">
                            <p:stCondLst>
                              <p:cond delay="5000"/>
                            </p:stCondLst>
                            <p:childTnLst>
                              <p:par>
                                <p:cTn id="51" presetID="12" presetClass="entr" presetSubtype="1" fill="hold" grpId="0" nodeType="afterEffect">
                                  <p:stCondLst>
                                    <p:cond delay="0"/>
                                  </p:stCondLst>
                                  <p:childTnLst>
                                    <p:set>
                                      <p:cBhvr>
                                        <p:cTn id="52" dur="1" fill="hold">
                                          <p:stCondLst>
                                            <p:cond delay="0"/>
                                          </p:stCondLst>
                                        </p:cTn>
                                        <p:tgtEl>
                                          <p:spTgt spid="3739692"/>
                                        </p:tgtEl>
                                        <p:attrNameLst>
                                          <p:attrName>style.visibility</p:attrName>
                                        </p:attrNameLst>
                                      </p:cBhvr>
                                      <p:to>
                                        <p:strVal val="visible"/>
                                      </p:to>
                                    </p:set>
                                    <p:animEffect transition="in" filter="slide(fromTop)">
                                      <p:cBhvr>
                                        <p:cTn id="53" dur="1000"/>
                                        <p:tgtEl>
                                          <p:spTgt spid="373969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3739701"/>
                                        </p:tgtEl>
                                        <p:attrNameLst>
                                          <p:attrName>style.visibility</p:attrName>
                                        </p:attrNameLst>
                                      </p:cBhvr>
                                      <p:to>
                                        <p:strVal val="visible"/>
                                      </p:to>
                                    </p:set>
                                    <p:animEffect transition="in" filter="box(in)">
                                      <p:cBhvr>
                                        <p:cTn id="58" dur="1000"/>
                                        <p:tgtEl>
                                          <p:spTgt spid="3739701"/>
                                        </p:tgtEl>
                                      </p:cBhvr>
                                    </p:animEffect>
                                  </p:childTnLst>
                                </p:cTn>
                              </p:par>
                            </p:childTnLst>
                          </p:cTn>
                        </p:par>
                        <p:par>
                          <p:cTn id="59" fill="hold">
                            <p:stCondLst>
                              <p:cond delay="1000"/>
                            </p:stCondLst>
                            <p:childTnLst>
                              <p:par>
                                <p:cTn id="60" presetID="12" presetClass="entr" presetSubtype="1" fill="hold" grpId="0" nodeType="afterEffect">
                                  <p:stCondLst>
                                    <p:cond delay="0"/>
                                  </p:stCondLst>
                                  <p:childTnLst>
                                    <p:set>
                                      <p:cBhvr>
                                        <p:cTn id="61" dur="1" fill="hold">
                                          <p:stCondLst>
                                            <p:cond delay="0"/>
                                          </p:stCondLst>
                                        </p:cTn>
                                        <p:tgtEl>
                                          <p:spTgt spid="3739709"/>
                                        </p:tgtEl>
                                        <p:attrNameLst>
                                          <p:attrName>style.visibility</p:attrName>
                                        </p:attrNameLst>
                                      </p:cBhvr>
                                      <p:to>
                                        <p:strVal val="visible"/>
                                      </p:to>
                                    </p:set>
                                    <p:animEffect transition="in" filter="slide(fromTop)">
                                      <p:cBhvr>
                                        <p:cTn id="62" dur="1000"/>
                                        <p:tgtEl>
                                          <p:spTgt spid="3739709"/>
                                        </p:tgtEl>
                                      </p:cBhvr>
                                    </p:animEffect>
                                  </p:childTnLst>
                                </p:cTn>
                              </p:par>
                            </p:childTnLst>
                          </p:cTn>
                        </p:par>
                        <p:par>
                          <p:cTn id="63" fill="hold">
                            <p:stCondLst>
                              <p:cond delay="2000"/>
                            </p:stCondLst>
                            <p:childTnLst>
                              <p:par>
                                <p:cTn id="64" presetID="4" presetClass="entr" presetSubtype="16" fill="hold" grpId="0" nodeType="afterEffect">
                                  <p:stCondLst>
                                    <p:cond delay="0"/>
                                  </p:stCondLst>
                                  <p:childTnLst>
                                    <p:set>
                                      <p:cBhvr>
                                        <p:cTn id="65" dur="1" fill="hold">
                                          <p:stCondLst>
                                            <p:cond delay="0"/>
                                          </p:stCondLst>
                                        </p:cTn>
                                        <p:tgtEl>
                                          <p:spTgt spid="3739705"/>
                                        </p:tgtEl>
                                        <p:attrNameLst>
                                          <p:attrName>style.visibility</p:attrName>
                                        </p:attrNameLst>
                                      </p:cBhvr>
                                      <p:to>
                                        <p:strVal val="visible"/>
                                      </p:to>
                                    </p:set>
                                    <p:animEffect transition="in" filter="box(in)">
                                      <p:cBhvr>
                                        <p:cTn id="66" dur="1000"/>
                                        <p:tgtEl>
                                          <p:spTgt spid="3739705"/>
                                        </p:tgtEl>
                                      </p:cBhvr>
                                    </p:animEffect>
                                  </p:childTnLst>
                                </p:cTn>
                              </p:par>
                            </p:childTnLst>
                          </p:cTn>
                        </p:par>
                        <p:par>
                          <p:cTn id="67" fill="hold">
                            <p:stCondLst>
                              <p:cond delay="3000"/>
                            </p:stCondLst>
                            <p:childTnLst>
                              <p:par>
                                <p:cTn id="68" presetID="12" presetClass="entr" presetSubtype="1" fill="hold" grpId="0" nodeType="afterEffect">
                                  <p:stCondLst>
                                    <p:cond delay="0"/>
                                  </p:stCondLst>
                                  <p:childTnLst>
                                    <p:set>
                                      <p:cBhvr>
                                        <p:cTn id="69" dur="1" fill="hold">
                                          <p:stCondLst>
                                            <p:cond delay="0"/>
                                          </p:stCondLst>
                                        </p:cTn>
                                        <p:tgtEl>
                                          <p:spTgt spid="3739711"/>
                                        </p:tgtEl>
                                        <p:attrNameLst>
                                          <p:attrName>style.visibility</p:attrName>
                                        </p:attrNameLst>
                                      </p:cBhvr>
                                      <p:to>
                                        <p:strVal val="visible"/>
                                      </p:to>
                                    </p:set>
                                    <p:animEffect transition="in" filter="slide(fromTop)">
                                      <p:cBhvr>
                                        <p:cTn id="70" dur="1000"/>
                                        <p:tgtEl>
                                          <p:spTgt spid="3739711"/>
                                        </p:tgtEl>
                                      </p:cBhvr>
                                    </p:animEffect>
                                  </p:childTnLst>
                                </p:cTn>
                              </p:par>
                            </p:childTnLst>
                          </p:cTn>
                        </p:par>
                        <p:par>
                          <p:cTn id="71" fill="hold">
                            <p:stCondLst>
                              <p:cond delay="4000"/>
                            </p:stCondLst>
                            <p:childTnLst>
                              <p:par>
                                <p:cTn id="72" presetID="4" presetClass="entr" presetSubtype="16" fill="hold" grpId="0" nodeType="afterEffect">
                                  <p:stCondLst>
                                    <p:cond delay="0"/>
                                  </p:stCondLst>
                                  <p:childTnLst>
                                    <p:set>
                                      <p:cBhvr>
                                        <p:cTn id="73" dur="1" fill="hold">
                                          <p:stCondLst>
                                            <p:cond delay="0"/>
                                          </p:stCondLst>
                                        </p:cTn>
                                        <p:tgtEl>
                                          <p:spTgt spid="3739706"/>
                                        </p:tgtEl>
                                        <p:attrNameLst>
                                          <p:attrName>style.visibility</p:attrName>
                                        </p:attrNameLst>
                                      </p:cBhvr>
                                      <p:to>
                                        <p:strVal val="visible"/>
                                      </p:to>
                                    </p:set>
                                    <p:animEffect transition="in" filter="box(in)">
                                      <p:cBhvr>
                                        <p:cTn id="74" dur="1000"/>
                                        <p:tgtEl>
                                          <p:spTgt spid="3739706"/>
                                        </p:tgtEl>
                                      </p:cBhvr>
                                    </p:animEffect>
                                  </p:childTnLst>
                                </p:cTn>
                              </p:par>
                            </p:childTnLst>
                          </p:cTn>
                        </p:par>
                        <p:par>
                          <p:cTn id="75" fill="hold">
                            <p:stCondLst>
                              <p:cond delay="5000"/>
                            </p:stCondLst>
                            <p:childTnLst>
                              <p:par>
                                <p:cTn id="76" presetID="4" presetClass="entr" presetSubtype="16" fill="hold" grpId="0" nodeType="afterEffect">
                                  <p:stCondLst>
                                    <p:cond delay="0"/>
                                  </p:stCondLst>
                                  <p:childTnLst>
                                    <p:set>
                                      <p:cBhvr>
                                        <p:cTn id="77" dur="1" fill="hold">
                                          <p:stCondLst>
                                            <p:cond delay="0"/>
                                          </p:stCondLst>
                                        </p:cTn>
                                        <p:tgtEl>
                                          <p:spTgt spid="3739707"/>
                                        </p:tgtEl>
                                        <p:attrNameLst>
                                          <p:attrName>style.visibility</p:attrName>
                                        </p:attrNameLst>
                                      </p:cBhvr>
                                      <p:to>
                                        <p:strVal val="visible"/>
                                      </p:to>
                                    </p:set>
                                    <p:animEffect transition="in" filter="box(in)">
                                      <p:cBhvr>
                                        <p:cTn id="78" dur="1000"/>
                                        <p:tgtEl>
                                          <p:spTgt spid="3739707"/>
                                        </p:tgtEl>
                                      </p:cBhvr>
                                    </p:animEffect>
                                  </p:childTnLst>
                                </p:cTn>
                              </p:par>
                            </p:childTnLst>
                          </p:cTn>
                        </p:par>
                        <p:par>
                          <p:cTn id="79" fill="hold">
                            <p:stCondLst>
                              <p:cond delay="6000"/>
                            </p:stCondLst>
                            <p:childTnLst>
                              <p:par>
                                <p:cTn id="80" presetID="12" presetClass="entr" presetSubtype="1" fill="hold" grpId="0" nodeType="afterEffect">
                                  <p:stCondLst>
                                    <p:cond delay="0"/>
                                  </p:stCondLst>
                                  <p:childTnLst>
                                    <p:set>
                                      <p:cBhvr>
                                        <p:cTn id="81" dur="1" fill="hold">
                                          <p:stCondLst>
                                            <p:cond delay="0"/>
                                          </p:stCondLst>
                                        </p:cTn>
                                        <p:tgtEl>
                                          <p:spTgt spid="3739712"/>
                                        </p:tgtEl>
                                        <p:attrNameLst>
                                          <p:attrName>style.visibility</p:attrName>
                                        </p:attrNameLst>
                                      </p:cBhvr>
                                      <p:to>
                                        <p:strVal val="visible"/>
                                      </p:to>
                                    </p:set>
                                    <p:animEffect transition="in" filter="slide(fromTop)">
                                      <p:cBhvr>
                                        <p:cTn id="82" dur="1000"/>
                                        <p:tgtEl>
                                          <p:spTgt spid="3739712"/>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1" fill="hold" grpId="0" nodeType="clickEffect">
                                  <p:stCondLst>
                                    <p:cond delay="0"/>
                                  </p:stCondLst>
                                  <p:childTnLst>
                                    <p:set>
                                      <p:cBhvr>
                                        <p:cTn id="86" dur="1" fill="hold">
                                          <p:stCondLst>
                                            <p:cond delay="0"/>
                                          </p:stCondLst>
                                        </p:cTn>
                                        <p:tgtEl>
                                          <p:spTgt spid="3739666"/>
                                        </p:tgtEl>
                                        <p:attrNameLst>
                                          <p:attrName>style.visibility</p:attrName>
                                        </p:attrNameLst>
                                      </p:cBhvr>
                                      <p:to>
                                        <p:strVal val="visible"/>
                                      </p:to>
                                    </p:set>
                                    <p:animEffect transition="in" filter="slide(fromTop)">
                                      <p:cBhvr>
                                        <p:cTn id="87" dur="1000"/>
                                        <p:tgtEl>
                                          <p:spTgt spid="3739666"/>
                                        </p:tgtEl>
                                      </p:cBhvr>
                                    </p:animEffect>
                                  </p:childTnLst>
                                </p:cTn>
                              </p:par>
                            </p:childTnLst>
                          </p:cTn>
                        </p:par>
                        <p:par>
                          <p:cTn id="88" fill="hold">
                            <p:stCondLst>
                              <p:cond delay="1000"/>
                            </p:stCondLst>
                            <p:childTnLst>
                              <p:par>
                                <p:cTn id="89" presetID="4" presetClass="entr" presetSubtype="32" fill="hold" grpId="0" nodeType="afterEffect">
                                  <p:stCondLst>
                                    <p:cond delay="0"/>
                                  </p:stCondLst>
                                  <p:childTnLst>
                                    <p:set>
                                      <p:cBhvr>
                                        <p:cTn id="90" dur="1" fill="hold">
                                          <p:stCondLst>
                                            <p:cond delay="0"/>
                                          </p:stCondLst>
                                        </p:cTn>
                                        <p:tgtEl>
                                          <p:spTgt spid="3739667"/>
                                        </p:tgtEl>
                                        <p:attrNameLst>
                                          <p:attrName>style.visibility</p:attrName>
                                        </p:attrNameLst>
                                      </p:cBhvr>
                                      <p:to>
                                        <p:strVal val="visible"/>
                                      </p:to>
                                    </p:set>
                                    <p:animEffect transition="in" filter="box(out)">
                                      <p:cBhvr>
                                        <p:cTn id="91" dur="1000"/>
                                        <p:tgtEl>
                                          <p:spTgt spid="3739667"/>
                                        </p:tgtEl>
                                      </p:cBhvr>
                                    </p:animEffect>
                                  </p:childTnLst>
                                </p:cTn>
                              </p:par>
                            </p:childTnLst>
                          </p:cTn>
                        </p:par>
                        <p:par>
                          <p:cTn id="92" fill="hold">
                            <p:stCondLst>
                              <p:cond delay="2000"/>
                            </p:stCondLst>
                            <p:childTnLst>
                              <p:par>
                                <p:cTn id="93" presetID="12" presetClass="entr" presetSubtype="1" fill="hold" grpId="0" nodeType="afterEffect">
                                  <p:stCondLst>
                                    <p:cond delay="0"/>
                                  </p:stCondLst>
                                  <p:childTnLst>
                                    <p:set>
                                      <p:cBhvr>
                                        <p:cTn id="94" dur="1" fill="hold">
                                          <p:stCondLst>
                                            <p:cond delay="0"/>
                                          </p:stCondLst>
                                        </p:cTn>
                                        <p:tgtEl>
                                          <p:spTgt spid="3739668"/>
                                        </p:tgtEl>
                                        <p:attrNameLst>
                                          <p:attrName>style.visibility</p:attrName>
                                        </p:attrNameLst>
                                      </p:cBhvr>
                                      <p:to>
                                        <p:strVal val="visible"/>
                                      </p:to>
                                    </p:set>
                                    <p:animEffect transition="in" filter="slide(fromTop)">
                                      <p:cBhvr>
                                        <p:cTn id="95" dur="1000"/>
                                        <p:tgtEl>
                                          <p:spTgt spid="3739668"/>
                                        </p:tgtEl>
                                      </p:cBhvr>
                                    </p:animEffect>
                                  </p:childTnLst>
                                </p:cTn>
                              </p:par>
                            </p:childTnLst>
                          </p:cTn>
                        </p:par>
                        <p:par>
                          <p:cTn id="96" fill="hold">
                            <p:stCondLst>
                              <p:cond delay="3000"/>
                            </p:stCondLst>
                            <p:childTnLst>
                              <p:par>
                                <p:cTn id="97" presetID="4" presetClass="entr" presetSubtype="32" fill="hold" grpId="0" nodeType="afterEffect">
                                  <p:stCondLst>
                                    <p:cond delay="0"/>
                                  </p:stCondLst>
                                  <p:childTnLst>
                                    <p:set>
                                      <p:cBhvr>
                                        <p:cTn id="98" dur="1" fill="hold">
                                          <p:stCondLst>
                                            <p:cond delay="0"/>
                                          </p:stCondLst>
                                        </p:cTn>
                                        <p:tgtEl>
                                          <p:spTgt spid="3739669"/>
                                        </p:tgtEl>
                                        <p:attrNameLst>
                                          <p:attrName>style.visibility</p:attrName>
                                        </p:attrNameLst>
                                      </p:cBhvr>
                                      <p:to>
                                        <p:strVal val="visible"/>
                                      </p:to>
                                    </p:set>
                                    <p:animEffect transition="in" filter="box(out)">
                                      <p:cBhvr>
                                        <p:cTn id="99" dur="1000"/>
                                        <p:tgtEl>
                                          <p:spTgt spid="3739669"/>
                                        </p:tgtEl>
                                      </p:cBhvr>
                                    </p:animEffect>
                                  </p:childTnLst>
                                </p:cTn>
                              </p:par>
                            </p:childTnLst>
                          </p:cTn>
                        </p:par>
                        <p:par>
                          <p:cTn id="100" fill="hold">
                            <p:stCondLst>
                              <p:cond delay="4000"/>
                            </p:stCondLst>
                            <p:childTnLst>
                              <p:par>
                                <p:cTn id="101" presetID="12" presetClass="entr" presetSubtype="1" fill="hold" grpId="0" nodeType="afterEffect">
                                  <p:stCondLst>
                                    <p:cond delay="0"/>
                                  </p:stCondLst>
                                  <p:childTnLst>
                                    <p:set>
                                      <p:cBhvr>
                                        <p:cTn id="102" dur="1" fill="hold">
                                          <p:stCondLst>
                                            <p:cond delay="0"/>
                                          </p:stCondLst>
                                        </p:cTn>
                                        <p:tgtEl>
                                          <p:spTgt spid="3739671"/>
                                        </p:tgtEl>
                                        <p:attrNameLst>
                                          <p:attrName>style.visibility</p:attrName>
                                        </p:attrNameLst>
                                      </p:cBhvr>
                                      <p:to>
                                        <p:strVal val="visible"/>
                                      </p:to>
                                    </p:set>
                                    <p:animEffect transition="in" filter="slide(fromTop)">
                                      <p:cBhvr>
                                        <p:cTn id="103" dur="1000"/>
                                        <p:tgtEl>
                                          <p:spTgt spid="3739671"/>
                                        </p:tgtEl>
                                      </p:cBhvr>
                                    </p:animEffect>
                                  </p:childTnLst>
                                </p:cTn>
                              </p:par>
                            </p:childTnLst>
                          </p:cTn>
                        </p:par>
                        <p:par>
                          <p:cTn id="104" fill="hold">
                            <p:stCondLst>
                              <p:cond delay="5000"/>
                            </p:stCondLst>
                            <p:childTnLst>
                              <p:par>
                                <p:cTn id="105" presetID="4" presetClass="entr" presetSubtype="32" fill="hold" grpId="0" nodeType="afterEffect">
                                  <p:stCondLst>
                                    <p:cond delay="0"/>
                                  </p:stCondLst>
                                  <p:childTnLst>
                                    <p:set>
                                      <p:cBhvr>
                                        <p:cTn id="106" dur="1" fill="hold">
                                          <p:stCondLst>
                                            <p:cond delay="0"/>
                                          </p:stCondLst>
                                        </p:cTn>
                                        <p:tgtEl>
                                          <p:spTgt spid="3739670"/>
                                        </p:tgtEl>
                                        <p:attrNameLst>
                                          <p:attrName>style.visibility</p:attrName>
                                        </p:attrNameLst>
                                      </p:cBhvr>
                                      <p:to>
                                        <p:strVal val="visible"/>
                                      </p:to>
                                    </p:set>
                                    <p:animEffect transition="in" filter="box(out)">
                                      <p:cBhvr>
                                        <p:cTn id="107" dur="1000"/>
                                        <p:tgtEl>
                                          <p:spTgt spid="3739670"/>
                                        </p:tgtEl>
                                      </p:cBhvr>
                                    </p:animEffect>
                                  </p:childTnLst>
                                </p:cTn>
                              </p:par>
                            </p:childTnLst>
                          </p:cTn>
                        </p:par>
                        <p:par>
                          <p:cTn id="108" fill="hold">
                            <p:stCondLst>
                              <p:cond delay="6000"/>
                            </p:stCondLst>
                            <p:childTnLst>
                              <p:par>
                                <p:cTn id="109" presetID="12" presetClass="entr" presetSubtype="1" fill="hold" grpId="0" nodeType="afterEffect">
                                  <p:stCondLst>
                                    <p:cond delay="0"/>
                                  </p:stCondLst>
                                  <p:childTnLst>
                                    <p:set>
                                      <p:cBhvr>
                                        <p:cTn id="110" dur="1" fill="hold">
                                          <p:stCondLst>
                                            <p:cond delay="0"/>
                                          </p:stCondLst>
                                        </p:cTn>
                                        <p:tgtEl>
                                          <p:spTgt spid="3739675"/>
                                        </p:tgtEl>
                                        <p:attrNameLst>
                                          <p:attrName>style.visibility</p:attrName>
                                        </p:attrNameLst>
                                      </p:cBhvr>
                                      <p:to>
                                        <p:strVal val="visible"/>
                                      </p:to>
                                    </p:set>
                                    <p:animEffect transition="in" filter="slide(fromTop)">
                                      <p:cBhvr>
                                        <p:cTn id="111" dur="1000"/>
                                        <p:tgtEl>
                                          <p:spTgt spid="3739675"/>
                                        </p:tgtEl>
                                      </p:cBhvr>
                                    </p:animEffect>
                                  </p:childTnLst>
                                </p:cTn>
                              </p:par>
                            </p:childTnLst>
                          </p:cTn>
                        </p:par>
                        <p:par>
                          <p:cTn id="112" fill="hold">
                            <p:stCondLst>
                              <p:cond delay="7000"/>
                            </p:stCondLst>
                            <p:childTnLst>
                              <p:par>
                                <p:cTn id="113" presetID="4" presetClass="entr" presetSubtype="32" fill="hold" grpId="0" nodeType="afterEffect">
                                  <p:stCondLst>
                                    <p:cond delay="0"/>
                                  </p:stCondLst>
                                  <p:childTnLst>
                                    <p:set>
                                      <p:cBhvr>
                                        <p:cTn id="114" dur="1" fill="hold">
                                          <p:stCondLst>
                                            <p:cond delay="0"/>
                                          </p:stCondLst>
                                        </p:cTn>
                                        <p:tgtEl>
                                          <p:spTgt spid="3739676"/>
                                        </p:tgtEl>
                                        <p:attrNameLst>
                                          <p:attrName>style.visibility</p:attrName>
                                        </p:attrNameLst>
                                      </p:cBhvr>
                                      <p:to>
                                        <p:strVal val="visible"/>
                                      </p:to>
                                    </p:set>
                                    <p:animEffect transition="in" filter="box(out)">
                                      <p:cBhvr>
                                        <p:cTn id="115" dur="1000"/>
                                        <p:tgtEl>
                                          <p:spTgt spid="3739676"/>
                                        </p:tgtEl>
                                      </p:cBhvr>
                                    </p:animEffect>
                                  </p:childTnLst>
                                </p:cTn>
                              </p:par>
                            </p:childTnLst>
                          </p:cTn>
                        </p:par>
                        <p:par>
                          <p:cTn id="116" fill="hold">
                            <p:stCondLst>
                              <p:cond delay="8000"/>
                            </p:stCondLst>
                            <p:childTnLst>
                              <p:par>
                                <p:cTn id="117" presetID="12" presetClass="entr" presetSubtype="1" fill="hold" grpId="0" nodeType="afterEffect">
                                  <p:stCondLst>
                                    <p:cond delay="0"/>
                                  </p:stCondLst>
                                  <p:childTnLst>
                                    <p:set>
                                      <p:cBhvr>
                                        <p:cTn id="118" dur="1" fill="hold">
                                          <p:stCondLst>
                                            <p:cond delay="0"/>
                                          </p:stCondLst>
                                        </p:cTn>
                                        <p:tgtEl>
                                          <p:spTgt spid="3739694"/>
                                        </p:tgtEl>
                                        <p:attrNameLst>
                                          <p:attrName>style.visibility</p:attrName>
                                        </p:attrNameLst>
                                      </p:cBhvr>
                                      <p:to>
                                        <p:strVal val="visible"/>
                                      </p:to>
                                    </p:set>
                                    <p:animEffect transition="in" filter="slide(fromTop)">
                                      <p:cBhvr>
                                        <p:cTn id="119" dur="1000"/>
                                        <p:tgtEl>
                                          <p:spTgt spid="3739694"/>
                                        </p:tgtEl>
                                      </p:cBhvr>
                                    </p:animEffect>
                                  </p:childTnLst>
                                </p:cTn>
                              </p:par>
                            </p:childTnLst>
                          </p:cTn>
                        </p:par>
                        <p:par>
                          <p:cTn id="120" fill="hold">
                            <p:stCondLst>
                              <p:cond delay="9000"/>
                            </p:stCondLst>
                            <p:childTnLst>
                              <p:par>
                                <p:cTn id="121" presetID="4" presetClass="entr" presetSubtype="32" fill="hold" grpId="0" nodeType="afterEffect">
                                  <p:stCondLst>
                                    <p:cond delay="0"/>
                                  </p:stCondLst>
                                  <p:childTnLst>
                                    <p:set>
                                      <p:cBhvr>
                                        <p:cTn id="122" dur="1" fill="hold">
                                          <p:stCondLst>
                                            <p:cond delay="0"/>
                                          </p:stCondLst>
                                        </p:cTn>
                                        <p:tgtEl>
                                          <p:spTgt spid="3739686"/>
                                        </p:tgtEl>
                                        <p:attrNameLst>
                                          <p:attrName>style.visibility</p:attrName>
                                        </p:attrNameLst>
                                      </p:cBhvr>
                                      <p:to>
                                        <p:strVal val="visible"/>
                                      </p:to>
                                    </p:set>
                                    <p:animEffect transition="in" filter="box(out)">
                                      <p:cBhvr>
                                        <p:cTn id="123" dur="1000"/>
                                        <p:tgtEl>
                                          <p:spTgt spid="3739686"/>
                                        </p:tgtEl>
                                      </p:cBhvr>
                                    </p:animEffect>
                                  </p:childTnLst>
                                </p:cTn>
                              </p:par>
                            </p:childTnLst>
                          </p:cTn>
                        </p:par>
                        <p:par>
                          <p:cTn id="124" fill="hold">
                            <p:stCondLst>
                              <p:cond delay="10000"/>
                            </p:stCondLst>
                            <p:childTnLst>
                              <p:par>
                                <p:cTn id="125" presetID="12" presetClass="entr" presetSubtype="1" fill="hold" grpId="0" nodeType="afterEffect">
                                  <p:stCondLst>
                                    <p:cond delay="0"/>
                                  </p:stCondLst>
                                  <p:childTnLst>
                                    <p:set>
                                      <p:cBhvr>
                                        <p:cTn id="126" dur="1" fill="hold">
                                          <p:stCondLst>
                                            <p:cond delay="0"/>
                                          </p:stCondLst>
                                        </p:cTn>
                                        <p:tgtEl>
                                          <p:spTgt spid="3739697"/>
                                        </p:tgtEl>
                                        <p:attrNameLst>
                                          <p:attrName>style.visibility</p:attrName>
                                        </p:attrNameLst>
                                      </p:cBhvr>
                                      <p:to>
                                        <p:strVal val="visible"/>
                                      </p:to>
                                    </p:set>
                                    <p:animEffect transition="in" filter="slide(fromTop)">
                                      <p:cBhvr>
                                        <p:cTn id="127" dur="500"/>
                                        <p:tgtEl>
                                          <p:spTgt spid="3739697"/>
                                        </p:tgtEl>
                                      </p:cBhvr>
                                    </p:animEffect>
                                  </p:childTnLst>
                                </p:cTn>
                              </p:par>
                            </p:childTnLst>
                          </p:cTn>
                        </p:par>
                        <p:par>
                          <p:cTn id="128" fill="hold">
                            <p:stCondLst>
                              <p:cond delay="10500"/>
                            </p:stCondLst>
                            <p:childTnLst>
                              <p:par>
                                <p:cTn id="129" presetID="4" presetClass="entr" presetSubtype="32" fill="hold" grpId="0" nodeType="afterEffect">
                                  <p:stCondLst>
                                    <p:cond delay="0"/>
                                  </p:stCondLst>
                                  <p:childTnLst>
                                    <p:set>
                                      <p:cBhvr>
                                        <p:cTn id="130" dur="1" fill="hold">
                                          <p:stCondLst>
                                            <p:cond delay="0"/>
                                          </p:stCondLst>
                                        </p:cTn>
                                        <p:tgtEl>
                                          <p:spTgt spid="3739695"/>
                                        </p:tgtEl>
                                        <p:attrNameLst>
                                          <p:attrName>style.visibility</p:attrName>
                                        </p:attrNameLst>
                                      </p:cBhvr>
                                      <p:to>
                                        <p:strVal val="visible"/>
                                      </p:to>
                                    </p:set>
                                    <p:animEffect transition="in" filter="box(out)">
                                      <p:cBhvr>
                                        <p:cTn id="131" dur="1000"/>
                                        <p:tgtEl>
                                          <p:spTgt spid="3739695"/>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grpId="0" nodeType="clickEffect">
                                  <p:stCondLst>
                                    <p:cond delay="0"/>
                                  </p:stCondLst>
                                  <p:childTnLst>
                                    <p:set>
                                      <p:cBhvr>
                                        <p:cTn id="135" dur="1" fill="hold">
                                          <p:stCondLst>
                                            <p:cond delay="0"/>
                                          </p:stCondLst>
                                        </p:cTn>
                                        <p:tgtEl>
                                          <p:spTgt spid="3739650"/>
                                        </p:tgtEl>
                                        <p:attrNameLst>
                                          <p:attrName>style.visibility</p:attrName>
                                        </p:attrNameLst>
                                      </p:cBhvr>
                                      <p:to>
                                        <p:strVal val="visible"/>
                                      </p:to>
                                    </p:set>
                                    <p:animEffect transition="in" filter="checkerboard(across)">
                                      <p:cBhvr>
                                        <p:cTn id="136" dur="500"/>
                                        <p:tgtEl>
                                          <p:spTgt spid="3739650"/>
                                        </p:tgtEl>
                                      </p:cBhvr>
                                    </p:animEffect>
                                  </p:childTnLst>
                                </p:cTn>
                              </p:par>
                            </p:childTnLst>
                          </p:cTn>
                        </p:par>
                        <p:par>
                          <p:cTn id="137" fill="hold">
                            <p:stCondLst>
                              <p:cond delay="500"/>
                            </p:stCondLst>
                            <p:childTnLst>
                              <p:par>
                                <p:cTn id="138" presetID="12" presetClass="entr" presetSubtype="8" fill="hold" grpId="0" nodeType="afterEffect">
                                  <p:stCondLst>
                                    <p:cond delay="0"/>
                                  </p:stCondLst>
                                  <p:childTnLst>
                                    <p:set>
                                      <p:cBhvr>
                                        <p:cTn id="139" dur="1" fill="hold">
                                          <p:stCondLst>
                                            <p:cond delay="0"/>
                                          </p:stCondLst>
                                        </p:cTn>
                                        <p:tgtEl>
                                          <p:spTgt spid="3739674"/>
                                        </p:tgtEl>
                                        <p:attrNameLst>
                                          <p:attrName>style.visibility</p:attrName>
                                        </p:attrNameLst>
                                      </p:cBhvr>
                                      <p:to>
                                        <p:strVal val="visible"/>
                                      </p:to>
                                    </p:set>
                                    <p:animEffect transition="in" filter="slide(fromLeft)">
                                      <p:cBhvr>
                                        <p:cTn id="140" dur="1000"/>
                                        <p:tgtEl>
                                          <p:spTgt spid="3739674"/>
                                        </p:tgtEl>
                                      </p:cBhvr>
                                    </p:animEffect>
                                  </p:childTnLst>
                                </p:cTn>
                              </p:par>
                            </p:childTnLst>
                          </p:cTn>
                        </p:par>
                        <p:par>
                          <p:cTn id="141" fill="hold">
                            <p:stCondLst>
                              <p:cond delay="2500"/>
                            </p:stCondLst>
                            <p:childTnLst>
                              <p:par>
                                <p:cTn id="142" presetID="4" presetClass="entr" presetSubtype="32" fill="hold" grpId="0" nodeType="afterEffect">
                                  <p:stCondLst>
                                    <p:cond delay="0"/>
                                  </p:stCondLst>
                                  <p:childTnLst>
                                    <p:set>
                                      <p:cBhvr>
                                        <p:cTn id="143" dur="1" fill="hold">
                                          <p:stCondLst>
                                            <p:cond delay="0"/>
                                          </p:stCondLst>
                                        </p:cTn>
                                        <p:tgtEl>
                                          <p:spTgt spid="3739672"/>
                                        </p:tgtEl>
                                        <p:attrNameLst>
                                          <p:attrName>style.visibility</p:attrName>
                                        </p:attrNameLst>
                                      </p:cBhvr>
                                      <p:to>
                                        <p:strVal val="visible"/>
                                      </p:to>
                                    </p:set>
                                    <p:animEffect transition="in" filter="box(out)">
                                      <p:cBhvr>
                                        <p:cTn id="144" dur="1000"/>
                                        <p:tgtEl>
                                          <p:spTgt spid="3739672"/>
                                        </p:tgtEl>
                                      </p:cBhvr>
                                    </p:animEffect>
                                  </p:childTnLst>
                                </p:cTn>
                              </p:par>
                            </p:childTnLst>
                          </p:cTn>
                        </p:par>
                        <p:par>
                          <p:cTn id="145" fill="hold">
                            <p:stCondLst>
                              <p:cond delay="3500"/>
                            </p:stCondLst>
                            <p:childTnLst>
                              <p:par>
                                <p:cTn id="146" presetID="12" presetClass="entr" presetSubtype="8" fill="hold" nodeType="after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slide(fromLeft)">
                                      <p:cBhvr>
                                        <p:cTn id="148" dur="1000"/>
                                        <p:tgtEl>
                                          <p:spTgt spid="4"/>
                                        </p:tgtEl>
                                      </p:cBhvr>
                                    </p:animEffect>
                                  </p:childTnLst>
                                </p:cTn>
                              </p:par>
                            </p:childTnLst>
                          </p:cTn>
                        </p:par>
                        <p:par>
                          <p:cTn id="149" fill="hold">
                            <p:stCondLst>
                              <p:cond delay="4500"/>
                            </p:stCondLst>
                            <p:childTnLst>
                              <p:par>
                                <p:cTn id="150" presetID="4" presetClass="entr" presetSubtype="32" fill="hold" grpId="0" nodeType="afterEffect">
                                  <p:stCondLst>
                                    <p:cond delay="0"/>
                                  </p:stCondLst>
                                  <p:childTnLst>
                                    <p:set>
                                      <p:cBhvr>
                                        <p:cTn id="151" dur="1" fill="hold">
                                          <p:stCondLst>
                                            <p:cond delay="0"/>
                                          </p:stCondLst>
                                        </p:cTn>
                                        <p:tgtEl>
                                          <p:spTgt spid="3739673"/>
                                        </p:tgtEl>
                                        <p:attrNameLst>
                                          <p:attrName>style.visibility</p:attrName>
                                        </p:attrNameLst>
                                      </p:cBhvr>
                                      <p:to>
                                        <p:strVal val="visible"/>
                                      </p:to>
                                    </p:set>
                                    <p:animEffect transition="in" filter="box(out)">
                                      <p:cBhvr>
                                        <p:cTn id="152" dur="1000"/>
                                        <p:tgtEl>
                                          <p:spTgt spid="3739673"/>
                                        </p:tgtEl>
                                      </p:cBhvr>
                                    </p:animEffect>
                                  </p:childTnLst>
                                </p:cTn>
                              </p:par>
                            </p:childTnLst>
                          </p:cTn>
                        </p:par>
                        <p:par>
                          <p:cTn id="153" fill="hold">
                            <p:stCondLst>
                              <p:cond delay="5500"/>
                            </p:stCondLst>
                            <p:childTnLst>
                              <p:par>
                                <p:cTn id="154" presetID="12" presetClass="entr" presetSubtype="8" fill="hold" nodeType="afterEffect">
                                  <p:stCondLst>
                                    <p:cond delay="0"/>
                                  </p:stCondLst>
                                  <p:childTnLst>
                                    <p:set>
                                      <p:cBhvr>
                                        <p:cTn id="155" dur="1" fill="hold">
                                          <p:stCondLst>
                                            <p:cond delay="0"/>
                                          </p:stCondLst>
                                        </p:cTn>
                                        <p:tgtEl>
                                          <p:spTgt spid="5"/>
                                        </p:tgtEl>
                                        <p:attrNameLst>
                                          <p:attrName>style.visibility</p:attrName>
                                        </p:attrNameLst>
                                      </p:cBhvr>
                                      <p:to>
                                        <p:strVal val="visible"/>
                                      </p:to>
                                    </p:set>
                                    <p:animEffect transition="in" filter="slide(fromLeft)">
                                      <p:cBhvr>
                                        <p:cTn id="156" dur="1000"/>
                                        <p:tgtEl>
                                          <p:spTgt spid="5"/>
                                        </p:tgtEl>
                                      </p:cBhvr>
                                    </p:animEffect>
                                  </p:childTnLst>
                                </p:cTn>
                              </p:par>
                            </p:childTnLst>
                          </p:cTn>
                        </p:par>
                        <p:par>
                          <p:cTn id="157" fill="hold">
                            <p:stCondLst>
                              <p:cond delay="6500"/>
                            </p:stCondLst>
                            <p:childTnLst>
                              <p:par>
                                <p:cTn id="158" presetID="4" presetClass="entr" presetSubtype="32" fill="hold" grpId="0" nodeType="afterEffect">
                                  <p:stCondLst>
                                    <p:cond delay="0"/>
                                  </p:stCondLst>
                                  <p:childTnLst>
                                    <p:set>
                                      <p:cBhvr>
                                        <p:cTn id="159" dur="1" fill="hold">
                                          <p:stCondLst>
                                            <p:cond delay="0"/>
                                          </p:stCondLst>
                                        </p:cTn>
                                        <p:tgtEl>
                                          <p:spTgt spid="3739677"/>
                                        </p:tgtEl>
                                        <p:attrNameLst>
                                          <p:attrName>style.visibility</p:attrName>
                                        </p:attrNameLst>
                                      </p:cBhvr>
                                      <p:to>
                                        <p:strVal val="visible"/>
                                      </p:to>
                                    </p:set>
                                    <p:animEffect transition="in" filter="box(out)">
                                      <p:cBhvr>
                                        <p:cTn id="160" dur="1000"/>
                                        <p:tgtEl>
                                          <p:spTgt spid="3739677"/>
                                        </p:tgtEl>
                                      </p:cBhvr>
                                    </p:animEffect>
                                  </p:childTnLst>
                                </p:cTn>
                              </p:par>
                            </p:childTnLst>
                          </p:cTn>
                        </p:par>
                        <p:par>
                          <p:cTn id="161" fill="hold">
                            <p:stCondLst>
                              <p:cond delay="7500"/>
                            </p:stCondLst>
                            <p:childTnLst>
                              <p:par>
                                <p:cTn id="162" presetID="12" presetClass="entr" presetSubtype="8" fill="hold" grpId="0" nodeType="afterEffect">
                                  <p:stCondLst>
                                    <p:cond delay="0"/>
                                  </p:stCondLst>
                                  <p:childTnLst>
                                    <p:set>
                                      <p:cBhvr>
                                        <p:cTn id="163" dur="1" fill="hold">
                                          <p:stCondLst>
                                            <p:cond delay="0"/>
                                          </p:stCondLst>
                                        </p:cTn>
                                        <p:tgtEl>
                                          <p:spTgt spid="3739679"/>
                                        </p:tgtEl>
                                        <p:attrNameLst>
                                          <p:attrName>style.visibility</p:attrName>
                                        </p:attrNameLst>
                                      </p:cBhvr>
                                      <p:to>
                                        <p:strVal val="visible"/>
                                      </p:to>
                                    </p:set>
                                    <p:animEffect transition="in" filter="slide(fromLeft)">
                                      <p:cBhvr>
                                        <p:cTn id="164" dur="1000"/>
                                        <p:tgtEl>
                                          <p:spTgt spid="3739679"/>
                                        </p:tgtEl>
                                      </p:cBhvr>
                                    </p:animEffect>
                                  </p:childTnLst>
                                </p:cTn>
                              </p:par>
                            </p:childTnLst>
                          </p:cTn>
                        </p:par>
                        <p:par>
                          <p:cTn id="165" fill="hold">
                            <p:stCondLst>
                              <p:cond delay="8500"/>
                            </p:stCondLst>
                            <p:childTnLst>
                              <p:par>
                                <p:cTn id="166" presetID="4" presetClass="entr" presetSubtype="32" fill="hold" grpId="0" nodeType="afterEffect">
                                  <p:stCondLst>
                                    <p:cond delay="0"/>
                                  </p:stCondLst>
                                  <p:childTnLst>
                                    <p:set>
                                      <p:cBhvr>
                                        <p:cTn id="167" dur="1" fill="hold">
                                          <p:stCondLst>
                                            <p:cond delay="0"/>
                                          </p:stCondLst>
                                        </p:cTn>
                                        <p:tgtEl>
                                          <p:spTgt spid="3739678"/>
                                        </p:tgtEl>
                                        <p:attrNameLst>
                                          <p:attrName>style.visibility</p:attrName>
                                        </p:attrNameLst>
                                      </p:cBhvr>
                                      <p:to>
                                        <p:strVal val="visible"/>
                                      </p:to>
                                    </p:set>
                                    <p:animEffect transition="in" filter="box(out)">
                                      <p:cBhvr>
                                        <p:cTn id="168" dur="1000"/>
                                        <p:tgtEl>
                                          <p:spTgt spid="3739678"/>
                                        </p:tgtEl>
                                      </p:cBhvr>
                                    </p:animEffect>
                                  </p:childTnLst>
                                </p:cTn>
                              </p:par>
                            </p:childTnLst>
                          </p:cTn>
                        </p:par>
                        <p:par>
                          <p:cTn id="169" fill="hold">
                            <p:stCondLst>
                              <p:cond delay="9500"/>
                            </p:stCondLst>
                            <p:childTnLst>
                              <p:par>
                                <p:cTn id="170" presetID="12" presetClass="entr" presetSubtype="8" fill="hold" grpId="0" nodeType="afterEffect">
                                  <p:stCondLst>
                                    <p:cond delay="0"/>
                                  </p:stCondLst>
                                  <p:childTnLst>
                                    <p:set>
                                      <p:cBhvr>
                                        <p:cTn id="171" dur="1" fill="hold">
                                          <p:stCondLst>
                                            <p:cond delay="0"/>
                                          </p:stCondLst>
                                        </p:cTn>
                                        <p:tgtEl>
                                          <p:spTgt spid="3739696"/>
                                        </p:tgtEl>
                                        <p:attrNameLst>
                                          <p:attrName>style.visibility</p:attrName>
                                        </p:attrNameLst>
                                      </p:cBhvr>
                                      <p:to>
                                        <p:strVal val="visible"/>
                                      </p:to>
                                    </p:set>
                                    <p:animEffect transition="in" filter="slide(fromLeft)">
                                      <p:cBhvr>
                                        <p:cTn id="172" dur="2000"/>
                                        <p:tgtEl>
                                          <p:spTgt spid="3739696"/>
                                        </p:tgtEl>
                                      </p:cBhvr>
                                    </p:animEffect>
                                  </p:childTnLst>
                                </p:cTn>
                              </p:par>
                            </p:childTnLst>
                          </p:cTn>
                        </p:par>
                        <p:par>
                          <p:cTn id="173" fill="hold">
                            <p:stCondLst>
                              <p:cond delay="11500"/>
                            </p:stCondLst>
                            <p:childTnLst>
                              <p:par>
                                <p:cTn id="174" presetID="4" presetClass="entr" presetSubtype="32" fill="hold" grpId="0" nodeType="afterEffect">
                                  <p:stCondLst>
                                    <p:cond delay="0"/>
                                  </p:stCondLst>
                                  <p:childTnLst>
                                    <p:set>
                                      <p:cBhvr>
                                        <p:cTn id="175" dur="1" fill="hold">
                                          <p:stCondLst>
                                            <p:cond delay="0"/>
                                          </p:stCondLst>
                                        </p:cTn>
                                        <p:tgtEl>
                                          <p:spTgt spid="3739693"/>
                                        </p:tgtEl>
                                        <p:attrNameLst>
                                          <p:attrName>style.visibility</p:attrName>
                                        </p:attrNameLst>
                                      </p:cBhvr>
                                      <p:to>
                                        <p:strVal val="visible"/>
                                      </p:to>
                                    </p:set>
                                    <p:animEffect transition="in" filter="box(out)">
                                      <p:cBhvr>
                                        <p:cTn id="176" dur="1000"/>
                                        <p:tgtEl>
                                          <p:spTgt spid="373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9709" grpId="0" animBg="1"/>
      <p:bldP spid="3739650" grpId="0" animBg="1"/>
      <p:bldP spid="3739651" grpId="0" animBg="1"/>
      <p:bldP spid="3739657" grpId="0" animBg="1"/>
      <p:bldP spid="3739664" grpId="0" animBg="1"/>
      <p:bldP spid="3739665" grpId="0" animBg="1"/>
      <p:bldP spid="3739666" grpId="0" animBg="1"/>
      <p:bldP spid="3739667" grpId="0" animBg="1"/>
      <p:bldP spid="3739668" grpId="0" animBg="1"/>
      <p:bldP spid="3739669" grpId="0" animBg="1"/>
      <p:bldP spid="3739670" grpId="0" animBg="1"/>
      <p:bldP spid="3739671" grpId="0" animBg="1"/>
      <p:bldP spid="3739672" grpId="0" animBg="1"/>
      <p:bldP spid="3739673" grpId="0" animBg="1"/>
      <p:bldP spid="3739674" grpId="0" animBg="1"/>
      <p:bldP spid="3739675" grpId="0" animBg="1"/>
      <p:bldP spid="3739676" grpId="0" animBg="1"/>
      <p:bldP spid="3739677" grpId="0" animBg="1"/>
      <p:bldP spid="3739678" grpId="0" animBg="1"/>
      <p:bldP spid="3739679" grpId="0" animBg="1"/>
      <p:bldP spid="3739686" grpId="0" animBg="1"/>
      <p:bldP spid="3739687" grpId="0" animBg="1"/>
      <p:bldP spid="3739688" grpId="0" animBg="1"/>
      <p:bldP spid="3739689" grpId="0" animBg="1"/>
      <p:bldP spid="3739690" grpId="0" animBg="1"/>
      <p:bldP spid="3739691" grpId="0" animBg="1"/>
      <p:bldP spid="3739692" grpId="0" animBg="1"/>
      <p:bldP spid="3739693" grpId="0" animBg="1"/>
      <p:bldP spid="3739694" grpId="0" animBg="1"/>
      <p:bldP spid="3739695" grpId="0" animBg="1"/>
      <p:bldP spid="3739696" grpId="0" animBg="1"/>
      <p:bldP spid="3739697" grpId="0" animBg="1"/>
      <p:bldP spid="3739701" grpId="0" animBg="1"/>
      <p:bldP spid="3739705" grpId="0" animBg="1"/>
      <p:bldP spid="3739706" grpId="0" animBg="1"/>
      <p:bldP spid="3739707" grpId="0" animBg="1"/>
      <p:bldP spid="3739711" grpId="0" animBg="1"/>
      <p:bldP spid="37397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57150" y="32658"/>
            <a:ext cx="9772650" cy="758825"/>
          </a:xfrm>
          <a:solidFill>
            <a:srgbClr val="0000FF"/>
          </a:solidFill>
        </p:spPr>
        <p:txBody>
          <a:bodyPr/>
          <a:lstStyle/>
          <a:p>
            <a:pPr>
              <a:defRPr/>
            </a:pPr>
            <a:r>
              <a:rPr lang="ar-SA" sz="4000" smtClean="0"/>
              <a:t>مسؤوليت ، اختيار و انتقال اطلاعات</a:t>
            </a:r>
            <a:r>
              <a:rPr lang="ar-SA" sz="2800" b="0" smtClean="0"/>
              <a:t> </a:t>
            </a:r>
            <a:endParaRPr lang="en-US" sz="2800" b="0" smtClean="0"/>
          </a:p>
        </p:txBody>
      </p:sp>
      <p:sp>
        <p:nvSpPr>
          <p:cNvPr id="23555" name="Rectangle 3"/>
          <p:cNvSpPr>
            <a:spLocks noGrp="1" noChangeArrowheads="1"/>
          </p:cNvSpPr>
          <p:nvPr>
            <p:ph type="body" idx="1"/>
          </p:nvPr>
        </p:nvSpPr>
        <p:spPr>
          <a:xfrm>
            <a:off x="139700" y="1647825"/>
            <a:ext cx="9604375" cy="3298825"/>
          </a:xfrm>
        </p:spPr>
        <p:txBody>
          <a:bodyPr/>
          <a:lstStyle/>
          <a:p>
            <a:pPr marL="0" indent="0" algn="justLow">
              <a:buFont typeface="Wingdings" pitchFamily="2" charset="2"/>
              <a:buNone/>
            </a:pPr>
            <a:r>
              <a:rPr lang="ar-SA" sz="4300" b="1" dirty="0" smtClean="0"/>
              <a:t>مسووليت و اختيار</a:t>
            </a:r>
          </a:p>
          <a:p>
            <a:pPr marL="0" indent="0" algn="justLow">
              <a:buFont typeface="Wingdings" pitchFamily="2" charset="2"/>
              <a:buChar char="q"/>
            </a:pPr>
            <a:r>
              <a:rPr lang="ar-SA" sz="4300" b="1" dirty="0" smtClean="0"/>
              <a:t>مديريت رده بالا بايد اطمينان يابد كه مسووليت ها و اختيارات تعيين شده اند و </a:t>
            </a:r>
            <a:endParaRPr lang="fa-IR" sz="4300" b="1" dirty="0" smtClean="0"/>
          </a:p>
          <a:p>
            <a:pPr marL="0" indent="0" algn="justLow">
              <a:buFont typeface="Wingdings" pitchFamily="2" charset="2"/>
              <a:buChar char="q"/>
            </a:pPr>
            <a:r>
              <a:rPr lang="ar-SA" sz="4300" b="1" dirty="0" smtClean="0"/>
              <a:t>در درون سازمان ابلاغ مي شوند .</a:t>
            </a:r>
            <a:endParaRPr lang="en-GB" sz="4300" b="1" dirty="0" smtClean="0"/>
          </a:p>
        </p:txBody>
      </p:sp>
    </p:spTree>
  </p:cSld>
  <p:clrMapOvr>
    <a:masterClrMapping/>
  </p:clrMapOvr>
  <p:transition spd="med">
    <p:zo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3618" name="Rectangle 2"/>
          <p:cNvSpPr>
            <a:spLocks noGrp="1" noChangeArrowheads="1"/>
          </p:cNvSpPr>
          <p:nvPr>
            <p:ph type="title"/>
          </p:nvPr>
        </p:nvSpPr>
        <p:spPr>
          <a:xfrm>
            <a:off x="57150" y="158522"/>
            <a:ext cx="9772650" cy="534987"/>
          </a:xfrm>
          <a:solidFill>
            <a:srgbClr val="0000FF"/>
          </a:solidFill>
        </p:spPr>
        <p:txBody>
          <a:bodyPr/>
          <a:lstStyle/>
          <a:p>
            <a:pPr>
              <a:defRPr/>
            </a:pPr>
            <a:r>
              <a:rPr lang="ar-SA" sz="4000" smtClean="0"/>
              <a:t>نماينده مديريت</a:t>
            </a:r>
            <a:r>
              <a:rPr lang="ar-SA" sz="4000" b="0" smtClean="0"/>
              <a:t> </a:t>
            </a:r>
            <a:endParaRPr lang="en-US" sz="4000" b="0" smtClean="0"/>
          </a:p>
        </p:txBody>
      </p:sp>
      <p:sp>
        <p:nvSpPr>
          <p:cNvPr id="24579" name="Rectangle 3"/>
          <p:cNvSpPr>
            <a:spLocks noGrp="1" noChangeArrowheads="1"/>
          </p:cNvSpPr>
          <p:nvPr>
            <p:ph type="body" idx="1"/>
          </p:nvPr>
        </p:nvSpPr>
        <p:spPr>
          <a:xfrm>
            <a:off x="139700" y="847725"/>
            <a:ext cx="9604375" cy="5583836"/>
          </a:xfrm>
        </p:spPr>
        <p:txBody>
          <a:bodyPr/>
          <a:lstStyle/>
          <a:p>
            <a:pPr marL="0" indent="0" algn="justLow">
              <a:lnSpc>
                <a:spcPct val="90000"/>
              </a:lnSpc>
              <a:spcBef>
                <a:spcPct val="35000"/>
              </a:spcBef>
              <a:buFont typeface="Wingdings" pitchFamily="2" charset="2"/>
              <a:buNone/>
            </a:pPr>
            <a:r>
              <a:rPr lang="ar-SA" b="1" dirty="0" smtClean="0"/>
              <a:t>مديريت رده بالا بايد يكي از مديران خود را به عنوان نماينده مديريت منصوب كند كه جدا از ساير مسووليت هايش بايد داراي مسووليت ها و اختياراتي شامل موارد زير باشد :</a:t>
            </a:r>
          </a:p>
          <a:p>
            <a:pPr marL="0" indent="0" algn="justLow">
              <a:lnSpc>
                <a:spcPct val="90000"/>
              </a:lnSpc>
              <a:spcBef>
                <a:spcPct val="35000"/>
              </a:spcBef>
              <a:buFont typeface="Wingdings" pitchFamily="2" charset="2"/>
              <a:buChar char="q"/>
            </a:pPr>
            <a:r>
              <a:rPr lang="ar-SA" b="1" dirty="0" smtClean="0"/>
              <a:t>حصول اطمينان از اينكه فرآيندهاي مورد نياز براي سيستم مديريت كيفيت ايجاد و اجرا شده و برقرار نگهداشته مي شود. </a:t>
            </a:r>
          </a:p>
          <a:p>
            <a:pPr marL="0" indent="0" algn="justLow">
              <a:lnSpc>
                <a:spcPct val="90000"/>
              </a:lnSpc>
              <a:spcBef>
                <a:spcPct val="35000"/>
              </a:spcBef>
              <a:buFont typeface="Wingdings" pitchFamily="2" charset="2"/>
              <a:buChar char="q"/>
            </a:pPr>
            <a:r>
              <a:rPr lang="ar-SA" b="1" dirty="0" smtClean="0"/>
              <a:t>گزارش دهي به مديريت رده بالا درمورد عملكرد سيستم مديريت كيفيت و هر نوع نياز براي بهبود و</a:t>
            </a:r>
          </a:p>
          <a:p>
            <a:pPr marL="0" indent="0" algn="justLow">
              <a:lnSpc>
                <a:spcPct val="90000"/>
              </a:lnSpc>
              <a:spcBef>
                <a:spcPct val="35000"/>
              </a:spcBef>
              <a:buFont typeface="Wingdings" pitchFamily="2" charset="2"/>
              <a:buChar char="q"/>
            </a:pPr>
            <a:r>
              <a:rPr lang="ar-SA" b="1" dirty="0" smtClean="0"/>
              <a:t>حصول اطمينان از افزايش آگاهي در مورد خواسته هاي مشتري در سرتاسر سازمان .</a:t>
            </a:r>
          </a:p>
          <a:p>
            <a:pPr marL="0" indent="0" algn="justLow">
              <a:lnSpc>
                <a:spcPct val="90000"/>
              </a:lnSpc>
              <a:spcBef>
                <a:spcPct val="35000"/>
              </a:spcBef>
              <a:buFont typeface="Wingdings" pitchFamily="2" charset="2"/>
              <a:buChar char="q"/>
            </a:pPr>
            <a:r>
              <a:rPr lang="ar-SA" b="1" dirty="0" smtClean="0"/>
              <a:t>يادآوري – مسووليت نماينده مديريت مي تواند شامل ارتباط با طرف هاي بيروني در مورد موضوعات مربوط به سيستم مديريت كيفيت باشد .</a:t>
            </a:r>
            <a:endParaRPr lang="en-GB" b="1" dirty="0" smtClean="0"/>
          </a:p>
        </p:txBody>
      </p:sp>
    </p:spTree>
  </p:cSld>
  <p:clrMapOvr>
    <a:masterClrMapping/>
  </p:clrMapOvr>
  <p:transition spd="med">
    <p:zo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566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انتقال اطلاعات در درون سازمان</a:t>
            </a:r>
            <a:r>
              <a:rPr lang="ar-SA" sz="2800" b="0" smtClean="0"/>
              <a:t> </a:t>
            </a:r>
            <a:endParaRPr lang="en-US" sz="2800" b="0" smtClean="0"/>
          </a:p>
        </p:txBody>
      </p:sp>
      <p:sp>
        <p:nvSpPr>
          <p:cNvPr id="25603" name="Rectangle 3"/>
          <p:cNvSpPr>
            <a:spLocks noGrp="1" noChangeArrowheads="1"/>
          </p:cNvSpPr>
          <p:nvPr>
            <p:ph type="body" idx="1"/>
          </p:nvPr>
        </p:nvSpPr>
        <p:spPr>
          <a:xfrm>
            <a:off x="130175" y="1419225"/>
            <a:ext cx="9604375" cy="3954463"/>
          </a:xfrm>
        </p:spPr>
        <p:txBody>
          <a:bodyPr/>
          <a:lstStyle/>
          <a:p>
            <a:pPr marL="0" indent="0" algn="justLow">
              <a:buFont typeface="Wingdings" pitchFamily="2" charset="2"/>
              <a:buChar char="q"/>
            </a:pPr>
            <a:r>
              <a:rPr lang="ar-SA" sz="4300" b="1" dirty="0" smtClean="0"/>
              <a:t>مديريت رده بالا بايد اطمينان يابد</a:t>
            </a:r>
            <a:endParaRPr lang="fa-IR" sz="4300" b="1" dirty="0" smtClean="0"/>
          </a:p>
          <a:p>
            <a:pPr marL="0" indent="0" algn="justLow">
              <a:buFont typeface="Wingdings" pitchFamily="2" charset="2"/>
              <a:buChar char="q"/>
            </a:pPr>
            <a:r>
              <a:rPr lang="ar-SA" sz="4300" b="1" dirty="0" smtClean="0"/>
              <a:t> كه فرآيندهاي مناسب انتقال اطلاعات در درون سازمان ايجاد شده </a:t>
            </a:r>
            <a:endParaRPr lang="fa-IR" sz="4300" b="1" dirty="0" smtClean="0"/>
          </a:p>
          <a:p>
            <a:pPr marL="0" indent="0" algn="justLow">
              <a:buFont typeface="Wingdings" pitchFamily="2" charset="2"/>
              <a:buChar char="q"/>
            </a:pPr>
            <a:r>
              <a:rPr lang="ar-SA" sz="4300" b="1" dirty="0" smtClean="0"/>
              <a:t>و اينكه انتقال اطلاعات در خصوص اثر بخشي سيستم مديريت كيفيت انجام مي گيرد .</a:t>
            </a:r>
            <a:endParaRPr lang="en-GB" sz="4300" b="1" dirty="0" smtClean="0"/>
          </a:p>
        </p:txBody>
      </p:sp>
    </p:spTree>
  </p:cSld>
  <p:clrMapOvr>
    <a:masterClrMapping/>
  </p:clrMapOvr>
  <p:transition spd="med">
    <p:zo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385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بازنگري مديريت</a:t>
            </a:r>
            <a:r>
              <a:rPr lang="fa-IR" sz="4000" smtClean="0"/>
              <a:t>-</a:t>
            </a:r>
            <a:r>
              <a:rPr lang="ar-SA" sz="4000" smtClean="0"/>
              <a:t>كليات</a:t>
            </a:r>
            <a:r>
              <a:rPr lang="ar-SA" sz="2800" b="0" smtClean="0"/>
              <a:t> </a:t>
            </a:r>
            <a:endParaRPr lang="en-US" sz="2800" b="0" smtClean="0"/>
          </a:p>
        </p:txBody>
      </p:sp>
      <p:sp>
        <p:nvSpPr>
          <p:cNvPr id="26627" name="Rectangle 3"/>
          <p:cNvSpPr>
            <a:spLocks noGrp="1" noChangeArrowheads="1"/>
          </p:cNvSpPr>
          <p:nvPr>
            <p:ph type="body" idx="1"/>
          </p:nvPr>
        </p:nvSpPr>
        <p:spPr>
          <a:xfrm>
            <a:off x="130175" y="1028700"/>
            <a:ext cx="9604375" cy="5005216"/>
          </a:xfrm>
        </p:spPr>
        <p:txBody>
          <a:bodyPr/>
          <a:lstStyle/>
          <a:p>
            <a:pPr marL="0" indent="0" algn="justLow">
              <a:buFont typeface="Wingdings" pitchFamily="2" charset="2"/>
              <a:buChar char="q"/>
            </a:pPr>
            <a:r>
              <a:rPr lang="ar-SA" sz="3600" b="1" dirty="0" smtClean="0"/>
              <a:t>مديريت رده بالا بايد سيستم مديريت كيفيت سازمان را در فواصل زماني برنامه ريزي شده مورد بازنگري قرار دهد تا از تداوم مناسب بودن ،كفايت و اثر بخشي آن اطمينان حاصل كند .</a:t>
            </a:r>
            <a:endParaRPr lang="fa-IR" sz="3600" b="1" dirty="0" smtClean="0"/>
          </a:p>
          <a:p>
            <a:pPr marL="0" indent="0" algn="justLow">
              <a:buFont typeface="Wingdings" pitchFamily="2" charset="2"/>
              <a:buChar char="q"/>
            </a:pPr>
            <a:r>
              <a:rPr lang="ar-SA" sz="3600" b="1" dirty="0" smtClean="0"/>
              <a:t>اين بازنگري بايد ارزيابي فرصت هاي بهبود و نياز به تغيير سيستم مديريت كيفيت از جمله خط مشي كيفيت و اهداف كيفيت را شامل گردد .</a:t>
            </a:r>
          </a:p>
          <a:p>
            <a:pPr marL="0" indent="0" algn="justLow">
              <a:buFont typeface="Wingdings" pitchFamily="2" charset="2"/>
              <a:buChar char="q"/>
            </a:pPr>
            <a:r>
              <a:rPr lang="fa-IR" sz="3600" b="1" dirty="0" smtClean="0"/>
              <a:t> </a:t>
            </a:r>
            <a:r>
              <a:rPr lang="ar-SA" sz="3600" b="1" dirty="0" smtClean="0"/>
              <a:t>سوابق بازنگري هاي مديريت بايدنگهداري شود . (به بند 4-2-4 رجوع شود.)</a:t>
            </a:r>
          </a:p>
        </p:txBody>
      </p:sp>
    </p:spTree>
  </p:cSld>
  <p:clrMapOvr>
    <a:masterClrMapping/>
  </p:clrMapOvr>
  <p:transition spd="med">
    <p:zo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795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دروندادهاي بازنگري</a:t>
            </a:r>
            <a:endParaRPr lang="en-US" sz="4000" smtClean="0"/>
          </a:p>
        </p:txBody>
      </p:sp>
      <p:sp>
        <p:nvSpPr>
          <p:cNvPr id="27651" name="Rectangle 3"/>
          <p:cNvSpPr>
            <a:spLocks noGrp="1" noChangeArrowheads="1"/>
          </p:cNvSpPr>
          <p:nvPr>
            <p:ph type="body" idx="1"/>
          </p:nvPr>
        </p:nvSpPr>
        <p:spPr>
          <a:xfrm>
            <a:off x="130175" y="1085850"/>
            <a:ext cx="9604375" cy="5472113"/>
          </a:xfrm>
        </p:spPr>
        <p:txBody>
          <a:bodyPr/>
          <a:lstStyle/>
          <a:p>
            <a:pPr marL="0" indent="0" algn="justLow" defTabSz="179388">
              <a:lnSpc>
                <a:spcPct val="90000"/>
              </a:lnSpc>
              <a:spcBef>
                <a:spcPct val="35000"/>
              </a:spcBef>
              <a:buFont typeface="Wingdings" pitchFamily="2" charset="2"/>
              <a:buNone/>
            </a:pPr>
            <a:r>
              <a:rPr lang="ar-SA" sz="3400" b="1" smtClean="0"/>
              <a:t>دروندادهاي بازنگري مديريت بايد شامل اطلاعاتي راجع به موارد زير باشند :</a:t>
            </a:r>
          </a:p>
          <a:p>
            <a:pPr marL="179388" lvl="1" indent="0" algn="justLow" defTabSz="179388">
              <a:lnSpc>
                <a:spcPct val="90000"/>
              </a:lnSpc>
              <a:spcBef>
                <a:spcPct val="35000"/>
              </a:spcBef>
              <a:buClr>
                <a:schemeClr val="tx1"/>
              </a:buClr>
              <a:buFont typeface="Wingdings" pitchFamily="2" charset="2"/>
              <a:buChar char="q"/>
            </a:pPr>
            <a:r>
              <a:rPr lang="ar-SA" sz="3400" b="1" smtClean="0"/>
              <a:t>نتايج مميزي ها</a:t>
            </a:r>
          </a:p>
          <a:p>
            <a:pPr marL="179388" lvl="1" indent="0" algn="justLow" defTabSz="179388">
              <a:lnSpc>
                <a:spcPct val="90000"/>
              </a:lnSpc>
              <a:spcBef>
                <a:spcPct val="35000"/>
              </a:spcBef>
              <a:buClr>
                <a:schemeClr val="tx1"/>
              </a:buClr>
              <a:buFont typeface="Wingdings" pitchFamily="2" charset="2"/>
              <a:buChar char="q"/>
            </a:pPr>
            <a:r>
              <a:rPr lang="ar-SA" sz="3400" b="1" smtClean="0"/>
              <a:t>بازخور از مشتري</a:t>
            </a:r>
          </a:p>
          <a:p>
            <a:pPr marL="179388" lvl="1" indent="0" algn="justLow" defTabSz="179388">
              <a:lnSpc>
                <a:spcPct val="90000"/>
              </a:lnSpc>
              <a:spcBef>
                <a:spcPct val="35000"/>
              </a:spcBef>
              <a:buClr>
                <a:schemeClr val="tx1"/>
              </a:buClr>
              <a:buFont typeface="Wingdings" pitchFamily="2" charset="2"/>
              <a:buChar char="q"/>
            </a:pPr>
            <a:r>
              <a:rPr lang="ar-SA" sz="3400" b="1" smtClean="0"/>
              <a:t>عملكرد فرآيند و انطباق محصول</a:t>
            </a:r>
          </a:p>
          <a:p>
            <a:pPr marL="179388" lvl="1" indent="0" algn="justLow" defTabSz="179388">
              <a:lnSpc>
                <a:spcPct val="90000"/>
              </a:lnSpc>
              <a:spcBef>
                <a:spcPct val="35000"/>
              </a:spcBef>
              <a:buClr>
                <a:schemeClr val="tx1"/>
              </a:buClr>
              <a:buFont typeface="Wingdings" pitchFamily="2" charset="2"/>
              <a:buChar char="q"/>
            </a:pPr>
            <a:r>
              <a:rPr lang="ar-SA" sz="3400" b="1" smtClean="0"/>
              <a:t>وضعيت اقدامات پيشگيرانه و اصلاحي</a:t>
            </a:r>
          </a:p>
          <a:p>
            <a:pPr marL="179388" lvl="1" indent="0" algn="justLow" defTabSz="179388">
              <a:lnSpc>
                <a:spcPct val="90000"/>
              </a:lnSpc>
              <a:spcBef>
                <a:spcPct val="35000"/>
              </a:spcBef>
              <a:buClr>
                <a:schemeClr val="tx1"/>
              </a:buClr>
              <a:buFont typeface="Wingdings" pitchFamily="2" charset="2"/>
              <a:buChar char="q"/>
            </a:pPr>
            <a:r>
              <a:rPr lang="ar-SA" sz="3400" b="1" smtClean="0"/>
              <a:t>اقدامات پيگيرانه مربوط به بازنگري هاي قبلي مديريت</a:t>
            </a:r>
          </a:p>
          <a:p>
            <a:pPr marL="179388" lvl="1" indent="0" algn="justLow" defTabSz="179388">
              <a:lnSpc>
                <a:spcPct val="90000"/>
              </a:lnSpc>
              <a:spcBef>
                <a:spcPct val="35000"/>
              </a:spcBef>
              <a:buClr>
                <a:schemeClr val="tx1"/>
              </a:buClr>
              <a:buFont typeface="Wingdings" pitchFamily="2" charset="2"/>
              <a:buChar char="q"/>
            </a:pPr>
            <a:r>
              <a:rPr lang="ar-SA" sz="3400" b="1" smtClean="0"/>
              <a:t>تغييراتي كه مي تواندبرسيستم مديريت كيفيت تاثيرگذارد و</a:t>
            </a:r>
          </a:p>
          <a:p>
            <a:pPr marL="179388" lvl="1" indent="0" algn="justLow" defTabSz="179388">
              <a:lnSpc>
                <a:spcPct val="90000"/>
              </a:lnSpc>
              <a:spcBef>
                <a:spcPct val="35000"/>
              </a:spcBef>
              <a:buClr>
                <a:schemeClr val="tx1"/>
              </a:buClr>
              <a:buFont typeface="Wingdings" pitchFamily="2" charset="2"/>
              <a:buChar char="q"/>
            </a:pPr>
            <a:r>
              <a:rPr lang="ar-SA" sz="3400" b="1" smtClean="0"/>
              <a:t>توصيه هايي براي بهبود.</a:t>
            </a:r>
          </a:p>
        </p:txBody>
      </p:sp>
    </p:spTree>
  </p:cSld>
  <p:clrMapOvr>
    <a:masterClrMapping/>
  </p:clrMapOvr>
  <p:transition spd="med">
    <p:zo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5906" name="Rectangle 2"/>
          <p:cNvSpPr>
            <a:spLocks noGrp="1" noChangeArrowheads="1"/>
          </p:cNvSpPr>
          <p:nvPr>
            <p:ph type="title"/>
          </p:nvPr>
        </p:nvSpPr>
        <p:spPr>
          <a:xfrm>
            <a:off x="0" y="0"/>
            <a:ext cx="9902825" cy="758825"/>
          </a:xfrm>
          <a:solidFill>
            <a:srgbClr val="0000FF"/>
          </a:solidFill>
        </p:spPr>
        <p:txBody>
          <a:bodyPr/>
          <a:lstStyle/>
          <a:p>
            <a:pPr>
              <a:defRPr/>
            </a:pPr>
            <a:r>
              <a:rPr lang="ar-SA" sz="4000" smtClean="0"/>
              <a:t>بروندادهاي بازنگري</a:t>
            </a:r>
            <a:r>
              <a:rPr lang="ar-SA" sz="6000" b="0" smtClean="0"/>
              <a:t> </a:t>
            </a:r>
            <a:endParaRPr lang="en-US" sz="6000" b="0" smtClean="0"/>
          </a:p>
        </p:txBody>
      </p:sp>
      <p:sp>
        <p:nvSpPr>
          <p:cNvPr id="28675" name="Rectangle 3"/>
          <p:cNvSpPr>
            <a:spLocks noGrp="1" noChangeArrowheads="1"/>
          </p:cNvSpPr>
          <p:nvPr>
            <p:ph type="body" idx="1"/>
          </p:nvPr>
        </p:nvSpPr>
        <p:spPr>
          <a:xfrm>
            <a:off x="130175" y="1009650"/>
            <a:ext cx="9604375" cy="5713413"/>
          </a:xfrm>
        </p:spPr>
        <p:txBody>
          <a:bodyPr/>
          <a:lstStyle/>
          <a:p>
            <a:pPr marL="0" indent="0" algn="justLow">
              <a:buFont typeface="Wingdings" pitchFamily="2" charset="2"/>
              <a:buNone/>
            </a:pPr>
            <a:r>
              <a:rPr lang="ar-SA" sz="4400" b="1" smtClean="0"/>
              <a:t>بروندادهاي بازنگري مديريت بايد شامل هر نوع تصميمات و اقدامات مربوط به موارد زير باشد :</a:t>
            </a:r>
            <a:endParaRPr lang="fa-IR" sz="4400" b="1" smtClean="0"/>
          </a:p>
          <a:p>
            <a:pPr marL="0" indent="0" algn="justLow">
              <a:buFont typeface="Wingdings" pitchFamily="2" charset="2"/>
              <a:buChar char="q"/>
            </a:pPr>
            <a:r>
              <a:rPr lang="ar-SA" sz="4400" b="1" smtClean="0"/>
              <a:t>بهبود اثر بخشي سيستم مديريت كيفيت و فرآيندهاي آن</a:t>
            </a:r>
          </a:p>
          <a:p>
            <a:pPr marL="0" indent="0" algn="justLow">
              <a:buFont typeface="Wingdings" pitchFamily="2" charset="2"/>
              <a:buChar char="q"/>
            </a:pPr>
            <a:r>
              <a:rPr lang="ar-SA" sz="4400" b="1" smtClean="0"/>
              <a:t>بهبود محصول در رابطه با خواسته هاي مشتري و</a:t>
            </a:r>
          </a:p>
          <a:p>
            <a:pPr marL="0" indent="0" algn="justLow">
              <a:buFont typeface="Wingdings" pitchFamily="2" charset="2"/>
              <a:buChar char="q"/>
            </a:pPr>
            <a:r>
              <a:rPr lang="ar-SA" sz="4400" b="1" smtClean="0"/>
              <a:t>نيازهاي مربوط به منابع .</a:t>
            </a:r>
            <a:endParaRPr lang="en-GB" sz="4400" b="1" smtClean="0"/>
          </a:p>
        </p:txBody>
      </p:sp>
    </p:spTree>
  </p:cSld>
  <p:clrMapOvr>
    <a:masterClrMapping/>
  </p:clrMapOvr>
  <p:transition spd="med">
    <p:zo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02"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کارگروهی- تدوین فرآیند بازنگری مدیریت</a:t>
            </a:r>
            <a:endParaRPr lang="en-US" sz="6000" b="0" smtClean="0"/>
          </a:p>
        </p:txBody>
      </p:sp>
      <p:sp>
        <p:nvSpPr>
          <p:cNvPr id="29699" name="Rectangle 3"/>
          <p:cNvSpPr>
            <a:spLocks noGrp="1" noChangeArrowheads="1"/>
          </p:cNvSpPr>
          <p:nvPr>
            <p:ph type="body" idx="1"/>
          </p:nvPr>
        </p:nvSpPr>
        <p:spPr>
          <a:xfrm>
            <a:off x="130175" y="1009650"/>
            <a:ext cx="9604375" cy="5436104"/>
          </a:xfrm>
        </p:spPr>
        <p:txBody>
          <a:bodyPr/>
          <a:lstStyle/>
          <a:p>
            <a:pPr marL="0" indent="0" algn="justLow">
              <a:buFont typeface="Wingdings" pitchFamily="2" charset="2"/>
              <a:buChar char="q"/>
            </a:pPr>
            <a:r>
              <a:rPr lang="fa-IR" b="1" dirty="0" smtClean="0"/>
              <a:t>مطالب ارائه شده در مبحث مدیریت فرآیند راهنمای اصلی این کار گروهی می باشد.</a:t>
            </a:r>
            <a:endParaRPr lang="en-GB" b="1" dirty="0" smtClean="0"/>
          </a:p>
          <a:p>
            <a:pPr marL="0" indent="0" algn="justLow">
              <a:buFont typeface="Wingdings" pitchFamily="2" charset="2"/>
              <a:buChar char="q"/>
            </a:pPr>
            <a:r>
              <a:rPr lang="fa-IR" b="1" dirty="0" smtClean="0"/>
              <a:t>در تدوین این فرآیند از فرمت معرفی شده جهت تدوین فرآیندها استفاده نمایید.</a:t>
            </a:r>
          </a:p>
          <a:p>
            <a:pPr marL="0" indent="0" algn="justLow">
              <a:buFont typeface="Wingdings" pitchFamily="2" charset="2"/>
              <a:buChar char="q"/>
            </a:pPr>
            <a:r>
              <a:rPr lang="fa-IR" b="1" dirty="0" smtClean="0"/>
              <a:t>توصیه می شود ابتدا مراحل اجراء را مستند نمایید.</a:t>
            </a:r>
          </a:p>
          <a:p>
            <a:pPr marL="0" indent="0" algn="justLow">
              <a:buFont typeface="Wingdings" pitchFamily="2" charset="2"/>
              <a:buChar char="q"/>
            </a:pPr>
            <a:r>
              <a:rPr lang="fa-IR" b="1" dirty="0" smtClean="0"/>
              <a:t>فرض نمایید سایر فرآیندهای سازمان مدون گردیده و در ورودیها و خروجیها به آنها ارجاع دهید.</a:t>
            </a:r>
          </a:p>
          <a:p>
            <a:pPr marL="0" indent="0" algn="justLow">
              <a:buFont typeface="Wingdings" pitchFamily="2" charset="2"/>
              <a:buChar char="q"/>
            </a:pPr>
            <a:r>
              <a:rPr lang="fa-IR" b="1" dirty="0" smtClean="0"/>
              <a:t>اشاره به ورودیها و خروجی های معرفی شده استاندارد الزامی می باشد.</a:t>
            </a:r>
          </a:p>
        </p:txBody>
      </p:sp>
    </p:spTree>
  </p:cSld>
  <p:clrMapOvr>
    <a:masterClrMapping/>
  </p:clrMapOvr>
  <p:transition spd="med">
    <p:zo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Line 31"/>
          <p:cNvSpPr>
            <a:spLocks noChangeShapeType="1"/>
          </p:cNvSpPr>
          <p:nvPr/>
        </p:nvSpPr>
        <p:spPr bwMode="auto">
          <a:xfrm>
            <a:off x="4987925" y="1598613"/>
            <a:ext cx="0" cy="344487"/>
          </a:xfrm>
          <a:prstGeom prst="line">
            <a:avLst/>
          </a:prstGeom>
          <a:noFill/>
          <a:ln w="19050">
            <a:solidFill>
              <a:srgbClr val="000000"/>
            </a:solidFill>
            <a:round/>
            <a:headEnd/>
            <a:tailEnd type="triangle" w="med" len="med"/>
          </a:ln>
        </p:spPr>
        <p:txBody>
          <a:bodyPr anchor="ctr" anchorCtr="1"/>
          <a:lstStyle/>
          <a:p>
            <a:endParaRPr lang="fa-IR"/>
          </a:p>
        </p:txBody>
      </p:sp>
      <p:sp>
        <p:nvSpPr>
          <p:cNvPr id="4701186" name="Rectangle 2"/>
          <p:cNvSpPr>
            <a:spLocks noChangeArrowheads="1"/>
          </p:cNvSpPr>
          <p:nvPr/>
        </p:nvSpPr>
        <p:spPr bwMode="auto">
          <a:xfrm>
            <a:off x="1946275" y="3278188"/>
            <a:ext cx="2908300" cy="608012"/>
          </a:xfrm>
          <a:prstGeom prst="rect">
            <a:avLst/>
          </a:prstGeom>
          <a:solidFill>
            <a:srgbClr val="CCFFFF"/>
          </a:solidFill>
          <a:ln w="19050">
            <a:solidFill>
              <a:srgbClr val="000000"/>
            </a:solidFill>
            <a:miter lim="800000"/>
            <a:headEnd/>
            <a:tailEnd/>
          </a:ln>
        </p:spPr>
        <p:txBody>
          <a:bodyPr anchor="ctr"/>
          <a:lstStyle/>
          <a:p>
            <a:pPr algn="ctr" eaLnBrk="0" hangingPunct="0"/>
            <a:r>
              <a:rPr lang="fa-IR" sz="2000" b="1"/>
              <a:t>تعیین مسئولیت واختیارات</a:t>
            </a:r>
            <a:endParaRPr lang="en-US" sz="2000" b="1"/>
          </a:p>
        </p:txBody>
      </p:sp>
      <p:sp>
        <p:nvSpPr>
          <p:cNvPr id="4701187" name="Rectangle 3"/>
          <p:cNvSpPr>
            <a:spLocks noGrp="1" noChangeArrowheads="1"/>
          </p:cNvSpPr>
          <p:nvPr>
            <p:ph type="title"/>
          </p:nvPr>
        </p:nvSpPr>
        <p:spPr>
          <a:xfrm>
            <a:off x="111125" y="215900"/>
            <a:ext cx="9599613" cy="525463"/>
          </a:xfrm>
          <a:solidFill>
            <a:srgbClr val="0000FF"/>
          </a:solidFill>
        </p:spPr>
        <p:txBody>
          <a:bodyPr/>
          <a:lstStyle/>
          <a:p>
            <a:pPr rtl="0">
              <a:defRPr/>
            </a:pPr>
            <a:r>
              <a:rPr lang="fa-IR" dirty="0" smtClean="0"/>
              <a:t>همسوئي</a:t>
            </a:r>
            <a:endParaRPr lang="en-US" dirty="0">
              <a:solidFill>
                <a:schemeClr val="tx1"/>
              </a:solidFill>
            </a:endParaRPr>
          </a:p>
        </p:txBody>
      </p:sp>
      <p:sp>
        <p:nvSpPr>
          <p:cNvPr id="4701188" name="Rectangle 4"/>
          <p:cNvSpPr>
            <a:spLocks noChangeArrowheads="1"/>
          </p:cNvSpPr>
          <p:nvPr/>
        </p:nvSpPr>
        <p:spPr bwMode="auto">
          <a:xfrm>
            <a:off x="3760788" y="1165225"/>
            <a:ext cx="2513012" cy="590550"/>
          </a:xfrm>
          <a:prstGeom prst="rect">
            <a:avLst/>
          </a:prstGeom>
          <a:solidFill>
            <a:srgbClr val="CCFFFF"/>
          </a:solidFill>
          <a:ln w="19050">
            <a:solidFill>
              <a:srgbClr val="000000"/>
            </a:solidFill>
            <a:miter lim="800000"/>
            <a:headEnd/>
            <a:tailEnd/>
          </a:ln>
        </p:spPr>
        <p:txBody>
          <a:bodyPr anchor="ctr"/>
          <a:lstStyle/>
          <a:p>
            <a:pPr algn="ctr" eaLnBrk="0" hangingPunct="0"/>
            <a:r>
              <a:rPr lang="fa-IR" sz="2000" b="1"/>
              <a:t>تعهد میریت</a:t>
            </a:r>
            <a:endParaRPr lang="en-US" sz="2000" b="1"/>
          </a:p>
        </p:txBody>
      </p:sp>
      <p:sp>
        <p:nvSpPr>
          <p:cNvPr id="4701196" name="Line 12"/>
          <p:cNvSpPr>
            <a:spLocks noChangeShapeType="1"/>
          </p:cNvSpPr>
          <p:nvPr/>
        </p:nvSpPr>
        <p:spPr bwMode="auto">
          <a:xfrm flipH="1">
            <a:off x="2935288" y="5022850"/>
            <a:ext cx="4114800" cy="0"/>
          </a:xfrm>
          <a:prstGeom prst="line">
            <a:avLst/>
          </a:prstGeom>
          <a:noFill/>
          <a:ln w="19050">
            <a:solidFill>
              <a:srgbClr val="000000"/>
            </a:solidFill>
            <a:round/>
            <a:headEnd/>
            <a:tailEnd/>
          </a:ln>
        </p:spPr>
        <p:txBody>
          <a:bodyPr anchor="ctr" anchorCtr="1"/>
          <a:lstStyle/>
          <a:p>
            <a:endParaRPr lang="fa-IR"/>
          </a:p>
        </p:txBody>
      </p:sp>
      <p:sp>
        <p:nvSpPr>
          <p:cNvPr id="4701198" name="Line 14"/>
          <p:cNvSpPr>
            <a:spLocks noChangeShapeType="1"/>
          </p:cNvSpPr>
          <p:nvPr/>
        </p:nvSpPr>
        <p:spPr bwMode="auto">
          <a:xfrm>
            <a:off x="7027863" y="5022850"/>
            <a:ext cx="0" cy="400050"/>
          </a:xfrm>
          <a:prstGeom prst="line">
            <a:avLst/>
          </a:prstGeom>
          <a:noFill/>
          <a:ln w="19050">
            <a:solidFill>
              <a:srgbClr val="000000"/>
            </a:solidFill>
            <a:round/>
            <a:headEnd/>
            <a:tailEnd type="triangle" w="med" len="med"/>
          </a:ln>
        </p:spPr>
        <p:txBody>
          <a:bodyPr anchor="ctr" anchorCtr="1"/>
          <a:lstStyle/>
          <a:p>
            <a:endParaRPr lang="fa-IR"/>
          </a:p>
        </p:txBody>
      </p:sp>
      <p:sp>
        <p:nvSpPr>
          <p:cNvPr id="4701199" name="Line 15"/>
          <p:cNvSpPr>
            <a:spLocks noChangeShapeType="1"/>
          </p:cNvSpPr>
          <p:nvPr/>
        </p:nvSpPr>
        <p:spPr bwMode="auto">
          <a:xfrm>
            <a:off x="4960938" y="5022850"/>
            <a:ext cx="0" cy="400050"/>
          </a:xfrm>
          <a:prstGeom prst="line">
            <a:avLst/>
          </a:prstGeom>
          <a:noFill/>
          <a:ln w="19050">
            <a:solidFill>
              <a:srgbClr val="000000"/>
            </a:solidFill>
            <a:round/>
            <a:headEnd/>
            <a:tailEnd type="triangle" w="med" len="med"/>
          </a:ln>
        </p:spPr>
        <p:txBody>
          <a:bodyPr anchor="ctr" anchorCtr="1"/>
          <a:lstStyle/>
          <a:p>
            <a:endParaRPr lang="fa-IR"/>
          </a:p>
        </p:txBody>
      </p:sp>
      <p:sp>
        <p:nvSpPr>
          <p:cNvPr id="4701200" name="Rectangle 16"/>
          <p:cNvSpPr>
            <a:spLocks noChangeArrowheads="1"/>
          </p:cNvSpPr>
          <p:nvPr/>
        </p:nvSpPr>
        <p:spPr bwMode="auto">
          <a:xfrm>
            <a:off x="4178300" y="5443538"/>
            <a:ext cx="1508125" cy="935037"/>
          </a:xfrm>
          <a:prstGeom prst="rect">
            <a:avLst/>
          </a:prstGeom>
          <a:solidFill>
            <a:srgbClr val="FFFFCC"/>
          </a:solidFill>
          <a:ln w="19050">
            <a:solidFill>
              <a:srgbClr val="000000"/>
            </a:solidFill>
            <a:miter lim="800000"/>
            <a:headEnd/>
            <a:tailEnd/>
          </a:ln>
        </p:spPr>
        <p:txBody>
          <a:bodyPr anchor="ctr" anchorCtr="1"/>
          <a:lstStyle/>
          <a:p>
            <a:pPr algn="ctr" eaLnBrk="0" hangingPunct="0"/>
            <a:r>
              <a:rPr lang="fa-IR" sz="2000" b="1"/>
              <a:t>زیرساخت ها</a:t>
            </a:r>
          </a:p>
          <a:p>
            <a:pPr algn="ctr" eaLnBrk="0" hangingPunct="0"/>
            <a:r>
              <a:rPr lang="en-US" sz="1400" b="1"/>
              <a:t>(6-3)</a:t>
            </a:r>
            <a:endParaRPr lang="en-US" sz="3200" b="1"/>
          </a:p>
        </p:txBody>
      </p:sp>
      <p:sp>
        <p:nvSpPr>
          <p:cNvPr id="4701205" name="Rectangle 21"/>
          <p:cNvSpPr>
            <a:spLocks noChangeArrowheads="1"/>
          </p:cNvSpPr>
          <p:nvPr/>
        </p:nvSpPr>
        <p:spPr bwMode="auto">
          <a:xfrm>
            <a:off x="2149475" y="5422900"/>
            <a:ext cx="1509713" cy="935038"/>
          </a:xfrm>
          <a:prstGeom prst="rect">
            <a:avLst/>
          </a:prstGeom>
          <a:solidFill>
            <a:srgbClr val="FFFFCC"/>
          </a:solidFill>
          <a:ln w="19050">
            <a:solidFill>
              <a:srgbClr val="000000"/>
            </a:solidFill>
            <a:miter lim="800000"/>
            <a:headEnd/>
            <a:tailEnd/>
          </a:ln>
        </p:spPr>
        <p:txBody>
          <a:bodyPr anchor="ctr" anchorCtr="1"/>
          <a:lstStyle/>
          <a:p>
            <a:pPr algn="ctr" eaLnBrk="0" hangingPunct="0"/>
            <a:r>
              <a:rPr lang="fa-IR" sz="2000" b="1"/>
              <a:t>منابع انسانی</a:t>
            </a:r>
          </a:p>
          <a:p>
            <a:pPr algn="ctr" eaLnBrk="0" hangingPunct="0"/>
            <a:r>
              <a:rPr lang="en-US" sz="1400" b="1"/>
              <a:t>(6-2)</a:t>
            </a:r>
          </a:p>
        </p:txBody>
      </p:sp>
      <p:sp>
        <p:nvSpPr>
          <p:cNvPr id="4701206" name="Line 22"/>
          <p:cNvSpPr>
            <a:spLocks noChangeShapeType="1"/>
          </p:cNvSpPr>
          <p:nvPr/>
        </p:nvSpPr>
        <p:spPr bwMode="auto">
          <a:xfrm>
            <a:off x="2963863" y="5022850"/>
            <a:ext cx="0" cy="400050"/>
          </a:xfrm>
          <a:prstGeom prst="line">
            <a:avLst/>
          </a:prstGeom>
          <a:noFill/>
          <a:ln w="19050">
            <a:solidFill>
              <a:srgbClr val="000000"/>
            </a:solidFill>
            <a:round/>
            <a:headEnd/>
            <a:tailEnd type="triangle" w="med" len="med"/>
          </a:ln>
        </p:spPr>
        <p:txBody>
          <a:bodyPr anchor="ctr" anchorCtr="1"/>
          <a:lstStyle/>
          <a:p>
            <a:endParaRPr lang="fa-IR"/>
          </a:p>
        </p:txBody>
      </p:sp>
      <p:sp>
        <p:nvSpPr>
          <p:cNvPr id="4701207" name="Rectangle 23"/>
          <p:cNvSpPr>
            <a:spLocks noChangeArrowheads="1"/>
          </p:cNvSpPr>
          <p:nvPr/>
        </p:nvSpPr>
        <p:spPr bwMode="auto">
          <a:xfrm>
            <a:off x="6248400" y="5422900"/>
            <a:ext cx="1508125" cy="935038"/>
          </a:xfrm>
          <a:prstGeom prst="rect">
            <a:avLst/>
          </a:prstGeom>
          <a:solidFill>
            <a:srgbClr val="FFFFCC"/>
          </a:solidFill>
          <a:ln w="19050">
            <a:solidFill>
              <a:srgbClr val="000000"/>
            </a:solidFill>
            <a:miter lim="800000"/>
            <a:headEnd/>
            <a:tailEnd/>
          </a:ln>
        </p:spPr>
        <p:txBody>
          <a:bodyPr anchor="ctr" anchorCtr="1"/>
          <a:lstStyle/>
          <a:p>
            <a:pPr algn="ctr" eaLnBrk="0" hangingPunct="0"/>
            <a:r>
              <a:rPr lang="fa-IR" sz="2000" b="1"/>
              <a:t>محیط کار</a:t>
            </a:r>
          </a:p>
          <a:p>
            <a:pPr algn="ctr" eaLnBrk="0" hangingPunct="0"/>
            <a:r>
              <a:rPr lang="en-US" sz="1400" b="1"/>
              <a:t>(6-4)</a:t>
            </a:r>
          </a:p>
        </p:txBody>
      </p:sp>
      <p:sp>
        <p:nvSpPr>
          <p:cNvPr id="4701209" name="Rectangle 25"/>
          <p:cNvSpPr>
            <a:spLocks noChangeArrowheads="1"/>
          </p:cNvSpPr>
          <p:nvPr/>
        </p:nvSpPr>
        <p:spPr bwMode="auto">
          <a:xfrm>
            <a:off x="3735388" y="1954213"/>
            <a:ext cx="2559050" cy="622300"/>
          </a:xfrm>
          <a:prstGeom prst="rect">
            <a:avLst/>
          </a:prstGeom>
          <a:solidFill>
            <a:srgbClr val="CCFFFF"/>
          </a:solidFill>
          <a:ln w="19050">
            <a:solidFill>
              <a:srgbClr val="000000"/>
            </a:solidFill>
            <a:miter lim="800000"/>
            <a:headEnd/>
            <a:tailEnd/>
          </a:ln>
        </p:spPr>
        <p:txBody>
          <a:bodyPr anchor="ctr"/>
          <a:lstStyle/>
          <a:p>
            <a:pPr algn="ctr" eaLnBrk="0" hangingPunct="0"/>
            <a:r>
              <a:rPr lang="fa-IR" sz="2000" b="1"/>
              <a:t>تدوين</a:t>
            </a:r>
            <a:r>
              <a:rPr lang="en-US" sz="2000" b="1"/>
              <a:t> </a:t>
            </a:r>
            <a:r>
              <a:rPr lang="fa-IR" sz="2000" b="1"/>
              <a:t>خط مشی کیفیت </a:t>
            </a:r>
            <a:endParaRPr lang="en-US" sz="2400" b="1"/>
          </a:p>
        </p:txBody>
      </p:sp>
      <p:sp>
        <p:nvSpPr>
          <p:cNvPr id="4701210" name="Rectangle 26"/>
          <p:cNvSpPr>
            <a:spLocks noChangeArrowheads="1"/>
          </p:cNvSpPr>
          <p:nvPr/>
        </p:nvSpPr>
        <p:spPr bwMode="auto">
          <a:xfrm>
            <a:off x="5335588" y="3278188"/>
            <a:ext cx="2460625" cy="608012"/>
          </a:xfrm>
          <a:prstGeom prst="rect">
            <a:avLst/>
          </a:prstGeom>
          <a:solidFill>
            <a:srgbClr val="CCFFFF"/>
          </a:solidFill>
          <a:ln w="19050">
            <a:solidFill>
              <a:srgbClr val="000000"/>
            </a:solidFill>
            <a:miter lim="800000"/>
            <a:headEnd/>
            <a:tailEnd/>
          </a:ln>
        </p:spPr>
        <p:txBody>
          <a:bodyPr anchor="ctr"/>
          <a:lstStyle/>
          <a:p>
            <a:pPr algn="ctr" eaLnBrk="0" hangingPunct="0"/>
            <a:r>
              <a:rPr lang="fa-IR" sz="2000" b="1"/>
              <a:t>تدوین اهداف کیفیت</a:t>
            </a:r>
            <a:endParaRPr lang="en-US" sz="2000" b="1"/>
          </a:p>
        </p:txBody>
      </p:sp>
      <p:grpSp>
        <p:nvGrpSpPr>
          <p:cNvPr id="2" name="Group 27"/>
          <p:cNvGrpSpPr>
            <a:grpSpLocks/>
          </p:cNvGrpSpPr>
          <p:nvPr/>
        </p:nvGrpSpPr>
        <p:grpSpPr bwMode="auto">
          <a:xfrm>
            <a:off x="3436938" y="2921000"/>
            <a:ext cx="3127375" cy="346075"/>
            <a:chOff x="3883" y="2233"/>
            <a:chExt cx="3634" cy="466"/>
          </a:xfrm>
        </p:grpSpPr>
        <p:sp>
          <p:nvSpPr>
            <p:cNvPr id="30754" name="Line 28"/>
            <p:cNvSpPr>
              <a:spLocks noChangeShapeType="1"/>
            </p:cNvSpPr>
            <p:nvPr/>
          </p:nvSpPr>
          <p:spPr bwMode="auto">
            <a:xfrm>
              <a:off x="3889" y="2233"/>
              <a:ext cx="3628" cy="17"/>
            </a:xfrm>
            <a:prstGeom prst="line">
              <a:avLst/>
            </a:prstGeom>
            <a:noFill/>
            <a:ln w="19050">
              <a:solidFill>
                <a:srgbClr val="000000"/>
              </a:solidFill>
              <a:round/>
              <a:headEnd/>
              <a:tailEnd/>
            </a:ln>
          </p:spPr>
          <p:txBody>
            <a:bodyPr anchor="ctr" anchorCtr="1"/>
            <a:lstStyle/>
            <a:p>
              <a:endParaRPr lang="fa-IR"/>
            </a:p>
          </p:txBody>
        </p:sp>
        <p:sp>
          <p:nvSpPr>
            <p:cNvPr id="30755" name="Line 29"/>
            <p:cNvSpPr>
              <a:spLocks noChangeShapeType="1"/>
            </p:cNvSpPr>
            <p:nvPr/>
          </p:nvSpPr>
          <p:spPr bwMode="auto">
            <a:xfrm>
              <a:off x="3883" y="2234"/>
              <a:ext cx="0" cy="465"/>
            </a:xfrm>
            <a:prstGeom prst="line">
              <a:avLst/>
            </a:prstGeom>
            <a:noFill/>
            <a:ln w="19050">
              <a:solidFill>
                <a:srgbClr val="000000"/>
              </a:solidFill>
              <a:round/>
              <a:headEnd/>
              <a:tailEnd type="triangle" w="med" len="med"/>
            </a:ln>
          </p:spPr>
          <p:txBody>
            <a:bodyPr anchor="ctr" anchorCtr="1"/>
            <a:lstStyle/>
            <a:p>
              <a:endParaRPr lang="fa-IR"/>
            </a:p>
          </p:txBody>
        </p:sp>
        <p:sp>
          <p:nvSpPr>
            <p:cNvPr id="30756" name="Line 30"/>
            <p:cNvSpPr>
              <a:spLocks noChangeShapeType="1"/>
            </p:cNvSpPr>
            <p:nvPr/>
          </p:nvSpPr>
          <p:spPr bwMode="auto">
            <a:xfrm>
              <a:off x="7517" y="2234"/>
              <a:ext cx="0" cy="465"/>
            </a:xfrm>
            <a:prstGeom prst="line">
              <a:avLst/>
            </a:prstGeom>
            <a:noFill/>
            <a:ln w="19050">
              <a:solidFill>
                <a:srgbClr val="000000"/>
              </a:solidFill>
              <a:round/>
              <a:headEnd/>
              <a:tailEnd type="triangle" w="med" len="med"/>
            </a:ln>
          </p:spPr>
          <p:txBody>
            <a:bodyPr anchor="ctr" anchorCtr="1"/>
            <a:lstStyle/>
            <a:p>
              <a:endParaRPr lang="fa-IR"/>
            </a:p>
          </p:txBody>
        </p:sp>
      </p:grpSp>
      <p:sp>
        <p:nvSpPr>
          <p:cNvPr id="4701215" name="Line 31"/>
          <p:cNvSpPr>
            <a:spLocks noChangeShapeType="1"/>
          </p:cNvSpPr>
          <p:nvPr/>
        </p:nvSpPr>
        <p:spPr bwMode="auto">
          <a:xfrm>
            <a:off x="4987925" y="2576513"/>
            <a:ext cx="0" cy="344487"/>
          </a:xfrm>
          <a:prstGeom prst="line">
            <a:avLst/>
          </a:prstGeom>
          <a:noFill/>
          <a:ln w="19050">
            <a:solidFill>
              <a:srgbClr val="000000"/>
            </a:solidFill>
            <a:round/>
            <a:headEnd/>
            <a:tailEnd type="triangle" w="med" len="med"/>
          </a:ln>
        </p:spPr>
        <p:txBody>
          <a:bodyPr anchor="ctr" anchorCtr="1"/>
          <a:lstStyle/>
          <a:p>
            <a:endParaRPr lang="fa-IR"/>
          </a:p>
        </p:txBody>
      </p:sp>
      <p:grpSp>
        <p:nvGrpSpPr>
          <p:cNvPr id="3" name="Group 32"/>
          <p:cNvGrpSpPr>
            <a:grpSpLocks/>
          </p:cNvGrpSpPr>
          <p:nvPr/>
        </p:nvGrpSpPr>
        <p:grpSpPr bwMode="auto">
          <a:xfrm>
            <a:off x="3433763" y="3886200"/>
            <a:ext cx="3159125" cy="603250"/>
            <a:chOff x="2107" y="1952"/>
            <a:chExt cx="1990" cy="252"/>
          </a:xfrm>
        </p:grpSpPr>
        <p:sp>
          <p:nvSpPr>
            <p:cNvPr id="30751" name="Line 33"/>
            <p:cNvSpPr>
              <a:spLocks noChangeShapeType="1"/>
            </p:cNvSpPr>
            <p:nvPr/>
          </p:nvSpPr>
          <p:spPr bwMode="auto">
            <a:xfrm>
              <a:off x="4097" y="1952"/>
              <a:ext cx="0" cy="252"/>
            </a:xfrm>
            <a:prstGeom prst="line">
              <a:avLst/>
            </a:prstGeom>
            <a:noFill/>
            <a:ln w="19050">
              <a:solidFill>
                <a:srgbClr val="000000"/>
              </a:solidFill>
              <a:round/>
              <a:headEnd/>
              <a:tailEnd/>
            </a:ln>
          </p:spPr>
          <p:txBody>
            <a:bodyPr anchor="ctr" anchorCtr="1"/>
            <a:lstStyle/>
            <a:p>
              <a:endParaRPr lang="fa-IR"/>
            </a:p>
          </p:txBody>
        </p:sp>
        <p:sp>
          <p:nvSpPr>
            <p:cNvPr id="30752" name="Line 34"/>
            <p:cNvSpPr>
              <a:spLocks noChangeShapeType="1"/>
            </p:cNvSpPr>
            <p:nvPr/>
          </p:nvSpPr>
          <p:spPr bwMode="auto">
            <a:xfrm>
              <a:off x="2107" y="1953"/>
              <a:ext cx="0" cy="251"/>
            </a:xfrm>
            <a:prstGeom prst="line">
              <a:avLst/>
            </a:prstGeom>
            <a:noFill/>
            <a:ln w="19050">
              <a:solidFill>
                <a:srgbClr val="000000"/>
              </a:solidFill>
              <a:round/>
              <a:headEnd/>
              <a:tailEnd/>
            </a:ln>
          </p:spPr>
          <p:txBody>
            <a:bodyPr anchor="ctr" anchorCtr="1"/>
            <a:lstStyle/>
            <a:p>
              <a:endParaRPr lang="fa-IR"/>
            </a:p>
          </p:txBody>
        </p:sp>
        <p:sp>
          <p:nvSpPr>
            <p:cNvPr id="30753" name="Line 35"/>
            <p:cNvSpPr>
              <a:spLocks noChangeShapeType="1"/>
            </p:cNvSpPr>
            <p:nvPr/>
          </p:nvSpPr>
          <p:spPr bwMode="auto">
            <a:xfrm>
              <a:off x="2113" y="2196"/>
              <a:ext cx="1968" cy="8"/>
            </a:xfrm>
            <a:prstGeom prst="line">
              <a:avLst/>
            </a:prstGeom>
            <a:noFill/>
            <a:ln w="19050">
              <a:solidFill>
                <a:srgbClr val="000000"/>
              </a:solidFill>
              <a:round/>
              <a:headEnd/>
              <a:tailEnd/>
            </a:ln>
          </p:spPr>
          <p:txBody>
            <a:bodyPr anchor="ctr" anchorCtr="1"/>
            <a:lstStyle/>
            <a:p>
              <a:endParaRPr lang="fa-IR"/>
            </a:p>
          </p:txBody>
        </p:sp>
      </p:grpSp>
      <p:sp>
        <p:nvSpPr>
          <p:cNvPr id="4701220" name="Line 36"/>
          <p:cNvSpPr>
            <a:spLocks noChangeShapeType="1"/>
          </p:cNvSpPr>
          <p:nvPr/>
        </p:nvSpPr>
        <p:spPr bwMode="auto">
          <a:xfrm>
            <a:off x="4965700" y="4756150"/>
            <a:ext cx="0" cy="280988"/>
          </a:xfrm>
          <a:prstGeom prst="line">
            <a:avLst/>
          </a:prstGeom>
          <a:noFill/>
          <a:ln w="19050">
            <a:solidFill>
              <a:srgbClr val="000000"/>
            </a:solidFill>
            <a:round/>
            <a:headEnd/>
            <a:tailEnd type="triangle" w="med" len="med"/>
          </a:ln>
        </p:spPr>
        <p:txBody>
          <a:bodyPr anchor="ctr" anchorCtr="1"/>
          <a:lstStyle/>
          <a:p>
            <a:endParaRPr lang="fa-IR"/>
          </a:p>
        </p:txBody>
      </p:sp>
      <p:sp>
        <p:nvSpPr>
          <p:cNvPr id="4701221" name="Rectangle 37"/>
          <p:cNvSpPr>
            <a:spLocks noChangeArrowheads="1"/>
          </p:cNvSpPr>
          <p:nvPr/>
        </p:nvSpPr>
        <p:spPr bwMode="auto">
          <a:xfrm>
            <a:off x="3595688" y="4089400"/>
            <a:ext cx="2863850" cy="655638"/>
          </a:xfrm>
          <a:prstGeom prst="rect">
            <a:avLst/>
          </a:prstGeom>
          <a:solidFill>
            <a:srgbClr val="CCFFFF"/>
          </a:solidFill>
          <a:ln w="19050">
            <a:solidFill>
              <a:srgbClr val="000000"/>
            </a:solidFill>
            <a:miter lim="800000"/>
            <a:headEnd/>
            <a:tailEnd/>
          </a:ln>
        </p:spPr>
        <p:txBody>
          <a:bodyPr anchor="ctr"/>
          <a:lstStyle/>
          <a:p>
            <a:pPr algn="ctr" eaLnBrk="0" hangingPunct="0"/>
            <a:r>
              <a:rPr lang="fa-IR" sz="2000" b="1"/>
              <a:t>طرحریزی سیستم مدیریت کیفیت</a:t>
            </a:r>
            <a:endParaRPr lang="en-US" sz="3200" b="1"/>
          </a:p>
        </p:txBody>
      </p:sp>
      <p:sp>
        <p:nvSpPr>
          <p:cNvPr id="4701222" name="Line 38"/>
          <p:cNvSpPr>
            <a:spLocks noChangeShapeType="1"/>
          </p:cNvSpPr>
          <p:nvPr/>
        </p:nvSpPr>
        <p:spPr bwMode="auto">
          <a:xfrm flipV="1">
            <a:off x="1878013" y="5422900"/>
            <a:ext cx="0" cy="1246188"/>
          </a:xfrm>
          <a:prstGeom prst="line">
            <a:avLst/>
          </a:prstGeom>
          <a:noFill/>
          <a:ln w="190500">
            <a:solidFill>
              <a:srgbClr val="008000"/>
            </a:solidFill>
            <a:round/>
            <a:headEnd type="none" w="sm" len="sm"/>
            <a:tailEnd type="triangle" w="sm" len="sm"/>
          </a:ln>
        </p:spPr>
        <p:txBody>
          <a:bodyPr/>
          <a:lstStyle/>
          <a:p>
            <a:endParaRPr lang="fa-IR"/>
          </a:p>
        </p:txBody>
      </p:sp>
      <p:sp>
        <p:nvSpPr>
          <p:cNvPr id="4701223" name="Line 39"/>
          <p:cNvSpPr>
            <a:spLocks noChangeShapeType="1"/>
          </p:cNvSpPr>
          <p:nvPr/>
        </p:nvSpPr>
        <p:spPr bwMode="auto">
          <a:xfrm flipV="1">
            <a:off x="3916363" y="5418138"/>
            <a:ext cx="0" cy="1246187"/>
          </a:xfrm>
          <a:prstGeom prst="line">
            <a:avLst/>
          </a:prstGeom>
          <a:noFill/>
          <a:ln w="190500">
            <a:solidFill>
              <a:srgbClr val="008000"/>
            </a:solidFill>
            <a:round/>
            <a:headEnd type="none" w="sm" len="sm"/>
            <a:tailEnd type="triangle" w="sm" len="sm"/>
          </a:ln>
        </p:spPr>
        <p:txBody>
          <a:bodyPr/>
          <a:lstStyle/>
          <a:p>
            <a:endParaRPr lang="fa-IR"/>
          </a:p>
        </p:txBody>
      </p:sp>
      <p:sp>
        <p:nvSpPr>
          <p:cNvPr id="4701225" name="Line 41"/>
          <p:cNvSpPr>
            <a:spLocks noChangeShapeType="1"/>
          </p:cNvSpPr>
          <p:nvPr/>
        </p:nvSpPr>
        <p:spPr bwMode="auto">
          <a:xfrm flipV="1">
            <a:off x="5951538" y="5438775"/>
            <a:ext cx="0" cy="1246188"/>
          </a:xfrm>
          <a:prstGeom prst="line">
            <a:avLst/>
          </a:prstGeom>
          <a:noFill/>
          <a:ln w="190500">
            <a:solidFill>
              <a:srgbClr val="008000"/>
            </a:solidFill>
            <a:round/>
            <a:headEnd type="none" w="sm" len="sm"/>
            <a:tailEnd type="triangle" w="sm" len="sm"/>
          </a:ln>
        </p:spPr>
        <p:txBody>
          <a:bodyPr/>
          <a:lstStyle/>
          <a:p>
            <a:endParaRPr lang="fa-IR"/>
          </a:p>
        </p:txBody>
      </p:sp>
      <p:sp>
        <p:nvSpPr>
          <p:cNvPr id="4701227" name="Line 43"/>
          <p:cNvSpPr>
            <a:spLocks noChangeShapeType="1"/>
          </p:cNvSpPr>
          <p:nvPr/>
        </p:nvSpPr>
        <p:spPr bwMode="auto">
          <a:xfrm flipV="1">
            <a:off x="8020050" y="5429250"/>
            <a:ext cx="0" cy="1246188"/>
          </a:xfrm>
          <a:prstGeom prst="line">
            <a:avLst/>
          </a:prstGeom>
          <a:noFill/>
          <a:ln w="190500">
            <a:solidFill>
              <a:srgbClr val="008000"/>
            </a:solidFill>
            <a:round/>
            <a:headEnd type="none" w="sm" len="sm"/>
            <a:tailEnd type="triangle" w="sm" len="sm"/>
          </a:ln>
        </p:spPr>
        <p:txBody>
          <a:bodyPr/>
          <a:lstStyle/>
          <a:p>
            <a:endParaRPr lang="fa-IR"/>
          </a:p>
        </p:txBody>
      </p:sp>
      <p:pic>
        <p:nvPicPr>
          <p:cNvPr id="53" name="Picture 3"/>
          <p:cNvPicPr>
            <a:picLocks noChangeAspect="1" noChangeArrowheads="1"/>
          </p:cNvPicPr>
          <p:nvPr/>
        </p:nvPicPr>
        <p:blipFill>
          <a:blip r:embed="rId3" cstate="print"/>
          <a:srcRect t="5165"/>
          <a:stretch>
            <a:fillRect/>
          </a:stretch>
        </p:blipFill>
        <p:spPr bwMode="auto">
          <a:xfrm>
            <a:off x="1703388" y="4862513"/>
            <a:ext cx="6464300" cy="1995487"/>
          </a:xfrm>
          <a:prstGeom prst="rect">
            <a:avLst/>
          </a:prstGeom>
          <a:noFill/>
          <a:ln w="9525">
            <a:noFill/>
            <a:miter lim="800000"/>
            <a:headEnd/>
            <a:tailEnd/>
          </a:ln>
        </p:spPr>
      </p:pic>
      <p:sp>
        <p:nvSpPr>
          <p:cNvPr id="4701229" name="Line 45"/>
          <p:cNvSpPr>
            <a:spLocks noChangeShapeType="1"/>
          </p:cNvSpPr>
          <p:nvPr/>
        </p:nvSpPr>
        <p:spPr bwMode="auto">
          <a:xfrm flipV="1">
            <a:off x="4960938" y="5022850"/>
            <a:ext cx="0" cy="1595438"/>
          </a:xfrm>
          <a:prstGeom prst="line">
            <a:avLst/>
          </a:prstGeom>
          <a:noFill/>
          <a:ln w="190500">
            <a:solidFill>
              <a:srgbClr val="008000"/>
            </a:solidFill>
            <a:round/>
            <a:headEnd type="none" w="sm" len="sm"/>
            <a:tailEnd type="triangle" w="sm" len="sm"/>
          </a:ln>
        </p:spPr>
        <p:txBody>
          <a:bodyPr/>
          <a:lstStyle/>
          <a:p>
            <a:endParaRPr lang="fa-IR"/>
          </a:p>
        </p:txBody>
      </p:sp>
      <p:pic>
        <p:nvPicPr>
          <p:cNvPr id="54" name="Picture 3"/>
          <p:cNvPicPr>
            <a:picLocks noChangeAspect="1" noChangeArrowheads="1"/>
          </p:cNvPicPr>
          <p:nvPr/>
        </p:nvPicPr>
        <p:blipFill>
          <a:blip r:embed="rId3" cstate="print"/>
          <a:srcRect t="5347"/>
          <a:stretch>
            <a:fillRect/>
          </a:stretch>
        </p:blipFill>
        <p:spPr bwMode="auto">
          <a:xfrm>
            <a:off x="2760663" y="3503613"/>
            <a:ext cx="4502150" cy="1387475"/>
          </a:xfrm>
          <a:prstGeom prst="rect">
            <a:avLst/>
          </a:prstGeom>
          <a:noFill/>
          <a:ln w="9525">
            <a:noFill/>
            <a:miter lim="800000"/>
            <a:headEnd/>
            <a:tailEnd/>
          </a:ln>
        </p:spPr>
      </p:pic>
      <p:grpSp>
        <p:nvGrpSpPr>
          <p:cNvPr id="4" name="Group 48"/>
          <p:cNvGrpSpPr>
            <a:grpSpLocks/>
          </p:cNvGrpSpPr>
          <p:nvPr/>
        </p:nvGrpSpPr>
        <p:grpSpPr bwMode="auto">
          <a:xfrm>
            <a:off x="111125" y="963613"/>
            <a:ext cx="9693275" cy="5816600"/>
            <a:chOff x="70" y="607"/>
            <a:chExt cx="6106" cy="3664"/>
          </a:xfrm>
        </p:grpSpPr>
        <p:sp>
          <p:nvSpPr>
            <p:cNvPr id="30749" name="Line 50"/>
            <p:cNvSpPr>
              <a:spLocks noChangeShapeType="1"/>
            </p:cNvSpPr>
            <p:nvPr/>
          </p:nvSpPr>
          <p:spPr bwMode="auto">
            <a:xfrm>
              <a:off x="1065" y="3093"/>
              <a:ext cx="4117" cy="0"/>
            </a:xfrm>
            <a:prstGeom prst="line">
              <a:avLst/>
            </a:prstGeom>
            <a:noFill/>
            <a:ln w="101600">
              <a:solidFill>
                <a:srgbClr val="008000"/>
              </a:solidFill>
              <a:round/>
              <a:headEnd type="none" w="sm" len="sm"/>
              <a:tailEnd type="none" w="sm" len="sm"/>
            </a:ln>
          </p:spPr>
          <p:txBody>
            <a:bodyPr/>
            <a:lstStyle/>
            <a:p>
              <a:endParaRPr lang="fa-IR"/>
            </a:p>
          </p:txBody>
        </p:sp>
        <p:sp>
          <p:nvSpPr>
            <p:cNvPr id="30750" name="AutoShape 49"/>
            <p:cNvSpPr>
              <a:spLocks noChangeArrowheads="1"/>
            </p:cNvSpPr>
            <p:nvPr/>
          </p:nvSpPr>
          <p:spPr bwMode="auto">
            <a:xfrm>
              <a:off x="70" y="607"/>
              <a:ext cx="6106" cy="3664"/>
            </a:xfrm>
            <a:prstGeom prst="flowChartExtract">
              <a:avLst/>
            </a:prstGeom>
            <a:noFill/>
            <a:ln w="101600">
              <a:solidFill>
                <a:srgbClr val="008000"/>
              </a:solidFill>
              <a:miter lim="800000"/>
              <a:headEnd type="none" w="sm" len="sm"/>
              <a:tailEnd type="none" w="sm" len="sm"/>
            </a:ln>
          </p:spPr>
          <p:txBody>
            <a:bodyPr wrap="none" anchor="ctr"/>
            <a:lstStyle/>
            <a:p>
              <a:pPr eaLnBrk="0" hangingPunct="0">
                <a:spcBef>
                  <a:spcPct val="50000"/>
                </a:spcBef>
              </a:pPr>
              <a:endParaRPr lang="fa-IR" b="1"/>
            </a:p>
          </p:txBody>
        </p:sp>
      </p:grpSp>
      <p:sp>
        <p:nvSpPr>
          <p:cNvPr id="4701231" name="Line 47"/>
          <p:cNvSpPr>
            <a:spLocks noChangeShapeType="1"/>
          </p:cNvSpPr>
          <p:nvPr/>
        </p:nvSpPr>
        <p:spPr bwMode="auto">
          <a:xfrm flipV="1">
            <a:off x="4948238" y="1154113"/>
            <a:ext cx="0" cy="3530600"/>
          </a:xfrm>
          <a:prstGeom prst="line">
            <a:avLst/>
          </a:prstGeom>
          <a:noFill/>
          <a:ln w="190500">
            <a:solidFill>
              <a:srgbClr val="008000"/>
            </a:solidFill>
            <a:round/>
            <a:headEnd type="none" w="sm" len="sm"/>
            <a:tailEnd type="triangle" w="sm" len="sm"/>
          </a:ln>
        </p:spPr>
        <p:txBody>
          <a:bodyPr/>
          <a:lstStyle/>
          <a:p>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4701186"/>
                                        </p:tgtEl>
                                        <p:attrNameLst>
                                          <p:attrName>style.visibility</p:attrName>
                                        </p:attrNameLst>
                                      </p:cBhvr>
                                      <p:to>
                                        <p:strVal val="visible"/>
                                      </p:to>
                                    </p:set>
                                    <p:animEffect transition="in" filter="wheel(4)">
                                      <p:cBhvr>
                                        <p:cTn id="7" dur="2000"/>
                                        <p:tgtEl>
                                          <p:spTgt spid="4701186"/>
                                        </p:tgtEl>
                                      </p:cBhvr>
                                    </p:animEffect>
                                  </p:childTnLst>
                                </p:cTn>
                              </p:par>
                              <p:par>
                                <p:cTn id="8" presetID="21" presetClass="entr" presetSubtype="4" fill="hold" grpId="1" nodeType="withEffect">
                                  <p:stCondLst>
                                    <p:cond delay="0"/>
                                  </p:stCondLst>
                                  <p:childTnLst>
                                    <p:set>
                                      <p:cBhvr>
                                        <p:cTn id="9" dur="1" fill="hold">
                                          <p:stCondLst>
                                            <p:cond delay="0"/>
                                          </p:stCondLst>
                                        </p:cTn>
                                        <p:tgtEl>
                                          <p:spTgt spid="4701188"/>
                                        </p:tgtEl>
                                        <p:attrNameLst>
                                          <p:attrName>style.visibility</p:attrName>
                                        </p:attrNameLst>
                                      </p:cBhvr>
                                      <p:to>
                                        <p:strVal val="visible"/>
                                      </p:to>
                                    </p:set>
                                    <p:animEffect transition="in" filter="wheel(4)">
                                      <p:cBhvr>
                                        <p:cTn id="10" dur="2000"/>
                                        <p:tgtEl>
                                          <p:spTgt spid="4701188"/>
                                        </p:tgtEl>
                                      </p:cBhvr>
                                    </p:animEffect>
                                  </p:childTnLst>
                                </p:cTn>
                              </p:par>
                              <p:par>
                                <p:cTn id="11" presetID="21" presetClass="entr" presetSubtype="4" fill="hold" grpId="1" nodeType="withEffect">
                                  <p:stCondLst>
                                    <p:cond delay="0"/>
                                  </p:stCondLst>
                                  <p:childTnLst>
                                    <p:set>
                                      <p:cBhvr>
                                        <p:cTn id="12" dur="1" fill="hold">
                                          <p:stCondLst>
                                            <p:cond delay="0"/>
                                          </p:stCondLst>
                                        </p:cTn>
                                        <p:tgtEl>
                                          <p:spTgt spid="4701209"/>
                                        </p:tgtEl>
                                        <p:attrNameLst>
                                          <p:attrName>style.visibility</p:attrName>
                                        </p:attrNameLst>
                                      </p:cBhvr>
                                      <p:to>
                                        <p:strVal val="visible"/>
                                      </p:to>
                                    </p:set>
                                    <p:animEffect transition="in" filter="wheel(4)">
                                      <p:cBhvr>
                                        <p:cTn id="13" dur="2000"/>
                                        <p:tgtEl>
                                          <p:spTgt spid="4701209"/>
                                        </p:tgtEl>
                                      </p:cBhvr>
                                    </p:animEffect>
                                  </p:childTnLst>
                                </p:cTn>
                              </p:par>
                              <p:par>
                                <p:cTn id="14" presetID="21" presetClass="entr" presetSubtype="4" fill="hold" grpId="1" nodeType="withEffect">
                                  <p:stCondLst>
                                    <p:cond delay="0"/>
                                  </p:stCondLst>
                                  <p:childTnLst>
                                    <p:set>
                                      <p:cBhvr>
                                        <p:cTn id="15" dur="1" fill="hold">
                                          <p:stCondLst>
                                            <p:cond delay="0"/>
                                          </p:stCondLst>
                                        </p:cTn>
                                        <p:tgtEl>
                                          <p:spTgt spid="4701210"/>
                                        </p:tgtEl>
                                        <p:attrNameLst>
                                          <p:attrName>style.visibility</p:attrName>
                                        </p:attrNameLst>
                                      </p:cBhvr>
                                      <p:to>
                                        <p:strVal val="visible"/>
                                      </p:to>
                                    </p:set>
                                    <p:animEffect transition="in" filter="wheel(4)">
                                      <p:cBhvr>
                                        <p:cTn id="16" dur="2000"/>
                                        <p:tgtEl>
                                          <p:spTgt spid="4701210"/>
                                        </p:tgtEl>
                                      </p:cBhvr>
                                    </p:animEffect>
                                  </p:childTnLst>
                                </p:cTn>
                              </p:par>
                              <p:par>
                                <p:cTn id="17" presetID="21"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heel(4)">
                                      <p:cBhvr>
                                        <p:cTn id="22" dur="2000"/>
                                        <p:tgtEl>
                                          <p:spTgt spid="5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701215"/>
                                        </p:tgtEl>
                                        <p:attrNameLst>
                                          <p:attrName>style.visibility</p:attrName>
                                        </p:attrNameLst>
                                      </p:cBhvr>
                                      <p:to>
                                        <p:strVal val="visible"/>
                                      </p:to>
                                    </p:set>
                                    <p:animEffect transition="in" filter="wheel(4)">
                                      <p:cBhvr>
                                        <p:cTn id="25" dur="2000"/>
                                        <p:tgtEl>
                                          <p:spTgt spid="4701215"/>
                                        </p:tgtEl>
                                      </p:cBhvr>
                                    </p:animEffect>
                                  </p:childTnLst>
                                </p:cTn>
                              </p:par>
                              <p:par>
                                <p:cTn id="26" presetID="21"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4)">
                                      <p:cBhvr>
                                        <p:cTn id="28" dur="2000"/>
                                        <p:tgtEl>
                                          <p:spTgt spid="3"/>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4701220"/>
                                        </p:tgtEl>
                                        <p:attrNameLst>
                                          <p:attrName>style.visibility</p:attrName>
                                        </p:attrNameLst>
                                      </p:cBhvr>
                                      <p:to>
                                        <p:strVal val="visible"/>
                                      </p:to>
                                    </p:set>
                                    <p:animEffect transition="in" filter="wheel(4)">
                                      <p:cBhvr>
                                        <p:cTn id="31" dur="2000"/>
                                        <p:tgtEl>
                                          <p:spTgt spid="4701220"/>
                                        </p:tgtEl>
                                      </p:cBhvr>
                                    </p:animEffect>
                                  </p:childTnLst>
                                </p:cTn>
                              </p:par>
                              <p:par>
                                <p:cTn id="32" presetID="21" presetClass="entr" presetSubtype="4" fill="hold" grpId="1" nodeType="withEffect">
                                  <p:stCondLst>
                                    <p:cond delay="0"/>
                                  </p:stCondLst>
                                  <p:childTnLst>
                                    <p:set>
                                      <p:cBhvr>
                                        <p:cTn id="33" dur="1" fill="hold">
                                          <p:stCondLst>
                                            <p:cond delay="0"/>
                                          </p:stCondLst>
                                        </p:cTn>
                                        <p:tgtEl>
                                          <p:spTgt spid="4701221"/>
                                        </p:tgtEl>
                                        <p:attrNameLst>
                                          <p:attrName>style.visibility</p:attrName>
                                        </p:attrNameLst>
                                      </p:cBhvr>
                                      <p:to>
                                        <p:strVal val="visible"/>
                                      </p:to>
                                    </p:set>
                                    <p:animEffect transition="in" filter="wheel(4)">
                                      <p:cBhvr>
                                        <p:cTn id="34" dur="2000"/>
                                        <p:tgtEl>
                                          <p:spTgt spid="4701221"/>
                                        </p:tgtEl>
                                      </p:cBhvr>
                                    </p:animEffect>
                                  </p:childTnLst>
                                </p:cTn>
                              </p:par>
                            </p:childTnLst>
                          </p:cTn>
                        </p:par>
                        <p:par>
                          <p:cTn id="35" fill="hold" nodeType="afterGroup">
                            <p:stCondLst>
                              <p:cond delay="2000"/>
                            </p:stCondLst>
                            <p:childTnLst>
                              <p:par>
                                <p:cTn id="36" presetID="21" presetClass="entr" presetSubtype="4"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heel(4)">
                                      <p:cBhvr>
                                        <p:cTn id="38" dur="2000"/>
                                        <p:tgtEl>
                                          <p:spTgt spid="5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4)">
                                      <p:cBhvr>
                                        <p:cTn id="43" dur="2000"/>
                                        <p:tgtEl>
                                          <p:spTgt spid="4"/>
                                        </p:tgtEl>
                                      </p:cBhvr>
                                    </p:animEffect>
                                  </p:childTnLst>
                                </p:cTn>
                              </p:par>
                            </p:childTnLst>
                          </p:cTn>
                        </p:par>
                        <p:par>
                          <p:cTn id="44" fill="hold" nodeType="afterGroup">
                            <p:stCondLst>
                              <p:cond delay="2000"/>
                            </p:stCondLst>
                            <p:childTnLst>
                              <p:par>
                                <p:cTn id="45" presetID="50" presetClass="entr" presetSubtype="0" decel="100000" fill="hold" grpId="0" nodeType="afterEffect">
                                  <p:stCondLst>
                                    <p:cond delay="0"/>
                                  </p:stCondLst>
                                  <p:childTnLst>
                                    <p:set>
                                      <p:cBhvr>
                                        <p:cTn id="46" dur="1" fill="hold">
                                          <p:stCondLst>
                                            <p:cond delay="0"/>
                                          </p:stCondLst>
                                        </p:cTn>
                                        <p:tgtEl>
                                          <p:spTgt spid="4701231"/>
                                        </p:tgtEl>
                                        <p:attrNameLst>
                                          <p:attrName>style.visibility</p:attrName>
                                        </p:attrNameLst>
                                      </p:cBhvr>
                                      <p:to>
                                        <p:strVal val="visible"/>
                                      </p:to>
                                    </p:set>
                                    <p:anim calcmode="lin" valueType="num">
                                      <p:cBhvr>
                                        <p:cTn id="47" dur="1000" fill="hold"/>
                                        <p:tgtEl>
                                          <p:spTgt spid="4701231"/>
                                        </p:tgtEl>
                                        <p:attrNameLst>
                                          <p:attrName>ppt_w</p:attrName>
                                        </p:attrNameLst>
                                      </p:cBhvr>
                                      <p:tavLst>
                                        <p:tav tm="0">
                                          <p:val>
                                            <p:strVal val="#ppt_w+.3"/>
                                          </p:val>
                                        </p:tav>
                                        <p:tav tm="100000">
                                          <p:val>
                                            <p:strVal val="#ppt_w"/>
                                          </p:val>
                                        </p:tav>
                                      </p:tavLst>
                                    </p:anim>
                                    <p:anim calcmode="lin" valueType="num">
                                      <p:cBhvr>
                                        <p:cTn id="48" dur="1000" fill="hold"/>
                                        <p:tgtEl>
                                          <p:spTgt spid="4701231"/>
                                        </p:tgtEl>
                                        <p:attrNameLst>
                                          <p:attrName>ppt_h</p:attrName>
                                        </p:attrNameLst>
                                      </p:cBhvr>
                                      <p:tavLst>
                                        <p:tav tm="0">
                                          <p:val>
                                            <p:strVal val="#ppt_h"/>
                                          </p:val>
                                        </p:tav>
                                        <p:tav tm="100000">
                                          <p:val>
                                            <p:strVal val="#ppt_h"/>
                                          </p:val>
                                        </p:tav>
                                      </p:tavLst>
                                    </p:anim>
                                    <p:animEffect transition="in" filter="fade">
                                      <p:cBhvr>
                                        <p:cTn id="49" dur="1000"/>
                                        <p:tgtEl>
                                          <p:spTgt spid="4701231"/>
                                        </p:tgtEl>
                                      </p:cBhvr>
                                    </p:animEffect>
                                  </p:childTnLst>
                                </p:cTn>
                              </p:par>
                            </p:childTnLst>
                          </p:cTn>
                        </p:par>
                        <p:par>
                          <p:cTn id="50" fill="hold" nodeType="afterGroup">
                            <p:stCondLst>
                              <p:cond delay="3000"/>
                            </p:stCondLst>
                            <p:childTnLst>
                              <p:par>
                                <p:cTn id="51" presetID="50" presetClass="entr" presetSubtype="0" decel="100000" fill="hold" grpId="0" nodeType="afterEffect">
                                  <p:stCondLst>
                                    <p:cond delay="0"/>
                                  </p:stCondLst>
                                  <p:childTnLst>
                                    <p:set>
                                      <p:cBhvr>
                                        <p:cTn id="52" dur="1" fill="hold">
                                          <p:stCondLst>
                                            <p:cond delay="0"/>
                                          </p:stCondLst>
                                        </p:cTn>
                                        <p:tgtEl>
                                          <p:spTgt spid="4701229"/>
                                        </p:tgtEl>
                                        <p:attrNameLst>
                                          <p:attrName>style.visibility</p:attrName>
                                        </p:attrNameLst>
                                      </p:cBhvr>
                                      <p:to>
                                        <p:strVal val="visible"/>
                                      </p:to>
                                    </p:set>
                                    <p:anim calcmode="lin" valueType="num">
                                      <p:cBhvr>
                                        <p:cTn id="53" dur="1000" fill="hold"/>
                                        <p:tgtEl>
                                          <p:spTgt spid="4701229"/>
                                        </p:tgtEl>
                                        <p:attrNameLst>
                                          <p:attrName>ppt_w</p:attrName>
                                        </p:attrNameLst>
                                      </p:cBhvr>
                                      <p:tavLst>
                                        <p:tav tm="0">
                                          <p:val>
                                            <p:strVal val="#ppt_w+.3"/>
                                          </p:val>
                                        </p:tav>
                                        <p:tav tm="100000">
                                          <p:val>
                                            <p:strVal val="#ppt_w"/>
                                          </p:val>
                                        </p:tav>
                                      </p:tavLst>
                                    </p:anim>
                                    <p:anim calcmode="lin" valueType="num">
                                      <p:cBhvr>
                                        <p:cTn id="54" dur="1000" fill="hold"/>
                                        <p:tgtEl>
                                          <p:spTgt spid="4701229"/>
                                        </p:tgtEl>
                                        <p:attrNameLst>
                                          <p:attrName>ppt_h</p:attrName>
                                        </p:attrNameLst>
                                      </p:cBhvr>
                                      <p:tavLst>
                                        <p:tav tm="0">
                                          <p:val>
                                            <p:strVal val="#ppt_h"/>
                                          </p:val>
                                        </p:tav>
                                        <p:tav tm="100000">
                                          <p:val>
                                            <p:strVal val="#ppt_h"/>
                                          </p:val>
                                        </p:tav>
                                      </p:tavLst>
                                    </p:anim>
                                    <p:animEffect transition="in" filter="fade">
                                      <p:cBhvr>
                                        <p:cTn id="55" dur="1000"/>
                                        <p:tgtEl>
                                          <p:spTgt spid="470122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xit" presetSubtype="10" fill="hold" grpId="1" nodeType="clickEffect">
                                  <p:stCondLst>
                                    <p:cond delay="0"/>
                                  </p:stCondLst>
                                  <p:childTnLst>
                                    <p:animEffect transition="out" filter="randombar(horizontal)">
                                      <p:cBhvr>
                                        <p:cTn id="59" dur="500"/>
                                        <p:tgtEl>
                                          <p:spTgt spid="4701229"/>
                                        </p:tgtEl>
                                      </p:cBhvr>
                                    </p:animEffect>
                                    <p:set>
                                      <p:cBhvr>
                                        <p:cTn id="60" dur="1" fill="hold">
                                          <p:stCondLst>
                                            <p:cond delay="499"/>
                                          </p:stCondLst>
                                        </p:cTn>
                                        <p:tgtEl>
                                          <p:spTgt spid="4701229"/>
                                        </p:tgtEl>
                                        <p:attrNameLst>
                                          <p:attrName>style.visibility</p:attrName>
                                        </p:attrNameLst>
                                      </p:cBhvr>
                                      <p:to>
                                        <p:strVal val="hidden"/>
                                      </p:to>
                                    </p:set>
                                  </p:childTnLst>
                                </p:cTn>
                              </p:par>
                              <p:par>
                                <p:cTn id="61" presetID="14" presetClass="exit" presetSubtype="10" fill="hold" nodeType="withEffect">
                                  <p:stCondLst>
                                    <p:cond delay="0"/>
                                  </p:stCondLst>
                                  <p:childTnLst>
                                    <p:animEffect transition="out" filter="randombar(horizontal)">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childTnLst>
                          </p:cTn>
                        </p:par>
                        <p:par>
                          <p:cTn id="64" fill="hold" nodeType="afterGroup">
                            <p:stCondLst>
                              <p:cond delay="500"/>
                            </p:stCondLst>
                            <p:childTnLst>
                              <p:par>
                                <p:cTn id="65" presetID="21"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heel(4)">
                                      <p:cBhvr>
                                        <p:cTn id="67" dur="2000"/>
                                        <p:tgtEl>
                                          <p:spTgt spid="54"/>
                                        </p:tgtEl>
                                      </p:cBhvr>
                                    </p:animEffect>
                                  </p:childTnLst>
                                </p:cTn>
                              </p:par>
                              <p:par>
                                <p:cTn id="68" presetID="9" presetClass="emph" presetSubtype="0" grpId="0" nodeType="withEffect">
                                  <p:stCondLst>
                                    <p:cond delay="0"/>
                                  </p:stCondLst>
                                  <p:childTnLst>
                                    <p:set>
                                      <p:cBhvr rctx="PPT">
                                        <p:cTn id="69" dur="indefinite"/>
                                        <p:tgtEl>
                                          <p:spTgt spid="4701186"/>
                                        </p:tgtEl>
                                        <p:attrNameLst>
                                          <p:attrName>style.opacity</p:attrName>
                                        </p:attrNameLst>
                                      </p:cBhvr>
                                      <p:to>
                                        <p:strVal val="0.25"/>
                                      </p:to>
                                    </p:set>
                                    <p:animEffect filter="image" prLst="opacity: 0.25">
                                      <p:cBhvr rctx="IE">
                                        <p:cTn id="70" dur="indefinite"/>
                                        <p:tgtEl>
                                          <p:spTgt spid="4701186"/>
                                        </p:tgtEl>
                                      </p:cBhvr>
                                    </p:animEffect>
                                  </p:childTnLst>
                                </p:cTn>
                              </p:par>
                              <p:par>
                                <p:cTn id="71" presetID="9" presetClass="emph" presetSubtype="0" grpId="0" nodeType="withEffect">
                                  <p:stCondLst>
                                    <p:cond delay="0"/>
                                  </p:stCondLst>
                                  <p:childTnLst>
                                    <p:set>
                                      <p:cBhvr rctx="PPT">
                                        <p:cTn id="72" dur="indefinite"/>
                                        <p:tgtEl>
                                          <p:spTgt spid="4701188"/>
                                        </p:tgtEl>
                                        <p:attrNameLst>
                                          <p:attrName>style.opacity</p:attrName>
                                        </p:attrNameLst>
                                      </p:cBhvr>
                                      <p:to>
                                        <p:strVal val="0.25"/>
                                      </p:to>
                                    </p:set>
                                    <p:animEffect filter="image" prLst="opacity: 0.25">
                                      <p:cBhvr rctx="IE">
                                        <p:cTn id="73" dur="indefinite"/>
                                        <p:tgtEl>
                                          <p:spTgt spid="4701188"/>
                                        </p:tgtEl>
                                      </p:cBhvr>
                                    </p:animEffect>
                                  </p:childTnLst>
                                </p:cTn>
                              </p:par>
                              <p:par>
                                <p:cTn id="74" presetID="9" presetClass="emph" presetSubtype="0" grpId="0" nodeType="withEffect">
                                  <p:stCondLst>
                                    <p:cond delay="0"/>
                                  </p:stCondLst>
                                  <p:childTnLst>
                                    <p:set>
                                      <p:cBhvr rctx="PPT">
                                        <p:cTn id="75" dur="indefinite"/>
                                        <p:tgtEl>
                                          <p:spTgt spid="4701209"/>
                                        </p:tgtEl>
                                        <p:attrNameLst>
                                          <p:attrName>style.opacity</p:attrName>
                                        </p:attrNameLst>
                                      </p:cBhvr>
                                      <p:to>
                                        <p:strVal val="0.25"/>
                                      </p:to>
                                    </p:set>
                                    <p:animEffect filter="image" prLst="opacity: 0.25">
                                      <p:cBhvr rctx="IE">
                                        <p:cTn id="76" dur="indefinite"/>
                                        <p:tgtEl>
                                          <p:spTgt spid="4701209"/>
                                        </p:tgtEl>
                                      </p:cBhvr>
                                    </p:animEffect>
                                  </p:childTnLst>
                                </p:cTn>
                              </p:par>
                              <p:par>
                                <p:cTn id="77" presetID="9" presetClass="emph" presetSubtype="0" grpId="0" nodeType="withEffect">
                                  <p:stCondLst>
                                    <p:cond delay="0"/>
                                  </p:stCondLst>
                                  <p:childTnLst>
                                    <p:set>
                                      <p:cBhvr rctx="PPT">
                                        <p:cTn id="78" dur="indefinite"/>
                                        <p:tgtEl>
                                          <p:spTgt spid="4701210"/>
                                        </p:tgtEl>
                                        <p:attrNameLst>
                                          <p:attrName>style.opacity</p:attrName>
                                        </p:attrNameLst>
                                      </p:cBhvr>
                                      <p:to>
                                        <p:strVal val="0.25"/>
                                      </p:to>
                                    </p:set>
                                    <p:animEffect filter="image" prLst="opacity: 0.25">
                                      <p:cBhvr rctx="IE">
                                        <p:cTn id="79" dur="indefinite"/>
                                        <p:tgtEl>
                                          <p:spTgt spid="4701210"/>
                                        </p:tgtEl>
                                      </p:cBhvr>
                                    </p:animEffect>
                                  </p:childTnLst>
                                </p:cTn>
                              </p:par>
                              <p:par>
                                <p:cTn id="80" presetID="9" presetClass="emph" presetSubtype="0" nodeType="withEffect">
                                  <p:stCondLst>
                                    <p:cond delay="0"/>
                                  </p:stCondLst>
                                  <p:childTnLst>
                                    <p:set>
                                      <p:cBhvr rctx="PPT">
                                        <p:cTn id="81" dur="indefinite"/>
                                        <p:tgtEl>
                                          <p:spTgt spid="2"/>
                                        </p:tgtEl>
                                        <p:attrNameLst>
                                          <p:attrName>style.opacity</p:attrName>
                                        </p:attrNameLst>
                                      </p:cBhvr>
                                      <p:to>
                                        <p:strVal val="0.25"/>
                                      </p:to>
                                    </p:set>
                                    <p:animEffect filter="image" prLst="opacity: 0.25">
                                      <p:cBhvr rctx="IE">
                                        <p:cTn id="82" dur="indefinite"/>
                                        <p:tgtEl>
                                          <p:spTgt spid="2"/>
                                        </p:tgtEl>
                                      </p:cBhvr>
                                    </p:animEffect>
                                  </p:childTnLst>
                                </p:cTn>
                              </p:par>
                              <p:par>
                                <p:cTn id="83" presetID="9" presetClass="emph" presetSubtype="0" grpId="1" nodeType="withEffect">
                                  <p:stCondLst>
                                    <p:cond delay="0"/>
                                  </p:stCondLst>
                                  <p:childTnLst>
                                    <p:set>
                                      <p:cBhvr rctx="PPT">
                                        <p:cTn id="84" dur="indefinite"/>
                                        <p:tgtEl>
                                          <p:spTgt spid="4701215"/>
                                        </p:tgtEl>
                                        <p:attrNameLst>
                                          <p:attrName>style.opacity</p:attrName>
                                        </p:attrNameLst>
                                      </p:cBhvr>
                                      <p:to>
                                        <p:strVal val="0.25"/>
                                      </p:to>
                                    </p:set>
                                    <p:animEffect filter="image" prLst="opacity: 0.25">
                                      <p:cBhvr rctx="IE">
                                        <p:cTn id="85" dur="indefinite"/>
                                        <p:tgtEl>
                                          <p:spTgt spid="4701215"/>
                                        </p:tgtEl>
                                      </p:cBhvr>
                                    </p:animEffect>
                                  </p:childTnLst>
                                </p:cTn>
                              </p:par>
                              <p:par>
                                <p:cTn id="86" presetID="9" presetClass="emph" presetSubtype="0" nodeType="withEffect">
                                  <p:stCondLst>
                                    <p:cond delay="0"/>
                                  </p:stCondLst>
                                  <p:childTnLst>
                                    <p:set>
                                      <p:cBhvr rctx="PPT">
                                        <p:cTn id="87" dur="indefinite"/>
                                        <p:tgtEl>
                                          <p:spTgt spid="3"/>
                                        </p:tgtEl>
                                        <p:attrNameLst>
                                          <p:attrName>style.opacity</p:attrName>
                                        </p:attrNameLst>
                                      </p:cBhvr>
                                      <p:to>
                                        <p:strVal val="0.25"/>
                                      </p:to>
                                    </p:set>
                                    <p:animEffect filter="image" prLst="opacity: 0.25">
                                      <p:cBhvr rctx="IE">
                                        <p:cTn id="88" dur="indefinite"/>
                                        <p:tgtEl>
                                          <p:spTgt spid="3"/>
                                        </p:tgtEl>
                                      </p:cBhvr>
                                    </p:animEffect>
                                  </p:childTnLst>
                                </p:cTn>
                              </p:par>
                              <p:par>
                                <p:cTn id="89" presetID="9" presetClass="emph" presetSubtype="0" grpId="1" nodeType="withEffect">
                                  <p:stCondLst>
                                    <p:cond delay="0"/>
                                  </p:stCondLst>
                                  <p:childTnLst>
                                    <p:set>
                                      <p:cBhvr rctx="PPT">
                                        <p:cTn id="90" dur="indefinite"/>
                                        <p:tgtEl>
                                          <p:spTgt spid="4701220"/>
                                        </p:tgtEl>
                                        <p:attrNameLst>
                                          <p:attrName>style.opacity</p:attrName>
                                        </p:attrNameLst>
                                      </p:cBhvr>
                                      <p:to>
                                        <p:strVal val="0.25"/>
                                      </p:to>
                                    </p:set>
                                    <p:animEffect filter="image" prLst="opacity: 0.25">
                                      <p:cBhvr rctx="IE">
                                        <p:cTn id="91" dur="indefinite"/>
                                        <p:tgtEl>
                                          <p:spTgt spid="4701220"/>
                                        </p:tgtEl>
                                      </p:cBhvr>
                                    </p:animEffect>
                                  </p:childTnLst>
                                </p:cTn>
                              </p:par>
                              <p:par>
                                <p:cTn id="92" presetID="9" presetClass="emph" presetSubtype="0" grpId="0" nodeType="withEffect">
                                  <p:stCondLst>
                                    <p:cond delay="0"/>
                                  </p:stCondLst>
                                  <p:childTnLst>
                                    <p:set>
                                      <p:cBhvr rctx="PPT">
                                        <p:cTn id="93" dur="indefinite"/>
                                        <p:tgtEl>
                                          <p:spTgt spid="4701221"/>
                                        </p:tgtEl>
                                        <p:attrNameLst>
                                          <p:attrName>style.opacity</p:attrName>
                                        </p:attrNameLst>
                                      </p:cBhvr>
                                      <p:to>
                                        <p:strVal val="0.25"/>
                                      </p:to>
                                    </p:set>
                                    <p:animEffect filter="image" prLst="opacity: 0.25">
                                      <p:cBhvr rctx="IE">
                                        <p:cTn id="94" dur="indefinite"/>
                                        <p:tgtEl>
                                          <p:spTgt spid="4701221"/>
                                        </p:tgtEl>
                                      </p:cBhvr>
                                    </p:animEffect>
                                  </p:childTnLst>
                                </p:cTn>
                              </p:par>
                            </p:childTnLst>
                          </p:cTn>
                        </p:par>
                        <p:par>
                          <p:cTn id="95" fill="hold" nodeType="afterGroup">
                            <p:stCondLst>
                              <p:cond delay="2500"/>
                            </p:stCondLst>
                            <p:childTnLst>
                              <p:par>
                                <p:cTn id="96" presetID="21" presetClass="entr" presetSubtype="4" fill="hold" grpId="0" nodeType="afterEffect">
                                  <p:stCondLst>
                                    <p:cond delay="0"/>
                                  </p:stCondLst>
                                  <p:childTnLst>
                                    <p:set>
                                      <p:cBhvr>
                                        <p:cTn id="97" dur="1" fill="hold">
                                          <p:stCondLst>
                                            <p:cond delay="0"/>
                                          </p:stCondLst>
                                        </p:cTn>
                                        <p:tgtEl>
                                          <p:spTgt spid="4701196"/>
                                        </p:tgtEl>
                                        <p:attrNameLst>
                                          <p:attrName>style.visibility</p:attrName>
                                        </p:attrNameLst>
                                      </p:cBhvr>
                                      <p:to>
                                        <p:strVal val="visible"/>
                                      </p:to>
                                    </p:set>
                                    <p:animEffect transition="in" filter="wheel(4)">
                                      <p:cBhvr>
                                        <p:cTn id="98" dur="2000"/>
                                        <p:tgtEl>
                                          <p:spTgt spid="4701196"/>
                                        </p:tgtEl>
                                      </p:cBhvr>
                                    </p:animEffect>
                                  </p:childTnLst>
                                </p:cTn>
                              </p:par>
                              <p:par>
                                <p:cTn id="99" presetID="21" presetClass="entr" presetSubtype="4" fill="hold" grpId="0" nodeType="withEffect">
                                  <p:stCondLst>
                                    <p:cond delay="0"/>
                                  </p:stCondLst>
                                  <p:childTnLst>
                                    <p:set>
                                      <p:cBhvr>
                                        <p:cTn id="100" dur="1" fill="hold">
                                          <p:stCondLst>
                                            <p:cond delay="0"/>
                                          </p:stCondLst>
                                        </p:cTn>
                                        <p:tgtEl>
                                          <p:spTgt spid="4701198"/>
                                        </p:tgtEl>
                                        <p:attrNameLst>
                                          <p:attrName>style.visibility</p:attrName>
                                        </p:attrNameLst>
                                      </p:cBhvr>
                                      <p:to>
                                        <p:strVal val="visible"/>
                                      </p:to>
                                    </p:set>
                                    <p:animEffect transition="in" filter="wheel(4)">
                                      <p:cBhvr>
                                        <p:cTn id="101" dur="2000"/>
                                        <p:tgtEl>
                                          <p:spTgt spid="4701198"/>
                                        </p:tgtEl>
                                      </p:cBhvr>
                                    </p:animEffect>
                                  </p:childTnLst>
                                </p:cTn>
                              </p:par>
                              <p:par>
                                <p:cTn id="102" presetID="21" presetClass="entr" presetSubtype="4" fill="hold" grpId="0" nodeType="withEffect">
                                  <p:stCondLst>
                                    <p:cond delay="0"/>
                                  </p:stCondLst>
                                  <p:childTnLst>
                                    <p:set>
                                      <p:cBhvr>
                                        <p:cTn id="103" dur="1" fill="hold">
                                          <p:stCondLst>
                                            <p:cond delay="0"/>
                                          </p:stCondLst>
                                        </p:cTn>
                                        <p:tgtEl>
                                          <p:spTgt spid="4701199"/>
                                        </p:tgtEl>
                                        <p:attrNameLst>
                                          <p:attrName>style.visibility</p:attrName>
                                        </p:attrNameLst>
                                      </p:cBhvr>
                                      <p:to>
                                        <p:strVal val="visible"/>
                                      </p:to>
                                    </p:set>
                                    <p:animEffect transition="in" filter="wheel(4)">
                                      <p:cBhvr>
                                        <p:cTn id="104" dur="2000"/>
                                        <p:tgtEl>
                                          <p:spTgt spid="4701199"/>
                                        </p:tgtEl>
                                      </p:cBhvr>
                                    </p:animEffect>
                                  </p:childTnLst>
                                </p:cTn>
                              </p:par>
                              <p:par>
                                <p:cTn id="105" presetID="21" presetClass="entr" presetSubtype="4" fill="hold" grpId="0" nodeType="withEffect">
                                  <p:stCondLst>
                                    <p:cond delay="0"/>
                                  </p:stCondLst>
                                  <p:childTnLst>
                                    <p:set>
                                      <p:cBhvr>
                                        <p:cTn id="106" dur="1" fill="hold">
                                          <p:stCondLst>
                                            <p:cond delay="0"/>
                                          </p:stCondLst>
                                        </p:cTn>
                                        <p:tgtEl>
                                          <p:spTgt spid="4701200"/>
                                        </p:tgtEl>
                                        <p:attrNameLst>
                                          <p:attrName>style.visibility</p:attrName>
                                        </p:attrNameLst>
                                      </p:cBhvr>
                                      <p:to>
                                        <p:strVal val="visible"/>
                                      </p:to>
                                    </p:set>
                                    <p:animEffect transition="in" filter="wheel(4)">
                                      <p:cBhvr>
                                        <p:cTn id="107" dur="2000"/>
                                        <p:tgtEl>
                                          <p:spTgt spid="4701200"/>
                                        </p:tgtEl>
                                      </p:cBhvr>
                                    </p:animEffect>
                                  </p:childTnLst>
                                </p:cTn>
                              </p:par>
                              <p:par>
                                <p:cTn id="108" presetID="21" presetClass="entr" presetSubtype="4" fill="hold" grpId="0" nodeType="withEffect">
                                  <p:stCondLst>
                                    <p:cond delay="0"/>
                                  </p:stCondLst>
                                  <p:childTnLst>
                                    <p:set>
                                      <p:cBhvr>
                                        <p:cTn id="109" dur="1" fill="hold">
                                          <p:stCondLst>
                                            <p:cond delay="0"/>
                                          </p:stCondLst>
                                        </p:cTn>
                                        <p:tgtEl>
                                          <p:spTgt spid="4701205"/>
                                        </p:tgtEl>
                                        <p:attrNameLst>
                                          <p:attrName>style.visibility</p:attrName>
                                        </p:attrNameLst>
                                      </p:cBhvr>
                                      <p:to>
                                        <p:strVal val="visible"/>
                                      </p:to>
                                    </p:set>
                                    <p:animEffect transition="in" filter="wheel(4)">
                                      <p:cBhvr>
                                        <p:cTn id="110" dur="2000"/>
                                        <p:tgtEl>
                                          <p:spTgt spid="4701205"/>
                                        </p:tgtEl>
                                      </p:cBhvr>
                                    </p:animEffect>
                                  </p:childTnLst>
                                </p:cTn>
                              </p:par>
                              <p:par>
                                <p:cTn id="111" presetID="21" presetClass="entr" presetSubtype="4" fill="hold" grpId="0" nodeType="withEffect">
                                  <p:stCondLst>
                                    <p:cond delay="0"/>
                                  </p:stCondLst>
                                  <p:childTnLst>
                                    <p:set>
                                      <p:cBhvr>
                                        <p:cTn id="112" dur="1" fill="hold">
                                          <p:stCondLst>
                                            <p:cond delay="0"/>
                                          </p:stCondLst>
                                        </p:cTn>
                                        <p:tgtEl>
                                          <p:spTgt spid="4701206"/>
                                        </p:tgtEl>
                                        <p:attrNameLst>
                                          <p:attrName>style.visibility</p:attrName>
                                        </p:attrNameLst>
                                      </p:cBhvr>
                                      <p:to>
                                        <p:strVal val="visible"/>
                                      </p:to>
                                    </p:set>
                                    <p:animEffect transition="in" filter="wheel(4)">
                                      <p:cBhvr>
                                        <p:cTn id="113" dur="2000"/>
                                        <p:tgtEl>
                                          <p:spTgt spid="4701206"/>
                                        </p:tgtEl>
                                      </p:cBhvr>
                                    </p:animEffect>
                                  </p:childTnLst>
                                </p:cTn>
                              </p:par>
                              <p:par>
                                <p:cTn id="114" presetID="21" presetClass="entr" presetSubtype="4" fill="hold" grpId="0" nodeType="withEffect">
                                  <p:stCondLst>
                                    <p:cond delay="0"/>
                                  </p:stCondLst>
                                  <p:childTnLst>
                                    <p:set>
                                      <p:cBhvr>
                                        <p:cTn id="115" dur="1" fill="hold">
                                          <p:stCondLst>
                                            <p:cond delay="0"/>
                                          </p:stCondLst>
                                        </p:cTn>
                                        <p:tgtEl>
                                          <p:spTgt spid="4701207"/>
                                        </p:tgtEl>
                                        <p:attrNameLst>
                                          <p:attrName>style.visibility</p:attrName>
                                        </p:attrNameLst>
                                      </p:cBhvr>
                                      <p:to>
                                        <p:strVal val="visible"/>
                                      </p:to>
                                    </p:set>
                                    <p:animEffect transition="in" filter="wheel(4)">
                                      <p:cBhvr>
                                        <p:cTn id="116" dur="2000"/>
                                        <p:tgtEl>
                                          <p:spTgt spid="4701207"/>
                                        </p:tgtEl>
                                      </p:cBhvr>
                                    </p:animEffect>
                                  </p:childTnLst>
                                </p:cTn>
                              </p:par>
                            </p:childTnLst>
                          </p:cTn>
                        </p:par>
                        <p:par>
                          <p:cTn id="117" fill="hold" nodeType="afterGroup">
                            <p:stCondLst>
                              <p:cond delay="4500"/>
                            </p:stCondLst>
                            <p:childTnLst>
                              <p:par>
                                <p:cTn id="118" presetID="50" presetClass="entr" presetSubtype="0" decel="100000" fill="hold" grpId="0" nodeType="afterEffect">
                                  <p:stCondLst>
                                    <p:cond delay="0"/>
                                  </p:stCondLst>
                                  <p:childTnLst>
                                    <p:set>
                                      <p:cBhvr>
                                        <p:cTn id="119" dur="1" fill="hold">
                                          <p:stCondLst>
                                            <p:cond delay="0"/>
                                          </p:stCondLst>
                                        </p:cTn>
                                        <p:tgtEl>
                                          <p:spTgt spid="4701222"/>
                                        </p:tgtEl>
                                        <p:attrNameLst>
                                          <p:attrName>style.visibility</p:attrName>
                                        </p:attrNameLst>
                                      </p:cBhvr>
                                      <p:to>
                                        <p:strVal val="visible"/>
                                      </p:to>
                                    </p:set>
                                    <p:anim calcmode="lin" valueType="num">
                                      <p:cBhvr>
                                        <p:cTn id="120" dur="1000" fill="hold"/>
                                        <p:tgtEl>
                                          <p:spTgt spid="4701222"/>
                                        </p:tgtEl>
                                        <p:attrNameLst>
                                          <p:attrName>ppt_w</p:attrName>
                                        </p:attrNameLst>
                                      </p:cBhvr>
                                      <p:tavLst>
                                        <p:tav tm="0">
                                          <p:val>
                                            <p:strVal val="#ppt_w+.3"/>
                                          </p:val>
                                        </p:tav>
                                        <p:tav tm="100000">
                                          <p:val>
                                            <p:strVal val="#ppt_w"/>
                                          </p:val>
                                        </p:tav>
                                      </p:tavLst>
                                    </p:anim>
                                    <p:anim calcmode="lin" valueType="num">
                                      <p:cBhvr>
                                        <p:cTn id="121" dur="1000" fill="hold"/>
                                        <p:tgtEl>
                                          <p:spTgt spid="4701222"/>
                                        </p:tgtEl>
                                        <p:attrNameLst>
                                          <p:attrName>ppt_h</p:attrName>
                                        </p:attrNameLst>
                                      </p:cBhvr>
                                      <p:tavLst>
                                        <p:tav tm="0">
                                          <p:val>
                                            <p:strVal val="#ppt_h"/>
                                          </p:val>
                                        </p:tav>
                                        <p:tav tm="100000">
                                          <p:val>
                                            <p:strVal val="#ppt_h"/>
                                          </p:val>
                                        </p:tav>
                                      </p:tavLst>
                                    </p:anim>
                                    <p:animEffect transition="in" filter="fade">
                                      <p:cBhvr>
                                        <p:cTn id="122" dur="1000"/>
                                        <p:tgtEl>
                                          <p:spTgt spid="4701222"/>
                                        </p:tgtEl>
                                      </p:cBhvr>
                                    </p:animEffect>
                                  </p:childTnLst>
                                </p:cTn>
                              </p:par>
                            </p:childTnLst>
                          </p:cTn>
                        </p:par>
                        <p:par>
                          <p:cTn id="123" fill="hold" nodeType="afterGroup">
                            <p:stCondLst>
                              <p:cond delay="5500"/>
                            </p:stCondLst>
                            <p:childTnLst>
                              <p:par>
                                <p:cTn id="124" presetID="50" presetClass="entr" presetSubtype="0" decel="100000" fill="hold" grpId="0" nodeType="afterEffect">
                                  <p:stCondLst>
                                    <p:cond delay="0"/>
                                  </p:stCondLst>
                                  <p:childTnLst>
                                    <p:set>
                                      <p:cBhvr>
                                        <p:cTn id="125" dur="1" fill="hold">
                                          <p:stCondLst>
                                            <p:cond delay="0"/>
                                          </p:stCondLst>
                                        </p:cTn>
                                        <p:tgtEl>
                                          <p:spTgt spid="4701223"/>
                                        </p:tgtEl>
                                        <p:attrNameLst>
                                          <p:attrName>style.visibility</p:attrName>
                                        </p:attrNameLst>
                                      </p:cBhvr>
                                      <p:to>
                                        <p:strVal val="visible"/>
                                      </p:to>
                                    </p:set>
                                    <p:anim calcmode="lin" valueType="num">
                                      <p:cBhvr>
                                        <p:cTn id="126" dur="1000" fill="hold"/>
                                        <p:tgtEl>
                                          <p:spTgt spid="4701223"/>
                                        </p:tgtEl>
                                        <p:attrNameLst>
                                          <p:attrName>ppt_w</p:attrName>
                                        </p:attrNameLst>
                                      </p:cBhvr>
                                      <p:tavLst>
                                        <p:tav tm="0">
                                          <p:val>
                                            <p:strVal val="#ppt_w+.3"/>
                                          </p:val>
                                        </p:tav>
                                        <p:tav tm="100000">
                                          <p:val>
                                            <p:strVal val="#ppt_w"/>
                                          </p:val>
                                        </p:tav>
                                      </p:tavLst>
                                    </p:anim>
                                    <p:anim calcmode="lin" valueType="num">
                                      <p:cBhvr>
                                        <p:cTn id="127" dur="1000" fill="hold"/>
                                        <p:tgtEl>
                                          <p:spTgt spid="4701223"/>
                                        </p:tgtEl>
                                        <p:attrNameLst>
                                          <p:attrName>ppt_h</p:attrName>
                                        </p:attrNameLst>
                                      </p:cBhvr>
                                      <p:tavLst>
                                        <p:tav tm="0">
                                          <p:val>
                                            <p:strVal val="#ppt_h"/>
                                          </p:val>
                                        </p:tav>
                                        <p:tav tm="100000">
                                          <p:val>
                                            <p:strVal val="#ppt_h"/>
                                          </p:val>
                                        </p:tav>
                                      </p:tavLst>
                                    </p:anim>
                                    <p:animEffect transition="in" filter="fade">
                                      <p:cBhvr>
                                        <p:cTn id="128" dur="1000"/>
                                        <p:tgtEl>
                                          <p:spTgt spid="4701223"/>
                                        </p:tgtEl>
                                      </p:cBhvr>
                                    </p:animEffect>
                                  </p:childTnLst>
                                </p:cTn>
                              </p:par>
                            </p:childTnLst>
                          </p:cTn>
                        </p:par>
                        <p:par>
                          <p:cTn id="129" fill="hold" nodeType="afterGroup">
                            <p:stCondLst>
                              <p:cond delay="6500"/>
                            </p:stCondLst>
                            <p:childTnLst>
                              <p:par>
                                <p:cTn id="130" presetID="50" presetClass="entr" presetSubtype="0" decel="100000" fill="hold" grpId="1" nodeType="afterEffect">
                                  <p:stCondLst>
                                    <p:cond delay="0"/>
                                  </p:stCondLst>
                                  <p:childTnLst>
                                    <p:set>
                                      <p:cBhvr>
                                        <p:cTn id="131" dur="1" fill="hold">
                                          <p:stCondLst>
                                            <p:cond delay="0"/>
                                          </p:stCondLst>
                                        </p:cTn>
                                        <p:tgtEl>
                                          <p:spTgt spid="4701205"/>
                                        </p:tgtEl>
                                        <p:attrNameLst>
                                          <p:attrName>style.visibility</p:attrName>
                                        </p:attrNameLst>
                                      </p:cBhvr>
                                      <p:to>
                                        <p:strVal val="visible"/>
                                      </p:to>
                                    </p:set>
                                    <p:anim calcmode="lin" valueType="num">
                                      <p:cBhvr>
                                        <p:cTn id="132" dur="1000" fill="hold"/>
                                        <p:tgtEl>
                                          <p:spTgt spid="4701205"/>
                                        </p:tgtEl>
                                        <p:attrNameLst>
                                          <p:attrName>ppt_w</p:attrName>
                                        </p:attrNameLst>
                                      </p:cBhvr>
                                      <p:tavLst>
                                        <p:tav tm="0">
                                          <p:val>
                                            <p:strVal val="#ppt_w+.3"/>
                                          </p:val>
                                        </p:tav>
                                        <p:tav tm="100000">
                                          <p:val>
                                            <p:strVal val="#ppt_w"/>
                                          </p:val>
                                        </p:tav>
                                      </p:tavLst>
                                    </p:anim>
                                    <p:anim calcmode="lin" valueType="num">
                                      <p:cBhvr>
                                        <p:cTn id="133" dur="1000" fill="hold"/>
                                        <p:tgtEl>
                                          <p:spTgt spid="4701205"/>
                                        </p:tgtEl>
                                        <p:attrNameLst>
                                          <p:attrName>ppt_h</p:attrName>
                                        </p:attrNameLst>
                                      </p:cBhvr>
                                      <p:tavLst>
                                        <p:tav tm="0">
                                          <p:val>
                                            <p:strVal val="#ppt_h"/>
                                          </p:val>
                                        </p:tav>
                                        <p:tav tm="100000">
                                          <p:val>
                                            <p:strVal val="#ppt_h"/>
                                          </p:val>
                                        </p:tav>
                                      </p:tavLst>
                                    </p:anim>
                                    <p:animEffect transition="in" filter="fade">
                                      <p:cBhvr>
                                        <p:cTn id="134" dur="1000"/>
                                        <p:tgtEl>
                                          <p:spTgt spid="4701205"/>
                                        </p:tgtEl>
                                      </p:cBhvr>
                                    </p:animEffect>
                                  </p:childTnLst>
                                </p:cTn>
                              </p:par>
                            </p:childTnLst>
                          </p:cTn>
                        </p:par>
                        <p:par>
                          <p:cTn id="135" fill="hold" nodeType="afterGroup">
                            <p:stCondLst>
                              <p:cond delay="7500"/>
                            </p:stCondLst>
                            <p:childTnLst>
                              <p:par>
                                <p:cTn id="136" presetID="50" presetClass="entr" presetSubtype="0" decel="100000" fill="hold" grpId="0" nodeType="afterEffect">
                                  <p:stCondLst>
                                    <p:cond delay="0"/>
                                  </p:stCondLst>
                                  <p:childTnLst>
                                    <p:set>
                                      <p:cBhvr>
                                        <p:cTn id="137" dur="1" fill="hold">
                                          <p:stCondLst>
                                            <p:cond delay="0"/>
                                          </p:stCondLst>
                                        </p:cTn>
                                        <p:tgtEl>
                                          <p:spTgt spid="4701225"/>
                                        </p:tgtEl>
                                        <p:attrNameLst>
                                          <p:attrName>style.visibility</p:attrName>
                                        </p:attrNameLst>
                                      </p:cBhvr>
                                      <p:to>
                                        <p:strVal val="visible"/>
                                      </p:to>
                                    </p:set>
                                    <p:anim calcmode="lin" valueType="num">
                                      <p:cBhvr>
                                        <p:cTn id="138" dur="1000" fill="hold"/>
                                        <p:tgtEl>
                                          <p:spTgt spid="4701225"/>
                                        </p:tgtEl>
                                        <p:attrNameLst>
                                          <p:attrName>ppt_w</p:attrName>
                                        </p:attrNameLst>
                                      </p:cBhvr>
                                      <p:tavLst>
                                        <p:tav tm="0">
                                          <p:val>
                                            <p:strVal val="#ppt_w+.3"/>
                                          </p:val>
                                        </p:tav>
                                        <p:tav tm="100000">
                                          <p:val>
                                            <p:strVal val="#ppt_w"/>
                                          </p:val>
                                        </p:tav>
                                      </p:tavLst>
                                    </p:anim>
                                    <p:anim calcmode="lin" valueType="num">
                                      <p:cBhvr>
                                        <p:cTn id="139" dur="1000" fill="hold"/>
                                        <p:tgtEl>
                                          <p:spTgt spid="4701225"/>
                                        </p:tgtEl>
                                        <p:attrNameLst>
                                          <p:attrName>ppt_h</p:attrName>
                                        </p:attrNameLst>
                                      </p:cBhvr>
                                      <p:tavLst>
                                        <p:tav tm="0">
                                          <p:val>
                                            <p:strVal val="#ppt_h"/>
                                          </p:val>
                                        </p:tav>
                                        <p:tav tm="100000">
                                          <p:val>
                                            <p:strVal val="#ppt_h"/>
                                          </p:val>
                                        </p:tav>
                                      </p:tavLst>
                                    </p:anim>
                                    <p:animEffect transition="in" filter="fade">
                                      <p:cBhvr>
                                        <p:cTn id="140" dur="1000"/>
                                        <p:tgtEl>
                                          <p:spTgt spid="4701225"/>
                                        </p:tgtEl>
                                      </p:cBhvr>
                                    </p:animEffect>
                                  </p:childTnLst>
                                </p:cTn>
                              </p:par>
                            </p:childTnLst>
                          </p:cTn>
                        </p:par>
                        <p:par>
                          <p:cTn id="141" fill="hold" nodeType="afterGroup">
                            <p:stCondLst>
                              <p:cond delay="8500"/>
                            </p:stCondLst>
                            <p:childTnLst>
                              <p:par>
                                <p:cTn id="142" presetID="50" presetClass="entr" presetSubtype="0" decel="100000" fill="hold" grpId="1" nodeType="afterEffect">
                                  <p:stCondLst>
                                    <p:cond delay="0"/>
                                  </p:stCondLst>
                                  <p:childTnLst>
                                    <p:set>
                                      <p:cBhvr>
                                        <p:cTn id="143" dur="1" fill="hold">
                                          <p:stCondLst>
                                            <p:cond delay="0"/>
                                          </p:stCondLst>
                                        </p:cTn>
                                        <p:tgtEl>
                                          <p:spTgt spid="4701200"/>
                                        </p:tgtEl>
                                        <p:attrNameLst>
                                          <p:attrName>style.visibility</p:attrName>
                                        </p:attrNameLst>
                                      </p:cBhvr>
                                      <p:to>
                                        <p:strVal val="visible"/>
                                      </p:to>
                                    </p:set>
                                    <p:anim calcmode="lin" valueType="num">
                                      <p:cBhvr>
                                        <p:cTn id="144" dur="1000" fill="hold"/>
                                        <p:tgtEl>
                                          <p:spTgt spid="4701200"/>
                                        </p:tgtEl>
                                        <p:attrNameLst>
                                          <p:attrName>ppt_w</p:attrName>
                                        </p:attrNameLst>
                                      </p:cBhvr>
                                      <p:tavLst>
                                        <p:tav tm="0">
                                          <p:val>
                                            <p:strVal val="#ppt_w+.3"/>
                                          </p:val>
                                        </p:tav>
                                        <p:tav tm="100000">
                                          <p:val>
                                            <p:strVal val="#ppt_w"/>
                                          </p:val>
                                        </p:tav>
                                      </p:tavLst>
                                    </p:anim>
                                    <p:anim calcmode="lin" valueType="num">
                                      <p:cBhvr>
                                        <p:cTn id="145" dur="1000" fill="hold"/>
                                        <p:tgtEl>
                                          <p:spTgt spid="4701200"/>
                                        </p:tgtEl>
                                        <p:attrNameLst>
                                          <p:attrName>ppt_h</p:attrName>
                                        </p:attrNameLst>
                                      </p:cBhvr>
                                      <p:tavLst>
                                        <p:tav tm="0">
                                          <p:val>
                                            <p:strVal val="#ppt_h"/>
                                          </p:val>
                                        </p:tav>
                                        <p:tav tm="100000">
                                          <p:val>
                                            <p:strVal val="#ppt_h"/>
                                          </p:val>
                                        </p:tav>
                                      </p:tavLst>
                                    </p:anim>
                                    <p:animEffect transition="in" filter="fade">
                                      <p:cBhvr>
                                        <p:cTn id="146" dur="1000"/>
                                        <p:tgtEl>
                                          <p:spTgt spid="4701200"/>
                                        </p:tgtEl>
                                      </p:cBhvr>
                                    </p:animEffect>
                                  </p:childTnLst>
                                </p:cTn>
                              </p:par>
                            </p:childTnLst>
                          </p:cTn>
                        </p:par>
                        <p:par>
                          <p:cTn id="147" fill="hold" nodeType="afterGroup">
                            <p:stCondLst>
                              <p:cond delay="9500"/>
                            </p:stCondLst>
                            <p:childTnLst>
                              <p:par>
                                <p:cTn id="148" presetID="50" presetClass="entr" presetSubtype="0" decel="100000" fill="hold" grpId="0" nodeType="afterEffect">
                                  <p:stCondLst>
                                    <p:cond delay="0"/>
                                  </p:stCondLst>
                                  <p:childTnLst>
                                    <p:set>
                                      <p:cBhvr>
                                        <p:cTn id="149" dur="1" fill="hold">
                                          <p:stCondLst>
                                            <p:cond delay="0"/>
                                          </p:stCondLst>
                                        </p:cTn>
                                        <p:tgtEl>
                                          <p:spTgt spid="4701227"/>
                                        </p:tgtEl>
                                        <p:attrNameLst>
                                          <p:attrName>style.visibility</p:attrName>
                                        </p:attrNameLst>
                                      </p:cBhvr>
                                      <p:to>
                                        <p:strVal val="visible"/>
                                      </p:to>
                                    </p:set>
                                    <p:anim calcmode="lin" valueType="num">
                                      <p:cBhvr>
                                        <p:cTn id="150" dur="1000" fill="hold"/>
                                        <p:tgtEl>
                                          <p:spTgt spid="4701227"/>
                                        </p:tgtEl>
                                        <p:attrNameLst>
                                          <p:attrName>ppt_w</p:attrName>
                                        </p:attrNameLst>
                                      </p:cBhvr>
                                      <p:tavLst>
                                        <p:tav tm="0">
                                          <p:val>
                                            <p:strVal val="#ppt_w+.3"/>
                                          </p:val>
                                        </p:tav>
                                        <p:tav tm="100000">
                                          <p:val>
                                            <p:strVal val="#ppt_w"/>
                                          </p:val>
                                        </p:tav>
                                      </p:tavLst>
                                    </p:anim>
                                    <p:anim calcmode="lin" valueType="num">
                                      <p:cBhvr>
                                        <p:cTn id="151" dur="1000" fill="hold"/>
                                        <p:tgtEl>
                                          <p:spTgt spid="4701227"/>
                                        </p:tgtEl>
                                        <p:attrNameLst>
                                          <p:attrName>ppt_h</p:attrName>
                                        </p:attrNameLst>
                                      </p:cBhvr>
                                      <p:tavLst>
                                        <p:tav tm="0">
                                          <p:val>
                                            <p:strVal val="#ppt_h"/>
                                          </p:val>
                                        </p:tav>
                                        <p:tav tm="100000">
                                          <p:val>
                                            <p:strVal val="#ppt_h"/>
                                          </p:val>
                                        </p:tav>
                                      </p:tavLst>
                                    </p:anim>
                                    <p:animEffect transition="in" filter="fade">
                                      <p:cBhvr>
                                        <p:cTn id="152" dur="1000"/>
                                        <p:tgtEl>
                                          <p:spTgt spid="4701227"/>
                                        </p:tgtEl>
                                      </p:cBhvr>
                                    </p:animEffect>
                                  </p:childTnLst>
                                </p:cTn>
                              </p:par>
                            </p:childTnLst>
                          </p:cTn>
                        </p:par>
                        <p:par>
                          <p:cTn id="153" fill="hold" nodeType="afterGroup">
                            <p:stCondLst>
                              <p:cond delay="10500"/>
                            </p:stCondLst>
                            <p:childTnLst>
                              <p:par>
                                <p:cTn id="154" presetID="50" presetClass="entr" presetSubtype="0" decel="100000" fill="hold" grpId="1" nodeType="afterEffect">
                                  <p:stCondLst>
                                    <p:cond delay="0"/>
                                  </p:stCondLst>
                                  <p:childTnLst>
                                    <p:set>
                                      <p:cBhvr>
                                        <p:cTn id="155" dur="1" fill="hold">
                                          <p:stCondLst>
                                            <p:cond delay="0"/>
                                          </p:stCondLst>
                                        </p:cTn>
                                        <p:tgtEl>
                                          <p:spTgt spid="4701207"/>
                                        </p:tgtEl>
                                        <p:attrNameLst>
                                          <p:attrName>style.visibility</p:attrName>
                                        </p:attrNameLst>
                                      </p:cBhvr>
                                      <p:to>
                                        <p:strVal val="visible"/>
                                      </p:to>
                                    </p:set>
                                    <p:anim calcmode="lin" valueType="num">
                                      <p:cBhvr>
                                        <p:cTn id="156" dur="1000" fill="hold"/>
                                        <p:tgtEl>
                                          <p:spTgt spid="4701207"/>
                                        </p:tgtEl>
                                        <p:attrNameLst>
                                          <p:attrName>ppt_w</p:attrName>
                                        </p:attrNameLst>
                                      </p:cBhvr>
                                      <p:tavLst>
                                        <p:tav tm="0">
                                          <p:val>
                                            <p:strVal val="#ppt_w+.3"/>
                                          </p:val>
                                        </p:tav>
                                        <p:tav tm="100000">
                                          <p:val>
                                            <p:strVal val="#ppt_w"/>
                                          </p:val>
                                        </p:tav>
                                      </p:tavLst>
                                    </p:anim>
                                    <p:anim calcmode="lin" valueType="num">
                                      <p:cBhvr>
                                        <p:cTn id="157" dur="1000" fill="hold"/>
                                        <p:tgtEl>
                                          <p:spTgt spid="4701207"/>
                                        </p:tgtEl>
                                        <p:attrNameLst>
                                          <p:attrName>ppt_h</p:attrName>
                                        </p:attrNameLst>
                                      </p:cBhvr>
                                      <p:tavLst>
                                        <p:tav tm="0">
                                          <p:val>
                                            <p:strVal val="#ppt_h"/>
                                          </p:val>
                                        </p:tav>
                                        <p:tav tm="100000">
                                          <p:val>
                                            <p:strVal val="#ppt_h"/>
                                          </p:val>
                                        </p:tav>
                                      </p:tavLst>
                                    </p:anim>
                                    <p:animEffect transition="in" filter="fade">
                                      <p:cBhvr>
                                        <p:cTn id="158" dur="1000"/>
                                        <p:tgtEl>
                                          <p:spTgt spid="4701207"/>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mph" presetSubtype="0" grpId="1" nodeType="clickEffect">
                                  <p:stCondLst>
                                    <p:cond delay="0"/>
                                  </p:stCondLst>
                                  <p:childTnLst>
                                    <p:set>
                                      <p:cBhvr rctx="PPT">
                                        <p:cTn id="162" dur="indefinite"/>
                                        <p:tgtEl>
                                          <p:spTgt spid="4701196"/>
                                        </p:tgtEl>
                                        <p:attrNameLst>
                                          <p:attrName>style.opacity</p:attrName>
                                        </p:attrNameLst>
                                      </p:cBhvr>
                                      <p:to>
                                        <p:strVal val="0.25"/>
                                      </p:to>
                                    </p:set>
                                    <p:animEffect filter="image" prLst="opacity: 0.25">
                                      <p:cBhvr rctx="IE">
                                        <p:cTn id="163" dur="indefinite"/>
                                        <p:tgtEl>
                                          <p:spTgt spid="4701196"/>
                                        </p:tgtEl>
                                      </p:cBhvr>
                                    </p:animEffect>
                                  </p:childTnLst>
                                </p:cTn>
                              </p:par>
                              <p:par>
                                <p:cTn id="164" presetID="9" presetClass="emph" presetSubtype="0" grpId="1" nodeType="withEffect">
                                  <p:stCondLst>
                                    <p:cond delay="0"/>
                                  </p:stCondLst>
                                  <p:childTnLst>
                                    <p:set>
                                      <p:cBhvr rctx="PPT">
                                        <p:cTn id="165" dur="indefinite"/>
                                        <p:tgtEl>
                                          <p:spTgt spid="4701198"/>
                                        </p:tgtEl>
                                        <p:attrNameLst>
                                          <p:attrName>style.opacity</p:attrName>
                                        </p:attrNameLst>
                                      </p:cBhvr>
                                      <p:to>
                                        <p:strVal val="0.25"/>
                                      </p:to>
                                    </p:set>
                                    <p:animEffect filter="image" prLst="opacity: 0.25">
                                      <p:cBhvr rctx="IE">
                                        <p:cTn id="166" dur="indefinite"/>
                                        <p:tgtEl>
                                          <p:spTgt spid="4701198"/>
                                        </p:tgtEl>
                                      </p:cBhvr>
                                    </p:animEffect>
                                  </p:childTnLst>
                                </p:cTn>
                              </p:par>
                              <p:par>
                                <p:cTn id="167" presetID="9" presetClass="emph" presetSubtype="0" grpId="1" nodeType="withEffect">
                                  <p:stCondLst>
                                    <p:cond delay="0"/>
                                  </p:stCondLst>
                                  <p:childTnLst>
                                    <p:set>
                                      <p:cBhvr rctx="PPT">
                                        <p:cTn id="168" dur="indefinite"/>
                                        <p:tgtEl>
                                          <p:spTgt spid="4701199"/>
                                        </p:tgtEl>
                                        <p:attrNameLst>
                                          <p:attrName>style.opacity</p:attrName>
                                        </p:attrNameLst>
                                      </p:cBhvr>
                                      <p:to>
                                        <p:strVal val="0.25"/>
                                      </p:to>
                                    </p:set>
                                    <p:animEffect filter="image" prLst="opacity: 0.25">
                                      <p:cBhvr rctx="IE">
                                        <p:cTn id="169" dur="indefinite"/>
                                        <p:tgtEl>
                                          <p:spTgt spid="4701199"/>
                                        </p:tgtEl>
                                      </p:cBhvr>
                                    </p:animEffect>
                                  </p:childTnLst>
                                </p:cTn>
                              </p:par>
                              <p:par>
                                <p:cTn id="170" presetID="9" presetClass="emph" presetSubtype="0" grpId="2" nodeType="withEffect">
                                  <p:stCondLst>
                                    <p:cond delay="0"/>
                                  </p:stCondLst>
                                  <p:childTnLst>
                                    <p:set>
                                      <p:cBhvr rctx="PPT">
                                        <p:cTn id="171" dur="indefinite"/>
                                        <p:tgtEl>
                                          <p:spTgt spid="4701200"/>
                                        </p:tgtEl>
                                        <p:attrNameLst>
                                          <p:attrName>style.opacity</p:attrName>
                                        </p:attrNameLst>
                                      </p:cBhvr>
                                      <p:to>
                                        <p:strVal val="0.25"/>
                                      </p:to>
                                    </p:set>
                                    <p:animEffect filter="image" prLst="opacity: 0.25">
                                      <p:cBhvr rctx="IE">
                                        <p:cTn id="172" dur="indefinite"/>
                                        <p:tgtEl>
                                          <p:spTgt spid="4701200"/>
                                        </p:tgtEl>
                                      </p:cBhvr>
                                    </p:animEffect>
                                  </p:childTnLst>
                                </p:cTn>
                              </p:par>
                              <p:par>
                                <p:cTn id="173" presetID="9" presetClass="emph" presetSubtype="0" grpId="2" nodeType="withEffect">
                                  <p:stCondLst>
                                    <p:cond delay="0"/>
                                  </p:stCondLst>
                                  <p:childTnLst>
                                    <p:set>
                                      <p:cBhvr rctx="PPT">
                                        <p:cTn id="174" dur="indefinite"/>
                                        <p:tgtEl>
                                          <p:spTgt spid="4701205"/>
                                        </p:tgtEl>
                                        <p:attrNameLst>
                                          <p:attrName>style.opacity</p:attrName>
                                        </p:attrNameLst>
                                      </p:cBhvr>
                                      <p:to>
                                        <p:strVal val="0.25"/>
                                      </p:to>
                                    </p:set>
                                    <p:animEffect filter="image" prLst="opacity: 0.25">
                                      <p:cBhvr rctx="IE">
                                        <p:cTn id="175" dur="indefinite"/>
                                        <p:tgtEl>
                                          <p:spTgt spid="4701205"/>
                                        </p:tgtEl>
                                      </p:cBhvr>
                                    </p:animEffect>
                                  </p:childTnLst>
                                </p:cTn>
                              </p:par>
                              <p:par>
                                <p:cTn id="176" presetID="9" presetClass="emph" presetSubtype="0" grpId="1" nodeType="withEffect">
                                  <p:stCondLst>
                                    <p:cond delay="0"/>
                                  </p:stCondLst>
                                  <p:childTnLst>
                                    <p:set>
                                      <p:cBhvr rctx="PPT">
                                        <p:cTn id="177" dur="indefinite"/>
                                        <p:tgtEl>
                                          <p:spTgt spid="4701206"/>
                                        </p:tgtEl>
                                        <p:attrNameLst>
                                          <p:attrName>style.opacity</p:attrName>
                                        </p:attrNameLst>
                                      </p:cBhvr>
                                      <p:to>
                                        <p:strVal val="0.25"/>
                                      </p:to>
                                    </p:set>
                                    <p:animEffect filter="image" prLst="opacity: 0.25">
                                      <p:cBhvr rctx="IE">
                                        <p:cTn id="178" dur="indefinite"/>
                                        <p:tgtEl>
                                          <p:spTgt spid="4701206"/>
                                        </p:tgtEl>
                                      </p:cBhvr>
                                    </p:animEffect>
                                  </p:childTnLst>
                                </p:cTn>
                              </p:par>
                              <p:par>
                                <p:cTn id="179" presetID="9" presetClass="emph" presetSubtype="0" grpId="2" nodeType="withEffect">
                                  <p:stCondLst>
                                    <p:cond delay="0"/>
                                  </p:stCondLst>
                                  <p:childTnLst>
                                    <p:set>
                                      <p:cBhvr rctx="PPT">
                                        <p:cTn id="180" dur="indefinite"/>
                                        <p:tgtEl>
                                          <p:spTgt spid="4701207"/>
                                        </p:tgtEl>
                                        <p:attrNameLst>
                                          <p:attrName>style.opacity</p:attrName>
                                        </p:attrNameLst>
                                      </p:cBhvr>
                                      <p:to>
                                        <p:strVal val="0.25"/>
                                      </p:to>
                                    </p:set>
                                    <p:animEffect filter="image" prLst="opacity: 0.25">
                                      <p:cBhvr rctx="IE">
                                        <p:cTn id="181" dur="indefinite"/>
                                        <p:tgtEl>
                                          <p:spTgt spid="4701207"/>
                                        </p:tgtEl>
                                      </p:cBhvr>
                                    </p:animEffect>
                                  </p:childTnLst>
                                </p:cTn>
                              </p:par>
                              <p:par>
                                <p:cTn id="182" presetID="9" presetClass="emph" presetSubtype="0" nodeType="withEffect">
                                  <p:stCondLst>
                                    <p:cond delay="0"/>
                                  </p:stCondLst>
                                  <p:childTnLst>
                                    <p:set>
                                      <p:cBhvr rctx="PPT">
                                        <p:cTn id="183" dur="indefinite"/>
                                        <p:tgtEl>
                                          <p:spTgt spid="54"/>
                                        </p:tgtEl>
                                        <p:attrNameLst>
                                          <p:attrName>style.opacity</p:attrName>
                                        </p:attrNameLst>
                                      </p:cBhvr>
                                      <p:to>
                                        <p:strVal val="0.25"/>
                                      </p:to>
                                    </p:set>
                                    <p:animEffect filter="image" prLst="opacity: 0.25">
                                      <p:cBhvr rctx="IE">
                                        <p:cTn id="184" dur="indefinite"/>
                                        <p:tgtEl>
                                          <p:spTgt spid="54"/>
                                        </p:tgtEl>
                                      </p:cBhvr>
                                    </p:animEffect>
                                  </p:childTnLst>
                                </p:cTn>
                              </p:par>
                              <p:par>
                                <p:cTn id="185" presetID="9" presetClass="emph" presetSubtype="0" grpId="1" nodeType="withEffect">
                                  <p:stCondLst>
                                    <p:cond delay="0"/>
                                  </p:stCondLst>
                                  <p:childTnLst>
                                    <p:set>
                                      <p:cBhvr rctx="PPT">
                                        <p:cTn id="186" dur="indefinite"/>
                                        <p:tgtEl>
                                          <p:spTgt spid="55"/>
                                        </p:tgtEl>
                                        <p:attrNameLst>
                                          <p:attrName>style.opacity</p:attrName>
                                        </p:attrNameLst>
                                      </p:cBhvr>
                                      <p:to>
                                        <p:strVal val="0.25"/>
                                      </p:to>
                                    </p:set>
                                    <p:animEffect filter="image" prLst="opacity: 0.25">
                                      <p:cBhvr rctx="IE">
                                        <p:cTn id="187" dur="indefinite"/>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4701186" grpId="0" animBg="1"/>
      <p:bldP spid="4701186" grpId="1" animBg="1"/>
      <p:bldP spid="4701188" grpId="0" animBg="1"/>
      <p:bldP spid="4701188" grpId="1" animBg="1"/>
      <p:bldP spid="4701196" grpId="0" animBg="1"/>
      <p:bldP spid="4701196" grpId="1" animBg="1"/>
      <p:bldP spid="4701198" grpId="0" animBg="1"/>
      <p:bldP spid="4701198" grpId="1" animBg="1"/>
      <p:bldP spid="4701199" grpId="0" animBg="1"/>
      <p:bldP spid="4701199" grpId="1" animBg="1"/>
      <p:bldP spid="4701200" grpId="0" animBg="1"/>
      <p:bldP spid="4701200" grpId="1" animBg="1"/>
      <p:bldP spid="4701200" grpId="2" animBg="1"/>
      <p:bldP spid="4701205" grpId="0" animBg="1"/>
      <p:bldP spid="4701205" grpId="1" animBg="1"/>
      <p:bldP spid="4701205" grpId="2" animBg="1"/>
      <p:bldP spid="4701206" grpId="0" animBg="1"/>
      <p:bldP spid="4701206" grpId="1" animBg="1"/>
      <p:bldP spid="4701207" grpId="0" animBg="1"/>
      <p:bldP spid="4701207" grpId="1" animBg="1"/>
      <p:bldP spid="4701207" grpId="2" animBg="1"/>
      <p:bldP spid="4701209" grpId="0" animBg="1"/>
      <p:bldP spid="4701209" grpId="1" animBg="1"/>
      <p:bldP spid="4701210" grpId="0" animBg="1"/>
      <p:bldP spid="4701210" grpId="1" animBg="1"/>
      <p:bldP spid="4701215" grpId="0" animBg="1"/>
      <p:bldP spid="4701215" grpId="1" animBg="1"/>
      <p:bldP spid="4701220" grpId="0" animBg="1"/>
      <p:bldP spid="4701220" grpId="1" animBg="1"/>
      <p:bldP spid="4701221" grpId="0" animBg="1"/>
      <p:bldP spid="4701221" grpId="1" animBg="1"/>
      <p:bldP spid="4701222" grpId="0" animBg="1"/>
      <p:bldP spid="4701223" grpId="0" animBg="1"/>
      <p:bldP spid="4701225" grpId="0" animBg="1"/>
      <p:bldP spid="4701227" grpId="0" animBg="1"/>
      <p:bldP spid="4701229" grpId="0" animBg="1"/>
      <p:bldP spid="4701229" grpId="1" animBg="1"/>
      <p:bldP spid="470123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6306" name="Text Box 2"/>
          <p:cNvSpPr txBox="1">
            <a:spLocks noChangeArrowheads="1"/>
          </p:cNvSpPr>
          <p:nvPr/>
        </p:nvSpPr>
        <p:spPr bwMode="auto">
          <a:xfrm>
            <a:off x="1028700" y="1641475"/>
            <a:ext cx="5800725" cy="4252913"/>
          </a:xfrm>
          <a:prstGeom prst="rect">
            <a:avLst/>
          </a:prstGeom>
          <a:solidFill>
            <a:schemeClr val="bg1"/>
          </a:solidFill>
          <a:ln w="25400">
            <a:solidFill>
              <a:schemeClr val="tx1"/>
            </a:solidFill>
            <a:prstDash val="dash"/>
            <a:miter lim="800000"/>
            <a:headEnd/>
            <a:tailEnd/>
          </a:ln>
        </p:spPr>
        <p:txBody>
          <a:bodyPr lIns="97548" tIns="48774" rIns="97548" bIns="48774" anchor="ctr" anchorCtr="1"/>
          <a:lstStyle/>
          <a:p>
            <a:pPr algn="ctr" defTabSz="974725" eaLnBrk="0" hangingPunct="0">
              <a:spcBef>
                <a:spcPct val="50000"/>
              </a:spcBef>
            </a:pPr>
            <a:r>
              <a:rPr lang="fa-IR" sz="12900" b="1"/>
              <a:t>سازمان</a:t>
            </a:r>
            <a:endParaRPr lang="en-GB" sz="11700" b="1"/>
          </a:p>
        </p:txBody>
      </p:sp>
      <p:sp>
        <p:nvSpPr>
          <p:cNvPr id="1031" name="Rectangle 3"/>
          <p:cNvSpPr>
            <a:spLocks noChangeArrowheads="1"/>
          </p:cNvSpPr>
          <p:nvPr/>
        </p:nvSpPr>
        <p:spPr bwMode="auto">
          <a:xfrm>
            <a:off x="63500" y="85725"/>
            <a:ext cx="9677400" cy="838200"/>
          </a:xfrm>
          <a:prstGeom prst="rect">
            <a:avLst/>
          </a:prstGeom>
          <a:solidFill>
            <a:srgbClr val="0000FF"/>
          </a:solidFill>
          <a:ln w="9525">
            <a:noFill/>
            <a:miter lim="800000"/>
            <a:headEnd/>
            <a:tailEnd/>
          </a:ln>
        </p:spPr>
        <p:txBody>
          <a:bodyPr anchor="ctr"/>
          <a:lstStyle/>
          <a:p>
            <a:pPr algn="ctr" defTabSz="977900" eaLnBrk="0" hangingPunct="0"/>
            <a:r>
              <a:rPr lang="fa-IR" sz="3600" b="1" dirty="0" smtClean="0">
                <a:solidFill>
                  <a:schemeClr val="bg1"/>
                </a:solidFill>
              </a:rPr>
              <a:t>فرآيند گرايي </a:t>
            </a:r>
            <a:r>
              <a:rPr lang="fa-IR" sz="3600" b="1" dirty="0">
                <a:solidFill>
                  <a:schemeClr val="bg1"/>
                </a:solidFill>
              </a:rPr>
              <a:t>در سيستم هاي مديريت کيفيت</a:t>
            </a:r>
            <a:endParaRPr lang="en-US" sz="3600" b="1" dirty="0"/>
          </a:p>
        </p:txBody>
      </p:sp>
      <p:grpSp>
        <p:nvGrpSpPr>
          <p:cNvPr id="2" name="Group 4"/>
          <p:cNvGrpSpPr>
            <a:grpSpLocks/>
          </p:cNvGrpSpPr>
          <p:nvPr/>
        </p:nvGrpSpPr>
        <p:grpSpPr bwMode="auto">
          <a:xfrm>
            <a:off x="7959725" y="3197225"/>
            <a:ext cx="1050925" cy="1200150"/>
            <a:chOff x="4990" y="2014"/>
            <a:chExt cx="662" cy="756"/>
          </a:xfrm>
        </p:grpSpPr>
        <p:graphicFrame>
          <p:nvGraphicFramePr>
            <p:cNvPr id="1029" name="Object 29"/>
            <p:cNvGraphicFramePr>
              <a:graphicFrameLocks noChangeAspect="1"/>
            </p:cNvGraphicFramePr>
            <p:nvPr/>
          </p:nvGraphicFramePr>
          <p:xfrm>
            <a:off x="5035" y="2014"/>
            <a:ext cx="474" cy="619"/>
          </p:xfrm>
          <a:graphic>
            <a:graphicData uri="http://schemas.openxmlformats.org/presentationml/2006/ole">
              <p:oleObj spid="_x0000_s5125" name="Visio" r:id="rId4" imgW="1034415" imgH="1351407" progId="">
                <p:embed/>
              </p:oleObj>
            </a:graphicData>
          </a:graphic>
        </p:graphicFrame>
        <p:sp>
          <p:nvSpPr>
            <p:cNvPr id="1052" name="Text Box 6"/>
            <p:cNvSpPr txBox="1">
              <a:spLocks noChangeArrowheads="1"/>
            </p:cNvSpPr>
            <p:nvPr/>
          </p:nvSpPr>
          <p:spPr bwMode="auto">
            <a:xfrm>
              <a:off x="4990" y="2572"/>
              <a:ext cx="662"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کيفيت محصول</a:t>
              </a:r>
              <a:endParaRPr lang="en-US" sz="1400" b="1"/>
            </a:p>
          </p:txBody>
        </p:sp>
      </p:grpSp>
      <p:grpSp>
        <p:nvGrpSpPr>
          <p:cNvPr id="3" name="Group 7"/>
          <p:cNvGrpSpPr>
            <a:grpSpLocks/>
          </p:cNvGrpSpPr>
          <p:nvPr/>
        </p:nvGrpSpPr>
        <p:grpSpPr bwMode="auto">
          <a:xfrm>
            <a:off x="8850313" y="3016250"/>
            <a:ext cx="1062037" cy="1733550"/>
            <a:chOff x="5551" y="1900"/>
            <a:chExt cx="669" cy="1092"/>
          </a:xfrm>
        </p:grpSpPr>
        <p:graphicFrame>
          <p:nvGraphicFramePr>
            <p:cNvPr id="1028" name="Object 30"/>
            <p:cNvGraphicFramePr>
              <a:graphicFrameLocks noChangeAspect="1"/>
            </p:cNvGraphicFramePr>
            <p:nvPr/>
          </p:nvGraphicFramePr>
          <p:xfrm>
            <a:off x="5551" y="1900"/>
            <a:ext cx="669" cy="873"/>
          </p:xfrm>
          <a:graphic>
            <a:graphicData uri="http://schemas.openxmlformats.org/presentationml/2006/ole">
              <p:oleObj spid="_x0000_s5124" name="Visio" r:id="rId5" imgW="1034415" imgH="1351407" progId="">
                <p:embed/>
              </p:oleObj>
            </a:graphicData>
          </a:graphic>
        </p:graphicFrame>
        <p:sp>
          <p:nvSpPr>
            <p:cNvPr id="1051" name="Text Box 9"/>
            <p:cNvSpPr txBox="1">
              <a:spLocks noChangeArrowheads="1"/>
            </p:cNvSpPr>
            <p:nvPr/>
          </p:nvSpPr>
          <p:spPr bwMode="auto">
            <a:xfrm>
              <a:off x="5731" y="2682"/>
              <a:ext cx="358" cy="310"/>
            </a:xfrm>
            <a:prstGeom prst="rect">
              <a:avLst/>
            </a:prstGeom>
            <a:noFill/>
            <a:ln w="9525">
              <a:noFill/>
              <a:miter lim="800000"/>
              <a:headEnd/>
              <a:tailEnd/>
            </a:ln>
          </p:spPr>
          <p:txBody>
            <a:bodyPr wrap="none" lIns="0" tIns="0" rIns="0" bIns="0">
              <a:spAutoFit/>
            </a:bodyPr>
            <a:lstStyle/>
            <a:p>
              <a:pPr algn="ctr" defTabSz="974725" eaLnBrk="0" hangingPunct="0"/>
              <a:r>
                <a:rPr lang="fa-IR" sz="1600" b="1"/>
                <a:t>رضايت</a:t>
              </a:r>
            </a:p>
            <a:p>
              <a:pPr algn="ctr" defTabSz="974725" eaLnBrk="0" hangingPunct="0"/>
              <a:r>
                <a:rPr lang="fa-IR" sz="1600" b="1"/>
                <a:t>مشتريان</a:t>
              </a:r>
            </a:p>
          </p:txBody>
        </p:sp>
      </p:grpSp>
      <p:grpSp>
        <p:nvGrpSpPr>
          <p:cNvPr id="4" name="Group 10"/>
          <p:cNvGrpSpPr>
            <a:grpSpLocks/>
          </p:cNvGrpSpPr>
          <p:nvPr/>
        </p:nvGrpSpPr>
        <p:grpSpPr bwMode="auto">
          <a:xfrm>
            <a:off x="7966075" y="1949450"/>
            <a:ext cx="1154113" cy="1196975"/>
            <a:chOff x="4994" y="1228"/>
            <a:chExt cx="727" cy="754"/>
          </a:xfrm>
        </p:grpSpPr>
        <p:graphicFrame>
          <p:nvGraphicFramePr>
            <p:cNvPr id="1027" name="Object 31"/>
            <p:cNvGraphicFramePr>
              <a:graphicFrameLocks noChangeAspect="1"/>
            </p:cNvGraphicFramePr>
            <p:nvPr/>
          </p:nvGraphicFramePr>
          <p:xfrm>
            <a:off x="5035" y="1228"/>
            <a:ext cx="474" cy="619"/>
          </p:xfrm>
          <a:graphic>
            <a:graphicData uri="http://schemas.openxmlformats.org/presentationml/2006/ole">
              <p:oleObj spid="_x0000_s5123" name="Visio" r:id="rId6" imgW="1034415" imgH="1351407" progId="">
                <p:embed/>
              </p:oleObj>
            </a:graphicData>
          </a:graphic>
        </p:graphicFrame>
        <p:sp>
          <p:nvSpPr>
            <p:cNvPr id="1050" name="Text Box 12"/>
            <p:cNvSpPr txBox="1">
              <a:spLocks noChangeArrowheads="1"/>
            </p:cNvSpPr>
            <p:nvPr/>
          </p:nvSpPr>
          <p:spPr bwMode="auto">
            <a:xfrm>
              <a:off x="4994" y="1784"/>
              <a:ext cx="727"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عملکرد فرآيندها</a:t>
              </a:r>
              <a:endParaRPr lang="en-US" sz="1400" b="1"/>
            </a:p>
          </p:txBody>
        </p:sp>
      </p:grpSp>
      <p:grpSp>
        <p:nvGrpSpPr>
          <p:cNvPr id="5" name="Group 13"/>
          <p:cNvGrpSpPr>
            <a:grpSpLocks/>
          </p:cNvGrpSpPr>
          <p:nvPr/>
        </p:nvGrpSpPr>
        <p:grpSpPr bwMode="auto">
          <a:xfrm>
            <a:off x="7891459" y="4381500"/>
            <a:ext cx="1006475" cy="1185863"/>
            <a:chOff x="4947" y="2760"/>
            <a:chExt cx="634" cy="747"/>
          </a:xfrm>
        </p:grpSpPr>
        <p:graphicFrame>
          <p:nvGraphicFramePr>
            <p:cNvPr id="1026" name="Object 32"/>
            <p:cNvGraphicFramePr>
              <a:graphicFrameLocks noChangeAspect="1"/>
            </p:cNvGraphicFramePr>
            <p:nvPr/>
          </p:nvGraphicFramePr>
          <p:xfrm>
            <a:off x="5035" y="2760"/>
            <a:ext cx="474" cy="619"/>
          </p:xfrm>
          <a:graphic>
            <a:graphicData uri="http://schemas.openxmlformats.org/presentationml/2006/ole">
              <p:oleObj spid="_x0000_s5122" name="Visio" r:id="rId7" imgW="1034415" imgH="1351407" progId="">
                <p:embed/>
              </p:oleObj>
            </a:graphicData>
          </a:graphic>
        </p:graphicFrame>
        <p:sp>
          <p:nvSpPr>
            <p:cNvPr id="1049" name="Text Box 15"/>
            <p:cNvSpPr txBox="1">
              <a:spLocks noChangeArrowheads="1"/>
            </p:cNvSpPr>
            <p:nvPr/>
          </p:nvSpPr>
          <p:spPr bwMode="auto">
            <a:xfrm>
              <a:off x="4947" y="3309"/>
              <a:ext cx="634"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انطباق سيستم</a:t>
              </a:r>
              <a:endParaRPr lang="en-US" sz="1400" b="1"/>
            </a:p>
          </p:txBody>
        </p:sp>
      </p:grpSp>
      <p:sp>
        <p:nvSpPr>
          <p:cNvPr id="4706320" name="Text Box 16"/>
          <p:cNvSpPr txBox="1">
            <a:spLocks noChangeArrowheads="1"/>
          </p:cNvSpPr>
          <p:nvPr/>
        </p:nvSpPr>
        <p:spPr bwMode="auto">
          <a:xfrm>
            <a:off x="1074738" y="1727200"/>
            <a:ext cx="2768600"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ar-SA" sz="1600" b="1"/>
              <a:t>مديريت </a:t>
            </a:r>
            <a:r>
              <a:rPr lang="fa-IR" sz="1600" b="1"/>
              <a:t>منابع انساني</a:t>
            </a:r>
          </a:p>
          <a:p>
            <a:pPr algn="ctr" defTabSz="974725" eaLnBrk="0" hangingPunct="0">
              <a:spcBef>
                <a:spcPct val="10000"/>
              </a:spcBef>
            </a:pPr>
            <a:r>
              <a:rPr lang="en-US" sz="1600" b="1"/>
              <a:t> (6-2)</a:t>
            </a:r>
            <a:endParaRPr lang="en-GB" sz="1600" b="1"/>
          </a:p>
        </p:txBody>
      </p:sp>
      <p:sp>
        <p:nvSpPr>
          <p:cNvPr id="4706321" name="Text Box 17"/>
          <p:cNvSpPr txBox="1">
            <a:spLocks noChangeArrowheads="1"/>
          </p:cNvSpPr>
          <p:nvPr/>
        </p:nvSpPr>
        <p:spPr bwMode="auto">
          <a:xfrm>
            <a:off x="3967163" y="1727200"/>
            <a:ext cx="2862262"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cs typeface="Times New Roman" pitchFamily="18" charset="0"/>
              </a:rPr>
              <a:t>مديريت زير ساخت ها</a:t>
            </a:r>
            <a:endParaRPr lang="en-US" sz="1600" b="1">
              <a:cs typeface="Times New Roman" pitchFamily="18" charset="0"/>
            </a:endParaRPr>
          </a:p>
          <a:p>
            <a:pPr algn="ctr" defTabSz="974725" eaLnBrk="0" hangingPunct="0">
              <a:spcBef>
                <a:spcPct val="10000"/>
              </a:spcBef>
            </a:pPr>
            <a:r>
              <a:rPr lang="en-US" sz="1600" b="1"/>
              <a:t> (6-3)</a:t>
            </a:r>
            <a:endParaRPr lang="en-GB" sz="1600" b="1"/>
          </a:p>
        </p:txBody>
      </p:sp>
      <p:sp>
        <p:nvSpPr>
          <p:cNvPr id="4706322" name="Text Box 18"/>
          <p:cNvSpPr txBox="1">
            <a:spLocks noChangeArrowheads="1"/>
          </p:cNvSpPr>
          <p:nvPr/>
        </p:nvSpPr>
        <p:spPr bwMode="auto">
          <a:xfrm>
            <a:off x="63500" y="1641475"/>
            <a:ext cx="876300" cy="4235450"/>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b="1"/>
          </a:p>
          <a:p>
            <a:pPr algn="ctr" defTabSz="974725" eaLnBrk="0" hangingPunct="0">
              <a:spcBef>
                <a:spcPct val="50000"/>
              </a:spcBef>
            </a:pPr>
            <a:endParaRPr lang="fa-IR" b="1"/>
          </a:p>
          <a:p>
            <a:pPr algn="ctr" defTabSz="974725" eaLnBrk="0" hangingPunct="0">
              <a:spcBef>
                <a:spcPct val="50000"/>
              </a:spcBef>
            </a:pPr>
            <a:endParaRPr lang="en-GB" sz="1000" b="1"/>
          </a:p>
        </p:txBody>
      </p:sp>
      <p:sp>
        <p:nvSpPr>
          <p:cNvPr id="4706323" name="Text Box 19"/>
          <p:cNvSpPr txBox="1">
            <a:spLocks noChangeArrowheads="1"/>
          </p:cNvSpPr>
          <p:nvPr/>
        </p:nvSpPr>
        <p:spPr bwMode="auto">
          <a:xfrm>
            <a:off x="6948488" y="1641475"/>
            <a:ext cx="876300" cy="4252913"/>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sz="2000" b="1"/>
          </a:p>
          <a:p>
            <a:pPr algn="ctr" defTabSz="974725" eaLnBrk="0" hangingPunct="0">
              <a:spcBef>
                <a:spcPct val="50000"/>
              </a:spcBef>
            </a:pPr>
            <a:endParaRPr lang="fa-IR" b="1"/>
          </a:p>
          <a:p>
            <a:pPr algn="ctr" defTabSz="974725" eaLnBrk="0" hangingPunct="0">
              <a:spcBef>
                <a:spcPct val="50000"/>
              </a:spcBef>
            </a:pPr>
            <a:endParaRPr lang="en-GB" sz="1000" b="1"/>
          </a:p>
          <a:p>
            <a:pPr algn="ctr" defTabSz="974725" eaLnBrk="0" hangingPunct="0">
              <a:spcBef>
                <a:spcPct val="50000"/>
              </a:spcBef>
            </a:pPr>
            <a:endParaRPr lang="en-GB" sz="1000" b="1"/>
          </a:p>
          <a:p>
            <a:pPr algn="ctr" defTabSz="974725" eaLnBrk="0" hangingPunct="0">
              <a:spcBef>
                <a:spcPct val="50000"/>
              </a:spcBef>
            </a:pPr>
            <a:endParaRPr lang="en-GB" sz="1300" b="1"/>
          </a:p>
        </p:txBody>
      </p:sp>
      <p:sp>
        <p:nvSpPr>
          <p:cNvPr id="4706324" name="Text Box 20"/>
          <p:cNvSpPr txBox="1">
            <a:spLocks noChangeArrowheads="1"/>
          </p:cNvSpPr>
          <p:nvPr/>
        </p:nvSpPr>
        <p:spPr bwMode="auto">
          <a:xfrm>
            <a:off x="63500" y="3857625"/>
            <a:ext cx="927100" cy="584775"/>
          </a:xfrm>
          <a:prstGeom prst="rect">
            <a:avLst/>
          </a:prstGeom>
          <a:noFill/>
          <a:ln w="9525">
            <a:noFill/>
            <a:miter lim="800000"/>
            <a:headEnd/>
            <a:tailEnd/>
          </a:ln>
        </p:spPr>
        <p:txBody>
          <a:bodyPr>
            <a:spAutoFit/>
          </a:bodyPr>
          <a:lstStyle/>
          <a:p>
            <a:pPr algn="ctr" eaLnBrk="0" hangingPunct="0"/>
            <a:r>
              <a:rPr lang="fa-IR" sz="1600" b="1"/>
              <a:t>خواسته ها وانتظارات</a:t>
            </a:r>
            <a:endParaRPr lang="en-US" sz="1600" b="1"/>
          </a:p>
        </p:txBody>
      </p:sp>
      <p:sp>
        <p:nvSpPr>
          <p:cNvPr id="4706325" name="Text Box 21"/>
          <p:cNvSpPr txBox="1">
            <a:spLocks noChangeArrowheads="1"/>
          </p:cNvSpPr>
          <p:nvPr/>
        </p:nvSpPr>
        <p:spPr bwMode="auto">
          <a:xfrm>
            <a:off x="6950075" y="3897313"/>
            <a:ext cx="925513" cy="581025"/>
          </a:xfrm>
          <a:prstGeom prst="rect">
            <a:avLst/>
          </a:prstGeom>
          <a:noFill/>
          <a:ln w="9525">
            <a:noFill/>
            <a:miter lim="800000"/>
            <a:headEnd/>
            <a:tailEnd/>
          </a:ln>
        </p:spPr>
        <p:txBody>
          <a:bodyPr>
            <a:spAutoFit/>
          </a:bodyPr>
          <a:lstStyle/>
          <a:p>
            <a:pPr algn="ctr" eaLnBrk="0" hangingPunct="0"/>
            <a:r>
              <a:rPr lang="fa-IR" sz="1600" b="1"/>
              <a:t>محصولات و خدمات</a:t>
            </a:r>
            <a:endParaRPr lang="en-US" sz="1600" b="1"/>
          </a:p>
        </p:txBody>
      </p:sp>
      <p:sp>
        <p:nvSpPr>
          <p:cNvPr id="4706326" name="Text Box 22"/>
          <p:cNvSpPr txBox="1">
            <a:spLocks noChangeArrowheads="1"/>
          </p:cNvSpPr>
          <p:nvPr/>
        </p:nvSpPr>
        <p:spPr bwMode="auto">
          <a:xfrm>
            <a:off x="1028700" y="5026025"/>
            <a:ext cx="5800725" cy="782638"/>
          </a:xfrm>
          <a:prstGeom prst="rect">
            <a:avLst/>
          </a:prstGeom>
          <a:solidFill>
            <a:schemeClr val="bg1"/>
          </a:solidFill>
          <a:ln w="28575" algn="ctr">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t>مديريت محيط کار</a:t>
            </a:r>
          </a:p>
          <a:p>
            <a:pPr algn="ctr" defTabSz="974725" eaLnBrk="0" hangingPunct="0">
              <a:spcBef>
                <a:spcPct val="10000"/>
              </a:spcBef>
            </a:pPr>
            <a:r>
              <a:rPr lang="en-US" sz="1600" b="1"/>
              <a:t>(6-4) </a:t>
            </a:r>
            <a:endParaRPr lang="en-GB" sz="1600" b="1"/>
          </a:p>
        </p:txBody>
      </p:sp>
      <p:sp>
        <p:nvSpPr>
          <p:cNvPr id="4706327" name="Text Box 23"/>
          <p:cNvSpPr txBox="1">
            <a:spLocks noChangeArrowheads="1"/>
          </p:cNvSpPr>
          <p:nvPr/>
        </p:nvSpPr>
        <p:spPr bwMode="auto">
          <a:xfrm>
            <a:off x="1127125" y="2616200"/>
            <a:ext cx="5600700" cy="2278063"/>
          </a:xfrm>
          <a:prstGeom prst="rect">
            <a:avLst/>
          </a:prstGeom>
          <a:solidFill>
            <a:schemeClr val="bg1"/>
          </a:solidFill>
          <a:ln w="28575">
            <a:solidFill>
              <a:schemeClr val="tx1"/>
            </a:solidFill>
            <a:miter lim="800000"/>
            <a:headEnd/>
            <a:tailEnd/>
          </a:ln>
        </p:spPr>
        <p:txBody>
          <a:bodyPr lIns="97548" tIns="0" rIns="97548" bIns="0" anchor="b" anchorCtr="1"/>
          <a:lstStyle/>
          <a:p>
            <a:pPr algn="ctr" defTabSz="974725" eaLnBrk="0" hangingPunct="0">
              <a:spcBef>
                <a:spcPct val="50000"/>
              </a:spcBef>
            </a:pPr>
            <a:r>
              <a:rPr lang="ar-SA" altLang="ja-JP" sz="2200" b="1"/>
              <a:t>فرآيندهاي مرتبط با مشتري</a:t>
            </a:r>
            <a:r>
              <a:rPr lang="en-US" altLang="ja-JP" sz="2200" b="1">
                <a:ea typeface="MS PGothic" pitchFamily="34" charset="-128"/>
              </a:rPr>
              <a:t>(7-2)</a:t>
            </a:r>
            <a:endParaRPr lang="fa-IR" altLang="ja-JP" sz="2200" b="1">
              <a:ea typeface="MS PGothic" pitchFamily="34" charset="-128"/>
            </a:endParaRPr>
          </a:p>
          <a:p>
            <a:pPr algn="ctr" defTabSz="974725" eaLnBrk="0" hangingPunct="0">
              <a:spcBef>
                <a:spcPct val="50000"/>
              </a:spcBef>
            </a:pPr>
            <a:endParaRPr lang="en-GB" sz="800" b="1"/>
          </a:p>
        </p:txBody>
      </p:sp>
      <p:sp>
        <p:nvSpPr>
          <p:cNvPr id="4706328" name="Text Box 24"/>
          <p:cNvSpPr txBox="1">
            <a:spLocks noChangeArrowheads="1"/>
          </p:cNvSpPr>
          <p:nvPr/>
        </p:nvSpPr>
        <p:spPr bwMode="auto">
          <a:xfrm>
            <a:off x="1587500" y="2616200"/>
            <a:ext cx="1663700"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fa-IR" sz="2200" b="1"/>
              <a:t>طراحي وتوسعه</a:t>
            </a:r>
            <a:endParaRPr lang="en-US" sz="2200" b="1"/>
          </a:p>
          <a:p>
            <a:pPr algn="ctr" defTabSz="974725" eaLnBrk="0" hangingPunct="0">
              <a:lnSpc>
                <a:spcPct val="80000"/>
              </a:lnSpc>
            </a:pPr>
            <a:r>
              <a:rPr lang="en-US" sz="2000" b="1"/>
              <a:t>(7-3)</a:t>
            </a:r>
            <a:endParaRPr lang="en-GB" sz="2000" b="1"/>
          </a:p>
        </p:txBody>
      </p:sp>
      <p:sp>
        <p:nvSpPr>
          <p:cNvPr id="4706329" name="Line 25"/>
          <p:cNvSpPr>
            <a:spLocks noChangeShapeType="1"/>
          </p:cNvSpPr>
          <p:nvPr/>
        </p:nvSpPr>
        <p:spPr bwMode="auto">
          <a:xfrm>
            <a:off x="6577013" y="4249738"/>
            <a:ext cx="419100" cy="0"/>
          </a:xfrm>
          <a:prstGeom prst="line">
            <a:avLst/>
          </a:prstGeom>
          <a:noFill/>
          <a:ln w="127000">
            <a:solidFill>
              <a:srgbClr val="990033"/>
            </a:solidFill>
            <a:round/>
            <a:headEnd/>
            <a:tailEnd type="triangle" w="med" len="med"/>
          </a:ln>
        </p:spPr>
        <p:txBody>
          <a:bodyPr/>
          <a:lstStyle/>
          <a:p>
            <a:endParaRPr lang="fa-IR"/>
          </a:p>
        </p:txBody>
      </p:sp>
      <p:sp>
        <p:nvSpPr>
          <p:cNvPr id="4706330" name="Line 26"/>
          <p:cNvSpPr>
            <a:spLocks noChangeShapeType="1"/>
          </p:cNvSpPr>
          <p:nvPr/>
        </p:nvSpPr>
        <p:spPr bwMode="auto">
          <a:xfrm>
            <a:off x="927100" y="4222750"/>
            <a:ext cx="419100" cy="0"/>
          </a:xfrm>
          <a:prstGeom prst="line">
            <a:avLst/>
          </a:prstGeom>
          <a:noFill/>
          <a:ln w="127000">
            <a:solidFill>
              <a:srgbClr val="990033"/>
            </a:solidFill>
            <a:round/>
            <a:headEnd/>
            <a:tailEnd type="triangle" w="med" len="med"/>
          </a:ln>
        </p:spPr>
        <p:txBody>
          <a:bodyPr/>
          <a:lstStyle/>
          <a:p>
            <a:endParaRPr lang="fa-IR"/>
          </a:p>
        </p:txBody>
      </p:sp>
      <p:sp>
        <p:nvSpPr>
          <p:cNvPr id="4706331" name="Text Box 27"/>
          <p:cNvSpPr txBox="1">
            <a:spLocks noChangeArrowheads="1"/>
          </p:cNvSpPr>
          <p:nvPr/>
        </p:nvSpPr>
        <p:spPr bwMode="auto">
          <a:xfrm>
            <a:off x="3249613" y="2617788"/>
            <a:ext cx="1438275" cy="1500187"/>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50000"/>
              </a:spcBef>
            </a:pPr>
            <a:r>
              <a:rPr lang="ar-SA" sz="2200" b="1">
                <a:cs typeface="Times New Roman" pitchFamily="18" charset="0"/>
              </a:rPr>
              <a:t>خريد</a:t>
            </a:r>
            <a:endParaRPr lang="en-US" sz="2200" b="1">
              <a:cs typeface="Times New Roman" pitchFamily="18" charset="0"/>
            </a:endParaRPr>
          </a:p>
          <a:p>
            <a:pPr algn="ctr" defTabSz="974725" eaLnBrk="0" hangingPunct="0">
              <a:spcBef>
                <a:spcPct val="50000"/>
              </a:spcBef>
            </a:pPr>
            <a:r>
              <a:rPr lang="en-US" sz="2000" b="1"/>
              <a:t>(7-4)</a:t>
            </a:r>
            <a:endParaRPr lang="en-GB" sz="2000" b="1"/>
          </a:p>
        </p:txBody>
      </p:sp>
      <p:sp>
        <p:nvSpPr>
          <p:cNvPr id="4706332" name="Text Box 28"/>
          <p:cNvSpPr txBox="1">
            <a:spLocks noChangeArrowheads="1"/>
          </p:cNvSpPr>
          <p:nvPr/>
        </p:nvSpPr>
        <p:spPr bwMode="auto">
          <a:xfrm>
            <a:off x="4681538" y="2619375"/>
            <a:ext cx="1570037"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ar-SA" sz="2200" b="1">
                <a:cs typeface="Times New Roman" pitchFamily="18" charset="0"/>
              </a:rPr>
              <a:t>توليد و ارايه خدمات </a:t>
            </a:r>
            <a:endParaRPr lang="en-US" sz="2200" b="1">
              <a:cs typeface="Times New Roman" pitchFamily="18" charset="0"/>
            </a:endParaRPr>
          </a:p>
          <a:p>
            <a:pPr algn="ctr" defTabSz="974725" eaLnBrk="0" hangingPunct="0">
              <a:lnSpc>
                <a:spcPct val="80000"/>
              </a:lnSpc>
            </a:pPr>
            <a:r>
              <a:rPr lang="en-US" sz="2000" b="1"/>
              <a:t>(7-5)</a:t>
            </a:r>
            <a:endParaRPr lang="en-GB" sz="2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06322"/>
                                        </p:tgtEl>
                                        <p:attrNameLst>
                                          <p:attrName>style.visibility</p:attrName>
                                        </p:attrNameLst>
                                      </p:cBhvr>
                                      <p:to>
                                        <p:strVal val="visible"/>
                                      </p:to>
                                    </p:set>
                                    <p:animEffect transition="in" filter="randombar(horizontal)">
                                      <p:cBhvr>
                                        <p:cTn id="7" dur="500"/>
                                        <p:tgtEl>
                                          <p:spTgt spid="47063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06324"/>
                                        </p:tgtEl>
                                        <p:attrNameLst>
                                          <p:attrName>style.visibility</p:attrName>
                                        </p:attrNameLst>
                                      </p:cBhvr>
                                      <p:to>
                                        <p:strVal val="visible"/>
                                      </p:to>
                                    </p:set>
                                    <p:animEffect transition="in" filter="randombar(horizontal)">
                                      <p:cBhvr>
                                        <p:cTn id="10" dur="500"/>
                                        <p:tgtEl>
                                          <p:spTgt spid="47063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06330"/>
                                        </p:tgtEl>
                                        <p:attrNameLst>
                                          <p:attrName>style.visibility</p:attrName>
                                        </p:attrNameLst>
                                      </p:cBhvr>
                                      <p:to>
                                        <p:strVal val="visible"/>
                                      </p:to>
                                    </p:set>
                                    <p:animEffect transition="in" filter="randombar(horizontal)">
                                      <p:cBhvr>
                                        <p:cTn id="13" dur="500"/>
                                        <p:tgtEl>
                                          <p:spTgt spid="47063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06325"/>
                                        </p:tgtEl>
                                        <p:attrNameLst>
                                          <p:attrName>style.visibility</p:attrName>
                                        </p:attrNameLst>
                                      </p:cBhvr>
                                      <p:to>
                                        <p:strVal val="visible"/>
                                      </p:to>
                                    </p:set>
                                    <p:animEffect transition="in" filter="randombar(horizontal)">
                                      <p:cBhvr>
                                        <p:cTn id="16" dur="500"/>
                                        <p:tgtEl>
                                          <p:spTgt spid="47063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706323"/>
                                        </p:tgtEl>
                                        <p:attrNameLst>
                                          <p:attrName>style.visibility</p:attrName>
                                        </p:attrNameLst>
                                      </p:cBhvr>
                                      <p:to>
                                        <p:strVal val="visible"/>
                                      </p:to>
                                    </p:set>
                                    <p:animEffect transition="in" filter="randombar(horizontal)">
                                      <p:cBhvr>
                                        <p:cTn id="19" dur="500"/>
                                        <p:tgtEl>
                                          <p:spTgt spid="47063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706329"/>
                                        </p:tgtEl>
                                        <p:attrNameLst>
                                          <p:attrName>style.visibility</p:attrName>
                                        </p:attrNameLst>
                                      </p:cBhvr>
                                      <p:to>
                                        <p:strVal val="visible"/>
                                      </p:to>
                                    </p:set>
                                    <p:animEffect transition="in" filter="randombar(horizontal)">
                                      <p:cBhvr>
                                        <p:cTn id="22" dur="500"/>
                                        <p:tgtEl>
                                          <p:spTgt spid="47063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706306"/>
                                        </p:tgtEl>
                                        <p:attrNameLst>
                                          <p:attrName>style.visibility</p:attrName>
                                        </p:attrNameLst>
                                      </p:cBhvr>
                                      <p:to>
                                        <p:strVal val="visible"/>
                                      </p:to>
                                    </p:set>
                                    <p:animEffect transition="in" filter="randombar(horizontal)">
                                      <p:cBhvr>
                                        <p:cTn id="25" dur="500"/>
                                        <p:tgtEl>
                                          <p:spTgt spid="47063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706327"/>
                                        </p:tgtEl>
                                        <p:attrNameLst>
                                          <p:attrName>style.visibility</p:attrName>
                                        </p:attrNameLst>
                                      </p:cBhvr>
                                      <p:to>
                                        <p:strVal val="visible"/>
                                      </p:to>
                                    </p:set>
                                    <p:animEffect transition="in" filter="randombar(horizontal)">
                                      <p:cBhvr>
                                        <p:cTn id="30" dur="500"/>
                                        <p:tgtEl>
                                          <p:spTgt spid="4706327"/>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4706328"/>
                                        </p:tgtEl>
                                        <p:attrNameLst>
                                          <p:attrName>style.visibility</p:attrName>
                                        </p:attrNameLst>
                                      </p:cBhvr>
                                      <p:to>
                                        <p:strVal val="visible"/>
                                      </p:to>
                                    </p:set>
                                    <p:animEffect transition="in" filter="randombar(horizontal)">
                                      <p:cBhvr>
                                        <p:cTn id="34" dur="500"/>
                                        <p:tgtEl>
                                          <p:spTgt spid="4706328"/>
                                        </p:tgtEl>
                                      </p:cBhvr>
                                    </p:animEffect>
                                  </p:childTnLst>
                                </p:cTn>
                              </p:par>
                            </p:childTnLst>
                          </p:cTn>
                        </p:par>
                        <p:par>
                          <p:cTn id="35" fill="hold" nodeType="afterGroup">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4706331"/>
                                        </p:tgtEl>
                                        <p:attrNameLst>
                                          <p:attrName>style.visibility</p:attrName>
                                        </p:attrNameLst>
                                      </p:cBhvr>
                                      <p:to>
                                        <p:strVal val="visible"/>
                                      </p:to>
                                    </p:set>
                                    <p:animEffect transition="in" filter="randombar(horizontal)">
                                      <p:cBhvr>
                                        <p:cTn id="38" dur="500"/>
                                        <p:tgtEl>
                                          <p:spTgt spid="4706331"/>
                                        </p:tgtEl>
                                      </p:cBhvr>
                                    </p:animEffect>
                                  </p:childTnLst>
                                </p:cTn>
                              </p:par>
                            </p:childTnLst>
                          </p:cTn>
                        </p:par>
                        <p:par>
                          <p:cTn id="39" fill="hold" nodeType="afterGroup">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06332"/>
                                        </p:tgtEl>
                                        <p:attrNameLst>
                                          <p:attrName>style.visibility</p:attrName>
                                        </p:attrNameLst>
                                      </p:cBhvr>
                                      <p:to>
                                        <p:strVal val="visible"/>
                                      </p:to>
                                    </p:set>
                                    <p:animEffect transition="in" filter="randombar(horizontal)">
                                      <p:cBhvr>
                                        <p:cTn id="42" dur="500"/>
                                        <p:tgtEl>
                                          <p:spTgt spid="4706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706326"/>
                                        </p:tgtEl>
                                        <p:attrNameLst>
                                          <p:attrName>style.visibility</p:attrName>
                                        </p:attrNameLst>
                                      </p:cBhvr>
                                      <p:to>
                                        <p:strVal val="visible"/>
                                      </p:to>
                                    </p:set>
                                    <p:animEffect transition="in" filter="randombar(horizontal)">
                                      <p:cBhvr>
                                        <p:cTn id="47" dur="500"/>
                                        <p:tgtEl>
                                          <p:spTgt spid="470632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706320"/>
                                        </p:tgtEl>
                                        <p:attrNameLst>
                                          <p:attrName>style.visibility</p:attrName>
                                        </p:attrNameLst>
                                      </p:cBhvr>
                                      <p:to>
                                        <p:strVal val="visible"/>
                                      </p:to>
                                    </p:set>
                                    <p:animEffect transition="in" filter="randombar(horizontal)">
                                      <p:cBhvr>
                                        <p:cTn id="50" dur="500"/>
                                        <p:tgtEl>
                                          <p:spTgt spid="47063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06321"/>
                                        </p:tgtEl>
                                        <p:attrNameLst>
                                          <p:attrName>style.visibility</p:attrName>
                                        </p:attrNameLst>
                                      </p:cBhvr>
                                      <p:to>
                                        <p:strVal val="visible"/>
                                      </p:to>
                                    </p:set>
                                    <p:animEffect transition="in" filter="randombar(horizontal)">
                                      <p:cBhvr>
                                        <p:cTn id="53" dur="500"/>
                                        <p:tgtEl>
                                          <p:spTgt spid="47063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randombar(horizontal)">
                                      <p:cBhvr>
                                        <p:cTn id="58" dur="500"/>
                                        <p:tgtEl>
                                          <p:spTgt spid="2"/>
                                        </p:tgtEl>
                                      </p:cBhvr>
                                    </p:animEffect>
                                  </p:childTnLst>
                                </p:cTn>
                              </p:par>
                            </p:childTnLst>
                          </p:cTn>
                        </p:par>
                        <p:par>
                          <p:cTn id="59" fill="hold" nodeType="afterGroup">
                            <p:stCondLst>
                              <p:cond delay="500"/>
                            </p:stCondLst>
                            <p:childTnLst>
                              <p:par>
                                <p:cTn id="60" presetID="14" presetClass="entr" presetSubtype="1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par>
                                <p:cTn id="63" presetID="14"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randombar(horizontal)">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6306" grpId="0" animBg="1"/>
      <p:bldP spid="4706320" grpId="0" animBg="1"/>
      <p:bldP spid="4706321" grpId="0" animBg="1"/>
      <p:bldP spid="4706322" grpId="0" animBg="1"/>
      <p:bldP spid="4706323" grpId="0" animBg="1"/>
      <p:bldP spid="4706324" grpId="0"/>
      <p:bldP spid="4706325" grpId="0"/>
      <p:bldP spid="4706326" grpId="0" animBg="1"/>
      <p:bldP spid="4706327" grpId="0" animBg="1"/>
      <p:bldP spid="4706328" grpId="0" animBg="1"/>
      <p:bldP spid="4706329" grpId="0" animBg="1"/>
      <p:bldP spid="4706330" grpId="0" animBg="1"/>
      <p:bldP spid="4706331" grpId="0" animBg="1"/>
      <p:bldP spid="470633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62" name="Rectangle 2"/>
          <p:cNvSpPr>
            <a:spLocks noGrp="1" noChangeArrowheads="1"/>
          </p:cNvSpPr>
          <p:nvPr>
            <p:ph type="title"/>
          </p:nvPr>
        </p:nvSpPr>
        <p:spPr>
          <a:xfrm>
            <a:off x="0" y="217488"/>
            <a:ext cx="9859963" cy="534987"/>
          </a:xfrm>
          <a:solidFill>
            <a:srgbClr val="0000FF"/>
          </a:solidFill>
        </p:spPr>
        <p:txBody>
          <a:bodyPr/>
          <a:lstStyle/>
          <a:p>
            <a:pPr>
              <a:defRPr/>
            </a:pPr>
            <a:r>
              <a:rPr lang="ar-SA" dirty="0" smtClean="0"/>
              <a:t>مديريت منابع</a:t>
            </a:r>
            <a:r>
              <a:rPr lang="fa-IR" dirty="0" smtClean="0"/>
              <a:t>- </a:t>
            </a:r>
            <a:r>
              <a:rPr lang="ar-SA" dirty="0" smtClean="0"/>
              <a:t>فراهم </a:t>
            </a:r>
            <a:r>
              <a:rPr lang="ar-SA" dirty="0" smtClean="0"/>
              <a:t>كردن منابع</a:t>
            </a:r>
            <a:r>
              <a:rPr lang="ar-SA" b="0" dirty="0" smtClean="0"/>
              <a:t> </a:t>
            </a:r>
            <a:endParaRPr lang="en-US" b="0" dirty="0" smtClean="0"/>
          </a:p>
        </p:txBody>
      </p:sp>
      <p:sp>
        <p:nvSpPr>
          <p:cNvPr id="5123" name="Rectangle 3"/>
          <p:cNvSpPr>
            <a:spLocks noGrp="1" noChangeArrowheads="1"/>
          </p:cNvSpPr>
          <p:nvPr>
            <p:ph type="body" idx="1"/>
          </p:nvPr>
        </p:nvSpPr>
        <p:spPr>
          <a:xfrm>
            <a:off x="144463" y="1327150"/>
            <a:ext cx="9571037" cy="4286250"/>
          </a:xfrm>
        </p:spPr>
        <p:txBody>
          <a:bodyPr/>
          <a:lstStyle/>
          <a:p>
            <a:pPr marL="0" indent="0" algn="justLow">
              <a:buFont typeface="Wingdings" pitchFamily="2" charset="2"/>
              <a:buNone/>
            </a:pPr>
            <a:r>
              <a:rPr lang="ar-SA" sz="4000" b="1" smtClean="0"/>
              <a:t>سازمان بايد به منظورهاي زير منابع مورد نياز را تعيين و آنها را فراهم آورد :</a:t>
            </a:r>
          </a:p>
          <a:p>
            <a:pPr marL="0" indent="0" algn="justLow">
              <a:buFont typeface="Wingdings" pitchFamily="2" charset="2"/>
              <a:buChar char="q"/>
            </a:pPr>
            <a:r>
              <a:rPr lang="ar-SA" sz="4000" b="1" smtClean="0"/>
              <a:t>به اجرا در آوردن و برقرار نگه داشتن سيستم مديريت كيفيت و بهبود دادن مداوم اثر بخشي آن و</a:t>
            </a:r>
          </a:p>
          <a:p>
            <a:pPr marL="0" indent="0" algn="justLow">
              <a:buFont typeface="Wingdings" pitchFamily="2" charset="2"/>
              <a:buChar char="q"/>
            </a:pPr>
            <a:r>
              <a:rPr lang="ar-SA" sz="4000" b="1" smtClean="0"/>
              <a:t>ارتقاء رضايت مشتري از طريق برآورده كردن خواسته هاي مشتري .</a:t>
            </a:r>
            <a:endParaRPr lang="en-US" sz="4000" b="1"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0434"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ea typeface="+mj-ea"/>
              </a:rPr>
              <a:t>جنبه هاي اصلي كيفيت</a:t>
            </a:r>
            <a:endParaRPr lang="en-US" altLang="en-US" dirty="0" smtClean="0">
              <a:ea typeface="+mj-ea"/>
            </a:endParaRPr>
          </a:p>
        </p:txBody>
      </p:sp>
      <p:sp>
        <p:nvSpPr>
          <p:cNvPr id="40962" name="Rectangle 7"/>
          <p:cNvSpPr>
            <a:spLocks noChangeArrowheads="1"/>
          </p:cNvSpPr>
          <p:nvPr/>
        </p:nvSpPr>
        <p:spPr bwMode="auto">
          <a:xfrm>
            <a:off x="457200" y="1647825"/>
            <a:ext cx="9020175" cy="4570413"/>
          </a:xfrm>
          <a:prstGeom prst="rect">
            <a:avLst/>
          </a:prstGeom>
          <a:noFill/>
          <a:ln w="9525">
            <a:noFill/>
            <a:miter lim="800000"/>
            <a:headEnd/>
            <a:tailEnd/>
          </a:ln>
        </p:spPr>
        <p:txBody>
          <a:bodyPr anchor="ctr"/>
          <a:lstStyle/>
          <a:p>
            <a:pPr marL="1117600" indent="-1117600" eaLnBrk="0" hangingPunct="0"/>
            <a:r>
              <a:rPr lang="fa-IR" sz="3600" b="1">
                <a:ea typeface="B Yagut"/>
                <a:cs typeface="B Yagut"/>
              </a:rPr>
              <a:t>-</a:t>
            </a:r>
            <a:r>
              <a:rPr lang="ar-SA" sz="3600" b="1">
                <a:ea typeface="B Yagut"/>
                <a:cs typeface="B Yagut"/>
              </a:rPr>
              <a:t>كيفيت طراح</a:t>
            </a:r>
            <a:r>
              <a:rPr lang="fa-IR" sz="3600" b="1">
                <a:ea typeface="B Yagut"/>
                <a:cs typeface="B Yagut"/>
              </a:rPr>
              <a:t>ي</a:t>
            </a:r>
          </a:p>
          <a:p>
            <a:pPr marL="1117600" lvl="3" indent="-1117600" eaLnBrk="0" hangingPunct="0">
              <a:buFontTx/>
              <a:buChar char="•"/>
            </a:pPr>
            <a:r>
              <a:rPr lang="fa-IR" sz="3600" b="1">
                <a:ea typeface="B Yagut"/>
                <a:cs typeface="B Yagut"/>
              </a:rPr>
              <a:t>آيا خواسته هاي مشتري در طراحي محصول/خدمت  لحاظ گرديده است</a:t>
            </a:r>
          </a:p>
          <a:p>
            <a:pPr marL="1117600" indent="-1117600" eaLnBrk="0" hangingPunct="0"/>
            <a:endParaRPr lang="fa-IR" sz="3600" b="1">
              <a:ea typeface="B Yagut"/>
              <a:cs typeface="B Yagut"/>
            </a:endParaRPr>
          </a:p>
          <a:p>
            <a:pPr marL="1117600" indent="-1117600" eaLnBrk="0" hangingPunct="0"/>
            <a:r>
              <a:rPr lang="fa-IR" sz="3600" b="1">
                <a:ea typeface="B Yagut"/>
                <a:cs typeface="B Yagut"/>
              </a:rPr>
              <a:t>-</a:t>
            </a:r>
            <a:r>
              <a:rPr lang="ar-SA" sz="3600" b="1">
                <a:ea typeface="B Yagut"/>
                <a:cs typeface="B Yagut"/>
              </a:rPr>
              <a:t>كيفيت انطباق</a:t>
            </a:r>
            <a:endParaRPr lang="fa-IR" sz="3600" b="1">
              <a:ea typeface="B Yagut"/>
              <a:cs typeface="B Yagut"/>
            </a:endParaRPr>
          </a:p>
          <a:p>
            <a:pPr marL="1117600" indent="-1117600" eaLnBrk="0" hangingPunct="0">
              <a:buFontTx/>
              <a:buChar char="•"/>
            </a:pPr>
            <a:r>
              <a:rPr lang="fa-IR" sz="3600" b="1">
                <a:ea typeface="B Yagut"/>
                <a:cs typeface="B Yagut"/>
              </a:rPr>
              <a:t>آيا الزامات طراحي(خواسته هاي مشتري) در ساخت محصول/خدمت لحاظ گرديده است</a:t>
            </a:r>
          </a:p>
          <a:p>
            <a:pPr marL="1117600" indent="-1117600" eaLnBrk="0" hangingPunct="0"/>
            <a:endParaRPr lang="en-US" sz="3600" b="1">
              <a:ea typeface="B Yagut"/>
              <a:cs typeface="B Yagut"/>
            </a:endParaRPr>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3138"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منابع انساني</a:t>
            </a:r>
            <a:r>
              <a:rPr lang="fa-IR" smtClean="0"/>
              <a:t>-</a:t>
            </a:r>
            <a:r>
              <a:rPr lang="ar-SA" smtClean="0"/>
              <a:t>كليات </a:t>
            </a:r>
            <a:endParaRPr lang="en-US" smtClean="0"/>
          </a:p>
        </p:txBody>
      </p:sp>
      <p:sp>
        <p:nvSpPr>
          <p:cNvPr id="6147" name="Rectangle 3"/>
          <p:cNvSpPr>
            <a:spLocks noGrp="1" noChangeArrowheads="1"/>
          </p:cNvSpPr>
          <p:nvPr>
            <p:ph type="body" idx="1"/>
          </p:nvPr>
        </p:nvSpPr>
        <p:spPr>
          <a:xfrm>
            <a:off x="153988" y="987425"/>
            <a:ext cx="9571037" cy="5810250"/>
          </a:xfrm>
        </p:spPr>
        <p:txBody>
          <a:bodyPr/>
          <a:lstStyle/>
          <a:p>
            <a:pPr marL="0" indent="0" algn="justLow">
              <a:buFont typeface="Wingdings" pitchFamily="2" charset="2"/>
              <a:buNone/>
            </a:pPr>
            <a:r>
              <a:rPr lang="ar-SA" sz="4000" b="1" smtClean="0"/>
              <a:t>كاركناني كه كارهاي تاثير گذار بركيفيت محصول را انجام مي دهند بايد بر اساس</a:t>
            </a:r>
            <a:r>
              <a:rPr lang="fa-IR" sz="4000" b="1" smtClean="0"/>
              <a:t>:</a:t>
            </a:r>
            <a:endParaRPr lang="en-US" sz="4000" b="1" smtClean="0"/>
          </a:p>
          <a:p>
            <a:pPr marL="179388" lvl="1" indent="0" algn="justLow">
              <a:buClr>
                <a:schemeClr val="tx1"/>
              </a:buClr>
              <a:buFont typeface="Wingdings" pitchFamily="2" charset="2"/>
              <a:buChar char="q"/>
            </a:pPr>
            <a:r>
              <a:rPr lang="ar-SA" sz="4000" b="1" smtClean="0"/>
              <a:t>تحصيلات</a:t>
            </a:r>
            <a:endParaRPr lang="en-US" sz="4000" b="1" smtClean="0"/>
          </a:p>
          <a:p>
            <a:pPr marL="179388" lvl="1" indent="0" algn="justLow">
              <a:buClr>
                <a:schemeClr val="tx1"/>
              </a:buClr>
              <a:buFont typeface="Wingdings" pitchFamily="2" charset="2"/>
              <a:buChar char="q"/>
            </a:pPr>
            <a:r>
              <a:rPr lang="ar-SA" sz="4000" b="1" smtClean="0"/>
              <a:t>آموزش</a:t>
            </a:r>
            <a:endParaRPr lang="en-US" sz="4000" b="1" smtClean="0"/>
          </a:p>
          <a:p>
            <a:pPr marL="179388" lvl="1" indent="0" algn="justLow">
              <a:buClr>
                <a:schemeClr val="tx1"/>
              </a:buClr>
              <a:buFont typeface="Wingdings" pitchFamily="2" charset="2"/>
              <a:buChar char="q"/>
            </a:pPr>
            <a:r>
              <a:rPr lang="ar-SA" sz="4000" b="1" smtClean="0"/>
              <a:t>مهارت ها</a:t>
            </a:r>
            <a:r>
              <a:rPr lang="en-US" sz="4000" b="1" smtClean="0"/>
              <a:t> </a:t>
            </a:r>
            <a:r>
              <a:rPr lang="fa-IR" sz="4000" b="1" smtClean="0"/>
              <a:t> و</a:t>
            </a:r>
            <a:endParaRPr lang="en-US" sz="4000" b="1" smtClean="0"/>
          </a:p>
          <a:p>
            <a:pPr marL="179388" lvl="1" indent="0" algn="justLow">
              <a:buClr>
                <a:schemeClr val="tx1"/>
              </a:buClr>
              <a:buFont typeface="Wingdings" pitchFamily="2" charset="2"/>
              <a:buChar char="q"/>
            </a:pPr>
            <a:r>
              <a:rPr lang="ar-SA" sz="4000" b="1" smtClean="0"/>
              <a:t>تجربه مناسب</a:t>
            </a:r>
            <a:endParaRPr lang="fa-IR" sz="4000" b="1" smtClean="0"/>
          </a:p>
          <a:p>
            <a:pPr marL="0" indent="0" algn="justLow">
              <a:buFont typeface="Wingdings" pitchFamily="2" charset="2"/>
              <a:buNone/>
            </a:pPr>
            <a:r>
              <a:rPr lang="ar-SA" sz="4000" b="1" smtClean="0"/>
              <a:t>داراي شايستگي باشند .</a:t>
            </a:r>
            <a:endParaRPr lang="en-US" sz="4000" b="1" smtClean="0"/>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5186"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شايستگي ، آگاهي و آموزش</a:t>
            </a:r>
            <a:r>
              <a:rPr lang="ar-SA" b="0" smtClean="0"/>
              <a:t> </a:t>
            </a:r>
            <a:endParaRPr lang="en-US" b="0" smtClean="0"/>
          </a:p>
        </p:txBody>
      </p:sp>
      <p:sp>
        <p:nvSpPr>
          <p:cNvPr id="7171" name="Rectangle 3"/>
          <p:cNvSpPr>
            <a:spLocks noGrp="1" noChangeArrowheads="1"/>
          </p:cNvSpPr>
          <p:nvPr>
            <p:ph type="body" idx="1"/>
          </p:nvPr>
        </p:nvSpPr>
        <p:spPr>
          <a:xfrm>
            <a:off x="163513" y="889000"/>
            <a:ext cx="9571037" cy="5864225"/>
          </a:xfrm>
        </p:spPr>
        <p:txBody>
          <a:bodyPr/>
          <a:lstStyle/>
          <a:p>
            <a:pPr marL="0" indent="0" algn="justLow">
              <a:spcBef>
                <a:spcPct val="20000"/>
              </a:spcBef>
              <a:buFont typeface="Wingdings" pitchFamily="2" charset="2"/>
              <a:buNone/>
            </a:pPr>
            <a:r>
              <a:rPr lang="ar-SA" b="1" smtClean="0"/>
              <a:t>سازمان بايد نسبت به موارد زير اقدام نمايد :</a:t>
            </a:r>
          </a:p>
          <a:p>
            <a:pPr marL="0" indent="0" algn="justLow">
              <a:spcBef>
                <a:spcPct val="20000"/>
              </a:spcBef>
              <a:buFont typeface="Wingdings" pitchFamily="2" charset="2"/>
              <a:buChar char="q"/>
            </a:pPr>
            <a:r>
              <a:rPr lang="ar-SA" b="1" smtClean="0"/>
              <a:t>تعيين شايستگي هاي مورد نياز كاركنانيكه كارهاي تاثير گذار بر كيفيت را انجام مي دهند .</a:t>
            </a:r>
          </a:p>
          <a:p>
            <a:pPr marL="0" indent="0" algn="justLow">
              <a:spcBef>
                <a:spcPct val="20000"/>
              </a:spcBef>
              <a:buFont typeface="Wingdings" pitchFamily="2" charset="2"/>
              <a:buChar char="q"/>
            </a:pPr>
            <a:r>
              <a:rPr lang="ar-SA" b="1" smtClean="0"/>
              <a:t>فراهم آوردن آموزش يا انجام ساير اقداماتي كه براي برآورده كردن نيازهاي آن لازم هستند .</a:t>
            </a:r>
          </a:p>
          <a:p>
            <a:pPr marL="0" indent="0" algn="justLow">
              <a:spcBef>
                <a:spcPct val="20000"/>
              </a:spcBef>
              <a:buFont typeface="Wingdings" pitchFamily="2" charset="2"/>
              <a:buChar char="q"/>
            </a:pPr>
            <a:r>
              <a:rPr lang="ar-SA" b="1" smtClean="0"/>
              <a:t>ارزيابي اثر بخشي اقدامات انجام شده </a:t>
            </a:r>
          </a:p>
          <a:p>
            <a:pPr marL="0" indent="0" algn="justLow">
              <a:spcBef>
                <a:spcPct val="20000"/>
              </a:spcBef>
              <a:buFont typeface="Wingdings" pitchFamily="2" charset="2"/>
              <a:buChar char="q"/>
            </a:pPr>
            <a:r>
              <a:rPr lang="ar-SA" b="1" smtClean="0"/>
              <a:t>حصول اطمينان از اينكه كاركنان از مرتبط بودن و اهميت فعاليت هاي خود و اينكه چگونه آنها در دستيابي به اهداف كيفيت مشاركت دارند آگاه هستند .</a:t>
            </a:r>
          </a:p>
          <a:p>
            <a:pPr marL="0" indent="0" algn="justLow">
              <a:spcBef>
                <a:spcPct val="20000"/>
              </a:spcBef>
              <a:buFont typeface="Wingdings" pitchFamily="2" charset="2"/>
              <a:buChar char="q"/>
            </a:pPr>
            <a:r>
              <a:rPr lang="ar-SA" b="1" smtClean="0"/>
              <a:t>نگهداري سوابق مناسب مربوط به تحصيلات ، آموزش ، مهارت و تجربه .(به بند 4-2-4 رجوع شود.)</a:t>
            </a: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282" name="Rectangle 2"/>
          <p:cNvSpPr>
            <a:spLocks noGrp="1" noChangeArrowheads="1"/>
          </p:cNvSpPr>
          <p:nvPr>
            <p:ph type="title"/>
          </p:nvPr>
        </p:nvSpPr>
        <p:spPr>
          <a:xfrm>
            <a:off x="0" y="217488"/>
            <a:ext cx="9859963" cy="534987"/>
          </a:xfrm>
          <a:solidFill>
            <a:srgbClr val="0000FF"/>
          </a:solidFill>
        </p:spPr>
        <p:txBody>
          <a:bodyPr/>
          <a:lstStyle/>
          <a:p>
            <a:pPr>
              <a:defRPr/>
            </a:pPr>
            <a:r>
              <a:rPr lang="ar-SA" sz="4000" smtClean="0"/>
              <a:t>زير ساخت</a:t>
            </a:r>
            <a:r>
              <a:rPr lang="ar-SA" sz="4400" b="0" smtClean="0"/>
              <a:t> </a:t>
            </a:r>
            <a:endParaRPr lang="en-US" sz="4400" b="0" smtClean="0"/>
          </a:p>
        </p:txBody>
      </p:sp>
      <p:sp>
        <p:nvSpPr>
          <p:cNvPr id="8195" name="Rectangle 3"/>
          <p:cNvSpPr>
            <a:spLocks noGrp="1" noChangeArrowheads="1"/>
          </p:cNvSpPr>
          <p:nvPr>
            <p:ph type="body" idx="1"/>
          </p:nvPr>
        </p:nvSpPr>
        <p:spPr>
          <a:xfrm>
            <a:off x="134938" y="911225"/>
            <a:ext cx="9571037" cy="5776913"/>
          </a:xfrm>
        </p:spPr>
        <p:txBody>
          <a:bodyPr/>
          <a:lstStyle/>
          <a:p>
            <a:pPr marL="0" indent="0" algn="justLow">
              <a:lnSpc>
                <a:spcPct val="90000"/>
              </a:lnSpc>
              <a:spcBef>
                <a:spcPct val="40000"/>
              </a:spcBef>
              <a:buFont typeface="Wingdings" pitchFamily="2" charset="2"/>
              <a:buNone/>
            </a:pPr>
            <a:r>
              <a:rPr lang="ar-SA" sz="3600" b="1" smtClean="0"/>
              <a:t>سازمان بايد زير ساخت مورد نياز جهت دستيابي به انطباق با الزامات و  يا خواسته هاي مربوط به محصول را تعيين ، فراهم و برقرار نگهدارد .</a:t>
            </a:r>
            <a:endParaRPr lang="en-US" sz="3600" b="1" smtClean="0"/>
          </a:p>
          <a:p>
            <a:pPr marL="0" indent="0" algn="justLow">
              <a:lnSpc>
                <a:spcPct val="90000"/>
              </a:lnSpc>
              <a:spcBef>
                <a:spcPct val="40000"/>
              </a:spcBef>
              <a:buFont typeface="Wingdings" pitchFamily="2" charset="2"/>
              <a:buNone/>
            </a:pPr>
            <a:r>
              <a:rPr lang="ar-SA" sz="3600" b="1" smtClean="0"/>
              <a:t>زير ساخت بر حسب مورد شامل موارد زير است :</a:t>
            </a:r>
          </a:p>
          <a:p>
            <a:pPr marL="0" indent="0" algn="justLow">
              <a:lnSpc>
                <a:spcPct val="90000"/>
              </a:lnSpc>
              <a:spcBef>
                <a:spcPct val="40000"/>
              </a:spcBef>
              <a:buFont typeface="Wingdings" pitchFamily="2" charset="2"/>
              <a:buChar char="q"/>
            </a:pPr>
            <a:r>
              <a:rPr lang="ar-SA" sz="3600" b="1" smtClean="0"/>
              <a:t>ساختمان ها ، محل كار و تاسيسات جانبي</a:t>
            </a:r>
          </a:p>
          <a:p>
            <a:pPr marL="0" indent="0" algn="justLow">
              <a:lnSpc>
                <a:spcPct val="90000"/>
              </a:lnSpc>
              <a:spcBef>
                <a:spcPct val="40000"/>
              </a:spcBef>
              <a:buFont typeface="Wingdings" pitchFamily="2" charset="2"/>
              <a:buChar char="q"/>
            </a:pPr>
            <a:r>
              <a:rPr lang="ar-SA" sz="3600" b="1" smtClean="0"/>
              <a:t>تجهيزات مربوط به فرآيند</a:t>
            </a:r>
            <a:endParaRPr lang="fa-IR" sz="3600" b="1" smtClean="0"/>
          </a:p>
          <a:p>
            <a:pPr marL="0" indent="0" algn="justLow">
              <a:lnSpc>
                <a:spcPct val="90000"/>
              </a:lnSpc>
              <a:spcBef>
                <a:spcPct val="40000"/>
              </a:spcBef>
              <a:buFont typeface="Wingdings" pitchFamily="2" charset="2"/>
              <a:buNone/>
            </a:pPr>
            <a:r>
              <a:rPr lang="fa-IR" sz="3600" b="1" smtClean="0"/>
              <a:t>	</a:t>
            </a:r>
            <a:r>
              <a:rPr lang="ar-SA" sz="3600" b="1" smtClean="0"/>
              <a:t>(هم سخت افزار وهم نرم افزار) </a:t>
            </a:r>
          </a:p>
          <a:p>
            <a:pPr marL="0" indent="0" algn="justLow">
              <a:lnSpc>
                <a:spcPct val="90000"/>
              </a:lnSpc>
              <a:spcBef>
                <a:spcPct val="40000"/>
              </a:spcBef>
              <a:buFont typeface="Wingdings" pitchFamily="2" charset="2"/>
              <a:buChar char="q"/>
            </a:pPr>
            <a:r>
              <a:rPr lang="ar-SA" sz="3600" b="1" smtClean="0"/>
              <a:t>خدمات پشتيباني كننده</a:t>
            </a:r>
            <a:endParaRPr lang="fa-IR" sz="3600" b="1" smtClean="0"/>
          </a:p>
          <a:p>
            <a:pPr marL="0" indent="0" algn="justLow">
              <a:lnSpc>
                <a:spcPct val="90000"/>
              </a:lnSpc>
              <a:spcBef>
                <a:spcPct val="40000"/>
              </a:spcBef>
              <a:buFont typeface="Wingdings" pitchFamily="2" charset="2"/>
              <a:buNone/>
            </a:pPr>
            <a:r>
              <a:rPr lang="fa-IR" sz="3600" b="1" smtClean="0"/>
              <a:t>	</a:t>
            </a:r>
            <a:r>
              <a:rPr lang="ar-SA" sz="3600" b="1" smtClean="0"/>
              <a:t>(شامل حمل و نقل يا تبادل اطلاعات</a:t>
            </a:r>
            <a:r>
              <a:rPr lang="fa-IR" sz="3600" b="1" smtClean="0"/>
              <a:t>)</a:t>
            </a:r>
            <a:endParaRPr lang="en-US" sz="3600" b="1" smtClean="0"/>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3988" y="911225"/>
            <a:ext cx="9571037" cy="1847850"/>
          </a:xfrm>
        </p:spPr>
        <p:txBody>
          <a:bodyPr/>
          <a:lstStyle/>
          <a:p>
            <a:pPr marL="0" indent="0" algn="justLow">
              <a:buFontTx/>
              <a:buNone/>
            </a:pPr>
            <a:r>
              <a:rPr lang="ar-SA" sz="4000" b="1" smtClean="0"/>
              <a:t>سازمان بايد محيط كار مورد نياز جهت دستيابي به انطباق با الزامات و يا خواسته هاي مربوط به محصول را تعيين و مديريت كند .</a:t>
            </a:r>
          </a:p>
        </p:txBody>
      </p:sp>
      <p:sp>
        <p:nvSpPr>
          <p:cNvPr id="3811333" name="Rectangle 5"/>
          <p:cNvSpPr>
            <a:spLocks noGrp="1" noChangeArrowheads="1"/>
          </p:cNvSpPr>
          <p:nvPr>
            <p:ph type="title"/>
          </p:nvPr>
        </p:nvSpPr>
        <p:spPr>
          <a:xfrm>
            <a:off x="66675" y="214313"/>
            <a:ext cx="9772650" cy="534987"/>
          </a:xfrm>
          <a:solidFill>
            <a:srgbClr val="0000FF"/>
          </a:solidFill>
        </p:spPr>
        <p:txBody>
          <a:bodyPr/>
          <a:lstStyle/>
          <a:p>
            <a:pPr>
              <a:defRPr/>
            </a:pPr>
            <a:r>
              <a:rPr lang="ar-SA" smtClean="0"/>
              <a:t>محيط كار</a:t>
            </a:r>
            <a:r>
              <a:rPr lang="ar-SA" b="0" smtClean="0"/>
              <a:t> </a:t>
            </a:r>
            <a:endParaRPr lang="en-US" b="0" smtClean="0"/>
          </a:p>
        </p:txBody>
      </p:sp>
      <p:sp>
        <p:nvSpPr>
          <p:cNvPr id="9220" name="Rectangle 6"/>
          <p:cNvSpPr>
            <a:spLocks noChangeArrowheads="1"/>
          </p:cNvSpPr>
          <p:nvPr/>
        </p:nvSpPr>
        <p:spPr bwMode="auto">
          <a:xfrm>
            <a:off x="165100" y="2952750"/>
            <a:ext cx="9571038" cy="3798888"/>
          </a:xfrm>
          <a:prstGeom prst="rect">
            <a:avLst/>
          </a:prstGeom>
          <a:noFill/>
          <a:ln w="9525">
            <a:noFill/>
            <a:miter lim="800000"/>
            <a:headEnd/>
            <a:tailEnd/>
          </a:ln>
        </p:spPr>
        <p:txBody>
          <a:bodyPr lIns="9525" tIns="9525" rIns="9525" bIns="9525">
            <a:spAutoFit/>
          </a:bodyPr>
          <a:lstStyle/>
          <a:p>
            <a:pPr marL="179388" lvl="1" algn="justLow" defTabSz="974725" eaLnBrk="0" hangingPunct="0">
              <a:spcBef>
                <a:spcPct val="20000"/>
              </a:spcBef>
            </a:pPr>
            <a:r>
              <a:rPr lang="en-US" sz="4000" b="1"/>
              <a:t>-ISO9000:2000</a:t>
            </a:r>
            <a:r>
              <a:rPr lang="ar-SA" sz="4000" b="1"/>
              <a:t> محيط كار</a:t>
            </a:r>
            <a:r>
              <a:rPr lang="en-US" sz="4000" b="1"/>
              <a:t>:</a:t>
            </a:r>
            <a:r>
              <a:rPr lang="ar-SA" sz="4000" b="1"/>
              <a:t>مجموعه اي از شرايط كه كار تحت آن شرايط انجام مي گيرد .</a:t>
            </a:r>
          </a:p>
          <a:p>
            <a:pPr algn="justLow" defTabSz="974725" eaLnBrk="0" hangingPunct="0">
              <a:spcBef>
                <a:spcPct val="20000"/>
              </a:spcBef>
            </a:pPr>
            <a:r>
              <a:rPr lang="ar-SA" sz="4000" b="1"/>
              <a:t>يادآوري -  شرايط شامل عوامل فيزيكي ،اجتماعي ،روانشناختي و زيست محيطي است . (مانند دما،روال ارزشيابي و پذيرش ، مهندسي عوامل انساني و تركيب مواد موجود در هوا) .</a:t>
            </a: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3426" name="Rectangle 2"/>
          <p:cNvSpPr>
            <a:spLocks noGrp="1" noChangeArrowheads="1"/>
          </p:cNvSpPr>
          <p:nvPr>
            <p:ph type="title"/>
          </p:nvPr>
        </p:nvSpPr>
        <p:spPr>
          <a:xfrm>
            <a:off x="57150" y="136750"/>
            <a:ext cx="9772650" cy="534987"/>
          </a:xfrm>
          <a:solidFill>
            <a:srgbClr val="0000FF"/>
          </a:solidFill>
        </p:spPr>
        <p:txBody>
          <a:bodyPr/>
          <a:lstStyle/>
          <a:p>
            <a:pPr>
              <a:defRPr/>
            </a:pPr>
            <a:r>
              <a:rPr lang="fa-IR" sz="3200" smtClean="0"/>
              <a:t>کارگروهی- تدوین فرآیند مدیریت شایستگی ها/نگهداری و تعمیرات</a:t>
            </a:r>
            <a:endParaRPr lang="en-US" sz="4800" b="0" smtClean="0"/>
          </a:p>
        </p:txBody>
      </p:sp>
      <p:sp>
        <p:nvSpPr>
          <p:cNvPr id="10243" name="Rectangle 3"/>
          <p:cNvSpPr>
            <a:spLocks noGrp="1" noChangeArrowheads="1"/>
          </p:cNvSpPr>
          <p:nvPr>
            <p:ph type="body" idx="1"/>
          </p:nvPr>
        </p:nvSpPr>
        <p:spPr>
          <a:xfrm>
            <a:off x="130175" y="1009650"/>
            <a:ext cx="9604375" cy="5436104"/>
          </a:xfrm>
        </p:spPr>
        <p:txBody>
          <a:bodyPr/>
          <a:lstStyle/>
          <a:p>
            <a:pPr marL="0" indent="0" algn="justLow">
              <a:buFont typeface="Wingdings" pitchFamily="2" charset="2"/>
              <a:buChar char="q"/>
            </a:pPr>
            <a:r>
              <a:rPr lang="fa-IR" b="1" dirty="0" smtClean="0"/>
              <a:t>مطالب ارائه شده در مبحث مدیریت فرآیند راهنمای اصلی این کار گروهی می باشد.</a:t>
            </a:r>
            <a:endParaRPr lang="en-GB" b="1" dirty="0" smtClean="0"/>
          </a:p>
          <a:p>
            <a:pPr marL="0" indent="0" algn="justLow">
              <a:buFont typeface="Wingdings" pitchFamily="2" charset="2"/>
              <a:buChar char="q"/>
            </a:pPr>
            <a:r>
              <a:rPr lang="fa-IR" b="1" dirty="0" smtClean="0"/>
              <a:t>در تدوین این فرآیند از فرمت معرفی شده جهت تدوین فرآیندها استفاده نمایید.</a:t>
            </a:r>
          </a:p>
          <a:p>
            <a:pPr marL="0" indent="0" algn="justLow">
              <a:buFont typeface="Wingdings" pitchFamily="2" charset="2"/>
              <a:buChar char="q"/>
            </a:pPr>
            <a:r>
              <a:rPr lang="fa-IR" b="1" dirty="0" smtClean="0"/>
              <a:t>توصیه می شود ابتدا مراحل اجراء را مستند نمایید.</a:t>
            </a:r>
          </a:p>
          <a:p>
            <a:pPr marL="0" indent="0" algn="justLow">
              <a:buFont typeface="Wingdings" pitchFamily="2" charset="2"/>
              <a:buChar char="q"/>
            </a:pPr>
            <a:r>
              <a:rPr lang="fa-IR" b="1" dirty="0" smtClean="0"/>
              <a:t>فرض نمایید سایر فرآیندهای سازمان مدون گردیده و در ورودیها و خروجیها به آنها ارجاع دهید.</a:t>
            </a:r>
          </a:p>
          <a:p>
            <a:pPr marL="0" indent="0" algn="justLow">
              <a:buFont typeface="Wingdings" pitchFamily="2" charset="2"/>
              <a:buChar char="q"/>
            </a:pPr>
            <a:r>
              <a:rPr lang="fa-IR" b="1" dirty="0" smtClean="0"/>
              <a:t>اشاره به ورودیها و خروجی های معرفی شده استاندارد الزامی می باشد.</a:t>
            </a:r>
          </a:p>
        </p:txBody>
      </p:sp>
    </p:spTree>
  </p:cSld>
  <p:clrMapOvr>
    <a:masterClrMapping/>
  </p:clrMapOvr>
  <p:transition spd="med">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409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3200" smtClean="0"/>
              <a:t>پديد آوري محصول</a:t>
            </a:r>
            <a:r>
              <a:rPr lang="ar-SA" sz="4000" b="0" smtClean="0"/>
              <a:t> </a:t>
            </a:r>
            <a:endParaRPr lang="en-US" sz="4000" b="0" smtClean="0"/>
          </a:p>
        </p:txBody>
      </p:sp>
      <p:sp>
        <p:nvSpPr>
          <p:cNvPr id="4099" name="AutoShape 9"/>
          <p:cNvSpPr>
            <a:spLocks noChangeArrowheads="1"/>
          </p:cNvSpPr>
          <p:nvPr/>
        </p:nvSpPr>
        <p:spPr bwMode="auto">
          <a:xfrm>
            <a:off x="396875" y="1308100"/>
            <a:ext cx="2855913" cy="1162050"/>
          </a:xfrm>
          <a:prstGeom prst="chevron">
            <a:avLst>
              <a:gd name="adj" fmla="val 61441"/>
            </a:avLst>
          </a:prstGeom>
          <a:noFill/>
          <a:ln w="3175">
            <a:solidFill>
              <a:srgbClr val="000000"/>
            </a:solidFill>
            <a:miter lim="800000"/>
            <a:headEnd/>
            <a:tailEnd/>
          </a:ln>
        </p:spPr>
        <p:txBody>
          <a:bodyPr anchor="ctr"/>
          <a:lstStyle/>
          <a:p>
            <a:pPr eaLnBrk="0" hangingPunct="0"/>
            <a:endParaRPr lang="fa-IR" sz="2400" b="1">
              <a:cs typeface="B Nazanin" pitchFamily="2" charset="-78"/>
            </a:endParaRPr>
          </a:p>
        </p:txBody>
      </p:sp>
      <p:sp>
        <p:nvSpPr>
          <p:cNvPr id="4100" name="AutoShape 10"/>
          <p:cNvSpPr>
            <a:spLocks noChangeArrowheads="1"/>
          </p:cNvSpPr>
          <p:nvPr/>
        </p:nvSpPr>
        <p:spPr bwMode="auto">
          <a:xfrm>
            <a:off x="2641600" y="1308100"/>
            <a:ext cx="4224338" cy="1162050"/>
          </a:xfrm>
          <a:prstGeom prst="chevron">
            <a:avLst>
              <a:gd name="adj" fmla="val 90881"/>
            </a:avLst>
          </a:prstGeom>
          <a:noFill/>
          <a:ln w="3175">
            <a:solidFill>
              <a:srgbClr val="000000"/>
            </a:solidFill>
            <a:miter lim="800000"/>
            <a:headEnd/>
            <a:tailEnd/>
          </a:ln>
        </p:spPr>
        <p:txBody>
          <a:bodyPr anchor="ctr" anchorCtr="1"/>
          <a:lstStyle/>
          <a:p>
            <a:pPr algn="justLow" rtl="0" eaLnBrk="0" hangingPunct="0"/>
            <a:endParaRPr lang="fa-IR" sz="2400" b="1">
              <a:cs typeface="B Nazanin" pitchFamily="2" charset="-78"/>
            </a:endParaRPr>
          </a:p>
        </p:txBody>
      </p:sp>
      <p:sp>
        <p:nvSpPr>
          <p:cNvPr id="4101" name="AutoShape 11"/>
          <p:cNvSpPr>
            <a:spLocks noChangeArrowheads="1"/>
          </p:cNvSpPr>
          <p:nvPr/>
        </p:nvSpPr>
        <p:spPr bwMode="auto">
          <a:xfrm>
            <a:off x="6103938" y="1308100"/>
            <a:ext cx="3448050" cy="1162050"/>
          </a:xfrm>
          <a:prstGeom prst="chevron">
            <a:avLst>
              <a:gd name="adj" fmla="val 74180"/>
            </a:avLst>
          </a:prstGeom>
          <a:noFill/>
          <a:ln w="3175">
            <a:solidFill>
              <a:srgbClr val="000000"/>
            </a:solidFill>
            <a:miter lim="800000"/>
            <a:headEnd/>
            <a:tailEnd/>
          </a:ln>
        </p:spPr>
        <p:txBody>
          <a:bodyPr anchor="ctr" anchorCtr="1"/>
          <a:lstStyle/>
          <a:p>
            <a:pPr eaLnBrk="0" hangingPunct="0"/>
            <a:endParaRPr lang="fa-IR" sz="2400" b="1">
              <a:cs typeface="B Nazanin" pitchFamily="2" charset="-78"/>
            </a:endParaRPr>
          </a:p>
        </p:txBody>
      </p:sp>
      <p:sp>
        <p:nvSpPr>
          <p:cNvPr id="4102" name="Text Box 18"/>
          <p:cNvSpPr txBox="1">
            <a:spLocks noChangeArrowheads="1"/>
          </p:cNvSpPr>
          <p:nvPr/>
        </p:nvSpPr>
        <p:spPr bwMode="auto">
          <a:xfrm>
            <a:off x="3360738" y="1450975"/>
            <a:ext cx="2603500" cy="873125"/>
          </a:xfrm>
          <a:prstGeom prst="rect">
            <a:avLst/>
          </a:prstGeom>
          <a:noFill/>
          <a:ln w="9525">
            <a:noFill/>
            <a:miter lim="800000"/>
            <a:headEnd/>
            <a:tailEnd/>
          </a:ln>
        </p:spPr>
        <p:txBody>
          <a:bodyPr lIns="9525" tIns="9525" rIns="9525" bIns="9525">
            <a:spAutoFit/>
          </a:bodyPr>
          <a:lstStyle/>
          <a:p>
            <a:pPr marL="609600" indent="-609600" defTabSz="974725" eaLnBrk="0" hangingPunct="0">
              <a:spcBef>
                <a:spcPct val="50000"/>
              </a:spcBef>
            </a:pPr>
            <a:r>
              <a:rPr lang="fa-IR" b="1"/>
              <a:t>فرآيندهاي فراهم کردن منابع</a:t>
            </a:r>
            <a:endParaRPr lang="en-US" b="1"/>
          </a:p>
        </p:txBody>
      </p:sp>
      <p:sp>
        <p:nvSpPr>
          <p:cNvPr id="4103" name="Text Box 19"/>
          <p:cNvSpPr txBox="1">
            <a:spLocks noChangeArrowheads="1"/>
          </p:cNvSpPr>
          <p:nvPr/>
        </p:nvSpPr>
        <p:spPr bwMode="auto">
          <a:xfrm>
            <a:off x="6221413" y="1497013"/>
            <a:ext cx="2351087" cy="873125"/>
          </a:xfrm>
          <a:prstGeom prst="rect">
            <a:avLst/>
          </a:prstGeom>
          <a:noFill/>
          <a:ln w="9525">
            <a:noFill/>
            <a:miter lim="800000"/>
            <a:headEnd/>
            <a:tailEnd/>
          </a:ln>
        </p:spPr>
        <p:txBody>
          <a:bodyPr lIns="9525" tIns="9525" rIns="9525" bIns="9525">
            <a:spAutoFit/>
          </a:bodyPr>
          <a:lstStyle/>
          <a:p>
            <a:pPr marL="609600" indent="-609600" defTabSz="974725" eaLnBrk="0" hangingPunct="0"/>
            <a:r>
              <a:rPr lang="fa-IR" b="1"/>
              <a:t>فرآيندهاي</a:t>
            </a:r>
          </a:p>
          <a:p>
            <a:pPr marL="609600" indent="-609600" defTabSz="974725" eaLnBrk="0" hangingPunct="0"/>
            <a:r>
              <a:rPr lang="fa-IR" b="1"/>
              <a:t>اندازه گيري</a:t>
            </a:r>
            <a:endParaRPr lang="en-US" b="1"/>
          </a:p>
        </p:txBody>
      </p:sp>
      <p:sp>
        <p:nvSpPr>
          <p:cNvPr id="4104" name="Text Box 20"/>
          <p:cNvSpPr txBox="1">
            <a:spLocks noChangeArrowheads="1"/>
          </p:cNvSpPr>
          <p:nvPr/>
        </p:nvSpPr>
        <p:spPr bwMode="auto">
          <a:xfrm>
            <a:off x="1236663" y="1528763"/>
            <a:ext cx="2039937" cy="873125"/>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t>فرآيندهاي مديريتي</a:t>
            </a:r>
            <a:endParaRPr lang="en-US" b="1"/>
          </a:p>
        </p:txBody>
      </p:sp>
      <p:sp>
        <p:nvSpPr>
          <p:cNvPr id="4105" name="AutoShape 8"/>
          <p:cNvSpPr>
            <a:spLocks noChangeArrowheads="1"/>
          </p:cNvSpPr>
          <p:nvPr/>
        </p:nvSpPr>
        <p:spPr bwMode="auto">
          <a:xfrm>
            <a:off x="379413" y="2776538"/>
            <a:ext cx="9169400" cy="3797300"/>
          </a:xfrm>
          <a:prstGeom prst="chevron">
            <a:avLst>
              <a:gd name="adj" fmla="val 21945"/>
            </a:avLst>
          </a:prstGeom>
          <a:noFill/>
          <a:ln w="9525">
            <a:solidFill>
              <a:srgbClr val="000000"/>
            </a:solidFill>
            <a:miter lim="800000"/>
            <a:headEnd/>
            <a:tailEnd/>
          </a:ln>
        </p:spPr>
        <p:txBody>
          <a:bodyPr anchor="b" anchorCtr="1"/>
          <a:lstStyle/>
          <a:p>
            <a:pPr eaLnBrk="0" hangingPunct="0"/>
            <a:r>
              <a:rPr lang="fa-IR" b="1">
                <a:cs typeface="Yagut" pitchFamily="2" charset="-78"/>
              </a:rPr>
              <a:t>فرآيندهاي </a:t>
            </a:r>
            <a:r>
              <a:rPr lang="ar-SA" b="1">
                <a:cs typeface="Yagut" pitchFamily="2" charset="-78"/>
              </a:rPr>
              <a:t>پديد آوري محصول</a:t>
            </a:r>
            <a:endParaRPr lang="en-US" b="1">
              <a:cs typeface="Yagut" pitchFamily="2" charset="-78"/>
            </a:endParaRPr>
          </a:p>
        </p:txBody>
      </p:sp>
      <p:sp>
        <p:nvSpPr>
          <p:cNvPr id="4106" name="AutoShape 21"/>
          <p:cNvSpPr>
            <a:spLocks noChangeArrowheads="1"/>
          </p:cNvSpPr>
          <p:nvPr/>
        </p:nvSpPr>
        <p:spPr bwMode="auto">
          <a:xfrm>
            <a:off x="896938" y="5302250"/>
            <a:ext cx="8085137" cy="820738"/>
          </a:xfrm>
          <a:prstGeom prst="chevron">
            <a:avLst>
              <a:gd name="adj" fmla="val 246276"/>
            </a:avLst>
          </a:prstGeom>
          <a:noFill/>
          <a:ln w="9525">
            <a:solidFill>
              <a:srgbClr val="000000"/>
            </a:solidFill>
            <a:miter lim="800000"/>
            <a:headEnd/>
            <a:tailEnd/>
          </a:ln>
        </p:spPr>
        <p:txBody>
          <a:bodyPr anchor="ctr" anchorCtr="1"/>
          <a:lstStyle/>
          <a:p>
            <a:pPr algn="l" rtl="0" eaLnBrk="0" hangingPunct="0"/>
            <a:endParaRPr lang="fa-IR" b="1"/>
          </a:p>
        </p:txBody>
      </p:sp>
      <p:sp>
        <p:nvSpPr>
          <p:cNvPr id="4107" name="AutoShape 17"/>
          <p:cNvSpPr>
            <a:spLocks noChangeArrowheads="1"/>
          </p:cNvSpPr>
          <p:nvPr/>
        </p:nvSpPr>
        <p:spPr bwMode="auto">
          <a:xfrm>
            <a:off x="7219950" y="4033838"/>
            <a:ext cx="2328863" cy="1162050"/>
          </a:xfrm>
          <a:prstGeom prst="chevron">
            <a:avLst>
              <a:gd name="adj" fmla="val 50102"/>
            </a:avLst>
          </a:prstGeom>
          <a:noFill/>
          <a:ln w="9525">
            <a:solidFill>
              <a:srgbClr val="000000"/>
            </a:solidFill>
            <a:miter lim="800000"/>
            <a:headEnd/>
            <a:tailEnd/>
          </a:ln>
        </p:spPr>
        <p:txBody>
          <a:bodyPr anchor="ctr" anchorCtr="1"/>
          <a:lstStyle/>
          <a:p>
            <a:pPr algn="l" rtl="0" eaLnBrk="0" hangingPunct="0"/>
            <a:endParaRPr lang="fa-IR"/>
          </a:p>
        </p:txBody>
      </p:sp>
      <p:sp>
        <p:nvSpPr>
          <p:cNvPr id="4108" name="AutoShape 25"/>
          <p:cNvSpPr>
            <a:spLocks noChangeArrowheads="1"/>
          </p:cNvSpPr>
          <p:nvPr/>
        </p:nvSpPr>
        <p:spPr bwMode="auto">
          <a:xfrm>
            <a:off x="5737225" y="4033838"/>
            <a:ext cx="1917700" cy="1162050"/>
          </a:xfrm>
          <a:prstGeom prst="chevron">
            <a:avLst>
              <a:gd name="adj" fmla="val 41257"/>
            </a:avLst>
          </a:prstGeom>
          <a:noFill/>
          <a:ln w="9525">
            <a:solidFill>
              <a:srgbClr val="000000"/>
            </a:solidFill>
            <a:miter lim="800000"/>
            <a:headEnd/>
            <a:tailEnd/>
          </a:ln>
        </p:spPr>
        <p:txBody>
          <a:bodyPr anchor="ctr" anchorCtr="1"/>
          <a:lstStyle/>
          <a:p>
            <a:pPr algn="l" rtl="0" eaLnBrk="0" hangingPunct="0"/>
            <a:endParaRPr lang="fa-IR"/>
          </a:p>
        </p:txBody>
      </p:sp>
      <p:sp>
        <p:nvSpPr>
          <p:cNvPr id="4109" name="AutoShape 26"/>
          <p:cNvSpPr>
            <a:spLocks noChangeArrowheads="1"/>
          </p:cNvSpPr>
          <p:nvPr/>
        </p:nvSpPr>
        <p:spPr bwMode="auto">
          <a:xfrm>
            <a:off x="3762375" y="4033838"/>
            <a:ext cx="2330450" cy="1162050"/>
          </a:xfrm>
          <a:prstGeom prst="chevron">
            <a:avLst>
              <a:gd name="adj" fmla="val 50137"/>
            </a:avLst>
          </a:prstGeom>
          <a:noFill/>
          <a:ln w="9525">
            <a:solidFill>
              <a:srgbClr val="000000"/>
            </a:solidFill>
            <a:miter lim="800000"/>
            <a:headEnd/>
            <a:tailEnd/>
          </a:ln>
        </p:spPr>
        <p:txBody>
          <a:bodyPr anchor="ctr" anchorCtr="1"/>
          <a:lstStyle/>
          <a:p>
            <a:pPr algn="l" rtl="0" eaLnBrk="0" hangingPunct="0"/>
            <a:endParaRPr lang="fa-IR"/>
          </a:p>
        </p:txBody>
      </p:sp>
      <p:sp>
        <p:nvSpPr>
          <p:cNvPr id="4110" name="AutoShape 27"/>
          <p:cNvSpPr>
            <a:spLocks noChangeArrowheads="1"/>
          </p:cNvSpPr>
          <p:nvPr/>
        </p:nvSpPr>
        <p:spPr bwMode="auto">
          <a:xfrm>
            <a:off x="990600" y="4033838"/>
            <a:ext cx="3259138" cy="1162050"/>
          </a:xfrm>
          <a:prstGeom prst="chevron">
            <a:avLst>
              <a:gd name="adj" fmla="val 70116"/>
            </a:avLst>
          </a:prstGeom>
          <a:noFill/>
          <a:ln w="9525">
            <a:solidFill>
              <a:srgbClr val="000000"/>
            </a:solidFill>
            <a:miter lim="800000"/>
            <a:headEnd/>
            <a:tailEnd/>
          </a:ln>
        </p:spPr>
        <p:txBody>
          <a:bodyPr anchor="ctr" anchorCtr="1"/>
          <a:lstStyle/>
          <a:p>
            <a:pPr algn="l" rtl="0" eaLnBrk="0" hangingPunct="0"/>
            <a:endParaRPr lang="fa-IR"/>
          </a:p>
        </p:txBody>
      </p:sp>
      <p:sp>
        <p:nvSpPr>
          <p:cNvPr id="4111" name="Text Box 28"/>
          <p:cNvSpPr txBox="1">
            <a:spLocks noChangeArrowheads="1"/>
          </p:cNvSpPr>
          <p:nvPr/>
        </p:nvSpPr>
        <p:spPr bwMode="auto">
          <a:xfrm>
            <a:off x="931863" y="4260850"/>
            <a:ext cx="3028950"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فرآيندهاي مرتبط با مشتري</a:t>
            </a:r>
            <a:r>
              <a:rPr lang="en-US" b="1"/>
              <a:t> </a:t>
            </a:r>
          </a:p>
        </p:txBody>
      </p:sp>
      <p:sp>
        <p:nvSpPr>
          <p:cNvPr id="4112" name="Text Box 29"/>
          <p:cNvSpPr txBox="1">
            <a:spLocks noChangeArrowheads="1"/>
          </p:cNvSpPr>
          <p:nvPr/>
        </p:nvSpPr>
        <p:spPr bwMode="auto">
          <a:xfrm>
            <a:off x="3716338" y="4159250"/>
            <a:ext cx="1908175"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طراحي و تكوين</a:t>
            </a:r>
            <a:r>
              <a:rPr lang="en-US" b="1"/>
              <a:t> </a:t>
            </a:r>
            <a:endParaRPr lang="en-US" sz="2400" b="1"/>
          </a:p>
        </p:txBody>
      </p:sp>
      <p:sp>
        <p:nvSpPr>
          <p:cNvPr id="4113" name="Text Box 30"/>
          <p:cNvSpPr txBox="1">
            <a:spLocks noChangeArrowheads="1"/>
          </p:cNvSpPr>
          <p:nvPr/>
        </p:nvSpPr>
        <p:spPr bwMode="auto">
          <a:xfrm>
            <a:off x="5441950" y="4391025"/>
            <a:ext cx="1908175" cy="446088"/>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خريد</a:t>
            </a:r>
            <a:endParaRPr lang="en-US" b="1"/>
          </a:p>
        </p:txBody>
      </p:sp>
      <p:sp>
        <p:nvSpPr>
          <p:cNvPr id="4114" name="AutoShape 15"/>
          <p:cNvSpPr>
            <a:spLocks noChangeArrowheads="1"/>
          </p:cNvSpPr>
          <p:nvPr/>
        </p:nvSpPr>
        <p:spPr bwMode="auto">
          <a:xfrm>
            <a:off x="896938" y="3092450"/>
            <a:ext cx="8085137" cy="820738"/>
          </a:xfrm>
          <a:prstGeom prst="chevron">
            <a:avLst>
              <a:gd name="adj" fmla="val 246276"/>
            </a:avLst>
          </a:prstGeom>
          <a:noFill/>
          <a:ln w="9525">
            <a:solidFill>
              <a:srgbClr val="000000"/>
            </a:solidFill>
            <a:miter lim="800000"/>
            <a:headEnd/>
            <a:tailEnd/>
          </a:ln>
        </p:spPr>
        <p:txBody>
          <a:bodyPr anchor="ctr" anchorCtr="1"/>
          <a:lstStyle/>
          <a:p>
            <a:pPr algn="l" rtl="0" eaLnBrk="0" hangingPunct="0"/>
            <a:endParaRPr lang="fa-IR" b="1"/>
          </a:p>
        </p:txBody>
      </p:sp>
      <p:sp>
        <p:nvSpPr>
          <p:cNvPr id="4115" name="Text Box 32"/>
          <p:cNvSpPr txBox="1">
            <a:spLocks noChangeArrowheads="1"/>
          </p:cNvSpPr>
          <p:nvPr/>
        </p:nvSpPr>
        <p:spPr bwMode="auto">
          <a:xfrm>
            <a:off x="2976563" y="3273425"/>
            <a:ext cx="4633912" cy="446088"/>
          </a:xfrm>
          <a:prstGeom prst="rect">
            <a:avLst/>
          </a:prstGeom>
          <a:noFill/>
          <a:ln w="9525">
            <a:noFill/>
            <a:miter lim="800000"/>
            <a:headEnd/>
            <a:tailEnd/>
          </a:ln>
        </p:spPr>
        <p:txBody>
          <a:bodyPr lIns="9525" tIns="9525" rIns="9525" bIns="9525">
            <a:spAutoFit/>
          </a:bodyPr>
          <a:lstStyle/>
          <a:p>
            <a:pPr marL="609600" indent="14288" algn="l" defTabSz="974725" rtl="0" eaLnBrk="0" hangingPunct="0"/>
            <a:r>
              <a:rPr lang="ar-SA" b="1"/>
              <a:t>طرح ريزي پديد آوري محصول</a:t>
            </a:r>
            <a:r>
              <a:rPr lang="en-US"/>
              <a:t> </a:t>
            </a:r>
          </a:p>
        </p:txBody>
      </p:sp>
      <p:sp>
        <p:nvSpPr>
          <p:cNvPr id="4116" name="Text Box 33"/>
          <p:cNvSpPr txBox="1">
            <a:spLocks noChangeArrowheads="1"/>
          </p:cNvSpPr>
          <p:nvPr/>
        </p:nvSpPr>
        <p:spPr bwMode="auto">
          <a:xfrm>
            <a:off x="2943225" y="5538788"/>
            <a:ext cx="5072063" cy="446087"/>
          </a:xfrm>
          <a:prstGeom prst="rect">
            <a:avLst/>
          </a:prstGeom>
          <a:noFill/>
          <a:ln w="9525">
            <a:noFill/>
            <a:miter lim="800000"/>
            <a:headEnd/>
            <a:tailEnd/>
          </a:ln>
        </p:spPr>
        <p:txBody>
          <a:bodyPr lIns="9525" tIns="9525" rIns="9525" bIns="9525">
            <a:spAutoFit/>
          </a:bodyPr>
          <a:lstStyle/>
          <a:p>
            <a:pPr marL="609600" indent="14288" algn="l" defTabSz="974725" rtl="0" eaLnBrk="0" hangingPunct="0"/>
            <a:r>
              <a:rPr lang="ar-SA" b="1"/>
              <a:t>كنترل وسايل پايش و اندازه گيري</a:t>
            </a:r>
            <a:r>
              <a:rPr lang="en-US" b="1"/>
              <a:t> </a:t>
            </a:r>
          </a:p>
        </p:txBody>
      </p:sp>
      <p:sp>
        <p:nvSpPr>
          <p:cNvPr id="4117" name="Text Box 31"/>
          <p:cNvSpPr txBox="1">
            <a:spLocks noChangeArrowheads="1"/>
          </p:cNvSpPr>
          <p:nvPr/>
        </p:nvSpPr>
        <p:spPr bwMode="auto">
          <a:xfrm>
            <a:off x="7132638" y="4167188"/>
            <a:ext cx="2682875" cy="873125"/>
          </a:xfrm>
          <a:prstGeom prst="rect">
            <a:avLst/>
          </a:prstGeom>
          <a:noFill/>
          <a:ln w="9525">
            <a:noFill/>
            <a:miter lim="800000"/>
            <a:headEnd/>
            <a:tailEnd/>
          </a:ln>
        </p:spPr>
        <p:txBody>
          <a:bodyPr lIns="9525" tIns="9525" rIns="9525" bIns="9525">
            <a:spAutoFit/>
          </a:bodyPr>
          <a:lstStyle/>
          <a:p>
            <a:pPr marL="609600" indent="14288" defTabSz="974725" eaLnBrk="0" hangingPunct="0"/>
            <a:r>
              <a:rPr lang="ar-SA" b="1"/>
              <a:t>توليد و ارايه خدمات</a:t>
            </a:r>
            <a:endParaRPr lang="en-US" b="1"/>
          </a:p>
        </p:txBody>
      </p:sp>
      <p:sp>
        <p:nvSpPr>
          <p:cNvPr id="4118" name="AutoShape 40">
            <a:hlinkClick r:id="rId3" action="ppaction://program" highlightClick="1"/>
          </p:cNvPr>
          <p:cNvSpPr>
            <a:spLocks noChangeArrowheads="1"/>
          </p:cNvSpPr>
          <p:nvPr/>
        </p:nvSpPr>
        <p:spPr bwMode="auto">
          <a:xfrm>
            <a:off x="0" y="949325"/>
            <a:ext cx="379413" cy="5848350"/>
          </a:xfrm>
          <a:prstGeom prst="actionButtonBlank">
            <a:avLst/>
          </a:prstGeom>
          <a:noFill/>
          <a:ln w="9525">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24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GB" sz="1800"/>
          </a:p>
        </p:txBody>
      </p:sp>
      <p:sp>
        <p:nvSpPr>
          <p:cNvPr id="4119" name="AutoShape 41">
            <a:hlinkClick r:id="rId3" action="ppaction://program" highlightClick="1"/>
          </p:cNvPr>
          <p:cNvSpPr>
            <a:spLocks noChangeArrowheads="1"/>
          </p:cNvSpPr>
          <p:nvPr/>
        </p:nvSpPr>
        <p:spPr bwMode="auto">
          <a:xfrm>
            <a:off x="9551988" y="974725"/>
            <a:ext cx="344487" cy="5843588"/>
          </a:xfrm>
          <a:prstGeom prst="actionButtonBlank">
            <a:avLst/>
          </a:prstGeom>
          <a:noFill/>
          <a:ln w="9525">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24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GB" sz="1800"/>
          </a:p>
        </p:txBody>
      </p:sp>
      <p:sp>
        <p:nvSpPr>
          <p:cNvPr id="4120" name="Text Box 42"/>
          <p:cNvSpPr txBox="1">
            <a:spLocks noChangeArrowheads="1"/>
          </p:cNvSpPr>
          <p:nvPr/>
        </p:nvSpPr>
        <p:spPr bwMode="auto">
          <a:xfrm rot="-5400000">
            <a:off x="-414338" y="3565525"/>
            <a:ext cx="1189038" cy="446088"/>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ea typeface="Jadid"/>
                <a:cs typeface="Jadid"/>
              </a:rPr>
              <a:t>مشتري</a:t>
            </a:r>
            <a:endParaRPr lang="en-US" b="1">
              <a:ea typeface="Jadid"/>
              <a:cs typeface="Jadid"/>
            </a:endParaRPr>
          </a:p>
        </p:txBody>
      </p:sp>
      <p:sp>
        <p:nvSpPr>
          <p:cNvPr id="4121" name="Text Box 43"/>
          <p:cNvSpPr txBox="1">
            <a:spLocks noChangeArrowheads="1"/>
          </p:cNvSpPr>
          <p:nvPr/>
        </p:nvSpPr>
        <p:spPr bwMode="auto">
          <a:xfrm rot="-5400000">
            <a:off x="9112250" y="3644900"/>
            <a:ext cx="1189038" cy="446088"/>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ea typeface="Jadid"/>
                <a:cs typeface="Jadid"/>
              </a:rPr>
              <a:t>مشتري</a:t>
            </a:r>
            <a:endParaRPr lang="en-US" b="1">
              <a:ea typeface="Jadid"/>
              <a:cs typeface="Jadid"/>
            </a:endParaRPr>
          </a:p>
        </p:txBody>
      </p:sp>
    </p:spTree>
  </p:cSld>
  <p:clrMapOvr>
    <a:masterClrMapping/>
  </p:clrMapOvr>
  <p:transition spd="med">
    <p:zo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2050"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طرح ريزي پديد آوري محصول</a:t>
            </a:r>
            <a:r>
              <a:rPr lang="ar-SA" b="0" smtClean="0"/>
              <a:t> </a:t>
            </a:r>
            <a:endParaRPr lang="en-US" b="0" smtClean="0"/>
          </a:p>
        </p:txBody>
      </p:sp>
      <p:sp>
        <p:nvSpPr>
          <p:cNvPr id="5123" name="Rectangle 3"/>
          <p:cNvSpPr>
            <a:spLocks noGrp="1" noChangeArrowheads="1"/>
          </p:cNvSpPr>
          <p:nvPr>
            <p:ph type="body" idx="1"/>
          </p:nvPr>
        </p:nvSpPr>
        <p:spPr>
          <a:xfrm>
            <a:off x="179388" y="1108075"/>
            <a:ext cx="9604375" cy="3009900"/>
          </a:xfrm>
        </p:spPr>
        <p:txBody>
          <a:bodyPr/>
          <a:lstStyle/>
          <a:p>
            <a:pPr marL="179388" lvl="1" indent="0" algn="justLow">
              <a:lnSpc>
                <a:spcPct val="90000"/>
              </a:lnSpc>
              <a:spcBef>
                <a:spcPct val="40000"/>
              </a:spcBef>
              <a:buClrTx/>
              <a:buSzTx/>
              <a:buFont typeface="Wingdings" pitchFamily="2" charset="2"/>
              <a:buChar char="q"/>
            </a:pPr>
            <a:r>
              <a:rPr lang="ar-SA" sz="4000" b="1" smtClean="0"/>
              <a:t>سازمان بايد فرآيندهاي مورد نياز براي پديدآوري محصول را طرح ريزي نموده و تكوين نمايد .</a:t>
            </a:r>
            <a:endParaRPr lang="en-US" sz="4000" b="1" smtClean="0"/>
          </a:p>
          <a:p>
            <a:pPr marL="179388" lvl="1" indent="0" algn="justLow">
              <a:lnSpc>
                <a:spcPct val="90000"/>
              </a:lnSpc>
              <a:spcBef>
                <a:spcPct val="40000"/>
              </a:spcBef>
              <a:buClrTx/>
              <a:buSzTx/>
              <a:buFont typeface="Wingdings" pitchFamily="2" charset="2"/>
              <a:buChar char="q"/>
            </a:pPr>
            <a:r>
              <a:rPr lang="ar-SA" sz="4000" b="1" smtClean="0"/>
              <a:t>طرح ريزي پديدآوري محصول بايد با الزامات مربوط به ساير فرآيندهاي سيستم مديريت كيفيت (به بند 4-1 رجوع شود) ، همخواني داشته باشد .</a:t>
            </a:r>
            <a:endParaRPr lang="en-US" sz="4000" b="1" smtClean="0"/>
          </a:p>
        </p:txBody>
      </p:sp>
      <p:sp>
        <p:nvSpPr>
          <p:cNvPr id="5124" name="AutoShape 7"/>
          <p:cNvSpPr>
            <a:spLocks noChangeArrowheads="1"/>
          </p:cNvSpPr>
          <p:nvPr/>
        </p:nvSpPr>
        <p:spPr bwMode="auto">
          <a:xfrm>
            <a:off x="6953250" y="5267325"/>
            <a:ext cx="2328863" cy="1162050"/>
          </a:xfrm>
          <a:prstGeom prst="chevron">
            <a:avLst>
              <a:gd name="adj" fmla="val 50102"/>
            </a:avLst>
          </a:prstGeom>
          <a:noFill/>
          <a:ln w="9525">
            <a:solidFill>
              <a:srgbClr val="000000"/>
            </a:solidFill>
            <a:miter lim="800000"/>
            <a:headEnd/>
            <a:tailEnd/>
          </a:ln>
        </p:spPr>
        <p:txBody>
          <a:bodyPr anchor="ctr" anchorCtr="1"/>
          <a:lstStyle/>
          <a:p>
            <a:pPr algn="l" rtl="0" eaLnBrk="0" hangingPunct="0"/>
            <a:endParaRPr lang="fa-IR"/>
          </a:p>
        </p:txBody>
      </p:sp>
      <p:sp>
        <p:nvSpPr>
          <p:cNvPr id="5125" name="AutoShape 8"/>
          <p:cNvSpPr>
            <a:spLocks noChangeArrowheads="1"/>
          </p:cNvSpPr>
          <p:nvPr/>
        </p:nvSpPr>
        <p:spPr bwMode="auto">
          <a:xfrm>
            <a:off x="5470525" y="5267325"/>
            <a:ext cx="1917700" cy="1162050"/>
          </a:xfrm>
          <a:prstGeom prst="chevron">
            <a:avLst>
              <a:gd name="adj" fmla="val 41257"/>
            </a:avLst>
          </a:prstGeom>
          <a:noFill/>
          <a:ln w="9525">
            <a:solidFill>
              <a:srgbClr val="000000"/>
            </a:solidFill>
            <a:miter lim="800000"/>
            <a:headEnd/>
            <a:tailEnd/>
          </a:ln>
        </p:spPr>
        <p:txBody>
          <a:bodyPr anchor="ctr" anchorCtr="1"/>
          <a:lstStyle/>
          <a:p>
            <a:pPr algn="l" rtl="0" eaLnBrk="0" hangingPunct="0"/>
            <a:endParaRPr lang="fa-IR"/>
          </a:p>
        </p:txBody>
      </p:sp>
      <p:sp>
        <p:nvSpPr>
          <p:cNvPr id="5126" name="AutoShape 9"/>
          <p:cNvSpPr>
            <a:spLocks noChangeArrowheads="1"/>
          </p:cNvSpPr>
          <p:nvPr/>
        </p:nvSpPr>
        <p:spPr bwMode="auto">
          <a:xfrm>
            <a:off x="3495675" y="5267325"/>
            <a:ext cx="2330450" cy="1162050"/>
          </a:xfrm>
          <a:prstGeom prst="chevron">
            <a:avLst>
              <a:gd name="adj" fmla="val 50137"/>
            </a:avLst>
          </a:prstGeom>
          <a:noFill/>
          <a:ln w="9525">
            <a:solidFill>
              <a:srgbClr val="000000"/>
            </a:solidFill>
            <a:miter lim="800000"/>
            <a:headEnd/>
            <a:tailEnd/>
          </a:ln>
        </p:spPr>
        <p:txBody>
          <a:bodyPr anchor="ctr" anchorCtr="1"/>
          <a:lstStyle/>
          <a:p>
            <a:pPr algn="l" rtl="0" eaLnBrk="0" hangingPunct="0"/>
            <a:endParaRPr lang="fa-IR"/>
          </a:p>
        </p:txBody>
      </p:sp>
      <p:sp>
        <p:nvSpPr>
          <p:cNvPr id="5127" name="AutoShape 10"/>
          <p:cNvSpPr>
            <a:spLocks noChangeArrowheads="1"/>
          </p:cNvSpPr>
          <p:nvPr/>
        </p:nvSpPr>
        <p:spPr bwMode="auto">
          <a:xfrm>
            <a:off x="723900" y="5267325"/>
            <a:ext cx="3259138" cy="1162050"/>
          </a:xfrm>
          <a:prstGeom prst="chevron">
            <a:avLst>
              <a:gd name="adj" fmla="val 70116"/>
            </a:avLst>
          </a:prstGeom>
          <a:noFill/>
          <a:ln w="9525">
            <a:solidFill>
              <a:srgbClr val="000000"/>
            </a:solidFill>
            <a:miter lim="800000"/>
            <a:headEnd/>
            <a:tailEnd/>
          </a:ln>
        </p:spPr>
        <p:txBody>
          <a:bodyPr anchor="ctr" anchorCtr="1"/>
          <a:lstStyle/>
          <a:p>
            <a:pPr algn="l" rtl="0" eaLnBrk="0" hangingPunct="0"/>
            <a:endParaRPr lang="fa-IR"/>
          </a:p>
        </p:txBody>
      </p:sp>
      <p:sp>
        <p:nvSpPr>
          <p:cNvPr id="5128" name="Text Box 11"/>
          <p:cNvSpPr txBox="1">
            <a:spLocks noChangeArrowheads="1"/>
          </p:cNvSpPr>
          <p:nvPr/>
        </p:nvSpPr>
        <p:spPr bwMode="auto">
          <a:xfrm>
            <a:off x="665163" y="5494338"/>
            <a:ext cx="3028950"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فرآيندهاي مرتبط با مشتري</a:t>
            </a:r>
            <a:r>
              <a:rPr lang="en-US" b="1"/>
              <a:t> </a:t>
            </a:r>
          </a:p>
        </p:txBody>
      </p:sp>
      <p:sp>
        <p:nvSpPr>
          <p:cNvPr id="5129" name="Text Box 12"/>
          <p:cNvSpPr txBox="1">
            <a:spLocks noChangeArrowheads="1"/>
          </p:cNvSpPr>
          <p:nvPr/>
        </p:nvSpPr>
        <p:spPr bwMode="auto">
          <a:xfrm>
            <a:off x="3449638" y="5392738"/>
            <a:ext cx="1908175"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طراحي و تكوين</a:t>
            </a:r>
            <a:r>
              <a:rPr lang="en-US" b="1"/>
              <a:t> </a:t>
            </a:r>
            <a:endParaRPr lang="en-US" sz="2400" b="1"/>
          </a:p>
        </p:txBody>
      </p:sp>
      <p:sp>
        <p:nvSpPr>
          <p:cNvPr id="5130" name="Text Box 13"/>
          <p:cNvSpPr txBox="1">
            <a:spLocks noChangeArrowheads="1"/>
          </p:cNvSpPr>
          <p:nvPr/>
        </p:nvSpPr>
        <p:spPr bwMode="auto">
          <a:xfrm>
            <a:off x="5175250" y="5624513"/>
            <a:ext cx="1908175" cy="446087"/>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خريد</a:t>
            </a:r>
            <a:endParaRPr lang="en-US" b="1"/>
          </a:p>
        </p:txBody>
      </p:sp>
      <p:sp>
        <p:nvSpPr>
          <p:cNvPr id="5131" name="AutoShape 14"/>
          <p:cNvSpPr>
            <a:spLocks noChangeArrowheads="1"/>
          </p:cNvSpPr>
          <p:nvPr/>
        </p:nvSpPr>
        <p:spPr bwMode="auto">
          <a:xfrm>
            <a:off x="630238" y="4325938"/>
            <a:ext cx="8085137" cy="820737"/>
          </a:xfrm>
          <a:prstGeom prst="chevron">
            <a:avLst>
              <a:gd name="adj" fmla="val 246277"/>
            </a:avLst>
          </a:prstGeom>
          <a:noFill/>
          <a:ln w="9525">
            <a:solidFill>
              <a:srgbClr val="000000"/>
            </a:solidFill>
            <a:miter lim="800000"/>
            <a:headEnd/>
            <a:tailEnd/>
          </a:ln>
        </p:spPr>
        <p:txBody>
          <a:bodyPr anchor="ctr" anchorCtr="1"/>
          <a:lstStyle/>
          <a:p>
            <a:pPr algn="l" rtl="0" eaLnBrk="0" hangingPunct="0"/>
            <a:endParaRPr lang="fa-IR" b="1"/>
          </a:p>
        </p:txBody>
      </p:sp>
      <p:sp>
        <p:nvSpPr>
          <p:cNvPr id="5132" name="Text Box 15"/>
          <p:cNvSpPr txBox="1">
            <a:spLocks noChangeArrowheads="1"/>
          </p:cNvSpPr>
          <p:nvPr/>
        </p:nvSpPr>
        <p:spPr bwMode="auto">
          <a:xfrm>
            <a:off x="2709863" y="4506913"/>
            <a:ext cx="4633912" cy="446087"/>
          </a:xfrm>
          <a:prstGeom prst="rect">
            <a:avLst/>
          </a:prstGeom>
          <a:noFill/>
          <a:ln w="9525">
            <a:noFill/>
            <a:miter lim="800000"/>
            <a:headEnd/>
            <a:tailEnd/>
          </a:ln>
        </p:spPr>
        <p:txBody>
          <a:bodyPr lIns="9525" tIns="9525" rIns="9525" bIns="9525">
            <a:spAutoFit/>
          </a:bodyPr>
          <a:lstStyle/>
          <a:p>
            <a:pPr marL="609600" indent="14288" algn="l" defTabSz="974725" rtl="0" eaLnBrk="0" hangingPunct="0"/>
            <a:r>
              <a:rPr lang="ar-SA" b="1"/>
              <a:t>طرح ريزي پديد آوري محصول</a:t>
            </a:r>
            <a:r>
              <a:rPr lang="en-US"/>
              <a:t> </a:t>
            </a:r>
          </a:p>
        </p:txBody>
      </p:sp>
      <p:sp>
        <p:nvSpPr>
          <p:cNvPr id="5133" name="Text Box 16"/>
          <p:cNvSpPr txBox="1">
            <a:spLocks noChangeArrowheads="1"/>
          </p:cNvSpPr>
          <p:nvPr/>
        </p:nvSpPr>
        <p:spPr bwMode="auto">
          <a:xfrm>
            <a:off x="6910388" y="5520874"/>
            <a:ext cx="2682875" cy="873125"/>
          </a:xfrm>
          <a:prstGeom prst="rect">
            <a:avLst/>
          </a:prstGeom>
          <a:noFill/>
          <a:ln w="9525">
            <a:noFill/>
            <a:miter lim="800000"/>
            <a:headEnd/>
            <a:tailEnd/>
          </a:ln>
        </p:spPr>
        <p:txBody>
          <a:bodyPr lIns="9525" tIns="9525" rIns="9525" bIns="9525">
            <a:spAutoFit/>
          </a:bodyPr>
          <a:lstStyle/>
          <a:p>
            <a:pPr marL="609600" indent="14288" defTabSz="974725" eaLnBrk="0" hangingPunct="0"/>
            <a:r>
              <a:rPr lang="ar-SA" b="1" dirty="0"/>
              <a:t>توليد و ارايه خدمات</a:t>
            </a:r>
            <a:endParaRPr lang="en-US" b="1" dirty="0"/>
          </a:p>
        </p:txBody>
      </p:sp>
    </p:spTree>
  </p:cSld>
  <p:clrMapOvr>
    <a:masterClrMapping/>
  </p:clrMapOvr>
  <p:transition spd="med">
    <p:zo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42" name="Rectangle 2"/>
          <p:cNvSpPr>
            <a:spLocks noGrp="1" noChangeArrowheads="1"/>
          </p:cNvSpPr>
          <p:nvPr>
            <p:ph type="title"/>
          </p:nvPr>
        </p:nvSpPr>
        <p:spPr>
          <a:xfrm>
            <a:off x="57150" y="147636"/>
            <a:ext cx="9772650" cy="534987"/>
          </a:xfrm>
          <a:solidFill>
            <a:srgbClr val="0000FF"/>
          </a:solidFill>
        </p:spPr>
        <p:txBody>
          <a:bodyPr/>
          <a:lstStyle/>
          <a:p>
            <a:pPr>
              <a:defRPr/>
            </a:pPr>
            <a:r>
              <a:rPr lang="ar-SA" smtClean="0"/>
              <a:t>طرح ريزي پديد آوري محصول</a:t>
            </a:r>
            <a:r>
              <a:rPr lang="fa-IR" smtClean="0"/>
              <a:t> (ادامه)</a:t>
            </a:r>
            <a:endParaRPr lang="en-US" smtClean="0"/>
          </a:p>
        </p:txBody>
      </p:sp>
      <p:sp>
        <p:nvSpPr>
          <p:cNvPr id="6147" name="Rectangle 3"/>
          <p:cNvSpPr>
            <a:spLocks noGrp="1" noChangeArrowheads="1"/>
          </p:cNvSpPr>
          <p:nvPr>
            <p:ph type="body" idx="1"/>
          </p:nvPr>
        </p:nvSpPr>
        <p:spPr>
          <a:xfrm>
            <a:off x="57150" y="923925"/>
            <a:ext cx="9772650" cy="5853113"/>
          </a:xfrm>
        </p:spPr>
        <p:txBody>
          <a:bodyPr/>
          <a:lstStyle/>
          <a:p>
            <a:pPr marL="0" indent="0" algn="justLow">
              <a:lnSpc>
                <a:spcPct val="90000"/>
              </a:lnSpc>
              <a:spcBef>
                <a:spcPct val="30000"/>
              </a:spcBef>
              <a:buFont typeface="Wingdings" pitchFamily="2" charset="2"/>
              <a:buNone/>
            </a:pPr>
            <a:r>
              <a:rPr lang="ar-SA" sz="2600" b="1" smtClean="0"/>
              <a:t>درطرح ريزي پديدآوري محصول سازمان بايدبرحسب اقتضاء مواردزيرراتعيين كند </a:t>
            </a:r>
          </a:p>
          <a:p>
            <a:pPr marL="0" indent="0" algn="justLow">
              <a:lnSpc>
                <a:spcPct val="90000"/>
              </a:lnSpc>
              <a:spcBef>
                <a:spcPct val="30000"/>
              </a:spcBef>
              <a:buFont typeface="Wingdings" pitchFamily="2" charset="2"/>
              <a:buChar char="q"/>
            </a:pPr>
            <a:r>
              <a:rPr lang="ar-SA" sz="2600" b="1" smtClean="0"/>
              <a:t>اهداف كيفيت و الزامات و يا خواسته هاي مربوط به محصول</a:t>
            </a:r>
          </a:p>
          <a:p>
            <a:pPr marL="0" indent="0" algn="justLow">
              <a:lnSpc>
                <a:spcPct val="90000"/>
              </a:lnSpc>
              <a:spcBef>
                <a:spcPct val="30000"/>
              </a:spcBef>
              <a:buFont typeface="Wingdings" pitchFamily="2" charset="2"/>
              <a:buChar char="q"/>
            </a:pPr>
            <a:r>
              <a:rPr lang="ar-SA" sz="2600" b="1" smtClean="0"/>
              <a:t>نياز به برقراري فرآيندها ، ايجاد مدارك و فراهم آوردن منابع مربوط به محصول</a:t>
            </a:r>
          </a:p>
          <a:p>
            <a:pPr marL="0" indent="0" algn="justLow">
              <a:lnSpc>
                <a:spcPct val="90000"/>
              </a:lnSpc>
              <a:spcBef>
                <a:spcPct val="30000"/>
              </a:spcBef>
              <a:buFont typeface="Wingdings" pitchFamily="2" charset="2"/>
              <a:buChar char="q"/>
            </a:pPr>
            <a:r>
              <a:rPr lang="ar-SA" sz="2600" b="1" smtClean="0"/>
              <a:t>فعاليت هاي تصديق ، صحه گذاري ، پايش ، بازرسي و آزمون مربوط به محصول و معيارهاي پذيرش محصول</a:t>
            </a:r>
          </a:p>
          <a:p>
            <a:pPr marL="0" indent="0" algn="justLow">
              <a:lnSpc>
                <a:spcPct val="90000"/>
              </a:lnSpc>
              <a:spcBef>
                <a:spcPct val="30000"/>
              </a:spcBef>
              <a:buFont typeface="Wingdings" pitchFamily="2" charset="2"/>
              <a:buChar char="q"/>
            </a:pPr>
            <a:r>
              <a:rPr lang="ar-SA" sz="2600" b="1" smtClean="0"/>
              <a:t>سوابق مورد نياز جهت فراهم آوردن شواهدي حاكي از اينكه فرآيندهاي پديدآوري و محصول حاصله الزامات را برآورده مي كنند . (به بند 4-2-4 رجوع شود.)</a:t>
            </a:r>
          </a:p>
          <a:p>
            <a:pPr marL="0" indent="0" algn="justLow">
              <a:lnSpc>
                <a:spcPct val="90000"/>
              </a:lnSpc>
              <a:spcBef>
                <a:spcPct val="30000"/>
              </a:spcBef>
              <a:buFont typeface="Wingdings" pitchFamily="2" charset="2"/>
              <a:buChar char="q"/>
            </a:pPr>
            <a:r>
              <a:rPr lang="ar-SA" sz="2600" b="1" smtClean="0"/>
              <a:t>برونداد اين طرح ريزي بايد به صورتي كه براي روش هاي مورد عمل در كار سازمان مناسب است باشد .</a:t>
            </a:r>
          </a:p>
          <a:p>
            <a:pPr marL="0" indent="0" algn="justLow">
              <a:lnSpc>
                <a:spcPct val="90000"/>
              </a:lnSpc>
              <a:spcBef>
                <a:spcPct val="30000"/>
              </a:spcBef>
              <a:buFont typeface="Wingdings" pitchFamily="2" charset="2"/>
              <a:buChar char="q"/>
            </a:pPr>
            <a:r>
              <a:rPr lang="ar-SA" sz="2600" b="1" smtClean="0"/>
              <a:t>يادآوري 1- مدرك مشخص كننده فرآيندهاي سيستم مديريت كيفيت (از جمله فرآيندهاي پديدآوري محصول) و منابع بكار رفته در مورد يك محصول ، پروژه و قرارداد خاص را مي توان </a:t>
            </a:r>
            <a:r>
              <a:rPr lang="fa-IR" sz="2600" b="1" smtClean="0"/>
              <a:t>”</a:t>
            </a:r>
            <a:r>
              <a:rPr lang="ar-SA" sz="2600" b="1" smtClean="0"/>
              <a:t>طرح كيفيت</a:t>
            </a:r>
            <a:r>
              <a:rPr lang="fa-IR" sz="2600" b="1" smtClean="0"/>
              <a:t>“</a:t>
            </a:r>
            <a:r>
              <a:rPr lang="ar-SA" sz="2600" b="1" smtClean="0"/>
              <a:t> ناميد . </a:t>
            </a:r>
          </a:p>
          <a:p>
            <a:pPr marL="0" indent="0" algn="justLow">
              <a:lnSpc>
                <a:spcPct val="90000"/>
              </a:lnSpc>
              <a:spcBef>
                <a:spcPct val="30000"/>
              </a:spcBef>
              <a:buFont typeface="Wingdings" pitchFamily="2" charset="2"/>
              <a:buChar char="q"/>
            </a:pPr>
            <a:r>
              <a:rPr lang="ar-SA" sz="2600" b="1" smtClean="0"/>
              <a:t>يادآوري 2- سازمان همچنين مي تواند الزامات مذكور در بند 7-3 را جهت تكوين فرآيندهاي پديدآوري محصول بكار برد .</a:t>
            </a:r>
            <a:endParaRPr lang="en-US" sz="2600" b="1" smtClean="0"/>
          </a:p>
        </p:txBody>
      </p:sp>
    </p:spTree>
  </p:cSld>
  <p:clrMapOvr>
    <a:masterClrMapping/>
  </p:clrMapOvr>
  <p:transition spd="med">
    <p:zo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3554" name="Rectangle 2"/>
          <p:cNvSpPr>
            <a:spLocks noGrp="1" noChangeArrowheads="1"/>
          </p:cNvSpPr>
          <p:nvPr>
            <p:ph type="title"/>
          </p:nvPr>
        </p:nvSpPr>
        <p:spPr>
          <a:xfrm>
            <a:off x="0" y="217488"/>
            <a:ext cx="9859963" cy="534987"/>
          </a:xfrm>
          <a:solidFill>
            <a:srgbClr val="0000FF"/>
          </a:solidFill>
        </p:spPr>
        <p:txBody>
          <a:bodyPr/>
          <a:lstStyle/>
          <a:p>
            <a:pPr>
              <a:defRPr/>
            </a:pPr>
            <a:r>
              <a:rPr lang="fa-IR" smtClean="0"/>
              <a:t>7-2 </a:t>
            </a:r>
            <a:r>
              <a:rPr lang="ar-SA" smtClean="0"/>
              <a:t>فرآيندهاي مرتبط با مشتري </a:t>
            </a:r>
            <a:endParaRPr lang="en-US" smtClean="0"/>
          </a:p>
        </p:txBody>
      </p:sp>
      <p:sp>
        <p:nvSpPr>
          <p:cNvPr id="7171" name="Rectangle 5">
            <a:hlinkClick r:id="rId3" action="ppaction://hlinksldjump"/>
          </p:cNvPr>
          <p:cNvSpPr>
            <a:spLocks noChangeArrowheads="1"/>
          </p:cNvSpPr>
          <p:nvPr/>
        </p:nvSpPr>
        <p:spPr bwMode="auto">
          <a:xfrm>
            <a:off x="1466850" y="5510213"/>
            <a:ext cx="7481888" cy="1052512"/>
          </a:xfrm>
          <a:prstGeom prst="rect">
            <a:avLst/>
          </a:prstGeom>
          <a:noFill/>
          <a:ln w="19050" algn="ctr">
            <a:solidFill>
              <a:schemeClr val="tx1"/>
            </a:solidFill>
            <a:miter lim="800000"/>
            <a:headEnd type="none" w="sm" len="sm"/>
            <a:tailEnd type="none" w="sm" len="sm"/>
          </a:ln>
        </p:spPr>
        <p:txBody>
          <a:bodyPr wrap="none" anchor="ctr"/>
          <a:lstStyle/>
          <a:p>
            <a:pPr algn="ctr" rtl="0" eaLnBrk="0" hangingPunct="0"/>
            <a:r>
              <a:rPr lang="ar-SA" sz="3100" b="1"/>
              <a:t>تبادل اطلاعات با مشتري </a:t>
            </a:r>
            <a:endParaRPr lang="en-US" sz="3100" b="1"/>
          </a:p>
        </p:txBody>
      </p:sp>
      <p:sp>
        <p:nvSpPr>
          <p:cNvPr id="7172" name="Rectangle 6">
            <a:hlinkClick r:id="rId4" action="ppaction://hlinksldjump"/>
          </p:cNvPr>
          <p:cNvSpPr>
            <a:spLocks noChangeArrowheads="1"/>
          </p:cNvSpPr>
          <p:nvPr/>
        </p:nvSpPr>
        <p:spPr bwMode="auto">
          <a:xfrm>
            <a:off x="684213" y="1158875"/>
            <a:ext cx="8878887" cy="1052513"/>
          </a:xfrm>
          <a:prstGeom prst="rect">
            <a:avLst/>
          </a:prstGeom>
          <a:noFill/>
          <a:ln w="19050">
            <a:solidFill>
              <a:schemeClr val="tx1"/>
            </a:solidFill>
            <a:miter lim="800000"/>
            <a:headEnd type="none" w="sm" len="sm"/>
            <a:tailEnd type="none" w="sm" len="sm"/>
          </a:ln>
        </p:spPr>
        <p:txBody>
          <a:bodyPr wrap="none" anchor="ctr"/>
          <a:lstStyle/>
          <a:p>
            <a:pPr algn="ctr" rtl="0" eaLnBrk="0" hangingPunct="0"/>
            <a:r>
              <a:rPr lang="ar-SA" sz="3200" b="1"/>
              <a:t>تعيين الزامات و يا خواسته هاي مربوط به محصول</a:t>
            </a:r>
            <a:r>
              <a:rPr lang="en-US" sz="3200" b="1"/>
              <a:t> </a:t>
            </a:r>
          </a:p>
        </p:txBody>
      </p:sp>
      <p:sp>
        <p:nvSpPr>
          <p:cNvPr id="7173" name="Rectangle 7">
            <a:hlinkClick r:id="rId5" action="ppaction://hlinksldjump"/>
          </p:cNvPr>
          <p:cNvSpPr>
            <a:spLocks noChangeArrowheads="1"/>
          </p:cNvSpPr>
          <p:nvPr/>
        </p:nvSpPr>
        <p:spPr bwMode="auto">
          <a:xfrm>
            <a:off x="684213" y="3333750"/>
            <a:ext cx="8878887" cy="1052513"/>
          </a:xfrm>
          <a:prstGeom prst="rect">
            <a:avLst/>
          </a:prstGeom>
          <a:noFill/>
          <a:ln w="19050" algn="ctr">
            <a:solidFill>
              <a:schemeClr val="tx1"/>
            </a:solidFill>
            <a:miter lim="800000"/>
            <a:headEnd type="none" w="sm" len="sm"/>
            <a:tailEnd type="none" w="sm" len="sm"/>
          </a:ln>
        </p:spPr>
        <p:txBody>
          <a:bodyPr wrap="none" anchor="ctr"/>
          <a:lstStyle/>
          <a:p>
            <a:pPr algn="ctr" rtl="0" eaLnBrk="0" hangingPunct="0"/>
            <a:r>
              <a:rPr lang="ar-SA" sz="3200" b="1"/>
              <a:t>بازنگري الزامات و يا خواسته هاي مربوط به محصول</a:t>
            </a:r>
            <a:r>
              <a:rPr lang="en-US" sz="3200" b="1"/>
              <a:t> </a:t>
            </a:r>
          </a:p>
        </p:txBody>
      </p:sp>
      <p:sp>
        <p:nvSpPr>
          <p:cNvPr id="7174" name="Line 8"/>
          <p:cNvSpPr>
            <a:spLocks noChangeShapeType="1"/>
          </p:cNvSpPr>
          <p:nvPr/>
        </p:nvSpPr>
        <p:spPr bwMode="auto">
          <a:xfrm>
            <a:off x="5205413" y="4387850"/>
            <a:ext cx="1587" cy="1122363"/>
          </a:xfrm>
          <a:prstGeom prst="line">
            <a:avLst/>
          </a:prstGeom>
          <a:noFill/>
          <a:ln w="209550" cmpd="tri">
            <a:solidFill>
              <a:srgbClr val="FF6600"/>
            </a:solidFill>
            <a:round/>
            <a:headEnd type="none" w="sm" len="sm"/>
            <a:tailEnd type="stealth" w="lg" len="lg"/>
          </a:ln>
        </p:spPr>
        <p:txBody>
          <a:bodyPr/>
          <a:lstStyle/>
          <a:p>
            <a:endParaRPr lang="fa-IR"/>
          </a:p>
        </p:txBody>
      </p:sp>
      <p:sp>
        <p:nvSpPr>
          <p:cNvPr id="7175" name="Line 9"/>
          <p:cNvSpPr>
            <a:spLocks noChangeShapeType="1"/>
          </p:cNvSpPr>
          <p:nvPr/>
        </p:nvSpPr>
        <p:spPr bwMode="auto">
          <a:xfrm>
            <a:off x="5207000" y="2211388"/>
            <a:ext cx="1588" cy="1122362"/>
          </a:xfrm>
          <a:prstGeom prst="line">
            <a:avLst/>
          </a:prstGeom>
          <a:noFill/>
          <a:ln w="209550" cmpd="tri">
            <a:solidFill>
              <a:srgbClr val="FF6600"/>
            </a:solidFill>
            <a:round/>
            <a:headEnd type="none" w="sm" len="sm"/>
            <a:tailEnd type="stealth" w="lg" len="lg"/>
          </a:ln>
        </p:spPr>
        <p:txBody>
          <a:bodyPr/>
          <a:lstStyle/>
          <a:p>
            <a:endParaRPr lang="fa-IR"/>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603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2700" smtClean="0"/>
              <a:t>فرآيندهاي مرتبط بامشتري</a:t>
            </a:r>
            <a:r>
              <a:rPr lang="fa-IR" sz="2700" smtClean="0"/>
              <a:t>- </a:t>
            </a:r>
            <a:r>
              <a:rPr lang="ar-SA" sz="2700" smtClean="0"/>
              <a:t>تعيين الزامات ويا خواسته هاي مربوط به محصول</a:t>
            </a:r>
            <a:endParaRPr lang="en-US" sz="2700" smtClean="0"/>
          </a:p>
        </p:txBody>
      </p:sp>
      <p:sp>
        <p:nvSpPr>
          <p:cNvPr id="8195" name="Rectangle 3"/>
          <p:cNvSpPr>
            <a:spLocks noGrp="1" noChangeArrowheads="1"/>
          </p:cNvSpPr>
          <p:nvPr>
            <p:ph type="body" idx="1"/>
          </p:nvPr>
        </p:nvSpPr>
        <p:spPr>
          <a:xfrm>
            <a:off x="168275" y="1042988"/>
            <a:ext cx="9604375" cy="5511800"/>
          </a:xfrm>
        </p:spPr>
        <p:txBody>
          <a:bodyPr/>
          <a:lstStyle/>
          <a:p>
            <a:pPr marL="0" indent="0" algn="justLow">
              <a:buFont typeface="Wingdings" pitchFamily="2" charset="2"/>
              <a:buNone/>
            </a:pPr>
            <a:r>
              <a:rPr lang="ar-SA" sz="3600" b="1" smtClean="0"/>
              <a:t>سازمان بايد موارد زير را تعيين كند :</a:t>
            </a:r>
          </a:p>
          <a:p>
            <a:pPr marL="0" indent="0" algn="justLow">
              <a:buFont typeface="Wingdings" pitchFamily="2" charset="2"/>
              <a:buChar char="q"/>
            </a:pPr>
            <a:r>
              <a:rPr lang="ar-SA" sz="3600" b="1" smtClean="0"/>
              <a:t>خواسته هاي مشخص شده توسط مشتري ، از جمله خواسته هاي مربوط به تحويل و فعاليت هاي پس از تحويل</a:t>
            </a:r>
          </a:p>
          <a:p>
            <a:pPr marL="0" indent="0" algn="justLow">
              <a:buFont typeface="Wingdings" pitchFamily="2" charset="2"/>
              <a:buChar char="q"/>
            </a:pPr>
            <a:r>
              <a:rPr lang="ar-SA" sz="3600" b="1" smtClean="0"/>
              <a:t>خواسته هاي بيان نشده توسط مشتري كه براي استفاده مشخص شده يا مورد نظر (در صورتيكه معلوم باشند) ضروري هستند .</a:t>
            </a:r>
          </a:p>
          <a:p>
            <a:pPr marL="0" indent="0" algn="justLow">
              <a:buFont typeface="Wingdings" pitchFamily="2" charset="2"/>
              <a:buChar char="q"/>
            </a:pPr>
            <a:r>
              <a:rPr lang="ar-SA" sz="3600" b="1" smtClean="0"/>
              <a:t>الزامات مربوط به قوانين و مقررات مرتبط با محصول</a:t>
            </a:r>
          </a:p>
          <a:p>
            <a:pPr marL="0" indent="0" algn="justLow">
              <a:buFont typeface="Wingdings" pitchFamily="2" charset="2"/>
              <a:buChar char="q"/>
            </a:pPr>
            <a:r>
              <a:rPr lang="ar-SA" sz="3600" b="1" smtClean="0"/>
              <a:t>هر نوع الزامات ديگر تعيين شده توسط سازمان</a:t>
            </a:r>
            <a:endParaRPr lang="en-GB" sz="3600" b="1" smtClean="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9346" name="Rectangle 2"/>
          <p:cNvSpPr>
            <a:spLocks noGrp="1" noChangeArrowheads="1"/>
          </p:cNvSpPr>
          <p:nvPr>
            <p:ph type="title"/>
          </p:nvPr>
        </p:nvSpPr>
        <p:spPr>
          <a:xfrm>
            <a:off x="0" y="217488"/>
            <a:ext cx="9859963" cy="534987"/>
          </a:xfrm>
          <a:solidFill>
            <a:srgbClr val="0000FF"/>
          </a:solidFill>
        </p:spPr>
        <p:txBody>
          <a:bodyPr/>
          <a:lstStyle/>
          <a:p>
            <a:pPr>
              <a:defRPr/>
            </a:pPr>
            <a:r>
              <a:rPr lang="ar-SA" dirty="0" smtClean="0">
                <a:ea typeface="+mj-ea"/>
              </a:rPr>
              <a:t>ابعاد كيفيت</a:t>
            </a:r>
            <a:endParaRPr lang="en-US" altLang="en-US" dirty="0" smtClean="0">
              <a:ea typeface="+mj-ea"/>
            </a:endParaRPr>
          </a:p>
        </p:txBody>
      </p:sp>
      <p:sp>
        <p:nvSpPr>
          <p:cNvPr id="3769350" name="Rectangle 6"/>
          <p:cNvSpPr>
            <a:spLocks noChangeArrowheads="1"/>
          </p:cNvSpPr>
          <p:nvPr/>
        </p:nvSpPr>
        <p:spPr bwMode="auto">
          <a:xfrm>
            <a:off x="0" y="1036638"/>
            <a:ext cx="9772650" cy="5478462"/>
          </a:xfrm>
          <a:prstGeom prst="rect">
            <a:avLst/>
          </a:prstGeom>
          <a:noFill/>
          <a:ln w="12700">
            <a:noFill/>
            <a:miter lim="800000"/>
            <a:headEnd type="none" w="sm" len="sm"/>
            <a:tailEnd type="none" w="sm" len="sm"/>
          </a:ln>
          <a:effectLst/>
        </p:spPr>
        <p:txBody>
          <a:bodyPr anchor="ctr">
            <a:spAutoFit/>
          </a:bodyPr>
          <a:lstStyle/>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عملکرد : آيا محصول مي تواند وظيفه مورد نظر را انجام دهد ؟</a:t>
            </a:r>
            <a:endParaRPr lang="en-GB" sz="2800" b="1" dirty="0">
              <a:latin typeface="Arial" pitchFamily="34" charset="0"/>
              <a:cs typeface="Yagut" pitchFamily="2" charset="-78"/>
            </a:endParaRP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قابليت اطمينان: هر چند وقت يکبار محصول خراب</a:t>
            </a:r>
            <a:r>
              <a:rPr lang="en-US" sz="2800" b="1" dirty="0">
                <a:effectLst>
                  <a:outerShdw blurRad="38100" dist="38100" dir="2700000" algn="tl">
                    <a:srgbClr val="C0C0C0"/>
                  </a:outerShdw>
                </a:effectLst>
                <a:latin typeface="Arial" pitchFamily="34" charset="0"/>
                <a:cs typeface="Yagut" pitchFamily="2" charset="-78"/>
              </a:rPr>
              <a:t> </a:t>
            </a:r>
            <a:r>
              <a:rPr lang="fa-IR" sz="2800" b="1">
                <a:effectLst>
                  <a:outerShdw blurRad="38100" dist="38100" dir="2700000" algn="tl">
                    <a:srgbClr val="C0C0C0"/>
                  </a:outerShdw>
                </a:effectLst>
                <a:latin typeface="Arial" pitchFamily="34" charset="0"/>
                <a:cs typeface="Yagut" pitchFamily="2" charset="-78"/>
              </a:rPr>
              <a:t>ونياز به نگهداري دارد ؟ </a:t>
            </a:r>
            <a:endParaRPr lang="en-US" sz="2800" b="1" dirty="0">
              <a:effectLst>
                <a:outerShdw blurRad="38100" dist="38100" dir="2700000" algn="tl">
                  <a:srgbClr val="C0C0C0"/>
                </a:outerShdw>
              </a:effectLst>
              <a:latin typeface="Arial" pitchFamily="34" charset="0"/>
              <a:cs typeface="Yagut" pitchFamily="2" charset="-78"/>
            </a:endParaRP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قابليت دوام : عمر مفيد محصول چقدر است ؟ </a:t>
            </a:r>
            <a:endParaRPr lang="en-US" sz="2800" b="1" dirty="0">
              <a:effectLst>
                <a:outerShdw blurRad="38100" dist="38100" dir="2700000" algn="tl">
                  <a:srgbClr val="C0C0C0"/>
                </a:outerShdw>
              </a:effectLst>
              <a:latin typeface="Arial" pitchFamily="34" charset="0"/>
              <a:cs typeface="Yagut" pitchFamily="2" charset="-78"/>
            </a:endParaRP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قابليت تعمير پذيري : به چه سادگي مي توان محصول را تعمير کرد ؟</a:t>
            </a:r>
            <a:endParaRPr lang="en-GB" sz="2800" b="1" dirty="0">
              <a:latin typeface="Arial" pitchFamily="34" charset="0"/>
              <a:cs typeface="Yagut" pitchFamily="2" charset="-78"/>
            </a:endParaRP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زيبايي : محصول چگونه به نظر مي رسد ؟</a:t>
            </a:r>
            <a:endParaRPr lang="en-GB" sz="2800" b="1" dirty="0">
              <a:latin typeface="Arial" pitchFamily="34" charset="0"/>
              <a:cs typeface="Yagut" pitchFamily="2" charset="-78"/>
            </a:endParaRP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ويژگي ها : محصول چه کارهايي را انجام مي دهد ؟</a:t>
            </a:r>
            <a:r>
              <a:rPr lang="ar-SA" sz="2800" b="1">
                <a:effectLst>
                  <a:outerShdw blurRad="38100" dist="38100" dir="2700000" algn="tl">
                    <a:srgbClr val="C0C0C0"/>
                  </a:outerShdw>
                </a:effectLst>
                <a:latin typeface="Arial" pitchFamily="34" charset="0"/>
                <a:cs typeface="Yagut" pitchFamily="2" charset="-78"/>
              </a:rPr>
              <a:t> </a:t>
            </a:r>
            <a:endParaRPr lang="en-GB" sz="2800" b="1" dirty="0">
              <a:latin typeface="Arial" pitchFamily="34" charset="0"/>
              <a:cs typeface="Yagut" pitchFamily="2" charset="-78"/>
            </a:endParaRPr>
          </a:p>
          <a:p>
            <a:pPr eaLnBrk="0" hangingPunct="0">
              <a:lnSpc>
                <a:spcPct val="140000"/>
              </a:lnSpc>
              <a:buFont typeface="Wingdings" pitchFamily="2" charset="2"/>
              <a:buChar char="q"/>
              <a:defRPr/>
            </a:pPr>
            <a:r>
              <a:rPr lang="ar-SA" sz="2800" b="1">
                <a:effectLst>
                  <a:outerShdw blurRad="38100" dist="38100" dir="2700000" algn="tl">
                    <a:srgbClr val="C0C0C0"/>
                  </a:outerShdw>
                </a:effectLst>
                <a:latin typeface="Arial" pitchFamily="34" charset="0"/>
                <a:cs typeface="Yagut" pitchFamily="2" charset="-78"/>
              </a:rPr>
              <a:t>كيفيت</a:t>
            </a:r>
            <a:r>
              <a:rPr lang="fa-IR" sz="2800" b="1">
                <a:effectLst>
                  <a:outerShdw blurRad="38100" dist="38100" dir="2700000" algn="tl">
                    <a:srgbClr val="C0C0C0"/>
                  </a:outerShdw>
                </a:effectLst>
                <a:latin typeface="Arial" pitchFamily="34" charset="0"/>
                <a:cs typeface="Yagut" pitchFamily="2" charset="-78"/>
              </a:rPr>
              <a:t> درک شده : محصول و يا شرکت از چه شهرتي برخوردار است ؟</a:t>
            </a:r>
          </a:p>
          <a:p>
            <a:pPr eaLnBrk="0" hangingPunct="0">
              <a:lnSpc>
                <a:spcPct val="140000"/>
              </a:lnSpc>
              <a:buFont typeface="Wingdings" pitchFamily="2" charset="2"/>
              <a:buChar char="q"/>
              <a:defRPr/>
            </a:pPr>
            <a:r>
              <a:rPr lang="fa-IR" sz="2800" b="1">
                <a:effectLst>
                  <a:outerShdw blurRad="38100" dist="38100" dir="2700000" algn="tl">
                    <a:srgbClr val="C0C0C0"/>
                  </a:outerShdw>
                </a:effectLst>
                <a:latin typeface="Arial" pitchFamily="34" charset="0"/>
                <a:cs typeface="Yagut" pitchFamily="2" charset="-78"/>
              </a:rPr>
              <a:t>انطباق با استانداردها : آيا محصول دقيقاً همانگونه که مد نظر طرح بوده ,درست شده ؟ </a:t>
            </a:r>
            <a:endParaRPr lang="en-GB" sz="2800" b="1" dirty="0">
              <a:latin typeface="Arial" pitchFamily="34" charset="0"/>
              <a:cs typeface="Yagut" pitchFamily="2" charset="-78"/>
            </a:endParaRPr>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1810"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بازنگري الزامات و يا خواسته هاي مربوط به محصول</a:t>
            </a:r>
            <a:endParaRPr lang="en-US" smtClean="0"/>
          </a:p>
        </p:txBody>
      </p:sp>
      <p:sp>
        <p:nvSpPr>
          <p:cNvPr id="9219" name="Rectangle 3"/>
          <p:cNvSpPr>
            <a:spLocks noGrp="1" noChangeArrowheads="1"/>
          </p:cNvSpPr>
          <p:nvPr>
            <p:ph type="body" idx="1"/>
          </p:nvPr>
        </p:nvSpPr>
        <p:spPr>
          <a:xfrm>
            <a:off x="168275" y="989013"/>
            <a:ext cx="9604375" cy="5664200"/>
          </a:xfrm>
        </p:spPr>
        <p:txBody>
          <a:bodyPr/>
          <a:lstStyle/>
          <a:p>
            <a:pPr marL="0" indent="0" algn="justLow">
              <a:lnSpc>
                <a:spcPct val="90000"/>
              </a:lnSpc>
              <a:spcBef>
                <a:spcPct val="20000"/>
              </a:spcBef>
              <a:buFont typeface="Wingdings" pitchFamily="2" charset="2"/>
              <a:buNone/>
            </a:pPr>
            <a:r>
              <a:rPr lang="ar-SA" b="1" smtClean="0"/>
              <a:t>سازمان بايد الزامات و يا خواسته هاي مربوط به محصول را بازنگري كند . اين بازنگري بايد پيش از آنكه سازمان متعهد به تامين محصول براي مشتري گردد انجام گيرد. (براي مثال ارايه پيشنهادها، پذيرش قراردادها يا سفارش ها ، پذيرش تغييرات در قراردادها يا سفارش ها) و بايد اطمينان يابد كه :</a:t>
            </a:r>
          </a:p>
          <a:p>
            <a:pPr marL="0" indent="0" algn="justLow">
              <a:lnSpc>
                <a:spcPct val="90000"/>
              </a:lnSpc>
              <a:spcBef>
                <a:spcPct val="20000"/>
              </a:spcBef>
              <a:buFont typeface="Wingdings" pitchFamily="2" charset="2"/>
              <a:buChar char="q"/>
            </a:pPr>
            <a:r>
              <a:rPr lang="ar-SA" b="1" smtClean="0"/>
              <a:t>الزامات و يا خواسته هاي مربوط به محصول تعيين شده اند .</a:t>
            </a:r>
          </a:p>
          <a:p>
            <a:pPr marL="0" indent="0" algn="justLow">
              <a:lnSpc>
                <a:spcPct val="90000"/>
              </a:lnSpc>
              <a:spcBef>
                <a:spcPct val="20000"/>
              </a:spcBef>
              <a:buFont typeface="Wingdings" pitchFamily="2" charset="2"/>
              <a:buChar char="q"/>
            </a:pPr>
            <a:r>
              <a:rPr lang="ar-SA" b="1" smtClean="0"/>
              <a:t>الزامات قرارداد يا سفارش كه با موارد بيان شده در قبل مغاير هستند حل و فصل شده اند .</a:t>
            </a:r>
          </a:p>
          <a:p>
            <a:pPr marL="0" indent="0" algn="justLow">
              <a:lnSpc>
                <a:spcPct val="90000"/>
              </a:lnSpc>
              <a:spcBef>
                <a:spcPct val="20000"/>
              </a:spcBef>
              <a:buFont typeface="Wingdings" pitchFamily="2" charset="2"/>
              <a:buChar char="q"/>
            </a:pPr>
            <a:r>
              <a:rPr lang="ar-SA" b="1" smtClean="0"/>
              <a:t>سازمان توانايي برآورده كردن الزامات و يا خواسته هاي تعيين شده را داراست .</a:t>
            </a:r>
          </a:p>
          <a:p>
            <a:pPr marL="0" indent="0" algn="justLow">
              <a:lnSpc>
                <a:spcPct val="90000"/>
              </a:lnSpc>
              <a:spcBef>
                <a:spcPct val="20000"/>
              </a:spcBef>
              <a:buFont typeface="Wingdings" pitchFamily="2" charset="2"/>
              <a:buNone/>
            </a:pPr>
            <a:r>
              <a:rPr lang="ar-SA" b="1" smtClean="0"/>
              <a:t>سوابق نتايج بازنگري و اقدامات ناشي از اين بازنگري بايد نگهداري شود .(به بند 4-2-4 رجوع شود.)</a:t>
            </a:r>
            <a:endParaRPr lang="en-GB" b="1" smtClean="0"/>
          </a:p>
        </p:txBody>
      </p:sp>
    </p:spTree>
  </p:cSld>
  <p:clrMapOvr>
    <a:masterClrMapping/>
  </p:clrMapOvr>
  <p:transition spd="med">
    <p:zo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150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بازنگري الزامات و يا خواسته هاي مربوط به محصول</a:t>
            </a:r>
            <a:r>
              <a:rPr lang="fa-IR" smtClean="0"/>
              <a:t>(ادامه)</a:t>
            </a:r>
            <a:endParaRPr lang="en-US" smtClean="0"/>
          </a:p>
        </p:txBody>
      </p:sp>
      <p:sp>
        <p:nvSpPr>
          <p:cNvPr id="10243" name="Rectangle 3"/>
          <p:cNvSpPr>
            <a:spLocks noGrp="1" noChangeArrowheads="1"/>
          </p:cNvSpPr>
          <p:nvPr>
            <p:ph type="body" idx="1"/>
          </p:nvPr>
        </p:nvSpPr>
        <p:spPr>
          <a:xfrm>
            <a:off x="168275" y="922338"/>
            <a:ext cx="9604375" cy="5868987"/>
          </a:xfrm>
        </p:spPr>
        <p:txBody>
          <a:bodyPr/>
          <a:lstStyle/>
          <a:p>
            <a:pPr marL="0" indent="0" algn="justLow">
              <a:buFont typeface="Wingdings" pitchFamily="2" charset="2"/>
              <a:buChar char="q"/>
            </a:pPr>
            <a:r>
              <a:rPr lang="ar-SA" b="1" smtClean="0"/>
              <a:t>هر گاه مشتري خواسته هاي خود را به صورت مدون بيان نكند، خواسته هاي مشتري بايد پيش از پذيرش بوسيله سازمان مورد تائيد قرار گيرد .</a:t>
            </a:r>
          </a:p>
          <a:p>
            <a:pPr marL="0" indent="0" algn="justLow">
              <a:buFont typeface="Wingdings" pitchFamily="2" charset="2"/>
              <a:buChar char="q"/>
            </a:pPr>
            <a:r>
              <a:rPr lang="ar-SA" b="1" smtClean="0"/>
              <a:t>هر گاه الزامات و يا خواسته هاي مربوط به محصول تغيير يابد ، سازمان بايد اطمينان حاصل كند كه مدارك مرتبط اصلاح شده و كاركنان ذيربط نيز ازالزامات و يا خواسته هاي تغيير يافته مطلع گرديده اند . </a:t>
            </a:r>
          </a:p>
          <a:p>
            <a:pPr marL="0" indent="0" algn="justLow">
              <a:buFont typeface="Wingdings" pitchFamily="2" charset="2"/>
              <a:buNone/>
            </a:pPr>
            <a:r>
              <a:rPr lang="ar-SA" b="1" smtClean="0"/>
              <a:t>يادآوري – در برخي موقعيت ها از قبيل فروش از طريق اينترنت ، بازنگري رسمي براي هر قرارداد غير عملي است . بجاي آن بازنگري مي تواند با استفاده از اطلاعات مرتبط به محصول از قبيل كاتالوگ ها يا نشريات تبليغاتي انجام شود .</a:t>
            </a:r>
            <a:endParaRPr lang="en-GB" b="1" smtClean="0"/>
          </a:p>
        </p:txBody>
      </p:sp>
    </p:spTree>
  </p:cSld>
  <p:clrMapOvr>
    <a:masterClrMapping/>
  </p:clrMapOvr>
  <p:transition spd="med">
    <p:zo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560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تبادل اطلاعات با مشتري</a:t>
            </a:r>
            <a:r>
              <a:rPr lang="ar-SA" b="0" smtClean="0"/>
              <a:t> </a:t>
            </a:r>
            <a:endParaRPr lang="en-US" b="0" smtClean="0"/>
          </a:p>
        </p:txBody>
      </p:sp>
      <p:sp>
        <p:nvSpPr>
          <p:cNvPr id="11267" name="Rectangle 3"/>
          <p:cNvSpPr>
            <a:spLocks noGrp="1" noChangeArrowheads="1"/>
          </p:cNvSpPr>
          <p:nvPr>
            <p:ph type="body" idx="1"/>
          </p:nvPr>
        </p:nvSpPr>
        <p:spPr>
          <a:xfrm>
            <a:off x="168275" y="1311275"/>
            <a:ext cx="9604375" cy="5200650"/>
          </a:xfrm>
        </p:spPr>
        <p:txBody>
          <a:bodyPr/>
          <a:lstStyle/>
          <a:p>
            <a:pPr marL="0" indent="0" algn="justLow">
              <a:buFont typeface="Wingdings" pitchFamily="2" charset="2"/>
              <a:buNone/>
            </a:pPr>
            <a:r>
              <a:rPr lang="ar-SA" sz="4000" b="1" smtClean="0"/>
              <a:t>سازمان بايد ترتيبات موثري را جهت تبادل اطلاعات با مشتريان در رابطه با موارد زير تعيين نموده ن به اجرا گذارد :</a:t>
            </a:r>
          </a:p>
          <a:p>
            <a:pPr marL="0" indent="0" algn="justLow">
              <a:buFont typeface="Wingdings" pitchFamily="2" charset="2"/>
              <a:buChar char="q"/>
            </a:pPr>
            <a:r>
              <a:rPr lang="ar-SA" sz="4000" b="1" smtClean="0"/>
              <a:t>اطلاعات در مورد محصول</a:t>
            </a:r>
          </a:p>
          <a:p>
            <a:pPr marL="0" indent="0" algn="justLow">
              <a:buFont typeface="Wingdings" pitchFamily="2" charset="2"/>
              <a:buChar char="q"/>
            </a:pPr>
            <a:r>
              <a:rPr lang="ar-SA" sz="4000" b="1" smtClean="0"/>
              <a:t>استعلام ها ، اقدامات در مورد پيشبرد قراردادها يا سفارش ، از جمله اصلاحيه ها و</a:t>
            </a:r>
          </a:p>
          <a:p>
            <a:pPr marL="0" indent="0" algn="justLow">
              <a:buFont typeface="Wingdings" pitchFamily="2" charset="2"/>
              <a:buChar char="q"/>
            </a:pPr>
            <a:r>
              <a:rPr lang="ar-SA" sz="4000" b="1" smtClean="0"/>
              <a:t>بازخور از مشتري از جمله شكايات مشتري .</a:t>
            </a:r>
            <a:endParaRPr lang="en-GB" sz="4000" b="1" smtClean="0"/>
          </a:p>
        </p:txBody>
      </p:sp>
    </p:spTree>
  </p:cSld>
  <p:clrMapOvr>
    <a:masterClrMapping/>
  </p:clrMapOvr>
  <p:transition spd="med">
    <p:zo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7522"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کارگروهی- تدوین فرآیند ارتباط با مشتری</a:t>
            </a:r>
            <a:endParaRPr lang="en-US" sz="6000" b="0" smtClean="0"/>
          </a:p>
        </p:txBody>
      </p:sp>
      <p:sp>
        <p:nvSpPr>
          <p:cNvPr id="12291" name="Rectangle 3"/>
          <p:cNvSpPr>
            <a:spLocks noGrp="1" noChangeArrowheads="1"/>
          </p:cNvSpPr>
          <p:nvPr>
            <p:ph type="body" idx="1"/>
          </p:nvPr>
        </p:nvSpPr>
        <p:spPr>
          <a:xfrm>
            <a:off x="130175" y="1009650"/>
            <a:ext cx="9604375" cy="5436104"/>
          </a:xfrm>
        </p:spPr>
        <p:txBody>
          <a:bodyPr/>
          <a:lstStyle/>
          <a:p>
            <a:pPr marL="0" indent="0" algn="justLow">
              <a:buFont typeface="Wingdings" pitchFamily="2" charset="2"/>
              <a:buChar char="q"/>
            </a:pPr>
            <a:r>
              <a:rPr lang="fa-IR" b="1" dirty="0" smtClean="0"/>
              <a:t>مطالب ارائه شده در مبحث مدیریت فرآیند راهنمای اصلی این کار گروهی می باشد.</a:t>
            </a:r>
            <a:endParaRPr lang="en-GB" b="1" dirty="0" smtClean="0"/>
          </a:p>
          <a:p>
            <a:pPr marL="0" indent="0" algn="justLow">
              <a:buFont typeface="Wingdings" pitchFamily="2" charset="2"/>
              <a:buChar char="q"/>
            </a:pPr>
            <a:r>
              <a:rPr lang="fa-IR" b="1" dirty="0" smtClean="0"/>
              <a:t>در تدوین این فرآیند از فرمت معرفی شده جهت تدوین فرآیندها استفاده نمایید.</a:t>
            </a:r>
          </a:p>
          <a:p>
            <a:pPr marL="0" indent="0" algn="justLow">
              <a:buFont typeface="Wingdings" pitchFamily="2" charset="2"/>
              <a:buChar char="q"/>
            </a:pPr>
            <a:r>
              <a:rPr lang="fa-IR" b="1" dirty="0" smtClean="0"/>
              <a:t>توصیه می شود ابتدا مراحل اجراء را مستند نمایید.</a:t>
            </a:r>
          </a:p>
          <a:p>
            <a:pPr marL="0" indent="0" algn="justLow">
              <a:buFont typeface="Wingdings" pitchFamily="2" charset="2"/>
              <a:buChar char="q"/>
            </a:pPr>
            <a:r>
              <a:rPr lang="fa-IR" b="1" dirty="0" smtClean="0"/>
              <a:t>فرض نمایید سایر فرآیندهای سازمان مدون گردیده و در ورودیها و خروجیها به آنها ارجاع دهید.</a:t>
            </a:r>
          </a:p>
          <a:p>
            <a:pPr marL="0" indent="0" algn="justLow">
              <a:buFont typeface="Wingdings" pitchFamily="2" charset="2"/>
              <a:buChar char="q"/>
            </a:pPr>
            <a:r>
              <a:rPr lang="fa-IR" b="1" dirty="0" smtClean="0"/>
              <a:t>اشاره به ورودیها و خروجی های معرفی شده استاندارد الزامی می باشد.</a:t>
            </a:r>
          </a:p>
        </p:txBody>
      </p:sp>
    </p:spTree>
  </p:cSld>
  <p:clrMapOvr>
    <a:masterClrMapping/>
  </p:clrMapOvr>
  <p:transition spd="med">
    <p:zo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409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3200" smtClean="0"/>
              <a:t>پديد آوري محصول</a:t>
            </a:r>
            <a:r>
              <a:rPr lang="ar-SA" sz="4000" b="0" smtClean="0"/>
              <a:t> </a:t>
            </a:r>
            <a:endParaRPr lang="en-US" sz="4000" b="0" smtClean="0"/>
          </a:p>
        </p:txBody>
      </p:sp>
      <p:sp>
        <p:nvSpPr>
          <p:cNvPr id="13315" name="AutoShape 9"/>
          <p:cNvSpPr>
            <a:spLocks noChangeArrowheads="1"/>
          </p:cNvSpPr>
          <p:nvPr/>
        </p:nvSpPr>
        <p:spPr bwMode="auto">
          <a:xfrm>
            <a:off x="396875" y="1308100"/>
            <a:ext cx="2855913" cy="1162050"/>
          </a:xfrm>
          <a:prstGeom prst="chevron">
            <a:avLst>
              <a:gd name="adj" fmla="val 61441"/>
            </a:avLst>
          </a:prstGeom>
          <a:noFill/>
          <a:ln w="3175">
            <a:solidFill>
              <a:srgbClr val="000000"/>
            </a:solidFill>
            <a:miter lim="800000"/>
            <a:headEnd/>
            <a:tailEnd/>
          </a:ln>
        </p:spPr>
        <p:txBody>
          <a:bodyPr anchor="ctr"/>
          <a:lstStyle/>
          <a:p>
            <a:pPr eaLnBrk="0" hangingPunct="0"/>
            <a:endParaRPr lang="fa-IR" sz="2400" b="1">
              <a:cs typeface="B Nazanin" pitchFamily="2" charset="-78"/>
            </a:endParaRPr>
          </a:p>
        </p:txBody>
      </p:sp>
      <p:sp>
        <p:nvSpPr>
          <p:cNvPr id="13316" name="AutoShape 10"/>
          <p:cNvSpPr>
            <a:spLocks noChangeArrowheads="1"/>
          </p:cNvSpPr>
          <p:nvPr/>
        </p:nvSpPr>
        <p:spPr bwMode="auto">
          <a:xfrm>
            <a:off x="2641600" y="1308100"/>
            <a:ext cx="4224338" cy="1162050"/>
          </a:xfrm>
          <a:prstGeom prst="chevron">
            <a:avLst>
              <a:gd name="adj" fmla="val 90881"/>
            </a:avLst>
          </a:prstGeom>
          <a:noFill/>
          <a:ln w="3175">
            <a:solidFill>
              <a:srgbClr val="000000"/>
            </a:solidFill>
            <a:miter lim="800000"/>
            <a:headEnd/>
            <a:tailEnd/>
          </a:ln>
        </p:spPr>
        <p:txBody>
          <a:bodyPr anchor="ctr" anchorCtr="1"/>
          <a:lstStyle/>
          <a:p>
            <a:pPr algn="justLow" rtl="0" eaLnBrk="0" hangingPunct="0"/>
            <a:endParaRPr lang="fa-IR" sz="2400" b="1">
              <a:cs typeface="B Nazanin" pitchFamily="2" charset="-78"/>
            </a:endParaRPr>
          </a:p>
        </p:txBody>
      </p:sp>
      <p:sp>
        <p:nvSpPr>
          <p:cNvPr id="13317" name="AutoShape 11"/>
          <p:cNvSpPr>
            <a:spLocks noChangeArrowheads="1"/>
          </p:cNvSpPr>
          <p:nvPr/>
        </p:nvSpPr>
        <p:spPr bwMode="auto">
          <a:xfrm>
            <a:off x="6103938" y="1308100"/>
            <a:ext cx="3448050" cy="1162050"/>
          </a:xfrm>
          <a:prstGeom prst="chevron">
            <a:avLst>
              <a:gd name="adj" fmla="val 74180"/>
            </a:avLst>
          </a:prstGeom>
          <a:noFill/>
          <a:ln w="3175">
            <a:solidFill>
              <a:srgbClr val="000000"/>
            </a:solidFill>
            <a:miter lim="800000"/>
            <a:headEnd/>
            <a:tailEnd/>
          </a:ln>
        </p:spPr>
        <p:txBody>
          <a:bodyPr anchor="ctr" anchorCtr="1"/>
          <a:lstStyle/>
          <a:p>
            <a:pPr eaLnBrk="0" hangingPunct="0"/>
            <a:endParaRPr lang="fa-IR" sz="2400" b="1">
              <a:cs typeface="B Nazanin" pitchFamily="2" charset="-78"/>
            </a:endParaRPr>
          </a:p>
        </p:txBody>
      </p:sp>
      <p:sp>
        <p:nvSpPr>
          <p:cNvPr id="13318" name="Text Box 18"/>
          <p:cNvSpPr txBox="1">
            <a:spLocks noChangeArrowheads="1"/>
          </p:cNvSpPr>
          <p:nvPr/>
        </p:nvSpPr>
        <p:spPr bwMode="auto">
          <a:xfrm>
            <a:off x="3360738" y="1450975"/>
            <a:ext cx="2603500" cy="873125"/>
          </a:xfrm>
          <a:prstGeom prst="rect">
            <a:avLst/>
          </a:prstGeom>
          <a:noFill/>
          <a:ln w="9525">
            <a:noFill/>
            <a:miter lim="800000"/>
            <a:headEnd/>
            <a:tailEnd/>
          </a:ln>
        </p:spPr>
        <p:txBody>
          <a:bodyPr lIns="9525" tIns="9525" rIns="9525" bIns="9525">
            <a:spAutoFit/>
          </a:bodyPr>
          <a:lstStyle/>
          <a:p>
            <a:pPr marL="609600" indent="-609600" defTabSz="974725" eaLnBrk="0" hangingPunct="0">
              <a:spcBef>
                <a:spcPct val="50000"/>
              </a:spcBef>
            </a:pPr>
            <a:r>
              <a:rPr lang="fa-IR" b="1"/>
              <a:t>فرآيندهاي فراهم کردن منابع</a:t>
            </a:r>
            <a:endParaRPr lang="en-US" b="1"/>
          </a:p>
        </p:txBody>
      </p:sp>
      <p:sp>
        <p:nvSpPr>
          <p:cNvPr id="13319" name="Text Box 19"/>
          <p:cNvSpPr txBox="1">
            <a:spLocks noChangeArrowheads="1"/>
          </p:cNvSpPr>
          <p:nvPr/>
        </p:nvSpPr>
        <p:spPr bwMode="auto">
          <a:xfrm>
            <a:off x="6221413" y="1497013"/>
            <a:ext cx="2351087" cy="873125"/>
          </a:xfrm>
          <a:prstGeom prst="rect">
            <a:avLst/>
          </a:prstGeom>
          <a:noFill/>
          <a:ln w="9525">
            <a:noFill/>
            <a:miter lim="800000"/>
            <a:headEnd/>
            <a:tailEnd/>
          </a:ln>
        </p:spPr>
        <p:txBody>
          <a:bodyPr lIns="9525" tIns="9525" rIns="9525" bIns="9525">
            <a:spAutoFit/>
          </a:bodyPr>
          <a:lstStyle/>
          <a:p>
            <a:pPr marL="609600" indent="-609600" defTabSz="974725" eaLnBrk="0" hangingPunct="0"/>
            <a:r>
              <a:rPr lang="fa-IR" b="1"/>
              <a:t>فرآيندهاي</a:t>
            </a:r>
          </a:p>
          <a:p>
            <a:pPr marL="609600" indent="-609600" defTabSz="974725" eaLnBrk="0" hangingPunct="0"/>
            <a:r>
              <a:rPr lang="fa-IR" b="1"/>
              <a:t>اندازه گيري</a:t>
            </a:r>
            <a:endParaRPr lang="en-US" b="1"/>
          </a:p>
        </p:txBody>
      </p:sp>
      <p:sp>
        <p:nvSpPr>
          <p:cNvPr id="13320" name="Text Box 20"/>
          <p:cNvSpPr txBox="1">
            <a:spLocks noChangeArrowheads="1"/>
          </p:cNvSpPr>
          <p:nvPr/>
        </p:nvSpPr>
        <p:spPr bwMode="auto">
          <a:xfrm>
            <a:off x="1236663" y="1528763"/>
            <a:ext cx="2039937" cy="873125"/>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t>فرآيندهاي مديريتي</a:t>
            </a:r>
            <a:endParaRPr lang="en-US" b="1"/>
          </a:p>
        </p:txBody>
      </p:sp>
      <p:sp>
        <p:nvSpPr>
          <p:cNvPr id="13321" name="AutoShape 8"/>
          <p:cNvSpPr>
            <a:spLocks noChangeArrowheads="1"/>
          </p:cNvSpPr>
          <p:nvPr/>
        </p:nvSpPr>
        <p:spPr bwMode="auto">
          <a:xfrm>
            <a:off x="379413" y="2776538"/>
            <a:ext cx="9169400" cy="3797300"/>
          </a:xfrm>
          <a:prstGeom prst="chevron">
            <a:avLst>
              <a:gd name="adj" fmla="val 21945"/>
            </a:avLst>
          </a:prstGeom>
          <a:noFill/>
          <a:ln w="9525">
            <a:solidFill>
              <a:srgbClr val="000000"/>
            </a:solidFill>
            <a:miter lim="800000"/>
            <a:headEnd/>
            <a:tailEnd/>
          </a:ln>
        </p:spPr>
        <p:txBody>
          <a:bodyPr anchor="b" anchorCtr="1"/>
          <a:lstStyle/>
          <a:p>
            <a:pPr eaLnBrk="0" hangingPunct="0"/>
            <a:r>
              <a:rPr lang="fa-IR" b="1">
                <a:cs typeface="Yagut" pitchFamily="2" charset="-78"/>
              </a:rPr>
              <a:t>فرآيندهاي </a:t>
            </a:r>
            <a:r>
              <a:rPr lang="ar-SA" b="1">
                <a:cs typeface="Yagut" pitchFamily="2" charset="-78"/>
              </a:rPr>
              <a:t>پديد آوري محصول</a:t>
            </a:r>
            <a:endParaRPr lang="en-US" b="1">
              <a:cs typeface="Yagut" pitchFamily="2" charset="-78"/>
            </a:endParaRPr>
          </a:p>
        </p:txBody>
      </p:sp>
      <p:sp>
        <p:nvSpPr>
          <p:cNvPr id="13322" name="AutoShape 21"/>
          <p:cNvSpPr>
            <a:spLocks noChangeArrowheads="1"/>
          </p:cNvSpPr>
          <p:nvPr/>
        </p:nvSpPr>
        <p:spPr bwMode="auto">
          <a:xfrm>
            <a:off x="896938" y="5302250"/>
            <a:ext cx="8085137" cy="820738"/>
          </a:xfrm>
          <a:prstGeom prst="chevron">
            <a:avLst>
              <a:gd name="adj" fmla="val 246276"/>
            </a:avLst>
          </a:prstGeom>
          <a:noFill/>
          <a:ln w="9525">
            <a:solidFill>
              <a:srgbClr val="000000"/>
            </a:solidFill>
            <a:miter lim="800000"/>
            <a:headEnd/>
            <a:tailEnd/>
          </a:ln>
        </p:spPr>
        <p:txBody>
          <a:bodyPr anchor="ctr" anchorCtr="1"/>
          <a:lstStyle/>
          <a:p>
            <a:pPr algn="l" rtl="0" eaLnBrk="0" hangingPunct="0"/>
            <a:endParaRPr lang="fa-IR" b="1"/>
          </a:p>
        </p:txBody>
      </p:sp>
      <p:sp>
        <p:nvSpPr>
          <p:cNvPr id="13323" name="AutoShape 17"/>
          <p:cNvSpPr>
            <a:spLocks noChangeArrowheads="1"/>
          </p:cNvSpPr>
          <p:nvPr/>
        </p:nvSpPr>
        <p:spPr bwMode="auto">
          <a:xfrm>
            <a:off x="7219950" y="4033838"/>
            <a:ext cx="2328863" cy="1162050"/>
          </a:xfrm>
          <a:prstGeom prst="chevron">
            <a:avLst>
              <a:gd name="adj" fmla="val 50102"/>
            </a:avLst>
          </a:prstGeom>
          <a:noFill/>
          <a:ln w="9525">
            <a:solidFill>
              <a:srgbClr val="000000"/>
            </a:solidFill>
            <a:miter lim="800000"/>
            <a:headEnd/>
            <a:tailEnd/>
          </a:ln>
        </p:spPr>
        <p:txBody>
          <a:bodyPr anchor="ctr" anchorCtr="1"/>
          <a:lstStyle/>
          <a:p>
            <a:pPr algn="l" rtl="0" eaLnBrk="0" hangingPunct="0"/>
            <a:endParaRPr lang="fa-IR"/>
          </a:p>
        </p:txBody>
      </p:sp>
      <p:sp>
        <p:nvSpPr>
          <p:cNvPr id="13324" name="AutoShape 25"/>
          <p:cNvSpPr>
            <a:spLocks noChangeArrowheads="1"/>
          </p:cNvSpPr>
          <p:nvPr/>
        </p:nvSpPr>
        <p:spPr bwMode="auto">
          <a:xfrm>
            <a:off x="5737225" y="4033838"/>
            <a:ext cx="1917700" cy="1162050"/>
          </a:xfrm>
          <a:prstGeom prst="chevron">
            <a:avLst>
              <a:gd name="adj" fmla="val 41257"/>
            </a:avLst>
          </a:prstGeom>
          <a:noFill/>
          <a:ln w="9525">
            <a:solidFill>
              <a:srgbClr val="000000"/>
            </a:solidFill>
            <a:miter lim="800000"/>
            <a:headEnd/>
            <a:tailEnd/>
          </a:ln>
        </p:spPr>
        <p:txBody>
          <a:bodyPr anchor="ctr" anchorCtr="1"/>
          <a:lstStyle/>
          <a:p>
            <a:pPr algn="l" rtl="0" eaLnBrk="0" hangingPunct="0"/>
            <a:endParaRPr lang="fa-IR"/>
          </a:p>
        </p:txBody>
      </p:sp>
      <p:sp>
        <p:nvSpPr>
          <p:cNvPr id="13325" name="AutoShape 26"/>
          <p:cNvSpPr>
            <a:spLocks noChangeArrowheads="1"/>
          </p:cNvSpPr>
          <p:nvPr/>
        </p:nvSpPr>
        <p:spPr bwMode="auto">
          <a:xfrm>
            <a:off x="3762375" y="4033838"/>
            <a:ext cx="2330450" cy="1162050"/>
          </a:xfrm>
          <a:prstGeom prst="chevron">
            <a:avLst>
              <a:gd name="adj" fmla="val 50137"/>
            </a:avLst>
          </a:prstGeom>
          <a:noFill/>
          <a:ln w="9525">
            <a:solidFill>
              <a:srgbClr val="000000"/>
            </a:solidFill>
            <a:miter lim="800000"/>
            <a:headEnd/>
            <a:tailEnd/>
          </a:ln>
        </p:spPr>
        <p:txBody>
          <a:bodyPr anchor="ctr" anchorCtr="1"/>
          <a:lstStyle/>
          <a:p>
            <a:pPr algn="l" rtl="0" eaLnBrk="0" hangingPunct="0"/>
            <a:endParaRPr lang="fa-IR"/>
          </a:p>
        </p:txBody>
      </p:sp>
      <p:sp>
        <p:nvSpPr>
          <p:cNvPr id="13326" name="AutoShape 27"/>
          <p:cNvSpPr>
            <a:spLocks noChangeArrowheads="1"/>
          </p:cNvSpPr>
          <p:nvPr/>
        </p:nvSpPr>
        <p:spPr bwMode="auto">
          <a:xfrm>
            <a:off x="990600" y="4033838"/>
            <a:ext cx="3259138" cy="1162050"/>
          </a:xfrm>
          <a:prstGeom prst="chevron">
            <a:avLst>
              <a:gd name="adj" fmla="val 70116"/>
            </a:avLst>
          </a:prstGeom>
          <a:noFill/>
          <a:ln w="9525">
            <a:solidFill>
              <a:srgbClr val="000000"/>
            </a:solidFill>
            <a:miter lim="800000"/>
            <a:headEnd/>
            <a:tailEnd/>
          </a:ln>
        </p:spPr>
        <p:txBody>
          <a:bodyPr anchor="ctr" anchorCtr="1"/>
          <a:lstStyle/>
          <a:p>
            <a:pPr algn="l" rtl="0" eaLnBrk="0" hangingPunct="0"/>
            <a:endParaRPr lang="fa-IR"/>
          </a:p>
        </p:txBody>
      </p:sp>
      <p:sp>
        <p:nvSpPr>
          <p:cNvPr id="13327" name="Text Box 28"/>
          <p:cNvSpPr txBox="1">
            <a:spLocks noChangeArrowheads="1"/>
          </p:cNvSpPr>
          <p:nvPr/>
        </p:nvSpPr>
        <p:spPr bwMode="auto">
          <a:xfrm>
            <a:off x="931863" y="4260850"/>
            <a:ext cx="3028950"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فرآيندهاي مرتبط با مشتري</a:t>
            </a:r>
            <a:r>
              <a:rPr lang="en-US" b="1"/>
              <a:t> </a:t>
            </a:r>
          </a:p>
        </p:txBody>
      </p:sp>
      <p:sp>
        <p:nvSpPr>
          <p:cNvPr id="13328" name="Text Box 29"/>
          <p:cNvSpPr txBox="1">
            <a:spLocks noChangeArrowheads="1"/>
          </p:cNvSpPr>
          <p:nvPr/>
        </p:nvSpPr>
        <p:spPr bwMode="auto">
          <a:xfrm>
            <a:off x="3716338" y="4159250"/>
            <a:ext cx="1908175" cy="8731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طراحي و تكوين</a:t>
            </a:r>
            <a:r>
              <a:rPr lang="en-US" b="1"/>
              <a:t> </a:t>
            </a:r>
            <a:endParaRPr lang="en-US" sz="2400" b="1"/>
          </a:p>
        </p:txBody>
      </p:sp>
      <p:sp>
        <p:nvSpPr>
          <p:cNvPr id="13329" name="Text Box 30"/>
          <p:cNvSpPr txBox="1">
            <a:spLocks noChangeArrowheads="1"/>
          </p:cNvSpPr>
          <p:nvPr/>
        </p:nvSpPr>
        <p:spPr bwMode="auto">
          <a:xfrm>
            <a:off x="5441950" y="4391025"/>
            <a:ext cx="1908175" cy="446088"/>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b="1"/>
              <a:t>خريد</a:t>
            </a:r>
            <a:endParaRPr lang="en-US" b="1"/>
          </a:p>
        </p:txBody>
      </p:sp>
      <p:sp>
        <p:nvSpPr>
          <p:cNvPr id="13330" name="AutoShape 15"/>
          <p:cNvSpPr>
            <a:spLocks noChangeArrowheads="1"/>
          </p:cNvSpPr>
          <p:nvPr/>
        </p:nvSpPr>
        <p:spPr bwMode="auto">
          <a:xfrm>
            <a:off x="896938" y="3092450"/>
            <a:ext cx="8085137" cy="820738"/>
          </a:xfrm>
          <a:prstGeom prst="chevron">
            <a:avLst>
              <a:gd name="adj" fmla="val 246276"/>
            </a:avLst>
          </a:prstGeom>
          <a:noFill/>
          <a:ln w="9525">
            <a:solidFill>
              <a:srgbClr val="000000"/>
            </a:solidFill>
            <a:miter lim="800000"/>
            <a:headEnd/>
            <a:tailEnd/>
          </a:ln>
        </p:spPr>
        <p:txBody>
          <a:bodyPr anchor="ctr" anchorCtr="1"/>
          <a:lstStyle/>
          <a:p>
            <a:pPr algn="l" rtl="0" eaLnBrk="0" hangingPunct="0"/>
            <a:endParaRPr lang="fa-IR" b="1"/>
          </a:p>
        </p:txBody>
      </p:sp>
      <p:sp>
        <p:nvSpPr>
          <p:cNvPr id="13331" name="Text Box 32"/>
          <p:cNvSpPr txBox="1">
            <a:spLocks noChangeArrowheads="1"/>
          </p:cNvSpPr>
          <p:nvPr/>
        </p:nvSpPr>
        <p:spPr bwMode="auto">
          <a:xfrm>
            <a:off x="2976563" y="3273425"/>
            <a:ext cx="4633912" cy="446088"/>
          </a:xfrm>
          <a:prstGeom prst="rect">
            <a:avLst/>
          </a:prstGeom>
          <a:noFill/>
          <a:ln w="9525">
            <a:noFill/>
            <a:miter lim="800000"/>
            <a:headEnd/>
            <a:tailEnd/>
          </a:ln>
        </p:spPr>
        <p:txBody>
          <a:bodyPr lIns="9525" tIns="9525" rIns="9525" bIns="9525">
            <a:spAutoFit/>
          </a:bodyPr>
          <a:lstStyle/>
          <a:p>
            <a:pPr marL="609600" indent="14288" algn="l" defTabSz="974725" rtl="0" eaLnBrk="0" hangingPunct="0"/>
            <a:r>
              <a:rPr lang="ar-SA" b="1"/>
              <a:t>طرح ريزي پديد آوري محصول</a:t>
            </a:r>
            <a:r>
              <a:rPr lang="en-US"/>
              <a:t> </a:t>
            </a:r>
          </a:p>
        </p:txBody>
      </p:sp>
      <p:sp>
        <p:nvSpPr>
          <p:cNvPr id="13332" name="Text Box 33"/>
          <p:cNvSpPr txBox="1">
            <a:spLocks noChangeArrowheads="1"/>
          </p:cNvSpPr>
          <p:nvPr/>
        </p:nvSpPr>
        <p:spPr bwMode="auto">
          <a:xfrm>
            <a:off x="2943225" y="5538788"/>
            <a:ext cx="5072063" cy="446087"/>
          </a:xfrm>
          <a:prstGeom prst="rect">
            <a:avLst/>
          </a:prstGeom>
          <a:noFill/>
          <a:ln w="9525">
            <a:noFill/>
            <a:miter lim="800000"/>
            <a:headEnd/>
            <a:tailEnd/>
          </a:ln>
        </p:spPr>
        <p:txBody>
          <a:bodyPr lIns="9525" tIns="9525" rIns="9525" bIns="9525">
            <a:spAutoFit/>
          </a:bodyPr>
          <a:lstStyle/>
          <a:p>
            <a:pPr marL="609600" indent="14288" algn="l" defTabSz="974725" rtl="0" eaLnBrk="0" hangingPunct="0"/>
            <a:r>
              <a:rPr lang="ar-SA" b="1"/>
              <a:t>كنترل وسايل پايش و اندازه گيري</a:t>
            </a:r>
            <a:r>
              <a:rPr lang="en-US" b="1"/>
              <a:t> </a:t>
            </a:r>
          </a:p>
        </p:txBody>
      </p:sp>
      <p:sp>
        <p:nvSpPr>
          <p:cNvPr id="13333" name="Text Box 31"/>
          <p:cNvSpPr txBox="1">
            <a:spLocks noChangeArrowheads="1"/>
          </p:cNvSpPr>
          <p:nvPr/>
        </p:nvSpPr>
        <p:spPr bwMode="auto">
          <a:xfrm>
            <a:off x="7132638" y="4167188"/>
            <a:ext cx="2682875" cy="873125"/>
          </a:xfrm>
          <a:prstGeom prst="rect">
            <a:avLst/>
          </a:prstGeom>
          <a:noFill/>
          <a:ln w="9525">
            <a:noFill/>
            <a:miter lim="800000"/>
            <a:headEnd/>
            <a:tailEnd/>
          </a:ln>
        </p:spPr>
        <p:txBody>
          <a:bodyPr lIns="9525" tIns="9525" rIns="9525" bIns="9525">
            <a:spAutoFit/>
          </a:bodyPr>
          <a:lstStyle/>
          <a:p>
            <a:pPr marL="609600" indent="14288" defTabSz="974725" eaLnBrk="0" hangingPunct="0"/>
            <a:r>
              <a:rPr lang="ar-SA" b="1"/>
              <a:t>توليد و ارايه خدمات</a:t>
            </a:r>
            <a:endParaRPr lang="en-US" b="1"/>
          </a:p>
        </p:txBody>
      </p:sp>
      <p:sp>
        <p:nvSpPr>
          <p:cNvPr id="13334" name="AutoShape 40">
            <a:hlinkClick r:id="rId3" action="ppaction://program" highlightClick="1"/>
          </p:cNvPr>
          <p:cNvSpPr>
            <a:spLocks noChangeArrowheads="1"/>
          </p:cNvSpPr>
          <p:nvPr/>
        </p:nvSpPr>
        <p:spPr bwMode="auto">
          <a:xfrm>
            <a:off x="0" y="949325"/>
            <a:ext cx="379413" cy="5848350"/>
          </a:xfrm>
          <a:prstGeom prst="actionButtonBlank">
            <a:avLst/>
          </a:prstGeom>
          <a:noFill/>
          <a:ln w="9525">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24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GB" sz="1800"/>
          </a:p>
        </p:txBody>
      </p:sp>
      <p:sp>
        <p:nvSpPr>
          <p:cNvPr id="13335" name="AutoShape 41">
            <a:hlinkClick r:id="rId3" action="ppaction://program" highlightClick="1"/>
          </p:cNvPr>
          <p:cNvSpPr>
            <a:spLocks noChangeArrowheads="1"/>
          </p:cNvSpPr>
          <p:nvPr/>
        </p:nvSpPr>
        <p:spPr bwMode="auto">
          <a:xfrm>
            <a:off x="9551988" y="974725"/>
            <a:ext cx="344487" cy="5843588"/>
          </a:xfrm>
          <a:prstGeom prst="actionButtonBlank">
            <a:avLst/>
          </a:prstGeom>
          <a:noFill/>
          <a:ln w="9525">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24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US" sz="1800"/>
          </a:p>
          <a:p>
            <a:pPr marL="609600" indent="-609600" algn="ctr" defTabSz="974725" eaLnBrk="0" hangingPunct="0">
              <a:spcBef>
                <a:spcPct val="50000"/>
              </a:spcBef>
            </a:pPr>
            <a:endParaRPr lang="en-GB" sz="1800"/>
          </a:p>
        </p:txBody>
      </p:sp>
      <p:sp>
        <p:nvSpPr>
          <p:cNvPr id="13336" name="Text Box 42"/>
          <p:cNvSpPr txBox="1">
            <a:spLocks noChangeArrowheads="1"/>
          </p:cNvSpPr>
          <p:nvPr/>
        </p:nvSpPr>
        <p:spPr bwMode="auto">
          <a:xfrm rot="-5400000">
            <a:off x="-414338" y="3565525"/>
            <a:ext cx="1189038" cy="446088"/>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ea typeface="Jadid"/>
                <a:cs typeface="Jadid"/>
              </a:rPr>
              <a:t>مشتري</a:t>
            </a:r>
            <a:endParaRPr lang="en-US" b="1">
              <a:ea typeface="Jadid"/>
              <a:cs typeface="Jadid"/>
            </a:endParaRPr>
          </a:p>
        </p:txBody>
      </p:sp>
      <p:sp>
        <p:nvSpPr>
          <p:cNvPr id="13337" name="Text Box 43"/>
          <p:cNvSpPr txBox="1">
            <a:spLocks noChangeArrowheads="1"/>
          </p:cNvSpPr>
          <p:nvPr/>
        </p:nvSpPr>
        <p:spPr bwMode="auto">
          <a:xfrm rot="-5400000">
            <a:off x="9112250" y="3644900"/>
            <a:ext cx="1189038" cy="446088"/>
          </a:xfrm>
          <a:prstGeom prst="rect">
            <a:avLst/>
          </a:prstGeom>
          <a:noFill/>
          <a:ln w="9525">
            <a:noFill/>
            <a:miter lim="800000"/>
            <a:headEnd/>
            <a:tailEnd/>
          </a:ln>
        </p:spPr>
        <p:txBody>
          <a:bodyPr lIns="9525" tIns="9525" rIns="9525" bIns="9525">
            <a:spAutoFit/>
          </a:bodyPr>
          <a:lstStyle/>
          <a:p>
            <a:pPr marL="609600" indent="-609600" algn="l" defTabSz="974725" eaLnBrk="0" hangingPunct="0"/>
            <a:r>
              <a:rPr lang="fa-IR" b="1">
                <a:ea typeface="Jadid"/>
                <a:cs typeface="Jadid"/>
              </a:rPr>
              <a:t>مشتري</a:t>
            </a:r>
            <a:endParaRPr lang="en-US" b="1">
              <a:ea typeface="Jadid"/>
              <a:cs typeface="Jadid"/>
            </a:endParaRPr>
          </a:p>
        </p:txBody>
      </p:sp>
    </p:spTree>
  </p:cSld>
  <p:clrMapOvr>
    <a:masterClrMapping/>
  </p:clrMapOvr>
  <p:transition spd="med">
    <p:zo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542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طراحي و تكوين</a:t>
            </a:r>
            <a:r>
              <a:rPr lang="en-US" sz="2800" smtClean="0">
                <a:solidFill>
                  <a:schemeClr val="tx1"/>
                </a:solidFill>
              </a:rPr>
              <a:t> </a:t>
            </a:r>
          </a:p>
        </p:txBody>
      </p:sp>
      <p:sp>
        <p:nvSpPr>
          <p:cNvPr id="14339" name="AutoShape 5"/>
          <p:cNvSpPr>
            <a:spLocks noChangeArrowheads="1"/>
          </p:cNvSpPr>
          <p:nvPr/>
        </p:nvSpPr>
        <p:spPr bwMode="auto">
          <a:xfrm>
            <a:off x="379413" y="1163638"/>
            <a:ext cx="9436100" cy="5497512"/>
          </a:xfrm>
          <a:prstGeom prst="chevron">
            <a:avLst>
              <a:gd name="adj" fmla="val 15599"/>
            </a:avLst>
          </a:prstGeom>
          <a:noFill/>
          <a:ln w="9525">
            <a:solidFill>
              <a:srgbClr val="000000"/>
            </a:solidFill>
            <a:miter lim="800000"/>
            <a:headEnd/>
            <a:tailEnd/>
          </a:ln>
        </p:spPr>
        <p:txBody>
          <a:bodyPr anchor="b" anchorCtr="1"/>
          <a:lstStyle/>
          <a:p>
            <a:pPr eaLnBrk="0" hangingPunct="0"/>
            <a:r>
              <a:rPr lang="ar-SA" sz="3200" b="1"/>
              <a:t>طراحي و تكوين</a:t>
            </a:r>
            <a:endParaRPr lang="en-US" sz="3200" b="1"/>
          </a:p>
        </p:txBody>
      </p:sp>
      <p:sp>
        <p:nvSpPr>
          <p:cNvPr id="14340" name="AutoShape 10"/>
          <p:cNvSpPr>
            <a:spLocks noChangeArrowheads="1"/>
          </p:cNvSpPr>
          <p:nvPr/>
        </p:nvSpPr>
        <p:spPr bwMode="auto">
          <a:xfrm>
            <a:off x="990600" y="2389188"/>
            <a:ext cx="1341438"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1" name="Text Box 11"/>
          <p:cNvSpPr txBox="1">
            <a:spLocks noChangeArrowheads="1"/>
          </p:cNvSpPr>
          <p:nvPr/>
        </p:nvSpPr>
        <p:spPr bwMode="auto">
          <a:xfrm rot="5400000">
            <a:off x="-215106" y="3939381"/>
            <a:ext cx="3752850" cy="446088"/>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ar-SA" b="1"/>
              <a:t>دروندادهاي طراحي و تكوين</a:t>
            </a:r>
            <a:r>
              <a:rPr lang="ar-SA"/>
              <a:t> </a:t>
            </a:r>
            <a:endParaRPr lang="en-US"/>
          </a:p>
        </p:txBody>
      </p:sp>
      <p:sp>
        <p:nvSpPr>
          <p:cNvPr id="14342" name="AutoShape 14"/>
          <p:cNvSpPr>
            <a:spLocks noChangeArrowheads="1"/>
          </p:cNvSpPr>
          <p:nvPr/>
        </p:nvSpPr>
        <p:spPr bwMode="auto">
          <a:xfrm>
            <a:off x="852488" y="1325563"/>
            <a:ext cx="8320087" cy="912812"/>
          </a:xfrm>
          <a:prstGeom prst="chevron">
            <a:avLst>
              <a:gd name="adj" fmla="val 227870"/>
            </a:avLst>
          </a:prstGeom>
          <a:noFill/>
          <a:ln w="9525">
            <a:solidFill>
              <a:srgbClr val="000000"/>
            </a:solidFill>
            <a:miter lim="800000"/>
            <a:headEnd/>
            <a:tailEnd/>
          </a:ln>
        </p:spPr>
        <p:txBody>
          <a:bodyPr anchor="ctr" anchorCtr="1"/>
          <a:lstStyle/>
          <a:p>
            <a:pPr algn="l" rtl="0" eaLnBrk="0" hangingPunct="0"/>
            <a:endParaRPr lang="fa-IR" b="1"/>
          </a:p>
        </p:txBody>
      </p:sp>
      <p:sp>
        <p:nvSpPr>
          <p:cNvPr id="14343" name="Text Box 15"/>
          <p:cNvSpPr txBox="1">
            <a:spLocks noChangeArrowheads="1"/>
          </p:cNvSpPr>
          <p:nvPr/>
        </p:nvSpPr>
        <p:spPr bwMode="auto">
          <a:xfrm>
            <a:off x="2976563" y="1550988"/>
            <a:ext cx="4768850" cy="446087"/>
          </a:xfrm>
          <a:prstGeom prst="rect">
            <a:avLst/>
          </a:prstGeom>
          <a:noFill/>
          <a:ln w="9525">
            <a:noFill/>
            <a:miter lim="800000"/>
            <a:headEnd/>
            <a:tailEnd/>
          </a:ln>
        </p:spPr>
        <p:txBody>
          <a:bodyPr lIns="9525" tIns="9525" rIns="9525" bIns="9525">
            <a:spAutoFit/>
          </a:bodyPr>
          <a:lstStyle/>
          <a:p>
            <a:pPr marL="609600" indent="14288" defTabSz="974725" eaLnBrk="0" hangingPunct="0"/>
            <a:r>
              <a:rPr lang="ar-SA" b="1"/>
              <a:t>طرح ريزي طراحي و تكوين</a:t>
            </a:r>
            <a:r>
              <a:rPr lang="en-US" b="1"/>
              <a:t> </a:t>
            </a:r>
            <a:endParaRPr lang="en-US"/>
          </a:p>
        </p:txBody>
      </p:sp>
      <p:sp>
        <p:nvSpPr>
          <p:cNvPr id="14344" name="AutoShape 20"/>
          <p:cNvSpPr>
            <a:spLocks noChangeArrowheads="1"/>
          </p:cNvSpPr>
          <p:nvPr/>
        </p:nvSpPr>
        <p:spPr bwMode="auto">
          <a:xfrm>
            <a:off x="2157413" y="2411413"/>
            <a:ext cx="1341437"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5" name="AutoShape 21"/>
          <p:cNvSpPr>
            <a:spLocks noChangeArrowheads="1"/>
          </p:cNvSpPr>
          <p:nvPr/>
        </p:nvSpPr>
        <p:spPr bwMode="auto">
          <a:xfrm>
            <a:off x="3327400" y="2411413"/>
            <a:ext cx="1341438"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6" name="AutoShape 22"/>
          <p:cNvSpPr>
            <a:spLocks noChangeArrowheads="1"/>
          </p:cNvSpPr>
          <p:nvPr/>
        </p:nvSpPr>
        <p:spPr bwMode="auto">
          <a:xfrm>
            <a:off x="4514850" y="2411413"/>
            <a:ext cx="1341438"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7" name="AutoShape 23"/>
          <p:cNvSpPr>
            <a:spLocks noChangeArrowheads="1"/>
          </p:cNvSpPr>
          <p:nvPr/>
        </p:nvSpPr>
        <p:spPr bwMode="auto">
          <a:xfrm>
            <a:off x="5732463" y="2411413"/>
            <a:ext cx="1341437"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8" name="AutoShape 24"/>
          <p:cNvSpPr>
            <a:spLocks noChangeArrowheads="1"/>
          </p:cNvSpPr>
          <p:nvPr/>
        </p:nvSpPr>
        <p:spPr bwMode="auto">
          <a:xfrm>
            <a:off x="6913563" y="2409825"/>
            <a:ext cx="1341437" cy="3722688"/>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9" name="AutoShape 25"/>
          <p:cNvSpPr>
            <a:spLocks noChangeArrowheads="1"/>
          </p:cNvSpPr>
          <p:nvPr/>
        </p:nvSpPr>
        <p:spPr bwMode="auto">
          <a:xfrm>
            <a:off x="8108950" y="2409825"/>
            <a:ext cx="1341438" cy="3722688"/>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50" name="Text Box 26"/>
          <p:cNvSpPr txBox="1">
            <a:spLocks noChangeArrowheads="1"/>
          </p:cNvSpPr>
          <p:nvPr/>
        </p:nvSpPr>
        <p:spPr bwMode="auto">
          <a:xfrm rot="5400000">
            <a:off x="965994" y="4324019"/>
            <a:ext cx="3752850" cy="446088"/>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b="1"/>
              <a:t>طراحی و تکوین</a:t>
            </a:r>
            <a:endParaRPr lang="en-US"/>
          </a:p>
        </p:txBody>
      </p:sp>
      <p:sp>
        <p:nvSpPr>
          <p:cNvPr id="14351" name="Text Box 28"/>
          <p:cNvSpPr txBox="1">
            <a:spLocks noChangeArrowheads="1"/>
          </p:cNvSpPr>
          <p:nvPr/>
        </p:nvSpPr>
        <p:spPr bwMode="auto">
          <a:xfrm rot="5400000">
            <a:off x="2128044" y="3948906"/>
            <a:ext cx="3752850" cy="446088"/>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fa-IR" b="1"/>
              <a:t>برو</a:t>
            </a:r>
            <a:r>
              <a:rPr lang="ar-SA" b="1"/>
              <a:t>ندادهاي طراحي و تكوين</a:t>
            </a:r>
            <a:r>
              <a:rPr lang="ar-SA"/>
              <a:t> </a:t>
            </a:r>
            <a:endParaRPr lang="en-US"/>
          </a:p>
        </p:txBody>
      </p:sp>
      <p:sp>
        <p:nvSpPr>
          <p:cNvPr id="14352" name="Text Box 29"/>
          <p:cNvSpPr txBox="1">
            <a:spLocks noChangeArrowheads="1"/>
          </p:cNvSpPr>
          <p:nvPr/>
        </p:nvSpPr>
        <p:spPr bwMode="auto">
          <a:xfrm rot="5400000">
            <a:off x="3508376" y="3895725"/>
            <a:ext cx="3344862" cy="446087"/>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ar-SA" b="1"/>
              <a:t>بازنگري طراحي و تكوين</a:t>
            </a:r>
            <a:r>
              <a:rPr lang="ar-SA"/>
              <a:t> </a:t>
            </a:r>
            <a:endParaRPr lang="en-US"/>
          </a:p>
        </p:txBody>
      </p:sp>
      <p:sp>
        <p:nvSpPr>
          <p:cNvPr id="14353" name="Text Box 30"/>
          <p:cNvSpPr txBox="1">
            <a:spLocks noChangeArrowheads="1"/>
          </p:cNvSpPr>
          <p:nvPr/>
        </p:nvSpPr>
        <p:spPr bwMode="auto">
          <a:xfrm rot="5400000">
            <a:off x="4740275" y="3862388"/>
            <a:ext cx="3344863" cy="446087"/>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ar-SA" b="1"/>
              <a:t>تصديق طراحي و تكوين</a:t>
            </a:r>
            <a:r>
              <a:rPr lang="ar-SA"/>
              <a:t> </a:t>
            </a:r>
            <a:endParaRPr lang="en-US"/>
          </a:p>
        </p:txBody>
      </p:sp>
      <p:sp>
        <p:nvSpPr>
          <p:cNvPr id="14354" name="Text Box 31"/>
          <p:cNvSpPr txBox="1">
            <a:spLocks noChangeArrowheads="1"/>
          </p:cNvSpPr>
          <p:nvPr/>
        </p:nvSpPr>
        <p:spPr bwMode="auto">
          <a:xfrm rot="5400000">
            <a:off x="5686426" y="3956050"/>
            <a:ext cx="3827462" cy="446087"/>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ar-SA" b="1"/>
              <a:t>صحه گذاري طراحي و تكوين</a:t>
            </a:r>
            <a:r>
              <a:rPr lang="ar-SA"/>
              <a:t> </a:t>
            </a:r>
            <a:endParaRPr lang="en-US"/>
          </a:p>
        </p:txBody>
      </p:sp>
      <p:sp>
        <p:nvSpPr>
          <p:cNvPr id="14355" name="Text Box 32"/>
          <p:cNvSpPr txBox="1">
            <a:spLocks noChangeArrowheads="1"/>
          </p:cNvSpPr>
          <p:nvPr/>
        </p:nvSpPr>
        <p:spPr bwMode="auto">
          <a:xfrm rot="5400000">
            <a:off x="6754019" y="4263923"/>
            <a:ext cx="4097337" cy="415925"/>
          </a:xfrm>
          <a:prstGeom prst="rect">
            <a:avLst/>
          </a:prstGeom>
          <a:noFill/>
          <a:ln w="9525">
            <a:noFill/>
            <a:miter lim="800000"/>
            <a:headEnd/>
            <a:tailEnd/>
          </a:ln>
        </p:spPr>
        <p:txBody>
          <a:bodyPr lIns="9525" tIns="9525" rIns="9525" bIns="9525">
            <a:spAutoFit/>
          </a:bodyPr>
          <a:lstStyle/>
          <a:p>
            <a:pPr marL="609600" indent="14288" defTabSz="974725" eaLnBrk="0" hangingPunct="0">
              <a:spcBef>
                <a:spcPct val="50000"/>
              </a:spcBef>
            </a:pPr>
            <a:r>
              <a:rPr lang="ar-SA" sz="2600" b="1" dirty="0"/>
              <a:t>كنترل تغييرات طراحي و تكوين</a:t>
            </a:r>
            <a:r>
              <a:rPr lang="ar-SA" sz="2600" dirty="0"/>
              <a:t> </a:t>
            </a:r>
            <a:endParaRPr lang="en-US" sz="2600" dirty="0"/>
          </a:p>
        </p:txBody>
      </p:sp>
    </p:spTree>
  </p:cSld>
  <p:clrMapOvr>
    <a:masterClrMapping/>
  </p:clrMapOvr>
  <p:transition spd="med">
    <p:zo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747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طرح ريزي طراحي و تكوين</a:t>
            </a:r>
            <a:endParaRPr lang="en-US" sz="4000" smtClean="0"/>
          </a:p>
        </p:txBody>
      </p:sp>
      <p:sp>
        <p:nvSpPr>
          <p:cNvPr id="15363" name="Rectangle 3"/>
          <p:cNvSpPr>
            <a:spLocks noGrp="1" noChangeArrowheads="1"/>
          </p:cNvSpPr>
          <p:nvPr>
            <p:ph type="body" idx="1"/>
          </p:nvPr>
        </p:nvSpPr>
        <p:spPr>
          <a:xfrm>
            <a:off x="168275" y="1038225"/>
            <a:ext cx="9604375" cy="5786438"/>
          </a:xfrm>
        </p:spPr>
        <p:txBody>
          <a:bodyPr/>
          <a:lstStyle/>
          <a:p>
            <a:pPr marL="0" indent="0" algn="justLow">
              <a:spcBef>
                <a:spcPct val="30000"/>
              </a:spcBef>
              <a:buFont typeface="Wingdings" pitchFamily="2" charset="2"/>
              <a:buNone/>
            </a:pPr>
            <a:r>
              <a:rPr lang="ar-SA" sz="2800" b="1" smtClean="0"/>
              <a:t>سازمان بايد طراحي و تكوين محصول را طرح ريزي كرده و تحت كنترل داشته باشد . در طي طرح ريزي طراحي و تكوين ، سازمان بايد موارد زير را تعيين كند :</a:t>
            </a:r>
          </a:p>
          <a:p>
            <a:pPr marL="0" indent="0" algn="justLow">
              <a:spcBef>
                <a:spcPct val="30000"/>
              </a:spcBef>
              <a:buFont typeface="Wingdings" pitchFamily="2" charset="2"/>
              <a:buChar char="q"/>
            </a:pPr>
            <a:r>
              <a:rPr lang="ar-SA" sz="2800" b="1" smtClean="0"/>
              <a:t>مراحل طراحي و تكوين</a:t>
            </a:r>
          </a:p>
          <a:p>
            <a:pPr marL="0" indent="0" algn="justLow">
              <a:spcBef>
                <a:spcPct val="30000"/>
              </a:spcBef>
              <a:buFont typeface="Wingdings" pitchFamily="2" charset="2"/>
              <a:buChar char="q"/>
            </a:pPr>
            <a:r>
              <a:rPr lang="ar-SA" sz="2800" b="1" smtClean="0"/>
              <a:t>بازنگري ، تصديق و صحه گذاري كه براي هر مرحله از طراحي و تكوين مناسب باشد </a:t>
            </a:r>
          </a:p>
          <a:p>
            <a:pPr marL="0" indent="0" algn="justLow">
              <a:spcBef>
                <a:spcPct val="30000"/>
              </a:spcBef>
              <a:buFont typeface="Wingdings" pitchFamily="2" charset="2"/>
              <a:buChar char="q"/>
            </a:pPr>
            <a:r>
              <a:rPr lang="ar-SA" sz="2800" b="1" smtClean="0"/>
              <a:t>مسووليت ها و اختيارات براي طراحي و تكوين</a:t>
            </a:r>
          </a:p>
          <a:p>
            <a:pPr marL="0" indent="0" algn="justLow">
              <a:spcBef>
                <a:spcPct val="30000"/>
              </a:spcBef>
              <a:buFont typeface="Wingdings" pitchFamily="2" charset="2"/>
              <a:buNone/>
            </a:pPr>
            <a:r>
              <a:rPr lang="ar-SA" sz="2800" b="1" smtClean="0"/>
              <a:t>سازمان بايد فصل مشترك هاي بين گروه هاي مختلف دخيل در طراحي و تكوين را بمنظور حصول اطمينان از تبادل اطلاعات به صورت اثر بخش و واگذاري روشن مسووليت ها مديريت نمايد .</a:t>
            </a:r>
          </a:p>
          <a:p>
            <a:pPr marL="0" indent="0" algn="justLow">
              <a:spcBef>
                <a:spcPct val="30000"/>
              </a:spcBef>
              <a:buFont typeface="Wingdings" pitchFamily="2" charset="2"/>
              <a:buNone/>
            </a:pPr>
            <a:r>
              <a:rPr lang="ar-SA" sz="2800" b="1" smtClean="0"/>
              <a:t>برونداد طرح ريزي همچنانكه طراحي و تكوين پيش مي رود بايد به نحو مقتضي روزآمد گردد .</a:t>
            </a:r>
          </a:p>
        </p:txBody>
      </p:sp>
    </p:spTree>
  </p:cSld>
  <p:clrMapOvr>
    <a:masterClrMapping/>
  </p:clrMapOvr>
  <p:transition spd="med">
    <p:zo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2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دروندادهاي طراحي و تكوين</a:t>
            </a:r>
            <a:r>
              <a:rPr lang="ar-SA" b="0" smtClean="0"/>
              <a:t> </a:t>
            </a:r>
            <a:endParaRPr lang="en-US" b="0" smtClean="0"/>
          </a:p>
        </p:txBody>
      </p:sp>
      <p:sp>
        <p:nvSpPr>
          <p:cNvPr id="16387" name="Rectangle 3"/>
          <p:cNvSpPr>
            <a:spLocks noGrp="1" noChangeArrowheads="1"/>
          </p:cNvSpPr>
          <p:nvPr>
            <p:ph type="body" idx="1"/>
          </p:nvPr>
        </p:nvSpPr>
        <p:spPr>
          <a:xfrm>
            <a:off x="158750" y="1057275"/>
            <a:ext cx="9604375" cy="5622925"/>
          </a:xfrm>
        </p:spPr>
        <p:txBody>
          <a:bodyPr/>
          <a:lstStyle/>
          <a:p>
            <a:pPr marL="0" indent="0" algn="justLow">
              <a:spcBef>
                <a:spcPct val="30000"/>
              </a:spcBef>
              <a:buFont typeface="Wingdings" pitchFamily="2" charset="2"/>
              <a:buNone/>
            </a:pPr>
            <a:r>
              <a:rPr lang="ar-SA" b="1" smtClean="0"/>
              <a:t>دروندادهاي مربوط به الزامات و يا خواسته هاي مربوط به محصول بايد تعيين شده و سوابق آن نگهداري شود . (به بند 4-2-4 رجوع شود.) اين دروندادها بايد شامل موارد زير باشد :</a:t>
            </a:r>
          </a:p>
          <a:p>
            <a:pPr marL="0" indent="0" algn="justLow">
              <a:spcBef>
                <a:spcPct val="30000"/>
              </a:spcBef>
              <a:buFont typeface="Wingdings" pitchFamily="2" charset="2"/>
              <a:buChar char="q"/>
            </a:pPr>
            <a:r>
              <a:rPr lang="ar-SA" b="1" smtClean="0"/>
              <a:t>الزامات و يا خواسته هاي كاركردي و عملكردي</a:t>
            </a:r>
          </a:p>
          <a:p>
            <a:pPr marL="0" indent="0" algn="justLow">
              <a:spcBef>
                <a:spcPct val="30000"/>
              </a:spcBef>
              <a:buFont typeface="Wingdings" pitchFamily="2" charset="2"/>
              <a:buChar char="q"/>
            </a:pPr>
            <a:r>
              <a:rPr lang="ar-SA" b="1" smtClean="0"/>
              <a:t>الزامات مربوط به قوانين و مقررات ذيربط</a:t>
            </a:r>
          </a:p>
          <a:p>
            <a:pPr marL="0" indent="0" algn="justLow">
              <a:spcBef>
                <a:spcPct val="30000"/>
              </a:spcBef>
              <a:buFont typeface="Wingdings" pitchFamily="2" charset="2"/>
              <a:buChar char="q"/>
            </a:pPr>
            <a:r>
              <a:rPr lang="ar-SA" b="1" smtClean="0"/>
              <a:t>برحسب مورد ، اطلاعات حاصله از طراحي هاي مشابه قبلي </a:t>
            </a:r>
          </a:p>
          <a:p>
            <a:pPr marL="0" indent="0" algn="justLow">
              <a:spcBef>
                <a:spcPct val="30000"/>
              </a:spcBef>
              <a:buFont typeface="Wingdings" pitchFamily="2" charset="2"/>
              <a:buChar char="q"/>
            </a:pPr>
            <a:r>
              <a:rPr lang="ar-SA" b="1" smtClean="0"/>
              <a:t>ساير الزامات و يا خواسته هاي اساسي براي طراحي و تكوين</a:t>
            </a:r>
          </a:p>
          <a:p>
            <a:pPr marL="0" indent="0" algn="justLow">
              <a:spcBef>
                <a:spcPct val="30000"/>
              </a:spcBef>
              <a:buFont typeface="Wingdings" pitchFamily="2" charset="2"/>
              <a:buNone/>
            </a:pPr>
            <a:r>
              <a:rPr lang="ar-SA" b="1" smtClean="0"/>
              <a:t>اين دروندادها بايد از نظر كفايت بازنگري شوند . الزامات و يا خواسته ها بايد كامل ، بدون ابهام بوده و در تعارض با يكديگر نباشند .</a:t>
            </a:r>
            <a:endParaRPr lang="en-GB" b="1" smtClean="0"/>
          </a:p>
        </p:txBody>
      </p:sp>
    </p:spTree>
  </p:cSld>
  <p:clrMapOvr>
    <a:masterClrMapping/>
  </p:clrMapOvr>
  <p:transition spd="med">
    <p:zo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536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mtClean="0"/>
              <a:t>بروندادهاي طراحي و تكوين</a:t>
            </a:r>
            <a:r>
              <a:rPr lang="ar-SA" sz="4000" b="0" smtClean="0"/>
              <a:t> </a:t>
            </a:r>
            <a:endParaRPr lang="en-US" sz="4000" b="0" smtClean="0"/>
          </a:p>
        </p:txBody>
      </p:sp>
      <p:sp>
        <p:nvSpPr>
          <p:cNvPr id="17411" name="Rectangle 3"/>
          <p:cNvSpPr>
            <a:spLocks noGrp="1" noChangeArrowheads="1"/>
          </p:cNvSpPr>
          <p:nvPr>
            <p:ph type="body" idx="1"/>
          </p:nvPr>
        </p:nvSpPr>
        <p:spPr>
          <a:xfrm>
            <a:off x="130175" y="936625"/>
            <a:ext cx="9604375" cy="5778500"/>
          </a:xfrm>
        </p:spPr>
        <p:txBody>
          <a:bodyPr/>
          <a:lstStyle/>
          <a:p>
            <a:pPr marL="0" indent="0" algn="justLow">
              <a:spcBef>
                <a:spcPct val="20000"/>
              </a:spcBef>
              <a:buFont typeface="Wingdings" pitchFamily="2" charset="2"/>
              <a:buNone/>
            </a:pPr>
            <a:r>
              <a:rPr lang="ar-SA" sz="3500" b="1" smtClean="0"/>
              <a:t>بروندادهاي طراحي و تكوين بايد به نحوي ارايه شوند كه بتوان آن را بر طبق درونداد طراحي و تكوين تصديق كرد و بايد قبل از ترخيص تائيد گردند .</a:t>
            </a:r>
          </a:p>
          <a:p>
            <a:pPr marL="0" indent="0" algn="justLow">
              <a:spcBef>
                <a:spcPct val="20000"/>
              </a:spcBef>
              <a:buFont typeface="Wingdings" pitchFamily="2" charset="2"/>
              <a:buChar char="q"/>
            </a:pPr>
            <a:r>
              <a:rPr lang="ar-SA" sz="3500" b="1" smtClean="0"/>
              <a:t>الزامات و يا خواسته هاي مربوط به درونداد طراحي و تكوين را برآورده كنند .</a:t>
            </a:r>
          </a:p>
          <a:p>
            <a:pPr marL="0" indent="0" algn="justLow">
              <a:spcBef>
                <a:spcPct val="20000"/>
              </a:spcBef>
              <a:buFont typeface="Wingdings" pitchFamily="2" charset="2"/>
              <a:buChar char="q"/>
            </a:pPr>
            <a:r>
              <a:rPr lang="ar-SA" sz="3500" b="1" smtClean="0"/>
              <a:t>اطلاعات مناسب را براي خريد ، توليد و براي ارايه خدمات فراهم آورد .</a:t>
            </a:r>
          </a:p>
          <a:p>
            <a:pPr marL="0" indent="0" algn="justLow">
              <a:spcBef>
                <a:spcPct val="20000"/>
              </a:spcBef>
              <a:buFont typeface="Wingdings" pitchFamily="2" charset="2"/>
              <a:buChar char="q"/>
            </a:pPr>
            <a:r>
              <a:rPr lang="ar-SA" sz="3500" b="1" smtClean="0"/>
              <a:t>شامل معيارهاي پذيرش محصول بوده يابه آنهاارجاع دهد .</a:t>
            </a:r>
          </a:p>
          <a:p>
            <a:pPr marL="0" indent="0" algn="justLow">
              <a:spcBef>
                <a:spcPct val="20000"/>
              </a:spcBef>
              <a:buFont typeface="Wingdings" pitchFamily="2" charset="2"/>
              <a:buChar char="q"/>
            </a:pPr>
            <a:r>
              <a:rPr lang="ar-SA" sz="3500" b="1" smtClean="0"/>
              <a:t>ويژگي هاي محصول را كه براي استفاده ايمن و درست آن اساسي هستند مشخص كند</a:t>
            </a:r>
            <a:endParaRPr lang="fa-IR" sz="3500" b="1" smtClean="0"/>
          </a:p>
        </p:txBody>
      </p:sp>
    </p:spTree>
  </p:cSld>
  <p:clrMapOvr>
    <a:masterClrMapping/>
  </p:clrMapOvr>
  <p:transition spd="med">
    <p:zo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بازنگري طراحي و تكوين</a:t>
            </a:r>
            <a:r>
              <a:rPr lang="ar-SA" b="0" smtClean="0"/>
              <a:t> </a:t>
            </a:r>
            <a:endParaRPr lang="en-US" b="0" smtClean="0"/>
          </a:p>
        </p:txBody>
      </p:sp>
      <p:sp>
        <p:nvSpPr>
          <p:cNvPr id="18435" name="Rectangle 3"/>
          <p:cNvSpPr>
            <a:spLocks noGrp="1" noChangeArrowheads="1"/>
          </p:cNvSpPr>
          <p:nvPr>
            <p:ph type="body" idx="1"/>
          </p:nvPr>
        </p:nvSpPr>
        <p:spPr>
          <a:xfrm>
            <a:off x="139700" y="982663"/>
            <a:ext cx="9604375" cy="5519737"/>
          </a:xfrm>
        </p:spPr>
        <p:txBody>
          <a:bodyPr/>
          <a:lstStyle/>
          <a:p>
            <a:pPr marL="0" indent="0" algn="justLow">
              <a:buFont typeface="Wingdings" pitchFamily="2" charset="2"/>
              <a:buNone/>
            </a:pPr>
            <a:r>
              <a:rPr lang="ar-SA" sz="3100" b="1" smtClean="0"/>
              <a:t>در مراحل مناسبي بازنگري هاي نظام يافته طراحي و تكوين بايدبر طبق ترتيبات طرح ريزي شده(به </a:t>
            </a:r>
            <a:r>
              <a:rPr lang="ar-SA" sz="3500" b="1" smtClean="0"/>
              <a:t>بند7-3-1رجوع</a:t>
            </a:r>
            <a:r>
              <a:rPr lang="ar-SA" sz="3100" b="1" smtClean="0"/>
              <a:t> شود)انجام گيردتا :</a:t>
            </a:r>
          </a:p>
          <a:p>
            <a:pPr marL="0" indent="0" algn="justLow">
              <a:buFont typeface="Wingdings" pitchFamily="2" charset="2"/>
              <a:buChar char="q"/>
            </a:pPr>
            <a:r>
              <a:rPr lang="ar-SA" sz="3100" b="1" smtClean="0"/>
              <a:t>توانايي نتايج حاصل از طراحي و تكوين در برآورده كردن الزامات و يا خواسته ها ارزيابي شود </a:t>
            </a:r>
          </a:p>
          <a:p>
            <a:pPr marL="0" indent="0" algn="justLow">
              <a:buFont typeface="Wingdings" pitchFamily="2" charset="2"/>
              <a:buChar char="q"/>
            </a:pPr>
            <a:r>
              <a:rPr lang="ar-SA" sz="3100" b="1" smtClean="0"/>
              <a:t>هر مسئله اي مشخص شده و اقدامات ضروري پيشنهاد گردد .</a:t>
            </a:r>
          </a:p>
          <a:p>
            <a:pPr marL="0" indent="0" algn="justLow">
              <a:buFont typeface="Wingdings" pitchFamily="2" charset="2"/>
              <a:buNone/>
            </a:pPr>
            <a:r>
              <a:rPr lang="ar-SA" sz="3100" b="1" smtClean="0"/>
              <a:t>شركت كنندگان در چنين بازنگري هايي بايد شامل نمايندگان بخش هايي باشند كه با مرحله يا مراحل طراحي و تكوين تحت بازنگري مرتبط هستند . سوابق نتايج بازنگري ها و هر نوع اقدامات ضروري بايد نگهداري شود . (به بند 4-2-4 رجوع شود .)</a:t>
            </a:r>
            <a:endParaRPr lang="en-US" sz="3100" b="1" smtClean="0"/>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1458" name="Rectangle 2"/>
          <p:cNvSpPr>
            <a:spLocks noGrp="1" noChangeArrowheads="1"/>
          </p:cNvSpPr>
          <p:nvPr>
            <p:ph type="title"/>
          </p:nvPr>
        </p:nvSpPr>
        <p:spPr>
          <a:xfrm>
            <a:off x="0" y="217488"/>
            <a:ext cx="9859963" cy="534987"/>
          </a:xfrm>
          <a:solidFill>
            <a:srgbClr val="0000FF"/>
          </a:solidFill>
        </p:spPr>
        <p:txBody>
          <a:bodyPr/>
          <a:lstStyle/>
          <a:p>
            <a:pPr marL="1117600" indent="-1117600">
              <a:defRPr/>
            </a:pPr>
            <a:r>
              <a:rPr lang="ar-SA" dirty="0" smtClean="0">
                <a:ea typeface="+mj-ea"/>
              </a:rPr>
              <a:t>سير تكامل كيفيت</a:t>
            </a:r>
            <a:endParaRPr lang="en-US" dirty="0" smtClean="0">
              <a:ea typeface="+mj-ea"/>
            </a:endParaRPr>
          </a:p>
        </p:txBody>
      </p:sp>
      <p:sp>
        <p:nvSpPr>
          <p:cNvPr id="3731464" name="Line 8"/>
          <p:cNvSpPr>
            <a:spLocks noChangeShapeType="1"/>
          </p:cNvSpPr>
          <p:nvPr/>
        </p:nvSpPr>
        <p:spPr bwMode="auto">
          <a:xfrm flipV="1">
            <a:off x="762000" y="2306638"/>
            <a:ext cx="1588" cy="4170362"/>
          </a:xfrm>
          <a:prstGeom prst="line">
            <a:avLst/>
          </a:prstGeom>
          <a:noFill/>
          <a:ln w="38100">
            <a:solidFill>
              <a:srgbClr val="000000"/>
            </a:solidFill>
            <a:round/>
            <a:headEnd/>
            <a:tailEnd type="triangle" w="med" len="med"/>
          </a:ln>
        </p:spPr>
        <p:txBody>
          <a:bodyPr/>
          <a:lstStyle/>
          <a:p>
            <a:endParaRPr lang="fa-IR"/>
          </a:p>
        </p:txBody>
      </p:sp>
      <p:sp>
        <p:nvSpPr>
          <p:cNvPr id="3731465" name="Line 9"/>
          <p:cNvSpPr>
            <a:spLocks noChangeShapeType="1"/>
          </p:cNvSpPr>
          <p:nvPr/>
        </p:nvSpPr>
        <p:spPr bwMode="auto">
          <a:xfrm>
            <a:off x="533400" y="6227763"/>
            <a:ext cx="8296275" cy="1587"/>
          </a:xfrm>
          <a:prstGeom prst="line">
            <a:avLst/>
          </a:prstGeom>
          <a:noFill/>
          <a:ln w="38100">
            <a:solidFill>
              <a:srgbClr val="000000"/>
            </a:solidFill>
            <a:round/>
            <a:headEnd/>
            <a:tailEnd type="triangle" w="med" len="med"/>
          </a:ln>
        </p:spPr>
        <p:txBody>
          <a:bodyPr/>
          <a:lstStyle/>
          <a:p>
            <a:endParaRPr lang="fa-IR" b="1"/>
          </a:p>
        </p:txBody>
      </p:sp>
      <p:sp>
        <p:nvSpPr>
          <p:cNvPr id="3731466" name="Text Box 10"/>
          <p:cNvSpPr txBox="1">
            <a:spLocks noChangeArrowheads="1"/>
          </p:cNvSpPr>
          <p:nvPr/>
        </p:nvSpPr>
        <p:spPr bwMode="auto">
          <a:xfrm>
            <a:off x="617538" y="5740400"/>
            <a:ext cx="1292225" cy="336550"/>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کارگران</a:t>
            </a:r>
            <a:endParaRPr lang="en-US" sz="1600" b="1">
              <a:latin typeface="Tahoma" pitchFamily="34" charset="0"/>
              <a:ea typeface="Homa"/>
              <a:cs typeface="Homa"/>
            </a:endParaRPr>
          </a:p>
        </p:txBody>
      </p:sp>
      <p:sp>
        <p:nvSpPr>
          <p:cNvPr id="3731467" name="Text Box 11"/>
          <p:cNvSpPr txBox="1">
            <a:spLocks noChangeArrowheads="1"/>
          </p:cNvSpPr>
          <p:nvPr/>
        </p:nvSpPr>
        <p:spPr bwMode="auto">
          <a:xfrm>
            <a:off x="1370013" y="5413375"/>
            <a:ext cx="1296987" cy="336550"/>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سرپرستان </a:t>
            </a:r>
            <a:endParaRPr lang="en-US" sz="1600" b="1">
              <a:latin typeface="Tahoma" pitchFamily="34" charset="0"/>
              <a:ea typeface="Homa"/>
              <a:cs typeface="Homa"/>
            </a:endParaRPr>
          </a:p>
        </p:txBody>
      </p:sp>
      <p:sp>
        <p:nvSpPr>
          <p:cNvPr id="3731468" name="Text Box 12"/>
          <p:cNvSpPr txBox="1">
            <a:spLocks noChangeArrowheads="1"/>
          </p:cNvSpPr>
          <p:nvPr/>
        </p:nvSpPr>
        <p:spPr bwMode="auto">
          <a:xfrm>
            <a:off x="2085975" y="5086350"/>
            <a:ext cx="1293813" cy="336550"/>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بازرسي</a:t>
            </a:r>
            <a:endParaRPr lang="en-US" sz="1600" b="1">
              <a:latin typeface="Tahoma" pitchFamily="34" charset="0"/>
              <a:ea typeface="Homa"/>
              <a:cs typeface="Homa"/>
            </a:endParaRPr>
          </a:p>
        </p:txBody>
      </p:sp>
      <p:sp>
        <p:nvSpPr>
          <p:cNvPr id="3731469" name="Text Box 13"/>
          <p:cNvSpPr txBox="1">
            <a:spLocks noChangeArrowheads="1"/>
          </p:cNvSpPr>
          <p:nvPr/>
        </p:nvSpPr>
        <p:spPr bwMode="auto">
          <a:xfrm>
            <a:off x="2925763" y="4678363"/>
            <a:ext cx="1292225" cy="336550"/>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کنترل </a:t>
            </a:r>
            <a:r>
              <a:rPr lang="ar-SA" sz="1600" b="1">
                <a:latin typeface="Tahoma" pitchFamily="34" charset="0"/>
                <a:ea typeface="Homa"/>
                <a:cs typeface="Homa"/>
              </a:rPr>
              <a:t>كيفيت</a:t>
            </a:r>
            <a:endParaRPr lang="en-US" sz="1600" b="1">
              <a:latin typeface="Tahoma" pitchFamily="34" charset="0"/>
              <a:ea typeface="Homa"/>
              <a:cs typeface="Homa"/>
            </a:endParaRPr>
          </a:p>
        </p:txBody>
      </p:sp>
      <p:sp>
        <p:nvSpPr>
          <p:cNvPr id="3731470" name="Text Box 14"/>
          <p:cNvSpPr txBox="1">
            <a:spLocks noChangeArrowheads="1"/>
          </p:cNvSpPr>
          <p:nvPr/>
        </p:nvSpPr>
        <p:spPr bwMode="auto">
          <a:xfrm>
            <a:off x="3967163" y="3941763"/>
            <a:ext cx="1597025" cy="703262"/>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کنترل </a:t>
            </a:r>
            <a:r>
              <a:rPr lang="ar-SA" sz="1600" b="1">
                <a:latin typeface="Tahoma" pitchFamily="34" charset="0"/>
                <a:ea typeface="Homa"/>
                <a:cs typeface="Homa"/>
              </a:rPr>
              <a:t>كيفيت</a:t>
            </a:r>
            <a:endParaRPr lang="en-US" sz="1600" b="1">
              <a:latin typeface="Tahoma" pitchFamily="34" charset="0"/>
              <a:ea typeface="Homa"/>
              <a:cs typeface="Homa"/>
            </a:endParaRPr>
          </a:p>
          <a:p>
            <a:pPr algn="ctr">
              <a:spcBef>
                <a:spcPct val="50000"/>
              </a:spcBef>
            </a:pPr>
            <a:r>
              <a:rPr lang="fa-IR" sz="1600" b="1">
                <a:latin typeface="Tahoma" pitchFamily="34" charset="0"/>
                <a:ea typeface="Homa"/>
                <a:cs typeface="Homa"/>
              </a:rPr>
              <a:t> فرآگير ( </a:t>
            </a:r>
            <a:r>
              <a:rPr lang="en-US" sz="1600" b="1">
                <a:latin typeface="Tahoma" pitchFamily="34" charset="0"/>
                <a:ea typeface="Homa"/>
                <a:cs typeface="Homa"/>
              </a:rPr>
              <a:t>TQC</a:t>
            </a:r>
            <a:r>
              <a:rPr lang="fa-IR" sz="1600" b="1">
                <a:latin typeface="Tahoma" pitchFamily="34" charset="0"/>
                <a:ea typeface="Homa"/>
                <a:cs typeface="Homa"/>
              </a:rPr>
              <a:t> )</a:t>
            </a:r>
            <a:endParaRPr lang="en-US" sz="1600" b="1">
              <a:latin typeface="Tahoma" pitchFamily="34" charset="0"/>
              <a:ea typeface="Homa"/>
              <a:cs typeface="Homa"/>
            </a:endParaRPr>
          </a:p>
        </p:txBody>
      </p:sp>
      <p:sp>
        <p:nvSpPr>
          <p:cNvPr id="3731471" name="Text Box 15"/>
          <p:cNvSpPr txBox="1">
            <a:spLocks noChangeArrowheads="1"/>
          </p:cNvSpPr>
          <p:nvPr/>
        </p:nvSpPr>
        <p:spPr bwMode="auto">
          <a:xfrm>
            <a:off x="5054600" y="3400425"/>
            <a:ext cx="1673225" cy="703263"/>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تضمين </a:t>
            </a:r>
            <a:r>
              <a:rPr lang="ar-SA" sz="1600" b="1">
                <a:latin typeface="Tahoma" pitchFamily="34" charset="0"/>
                <a:ea typeface="Homa"/>
                <a:cs typeface="Homa"/>
              </a:rPr>
              <a:t>كيفيت     </a:t>
            </a:r>
            <a:endParaRPr lang="en-US" sz="1600" b="1">
              <a:latin typeface="Tahoma" pitchFamily="34" charset="0"/>
              <a:ea typeface="Homa"/>
              <a:cs typeface="Homa"/>
            </a:endParaRPr>
          </a:p>
          <a:p>
            <a:pPr algn="ctr">
              <a:spcBef>
                <a:spcPct val="50000"/>
              </a:spcBef>
            </a:pPr>
            <a:r>
              <a:rPr lang="fa-IR" sz="1600" b="1">
                <a:latin typeface="Tahoma" pitchFamily="34" charset="0"/>
                <a:ea typeface="Homa"/>
                <a:cs typeface="Homa"/>
              </a:rPr>
              <a:t> (</a:t>
            </a:r>
            <a:r>
              <a:rPr lang="en-US" sz="1600" b="1">
                <a:latin typeface="Tahoma" pitchFamily="34" charset="0"/>
                <a:ea typeface="Homa"/>
                <a:cs typeface="Homa"/>
              </a:rPr>
              <a:t>QA </a:t>
            </a:r>
            <a:r>
              <a:rPr lang="ar-SA" sz="1600" b="1">
                <a:latin typeface="Tahoma" pitchFamily="34" charset="0"/>
                <a:ea typeface="Homa"/>
                <a:cs typeface="Homa"/>
              </a:rPr>
              <a:t> </a:t>
            </a:r>
            <a:r>
              <a:rPr lang="fa-IR" sz="1600" b="1">
                <a:latin typeface="Tahoma" pitchFamily="34" charset="0"/>
                <a:ea typeface="Homa"/>
                <a:cs typeface="Homa"/>
              </a:rPr>
              <a:t>)</a:t>
            </a:r>
            <a:endParaRPr lang="en-US" sz="1600" b="1">
              <a:latin typeface="Tahoma" pitchFamily="34" charset="0"/>
              <a:ea typeface="Homa"/>
              <a:cs typeface="Homa"/>
            </a:endParaRPr>
          </a:p>
        </p:txBody>
      </p:sp>
      <p:sp>
        <p:nvSpPr>
          <p:cNvPr id="3731472" name="Text Box 16"/>
          <p:cNvSpPr txBox="1">
            <a:spLocks noChangeArrowheads="1"/>
          </p:cNvSpPr>
          <p:nvPr/>
        </p:nvSpPr>
        <p:spPr bwMode="auto">
          <a:xfrm>
            <a:off x="7469188" y="2224088"/>
            <a:ext cx="1695450" cy="703262"/>
          </a:xfrm>
          <a:prstGeom prst="rect">
            <a:avLst/>
          </a:prstGeom>
          <a:noFill/>
          <a:ln w="9525">
            <a:noFill/>
            <a:miter lim="800000"/>
            <a:headEnd/>
            <a:tailEnd/>
          </a:ln>
        </p:spPr>
        <p:txBody>
          <a:bodyPr>
            <a:spAutoFit/>
          </a:bodyPr>
          <a:lstStyle/>
          <a:p>
            <a:pPr algn="ctr">
              <a:spcBef>
                <a:spcPct val="50000"/>
              </a:spcBef>
            </a:pPr>
            <a:r>
              <a:rPr lang="fa-IR" sz="1600" b="1">
                <a:latin typeface="Tahoma" pitchFamily="34" charset="0"/>
                <a:ea typeface="Homa"/>
                <a:cs typeface="Homa"/>
              </a:rPr>
              <a:t>تعالي تجاري      </a:t>
            </a:r>
            <a:endParaRPr lang="en-US" sz="1600" b="1">
              <a:latin typeface="Tahoma" pitchFamily="34" charset="0"/>
              <a:ea typeface="Homa"/>
              <a:cs typeface="Homa"/>
            </a:endParaRPr>
          </a:p>
          <a:p>
            <a:pPr algn="ctr">
              <a:spcBef>
                <a:spcPct val="50000"/>
              </a:spcBef>
            </a:pPr>
            <a:r>
              <a:rPr lang="fa-IR" sz="1600" b="1">
                <a:latin typeface="Tahoma" pitchFamily="34" charset="0"/>
                <a:ea typeface="Homa"/>
                <a:cs typeface="Homa"/>
              </a:rPr>
              <a:t>( </a:t>
            </a:r>
            <a:r>
              <a:rPr lang="en-US" sz="1600" b="1">
                <a:latin typeface="Tahoma" pitchFamily="34" charset="0"/>
                <a:ea typeface="Homa"/>
                <a:cs typeface="Homa"/>
              </a:rPr>
              <a:t>BE</a:t>
            </a:r>
            <a:r>
              <a:rPr lang="ar-SA" sz="1600" b="1">
                <a:latin typeface="Tahoma" pitchFamily="34" charset="0"/>
                <a:ea typeface="Homa"/>
                <a:cs typeface="Homa"/>
              </a:rPr>
              <a:t> </a:t>
            </a:r>
            <a:r>
              <a:rPr lang="fa-IR" sz="1600" b="1">
                <a:latin typeface="Tahoma" pitchFamily="34" charset="0"/>
                <a:ea typeface="Homa"/>
                <a:cs typeface="Homa"/>
              </a:rPr>
              <a:t>)</a:t>
            </a:r>
            <a:endParaRPr lang="en-US" sz="1600" b="1">
              <a:latin typeface="Tahoma" pitchFamily="34" charset="0"/>
              <a:ea typeface="Homa"/>
              <a:cs typeface="Homa"/>
            </a:endParaRPr>
          </a:p>
        </p:txBody>
      </p:sp>
      <p:sp>
        <p:nvSpPr>
          <p:cNvPr id="3731473" name="Text Box 17"/>
          <p:cNvSpPr txBox="1">
            <a:spLocks noChangeArrowheads="1"/>
          </p:cNvSpPr>
          <p:nvPr/>
        </p:nvSpPr>
        <p:spPr bwMode="auto">
          <a:xfrm>
            <a:off x="6310313" y="2695575"/>
            <a:ext cx="1630362" cy="703263"/>
          </a:xfrm>
          <a:prstGeom prst="rect">
            <a:avLst/>
          </a:prstGeom>
          <a:noFill/>
          <a:ln w="9525">
            <a:noFill/>
            <a:miter lim="800000"/>
            <a:headEnd/>
            <a:tailEnd/>
          </a:ln>
        </p:spPr>
        <p:txBody>
          <a:bodyPr>
            <a:spAutoFit/>
          </a:bodyPr>
          <a:lstStyle/>
          <a:p>
            <a:pPr algn="ctr">
              <a:spcBef>
                <a:spcPct val="50000"/>
              </a:spcBef>
            </a:pPr>
            <a:r>
              <a:rPr lang="ar-SA" sz="1600" b="1">
                <a:latin typeface="Tahoma" pitchFamily="34" charset="0"/>
                <a:ea typeface="Homa"/>
                <a:cs typeface="Homa"/>
              </a:rPr>
              <a:t>مديريت</a:t>
            </a:r>
            <a:r>
              <a:rPr lang="fa-IR" sz="1600" b="1">
                <a:latin typeface="Tahoma" pitchFamily="34" charset="0"/>
                <a:ea typeface="Homa"/>
                <a:cs typeface="Homa"/>
              </a:rPr>
              <a:t> </a:t>
            </a:r>
            <a:r>
              <a:rPr lang="ar-SA" sz="1600" b="1">
                <a:latin typeface="Tahoma" pitchFamily="34" charset="0"/>
                <a:ea typeface="Homa"/>
                <a:cs typeface="Homa"/>
              </a:rPr>
              <a:t>كيفيت</a:t>
            </a:r>
            <a:r>
              <a:rPr lang="fa-IR" sz="1600" b="1">
                <a:latin typeface="Tahoma" pitchFamily="34" charset="0"/>
                <a:ea typeface="Homa"/>
                <a:cs typeface="Homa"/>
              </a:rPr>
              <a:t> </a:t>
            </a:r>
            <a:endParaRPr lang="en-US" sz="1600" b="1">
              <a:latin typeface="Tahoma" pitchFamily="34" charset="0"/>
              <a:ea typeface="Homa"/>
              <a:cs typeface="Homa"/>
            </a:endParaRPr>
          </a:p>
          <a:p>
            <a:pPr algn="ctr">
              <a:spcBef>
                <a:spcPct val="50000"/>
              </a:spcBef>
            </a:pPr>
            <a:r>
              <a:rPr lang="fa-IR" sz="1600" b="1">
                <a:latin typeface="Tahoma" pitchFamily="34" charset="0"/>
                <a:ea typeface="Homa"/>
                <a:cs typeface="Homa"/>
              </a:rPr>
              <a:t>جامع ( </a:t>
            </a:r>
            <a:r>
              <a:rPr lang="en-US" sz="1600" b="1">
                <a:latin typeface="Tahoma" pitchFamily="34" charset="0"/>
                <a:ea typeface="Homa"/>
                <a:cs typeface="Homa"/>
              </a:rPr>
              <a:t>TQM</a:t>
            </a:r>
            <a:r>
              <a:rPr lang="ar-SA" sz="1600" b="1">
                <a:latin typeface="Tahoma" pitchFamily="34" charset="0"/>
                <a:ea typeface="Homa"/>
                <a:cs typeface="Homa"/>
              </a:rPr>
              <a:t> </a:t>
            </a:r>
            <a:r>
              <a:rPr lang="fa-IR" sz="1600" b="1">
                <a:latin typeface="Tahoma" pitchFamily="34" charset="0"/>
                <a:ea typeface="Homa"/>
                <a:cs typeface="Homa"/>
              </a:rPr>
              <a:t>)</a:t>
            </a:r>
            <a:endParaRPr lang="en-US" sz="1600" b="1">
              <a:latin typeface="Tahoma" pitchFamily="34" charset="0"/>
              <a:ea typeface="Homa"/>
              <a:cs typeface="Homa"/>
            </a:endParaRPr>
          </a:p>
        </p:txBody>
      </p:sp>
      <p:sp>
        <p:nvSpPr>
          <p:cNvPr id="3731474" name="Text Box 18"/>
          <p:cNvSpPr txBox="1">
            <a:spLocks noChangeArrowheads="1"/>
          </p:cNvSpPr>
          <p:nvPr/>
        </p:nvSpPr>
        <p:spPr bwMode="auto">
          <a:xfrm>
            <a:off x="4552950" y="2714625"/>
            <a:ext cx="1597025" cy="30480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فرآگيري انسانها </a:t>
            </a:r>
            <a:endParaRPr lang="en-US" sz="1400" b="1">
              <a:ea typeface="Homa"/>
              <a:cs typeface="Homa"/>
            </a:endParaRPr>
          </a:p>
        </p:txBody>
      </p:sp>
      <p:sp>
        <p:nvSpPr>
          <p:cNvPr id="3731475" name="Text Box 19"/>
          <p:cNvSpPr txBox="1">
            <a:spLocks noChangeArrowheads="1"/>
          </p:cNvSpPr>
          <p:nvPr/>
        </p:nvSpPr>
        <p:spPr bwMode="auto">
          <a:xfrm>
            <a:off x="5389563" y="4759325"/>
            <a:ext cx="1600200" cy="52322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فرآگيري روشها و مستندات </a:t>
            </a:r>
            <a:endParaRPr lang="en-US" sz="1400" b="1">
              <a:ea typeface="Homa"/>
              <a:cs typeface="Homa"/>
            </a:endParaRPr>
          </a:p>
        </p:txBody>
      </p:sp>
      <p:sp>
        <p:nvSpPr>
          <p:cNvPr id="3731476" name="Text Box 20"/>
          <p:cNvSpPr txBox="1">
            <a:spLocks noChangeArrowheads="1"/>
          </p:cNvSpPr>
          <p:nvPr/>
        </p:nvSpPr>
        <p:spPr bwMode="auto">
          <a:xfrm>
            <a:off x="2368550" y="3778250"/>
            <a:ext cx="1598613" cy="30480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فرآگيري کنترل </a:t>
            </a:r>
            <a:endParaRPr lang="en-US" sz="1400" b="1">
              <a:ea typeface="Homa"/>
              <a:cs typeface="Homa"/>
            </a:endParaRPr>
          </a:p>
        </p:txBody>
      </p:sp>
      <p:sp>
        <p:nvSpPr>
          <p:cNvPr id="3731477" name="Text Box 21"/>
          <p:cNvSpPr txBox="1">
            <a:spLocks noChangeArrowheads="1"/>
          </p:cNvSpPr>
          <p:nvPr/>
        </p:nvSpPr>
        <p:spPr bwMode="auto">
          <a:xfrm>
            <a:off x="2709863" y="5576888"/>
            <a:ext cx="1598612" cy="30480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فرآگيري بازرسي</a:t>
            </a:r>
            <a:endParaRPr lang="en-US" sz="1400" b="1">
              <a:ea typeface="Homa"/>
              <a:cs typeface="Homa"/>
            </a:endParaRPr>
          </a:p>
        </p:txBody>
      </p:sp>
      <p:sp>
        <p:nvSpPr>
          <p:cNvPr id="3731478" name="Text Box 22"/>
          <p:cNvSpPr txBox="1">
            <a:spLocks noChangeArrowheads="1"/>
          </p:cNvSpPr>
          <p:nvPr/>
        </p:nvSpPr>
        <p:spPr bwMode="auto">
          <a:xfrm>
            <a:off x="7567613" y="3614738"/>
            <a:ext cx="1597025" cy="30480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فرآگيري ذينفعان</a:t>
            </a:r>
            <a:endParaRPr lang="en-US" sz="1400" b="1">
              <a:ea typeface="Homa"/>
              <a:cs typeface="Homa"/>
            </a:endParaRPr>
          </a:p>
        </p:txBody>
      </p:sp>
      <p:cxnSp>
        <p:nvCxnSpPr>
          <p:cNvPr id="3731479" name="AutoShape 23"/>
          <p:cNvCxnSpPr>
            <a:cxnSpLocks noChangeShapeType="1"/>
            <a:stCxn id="3731468" idx="2"/>
            <a:endCxn id="3731469" idx="2"/>
          </p:cNvCxnSpPr>
          <p:nvPr/>
        </p:nvCxnSpPr>
        <p:spPr bwMode="auto">
          <a:xfrm rot="5400000" flipH="1" flipV="1">
            <a:off x="2947987" y="4824413"/>
            <a:ext cx="409575" cy="838200"/>
          </a:xfrm>
          <a:prstGeom prst="curvedConnector3">
            <a:avLst>
              <a:gd name="adj1" fmla="val -25417"/>
            </a:avLst>
          </a:prstGeom>
          <a:noFill/>
          <a:ln w="9525">
            <a:solidFill>
              <a:schemeClr val="tx1"/>
            </a:solidFill>
            <a:round/>
            <a:headEnd/>
            <a:tailEnd type="triangle" w="med" len="med"/>
          </a:ln>
        </p:spPr>
      </p:cxnSp>
      <p:cxnSp>
        <p:nvCxnSpPr>
          <p:cNvPr id="3731480" name="AutoShape 24"/>
          <p:cNvCxnSpPr>
            <a:cxnSpLocks noChangeShapeType="1"/>
            <a:stCxn id="3731469" idx="0"/>
            <a:endCxn id="3731470" idx="0"/>
          </p:cNvCxnSpPr>
          <p:nvPr/>
        </p:nvCxnSpPr>
        <p:spPr bwMode="auto">
          <a:xfrm rot="-5400000">
            <a:off x="3800475" y="3713163"/>
            <a:ext cx="736600" cy="1193800"/>
          </a:xfrm>
          <a:prstGeom prst="curvedConnector3">
            <a:avLst>
              <a:gd name="adj1" fmla="val 133333"/>
            </a:avLst>
          </a:prstGeom>
          <a:noFill/>
          <a:ln w="9525">
            <a:solidFill>
              <a:schemeClr val="tx1"/>
            </a:solidFill>
            <a:round/>
            <a:headEnd/>
            <a:tailEnd type="triangle" w="med" len="med"/>
          </a:ln>
        </p:spPr>
      </p:cxnSp>
      <p:cxnSp>
        <p:nvCxnSpPr>
          <p:cNvPr id="3731481" name="AutoShape 25"/>
          <p:cNvCxnSpPr>
            <a:cxnSpLocks noChangeShapeType="1"/>
            <a:stCxn id="3731470" idx="2"/>
            <a:endCxn id="3731471" idx="2"/>
          </p:cNvCxnSpPr>
          <p:nvPr/>
        </p:nvCxnSpPr>
        <p:spPr bwMode="auto">
          <a:xfrm rot="5400000" flipH="1" flipV="1">
            <a:off x="5057775" y="3811588"/>
            <a:ext cx="541337" cy="1125538"/>
          </a:xfrm>
          <a:prstGeom prst="curvedConnector3">
            <a:avLst>
              <a:gd name="adj1" fmla="val -42227"/>
            </a:avLst>
          </a:prstGeom>
          <a:noFill/>
          <a:ln w="9525">
            <a:solidFill>
              <a:schemeClr val="tx1"/>
            </a:solidFill>
            <a:round/>
            <a:headEnd/>
            <a:tailEnd type="triangle" w="med" len="med"/>
          </a:ln>
        </p:spPr>
      </p:cxnSp>
      <p:cxnSp>
        <p:nvCxnSpPr>
          <p:cNvPr id="3731482" name="AutoShape 26"/>
          <p:cNvCxnSpPr>
            <a:cxnSpLocks noChangeShapeType="1"/>
            <a:stCxn id="3731471" idx="0"/>
            <a:endCxn id="3731473" idx="0"/>
          </p:cNvCxnSpPr>
          <p:nvPr/>
        </p:nvCxnSpPr>
        <p:spPr bwMode="auto">
          <a:xfrm rot="-5400000">
            <a:off x="6156326" y="2430462"/>
            <a:ext cx="704850" cy="1235075"/>
          </a:xfrm>
          <a:prstGeom prst="curvedConnector3">
            <a:avLst>
              <a:gd name="adj1" fmla="val 132431"/>
            </a:avLst>
          </a:prstGeom>
          <a:noFill/>
          <a:ln w="9525">
            <a:solidFill>
              <a:schemeClr val="tx1"/>
            </a:solidFill>
            <a:round/>
            <a:headEnd/>
            <a:tailEnd type="triangle" w="med" len="med"/>
          </a:ln>
        </p:spPr>
      </p:cxnSp>
      <p:cxnSp>
        <p:nvCxnSpPr>
          <p:cNvPr id="3731483" name="AutoShape 27"/>
          <p:cNvCxnSpPr>
            <a:cxnSpLocks noChangeShapeType="1"/>
            <a:stCxn id="3731473" idx="2"/>
            <a:endCxn id="3731472" idx="2"/>
          </p:cNvCxnSpPr>
          <p:nvPr/>
        </p:nvCxnSpPr>
        <p:spPr bwMode="auto">
          <a:xfrm rot="5400000" flipH="1" flipV="1">
            <a:off x="7485857" y="2567781"/>
            <a:ext cx="471488" cy="1190625"/>
          </a:xfrm>
          <a:prstGeom prst="curvedConnector3">
            <a:avLst>
              <a:gd name="adj1" fmla="val -48486"/>
            </a:avLst>
          </a:prstGeom>
          <a:noFill/>
          <a:ln w="9525">
            <a:solidFill>
              <a:schemeClr val="tx1"/>
            </a:solidFill>
            <a:round/>
            <a:headEnd/>
            <a:tailEnd type="triangle" w="med" len="med"/>
          </a:ln>
        </p:spPr>
      </p:cxnSp>
      <p:sp>
        <p:nvSpPr>
          <p:cNvPr id="3731484" name="Text Box 28"/>
          <p:cNvSpPr txBox="1">
            <a:spLocks noChangeArrowheads="1"/>
          </p:cNvSpPr>
          <p:nvPr/>
        </p:nvSpPr>
        <p:spPr bwMode="auto">
          <a:xfrm>
            <a:off x="8572500" y="6067425"/>
            <a:ext cx="1011238" cy="306388"/>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زمان</a:t>
            </a:r>
            <a:endParaRPr lang="en-US" sz="1400" b="1">
              <a:ea typeface="Homa"/>
              <a:cs typeface="Homa"/>
            </a:endParaRPr>
          </a:p>
        </p:txBody>
      </p:sp>
      <p:sp>
        <p:nvSpPr>
          <p:cNvPr id="3731485" name="Text Box 29"/>
          <p:cNvSpPr txBox="1">
            <a:spLocks noChangeArrowheads="1"/>
          </p:cNvSpPr>
          <p:nvPr/>
        </p:nvSpPr>
        <p:spPr bwMode="auto">
          <a:xfrm>
            <a:off x="328613" y="2009775"/>
            <a:ext cx="920750" cy="304800"/>
          </a:xfrm>
          <a:prstGeom prst="rect">
            <a:avLst/>
          </a:prstGeom>
          <a:noFill/>
          <a:ln w="9525">
            <a:noFill/>
            <a:miter lim="800000"/>
            <a:headEnd/>
            <a:tailEnd/>
          </a:ln>
        </p:spPr>
        <p:txBody>
          <a:bodyPr>
            <a:spAutoFit/>
          </a:bodyPr>
          <a:lstStyle/>
          <a:p>
            <a:pPr algn="ctr" eaLnBrk="0" hangingPunct="0">
              <a:spcBef>
                <a:spcPct val="50000"/>
              </a:spcBef>
            </a:pPr>
            <a:r>
              <a:rPr lang="fa-IR" sz="1400" b="1">
                <a:ea typeface="Homa"/>
                <a:cs typeface="Homa"/>
              </a:rPr>
              <a:t>مباحث</a:t>
            </a:r>
            <a:endParaRPr lang="en-US" sz="1400" b="1">
              <a:ea typeface="Homa"/>
              <a:cs typeface="Homa"/>
            </a:endParaRPr>
          </a:p>
        </p:txBody>
      </p:sp>
      <p:sp>
        <p:nvSpPr>
          <p:cNvPr id="3731486" name="Rectangle 30"/>
          <p:cNvSpPr>
            <a:spLocks noChangeArrowheads="1"/>
          </p:cNvSpPr>
          <p:nvPr/>
        </p:nvSpPr>
        <p:spPr bwMode="auto">
          <a:xfrm>
            <a:off x="457200" y="0"/>
            <a:ext cx="9126538" cy="6477000"/>
          </a:xfrm>
          <a:prstGeom prst="rect">
            <a:avLst/>
          </a:prstGeom>
          <a:noFill/>
          <a:ln w="9525">
            <a:noFill/>
            <a:miter lim="800000"/>
            <a:headEnd/>
            <a:tailEnd/>
          </a:ln>
        </p:spPr>
        <p:txBody>
          <a:bodyPr anchor="ctr"/>
          <a:lstStyle/>
          <a:p>
            <a:pPr marL="1117600" indent="-1117600" eaLnBrk="0" hangingPunct="0"/>
            <a:endParaRPr lang="fa-IR" sz="3600" b="1">
              <a:solidFill>
                <a:srgbClr val="0056AC"/>
              </a:solidFill>
              <a:ea typeface="B Yagut"/>
              <a:cs typeface="B Yagu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731486"/>
                                        </p:tgtEl>
                                        <p:attrNameLst>
                                          <p:attrName>style.visibility</p:attrName>
                                        </p:attrNameLst>
                                      </p:cBhvr>
                                      <p:to>
                                        <p:strVal val="visible"/>
                                      </p:to>
                                    </p:set>
                                    <p:anim calcmode="lin" valueType="num">
                                      <p:cBhvr additive="base">
                                        <p:cTn id="7" dur="500" fill="hold"/>
                                        <p:tgtEl>
                                          <p:spTgt spid="3731486"/>
                                        </p:tgtEl>
                                        <p:attrNameLst>
                                          <p:attrName>ppt_x</p:attrName>
                                        </p:attrNameLst>
                                      </p:cBhvr>
                                      <p:tavLst>
                                        <p:tav tm="0">
                                          <p:val>
                                            <p:strVal val="0-#ppt_w/2"/>
                                          </p:val>
                                        </p:tav>
                                        <p:tav tm="100000">
                                          <p:val>
                                            <p:strVal val="#ppt_x"/>
                                          </p:val>
                                        </p:tav>
                                      </p:tavLst>
                                    </p:anim>
                                    <p:anim calcmode="lin" valueType="num">
                                      <p:cBhvr additive="base">
                                        <p:cTn id="8" dur="500" fill="hold"/>
                                        <p:tgtEl>
                                          <p:spTgt spid="37314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31465"/>
                                        </p:tgtEl>
                                        <p:attrNameLst>
                                          <p:attrName>style.visibility</p:attrName>
                                        </p:attrNameLst>
                                      </p:cBhvr>
                                      <p:to>
                                        <p:strVal val="visible"/>
                                      </p:to>
                                    </p:set>
                                    <p:anim calcmode="lin" valueType="num">
                                      <p:cBhvr additive="base">
                                        <p:cTn id="13" dur="500" fill="hold"/>
                                        <p:tgtEl>
                                          <p:spTgt spid="3731465"/>
                                        </p:tgtEl>
                                        <p:attrNameLst>
                                          <p:attrName>ppt_x</p:attrName>
                                        </p:attrNameLst>
                                      </p:cBhvr>
                                      <p:tavLst>
                                        <p:tav tm="0">
                                          <p:val>
                                            <p:strVal val="#ppt_x"/>
                                          </p:val>
                                        </p:tav>
                                        <p:tav tm="100000">
                                          <p:val>
                                            <p:strVal val="#ppt_x"/>
                                          </p:val>
                                        </p:tav>
                                      </p:tavLst>
                                    </p:anim>
                                    <p:anim calcmode="lin" valueType="num">
                                      <p:cBhvr additive="base">
                                        <p:cTn id="14" dur="500" fill="hold"/>
                                        <p:tgtEl>
                                          <p:spTgt spid="373146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731464"/>
                                        </p:tgtEl>
                                        <p:attrNameLst>
                                          <p:attrName>style.visibility</p:attrName>
                                        </p:attrNameLst>
                                      </p:cBhvr>
                                      <p:to>
                                        <p:strVal val="visible"/>
                                      </p:to>
                                    </p:set>
                                    <p:anim calcmode="lin" valueType="num">
                                      <p:cBhvr additive="base">
                                        <p:cTn id="18" dur="500" fill="hold"/>
                                        <p:tgtEl>
                                          <p:spTgt spid="3731464"/>
                                        </p:tgtEl>
                                        <p:attrNameLst>
                                          <p:attrName>ppt_x</p:attrName>
                                        </p:attrNameLst>
                                      </p:cBhvr>
                                      <p:tavLst>
                                        <p:tav tm="0">
                                          <p:val>
                                            <p:strVal val="0-#ppt_w/2"/>
                                          </p:val>
                                        </p:tav>
                                        <p:tav tm="100000">
                                          <p:val>
                                            <p:strVal val="#ppt_x"/>
                                          </p:val>
                                        </p:tav>
                                      </p:tavLst>
                                    </p:anim>
                                    <p:anim calcmode="lin" valueType="num">
                                      <p:cBhvr additive="base">
                                        <p:cTn id="19" dur="500" fill="hold"/>
                                        <p:tgtEl>
                                          <p:spTgt spid="373146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73148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73148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731466"/>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3731467"/>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3731468"/>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3731469"/>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499"/>
                                          </p:stCondLst>
                                        </p:cTn>
                                        <p:tgtEl>
                                          <p:spTgt spid="3731470"/>
                                        </p:tgtEl>
                                        <p:attrNameLst>
                                          <p:attrName>style.visibility</p:attrName>
                                        </p:attrNameLst>
                                      </p:cBhvr>
                                      <p:to>
                                        <p:strVal val="visible"/>
                                      </p:to>
                                    </p:set>
                                  </p:childTnLst>
                                </p:cTn>
                              </p:par>
                            </p:childTnLst>
                          </p:cTn>
                        </p:par>
                        <p:par>
                          <p:cTn id="44" fill="hold">
                            <p:stCondLst>
                              <p:cond delay="2500"/>
                            </p:stCondLst>
                            <p:childTnLst>
                              <p:par>
                                <p:cTn id="45" presetID="1" presetClass="entr" presetSubtype="0" fill="hold" grpId="0" nodeType="afterEffect">
                                  <p:stCondLst>
                                    <p:cond delay="0"/>
                                  </p:stCondLst>
                                  <p:childTnLst>
                                    <p:set>
                                      <p:cBhvr>
                                        <p:cTn id="46" dur="1" fill="hold">
                                          <p:stCondLst>
                                            <p:cond delay="499"/>
                                          </p:stCondLst>
                                        </p:cTn>
                                        <p:tgtEl>
                                          <p:spTgt spid="3731471"/>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499"/>
                                          </p:stCondLst>
                                        </p:cTn>
                                        <p:tgtEl>
                                          <p:spTgt spid="3731473"/>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grpId="0" nodeType="afterEffect">
                                  <p:stCondLst>
                                    <p:cond delay="0"/>
                                  </p:stCondLst>
                                  <p:childTnLst>
                                    <p:set>
                                      <p:cBhvr>
                                        <p:cTn id="52" dur="1" fill="hold">
                                          <p:stCondLst>
                                            <p:cond delay="499"/>
                                          </p:stCondLst>
                                        </p:cTn>
                                        <p:tgtEl>
                                          <p:spTgt spid="37314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731479"/>
                                        </p:tgtEl>
                                        <p:attrNameLst>
                                          <p:attrName>style.visibility</p:attrName>
                                        </p:attrNameLst>
                                      </p:cBhvr>
                                      <p:to>
                                        <p:strVal val="visible"/>
                                      </p:to>
                                    </p:set>
                                    <p:anim calcmode="lin" valueType="num">
                                      <p:cBhvr additive="base">
                                        <p:cTn id="57" dur="500" fill="hold"/>
                                        <p:tgtEl>
                                          <p:spTgt spid="3731479"/>
                                        </p:tgtEl>
                                        <p:attrNameLst>
                                          <p:attrName>ppt_x</p:attrName>
                                        </p:attrNameLst>
                                      </p:cBhvr>
                                      <p:tavLst>
                                        <p:tav tm="0">
                                          <p:val>
                                            <p:strVal val="#ppt_x"/>
                                          </p:val>
                                        </p:tav>
                                        <p:tav tm="100000">
                                          <p:val>
                                            <p:strVal val="#ppt_x"/>
                                          </p:val>
                                        </p:tav>
                                      </p:tavLst>
                                    </p:anim>
                                    <p:anim calcmode="lin" valueType="num">
                                      <p:cBhvr additive="base">
                                        <p:cTn id="58" dur="500" fill="hold"/>
                                        <p:tgtEl>
                                          <p:spTgt spid="373147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3731477"/>
                                        </p:tgtEl>
                                        <p:attrNameLst>
                                          <p:attrName>style.visibility</p:attrName>
                                        </p:attrNameLst>
                                      </p:cBhvr>
                                      <p:to>
                                        <p:strVal val="visible"/>
                                      </p:to>
                                    </p:set>
                                    <p:animEffect transition="in" filter="barn(inHorizontal)">
                                      <p:cBhvr>
                                        <p:cTn id="63" dur="500"/>
                                        <p:tgtEl>
                                          <p:spTgt spid="373147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3731480"/>
                                        </p:tgtEl>
                                        <p:attrNameLst>
                                          <p:attrName>style.visibility</p:attrName>
                                        </p:attrNameLst>
                                      </p:cBhvr>
                                      <p:to>
                                        <p:strVal val="visible"/>
                                      </p:to>
                                    </p:set>
                                    <p:anim calcmode="lin" valueType="num">
                                      <p:cBhvr additive="base">
                                        <p:cTn id="68" dur="500" fill="hold"/>
                                        <p:tgtEl>
                                          <p:spTgt spid="3731480"/>
                                        </p:tgtEl>
                                        <p:attrNameLst>
                                          <p:attrName>ppt_x</p:attrName>
                                        </p:attrNameLst>
                                      </p:cBhvr>
                                      <p:tavLst>
                                        <p:tav tm="0">
                                          <p:val>
                                            <p:strVal val="0-#ppt_w/2"/>
                                          </p:val>
                                        </p:tav>
                                        <p:tav tm="100000">
                                          <p:val>
                                            <p:strVal val="#ppt_x"/>
                                          </p:val>
                                        </p:tav>
                                      </p:tavLst>
                                    </p:anim>
                                    <p:anim calcmode="lin" valueType="num">
                                      <p:cBhvr additive="base">
                                        <p:cTn id="69" dur="500" fill="hold"/>
                                        <p:tgtEl>
                                          <p:spTgt spid="3731480"/>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3731476"/>
                                        </p:tgtEl>
                                        <p:attrNameLst>
                                          <p:attrName>style.visibility</p:attrName>
                                        </p:attrNameLst>
                                      </p:cBhvr>
                                      <p:to>
                                        <p:strVal val="visible"/>
                                      </p:to>
                                    </p:set>
                                    <p:animEffect transition="in" filter="barn(inHorizontal)">
                                      <p:cBhvr>
                                        <p:cTn id="74" dur="500"/>
                                        <p:tgtEl>
                                          <p:spTgt spid="373147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31481"/>
                                        </p:tgtEl>
                                        <p:attrNameLst>
                                          <p:attrName>style.visibility</p:attrName>
                                        </p:attrNameLst>
                                      </p:cBhvr>
                                      <p:to>
                                        <p:strVal val="visible"/>
                                      </p:to>
                                    </p:set>
                                    <p:anim calcmode="lin" valueType="num">
                                      <p:cBhvr additive="base">
                                        <p:cTn id="79" dur="500" fill="hold"/>
                                        <p:tgtEl>
                                          <p:spTgt spid="3731481"/>
                                        </p:tgtEl>
                                        <p:attrNameLst>
                                          <p:attrName>ppt_x</p:attrName>
                                        </p:attrNameLst>
                                      </p:cBhvr>
                                      <p:tavLst>
                                        <p:tav tm="0">
                                          <p:val>
                                            <p:strVal val="#ppt_x"/>
                                          </p:val>
                                        </p:tav>
                                        <p:tav tm="100000">
                                          <p:val>
                                            <p:strVal val="#ppt_x"/>
                                          </p:val>
                                        </p:tav>
                                      </p:tavLst>
                                    </p:anim>
                                    <p:anim calcmode="lin" valueType="num">
                                      <p:cBhvr additive="base">
                                        <p:cTn id="80" dur="500" fill="hold"/>
                                        <p:tgtEl>
                                          <p:spTgt spid="373148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3731475"/>
                                        </p:tgtEl>
                                        <p:attrNameLst>
                                          <p:attrName>style.visibility</p:attrName>
                                        </p:attrNameLst>
                                      </p:cBhvr>
                                      <p:to>
                                        <p:strVal val="visible"/>
                                      </p:to>
                                    </p:set>
                                    <p:animEffect transition="in" filter="barn(inHorizontal)">
                                      <p:cBhvr>
                                        <p:cTn id="85" dur="500"/>
                                        <p:tgtEl>
                                          <p:spTgt spid="3731475"/>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3731482"/>
                                        </p:tgtEl>
                                        <p:attrNameLst>
                                          <p:attrName>style.visibility</p:attrName>
                                        </p:attrNameLst>
                                      </p:cBhvr>
                                      <p:to>
                                        <p:strVal val="visible"/>
                                      </p:to>
                                    </p:set>
                                    <p:anim calcmode="lin" valueType="num">
                                      <p:cBhvr additive="base">
                                        <p:cTn id="90" dur="500" fill="hold"/>
                                        <p:tgtEl>
                                          <p:spTgt spid="3731482"/>
                                        </p:tgtEl>
                                        <p:attrNameLst>
                                          <p:attrName>ppt_x</p:attrName>
                                        </p:attrNameLst>
                                      </p:cBhvr>
                                      <p:tavLst>
                                        <p:tav tm="0">
                                          <p:val>
                                            <p:strVal val="0-#ppt_w/2"/>
                                          </p:val>
                                        </p:tav>
                                        <p:tav tm="100000">
                                          <p:val>
                                            <p:strVal val="#ppt_x"/>
                                          </p:val>
                                        </p:tav>
                                      </p:tavLst>
                                    </p:anim>
                                    <p:anim calcmode="lin" valueType="num">
                                      <p:cBhvr additive="base">
                                        <p:cTn id="91" dur="500" fill="hold"/>
                                        <p:tgtEl>
                                          <p:spTgt spid="3731482"/>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3731474"/>
                                        </p:tgtEl>
                                        <p:attrNameLst>
                                          <p:attrName>style.visibility</p:attrName>
                                        </p:attrNameLst>
                                      </p:cBhvr>
                                      <p:to>
                                        <p:strVal val="visible"/>
                                      </p:to>
                                    </p:set>
                                    <p:animEffect transition="in" filter="barn(inHorizontal)">
                                      <p:cBhvr>
                                        <p:cTn id="96" dur="500"/>
                                        <p:tgtEl>
                                          <p:spTgt spid="3731474"/>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731483"/>
                                        </p:tgtEl>
                                        <p:attrNameLst>
                                          <p:attrName>style.visibility</p:attrName>
                                        </p:attrNameLst>
                                      </p:cBhvr>
                                      <p:to>
                                        <p:strVal val="visible"/>
                                      </p:to>
                                    </p:set>
                                    <p:anim calcmode="lin" valueType="num">
                                      <p:cBhvr additive="base">
                                        <p:cTn id="101" dur="500" fill="hold"/>
                                        <p:tgtEl>
                                          <p:spTgt spid="3731483"/>
                                        </p:tgtEl>
                                        <p:attrNameLst>
                                          <p:attrName>ppt_x</p:attrName>
                                        </p:attrNameLst>
                                      </p:cBhvr>
                                      <p:tavLst>
                                        <p:tav tm="0">
                                          <p:val>
                                            <p:strVal val="#ppt_x"/>
                                          </p:val>
                                        </p:tav>
                                        <p:tav tm="100000">
                                          <p:val>
                                            <p:strVal val="#ppt_x"/>
                                          </p:val>
                                        </p:tav>
                                      </p:tavLst>
                                    </p:anim>
                                    <p:anim calcmode="lin" valueType="num">
                                      <p:cBhvr additive="base">
                                        <p:cTn id="102" dur="500" fill="hold"/>
                                        <p:tgtEl>
                                          <p:spTgt spid="373148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3731478"/>
                                        </p:tgtEl>
                                        <p:attrNameLst>
                                          <p:attrName>style.visibility</p:attrName>
                                        </p:attrNameLst>
                                      </p:cBhvr>
                                      <p:to>
                                        <p:strVal val="visible"/>
                                      </p:to>
                                    </p:set>
                                    <p:animEffect transition="in" filter="barn(inHorizontal)">
                                      <p:cBhvr>
                                        <p:cTn id="107" dur="500"/>
                                        <p:tgtEl>
                                          <p:spTgt spid="373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1464" grpId="0" animBg="1"/>
      <p:bldP spid="3731465" grpId="0" animBg="1"/>
      <p:bldP spid="3731466" grpId="0" autoUpdateAnimBg="0"/>
      <p:bldP spid="3731467" grpId="0" autoUpdateAnimBg="0"/>
      <p:bldP spid="3731468" grpId="0" autoUpdateAnimBg="0"/>
      <p:bldP spid="3731469" grpId="0" autoUpdateAnimBg="0"/>
      <p:bldP spid="3731470" grpId="0" autoUpdateAnimBg="0"/>
      <p:bldP spid="3731471" grpId="0" autoUpdateAnimBg="0"/>
      <p:bldP spid="3731472" grpId="0" autoUpdateAnimBg="0"/>
      <p:bldP spid="3731473" grpId="0" autoUpdateAnimBg="0"/>
      <p:bldP spid="3731474" grpId="0" autoUpdateAnimBg="0"/>
      <p:bldP spid="3731475" grpId="0" autoUpdateAnimBg="0"/>
      <p:bldP spid="3731476" grpId="0" autoUpdateAnimBg="0"/>
      <p:bldP spid="3731477" grpId="0" autoUpdateAnimBg="0"/>
      <p:bldP spid="3731478" grpId="0" autoUpdateAnimBg="0"/>
      <p:bldP spid="3731484" grpId="0" autoUpdateAnimBg="0"/>
      <p:bldP spid="3731485" grpId="0" autoUpdateAnimBg="0"/>
      <p:bldP spid="3731486"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361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تصديق طراحي و تكوين</a:t>
            </a:r>
            <a:r>
              <a:rPr lang="ar-SA" b="0" smtClean="0"/>
              <a:t> </a:t>
            </a:r>
            <a:endParaRPr lang="en-US" b="0" smtClean="0"/>
          </a:p>
        </p:txBody>
      </p:sp>
      <p:sp>
        <p:nvSpPr>
          <p:cNvPr id="19459" name="Rectangle 3"/>
          <p:cNvSpPr>
            <a:spLocks noGrp="1" noChangeArrowheads="1"/>
          </p:cNvSpPr>
          <p:nvPr>
            <p:ph type="body" idx="1"/>
          </p:nvPr>
        </p:nvSpPr>
        <p:spPr>
          <a:xfrm>
            <a:off x="139700" y="1370013"/>
            <a:ext cx="9604375" cy="4471987"/>
          </a:xfrm>
        </p:spPr>
        <p:txBody>
          <a:bodyPr/>
          <a:lstStyle/>
          <a:p>
            <a:pPr marL="0" indent="0" algn="justLow">
              <a:buFont typeface="Wingdings" pitchFamily="2" charset="2"/>
              <a:buChar char="q"/>
            </a:pPr>
            <a:r>
              <a:rPr lang="ar-SA" sz="3900" b="1" smtClean="0"/>
              <a:t>تصديق بايد بر طبق ترتيبات (به بند 7-3-1 رجوع شود) طر ريزي شده انجام گيرد تا اطمينان حاصل شود كه بروندادهاي طراحي و تكوين ، الزامات مربوط به درونداد طراحي و تكوين را برآورده مي كند .</a:t>
            </a:r>
            <a:endParaRPr lang="en-US" sz="3900" b="1" smtClean="0"/>
          </a:p>
          <a:p>
            <a:pPr marL="0" indent="0" algn="justLow">
              <a:buFont typeface="Wingdings" pitchFamily="2" charset="2"/>
              <a:buChar char="q"/>
            </a:pPr>
            <a:r>
              <a:rPr lang="ar-SA" sz="3900" b="1" smtClean="0"/>
              <a:t>سوابق نتايج حاصل از تصديق و هر نوع اقدامات ضروري بايد نگهداري شود . (به بند 4-2-4 رجوع شود.)</a:t>
            </a:r>
            <a:endParaRPr lang="en-US" sz="3900" b="1" smtClean="0"/>
          </a:p>
        </p:txBody>
      </p:sp>
    </p:spTree>
  </p:cSld>
  <p:clrMapOvr>
    <a:masterClrMapping/>
  </p:clrMapOvr>
  <p:transition spd="med">
    <p:zo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5666" name="Rectangle 2"/>
          <p:cNvSpPr>
            <a:spLocks noGrp="1" noChangeArrowheads="1"/>
          </p:cNvSpPr>
          <p:nvPr>
            <p:ph type="title"/>
          </p:nvPr>
        </p:nvSpPr>
        <p:spPr>
          <a:xfrm>
            <a:off x="75745" y="223838"/>
            <a:ext cx="9772650" cy="534987"/>
          </a:xfrm>
          <a:solidFill>
            <a:srgbClr val="0000FF"/>
          </a:solidFill>
        </p:spPr>
        <p:txBody>
          <a:bodyPr/>
          <a:lstStyle/>
          <a:p>
            <a:pPr>
              <a:defRPr/>
            </a:pPr>
            <a:r>
              <a:rPr lang="ar-SA" sz="4000" smtClean="0"/>
              <a:t>صحه گذاري طراحي و تكوين</a:t>
            </a:r>
            <a:r>
              <a:rPr lang="ar-SA" b="0" smtClean="0"/>
              <a:t> </a:t>
            </a:r>
            <a:endParaRPr lang="en-US" b="0" smtClean="0"/>
          </a:p>
        </p:txBody>
      </p:sp>
      <p:sp>
        <p:nvSpPr>
          <p:cNvPr id="20483" name="Rectangle 3"/>
          <p:cNvSpPr>
            <a:spLocks noGrp="1" noChangeArrowheads="1"/>
          </p:cNvSpPr>
          <p:nvPr>
            <p:ph type="body" idx="1"/>
          </p:nvPr>
        </p:nvSpPr>
        <p:spPr>
          <a:xfrm>
            <a:off x="130175" y="1174750"/>
            <a:ext cx="9604375" cy="5353050"/>
          </a:xfrm>
        </p:spPr>
        <p:txBody>
          <a:bodyPr/>
          <a:lstStyle/>
          <a:p>
            <a:pPr marL="0" indent="0" algn="justLow">
              <a:buFont typeface="Wingdings" pitchFamily="2" charset="2"/>
              <a:buChar char="q"/>
            </a:pPr>
            <a:r>
              <a:rPr lang="ar-SA" sz="3500" b="1" smtClean="0"/>
              <a:t>صحه گذاي طراحي و تكوين بايد بر طبق ترتيبات (به بند 7-3-1 رجوع شود) طرح ريزي شده انجام گيرد تا اطمينان حاصل شود كه محصول بدست آمده قادر است الزامات براي كاربرد مشخص شده يا استفاده مورد نظر را (در صورتيكه معلوم باشند) برآورده نمايد .</a:t>
            </a:r>
            <a:endParaRPr lang="en-US" sz="3500" b="1" smtClean="0"/>
          </a:p>
          <a:p>
            <a:pPr marL="0" indent="0" algn="justLow">
              <a:buFont typeface="Wingdings" pitchFamily="2" charset="2"/>
              <a:buChar char="q"/>
            </a:pPr>
            <a:r>
              <a:rPr lang="ar-SA" sz="3500" b="1" smtClean="0"/>
              <a:t>در موارديكه عملي باشد صحه گذاري بايد پيش از تحويل يا بكارگيري محصول به اتمام برسد .</a:t>
            </a:r>
          </a:p>
          <a:p>
            <a:pPr marL="0" indent="0" algn="justLow">
              <a:buFont typeface="Wingdings" pitchFamily="2" charset="2"/>
              <a:buChar char="q"/>
            </a:pPr>
            <a:r>
              <a:rPr lang="ar-SA" sz="3500" b="1" smtClean="0"/>
              <a:t>سوابق نتايج صحه گذاري و هر نوع اقدامات ضروري بايد نگهداري شود . (به بند 4-2-4 رجوع شود.)</a:t>
            </a:r>
            <a:endParaRPr lang="en-US" sz="3500" b="1" smtClean="0"/>
          </a:p>
        </p:txBody>
      </p:sp>
    </p:spTree>
  </p:cSld>
  <p:clrMapOvr>
    <a:masterClrMapping/>
  </p:clrMapOvr>
  <p:transition spd="med">
    <p:zo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385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كنترل تغييرات طراحي و تكوين</a:t>
            </a:r>
            <a:r>
              <a:rPr lang="ar-SA" b="0" smtClean="0"/>
              <a:t> </a:t>
            </a:r>
            <a:endParaRPr lang="en-US" b="0" smtClean="0"/>
          </a:p>
        </p:txBody>
      </p:sp>
      <p:sp>
        <p:nvSpPr>
          <p:cNvPr id="21507" name="Rectangle 3"/>
          <p:cNvSpPr>
            <a:spLocks noGrp="1" noChangeArrowheads="1"/>
          </p:cNvSpPr>
          <p:nvPr>
            <p:ph type="body" idx="1"/>
          </p:nvPr>
        </p:nvSpPr>
        <p:spPr>
          <a:xfrm>
            <a:off x="130175" y="1028700"/>
            <a:ext cx="9604375" cy="5541963"/>
          </a:xfrm>
        </p:spPr>
        <p:txBody>
          <a:bodyPr/>
          <a:lstStyle/>
          <a:p>
            <a:pPr marL="0" indent="0" algn="justLow">
              <a:spcBef>
                <a:spcPct val="40000"/>
              </a:spcBef>
              <a:buFont typeface="Wingdings" pitchFamily="2" charset="2"/>
              <a:buChar char="q"/>
            </a:pPr>
            <a:r>
              <a:rPr lang="ar-SA" sz="3700" b="1" smtClean="0"/>
              <a:t>تغييرات طراحي و تكوين بايد مشخص شده وسوابق آن نگهداري شود . تغييرات بايد بر حسب مورد بازنگري ، تصديق و صحه گذاري شده و قبل از به اجرا در آمدن تائيد گردد . </a:t>
            </a:r>
            <a:endParaRPr lang="en-US" sz="3700" b="1" smtClean="0"/>
          </a:p>
          <a:p>
            <a:pPr marL="0" indent="0" algn="justLow">
              <a:spcBef>
                <a:spcPct val="40000"/>
              </a:spcBef>
              <a:buFont typeface="Wingdings" pitchFamily="2" charset="2"/>
              <a:buChar char="q"/>
            </a:pPr>
            <a:r>
              <a:rPr lang="ar-SA" sz="3700" b="1" smtClean="0"/>
              <a:t>بازنگري تغييرات طراحي و تكوين بايد شامل ارزيابي تاثير تغييرات بر اجزاء متشكله و محصولي هم كه قبلاً تحويل شده است باشد .</a:t>
            </a:r>
          </a:p>
          <a:p>
            <a:pPr marL="0" indent="0" algn="justLow">
              <a:spcBef>
                <a:spcPct val="40000"/>
              </a:spcBef>
              <a:buFont typeface="Wingdings" pitchFamily="2" charset="2"/>
              <a:buChar char="q"/>
            </a:pPr>
            <a:r>
              <a:rPr lang="ar-SA" sz="3700" b="1" smtClean="0"/>
              <a:t>سوابق نتايج بازنگري تغييرات و هر نوع اقدامات ضروري بايد نگهداري شود . (به بند 4-2-4 رجوع شود.)</a:t>
            </a:r>
            <a:endParaRPr lang="en-US" sz="3700" b="1" smtClean="0"/>
          </a:p>
        </p:txBody>
      </p:sp>
    </p:spTree>
  </p:cSld>
  <p:clrMapOvr>
    <a:masterClrMapping/>
  </p:clrMapOvr>
  <p:transition spd="med">
    <p:zo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7522"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کارگروهی- تدوین فرآیند طراحی و تکوین</a:t>
            </a:r>
            <a:endParaRPr lang="en-US" sz="6000" b="0" smtClean="0"/>
          </a:p>
        </p:txBody>
      </p:sp>
      <p:sp>
        <p:nvSpPr>
          <p:cNvPr id="22531" name="Rectangle 3"/>
          <p:cNvSpPr>
            <a:spLocks noGrp="1" noChangeArrowheads="1"/>
          </p:cNvSpPr>
          <p:nvPr>
            <p:ph type="body" idx="1"/>
          </p:nvPr>
        </p:nvSpPr>
        <p:spPr>
          <a:xfrm>
            <a:off x="130175" y="1009650"/>
            <a:ext cx="9604375" cy="5436104"/>
          </a:xfrm>
        </p:spPr>
        <p:txBody>
          <a:bodyPr/>
          <a:lstStyle/>
          <a:p>
            <a:pPr marL="0" indent="0" algn="justLow">
              <a:buFont typeface="Wingdings" pitchFamily="2" charset="2"/>
              <a:buChar char="q"/>
            </a:pPr>
            <a:r>
              <a:rPr lang="fa-IR" b="1" dirty="0" smtClean="0">
                <a:solidFill>
                  <a:sysClr val="windowText" lastClr="000000"/>
                </a:solidFill>
              </a:rPr>
              <a:t>مطالب ارائه شده در مبحث مدیریت فرآیند راهنمای اصلی این کار گروهی می باشد.</a:t>
            </a:r>
            <a:endParaRPr lang="en-GB" b="1" dirty="0" smtClean="0">
              <a:solidFill>
                <a:sysClr val="windowText" lastClr="000000"/>
              </a:solidFill>
            </a:endParaRPr>
          </a:p>
          <a:p>
            <a:pPr marL="0" indent="0" algn="justLow">
              <a:buFont typeface="Wingdings" pitchFamily="2" charset="2"/>
              <a:buChar char="q"/>
            </a:pPr>
            <a:r>
              <a:rPr lang="fa-IR" b="1" dirty="0" smtClean="0">
                <a:solidFill>
                  <a:sysClr val="windowText" lastClr="000000"/>
                </a:solidFill>
              </a:rPr>
              <a:t>در تدوین این فرآیند از فرمت معرفی شده جهت تدوین فرآیندها استفاده نمایید.</a:t>
            </a:r>
          </a:p>
          <a:p>
            <a:pPr marL="0" indent="0" algn="justLow">
              <a:buFont typeface="Wingdings" pitchFamily="2" charset="2"/>
              <a:buChar char="q"/>
            </a:pPr>
            <a:r>
              <a:rPr lang="fa-IR" b="1" dirty="0" smtClean="0">
                <a:solidFill>
                  <a:sysClr val="windowText" lastClr="000000"/>
                </a:solidFill>
              </a:rPr>
              <a:t>توصیه می شود ابتدا مراحل اجراء را مستند نمایید.</a:t>
            </a:r>
          </a:p>
          <a:p>
            <a:pPr marL="0" indent="0" algn="justLow">
              <a:buFont typeface="Wingdings" pitchFamily="2" charset="2"/>
              <a:buChar char="q"/>
            </a:pPr>
            <a:r>
              <a:rPr lang="fa-IR" b="1" dirty="0" smtClean="0">
                <a:solidFill>
                  <a:sysClr val="windowText" lastClr="000000"/>
                </a:solidFill>
              </a:rPr>
              <a:t>فرض نمایید سایر فرآیندهای سازمان مدون گردیده و در ورودیها و خروجیها به آنها ارجاع دهید.</a:t>
            </a:r>
          </a:p>
          <a:p>
            <a:pPr marL="0" indent="0" algn="justLow">
              <a:buFont typeface="Wingdings" pitchFamily="2" charset="2"/>
              <a:buChar char="q"/>
            </a:pPr>
            <a:r>
              <a:rPr lang="fa-IR" b="1" dirty="0" smtClean="0">
                <a:solidFill>
                  <a:sysClr val="windowText" lastClr="000000"/>
                </a:solidFill>
              </a:rPr>
              <a:t>اشاره به ورودیها و خروجی های معرفی شده استاندارد الزامی می باشد.</a:t>
            </a:r>
          </a:p>
        </p:txBody>
      </p:sp>
    </p:spTree>
  </p:cSld>
  <p:clrMapOvr>
    <a:masterClrMapping/>
  </p:clrMapOvr>
  <p:transition spd="med">
    <p:zo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795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خريد</a:t>
            </a:r>
            <a:r>
              <a:rPr lang="ar-SA" b="0" smtClean="0"/>
              <a:t> </a:t>
            </a:r>
            <a:endParaRPr lang="en-US" b="0" smtClean="0"/>
          </a:p>
        </p:txBody>
      </p:sp>
      <p:sp>
        <p:nvSpPr>
          <p:cNvPr id="23555" name="AutoShape 5"/>
          <p:cNvSpPr>
            <a:spLocks noChangeArrowheads="1"/>
          </p:cNvSpPr>
          <p:nvPr/>
        </p:nvSpPr>
        <p:spPr bwMode="auto">
          <a:xfrm>
            <a:off x="379413" y="1163638"/>
            <a:ext cx="9436100" cy="5497512"/>
          </a:xfrm>
          <a:prstGeom prst="chevron">
            <a:avLst>
              <a:gd name="adj" fmla="val 15599"/>
            </a:avLst>
          </a:prstGeom>
          <a:noFill/>
          <a:ln w="9525">
            <a:solidFill>
              <a:srgbClr val="000000"/>
            </a:solidFill>
            <a:miter lim="800000"/>
            <a:headEnd/>
            <a:tailEnd/>
          </a:ln>
        </p:spPr>
        <p:txBody>
          <a:bodyPr anchor="b" anchorCtr="1"/>
          <a:lstStyle/>
          <a:p>
            <a:pPr eaLnBrk="0" hangingPunct="0"/>
            <a:r>
              <a:rPr lang="fa-IR" sz="3200" b="1"/>
              <a:t>خرید</a:t>
            </a:r>
            <a:endParaRPr lang="en-US" sz="3200" b="1"/>
          </a:p>
        </p:txBody>
      </p:sp>
      <p:sp>
        <p:nvSpPr>
          <p:cNvPr id="23556" name="AutoShape 6"/>
          <p:cNvSpPr>
            <a:spLocks noChangeArrowheads="1"/>
          </p:cNvSpPr>
          <p:nvPr/>
        </p:nvSpPr>
        <p:spPr bwMode="auto">
          <a:xfrm>
            <a:off x="714375" y="2055813"/>
            <a:ext cx="343852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23557" name="Text Box 7"/>
          <p:cNvSpPr txBox="1">
            <a:spLocks noChangeArrowheads="1"/>
          </p:cNvSpPr>
          <p:nvPr/>
        </p:nvSpPr>
        <p:spPr bwMode="auto">
          <a:xfrm>
            <a:off x="1400175" y="3633788"/>
            <a:ext cx="2724150" cy="56832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sz="3600" b="1"/>
              <a:t>اطلاعات خريد</a:t>
            </a:r>
            <a:endParaRPr lang="en-US" sz="3600" b="1"/>
          </a:p>
        </p:txBody>
      </p:sp>
      <p:sp>
        <p:nvSpPr>
          <p:cNvPr id="23558" name="AutoShape 10"/>
          <p:cNvSpPr>
            <a:spLocks noChangeArrowheads="1"/>
          </p:cNvSpPr>
          <p:nvPr/>
        </p:nvSpPr>
        <p:spPr bwMode="auto">
          <a:xfrm>
            <a:off x="3538538" y="2049463"/>
            <a:ext cx="366077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23559" name="AutoShape 11"/>
          <p:cNvSpPr>
            <a:spLocks noChangeArrowheads="1"/>
          </p:cNvSpPr>
          <p:nvPr/>
        </p:nvSpPr>
        <p:spPr bwMode="auto">
          <a:xfrm>
            <a:off x="6665913" y="2049463"/>
            <a:ext cx="3065462"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23560" name="Text Box 22"/>
          <p:cNvSpPr txBox="1">
            <a:spLocks noChangeArrowheads="1"/>
          </p:cNvSpPr>
          <p:nvPr/>
        </p:nvSpPr>
        <p:spPr bwMode="auto">
          <a:xfrm>
            <a:off x="4030663" y="3625850"/>
            <a:ext cx="2724150" cy="5683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sz="3600" b="1"/>
              <a:t>فرآيند خريد</a:t>
            </a:r>
            <a:r>
              <a:rPr lang="en-US" sz="3600"/>
              <a:t> </a:t>
            </a:r>
          </a:p>
        </p:txBody>
      </p:sp>
      <p:sp>
        <p:nvSpPr>
          <p:cNvPr id="23561" name="Text Box 23"/>
          <p:cNvSpPr txBox="1">
            <a:spLocks noChangeArrowheads="1"/>
          </p:cNvSpPr>
          <p:nvPr/>
        </p:nvSpPr>
        <p:spPr bwMode="auto">
          <a:xfrm>
            <a:off x="6864350" y="2779713"/>
            <a:ext cx="2724150" cy="2216150"/>
          </a:xfrm>
          <a:prstGeom prst="rect">
            <a:avLst/>
          </a:prstGeom>
          <a:noFill/>
          <a:ln w="9525">
            <a:noFill/>
            <a:miter lim="800000"/>
            <a:headEnd/>
            <a:tailEnd/>
          </a:ln>
        </p:spPr>
        <p:txBody>
          <a:bodyPr lIns="9525" tIns="9525" rIns="9525" bIns="9525">
            <a:spAutoFit/>
          </a:bodyPr>
          <a:lstStyle/>
          <a:p>
            <a:pPr marL="53975" algn="ctr" defTabSz="974725" eaLnBrk="0" hangingPunct="0">
              <a:spcBef>
                <a:spcPct val="50000"/>
              </a:spcBef>
            </a:pPr>
            <a:r>
              <a:rPr lang="ar-SA" sz="3600" b="1"/>
              <a:t>تصديق</a:t>
            </a:r>
            <a:endParaRPr lang="fa-IR" sz="3600" b="1"/>
          </a:p>
          <a:p>
            <a:pPr marL="53975" algn="ctr" defTabSz="974725" eaLnBrk="0" hangingPunct="0">
              <a:spcBef>
                <a:spcPct val="50000"/>
              </a:spcBef>
            </a:pPr>
            <a:r>
              <a:rPr lang="ar-SA" sz="3600" b="1"/>
              <a:t> محصول </a:t>
            </a:r>
            <a:endParaRPr lang="fa-IR" sz="3600" b="1"/>
          </a:p>
          <a:p>
            <a:pPr marL="53975" algn="ctr" defTabSz="974725" eaLnBrk="0" hangingPunct="0">
              <a:spcBef>
                <a:spcPct val="50000"/>
              </a:spcBef>
            </a:pPr>
            <a:r>
              <a:rPr lang="ar-SA" sz="3600" b="1"/>
              <a:t>خريداري شده</a:t>
            </a:r>
            <a:endParaRPr lang="en-US" sz="3600" b="1"/>
          </a:p>
        </p:txBody>
      </p:sp>
    </p:spTree>
  </p:cSld>
  <p:clrMapOvr>
    <a:masterClrMapping/>
  </p:clrMapOvr>
  <p:transition spd="med">
    <p:zo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867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اطلاعات خريد</a:t>
            </a:r>
            <a:r>
              <a:rPr lang="ar-SA" b="0" smtClean="0"/>
              <a:t> </a:t>
            </a:r>
            <a:endParaRPr lang="en-US" b="0" smtClean="0"/>
          </a:p>
        </p:txBody>
      </p:sp>
      <p:sp>
        <p:nvSpPr>
          <p:cNvPr id="24579" name="Rectangle 3"/>
          <p:cNvSpPr>
            <a:spLocks noGrp="1" noChangeArrowheads="1"/>
          </p:cNvSpPr>
          <p:nvPr>
            <p:ph type="body" idx="1"/>
          </p:nvPr>
        </p:nvSpPr>
        <p:spPr>
          <a:xfrm>
            <a:off x="130175" y="1085850"/>
            <a:ext cx="9604375" cy="5429250"/>
          </a:xfrm>
        </p:spPr>
        <p:txBody>
          <a:bodyPr/>
          <a:lstStyle/>
          <a:p>
            <a:pPr marL="0" indent="0" algn="justLow">
              <a:spcBef>
                <a:spcPct val="40000"/>
              </a:spcBef>
              <a:buFont typeface="Wingdings" pitchFamily="2" charset="2"/>
              <a:buNone/>
            </a:pPr>
            <a:r>
              <a:rPr lang="ar-SA" sz="3700" b="1" smtClean="0"/>
              <a:t>اطلاعات خريد بايد محصولي كه بايستي خريداري شود را شرح داده و بر حسب مورد شامل موارد زير باشند :</a:t>
            </a:r>
          </a:p>
          <a:p>
            <a:pPr marL="0" indent="0" algn="justLow">
              <a:spcBef>
                <a:spcPct val="40000"/>
              </a:spcBef>
              <a:buFont typeface="Wingdings" pitchFamily="2" charset="2"/>
              <a:buChar char="q"/>
            </a:pPr>
            <a:r>
              <a:rPr lang="ar-SA" sz="3700" b="1" smtClean="0"/>
              <a:t>الزامات مربوط به تائيد محصول ، روش هاي اجرايي ، فرآيندها و تجهيزات</a:t>
            </a:r>
          </a:p>
          <a:p>
            <a:pPr marL="0" indent="0" algn="justLow">
              <a:spcBef>
                <a:spcPct val="40000"/>
              </a:spcBef>
              <a:buFont typeface="Wingdings" pitchFamily="2" charset="2"/>
              <a:buChar char="q"/>
            </a:pPr>
            <a:r>
              <a:rPr lang="ar-SA" sz="3700" b="1" smtClean="0"/>
              <a:t>الزامات مربوط به واجد شرايط بودن كاركنان</a:t>
            </a:r>
          </a:p>
          <a:p>
            <a:pPr marL="0" indent="0" algn="justLow">
              <a:spcBef>
                <a:spcPct val="40000"/>
              </a:spcBef>
              <a:buFont typeface="Wingdings" pitchFamily="2" charset="2"/>
              <a:buChar char="q"/>
            </a:pPr>
            <a:r>
              <a:rPr lang="ar-SA" sz="3700" b="1" smtClean="0"/>
              <a:t>الزامات سيستم مديريت كيفيت</a:t>
            </a:r>
          </a:p>
          <a:p>
            <a:pPr marL="0" indent="0" algn="justLow">
              <a:spcBef>
                <a:spcPct val="40000"/>
              </a:spcBef>
              <a:buFont typeface="Wingdings" pitchFamily="2" charset="2"/>
              <a:buNone/>
            </a:pPr>
            <a:r>
              <a:rPr lang="ar-SA" sz="3700" b="1" smtClean="0"/>
              <a:t>سازمان بايد پيش از اعلام الزامات مشخص شده براي خريد به تاميين كننده از كفايت آنها اطمينان يابد.</a:t>
            </a:r>
            <a:endParaRPr lang="en-US" sz="3700" b="1" smtClean="0"/>
          </a:p>
        </p:txBody>
      </p:sp>
    </p:spTree>
  </p:cSld>
  <p:clrMapOvr>
    <a:masterClrMapping/>
  </p:clrMapOvr>
  <p:transition spd="med">
    <p:zo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2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فرآيند خريد</a:t>
            </a:r>
            <a:endParaRPr lang="en-US" sz="4000" smtClean="0"/>
          </a:p>
        </p:txBody>
      </p:sp>
      <p:sp>
        <p:nvSpPr>
          <p:cNvPr id="25603" name="Rectangle 3"/>
          <p:cNvSpPr>
            <a:spLocks noGrp="1" noChangeArrowheads="1"/>
          </p:cNvSpPr>
          <p:nvPr>
            <p:ph type="body" idx="1"/>
          </p:nvPr>
        </p:nvSpPr>
        <p:spPr>
          <a:xfrm>
            <a:off x="130175" y="923925"/>
            <a:ext cx="9604375" cy="5651500"/>
          </a:xfrm>
        </p:spPr>
        <p:txBody>
          <a:bodyPr/>
          <a:lstStyle/>
          <a:p>
            <a:pPr marL="0" indent="0" algn="justLow">
              <a:lnSpc>
                <a:spcPct val="95000"/>
              </a:lnSpc>
              <a:spcBef>
                <a:spcPct val="25000"/>
              </a:spcBef>
              <a:buFont typeface="Wingdings" pitchFamily="2" charset="2"/>
              <a:buChar char="q"/>
            </a:pPr>
            <a:r>
              <a:rPr lang="ar-SA" sz="3300" b="1" smtClean="0"/>
              <a:t>سازمان بايد اطمينان يابد كه محصول خريداري شده با الزامات مشخص شده براي خريد انطباق دارد .</a:t>
            </a:r>
            <a:endParaRPr lang="en-US" sz="3300" b="1" smtClean="0"/>
          </a:p>
          <a:p>
            <a:pPr marL="0" indent="0" algn="justLow">
              <a:lnSpc>
                <a:spcPct val="95000"/>
              </a:lnSpc>
              <a:spcBef>
                <a:spcPct val="25000"/>
              </a:spcBef>
              <a:buFont typeface="Wingdings" pitchFamily="2" charset="2"/>
              <a:buChar char="q"/>
            </a:pPr>
            <a:r>
              <a:rPr lang="ar-SA" sz="3300" b="1" smtClean="0"/>
              <a:t>نوع و گستره كنترل اعمال شده بر تامين كننده ومحصول خريداري شده بايد به تاثير محصول خريداري شده بر مراحل بعدي پديدآوري محصول يا بر محصول نهايي بستگي داشته باشد .</a:t>
            </a:r>
          </a:p>
          <a:p>
            <a:pPr marL="0" indent="0" algn="justLow">
              <a:lnSpc>
                <a:spcPct val="95000"/>
              </a:lnSpc>
              <a:spcBef>
                <a:spcPct val="25000"/>
              </a:spcBef>
              <a:buFont typeface="Wingdings" pitchFamily="2" charset="2"/>
              <a:buChar char="q"/>
            </a:pPr>
            <a:r>
              <a:rPr lang="ar-SA" sz="3300" b="1" smtClean="0"/>
              <a:t>سازمان بايد تامين كنندگان را بر پايه توانايي آنان در تامين محصول بر طبق الزامات سازمان ارزيابي و انتخاب كند .</a:t>
            </a:r>
            <a:endParaRPr lang="en-US" sz="3300" b="1" smtClean="0"/>
          </a:p>
          <a:p>
            <a:pPr marL="0" indent="0" algn="justLow">
              <a:lnSpc>
                <a:spcPct val="95000"/>
              </a:lnSpc>
              <a:spcBef>
                <a:spcPct val="25000"/>
              </a:spcBef>
              <a:buFont typeface="Wingdings" pitchFamily="2" charset="2"/>
              <a:buChar char="q"/>
            </a:pPr>
            <a:r>
              <a:rPr lang="ar-SA" sz="3300" b="1" smtClean="0"/>
              <a:t>معيارهاي انتخاب ، ارزيابي و ارزيابي مجدد بايد تعيين گردد . سوابق نتايج ارزيابي ها و هر نوع اقدامات ضروري ناشي از ارزيابي بايد نگهداري شود . (به بند 4-2-4 رجوع شود.)</a:t>
            </a:r>
            <a:endParaRPr lang="en-US" sz="3300" b="1" smtClean="0"/>
          </a:p>
        </p:txBody>
      </p:sp>
    </p:spTree>
  </p:cSld>
  <p:clrMapOvr>
    <a:masterClrMapping/>
  </p:clrMapOvr>
  <p:transition spd="med">
    <p:zo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3590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تصديق محصول خريداري شده</a:t>
            </a:r>
            <a:r>
              <a:rPr lang="ar-SA" b="0" smtClean="0"/>
              <a:t> </a:t>
            </a:r>
            <a:endParaRPr lang="en-US" b="0" smtClean="0"/>
          </a:p>
        </p:txBody>
      </p:sp>
      <p:sp>
        <p:nvSpPr>
          <p:cNvPr id="26627" name="Rectangle 3"/>
          <p:cNvSpPr>
            <a:spLocks noGrp="1" noChangeArrowheads="1"/>
          </p:cNvSpPr>
          <p:nvPr>
            <p:ph type="body" idx="1"/>
          </p:nvPr>
        </p:nvSpPr>
        <p:spPr>
          <a:xfrm>
            <a:off x="130175" y="885825"/>
            <a:ext cx="9604375" cy="5929313"/>
          </a:xfrm>
        </p:spPr>
        <p:txBody>
          <a:bodyPr/>
          <a:lstStyle/>
          <a:p>
            <a:pPr marL="0" indent="0" algn="justLow">
              <a:spcBef>
                <a:spcPct val="45000"/>
              </a:spcBef>
              <a:buFont typeface="Wingdings" pitchFamily="2" charset="2"/>
              <a:buChar char="q"/>
            </a:pPr>
            <a:r>
              <a:rPr lang="ar-SA" sz="4100" b="1" smtClean="0"/>
              <a:t>سازمان بايد بازرسي يا فعاليت هاي لازم ديگر جهت حصول اطمينان از اينكه محصول خريداري شده الزامات مشخص شده براي خريد را برآورده مي كند تعيين كرده و به اجرا در آورد.</a:t>
            </a:r>
          </a:p>
          <a:p>
            <a:pPr marL="0" indent="0" algn="justLow">
              <a:spcBef>
                <a:spcPct val="45000"/>
              </a:spcBef>
              <a:buFont typeface="Wingdings" pitchFamily="2" charset="2"/>
              <a:buChar char="q"/>
            </a:pPr>
            <a:r>
              <a:rPr lang="ar-SA" sz="4100" b="1" smtClean="0"/>
              <a:t>هر گاه سازمان يا مشتري آن قصد داشته باشد كه تصديق را در محل هاي تحت اختيار تامين كننده انجام دهد سازمان بايد ترتيبات تصديق مورد نظر و طريق ترخيص محصول را در اطلاعات خريد ذكر نمايد .</a:t>
            </a:r>
            <a:endParaRPr lang="en-US" sz="4100" b="1" smtClean="0"/>
          </a:p>
        </p:txBody>
      </p:sp>
    </p:spTree>
  </p:cSld>
  <p:clrMapOvr>
    <a:masterClrMapping/>
  </p:clrMapOvr>
  <p:transition spd="med">
    <p:zo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4818"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توليد و ارايه خدمات </a:t>
            </a:r>
            <a:endParaRPr lang="en-US" smtClean="0"/>
          </a:p>
        </p:txBody>
      </p:sp>
      <p:sp>
        <p:nvSpPr>
          <p:cNvPr id="27651" name="Rectangle 3">
            <a:hlinkClick r:id="rId3" action="ppaction://hlinksldjump"/>
          </p:cNvPr>
          <p:cNvSpPr>
            <a:spLocks noChangeArrowheads="1"/>
          </p:cNvSpPr>
          <p:nvPr/>
        </p:nvSpPr>
        <p:spPr bwMode="auto">
          <a:xfrm>
            <a:off x="584200" y="1066800"/>
            <a:ext cx="8589963" cy="863600"/>
          </a:xfrm>
          <a:prstGeom prst="rect">
            <a:avLst/>
          </a:prstGeom>
          <a:noFill/>
          <a:ln w="12700">
            <a:solidFill>
              <a:schemeClr val="tx1"/>
            </a:solidFill>
            <a:miter lim="800000"/>
            <a:headEnd type="none" w="sm" len="sm"/>
            <a:tailEnd type="none" w="sm" len="sm"/>
          </a:ln>
        </p:spPr>
        <p:txBody>
          <a:bodyPr wrap="none" anchor="ctr"/>
          <a:lstStyle/>
          <a:p>
            <a:pPr algn="ctr" eaLnBrk="0" hangingPunct="0">
              <a:spcBef>
                <a:spcPct val="50000"/>
              </a:spcBef>
            </a:pPr>
            <a:r>
              <a:rPr lang="ar-SA" sz="3600" b="1"/>
              <a:t>كنترل توليد و ارايه خدمات</a:t>
            </a:r>
            <a:endParaRPr lang="fa-IR" sz="3600" b="1"/>
          </a:p>
        </p:txBody>
      </p:sp>
      <p:sp>
        <p:nvSpPr>
          <p:cNvPr id="27652" name="Rectangle 4">
            <a:hlinkClick r:id="rId4" action="ppaction://hlinksldjump"/>
          </p:cNvPr>
          <p:cNvSpPr>
            <a:spLocks noChangeArrowheads="1"/>
          </p:cNvSpPr>
          <p:nvPr/>
        </p:nvSpPr>
        <p:spPr bwMode="auto">
          <a:xfrm>
            <a:off x="584200" y="4335463"/>
            <a:ext cx="8589963" cy="863600"/>
          </a:xfrm>
          <a:prstGeom prst="rect">
            <a:avLst/>
          </a:prstGeom>
          <a:noFill/>
          <a:ln w="12700">
            <a:solidFill>
              <a:schemeClr val="tx1"/>
            </a:solidFill>
            <a:miter lim="800000"/>
            <a:headEnd type="none" w="sm" len="sm"/>
            <a:tailEnd type="none" w="sm" len="sm"/>
          </a:ln>
        </p:spPr>
        <p:txBody>
          <a:bodyPr wrap="none" anchor="ctr"/>
          <a:lstStyle/>
          <a:p>
            <a:pPr algn="ctr" eaLnBrk="0" hangingPunct="0">
              <a:spcBef>
                <a:spcPct val="50000"/>
              </a:spcBef>
            </a:pPr>
            <a:r>
              <a:rPr lang="ar-SA" sz="3600" b="1"/>
              <a:t>دارايي مشتري</a:t>
            </a:r>
            <a:r>
              <a:rPr lang="ar-SA" sz="3600"/>
              <a:t> </a:t>
            </a:r>
            <a:endParaRPr lang="fa-IR" sz="3600"/>
          </a:p>
        </p:txBody>
      </p:sp>
      <p:sp>
        <p:nvSpPr>
          <p:cNvPr id="27653" name="Rectangle 5">
            <a:hlinkClick r:id="rId4" action="ppaction://hlinksldjump"/>
          </p:cNvPr>
          <p:cNvSpPr>
            <a:spLocks noChangeArrowheads="1"/>
          </p:cNvSpPr>
          <p:nvPr/>
        </p:nvSpPr>
        <p:spPr bwMode="auto">
          <a:xfrm>
            <a:off x="584200" y="5492750"/>
            <a:ext cx="8589963" cy="863600"/>
          </a:xfrm>
          <a:prstGeom prst="rect">
            <a:avLst/>
          </a:prstGeom>
          <a:noFill/>
          <a:ln w="12700">
            <a:solidFill>
              <a:schemeClr val="tx1"/>
            </a:solidFill>
            <a:miter lim="800000"/>
            <a:headEnd type="none" w="sm" len="sm"/>
            <a:tailEnd type="none" w="sm" len="sm"/>
          </a:ln>
        </p:spPr>
        <p:txBody>
          <a:bodyPr wrap="none" anchor="ctr"/>
          <a:lstStyle/>
          <a:p>
            <a:pPr algn="ctr" eaLnBrk="0" hangingPunct="0">
              <a:spcBef>
                <a:spcPct val="50000"/>
              </a:spcBef>
            </a:pPr>
            <a:r>
              <a:rPr lang="ar-SA" sz="3600" b="1"/>
              <a:t>محافظت از محصول</a:t>
            </a:r>
            <a:r>
              <a:rPr lang="ar-SA" sz="3600"/>
              <a:t> </a:t>
            </a:r>
            <a:endParaRPr lang="fa-IR" sz="3600"/>
          </a:p>
        </p:txBody>
      </p:sp>
      <p:sp>
        <p:nvSpPr>
          <p:cNvPr id="27654" name="Rectangle 6">
            <a:hlinkClick r:id="rId5" action="ppaction://hlinksldjump"/>
          </p:cNvPr>
          <p:cNvSpPr>
            <a:spLocks noChangeArrowheads="1"/>
          </p:cNvSpPr>
          <p:nvPr/>
        </p:nvSpPr>
        <p:spPr bwMode="auto">
          <a:xfrm>
            <a:off x="584200" y="2139950"/>
            <a:ext cx="8589963" cy="863600"/>
          </a:xfrm>
          <a:prstGeom prst="rect">
            <a:avLst/>
          </a:prstGeom>
          <a:noFill/>
          <a:ln w="12700">
            <a:solidFill>
              <a:schemeClr val="tx1"/>
            </a:solidFill>
            <a:miter lim="800000"/>
            <a:headEnd type="none" w="sm" len="sm"/>
            <a:tailEnd type="none" w="sm" len="sm"/>
          </a:ln>
        </p:spPr>
        <p:txBody>
          <a:bodyPr wrap="none" anchor="ctr"/>
          <a:lstStyle/>
          <a:p>
            <a:pPr algn="ctr" eaLnBrk="0" hangingPunct="0">
              <a:spcBef>
                <a:spcPct val="50000"/>
              </a:spcBef>
            </a:pPr>
            <a:r>
              <a:rPr lang="ar-SA" sz="3600" b="1"/>
              <a:t>صحه گذاري فرآيندهاي توليد و ارايه خدمات</a:t>
            </a:r>
            <a:r>
              <a:rPr lang="ar-SA" sz="3600"/>
              <a:t> </a:t>
            </a:r>
            <a:endParaRPr lang="fa-IR" sz="3600"/>
          </a:p>
        </p:txBody>
      </p:sp>
      <p:sp>
        <p:nvSpPr>
          <p:cNvPr id="27655" name="Rectangle 7">
            <a:hlinkClick r:id="rId4" action="ppaction://hlinksldjump"/>
          </p:cNvPr>
          <p:cNvSpPr>
            <a:spLocks noChangeArrowheads="1"/>
          </p:cNvSpPr>
          <p:nvPr/>
        </p:nvSpPr>
        <p:spPr bwMode="auto">
          <a:xfrm>
            <a:off x="584200" y="3214688"/>
            <a:ext cx="8589963" cy="862012"/>
          </a:xfrm>
          <a:prstGeom prst="rect">
            <a:avLst/>
          </a:prstGeom>
          <a:noFill/>
          <a:ln w="12700">
            <a:solidFill>
              <a:schemeClr val="tx1"/>
            </a:solidFill>
            <a:miter lim="800000"/>
            <a:headEnd type="none" w="sm" len="sm"/>
            <a:tailEnd type="none" w="sm" len="sm"/>
          </a:ln>
        </p:spPr>
        <p:txBody>
          <a:bodyPr wrap="none" anchor="ctr"/>
          <a:lstStyle/>
          <a:p>
            <a:pPr algn="ctr" eaLnBrk="0" hangingPunct="0">
              <a:spcBef>
                <a:spcPct val="50000"/>
              </a:spcBef>
            </a:pPr>
            <a:r>
              <a:rPr lang="ar-SA" sz="3600" b="1"/>
              <a:t>شناسايي و قابليت رديابي</a:t>
            </a:r>
            <a:r>
              <a:rPr lang="ar-SA" sz="3600"/>
              <a:t> </a:t>
            </a:r>
            <a:endParaRPr lang="fa-IR" sz="3600"/>
          </a:p>
        </p:txBody>
      </p:sp>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2770" name="Rectangle 2"/>
          <p:cNvSpPr>
            <a:spLocks noGrp="1" noChangeArrowheads="1"/>
          </p:cNvSpPr>
          <p:nvPr>
            <p:ph type="title"/>
          </p:nvPr>
        </p:nvSpPr>
        <p:spPr>
          <a:xfrm>
            <a:off x="57150" y="147636"/>
            <a:ext cx="9772650" cy="534987"/>
          </a:xfrm>
          <a:solidFill>
            <a:srgbClr val="0000FF"/>
          </a:solidFill>
        </p:spPr>
        <p:txBody>
          <a:bodyPr/>
          <a:lstStyle/>
          <a:p>
            <a:pPr>
              <a:defRPr/>
            </a:pPr>
            <a:r>
              <a:rPr lang="fa-IR" sz="4000" smtClean="0"/>
              <a:t>کنترل </a:t>
            </a:r>
            <a:r>
              <a:rPr lang="ar-SA" sz="4000" smtClean="0"/>
              <a:t>توليد و ارايه خدمات</a:t>
            </a:r>
            <a:endParaRPr lang="en-US" sz="4000" smtClean="0"/>
          </a:p>
        </p:txBody>
      </p:sp>
      <p:sp>
        <p:nvSpPr>
          <p:cNvPr id="28675" name="Rectangle 3"/>
          <p:cNvSpPr>
            <a:spLocks noGrp="1" noChangeArrowheads="1"/>
          </p:cNvSpPr>
          <p:nvPr>
            <p:ph type="body" idx="1"/>
          </p:nvPr>
        </p:nvSpPr>
        <p:spPr>
          <a:xfrm>
            <a:off x="130175" y="923925"/>
            <a:ext cx="9604375" cy="5857875"/>
          </a:xfrm>
        </p:spPr>
        <p:txBody>
          <a:bodyPr/>
          <a:lstStyle/>
          <a:p>
            <a:pPr marL="0" indent="0" algn="justLow">
              <a:lnSpc>
                <a:spcPct val="90000"/>
              </a:lnSpc>
              <a:buFont typeface="Wingdings" pitchFamily="2" charset="2"/>
              <a:buNone/>
            </a:pPr>
            <a:r>
              <a:rPr lang="ar-SA" sz="3300" b="1" smtClean="0"/>
              <a:t>سازمان بايد توليد و ارايه خدمات را طرح ريزي كرده و در شرايط تحت كنترل به اجرا در آورد.</a:t>
            </a:r>
          </a:p>
          <a:p>
            <a:pPr marL="0" indent="0" algn="justLow">
              <a:lnSpc>
                <a:spcPct val="90000"/>
              </a:lnSpc>
              <a:buFont typeface="Wingdings" pitchFamily="2" charset="2"/>
              <a:buNone/>
            </a:pPr>
            <a:r>
              <a:rPr lang="ar-SA" sz="3300" b="1" smtClean="0"/>
              <a:t>شرايط تحت كنترل بر حسب مورد شامل موارد زير مي شود :</a:t>
            </a:r>
          </a:p>
          <a:p>
            <a:pPr marL="0" indent="0" algn="justLow">
              <a:lnSpc>
                <a:spcPct val="90000"/>
              </a:lnSpc>
              <a:buFont typeface="Wingdings" pitchFamily="2" charset="2"/>
              <a:buChar char="q"/>
            </a:pPr>
            <a:r>
              <a:rPr lang="ar-SA" sz="3300" b="1" smtClean="0"/>
              <a:t>دردسترس</a:t>
            </a:r>
            <a:r>
              <a:rPr lang="ar-SA" sz="800" b="1" smtClean="0"/>
              <a:t> </a:t>
            </a:r>
            <a:r>
              <a:rPr lang="ar-SA" sz="3300" b="1" smtClean="0"/>
              <a:t>بودن</a:t>
            </a:r>
            <a:r>
              <a:rPr lang="en-US" sz="800" b="1" smtClean="0"/>
              <a:t> </a:t>
            </a:r>
            <a:r>
              <a:rPr lang="ar-SA" sz="3300" b="1" smtClean="0"/>
              <a:t>اطلاعاتي</a:t>
            </a:r>
            <a:r>
              <a:rPr lang="en-US" sz="200" b="1" smtClean="0"/>
              <a:t> </a:t>
            </a:r>
            <a:r>
              <a:rPr lang="ar-SA" sz="3300" b="1" smtClean="0"/>
              <a:t>كه</a:t>
            </a:r>
            <a:r>
              <a:rPr lang="en-US" sz="800" b="1" smtClean="0"/>
              <a:t> </a:t>
            </a:r>
            <a:r>
              <a:rPr lang="ar-SA" sz="3300" b="1" smtClean="0"/>
              <a:t>ويژگي</a:t>
            </a:r>
            <a:r>
              <a:rPr lang="ar-SA" sz="800" b="1" smtClean="0"/>
              <a:t> </a:t>
            </a:r>
            <a:r>
              <a:rPr lang="ar-SA" sz="3300" b="1" smtClean="0"/>
              <a:t>هاي محصول</a:t>
            </a:r>
            <a:r>
              <a:rPr lang="ar-SA" sz="800" b="1" smtClean="0"/>
              <a:t> </a:t>
            </a:r>
            <a:r>
              <a:rPr lang="ar-SA" sz="3300" b="1" smtClean="0"/>
              <a:t>راشرح</a:t>
            </a:r>
            <a:r>
              <a:rPr lang="ar-SA" sz="800" b="1" smtClean="0"/>
              <a:t> </a:t>
            </a:r>
            <a:r>
              <a:rPr lang="ar-SA" sz="3300" b="1" smtClean="0"/>
              <a:t>مي دهد</a:t>
            </a:r>
          </a:p>
          <a:p>
            <a:pPr marL="0" indent="0" algn="justLow">
              <a:lnSpc>
                <a:spcPct val="90000"/>
              </a:lnSpc>
              <a:buFont typeface="Wingdings" pitchFamily="2" charset="2"/>
              <a:buChar char="q"/>
            </a:pPr>
            <a:r>
              <a:rPr lang="ar-SA" sz="3300" b="1" smtClean="0"/>
              <a:t>در دسترس بودن دستورالعملهاي كاري ، بر حسب نياز</a:t>
            </a:r>
          </a:p>
          <a:p>
            <a:pPr marL="0" indent="0" algn="justLow">
              <a:lnSpc>
                <a:spcPct val="90000"/>
              </a:lnSpc>
              <a:buFont typeface="Wingdings" pitchFamily="2" charset="2"/>
              <a:buChar char="q"/>
            </a:pPr>
            <a:r>
              <a:rPr lang="ar-SA" sz="3300" b="1" smtClean="0"/>
              <a:t>استفاده از تجهيزات مناسب</a:t>
            </a:r>
          </a:p>
          <a:p>
            <a:pPr marL="0" indent="0" algn="justLow">
              <a:lnSpc>
                <a:spcPct val="90000"/>
              </a:lnSpc>
              <a:buFont typeface="Wingdings" pitchFamily="2" charset="2"/>
              <a:buChar char="q"/>
            </a:pPr>
            <a:r>
              <a:rPr lang="ar-SA" sz="3300" b="1" smtClean="0"/>
              <a:t>در دسترس بودن و استفاده از وسايل پايش و اندازه گيري</a:t>
            </a:r>
          </a:p>
          <a:p>
            <a:pPr marL="0" indent="0" algn="justLow">
              <a:lnSpc>
                <a:spcPct val="90000"/>
              </a:lnSpc>
              <a:buFont typeface="Wingdings" pitchFamily="2" charset="2"/>
              <a:buChar char="q"/>
            </a:pPr>
            <a:r>
              <a:rPr lang="ar-SA" sz="3300" b="1" smtClean="0"/>
              <a:t>انجام پايش و اندازه گيري</a:t>
            </a:r>
          </a:p>
          <a:p>
            <a:pPr marL="0" indent="0" algn="justLow">
              <a:lnSpc>
                <a:spcPct val="90000"/>
              </a:lnSpc>
              <a:buFont typeface="Wingdings" pitchFamily="2" charset="2"/>
              <a:buChar char="q"/>
            </a:pPr>
            <a:r>
              <a:rPr lang="ar-SA" sz="3300" b="1" smtClean="0"/>
              <a:t>انجام فعاليت هاي ترخيص ، تحويل و پس از تحويل</a:t>
            </a:r>
            <a:endParaRPr lang="en-US" sz="3300" b="1" smtClean="0"/>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3506" name="Rectangle 1026"/>
          <p:cNvSpPr>
            <a:spLocks noGrp="1" noChangeArrowheads="1"/>
          </p:cNvSpPr>
          <p:nvPr>
            <p:ph type="title"/>
          </p:nvPr>
        </p:nvSpPr>
        <p:spPr>
          <a:xfrm>
            <a:off x="0" y="217488"/>
            <a:ext cx="9859963" cy="534987"/>
          </a:xfrm>
          <a:solidFill>
            <a:srgbClr val="0000FF"/>
          </a:solidFill>
        </p:spPr>
        <p:txBody>
          <a:bodyPr/>
          <a:lstStyle/>
          <a:p>
            <a:pPr>
              <a:defRPr/>
            </a:pPr>
            <a:r>
              <a:rPr lang="fa-IR" altLang="en-US" dirty="0" smtClean="0">
                <a:ea typeface="+mj-ea"/>
              </a:rPr>
              <a:t>مديريت کيفيت</a:t>
            </a:r>
            <a:endParaRPr lang="en-US" altLang="en-US" dirty="0" smtClean="0">
              <a:ea typeface="+mj-ea"/>
            </a:endParaRPr>
          </a:p>
        </p:txBody>
      </p:sp>
      <p:sp>
        <p:nvSpPr>
          <p:cNvPr id="47106" name="Rectangle 1064"/>
          <p:cNvSpPr>
            <a:spLocks noChangeArrowheads="1"/>
          </p:cNvSpPr>
          <p:nvPr/>
        </p:nvSpPr>
        <p:spPr bwMode="auto">
          <a:xfrm>
            <a:off x="0" y="5271443"/>
            <a:ext cx="184731" cy="461665"/>
          </a:xfrm>
          <a:prstGeom prst="rect">
            <a:avLst/>
          </a:prstGeom>
          <a:noFill/>
          <a:ln w="12700">
            <a:noFill/>
            <a:miter lim="800000"/>
            <a:headEnd type="none" w="sm" len="sm"/>
            <a:tailEnd type="none" w="sm" len="sm"/>
          </a:ln>
        </p:spPr>
        <p:txBody>
          <a:bodyPr wrap="none" anchor="ctr">
            <a:spAutoFit/>
          </a:bodyPr>
          <a:lstStyle/>
          <a:p>
            <a:pPr algn="l" rtl="0" eaLnBrk="0" hangingPunct="0"/>
            <a:endParaRPr lang="en-GB" sz="2400">
              <a:latin typeface="Times New Roman" pitchFamily="18" charset="0"/>
            </a:endParaRPr>
          </a:p>
        </p:txBody>
      </p:sp>
      <p:sp>
        <p:nvSpPr>
          <p:cNvPr id="47107" name="Rectangle 1079"/>
          <p:cNvSpPr>
            <a:spLocks noChangeArrowheads="1"/>
          </p:cNvSpPr>
          <p:nvPr/>
        </p:nvSpPr>
        <p:spPr bwMode="auto">
          <a:xfrm>
            <a:off x="0" y="5271443"/>
            <a:ext cx="184731" cy="461665"/>
          </a:xfrm>
          <a:prstGeom prst="rect">
            <a:avLst/>
          </a:prstGeom>
          <a:noFill/>
          <a:ln w="12700">
            <a:noFill/>
            <a:miter lim="800000"/>
            <a:headEnd type="none" w="sm" len="sm"/>
            <a:tailEnd type="none" w="sm" len="sm"/>
          </a:ln>
        </p:spPr>
        <p:txBody>
          <a:bodyPr wrap="none" anchor="ctr">
            <a:spAutoFit/>
          </a:bodyPr>
          <a:lstStyle/>
          <a:p>
            <a:pPr algn="l" rtl="0" eaLnBrk="0" hangingPunct="0"/>
            <a:endParaRPr lang="en-GB" sz="2400">
              <a:latin typeface="Times New Roman" pitchFamily="18" charset="0"/>
            </a:endParaRPr>
          </a:p>
        </p:txBody>
      </p:sp>
      <p:sp>
        <p:nvSpPr>
          <p:cNvPr id="47108" name="Rectangle 1085"/>
          <p:cNvSpPr>
            <a:spLocks noChangeArrowheads="1"/>
          </p:cNvSpPr>
          <p:nvPr/>
        </p:nvSpPr>
        <p:spPr bwMode="auto">
          <a:xfrm>
            <a:off x="0" y="2975918"/>
            <a:ext cx="184731" cy="461665"/>
          </a:xfrm>
          <a:prstGeom prst="rect">
            <a:avLst/>
          </a:prstGeom>
          <a:noFill/>
          <a:ln w="12700">
            <a:noFill/>
            <a:miter lim="800000"/>
            <a:headEnd type="none" w="sm" len="sm"/>
            <a:tailEnd type="none" w="sm" len="sm"/>
          </a:ln>
        </p:spPr>
        <p:txBody>
          <a:bodyPr wrap="none" anchor="ctr">
            <a:spAutoFit/>
          </a:bodyPr>
          <a:lstStyle/>
          <a:p>
            <a:pPr algn="l" rtl="0" eaLnBrk="0" hangingPunct="0"/>
            <a:endParaRPr lang="en-GB" sz="2400">
              <a:latin typeface="Times New Roman" pitchFamily="18" charset="0"/>
            </a:endParaRPr>
          </a:p>
        </p:txBody>
      </p:sp>
      <p:sp>
        <p:nvSpPr>
          <p:cNvPr id="47109" name="Rectangle 1086"/>
          <p:cNvSpPr>
            <a:spLocks noChangeArrowheads="1"/>
          </p:cNvSpPr>
          <p:nvPr/>
        </p:nvSpPr>
        <p:spPr bwMode="auto">
          <a:xfrm>
            <a:off x="0" y="2967038"/>
            <a:ext cx="184150" cy="457200"/>
          </a:xfrm>
          <a:prstGeom prst="rect">
            <a:avLst/>
          </a:prstGeom>
          <a:noFill/>
          <a:ln w="12700">
            <a:noFill/>
            <a:miter lim="800000"/>
            <a:headEnd type="none" w="sm" len="sm"/>
            <a:tailEnd type="none" w="sm" len="sm"/>
          </a:ln>
        </p:spPr>
        <p:txBody>
          <a:bodyPr wrap="none" anchor="ctr">
            <a:spAutoFit/>
          </a:bodyPr>
          <a:lstStyle/>
          <a:p>
            <a:pPr algn="l" rtl="0" eaLnBrk="0" hangingPunct="0"/>
            <a:endParaRPr lang="en-GB" sz="2400">
              <a:latin typeface="Times New Roman" pitchFamily="18" charset="0"/>
            </a:endParaRPr>
          </a:p>
        </p:txBody>
      </p:sp>
      <p:grpSp>
        <p:nvGrpSpPr>
          <p:cNvPr id="47110" name="Group 1099"/>
          <p:cNvGrpSpPr>
            <a:grpSpLocks/>
          </p:cNvGrpSpPr>
          <p:nvPr/>
        </p:nvGrpSpPr>
        <p:grpSpPr bwMode="auto">
          <a:xfrm>
            <a:off x="92075" y="1168400"/>
            <a:ext cx="9713913" cy="5141913"/>
            <a:chOff x="58" y="946"/>
            <a:chExt cx="6119" cy="3239"/>
          </a:xfrm>
        </p:grpSpPr>
        <p:sp>
          <p:nvSpPr>
            <p:cNvPr id="47111" name="Line 1084"/>
            <p:cNvSpPr>
              <a:spLocks noChangeShapeType="1"/>
            </p:cNvSpPr>
            <p:nvPr/>
          </p:nvSpPr>
          <p:spPr bwMode="auto">
            <a:xfrm>
              <a:off x="746" y="2541"/>
              <a:ext cx="4737" cy="0"/>
            </a:xfrm>
            <a:prstGeom prst="line">
              <a:avLst/>
            </a:prstGeom>
            <a:noFill/>
            <a:ln w="44450">
              <a:solidFill>
                <a:srgbClr val="000000"/>
              </a:solidFill>
              <a:round/>
              <a:headEnd/>
              <a:tailEnd/>
            </a:ln>
          </p:spPr>
          <p:txBody>
            <a:bodyPr/>
            <a:lstStyle/>
            <a:p>
              <a:endParaRPr lang="fa-IR"/>
            </a:p>
          </p:txBody>
        </p:sp>
        <p:sp>
          <p:nvSpPr>
            <p:cNvPr id="47112" name="Line 1083"/>
            <p:cNvSpPr>
              <a:spLocks noChangeShapeType="1"/>
            </p:cNvSpPr>
            <p:nvPr/>
          </p:nvSpPr>
          <p:spPr bwMode="auto">
            <a:xfrm>
              <a:off x="766" y="2539"/>
              <a:ext cx="0" cy="216"/>
            </a:xfrm>
            <a:prstGeom prst="line">
              <a:avLst/>
            </a:prstGeom>
            <a:noFill/>
            <a:ln w="57150">
              <a:solidFill>
                <a:srgbClr val="000000"/>
              </a:solidFill>
              <a:round/>
              <a:headEnd/>
              <a:tailEnd/>
            </a:ln>
          </p:spPr>
          <p:txBody>
            <a:bodyPr/>
            <a:lstStyle/>
            <a:p>
              <a:endParaRPr lang="fa-IR"/>
            </a:p>
          </p:txBody>
        </p:sp>
        <p:sp>
          <p:nvSpPr>
            <p:cNvPr id="47113" name="Rectangle 1090"/>
            <p:cNvSpPr>
              <a:spLocks noChangeArrowheads="1"/>
            </p:cNvSpPr>
            <p:nvPr/>
          </p:nvSpPr>
          <p:spPr bwMode="auto">
            <a:xfrm>
              <a:off x="58" y="2839"/>
              <a:ext cx="1582" cy="1346"/>
            </a:xfrm>
            <a:prstGeom prst="rect">
              <a:avLst/>
            </a:prstGeom>
            <a:noFill/>
            <a:ln w="12700">
              <a:noFill/>
              <a:miter lim="800000"/>
              <a:headEnd type="none" w="sm" len="sm"/>
              <a:tailEnd type="none" w="sm" len="sm"/>
            </a:ln>
          </p:spPr>
          <p:txBody>
            <a:bodyPr anchor="ctr">
              <a:spAutoFit/>
            </a:bodyPr>
            <a:lstStyle/>
            <a:p>
              <a:pPr algn="ctr" eaLnBrk="0" hangingPunct="0"/>
              <a:r>
                <a:rPr lang="fa-IR">
                  <a:ea typeface="Titr"/>
                  <a:cs typeface="Titr"/>
                </a:rPr>
                <a:t>طرحريزي</a:t>
              </a:r>
              <a:r>
                <a:rPr lang="ar-SA">
                  <a:ea typeface="Titr"/>
                  <a:cs typeface="Titr"/>
                </a:rPr>
                <a:t> كيفيت</a:t>
              </a:r>
              <a:r>
                <a:rPr lang="en-US">
                  <a:ea typeface="Titr"/>
                  <a:cs typeface="Titr"/>
                </a:rPr>
                <a:t>(QP) </a:t>
              </a:r>
              <a:endParaRPr lang="fa-IR" sz="800">
                <a:latin typeface="Times New Roman" pitchFamily="18" charset="0"/>
                <a:ea typeface="Titr"/>
                <a:cs typeface="Titr"/>
              </a:endParaRPr>
            </a:p>
            <a:p>
              <a:pPr algn="ctr" eaLnBrk="0" hangingPunct="0"/>
              <a:endParaRPr lang="en-GB" sz="800">
                <a:latin typeface="Times New Roman" pitchFamily="18" charset="0"/>
                <a:ea typeface="Titr"/>
                <a:cs typeface="Titr"/>
              </a:endParaRPr>
            </a:p>
            <a:p>
              <a:pPr algn="ctr" rtl="0" eaLnBrk="0" hangingPunct="0"/>
              <a:r>
                <a:rPr lang="ar-SA" b="1">
                  <a:ea typeface="Yagut"/>
                  <a:cs typeface="Yagut"/>
                </a:rPr>
                <a:t>بخشي از مديريت كيفيت كه بر تعيين اهداف كيفيت و مشخص كردن فرآيندهاي </a:t>
              </a:r>
              <a:br>
                <a:rPr lang="ar-SA" b="1">
                  <a:ea typeface="Yagut"/>
                  <a:cs typeface="Yagut"/>
                </a:rPr>
              </a:br>
              <a:r>
                <a:rPr lang="ar-SA" b="1">
                  <a:ea typeface="Yagut"/>
                  <a:cs typeface="Yagut"/>
                </a:rPr>
                <a:t>اجرايي لازم و منابع مربوطه جهت برآورده كردن اهداف كيفيت تمركز دارد .</a:t>
              </a:r>
              <a:endParaRPr lang="en-GB" b="1">
                <a:ea typeface="Yagut"/>
                <a:cs typeface="Yagut"/>
              </a:endParaRPr>
            </a:p>
          </p:txBody>
        </p:sp>
        <p:sp>
          <p:nvSpPr>
            <p:cNvPr id="47114" name="Rectangle 1091"/>
            <p:cNvSpPr>
              <a:spLocks noChangeArrowheads="1"/>
            </p:cNvSpPr>
            <p:nvPr/>
          </p:nvSpPr>
          <p:spPr bwMode="auto">
            <a:xfrm>
              <a:off x="1640" y="2839"/>
              <a:ext cx="1454" cy="1008"/>
            </a:xfrm>
            <a:prstGeom prst="rect">
              <a:avLst/>
            </a:prstGeom>
            <a:noFill/>
            <a:ln w="12700">
              <a:noFill/>
              <a:miter lim="800000"/>
              <a:headEnd type="none" w="sm" len="sm"/>
              <a:tailEnd type="none" w="sm" len="sm"/>
            </a:ln>
          </p:spPr>
          <p:txBody>
            <a:bodyPr anchor="ctr">
              <a:spAutoFit/>
            </a:bodyPr>
            <a:lstStyle/>
            <a:p>
              <a:pPr algn="ctr" eaLnBrk="0" hangingPunct="0"/>
              <a:r>
                <a:rPr lang="fa-IR" dirty="0">
                  <a:ea typeface="Titr"/>
                  <a:cs typeface="Titr"/>
                </a:rPr>
                <a:t>کنترل</a:t>
              </a:r>
              <a:r>
                <a:rPr lang="ar-SA" dirty="0">
                  <a:ea typeface="Titr"/>
                  <a:cs typeface="Titr"/>
                </a:rPr>
                <a:t> كيفيت</a:t>
              </a:r>
              <a:r>
                <a:rPr lang="fa-IR" dirty="0">
                  <a:ea typeface="Titr"/>
                  <a:cs typeface="Titr"/>
                </a:rPr>
                <a:t> </a:t>
              </a:r>
              <a:r>
                <a:rPr lang="en-US" dirty="0">
                  <a:ea typeface="Titr"/>
                  <a:cs typeface="Titr"/>
                </a:rPr>
                <a:t>(QC)</a:t>
              </a:r>
              <a:endParaRPr lang="fa-IR" sz="800" dirty="0">
                <a:latin typeface="Times New Roman" pitchFamily="18" charset="0"/>
                <a:ea typeface="Titr"/>
                <a:cs typeface="Titr"/>
              </a:endParaRPr>
            </a:p>
            <a:p>
              <a:pPr algn="ctr" eaLnBrk="0" hangingPunct="0"/>
              <a:endParaRPr lang="en-GB" sz="800" dirty="0">
                <a:latin typeface="Times New Roman" pitchFamily="18" charset="0"/>
                <a:ea typeface="Titr"/>
                <a:cs typeface="Titr"/>
              </a:endParaRPr>
            </a:p>
            <a:p>
              <a:pPr algn="ctr" eaLnBrk="0" hangingPunct="0"/>
              <a:r>
                <a:rPr lang="ar-SA" b="1" dirty="0">
                  <a:ea typeface="Yagut"/>
                  <a:cs typeface="Yagut"/>
                </a:rPr>
                <a:t>بخشي از مديريت كيفيت كه بر برآورده كردن الزامات و يا خواسته هاي</a:t>
              </a:r>
              <a:r>
                <a:rPr lang="en-US" b="1" dirty="0">
                  <a:ea typeface="Yagut"/>
                  <a:cs typeface="Yagut"/>
                </a:rPr>
                <a:t> </a:t>
              </a:r>
              <a:r>
                <a:rPr lang="ar-SA" b="1" dirty="0">
                  <a:ea typeface="Yagut"/>
                  <a:cs typeface="Yagut"/>
                </a:rPr>
                <a:t>مربوط به كيفيت تمركز دارد .</a:t>
              </a:r>
              <a:endParaRPr lang="en-GB" b="1" dirty="0">
                <a:ea typeface="Yagut"/>
                <a:cs typeface="Yagut"/>
              </a:endParaRPr>
            </a:p>
          </p:txBody>
        </p:sp>
        <p:sp>
          <p:nvSpPr>
            <p:cNvPr id="47115" name="Rectangle 1092"/>
            <p:cNvSpPr>
              <a:spLocks noChangeArrowheads="1"/>
            </p:cNvSpPr>
            <p:nvPr/>
          </p:nvSpPr>
          <p:spPr bwMode="auto">
            <a:xfrm>
              <a:off x="3206" y="2921"/>
              <a:ext cx="1454" cy="1183"/>
            </a:xfrm>
            <a:prstGeom prst="rect">
              <a:avLst/>
            </a:prstGeom>
            <a:noFill/>
            <a:ln w="12700">
              <a:noFill/>
              <a:miter lim="800000"/>
              <a:headEnd type="none" w="sm" len="sm"/>
              <a:tailEnd type="none" w="sm" len="sm"/>
            </a:ln>
          </p:spPr>
          <p:txBody>
            <a:bodyPr anchor="ctr">
              <a:spAutoFit/>
            </a:bodyPr>
            <a:lstStyle/>
            <a:p>
              <a:pPr algn="ctr" eaLnBrk="0" hangingPunct="0"/>
              <a:r>
                <a:rPr lang="fa-IR">
                  <a:ea typeface="Titr"/>
                  <a:cs typeface="Titr"/>
                </a:rPr>
                <a:t>تضمين</a:t>
              </a:r>
              <a:r>
                <a:rPr lang="ar-SA">
                  <a:ea typeface="Titr"/>
                  <a:cs typeface="Titr"/>
                </a:rPr>
                <a:t> كيفيت</a:t>
              </a:r>
              <a:endParaRPr lang="fa-IR" sz="800">
                <a:latin typeface="Times New Roman" pitchFamily="18" charset="0"/>
                <a:ea typeface="Titr"/>
                <a:cs typeface="Titr"/>
              </a:endParaRPr>
            </a:p>
            <a:p>
              <a:pPr algn="ctr" eaLnBrk="0" hangingPunct="0"/>
              <a:endParaRPr lang="en-GB" sz="800">
                <a:latin typeface="Times New Roman" pitchFamily="18" charset="0"/>
                <a:ea typeface="Titr"/>
                <a:cs typeface="Titr"/>
              </a:endParaRPr>
            </a:p>
            <a:p>
              <a:pPr algn="ctr" rtl="0" eaLnBrk="0" hangingPunct="0"/>
              <a:r>
                <a:rPr lang="ar-SA" b="1">
                  <a:ea typeface="Yagut"/>
                  <a:cs typeface="Yagut"/>
                </a:rPr>
                <a:t>بخشي از مديريت كيفيت كه بر ايجاد اطمينان از اينكه الزامات و يا خواسته هاي مربوط به كيفيت برآورده خواهند شد تمركز دارد .</a:t>
              </a:r>
              <a:endParaRPr lang="en-GB" b="1">
                <a:ea typeface="Yagut"/>
                <a:cs typeface="Yagut"/>
              </a:endParaRPr>
            </a:p>
          </p:txBody>
        </p:sp>
        <p:sp>
          <p:nvSpPr>
            <p:cNvPr id="47116" name="Rectangle 1093"/>
            <p:cNvSpPr>
              <a:spLocks noChangeArrowheads="1"/>
            </p:cNvSpPr>
            <p:nvPr/>
          </p:nvSpPr>
          <p:spPr bwMode="auto">
            <a:xfrm>
              <a:off x="4723" y="2839"/>
              <a:ext cx="1454" cy="1173"/>
            </a:xfrm>
            <a:prstGeom prst="rect">
              <a:avLst/>
            </a:prstGeom>
            <a:noFill/>
            <a:ln w="12700">
              <a:noFill/>
              <a:miter lim="800000"/>
              <a:headEnd type="none" w="sm" len="sm"/>
              <a:tailEnd type="none" w="sm" len="sm"/>
            </a:ln>
          </p:spPr>
          <p:txBody>
            <a:bodyPr anchor="ctr">
              <a:spAutoFit/>
            </a:bodyPr>
            <a:lstStyle/>
            <a:p>
              <a:pPr algn="ctr" eaLnBrk="0" hangingPunct="0"/>
              <a:r>
                <a:rPr lang="ar-SA">
                  <a:ea typeface="Titr"/>
                  <a:cs typeface="Titr"/>
                </a:rPr>
                <a:t>بهبود كيفيت</a:t>
              </a:r>
              <a:endParaRPr lang="fa-IR" sz="800">
                <a:latin typeface="Times New Roman" pitchFamily="18" charset="0"/>
                <a:ea typeface="Titr"/>
                <a:cs typeface="Titr"/>
              </a:endParaRPr>
            </a:p>
            <a:p>
              <a:pPr algn="ctr" eaLnBrk="0" hangingPunct="0"/>
              <a:endParaRPr lang="en-GB" sz="800">
                <a:latin typeface="Times New Roman" pitchFamily="18" charset="0"/>
                <a:ea typeface="Titr"/>
                <a:cs typeface="Titr"/>
              </a:endParaRPr>
            </a:p>
            <a:p>
              <a:pPr algn="ctr" rtl="0" eaLnBrk="0" hangingPunct="0"/>
              <a:r>
                <a:rPr lang="ar-SA" b="1">
                  <a:ea typeface="Yagut"/>
                  <a:cs typeface="Yagut"/>
                </a:rPr>
                <a:t>بخشي از مديريت كيفيت كه برافزايش توانايي جهت برآورده</a:t>
              </a:r>
              <a:r>
                <a:rPr lang="fa-IR" b="1">
                  <a:ea typeface="Yagut"/>
                  <a:cs typeface="Yagut"/>
                </a:rPr>
                <a:t> </a:t>
              </a:r>
              <a:r>
                <a:rPr lang="ar-SA" b="1">
                  <a:ea typeface="Yagut"/>
                  <a:cs typeface="Yagut"/>
                </a:rPr>
                <a:t>كردن الزامات وياخواسته هاي</a:t>
              </a:r>
              <a:r>
                <a:rPr lang="fa-IR" b="1">
                  <a:ea typeface="Yagut"/>
                  <a:cs typeface="Yagut"/>
                </a:rPr>
                <a:t> </a:t>
              </a:r>
              <a:r>
                <a:rPr lang="ar-SA" b="1">
                  <a:ea typeface="Yagut"/>
                  <a:cs typeface="Yagut"/>
                </a:rPr>
                <a:t>مربوط به كيفيت تمركز دارد .</a:t>
              </a:r>
              <a:endParaRPr lang="en-GB" b="1">
                <a:ea typeface="Yagut"/>
                <a:cs typeface="Yagut"/>
              </a:endParaRPr>
            </a:p>
          </p:txBody>
        </p:sp>
        <p:sp>
          <p:nvSpPr>
            <p:cNvPr id="47117" name="Rectangle 1094"/>
            <p:cNvSpPr>
              <a:spLocks noChangeArrowheads="1"/>
            </p:cNvSpPr>
            <p:nvPr/>
          </p:nvSpPr>
          <p:spPr bwMode="auto">
            <a:xfrm>
              <a:off x="2448" y="946"/>
              <a:ext cx="1454" cy="750"/>
            </a:xfrm>
            <a:prstGeom prst="rect">
              <a:avLst/>
            </a:prstGeom>
            <a:noFill/>
            <a:ln w="12700">
              <a:noFill/>
              <a:miter lim="800000"/>
              <a:headEnd type="none" w="sm" len="sm"/>
              <a:tailEnd type="none" w="sm" len="sm"/>
            </a:ln>
          </p:spPr>
          <p:txBody>
            <a:bodyPr anchor="ctr">
              <a:spAutoFit/>
            </a:bodyPr>
            <a:lstStyle/>
            <a:p>
              <a:pPr algn="ctr" eaLnBrk="0" hangingPunct="0"/>
              <a:r>
                <a:rPr lang="fa-IR">
                  <a:ea typeface="Titr"/>
                  <a:cs typeface="Titr"/>
                </a:rPr>
                <a:t>مديريت</a:t>
              </a:r>
              <a:r>
                <a:rPr lang="ar-SA">
                  <a:ea typeface="Titr"/>
                  <a:cs typeface="Titr"/>
                </a:rPr>
                <a:t> كيفيت</a:t>
              </a:r>
              <a:endParaRPr lang="fa-IR" sz="800">
                <a:latin typeface="Times New Roman" pitchFamily="18" charset="0"/>
                <a:ea typeface="Titr"/>
                <a:cs typeface="Titr"/>
              </a:endParaRPr>
            </a:p>
            <a:p>
              <a:pPr algn="ctr" eaLnBrk="0" hangingPunct="0"/>
              <a:r>
                <a:rPr lang="ar-SA" b="1">
                  <a:ea typeface="Yagut"/>
                  <a:cs typeface="Yagut"/>
                </a:rPr>
                <a:t>فعاليت هاي هماهنگ شده جهت هدايت و كنترل يك سازمان از نظر</a:t>
              </a:r>
              <a:r>
                <a:rPr lang="fa-IR" b="1">
                  <a:ea typeface="Yagut"/>
                  <a:cs typeface="Yagut"/>
                </a:rPr>
                <a:t> </a:t>
              </a:r>
              <a:r>
                <a:rPr lang="ar-SA" b="1">
                  <a:ea typeface="Yagut"/>
                  <a:cs typeface="Yagut"/>
                </a:rPr>
                <a:t>كيفيت</a:t>
              </a:r>
              <a:endParaRPr lang="en-GB" b="1">
                <a:ea typeface="Yagut"/>
                <a:cs typeface="Yagut"/>
              </a:endParaRPr>
            </a:p>
          </p:txBody>
        </p:sp>
        <p:sp>
          <p:nvSpPr>
            <p:cNvPr id="47118" name="Line 1095"/>
            <p:cNvSpPr>
              <a:spLocks noChangeShapeType="1"/>
            </p:cNvSpPr>
            <p:nvPr/>
          </p:nvSpPr>
          <p:spPr bwMode="auto">
            <a:xfrm>
              <a:off x="4018" y="2553"/>
              <a:ext cx="0" cy="216"/>
            </a:xfrm>
            <a:prstGeom prst="line">
              <a:avLst/>
            </a:prstGeom>
            <a:noFill/>
            <a:ln w="57150">
              <a:solidFill>
                <a:srgbClr val="000000"/>
              </a:solidFill>
              <a:round/>
              <a:headEnd/>
              <a:tailEnd/>
            </a:ln>
          </p:spPr>
          <p:txBody>
            <a:bodyPr/>
            <a:lstStyle/>
            <a:p>
              <a:endParaRPr lang="fa-IR"/>
            </a:p>
          </p:txBody>
        </p:sp>
        <p:sp>
          <p:nvSpPr>
            <p:cNvPr id="47119" name="Line 1096"/>
            <p:cNvSpPr>
              <a:spLocks noChangeShapeType="1"/>
            </p:cNvSpPr>
            <p:nvPr/>
          </p:nvSpPr>
          <p:spPr bwMode="auto">
            <a:xfrm>
              <a:off x="2459" y="2553"/>
              <a:ext cx="0" cy="216"/>
            </a:xfrm>
            <a:prstGeom prst="line">
              <a:avLst/>
            </a:prstGeom>
            <a:noFill/>
            <a:ln w="57150">
              <a:solidFill>
                <a:srgbClr val="000000"/>
              </a:solidFill>
              <a:round/>
              <a:headEnd/>
              <a:tailEnd/>
            </a:ln>
          </p:spPr>
          <p:txBody>
            <a:bodyPr/>
            <a:lstStyle/>
            <a:p>
              <a:endParaRPr lang="fa-IR"/>
            </a:p>
          </p:txBody>
        </p:sp>
        <p:sp>
          <p:nvSpPr>
            <p:cNvPr id="47120" name="Line 1097"/>
            <p:cNvSpPr>
              <a:spLocks noChangeShapeType="1"/>
            </p:cNvSpPr>
            <p:nvPr/>
          </p:nvSpPr>
          <p:spPr bwMode="auto">
            <a:xfrm>
              <a:off x="5462" y="2553"/>
              <a:ext cx="0" cy="216"/>
            </a:xfrm>
            <a:prstGeom prst="line">
              <a:avLst/>
            </a:prstGeom>
            <a:noFill/>
            <a:ln w="57150">
              <a:solidFill>
                <a:srgbClr val="000000"/>
              </a:solidFill>
              <a:round/>
              <a:headEnd/>
              <a:tailEnd/>
            </a:ln>
          </p:spPr>
          <p:txBody>
            <a:bodyPr/>
            <a:lstStyle/>
            <a:p>
              <a:endParaRPr lang="fa-IR"/>
            </a:p>
          </p:txBody>
        </p:sp>
        <p:sp>
          <p:nvSpPr>
            <p:cNvPr id="47121" name="Line 1098"/>
            <p:cNvSpPr>
              <a:spLocks noChangeShapeType="1"/>
            </p:cNvSpPr>
            <p:nvPr/>
          </p:nvSpPr>
          <p:spPr bwMode="auto">
            <a:xfrm>
              <a:off x="3206" y="1783"/>
              <a:ext cx="0" cy="756"/>
            </a:xfrm>
            <a:prstGeom prst="line">
              <a:avLst/>
            </a:prstGeom>
            <a:noFill/>
            <a:ln w="57150">
              <a:solidFill>
                <a:srgbClr val="000000"/>
              </a:solidFill>
              <a:round/>
              <a:headEnd/>
              <a:tailEnd/>
            </a:ln>
          </p:spPr>
          <p:txBody>
            <a:bodyPr/>
            <a:lstStyle/>
            <a:p>
              <a:endParaRPr lang="fa-IR"/>
            </a:p>
          </p:txBody>
        </p:sp>
      </p:grpSp>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584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صحه گذاري فرآيندهاي توليد و ارايه خدمات</a:t>
            </a:r>
            <a:r>
              <a:rPr lang="ar-SA" b="0" smtClean="0"/>
              <a:t> </a:t>
            </a:r>
            <a:endParaRPr lang="en-US" b="0" smtClean="0"/>
          </a:p>
        </p:txBody>
      </p:sp>
      <p:sp>
        <p:nvSpPr>
          <p:cNvPr id="29699" name="Rectangle 3"/>
          <p:cNvSpPr>
            <a:spLocks noGrp="1" noChangeArrowheads="1"/>
          </p:cNvSpPr>
          <p:nvPr>
            <p:ph type="body" idx="1"/>
          </p:nvPr>
        </p:nvSpPr>
        <p:spPr>
          <a:xfrm>
            <a:off x="130175" y="1066800"/>
            <a:ext cx="9604375" cy="5235575"/>
          </a:xfrm>
        </p:spPr>
        <p:txBody>
          <a:bodyPr/>
          <a:lstStyle/>
          <a:p>
            <a:pPr marL="0" indent="0" algn="justLow">
              <a:buFont typeface="Wingdings" pitchFamily="2" charset="2"/>
              <a:buChar char="q"/>
            </a:pPr>
            <a:r>
              <a:rPr lang="ar-SA" sz="3800" b="1" smtClean="0"/>
              <a:t>سازمان بايد كليه فرآيندهاي توليد و ارايه خدمات را كه نتوان برونداد حاصل از آن را از طريق پايش و اندازه گيري بعدي مورد تصديق قرار داد صحه گذاري كند .</a:t>
            </a:r>
            <a:endParaRPr lang="en-US" sz="3800" b="1" smtClean="0"/>
          </a:p>
          <a:p>
            <a:pPr marL="0" indent="0" algn="justLow">
              <a:buFont typeface="Wingdings" pitchFamily="2" charset="2"/>
              <a:buChar char="q"/>
            </a:pPr>
            <a:r>
              <a:rPr lang="ar-SA" sz="3800" b="1" smtClean="0"/>
              <a:t>اين امر كليه فرآيندهايي را شامل مي شود كه نارسايي هاي آنها فقط پس از مورد استفاده قرار گرفتن محصول يا ارايه شدن خدمات ظاهر</a:t>
            </a:r>
            <a:r>
              <a:rPr lang="en-US" sz="3800" b="1" smtClean="0"/>
              <a:t> </a:t>
            </a:r>
            <a:r>
              <a:rPr lang="ar-SA" sz="3800" b="1" smtClean="0"/>
              <a:t>مي گردند.</a:t>
            </a:r>
          </a:p>
          <a:p>
            <a:pPr marL="0" indent="0" algn="justLow">
              <a:buFont typeface="Wingdings" pitchFamily="2" charset="2"/>
              <a:buChar char="q"/>
            </a:pPr>
            <a:r>
              <a:rPr lang="ar-SA" sz="3800" b="1" smtClean="0"/>
              <a:t>صحه گذاري بايد توانايي اين فرآيندها را جهت دستيابي به نتايج طرح ريزي شده اثبات نمايد .</a:t>
            </a:r>
            <a:endParaRPr lang="en-US" sz="3800" b="1" smtClean="0"/>
          </a:p>
        </p:txBody>
      </p:sp>
    </p:spTree>
  </p:cSld>
  <p:clrMapOvr>
    <a:masterClrMapping/>
  </p:clrMapOvr>
  <p:transition spd="med">
    <p:zo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198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صحه گذاري فرآيندهاي توليد و ارايه خدمات</a:t>
            </a:r>
            <a:r>
              <a:rPr lang="en-US" sz="4000" smtClean="0"/>
              <a:t> </a:t>
            </a:r>
            <a:r>
              <a:rPr lang="fa-IR" sz="4000" smtClean="0"/>
              <a:t>(ادامه)</a:t>
            </a:r>
            <a:r>
              <a:rPr lang="ar-SA" b="0" smtClean="0"/>
              <a:t> </a:t>
            </a:r>
            <a:endParaRPr lang="en-US" b="0" smtClean="0"/>
          </a:p>
        </p:txBody>
      </p:sp>
      <p:sp>
        <p:nvSpPr>
          <p:cNvPr id="30723" name="Rectangle 3"/>
          <p:cNvSpPr>
            <a:spLocks noGrp="1" noChangeArrowheads="1"/>
          </p:cNvSpPr>
          <p:nvPr>
            <p:ph type="body" idx="1"/>
          </p:nvPr>
        </p:nvSpPr>
        <p:spPr>
          <a:xfrm>
            <a:off x="130175" y="1066800"/>
            <a:ext cx="9604375" cy="5527675"/>
          </a:xfrm>
        </p:spPr>
        <p:txBody>
          <a:bodyPr/>
          <a:lstStyle/>
          <a:p>
            <a:pPr marL="0" indent="0" algn="justLow">
              <a:buFont typeface="Wingdings" pitchFamily="2" charset="2"/>
              <a:buNone/>
            </a:pPr>
            <a:r>
              <a:rPr lang="ar-SA" sz="3800" b="1" smtClean="0"/>
              <a:t>سازمان بايد ترتيباتي را براي اين فرآيندها تعيين كند كه بر حسب مورد شامل موارد زير گردد :</a:t>
            </a:r>
          </a:p>
          <a:p>
            <a:pPr marL="0" indent="0" algn="justLow">
              <a:buFont typeface="Wingdings" pitchFamily="2" charset="2"/>
              <a:buChar char="q"/>
            </a:pPr>
            <a:r>
              <a:rPr lang="ar-SA" sz="3800" b="1" smtClean="0"/>
              <a:t>معيارهاي تعيين شده براي بازنگري و تائيد فرآيندها</a:t>
            </a:r>
          </a:p>
          <a:p>
            <a:pPr marL="0" indent="0" algn="justLow">
              <a:buFont typeface="Wingdings" pitchFamily="2" charset="2"/>
              <a:buChar char="q"/>
            </a:pPr>
            <a:r>
              <a:rPr lang="ar-SA" sz="3800" b="1" smtClean="0"/>
              <a:t>تائيد تجهيزات و واجد شرايط بودن كاركنان</a:t>
            </a:r>
          </a:p>
          <a:p>
            <a:pPr marL="0" indent="0" algn="justLow">
              <a:buFont typeface="Wingdings" pitchFamily="2" charset="2"/>
              <a:buChar char="q"/>
            </a:pPr>
            <a:r>
              <a:rPr lang="ar-SA" sz="3800" b="1" smtClean="0"/>
              <a:t>استفاده از شيوه ها و روش هاي اجرايي معين</a:t>
            </a:r>
          </a:p>
          <a:p>
            <a:pPr marL="0" indent="0" algn="justLow">
              <a:buFont typeface="Wingdings" pitchFamily="2" charset="2"/>
              <a:buChar char="q"/>
            </a:pPr>
            <a:r>
              <a:rPr lang="ar-SA" sz="3800" b="1" smtClean="0"/>
              <a:t>الزامات مربوط به سوابق (به بند 4-2-4 رجوع شود)</a:t>
            </a:r>
          </a:p>
          <a:p>
            <a:pPr marL="0" indent="0" algn="justLow">
              <a:buFont typeface="Wingdings" pitchFamily="2" charset="2"/>
              <a:buChar char="q"/>
            </a:pPr>
            <a:r>
              <a:rPr lang="ar-SA" sz="3800" b="1" smtClean="0"/>
              <a:t>صحه گذاري مجدد</a:t>
            </a:r>
            <a:endParaRPr lang="en-US" sz="3800" b="1" smtClean="0"/>
          </a:p>
        </p:txBody>
      </p:sp>
    </p:spTree>
  </p:cSld>
  <p:clrMapOvr>
    <a:masterClrMapping/>
  </p:clrMapOvr>
  <p:transition spd="med">
    <p:zo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7890"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شناسايي و قابليت رديابي</a:t>
            </a:r>
            <a:r>
              <a:rPr lang="ar-SA" b="0" smtClean="0"/>
              <a:t> </a:t>
            </a:r>
            <a:endParaRPr lang="en-US" b="0" smtClean="0"/>
          </a:p>
        </p:txBody>
      </p:sp>
      <p:sp>
        <p:nvSpPr>
          <p:cNvPr id="31747" name="Rectangle 3"/>
          <p:cNvSpPr>
            <a:spLocks noGrp="1" noChangeArrowheads="1"/>
          </p:cNvSpPr>
          <p:nvPr>
            <p:ph type="body" idx="1"/>
          </p:nvPr>
        </p:nvSpPr>
        <p:spPr>
          <a:xfrm>
            <a:off x="130175" y="904875"/>
            <a:ext cx="9604375" cy="5894388"/>
          </a:xfrm>
        </p:spPr>
        <p:txBody>
          <a:bodyPr/>
          <a:lstStyle/>
          <a:p>
            <a:pPr marL="0" indent="0" algn="justLow">
              <a:spcBef>
                <a:spcPct val="45000"/>
              </a:spcBef>
              <a:buFont typeface="Wingdings" pitchFamily="2" charset="2"/>
              <a:buChar char="q"/>
            </a:pPr>
            <a:r>
              <a:rPr lang="ar-SA" sz="3400" b="1" smtClean="0"/>
              <a:t>در موارد مقتضي سازمان بايد شناسايي محصول را به طرق مناسب در سرتاسر مراحل پديدآوري محصول تامين نمايد.</a:t>
            </a:r>
          </a:p>
          <a:p>
            <a:pPr marL="0" indent="0" algn="justLow">
              <a:spcBef>
                <a:spcPct val="45000"/>
              </a:spcBef>
              <a:buFont typeface="Wingdings" pitchFamily="2" charset="2"/>
              <a:buChar char="q"/>
            </a:pPr>
            <a:r>
              <a:rPr lang="ar-SA" sz="3400" b="1" smtClean="0"/>
              <a:t>سازمان بايد وضعيت محصول را در رابطه با الزامات مربوط به پايش و اندازه گيري مشخص كند .</a:t>
            </a:r>
            <a:endParaRPr lang="fa-IR" sz="3400" b="1" smtClean="0"/>
          </a:p>
          <a:p>
            <a:pPr marL="0" indent="0" algn="justLow">
              <a:spcBef>
                <a:spcPct val="45000"/>
              </a:spcBef>
              <a:buFont typeface="Wingdings" pitchFamily="2" charset="2"/>
              <a:buChar char="q"/>
            </a:pPr>
            <a:r>
              <a:rPr lang="ar-SA" sz="3400" b="1" smtClean="0"/>
              <a:t>هر گاه قابليت رديابي يك الزام باشد سازمان بايد شناسايي منحصر به فرد محصول را تحت كننترل داشته و ثبت كند .</a:t>
            </a:r>
            <a:r>
              <a:rPr lang="fa-IR" sz="3400" b="1" smtClean="0"/>
              <a:t/>
            </a:r>
            <a:br>
              <a:rPr lang="fa-IR" sz="3400" b="1" smtClean="0"/>
            </a:br>
            <a:r>
              <a:rPr lang="ar-SA" sz="3400" b="1" smtClean="0"/>
              <a:t>(به بند 4-2-4 رجوع شود.)</a:t>
            </a:r>
          </a:p>
          <a:p>
            <a:pPr marL="0" indent="0" algn="justLow">
              <a:spcBef>
                <a:spcPct val="45000"/>
              </a:spcBef>
              <a:buFont typeface="Wingdings" pitchFamily="2" charset="2"/>
              <a:buNone/>
            </a:pPr>
            <a:r>
              <a:rPr lang="ar-SA" sz="3400" b="1" smtClean="0"/>
              <a:t>يادآوري – در برخي از بخش هاي صنعتي مديريت پيكره بندي</a:t>
            </a:r>
            <a:r>
              <a:rPr lang="fa-IR" sz="3400" b="1" smtClean="0"/>
              <a:t> </a:t>
            </a:r>
            <a:r>
              <a:rPr lang="ar-SA" sz="3400" b="1" smtClean="0"/>
              <a:t>ابزاري است كه بوسيله آن شناسايي و قابليت رديابي برقرار نگهداشته مي شود.</a:t>
            </a:r>
            <a:endParaRPr lang="en-US" sz="3400" b="1" smtClean="0"/>
          </a:p>
        </p:txBody>
      </p:sp>
    </p:spTree>
  </p:cSld>
  <p:clrMapOvr>
    <a:masterClrMapping/>
  </p:clrMapOvr>
  <p:transition spd="med">
    <p:zo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993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دارايي مشتري</a:t>
            </a:r>
            <a:r>
              <a:rPr lang="ar-SA" b="0" smtClean="0"/>
              <a:t> </a:t>
            </a:r>
            <a:endParaRPr lang="en-US" b="0" smtClean="0"/>
          </a:p>
        </p:txBody>
      </p:sp>
      <p:sp>
        <p:nvSpPr>
          <p:cNvPr id="32771" name="Rectangle 3"/>
          <p:cNvSpPr>
            <a:spLocks noGrp="1" noChangeArrowheads="1"/>
          </p:cNvSpPr>
          <p:nvPr>
            <p:ph type="body" idx="1"/>
          </p:nvPr>
        </p:nvSpPr>
        <p:spPr>
          <a:xfrm>
            <a:off x="0" y="914400"/>
            <a:ext cx="9734550" cy="5818188"/>
          </a:xfrm>
        </p:spPr>
        <p:txBody>
          <a:bodyPr/>
          <a:lstStyle/>
          <a:p>
            <a:pPr marL="0" indent="0" algn="justLow">
              <a:spcBef>
                <a:spcPct val="30000"/>
              </a:spcBef>
              <a:buFont typeface="Wingdings" pitchFamily="2" charset="2"/>
              <a:buChar char="q"/>
            </a:pPr>
            <a:r>
              <a:rPr lang="ar-SA" b="1" smtClean="0"/>
              <a:t>سازمان بايد از دارايي مشتري مادامي كه اين دارايي تحت كنترل سازمان است يابوسيله سازمان مورداستفاده قرار مي گيرد مراقبت كند .</a:t>
            </a:r>
            <a:endParaRPr lang="en-US" b="1" smtClean="0"/>
          </a:p>
          <a:p>
            <a:pPr marL="0" indent="0" algn="justLow">
              <a:spcBef>
                <a:spcPct val="30000"/>
              </a:spcBef>
              <a:buFont typeface="Wingdings" pitchFamily="2" charset="2"/>
              <a:buChar char="q"/>
            </a:pPr>
            <a:r>
              <a:rPr lang="ar-SA" b="1" smtClean="0"/>
              <a:t>سازمان بايد دارايي مشتري را كه براي استفاده يا بكار بردن در محصول ارايه شده اند شناسايي ، تصديق و حفاظت كرده و مصون نگهدارد.</a:t>
            </a:r>
            <a:endParaRPr lang="en-US" b="1" smtClean="0"/>
          </a:p>
          <a:p>
            <a:pPr marL="0" indent="0" algn="justLow">
              <a:spcBef>
                <a:spcPct val="30000"/>
              </a:spcBef>
              <a:buFont typeface="Wingdings" pitchFamily="2" charset="2"/>
              <a:buChar char="q"/>
            </a:pPr>
            <a:r>
              <a:rPr lang="ar-SA" b="1" smtClean="0"/>
              <a:t>هر گاه دارايي مشتري مفقود شود ، آسيب ببيند يا به هر صورت ديگر براي استفاده نامناسب تشخيص داده شود ، اين امر بايد به مشتري گزارش داده شده و سوابق آن نگهداري شود . (به بند 4-2-4 رجوع شود.)</a:t>
            </a:r>
          </a:p>
          <a:p>
            <a:pPr marL="0" indent="0" algn="justLow">
              <a:spcBef>
                <a:spcPct val="30000"/>
              </a:spcBef>
              <a:buFont typeface="Wingdings" pitchFamily="2" charset="2"/>
              <a:buChar char="q"/>
            </a:pPr>
            <a:r>
              <a:rPr lang="ar-SA" b="1" smtClean="0"/>
              <a:t>يادآوري–دارايي مشتري مي تواند شامل دارايي معنوي نيز باشد</a:t>
            </a:r>
            <a:r>
              <a:rPr lang="en-US" b="1" smtClean="0"/>
              <a:t>.</a:t>
            </a:r>
          </a:p>
        </p:txBody>
      </p:sp>
    </p:spTree>
  </p:cSld>
  <p:clrMapOvr>
    <a:masterClrMapping/>
  </p:clrMapOvr>
  <p:transition spd="med">
    <p:zo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403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ح</a:t>
            </a:r>
            <a:r>
              <a:rPr lang="fa-IR" sz="4000" smtClean="0"/>
              <a:t>ف</a:t>
            </a:r>
            <a:r>
              <a:rPr lang="ar-SA" sz="4000" smtClean="0"/>
              <a:t>اظت از محصول</a:t>
            </a:r>
            <a:r>
              <a:rPr lang="ar-SA" b="0" smtClean="0"/>
              <a:t> </a:t>
            </a:r>
            <a:endParaRPr lang="en-US" b="0" smtClean="0"/>
          </a:p>
        </p:txBody>
      </p:sp>
      <p:sp>
        <p:nvSpPr>
          <p:cNvPr id="33795" name="Rectangle 3"/>
          <p:cNvSpPr>
            <a:spLocks noGrp="1" noChangeArrowheads="1"/>
          </p:cNvSpPr>
          <p:nvPr>
            <p:ph type="body" idx="1"/>
          </p:nvPr>
        </p:nvSpPr>
        <p:spPr>
          <a:xfrm>
            <a:off x="125413" y="1162050"/>
            <a:ext cx="9618662" cy="5019675"/>
          </a:xfrm>
        </p:spPr>
        <p:txBody>
          <a:bodyPr/>
          <a:lstStyle/>
          <a:p>
            <a:pPr marL="0" indent="0" algn="justLow">
              <a:lnSpc>
                <a:spcPct val="120000"/>
              </a:lnSpc>
              <a:buFont typeface="Wingdings" pitchFamily="2" charset="2"/>
              <a:buChar char="q"/>
            </a:pPr>
            <a:r>
              <a:rPr lang="ar-SA" sz="4000" b="1" smtClean="0"/>
              <a:t>سازمان بايد از انطباق محصول در طي فرآوري داخلي و تحويل در مقصد مورد نظر محافظت نمايد .</a:t>
            </a:r>
            <a:endParaRPr lang="fa-IR" sz="4000" b="1" smtClean="0"/>
          </a:p>
          <a:p>
            <a:pPr marL="0" indent="0" algn="justLow">
              <a:lnSpc>
                <a:spcPct val="120000"/>
              </a:lnSpc>
              <a:buFont typeface="Wingdings" pitchFamily="2" charset="2"/>
              <a:buChar char="q"/>
            </a:pPr>
            <a:r>
              <a:rPr lang="ar-SA" sz="4000" b="1" smtClean="0"/>
              <a:t>اين محافظت شامل شناسايي ، جابجايي ، بسته بندي ، انبارش و حفاظت مي گردد .</a:t>
            </a:r>
            <a:endParaRPr lang="fa-IR" sz="4000" b="1" smtClean="0"/>
          </a:p>
          <a:p>
            <a:pPr marL="0" indent="0" algn="justLow">
              <a:lnSpc>
                <a:spcPct val="120000"/>
              </a:lnSpc>
              <a:buFont typeface="Wingdings" pitchFamily="2" charset="2"/>
              <a:buChar char="q"/>
            </a:pPr>
            <a:r>
              <a:rPr lang="ar-SA" sz="4000" b="1" smtClean="0"/>
              <a:t>محافظت همچنين بايد در مورد اجزاء مشتكله يك محصول نيز اعمال گردد .</a:t>
            </a:r>
            <a:endParaRPr lang="en-US" sz="4000" b="1" smtClean="0"/>
          </a:p>
        </p:txBody>
      </p:sp>
    </p:spTree>
  </p:cSld>
  <p:clrMapOvr>
    <a:masterClrMapping/>
  </p:clrMapOvr>
  <p:transition spd="med">
    <p:zo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608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كنترل وسايل پايش و اندازه گيري</a:t>
            </a:r>
            <a:r>
              <a:rPr lang="ar-SA" b="0" smtClean="0"/>
              <a:t> </a:t>
            </a:r>
            <a:endParaRPr lang="en-US" b="0" smtClean="0"/>
          </a:p>
        </p:txBody>
      </p:sp>
      <p:sp>
        <p:nvSpPr>
          <p:cNvPr id="34819" name="Rectangle 3"/>
          <p:cNvSpPr>
            <a:spLocks noGrp="1" noChangeArrowheads="1"/>
          </p:cNvSpPr>
          <p:nvPr>
            <p:ph type="body" idx="1"/>
          </p:nvPr>
        </p:nvSpPr>
        <p:spPr>
          <a:xfrm>
            <a:off x="125413" y="952500"/>
            <a:ext cx="9618662" cy="5810250"/>
          </a:xfrm>
        </p:spPr>
        <p:txBody>
          <a:bodyPr/>
          <a:lstStyle/>
          <a:p>
            <a:pPr marL="0" indent="0" algn="justLow">
              <a:buFont typeface="Wingdings" pitchFamily="2" charset="2"/>
              <a:buChar char="q"/>
            </a:pPr>
            <a:r>
              <a:rPr lang="ar-SA" sz="4000" b="1" smtClean="0"/>
              <a:t>سازمان بايد پايش و اندازه گيري كه بايستي انجام گيرد و همچنين وسايل پايش و اندازه گيري مورد نياز براي فراهم آوردن شواهدي دال بر انطباق محصول با الزامات تعيين شده (به بند 7-2-1 رجوع شود.) مشخص كند .</a:t>
            </a:r>
          </a:p>
          <a:p>
            <a:pPr marL="0" indent="0" algn="justLow">
              <a:buFont typeface="Wingdings" pitchFamily="2" charset="2"/>
              <a:buChar char="q"/>
            </a:pPr>
            <a:r>
              <a:rPr lang="ar-SA" sz="4000" b="1" smtClean="0"/>
              <a:t>سازمان بايد فرآيندهايي جهت حصول اطمينان از اينكه اندازه گيري و پايش به طريق همخوان با الزامات مربوط به اندازه گيري و پايش مي تواند انجام گيرد و انجام مي گيرد را برقرار نمايد</a:t>
            </a:r>
            <a:r>
              <a:rPr lang="fa-IR" sz="4000" b="1" smtClean="0"/>
              <a:t>.</a:t>
            </a:r>
            <a:endParaRPr lang="ar-SA" sz="4000" b="1" smtClean="0"/>
          </a:p>
        </p:txBody>
      </p:sp>
    </p:spTree>
  </p:cSld>
  <p:clrMapOvr>
    <a:masterClrMapping/>
  </p:clrMapOvr>
  <p:transition spd="med">
    <p:zo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8130" name="Rectangle 2"/>
          <p:cNvSpPr>
            <a:spLocks noGrp="1" noChangeArrowheads="1"/>
          </p:cNvSpPr>
          <p:nvPr>
            <p:ph type="title"/>
          </p:nvPr>
        </p:nvSpPr>
        <p:spPr>
          <a:xfrm>
            <a:off x="57150" y="125864"/>
            <a:ext cx="9772650" cy="534987"/>
          </a:xfrm>
          <a:solidFill>
            <a:srgbClr val="0000FF"/>
          </a:solidFill>
        </p:spPr>
        <p:txBody>
          <a:bodyPr/>
          <a:lstStyle/>
          <a:p>
            <a:pPr>
              <a:defRPr/>
            </a:pPr>
            <a:r>
              <a:rPr lang="ar-SA" sz="4000" dirty="0" smtClean="0"/>
              <a:t>كنترل وسايل پايش و اندازه گيري</a:t>
            </a:r>
            <a:r>
              <a:rPr lang="fa-IR" sz="4000" dirty="0" smtClean="0"/>
              <a:t> (ادامه)</a:t>
            </a:r>
            <a:r>
              <a:rPr lang="ar-SA" b="0" dirty="0" smtClean="0"/>
              <a:t> </a:t>
            </a:r>
            <a:endParaRPr lang="en-US" b="0" dirty="0" smtClean="0"/>
          </a:p>
        </p:txBody>
      </p:sp>
      <p:sp>
        <p:nvSpPr>
          <p:cNvPr id="35843" name="Rectangle 3"/>
          <p:cNvSpPr>
            <a:spLocks noGrp="1" noChangeArrowheads="1"/>
          </p:cNvSpPr>
          <p:nvPr>
            <p:ph type="body" idx="1"/>
          </p:nvPr>
        </p:nvSpPr>
        <p:spPr>
          <a:xfrm>
            <a:off x="125413" y="885825"/>
            <a:ext cx="9618662" cy="5965825"/>
          </a:xfrm>
        </p:spPr>
        <p:txBody>
          <a:bodyPr/>
          <a:lstStyle/>
          <a:p>
            <a:pPr marL="0" indent="0" algn="justLow">
              <a:spcBef>
                <a:spcPct val="20000"/>
              </a:spcBef>
              <a:buFont typeface="Wingdings" pitchFamily="2" charset="2"/>
              <a:buNone/>
            </a:pPr>
            <a:r>
              <a:rPr lang="ar-SA" sz="3000" b="1" smtClean="0"/>
              <a:t>در موارديكه حصول اطمينان از معتبر بودن نتايج ضروري باشد تجيهزات اندازه گيري بايد :</a:t>
            </a:r>
          </a:p>
          <a:p>
            <a:pPr marL="0" indent="0" algn="justLow">
              <a:spcBef>
                <a:spcPct val="20000"/>
              </a:spcBef>
              <a:buFont typeface="Wingdings" pitchFamily="2" charset="2"/>
              <a:buChar char="q"/>
            </a:pPr>
            <a:r>
              <a:rPr lang="ar-SA" sz="3000" b="1" smtClean="0"/>
              <a:t>بوسيله استانداردهاي اندازه گيري قابل رديابي به استانداردهاي اندازه گيري بين المللي يا ملي ، در فواصل زماني مشخص يا پيش از استفاده ، كاليبره يا تصديق گردد و هر گاه چنين استانداردهايي موجود نباشد،بايد مبناي مورداستفاده براي كاليبراسيون يا تصديق ثبت گردد . </a:t>
            </a:r>
          </a:p>
          <a:p>
            <a:pPr marL="0" indent="0" algn="justLow">
              <a:spcBef>
                <a:spcPct val="20000"/>
              </a:spcBef>
              <a:buFont typeface="Wingdings" pitchFamily="2" charset="2"/>
              <a:buChar char="q"/>
            </a:pPr>
            <a:r>
              <a:rPr lang="ar-SA" sz="3000" b="1" smtClean="0"/>
              <a:t>بر حسب لزوم تنظيم شده يا تنظيم مجدد گردد .</a:t>
            </a:r>
          </a:p>
          <a:p>
            <a:pPr marL="0" indent="0" algn="justLow">
              <a:spcBef>
                <a:spcPct val="20000"/>
              </a:spcBef>
              <a:buFont typeface="Wingdings" pitchFamily="2" charset="2"/>
              <a:buChar char="q"/>
            </a:pPr>
            <a:r>
              <a:rPr lang="ar-SA" sz="3000" b="1" smtClean="0"/>
              <a:t>به منظور فراهم كردن تعيين وضعيت كاليبره بودن شناسايي گردد .</a:t>
            </a:r>
          </a:p>
          <a:p>
            <a:pPr marL="0" indent="0" algn="justLow">
              <a:spcBef>
                <a:spcPct val="20000"/>
              </a:spcBef>
              <a:buFont typeface="Wingdings" pitchFamily="2" charset="2"/>
              <a:buChar char="q"/>
            </a:pPr>
            <a:r>
              <a:rPr lang="ar-SA" sz="3000" b="1" smtClean="0"/>
              <a:t>از تنظيم هايي كه مي تواند نتيجه اندازه گيري را نامعتبر سازد مصون نگهداشته شود .</a:t>
            </a:r>
          </a:p>
          <a:p>
            <a:pPr marL="0" indent="0" algn="justLow">
              <a:spcBef>
                <a:spcPct val="20000"/>
              </a:spcBef>
              <a:buFont typeface="Wingdings" pitchFamily="2" charset="2"/>
              <a:buChar char="q"/>
            </a:pPr>
            <a:r>
              <a:rPr lang="ar-SA" sz="3000" b="1" smtClean="0"/>
              <a:t>از آسيب ديدگي و خراب شدن در طي جابجايي ، نگهداري و انبارش حفاظت گردد.</a:t>
            </a:r>
          </a:p>
        </p:txBody>
      </p:sp>
    </p:spTree>
  </p:cSld>
  <p:clrMapOvr>
    <a:masterClrMapping/>
  </p:clrMapOvr>
  <p:transition spd="med">
    <p:zo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017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كنترل وسايل پايش و اندازه گيري</a:t>
            </a:r>
            <a:r>
              <a:rPr lang="en-US" sz="4000" smtClean="0"/>
              <a:t> </a:t>
            </a:r>
            <a:r>
              <a:rPr lang="fa-IR" sz="4000" smtClean="0"/>
              <a:t>(ادامه)</a:t>
            </a:r>
            <a:r>
              <a:rPr lang="ar-SA" b="0" smtClean="0"/>
              <a:t> </a:t>
            </a:r>
            <a:endParaRPr lang="en-US" b="0" smtClean="0"/>
          </a:p>
        </p:txBody>
      </p:sp>
      <p:sp>
        <p:nvSpPr>
          <p:cNvPr id="36867" name="Rectangle 3"/>
          <p:cNvSpPr>
            <a:spLocks noGrp="1" noChangeArrowheads="1"/>
          </p:cNvSpPr>
          <p:nvPr>
            <p:ph type="body" idx="1"/>
          </p:nvPr>
        </p:nvSpPr>
        <p:spPr>
          <a:xfrm>
            <a:off x="125413" y="1023938"/>
            <a:ext cx="9618662" cy="5505450"/>
          </a:xfrm>
        </p:spPr>
        <p:txBody>
          <a:bodyPr/>
          <a:lstStyle/>
          <a:p>
            <a:pPr marL="0" indent="0" algn="justLow">
              <a:buFont typeface="Wingdings" pitchFamily="2" charset="2"/>
              <a:buChar char="q"/>
            </a:pPr>
            <a:r>
              <a:rPr lang="ar-SA" sz="3000" b="1" smtClean="0"/>
              <a:t>بعلاوه ، هر گاه مشخص شود كه تجهيزات بكار رفته با الزامات انطباق ندارد سازمان بايد اعتبار نتايج اندازه گيري قبلي را ارزيابي و ثبت نمايد . سازمان بايد اقدام  مناسب در مورد تجهيزات و هر نوع محصول تحت تاثير قرار گرفته را انجام دهد و سوابق نتايج كاليبراسيون و تصديق بايد نگهداري شود . (به بند 4-2-4 رجوع شود.)</a:t>
            </a:r>
          </a:p>
          <a:p>
            <a:pPr marL="0" indent="0" algn="justLow">
              <a:buFont typeface="Wingdings" pitchFamily="2" charset="2"/>
              <a:buChar char="q"/>
            </a:pPr>
            <a:r>
              <a:rPr lang="ar-SA" sz="3000" b="1" smtClean="0"/>
              <a:t>در صورت استفاده از نرم افزار رايانه اي براي اندازه گيري و پايش در رابطه با الزامات مشخص شده ، توانايي آن از نظر برآورده كردن شرايط كاربرد مورد نظر بايد تائيد گردد . اين امر بايد پيش از نخستين استفاده انجام گيرد و بر حسب لزوم تائيد مجدد گردد .</a:t>
            </a:r>
          </a:p>
          <a:p>
            <a:pPr marL="0" indent="0" algn="justLow">
              <a:buFont typeface="Wingdings" pitchFamily="2" charset="2"/>
              <a:buNone/>
            </a:pPr>
            <a:r>
              <a:rPr lang="ar-SA" sz="3000" b="1" smtClean="0"/>
              <a:t>يادآوري – به استانداردهاي ايران – ايزو 1- 10012 و </a:t>
            </a:r>
            <a:r>
              <a:rPr lang="en-US" sz="3000" b="1" smtClean="0"/>
              <a:t>ISO  10012-2</a:t>
            </a:r>
            <a:r>
              <a:rPr lang="ar-SA" sz="3000" b="1" smtClean="0"/>
              <a:t> جهت راهنمايي رجوع شود .</a:t>
            </a:r>
            <a:endParaRPr lang="en-US" sz="3000" b="1" smtClean="0"/>
          </a:p>
        </p:txBody>
      </p:sp>
    </p:spTree>
  </p:cSld>
  <p:clrMapOvr>
    <a:masterClrMapping/>
  </p:clrMapOvr>
  <p:transition spd="med">
    <p:zo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5474" name="Rectangle 2"/>
          <p:cNvSpPr>
            <a:spLocks noGrp="1" noChangeArrowheads="1"/>
          </p:cNvSpPr>
          <p:nvPr>
            <p:ph type="title"/>
          </p:nvPr>
        </p:nvSpPr>
        <p:spPr>
          <a:xfrm>
            <a:off x="57150" y="180294"/>
            <a:ext cx="9772650" cy="534987"/>
          </a:xfrm>
          <a:solidFill>
            <a:srgbClr val="0000FF"/>
          </a:solidFill>
        </p:spPr>
        <p:txBody>
          <a:bodyPr/>
          <a:lstStyle/>
          <a:p>
            <a:pPr>
              <a:defRPr/>
            </a:pPr>
            <a:r>
              <a:rPr lang="fa-IR" sz="2900" smtClean="0"/>
              <a:t>کارگروهی- تدوین فرآیند خرید/تولید/ </a:t>
            </a:r>
            <a:r>
              <a:rPr lang="ar-SA" sz="2900" smtClean="0"/>
              <a:t>كنترل وسايل پايش و اندازه گيري</a:t>
            </a:r>
            <a:r>
              <a:rPr lang="en-US" sz="2900" smtClean="0"/>
              <a:t> </a:t>
            </a:r>
          </a:p>
        </p:txBody>
      </p:sp>
      <p:sp>
        <p:nvSpPr>
          <p:cNvPr id="37891" name="Rectangle 3"/>
          <p:cNvSpPr>
            <a:spLocks noGrp="1" noChangeArrowheads="1"/>
          </p:cNvSpPr>
          <p:nvPr>
            <p:ph type="body" idx="1"/>
          </p:nvPr>
        </p:nvSpPr>
        <p:spPr>
          <a:xfrm>
            <a:off x="130175" y="1009650"/>
            <a:ext cx="9604375" cy="5436104"/>
          </a:xfrm>
        </p:spPr>
        <p:txBody>
          <a:bodyPr/>
          <a:lstStyle/>
          <a:p>
            <a:pPr marL="0" indent="0" algn="justLow">
              <a:buFont typeface="Wingdings" pitchFamily="2" charset="2"/>
              <a:buChar char="q"/>
            </a:pPr>
            <a:r>
              <a:rPr lang="fa-IR" b="1" dirty="0" smtClean="0"/>
              <a:t>مطالب ارائه شده در مبحث مدیریت فرآیند راهنمای اصلی این کار گروهی می باشد.</a:t>
            </a:r>
            <a:endParaRPr lang="en-GB" b="1" dirty="0" smtClean="0"/>
          </a:p>
          <a:p>
            <a:pPr marL="0" indent="0" algn="justLow">
              <a:buFont typeface="Wingdings" pitchFamily="2" charset="2"/>
              <a:buChar char="q"/>
            </a:pPr>
            <a:r>
              <a:rPr lang="fa-IR" b="1" dirty="0" smtClean="0"/>
              <a:t>در تدوین این فرآیند از فرمت معرفی شده جهت تدوین فرآیندها استفاده نمایید.</a:t>
            </a:r>
          </a:p>
          <a:p>
            <a:pPr marL="0" indent="0" algn="justLow">
              <a:buFont typeface="Wingdings" pitchFamily="2" charset="2"/>
              <a:buChar char="q"/>
            </a:pPr>
            <a:r>
              <a:rPr lang="fa-IR" b="1" dirty="0" smtClean="0"/>
              <a:t>توصیه می شود ابتدا مراحل اجراء را مستند نمایید.</a:t>
            </a:r>
          </a:p>
          <a:p>
            <a:pPr marL="0" indent="0" algn="justLow">
              <a:buFont typeface="Wingdings" pitchFamily="2" charset="2"/>
              <a:buChar char="q"/>
            </a:pPr>
            <a:r>
              <a:rPr lang="fa-IR" b="1" dirty="0" smtClean="0"/>
              <a:t>فرض نمایید سایر فرآیندهای سازمان مدون گردیده و در ورودیها و خروجیها به آنها ارجاع دهید.</a:t>
            </a:r>
          </a:p>
          <a:p>
            <a:pPr marL="0" indent="0" algn="justLow">
              <a:buFont typeface="Wingdings" pitchFamily="2" charset="2"/>
              <a:buChar char="q"/>
            </a:pPr>
            <a:r>
              <a:rPr lang="fa-IR" b="1" dirty="0" smtClean="0"/>
              <a:t>اشاره به ورودیها و خروجی های معرفی شده استاندارد الزامی می باشد.</a:t>
            </a:r>
          </a:p>
        </p:txBody>
      </p:sp>
    </p:spTree>
  </p:cSld>
  <p:clrMapOvr>
    <a:masterClrMapping/>
  </p:clrMapOvr>
  <p:transition spd="med">
    <p:zo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3"/>
          <p:cNvSpPr>
            <a:spLocks noChangeArrowheads="1"/>
          </p:cNvSpPr>
          <p:nvPr/>
        </p:nvSpPr>
        <p:spPr bwMode="auto">
          <a:xfrm>
            <a:off x="379413" y="1163638"/>
            <a:ext cx="9436100" cy="5497512"/>
          </a:xfrm>
          <a:prstGeom prst="chevron">
            <a:avLst>
              <a:gd name="adj" fmla="val 15599"/>
            </a:avLst>
          </a:prstGeom>
          <a:noFill/>
          <a:ln w="9525">
            <a:solidFill>
              <a:srgbClr val="000000"/>
            </a:solidFill>
            <a:miter lim="800000"/>
            <a:headEnd/>
            <a:tailEnd/>
          </a:ln>
        </p:spPr>
        <p:txBody>
          <a:bodyPr anchor="b" anchorCtr="1"/>
          <a:lstStyle/>
          <a:p>
            <a:pPr eaLnBrk="0" hangingPunct="0"/>
            <a:r>
              <a:rPr lang="ar-SA" b="1"/>
              <a:t>اندازه گيري ، تحليل و بهبود</a:t>
            </a:r>
            <a:endParaRPr lang="en-US" b="1"/>
          </a:p>
        </p:txBody>
      </p:sp>
      <p:sp>
        <p:nvSpPr>
          <p:cNvPr id="4099" name="AutoShape 4"/>
          <p:cNvSpPr>
            <a:spLocks noChangeArrowheads="1"/>
          </p:cNvSpPr>
          <p:nvPr/>
        </p:nvSpPr>
        <p:spPr bwMode="auto">
          <a:xfrm>
            <a:off x="714375" y="2055813"/>
            <a:ext cx="343852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4100" name="Text Box 5"/>
          <p:cNvSpPr txBox="1">
            <a:spLocks noChangeArrowheads="1"/>
          </p:cNvSpPr>
          <p:nvPr/>
        </p:nvSpPr>
        <p:spPr bwMode="auto">
          <a:xfrm>
            <a:off x="1277938" y="3267075"/>
            <a:ext cx="2724150" cy="1392238"/>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sz="3600" b="1"/>
              <a:t>پايش</a:t>
            </a:r>
            <a:endParaRPr lang="fa-IR" sz="3600" b="1"/>
          </a:p>
          <a:p>
            <a:pPr marL="609600" indent="14288" algn="ctr" defTabSz="974725" eaLnBrk="0" hangingPunct="0">
              <a:spcBef>
                <a:spcPct val="50000"/>
              </a:spcBef>
            </a:pPr>
            <a:r>
              <a:rPr lang="ar-SA" sz="3600" b="1"/>
              <a:t>و اندازه گيري</a:t>
            </a:r>
            <a:r>
              <a:rPr lang="ar-SA" sz="3600"/>
              <a:t> </a:t>
            </a:r>
            <a:endParaRPr lang="en-US" sz="3600"/>
          </a:p>
        </p:txBody>
      </p:sp>
      <p:sp>
        <p:nvSpPr>
          <p:cNvPr id="4101" name="AutoShape 6"/>
          <p:cNvSpPr>
            <a:spLocks noChangeArrowheads="1"/>
          </p:cNvSpPr>
          <p:nvPr/>
        </p:nvSpPr>
        <p:spPr bwMode="auto">
          <a:xfrm>
            <a:off x="3538538" y="2049463"/>
            <a:ext cx="366077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4102" name="AutoShape 7"/>
          <p:cNvSpPr>
            <a:spLocks noChangeArrowheads="1"/>
          </p:cNvSpPr>
          <p:nvPr/>
        </p:nvSpPr>
        <p:spPr bwMode="auto">
          <a:xfrm>
            <a:off x="6665913" y="2049463"/>
            <a:ext cx="3065462"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4103" name="Text Box 8"/>
          <p:cNvSpPr txBox="1">
            <a:spLocks noChangeArrowheads="1"/>
          </p:cNvSpPr>
          <p:nvPr/>
        </p:nvSpPr>
        <p:spPr bwMode="auto">
          <a:xfrm>
            <a:off x="3886200" y="3625850"/>
            <a:ext cx="3168650" cy="5683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sz="3600" b="1"/>
              <a:t>تحليل داده ها</a:t>
            </a:r>
            <a:r>
              <a:rPr lang="en-US" sz="3600" b="1"/>
              <a:t> </a:t>
            </a:r>
          </a:p>
        </p:txBody>
      </p:sp>
      <p:sp>
        <p:nvSpPr>
          <p:cNvPr id="4104" name="Text Box 9"/>
          <p:cNvSpPr txBox="1">
            <a:spLocks noChangeArrowheads="1"/>
          </p:cNvSpPr>
          <p:nvPr/>
        </p:nvSpPr>
        <p:spPr bwMode="auto">
          <a:xfrm>
            <a:off x="6864350" y="3568700"/>
            <a:ext cx="2724150" cy="568325"/>
          </a:xfrm>
          <a:prstGeom prst="rect">
            <a:avLst/>
          </a:prstGeom>
          <a:noFill/>
          <a:ln w="9525">
            <a:noFill/>
            <a:miter lim="800000"/>
            <a:headEnd/>
            <a:tailEnd/>
          </a:ln>
        </p:spPr>
        <p:txBody>
          <a:bodyPr lIns="9525" tIns="9525" rIns="9525" bIns="9525">
            <a:spAutoFit/>
          </a:bodyPr>
          <a:lstStyle/>
          <a:p>
            <a:pPr marL="53975" algn="ctr" defTabSz="974725" eaLnBrk="0" hangingPunct="0">
              <a:spcBef>
                <a:spcPct val="50000"/>
              </a:spcBef>
            </a:pPr>
            <a:r>
              <a:rPr lang="ar-SA" sz="3600" b="1"/>
              <a:t>بهبود</a:t>
            </a:r>
            <a:r>
              <a:rPr lang="en-US" sz="3600" b="1"/>
              <a:t> </a:t>
            </a:r>
          </a:p>
        </p:txBody>
      </p:sp>
      <p:sp>
        <p:nvSpPr>
          <p:cNvPr id="3898379" name="Rectangle 11"/>
          <p:cNvSpPr>
            <a:spLocks noGrp="1" noChangeArrowheads="1"/>
          </p:cNvSpPr>
          <p:nvPr>
            <p:ph type="title"/>
          </p:nvPr>
        </p:nvSpPr>
        <p:spPr>
          <a:xfrm>
            <a:off x="57150" y="223838"/>
            <a:ext cx="9772650" cy="534987"/>
          </a:xfrm>
          <a:solidFill>
            <a:srgbClr val="0000FF"/>
          </a:solidFill>
        </p:spPr>
        <p:txBody>
          <a:bodyPr/>
          <a:lstStyle/>
          <a:p>
            <a:pPr>
              <a:defRPr/>
            </a:pPr>
            <a:r>
              <a:rPr lang="ar-SA" smtClean="0"/>
              <a:t>اندازه گيري ، تحليل و بهبود </a:t>
            </a:r>
            <a:endParaRPr lang="en-US" smtClean="0"/>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10" name="Rectangle 10"/>
          <p:cNvSpPr>
            <a:spLocks noChangeArrowheads="1"/>
          </p:cNvSpPr>
          <p:nvPr/>
        </p:nvSpPr>
        <p:spPr bwMode="auto">
          <a:xfrm>
            <a:off x="0" y="214313"/>
            <a:ext cx="9926638"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altLang="en-US" sz="3600" b="1" dirty="0">
                <a:solidFill>
                  <a:schemeClr val="bg1"/>
                </a:solidFill>
                <a:latin typeface="Arial" pitchFamily="34" charset="0"/>
                <a:cs typeface="B Yagut" pitchFamily="2" charset="-78"/>
              </a:rPr>
              <a:t>مديريت کيفيت</a:t>
            </a:r>
            <a:endParaRPr lang="en-US" altLang="en-US" sz="3600" b="1" dirty="0">
              <a:solidFill>
                <a:schemeClr val="bg1"/>
              </a:solidFill>
              <a:latin typeface="Arial" pitchFamily="34" charset="0"/>
              <a:cs typeface="B Yagut" pitchFamily="2" charset="-78"/>
            </a:endParaRPr>
          </a:p>
        </p:txBody>
      </p:sp>
      <p:sp>
        <p:nvSpPr>
          <p:cNvPr id="3737612" name="Text Box 12"/>
          <p:cNvSpPr txBox="1">
            <a:spLocks noChangeArrowheads="1"/>
          </p:cNvSpPr>
          <p:nvPr/>
        </p:nvSpPr>
        <p:spPr bwMode="auto">
          <a:xfrm>
            <a:off x="2927350" y="2708275"/>
            <a:ext cx="3968750" cy="1247775"/>
          </a:xfrm>
          <a:prstGeom prst="rect">
            <a:avLst/>
          </a:prstGeom>
          <a:solidFill>
            <a:srgbClr val="CCFF66"/>
          </a:solidFill>
          <a:ln w="50800">
            <a:solidFill>
              <a:schemeClr val="tx1"/>
            </a:solidFill>
            <a:miter lim="800000"/>
            <a:headEnd/>
            <a:tailEnd/>
          </a:ln>
        </p:spPr>
        <p:txBody>
          <a:bodyPr anchor="ctr"/>
          <a:lstStyle/>
          <a:p>
            <a:pPr algn="ctr"/>
            <a:r>
              <a:rPr lang="fa-IR" sz="2000" b="1">
                <a:ea typeface="Times New Roman" pitchFamily="18" charset="0"/>
                <a:cs typeface="Titr"/>
              </a:rPr>
              <a:t>تضمين کيفيت</a:t>
            </a:r>
          </a:p>
          <a:p>
            <a:pPr algn="ctr"/>
            <a:endParaRPr lang="en-US" sz="2000" b="1">
              <a:ea typeface="Times New Roman" pitchFamily="18" charset="0"/>
              <a:cs typeface="Titr"/>
            </a:endParaRPr>
          </a:p>
          <a:p>
            <a:pPr algn="ctr"/>
            <a:r>
              <a:rPr lang="fa-IR" sz="1600" b="1">
                <a:ea typeface="Times New Roman" pitchFamily="18" charset="0"/>
                <a:cs typeface="Yagut"/>
              </a:rPr>
              <a:t>بازنگري مديريت-آموزش-نت-رضايت مشتري و ...</a:t>
            </a:r>
            <a:endParaRPr lang="ar-SA" sz="1600" b="1">
              <a:ea typeface="Times New Roman" pitchFamily="18" charset="0"/>
              <a:cs typeface="Yagut"/>
            </a:endParaRPr>
          </a:p>
        </p:txBody>
      </p:sp>
      <p:sp>
        <p:nvSpPr>
          <p:cNvPr id="3737613" name="Text Box 13"/>
          <p:cNvSpPr txBox="1">
            <a:spLocks noChangeArrowheads="1"/>
          </p:cNvSpPr>
          <p:nvPr/>
        </p:nvSpPr>
        <p:spPr bwMode="auto">
          <a:xfrm>
            <a:off x="276225" y="2708275"/>
            <a:ext cx="1395413" cy="2646363"/>
          </a:xfrm>
          <a:prstGeom prst="rect">
            <a:avLst/>
          </a:prstGeom>
          <a:solidFill>
            <a:srgbClr val="FFCCFF"/>
          </a:solidFill>
          <a:ln w="63500">
            <a:solidFill>
              <a:schemeClr val="tx1"/>
            </a:solidFill>
            <a:miter lim="800000"/>
            <a:headEnd/>
            <a:tailEnd/>
          </a:ln>
        </p:spPr>
        <p:txBody>
          <a:bodyPr anchor="ctr"/>
          <a:lstStyle/>
          <a:p>
            <a:pPr algn="ctr"/>
            <a:r>
              <a:rPr lang="fa-IR" sz="2000" b="1">
                <a:ea typeface="Times New Roman" pitchFamily="18" charset="0"/>
                <a:cs typeface="Titr"/>
              </a:rPr>
              <a:t>طرحريزي کيفيت</a:t>
            </a:r>
            <a:endParaRPr lang="ar-SA" sz="2000" b="1">
              <a:ea typeface="Times New Roman" pitchFamily="18" charset="0"/>
              <a:cs typeface="Titr"/>
            </a:endParaRPr>
          </a:p>
        </p:txBody>
      </p:sp>
      <p:sp>
        <p:nvSpPr>
          <p:cNvPr id="3737615" name="Text Box 15"/>
          <p:cNvSpPr txBox="1">
            <a:spLocks noChangeArrowheads="1"/>
          </p:cNvSpPr>
          <p:nvPr/>
        </p:nvSpPr>
        <p:spPr bwMode="auto">
          <a:xfrm>
            <a:off x="2927350" y="4106863"/>
            <a:ext cx="3968750" cy="1247775"/>
          </a:xfrm>
          <a:prstGeom prst="rect">
            <a:avLst/>
          </a:prstGeom>
          <a:solidFill>
            <a:srgbClr val="CCFF66"/>
          </a:solidFill>
          <a:ln w="50800">
            <a:solidFill>
              <a:schemeClr val="tx1"/>
            </a:solidFill>
            <a:miter lim="800000"/>
            <a:headEnd/>
            <a:tailEnd/>
          </a:ln>
        </p:spPr>
        <p:txBody>
          <a:bodyPr anchor="ctr"/>
          <a:lstStyle/>
          <a:p>
            <a:pPr algn="ctr"/>
            <a:r>
              <a:rPr lang="fa-IR" sz="2000" b="1">
                <a:ea typeface="Times New Roman" pitchFamily="18" charset="0"/>
                <a:cs typeface="Titr"/>
              </a:rPr>
              <a:t>کنترل کيفيت</a:t>
            </a:r>
          </a:p>
          <a:p>
            <a:pPr algn="ctr"/>
            <a:endParaRPr lang="fa-IR" sz="2000" b="1">
              <a:ea typeface="Times New Roman" pitchFamily="18" charset="0"/>
              <a:cs typeface="Titr"/>
            </a:endParaRPr>
          </a:p>
          <a:p>
            <a:pPr algn="ctr"/>
            <a:r>
              <a:rPr lang="fa-IR" sz="1600" b="1">
                <a:ea typeface="Times New Roman" pitchFamily="18" charset="0"/>
                <a:cs typeface="Yagut"/>
              </a:rPr>
              <a:t>اندازه گيري و پايش محصول</a:t>
            </a:r>
            <a:endParaRPr lang="ar-SA" sz="1600" b="1">
              <a:ea typeface="Yagut"/>
              <a:cs typeface="Yagut"/>
            </a:endParaRPr>
          </a:p>
        </p:txBody>
      </p:sp>
      <p:sp>
        <p:nvSpPr>
          <p:cNvPr id="3737616" name="Text Box 16"/>
          <p:cNvSpPr txBox="1">
            <a:spLocks noChangeArrowheads="1"/>
          </p:cNvSpPr>
          <p:nvPr/>
        </p:nvSpPr>
        <p:spPr bwMode="auto">
          <a:xfrm>
            <a:off x="8221663" y="2716213"/>
            <a:ext cx="1355725" cy="2646362"/>
          </a:xfrm>
          <a:prstGeom prst="rect">
            <a:avLst/>
          </a:prstGeom>
          <a:solidFill>
            <a:srgbClr val="FFCCFF"/>
          </a:solidFill>
          <a:ln w="63500">
            <a:solidFill>
              <a:schemeClr val="tx1"/>
            </a:solidFill>
            <a:miter lim="800000"/>
            <a:headEnd/>
            <a:tailEnd/>
          </a:ln>
        </p:spPr>
        <p:txBody>
          <a:bodyPr anchor="ctr"/>
          <a:lstStyle/>
          <a:p>
            <a:pPr algn="ctr"/>
            <a:r>
              <a:rPr lang="fa-IR" sz="2000" b="1">
                <a:ea typeface="Times New Roman" pitchFamily="18" charset="0"/>
                <a:cs typeface="Titr"/>
              </a:rPr>
              <a:t>بهبود کيفيت</a:t>
            </a:r>
            <a:endParaRPr lang="en-US" sz="2000" b="1">
              <a:ea typeface="Times New Roman" pitchFamily="18" charset="0"/>
              <a:cs typeface="Titr"/>
            </a:endParaRPr>
          </a:p>
        </p:txBody>
      </p:sp>
      <p:sp>
        <p:nvSpPr>
          <p:cNvPr id="3737624" name="AutoShape 24">
            <a:hlinkClick r:id="" action="ppaction://hlinkshowjump?jump=nextslide" highlightClick="1"/>
          </p:cNvPr>
          <p:cNvSpPr>
            <a:spLocks noChangeArrowheads="1"/>
          </p:cNvSpPr>
          <p:nvPr/>
        </p:nvSpPr>
        <p:spPr bwMode="auto">
          <a:xfrm>
            <a:off x="1765300" y="2670175"/>
            <a:ext cx="1042988" cy="2692400"/>
          </a:xfrm>
          <a:prstGeom prst="actionButtonForwardNext">
            <a:avLst/>
          </a:prstGeom>
          <a:solidFill>
            <a:schemeClr val="accent1"/>
          </a:solidFill>
          <a:ln w="12700">
            <a:noFill/>
            <a:miter lim="800000"/>
            <a:headEnd type="none" w="sm" len="sm"/>
            <a:tailEnd type="none" w="sm" len="sm"/>
          </a:ln>
        </p:spPr>
        <p:txBody>
          <a:bodyPr wrap="none" anchor="ctr"/>
          <a:lstStyle/>
          <a:p>
            <a:pPr algn="ctr" rtl="0" eaLnBrk="0" hangingPunct="0"/>
            <a:endParaRPr lang="fa-IR"/>
          </a:p>
        </p:txBody>
      </p:sp>
      <p:sp>
        <p:nvSpPr>
          <p:cNvPr id="3737625" name="AutoShape 25">
            <a:hlinkClick r:id="" action="ppaction://hlinkshowjump?jump=nextslide" highlightClick="1"/>
          </p:cNvPr>
          <p:cNvSpPr>
            <a:spLocks noChangeArrowheads="1"/>
          </p:cNvSpPr>
          <p:nvPr/>
        </p:nvSpPr>
        <p:spPr bwMode="auto">
          <a:xfrm>
            <a:off x="7043738" y="2670175"/>
            <a:ext cx="1042987" cy="2692400"/>
          </a:xfrm>
          <a:prstGeom prst="actionButtonForwardNext">
            <a:avLst/>
          </a:prstGeom>
          <a:solidFill>
            <a:schemeClr val="accent1"/>
          </a:solidFill>
          <a:ln w="12700">
            <a:noFill/>
            <a:miter lim="800000"/>
            <a:headEnd type="none" w="sm" len="sm"/>
            <a:tailEnd type="none" w="sm" len="sm"/>
          </a:ln>
        </p:spPr>
        <p:txBody>
          <a:bodyPr wrap="none" anchor="ctr"/>
          <a:lstStyle/>
          <a:p>
            <a:pPr algn="ctr" rtl="0" eaLnBrk="0" hangingPunct="0"/>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737613"/>
                                        </p:tgtEl>
                                        <p:attrNameLst>
                                          <p:attrName>style.visibility</p:attrName>
                                        </p:attrNameLst>
                                      </p:cBhvr>
                                      <p:to>
                                        <p:strVal val="visible"/>
                                      </p:to>
                                    </p:set>
                                    <p:animEffect transition="in" filter="box(out)">
                                      <p:cBhvr>
                                        <p:cTn id="7" dur="1000"/>
                                        <p:tgtEl>
                                          <p:spTgt spid="37376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37624"/>
                                        </p:tgtEl>
                                        <p:attrNameLst>
                                          <p:attrName>style.visibility</p:attrName>
                                        </p:attrNameLst>
                                      </p:cBhvr>
                                      <p:to>
                                        <p:strVal val="visible"/>
                                      </p:to>
                                    </p:set>
                                    <p:animEffect transition="in" filter="box(out)">
                                      <p:cBhvr>
                                        <p:cTn id="12" dur="1000"/>
                                        <p:tgtEl>
                                          <p:spTgt spid="37376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37612"/>
                                        </p:tgtEl>
                                        <p:attrNameLst>
                                          <p:attrName>style.visibility</p:attrName>
                                        </p:attrNameLst>
                                      </p:cBhvr>
                                      <p:to>
                                        <p:strVal val="visible"/>
                                      </p:to>
                                    </p:set>
                                    <p:animEffect transition="in" filter="box(out)">
                                      <p:cBhvr>
                                        <p:cTn id="17" dur="1000"/>
                                        <p:tgtEl>
                                          <p:spTgt spid="3737612"/>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3737615"/>
                                        </p:tgtEl>
                                        <p:attrNameLst>
                                          <p:attrName>style.visibility</p:attrName>
                                        </p:attrNameLst>
                                      </p:cBhvr>
                                      <p:to>
                                        <p:strVal val="visible"/>
                                      </p:to>
                                    </p:set>
                                    <p:animEffect transition="in" filter="box(out)">
                                      <p:cBhvr>
                                        <p:cTn id="20" dur="1000"/>
                                        <p:tgtEl>
                                          <p:spTgt spid="37376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737625"/>
                                        </p:tgtEl>
                                        <p:attrNameLst>
                                          <p:attrName>style.visibility</p:attrName>
                                        </p:attrNameLst>
                                      </p:cBhvr>
                                      <p:to>
                                        <p:strVal val="visible"/>
                                      </p:to>
                                    </p:set>
                                    <p:animEffect transition="in" filter="box(out)">
                                      <p:cBhvr>
                                        <p:cTn id="25" dur="1000"/>
                                        <p:tgtEl>
                                          <p:spTgt spid="373762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737616"/>
                                        </p:tgtEl>
                                        <p:attrNameLst>
                                          <p:attrName>style.visibility</p:attrName>
                                        </p:attrNameLst>
                                      </p:cBhvr>
                                      <p:to>
                                        <p:strVal val="visible"/>
                                      </p:to>
                                    </p:set>
                                    <p:animEffect transition="in" filter="box(out)">
                                      <p:cBhvr>
                                        <p:cTn id="30" dur="1000"/>
                                        <p:tgtEl>
                                          <p:spTgt spid="373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12" grpId="0" animBg="1"/>
      <p:bldP spid="3737613" grpId="0" animBg="1"/>
      <p:bldP spid="3737615" grpId="0" animBg="1"/>
      <p:bldP spid="3737616" grpId="0" animBg="1"/>
      <p:bldP spid="3737624" grpId="0" animBg="1"/>
      <p:bldP spid="3737625"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6322" name="Rectangle 2"/>
          <p:cNvSpPr>
            <a:spLocks noGrp="1" noChangeArrowheads="1"/>
          </p:cNvSpPr>
          <p:nvPr>
            <p:ph type="title"/>
          </p:nvPr>
        </p:nvSpPr>
        <p:spPr>
          <a:xfrm>
            <a:off x="57150" y="169408"/>
            <a:ext cx="9772650" cy="534987"/>
          </a:xfrm>
          <a:solidFill>
            <a:srgbClr val="0000FF"/>
          </a:solidFill>
        </p:spPr>
        <p:txBody>
          <a:bodyPr/>
          <a:lstStyle/>
          <a:p>
            <a:pPr>
              <a:defRPr/>
            </a:pPr>
            <a:r>
              <a:rPr lang="ar-SA" sz="4000" smtClean="0"/>
              <a:t>اندازه گيري ، تحليل و بهبود</a:t>
            </a:r>
            <a:r>
              <a:rPr lang="fa-IR" sz="4000" smtClean="0"/>
              <a:t>-</a:t>
            </a:r>
            <a:r>
              <a:rPr lang="ar-SA" sz="4000" smtClean="0"/>
              <a:t> كليات</a:t>
            </a:r>
            <a:endParaRPr lang="en-US" sz="4000" smtClean="0"/>
          </a:p>
        </p:txBody>
      </p:sp>
      <p:sp>
        <p:nvSpPr>
          <p:cNvPr id="5123" name="Rectangle 3"/>
          <p:cNvSpPr>
            <a:spLocks noGrp="1" noChangeArrowheads="1"/>
          </p:cNvSpPr>
          <p:nvPr>
            <p:ph type="body" idx="1"/>
          </p:nvPr>
        </p:nvSpPr>
        <p:spPr>
          <a:xfrm>
            <a:off x="125413" y="923925"/>
            <a:ext cx="9618662" cy="5816600"/>
          </a:xfrm>
        </p:spPr>
        <p:txBody>
          <a:bodyPr/>
          <a:lstStyle/>
          <a:p>
            <a:pPr marL="0" indent="0" algn="justLow">
              <a:buFont typeface="Wingdings" pitchFamily="2" charset="2"/>
              <a:buNone/>
            </a:pPr>
            <a:r>
              <a:rPr lang="ar-SA" sz="3800" b="1" smtClean="0"/>
              <a:t>سازمان بايد فرآيندهاي پايش ، اندازه گيري، تحليل و بهبود مورد نياز جهت موارد زير را طرح ريزي نموده و به اجرا در آورد :</a:t>
            </a:r>
          </a:p>
          <a:p>
            <a:pPr marL="0" indent="0" algn="justLow">
              <a:buFont typeface="Wingdings" pitchFamily="2" charset="2"/>
              <a:buChar char="q"/>
            </a:pPr>
            <a:r>
              <a:rPr lang="ar-SA" sz="3800" b="1" smtClean="0"/>
              <a:t>اثبات انطباق محصول</a:t>
            </a:r>
          </a:p>
          <a:p>
            <a:pPr marL="0" indent="0" algn="justLow">
              <a:buFont typeface="Wingdings" pitchFamily="2" charset="2"/>
              <a:buChar char="q"/>
            </a:pPr>
            <a:r>
              <a:rPr lang="ar-SA" sz="3800" b="1" smtClean="0"/>
              <a:t>حصول اطمينان از انطباق سيستم مديريت كيفيت</a:t>
            </a:r>
          </a:p>
          <a:p>
            <a:pPr marL="0" indent="0" algn="justLow">
              <a:buFont typeface="Wingdings" pitchFamily="2" charset="2"/>
              <a:buChar char="q"/>
            </a:pPr>
            <a:r>
              <a:rPr lang="ar-SA" sz="3800" b="1" smtClean="0"/>
              <a:t>بهبود مداوم اثر بخشي سيستم مديريت كيفيت</a:t>
            </a:r>
          </a:p>
          <a:p>
            <a:pPr marL="0" indent="0" algn="justLow">
              <a:buFont typeface="Wingdings" pitchFamily="2" charset="2"/>
              <a:buNone/>
            </a:pPr>
            <a:r>
              <a:rPr lang="ar-SA" sz="3800" b="1" smtClean="0"/>
              <a:t>اين امر بايد شامل تعيين روش هاي ذيربط از جمله فنون آماري و گستره استفاده از آنها باشد .</a:t>
            </a:r>
            <a:endParaRPr lang="en-US" sz="3800" b="1" smtClean="0"/>
          </a:p>
        </p:txBody>
      </p:sp>
    </p:spTree>
  </p:cSld>
  <p:clrMapOvr>
    <a:masterClrMapping/>
  </p:clrMapOvr>
  <p:transition spd="med">
    <p:zo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79413" y="1163638"/>
            <a:ext cx="9436100" cy="5497512"/>
          </a:xfrm>
          <a:prstGeom prst="chevron">
            <a:avLst>
              <a:gd name="adj" fmla="val 15599"/>
            </a:avLst>
          </a:prstGeom>
          <a:noFill/>
          <a:ln w="9525">
            <a:solidFill>
              <a:srgbClr val="000000"/>
            </a:solidFill>
            <a:miter lim="800000"/>
            <a:headEnd/>
            <a:tailEnd/>
          </a:ln>
        </p:spPr>
        <p:txBody>
          <a:bodyPr anchorCtr="1"/>
          <a:lstStyle/>
          <a:p>
            <a:pPr eaLnBrk="0" hangingPunct="0"/>
            <a:endParaRPr lang="fa-IR" b="1"/>
          </a:p>
        </p:txBody>
      </p:sp>
      <p:sp>
        <p:nvSpPr>
          <p:cNvPr id="6147" name="AutoShape 3"/>
          <p:cNvSpPr>
            <a:spLocks noChangeArrowheads="1"/>
          </p:cNvSpPr>
          <p:nvPr/>
        </p:nvSpPr>
        <p:spPr bwMode="auto">
          <a:xfrm>
            <a:off x="714375" y="1989138"/>
            <a:ext cx="343852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6148" name="Text Box 4"/>
          <p:cNvSpPr txBox="1">
            <a:spLocks noChangeArrowheads="1"/>
          </p:cNvSpPr>
          <p:nvPr/>
        </p:nvSpPr>
        <p:spPr bwMode="auto">
          <a:xfrm>
            <a:off x="1277938" y="3200400"/>
            <a:ext cx="2724150" cy="1392238"/>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sz="3600" b="1"/>
              <a:t>پايش</a:t>
            </a:r>
            <a:endParaRPr lang="fa-IR" sz="3600" b="1"/>
          </a:p>
          <a:p>
            <a:pPr marL="609600" indent="14288" algn="ctr" defTabSz="974725" eaLnBrk="0" hangingPunct="0">
              <a:spcBef>
                <a:spcPct val="50000"/>
              </a:spcBef>
            </a:pPr>
            <a:r>
              <a:rPr lang="ar-SA" sz="3600" b="1"/>
              <a:t>و اندازه گيري</a:t>
            </a:r>
            <a:r>
              <a:rPr lang="ar-SA" sz="3600"/>
              <a:t> </a:t>
            </a:r>
            <a:endParaRPr lang="en-US" sz="3600"/>
          </a:p>
        </p:txBody>
      </p:sp>
      <p:sp>
        <p:nvSpPr>
          <p:cNvPr id="6149" name="AutoShape 5"/>
          <p:cNvSpPr>
            <a:spLocks noChangeArrowheads="1"/>
          </p:cNvSpPr>
          <p:nvPr/>
        </p:nvSpPr>
        <p:spPr bwMode="auto">
          <a:xfrm>
            <a:off x="6508750" y="1982788"/>
            <a:ext cx="3313113"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6150" name="Text Box 7"/>
          <p:cNvSpPr txBox="1">
            <a:spLocks noChangeArrowheads="1"/>
          </p:cNvSpPr>
          <p:nvPr/>
        </p:nvSpPr>
        <p:spPr bwMode="auto">
          <a:xfrm>
            <a:off x="6810375" y="3559175"/>
            <a:ext cx="2867025" cy="5683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sz="3600" b="1"/>
              <a:t>تحليل داده ها</a:t>
            </a:r>
            <a:r>
              <a:rPr lang="en-US" sz="3600" b="1"/>
              <a:t> </a:t>
            </a:r>
          </a:p>
        </p:txBody>
      </p:sp>
      <p:sp>
        <p:nvSpPr>
          <p:cNvPr id="3900425" name="Rectangle 9"/>
          <p:cNvSpPr>
            <a:spLocks noGrp="1" noChangeArrowheads="1"/>
          </p:cNvSpPr>
          <p:nvPr>
            <p:ph type="title"/>
          </p:nvPr>
        </p:nvSpPr>
        <p:spPr>
          <a:xfrm>
            <a:off x="57150" y="136750"/>
            <a:ext cx="9772650" cy="534987"/>
          </a:xfrm>
          <a:solidFill>
            <a:srgbClr val="0000FF"/>
          </a:solidFill>
        </p:spPr>
        <p:txBody>
          <a:bodyPr/>
          <a:lstStyle/>
          <a:p>
            <a:pPr>
              <a:defRPr/>
            </a:pPr>
            <a:r>
              <a:rPr lang="fa-IR" smtClean="0"/>
              <a:t>پایش و اندازه گیری </a:t>
            </a:r>
            <a:endParaRPr lang="en-US" smtClean="0"/>
          </a:p>
        </p:txBody>
      </p:sp>
      <p:sp>
        <p:nvSpPr>
          <p:cNvPr id="6152" name="Rectangle 10"/>
          <p:cNvSpPr>
            <a:spLocks noChangeArrowheads="1"/>
          </p:cNvSpPr>
          <p:nvPr/>
        </p:nvSpPr>
        <p:spPr bwMode="auto">
          <a:xfrm>
            <a:off x="3778250" y="2263295"/>
            <a:ext cx="2657475" cy="296235"/>
          </a:xfrm>
          <a:prstGeom prst="rect">
            <a:avLst/>
          </a:prstGeom>
          <a:noFill/>
          <a:ln w="9525" algn="ctr">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fa-IR"/>
          </a:p>
        </p:txBody>
      </p:sp>
      <p:sp>
        <p:nvSpPr>
          <p:cNvPr id="6153" name="Rectangle 11"/>
          <p:cNvSpPr>
            <a:spLocks noChangeArrowheads="1"/>
          </p:cNvSpPr>
          <p:nvPr/>
        </p:nvSpPr>
        <p:spPr bwMode="auto">
          <a:xfrm>
            <a:off x="4217988" y="3206270"/>
            <a:ext cx="2657475" cy="296235"/>
          </a:xfrm>
          <a:prstGeom prst="rect">
            <a:avLst/>
          </a:prstGeom>
          <a:noFill/>
          <a:ln w="9525" algn="ctr">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fa-IR"/>
          </a:p>
        </p:txBody>
      </p:sp>
      <p:sp>
        <p:nvSpPr>
          <p:cNvPr id="6154" name="Rectangle 12"/>
          <p:cNvSpPr>
            <a:spLocks noChangeArrowheads="1"/>
          </p:cNvSpPr>
          <p:nvPr/>
        </p:nvSpPr>
        <p:spPr bwMode="auto">
          <a:xfrm>
            <a:off x="4227513" y="4160357"/>
            <a:ext cx="2657475" cy="296235"/>
          </a:xfrm>
          <a:prstGeom prst="rect">
            <a:avLst/>
          </a:prstGeom>
          <a:no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6155" name="Rectangle 13"/>
          <p:cNvSpPr>
            <a:spLocks noChangeArrowheads="1"/>
          </p:cNvSpPr>
          <p:nvPr/>
        </p:nvSpPr>
        <p:spPr bwMode="auto">
          <a:xfrm>
            <a:off x="3778250" y="5125557"/>
            <a:ext cx="2657475" cy="296235"/>
          </a:xfrm>
          <a:prstGeom prst="rect">
            <a:avLst/>
          </a:prstGeom>
          <a:no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6156" name="Rectangle 14"/>
          <p:cNvSpPr>
            <a:spLocks noChangeArrowheads="1"/>
          </p:cNvSpPr>
          <p:nvPr/>
        </p:nvSpPr>
        <p:spPr bwMode="auto">
          <a:xfrm>
            <a:off x="714375" y="5949950"/>
            <a:ext cx="8224838" cy="515938"/>
          </a:xfrm>
          <a:prstGeom prst="rect">
            <a:avLst/>
          </a:prstGeom>
          <a:noFill/>
          <a:ln w="9525" algn="ctr">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r>
              <a:rPr lang="fa-IR" sz="3200" b="1"/>
              <a:t>کنترل محصول نامنطبق</a:t>
            </a:r>
            <a:endParaRPr lang="en-US" sz="3200" b="1"/>
          </a:p>
        </p:txBody>
      </p:sp>
      <p:sp>
        <p:nvSpPr>
          <p:cNvPr id="6157" name="Text Box 16"/>
          <p:cNvSpPr txBox="1">
            <a:spLocks noChangeArrowheads="1"/>
          </p:cNvSpPr>
          <p:nvPr/>
        </p:nvSpPr>
        <p:spPr bwMode="auto">
          <a:xfrm>
            <a:off x="3467100" y="2244725"/>
            <a:ext cx="3730625" cy="29623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b="1"/>
              <a:t>رضايت مشتري </a:t>
            </a:r>
            <a:endParaRPr lang="en-US" b="1"/>
          </a:p>
        </p:txBody>
      </p:sp>
      <p:sp>
        <p:nvSpPr>
          <p:cNvPr id="6158" name="Text Box 17"/>
          <p:cNvSpPr txBox="1">
            <a:spLocks noChangeArrowheads="1"/>
          </p:cNvSpPr>
          <p:nvPr/>
        </p:nvSpPr>
        <p:spPr bwMode="auto">
          <a:xfrm>
            <a:off x="3943350" y="3089047"/>
            <a:ext cx="3730625" cy="511679"/>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sz="3200" b="1" dirty="0"/>
              <a:t>مميزي داخلي </a:t>
            </a:r>
            <a:endParaRPr lang="en-US" sz="3200" b="1" dirty="0"/>
          </a:p>
        </p:txBody>
      </p:sp>
      <p:sp>
        <p:nvSpPr>
          <p:cNvPr id="6159" name="Text Box 18"/>
          <p:cNvSpPr txBox="1">
            <a:spLocks noChangeArrowheads="1"/>
          </p:cNvSpPr>
          <p:nvPr/>
        </p:nvSpPr>
        <p:spPr bwMode="auto">
          <a:xfrm>
            <a:off x="3986213" y="4146785"/>
            <a:ext cx="3730625" cy="29623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b="1" dirty="0"/>
              <a:t>پايش و اندازه گيري فرآيندها</a:t>
            </a:r>
            <a:r>
              <a:rPr lang="en-US" b="1" dirty="0"/>
              <a:t>  </a:t>
            </a:r>
          </a:p>
        </p:txBody>
      </p:sp>
      <p:sp>
        <p:nvSpPr>
          <p:cNvPr id="6160" name="Text Box 19"/>
          <p:cNvSpPr txBox="1">
            <a:spLocks noChangeArrowheads="1"/>
          </p:cNvSpPr>
          <p:nvPr/>
        </p:nvSpPr>
        <p:spPr bwMode="auto">
          <a:xfrm>
            <a:off x="3551238" y="5079553"/>
            <a:ext cx="3730625" cy="29623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b="1" dirty="0"/>
              <a:t>پايش و اندازه گيري محصول </a:t>
            </a:r>
          </a:p>
        </p:txBody>
      </p:sp>
    </p:spTree>
  </p:cSld>
  <p:clrMapOvr>
    <a:masterClrMapping/>
  </p:clrMapOvr>
  <p:transition spd="med">
    <p:zo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427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رضايت مشتري</a:t>
            </a:r>
            <a:r>
              <a:rPr lang="ar-SA" sz="1000" b="0" smtClean="0"/>
              <a:t> </a:t>
            </a:r>
            <a:endParaRPr lang="en-US" sz="1000" b="0" smtClean="0"/>
          </a:p>
        </p:txBody>
      </p:sp>
      <p:sp>
        <p:nvSpPr>
          <p:cNvPr id="7171" name="Rectangle 3"/>
          <p:cNvSpPr>
            <a:spLocks noGrp="1" noChangeArrowheads="1"/>
          </p:cNvSpPr>
          <p:nvPr>
            <p:ph type="body" idx="1"/>
          </p:nvPr>
        </p:nvSpPr>
        <p:spPr>
          <a:xfrm>
            <a:off x="125413" y="1401763"/>
            <a:ext cx="9618662" cy="4949825"/>
          </a:xfrm>
        </p:spPr>
        <p:txBody>
          <a:bodyPr/>
          <a:lstStyle/>
          <a:p>
            <a:pPr marL="0" indent="0" algn="justLow">
              <a:lnSpc>
                <a:spcPct val="120000"/>
              </a:lnSpc>
              <a:buFont typeface="Wingdings" pitchFamily="2" charset="2"/>
              <a:buChar char="q"/>
            </a:pPr>
            <a:r>
              <a:rPr lang="ar-SA" sz="4200" b="1" smtClean="0"/>
              <a:t>به عنوان يكي از موارد سنجش درباره عملكرد سيستم مديريت كيفيت سازمان بايد اطلاعات مربوط به تلقي مشتري از برآورده شدن خواسته هاي وي توسط سازمان را مورد پايش قرار دهد .</a:t>
            </a:r>
            <a:endParaRPr lang="en-US" sz="4200" b="1" smtClean="0"/>
          </a:p>
          <a:p>
            <a:pPr marL="0" indent="0" algn="justLow">
              <a:lnSpc>
                <a:spcPct val="120000"/>
              </a:lnSpc>
              <a:buFont typeface="Wingdings" pitchFamily="2" charset="2"/>
              <a:buChar char="q"/>
            </a:pPr>
            <a:r>
              <a:rPr lang="ar-SA" sz="4200" b="1" smtClean="0"/>
              <a:t>شيوه هاي بدست آوردن اين اطلاعات و استفاده از آنها بايد تعيين گردد .</a:t>
            </a:r>
          </a:p>
        </p:txBody>
      </p:sp>
    </p:spTree>
  </p:cSld>
  <p:clrMapOvr>
    <a:masterClrMapping/>
  </p:clrMapOvr>
  <p:transition spd="med">
    <p:zo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246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مميزي داخلي</a:t>
            </a:r>
            <a:r>
              <a:rPr lang="ar-SA" sz="1000" b="0" smtClean="0"/>
              <a:t> </a:t>
            </a:r>
            <a:endParaRPr lang="en-US" sz="1000" b="0" smtClean="0"/>
          </a:p>
        </p:txBody>
      </p:sp>
      <p:sp>
        <p:nvSpPr>
          <p:cNvPr id="8195" name="Rectangle 3"/>
          <p:cNvSpPr>
            <a:spLocks noGrp="1" noChangeArrowheads="1"/>
          </p:cNvSpPr>
          <p:nvPr>
            <p:ph type="body" idx="1"/>
          </p:nvPr>
        </p:nvSpPr>
        <p:spPr>
          <a:xfrm>
            <a:off x="125413" y="868363"/>
            <a:ext cx="9618662" cy="5986462"/>
          </a:xfrm>
        </p:spPr>
        <p:txBody>
          <a:bodyPr/>
          <a:lstStyle/>
          <a:p>
            <a:pPr marL="0" indent="0" algn="justLow">
              <a:spcBef>
                <a:spcPct val="35000"/>
              </a:spcBef>
              <a:buFont typeface="Wingdings" pitchFamily="2" charset="2"/>
              <a:buNone/>
            </a:pPr>
            <a:r>
              <a:rPr lang="ar-SA" sz="3000" b="1" smtClean="0"/>
              <a:t>سازمان بايد مميزي هاي داخلي را در فواصل زماني برنامه ريزي شده به اجرا درآورد تا تعيين كند كه آيا سيستم مديريت كيفيت :</a:t>
            </a:r>
          </a:p>
          <a:p>
            <a:pPr marL="0" indent="0" algn="justLow">
              <a:spcBef>
                <a:spcPct val="35000"/>
              </a:spcBef>
              <a:buFont typeface="Wingdings" pitchFamily="2" charset="2"/>
              <a:buChar char="q"/>
            </a:pPr>
            <a:r>
              <a:rPr lang="ar-SA" sz="3000" b="1" smtClean="0"/>
              <a:t>با ترتيبات طرح ريزي شده (به بند 7-1 رجوع شود) ، الزامات اين استاندارد و الزامات سيستم مديريت كيفيت استقرار يافته به وسيله سازمان انطباق دارد .</a:t>
            </a:r>
          </a:p>
          <a:p>
            <a:pPr marL="0" indent="0" algn="justLow">
              <a:spcBef>
                <a:spcPct val="35000"/>
              </a:spcBef>
              <a:buFont typeface="Wingdings" pitchFamily="2" charset="2"/>
              <a:buChar char="q"/>
            </a:pPr>
            <a:r>
              <a:rPr lang="ar-SA" sz="3000" b="1" smtClean="0"/>
              <a:t>به طور اثر بخش اجرا و برقرار نگهداشته مي شود .</a:t>
            </a:r>
          </a:p>
          <a:p>
            <a:pPr marL="0" indent="0" algn="justLow">
              <a:spcBef>
                <a:spcPct val="35000"/>
              </a:spcBef>
              <a:buFont typeface="Wingdings" pitchFamily="2" charset="2"/>
              <a:buNone/>
            </a:pPr>
            <a:r>
              <a:rPr lang="ar-SA" sz="3000" b="1" smtClean="0"/>
              <a:t>برنامه مميزي بايد با توجه به وضعيت واهميت فرآيندها و حوزه هايي كه لازم است مميزي شودند و نيز نتايج مميزي هاي قبلي تهيه شود. معيارها ، دامنه شمول ، دفعات و شيوه هاي مميزي بايد تعيين گردد . نحوه انتخاب مميزان و انجام مميزي ها بايد باعث حصول اطمينان از عيني بودن و بي طرف بودن فرآيند مميزي گردد . مميزان نبايد كار خود را مميزي  كنند .</a:t>
            </a:r>
          </a:p>
        </p:txBody>
      </p:sp>
    </p:spTree>
  </p:cSld>
  <p:clrMapOvr>
    <a:masterClrMapping/>
  </p:clrMapOvr>
  <p:transition spd="med">
    <p:zo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0658"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مميزي داخلي</a:t>
            </a:r>
            <a:r>
              <a:rPr lang="en-US" sz="4000" smtClean="0"/>
              <a:t> </a:t>
            </a:r>
            <a:r>
              <a:rPr lang="fa-IR" sz="4000" smtClean="0"/>
              <a:t>(ادامه)</a:t>
            </a:r>
            <a:r>
              <a:rPr lang="ar-SA" sz="1000" b="0" smtClean="0"/>
              <a:t> </a:t>
            </a:r>
            <a:endParaRPr lang="en-US" sz="1000" b="0" smtClean="0"/>
          </a:p>
        </p:txBody>
      </p:sp>
      <p:sp>
        <p:nvSpPr>
          <p:cNvPr id="9219" name="Rectangle 3"/>
          <p:cNvSpPr>
            <a:spLocks noGrp="1" noChangeArrowheads="1"/>
          </p:cNvSpPr>
          <p:nvPr>
            <p:ph type="body" idx="1"/>
          </p:nvPr>
        </p:nvSpPr>
        <p:spPr>
          <a:xfrm>
            <a:off x="125413" y="935038"/>
            <a:ext cx="9618662" cy="5868987"/>
          </a:xfrm>
        </p:spPr>
        <p:txBody>
          <a:bodyPr/>
          <a:lstStyle/>
          <a:p>
            <a:pPr marL="0" indent="0" algn="justLow">
              <a:buFont typeface="Wingdings" pitchFamily="2" charset="2"/>
              <a:buChar char="q"/>
            </a:pPr>
            <a:r>
              <a:rPr lang="ar-SA" b="1" smtClean="0"/>
              <a:t>مسووليت ها و الزامات براي برنامه ريزي و انجام مميزي ها و گزارش دهي نتايج و حفظ سوابق مميزي (به بند 4-2-4 رجوع شود.) بايد در يك روش اجرايي مدون تعيين گردد .</a:t>
            </a:r>
          </a:p>
          <a:p>
            <a:pPr marL="0" indent="0" algn="justLow">
              <a:buFont typeface="Wingdings" pitchFamily="2" charset="2"/>
              <a:buChar char="q"/>
            </a:pPr>
            <a:r>
              <a:rPr lang="ar-SA" b="1" smtClean="0"/>
              <a:t>مديريت مسوول حوزه تحت مميزي بايد اطمينان يابد كه اقدامات جهت رفع عدم انطباق هاي تشخيص داده شده و علل آنها بدون تاخير بي مورد انجام مي گيرد . فعاليت هاي پيگيري بايد تصديق اقدامات انجام شده و گزارش دهي نتايج تصديق (به بند 8-5-2 رجوع شود.) را شامل گردد .</a:t>
            </a:r>
          </a:p>
          <a:p>
            <a:pPr marL="0" indent="0" algn="justLow">
              <a:buFont typeface="Wingdings" pitchFamily="2" charset="2"/>
              <a:buNone/>
            </a:pPr>
            <a:r>
              <a:rPr lang="ar-SA" b="1" smtClean="0"/>
              <a:t>يادآوري- جهت راهنمايي به استانداردهاي ايران – ايزو 1-10011 و ايران –ايزو 2-10011 و استاندارد بين المللي </a:t>
            </a:r>
            <a:r>
              <a:rPr lang="en-US" b="1" smtClean="0"/>
              <a:t>ISO 10013-3</a:t>
            </a:r>
            <a:r>
              <a:rPr lang="ar-SA" b="1" smtClean="0"/>
              <a:t> رجوع شود .</a:t>
            </a:r>
          </a:p>
        </p:txBody>
      </p:sp>
    </p:spTree>
  </p:cSld>
  <p:clrMapOvr>
    <a:masterClrMapping/>
  </p:clrMapOvr>
  <p:transition spd="med">
    <p:zo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451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پايش و اندازه گيري فرآيندها</a:t>
            </a:r>
            <a:r>
              <a:rPr lang="en-US" sz="4800" b="0" smtClean="0"/>
              <a:t> </a:t>
            </a:r>
          </a:p>
        </p:txBody>
      </p:sp>
      <p:sp>
        <p:nvSpPr>
          <p:cNvPr id="10243" name="Rectangle 3"/>
          <p:cNvSpPr>
            <a:spLocks noGrp="1" noChangeArrowheads="1"/>
          </p:cNvSpPr>
          <p:nvPr>
            <p:ph type="body" idx="1"/>
          </p:nvPr>
        </p:nvSpPr>
        <p:spPr>
          <a:xfrm>
            <a:off x="125413" y="1023938"/>
            <a:ext cx="9618662" cy="5505450"/>
          </a:xfrm>
        </p:spPr>
        <p:txBody>
          <a:bodyPr/>
          <a:lstStyle/>
          <a:p>
            <a:pPr marL="0" indent="0" algn="justLow">
              <a:buFont typeface="Wingdings" pitchFamily="2" charset="2"/>
              <a:buChar char="q"/>
            </a:pPr>
            <a:r>
              <a:rPr lang="ar-SA" sz="4000" b="1" smtClean="0"/>
              <a:t>سازمان بايد شيوه هاي مناسبي را براي پايش و در موارد مقتضي براي اندازه گيري فرآيندهاي سيستم مديريت كيفيت بكار گيرد .</a:t>
            </a:r>
            <a:endParaRPr lang="en-US" sz="4000" b="1" smtClean="0"/>
          </a:p>
          <a:p>
            <a:pPr marL="0" indent="0" algn="justLow">
              <a:buFont typeface="Wingdings" pitchFamily="2" charset="2"/>
              <a:buChar char="q"/>
            </a:pPr>
            <a:r>
              <a:rPr lang="ar-SA" sz="4000" b="1" smtClean="0"/>
              <a:t>اين شيوه ها بايد توانايي فرآيندها را در دستيباي به نتايج طرح ريزي شده به اثبات برساند .</a:t>
            </a:r>
            <a:endParaRPr lang="en-US" sz="4000" b="1" smtClean="0"/>
          </a:p>
          <a:p>
            <a:pPr marL="0" indent="0" algn="justLow">
              <a:buFont typeface="Wingdings" pitchFamily="2" charset="2"/>
              <a:buChar char="q"/>
            </a:pPr>
            <a:r>
              <a:rPr lang="ar-SA" sz="4000" b="1" smtClean="0"/>
              <a:t>هر گاه نتايج طرح ريزي شده حاصل نگردد ، اصلاح واقدام اصلاحي بايد جهت حصول اطمينان از انطباق محصول انجام گيرد.</a:t>
            </a:r>
          </a:p>
        </p:txBody>
      </p:sp>
    </p:spTree>
  </p:cSld>
  <p:clrMapOvr>
    <a:masterClrMapping/>
  </p:clrMapOvr>
  <p:transition spd="med">
    <p:zo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656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پايش و اندازه گيري محصول</a:t>
            </a:r>
            <a:r>
              <a:rPr lang="ar-SA" b="0" smtClean="0"/>
              <a:t> </a:t>
            </a:r>
            <a:endParaRPr lang="en-US" b="0" smtClean="0"/>
          </a:p>
        </p:txBody>
      </p:sp>
      <p:sp>
        <p:nvSpPr>
          <p:cNvPr id="11267" name="Rectangle 3"/>
          <p:cNvSpPr>
            <a:spLocks noGrp="1" noChangeArrowheads="1"/>
          </p:cNvSpPr>
          <p:nvPr>
            <p:ph type="body" idx="1"/>
          </p:nvPr>
        </p:nvSpPr>
        <p:spPr>
          <a:xfrm>
            <a:off x="125413" y="990600"/>
            <a:ext cx="9618662" cy="5778500"/>
          </a:xfrm>
        </p:spPr>
        <p:txBody>
          <a:bodyPr/>
          <a:lstStyle/>
          <a:p>
            <a:pPr marL="0" indent="0" algn="justLow">
              <a:spcBef>
                <a:spcPct val="30000"/>
              </a:spcBef>
              <a:buFont typeface="Wingdings" pitchFamily="2" charset="2"/>
              <a:buChar char="q"/>
            </a:pPr>
            <a:r>
              <a:rPr lang="ar-SA" sz="3000" b="1" smtClean="0"/>
              <a:t>سازمان بايد ويژگي هاي محصول را جهت تصديق اينكه الزامات ويا خواسته هاي مربوط به محصول برآورده شده اند مورد پايش و اندازه گيري قرار دهد . اين امر بايد در مراحل مناسبي از فرآيند پديدآوري محصول بر طبق ترتيبات طرح ريزي شده انجام گيرد . (به بند 7-1 رجوع شود.)</a:t>
            </a:r>
          </a:p>
          <a:p>
            <a:pPr marL="0" indent="0" algn="justLow">
              <a:spcBef>
                <a:spcPct val="30000"/>
              </a:spcBef>
              <a:buFont typeface="Wingdings" pitchFamily="2" charset="2"/>
              <a:buChar char="q"/>
            </a:pPr>
            <a:r>
              <a:rPr lang="ar-SA" sz="3000" b="1" smtClean="0"/>
              <a:t>شواهد انطباق با معيارهاي پذيرش بايد نگهداري شود . سوابق بايد شخص (اشخاص) صادركننده اجازه ترخيص محصول را نشان مي دهد . (به بند 4-2-4 رجوع شود.)</a:t>
            </a:r>
          </a:p>
          <a:p>
            <a:pPr marL="0" indent="0" algn="justLow">
              <a:spcBef>
                <a:spcPct val="30000"/>
              </a:spcBef>
              <a:buFont typeface="Wingdings" pitchFamily="2" charset="2"/>
              <a:buChar char="q"/>
            </a:pPr>
            <a:r>
              <a:rPr lang="ar-SA" sz="3000" b="1" smtClean="0"/>
              <a:t>ترخيص محصول و ارايه خدمت تا هنگامي كه ترتيبات طرح ريزي شده (به بند 7-1 رجوع شود .) بطور رضايت بخش تكميل نشده باشد نبايد صورت گيرد مگر آنكه به نحو ديگري بوسيله مرجع ذيربط و بر حسب اقتضاء توسط مشتري تائيد شده باشد .</a:t>
            </a:r>
          </a:p>
        </p:txBody>
      </p:sp>
    </p:spTree>
  </p:cSld>
  <p:clrMapOvr>
    <a:masterClrMapping/>
  </p:clrMapOvr>
  <p:transition spd="med">
    <p:zo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8610"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كنترل محصول نامنطبق</a:t>
            </a:r>
            <a:r>
              <a:rPr lang="ar-SA" smtClean="0"/>
              <a:t> </a:t>
            </a:r>
            <a:endParaRPr lang="en-US" smtClean="0"/>
          </a:p>
        </p:txBody>
      </p:sp>
      <p:sp>
        <p:nvSpPr>
          <p:cNvPr id="12291" name="Rectangle 3"/>
          <p:cNvSpPr>
            <a:spLocks noGrp="1" noChangeArrowheads="1"/>
          </p:cNvSpPr>
          <p:nvPr>
            <p:ph type="body" idx="1"/>
          </p:nvPr>
        </p:nvSpPr>
        <p:spPr>
          <a:xfrm>
            <a:off x="125413" y="923925"/>
            <a:ext cx="9618662" cy="5873750"/>
          </a:xfrm>
        </p:spPr>
        <p:txBody>
          <a:bodyPr/>
          <a:lstStyle/>
          <a:p>
            <a:pPr marL="0" indent="0" algn="justLow">
              <a:spcBef>
                <a:spcPct val="20000"/>
              </a:spcBef>
              <a:buFont typeface="Wingdings" pitchFamily="2" charset="2"/>
              <a:buNone/>
            </a:pPr>
            <a:r>
              <a:rPr lang="ar-SA" sz="3000" b="1" smtClean="0"/>
              <a:t>سازمان بايد اطمينان يابد محصولي كه با الزامات و يا خواسته هاي مربوط به آن منطبق نيست بمنظور جلوگيري از استفاده يا تحويل ناخواسته آن شناسايي شده و تحت كنترل مي باشد . كنترل ها و مسووليت ها و اختيارات مربوطه جهت اقدام در مورد محصول نامنطبق بايد در يك روش اجرايي مدون تعيين گردد .</a:t>
            </a:r>
          </a:p>
          <a:p>
            <a:pPr marL="0" indent="0" algn="justLow">
              <a:spcBef>
                <a:spcPct val="20000"/>
              </a:spcBef>
              <a:buFont typeface="Wingdings" pitchFamily="2" charset="2"/>
              <a:buNone/>
            </a:pPr>
            <a:r>
              <a:rPr lang="ar-SA" sz="3000" b="1" smtClean="0"/>
              <a:t>سازمان بايد در مورد محصول نامنطبق به يك يا چند طريق زير اقدام نمايد :</a:t>
            </a:r>
          </a:p>
          <a:p>
            <a:pPr marL="0" indent="0" algn="justLow">
              <a:spcBef>
                <a:spcPct val="20000"/>
              </a:spcBef>
              <a:buFont typeface="Wingdings" pitchFamily="2" charset="2"/>
              <a:buChar char="q"/>
            </a:pPr>
            <a:r>
              <a:rPr lang="ar-SA" sz="3000" b="1" smtClean="0"/>
              <a:t>اقدام جهت رفع عدم انطباق تشخيص داده شده </a:t>
            </a:r>
          </a:p>
          <a:p>
            <a:pPr marL="0" indent="0" algn="justLow">
              <a:spcBef>
                <a:spcPct val="20000"/>
              </a:spcBef>
              <a:buFont typeface="Wingdings" pitchFamily="2" charset="2"/>
              <a:buChar char="q"/>
            </a:pPr>
            <a:r>
              <a:rPr lang="ar-SA" sz="3000" b="1" smtClean="0"/>
              <a:t>اجازه استفاده ، ترخيص يا پذيرش با اجازه ارفاقي توسط مرجع ذيربط و بر حسب اقتضاء توسط مشتري</a:t>
            </a:r>
          </a:p>
          <a:p>
            <a:pPr marL="0" indent="0" algn="justLow">
              <a:spcBef>
                <a:spcPct val="20000"/>
              </a:spcBef>
              <a:buFont typeface="Wingdings" pitchFamily="2" charset="2"/>
              <a:buChar char="q"/>
            </a:pPr>
            <a:r>
              <a:rPr lang="ar-SA" sz="3000" b="1" smtClean="0"/>
              <a:t>اقدام جهت جلوگيري از استفاده يا كاربرد آن كه در اصل مورد نظر بوده است .</a:t>
            </a:r>
          </a:p>
        </p:txBody>
      </p:sp>
    </p:spTree>
  </p:cSld>
  <p:clrMapOvr>
    <a:masterClrMapping/>
  </p:clrMapOvr>
  <p:transition spd="med">
    <p:zo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2706"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كنترل محصول نامنطبق</a:t>
            </a:r>
            <a:r>
              <a:rPr lang="fa-IR" sz="4000" smtClean="0"/>
              <a:t> (ادامه)</a:t>
            </a:r>
            <a:r>
              <a:rPr lang="ar-SA" smtClean="0"/>
              <a:t> </a:t>
            </a:r>
            <a:endParaRPr lang="en-US" smtClean="0"/>
          </a:p>
        </p:txBody>
      </p:sp>
      <p:sp>
        <p:nvSpPr>
          <p:cNvPr id="13315" name="Rectangle 3"/>
          <p:cNvSpPr>
            <a:spLocks noGrp="1" noChangeArrowheads="1"/>
          </p:cNvSpPr>
          <p:nvPr>
            <p:ph type="body" idx="1"/>
          </p:nvPr>
        </p:nvSpPr>
        <p:spPr>
          <a:xfrm>
            <a:off x="125413" y="946150"/>
            <a:ext cx="9618662" cy="5815013"/>
          </a:xfrm>
        </p:spPr>
        <p:txBody>
          <a:bodyPr/>
          <a:lstStyle/>
          <a:p>
            <a:pPr marL="0" indent="0" algn="justLow">
              <a:buFont typeface="Wingdings" pitchFamily="2" charset="2"/>
              <a:buChar char="q"/>
            </a:pPr>
            <a:r>
              <a:rPr lang="ar-SA" sz="3800" b="1" smtClean="0"/>
              <a:t>سوابق ماهيت عدم انطباق ها و هر نوع اقدامات بعدي ديگر كه انجام گرفته است از جمله اجازه هاي ارفاقي كسب شده بايد نگهداري شود.(به بند4-2-4رجوع شود.)</a:t>
            </a:r>
          </a:p>
          <a:p>
            <a:pPr marL="0" indent="0" algn="justLow">
              <a:buFont typeface="Wingdings" pitchFamily="2" charset="2"/>
              <a:buChar char="q"/>
            </a:pPr>
            <a:r>
              <a:rPr lang="ar-SA" sz="3800" b="1" smtClean="0"/>
              <a:t>محصول نامنطبقي كه اصلاح مي گردد بايد جهت اثبات انطباق با الزامات مورد تصديق مجدد قرار گيرد.</a:t>
            </a:r>
          </a:p>
          <a:p>
            <a:pPr marL="0" indent="0" algn="justLow">
              <a:buFont typeface="Wingdings" pitchFamily="2" charset="2"/>
              <a:buChar char="q"/>
            </a:pPr>
            <a:r>
              <a:rPr lang="ar-SA" sz="3800" b="1" smtClean="0"/>
              <a:t>هنگامي كه محصول نامنطبق بعد از شروع تحويل يا شروع استفاده تشخصيص داده شود ، سازمان بايد اقدام متناسب با تاثيرات بالفعل يا تاثيرات بالقوه عدم انطباق را بعمل آورد .</a:t>
            </a:r>
            <a:endParaRPr lang="en-US" sz="3800" b="1" smtClean="0"/>
          </a:p>
        </p:txBody>
      </p:sp>
    </p:spTree>
  </p:cSld>
  <p:clrMapOvr>
    <a:masterClrMapping/>
  </p:clrMapOvr>
  <p:transition spd="med">
    <p:zo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79413" y="1163638"/>
            <a:ext cx="9436100" cy="5497512"/>
          </a:xfrm>
          <a:prstGeom prst="chevron">
            <a:avLst>
              <a:gd name="adj" fmla="val 15599"/>
            </a:avLst>
          </a:prstGeom>
          <a:noFill/>
          <a:ln w="9525">
            <a:solidFill>
              <a:srgbClr val="000000"/>
            </a:solidFill>
            <a:miter lim="800000"/>
            <a:headEnd/>
            <a:tailEnd/>
          </a:ln>
        </p:spPr>
        <p:txBody>
          <a:bodyPr anchor="b" anchorCtr="1"/>
          <a:lstStyle/>
          <a:p>
            <a:pPr eaLnBrk="0" hangingPunct="0"/>
            <a:r>
              <a:rPr lang="ar-SA" sz="3600" b="1"/>
              <a:t>تحليل داده ها</a:t>
            </a:r>
            <a:endParaRPr lang="en-US" sz="3600" b="1"/>
          </a:p>
        </p:txBody>
      </p:sp>
      <p:sp>
        <p:nvSpPr>
          <p:cNvPr id="14339" name="AutoShape 3"/>
          <p:cNvSpPr>
            <a:spLocks noChangeArrowheads="1"/>
          </p:cNvSpPr>
          <p:nvPr/>
        </p:nvSpPr>
        <p:spPr bwMode="auto">
          <a:xfrm>
            <a:off x="714375" y="1989138"/>
            <a:ext cx="3438525"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0" name="AutoShape 5"/>
          <p:cNvSpPr>
            <a:spLocks noChangeArrowheads="1"/>
          </p:cNvSpPr>
          <p:nvPr/>
        </p:nvSpPr>
        <p:spPr bwMode="auto">
          <a:xfrm>
            <a:off x="6508750" y="1982788"/>
            <a:ext cx="3313113" cy="3722687"/>
          </a:xfrm>
          <a:prstGeom prst="chevron">
            <a:avLst>
              <a:gd name="adj" fmla="val 25000"/>
            </a:avLst>
          </a:prstGeom>
          <a:noFill/>
          <a:ln w="9525">
            <a:solidFill>
              <a:srgbClr val="000000"/>
            </a:solidFill>
            <a:miter lim="800000"/>
            <a:headEnd/>
            <a:tailEnd/>
          </a:ln>
        </p:spPr>
        <p:txBody>
          <a:bodyPr anchor="ctr" anchorCtr="1"/>
          <a:lstStyle/>
          <a:p>
            <a:pPr algn="l" rtl="0" eaLnBrk="0" hangingPunct="0"/>
            <a:endParaRPr lang="fa-IR"/>
          </a:p>
        </p:txBody>
      </p:sp>
      <p:sp>
        <p:nvSpPr>
          <p:cNvPr id="14341" name="Text Box 4"/>
          <p:cNvSpPr txBox="1">
            <a:spLocks noChangeArrowheads="1"/>
          </p:cNvSpPr>
          <p:nvPr/>
        </p:nvSpPr>
        <p:spPr bwMode="auto">
          <a:xfrm>
            <a:off x="7091363" y="3565525"/>
            <a:ext cx="2724150" cy="56832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sz="3600" b="1"/>
              <a:t>بهبود</a:t>
            </a:r>
            <a:endParaRPr lang="en-US" sz="3600"/>
          </a:p>
        </p:txBody>
      </p:sp>
      <p:sp>
        <p:nvSpPr>
          <p:cNvPr id="14342" name="Text Box 6"/>
          <p:cNvSpPr txBox="1">
            <a:spLocks noChangeArrowheads="1"/>
          </p:cNvSpPr>
          <p:nvPr/>
        </p:nvSpPr>
        <p:spPr bwMode="auto">
          <a:xfrm>
            <a:off x="1044575" y="3579813"/>
            <a:ext cx="2867025" cy="568325"/>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ar-SA" sz="3600" b="1"/>
              <a:t>تحليل داده ها</a:t>
            </a:r>
            <a:r>
              <a:rPr lang="en-US" sz="3600" b="1"/>
              <a:t> </a:t>
            </a:r>
          </a:p>
        </p:txBody>
      </p:sp>
      <p:sp>
        <p:nvSpPr>
          <p:cNvPr id="3922951" name="Rectangle 7"/>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تحليل داده ها</a:t>
            </a:r>
            <a:endParaRPr lang="en-US" sz="4000" smtClean="0"/>
          </a:p>
        </p:txBody>
      </p:sp>
      <p:sp>
        <p:nvSpPr>
          <p:cNvPr id="14344" name="Rectangle 8"/>
          <p:cNvSpPr>
            <a:spLocks noChangeArrowheads="1"/>
          </p:cNvSpPr>
          <p:nvPr/>
        </p:nvSpPr>
        <p:spPr bwMode="auto">
          <a:xfrm>
            <a:off x="3778250" y="2263295"/>
            <a:ext cx="2657475" cy="296235"/>
          </a:xfrm>
          <a:prstGeom prst="rect">
            <a:avLst/>
          </a:prstGeom>
          <a:noFill/>
          <a:ln w="9525" algn="ctr">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fa-IR"/>
          </a:p>
        </p:txBody>
      </p:sp>
      <p:sp>
        <p:nvSpPr>
          <p:cNvPr id="14345" name="Rectangle 9"/>
          <p:cNvSpPr>
            <a:spLocks noChangeArrowheads="1"/>
          </p:cNvSpPr>
          <p:nvPr/>
        </p:nvSpPr>
        <p:spPr bwMode="auto">
          <a:xfrm>
            <a:off x="4217988" y="3206270"/>
            <a:ext cx="2657475" cy="296235"/>
          </a:xfrm>
          <a:prstGeom prst="rect">
            <a:avLst/>
          </a:prstGeom>
          <a:noFill/>
          <a:ln w="9525" algn="ctr">
            <a:solidFill>
              <a:schemeClr val="tx1"/>
            </a:solidFill>
            <a:miter lim="800000"/>
            <a:headEnd/>
            <a:tailEnd/>
          </a:ln>
        </p:spPr>
        <p:txBody>
          <a:bodyPr lIns="9525" tIns="9525" rIns="9525" bIns="9525" anchor="ctr">
            <a:spAutoFit/>
          </a:bodyPr>
          <a:lstStyle/>
          <a:p>
            <a:pPr marL="609600" indent="-609600" algn="ctr" defTabSz="974725" eaLnBrk="0" hangingPunct="0">
              <a:spcBef>
                <a:spcPct val="50000"/>
              </a:spcBef>
            </a:pPr>
            <a:endParaRPr lang="fa-IR"/>
          </a:p>
        </p:txBody>
      </p:sp>
      <p:sp>
        <p:nvSpPr>
          <p:cNvPr id="14346" name="Rectangle 10"/>
          <p:cNvSpPr>
            <a:spLocks noChangeArrowheads="1"/>
          </p:cNvSpPr>
          <p:nvPr/>
        </p:nvSpPr>
        <p:spPr bwMode="auto">
          <a:xfrm>
            <a:off x="4227513" y="4160357"/>
            <a:ext cx="2657475" cy="296235"/>
          </a:xfrm>
          <a:prstGeom prst="rect">
            <a:avLst/>
          </a:prstGeom>
          <a:no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14347" name="Rectangle 11"/>
          <p:cNvSpPr>
            <a:spLocks noChangeArrowheads="1"/>
          </p:cNvSpPr>
          <p:nvPr/>
        </p:nvSpPr>
        <p:spPr bwMode="auto">
          <a:xfrm>
            <a:off x="3778250" y="5125557"/>
            <a:ext cx="2730500" cy="296235"/>
          </a:xfrm>
          <a:prstGeom prst="rect">
            <a:avLst/>
          </a:prstGeom>
          <a:no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14348" name="Text Box 13"/>
          <p:cNvSpPr txBox="1">
            <a:spLocks noChangeArrowheads="1"/>
          </p:cNvSpPr>
          <p:nvPr/>
        </p:nvSpPr>
        <p:spPr bwMode="auto">
          <a:xfrm>
            <a:off x="3467100" y="2244725"/>
            <a:ext cx="3730625" cy="29623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ar-SA" b="1"/>
              <a:t>رضايت مشتري </a:t>
            </a:r>
            <a:endParaRPr lang="en-US" b="1"/>
          </a:p>
        </p:txBody>
      </p:sp>
      <p:sp>
        <p:nvSpPr>
          <p:cNvPr id="14349" name="Text Box 14"/>
          <p:cNvSpPr txBox="1">
            <a:spLocks noChangeArrowheads="1"/>
          </p:cNvSpPr>
          <p:nvPr/>
        </p:nvSpPr>
        <p:spPr bwMode="auto">
          <a:xfrm>
            <a:off x="3943350" y="3099933"/>
            <a:ext cx="3730625" cy="511679"/>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sz="3200" b="1" dirty="0"/>
              <a:t>انطباق محصول</a:t>
            </a:r>
            <a:endParaRPr lang="en-US" sz="3200" b="1" dirty="0"/>
          </a:p>
        </p:txBody>
      </p:sp>
      <p:sp>
        <p:nvSpPr>
          <p:cNvPr id="14350" name="Text Box 15"/>
          <p:cNvSpPr txBox="1">
            <a:spLocks noChangeArrowheads="1"/>
          </p:cNvSpPr>
          <p:nvPr/>
        </p:nvSpPr>
        <p:spPr bwMode="auto">
          <a:xfrm>
            <a:off x="3986213" y="4152221"/>
            <a:ext cx="3730625" cy="29623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b="1" dirty="0"/>
              <a:t>عملکرد فرآیندها</a:t>
            </a:r>
            <a:endParaRPr lang="en-US" b="1" dirty="0"/>
          </a:p>
        </p:txBody>
      </p:sp>
      <p:sp>
        <p:nvSpPr>
          <p:cNvPr id="14351" name="Text Box 16"/>
          <p:cNvSpPr txBox="1">
            <a:spLocks noChangeArrowheads="1"/>
          </p:cNvSpPr>
          <p:nvPr/>
        </p:nvSpPr>
        <p:spPr bwMode="auto">
          <a:xfrm>
            <a:off x="3584575" y="5073650"/>
            <a:ext cx="3730625" cy="41592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sz="2600" b="1"/>
              <a:t>وضعیت تامین کنندگان</a:t>
            </a:r>
            <a:endParaRPr lang="ar-SA" sz="2600" b="1"/>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287338" y="2644321"/>
            <a:ext cx="9356725" cy="1949450"/>
          </a:xfrm>
          <a:prstGeom prst="rect">
            <a:avLst/>
          </a:prstGeom>
          <a:noFill/>
          <a:ln w="9525">
            <a:noFill/>
            <a:miter lim="800000"/>
            <a:headEnd/>
            <a:tailEnd/>
          </a:ln>
          <a:effectLst>
            <a:outerShdw dist="35921" dir="2700000" algn="ctr" rotWithShape="0">
              <a:schemeClr val="tx1"/>
            </a:outerShdw>
          </a:effectLst>
        </p:spPr>
        <p:txBody>
          <a:bodyPr lIns="0" tIns="9525" rIns="0" bIns="9525" anchor="ctr"/>
          <a:lstStyle/>
          <a:p>
            <a:pPr algn="ctr" defTabSz="977900" eaLnBrk="0" hangingPunct="0">
              <a:defRPr/>
            </a:pPr>
            <a:r>
              <a:rPr lang="fa-IR" sz="9600" b="1" kern="0" dirty="0">
                <a:solidFill>
                  <a:schemeClr val="accent6">
                    <a:lumMod val="50000"/>
                  </a:schemeClr>
                </a:solidFill>
                <a:effectLst>
                  <a:outerShdw blurRad="38100" dist="38100" dir="2700000" algn="tl">
                    <a:srgbClr val="C0C0C0"/>
                  </a:outerShdw>
                </a:effectLst>
                <a:latin typeface="+mj-lt"/>
                <a:ea typeface="+mj-ea"/>
                <a:cs typeface="B Jadid" pitchFamily="2" charset="-78"/>
              </a:rPr>
              <a:t>مرجع درس</a:t>
            </a:r>
            <a:endParaRPr lang="en-US" sz="9600" b="1" kern="0" dirty="0">
              <a:solidFill>
                <a:schemeClr val="accent6">
                  <a:lumMod val="50000"/>
                </a:schemeClr>
              </a:solidFill>
              <a:effectLst>
                <a:outerShdw blurRad="38100" dist="38100" dir="2700000" algn="tl">
                  <a:srgbClr val="C0C0C0"/>
                </a:outerShdw>
              </a:effectLst>
              <a:latin typeface="+mj-lt"/>
              <a:ea typeface="+mj-ea"/>
              <a:cs typeface="B Jadid" pitchFamily="2" charset="-78"/>
            </a:endParaRPr>
          </a:p>
        </p:txBody>
      </p:sp>
      <p:sp>
        <p:nvSpPr>
          <p:cNvPr id="4" name="TextBox 3"/>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zo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499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تحليل داده ها</a:t>
            </a:r>
            <a:r>
              <a:rPr lang="ar-SA" b="0" smtClean="0"/>
              <a:t> </a:t>
            </a:r>
            <a:endParaRPr lang="en-US" b="0" smtClean="0"/>
          </a:p>
        </p:txBody>
      </p:sp>
      <p:sp>
        <p:nvSpPr>
          <p:cNvPr id="15363" name="Rectangle 3"/>
          <p:cNvSpPr>
            <a:spLocks noGrp="1" noChangeArrowheads="1"/>
          </p:cNvSpPr>
          <p:nvPr>
            <p:ph type="body" idx="1"/>
          </p:nvPr>
        </p:nvSpPr>
        <p:spPr>
          <a:xfrm>
            <a:off x="125413" y="1090613"/>
            <a:ext cx="9618662" cy="5200650"/>
          </a:xfrm>
        </p:spPr>
        <p:txBody>
          <a:bodyPr/>
          <a:lstStyle/>
          <a:p>
            <a:pPr marL="0" indent="0" algn="justLow">
              <a:buFont typeface="Wingdings" pitchFamily="2" charset="2"/>
              <a:buChar char="q"/>
            </a:pPr>
            <a:r>
              <a:rPr lang="ar-SA" sz="4000" b="1" smtClean="0"/>
              <a:t>سازمان بايد داده هاي مقتضي جهت اثبات مناسب بودن و اثر بخشي سيستم مديريت كيفيت و ارزيابي اينكه در چه حوزه هايي بهبود مداوم اثر بخشي سيستم مديريت كيفيت مي تواند انجام گيرد را تعيين ، جمع آوري وتحليل كند .</a:t>
            </a:r>
            <a:endParaRPr lang="fa-IR" sz="4000" b="1" smtClean="0"/>
          </a:p>
          <a:p>
            <a:pPr marL="0" indent="0" algn="justLow">
              <a:buFont typeface="Wingdings" pitchFamily="2" charset="2"/>
              <a:buChar char="q"/>
            </a:pPr>
            <a:r>
              <a:rPr lang="ar-SA" sz="4000" b="1" smtClean="0"/>
              <a:t>اين امر بايد داده هاي حاصل شده در نتيجه پايش و اندازه گيري و حاصل از ساير منابع مربوطه را شامل گردد .</a:t>
            </a:r>
          </a:p>
        </p:txBody>
      </p:sp>
    </p:spTree>
  </p:cSld>
  <p:clrMapOvr>
    <a:masterClrMapping/>
  </p:clrMapOvr>
  <p:transition spd="med">
    <p:zo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475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تحليل داده ها </a:t>
            </a:r>
            <a:r>
              <a:rPr lang="fa-IR" sz="4000" smtClean="0"/>
              <a:t>(ادامه)</a:t>
            </a:r>
            <a:endParaRPr lang="en-US" sz="4000" smtClean="0"/>
          </a:p>
        </p:txBody>
      </p:sp>
      <p:sp>
        <p:nvSpPr>
          <p:cNvPr id="16387" name="Rectangle 3"/>
          <p:cNvSpPr>
            <a:spLocks noGrp="1" noChangeArrowheads="1"/>
          </p:cNvSpPr>
          <p:nvPr>
            <p:ph type="body" idx="1"/>
          </p:nvPr>
        </p:nvSpPr>
        <p:spPr>
          <a:xfrm>
            <a:off x="125413" y="901700"/>
            <a:ext cx="9618662" cy="5505450"/>
          </a:xfrm>
        </p:spPr>
        <p:txBody>
          <a:bodyPr/>
          <a:lstStyle/>
          <a:p>
            <a:pPr marL="0" indent="0" algn="justLow">
              <a:buFont typeface="Wingdings" pitchFamily="2" charset="2"/>
              <a:buNone/>
            </a:pPr>
            <a:r>
              <a:rPr lang="ar-SA" sz="4000" b="1" smtClean="0"/>
              <a:t>تحليل</a:t>
            </a:r>
            <a:r>
              <a:rPr lang="ar-SA" sz="800" b="1" smtClean="0"/>
              <a:t> </a:t>
            </a:r>
            <a:r>
              <a:rPr lang="ar-SA" sz="4000" b="1" smtClean="0"/>
              <a:t>داده</a:t>
            </a:r>
            <a:r>
              <a:rPr lang="ar-SA" sz="800" b="1" smtClean="0"/>
              <a:t> </a:t>
            </a:r>
            <a:r>
              <a:rPr lang="ar-SA" sz="4000" b="1" smtClean="0"/>
              <a:t>بايداطلاعاتي دررابطه</a:t>
            </a:r>
            <a:r>
              <a:rPr lang="ar-SA" sz="800" b="1" smtClean="0"/>
              <a:t> </a:t>
            </a:r>
            <a:r>
              <a:rPr lang="ar-SA" sz="4000" b="1" smtClean="0"/>
              <a:t>بامواردزيرارايه دهد :</a:t>
            </a:r>
          </a:p>
          <a:p>
            <a:pPr marL="0" indent="0" algn="justLow">
              <a:buFont typeface="Wingdings" pitchFamily="2" charset="2"/>
              <a:buChar char="q"/>
            </a:pPr>
            <a:r>
              <a:rPr lang="ar-SA" sz="4000" b="1" smtClean="0"/>
              <a:t>رضايت مشتري (به بند 8-2-1 رجوع شود.) </a:t>
            </a:r>
          </a:p>
          <a:p>
            <a:pPr marL="0" indent="0" algn="justLow">
              <a:buFont typeface="Wingdings" pitchFamily="2" charset="2"/>
              <a:buChar char="q"/>
            </a:pPr>
            <a:r>
              <a:rPr lang="ar-SA" sz="4000" b="1" smtClean="0"/>
              <a:t>انطباق با الزامات و يا خواسته هاي مربوط به محصول (به بند 7-2-1 رجوع شود .)</a:t>
            </a:r>
          </a:p>
          <a:p>
            <a:pPr marL="0" indent="0" algn="justLow">
              <a:buFont typeface="Wingdings" pitchFamily="2" charset="2"/>
              <a:buChar char="q"/>
            </a:pPr>
            <a:r>
              <a:rPr lang="ar-SA" sz="4000" b="1" smtClean="0"/>
              <a:t>ويژگي ها و روند فرآيندها و محصولات شامل فرصت هايي براي اقدام پيشگيرانه</a:t>
            </a:r>
          </a:p>
          <a:p>
            <a:pPr marL="0" indent="0" algn="justLow">
              <a:buFont typeface="Wingdings" pitchFamily="2" charset="2"/>
              <a:buChar char="q"/>
            </a:pPr>
            <a:r>
              <a:rPr lang="ar-SA" sz="4000" b="1" smtClean="0"/>
              <a:t>تامين كنندگان </a:t>
            </a:r>
            <a:endParaRPr lang="en-US" sz="4000" b="1" smtClean="0"/>
          </a:p>
        </p:txBody>
      </p:sp>
    </p:spTree>
  </p:cSld>
  <p:clrMapOvr>
    <a:masterClrMapping/>
  </p:clrMapOvr>
  <p:transition spd="med">
    <p:zo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79413" y="1163638"/>
            <a:ext cx="9436100" cy="5497512"/>
          </a:xfrm>
          <a:prstGeom prst="chevron">
            <a:avLst>
              <a:gd name="adj" fmla="val 15599"/>
            </a:avLst>
          </a:prstGeom>
          <a:solidFill>
            <a:srgbClr val="FF9900"/>
          </a:solidFill>
          <a:ln w="9525">
            <a:solidFill>
              <a:srgbClr val="000000"/>
            </a:solidFill>
            <a:miter lim="800000"/>
            <a:headEnd/>
            <a:tailEnd/>
          </a:ln>
        </p:spPr>
        <p:txBody>
          <a:bodyPr anchor="b" anchorCtr="1"/>
          <a:lstStyle/>
          <a:p>
            <a:pPr eaLnBrk="0" hangingPunct="0"/>
            <a:r>
              <a:rPr lang="fa-IR" sz="3600" b="1">
                <a:solidFill>
                  <a:schemeClr val="bg1"/>
                </a:solidFill>
              </a:rPr>
              <a:t>بهبود</a:t>
            </a:r>
            <a:endParaRPr lang="en-US" sz="3600" b="1">
              <a:solidFill>
                <a:schemeClr val="bg1"/>
              </a:solidFill>
            </a:endParaRPr>
          </a:p>
        </p:txBody>
      </p:sp>
      <p:sp>
        <p:nvSpPr>
          <p:cNvPr id="17411" name="AutoShape 3"/>
          <p:cNvSpPr>
            <a:spLocks noChangeArrowheads="1"/>
          </p:cNvSpPr>
          <p:nvPr/>
        </p:nvSpPr>
        <p:spPr bwMode="auto">
          <a:xfrm>
            <a:off x="714375" y="1989138"/>
            <a:ext cx="3438525" cy="3722687"/>
          </a:xfrm>
          <a:prstGeom prst="chevron">
            <a:avLst>
              <a:gd name="adj" fmla="val 25000"/>
            </a:avLst>
          </a:prstGeom>
          <a:solidFill>
            <a:srgbClr val="FFFF00"/>
          </a:solidFill>
          <a:ln w="9525">
            <a:solidFill>
              <a:srgbClr val="000000"/>
            </a:solidFill>
            <a:miter lim="800000"/>
            <a:headEnd/>
            <a:tailEnd/>
          </a:ln>
        </p:spPr>
        <p:txBody>
          <a:bodyPr anchor="ctr" anchorCtr="1"/>
          <a:lstStyle/>
          <a:p>
            <a:pPr algn="l" rtl="0" eaLnBrk="0" hangingPunct="0"/>
            <a:endParaRPr lang="fa-IR"/>
          </a:p>
        </p:txBody>
      </p:sp>
      <p:sp>
        <p:nvSpPr>
          <p:cNvPr id="17412" name="AutoShape 4"/>
          <p:cNvSpPr>
            <a:spLocks noChangeArrowheads="1"/>
          </p:cNvSpPr>
          <p:nvPr/>
        </p:nvSpPr>
        <p:spPr bwMode="auto">
          <a:xfrm>
            <a:off x="6508750" y="1982788"/>
            <a:ext cx="3313113" cy="3722687"/>
          </a:xfrm>
          <a:prstGeom prst="chevron">
            <a:avLst>
              <a:gd name="adj" fmla="val 25000"/>
            </a:avLst>
          </a:prstGeom>
          <a:solidFill>
            <a:srgbClr val="FFFF00"/>
          </a:solidFill>
          <a:ln w="9525">
            <a:solidFill>
              <a:srgbClr val="000000"/>
            </a:solidFill>
            <a:miter lim="800000"/>
            <a:headEnd/>
            <a:tailEnd/>
          </a:ln>
        </p:spPr>
        <p:txBody>
          <a:bodyPr anchor="ctr" anchorCtr="1"/>
          <a:lstStyle/>
          <a:p>
            <a:pPr algn="l" rtl="0" eaLnBrk="0" hangingPunct="0"/>
            <a:endParaRPr lang="fa-IR"/>
          </a:p>
        </p:txBody>
      </p:sp>
      <p:sp>
        <p:nvSpPr>
          <p:cNvPr id="17413" name="Text Box 5"/>
          <p:cNvSpPr txBox="1">
            <a:spLocks noChangeArrowheads="1"/>
          </p:cNvSpPr>
          <p:nvPr/>
        </p:nvSpPr>
        <p:spPr bwMode="auto">
          <a:xfrm>
            <a:off x="1219200" y="3567113"/>
            <a:ext cx="2724150" cy="568325"/>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sz="3600" b="1"/>
              <a:t>بهبود</a:t>
            </a:r>
            <a:endParaRPr lang="en-US" sz="3600"/>
          </a:p>
        </p:txBody>
      </p:sp>
      <p:sp>
        <p:nvSpPr>
          <p:cNvPr id="17414" name="Text Box 6"/>
          <p:cNvSpPr txBox="1">
            <a:spLocks noChangeArrowheads="1"/>
          </p:cNvSpPr>
          <p:nvPr/>
        </p:nvSpPr>
        <p:spPr bwMode="auto">
          <a:xfrm>
            <a:off x="6630988" y="3289300"/>
            <a:ext cx="2867025" cy="1117600"/>
          </a:xfrm>
          <a:prstGeom prst="rect">
            <a:avLst/>
          </a:prstGeom>
          <a:noFill/>
          <a:ln w="9525">
            <a:noFill/>
            <a:miter lim="800000"/>
            <a:headEnd/>
            <a:tailEnd/>
          </a:ln>
        </p:spPr>
        <p:txBody>
          <a:bodyPr lIns="9525" tIns="9525" rIns="9525" bIns="9525">
            <a:spAutoFit/>
          </a:bodyPr>
          <a:lstStyle/>
          <a:p>
            <a:pPr marL="609600" indent="14288" algn="ctr" defTabSz="974725" rtl="0" eaLnBrk="0" hangingPunct="0"/>
            <a:r>
              <a:rPr lang="fa-IR" sz="3600" b="1"/>
              <a:t>بازنگری مدیریت</a:t>
            </a:r>
            <a:endParaRPr lang="en-US" sz="3600" b="1"/>
          </a:p>
        </p:txBody>
      </p:sp>
      <p:sp>
        <p:nvSpPr>
          <p:cNvPr id="3927047" name="Rectangle 7"/>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بهبود</a:t>
            </a:r>
            <a:endParaRPr lang="en-US" sz="4000" smtClean="0"/>
          </a:p>
        </p:txBody>
      </p:sp>
      <p:sp>
        <p:nvSpPr>
          <p:cNvPr id="17416" name="Rectangle 10"/>
          <p:cNvSpPr>
            <a:spLocks noChangeArrowheads="1"/>
          </p:cNvSpPr>
          <p:nvPr/>
        </p:nvSpPr>
        <p:spPr bwMode="auto">
          <a:xfrm>
            <a:off x="3727450" y="4795838"/>
            <a:ext cx="2657475" cy="914400"/>
          </a:xfrm>
          <a:prstGeom prst="rect">
            <a:avLst/>
          </a:prstGeom>
          <a:solidFill>
            <a:srgbClr val="CCFFCC"/>
          </a:solid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17417" name="Text Box 14"/>
          <p:cNvSpPr txBox="1">
            <a:spLocks noChangeArrowheads="1"/>
          </p:cNvSpPr>
          <p:nvPr/>
        </p:nvSpPr>
        <p:spPr bwMode="auto">
          <a:xfrm>
            <a:off x="3630613" y="5064125"/>
            <a:ext cx="3730625" cy="446088"/>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b="1"/>
              <a:t>اقدام پیشگیرانه</a:t>
            </a:r>
            <a:endParaRPr lang="en-US" b="1"/>
          </a:p>
        </p:txBody>
      </p:sp>
      <p:sp>
        <p:nvSpPr>
          <p:cNvPr id="17418" name="Rectangle 16"/>
          <p:cNvSpPr>
            <a:spLocks noChangeArrowheads="1"/>
          </p:cNvSpPr>
          <p:nvPr/>
        </p:nvSpPr>
        <p:spPr bwMode="auto">
          <a:xfrm>
            <a:off x="3795713" y="2005013"/>
            <a:ext cx="2657475" cy="914400"/>
          </a:xfrm>
          <a:prstGeom prst="rect">
            <a:avLst/>
          </a:prstGeom>
          <a:solidFill>
            <a:srgbClr val="CCFFCC"/>
          </a:solidFill>
          <a:ln w="952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17419" name="Text Box 13"/>
          <p:cNvSpPr txBox="1">
            <a:spLocks noChangeArrowheads="1"/>
          </p:cNvSpPr>
          <p:nvPr/>
        </p:nvSpPr>
        <p:spPr bwMode="auto">
          <a:xfrm>
            <a:off x="3632200" y="2220913"/>
            <a:ext cx="3730625" cy="506412"/>
          </a:xfrm>
          <a:prstGeom prst="rect">
            <a:avLst/>
          </a:prstGeom>
          <a:noFill/>
          <a:ln w="9525">
            <a:noFill/>
            <a:miter lim="800000"/>
            <a:headEnd/>
            <a:tailEnd/>
          </a:ln>
        </p:spPr>
        <p:txBody>
          <a:bodyPr lIns="9525" tIns="9525" rIns="9525" bIns="9525">
            <a:spAutoFit/>
          </a:bodyPr>
          <a:lstStyle/>
          <a:p>
            <a:pPr marL="609600" indent="14288" algn="ctr" defTabSz="974725" eaLnBrk="0" hangingPunct="0">
              <a:spcBef>
                <a:spcPct val="50000"/>
              </a:spcBef>
            </a:pPr>
            <a:r>
              <a:rPr lang="fa-IR" sz="3200" b="1"/>
              <a:t>اقدام اصلاحی</a:t>
            </a:r>
            <a:endParaRPr lang="en-US" sz="3200" b="1"/>
          </a:p>
        </p:txBody>
      </p:sp>
    </p:spTree>
  </p:cSld>
  <p:clrMapOvr>
    <a:masterClrMapping/>
  </p:clrMapOvr>
  <p:transition spd="med">
    <p:zo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1138" name="Rectangle 2"/>
          <p:cNvSpPr>
            <a:spLocks noGrp="1" noChangeArrowheads="1"/>
          </p:cNvSpPr>
          <p:nvPr>
            <p:ph type="title"/>
          </p:nvPr>
        </p:nvSpPr>
        <p:spPr>
          <a:xfrm>
            <a:off x="57150" y="158522"/>
            <a:ext cx="9772650" cy="534987"/>
          </a:xfrm>
          <a:solidFill>
            <a:srgbClr val="0000FF"/>
          </a:solidFill>
        </p:spPr>
        <p:txBody>
          <a:bodyPr/>
          <a:lstStyle/>
          <a:p>
            <a:pPr>
              <a:defRPr/>
            </a:pPr>
            <a:r>
              <a:rPr lang="ar-SA" sz="4000" smtClean="0"/>
              <a:t>بهبود مداوم</a:t>
            </a:r>
            <a:r>
              <a:rPr lang="ar-SA" sz="4400" b="0" smtClean="0"/>
              <a:t> </a:t>
            </a:r>
            <a:endParaRPr lang="en-US" sz="4400" b="0" smtClean="0"/>
          </a:p>
        </p:txBody>
      </p:sp>
      <p:sp>
        <p:nvSpPr>
          <p:cNvPr id="18435" name="Rectangle 3"/>
          <p:cNvSpPr>
            <a:spLocks noGrp="1" noChangeArrowheads="1"/>
          </p:cNvSpPr>
          <p:nvPr>
            <p:ph type="body" idx="1"/>
          </p:nvPr>
        </p:nvSpPr>
        <p:spPr>
          <a:xfrm>
            <a:off x="125413" y="879475"/>
            <a:ext cx="9618662" cy="5927725"/>
          </a:xfrm>
        </p:spPr>
        <p:txBody>
          <a:bodyPr/>
          <a:lstStyle/>
          <a:p>
            <a:pPr marL="0" indent="0" algn="justLow">
              <a:spcBef>
                <a:spcPct val="10000"/>
              </a:spcBef>
              <a:buFont typeface="Wingdings" pitchFamily="2" charset="2"/>
              <a:buNone/>
            </a:pPr>
            <a:r>
              <a:rPr lang="ar-SA" sz="4000" b="1" smtClean="0"/>
              <a:t>سازمان بايد به طور مداوم اثر بخشي سيستم مديريت كيفيت خود را از طريق بهره گيري از</a:t>
            </a:r>
            <a:endParaRPr lang="en-US" sz="4000" b="1" smtClean="0"/>
          </a:p>
          <a:p>
            <a:pPr marL="179388" lvl="1" indent="0" algn="justLow">
              <a:spcBef>
                <a:spcPct val="10000"/>
              </a:spcBef>
              <a:buClr>
                <a:schemeClr val="tx1"/>
              </a:buClr>
              <a:buFont typeface="Wingdings" pitchFamily="2" charset="2"/>
              <a:buChar char="q"/>
            </a:pPr>
            <a:r>
              <a:rPr lang="ar-SA" sz="4000" b="1" smtClean="0"/>
              <a:t>خط مشي كيفيت</a:t>
            </a:r>
            <a:endParaRPr lang="en-US" sz="4000" b="1" smtClean="0"/>
          </a:p>
          <a:p>
            <a:pPr marL="179388" lvl="1" indent="0" algn="justLow">
              <a:spcBef>
                <a:spcPct val="10000"/>
              </a:spcBef>
              <a:buClr>
                <a:schemeClr val="tx1"/>
              </a:buClr>
              <a:buFont typeface="Wingdings" pitchFamily="2" charset="2"/>
              <a:buChar char="q"/>
            </a:pPr>
            <a:r>
              <a:rPr lang="ar-SA" sz="4000" b="1" smtClean="0"/>
              <a:t>اهداف كيفيت</a:t>
            </a:r>
            <a:endParaRPr lang="en-US" sz="4000" b="1" smtClean="0"/>
          </a:p>
          <a:p>
            <a:pPr marL="179388" lvl="1" indent="0" algn="justLow">
              <a:spcBef>
                <a:spcPct val="10000"/>
              </a:spcBef>
              <a:buClr>
                <a:schemeClr val="tx1"/>
              </a:buClr>
              <a:buFont typeface="Wingdings" pitchFamily="2" charset="2"/>
              <a:buChar char="q"/>
            </a:pPr>
            <a:r>
              <a:rPr lang="ar-SA" sz="4000" b="1" smtClean="0"/>
              <a:t>نتايج مميزي</a:t>
            </a:r>
            <a:endParaRPr lang="en-US" sz="4000" b="1" smtClean="0"/>
          </a:p>
          <a:p>
            <a:pPr marL="179388" lvl="1" indent="0" algn="justLow">
              <a:spcBef>
                <a:spcPct val="10000"/>
              </a:spcBef>
              <a:buClr>
                <a:schemeClr val="tx1"/>
              </a:buClr>
              <a:buFont typeface="Wingdings" pitchFamily="2" charset="2"/>
              <a:buChar char="q"/>
            </a:pPr>
            <a:r>
              <a:rPr lang="ar-SA" sz="4000" b="1" smtClean="0"/>
              <a:t>تحليل داده ها </a:t>
            </a:r>
            <a:endParaRPr lang="en-US" sz="4000" b="1" smtClean="0"/>
          </a:p>
          <a:p>
            <a:pPr marL="179388" lvl="1" indent="0" algn="justLow">
              <a:spcBef>
                <a:spcPct val="10000"/>
              </a:spcBef>
              <a:buClr>
                <a:schemeClr val="tx1"/>
              </a:buClr>
              <a:buFont typeface="Wingdings" pitchFamily="2" charset="2"/>
              <a:buChar char="q"/>
            </a:pPr>
            <a:r>
              <a:rPr lang="ar-SA" sz="4000" b="1" smtClean="0"/>
              <a:t>اقدامات اصلاحي و پيشگيرانه و</a:t>
            </a:r>
            <a:endParaRPr lang="en-US" sz="4000" b="1" smtClean="0"/>
          </a:p>
          <a:p>
            <a:pPr marL="179388" lvl="1" indent="0" algn="justLow">
              <a:spcBef>
                <a:spcPct val="10000"/>
              </a:spcBef>
              <a:buClr>
                <a:schemeClr val="tx1"/>
              </a:buClr>
              <a:buFont typeface="Wingdings" pitchFamily="2" charset="2"/>
              <a:buChar char="q"/>
            </a:pPr>
            <a:r>
              <a:rPr lang="ar-SA" sz="4000" b="1" smtClean="0"/>
              <a:t>بازنگري مديريت </a:t>
            </a:r>
            <a:endParaRPr lang="en-US" sz="4000" b="1" smtClean="0"/>
          </a:p>
          <a:p>
            <a:pPr marL="0" indent="0" algn="justLow">
              <a:spcBef>
                <a:spcPct val="10000"/>
              </a:spcBef>
              <a:buFont typeface="Wingdings" pitchFamily="2" charset="2"/>
              <a:buNone/>
            </a:pPr>
            <a:r>
              <a:rPr lang="ar-SA" sz="4000" b="1" smtClean="0"/>
              <a:t>بهبود بخشد . </a:t>
            </a:r>
          </a:p>
        </p:txBody>
      </p:sp>
    </p:spTree>
  </p:cSld>
  <p:clrMapOvr>
    <a:masterClrMapping/>
  </p:clrMapOvr>
  <p:transition spd="med">
    <p:zo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6802" name="Rectangle 2"/>
          <p:cNvSpPr>
            <a:spLocks noGrp="1" noChangeArrowheads="1"/>
          </p:cNvSpPr>
          <p:nvPr>
            <p:ph type="title"/>
          </p:nvPr>
        </p:nvSpPr>
        <p:spPr>
          <a:xfrm>
            <a:off x="57150" y="147636"/>
            <a:ext cx="9772650" cy="534987"/>
          </a:xfrm>
          <a:solidFill>
            <a:srgbClr val="0000FF"/>
          </a:solidFill>
        </p:spPr>
        <p:txBody>
          <a:bodyPr/>
          <a:lstStyle/>
          <a:p>
            <a:pPr>
              <a:defRPr/>
            </a:pPr>
            <a:r>
              <a:rPr lang="ar-SA" sz="4000" smtClean="0"/>
              <a:t>اقدام اصلاحي</a:t>
            </a:r>
            <a:r>
              <a:rPr lang="ar-SA" b="0" smtClean="0"/>
              <a:t> </a:t>
            </a:r>
            <a:endParaRPr lang="en-US" b="0" smtClean="0"/>
          </a:p>
        </p:txBody>
      </p:sp>
      <p:sp>
        <p:nvSpPr>
          <p:cNvPr id="19459" name="Rectangle 3"/>
          <p:cNvSpPr>
            <a:spLocks noGrp="1" noChangeArrowheads="1"/>
          </p:cNvSpPr>
          <p:nvPr>
            <p:ph type="body" idx="1"/>
          </p:nvPr>
        </p:nvSpPr>
        <p:spPr>
          <a:xfrm>
            <a:off x="125413" y="946150"/>
            <a:ext cx="9618662" cy="5830888"/>
          </a:xfrm>
        </p:spPr>
        <p:txBody>
          <a:bodyPr/>
          <a:lstStyle/>
          <a:p>
            <a:pPr marL="0" indent="0" algn="justLow">
              <a:buFont typeface="Wingdings" pitchFamily="2" charset="2"/>
              <a:buNone/>
            </a:pPr>
            <a:r>
              <a:rPr lang="ar-SA" sz="2800" b="1" smtClean="0"/>
              <a:t>سازمان بايد براي رفع علت عدم انطباق ها به منظور جلوگيري از وقوع مجدد آنها اقدام نمايد . اقدامات اصلاحي بايد متناسب با اثرات عدم انطباق هاي مورد مواجهه باشد .</a:t>
            </a:r>
          </a:p>
          <a:p>
            <a:pPr marL="0" indent="0" algn="justLow">
              <a:buFont typeface="Wingdings" pitchFamily="2" charset="2"/>
              <a:buNone/>
            </a:pPr>
            <a:r>
              <a:rPr lang="ar-SA" sz="2800" b="1" smtClean="0"/>
              <a:t>يك روش اجرايي مدون بايد ايجاد گردد كه در آن الزاماتي براي موارد زير تعيين شود :</a:t>
            </a:r>
          </a:p>
          <a:p>
            <a:pPr marL="0" indent="0" algn="justLow">
              <a:buFont typeface="Wingdings" pitchFamily="2" charset="2"/>
              <a:buChar char="q"/>
            </a:pPr>
            <a:r>
              <a:rPr lang="ar-SA" sz="2800" b="1" smtClean="0"/>
              <a:t>بازنگري عدم انطباق ها (از جمله شكايات مشتريان)</a:t>
            </a:r>
          </a:p>
          <a:p>
            <a:pPr marL="0" indent="0" algn="justLow">
              <a:buFont typeface="Wingdings" pitchFamily="2" charset="2"/>
              <a:buChar char="q"/>
            </a:pPr>
            <a:r>
              <a:rPr lang="ar-SA" sz="2800" b="1" smtClean="0"/>
              <a:t>تعيين علل عدم انطباق ها</a:t>
            </a:r>
          </a:p>
          <a:p>
            <a:pPr marL="0" indent="0" algn="justLow">
              <a:buFont typeface="Wingdings" pitchFamily="2" charset="2"/>
              <a:buChar char="q"/>
            </a:pPr>
            <a:r>
              <a:rPr lang="ar-SA" sz="2800" b="1" smtClean="0"/>
              <a:t>ارزيابي نياز به اقدام جهت حصول اطمينان از اينكه عدم انطباق ها مجدداً رخ ندهند .</a:t>
            </a:r>
          </a:p>
          <a:p>
            <a:pPr marL="0" indent="0" algn="justLow">
              <a:buFont typeface="Wingdings" pitchFamily="2" charset="2"/>
              <a:buChar char="q"/>
            </a:pPr>
            <a:r>
              <a:rPr lang="ar-SA" sz="2800" b="1" smtClean="0"/>
              <a:t>تعيين و انجام اقدام مورد نياز</a:t>
            </a:r>
          </a:p>
          <a:p>
            <a:pPr marL="0" indent="0" algn="justLow">
              <a:spcBef>
                <a:spcPct val="10000"/>
              </a:spcBef>
              <a:buFont typeface="Wingdings" pitchFamily="2" charset="2"/>
              <a:buChar char="q"/>
            </a:pPr>
            <a:r>
              <a:rPr lang="ar-SA" sz="2800" b="1" smtClean="0"/>
              <a:t>سوابق مربوط به نتايج اقدام انجام گرفته (به بند 4-2-4 رجوع شود.)</a:t>
            </a:r>
          </a:p>
        </p:txBody>
      </p:sp>
    </p:spTree>
  </p:cSld>
  <p:clrMapOvr>
    <a:masterClrMapping/>
  </p:clrMapOvr>
  <p:transition spd="med">
    <p:zo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9090" name="Rectangle 2"/>
          <p:cNvSpPr>
            <a:spLocks noGrp="1" noChangeArrowheads="1"/>
          </p:cNvSpPr>
          <p:nvPr>
            <p:ph type="title"/>
          </p:nvPr>
        </p:nvSpPr>
        <p:spPr>
          <a:xfrm>
            <a:off x="57150" y="158522"/>
            <a:ext cx="9772650" cy="534987"/>
          </a:xfrm>
          <a:solidFill>
            <a:srgbClr val="0000FF"/>
          </a:solidFill>
        </p:spPr>
        <p:txBody>
          <a:bodyPr/>
          <a:lstStyle/>
          <a:p>
            <a:pPr>
              <a:defRPr/>
            </a:pPr>
            <a:r>
              <a:rPr lang="ar-SA" sz="4000" smtClean="0"/>
              <a:t>اقدام پيشگيرانه</a:t>
            </a:r>
            <a:r>
              <a:rPr lang="ar-SA" b="0" smtClean="0"/>
              <a:t> </a:t>
            </a:r>
            <a:endParaRPr lang="en-US" b="0" smtClean="0"/>
          </a:p>
        </p:txBody>
      </p:sp>
      <p:sp>
        <p:nvSpPr>
          <p:cNvPr id="20483" name="Rectangle 3"/>
          <p:cNvSpPr>
            <a:spLocks noGrp="1" noChangeArrowheads="1"/>
          </p:cNvSpPr>
          <p:nvPr>
            <p:ph type="body" idx="1"/>
          </p:nvPr>
        </p:nvSpPr>
        <p:spPr>
          <a:xfrm>
            <a:off x="125413" y="901700"/>
            <a:ext cx="9618662" cy="5962650"/>
          </a:xfrm>
        </p:spPr>
        <p:txBody>
          <a:bodyPr/>
          <a:lstStyle/>
          <a:p>
            <a:pPr marL="0" indent="0" algn="justLow">
              <a:buFont typeface="Wingdings" pitchFamily="2" charset="2"/>
              <a:buNone/>
            </a:pPr>
            <a:r>
              <a:rPr lang="ar-SA" sz="3000" b="1" smtClean="0"/>
              <a:t>سازمان بايد براي رفع علل عدم انطباق هاي بالقوه بمنظور پيش گيري از وقوع آنها اقدام لازم را تعيين كند . اقدامات پيشگيرانه بايد متناسب با اثرات مسايل بالقوه باشد .</a:t>
            </a:r>
          </a:p>
          <a:p>
            <a:pPr marL="0" indent="0" algn="justLow">
              <a:buFont typeface="Wingdings" pitchFamily="2" charset="2"/>
              <a:buNone/>
            </a:pPr>
            <a:r>
              <a:rPr lang="ar-SA" sz="3000" b="1" smtClean="0"/>
              <a:t>يك روش اجرايي مدون بايد ايجاد گردد كه درآن الزاماتي براي موارد زير تعيين شود :</a:t>
            </a:r>
          </a:p>
          <a:p>
            <a:pPr marL="0" indent="0" algn="justLow">
              <a:buFont typeface="Wingdings" pitchFamily="2" charset="2"/>
              <a:buChar char="q"/>
            </a:pPr>
            <a:r>
              <a:rPr lang="ar-SA" sz="3000" b="1" smtClean="0"/>
              <a:t>تعيين عدم انطباق هاي بالقوه و علل آنها</a:t>
            </a:r>
          </a:p>
          <a:p>
            <a:pPr marL="0" indent="0" algn="justLow">
              <a:buFont typeface="Wingdings" pitchFamily="2" charset="2"/>
              <a:buChar char="q"/>
            </a:pPr>
            <a:r>
              <a:rPr lang="ar-SA" sz="3000" b="1" smtClean="0"/>
              <a:t>تعيين و انجام اقدام مورد نياز</a:t>
            </a:r>
          </a:p>
          <a:p>
            <a:pPr marL="0" indent="0" algn="justLow">
              <a:buFont typeface="Wingdings" pitchFamily="2" charset="2"/>
              <a:buChar char="q"/>
            </a:pPr>
            <a:r>
              <a:rPr lang="ar-SA" sz="3000" b="1" smtClean="0"/>
              <a:t>ارزيابي نياز به اقدام جهت پيشگيري از وقوع عدم انطباق ها </a:t>
            </a:r>
          </a:p>
          <a:p>
            <a:pPr marL="0" indent="0" algn="justLow">
              <a:buFont typeface="Wingdings" pitchFamily="2" charset="2"/>
              <a:buChar char="q"/>
            </a:pPr>
            <a:r>
              <a:rPr lang="ar-SA" sz="3000" b="1" smtClean="0"/>
              <a:t>سوابق مربوط به نتايج اقدام انجام گرفته.(به بند 4-2-4 رجوع شود.)</a:t>
            </a:r>
          </a:p>
          <a:p>
            <a:pPr marL="0" indent="0" algn="justLow">
              <a:buFont typeface="Wingdings" pitchFamily="2" charset="2"/>
              <a:buChar char="q"/>
            </a:pPr>
            <a:r>
              <a:rPr lang="ar-SA" sz="3000" b="1" smtClean="0"/>
              <a:t>بازنگري اقدام پيشگيرانه انجام گرفته </a:t>
            </a:r>
            <a:endParaRPr lang="en-US" sz="3000" b="1" smtClean="0"/>
          </a:p>
        </p:txBody>
      </p:sp>
    </p:spTree>
  </p:cSld>
  <p:clrMapOvr>
    <a:masterClrMapping/>
  </p:clrMapOvr>
  <p:transition spd="med">
    <p:zo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3186" name="Rectangle 2"/>
          <p:cNvSpPr>
            <a:spLocks noGrp="1" noChangeArrowheads="1"/>
          </p:cNvSpPr>
          <p:nvPr>
            <p:ph type="title"/>
          </p:nvPr>
        </p:nvSpPr>
        <p:spPr>
          <a:xfrm>
            <a:off x="57150" y="169408"/>
            <a:ext cx="9772650" cy="534987"/>
          </a:xfrm>
          <a:solidFill>
            <a:srgbClr val="0000FF"/>
          </a:solidFill>
        </p:spPr>
        <p:txBody>
          <a:bodyPr/>
          <a:lstStyle/>
          <a:p>
            <a:pPr>
              <a:defRPr/>
            </a:pPr>
            <a:r>
              <a:rPr lang="fa-IR" sz="2500" smtClean="0"/>
              <a:t>کارگروهی- تدوین روش اجرائی کنترل محصول نامنطبق/اقدامات اصلاحی وپیشگیرانه</a:t>
            </a:r>
            <a:endParaRPr lang="en-US" sz="2500" b="0" smtClean="0"/>
          </a:p>
        </p:txBody>
      </p:sp>
      <p:sp>
        <p:nvSpPr>
          <p:cNvPr id="21507" name="Rectangle 3"/>
          <p:cNvSpPr>
            <a:spLocks noGrp="1" noChangeArrowheads="1"/>
          </p:cNvSpPr>
          <p:nvPr>
            <p:ph type="body" idx="1"/>
          </p:nvPr>
        </p:nvSpPr>
        <p:spPr>
          <a:xfrm>
            <a:off x="130175" y="914400"/>
            <a:ext cx="9604375" cy="5919788"/>
          </a:xfrm>
        </p:spPr>
        <p:txBody>
          <a:bodyPr/>
          <a:lstStyle/>
          <a:p>
            <a:pPr marL="0" indent="0" algn="justLow">
              <a:buFont typeface="Wingdings" pitchFamily="2" charset="2"/>
              <a:buNone/>
            </a:pPr>
            <a:r>
              <a:rPr lang="fa-IR" sz="2400" b="1" smtClean="0"/>
              <a:t>نکاتی از استاندارد </a:t>
            </a:r>
            <a:r>
              <a:rPr lang="en-US" sz="2400" b="1" smtClean="0">
                <a:solidFill>
                  <a:srgbClr val="A50021"/>
                </a:solidFill>
              </a:rPr>
              <a:t>ISO/TR10013:2001</a:t>
            </a:r>
            <a:r>
              <a:rPr lang="fa-IR" sz="2400" b="1" smtClean="0"/>
              <a:t>-راهنمایی هایی برای مستند سازی در سیستم مدیریت کیفیت</a:t>
            </a:r>
          </a:p>
          <a:p>
            <a:pPr marL="0" indent="0" algn="justLow">
              <a:buFont typeface="Wingdings" pitchFamily="2" charset="2"/>
              <a:buChar char="q"/>
            </a:pPr>
            <a:r>
              <a:rPr lang="fa-IR" sz="2800" b="1" smtClean="0"/>
              <a:t> </a:t>
            </a:r>
            <a:r>
              <a:rPr lang="fa-IR" sz="2800" b="1" smtClean="0">
                <a:solidFill>
                  <a:srgbClr val="A50021"/>
                </a:solidFill>
              </a:rPr>
              <a:t>فهرست</a:t>
            </a:r>
            <a:r>
              <a:rPr lang="fa-IR" sz="2800" b="1" smtClean="0"/>
              <a:t> روشهای اجرایی عبارتند از:</a:t>
            </a:r>
          </a:p>
          <a:p>
            <a:pPr marL="968375" lvl="2" indent="-609600" algn="justLow">
              <a:spcBef>
                <a:spcPct val="50000"/>
              </a:spcBef>
              <a:buClr>
                <a:schemeClr val="tx1"/>
              </a:buClr>
              <a:buFont typeface="Wingdings" pitchFamily="2" charset="2"/>
              <a:buChar char="q"/>
            </a:pPr>
            <a:r>
              <a:rPr lang="fa-IR" sz="2200" b="1" smtClean="0"/>
              <a:t>عنوان</a:t>
            </a:r>
          </a:p>
          <a:p>
            <a:pPr marL="968375" lvl="2" indent="-609600" algn="justLow">
              <a:spcBef>
                <a:spcPct val="50000"/>
              </a:spcBef>
              <a:buClr>
                <a:schemeClr val="tx1"/>
              </a:buClr>
              <a:buFont typeface="Wingdings" pitchFamily="2" charset="2"/>
              <a:buChar char="q"/>
            </a:pPr>
            <a:r>
              <a:rPr lang="fa-IR" sz="2200" b="1" smtClean="0"/>
              <a:t>هدف</a:t>
            </a:r>
          </a:p>
          <a:p>
            <a:pPr marL="968375" lvl="2" indent="-609600" algn="justLow">
              <a:spcBef>
                <a:spcPct val="50000"/>
              </a:spcBef>
              <a:buClr>
                <a:schemeClr val="tx1"/>
              </a:buClr>
              <a:buFont typeface="Wingdings" pitchFamily="2" charset="2"/>
              <a:buChar char="q"/>
            </a:pPr>
            <a:r>
              <a:rPr lang="fa-IR" sz="2200" b="1" smtClean="0"/>
              <a:t>دامنه</a:t>
            </a:r>
          </a:p>
          <a:p>
            <a:pPr marL="968375" lvl="2" indent="-609600" algn="justLow">
              <a:spcBef>
                <a:spcPct val="50000"/>
              </a:spcBef>
              <a:buClr>
                <a:schemeClr val="tx1"/>
              </a:buClr>
              <a:buFont typeface="Wingdings" pitchFamily="2" charset="2"/>
              <a:buChar char="q"/>
            </a:pPr>
            <a:r>
              <a:rPr lang="fa-IR" sz="2200" b="1" smtClean="0"/>
              <a:t>مسئولیت و اختیار</a:t>
            </a:r>
          </a:p>
          <a:p>
            <a:pPr marL="968375" lvl="2" indent="-609600" algn="justLow">
              <a:spcBef>
                <a:spcPct val="50000"/>
              </a:spcBef>
              <a:buClr>
                <a:schemeClr val="tx1"/>
              </a:buClr>
              <a:buFont typeface="Wingdings" pitchFamily="2" charset="2"/>
              <a:buChar char="q"/>
            </a:pPr>
            <a:r>
              <a:rPr lang="fa-IR" sz="2200" b="1" smtClean="0">
                <a:solidFill>
                  <a:srgbClr val="A50021"/>
                </a:solidFill>
              </a:rPr>
              <a:t>شرح فعالیت ها</a:t>
            </a:r>
          </a:p>
          <a:p>
            <a:pPr marL="968375" lvl="2" indent="-609600" algn="justLow">
              <a:spcBef>
                <a:spcPct val="50000"/>
              </a:spcBef>
              <a:buClr>
                <a:schemeClr val="tx1"/>
              </a:buClr>
              <a:buFont typeface="Wingdings" pitchFamily="2" charset="2"/>
              <a:buChar char="q"/>
            </a:pPr>
            <a:r>
              <a:rPr lang="fa-IR" sz="2200" b="1" smtClean="0"/>
              <a:t>سوابق</a:t>
            </a:r>
          </a:p>
          <a:p>
            <a:pPr marL="968375" lvl="2" indent="-609600" algn="justLow">
              <a:spcBef>
                <a:spcPct val="50000"/>
              </a:spcBef>
              <a:buClr>
                <a:schemeClr val="tx1"/>
              </a:buClr>
              <a:buFont typeface="Wingdings" pitchFamily="2" charset="2"/>
              <a:buChar char="q"/>
            </a:pPr>
            <a:r>
              <a:rPr lang="fa-IR" sz="2200" b="1" smtClean="0"/>
              <a:t>پیوست ها</a:t>
            </a:r>
          </a:p>
          <a:p>
            <a:pPr marL="968375" lvl="2" indent="-609600" algn="justLow">
              <a:spcBef>
                <a:spcPct val="50000"/>
              </a:spcBef>
              <a:buClr>
                <a:schemeClr val="tx1"/>
              </a:buClr>
              <a:buFont typeface="Wingdings" pitchFamily="2" charset="2"/>
              <a:buChar char="q"/>
            </a:pPr>
            <a:r>
              <a:rPr lang="fa-IR" sz="2200" b="1" smtClean="0"/>
              <a:t>بازنگری ،تایید و تجدید نظر</a:t>
            </a:r>
          </a:p>
          <a:p>
            <a:pPr marL="968375" lvl="2" indent="-609600" algn="justLow">
              <a:spcBef>
                <a:spcPct val="50000"/>
              </a:spcBef>
              <a:buClr>
                <a:schemeClr val="tx1"/>
              </a:buClr>
              <a:buFont typeface="Wingdings" pitchFamily="2" charset="2"/>
              <a:buChar char="q"/>
            </a:pPr>
            <a:r>
              <a:rPr lang="fa-IR" sz="2200" b="1" smtClean="0"/>
              <a:t>مشخص کردن تغییرات</a:t>
            </a:r>
          </a:p>
        </p:txBody>
      </p:sp>
    </p:spTree>
  </p:cSld>
  <p:clrMapOvr>
    <a:masterClrMapping/>
  </p:clrMapOvr>
  <p:transition spd="med">
    <p:zo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1378" name="Rectangle 2"/>
          <p:cNvSpPr>
            <a:spLocks noGrp="1" noChangeArrowheads="1"/>
          </p:cNvSpPr>
          <p:nvPr>
            <p:ph type="title"/>
          </p:nvPr>
        </p:nvSpPr>
        <p:spPr>
          <a:solidFill>
            <a:srgbClr val="0000FF"/>
          </a:solidFill>
        </p:spPr>
        <p:txBody>
          <a:bodyPr/>
          <a:lstStyle/>
          <a:p>
            <a:pPr>
              <a:defRPr/>
            </a:pPr>
            <a:r>
              <a:rPr lang="fa-IR" sz="3200" smtClean="0"/>
              <a:t>کارگروهی- نکات راهنما در تدوین روش اجرائی مدیریت مستندات</a:t>
            </a:r>
            <a:endParaRPr lang="en-US" sz="4800" b="0" smtClean="0"/>
          </a:p>
        </p:txBody>
      </p:sp>
      <p:sp>
        <p:nvSpPr>
          <p:cNvPr id="22531" name="Rectangle 3"/>
          <p:cNvSpPr>
            <a:spLocks noGrp="1" noChangeArrowheads="1"/>
          </p:cNvSpPr>
          <p:nvPr>
            <p:ph type="body" sz="half" idx="1"/>
          </p:nvPr>
        </p:nvSpPr>
        <p:spPr>
          <a:xfrm>
            <a:off x="647700" y="1296988"/>
            <a:ext cx="8905875" cy="4687887"/>
          </a:xfrm>
        </p:spPr>
        <p:txBody>
          <a:bodyPr/>
          <a:lstStyle/>
          <a:p>
            <a:pPr marL="0" indent="0" algn="justLow">
              <a:spcBef>
                <a:spcPct val="150000"/>
              </a:spcBef>
              <a:buFont typeface="Wingdings" pitchFamily="2" charset="2"/>
              <a:buChar char="q"/>
            </a:pPr>
            <a:r>
              <a:rPr lang="fa-IR" sz="3600" b="1" smtClean="0"/>
              <a:t>نمونه روش اجرایی ممیزی داخلی</a:t>
            </a:r>
          </a:p>
          <a:p>
            <a:pPr marL="0" indent="0" algn="justLow">
              <a:spcBef>
                <a:spcPct val="150000"/>
              </a:spcBef>
              <a:buFont typeface="Wingdings" pitchFamily="2" charset="2"/>
              <a:buChar char="q"/>
            </a:pPr>
            <a:r>
              <a:rPr lang="fa-IR" sz="3600" b="1" smtClean="0"/>
              <a:t>نمونه روش اجرایی کنترل محصول نامنطبق</a:t>
            </a:r>
          </a:p>
          <a:p>
            <a:pPr marL="0" indent="0" algn="justLow">
              <a:spcBef>
                <a:spcPct val="150000"/>
              </a:spcBef>
              <a:buFont typeface="Wingdings" pitchFamily="2" charset="2"/>
              <a:buChar char="q"/>
            </a:pPr>
            <a:r>
              <a:rPr lang="fa-IR" sz="3600" b="1" smtClean="0"/>
              <a:t>نمونه روش اجرایی اقدامات اصلاحی و پیشگیرانه</a:t>
            </a:r>
          </a:p>
          <a:p>
            <a:pPr marL="0" indent="0" algn="justLow">
              <a:spcBef>
                <a:spcPct val="150000"/>
              </a:spcBef>
              <a:buFont typeface="Wingdings" pitchFamily="2" charset="2"/>
              <a:buChar char="q"/>
            </a:pPr>
            <a:endParaRPr lang="fa-IR" sz="3600" b="1" smtClean="0"/>
          </a:p>
        </p:txBody>
      </p:sp>
    </p:spTree>
  </p:cSld>
  <p:clrMapOvr>
    <a:masterClrMapping/>
  </p:clrMapOvr>
  <p:transition spd="med">
    <p:zo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1842" name="Rectangle 2"/>
          <p:cNvSpPr>
            <a:spLocks noGrp="1" noChangeArrowheads="1"/>
          </p:cNvSpPr>
          <p:nvPr>
            <p:ph type="title"/>
          </p:nvPr>
        </p:nvSpPr>
        <p:spPr>
          <a:xfrm>
            <a:off x="43544" y="246063"/>
            <a:ext cx="9772650" cy="534987"/>
          </a:xfrm>
          <a:solidFill>
            <a:srgbClr val="0000FF"/>
          </a:solidFill>
        </p:spPr>
        <p:txBody>
          <a:bodyPr/>
          <a:lstStyle/>
          <a:p>
            <a:pPr>
              <a:defRPr/>
            </a:pPr>
            <a:r>
              <a:rPr lang="fa-IR"/>
              <a:t>آشنايي با</a:t>
            </a:r>
            <a:r>
              <a:rPr lang="ar-SA"/>
              <a:t> استاندارد </a:t>
            </a:r>
            <a:r>
              <a:rPr lang="en-US"/>
              <a:t>ISO 19011-2002</a:t>
            </a:r>
          </a:p>
        </p:txBody>
      </p:sp>
      <p:sp>
        <p:nvSpPr>
          <p:cNvPr id="4131843" name="Rectangle 3"/>
          <p:cNvSpPr>
            <a:spLocks noChangeArrowheads="1"/>
          </p:cNvSpPr>
          <p:nvPr/>
        </p:nvSpPr>
        <p:spPr bwMode="auto">
          <a:xfrm>
            <a:off x="365125" y="1563688"/>
            <a:ext cx="9207500" cy="4686300"/>
          </a:xfrm>
          <a:prstGeom prst="rect">
            <a:avLst/>
          </a:prstGeom>
          <a:noFill/>
          <a:ln w="9525">
            <a:noFill/>
            <a:miter lim="800000"/>
            <a:headEnd/>
            <a:tailEnd/>
          </a:ln>
        </p:spPr>
        <p:txBody>
          <a:bodyPr lIns="9525" tIns="9525" rIns="9525" bIns="9525" anchor="ctr">
            <a:spAutoFit/>
          </a:bodyPr>
          <a:lstStyle/>
          <a:p>
            <a:pPr algn="ctr" eaLnBrk="0" hangingPunct="0">
              <a:spcBef>
                <a:spcPct val="50000"/>
              </a:spcBef>
              <a:tabLst>
                <a:tab pos="0" algn="l"/>
              </a:tabLst>
            </a:pPr>
            <a:r>
              <a:rPr lang="en-US" sz="9600">
                <a:latin typeface="Times New Roman" pitchFamily="18" charset="0"/>
                <a:cs typeface="Titr" pitchFamily="2" charset="-78"/>
              </a:rPr>
              <a:t>ISO 19011-2002</a:t>
            </a:r>
          </a:p>
          <a:p>
            <a:pPr algn="ctr" eaLnBrk="0" hangingPunct="0">
              <a:spcBef>
                <a:spcPct val="50000"/>
              </a:spcBef>
              <a:tabLst>
                <a:tab pos="0" algn="l"/>
              </a:tabLst>
            </a:pPr>
            <a:r>
              <a:rPr lang="fa-IR" sz="3600">
                <a:latin typeface="Times New Roman" pitchFamily="18" charset="0"/>
                <a:cs typeface="Titr" pitchFamily="2" charset="-78"/>
              </a:rPr>
              <a:t>راهنمايي هايي براي مميطي سيستم هاي مديريت کيفيت و مديريت زيست محيطي</a:t>
            </a:r>
          </a:p>
          <a:p>
            <a:pPr algn="ctr" eaLnBrk="0" hangingPunct="0">
              <a:spcBef>
                <a:spcPct val="50000"/>
              </a:spcBef>
              <a:tabLst>
                <a:tab pos="0" algn="l"/>
              </a:tabLst>
            </a:pPr>
            <a:endParaRPr lang="fa-IR" sz="2000"/>
          </a:p>
          <a:p>
            <a:pPr algn="ctr" eaLnBrk="0" hangingPunct="0">
              <a:spcBef>
                <a:spcPct val="50000"/>
              </a:spcBef>
              <a:tabLst>
                <a:tab pos="0" algn="l"/>
              </a:tabLst>
            </a:pPr>
            <a:r>
              <a:rPr lang="en-US" sz="3600">
                <a:latin typeface="Times New Roman" pitchFamily="18" charset="0"/>
                <a:cs typeface="Titr" pitchFamily="2" charset="-78"/>
              </a:rPr>
              <a:t>Guidelines for Quality and/or Environmental Management System Auditing</a:t>
            </a:r>
            <a:endParaRPr lang="en-GB" sz="3600">
              <a:latin typeface="Times New Roman" pitchFamily="18" charset="0"/>
              <a:cs typeface="Titr"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31842"/>
                                        </p:tgtEl>
                                        <p:attrNameLst>
                                          <p:attrName>style.visibility</p:attrName>
                                        </p:attrNameLst>
                                      </p:cBhvr>
                                      <p:to>
                                        <p:strVal val="visible"/>
                                      </p:to>
                                    </p:set>
                                    <p:animEffect transition="in" filter="wipe(down)">
                                      <p:cBhvr>
                                        <p:cTn id="7" dur="580">
                                          <p:stCondLst>
                                            <p:cond delay="0"/>
                                          </p:stCondLst>
                                        </p:cTn>
                                        <p:tgtEl>
                                          <p:spTgt spid="4131842"/>
                                        </p:tgtEl>
                                      </p:cBhvr>
                                    </p:animEffect>
                                    <p:anim calcmode="lin" valueType="num">
                                      <p:cBhvr>
                                        <p:cTn id="8" dur="1822" tmFilter="0,0; 0.14,0.36; 0.43,0.73; 0.71,0.91; 1.0,1.0">
                                          <p:stCondLst>
                                            <p:cond delay="0"/>
                                          </p:stCondLst>
                                        </p:cTn>
                                        <p:tgtEl>
                                          <p:spTgt spid="41318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318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318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318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318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131842"/>
                                        </p:tgtEl>
                                      </p:cBhvr>
                                      <p:to x="100000" y="60000"/>
                                    </p:animScale>
                                    <p:animScale>
                                      <p:cBhvr>
                                        <p:cTn id="14" dur="166" decel="50000">
                                          <p:stCondLst>
                                            <p:cond delay="676"/>
                                          </p:stCondLst>
                                        </p:cTn>
                                        <p:tgtEl>
                                          <p:spTgt spid="4131842"/>
                                        </p:tgtEl>
                                      </p:cBhvr>
                                      <p:to x="100000" y="100000"/>
                                    </p:animScale>
                                    <p:animScale>
                                      <p:cBhvr>
                                        <p:cTn id="15" dur="26">
                                          <p:stCondLst>
                                            <p:cond delay="1312"/>
                                          </p:stCondLst>
                                        </p:cTn>
                                        <p:tgtEl>
                                          <p:spTgt spid="4131842"/>
                                        </p:tgtEl>
                                      </p:cBhvr>
                                      <p:to x="100000" y="80000"/>
                                    </p:animScale>
                                    <p:animScale>
                                      <p:cBhvr>
                                        <p:cTn id="16" dur="166" decel="50000">
                                          <p:stCondLst>
                                            <p:cond delay="1338"/>
                                          </p:stCondLst>
                                        </p:cTn>
                                        <p:tgtEl>
                                          <p:spTgt spid="4131842"/>
                                        </p:tgtEl>
                                      </p:cBhvr>
                                      <p:to x="100000" y="100000"/>
                                    </p:animScale>
                                    <p:animScale>
                                      <p:cBhvr>
                                        <p:cTn id="17" dur="26">
                                          <p:stCondLst>
                                            <p:cond delay="1642"/>
                                          </p:stCondLst>
                                        </p:cTn>
                                        <p:tgtEl>
                                          <p:spTgt spid="4131842"/>
                                        </p:tgtEl>
                                      </p:cBhvr>
                                      <p:to x="100000" y="90000"/>
                                    </p:animScale>
                                    <p:animScale>
                                      <p:cBhvr>
                                        <p:cTn id="18" dur="166" decel="50000">
                                          <p:stCondLst>
                                            <p:cond delay="1668"/>
                                          </p:stCondLst>
                                        </p:cTn>
                                        <p:tgtEl>
                                          <p:spTgt spid="4131842"/>
                                        </p:tgtEl>
                                      </p:cBhvr>
                                      <p:to x="100000" y="100000"/>
                                    </p:animScale>
                                    <p:animScale>
                                      <p:cBhvr>
                                        <p:cTn id="19" dur="26">
                                          <p:stCondLst>
                                            <p:cond delay="1808"/>
                                          </p:stCondLst>
                                        </p:cTn>
                                        <p:tgtEl>
                                          <p:spTgt spid="4131842"/>
                                        </p:tgtEl>
                                      </p:cBhvr>
                                      <p:to x="100000" y="95000"/>
                                    </p:animScale>
                                    <p:animScale>
                                      <p:cBhvr>
                                        <p:cTn id="20" dur="166" decel="50000">
                                          <p:stCondLst>
                                            <p:cond delay="1834"/>
                                          </p:stCondLst>
                                        </p:cTn>
                                        <p:tgtEl>
                                          <p:spTgt spid="413184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131843"/>
                                        </p:tgtEl>
                                        <p:attrNameLst>
                                          <p:attrName>style.visibility</p:attrName>
                                        </p:attrNameLst>
                                      </p:cBhvr>
                                      <p:to>
                                        <p:strVal val="visible"/>
                                      </p:to>
                                    </p:set>
                                    <p:animEffect transition="in" filter="box(in)">
                                      <p:cBhvr>
                                        <p:cTn id="25" dur="500"/>
                                        <p:tgtEl>
                                          <p:spTgt spid="413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1842" grpId="0" animBg="1"/>
      <p:bldP spid="4131843" grpId="0"/>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8370" name="Text Box 2"/>
          <p:cNvSpPr txBox="1">
            <a:spLocks noChangeArrowheads="1"/>
          </p:cNvSpPr>
          <p:nvPr/>
        </p:nvSpPr>
        <p:spPr bwMode="auto">
          <a:xfrm>
            <a:off x="182563" y="166688"/>
            <a:ext cx="9510712"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ساختار استاندارد </a:t>
            </a:r>
            <a:r>
              <a:rPr lang="en-US" sz="4000">
                <a:solidFill>
                  <a:schemeClr val="bg1"/>
                </a:solidFill>
              </a:rPr>
              <a:t>ISO 19011 : 2002</a:t>
            </a:r>
            <a:endParaRPr lang="fa-IR" altLang="ar-SA" sz="4000">
              <a:solidFill>
                <a:schemeClr val="bg1"/>
              </a:solidFill>
            </a:endParaRPr>
          </a:p>
        </p:txBody>
      </p:sp>
      <p:sp>
        <p:nvSpPr>
          <p:cNvPr id="3898371" name="Text Box 3"/>
          <p:cNvSpPr txBox="1">
            <a:spLocks noChangeArrowheads="1"/>
          </p:cNvSpPr>
          <p:nvPr/>
        </p:nvSpPr>
        <p:spPr bwMode="auto">
          <a:xfrm>
            <a:off x="5407025" y="1125538"/>
            <a:ext cx="4140200" cy="4870450"/>
          </a:xfrm>
          <a:prstGeom prst="rect">
            <a:avLst/>
          </a:prstGeom>
          <a:noFill/>
          <a:ln w="9525">
            <a:noFill/>
            <a:miter lim="800000"/>
            <a:headEnd/>
            <a:tailEnd/>
          </a:ln>
        </p:spPr>
        <p:txBody>
          <a:bodyPr wrap="none">
            <a:spAutoFit/>
          </a:bodyPr>
          <a:lstStyle/>
          <a:p>
            <a:pPr algn="just" eaLnBrk="0" hangingPunct="0">
              <a:lnSpc>
                <a:spcPct val="160000"/>
              </a:lnSpc>
              <a:buSzPct val="70000"/>
              <a:buFont typeface="Symbol" pitchFamily="18" charset="2"/>
              <a:buNone/>
            </a:pPr>
            <a:r>
              <a:rPr lang="ar-SA" sz="2800">
                <a:latin typeface="Times New Roman" pitchFamily="18" charset="0"/>
              </a:rPr>
              <a:t>1 - دامنه</a:t>
            </a:r>
          </a:p>
          <a:p>
            <a:pPr algn="just" eaLnBrk="0" hangingPunct="0">
              <a:lnSpc>
                <a:spcPct val="160000"/>
              </a:lnSpc>
              <a:buSzPct val="70000"/>
              <a:buFont typeface="Symbol" pitchFamily="18" charset="2"/>
              <a:buNone/>
            </a:pPr>
            <a:r>
              <a:rPr lang="ar-SA" sz="2800">
                <a:latin typeface="Times New Roman" pitchFamily="18" charset="0"/>
              </a:rPr>
              <a:t>2 - مراجع اصلي</a:t>
            </a:r>
          </a:p>
          <a:p>
            <a:pPr algn="just" eaLnBrk="0" hangingPunct="0">
              <a:lnSpc>
                <a:spcPct val="160000"/>
              </a:lnSpc>
              <a:buSzPct val="70000"/>
              <a:buFont typeface="Symbol" pitchFamily="18" charset="2"/>
              <a:buNone/>
            </a:pPr>
            <a:r>
              <a:rPr lang="ar-SA" sz="2800">
                <a:latin typeface="Times New Roman" pitchFamily="18" charset="0"/>
              </a:rPr>
              <a:t>3 - واژه‌‌ها و تعاريف</a:t>
            </a:r>
          </a:p>
          <a:p>
            <a:pPr algn="just" eaLnBrk="0" hangingPunct="0">
              <a:lnSpc>
                <a:spcPct val="160000"/>
              </a:lnSpc>
              <a:buSzPct val="70000"/>
              <a:buFont typeface="Symbol" pitchFamily="18" charset="2"/>
              <a:buNone/>
            </a:pPr>
            <a:r>
              <a:rPr lang="ar-SA" sz="2800">
                <a:latin typeface="Times New Roman" pitchFamily="18" charset="0"/>
              </a:rPr>
              <a:t>4 - اصول مميزي</a:t>
            </a:r>
          </a:p>
          <a:p>
            <a:pPr algn="just" eaLnBrk="0" hangingPunct="0">
              <a:lnSpc>
                <a:spcPct val="160000"/>
              </a:lnSpc>
              <a:buSzPct val="70000"/>
              <a:buFont typeface="Symbol" pitchFamily="18" charset="2"/>
              <a:buNone/>
            </a:pPr>
            <a:r>
              <a:rPr lang="ar-SA" sz="2800">
                <a:latin typeface="Times New Roman" pitchFamily="18" charset="0"/>
              </a:rPr>
              <a:t>5 - مديريت يك برنامه مميزي</a:t>
            </a:r>
          </a:p>
          <a:p>
            <a:pPr algn="just" eaLnBrk="0" hangingPunct="0">
              <a:lnSpc>
                <a:spcPct val="160000"/>
              </a:lnSpc>
              <a:buSzPct val="70000"/>
              <a:buFont typeface="Symbol" pitchFamily="18" charset="2"/>
              <a:buNone/>
            </a:pPr>
            <a:r>
              <a:rPr lang="ar-SA" sz="2800">
                <a:latin typeface="Times New Roman" pitchFamily="18" charset="0"/>
              </a:rPr>
              <a:t>6 - فعاليت‌هاي مميزي</a:t>
            </a:r>
          </a:p>
          <a:p>
            <a:pPr algn="just" eaLnBrk="0" hangingPunct="0">
              <a:lnSpc>
                <a:spcPct val="160000"/>
              </a:lnSpc>
              <a:buSzPct val="70000"/>
              <a:buFont typeface="Symbol" pitchFamily="18" charset="2"/>
              <a:buNone/>
            </a:pPr>
            <a:r>
              <a:rPr lang="ar-SA" sz="2800">
                <a:latin typeface="Times New Roman" pitchFamily="18" charset="0"/>
              </a:rPr>
              <a:t>7 - شايستگي و ارزيابي مميزان</a:t>
            </a:r>
            <a:endParaRPr lang="ar-SA" altLang="ar-SA" sz="280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98370"/>
                                        </p:tgtEl>
                                        <p:attrNameLst>
                                          <p:attrName>style.visibility</p:attrName>
                                        </p:attrNameLst>
                                      </p:cBhvr>
                                      <p:to>
                                        <p:strVal val="visible"/>
                                      </p:to>
                                    </p:set>
                                    <p:animEffect transition="in" filter="barn(outVertical)">
                                      <p:cBhvr>
                                        <p:cTn id="7" dur="500"/>
                                        <p:tgtEl>
                                          <p:spTgt spid="3898370"/>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898371"/>
                                        </p:tgtEl>
                                        <p:attrNameLst>
                                          <p:attrName>style.visibility</p:attrName>
                                        </p:attrNameLst>
                                      </p:cBhvr>
                                      <p:to>
                                        <p:strVal val="visible"/>
                                      </p:to>
                                    </p:set>
                                    <p:animEffect transition="in" filter="wipe(right)">
                                      <p:cBhvr>
                                        <p:cTn id="11" dur="500"/>
                                        <p:tgtEl>
                                          <p:spTgt spid="389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8370" grpId="0" autoUpdateAnimBg="0"/>
      <p:bldP spid="38983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057275" y="185738"/>
            <a:ext cx="8750300" cy="609600"/>
          </a:xfrm>
          <a:prstGeom prst="rect">
            <a:avLst/>
          </a:prstGeom>
          <a:noFill/>
          <a:ln w="9525">
            <a:noFill/>
            <a:miter lim="800000"/>
            <a:headEnd/>
            <a:tailEnd/>
          </a:ln>
        </p:spPr>
        <p:txBody>
          <a:bodyPr anchor="ctr"/>
          <a:lstStyle/>
          <a:p>
            <a:pPr algn="ctr" defTabSz="977900" eaLnBrk="0" hangingPunct="0">
              <a:defRPr/>
            </a:pPr>
            <a:r>
              <a:rPr lang="fa-IR" sz="3600" b="1" dirty="0">
                <a:solidFill>
                  <a:schemeClr val="bg1"/>
                </a:solidFill>
                <a:latin typeface="+mj-lt"/>
                <a:ea typeface="+mj-ea"/>
                <a:cs typeface="+mj-cs"/>
              </a:rPr>
              <a:t>مراجع درس</a:t>
            </a:r>
            <a:endParaRPr lang="en-US" sz="3600" b="1" dirty="0">
              <a:solidFill>
                <a:schemeClr val="bg1"/>
              </a:solidFill>
              <a:latin typeface="+mj-lt"/>
              <a:ea typeface="+mj-ea"/>
              <a:cs typeface="+mj-cs"/>
            </a:endParaRPr>
          </a:p>
        </p:txBody>
      </p:sp>
      <p:pic>
        <p:nvPicPr>
          <p:cNvPr id="1026" name="Picture 2"/>
          <p:cNvPicPr>
            <a:picLocks noChangeAspect="1" noChangeArrowheads="1"/>
          </p:cNvPicPr>
          <p:nvPr/>
        </p:nvPicPr>
        <p:blipFill>
          <a:blip r:embed="rId3" cstate="print"/>
          <a:srcRect l="33199" t="10438" r="30192" b="4353"/>
          <a:stretch>
            <a:fillRect/>
          </a:stretch>
        </p:blipFill>
        <p:spPr bwMode="auto">
          <a:xfrm>
            <a:off x="3668168" y="1431466"/>
            <a:ext cx="2722178" cy="3960000"/>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4" cstate="print"/>
          <a:srcRect l="31875" t="10294" r="29632" b="5000"/>
          <a:stretch>
            <a:fillRect/>
          </a:stretch>
        </p:blipFill>
        <p:spPr bwMode="auto">
          <a:xfrm>
            <a:off x="342342" y="1431466"/>
            <a:ext cx="2879250" cy="39600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2"/>
          <p:cNvPicPr>
            <a:picLocks noChangeAspect="1" noChangeArrowheads="1"/>
          </p:cNvPicPr>
          <p:nvPr/>
        </p:nvPicPr>
        <p:blipFill>
          <a:blip r:embed="rId5" cstate="print"/>
          <a:srcRect l="32935" t="9875" r="30761" b="4333"/>
          <a:stretch>
            <a:fillRect/>
          </a:stretch>
        </p:blipFill>
        <p:spPr bwMode="auto">
          <a:xfrm>
            <a:off x="6888191" y="1431466"/>
            <a:ext cx="2681198" cy="3960000"/>
          </a:xfrm>
          <a:prstGeom prst="rect">
            <a:avLst/>
          </a:prstGeom>
          <a:ln w="88900" cap="sq" cmpd="thickThin">
            <a:solidFill>
              <a:srgbClr val="000000"/>
            </a:solidFill>
            <a:prstDash val="solid"/>
            <a:miter lim="800000"/>
          </a:ln>
          <a:effectLst>
            <a:innerShdw blurRad="76200">
              <a:srgbClr val="000000"/>
            </a:innerShdw>
          </a:effectLst>
        </p:spPr>
      </p:pic>
      <p:sp>
        <p:nvSpPr>
          <p:cNvPr id="59397" name="TextBox 9"/>
          <p:cNvSpPr txBox="1">
            <a:spLocks noChangeArrowheads="1"/>
          </p:cNvSpPr>
          <p:nvPr/>
        </p:nvSpPr>
        <p:spPr bwMode="auto">
          <a:xfrm>
            <a:off x="631825" y="6049740"/>
            <a:ext cx="2124075" cy="369888"/>
          </a:xfrm>
          <a:prstGeom prst="rect">
            <a:avLst/>
          </a:prstGeom>
          <a:noFill/>
          <a:ln w="9525">
            <a:noFill/>
            <a:miter lim="800000"/>
            <a:headEnd/>
            <a:tailEnd/>
          </a:ln>
        </p:spPr>
        <p:txBody>
          <a:bodyPr>
            <a:spAutoFit/>
          </a:bodyPr>
          <a:lstStyle/>
          <a:p>
            <a:pPr algn="ctr" rtl="0" eaLnBrk="0" hangingPunct="0"/>
            <a:r>
              <a:rPr lang="en-US" b="1">
                <a:latin typeface="Times New Roman" pitchFamily="18" charset="0"/>
                <a:cs typeface="Times New Roman" pitchFamily="18" charset="0"/>
              </a:rPr>
              <a:t>ISO9000:2005</a:t>
            </a:r>
            <a:endParaRPr lang="fa-IR" b="1">
              <a:latin typeface="Times New Roman" pitchFamily="18" charset="0"/>
              <a:cs typeface="Times New Roman" pitchFamily="18" charset="0"/>
            </a:endParaRPr>
          </a:p>
        </p:txBody>
      </p:sp>
      <p:sp>
        <p:nvSpPr>
          <p:cNvPr id="59398" name="TextBox 10"/>
          <p:cNvSpPr txBox="1">
            <a:spLocks noChangeArrowheads="1"/>
          </p:cNvSpPr>
          <p:nvPr/>
        </p:nvSpPr>
        <p:spPr bwMode="auto">
          <a:xfrm>
            <a:off x="3668713" y="6049740"/>
            <a:ext cx="2124075" cy="369888"/>
          </a:xfrm>
          <a:prstGeom prst="rect">
            <a:avLst/>
          </a:prstGeom>
          <a:noFill/>
          <a:ln w="9525">
            <a:noFill/>
            <a:miter lim="800000"/>
            <a:headEnd/>
            <a:tailEnd/>
          </a:ln>
        </p:spPr>
        <p:txBody>
          <a:bodyPr>
            <a:spAutoFit/>
          </a:bodyPr>
          <a:lstStyle/>
          <a:p>
            <a:pPr algn="ctr" rtl="0" eaLnBrk="0" hangingPunct="0"/>
            <a:r>
              <a:rPr lang="en-US" b="1">
                <a:latin typeface="Times New Roman" pitchFamily="18" charset="0"/>
                <a:cs typeface="Times New Roman" pitchFamily="18" charset="0"/>
              </a:rPr>
              <a:t>ISO9001:2008</a:t>
            </a:r>
            <a:endParaRPr lang="fa-IR" b="1">
              <a:latin typeface="Times New Roman" pitchFamily="18" charset="0"/>
              <a:cs typeface="Times New Roman" pitchFamily="18" charset="0"/>
            </a:endParaRPr>
          </a:p>
        </p:txBody>
      </p:sp>
      <p:sp>
        <p:nvSpPr>
          <p:cNvPr id="59399" name="TextBox 11"/>
          <p:cNvSpPr txBox="1">
            <a:spLocks noChangeArrowheads="1"/>
          </p:cNvSpPr>
          <p:nvPr/>
        </p:nvSpPr>
        <p:spPr bwMode="auto">
          <a:xfrm>
            <a:off x="7188200" y="5911628"/>
            <a:ext cx="2124075" cy="646112"/>
          </a:xfrm>
          <a:prstGeom prst="rect">
            <a:avLst/>
          </a:prstGeom>
          <a:noFill/>
          <a:ln w="9525">
            <a:noFill/>
            <a:miter lim="800000"/>
            <a:headEnd/>
            <a:tailEnd/>
          </a:ln>
        </p:spPr>
        <p:txBody>
          <a:bodyPr>
            <a:spAutoFit/>
          </a:bodyPr>
          <a:lstStyle/>
          <a:p>
            <a:pPr algn="ctr" rtl="0" eaLnBrk="0" hangingPunct="0"/>
            <a:r>
              <a:rPr lang="en-US" b="1">
                <a:latin typeface="Times New Roman" pitchFamily="18" charset="0"/>
                <a:cs typeface="Times New Roman" pitchFamily="18" charset="0"/>
              </a:rPr>
              <a:t>EFQM Excellence Model:2003</a:t>
            </a:r>
            <a:endParaRPr lang="fa-IR" b="1">
              <a:latin typeface="Times New Roman" pitchFamily="18" charset="0"/>
              <a:cs typeface="Times New Roman" pitchFamily="18" charset="0"/>
            </a:endParaRPr>
          </a:p>
        </p:txBody>
      </p:sp>
      <p:sp>
        <p:nvSpPr>
          <p:cNvPr id="10" name="TextBox 9"/>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9394" name="Text Box 2"/>
          <p:cNvSpPr txBox="1">
            <a:spLocks noChangeArrowheads="1"/>
          </p:cNvSpPr>
          <p:nvPr/>
        </p:nvSpPr>
        <p:spPr bwMode="auto">
          <a:xfrm>
            <a:off x="811211" y="165100"/>
            <a:ext cx="8275637" cy="7016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4000">
                <a:solidFill>
                  <a:schemeClr val="bg1"/>
                </a:solidFill>
              </a:rPr>
              <a:t> دامنه</a:t>
            </a:r>
            <a:endParaRPr lang="ar-SA" altLang="ar-SA" sz="3600">
              <a:solidFill>
                <a:srgbClr val="CC3300"/>
              </a:solidFill>
              <a:effectLst>
                <a:outerShdw blurRad="38100" dist="38100" dir="2700000" algn="tl">
                  <a:srgbClr val="C0C0C0"/>
                </a:outerShdw>
              </a:effectLst>
              <a:latin typeface="Times New Roman" pitchFamily="18" charset="0"/>
            </a:endParaRPr>
          </a:p>
        </p:txBody>
      </p:sp>
      <p:sp>
        <p:nvSpPr>
          <p:cNvPr id="3899395" name="Text Box 3"/>
          <p:cNvSpPr txBox="1">
            <a:spLocks noChangeArrowheads="1"/>
          </p:cNvSpPr>
          <p:nvPr/>
        </p:nvSpPr>
        <p:spPr bwMode="auto">
          <a:xfrm>
            <a:off x="255588" y="906463"/>
            <a:ext cx="9301162" cy="5988050"/>
          </a:xfrm>
          <a:prstGeom prst="rect">
            <a:avLst/>
          </a:prstGeom>
          <a:noFill/>
          <a:ln w="9525">
            <a:noFill/>
            <a:miter lim="800000"/>
            <a:headEnd/>
            <a:tailEnd/>
          </a:ln>
        </p:spPr>
        <p:txBody>
          <a:bodyPr>
            <a:spAutoFit/>
          </a:bodyPr>
          <a:lstStyle/>
          <a:p>
            <a:pPr eaLnBrk="0" hangingPunct="0">
              <a:lnSpc>
                <a:spcPct val="230000"/>
              </a:lnSpc>
              <a:buSzPct val="180000"/>
            </a:pPr>
            <a:r>
              <a:rPr lang="en-US" sz="2800">
                <a:latin typeface="Symbol" pitchFamily="18" charset="2"/>
                <a:sym typeface="SymbolPS"/>
              </a:rPr>
              <a:t></a:t>
            </a:r>
            <a:r>
              <a:rPr lang="ar-SA" sz="2800">
                <a:latin typeface="Times New Roman" pitchFamily="18" charset="0"/>
              </a:rPr>
              <a:t> كليه سازمان‌هاي نيازمند به اجراي مميزي‌هاي داخلي يا خارجي</a:t>
            </a:r>
            <a:br>
              <a:rPr lang="ar-SA" sz="2800">
                <a:latin typeface="Times New Roman" pitchFamily="18" charset="0"/>
              </a:rPr>
            </a:br>
            <a:r>
              <a:rPr lang="ar-SA" sz="2800">
                <a:latin typeface="Times New Roman" pitchFamily="18" charset="0"/>
              </a:rPr>
              <a:t>     سيستم‌هاي مديريت كيفيت و زيست محيطي</a:t>
            </a:r>
          </a:p>
          <a:p>
            <a:pPr eaLnBrk="0" hangingPunct="0">
              <a:lnSpc>
                <a:spcPct val="230000"/>
              </a:lnSpc>
              <a:buSzPct val="180000"/>
            </a:pPr>
            <a:r>
              <a:rPr lang="en-US" sz="2800">
                <a:latin typeface="Symbol" pitchFamily="18" charset="2"/>
                <a:sym typeface="SymbolPS"/>
              </a:rPr>
              <a:t></a:t>
            </a:r>
            <a:r>
              <a:rPr lang="ar-SA" sz="2800">
                <a:latin typeface="Times New Roman" pitchFamily="18" charset="0"/>
              </a:rPr>
              <a:t> مديريت يك برنامه مميزي</a:t>
            </a:r>
          </a:p>
          <a:p>
            <a:pPr eaLnBrk="0" hangingPunct="0">
              <a:lnSpc>
                <a:spcPct val="230000"/>
              </a:lnSpc>
              <a:buSzPct val="180000"/>
            </a:pPr>
            <a:r>
              <a:rPr lang="en-US" sz="2800">
                <a:latin typeface="Symbol" pitchFamily="18" charset="2"/>
                <a:sym typeface="SymbolPS"/>
              </a:rPr>
              <a:t></a:t>
            </a:r>
            <a:r>
              <a:rPr lang="ar-SA" sz="2800">
                <a:latin typeface="Times New Roman" pitchFamily="18" charset="0"/>
              </a:rPr>
              <a:t> قابل كاربرد براي انواع ديگر مميزي‌ها، مشروط بر توجه ويژه به شايستگي</a:t>
            </a:r>
            <a:br>
              <a:rPr lang="ar-SA" sz="2800">
                <a:latin typeface="Times New Roman" pitchFamily="18" charset="0"/>
              </a:rPr>
            </a:br>
            <a:r>
              <a:rPr lang="ar-SA" sz="2800">
                <a:latin typeface="Times New Roman" pitchFamily="18" charset="0"/>
              </a:rPr>
              <a:t>   مـورد نيـاز اعضاي تيم مميزي</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9394"/>
                                        </p:tgtEl>
                                        <p:attrNameLst>
                                          <p:attrName>style.visibility</p:attrName>
                                        </p:attrNameLst>
                                      </p:cBhvr>
                                      <p:to>
                                        <p:strVal val="visible"/>
                                      </p:to>
                                    </p:set>
                                    <p:anim calcmode="lin" valueType="num">
                                      <p:cBhvr>
                                        <p:cTn id="7" dur="1000" fill="hold"/>
                                        <p:tgtEl>
                                          <p:spTgt spid="3899394"/>
                                        </p:tgtEl>
                                        <p:attrNameLst>
                                          <p:attrName>ppt_w</p:attrName>
                                        </p:attrNameLst>
                                      </p:cBhvr>
                                      <p:tavLst>
                                        <p:tav tm="0">
                                          <p:val>
                                            <p:fltVal val="0"/>
                                          </p:val>
                                        </p:tav>
                                        <p:tav tm="100000">
                                          <p:val>
                                            <p:strVal val="#ppt_w"/>
                                          </p:val>
                                        </p:tav>
                                      </p:tavLst>
                                    </p:anim>
                                    <p:anim calcmode="lin" valueType="num">
                                      <p:cBhvr>
                                        <p:cTn id="8" dur="1000" fill="hold"/>
                                        <p:tgtEl>
                                          <p:spTgt spid="3899394"/>
                                        </p:tgtEl>
                                        <p:attrNameLst>
                                          <p:attrName>ppt_h</p:attrName>
                                        </p:attrNameLst>
                                      </p:cBhvr>
                                      <p:tavLst>
                                        <p:tav tm="0">
                                          <p:val>
                                            <p:fltVal val="0"/>
                                          </p:val>
                                        </p:tav>
                                        <p:tav tm="100000">
                                          <p:val>
                                            <p:strVal val="#ppt_h"/>
                                          </p:val>
                                        </p:tav>
                                      </p:tavLst>
                                    </p:anim>
                                    <p:anim calcmode="lin" valueType="num">
                                      <p:cBhvr>
                                        <p:cTn id="9" dur="1000" fill="hold"/>
                                        <p:tgtEl>
                                          <p:spTgt spid="38993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939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3899395"/>
                                        </p:tgtEl>
                                        <p:attrNameLst>
                                          <p:attrName>style.visibility</p:attrName>
                                        </p:attrNameLst>
                                      </p:cBhvr>
                                      <p:to>
                                        <p:strVal val="visible"/>
                                      </p:to>
                                    </p:set>
                                    <p:anim calcmode="lin" valueType="num">
                                      <p:cBhvr>
                                        <p:cTn id="14" dur="500" fill="hold"/>
                                        <p:tgtEl>
                                          <p:spTgt spid="3899395"/>
                                        </p:tgtEl>
                                        <p:attrNameLst>
                                          <p:attrName>ppt_x</p:attrName>
                                        </p:attrNameLst>
                                      </p:cBhvr>
                                      <p:tavLst>
                                        <p:tav tm="0">
                                          <p:val>
                                            <p:strVal val="#ppt_x+#ppt_w/2"/>
                                          </p:val>
                                        </p:tav>
                                        <p:tav tm="100000">
                                          <p:val>
                                            <p:strVal val="#ppt_x"/>
                                          </p:val>
                                        </p:tav>
                                      </p:tavLst>
                                    </p:anim>
                                    <p:anim calcmode="lin" valueType="num">
                                      <p:cBhvr>
                                        <p:cTn id="15" dur="500" fill="hold"/>
                                        <p:tgtEl>
                                          <p:spTgt spid="3899395"/>
                                        </p:tgtEl>
                                        <p:attrNameLst>
                                          <p:attrName>ppt_y</p:attrName>
                                        </p:attrNameLst>
                                      </p:cBhvr>
                                      <p:tavLst>
                                        <p:tav tm="0">
                                          <p:val>
                                            <p:strVal val="#ppt_y"/>
                                          </p:val>
                                        </p:tav>
                                        <p:tav tm="100000">
                                          <p:val>
                                            <p:strVal val="#ppt_y"/>
                                          </p:val>
                                        </p:tav>
                                      </p:tavLst>
                                    </p:anim>
                                    <p:anim calcmode="lin" valueType="num">
                                      <p:cBhvr>
                                        <p:cTn id="16" dur="500" fill="hold"/>
                                        <p:tgtEl>
                                          <p:spTgt spid="3899395"/>
                                        </p:tgtEl>
                                        <p:attrNameLst>
                                          <p:attrName>ppt_w</p:attrName>
                                        </p:attrNameLst>
                                      </p:cBhvr>
                                      <p:tavLst>
                                        <p:tav tm="0">
                                          <p:val>
                                            <p:fltVal val="0"/>
                                          </p:val>
                                        </p:tav>
                                        <p:tav tm="100000">
                                          <p:val>
                                            <p:strVal val="#ppt_w"/>
                                          </p:val>
                                        </p:tav>
                                      </p:tavLst>
                                    </p:anim>
                                    <p:anim calcmode="lin" valueType="num">
                                      <p:cBhvr>
                                        <p:cTn id="17" dur="500" fill="hold"/>
                                        <p:tgtEl>
                                          <p:spTgt spid="38993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9394" grpId="0" autoUpdateAnimBg="0"/>
      <p:bldP spid="3899395" grpId="0"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0418" name="Rectangle 2"/>
          <p:cNvSpPr>
            <a:spLocks noChangeArrowheads="1"/>
          </p:cNvSpPr>
          <p:nvPr/>
        </p:nvSpPr>
        <p:spPr bwMode="auto">
          <a:xfrm>
            <a:off x="514126" y="150813"/>
            <a:ext cx="8680450" cy="701675"/>
          </a:xfrm>
          <a:prstGeom prst="rect">
            <a:avLst/>
          </a:prstGeom>
          <a:solidFill>
            <a:srgbClr val="0000FF"/>
          </a:solidFill>
          <a:extLst>
            <a:ext uri="{909E8E84-426E-40dd-AFC4-6F175D3DCCD1}"/>
            <a:ext uri="{91240B29-F687-4f45-9708-019B960494DF}"/>
            <a:ext uri="{AF507438-7753-43e0-B8FC-AC1667EBCBE1}"/>
          </a:extLst>
        </p:spPr>
        <p:txBody>
          <a:bodyPr anchor="ctr">
            <a:spAutoFit/>
          </a:bodyPr>
          <a:lstStyle/>
          <a:p>
            <a:pPr algn="ctr" eaLnBrk="0" hangingPunct="0">
              <a:defRPr/>
            </a:pPr>
            <a:r>
              <a:rPr lang="ar-SA" sz="4000">
                <a:solidFill>
                  <a:schemeClr val="bg1"/>
                </a:solidFill>
              </a:rPr>
              <a:t>مراجع اصلي</a:t>
            </a:r>
            <a:r>
              <a:rPr lang="ar-SA" sz="3400">
                <a:solidFill>
                  <a:srgbClr val="CC3300"/>
                </a:solidFill>
                <a:effectLst>
                  <a:outerShdw blurRad="38100" dist="38100" dir="2700000" algn="tl">
                    <a:srgbClr val="C0C0C0"/>
                  </a:outerShdw>
                </a:effectLst>
                <a:latin typeface="Times New Roman" pitchFamily="18" charset="0"/>
              </a:rPr>
              <a:t>  </a:t>
            </a:r>
            <a:endParaRPr lang="en-US" sz="3400">
              <a:solidFill>
                <a:srgbClr val="CC3300"/>
              </a:solidFill>
              <a:effectLst>
                <a:outerShdw blurRad="38100" dist="38100" dir="2700000" algn="tl">
                  <a:srgbClr val="C0C0C0"/>
                </a:outerShdw>
              </a:effectLst>
              <a:latin typeface="Times New Roman" pitchFamily="18" charset="0"/>
            </a:endParaRPr>
          </a:p>
        </p:txBody>
      </p:sp>
      <p:sp>
        <p:nvSpPr>
          <p:cNvPr id="3900419" name="Text Box 3"/>
          <p:cNvSpPr txBox="1">
            <a:spLocks noChangeArrowheads="1"/>
          </p:cNvSpPr>
          <p:nvPr/>
        </p:nvSpPr>
        <p:spPr bwMode="auto">
          <a:xfrm>
            <a:off x="309563" y="1836738"/>
            <a:ext cx="8991600" cy="3441700"/>
          </a:xfrm>
          <a:prstGeom prst="rect">
            <a:avLst/>
          </a:prstGeom>
          <a:noFill/>
          <a:ln w="9525">
            <a:noFill/>
            <a:miter lim="800000"/>
            <a:headEnd/>
            <a:tailEnd/>
          </a:ln>
        </p:spPr>
        <p:txBody>
          <a:bodyPr>
            <a:spAutoFit/>
          </a:bodyPr>
          <a:lstStyle/>
          <a:p>
            <a:pPr algn="justLow" eaLnBrk="0" hangingPunct="0">
              <a:spcBef>
                <a:spcPct val="100000"/>
              </a:spcBef>
              <a:buSzPct val="180000"/>
              <a:buFont typeface="Wingdings" pitchFamily="2" charset="2"/>
              <a:buChar char="q"/>
            </a:pPr>
            <a:r>
              <a:rPr lang="en-US" sz="4400">
                <a:latin typeface="Times New Roman" pitchFamily="18" charset="0"/>
              </a:rPr>
              <a:t>ISO 9000 : 2000</a:t>
            </a:r>
            <a:r>
              <a:rPr lang="fa-IR" altLang="ar-SA" sz="4400">
                <a:latin typeface="Times New Roman" pitchFamily="18" charset="0"/>
              </a:rPr>
              <a:t> ، </a:t>
            </a:r>
            <a:r>
              <a:rPr lang="ar-SA" sz="4400">
                <a:latin typeface="Times New Roman" pitchFamily="18" charset="0"/>
              </a:rPr>
              <a:t>سيستم‌هاي مديريت كيفيت - مباني و اصطلاحات</a:t>
            </a:r>
          </a:p>
          <a:p>
            <a:pPr algn="justLow" eaLnBrk="0" hangingPunct="0">
              <a:spcBef>
                <a:spcPct val="100000"/>
              </a:spcBef>
              <a:buSzPct val="180000"/>
              <a:buFont typeface="Wingdings" pitchFamily="2" charset="2"/>
              <a:buChar char="q"/>
            </a:pPr>
            <a:r>
              <a:rPr lang="en-US" sz="4400">
                <a:latin typeface="Times New Roman" pitchFamily="18" charset="0"/>
              </a:rPr>
              <a:t>ISO 14050 : 2002</a:t>
            </a:r>
            <a:r>
              <a:rPr lang="fa-IR" sz="4400">
                <a:latin typeface="Times New Roman" pitchFamily="18" charset="0"/>
              </a:rPr>
              <a:t> ، مديريت زيست محيطي - واژه‌نامه</a:t>
            </a:r>
            <a:endParaRPr lang="ar-SA" sz="4400">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900419"/>
                                        </p:tgtEl>
                                        <p:attrNameLst>
                                          <p:attrName>style.visibility</p:attrName>
                                        </p:attrNameLst>
                                      </p:cBhvr>
                                      <p:to>
                                        <p:strVal val="visible"/>
                                      </p:to>
                                    </p:set>
                                    <p:anim calcmode="lin" valueType="num">
                                      <p:cBhvr>
                                        <p:cTn id="7" dur="500" fill="hold"/>
                                        <p:tgtEl>
                                          <p:spTgt spid="3900419"/>
                                        </p:tgtEl>
                                        <p:attrNameLst>
                                          <p:attrName>ppt_x</p:attrName>
                                        </p:attrNameLst>
                                      </p:cBhvr>
                                      <p:tavLst>
                                        <p:tav tm="0">
                                          <p:val>
                                            <p:strVal val="#ppt_x+#ppt_w/2"/>
                                          </p:val>
                                        </p:tav>
                                        <p:tav tm="100000">
                                          <p:val>
                                            <p:strVal val="#ppt_x"/>
                                          </p:val>
                                        </p:tav>
                                      </p:tavLst>
                                    </p:anim>
                                    <p:anim calcmode="lin" valueType="num">
                                      <p:cBhvr>
                                        <p:cTn id="8" dur="500" fill="hold"/>
                                        <p:tgtEl>
                                          <p:spTgt spid="3900419"/>
                                        </p:tgtEl>
                                        <p:attrNameLst>
                                          <p:attrName>ppt_y</p:attrName>
                                        </p:attrNameLst>
                                      </p:cBhvr>
                                      <p:tavLst>
                                        <p:tav tm="0">
                                          <p:val>
                                            <p:strVal val="#ppt_y"/>
                                          </p:val>
                                        </p:tav>
                                        <p:tav tm="100000">
                                          <p:val>
                                            <p:strVal val="#ppt_y"/>
                                          </p:val>
                                        </p:tav>
                                      </p:tavLst>
                                    </p:anim>
                                    <p:anim calcmode="lin" valueType="num">
                                      <p:cBhvr>
                                        <p:cTn id="9" dur="500" fill="hold"/>
                                        <p:tgtEl>
                                          <p:spTgt spid="3900419"/>
                                        </p:tgtEl>
                                        <p:attrNameLst>
                                          <p:attrName>ppt_w</p:attrName>
                                        </p:attrNameLst>
                                      </p:cBhvr>
                                      <p:tavLst>
                                        <p:tav tm="0">
                                          <p:val>
                                            <p:fltVal val="0"/>
                                          </p:val>
                                        </p:tav>
                                        <p:tav tm="100000">
                                          <p:val>
                                            <p:strVal val="#ppt_w"/>
                                          </p:val>
                                        </p:tav>
                                      </p:tavLst>
                                    </p:anim>
                                    <p:anim calcmode="lin" valueType="num">
                                      <p:cBhvr>
                                        <p:cTn id="10" dur="500" fill="hold"/>
                                        <p:tgtEl>
                                          <p:spTgt spid="39004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0419"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4514" name="Text Box 2"/>
          <p:cNvSpPr txBox="1">
            <a:spLocks noChangeArrowheads="1"/>
          </p:cNvSpPr>
          <p:nvPr/>
        </p:nvSpPr>
        <p:spPr bwMode="auto">
          <a:xfrm>
            <a:off x="812800" y="1246188"/>
            <a:ext cx="8110538" cy="4841875"/>
          </a:xfrm>
          <a:prstGeom prst="rect">
            <a:avLst/>
          </a:prstGeom>
          <a:noFill/>
          <a:ln w="9525">
            <a:noFill/>
            <a:miter lim="800000"/>
            <a:headEnd/>
            <a:tailEnd/>
          </a:ln>
        </p:spPr>
        <p:txBody>
          <a:bodyPr>
            <a:spAutoFit/>
          </a:bodyPr>
          <a:lstStyle/>
          <a:p>
            <a:pPr algn="justLow" eaLnBrk="0" hangingPunct="0">
              <a:lnSpc>
                <a:spcPct val="190000"/>
              </a:lnSpc>
            </a:pPr>
            <a:r>
              <a:rPr lang="ar-SA" sz="4400">
                <a:solidFill>
                  <a:srgbClr val="A50021"/>
                </a:solidFill>
              </a:rPr>
              <a:t>مميزي</a:t>
            </a:r>
            <a:endParaRPr lang="en-US" sz="4800">
              <a:latin typeface="Times New Roman" pitchFamily="18" charset="0"/>
            </a:endParaRPr>
          </a:p>
          <a:p>
            <a:pPr algn="justLow" eaLnBrk="0" hangingPunct="0">
              <a:lnSpc>
                <a:spcPct val="190000"/>
              </a:lnSpc>
            </a:pPr>
            <a:r>
              <a:rPr lang="ar-SA" sz="4000">
                <a:latin typeface="Times New Roman" pitchFamily="18" charset="0"/>
              </a:rPr>
              <a:t>فرايندي سيستماتيك، مستقل و مستند براي</a:t>
            </a:r>
            <a:br>
              <a:rPr lang="ar-SA" sz="4000">
                <a:latin typeface="Times New Roman" pitchFamily="18" charset="0"/>
              </a:rPr>
            </a:br>
            <a:r>
              <a:rPr lang="ar-SA" sz="4000">
                <a:latin typeface="Times New Roman" pitchFamily="18" charset="0"/>
              </a:rPr>
              <a:t> دستيابي به شواهد مميزي و ميزان تحقق معيارهاي مميزي</a:t>
            </a:r>
            <a:endParaRPr lang="ar-SA" altLang="ar-SA" sz="4000">
              <a:latin typeface="Times New Roman" pitchFamily="18" charset="0"/>
            </a:endParaRPr>
          </a:p>
        </p:txBody>
      </p:sp>
      <p:sp>
        <p:nvSpPr>
          <p:cNvPr id="3904517" name="Text Box 5"/>
          <p:cNvSpPr txBox="1">
            <a:spLocks noChangeArrowheads="1"/>
          </p:cNvSpPr>
          <p:nvPr/>
        </p:nvSpPr>
        <p:spPr bwMode="auto">
          <a:xfrm>
            <a:off x="641575"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endParaRPr lang="ar-SA"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04514"/>
                                        </p:tgtEl>
                                        <p:attrNameLst>
                                          <p:attrName>style.visibility</p:attrName>
                                        </p:attrNameLst>
                                      </p:cBhvr>
                                      <p:to>
                                        <p:strVal val="visible"/>
                                      </p:to>
                                    </p:set>
                                    <p:animEffect transition="in" filter="strips(downLeft)">
                                      <p:cBhvr>
                                        <p:cTn id="7" dur="500"/>
                                        <p:tgtEl>
                                          <p:spTgt spid="3904514"/>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04517"/>
                                        </p:tgtEl>
                                        <p:attrNameLst>
                                          <p:attrName>style.visibility</p:attrName>
                                        </p:attrNameLst>
                                      </p:cBhvr>
                                      <p:to>
                                        <p:strVal val="visible"/>
                                      </p:to>
                                    </p:set>
                                    <p:animEffect transition="in" filter="barn(outVertical)">
                                      <p:cBhvr>
                                        <p:cTn id="11" dur="500"/>
                                        <p:tgtEl>
                                          <p:spTgt spid="390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4514" grpId="0" autoUpdateAnimBg="0"/>
      <p:bldP spid="3904517" grpId="0"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5538" name="Text Box 2"/>
          <p:cNvSpPr txBox="1">
            <a:spLocks noChangeArrowheads="1"/>
          </p:cNvSpPr>
          <p:nvPr/>
        </p:nvSpPr>
        <p:spPr bwMode="auto">
          <a:xfrm>
            <a:off x="288925" y="1357313"/>
            <a:ext cx="9342438" cy="4870450"/>
          </a:xfrm>
          <a:prstGeom prst="rect">
            <a:avLst/>
          </a:prstGeom>
          <a:noFill/>
          <a:ln w="9525">
            <a:noFill/>
            <a:miter lim="800000"/>
            <a:headEnd/>
            <a:tailEnd/>
          </a:ln>
        </p:spPr>
        <p:txBody>
          <a:bodyPr>
            <a:spAutoFit/>
          </a:bodyPr>
          <a:lstStyle/>
          <a:p>
            <a:pPr eaLnBrk="0" hangingPunct="0">
              <a:lnSpc>
                <a:spcPct val="160000"/>
              </a:lnSpc>
            </a:pPr>
            <a:r>
              <a:rPr lang="ar-SA" sz="2800">
                <a:latin typeface="Times New Roman" pitchFamily="18" charset="0"/>
              </a:rPr>
              <a:t>ويژگيهاي مميزي‌هاي داخلي يا مميزي شخص اول :</a:t>
            </a:r>
          </a:p>
          <a:p>
            <a:pPr eaLnBrk="0" hangingPunct="0">
              <a:lnSpc>
                <a:spcPct val="160000"/>
              </a:lnSpc>
              <a:buSzPct val="180000"/>
            </a:pPr>
            <a:r>
              <a:rPr lang="en-US" sz="2400">
                <a:latin typeface="Symbol" pitchFamily="18" charset="2"/>
                <a:sym typeface="SymbolPS"/>
              </a:rPr>
              <a:t></a:t>
            </a:r>
            <a:r>
              <a:rPr lang="ar-SA" sz="2400">
                <a:latin typeface="Times New Roman" pitchFamily="18" charset="0"/>
                <a:cs typeface="Titr" pitchFamily="2" charset="-78"/>
              </a:rPr>
              <a:t> هدف :</a:t>
            </a:r>
            <a:r>
              <a:rPr lang="ar-SA" sz="2800">
                <a:latin typeface="Times New Roman" pitchFamily="18" charset="0"/>
              </a:rPr>
              <a:t> بازنگري مديريت و ساير اهداف داخلي سازمان</a:t>
            </a:r>
          </a:p>
          <a:p>
            <a:pPr eaLnBrk="0" hangingPunct="0">
              <a:lnSpc>
                <a:spcPct val="160000"/>
              </a:lnSpc>
              <a:buSzPct val="180000"/>
            </a:pPr>
            <a:r>
              <a:rPr lang="en-US" sz="2400">
                <a:latin typeface="Symbol" pitchFamily="18" charset="2"/>
                <a:sym typeface="SymbolPS"/>
              </a:rPr>
              <a:t></a:t>
            </a:r>
            <a:r>
              <a:rPr lang="ar-SA" sz="2400">
                <a:latin typeface="Times New Roman" pitchFamily="18" charset="0"/>
                <a:cs typeface="Titr" pitchFamily="2" charset="-78"/>
              </a:rPr>
              <a:t> مجري :</a:t>
            </a:r>
            <a:r>
              <a:rPr lang="ar-SA" sz="2800">
                <a:latin typeface="Times New Roman" pitchFamily="18" charset="0"/>
              </a:rPr>
              <a:t> سازمان يا نماينده وي</a:t>
            </a:r>
          </a:p>
          <a:p>
            <a:pPr eaLnBrk="0" hangingPunct="0">
              <a:lnSpc>
                <a:spcPct val="160000"/>
              </a:lnSpc>
              <a:buSzPct val="180000"/>
            </a:pPr>
            <a:r>
              <a:rPr lang="en-US" sz="2400">
                <a:latin typeface="Symbol" pitchFamily="18" charset="2"/>
                <a:sym typeface="SymbolPS"/>
              </a:rPr>
              <a:t></a:t>
            </a:r>
            <a:r>
              <a:rPr lang="ar-SA" sz="2400">
                <a:latin typeface="Times New Roman" pitchFamily="18" charset="0"/>
                <a:cs typeface="Titr" pitchFamily="2" charset="-78"/>
              </a:rPr>
              <a:t> استفاده :</a:t>
            </a:r>
            <a:r>
              <a:rPr lang="ar-SA" sz="2800">
                <a:latin typeface="Times New Roman" pitchFamily="18" charset="0"/>
              </a:rPr>
              <a:t> مبنايي براي اظهارنامه سازمان از ميزان انطباق</a:t>
            </a:r>
          </a:p>
          <a:p>
            <a:pPr eaLnBrk="0" hangingPunct="0">
              <a:lnSpc>
                <a:spcPct val="160000"/>
              </a:lnSpc>
              <a:buSzPct val="180000"/>
            </a:pPr>
            <a:r>
              <a:rPr lang="ar-SA" sz="2400">
                <a:latin typeface="Times New Roman" pitchFamily="18" charset="0"/>
                <a:cs typeface="Titr" pitchFamily="2" charset="-78"/>
              </a:rPr>
              <a:t>يادآوري :</a:t>
            </a:r>
            <a:r>
              <a:rPr lang="ar-SA" sz="2800">
                <a:latin typeface="Times New Roman" pitchFamily="18" charset="0"/>
              </a:rPr>
              <a:t> استقلال در مميزي، خصوصاً در سازمان‌هاي كوچكتر</a:t>
            </a:r>
            <a:br>
              <a:rPr lang="ar-SA" sz="2800">
                <a:latin typeface="Times New Roman" pitchFamily="18" charset="0"/>
              </a:rPr>
            </a:br>
            <a:r>
              <a:rPr lang="ar-SA" sz="2800">
                <a:latin typeface="Times New Roman" pitchFamily="18" charset="0"/>
              </a:rPr>
              <a:t>              مي‌تواند با عدم مسئوليت مميز در فعـاليت مـورد</a:t>
            </a:r>
            <a:br>
              <a:rPr lang="ar-SA" sz="2800">
                <a:latin typeface="Times New Roman" pitchFamily="18" charset="0"/>
              </a:rPr>
            </a:br>
            <a:r>
              <a:rPr lang="ar-SA" sz="2800">
                <a:latin typeface="Times New Roman" pitchFamily="18" charset="0"/>
              </a:rPr>
              <a:t>              مميزي اثبات گردد.</a:t>
            </a:r>
          </a:p>
        </p:txBody>
      </p:sp>
      <p:sp>
        <p:nvSpPr>
          <p:cNvPr id="3905539" name="Text Box 3"/>
          <p:cNvSpPr txBox="1">
            <a:spLocks noChangeArrowheads="1"/>
          </p:cNvSpPr>
          <p:nvPr/>
        </p:nvSpPr>
        <p:spPr bwMode="auto">
          <a:xfrm>
            <a:off x="631597" y="109538"/>
            <a:ext cx="8548687" cy="7016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3600">
                <a:solidFill>
                  <a:srgbClr val="CC3300"/>
                </a:solidFill>
                <a:effectLst>
                  <a:outerShdw blurRad="38100" dist="38100" dir="2700000" algn="tl">
                    <a:srgbClr val="C0C0C0"/>
                  </a:outerShdw>
                </a:effectLst>
                <a:latin typeface="Times New Roman" pitchFamily="18" charset="0"/>
              </a:rPr>
              <a:t> </a:t>
            </a:r>
            <a:r>
              <a:rPr lang="ar-SA" sz="4000">
                <a:solidFill>
                  <a:schemeClr val="bg1"/>
                </a:solidFill>
              </a:rPr>
              <a:t>مميزي</a:t>
            </a:r>
            <a:r>
              <a:rPr lang="en-US" sz="4000">
                <a:solidFill>
                  <a:schemeClr val="bg1"/>
                </a:solidFill>
              </a:rPr>
              <a:t> </a:t>
            </a:r>
            <a:r>
              <a:rPr lang="fa-IR" sz="4000">
                <a:solidFill>
                  <a:schemeClr val="bg1"/>
                </a:solidFill>
              </a:rPr>
              <a:t>شخص اول</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05539"/>
                                        </p:tgtEl>
                                        <p:attrNameLst>
                                          <p:attrName>style.visibility</p:attrName>
                                        </p:attrNameLst>
                                      </p:cBhvr>
                                      <p:to>
                                        <p:strVal val="visible"/>
                                      </p:to>
                                    </p:set>
                                    <p:animEffect transition="in" filter="barn(outVertical)">
                                      <p:cBhvr>
                                        <p:cTn id="7" dur="500"/>
                                        <p:tgtEl>
                                          <p:spTgt spid="390553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05538"/>
                                        </p:tgtEl>
                                        <p:attrNameLst>
                                          <p:attrName>style.visibility</p:attrName>
                                        </p:attrNameLst>
                                      </p:cBhvr>
                                      <p:to>
                                        <p:strVal val="visible"/>
                                      </p:to>
                                    </p:set>
                                    <p:animEffect transition="in" filter="strips(downLeft)">
                                      <p:cBhvr>
                                        <p:cTn id="11" dur="500"/>
                                        <p:tgtEl>
                                          <p:spTgt spid="390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5538" grpId="0" autoUpdateAnimBg="0"/>
      <p:bldP spid="3905539" grpId="0"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88925" y="1103313"/>
            <a:ext cx="9342438" cy="5334000"/>
          </a:xfrm>
          <a:prstGeom prst="rect">
            <a:avLst/>
          </a:prstGeom>
          <a:noFill/>
          <a:ln w="9525">
            <a:noFill/>
            <a:miter lim="800000"/>
            <a:headEnd/>
            <a:tailEnd/>
          </a:ln>
        </p:spPr>
        <p:txBody>
          <a:bodyPr>
            <a:spAutoFit/>
          </a:bodyPr>
          <a:lstStyle/>
          <a:p>
            <a:pPr eaLnBrk="0" hangingPunct="0">
              <a:lnSpc>
                <a:spcPct val="210000"/>
              </a:lnSpc>
              <a:buSzPct val="180000"/>
            </a:pPr>
            <a:r>
              <a:rPr lang="en-US" sz="2400">
                <a:latin typeface="Symbol" pitchFamily="18" charset="2"/>
                <a:sym typeface="SymbolPS"/>
              </a:rPr>
              <a:t></a:t>
            </a:r>
            <a:r>
              <a:rPr lang="ar-SA" sz="2400">
                <a:latin typeface="Times New Roman" pitchFamily="18" charset="0"/>
              </a:rPr>
              <a:t> ويژگيهاي مميزي‌هاي خارجي (شخص دوم) :</a:t>
            </a:r>
            <a:endParaRPr lang="ar-SA" sz="2800">
              <a:latin typeface="Times New Roman" pitchFamily="18" charset="0"/>
            </a:endParaRPr>
          </a:p>
          <a:p>
            <a:pPr eaLnBrk="0" hangingPunct="0">
              <a:lnSpc>
                <a:spcPct val="210000"/>
              </a:lnSpc>
              <a:buSzPct val="180000"/>
            </a:pPr>
            <a:r>
              <a:rPr lang="ar-SA" sz="2400">
                <a:latin typeface="Times New Roman" pitchFamily="18" charset="0"/>
                <a:cs typeface="Titr" pitchFamily="2" charset="-78"/>
              </a:rPr>
              <a:t>مجري : </a:t>
            </a:r>
            <a:r>
              <a:rPr lang="ar-SA" sz="2400">
                <a:latin typeface="Times New Roman" pitchFamily="18" charset="0"/>
              </a:rPr>
              <a:t>طرف‌هاي ذينفع‌سازمان نظير مشتري يا نماينده وي</a:t>
            </a:r>
          </a:p>
          <a:p>
            <a:pPr eaLnBrk="0" hangingPunct="0">
              <a:lnSpc>
                <a:spcPct val="90000"/>
              </a:lnSpc>
              <a:buSzPct val="180000"/>
            </a:pPr>
            <a:endParaRPr lang="ar-SA" sz="2800">
              <a:latin typeface="Times New Roman" pitchFamily="18" charset="0"/>
            </a:endParaRPr>
          </a:p>
          <a:p>
            <a:pPr eaLnBrk="0" hangingPunct="0">
              <a:lnSpc>
                <a:spcPct val="210000"/>
              </a:lnSpc>
              <a:buSzPct val="180000"/>
            </a:pPr>
            <a:r>
              <a:rPr lang="en-US" sz="2400">
                <a:latin typeface="Symbol" pitchFamily="18" charset="2"/>
                <a:sym typeface="SymbolPS"/>
              </a:rPr>
              <a:t></a:t>
            </a:r>
            <a:r>
              <a:rPr lang="ar-SA" sz="2400">
                <a:latin typeface="Times New Roman" pitchFamily="18" charset="0"/>
              </a:rPr>
              <a:t> ويژگيهاي مميزي‌هاي خارجي (شخص سوم) :</a:t>
            </a:r>
            <a:endParaRPr lang="ar-SA" sz="2800">
              <a:latin typeface="Times New Roman" pitchFamily="18" charset="0"/>
            </a:endParaRPr>
          </a:p>
          <a:p>
            <a:pPr eaLnBrk="0" hangingPunct="0">
              <a:lnSpc>
                <a:spcPct val="210000"/>
              </a:lnSpc>
              <a:buSzPct val="180000"/>
            </a:pPr>
            <a:r>
              <a:rPr lang="ar-SA" sz="2400">
                <a:latin typeface="Times New Roman" pitchFamily="18" charset="0"/>
                <a:cs typeface="Titr" pitchFamily="2" charset="-78"/>
              </a:rPr>
              <a:t>مجري : </a:t>
            </a:r>
            <a:r>
              <a:rPr lang="ar-SA" sz="2400">
                <a:latin typeface="Times New Roman" pitchFamily="18" charset="0"/>
              </a:rPr>
              <a:t>سازمان‌هاي مميزي‌كننده مستقل خارجي، نظير سازمانهايي كه ثبـت يا صـدور گـواهينامه انطبـاق با الزامات </a:t>
            </a:r>
            <a:r>
              <a:rPr lang="en-US"/>
              <a:t>ISO 9001</a:t>
            </a:r>
            <a:r>
              <a:rPr lang="fa-IR" altLang="ar-SA" sz="2400">
                <a:latin typeface="Times New Roman" pitchFamily="18" charset="0"/>
              </a:rPr>
              <a:t> </a:t>
            </a:r>
            <a:r>
              <a:rPr lang="ar-SA" sz="2400">
                <a:latin typeface="Times New Roman" pitchFamily="18" charset="0"/>
              </a:rPr>
              <a:t>و</a:t>
            </a:r>
            <a:r>
              <a:rPr lang="en-US" sz="2400">
                <a:latin typeface="Times New Roman" pitchFamily="18" charset="0"/>
              </a:rPr>
              <a:t>  </a:t>
            </a:r>
            <a:r>
              <a:rPr lang="en-US"/>
              <a:t>ISO 14001</a:t>
            </a:r>
            <a:r>
              <a:rPr lang="ar-SA" sz="2400">
                <a:latin typeface="Times New Roman" pitchFamily="18" charset="0"/>
              </a:rPr>
              <a:t>را انجام مي‌دهند.</a:t>
            </a:r>
          </a:p>
        </p:txBody>
      </p:sp>
      <p:sp>
        <p:nvSpPr>
          <p:cNvPr id="21507" name="Text Box 5"/>
          <p:cNvSpPr txBox="1">
            <a:spLocks noChangeArrowheads="1"/>
          </p:cNvSpPr>
          <p:nvPr/>
        </p:nvSpPr>
        <p:spPr bwMode="auto">
          <a:xfrm>
            <a:off x="1169988" y="4775200"/>
            <a:ext cx="1651000" cy="457200"/>
          </a:xfrm>
          <a:prstGeom prst="rect">
            <a:avLst/>
          </a:prstGeom>
          <a:noFill/>
          <a:ln w="9525">
            <a:noFill/>
            <a:miter lim="800000"/>
            <a:headEnd/>
            <a:tailEnd/>
          </a:ln>
        </p:spPr>
        <p:txBody>
          <a:bodyPr>
            <a:spAutoFit/>
          </a:bodyPr>
          <a:lstStyle/>
          <a:p>
            <a:pPr algn="ctr" rtl="0" eaLnBrk="0" hangingPunct="0">
              <a:spcBef>
                <a:spcPct val="50000"/>
              </a:spcBef>
            </a:pPr>
            <a:endParaRPr lang="fa-IR" sz="2400">
              <a:latin typeface="Times New Roman" pitchFamily="18" charset="0"/>
              <a:ea typeface="Jadid"/>
              <a:cs typeface="Jadid"/>
            </a:endParaRPr>
          </a:p>
        </p:txBody>
      </p:sp>
      <p:sp>
        <p:nvSpPr>
          <p:cNvPr id="21508" name="AutoShape 7">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06568" name="Text Box 8"/>
          <p:cNvSpPr txBox="1">
            <a:spLocks noChangeArrowheads="1"/>
          </p:cNvSpPr>
          <p:nvPr/>
        </p:nvSpPr>
        <p:spPr bwMode="auto">
          <a:xfrm>
            <a:off x="631597" y="109538"/>
            <a:ext cx="8548687" cy="7016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3600">
                <a:solidFill>
                  <a:srgbClr val="CC3300"/>
                </a:solidFill>
                <a:effectLst>
                  <a:outerShdw blurRad="38100" dist="38100" dir="2700000" algn="tl">
                    <a:srgbClr val="C0C0C0"/>
                  </a:outerShdw>
                </a:effectLst>
                <a:latin typeface="Times New Roman" pitchFamily="18" charset="0"/>
              </a:rPr>
              <a:t> </a:t>
            </a:r>
            <a:r>
              <a:rPr lang="ar-SA" sz="4000">
                <a:solidFill>
                  <a:schemeClr val="bg1"/>
                </a:solidFill>
              </a:rPr>
              <a:t>مميزي</a:t>
            </a:r>
            <a:r>
              <a:rPr lang="en-US" sz="4000">
                <a:solidFill>
                  <a:schemeClr val="bg1"/>
                </a:solidFill>
              </a:rPr>
              <a:t> </a:t>
            </a:r>
            <a:r>
              <a:rPr lang="fa-IR" sz="4000">
                <a:solidFill>
                  <a:schemeClr val="bg1"/>
                </a:solidFill>
              </a:rPr>
              <a:t>شخص دوم/سوم</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06568"/>
                                        </p:tgtEl>
                                        <p:attrNameLst>
                                          <p:attrName>style.visibility</p:attrName>
                                        </p:attrNameLst>
                                      </p:cBhvr>
                                      <p:to>
                                        <p:strVal val="visible"/>
                                      </p:to>
                                    </p:set>
                                    <p:animEffect transition="in" filter="barn(outVertical)">
                                      <p:cBhvr>
                                        <p:cTn id="7" dur="500"/>
                                        <p:tgtEl>
                                          <p:spTgt spid="390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6568" grpId="0"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7587" name="Text Box 3"/>
          <p:cNvSpPr txBox="1">
            <a:spLocks noChangeArrowheads="1"/>
          </p:cNvSpPr>
          <p:nvPr/>
        </p:nvSpPr>
        <p:spPr bwMode="auto">
          <a:xfrm>
            <a:off x="165100" y="909638"/>
            <a:ext cx="9466263" cy="5708650"/>
          </a:xfrm>
          <a:prstGeom prst="rect">
            <a:avLst/>
          </a:prstGeom>
          <a:noFill/>
          <a:ln w="9525">
            <a:noFill/>
            <a:miter lim="800000"/>
            <a:headEnd/>
            <a:tailEnd/>
          </a:ln>
        </p:spPr>
        <p:txBody>
          <a:bodyPr>
            <a:spAutoFit/>
          </a:bodyPr>
          <a:lstStyle/>
          <a:p>
            <a:pPr algn="justLow" eaLnBrk="0" hangingPunct="0">
              <a:lnSpc>
                <a:spcPct val="210000"/>
              </a:lnSpc>
              <a:buSzPct val="180000"/>
            </a:pPr>
            <a:r>
              <a:rPr lang="fa-IR" sz="3600">
                <a:solidFill>
                  <a:srgbClr val="A50021"/>
                </a:solidFill>
                <a:latin typeface="Times New Roman" pitchFamily="18" charset="0"/>
              </a:rPr>
              <a:t>-</a:t>
            </a:r>
            <a:r>
              <a:rPr lang="ar-SA" sz="3600">
                <a:solidFill>
                  <a:srgbClr val="A50021"/>
                </a:solidFill>
                <a:latin typeface="Times New Roman" pitchFamily="18" charset="0"/>
              </a:rPr>
              <a:t>مميزي‌هاي تلفيقي </a:t>
            </a:r>
            <a:r>
              <a:rPr lang="arn-CL" sz="3600">
                <a:solidFill>
                  <a:srgbClr val="A50021"/>
                </a:solidFill>
                <a:latin typeface="Times New Roman" pitchFamily="18" charset="0"/>
              </a:rPr>
              <a:t>(Combined Audit)</a:t>
            </a:r>
            <a:r>
              <a:rPr lang="fa-IR" altLang="ar-SA" sz="3600">
                <a:solidFill>
                  <a:srgbClr val="A50021"/>
                </a:solidFill>
                <a:latin typeface="Times New Roman" pitchFamily="18" charset="0"/>
              </a:rPr>
              <a:t> :</a:t>
            </a:r>
            <a:endParaRPr lang="fa-IR" altLang="ar-SA" sz="4000">
              <a:solidFill>
                <a:srgbClr val="A50021"/>
              </a:solidFill>
              <a:latin typeface="Times New Roman" pitchFamily="18" charset="0"/>
            </a:endParaRPr>
          </a:p>
          <a:p>
            <a:pPr algn="justLow" eaLnBrk="0" hangingPunct="0">
              <a:lnSpc>
                <a:spcPct val="210000"/>
              </a:lnSpc>
              <a:buSzPct val="180000"/>
            </a:pPr>
            <a:r>
              <a:rPr lang="ar-SA">
                <a:latin typeface="Times New Roman" pitchFamily="18" charset="0"/>
              </a:rPr>
              <a:t>هنگامي كه يك سيستم مديريت كيفيت و يك سيستم مديريت زيست محيطي با هم مميزي مي‌شود.</a:t>
            </a:r>
          </a:p>
          <a:p>
            <a:pPr algn="justLow" eaLnBrk="0" hangingPunct="0">
              <a:lnSpc>
                <a:spcPct val="90000"/>
              </a:lnSpc>
              <a:buSzPct val="180000"/>
            </a:pPr>
            <a:r>
              <a:rPr lang="fa-IR" sz="3600">
                <a:solidFill>
                  <a:srgbClr val="A50021"/>
                </a:solidFill>
                <a:latin typeface="Times New Roman" pitchFamily="18" charset="0"/>
              </a:rPr>
              <a:t>-</a:t>
            </a:r>
            <a:r>
              <a:rPr lang="ar-SA" sz="3600">
                <a:solidFill>
                  <a:srgbClr val="A50021"/>
                </a:solidFill>
                <a:latin typeface="Times New Roman" pitchFamily="18" charset="0"/>
              </a:rPr>
              <a:t>مميزي مشترك </a:t>
            </a:r>
            <a:r>
              <a:rPr lang="arn-CL" sz="3600">
                <a:solidFill>
                  <a:srgbClr val="A50021"/>
                </a:solidFill>
                <a:latin typeface="Times New Roman" pitchFamily="18" charset="0"/>
              </a:rPr>
              <a:t>(Joint Audit)</a:t>
            </a:r>
            <a:r>
              <a:rPr lang="fa-IR" altLang="ar-SA" sz="3600">
                <a:solidFill>
                  <a:srgbClr val="A50021"/>
                </a:solidFill>
                <a:latin typeface="Times New Roman" pitchFamily="18" charset="0"/>
              </a:rPr>
              <a:t> :</a:t>
            </a:r>
            <a:endParaRPr lang="fa-IR" altLang="ar-SA" sz="4000">
              <a:solidFill>
                <a:srgbClr val="A50021"/>
              </a:solidFill>
              <a:latin typeface="Times New Roman" pitchFamily="18" charset="0"/>
            </a:endParaRPr>
          </a:p>
          <a:p>
            <a:pPr algn="justLow" eaLnBrk="0" hangingPunct="0">
              <a:lnSpc>
                <a:spcPct val="210000"/>
              </a:lnSpc>
              <a:buSzPct val="180000"/>
            </a:pPr>
            <a:r>
              <a:rPr lang="ar-SA" sz="3000">
                <a:latin typeface="Times New Roman" pitchFamily="18" charset="0"/>
              </a:rPr>
              <a:t>هنگامي كه دو يا چند سازمان مميزي‌كننده در انجام مميزي يك مميزي‌شونده</a:t>
            </a:r>
            <a:r>
              <a:rPr lang="fa-IR" sz="3000">
                <a:latin typeface="Times New Roman" pitchFamily="18" charset="0"/>
              </a:rPr>
              <a:t> </a:t>
            </a:r>
            <a:r>
              <a:rPr lang="ar-SA" sz="3000">
                <a:latin typeface="Times New Roman" pitchFamily="18" charset="0"/>
              </a:rPr>
              <a:t>همكاري مي‌نمايند.</a:t>
            </a:r>
            <a:endParaRPr lang="ar-SA" sz="3600">
              <a:latin typeface="Times New Roman" pitchFamily="18" charset="0"/>
            </a:endParaRPr>
          </a:p>
        </p:txBody>
      </p:sp>
      <p:sp>
        <p:nvSpPr>
          <p:cNvPr id="22531"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07589" name="Text Box 5"/>
          <p:cNvSpPr txBox="1">
            <a:spLocks noChangeArrowheads="1"/>
          </p:cNvSpPr>
          <p:nvPr/>
        </p:nvSpPr>
        <p:spPr bwMode="auto">
          <a:xfrm>
            <a:off x="663347"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07587"/>
                                        </p:tgtEl>
                                        <p:attrNameLst>
                                          <p:attrName>style.visibility</p:attrName>
                                        </p:attrNameLst>
                                      </p:cBhvr>
                                      <p:to>
                                        <p:strVal val="visible"/>
                                      </p:to>
                                    </p:set>
                                    <p:animEffect transition="in" filter="strips(downLeft)">
                                      <p:cBhvr>
                                        <p:cTn id="7" dur="500"/>
                                        <p:tgtEl>
                                          <p:spTgt spid="3907587"/>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07589"/>
                                        </p:tgtEl>
                                        <p:attrNameLst>
                                          <p:attrName>style.visibility</p:attrName>
                                        </p:attrNameLst>
                                      </p:cBhvr>
                                      <p:to>
                                        <p:strVal val="visible"/>
                                      </p:to>
                                    </p:set>
                                    <p:animEffect transition="in" filter="barn(outVertical)">
                                      <p:cBhvr>
                                        <p:cTn id="11" dur="500"/>
                                        <p:tgtEl>
                                          <p:spTgt spid="390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7587" grpId="0" autoUpdateAnimBg="0"/>
      <p:bldP spid="3907589" grpId="0"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8610" name="Text Box 2"/>
          <p:cNvSpPr txBox="1">
            <a:spLocks noChangeArrowheads="1"/>
          </p:cNvSpPr>
          <p:nvPr/>
        </p:nvSpPr>
        <p:spPr bwMode="auto">
          <a:xfrm>
            <a:off x="57150" y="977900"/>
            <a:ext cx="9782175" cy="5330825"/>
          </a:xfrm>
          <a:prstGeom prst="rect">
            <a:avLst/>
          </a:prstGeom>
          <a:extLst>
            <a:ext uri="{909E8E84-426E-40dd-AFC4-6F175D3DCCD1}"/>
            <a:ext uri="{91240B29-F687-4f45-9708-019B960494DF}"/>
            <a:ext uri="{AF507438-7753-43e0-B8FC-AC1667EBCBE1}"/>
          </a:extLst>
        </p:spPr>
        <p:txBody>
          <a:bodyPr>
            <a:spAutoFit/>
          </a:bodyPr>
          <a:lstStyle/>
          <a:p>
            <a:pPr algn="justLow" eaLnBrk="0" hangingPunct="0">
              <a:lnSpc>
                <a:spcPct val="85000"/>
              </a:lnSpc>
              <a:spcBef>
                <a:spcPct val="50000"/>
              </a:spcBef>
              <a:buSzPct val="180000"/>
              <a:defRPr/>
            </a:pPr>
            <a:r>
              <a:rPr lang="ar-SA" sz="4000">
                <a:solidFill>
                  <a:srgbClr val="CC3300"/>
                </a:solidFill>
                <a:effectLst>
                  <a:outerShdw blurRad="38100" dist="38100" dir="2700000" algn="tl">
                    <a:srgbClr val="C0C0C0"/>
                  </a:outerShdw>
                </a:effectLst>
              </a:rPr>
              <a:t>معيارهاي مميزي</a:t>
            </a:r>
            <a:endParaRPr lang="en-US" sz="4000">
              <a:latin typeface="Times New Roman" pitchFamily="18" charset="0"/>
            </a:endParaRPr>
          </a:p>
          <a:p>
            <a:pPr algn="justLow" eaLnBrk="0" hangingPunct="0">
              <a:lnSpc>
                <a:spcPct val="85000"/>
              </a:lnSpc>
              <a:spcBef>
                <a:spcPct val="50000"/>
              </a:spcBef>
              <a:buSzPct val="180000"/>
              <a:defRPr/>
            </a:pPr>
            <a:r>
              <a:rPr lang="ar-SA" sz="3600">
                <a:latin typeface="Times New Roman" pitchFamily="18" charset="0"/>
              </a:rPr>
              <a:t>مجموعه‌ خط‌مشي‌ها، روش‌هاي اجرايي يا الزامات</a:t>
            </a:r>
          </a:p>
          <a:p>
            <a:pPr algn="justLow" eaLnBrk="0" hangingPunct="0">
              <a:lnSpc>
                <a:spcPct val="85000"/>
              </a:lnSpc>
              <a:spcBef>
                <a:spcPct val="50000"/>
              </a:spcBef>
              <a:buSzPct val="180000"/>
              <a:defRPr/>
            </a:pPr>
            <a:r>
              <a:rPr lang="ar-SA" sz="3600">
                <a:latin typeface="Times New Roman" pitchFamily="18" charset="0"/>
              </a:rPr>
              <a:t>يادآوري :</a:t>
            </a:r>
            <a:r>
              <a:rPr lang="ar-SA" sz="3600">
                <a:latin typeface="Times New Roman" pitchFamily="18" charset="0"/>
                <a:cs typeface="Titr" pitchFamily="2" charset="-78"/>
              </a:rPr>
              <a:t> </a:t>
            </a:r>
            <a:r>
              <a:rPr lang="ar-SA" sz="3600">
                <a:latin typeface="Times New Roman" pitchFamily="18" charset="0"/>
              </a:rPr>
              <a:t>معيارهاي مميزي به عنوان مرجع مورد استفاده قرار مي‌گيرد تا شواهد مميزي (3-3) با آن مقايسه شود.</a:t>
            </a:r>
            <a:endParaRPr lang="en-US" sz="3600">
              <a:latin typeface="Times New Roman" pitchFamily="18" charset="0"/>
            </a:endParaRPr>
          </a:p>
          <a:p>
            <a:pPr algn="justLow" eaLnBrk="0" hangingPunct="0">
              <a:lnSpc>
                <a:spcPct val="85000"/>
              </a:lnSpc>
              <a:spcBef>
                <a:spcPct val="50000"/>
              </a:spcBef>
              <a:defRPr/>
            </a:pPr>
            <a:r>
              <a:rPr lang="ar-SA" sz="4000">
                <a:solidFill>
                  <a:srgbClr val="CC3300"/>
                </a:solidFill>
                <a:effectLst>
                  <a:outerShdw blurRad="38100" dist="38100" dir="2700000" algn="tl">
                    <a:srgbClr val="C0C0C0"/>
                  </a:outerShdw>
                </a:effectLst>
              </a:rPr>
              <a:t>شواهد مميزي</a:t>
            </a:r>
            <a:endParaRPr lang="en-US" sz="4000">
              <a:solidFill>
                <a:srgbClr val="CC3300"/>
              </a:solidFill>
              <a:effectLst>
                <a:outerShdw blurRad="38100" dist="38100" dir="2700000" algn="tl">
                  <a:srgbClr val="C0C0C0"/>
                </a:outerShdw>
              </a:effectLst>
            </a:endParaRPr>
          </a:p>
          <a:p>
            <a:pPr algn="justLow" eaLnBrk="0" hangingPunct="0">
              <a:lnSpc>
                <a:spcPct val="85000"/>
              </a:lnSpc>
              <a:spcBef>
                <a:spcPct val="50000"/>
              </a:spcBef>
              <a:defRPr/>
            </a:pPr>
            <a:r>
              <a:rPr lang="ar-SA" sz="3600">
                <a:latin typeface="Times New Roman" pitchFamily="18" charset="0"/>
              </a:rPr>
              <a:t>سوابق، اظهارات واقعي يا ساير اطلاعاتي كه مرتبط با معيارهاي</a:t>
            </a:r>
            <a:r>
              <a:rPr lang="en-US" sz="3600">
                <a:latin typeface="Times New Roman" pitchFamily="18" charset="0"/>
              </a:rPr>
              <a:t> </a:t>
            </a:r>
            <a:r>
              <a:rPr lang="ar-SA" sz="3600">
                <a:latin typeface="Times New Roman" pitchFamily="18" charset="0"/>
              </a:rPr>
              <a:t>مميزي بوده و قابل تصديق مي‌باشد.</a:t>
            </a:r>
          </a:p>
          <a:p>
            <a:pPr algn="justLow" eaLnBrk="0" hangingPunct="0">
              <a:lnSpc>
                <a:spcPct val="85000"/>
              </a:lnSpc>
              <a:spcBef>
                <a:spcPct val="50000"/>
              </a:spcBef>
              <a:defRPr/>
            </a:pPr>
            <a:r>
              <a:rPr lang="ar-SA" sz="3600">
                <a:latin typeface="Times New Roman" pitchFamily="18" charset="0"/>
              </a:rPr>
              <a:t>يادآوري : شواهد مميزي مي‌تواند كيفي يا كمي باشد.</a:t>
            </a:r>
          </a:p>
        </p:txBody>
      </p:sp>
      <p:sp>
        <p:nvSpPr>
          <p:cNvPr id="3908614" name="Text Box 6"/>
          <p:cNvSpPr txBox="1">
            <a:spLocks noChangeArrowheads="1"/>
          </p:cNvSpPr>
          <p:nvPr/>
        </p:nvSpPr>
        <p:spPr bwMode="auto">
          <a:xfrm>
            <a:off x="663347"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08610"/>
                                        </p:tgtEl>
                                        <p:attrNameLst>
                                          <p:attrName>style.visibility</p:attrName>
                                        </p:attrNameLst>
                                      </p:cBhvr>
                                      <p:to>
                                        <p:strVal val="visible"/>
                                      </p:to>
                                    </p:set>
                                    <p:animEffect transition="in" filter="strips(downLeft)">
                                      <p:cBhvr>
                                        <p:cTn id="7" dur="500"/>
                                        <p:tgtEl>
                                          <p:spTgt spid="3908610"/>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08614"/>
                                        </p:tgtEl>
                                        <p:attrNameLst>
                                          <p:attrName>style.visibility</p:attrName>
                                        </p:attrNameLst>
                                      </p:cBhvr>
                                      <p:to>
                                        <p:strVal val="visible"/>
                                      </p:to>
                                    </p:set>
                                    <p:animEffect transition="in" filter="barn(outVertical)">
                                      <p:cBhvr>
                                        <p:cTn id="11" dur="500"/>
                                        <p:tgtEl>
                                          <p:spTgt spid="390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8610" grpId="0" autoUpdateAnimBg="0"/>
      <p:bldP spid="3908614"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0658" name="Text Box 2"/>
          <p:cNvSpPr txBox="1">
            <a:spLocks noChangeArrowheads="1"/>
          </p:cNvSpPr>
          <p:nvPr/>
        </p:nvSpPr>
        <p:spPr bwMode="auto">
          <a:xfrm>
            <a:off x="85725" y="1014413"/>
            <a:ext cx="9736138" cy="5273675"/>
          </a:xfrm>
          <a:prstGeom prst="rect">
            <a:avLst/>
          </a:prstGeom>
          <a:extLst>
            <a:ext uri="{909E8E84-426E-40dd-AFC4-6F175D3DCCD1}"/>
            <a:ext uri="{91240B29-F687-4f45-9708-019B960494DF}"/>
            <a:ext uri="{AF507438-7753-43e0-B8FC-AC1667EBCBE1}"/>
          </a:extLst>
        </p:spPr>
        <p:txBody>
          <a:bodyPr>
            <a:spAutoFit/>
          </a:bodyPr>
          <a:lstStyle/>
          <a:p>
            <a:pPr algn="justLow" eaLnBrk="0" hangingPunct="0">
              <a:spcBef>
                <a:spcPct val="50000"/>
              </a:spcBef>
              <a:buSzPct val="180000"/>
              <a:defRPr/>
            </a:pPr>
            <a:r>
              <a:rPr lang="ar-SA" sz="4000">
                <a:solidFill>
                  <a:srgbClr val="CC3300"/>
                </a:solidFill>
                <a:effectLst>
                  <a:outerShdw blurRad="38100" dist="38100" dir="2700000" algn="tl">
                    <a:srgbClr val="C0C0C0"/>
                  </a:outerShdw>
                </a:effectLst>
              </a:rPr>
              <a:t>يافته‌هاي مميزي</a:t>
            </a:r>
            <a:endParaRPr lang="en-US" sz="4000"/>
          </a:p>
          <a:p>
            <a:pPr algn="justLow" eaLnBrk="0" hangingPunct="0">
              <a:spcBef>
                <a:spcPct val="50000"/>
              </a:spcBef>
              <a:buSzPct val="180000"/>
              <a:defRPr/>
            </a:pPr>
            <a:r>
              <a:rPr lang="ar-SA">
                <a:latin typeface="Times New Roman" pitchFamily="18" charset="0"/>
              </a:rPr>
              <a:t>نتايج ارزيابي شواهد مميزي جمع‌آوري شده در برابر معيارهاي مميزي</a:t>
            </a:r>
            <a:endParaRPr lang="ar-SA">
              <a:latin typeface="Times New Roman" pitchFamily="18" charset="0"/>
              <a:cs typeface="Titr" pitchFamily="2" charset="-78"/>
            </a:endParaRPr>
          </a:p>
          <a:p>
            <a:pPr algn="justLow" eaLnBrk="0" hangingPunct="0">
              <a:spcBef>
                <a:spcPct val="50000"/>
              </a:spcBef>
              <a:buSzPct val="180000"/>
              <a:defRPr/>
            </a:pPr>
            <a:r>
              <a:rPr lang="ar-SA">
                <a:latin typeface="Times New Roman" pitchFamily="18" charset="0"/>
              </a:rPr>
              <a:t>يادآوري : يافته‌هاي مميزي مي‌تواند تطابق يا عدم تطابق با معيارهاي</a:t>
            </a:r>
            <a:r>
              <a:rPr lang="en-US">
                <a:latin typeface="Times New Roman" pitchFamily="18" charset="0"/>
              </a:rPr>
              <a:t> </a:t>
            </a:r>
            <a:r>
              <a:rPr lang="ar-SA">
                <a:latin typeface="Times New Roman" pitchFamily="18" charset="0"/>
              </a:rPr>
              <a:t>مميزي يا فرصت‌هاي بهبود را نشان دهد.</a:t>
            </a:r>
            <a:endParaRPr lang="en-US">
              <a:latin typeface="Times New Roman" pitchFamily="18" charset="0"/>
            </a:endParaRPr>
          </a:p>
          <a:p>
            <a:pPr algn="justLow" eaLnBrk="0" hangingPunct="0">
              <a:spcBef>
                <a:spcPct val="50000"/>
              </a:spcBef>
              <a:buSzPct val="180000"/>
              <a:defRPr/>
            </a:pPr>
            <a:r>
              <a:rPr lang="ar-SA" sz="4000">
                <a:solidFill>
                  <a:srgbClr val="CC3300"/>
                </a:solidFill>
                <a:effectLst>
                  <a:outerShdw blurRad="38100" dist="38100" dir="2700000" algn="tl">
                    <a:srgbClr val="C0C0C0"/>
                  </a:outerShdw>
                </a:effectLst>
              </a:rPr>
              <a:t>نتيجه مميزي</a:t>
            </a:r>
            <a:endParaRPr lang="en-US" sz="4000">
              <a:solidFill>
                <a:srgbClr val="CC3300"/>
              </a:solidFill>
              <a:effectLst>
                <a:outerShdw blurRad="38100" dist="38100" dir="2700000" algn="tl">
                  <a:srgbClr val="C0C0C0"/>
                </a:outerShdw>
              </a:effectLst>
            </a:endParaRPr>
          </a:p>
          <a:p>
            <a:pPr algn="justLow" eaLnBrk="0" hangingPunct="0">
              <a:spcBef>
                <a:spcPct val="50000"/>
              </a:spcBef>
              <a:buSzPct val="180000"/>
              <a:defRPr/>
            </a:pPr>
            <a:r>
              <a:rPr lang="ar-SA"/>
              <a:t>خروجي مميزي، فراهم شده توسط تيم مميزي</a:t>
            </a:r>
            <a:r>
              <a:rPr lang="en-US"/>
              <a:t> </a:t>
            </a:r>
            <a:r>
              <a:rPr lang="ar-SA"/>
              <a:t>با درنظر گرفتن اهداف مميزي و كليه يافته‌هاي مميزي</a:t>
            </a:r>
          </a:p>
        </p:txBody>
      </p:sp>
      <p:sp>
        <p:nvSpPr>
          <p:cNvPr id="24579"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10661" name="Text Box 5"/>
          <p:cNvSpPr txBox="1">
            <a:spLocks noChangeArrowheads="1"/>
          </p:cNvSpPr>
          <p:nvPr/>
        </p:nvSpPr>
        <p:spPr bwMode="auto">
          <a:xfrm>
            <a:off x="652461"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10658"/>
                                        </p:tgtEl>
                                        <p:attrNameLst>
                                          <p:attrName>style.visibility</p:attrName>
                                        </p:attrNameLst>
                                      </p:cBhvr>
                                      <p:to>
                                        <p:strVal val="visible"/>
                                      </p:to>
                                    </p:set>
                                    <p:animEffect transition="in" filter="strips(downLeft)">
                                      <p:cBhvr>
                                        <p:cTn id="7" dur="500"/>
                                        <p:tgtEl>
                                          <p:spTgt spid="3910658"/>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10661"/>
                                        </p:tgtEl>
                                        <p:attrNameLst>
                                          <p:attrName>style.visibility</p:attrName>
                                        </p:attrNameLst>
                                      </p:cBhvr>
                                      <p:to>
                                        <p:strVal val="visible"/>
                                      </p:to>
                                    </p:set>
                                    <p:animEffect transition="in" filter="barn(outVertical)">
                                      <p:cBhvr>
                                        <p:cTn id="11" dur="500"/>
                                        <p:tgtEl>
                                          <p:spTgt spid="391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0658" grpId="0" autoUpdateAnimBg="0"/>
      <p:bldP spid="3910661" grpId="0"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2706" name="Text Box 2"/>
          <p:cNvSpPr txBox="1">
            <a:spLocks noChangeArrowheads="1"/>
          </p:cNvSpPr>
          <p:nvPr/>
        </p:nvSpPr>
        <p:spPr bwMode="auto">
          <a:xfrm>
            <a:off x="68263" y="969963"/>
            <a:ext cx="9780587" cy="5186362"/>
          </a:xfrm>
          <a:prstGeom prst="rect">
            <a:avLst/>
          </a:prstGeom>
          <a:extLst>
            <a:ext uri="{909E8E84-426E-40dd-AFC4-6F175D3DCCD1}"/>
            <a:ext uri="{91240B29-F687-4f45-9708-019B960494DF}"/>
            <a:ext uri="{AF507438-7753-43e0-B8FC-AC1667EBCBE1}"/>
          </a:extLst>
        </p:spPr>
        <p:txBody>
          <a:bodyPr>
            <a:spAutoFit/>
          </a:bodyPr>
          <a:lstStyle/>
          <a:p>
            <a:pPr algn="justLow" eaLnBrk="0" hangingPunct="0">
              <a:spcBef>
                <a:spcPct val="50000"/>
              </a:spcBef>
              <a:buSzPct val="180000"/>
              <a:defRPr/>
            </a:pPr>
            <a:r>
              <a:rPr lang="ar-SA" sz="4000">
                <a:solidFill>
                  <a:srgbClr val="CC3300"/>
                </a:solidFill>
                <a:effectLst>
                  <a:outerShdw blurRad="38100" dist="38100" dir="2700000" algn="tl">
                    <a:srgbClr val="C0C0C0"/>
                  </a:outerShdw>
                </a:effectLst>
              </a:rPr>
              <a:t>مشتري مميزي</a:t>
            </a:r>
            <a:endParaRPr lang="fa-IR" sz="4000">
              <a:solidFill>
                <a:srgbClr val="CC3300"/>
              </a:solidFill>
              <a:effectLst>
                <a:outerShdw blurRad="38100" dist="38100" dir="2700000" algn="tl">
                  <a:srgbClr val="C0C0C0"/>
                </a:outerShdw>
              </a:effectLst>
            </a:endParaRPr>
          </a:p>
          <a:p>
            <a:pPr algn="justLow" eaLnBrk="0" hangingPunct="0">
              <a:spcBef>
                <a:spcPct val="50000"/>
              </a:spcBef>
              <a:buSzPct val="180000"/>
              <a:defRPr/>
            </a:pPr>
            <a:r>
              <a:rPr lang="ar-SA" sz="3600"/>
              <a:t>سازمان يا فرد متقاضي يك مميزي </a:t>
            </a:r>
            <a:endParaRPr lang="fa-IR" sz="3600"/>
          </a:p>
          <a:p>
            <a:pPr algn="justLow" eaLnBrk="0" hangingPunct="0">
              <a:spcBef>
                <a:spcPct val="50000"/>
              </a:spcBef>
              <a:buSzPct val="180000"/>
              <a:defRPr/>
            </a:pPr>
            <a:r>
              <a:rPr lang="ar-SA" sz="3600"/>
              <a:t>يادآوري : مشتري مميزي ممكـن اسـت مميزي‌شونـده يا هر سازمان ديگري كه طبق قانون يا بر</a:t>
            </a:r>
            <a:r>
              <a:rPr lang="fa-IR" sz="3600"/>
              <a:t>ا</a:t>
            </a:r>
            <a:r>
              <a:rPr lang="ar-SA" sz="3600"/>
              <a:t>ساس قرارداد، حق درخواست مميزي را دارد،باشد.</a:t>
            </a:r>
            <a:endParaRPr lang="en-US" sz="3600"/>
          </a:p>
          <a:p>
            <a:pPr eaLnBrk="0" hangingPunct="0">
              <a:spcBef>
                <a:spcPct val="50000"/>
              </a:spcBef>
              <a:defRPr/>
            </a:pPr>
            <a:r>
              <a:rPr lang="ar-SA" sz="4000">
                <a:solidFill>
                  <a:srgbClr val="CC3300"/>
                </a:solidFill>
                <a:effectLst>
                  <a:outerShdw blurRad="38100" dist="38100" dir="2700000" algn="tl">
                    <a:srgbClr val="C0C0C0"/>
                  </a:outerShdw>
                </a:effectLst>
              </a:rPr>
              <a:t>مميزي‌شونده</a:t>
            </a:r>
            <a:endParaRPr lang="en-US" sz="4000">
              <a:solidFill>
                <a:srgbClr val="CC3300"/>
              </a:solidFill>
              <a:effectLst>
                <a:outerShdw blurRad="38100" dist="38100" dir="2700000" algn="tl">
                  <a:srgbClr val="C0C0C0"/>
                </a:outerShdw>
              </a:effectLst>
            </a:endParaRPr>
          </a:p>
          <a:p>
            <a:pPr eaLnBrk="0" hangingPunct="0">
              <a:spcBef>
                <a:spcPct val="50000"/>
              </a:spcBef>
              <a:defRPr/>
            </a:pPr>
            <a:r>
              <a:rPr lang="ar-SA" sz="3600"/>
              <a:t> سازماني كه در حال مميزي‌شدن مي‌باشد.</a:t>
            </a:r>
            <a:endParaRPr lang="ar-SA">
              <a:latin typeface="Times New Roman" pitchFamily="18" charset="0"/>
            </a:endParaRPr>
          </a:p>
        </p:txBody>
      </p:sp>
      <p:sp>
        <p:nvSpPr>
          <p:cNvPr id="25603"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12709" name="Text Box 5"/>
          <p:cNvSpPr txBox="1">
            <a:spLocks noChangeArrowheads="1"/>
          </p:cNvSpPr>
          <p:nvPr/>
        </p:nvSpPr>
        <p:spPr bwMode="auto">
          <a:xfrm>
            <a:off x="674233"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12706"/>
                                        </p:tgtEl>
                                        <p:attrNameLst>
                                          <p:attrName>style.visibility</p:attrName>
                                        </p:attrNameLst>
                                      </p:cBhvr>
                                      <p:to>
                                        <p:strVal val="visible"/>
                                      </p:to>
                                    </p:set>
                                    <p:animEffect transition="in" filter="strips(downLeft)">
                                      <p:cBhvr>
                                        <p:cTn id="7" dur="500"/>
                                        <p:tgtEl>
                                          <p:spTgt spid="3912706"/>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12709"/>
                                        </p:tgtEl>
                                        <p:attrNameLst>
                                          <p:attrName>style.visibility</p:attrName>
                                        </p:attrNameLst>
                                      </p:cBhvr>
                                      <p:to>
                                        <p:strVal val="visible"/>
                                      </p:to>
                                    </p:set>
                                    <p:animEffect transition="in" filter="barn(outVertical)">
                                      <p:cBhvr>
                                        <p:cTn id="11" dur="500"/>
                                        <p:tgtEl>
                                          <p:spTgt spid="391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2706" grpId="0" autoUpdateAnimBg="0"/>
      <p:bldP spid="3912709" grpId="0"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14757" name="Text Box 5"/>
          <p:cNvSpPr txBox="1">
            <a:spLocks noChangeArrowheads="1"/>
          </p:cNvSpPr>
          <p:nvPr/>
        </p:nvSpPr>
        <p:spPr bwMode="auto">
          <a:xfrm>
            <a:off x="652461"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
        <p:nvSpPr>
          <p:cNvPr id="3914758" name="Text Box 6"/>
          <p:cNvSpPr txBox="1">
            <a:spLocks noChangeArrowheads="1"/>
          </p:cNvSpPr>
          <p:nvPr/>
        </p:nvSpPr>
        <p:spPr bwMode="auto">
          <a:xfrm>
            <a:off x="93663" y="979488"/>
            <a:ext cx="9726612" cy="5702300"/>
          </a:xfrm>
          <a:prstGeom prst="rect">
            <a:avLst/>
          </a:prstGeom>
          <a:extLst>
            <a:ext uri="{909E8E84-426E-40dd-AFC4-6F175D3DCCD1}"/>
            <a:ext uri="{91240B29-F687-4f45-9708-019B960494DF}"/>
            <a:ext uri="{AF507438-7753-43e0-B8FC-AC1667EBCBE1}"/>
          </a:extLst>
        </p:spPr>
        <p:txBody>
          <a:bodyPr lIns="0">
            <a:spAutoFit/>
          </a:bodyPr>
          <a:lstStyle/>
          <a:p>
            <a:pPr algn="justLow" eaLnBrk="0" hangingPunct="0">
              <a:spcBef>
                <a:spcPct val="50000"/>
              </a:spcBef>
              <a:defRPr/>
            </a:pPr>
            <a:r>
              <a:rPr lang="ar-SA">
                <a:solidFill>
                  <a:srgbClr val="CC3300"/>
                </a:solidFill>
                <a:effectLst>
                  <a:outerShdw blurRad="38100" dist="38100" dir="2700000" algn="tl">
                    <a:srgbClr val="C0C0C0"/>
                  </a:outerShdw>
                </a:effectLst>
              </a:rPr>
              <a:t>مميز</a:t>
            </a:r>
            <a:r>
              <a:rPr lang="ar-SA"/>
              <a:t> </a:t>
            </a:r>
            <a:endParaRPr lang="en-US"/>
          </a:p>
          <a:p>
            <a:pPr algn="justLow" eaLnBrk="0" hangingPunct="0">
              <a:spcBef>
                <a:spcPct val="50000"/>
              </a:spcBef>
              <a:defRPr/>
            </a:pPr>
            <a:r>
              <a:rPr lang="ar-SA"/>
              <a:t>فرد ذيصلاح جهت انجام مميزي</a:t>
            </a:r>
          </a:p>
          <a:p>
            <a:pPr algn="justLow" eaLnBrk="0" hangingPunct="0">
              <a:lnSpc>
                <a:spcPct val="150000"/>
              </a:lnSpc>
              <a:buSzPct val="180000"/>
              <a:defRPr/>
            </a:pPr>
            <a:r>
              <a:rPr lang="ar-SA">
                <a:solidFill>
                  <a:srgbClr val="CC3300"/>
                </a:solidFill>
                <a:effectLst>
                  <a:outerShdw blurRad="38100" dist="38100" dir="2700000" algn="tl">
                    <a:srgbClr val="C0C0C0"/>
                  </a:outerShdw>
                </a:effectLst>
              </a:rPr>
              <a:t>تيم مميزي</a:t>
            </a:r>
            <a:endParaRPr lang="en-US"/>
          </a:p>
          <a:p>
            <a:pPr algn="justLow" eaLnBrk="0" hangingPunct="0">
              <a:lnSpc>
                <a:spcPct val="150000"/>
              </a:lnSpc>
              <a:buSzPct val="180000"/>
              <a:defRPr/>
            </a:pPr>
            <a:r>
              <a:rPr lang="ar-SA"/>
              <a:t>يك يا چند مميز انجام‌دهنـدة مميزي كه در صورت نياز تـوسط كارشناسـان فنـي پشتيبـاني مي‌شوند.</a:t>
            </a:r>
          </a:p>
          <a:p>
            <a:pPr algn="justLow" eaLnBrk="0" hangingPunct="0">
              <a:lnSpc>
                <a:spcPct val="150000"/>
              </a:lnSpc>
              <a:buSzPct val="180000"/>
              <a:defRPr/>
            </a:pPr>
            <a:r>
              <a:rPr lang="ar-SA"/>
              <a:t>يادآوري1 : يك نفر از تيم مميـزي بـه عنـوان ســرمميز</a:t>
            </a:r>
            <a:r>
              <a:rPr lang="fa-IR"/>
              <a:t>منصوب مي‌شود.</a:t>
            </a:r>
          </a:p>
          <a:p>
            <a:pPr algn="justLow" eaLnBrk="0" hangingPunct="0">
              <a:lnSpc>
                <a:spcPct val="150000"/>
              </a:lnSpc>
              <a:buSzPct val="180000"/>
              <a:defRPr/>
            </a:pPr>
            <a:r>
              <a:rPr lang="ar-SA"/>
              <a:t>يادآوري 2 : تيم مميزي ممكن است شامل مميزان كارآموزباشد.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14757"/>
                                        </p:tgtEl>
                                        <p:attrNameLst>
                                          <p:attrName>style.visibility</p:attrName>
                                        </p:attrNameLst>
                                      </p:cBhvr>
                                      <p:to>
                                        <p:strVal val="visible"/>
                                      </p:to>
                                    </p:set>
                                    <p:animEffect transition="in" filter="barn(outVertical)">
                                      <p:cBhvr>
                                        <p:cTn id="7" dur="500"/>
                                        <p:tgtEl>
                                          <p:spTgt spid="3914757"/>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14758"/>
                                        </p:tgtEl>
                                        <p:attrNameLst>
                                          <p:attrName>style.visibility</p:attrName>
                                        </p:attrNameLst>
                                      </p:cBhvr>
                                      <p:to>
                                        <p:strVal val="visible"/>
                                      </p:to>
                                    </p:set>
                                    <p:animEffect transition="in" filter="strips(downLeft)">
                                      <p:cBhvr>
                                        <p:cTn id="11" dur="500"/>
                                        <p:tgtEl>
                                          <p:spTgt spid="391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4757" grpId="0" autoUpdateAnimBg="0"/>
      <p:bldP spid="391475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185738"/>
            <a:ext cx="9906000" cy="609600"/>
          </a:xfrm>
          <a:prstGeom prst="rect">
            <a:avLst/>
          </a:prstGeom>
          <a:solidFill>
            <a:srgbClr val="0000FF"/>
          </a:solidFill>
          <a:ln w="9525">
            <a:noFill/>
            <a:miter lim="800000"/>
            <a:headEnd/>
            <a:tailEnd/>
          </a:ln>
        </p:spPr>
        <p:txBody>
          <a:bodyPr anchor="ctr"/>
          <a:lstStyle/>
          <a:p>
            <a:pPr algn="ctr" defTabSz="977900" eaLnBrk="0" hangingPunct="0">
              <a:defRPr/>
            </a:pPr>
            <a:r>
              <a:rPr lang="fa-IR" sz="3600" b="1" dirty="0">
                <a:solidFill>
                  <a:schemeClr val="bg1"/>
                </a:solidFill>
                <a:latin typeface="+mj-lt"/>
                <a:ea typeface="+mj-ea"/>
                <a:cs typeface="+mj-cs"/>
              </a:rPr>
              <a:t>مرجع جامع درس</a:t>
            </a:r>
            <a:endParaRPr lang="en-US" sz="3600" b="1" dirty="0">
              <a:solidFill>
                <a:schemeClr val="bg1"/>
              </a:solidFill>
              <a:latin typeface="+mj-lt"/>
              <a:ea typeface="+mj-ea"/>
              <a:cs typeface="+mj-cs"/>
            </a:endParaRPr>
          </a:p>
        </p:txBody>
      </p:sp>
      <p:pic>
        <p:nvPicPr>
          <p:cNvPr id="61442" name="Picture 4" descr="C:\Users\taghizadeh\Desktop\51DM1HB9FVL__BO2,204,203,200_PIsitb-dp-500-arrow,TopRight,45,-64_OU01_AA240_SH20_.jpg"/>
          <p:cNvPicPr>
            <a:picLocks noChangeAspect="1" noChangeArrowheads="1"/>
          </p:cNvPicPr>
          <p:nvPr/>
        </p:nvPicPr>
        <p:blipFill>
          <a:blip r:embed="rId3" cstate="print"/>
          <a:srcRect l="11513" t="10988" r="20184"/>
          <a:stretch>
            <a:fillRect/>
          </a:stretch>
        </p:blipFill>
        <p:spPr bwMode="auto">
          <a:xfrm>
            <a:off x="52388" y="885825"/>
            <a:ext cx="2217737" cy="2889250"/>
          </a:xfrm>
          <a:prstGeom prst="rect">
            <a:avLst/>
          </a:prstGeom>
          <a:noFill/>
          <a:ln w="9525">
            <a:noFill/>
            <a:miter lim="800000"/>
            <a:headEnd/>
            <a:tailEnd/>
          </a:ln>
        </p:spPr>
      </p:pic>
      <p:pic>
        <p:nvPicPr>
          <p:cNvPr id="61443" name="Picture 5" descr="C:\Users\taghizadeh\ATH\PHD\TQM\John Oakland\index0.php_files\oakland_j.jpg"/>
          <p:cNvPicPr>
            <a:picLocks noChangeAspect="1" noChangeArrowheads="1"/>
          </p:cNvPicPr>
          <p:nvPr/>
        </p:nvPicPr>
        <p:blipFill>
          <a:blip r:embed="rId4" cstate="print"/>
          <a:srcRect/>
          <a:stretch>
            <a:fillRect/>
          </a:stretch>
        </p:blipFill>
        <p:spPr bwMode="auto">
          <a:xfrm>
            <a:off x="52388" y="3733800"/>
            <a:ext cx="2217737" cy="2963863"/>
          </a:xfrm>
          <a:prstGeom prst="rect">
            <a:avLst/>
          </a:prstGeom>
          <a:noFill/>
          <a:ln w="9525">
            <a:noFill/>
            <a:miter lim="800000"/>
            <a:headEnd/>
            <a:tailEnd/>
          </a:ln>
        </p:spPr>
      </p:pic>
      <p:sp>
        <p:nvSpPr>
          <p:cNvPr id="61444" name="Rectangle 5"/>
          <p:cNvSpPr>
            <a:spLocks noChangeArrowheads="1"/>
          </p:cNvSpPr>
          <p:nvPr/>
        </p:nvSpPr>
        <p:spPr bwMode="auto">
          <a:xfrm>
            <a:off x="2270125" y="3632200"/>
            <a:ext cx="7537450" cy="3186113"/>
          </a:xfrm>
          <a:prstGeom prst="rect">
            <a:avLst/>
          </a:prstGeom>
          <a:noFill/>
          <a:ln w="9525">
            <a:noFill/>
            <a:miter lim="800000"/>
            <a:headEnd/>
            <a:tailEnd/>
          </a:ln>
        </p:spPr>
        <p:txBody>
          <a:bodyPr>
            <a:spAutoFit/>
          </a:bodyPr>
          <a:lstStyle/>
          <a:p>
            <a:pPr algn="l" rtl="0" eaLnBrk="0" hangingPunct="0"/>
            <a:r>
              <a:rPr lang="en-US" sz="1600" b="1" dirty="0"/>
              <a:t>Prof John S Oakland</a:t>
            </a:r>
            <a:r>
              <a:rPr lang="en-US" sz="1100" dirty="0"/>
              <a:t/>
            </a:r>
            <a:br>
              <a:rPr lang="en-US" sz="1100" dirty="0"/>
            </a:br>
            <a:r>
              <a:rPr lang="en-US" sz="1100" dirty="0"/>
              <a:t>E-mail: </a:t>
            </a:r>
            <a:r>
              <a:rPr lang="en-US" sz="1100" b="1" dirty="0">
                <a:hlinkClick r:id="rId5"/>
              </a:rPr>
              <a:t>jso@lubs.leeds.ac.uk</a:t>
            </a:r>
            <a:r>
              <a:rPr lang="en-US" sz="1100" dirty="0"/>
              <a:t/>
            </a:r>
            <a:br>
              <a:rPr lang="en-US" sz="1100" dirty="0"/>
            </a:br>
            <a:r>
              <a:rPr lang="en-US" sz="1100" dirty="0"/>
              <a:t>Telephone: </a:t>
            </a:r>
            <a:r>
              <a:rPr lang="en-US" sz="1100" b="1" dirty="0"/>
              <a:t>+44 (0)7802 409481</a:t>
            </a:r>
            <a:r>
              <a:rPr lang="en-US" sz="1100" dirty="0"/>
              <a:t/>
            </a:r>
            <a:br>
              <a:rPr lang="en-US" sz="1100" dirty="0"/>
            </a:br>
            <a:r>
              <a:rPr lang="en-US" sz="1100" dirty="0"/>
              <a:t>Location: </a:t>
            </a:r>
            <a:r>
              <a:rPr lang="en-US" sz="1100" b="1" dirty="0"/>
              <a:t>1.13</a:t>
            </a:r>
            <a:r>
              <a:rPr lang="en-US" sz="1100" dirty="0"/>
              <a:t/>
            </a:r>
            <a:br>
              <a:rPr lang="en-US" sz="1100" dirty="0"/>
            </a:br>
            <a:r>
              <a:rPr lang="en-US" sz="1100" dirty="0"/>
              <a:t>Division: </a:t>
            </a:r>
            <a:r>
              <a:rPr lang="en-US" sz="1100" b="1" dirty="0"/>
              <a:t>Management</a:t>
            </a:r>
            <a:r>
              <a:rPr lang="en-US" sz="1100" dirty="0"/>
              <a:t/>
            </a:r>
            <a:br>
              <a:rPr lang="en-US" sz="1100" dirty="0"/>
            </a:br>
            <a:r>
              <a:rPr lang="en-US" sz="1100" dirty="0"/>
              <a:t>Position: </a:t>
            </a:r>
            <a:r>
              <a:rPr lang="en-US" sz="1100" b="1" dirty="0"/>
              <a:t>Professor of Business Excellence and Quality Management</a:t>
            </a:r>
            <a:r>
              <a:rPr lang="en-US" sz="1100" dirty="0"/>
              <a:t/>
            </a:r>
            <a:br>
              <a:rPr lang="en-US" sz="1100" dirty="0"/>
            </a:br>
            <a:r>
              <a:rPr lang="en-US" sz="1100" dirty="0"/>
              <a:t>Experience</a:t>
            </a:r>
            <a:br>
              <a:rPr lang="en-US" sz="1100" dirty="0"/>
            </a:br>
            <a:r>
              <a:rPr lang="en-US" sz="1100" dirty="0"/>
              <a:t>He is also Executive Chairman of Oakland Consulting plc (</a:t>
            </a:r>
            <a:r>
              <a:rPr lang="en-US" sz="1100" dirty="0">
                <a:hlinkClick r:id="rId6"/>
              </a:rPr>
              <a:t>www.oaklandconsulting.com</a:t>
            </a:r>
            <a:r>
              <a:rPr lang="en-US" sz="1100" dirty="0"/>
              <a:t>) and Head of its Research and Education Division, The European Centre for Business Excellence (</a:t>
            </a:r>
            <a:r>
              <a:rPr lang="en-US" sz="1100" dirty="0">
                <a:hlinkClick r:id="rId7"/>
              </a:rPr>
              <a:t>www.ecforbe.com</a:t>
            </a:r>
            <a:r>
              <a:rPr lang="en-US" sz="1100" dirty="0"/>
              <a:t>) , which has strong links with the University of Leeds.</a:t>
            </a:r>
            <a:br>
              <a:rPr lang="en-US" sz="1100" dirty="0"/>
            </a:br>
            <a:r>
              <a:rPr lang="en-US" sz="1100" dirty="0"/>
              <a:t>Professor Oakland began his career in the British Iron and Steel Research Association (BISRA). Following his PhD he had a successful industrial career in research and development with Sandoz - the multinational Swiss owned company, and in production/operations management with part of Union Carbide. He then spent almost twenty years as an academic and consultant in the field of Total Quality Management (TQM) and Business Excellence at the University of Bradford Management Centre, where he was Professor of TQM and head of the European Centre for TQM. John left Bradford at the end of 1996 to concentrate on his research and consultancy work in the European Centre for Business Excellence, now based in Leeds, and formed an alliance with LUBS. He was appointed to a visiting Chair in Business Excellence in April 1997 and to a part-time Chair in March 1999.</a:t>
            </a:r>
          </a:p>
        </p:txBody>
      </p:sp>
      <p:sp>
        <p:nvSpPr>
          <p:cNvPr id="61445" name="Rectangle 6"/>
          <p:cNvSpPr>
            <a:spLocks noChangeArrowheads="1"/>
          </p:cNvSpPr>
          <p:nvPr/>
        </p:nvSpPr>
        <p:spPr bwMode="auto">
          <a:xfrm>
            <a:off x="2349500" y="1168400"/>
            <a:ext cx="7331075" cy="2338388"/>
          </a:xfrm>
          <a:prstGeom prst="rect">
            <a:avLst/>
          </a:prstGeom>
          <a:noFill/>
          <a:ln w="9525">
            <a:noFill/>
            <a:miter lim="800000"/>
            <a:headEnd/>
            <a:tailEnd/>
          </a:ln>
        </p:spPr>
        <p:txBody>
          <a:bodyPr>
            <a:spAutoFit/>
          </a:bodyPr>
          <a:lstStyle/>
          <a:p>
            <a:pPr algn="l" rtl="0" eaLnBrk="0" hangingPunct="0"/>
            <a:r>
              <a:rPr lang="en-US" sz="2000" b="1" dirty="0"/>
              <a:t>TQM: Text with Cases, Third Edition </a:t>
            </a:r>
            <a:r>
              <a:rPr lang="en-US" dirty="0"/>
              <a:t/>
            </a:r>
            <a:br>
              <a:rPr lang="en-US" dirty="0"/>
            </a:br>
            <a:r>
              <a:rPr lang="en-US" dirty="0"/>
              <a:t>by John S Oakland (Author)</a:t>
            </a:r>
          </a:p>
          <a:p>
            <a:pPr algn="l" rtl="0" eaLnBrk="0" hangingPunct="0"/>
            <a:endParaRPr lang="en-US" dirty="0"/>
          </a:p>
          <a:p>
            <a:pPr algn="l" rtl="0" eaLnBrk="0" hangingPunct="0"/>
            <a:r>
              <a:rPr lang="en-US" b="1" dirty="0"/>
              <a:t>Product Details: </a:t>
            </a:r>
            <a:r>
              <a:rPr lang="en-US" dirty="0"/>
              <a:t>Paperback: 496 pages, Publisher: Butterworth-Heinemann; 3 edition (June 2003), Language: English </a:t>
            </a:r>
          </a:p>
          <a:p>
            <a:pPr algn="l" rtl="0" eaLnBrk="0" hangingPunct="0"/>
            <a:r>
              <a:rPr lang="en-US" dirty="0"/>
              <a:t>ISBN-10: 0750657405,ISBN-13: 978-0750657402 </a:t>
            </a:r>
          </a:p>
          <a:p>
            <a:pPr algn="l" rtl="0" eaLnBrk="0" hangingPunct="0"/>
            <a:r>
              <a:rPr lang="en-US" dirty="0"/>
              <a:t>Product Dimensions: 9.4 x 7.4 x 1.1 inches </a:t>
            </a:r>
          </a:p>
          <a:p>
            <a:pPr algn="l" rtl="0" eaLnBrk="0" hangingPunct="0"/>
            <a:r>
              <a:rPr lang="en-US" dirty="0"/>
              <a:t>Shipping Weight: 1.8 pounds </a:t>
            </a:r>
          </a:p>
        </p:txBody>
      </p:sp>
    </p:spTree>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6802" name="Text Box 2"/>
          <p:cNvSpPr txBox="1">
            <a:spLocks noChangeArrowheads="1"/>
          </p:cNvSpPr>
          <p:nvPr/>
        </p:nvSpPr>
        <p:spPr bwMode="auto">
          <a:xfrm>
            <a:off x="57150" y="903288"/>
            <a:ext cx="9763125" cy="5799137"/>
          </a:xfrm>
          <a:prstGeom prst="rect">
            <a:avLst/>
          </a:prstGeom>
          <a:extLst>
            <a:ext uri="{909E8E84-426E-40dd-AFC4-6F175D3DCCD1}"/>
            <a:ext uri="{91240B29-F687-4f45-9708-019B960494DF}"/>
            <a:ext uri="{AF507438-7753-43e0-B8FC-AC1667EBCBE1}"/>
          </a:extLst>
        </p:spPr>
        <p:txBody>
          <a:bodyPr lIns="0">
            <a:spAutoFit/>
          </a:bodyPr>
          <a:lstStyle/>
          <a:p>
            <a:pPr algn="justLow" eaLnBrk="0" hangingPunct="0">
              <a:spcBef>
                <a:spcPct val="50000"/>
              </a:spcBef>
              <a:defRPr/>
            </a:pPr>
            <a:r>
              <a:rPr lang="ar-SA">
                <a:solidFill>
                  <a:srgbClr val="CC3300"/>
                </a:solidFill>
                <a:effectLst>
                  <a:outerShdw blurRad="38100" dist="38100" dir="2700000" algn="tl">
                    <a:srgbClr val="C0C0C0"/>
                  </a:outerShdw>
                </a:effectLst>
              </a:rPr>
              <a:t>كارشناس فني </a:t>
            </a:r>
            <a:endParaRPr lang="ar-SA" altLang="ar-SA">
              <a:solidFill>
                <a:srgbClr val="CC3300"/>
              </a:solidFill>
              <a:effectLst>
                <a:outerShdw blurRad="38100" dist="38100" dir="2700000" algn="tl">
                  <a:srgbClr val="C0C0C0"/>
                </a:outerShdw>
              </a:effectLst>
            </a:endParaRPr>
          </a:p>
          <a:p>
            <a:pPr algn="justLow" eaLnBrk="0" hangingPunct="0">
              <a:spcBef>
                <a:spcPct val="50000"/>
              </a:spcBef>
              <a:buSzPct val="180000"/>
              <a:defRPr/>
            </a:pPr>
            <a:r>
              <a:rPr lang="ar-SA" sz="2800">
                <a:latin typeface="Times New Roman" pitchFamily="18" charset="0"/>
              </a:rPr>
              <a:t>فردي كه دانش يا تجربه خاصي را براي تيم مميزي فراهم مي‌سازد.</a:t>
            </a:r>
            <a:endParaRPr lang="ar-SA">
              <a:latin typeface="Times New Roman" pitchFamily="18" charset="0"/>
            </a:endParaRPr>
          </a:p>
          <a:p>
            <a:pPr algn="justLow" eaLnBrk="0" hangingPunct="0">
              <a:spcBef>
                <a:spcPct val="50000"/>
              </a:spcBef>
              <a:buSzPct val="180000"/>
              <a:defRPr/>
            </a:pPr>
            <a:r>
              <a:rPr lang="ar-SA" sz="2800">
                <a:latin typeface="Times New Roman" pitchFamily="18" charset="0"/>
              </a:rPr>
              <a:t>يادآوري 1 : دانش يا تجربة خاص، دانش يا تجربه‌اي است</a:t>
            </a:r>
            <a:r>
              <a:rPr lang="en-US" sz="2800">
                <a:latin typeface="Times New Roman" pitchFamily="18" charset="0"/>
              </a:rPr>
              <a:t> </a:t>
            </a:r>
            <a:r>
              <a:rPr lang="ar-SA" sz="2800">
                <a:latin typeface="Times New Roman" pitchFamily="18" charset="0"/>
              </a:rPr>
              <a:t>كه مرتبط با سازمان، فرايند يا فعاليت مورد</a:t>
            </a:r>
            <a:r>
              <a:rPr lang="en-US" sz="2800">
                <a:latin typeface="Times New Roman" pitchFamily="18" charset="0"/>
              </a:rPr>
              <a:t> </a:t>
            </a:r>
            <a:r>
              <a:rPr lang="ar-SA" sz="2800">
                <a:latin typeface="Times New Roman" pitchFamily="18" charset="0"/>
              </a:rPr>
              <a:t>مميزي يا زبان تكلم يا فرهنگ باشد.</a:t>
            </a:r>
          </a:p>
          <a:p>
            <a:pPr algn="justLow" eaLnBrk="0" hangingPunct="0">
              <a:spcBef>
                <a:spcPct val="50000"/>
              </a:spcBef>
              <a:buSzPct val="180000"/>
              <a:defRPr/>
            </a:pPr>
            <a:r>
              <a:rPr lang="ar-SA" sz="2800">
                <a:latin typeface="Times New Roman" pitchFamily="18" charset="0"/>
              </a:rPr>
              <a:t>يادآوري 2 : كارشناس فني به عنوان مميز</a:t>
            </a:r>
            <a:r>
              <a:rPr lang="en-US" sz="2800">
                <a:latin typeface="Times New Roman" pitchFamily="18" charset="0"/>
              </a:rPr>
              <a:t> </a:t>
            </a:r>
            <a:r>
              <a:rPr lang="ar-SA" sz="2800">
                <a:latin typeface="Times New Roman" pitchFamily="18" charset="0"/>
              </a:rPr>
              <a:t>در تيم</a:t>
            </a:r>
            <a:r>
              <a:rPr lang="en-US" sz="2800">
                <a:latin typeface="Times New Roman" pitchFamily="18" charset="0"/>
              </a:rPr>
              <a:t> </a:t>
            </a:r>
            <a:r>
              <a:rPr lang="ar-SA" sz="2800">
                <a:latin typeface="Times New Roman" pitchFamily="18" charset="0"/>
              </a:rPr>
              <a:t>مميزي فعاليت نمي‌كند.</a:t>
            </a:r>
            <a:endParaRPr lang="en-US" sz="2800">
              <a:latin typeface="Times New Roman" pitchFamily="18" charset="0"/>
            </a:endParaRPr>
          </a:p>
          <a:p>
            <a:pPr algn="justLow" eaLnBrk="0" hangingPunct="0">
              <a:spcBef>
                <a:spcPct val="50000"/>
              </a:spcBef>
              <a:defRPr/>
            </a:pPr>
            <a:r>
              <a:rPr lang="ar-SA">
                <a:solidFill>
                  <a:srgbClr val="CC3300"/>
                </a:solidFill>
                <a:effectLst>
                  <a:outerShdw blurRad="38100" dist="38100" dir="2700000" algn="tl">
                    <a:srgbClr val="C0C0C0"/>
                  </a:outerShdw>
                </a:effectLst>
              </a:rPr>
              <a:t>برنامه مميزي</a:t>
            </a:r>
            <a:endParaRPr lang="en-US"/>
          </a:p>
          <a:p>
            <a:pPr algn="justLow" eaLnBrk="0" hangingPunct="0">
              <a:spcBef>
                <a:spcPct val="50000"/>
              </a:spcBef>
              <a:defRPr/>
            </a:pPr>
            <a:r>
              <a:rPr lang="ar-SA" sz="2800">
                <a:latin typeface="Times New Roman" pitchFamily="18" charset="0"/>
              </a:rPr>
              <a:t>مجموعه‌اي از يك يا چند مميزي طرحريزي شده براي محدودة زماني مشخص</a:t>
            </a:r>
            <a:r>
              <a:rPr lang="en-US" sz="2800">
                <a:latin typeface="Times New Roman" pitchFamily="18" charset="0"/>
              </a:rPr>
              <a:t> </a:t>
            </a:r>
            <a:r>
              <a:rPr lang="ar-SA" sz="2800">
                <a:latin typeface="Times New Roman" pitchFamily="18" charset="0"/>
              </a:rPr>
              <a:t>و براي دستيابي به هدفي خاص.</a:t>
            </a:r>
          </a:p>
          <a:p>
            <a:pPr algn="justLow" eaLnBrk="0" hangingPunct="0">
              <a:spcBef>
                <a:spcPct val="50000"/>
              </a:spcBef>
              <a:defRPr/>
            </a:pPr>
            <a:r>
              <a:rPr lang="ar-SA" sz="2800">
                <a:latin typeface="Times New Roman" pitchFamily="18" charset="0"/>
              </a:rPr>
              <a:t>يادآوري : يك برنامه مميزي شامل كليه فعاليت‌هاي لازم جهت طرحريزي، سازماندهي و انجام مميزي‌ها مي‌گردد.</a:t>
            </a:r>
          </a:p>
        </p:txBody>
      </p:sp>
      <p:sp>
        <p:nvSpPr>
          <p:cNvPr id="3916805" name="Text Box 5"/>
          <p:cNvSpPr txBox="1">
            <a:spLocks noChangeArrowheads="1"/>
          </p:cNvSpPr>
          <p:nvPr/>
        </p:nvSpPr>
        <p:spPr bwMode="auto">
          <a:xfrm>
            <a:off x="728663" y="81869"/>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16802"/>
                                        </p:tgtEl>
                                        <p:attrNameLst>
                                          <p:attrName>style.visibility</p:attrName>
                                        </p:attrNameLst>
                                      </p:cBhvr>
                                      <p:to>
                                        <p:strVal val="visible"/>
                                      </p:to>
                                    </p:set>
                                    <p:animEffect transition="in" filter="strips(downLeft)">
                                      <p:cBhvr>
                                        <p:cTn id="7" dur="500"/>
                                        <p:tgtEl>
                                          <p:spTgt spid="3916802"/>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16805"/>
                                        </p:tgtEl>
                                        <p:attrNameLst>
                                          <p:attrName>style.visibility</p:attrName>
                                        </p:attrNameLst>
                                      </p:cBhvr>
                                      <p:to>
                                        <p:strVal val="visible"/>
                                      </p:to>
                                    </p:set>
                                    <p:animEffect transition="in" filter="barn(outVertical)">
                                      <p:cBhvr>
                                        <p:cTn id="11" dur="500"/>
                                        <p:tgtEl>
                                          <p:spTgt spid="391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6802" grpId="0" autoUpdateAnimBg="0"/>
      <p:bldP spid="3916805" grpId="0"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8853" name="Text Box 5"/>
          <p:cNvSpPr txBox="1">
            <a:spLocks noChangeArrowheads="1"/>
          </p:cNvSpPr>
          <p:nvPr/>
        </p:nvSpPr>
        <p:spPr bwMode="auto">
          <a:xfrm>
            <a:off x="674233" y="125413"/>
            <a:ext cx="8550275"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واژه‌ها و تعاريف</a:t>
            </a:r>
            <a:r>
              <a:rPr lang="fa-IR" sz="4000">
                <a:solidFill>
                  <a:schemeClr val="bg1"/>
                </a:solidFill>
              </a:rPr>
              <a:t>- ادامه</a:t>
            </a:r>
            <a:endParaRPr lang="fa-IR" altLang="ar-SA" sz="4000">
              <a:solidFill>
                <a:schemeClr val="bg1"/>
              </a:solidFill>
            </a:endParaRPr>
          </a:p>
        </p:txBody>
      </p:sp>
      <p:sp>
        <p:nvSpPr>
          <p:cNvPr id="3918854" name="Text Box 6"/>
          <p:cNvSpPr txBox="1">
            <a:spLocks noChangeArrowheads="1"/>
          </p:cNvSpPr>
          <p:nvPr/>
        </p:nvSpPr>
        <p:spPr bwMode="auto">
          <a:xfrm>
            <a:off x="133350" y="925513"/>
            <a:ext cx="9610725" cy="5462587"/>
          </a:xfrm>
          <a:prstGeom prst="rect">
            <a:avLst/>
          </a:prstGeom>
          <a:extLst>
            <a:ext uri="{909E8E84-426E-40dd-AFC4-6F175D3DCCD1}"/>
            <a:ext uri="{91240B29-F687-4f45-9708-019B960494DF}"/>
            <a:ext uri="{AF507438-7753-43e0-B8FC-AC1667EBCBE1}"/>
          </a:extLst>
        </p:spPr>
        <p:txBody>
          <a:bodyPr lIns="0">
            <a:spAutoFit/>
          </a:bodyPr>
          <a:lstStyle/>
          <a:p>
            <a:pPr algn="justLow" eaLnBrk="0" hangingPunct="0">
              <a:spcBef>
                <a:spcPct val="50000"/>
              </a:spcBef>
              <a:defRPr/>
            </a:pPr>
            <a:r>
              <a:rPr lang="ar-SA">
                <a:solidFill>
                  <a:srgbClr val="CC3300"/>
                </a:solidFill>
                <a:effectLst>
                  <a:outerShdw blurRad="38100" dist="38100" dir="2700000" algn="tl">
                    <a:srgbClr val="C0C0C0"/>
                  </a:outerShdw>
                </a:effectLst>
              </a:rPr>
              <a:t>طرح مميزي</a:t>
            </a:r>
            <a:endParaRPr lang="en-US"/>
          </a:p>
          <a:p>
            <a:pPr algn="justLow" eaLnBrk="0" hangingPunct="0">
              <a:spcBef>
                <a:spcPct val="50000"/>
              </a:spcBef>
              <a:defRPr/>
            </a:pPr>
            <a:r>
              <a:rPr lang="ar-SA" sz="2800"/>
              <a:t>شرحي از فعاليت‌ها و ترتيبات مرتبط با مميزي </a:t>
            </a:r>
            <a:endParaRPr lang="en-US" sz="2800"/>
          </a:p>
          <a:p>
            <a:pPr algn="justLow" eaLnBrk="0" hangingPunct="0">
              <a:spcBef>
                <a:spcPct val="50000"/>
              </a:spcBef>
              <a:defRPr/>
            </a:pPr>
            <a:r>
              <a:rPr lang="ar-SA">
                <a:solidFill>
                  <a:srgbClr val="CC3300"/>
                </a:solidFill>
                <a:effectLst>
                  <a:outerShdw blurRad="38100" dist="38100" dir="2700000" algn="tl">
                    <a:srgbClr val="C0C0C0"/>
                  </a:outerShdw>
                </a:effectLst>
              </a:rPr>
              <a:t>دامنه مميزي</a:t>
            </a:r>
            <a:endParaRPr lang="en-US">
              <a:solidFill>
                <a:srgbClr val="CC3300"/>
              </a:solidFill>
              <a:effectLst>
                <a:outerShdw blurRad="38100" dist="38100" dir="2700000" algn="tl">
                  <a:srgbClr val="C0C0C0"/>
                </a:outerShdw>
              </a:effectLst>
            </a:endParaRPr>
          </a:p>
          <a:p>
            <a:pPr algn="justLow" eaLnBrk="0" hangingPunct="0">
              <a:spcBef>
                <a:spcPct val="50000"/>
              </a:spcBef>
              <a:buSzPct val="180000"/>
              <a:defRPr/>
            </a:pPr>
            <a:r>
              <a:rPr lang="ar-SA" sz="2800"/>
              <a:t>گستره و حدود مميزي</a:t>
            </a:r>
          </a:p>
          <a:p>
            <a:pPr algn="justLow" eaLnBrk="0" hangingPunct="0">
              <a:spcBef>
                <a:spcPct val="50000"/>
              </a:spcBef>
              <a:buSzPct val="180000"/>
              <a:defRPr/>
            </a:pPr>
            <a:r>
              <a:rPr lang="ar-SA" sz="2800"/>
              <a:t>يادآوري : معمولاً دامنة مميزي شامل شرحي از موقعيت‌هاي</a:t>
            </a:r>
            <a:r>
              <a:rPr lang="en-US" sz="2800"/>
              <a:t> </a:t>
            </a:r>
            <a:r>
              <a:rPr lang="ar-SA" sz="2800"/>
              <a:t>فيزيكي، واحدهاي سازماني، فعاليت‌ها و فرايندها،به‌ علاوه مدت زمان درنظر گرفته شده مي‌باشد.</a:t>
            </a:r>
            <a:endParaRPr lang="en-US" sz="2800"/>
          </a:p>
          <a:p>
            <a:pPr eaLnBrk="0" hangingPunct="0">
              <a:spcBef>
                <a:spcPct val="50000"/>
              </a:spcBef>
              <a:defRPr/>
            </a:pPr>
            <a:r>
              <a:rPr lang="ar-SA">
                <a:solidFill>
                  <a:srgbClr val="CC3300"/>
                </a:solidFill>
                <a:effectLst>
                  <a:outerShdw blurRad="38100" dist="38100" dir="2700000" algn="tl">
                    <a:srgbClr val="C0C0C0"/>
                  </a:outerShdw>
                </a:effectLst>
              </a:rPr>
              <a:t>شايستگي</a:t>
            </a:r>
            <a:endParaRPr lang="en-US"/>
          </a:p>
          <a:p>
            <a:pPr eaLnBrk="0" hangingPunct="0">
              <a:spcBef>
                <a:spcPct val="50000"/>
              </a:spcBef>
              <a:defRPr/>
            </a:pPr>
            <a:r>
              <a:rPr lang="ar-SA" sz="2800"/>
              <a:t>ويژگي‌هاي فردي وتوانايي به اثبات رسيده دربكارگيري دانش ومهارتها</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18853"/>
                                        </p:tgtEl>
                                        <p:attrNameLst>
                                          <p:attrName>style.visibility</p:attrName>
                                        </p:attrNameLst>
                                      </p:cBhvr>
                                      <p:to>
                                        <p:strVal val="visible"/>
                                      </p:to>
                                    </p:set>
                                    <p:animEffect transition="in" filter="barn(outVertical)">
                                      <p:cBhvr>
                                        <p:cTn id="7" dur="500"/>
                                        <p:tgtEl>
                                          <p:spTgt spid="3918853"/>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18854"/>
                                        </p:tgtEl>
                                        <p:attrNameLst>
                                          <p:attrName>style.visibility</p:attrName>
                                        </p:attrNameLst>
                                      </p:cBhvr>
                                      <p:to>
                                        <p:strVal val="visible"/>
                                      </p:to>
                                    </p:set>
                                    <p:animEffect transition="in" filter="strips(downLeft)">
                                      <p:cBhvr>
                                        <p:cTn id="11" dur="500"/>
                                        <p:tgtEl>
                                          <p:spTgt spid="391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8853" grpId="0" autoUpdateAnimBg="0"/>
      <p:bldP spid="3918854" grpId="0"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3970" name="Text Box 2"/>
          <p:cNvSpPr txBox="1">
            <a:spLocks noChangeArrowheads="1"/>
          </p:cNvSpPr>
          <p:nvPr/>
        </p:nvSpPr>
        <p:spPr bwMode="auto">
          <a:xfrm>
            <a:off x="762000" y="971550"/>
            <a:ext cx="8847138" cy="5786438"/>
          </a:xfrm>
          <a:prstGeom prst="rect">
            <a:avLst/>
          </a:prstGeom>
          <a:noFill/>
          <a:ln w="9525">
            <a:noFill/>
            <a:miter lim="800000"/>
            <a:headEnd/>
            <a:tailEnd/>
          </a:ln>
        </p:spPr>
        <p:txBody>
          <a:bodyPr lIns="0">
            <a:spAutoFit/>
          </a:bodyPr>
          <a:lstStyle/>
          <a:p>
            <a:pPr eaLnBrk="0" hangingPunct="0">
              <a:spcBef>
                <a:spcPct val="50000"/>
              </a:spcBef>
              <a:buSzPct val="180000"/>
            </a:pPr>
            <a:r>
              <a:rPr lang="ar-SA" sz="4400">
                <a:latin typeface="Times New Roman" pitchFamily="18" charset="0"/>
              </a:rPr>
              <a:t>اصول مميزي شامل موارد ذيل مي‌باشد.</a:t>
            </a:r>
          </a:p>
          <a:p>
            <a:pPr lvl="4" eaLnBrk="0" hangingPunct="0">
              <a:spcBef>
                <a:spcPct val="50000"/>
              </a:spcBef>
              <a:buSzPct val="180000"/>
            </a:pPr>
            <a:r>
              <a:rPr lang="en-US" sz="4000">
                <a:latin typeface="Symbol" pitchFamily="18" charset="2"/>
                <a:sym typeface="SymbolPS"/>
              </a:rPr>
              <a:t></a:t>
            </a:r>
            <a:r>
              <a:rPr lang="ar-SA" sz="4400">
                <a:latin typeface="Times New Roman" pitchFamily="18" charset="0"/>
              </a:rPr>
              <a:t> رفتار اخلاقي</a:t>
            </a:r>
          </a:p>
          <a:p>
            <a:pPr lvl="4" eaLnBrk="0" hangingPunct="0">
              <a:spcBef>
                <a:spcPct val="50000"/>
              </a:spcBef>
              <a:buSzPct val="180000"/>
            </a:pPr>
            <a:r>
              <a:rPr lang="en-US" sz="4000">
                <a:latin typeface="Symbol" pitchFamily="18" charset="2"/>
                <a:sym typeface="SymbolPS"/>
              </a:rPr>
              <a:t></a:t>
            </a:r>
            <a:r>
              <a:rPr lang="ar-SA" sz="4400">
                <a:latin typeface="Times New Roman" pitchFamily="18" charset="0"/>
              </a:rPr>
              <a:t> ارائه منصفانه</a:t>
            </a:r>
          </a:p>
          <a:p>
            <a:pPr lvl="4" eaLnBrk="0" hangingPunct="0">
              <a:spcBef>
                <a:spcPct val="50000"/>
              </a:spcBef>
              <a:buSzPct val="180000"/>
            </a:pPr>
            <a:r>
              <a:rPr lang="en-US" sz="4000">
                <a:latin typeface="Symbol" pitchFamily="18" charset="2"/>
                <a:sym typeface="SymbolPS"/>
              </a:rPr>
              <a:t></a:t>
            </a:r>
            <a:r>
              <a:rPr lang="ar-SA" sz="4400">
                <a:latin typeface="Times New Roman" pitchFamily="18" charset="0"/>
              </a:rPr>
              <a:t> دقت حرفه‌اي مناسب</a:t>
            </a:r>
          </a:p>
          <a:p>
            <a:pPr lvl="4" eaLnBrk="0" hangingPunct="0">
              <a:spcBef>
                <a:spcPct val="50000"/>
              </a:spcBef>
              <a:buSzPct val="180000"/>
            </a:pPr>
            <a:r>
              <a:rPr lang="en-US" sz="4000">
                <a:latin typeface="Symbol" pitchFamily="18" charset="2"/>
                <a:sym typeface="SymbolPS"/>
              </a:rPr>
              <a:t></a:t>
            </a:r>
            <a:r>
              <a:rPr lang="ar-SA" sz="4400">
                <a:latin typeface="Times New Roman" pitchFamily="18" charset="0"/>
              </a:rPr>
              <a:t> استقلال </a:t>
            </a:r>
          </a:p>
          <a:p>
            <a:pPr lvl="4" eaLnBrk="0" hangingPunct="0">
              <a:spcBef>
                <a:spcPct val="50000"/>
              </a:spcBef>
              <a:buSzPct val="180000"/>
            </a:pPr>
            <a:r>
              <a:rPr lang="en-US" sz="4000">
                <a:latin typeface="Symbol" pitchFamily="18" charset="2"/>
                <a:sym typeface="SymbolPS"/>
              </a:rPr>
              <a:t></a:t>
            </a:r>
            <a:r>
              <a:rPr lang="ar-SA" sz="4400">
                <a:latin typeface="Times New Roman" pitchFamily="18" charset="0"/>
              </a:rPr>
              <a:t> نگرش مبتني بر شواهد</a:t>
            </a:r>
          </a:p>
        </p:txBody>
      </p:sp>
      <p:sp>
        <p:nvSpPr>
          <p:cNvPr id="3923971" name="Text Box 3"/>
          <p:cNvSpPr txBox="1">
            <a:spLocks noChangeArrowheads="1"/>
          </p:cNvSpPr>
          <p:nvPr/>
        </p:nvSpPr>
        <p:spPr bwMode="auto">
          <a:xfrm>
            <a:off x="653369" y="122238"/>
            <a:ext cx="8548687"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اصول مميزي </a:t>
            </a:r>
            <a:endParaRPr lang="ar-SA" altLang="ar-SA" sz="40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23971"/>
                                        </p:tgtEl>
                                        <p:attrNameLst>
                                          <p:attrName>style.visibility</p:attrName>
                                        </p:attrNameLst>
                                      </p:cBhvr>
                                      <p:to>
                                        <p:strVal val="visible"/>
                                      </p:to>
                                    </p:set>
                                    <p:animEffect transition="in" filter="barn(outVertical)">
                                      <p:cBhvr>
                                        <p:cTn id="7" dur="500"/>
                                        <p:tgtEl>
                                          <p:spTgt spid="392397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23970"/>
                                        </p:tgtEl>
                                        <p:attrNameLst>
                                          <p:attrName>style.visibility</p:attrName>
                                        </p:attrNameLst>
                                      </p:cBhvr>
                                      <p:to>
                                        <p:strVal val="visible"/>
                                      </p:to>
                                    </p:set>
                                    <p:animEffect transition="in" filter="strips(downLeft)">
                                      <p:cBhvr>
                                        <p:cTn id="11" dur="500"/>
                                        <p:tgtEl>
                                          <p:spTgt spid="392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3970" grpId="0" autoUpdateAnimBg="0"/>
      <p:bldP spid="3923971" grpId="0"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9090" name="Text Box 2"/>
          <p:cNvSpPr txBox="1">
            <a:spLocks noChangeArrowheads="1"/>
          </p:cNvSpPr>
          <p:nvPr/>
        </p:nvSpPr>
        <p:spPr bwMode="auto">
          <a:xfrm>
            <a:off x="179388" y="1522413"/>
            <a:ext cx="9601200" cy="4760912"/>
          </a:xfrm>
          <a:prstGeom prst="rect">
            <a:avLst/>
          </a:prstGeom>
          <a:noFill/>
          <a:ln w="9525">
            <a:noFill/>
            <a:miter lim="800000"/>
            <a:headEnd/>
            <a:tailEnd/>
          </a:ln>
        </p:spPr>
        <p:txBody>
          <a:bodyPr lIns="0">
            <a:spAutoFit/>
          </a:bodyPr>
          <a:lstStyle/>
          <a:p>
            <a:pPr eaLnBrk="0" hangingPunct="0">
              <a:spcBef>
                <a:spcPct val="50000"/>
              </a:spcBef>
              <a:buSzPct val="180000"/>
              <a:buFont typeface="Wingdings" pitchFamily="2" charset="2"/>
              <a:buChar char="ü"/>
            </a:pPr>
            <a:r>
              <a:rPr lang="ar-SA" sz="3600">
                <a:latin typeface="Times New Roman" pitchFamily="18" charset="0"/>
              </a:rPr>
              <a:t>كليات </a:t>
            </a:r>
          </a:p>
          <a:p>
            <a:pPr eaLnBrk="0" hangingPunct="0">
              <a:spcBef>
                <a:spcPct val="50000"/>
              </a:spcBef>
              <a:buSzPct val="180000"/>
              <a:buFont typeface="Wingdings" pitchFamily="2" charset="2"/>
              <a:buChar char="ü"/>
            </a:pPr>
            <a:r>
              <a:rPr lang="ar-SA" sz="3600">
                <a:latin typeface="Times New Roman" pitchFamily="18" charset="0"/>
              </a:rPr>
              <a:t>اهداف و دامنه برنامه مميزي</a:t>
            </a:r>
          </a:p>
          <a:p>
            <a:pPr eaLnBrk="0" hangingPunct="0">
              <a:spcBef>
                <a:spcPct val="50000"/>
              </a:spcBef>
              <a:buSzPct val="180000"/>
              <a:buFont typeface="Wingdings" pitchFamily="2" charset="2"/>
              <a:buChar char="ü"/>
            </a:pPr>
            <a:r>
              <a:rPr lang="ar-SA" sz="3600">
                <a:latin typeface="Times New Roman" pitchFamily="18" charset="0"/>
              </a:rPr>
              <a:t>مسئوليت‌ها، منابع و روش‌هاي اجرايي برنامه مميزي</a:t>
            </a:r>
          </a:p>
          <a:p>
            <a:pPr eaLnBrk="0" hangingPunct="0">
              <a:spcBef>
                <a:spcPct val="50000"/>
              </a:spcBef>
              <a:buSzPct val="180000"/>
              <a:buFont typeface="Wingdings" pitchFamily="2" charset="2"/>
              <a:buChar char="ü"/>
            </a:pPr>
            <a:r>
              <a:rPr lang="ar-SA" sz="3600">
                <a:latin typeface="Times New Roman" pitchFamily="18" charset="0"/>
              </a:rPr>
              <a:t>اجراي برنامه مميزي</a:t>
            </a:r>
          </a:p>
          <a:p>
            <a:pPr eaLnBrk="0" hangingPunct="0">
              <a:spcBef>
                <a:spcPct val="50000"/>
              </a:spcBef>
              <a:buSzPct val="180000"/>
              <a:buFont typeface="Wingdings" pitchFamily="2" charset="2"/>
              <a:buChar char="ü"/>
            </a:pPr>
            <a:r>
              <a:rPr lang="ar-SA" sz="3600">
                <a:latin typeface="Times New Roman" pitchFamily="18" charset="0"/>
              </a:rPr>
              <a:t>سوابق برنامه مميزي</a:t>
            </a:r>
          </a:p>
          <a:p>
            <a:pPr eaLnBrk="0" hangingPunct="0">
              <a:spcBef>
                <a:spcPct val="50000"/>
              </a:spcBef>
              <a:buSzPct val="180000"/>
              <a:buFont typeface="Wingdings" pitchFamily="2" charset="2"/>
              <a:buChar char="ü"/>
            </a:pPr>
            <a:r>
              <a:rPr lang="ar-SA" sz="3600">
                <a:latin typeface="Times New Roman" pitchFamily="18" charset="0"/>
              </a:rPr>
              <a:t>پايش و بررسي برنامه مميزي</a:t>
            </a:r>
          </a:p>
        </p:txBody>
      </p:sp>
      <p:sp>
        <p:nvSpPr>
          <p:cNvPr id="3929091" name="Text Box 3"/>
          <p:cNvSpPr txBox="1">
            <a:spLocks noChangeArrowheads="1"/>
          </p:cNvSpPr>
          <p:nvPr/>
        </p:nvSpPr>
        <p:spPr bwMode="auto">
          <a:xfrm>
            <a:off x="666750" y="96838"/>
            <a:ext cx="8548688" cy="860425"/>
          </a:xfrm>
          <a:prstGeom prst="rect">
            <a:avLst/>
          </a:prstGeom>
          <a:solidFill>
            <a:srgbClr val="0000FF"/>
          </a:solidFill>
          <a:ln w="9525">
            <a:noFill/>
            <a:miter lim="800000"/>
            <a:headEnd/>
            <a:tailEnd/>
          </a:ln>
        </p:spPr>
        <p:txBody>
          <a:bodyPr>
            <a:spAutoFit/>
          </a:bodyPr>
          <a:lstStyle/>
          <a:p>
            <a:pPr algn="ctr" eaLnBrk="0" hangingPunct="0">
              <a:lnSpc>
                <a:spcPct val="140000"/>
              </a:lnSpc>
            </a:pPr>
            <a:r>
              <a:rPr lang="ar-SA" sz="3600">
                <a:solidFill>
                  <a:schemeClr val="bg1"/>
                </a:solidFill>
              </a:rPr>
              <a:t>مديريت يك برنامه مميزي</a:t>
            </a:r>
          </a:p>
        </p:txBody>
      </p:sp>
      <p:sp>
        <p:nvSpPr>
          <p:cNvPr id="30724"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29091"/>
                                        </p:tgtEl>
                                        <p:attrNameLst>
                                          <p:attrName>style.visibility</p:attrName>
                                        </p:attrNameLst>
                                      </p:cBhvr>
                                      <p:to>
                                        <p:strVal val="visible"/>
                                      </p:to>
                                    </p:set>
                                    <p:animEffect transition="in" filter="barn(outVertical)">
                                      <p:cBhvr>
                                        <p:cTn id="7" dur="500"/>
                                        <p:tgtEl>
                                          <p:spTgt spid="392909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29090"/>
                                        </p:tgtEl>
                                        <p:attrNameLst>
                                          <p:attrName>style.visibility</p:attrName>
                                        </p:attrNameLst>
                                      </p:cBhvr>
                                      <p:to>
                                        <p:strVal val="visible"/>
                                      </p:to>
                                    </p:set>
                                    <p:animEffect transition="in" filter="strips(downLeft)">
                                      <p:cBhvr>
                                        <p:cTn id="11" dur="500"/>
                                        <p:tgtEl>
                                          <p:spTgt spid="392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9090" grpId="0" autoUpdateAnimBg="0"/>
      <p:bldP spid="3929091" grpId="0"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1138" name="Text Box 2"/>
          <p:cNvSpPr txBox="1">
            <a:spLocks noChangeArrowheads="1"/>
          </p:cNvSpPr>
          <p:nvPr/>
        </p:nvSpPr>
        <p:spPr bwMode="auto">
          <a:xfrm>
            <a:off x="84138" y="1055688"/>
            <a:ext cx="9726612" cy="5397500"/>
          </a:xfrm>
          <a:prstGeom prst="rect">
            <a:avLst/>
          </a:prstGeom>
          <a:noFill/>
          <a:ln w="9525">
            <a:noFill/>
            <a:miter lim="800000"/>
            <a:headEnd/>
            <a:tailEnd/>
          </a:ln>
        </p:spPr>
        <p:txBody>
          <a:bodyPr lIns="0">
            <a:spAutoFit/>
          </a:bodyPr>
          <a:lstStyle/>
          <a:p>
            <a:pPr algn="justLow" eaLnBrk="0" hangingPunct="0">
              <a:spcBef>
                <a:spcPct val="50000"/>
              </a:spcBef>
              <a:buSzPct val="180000"/>
            </a:pPr>
            <a:r>
              <a:rPr lang="ar-SA" sz="3600">
                <a:latin typeface="Times New Roman" pitchFamily="18" charset="0"/>
              </a:rPr>
              <a:t>جهت اجراي فعاليت‌ها به شكلي كارا و اثربخش در چارچوب زماني تعيين شـده، بــرنامه مميزي شامل تمامي فعاليت‌هاي مـرتبط با مـوارد ذيل مي‌گردد.</a:t>
            </a:r>
          </a:p>
          <a:p>
            <a:pPr lvl="3" algn="justLow" eaLnBrk="0" hangingPunct="0">
              <a:spcBef>
                <a:spcPct val="50000"/>
              </a:spcBef>
              <a:buSzPct val="180000"/>
            </a:pPr>
            <a:r>
              <a:rPr lang="en-US" sz="4000">
                <a:latin typeface="Symbol" pitchFamily="18" charset="2"/>
                <a:sym typeface="SymbolPS"/>
              </a:rPr>
              <a:t></a:t>
            </a:r>
            <a:r>
              <a:rPr lang="ar-SA" sz="3600">
                <a:latin typeface="Times New Roman" pitchFamily="18" charset="0"/>
              </a:rPr>
              <a:t> طرحريزي مميزي‌ها</a:t>
            </a:r>
          </a:p>
          <a:p>
            <a:pPr lvl="3" algn="justLow" eaLnBrk="0" hangingPunct="0">
              <a:spcBef>
                <a:spcPct val="50000"/>
              </a:spcBef>
              <a:buSzPct val="180000"/>
            </a:pPr>
            <a:r>
              <a:rPr lang="en-US" sz="4000">
                <a:latin typeface="Symbol" pitchFamily="18" charset="2"/>
                <a:sym typeface="SymbolPS"/>
              </a:rPr>
              <a:t></a:t>
            </a:r>
            <a:r>
              <a:rPr lang="ar-SA" sz="3600">
                <a:latin typeface="Times New Roman" pitchFamily="18" charset="0"/>
              </a:rPr>
              <a:t> سازماندهي مميزي‌ها </a:t>
            </a:r>
          </a:p>
          <a:p>
            <a:pPr lvl="3" algn="justLow" eaLnBrk="0" hangingPunct="0">
              <a:spcBef>
                <a:spcPct val="50000"/>
              </a:spcBef>
              <a:buSzPct val="180000"/>
            </a:pPr>
            <a:r>
              <a:rPr lang="en-US" sz="4000">
                <a:latin typeface="Symbol" pitchFamily="18" charset="2"/>
                <a:sym typeface="SymbolPS"/>
              </a:rPr>
              <a:t></a:t>
            </a:r>
            <a:r>
              <a:rPr lang="ar-SA" sz="3600">
                <a:latin typeface="Times New Roman" pitchFamily="18" charset="0"/>
              </a:rPr>
              <a:t> تعداد مميزي‌ها</a:t>
            </a:r>
          </a:p>
          <a:p>
            <a:pPr lvl="3" algn="justLow" eaLnBrk="0" hangingPunct="0">
              <a:spcBef>
                <a:spcPct val="50000"/>
              </a:spcBef>
              <a:buSzPct val="180000"/>
            </a:pPr>
            <a:r>
              <a:rPr lang="en-US" sz="4000">
                <a:latin typeface="Symbol" pitchFamily="18" charset="2"/>
                <a:sym typeface="SymbolPS"/>
              </a:rPr>
              <a:t></a:t>
            </a:r>
            <a:r>
              <a:rPr lang="ar-SA" sz="3600">
                <a:latin typeface="Times New Roman" pitchFamily="18" charset="0"/>
              </a:rPr>
              <a:t> تدارك منابع</a:t>
            </a:r>
          </a:p>
        </p:txBody>
      </p:sp>
      <p:sp>
        <p:nvSpPr>
          <p:cNvPr id="3931139" name="Text Box 3"/>
          <p:cNvSpPr txBox="1">
            <a:spLocks noChangeArrowheads="1"/>
          </p:cNvSpPr>
          <p:nvPr/>
        </p:nvSpPr>
        <p:spPr bwMode="auto">
          <a:xfrm>
            <a:off x="239486" y="134938"/>
            <a:ext cx="9445852" cy="641350"/>
          </a:xfrm>
          <a:prstGeom prst="rect">
            <a:avLst/>
          </a:prstGeom>
          <a:solidFill>
            <a:srgbClr val="0000FF"/>
          </a:solidFill>
          <a:ln w="9525">
            <a:noFill/>
            <a:miter lim="800000"/>
            <a:headEnd/>
            <a:tailEnd/>
          </a:ln>
        </p:spPr>
        <p:txBody>
          <a:bodyPr wrap="square">
            <a:spAutoFit/>
          </a:bodyPr>
          <a:lstStyle/>
          <a:p>
            <a:pPr algn="ctr" eaLnBrk="0" hangingPunct="0"/>
            <a:r>
              <a:rPr lang="ar-SA" sz="3600">
                <a:solidFill>
                  <a:schemeClr val="bg1"/>
                </a:solidFill>
              </a:rPr>
              <a:t>مديريت يك برنامه مميزي </a:t>
            </a:r>
            <a:r>
              <a:rPr lang="en-US" sz="3600">
                <a:solidFill>
                  <a:schemeClr val="bg1"/>
                </a:solidFill>
              </a:rPr>
              <a:t>-</a:t>
            </a:r>
            <a:r>
              <a:rPr lang="ar-SA" sz="3600">
                <a:solidFill>
                  <a:schemeClr val="bg1"/>
                </a:solidFill>
              </a:rPr>
              <a:t>كليات</a:t>
            </a:r>
            <a:endParaRPr lang="ar-SA" altLang="ar-SA" sz="36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31139"/>
                                        </p:tgtEl>
                                        <p:attrNameLst>
                                          <p:attrName>style.visibility</p:attrName>
                                        </p:attrNameLst>
                                      </p:cBhvr>
                                      <p:to>
                                        <p:strVal val="visible"/>
                                      </p:to>
                                    </p:set>
                                    <p:animEffect transition="in" filter="barn(outVertical)">
                                      <p:cBhvr>
                                        <p:cTn id="7" dur="500"/>
                                        <p:tgtEl>
                                          <p:spTgt spid="393113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31138"/>
                                        </p:tgtEl>
                                        <p:attrNameLst>
                                          <p:attrName>style.visibility</p:attrName>
                                        </p:attrNameLst>
                                      </p:cBhvr>
                                      <p:to>
                                        <p:strVal val="visible"/>
                                      </p:to>
                                    </p:set>
                                    <p:animEffect transition="in" filter="strips(downLeft)">
                                      <p:cBhvr>
                                        <p:cTn id="11" dur="500"/>
                                        <p:tgtEl>
                                          <p:spTgt spid="393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1138" grpId="0" autoUpdateAnimBg="0"/>
      <p:bldP spid="3931139" grpId="0"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3187" name="Text Box 3"/>
          <p:cNvSpPr txBox="1">
            <a:spLocks noChangeArrowheads="1"/>
          </p:cNvSpPr>
          <p:nvPr/>
        </p:nvSpPr>
        <p:spPr bwMode="auto">
          <a:xfrm>
            <a:off x="47852" y="146501"/>
            <a:ext cx="9790112" cy="488950"/>
          </a:xfrm>
          <a:prstGeom prst="rect">
            <a:avLst/>
          </a:prstGeom>
          <a:solidFill>
            <a:srgbClr val="0000FF"/>
          </a:solidFill>
          <a:ln w="9525">
            <a:noFill/>
            <a:miter lim="800000"/>
            <a:headEnd/>
            <a:tailEnd/>
          </a:ln>
        </p:spPr>
        <p:txBody>
          <a:bodyPr>
            <a:spAutoFit/>
          </a:bodyPr>
          <a:lstStyle/>
          <a:p>
            <a:pPr algn="ctr" eaLnBrk="0" hangingPunct="0"/>
            <a:r>
              <a:rPr lang="ar-SA" sz="2600">
                <a:solidFill>
                  <a:schemeClr val="bg1"/>
                </a:solidFill>
              </a:rPr>
              <a:t>نمايش جريان فرايندي و كاربرد متدولوژي </a:t>
            </a:r>
            <a:r>
              <a:rPr lang="arn-CL" sz="2600">
                <a:solidFill>
                  <a:schemeClr val="bg1"/>
                </a:solidFill>
              </a:rPr>
              <a:t>(PDCA) در مديريت يك برنامه مميزي</a:t>
            </a:r>
            <a:endParaRPr lang="fa-IR" altLang="ar-SA" sz="2600">
              <a:solidFill>
                <a:schemeClr val="bg1"/>
              </a:solidFill>
            </a:endParaRPr>
          </a:p>
        </p:txBody>
      </p:sp>
      <p:grpSp>
        <p:nvGrpSpPr>
          <p:cNvPr id="2" name="Group 40"/>
          <p:cNvGrpSpPr>
            <a:grpSpLocks/>
          </p:cNvGrpSpPr>
          <p:nvPr/>
        </p:nvGrpSpPr>
        <p:grpSpPr bwMode="auto">
          <a:xfrm>
            <a:off x="1785938" y="887413"/>
            <a:ext cx="6129337" cy="5970587"/>
            <a:chOff x="1125" y="559"/>
            <a:chExt cx="3861" cy="3761"/>
          </a:xfrm>
        </p:grpSpPr>
        <p:sp>
          <p:nvSpPr>
            <p:cNvPr id="32772" name="Oval 6"/>
            <p:cNvSpPr>
              <a:spLocks noChangeArrowheads="1"/>
            </p:cNvSpPr>
            <p:nvPr/>
          </p:nvSpPr>
          <p:spPr bwMode="auto">
            <a:xfrm>
              <a:off x="2368" y="559"/>
              <a:ext cx="1263" cy="445"/>
            </a:xfrm>
            <a:prstGeom prst="ellipse">
              <a:avLst/>
            </a:prstGeom>
            <a:solidFill>
              <a:srgbClr val="FFFFFF"/>
            </a:solidFill>
            <a:ln w="19050">
              <a:solidFill>
                <a:srgbClr val="000000"/>
              </a:solidFill>
              <a:round/>
              <a:headEnd/>
              <a:tailEnd/>
            </a:ln>
          </p:spPr>
          <p:txBody>
            <a:bodyPr lIns="0" tIns="0" rIns="0" bIns="0"/>
            <a:lstStyle/>
            <a:p>
              <a:pPr algn="ctr" eaLnBrk="0" hangingPunct="0"/>
              <a:r>
                <a:rPr lang="fa-IR" sz="1400">
                  <a:latin typeface="B Yagut" pitchFamily="2" charset="-78"/>
                </a:rPr>
                <a:t>تفويض اختيار براي برنامه مميزي (</a:t>
              </a:r>
              <a:r>
                <a:rPr lang="ar-SA" sz="1400">
                  <a:latin typeface="B Yagut" pitchFamily="2" charset="-78"/>
                </a:rPr>
                <a:t>5-1)</a:t>
              </a:r>
            </a:p>
          </p:txBody>
        </p:sp>
        <p:sp>
          <p:nvSpPr>
            <p:cNvPr id="32773" name="Text Box 7"/>
            <p:cNvSpPr txBox="1">
              <a:spLocks noChangeArrowheads="1"/>
            </p:cNvSpPr>
            <p:nvPr/>
          </p:nvSpPr>
          <p:spPr bwMode="auto">
            <a:xfrm>
              <a:off x="2227" y="1156"/>
              <a:ext cx="1409" cy="765"/>
            </a:xfrm>
            <a:prstGeom prst="rect">
              <a:avLst/>
            </a:prstGeom>
            <a:solidFill>
              <a:srgbClr val="FFFFFF"/>
            </a:solidFill>
            <a:ln w="19050">
              <a:solidFill>
                <a:srgbClr val="000000"/>
              </a:solidFill>
              <a:miter lim="800000"/>
              <a:headEnd/>
              <a:tailEnd/>
            </a:ln>
          </p:spPr>
          <p:txBody>
            <a:bodyPr lIns="0" tIns="0" rIns="0" anchor="ctr"/>
            <a:lstStyle/>
            <a:p>
              <a:pPr algn="just" eaLnBrk="0" hangingPunct="0"/>
              <a:r>
                <a:rPr lang="fa-IR" sz="1400">
                  <a:latin typeface="Lotus"/>
                  <a:ea typeface="Lotus"/>
                  <a:cs typeface="Lotus"/>
                </a:rPr>
                <a:t>تهيه برنامه مميزي (</a:t>
              </a:r>
              <a:r>
                <a:rPr lang="ar-SA" sz="1400">
                  <a:latin typeface="Lotus"/>
                  <a:ea typeface="Lotus"/>
                  <a:cs typeface="Lotus"/>
                </a:rPr>
                <a:t>5-2 و 5-3)</a:t>
              </a:r>
            </a:p>
            <a:p>
              <a:pPr algn="just" eaLnBrk="0" hangingPunct="0">
                <a:buFontTx/>
                <a:buChar char="•"/>
              </a:pPr>
              <a:r>
                <a:rPr lang="ar-SA" sz="1400">
                  <a:latin typeface="Lotus"/>
                  <a:ea typeface="Lotus"/>
                  <a:cs typeface="Lotus"/>
                </a:rPr>
                <a:t>اهداف و دامنه</a:t>
              </a:r>
            </a:p>
            <a:p>
              <a:pPr eaLnBrk="0" hangingPunct="0">
                <a:buFontTx/>
                <a:buChar char="•"/>
              </a:pPr>
              <a:r>
                <a:rPr lang="ar-SA" sz="1400">
                  <a:latin typeface="Lotus"/>
                  <a:ea typeface="Lotus"/>
                  <a:cs typeface="Lotus"/>
                </a:rPr>
                <a:t>مسئوليتها</a:t>
              </a:r>
            </a:p>
            <a:p>
              <a:pPr eaLnBrk="0" hangingPunct="0">
                <a:buFontTx/>
                <a:buChar char="•"/>
              </a:pPr>
              <a:r>
                <a:rPr lang="ar-SA" sz="1400">
                  <a:latin typeface="Lotus"/>
                  <a:ea typeface="Lotus"/>
                  <a:cs typeface="Lotus"/>
                </a:rPr>
                <a:t>منابع</a:t>
              </a:r>
            </a:p>
            <a:p>
              <a:pPr eaLnBrk="0" hangingPunct="0">
                <a:buFontTx/>
                <a:buChar char="•"/>
              </a:pPr>
              <a:r>
                <a:rPr lang="ar-SA" sz="1400">
                  <a:latin typeface="Lotus"/>
                  <a:ea typeface="Lotus"/>
                  <a:cs typeface="Lotus"/>
                </a:rPr>
                <a:t>روشهاي اجرايي</a:t>
              </a:r>
            </a:p>
          </p:txBody>
        </p:sp>
        <p:sp>
          <p:nvSpPr>
            <p:cNvPr id="32774" name="Text Box 8"/>
            <p:cNvSpPr txBox="1">
              <a:spLocks noChangeArrowheads="1"/>
            </p:cNvSpPr>
            <p:nvPr/>
          </p:nvSpPr>
          <p:spPr bwMode="auto">
            <a:xfrm>
              <a:off x="2227" y="2085"/>
              <a:ext cx="1409" cy="919"/>
            </a:xfrm>
            <a:prstGeom prst="rect">
              <a:avLst/>
            </a:prstGeom>
            <a:solidFill>
              <a:srgbClr val="FFFFFF"/>
            </a:solidFill>
            <a:ln w="19050">
              <a:solidFill>
                <a:srgbClr val="000000"/>
              </a:solidFill>
              <a:miter lim="800000"/>
              <a:headEnd/>
              <a:tailEnd/>
            </a:ln>
          </p:spPr>
          <p:txBody>
            <a:bodyPr lIns="0" tIns="0" rIns="0" anchor="ctr"/>
            <a:lstStyle/>
            <a:p>
              <a:pPr algn="just" eaLnBrk="0" hangingPunct="0"/>
              <a:r>
                <a:rPr lang="fa-IR" sz="1400">
                  <a:latin typeface="Lotus"/>
                  <a:ea typeface="Lotus"/>
                  <a:cs typeface="Lotus"/>
                </a:rPr>
                <a:t>اجراي برنامه مميزي (</a:t>
              </a:r>
              <a:r>
                <a:rPr lang="ar-SA" sz="1400">
                  <a:latin typeface="Lotus"/>
                  <a:ea typeface="Lotus"/>
                  <a:cs typeface="Lotus"/>
                </a:rPr>
                <a:t>5-4 و 5-5)</a:t>
              </a:r>
            </a:p>
            <a:p>
              <a:pPr algn="just" eaLnBrk="0" hangingPunct="0">
                <a:buFontTx/>
                <a:buChar char="•"/>
              </a:pPr>
              <a:r>
                <a:rPr lang="ar-SA" sz="1400">
                  <a:latin typeface="Lotus"/>
                  <a:ea typeface="Lotus"/>
                  <a:cs typeface="Lotus"/>
                </a:rPr>
                <a:t>زمانبندي مميزيها</a:t>
              </a:r>
            </a:p>
            <a:p>
              <a:pPr eaLnBrk="0" hangingPunct="0">
                <a:buFontTx/>
                <a:buChar char="•"/>
              </a:pPr>
              <a:r>
                <a:rPr lang="ar-SA" sz="1400">
                  <a:latin typeface="Lotus"/>
                  <a:ea typeface="Lotus"/>
                  <a:cs typeface="Lotus"/>
                </a:rPr>
                <a:t>ارزيابي مميزان</a:t>
              </a:r>
            </a:p>
            <a:p>
              <a:pPr eaLnBrk="0" hangingPunct="0">
                <a:buFontTx/>
                <a:buChar char="•"/>
              </a:pPr>
              <a:r>
                <a:rPr lang="ar-SA" sz="1400">
                  <a:latin typeface="Lotus"/>
                  <a:ea typeface="Lotus"/>
                  <a:cs typeface="Lotus"/>
                </a:rPr>
                <a:t>انتخاب تيمهاي مميزي</a:t>
              </a:r>
            </a:p>
            <a:p>
              <a:pPr eaLnBrk="0" hangingPunct="0">
                <a:buFontTx/>
                <a:buChar char="•"/>
              </a:pPr>
              <a:r>
                <a:rPr lang="ar-SA" sz="1400">
                  <a:latin typeface="Lotus"/>
                  <a:ea typeface="Lotus"/>
                  <a:cs typeface="Lotus"/>
                </a:rPr>
                <a:t>اجراي فعاليتهاي مميزي</a:t>
              </a:r>
            </a:p>
            <a:p>
              <a:pPr eaLnBrk="0" hangingPunct="0">
                <a:buFontTx/>
                <a:buChar char="•"/>
              </a:pPr>
              <a:r>
                <a:rPr lang="ar-SA" sz="1400">
                  <a:latin typeface="Times New Roman" pitchFamily="18" charset="0"/>
                  <a:ea typeface="Lotus"/>
                  <a:cs typeface="Lotus"/>
                </a:rPr>
                <a:t>·نگهداري سوابق</a:t>
              </a:r>
            </a:p>
          </p:txBody>
        </p:sp>
        <p:sp>
          <p:nvSpPr>
            <p:cNvPr id="32775" name="Text Box 9"/>
            <p:cNvSpPr txBox="1">
              <a:spLocks noChangeArrowheads="1"/>
            </p:cNvSpPr>
            <p:nvPr/>
          </p:nvSpPr>
          <p:spPr bwMode="auto">
            <a:xfrm>
              <a:off x="2227" y="3175"/>
              <a:ext cx="1409" cy="920"/>
            </a:xfrm>
            <a:prstGeom prst="rect">
              <a:avLst/>
            </a:prstGeom>
            <a:solidFill>
              <a:srgbClr val="FFFFFF"/>
            </a:solidFill>
            <a:ln w="19050">
              <a:solidFill>
                <a:srgbClr val="000000"/>
              </a:solidFill>
              <a:miter lim="800000"/>
              <a:headEnd/>
              <a:tailEnd/>
            </a:ln>
          </p:spPr>
          <p:txBody>
            <a:bodyPr lIns="0" tIns="0" rIns="0" anchor="ctr"/>
            <a:lstStyle/>
            <a:p>
              <a:pPr algn="just" eaLnBrk="0" hangingPunct="0"/>
              <a:r>
                <a:rPr lang="fa-IR" sz="1400">
                  <a:latin typeface="Lotus"/>
                  <a:ea typeface="Lotus"/>
                  <a:cs typeface="Lotus"/>
                </a:rPr>
                <a:t>پايش و بررسي برنامه مميزي (</a:t>
              </a:r>
              <a:r>
                <a:rPr lang="ar-SA" sz="1400">
                  <a:latin typeface="Lotus"/>
                  <a:ea typeface="Lotus"/>
                  <a:cs typeface="Lotus"/>
                </a:rPr>
                <a:t>5-6)</a:t>
              </a:r>
            </a:p>
            <a:p>
              <a:pPr algn="just" eaLnBrk="0" hangingPunct="0">
                <a:buFontTx/>
                <a:buChar char="•"/>
              </a:pPr>
              <a:r>
                <a:rPr lang="ar-SA" sz="1400">
                  <a:latin typeface="Lotus"/>
                  <a:ea typeface="Lotus"/>
                  <a:cs typeface="Lotus"/>
                </a:rPr>
                <a:t>پايش و بررسي </a:t>
              </a:r>
            </a:p>
            <a:p>
              <a:pPr algn="just" eaLnBrk="0" hangingPunct="0">
                <a:buFontTx/>
                <a:buChar char="•"/>
              </a:pPr>
              <a:r>
                <a:rPr lang="ar-SA" sz="1400">
                  <a:latin typeface="Lotus"/>
                  <a:ea typeface="Lotus"/>
                  <a:cs typeface="Lotus"/>
                </a:rPr>
                <a:t>شنــاسايي نيــازها جـهت اقدامات اصلاحي و پيشگيرانه</a:t>
              </a:r>
            </a:p>
            <a:p>
              <a:pPr algn="just" eaLnBrk="0" hangingPunct="0">
                <a:buFontTx/>
                <a:buChar char="•"/>
              </a:pPr>
              <a:r>
                <a:rPr lang="ar-SA" sz="1400">
                  <a:latin typeface="Lotus"/>
                  <a:ea typeface="Lotus"/>
                  <a:cs typeface="Lotus"/>
                </a:rPr>
                <a:t>شناسايي فرصتهايي براي بهبود</a:t>
              </a:r>
            </a:p>
          </p:txBody>
        </p:sp>
        <p:sp>
          <p:nvSpPr>
            <p:cNvPr id="32776" name="Text Box 10"/>
            <p:cNvSpPr txBox="1">
              <a:spLocks noChangeArrowheads="1"/>
            </p:cNvSpPr>
            <p:nvPr/>
          </p:nvSpPr>
          <p:spPr bwMode="auto">
            <a:xfrm>
              <a:off x="3932" y="2074"/>
              <a:ext cx="560" cy="494"/>
            </a:xfrm>
            <a:prstGeom prst="rect">
              <a:avLst/>
            </a:prstGeom>
            <a:solidFill>
              <a:srgbClr val="FFFFFF"/>
            </a:solidFill>
            <a:ln w="19050">
              <a:solidFill>
                <a:srgbClr val="000000"/>
              </a:solidFill>
              <a:miter lim="800000"/>
              <a:headEnd/>
              <a:tailEnd/>
            </a:ln>
          </p:spPr>
          <p:txBody>
            <a:bodyPr lIns="0" tIns="0" rIns="0" bIns="0" anchor="ctr"/>
            <a:lstStyle/>
            <a:p>
              <a:pPr algn="ctr" eaLnBrk="0" hangingPunct="0"/>
              <a:r>
                <a:rPr lang="fa-IR" sz="1400">
                  <a:latin typeface="Lotus"/>
                  <a:ea typeface="Lotus"/>
                  <a:cs typeface="Lotus"/>
                </a:rPr>
                <a:t>شايستگي و ارزيابي مميزان (بند </a:t>
              </a:r>
              <a:r>
                <a:rPr lang="ar-SA" sz="1400">
                  <a:latin typeface="Lotus"/>
                  <a:ea typeface="Lotus"/>
                  <a:cs typeface="Lotus"/>
                </a:rPr>
                <a:t>7)</a:t>
              </a:r>
            </a:p>
          </p:txBody>
        </p:sp>
        <p:sp>
          <p:nvSpPr>
            <p:cNvPr id="32777" name="Text Box 11"/>
            <p:cNvSpPr txBox="1">
              <a:spLocks noChangeArrowheads="1"/>
            </p:cNvSpPr>
            <p:nvPr/>
          </p:nvSpPr>
          <p:spPr bwMode="auto">
            <a:xfrm>
              <a:off x="3932" y="2632"/>
              <a:ext cx="560" cy="460"/>
            </a:xfrm>
            <a:prstGeom prst="rect">
              <a:avLst/>
            </a:prstGeom>
            <a:solidFill>
              <a:srgbClr val="FFFFFF"/>
            </a:solidFill>
            <a:ln w="19050">
              <a:solidFill>
                <a:srgbClr val="000000"/>
              </a:solidFill>
              <a:miter lim="800000"/>
              <a:headEnd/>
              <a:tailEnd/>
            </a:ln>
          </p:spPr>
          <p:txBody>
            <a:bodyPr lIns="0" tIns="0" rIns="0" bIns="0" anchor="ctr"/>
            <a:lstStyle/>
            <a:p>
              <a:pPr algn="ctr" eaLnBrk="0" hangingPunct="0"/>
              <a:r>
                <a:rPr lang="fa-IR" sz="1400">
                  <a:latin typeface="Lotus"/>
                  <a:ea typeface="Lotus"/>
                  <a:cs typeface="Lotus"/>
                </a:rPr>
                <a:t>فعاليتهاي مميزي (بند </a:t>
              </a:r>
              <a:r>
                <a:rPr lang="ar-SA" sz="1400">
                  <a:latin typeface="Lotus"/>
                  <a:ea typeface="Lotus"/>
                  <a:cs typeface="Lotus"/>
                </a:rPr>
                <a:t>6)</a:t>
              </a:r>
            </a:p>
          </p:txBody>
        </p:sp>
        <p:sp>
          <p:nvSpPr>
            <p:cNvPr id="32778" name="Text Box 12"/>
            <p:cNvSpPr txBox="1">
              <a:spLocks noChangeArrowheads="1"/>
            </p:cNvSpPr>
            <p:nvPr/>
          </p:nvSpPr>
          <p:spPr bwMode="auto">
            <a:xfrm>
              <a:off x="4575" y="2531"/>
              <a:ext cx="207" cy="185"/>
            </a:xfrm>
            <a:prstGeom prst="rect">
              <a:avLst/>
            </a:prstGeom>
            <a:noFill/>
            <a:ln w="9525">
              <a:noFill/>
              <a:miter lim="800000"/>
              <a:headEnd/>
              <a:tailEnd/>
            </a:ln>
          </p:spPr>
          <p:txBody>
            <a:bodyPr lIns="0" tIns="0" rIns="0" bIns="0"/>
            <a:lstStyle/>
            <a:p>
              <a:pPr algn="ctr" eaLnBrk="0" hangingPunct="0"/>
              <a:r>
                <a:rPr lang="fa-IR" sz="1300">
                  <a:latin typeface="Yagut" pitchFamily="2" charset="-78"/>
                  <a:cs typeface="Yagut" pitchFamily="2" charset="-78"/>
                </a:rPr>
                <a:t>اجرا</a:t>
              </a:r>
            </a:p>
          </p:txBody>
        </p:sp>
        <p:sp>
          <p:nvSpPr>
            <p:cNvPr id="32779" name="Text Box 13"/>
            <p:cNvSpPr txBox="1">
              <a:spLocks noChangeArrowheads="1"/>
            </p:cNvSpPr>
            <p:nvPr/>
          </p:nvSpPr>
          <p:spPr bwMode="auto">
            <a:xfrm>
              <a:off x="1541" y="1964"/>
              <a:ext cx="653" cy="494"/>
            </a:xfrm>
            <a:prstGeom prst="rect">
              <a:avLst/>
            </a:prstGeom>
            <a:solidFill>
              <a:srgbClr val="FFFFFF"/>
            </a:solidFill>
            <a:ln w="19050">
              <a:solidFill>
                <a:srgbClr val="000000"/>
              </a:solidFill>
              <a:miter lim="800000"/>
              <a:headEnd/>
              <a:tailEnd/>
            </a:ln>
          </p:spPr>
          <p:txBody>
            <a:bodyPr lIns="0" tIns="0" rIns="0" anchor="ctr"/>
            <a:lstStyle/>
            <a:p>
              <a:pPr algn="ctr" eaLnBrk="0" hangingPunct="0"/>
              <a:r>
                <a:rPr lang="fa-IR" sz="1400">
                  <a:latin typeface="Yagut" pitchFamily="2" charset="-78"/>
                  <a:cs typeface="Yagut" pitchFamily="2" charset="-78"/>
                </a:rPr>
                <a:t>بهبود برنامه مميزي (</a:t>
              </a:r>
              <a:r>
                <a:rPr lang="ar-SA" sz="1400">
                  <a:latin typeface="Yagut" pitchFamily="2" charset="-78"/>
                  <a:cs typeface="Yagut" pitchFamily="2" charset="-78"/>
                </a:rPr>
                <a:t>5-6)</a:t>
              </a:r>
            </a:p>
          </p:txBody>
        </p:sp>
        <p:sp>
          <p:nvSpPr>
            <p:cNvPr id="32780" name="Text Box 14"/>
            <p:cNvSpPr txBox="1">
              <a:spLocks noChangeArrowheads="1"/>
            </p:cNvSpPr>
            <p:nvPr/>
          </p:nvSpPr>
          <p:spPr bwMode="auto">
            <a:xfrm>
              <a:off x="1125" y="2145"/>
              <a:ext cx="295" cy="268"/>
            </a:xfrm>
            <a:prstGeom prst="rect">
              <a:avLst/>
            </a:prstGeom>
            <a:noFill/>
            <a:ln w="9525">
              <a:noFill/>
              <a:miter lim="800000"/>
              <a:headEnd/>
              <a:tailEnd/>
            </a:ln>
          </p:spPr>
          <p:txBody>
            <a:bodyPr lIns="0" tIns="0" rIns="0"/>
            <a:lstStyle/>
            <a:p>
              <a:pPr algn="ctr" eaLnBrk="0" hangingPunct="0"/>
              <a:r>
                <a:rPr lang="fa-IR" sz="1300">
                  <a:latin typeface="Yagut" pitchFamily="2" charset="-78"/>
                  <a:cs typeface="Yagut" pitchFamily="2" charset="-78"/>
                </a:rPr>
                <a:t>اقدام</a:t>
              </a:r>
            </a:p>
          </p:txBody>
        </p:sp>
        <p:sp>
          <p:nvSpPr>
            <p:cNvPr id="32781" name="Line 15"/>
            <p:cNvSpPr>
              <a:spLocks noChangeShapeType="1"/>
            </p:cNvSpPr>
            <p:nvPr/>
          </p:nvSpPr>
          <p:spPr bwMode="auto">
            <a:xfrm>
              <a:off x="3029" y="1007"/>
              <a:ext cx="0" cy="146"/>
            </a:xfrm>
            <a:prstGeom prst="line">
              <a:avLst/>
            </a:prstGeom>
            <a:noFill/>
            <a:ln w="19050">
              <a:solidFill>
                <a:srgbClr val="000000"/>
              </a:solidFill>
              <a:round/>
              <a:headEnd type="none" w="sm" len="med"/>
              <a:tailEnd type="triangle" w="sm" len="med"/>
            </a:ln>
          </p:spPr>
          <p:txBody>
            <a:bodyPr lIns="0" tIns="0" rIns="0"/>
            <a:lstStyle/>
            <a:p>
              <a:endParaRPr lang="fa-IR"/>
            </a:p>
          </p:txBody>
        </p:sp>
        <p:sp>
          <p:nvSpPr>
            <p:cNvPr id="32782" name="Line 16"/>
            <p:cNvSpPr>
              <a:spLocks noChangeShapeType="1"/>
            </p:cNvSpPr>
            <p:nvPr/>
          </p:nvSpPr>
          <p:spPr bwMode="auto">
            <a:xfrm>
              <a:off x="3029" y="1936"/>
              <a:ext cx="0" cy="148"/>
            </a:xfrm>
            <a:prstGeom prst="line">
              <a:avLst/>
            </a:prstGeom>
            <a:noFill/>
            <a:ln w="19050">
              <a:solidFill>
                <a:srgbClr val="000000"/>
              </a:solidFill>
              <a:round/>
              <a:headEnd type="none" w="sm" len="med"/>
              <a:tailEnd type="triangle" w="sm" len="med"/>
            </a:ln>
          </p:spPr>
          <p:txBody>
            <a:bodyPr lIns="0" tIns="0" rIns="0"/>
            <a:lstStyle/>
            <a:p>
              <a:endParaRPr lang="fa-IR"/>
            </a:p>
          </p:txBody>
        </p:sp>
        <p:sp>
          <p:nvSpPr>
            <p:cNvPr id="32783" name="Line 17"/>
            <p:cNvSpPr>
              <a:spLocks noChangeShapeType="1"/>
            </p:cNvSpPr>
            <p:nvPr/>
          </p:nvSpPr>
          <p:spPr bwMode="auto">
            <a:xfrm>
              <a:off x="3029" y="3016"/>
              <a:ext cx="0" cy="148"/>
            </a:xfrm>
            <a:prstGeom prst="line">
              <a:avLst/>
            </a:prstGeom>
            <a:noFill/>
            <a:ln w="19050">
              <a:solidFill>
                <a:srgbClr val="000000"/>
              </a:solidFill>
              <a:round/>
              <a:headEnd type="none" w="sm" len="med"/>
              <a:tailEnd type="triangle" w="sm" len="med"/>
            </a:ln>
          </p:spPr>
          <p:txBody>
            <a:bodyPr lIns="0" tIns="0" rIns="0"/>
            <a:lstStyle/>
            <a:p>
              <a:endParaRPr lang="fa-IR"/>
            </a:p>
          </p:txBody>
        </p:sp>
        <p:sp>
          <p:nvSpPr>
            <p:cNvPr id="32784" name="Line 18"/>
            <p:cNvSpPr>
              <a:spLocks noChangeShapeType="1"/>
            </p:cNvSpPr>
            <p:nvPr/>
          </p:nvSpPr>
          <p:spPr bwMode="auto">
            <a:xfrm flipH="1">
              <a:off x="3641" y="2313"/>
              <a:ext cx="291" cy="0"/>
            </a:xfrm>
            <a:prstGeom prst="line">
              <a:avLst/>
            </a:prstGeom>
            <a:noFill/>
            <a:ln w="19050">
              <a:solidFill>
                <a:srgbClr val="000000"/>
              </a:solidFill>
              <a:round/>
              <a:headEnd type="triangle" w="sm" len="med"/>
              <a:tailEnd type="triangle" w="sm" len="med"/>
            </a:ln>
          </p:spPr>
          <p:txBody>
            <a:bodyPr lIns="0" tIns="0" rIns="0"/>
            <a:lstStyle/>
            <a:p>
              <a:endParaRPr lang="fa-IR"/>
            </a:p>
          </p:txBody>
        </p:sp>
        <p:sp>
          <p:nvSpPr>
            <p:cNvPr id="32785" name="Line 19"/>
            <p:cNvSpPr>
              <a:spLocks noChangeShapeType="1"/>
            </p:cNvSpPr>
            <p:nvPr/>
          </p:nvSpPr>
          <p:spPr bwMode="auto">
            <a:xfrm flipH="1">
              <a:off x="3631" y="2843"/>
              <a:ext cx="291" cy="0"/>
            </a:xfrm>
            <a:prstGeom prst="line">
              <a:avLst/>
            </a:prstGeom>
            <a:noFill/>
            <a:ln w="19050">
              <a:solidFill>
                <a:srgbClr val="000000"/>
              </a:solidFill>
              <a:round/>
              <a:headEnd type="triangle" w="sm" len="med"/>
              <a:tailEnd type="triangle" w="sm" len="med"/>
            </a:ln>
          </p:spPr>
          <p:txBody>
            <a:bodyPr lIns="0" tIns="0" rIns="0"/>
            <a:lstStyle/>
            <a:p>
              <a:endParaRPr lang="fa-IR"/>
            </a:p>
          </p:txBody>
        </p:sp>
        <p:sp>
          <p:nvSpPr>
            <p:cNvPr id="32786" name="Text Box 20"/>
            <p:cNvSpPr txBox="1">
              <a:spLocks noChangeArrowheads="1"/>
            </p:cNvSpPr>
            <p:nvPr/>
          </p:nvSpPr>
          <p:spPr bwMode="auto">
            <a:xfrm>
              <a:off x="4372" y="1325"/>
              <a:ext cx="614" cy="186"/>
            </a:xfrm>
            <a:prstGeom prst="rect">
              <a:avLst/>
            </a:prstGeom>
            <a:noFill/>
            <a:ln w="9525">
              <a:noFill/>
              <a:miter lim="800000"/>
              <a:headEnd/>
              <a:tailEnd/>
            </a:ln>
          </p:spPr>
          <p:txBody>
            <a:bodyPr lIns="0" tIns="0" rIns="0" bIns="0"/>
            <a:lstStyle/>
            <a:p>
              <a:pPr algn="ctr" eaLnBrk="0" hangingPunct="0"/>
              <a:r>
                <a:rPr lang="fa-IR" sz="1300">
                  <a:latin typeface="Yagut" pitchFamily="2" charset="-78"/>
                  <a:cs typeface="Yagut" pitchFamily="2" charset="-78"/>
                </a:rPr>
                <a:t>برنامه‌ريزي</a:t>
              </a:r>
            </a:p>
          </p:txBody>
        </p:sp>
        <p:sp>
          <p:nvSpPr>
            <p:cNvPr id="32787" name="Text Box 21"/>
            <p:cNvSpPr txBox="1">
              <a:spLocks noChangeArrowheads="1"/>
            </p:cNvSpPr>
            <p:nvPr/>
          </p:nvSpPr>
          <p:spPr bwMode="auto">
            <a:xfrm>
              <a:off x="4412" y="3554"/>
              <a:ext cx="534" cy="186"/>
            </a:xfrm>
            <a:prstGeom prst="rect">
              <a:avLst/>
            </a:prstGeom>
            <a:noFill/>
            <a:ln w="9525">
              <a:noFill/>
              <a:miter lim="800000"/>
              <a:headEnd/>
              <a:tailEnd/>
            </a:ln>
          </p:spPr>
          <p:txBody>
            <a:bodyPr lIns="0" tIns="0" rIns="0" bIns="0"/>
            <a:lstStyle/>
            <a:p>
              <a:pPr algn="ctr" eaLnBrk="0" hangingPunct="0"/>
              <a:r>
                <a:rPr lang="fa-IR" sz="1300">
                  <a:latin typeface="Yagut" pitchFamily="2" charset="-78"/>
                  <a:cs typeface="Yagut" pitchFamily="2" charset="-78"/>
                </a:rPr>
                <a:t>بررسي</a:t>
              </a:r>
            </a:p>
          </p:txBody>
        </p:sp>
        <p:sp>
          <p:nvSpPr>
            <p:cNvPr id="32788" name="Line 22"/>
            <p:cNvSpPr>
              <a:spLocks noChangeShapeType="1"/>
            </p:cNvSpPr>
            <p:nvPr/>
          </p:nvSpPr>
          <p:spPr bwMode="auto">
            <a:xfrm flipH="1">
              <a:off x="1848" y="795"/>
              <a:ext cx="527" cy="0"/>
            </a:xfrm>
            <a:prstGeom prst="line">
              <a:avLst/>
            </a:prstGeom>
            <a:noFill/>
            <a:ln w="19050">
              <a:solidFill>
                <a:srgbClr val="000000"/>
              </a:solidFill>
              <a:round/>
              <a:headEnd type="triangle" w="sm" len="med"/>
              <a:tailEnd type="none" w="sm" len="med"/>
            </a:ln>
          </p:spPr>
          <p:txBody>
            <a:bodyPr lIns="0" tIns="0" rIns="0"/>
            <a:lstStyle/>
            <a:p>
              <a:endParaRPr lang="fa-IR"/>
            </a:p>
          </p:txBody>
        </p:sp>
        <p:sp>
          <p:nvSpPr>
            <p:cNvPr id="32789" name="Line 23"/>
            <p:cNvSpPr>
              <a:spLocks noChangeShapeType="1"/>
            </p:cNvSpPr>
            <p:nvPr/>
          </p:nvSpPr>
          <p:spPr bwMode="auto">
            <a:xfrm>
              <a:off x="1848" y="813"/>
              <a:ext cx="0" cy="1151"/>
            </a:xfrm>
            <a:prstGeom prst="line">
              <a:avLst/>
            </a:prstGeom>
            <a:noFill/>
            <a:ln w="19050">
              <a:solidFill>
                <a:srgbClr val="000000"/>
              </a:solidFill>
              <a:round/>
              <a:headEnd/>
              <a:tailEnd/>
            </a:ln>
          </p:spPr>
          <p:txBody>
            <a:bodyPr lIns="0" tIns="0" rIns="0"/>
            <a:lstStyle/>
            <a:p>
              <a:endParaRPr lang="fa-IR"/>
            </a:p>
          </p:txBody>
        </p:sp>
        <p:sp>
          <p:nvSpPr>
            <p:cNvPr id="32790" name="Line 24"/>
            <p:cNvSpPr>
              <a:spLocks noChangeShapeType="1"/>
            </p:cNvSpPr>
            <p:nvPr/>
          </p:nvSpPr>
          <p:spPr bwMode="auto">
            <a:xfrm>
              <a:off x="1850" y="2456"/>
              <a:ext cx="0" cy="1802"/>
            </a:xfrm>
            <a:prstGeom prst="line">
              <a:avLst/>
            </a:prstGeom>
            <a:noFill/>
            <a:ln w="19050">
              <a:solidFill>
                <a:srgbClr val="000000"/>
              </a:solidFill>
              <a:round/>
              <a:headEnd type="triangle" w="sm" len="med"/>
              <a:tailEnd type="none" w="sm" len="med"/>
            </a:ln>
          </p:spPr>
          <p:txBody>
            <a:bodyPr lIns="0" tIns="0" rIns="0"/>
            <a:lstStyle/>
            <a:p>
              <a:endParaRPr lang="fa-IR"/>
            </a:p>
          </p:txBody>
        </p:sp>
        <p:sp>
          <p:nvSpPr>
            <p:cNvPr id="32791" name="Line 25"/>
            <p:cNvSpPr>
              <a:spLocks noChangeShapeType="1"/>
            </p:cNvSpPr>
            <p:nvPr/>
          </p:nvSpPr>
          <p:spPr bwMode="auto">
            <a:xfrm>
              <a:off x="3024" y="4104"/>
              <a:ext cx="0" cy="143"/>
            </a:xfrm>
            <a:prstGeom prst="line">
              <a:avLst/>
            </a:prstGeom>
            <a:noFill/>
            <a:ln w="19050">
              <a:solidFill>
                <a:srgbClr val="000000"/>
              </a:solidFill>
              <a:round/>
              <a:headEnd/>
              <a:tailEnd/>
            </a:ln>
          </p:spPr>
          <p:txBody>
            <a:bodyPr lIns="0" tIns="0" rIns="0"/>
            <a:lstStyle/>
            <a:p>
              <a:endParaRPr lang="fa-IR"/>
            </a:p>
          </p:txBody>
        </p:sp>
        <p:sp>
          <p:nvSpPr>
            <p:cNvPr id="32792" name="Line 26"/>
            <p:cNvSpPr>
              <a:spLocks noChangeShapeType="1"/>
            </p:cNvSpPr>
            <p:nvPr/>
          </p:nvSpPr>
          <p:spPr bwMode="auto">
            <a:xfrm flipH="1">
              <a:off x="1850" y="4249"/>
              <a:ext cx="1180" cy="0"/>
            </a:xfrm>
            <a:prstGeom prst="line">
              <a:avLst/>
            </a:prstGeom>
            <a:noFill/>
            <a:ln w="19050">
              <a:solidFill>
                <a:srgbClr val="000000"/>
              </a:solidFill>
              <a:round/>
              <a:headEnd/>
              <a:tailEnd/>
            </a:ln>
          </p:spPr>
          <p:txBody>
            <a:bodyPr lIns="0" tIns="0" rIns="0"/>
            <a:lstStyle/>
            <a:p>
              <a:endParaRPr lang="fa-IR"/>
            </a:p>
          </p:txBody>
        </p:sp>
        <p:sp>
          <p:nvSpPr>
            <p:cNvPr id="32793" name="Line 27"/>
            <p:cNvSpPr>
              <a:spLocks noChangeShapeType="1"/>
            </p:cNvSpPr>
            <p:nvPr/>
          </p:nvSpPr>
          <p:spPr bwMode="auto">
            <a:xfrm flipH="1">
              <a:off x="1263" y="1427"/>
              <a:ext cx="594" cy="0"/>
            </a:xfrm>
            <a:prstGeom prst="line">
              <a:avLst/>
            </a:prstGeom>
            <a:noFill/>
            <a:ln w="19050">
              <a:solidFill>
                <a:srgbClr val="000000"/>
              </a:solidFill>
              <a:prstDash val="lgDash"/>
              <a:round/>
              <a:headEnd/>
              <a:tailEnd/>
            </a:ln>
          </p:spPr>
          <p:txBody>
            <a:bodyPr lIns="0" tIns="0" rIns="0"/>
            <a:lstStyle/>
            <a:p>
              <a:endParaRPr lang="fa-IR"/>
            </a:p>
          </p:txBody>
        </p:sp>
        <p:sp>
          <p:nvSpPr>
            <p:cNvPr id="32794" name="Line 28"/>
            <p:cNvSpPr>
              <a:spLocks noChangeShapeType="1"/>
            </p:cNvSpPr>
            <p:nvPr/>
          </p:nvSpPr>
          <p:spPr bwMode="auto">
            <a:xfrm>
              <a:off x="1263" y="1427"/>
              <a:ext cx="0" cy="669"/>
            </a:xfrm>
            <a:prstGeom prst="line">
              <a:avLst/>
            </a:prstGeom>
            <a:noFill/>
            <a:ln w="19050">
              <a:solidFill>
                <a:srgbClr val="000000"/>
              </a:solidFill>
              <a:prstDash val="lgDash"/>
              <a:round/>
              <a:headEnd/>
              <a:tailEnd/>
            </a:ln>
          </p:spPr>
          <p:txBody>
            <a:bodyPr lIns="0" tIns="0" rIns="0"/>
            <a:lstStyle/>
            <a:p>
              <a:endParaRPr lang="fa-IR"/>
            </a:p>
          </p:txBody>
        </p:sp>
        <p:sp>
          <p:nvSpPr>
            <p:cNvPr id="32795" name="Line 29"/>
            <p:cNvSpPr>
              <a:spLocks noChangeShapeType="1"/>
            </p:cNvSpPr>
            <p:nvPr/>
          </p:nvSpPr>
          <p:spPr bwMode="auto">
            <a:xfrm flipH="1">
              <a:off x="1255" y="2286"/>
              <a:ext cx="0" cy="654"/>
            </a:xfrm>
            <a:prstGeom prst="line">
              <a:avLst/>
            </a:prstGeom>
            <a:noFill/>
            <a:ln w="19050">
              <a:solidFill>
                <a:srgbClr val="000000"/>
              </a:solidFill>
              <a:prstDash val="lgDash"/>
              <a:round/>
              <a:headEnd/>
              <a:tailEnd/>
            </a:ln>
          </p:spPr>
          <p:txBody>
            <a:bodyPr lIns="0" tIns="0" rIns="0"/>
            <a:lstStyle/>
            <a:p>
              <a:endParaRPr lang="fa-IR"/>
            </a:p>
          </p:txBody>
        </p:sp>
        <p:sp>
          <p:nvSpPr>
            <p:cNvPr id="32796" name="Line 30"/>
            <p:cNvSpPr>
              <a:spLocks noChangeShapeType="1"/>
            </p:cNvSpPr>
            <p:nvPr/>
          </p:nvSpPr>
          <p:spPr bwMode="auto">
            <a:xfrm flipH="1">
              <a:off x="1255" y="2940"/>
              <a:ext cx="595" cy="0"/>
            </a:xfrm>
            <a:prstGeom prst="line">
              <a:avLst/>
            </a:prstGeom>
            <a:noFill/>
            <a:ln w="19050">
              <a:solidFill>
                <a:srgbClr val="000000"/>
              </a:solidFill>
              <a:prstDash val="lgDash"/>
              <a:round/>
              <a:headEnd/>
              <a:tailEnd/>
            </a:ln>
          </p:spPr>
          <p:txBody>
            <a:bodyPr lIns="0" tIns="0" rIns="0"/>
            <a:lstStyle/>
            <a:p>
              <a:endParaRPr lang="fa-IR"/>
            </a:p>
          </p:txBody>
        </p:sp>
        <p:sp>
          <p:nvSpPr>
            <p:cNvPr id="32797" name="Line 31"/>
            <p:cNvSpPr>
              <a:spLocks noChangeShapeType="1"/>
            </p:cNvSpPr>
            <p:nvPr/>
          </p:nvSpPr>
          <p:spPr bwMode="auto">
            <a:xfrm>
              <a:off x="3636" y="4101"/>
              <a:ext cx="1060" cy="0"/>
            </a:xfrm>
            <a:prstGeom prst="line">
              <a:avLst/>
            </a:prstGeom>
            <a:noFill/>
            <a:ln w="19050">
              <a:solidFill>
                <a:srgbClr val="000000"/>
              </a:solidFill>
              <a:prstDash val="lgDash"/>
              <a:round/>
              <a:headEnd/>
              <a:tailEnd/>
            </a:ln>
          </p:spPr>
          <p:txBody>
            <a:bodyPr lIns="0" tIns="0" rIns="0"/>
            <a:lstStyle/>
            <a:p>
              <a:endParaRPr lang="fa-IR"/>
            </a:p>
          </p:txBody>
        </p:sp>
        <p:sp>
          <p:nvSpPr>
            <p:cNvPr id="32798" name="Line 32"/>
            <p:cNvSpPr>
              <a:spLocks noChangeShapeType="1"/>
            </p:cNvSpPr>
            <p:nvPr/>
          </p:nvSpPr>
          <p:spPr bwMode="auto">
            <a:xfrm flipV="1">
              <a:off x="4676" y="3774"/>
              <a:ext cx="0" cy="327"/>
            </a:xfrm>
            <a:prstGeom prst="line">
              <a:avLst/>
            </a:prstGeom>
            <a:noFill/>
            <a:ln w="19050">
              <a:solidFill>
                <a:srgbClr val="000000"/>
              </a:solidFill>
              <a:prstDash val="lgDash"/>
              <a:round/>
              <a:headEnd/>
              <a:tailEnd/>
            </a:ln>
          </p:spPr>
          <p:txBody>
            <a:bodyPr lIns="0" tIns="0" rIns="0"/>
            <a:lstStyle/>
            <a:p>
              <a:endParaRPr lang="fa-IR"/>
            </a:p>
          </p:txBody>
        </p:sp>
        <p:sp>
          <p:nvSpPr>
            <p:cNvPr id="32799" name="Line 33"/>
            <p:cNvSpPr>
              <a:spLocks noChangeShapeType="1"/>
            </p:cNvSpPr>
            <p:nvPr/>
          </p:nvSpPr>
          <p:spPr bwMode="auto">
            <a:xfrm flipV="1">
              <a:off x="4669" y="2737"/>
              <a:ext cx="20" cy="809"/>
            </a:xfrm>
            <a:prstGeom prst="line">
              <a:avLst/>
            </a:prstGeom>
            <a:noFill/>
            <a:ln w="19050">
              <a:solidFill>
                <a:srgbClr val="000000"/>
              </a:solidFill>
              <a:prstDash val="lgDash"/>
              <a:round/>
              <a:headEnd/>
              <a:tailEnd/>
            </a:ln>
          </p:spPr>
          <p:txBody>
            <a:bodyPr lIns="0" tIns="0" rIns="0"/>
            <a:lstStyle/>
            <a:p>
              <a:endParaRPr lang="fa-IR"/>
            </a:p>
          </p:txBody>
        </p:sp>
        <p:sp>
          <p:nvSpPr>
            <p:cNvPr id="32800" name="Line 34"/>
            <p:cNvSpPr>
              <a:spLocks noChangeShapeType="1"/>
            </p:cNvSpPr>
            <p:nvPr/>
          </p:nvSpPr>
          <p:spPr bwMode="auto">
            <a:xfrm flipV="1">
              <a:off x="3491" y="3148"/>
              <a:ext cx="1198" cy="0"/>
            </a:xfrm>
            <a:prstGeom prst="line">
              <a:avLst/>
            </a:prstGeom>
            <a:noFill/>
            <a:ln w="19050">
              <a:solidFill>
                <a:srgbClr val="000000"/>
              </a:solidFill>
              <a:prstDash val="lgDash"/>
              <a:round/>
              <a:headEnd/>
              <a:tailEnd/>
            </a:ln>
          </p:spPr>
          <p:txBody>
            <a:bodyPr lIns="0" tIns="0" rIns="0"/>
            <a:lstStyle/>
            <a:p>
              <a:endParaRPr lang="fa-IR"/>
            </a:p>
          </p:txBody>
        </p:sp>
        <p:sp>
          <p:nvSpPr>
            <p:cNvPr id="32801" name="Line 35"/>
            <p:cNvSpPr>
              <a:spLocks noChangeShapeType="1"/>
            </p:cNvSpPr>
            <p:nvPr/>
          </p:nvSpPr>
          <p:spPr bwMode="auto">
            <a:xfrm flipV="1">
              <a:off x="4718" y="1486"/>
              <a:ext cx="0" cy="937"/>
            </a:xfrm>
            <a:prstGeom prst="line">
              <a:avLst/>
            </a:prstGeom>
            <a:noFill/>
            <a:ln w="19050">
              <a:solidFill>
                <a:srgbClr val="000000"/>
              </a:solidFill>
              <a:prstDash val="lgDash"/>
              <a:round/>
              <a:headEnd/>
              <a:tailEnd/>
            </a:ln>
          </p:spPr>
          <p:txBody>
            <a:bodyPr lIns="0" tIns="0" rIns="0"/>
            <a:lstStyle/>
            <a:p>
              <a:endParaRPr lang="fa-IR"/>
            </a:p>
          </p:txBody>
        </p:sp>
        <p:sp>
          <p:nvSpPr>
            <p:cNvPr id="32802" name="Line 36"/>
            <p:cNvSpPr>
              <a:spLocks noChangeShapeType="1"/>
            </p:cNvSpPr>
            <p:nvPr/>
          </p:nvSpPr>
          <p:spPr bwMode="auto">
            <a:xfrm flipH="1" flipV="1">
              <a:off x="4674" y="785"/>
              <a:ext cx="0" cy="485"/>
            </a:xfrm>
            <a:prstGeom prst="line">
              <a:avLst/>
            </a:prstGeom>
            <a:noFill/>
            <a:ln w="19050">
              <a:solidFill>
                <a:srgbClr val="000000"/>
              </a:solidFill>
              <a:prstDash val="lgDash"/>
              <a:round/>
              <a:headEnd/>
              <a:tailEnd/>
            </a:ln>
          </p:spPr>
          <p:txBody>
            <a:bodyPr lIns="0" tIns="0" rIns="0"/>
            <a:lstStyle/>
            <a:p>
              <a:endParaRPr lang="fa-IR"/>
            </a:p>
          </p:txBody>
        </p:sp>
        <p:sp>
          <p:nvSpPr>
            <p:cNvPr id="32803" name="Line 37"/>
            <p:cNvSpPr>
              <a:spLocks noChangeShapeType="1"/>
            </p:cNvSpPr>
            <p:nvPr/>
          </p:nvSpPr>
          <p:spPr bwMode="auto">
            <a:xfrm flipH="1">
              <a:off x="3608" y="785"/>
              <a:ext cx="1073" cy="0"/>
            </a:xfrm>
            <a:prstGeom prst="line">
              <a:avLst/>
            </a:prstGeom>
            <a:noFill/>
            <a:ln w="19050">
              <a:solidFill>
                <a:srgbClr val="000000"/>
              </a:solidFill>
              <a:prstDash val="lgDash"/>
              <a:round/>
              <a:headEnd/>
              <a:tailEnd/>
            </a:ln>
          </p:spPr>
          <p:txBody>
            <a:bodyPr lIns="0" tIns="0" rIns="0"/>
            <a:lstStyle/>
            <a:p>
              <a:endParaRPr lang="fa-IR"/>
            </a:p>
          </p:txBody>
        </p:sp>
        <p:sp>
          <p:nvSpPr>
            <p:cNvPr id="32804" name="Line 38"/>
            <p:cNvSpPr>
              <a:spLocks noChangeShapeType="1"/>
            </p:cNvSpPr>
            <p:nvPr/>
          </p:nvSpPr>
          <p:spPr bwMode="auto">
            <a:xfrm flipH="1">
              <a:off x="3524" y="2002"/>
              <a:ext cx="1191" cy="0"/>
            </a:xfrm>
            <a:prstGeom prst="line">
              <a:avLst/>
            </a:prstGeom>
            <a:noFill/>
            <a:ln w="19050">
              <a:solidFill>
                <a:srgbClr val="000000"/>
              </a:solidFill>
              <a:prstDash val="lgDash"/>
              <a:round/>
              <a:headEnd/>
              <a:tailEnd/>
            </a:ln>
          </p:spPr>
          <p:txBody>
            <a:bodyPr/>
            <a:lstStyle/>
            <a:p>
              <a:endParaRPr lang="fa-IR"/>
            </a:p>
          </p:txBody>
        </p:sp>
        <p:sp>
          <p:nvSpPr>
            <p:cNvPr id="32805" name="AutoShape 39">
              <a:hlinkClick r:id="rId2" action="ppaction://hlinksldjump" highlightClick="1"/>
            </p:cNvPr>
            <p:cNvSpPr>
              <a:spLocks noChangeArrowheads="1"/>
            </p:cNvSpPr>
            <p:nvPr/>
          </p:nvSpPr>
          <p:spPr bwMode="auto">
            <a:xfrm>
              <a:off x="2973" y="4135"/>
              <a:ext cx="261" cy="185"/>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33187"/>
                                        </p:tgtEl>
                                        <p:attrNameLst>
                                          <p:attrName>style.visibility</p:attrName>
                                        </p:attrNameLst>
                                      </p:cBhvr>
                                      <p:to>
                                        <p:strVal val="visible"/>
                                      </p:to>
                                    </p:set>
                                    <p:animEffect transition="in" filter="barn(outVertical)">
                                      <p:cBhvr>
                                        <p:cTn id="7" dur="500"/>
                                        <p:tgtEl>
                                          <p:spTgt spid="393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3187" grpId="0"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4210" name="Text Box 2"/>
          <p:cNvSpPr txBox="1">
            <a:spLocks noChangeArrowheads="1"/>
          </p:cNvSpPr>
          <p:nvPr/>
        </p:nvSpPr>
        <p:spPr bwMode="auto">
          <a:xfrm>
            <a:off x="304800" y="1211263"/>
            <a:ext cx="9331325" cy="5035550"/>
          </a:xfrm>
          <a:prstGeom prst="rect">
            <a:avLst/>
          </a:prstGeom>
          <a:noFill/>
          <a:ln w="9525">
            <a:noFill/>
            <a:miter lim="800000"/>
            <a:headEnd/>
            <a:tailEnd/>
          </a:ln>
        </p:spPr>
        <p:txBody>
          <a:bodyPr lIns="0">
            <a:spAutoFit/>
          </a:bodyPr>
          <a:lstStyle/>
          <a:p>
            <a:pPr algn="justLow" eaLnBrk="0" hangingPunct="0">
              <a:spcBef>
                <a:spcPct val="50000"/>
              </a:spcBef>
              <a:buSzPct val="180000"/>
              <a:buFont typeface="Wingdings" pitchFamily="2" charset="2"/>
              <a:buChar char="q"/>
            </a:pPr>
            <a:r>
              <a:rPr lang="ar-SA" sz="3600">
                <a:latin typeface="Times New Roman" pitchFamily="18" charset="0"/>
              </a:rPr>
              <a:t>مجموعه‌اي از مميزي داخلي، شامل سيستم مديريت</a:t>
            </a:r>
            <a:br>
              <a:rPr lang="ar-SA" sz="3600">
                <a:latin typeface="Times New Roman" pitchFamily="18" charset="0"/>
              </a:rPr>
            </a:br>
            <a:r>
              <a:rPr lang="ar-SA" sz="3600">
                <a:latin typeface="Times New Roman" pitchFamily="18" charset="0"/>
              </a:rPr>
              <a:t>  كيفيت در گستره سازمان</a:t>
            </a:r>
          </a:p>
          <a:p>
            <a:pPr algn="justLow" eaLnBrk="0" hangingPunct="0">
              <a:spcBef>
                <a:spcPct val="50000"/>
              </a:spcBef>
              <a:buSzPct val="180000"/>
              <a:buFont typeface="Wingdings" pitchFamily="2" charset="2"/>
              <a:buChar char="q"/>
            </a:pPr>
            <a:r>
              <a:rPr lang="ar-SA" sz="3600">
                <a:latin typeface="Times New Roman" pitchFamily="18" charset="0"/>
              </a:rPr>
              <a:t>مميزي‌‌هاي سيستم مديريت شخص دوم از تأمين‌‌كنندگان</a:t>
            </a:r>
            <a:r>
              <a:rPr lang="en-US" sz="3600">
                <a:latin typeface="Times New Roman" pitchFamily="18" charset="0"/>
              </a:rPr>
              <a:t> </a:t>
            </a:r>
            <a:r>
              <a:rPr lang="ar-SA" sz="3600">
                <a:latin typeface="Times New Roman" pitchFamily="18" charset="0"/>
              </a:rPr>
              <a:t>بالقوه محصولات بحراني كه در طول شش ماه انجام</a:t>
            </a:r>
            <a:r>
              <a:rPr lang="en-US" sz="3600">
                <a:latin typeface="Times New Roman" pitchFamily="18" charset="0"/>
              </a:rPr>
              <a:t> </a:t>
            </a:r>
            <a:r>
              <a:rPr lang="ar-SA" sz="3600">
                <a:latin typeface="Times New Roman" pitchFamily="18" charset="0"/>
              </a:rPr>
              <a:t>مي‌شود.</a:t>
            </a:r>
          </a:p>
          <a:p>
            <a:pPr algn="justLow" eaLnBrk="0" hangingPunct="0">
              <a:spcBef>
                <a:spcPct val="50000"/>
              </a:spcBef>
              <a:buSzPct val="180000"/>
              <a:buFont typeface="Wingdings" pitchFamily="2" charset="2"/>
              <a:buChar char="q"/>
            </a:pPr>
            <a:r>
              <a:rPr lang="ar-SA" sz="3600">
                <a:latin typeface="Times New Roman" pitchFamily="18" charset="0"/>
              </a:rPr>
              <a:t> يك برنامه مميزي همچنين شامل طرحريزي مناسب، تأمين منابع و تهيـه روش‌هـاي اجـرايي جهت اجراي مميزي‌هاي موجود در برنامه</a:t>
            </a:r>
            <a:r>
              <a:rPr lang="en-US" sz="3600">
                <a:latin typeface="Times New Roman" pitchFamily="18" charset="0"/>
              </a:rPr>
              <a:t> </a:t>
            </a:r>
            <a:r>
              <a:rPr lang="ar-SA" sz="3600">
                <a:latin typeface="Times New Roman" pitchFamily="18" charset="0"/>
              </a:rPr>
              <a:t>مي‌باشد.</a:t>
            </a:r>
          </a:p>
        </p:txBody>
      </p:sp>
      <p:sp>
        <p:nvSpPr>
          <p:cNvPr id="3934214" name="Text Box 6"/>
          <p:cNvSpPr txBox="1">
            <a:spLocks noChangeArrowheads="1"/>
          </p:cNvSpPr>
          <p:nvPr/>
        </p:nvSpPr>
        <p:spPr bwMode="auto">
          <a:xfrm>
            <a:off x="733876" y="173038"/>
            <a:ext cx="8548688" cy="641350"/>
          </a:xfrm>
          <a:prstGeom prst="rect">
            <a:avLst/>
          </a:prstGeom>
          <a:solidFill>
            <a:srgbClr val="0000FF"/>
          </a:solidFill>
          <a:ln w="9525">
            <a:noFill/>
            <a:miter lim="800000"/>
            <a:headEnd/>
            <a:tailEnd/>
          </a:ln>
        </p:spPr>
        <p:txBody>
          <a:bodyPr>
            <a:spAutoFit/>
          </a:bodyPr>
          <a:lstStyle/>
          <a:p>
            <a:pPr algn="ctr" eaLnBrk="0" hangingPunct="0"/>
            <a:r>
              <a:rPr lang="ar-SA" sz="3600">
                <a:solidFill>
                  <a:schemeClr val="bg1"/>
                </a:solidFill>
              </a:rPr>
              <a:t>مثال‌هايي از برنامه‌هاي مميزي</a:t>
            </a:r>
            <a:endParaRPr lang="ar-SA" altLang="ar-SA" sz="36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34210"/>
                                        </p:tgtEl>
                                        <p:attrNameLst>
                                          <p:attrName>style.visibility</p:attrName>
                                        </p:attrNameLst>
                                      </p:cBhvr>
                                      <p:to>
                                        <p:strVal val="visible"/>
                                      </p:to>
                                    </p:set>
                                    <p:animEffect transition="in" filter="strips(downLeft)">
                                      <p:cBhvr>
                                        <p:cTn id="7" dur="500"/>
                                        <p:tgtEl>
                                          <p:spTgt spid="3934210"/>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934214"/>
                                        </p:tgtEl>
                                        <p:attrNameLst>
                                          <p:attrName>style.visibility</p:attrName>
                                        </p:attrNameLst>
                                      </p:cBhvr>
                                      <p:to>
                                        <p:strVal val="visible"/>
                                      </p:to>
                                    </p:set>
                                    <p:animEffect transition="in" filter="barn(outVertical)">
                                      <p:cBhvr>
                                        <p:cTn id="11" dur="500"/>
                                        <p:tgtEl>
                                          <p:spTgt spid="393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4210" grpId="0" autoUpdateAnimBg="0"/>
      <p:bldP spid="3934214"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1618" name="Text Box 2"/>
          <p:cNvSpPr txBox="1">
            <a:spLocks noChangeArrowheads="1"/>
          </p:cNvSpPr>
          <p:nvPr/>
        </p:nvSpPr>
        <p:spPr bwMode="auto">
          <a:xfrm>
            <a:off x="261938" y="1160463"/>
            <a:ext cx="9217025" cy="5532437"/>
          </a:xfrm>
          <a:prstGeom prst="rect">
            <a:avLst/>
          </a:prstGeom>
          <a:noFill/>
          <a:ln w="9525">
            <a:noFill/>
            <a:miter lim="800000"/>
            <a:headEnd/>
            <a:tailEnd/>
          </a:ln>
        </p:spPr>
        <p:txBody>
          <a:bodyPr lIns="0">
            <a:spAutoFit/>
          </a:bodyPr>
          <a:lstStyle/>
          <a:p>
            <a:pPr eaLnBrk="0" hangingPunct="0">
              <a:lnSpc>
                <a:spcPct val="80000"/>
              </a:lnSpc>
              <a:spcBef>
                <a:spcPct val="50000"/>
              </a:spcBef>
              <a:buSzPct val="180000"/>
              <a:buFont typeface="Wingdings" pitchFamily="2" charset="2"/>
              <a:buChar char="§"/>
            </a:pPr>
            <a:r>
              <a:rPr lang="ar-SA" sz="3600">
                <a:latin typeface="Times New Roman" pitchFamily="18" charset="0"/>
              </a:rPr>
              <a:t>كليات</a:t>
            </a:r>
          </a:p>
          <a:p>
            <a:pPr eaLnBrk="0" hangingPunct="0">
              <a:lnSpc>
                <a:spcPct val="80000"/>
              </a:lnSpc>
              <a:spcBef>
                <a:spcPct val="50000"/>
              </a:spcBef>
              <a:buSzPct val="180000"/>
              <a:buFont typeface="Wingdings" pitchFamily="2" charset="2"/>
              <a:buChar char="§"/>
            </a:pPr>
            <a:r>
              <a:rPr lang="ar-SA" sz="3600">
                <a:latin typeface="Times New Roman" pitchFamily="18" charset="0"/>
              </a:rPr>
              <a:t>آغاز مميزي</a:t>
            </a:r>
          </a:p>
          <a:p>
            <a:pPr eaLnBrk="0" hangingPunct="0">
              <a:lnSpc>
                <a:spcPct val="80000"/>
              </a:lnSpc>
              <a:spcBef>
                <a:spcPct val="50000"/>
              </a:spcBef>
              <a:buSzPct val="180000"/>
              <a:buFont typeface="Wingdings" pitchFamily="2" charset="2"/>
              <a:buChar char="§"/>
            </a:pPr>
            <a:r>
              <a:rPr lang="ar-SA" sz="3600">
                <a:latin typeface="Times New Roman" pitchFamily="18" charset="0"/>
              </a:rPr>
              <a:t>انجام بررسي مستندات</a:t>
            </a:r>
          </a:p>
          <a:p>
            <a:pPr eaLnBrk="0" hangingPunct="0">
              <a:lnSpc>
                <a:spcPct val="80000"/>
              </a:lnSpc>
              <a:spcBef>
                <a:spcPct val="50000"/>
              </a:spcBef>
              <a:buSzPct val="180000"/>
              <a:buFont typeface="Wingdings" pitchFamily="2" charset="2"/>
              <a:buChar char="§"/>
            </a:pPr>
            <a:r>
              <a:rPr lang="ar-SA" sz="3600">
                <a:latin typeface="Times New Roman" pitchFamily="18" charset="0"/>
              </a:rPr>
              <a:t>آمادگي جهت فعاليت‌هاي مميزي در محل</a:t>
            </a:r>
          </a:p>
          <a:p>
            <a:pPr eaLnBrk="0" hangingPunct="0">
              <a:lnSpc>
                <a:spcPct val="80000"/>
              </a:lnSpc>
              <a:spcBef>
                <a:spcPct val="50000"/>
              </a:spcBef>
              <a:buSzPct val="180000"/>
              <a:buFont typeface="Wingdings" pitchFamily="2" charset="2"/>
              <a:buChar char="§"/>
            </a:pPr>
            <a:r>
              <a:rPr lang="ar-SA" sz="3600">
                <a:latin typeface="Times New Roman" pitchFamily="18" charset="0"/>
              </a:rPr>
              <a:t>انجام فعاليت‌هاي مميزي در محل </a:t>
            </a:r>
          </a:p>
          <a:p>
            <a:pPr eaLnBrk="0" hangingPunct="0">
              <a:lnSpc>
                <a:spcPct val="80000"/>
              </a:lnSpc>
              <a:spcBef>
                <a:spcPct val="50000"/>
              </a:spcBef>
              <a:buSzPct val="180000"/>
              <a:buFont typeface="Wingdings" pitchFamily="2" charset="2"/>
              <a:buChar char="§"/>
            </a:pPr>
            <a:r>
              <a:rPr lang="ar-SA" sz="3600">
                <a:latin typeface="Times New Roman" pitchFamily="18" charset="0"/>
              </a:rPr>
              <a:t>تهيه، تأييد و توزيع گزارش مميزي</a:t>
            </a:r>
          </a:p>
          <a:p>
            <a:pPr eaLnBrk="0" hangingPunct="0">
              <a:lnSpc>
                <a:spcPct val="80000"/>
              </a:lnSpc>
              <a:spcBef>
                <a:spcPct val="50000"/>
              </a:spcBef>
              <a:buSzPct val="180000"/>
              <a:buFont typeface="Wingdings" pitchFamily="2" charset="2"/>
              <a:buChar char="§"/>
            </a:pPr>
            <a:r>
              <a:rPr lang="ar-SA" sz="3600">
                <a:latin typeface="Times New Roman" pitchFamily="18" charset="0"/>
              </a:rPr>
              <a:t>خاتمه مميزي</a:t>
            </a:r>
          </a:p>
          <a:p>
            <a:pPr eaLnBrk="0" hangingPunct="0">
              <a:lnSpc>
                <a:spcPct val="80000"/>
              </a:lnSpc>
              <a:spcBef>
                <a:spcPct val="50000"/>
              </a:spcBef>
              <a:buSzPct val="180000"/>
              <a:buFont typeface="Wingdings" pitchFamily="2" charset="2"/>
              <a:buChar char="§"/>
            </a:pPr>
            <a:r>
              <a:rPr lang="ar-SA" sz="3600">
                <a:latin typeface="Times New Roman" pitchFamily="18" charset="0"/>
              </a:rPr>
              <a:t>پيگيري مميزي</a:t>
            </a:r>
          </a:p>
        </p:txBody>
      </p:sp>
      <p:sp>
        <p:nvSpPr>
          <p:cNvPr id="3951619" name="Text Box 3"/>
          <p:cNvSpPr txBox="1">
            <a:spLocks noChangeArrowheads="1"/>
          </p:cNvSpPr>
          <p:nvPr/>
        </p:nvSpPr>
        <p:spPr bwMode="auto">
          <a:xfrm>
            <a:off x="621166" y="150813"/>
            <a:ext cx="8548687" cy="641350"/>
          </a:xfrm>
          <a:prstGeom prst="rect">
            <a:avLst/>
          </a:prstGeom>
          <a:solidFill>
            <a:srgbClr val="0000FF"/>
          </a:solidFill>
          <a:ln w="9525">
            <a:noFill/>
            <a:miter lim="800000"/>
            <a:headEnd/>
            <a:tailEnd/>
          </a:ln>
        </p:spPr>
        <p:txBody>
          <a:bodyPr>
            <a:spAutoFit/>
          </a:bodyPr>
          <a:lstStyle/>
          <a:p>
            <a:pPr algn="ctr" eaLnBrk="0" hangingPunct="0"/>
            <a:r>
              <a:rPr lang="ar-SA" sz="3600">
                <a:solidFill>
                  <a:schemeClr val="bg1"/>
                </a:solidFill>
              </a:rPr>
              <a:t>فعاليت‌هاي مميزي</a:t>
            </a:r>
            <a:endParaRPr lang="ar-SA" altLang="ar-SA" sz="36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51619"/>
                                        </p:tgtEl>
                                        <p:attrNameLst>
                                          <p:attrName>style.visibility</p:attrName>
                                        </p:attrNameLst>
                                      </p:cBhvr>
                                      <p:to>
                                        <p:strVal val="visible"/>
                                      </p:to>
                                    </p:set>
                                    <p:animEffect transition="in" filter="barn(outVertical)">
                                      <p:cBhvr>
                                        <p:cTn id="7" dur="500"/>
                                        <p:tgtEl>
                                          <p:spTgt spid="395161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51618"/>
                                        </p:tgtEl>
                                        <p:attrNameLst>
                                          <p:attrName>style.visibility</p:attrName>
                                        </p:attrNameLst>
                                      </p:cBhvr>
                                      <p:to>
                                        <p:strVal val="visible"/>
                                      </p:to>
                                    </p:set>
                                    <p:animEffect transition="in" filter="strips(downLeft)">
                                      <p:cBhvr>
                                        <p:cTn id="11" dur="500"/>
                                        <p:tgtEl>
                                          <p:spTgt spid="395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1618" grpId="0" autoUpdateAnimBg="0"/>
      <p:bldP spid="3951619" grpId="0"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3666" name="Text Box 2"/>
          <p:cNvSpPr txBox="1">
            <a:spLocks noChangeArrowheads="1"/>
          </p:cNvSpPr>
          <p:nvPr/>
        </p:nvSpPr>
        <p:spPr bwMode="auto">
          <a:xfrm>
            <a:off x="174171" y="-3952"/>
            <a:ext cx="9554709" cy="674031"/>
          </a:xfrm>
          <a:prstGeom prst="rect">
            <a:avLst/>
          </a:prstGeom>
          <a:solidFill>
            <a:srgbClr val="0000FF"/>
          </a:solidFill>
          <a:ln w="9525">
            <a:noFill/>
            <a:miter lim="800000"/>
            <a:headEnd/>
            <a:tailEnd/>
          </a:ln>
        </p:spPr>
        <p:txBody>
          <a:bodyPr wrap="square" lIns="0" anchor="ctr">
            <a:spAutoFit/>
          </a:bodyPr>
          <a:lstStyle/>
          <a:p>
            <a:pPr algn="ctr" eaLnBrk="0" hangingPunct="0">
              <a:lnSpc>
                <a:spcPct val="210000"/>
              </a:lnSpc>
              <a:buSzPct val="180000"/>
            </a:pPr>
            <a:r>
              <a:rPr lang="ar-SA" dirty="0">
                <a:solidFill>
                  <a:schemeClr val="bg1"/>
                </a:solidFill>
              </a:rPr>
              <a:t>كليات </a:t>
            </a:r>
            <a:r>
              <a:rPr lang="en-US" dirty="0">
                <a:solidFill>
                  <a:schemeClr val="bg1"/>
                </a:solidFill>
              </a:rPr>
              <a:t>-</a:t>
            </a:r>
            <a:r>
              <a:rPr lang="ar-SA" dirty="0">
                <a:solidFill>
                  <a:schemeClr val="bg1"/>
                </a:solidFill>
              </a:rPr>
              <a:t>تصوير كلي فعاليت‌هاي شاخص </a:t>
            </a:r>
            <a:r>
              <a:rPr lang="ar-SA" dirty="0" smtClean="0">
                <a:solidFill>
                  <a:schemeClr val="bg1"/>
                </a:solidFill>
              </a:rPr>
              <a:t>مميزي</a:t>
            </a:r>
            <a:endParaRPr lang="ar-SA" dirty="0">
              <a:solidFill>
                <a:schemeClr val="bg1"/>
              </a:solidFill>
            </a:endParaRPr>
          </a:p>
        </p:txBody>
      </p:sp>
      <p:sp>
        <p:nvSpPr>
          <p:cNvPr id="35843" name="Line 5"/>
          <p:cNvSpPr>
            <a:spLocks noChangeShapeType="1"/>
          </p:cNvSpPr>
          <p:nvPr/>
        </p:nvSpPr>
        <p:spPr bwMode="auto">
          <a:xfrm>
            <a:off x="7285038" y="4491038"/>
            <a:ext cx="1587" cy="474662"/>
          </a:xfrm>
          <a:prstGeom prst="line">
            <a:avLst/>
          </a:prstGeom>
          <a:noFill/>
          <a:ln w="19050">
            <a:solidFill>
              <a:srgbClr val="000000"/>
            </a:solidFill>
            <a:round/>
            <a:headEnd/>
            <a:tailEnd type="triangle" w="med" len="med"/>
          </a:ln>
        </p:spPr>
        <p:txBody>
          <a:bodyPr/>
          <a:lstStyle/>
          <a:p>
            <a:endParaRPr lang="fa-IR"/>
          </a:p>
        </p:txBody>
      </p:sp>
      <p:sp>
        <p:nvSpPr>
          <p:cNvPr id="35844" name="Text Box 6"/>
          <p:cNvSpPr txBox="1">
            <a:spLocks noChangeArrowheads="1"/>
          </p:cNvSpPr>
          <p:nvPr/>
        </p:nvSpPr>
        <p:spPr bwMode="auto">
          <a:xfrm>
            <a:off x="6045200" y="904875"/>
            <a:ext cx="2479675" cy="1830388"/>
          </a:xfrm>
          <a:prstGeom prst="rect">
            <a:avLst/>
          </a:prstGeom>
          <a:solidFill>
            <a:srgbClr val="FFFFFF"/>
          </a:solidFill>
          <a:ln w="19050">
            <a:solidFill>
              <a:srgbClr val="000000"/>
            </a:solidFill>
            <a:miter lim="800000"/>
            <a:headEnd/>
            <a:tailEnd/>
          </a:ln>
        </p:spPr>
        <p:txBody>
          <a:bodyPr lIns="0" tIns="72000" rIns="54000" bIns="0"/>
          <a:lstStyle/>
          <a:p>
            <a:pPr algn="ctr" eaLnBrk="0" hangingPunct="0"/>
            <a:r>
              <a:rPr lang="fa-IR" sz="1300">
                <a:latin typeface="B Yagut" pitchFamily="2" charset="-78"/>
              </a:rPr>
              <a:t>آغاز مميزي</a:t>
            </a:r>
          </a:p>
          <a:p>
            <a:pPr algn="ctr" eaLnBrk="0" hangingPunct="0"/>
            <a:r>
              <a:rPr lang="ar-SA" sz="1300">
                <a:latin typeface="B Yagut" pitchFamily="2" charset="-78"/>
              </a:rPr>
              <a:t>(6-2)</a:t>
            </a:r>
            <a:endParaRPr lang="en-US" altLang="en-US" sz="1300">
              <a:latin typeface="B Yagut" pitchFamily="2" charset="-78"/>
            </a:endParaRPr>
          </a:p>
          <a:p>
            <a:pPr algn="just" eaLnBrk="0" hangingPunct="0"/>
            <a:r>
              <a:rPr lang="fa-IR" sz="1300">
                <a:latin typeface="Lotus"/>
                <a:ea typeface="Lotus"/>
                <a:cs typeface="Lotus"/>
              </a:rPr>
              <a:t>تعيين سرمميز</a:t>
            </a:r>
            <a:endParaRPr lang="fa-IR" sz="1300">
              <a:latin typeface="Leawood Bk BT"/>
              <a:ea typeface="Lotus"/>
              <a:cs typeface="Lotus"/>
            </a:endParaRPr>
          </a:p>
          <a:p>
            <a:pPr eaLnBrk="0" hangingPunct="0">
              <a:buFontTx/>
              <a:buChar char="•"/>
            </a:pPr>
            <a:r>
              <a:rPr lang="fa-IR" sz="1300">
                <a:latin typeface="Lotus"/>
                <a:ea typeface="Lotus"/>
                <a:cs typeface="Lotus"/>
              </a:rPr>
              <a:t>تعريف اهداف، دامنه و معيارهاي مميزي</a:t>
            </a:r>
            <a:endParaRPr lang="fa-IR" sz="1300">
              <a:latin typeface="Leawood Bk BT"/>
              <a:ea typeface="Lotus"/>
              <a:cs typeface="Lotus"/>
            </a:endParaRPr>
          </a:p>
          <a:p>
            <a:pPr eaLnBrk="0" hangingPunct="0">
              <a:buFontTx/>
              <a:buChar char="•"/>
            </a:pPr>
            <a:r>
              <a:rPr lang="fa-IR" sz="1300">
                <a:latin typeface="Lotus"/>
                <a:ea typeface="Lotus"/>
                <a:cs typeface="Lotus"/>
              </a:rPr>
              <a:t>تعيين امكانپذيري مميزي</a:t>
            </a:r>
            <a:endParaRPr lang="fa-IR" sz="1300">
              <a:latin typeface="Leawood Bk BT"/>
              <a:ea typeface="Lotus"/>
              <a:cs typeface="Lotus"/>
            </a:endParaRPr>
          </a:p>
          <a:p>
            <a:pPr eaLnBrk="0" hangingPunct="0">
              <a:buFontTx/>
              <a:buChar char="•"/>
            </a:pPr>
            <a:r>
              <a:rPr lang="fa-IR" sz="1300">
                <a:latin typeface="Lotus"/>
                <a:ea typeface="Lotus"/>
                <a:cs typeface="Lotus"/>
              </a:rPr>
              <a:t>انتخاب تيم مميزي</a:t>
            </a:r>
            <a:endParaRPr lang="fa-IR" sz="1300">
              <a:latin typeface="Leawood Bk BT"/>
              <a:ea typeface="Lotus"/>
              <a:cs typeface="Lotus"/>
            </a:endParaRPr>
          </a:p>
          <a:p>
            <a:pPr eaLnBrk="0" hangingPunct="0">
              <a:buFontTx/>
              <a:buChar char="•"/>
            </a:pPr>
            <a:r>
              <a:rPr lang="fa-IR" sz="1300">
                <a:latin typeface="Lotus"/>
                <a:ea typeface="Lotus"/>
                <a:cs typeface="Lotus"/>
              </a:rPr>
              <a:t>برقراري تماس اوليه با مميزي شونده</a:t>
            </a:r>
          </a:p>
        </p:txBody>
      </p:sp>
      <p:sp>
        <p:nvSpPr>
          <p:cNvPr id="35845" name="Text Box 7"/>
          <p:cNvSpPr txBox="1">
            <a:spLocks noChangeArrowheads="1"/>
          </p:cNvSpPr>
          <p:nvPr/>
        </p:nvSpPr>
        <p:spPr bwMode="auto">
          <a:xfrm>
            <a:off x="6045200" y="3090863"/>
            <a:ext cx="2479675" cy="1401762"/>
          </a:xfrm>
          <a:prstGeom prst="rect">
            <a:avLst/>
          </a:prstGeom>
          <a:solidFill>
            <a:srgbClr val="FFFFFF"/>
          </a:solidFill>
          <a:ln w="19050">
            <a:solidFill>
              <a:srgbClr val="000000"/>
            </a:solidFill>
            <a:miter lim="800000"/>
            <a:headEnd/>
            <a:tailEnd/>
          </a:ln>
        </p:spPr>
        <p:txBody>
          <a:bodyPr lIns="0" tIns="72000" rIns="54000" bIns="0"/>
          <a:lstStyle/>
          <a:p>
            <a:pPr algn="ctr" eaLnBrk="0" hangingPunct="0"/>
            <a:r>
              <a:rPr lang="fa-IR" sz="1300">
                <a:latin typeface="B Yagut" pitchFamily="2" charset="-78"/>
              </a:rPr>
              <a:t> بررسي مستندات</a:t>
            </a:r>
          </a:p>
          <a:p>
            <a:pPr algn="ctr" eaLnBrk="0" hangingPunct="0"/>
            <a:r>
              <a:rPr lang="ar-SA" sz="1300">
                <a:latin typeface="B Yagut" pitchFamily="2" charset="-78"/>
              </a:rPr>
              <a:t>(6-3)</a:t>
            </a:r>
            <a:endParaRPr lang="en-US" altLang="en-US" sz="1300">
              <a:latin typeface="B Yagut" pitchFamily="2" charset="-78"/>
            </a:endParaRPr>
          </a:p>
          <a:p>
            <a:pPr algn="just" eaLnBrk="0" hangingPunct="0"/>
            <a:r>
              <a:rPr lang="fa-IR" sz="1300">
                <a:latin typeface="Lotus"/>
                <a:ea typeface="Lotus"/>
                <a:cs typeface="Lotus"/>
              </a:rPr>
              <a:t>بررسي مستندات سيستم مديريت مربوطه</a:t>
            </a:r>
            <a:r>
              <a:rPr lang="en-US" sz="1300">
                <a:latin typeface="Lotus"/>
                <a:ea typeface="Lotus"/>
                <a:cs typeface="Lotus"/>
              </a:rPr>
              <a:t> </a:t>
            </a:r>
            <a:r>
              <a:rPr lang="fa-IR" sz="1300">
                <a:latin typeface="Lotus"/>
                <a:ea typeface="Lotus"/>
                <a:cs typeface="Lotus"/>
              </a:rPr>
              <a:t>از جمله سوابق و تعيين كفايت آنها</a:t>
            </a:r>
            <a:r>
              <a:rPr lang="en-US" sz="1300">
                <a:latin typeface="Lotus"/>
                <a:ea typeface="Lotus"/>
                <a:cs typeface="Lotus"/>
              </a:rPr>
              <a:t> </a:t>
            </a:r>
            <a:r>
              <a:rPr lang="fa-IR" sz="1300">
                <a:latin typeface="Lotus"/>
                <a:ea typeface="Lotus"/>
                <a:cs typeface="Lotus"/>
              </a:rPr>
              <a:t/>
            </a:r>
            <a:br>
              <a:rPr lang="fa-IR" sz="1300">
                <a:latin typeface="Lotus"/>
                <a:ea typeface="Lotus"/>
                <a:cs typeface="Lotus"/>
              </a:rPr>
            </a:br>
            <a:r>
              <a:rPr lang="fa-IR" sz="1300">
                <a:latin typeface="Lotus"/>
                <a:ea typeface="Lotus"/>
                <a:cs typeface="Lotus"/>
              </a:rPr>
              <a:t>  توجه به معيارهاي مميزي </a:t>
            </a:r>
            <a:endParaRPr lang="fa-IR" sz="1300">
              <a:latin typeface="Leawood Bk BT"/>
              <a:ea typeface="Lotus"/>
              <a:cs typeface="Lotus"/>
            </a:endParaRPr>
          </a:p>
        </p:txBody>
      </p:sp>
      <p:sp>
        <p:nvSpPr>
          <p:cNvPr id="35846" name="Text Box 8"/>
          <p:cNvSpPr txBox="1">
            <a:spLocks noChangeArrowheads="1"/>
          </p:cNvSpPr>
          <p:nvPr/>
        </p:nvSpPr>
        <p:spPr bwMode="auto">
          <a:xfrm>
            <a:off x="6045200" y="4962525"/>
            <a:ext cx="2479675" cy="1503363"/>
          </a:xfrm>
          <a:prstGeom prst="rect">
            <a:avLst/>
          </a:prstGeom>
          <a:solidFill>
            <a:srgbClr val="FFFFFF"/>
          </a:solidFill>
          <a:ln w="19050">
            <a:solidFill>
              <a:srgbClr val="000000"/>
            </a:solidFill>
            <a:miter lim="800000"/>
            <a:headEnd/>
            <a:tailEnd/>
          </a:ln>
        </p:spPr>
        <p:txBody>
          <a:bodyPr lIns="0" tIns="72000" rIns="54000" bIns="0"/>
          <a:lstStyle/>
          <a:p>
            <a:pPr algn="ctr" eaLnBrk="0" hangingPunct="0"/>
            <a:r>
              <a:rPr lang="fa-IR" sz="1200">
                <a:latin typeface="B Yagut" pitchFamily="2" charset="-78"/>
              </a:rPr>
              <a:t>آمادگي جهت فعاليتهاي مميزي در محل</a:t>
            </a:r>
          </a:p>
          <a:p>
            <a:pPr algn="ctr" eaLnBrk="0" hangingPunct="0"/>
            <a:r>
              <a:rPr lang="ar-SA" sz="1300">
                <a:latin typeface="B Yagut" pitchFamily="2" charset="-78"/>
              </a:rPr>
              <a:t>(6-4)</a:t>
            </a:r>
            <a:endParaRPr lang="en-US" altLang="en-US" sz="1300">
              <a:latin typeface="B Yagut" pitchFamily="2" charset="-78"/>
            </a:endParaRPr>
          </a:p>
          <a:p>
            <a:pPr algn="just" eaLnBrk="0" hangingPunct="0"/>
            <a:endParaRPr lang="en-US" altLang="en-US" sz="1300">
              <a:latin typeface="Lotus"/>
              <a:ea typeface="Lotus"/>
              <a:cs typeface="Lotus"/>
            </a:endParaRPr>
          </a:p>
          <a:p>
            <a:pPr algn="just" eaLnBrk="0" hangingPunct="0">
              <a:buFontTx/>
              <a:buChar char="•"/>
            </a:pPr>
            <a:r>
              <a:rPr lang="fa-IR" sz="1300">
                <a:latin typeface="Lotus"/>
                <a:ea typeface="Lotus"/>
                <a:cs typeface="Lotus"/>
              </a:rPr>
              <a:t>تهيه طرح مميزي</a:t>
            </a:r>
            <a:endParaRPr lang="fa-IR" sz="1300">
              <a:latin typeface="Leawood Bk BT"/>
              <a:ea typeface="Lotus"/>
              <a:cs typeface="Lotus"/>
            </a:endParaRPr>
          </a:p>
          <a:p>
            <a:pPr eaLnBrk="0" hangingPunct="0">
              <a:buFontTx/>
              <a:buChar char="•"/>
            </a:pPr>
            <a:r>
              <a:rPr lang="fa-IR" sz="1300">
                <a:latin typeface="Lotus"/>
                <a:ea typeface="Lotus"/>
                <a:cs typeface="Lotus"/>
              </a:rPr>
              <a:t>تقسيم كار در تيم مميزي</a:t>
            </a:r>
            <a:endParaRPr lang="fa-IR" sz="1300">
              <a:latin typeface="Leawood Bk BT"/>
              <a:ea typeface="Lotus"/>
              <a:cs typeface="Lotus"/>
            </a:endParaRPr>
          </a:p>
          <a:p>
            <a:pPr eaLnBrk="0" hangingPunct="0">
              <a:buFontTx/>
              <a:buChar char="•"/>
            </a:pPr>
            <a:r>
              <a:rPr lang="fa-IR" sz="1300">
                <a:latin typeface="Lotus"/>
                <a:ea typeface="Lotus"/>
                <a:cs typeface="Lotus"/>
              </a:rPr>
              <a:t>تهيه مستندات كاري</a:t>
            </a:r>
            <a:endParaRPr lang="fa-IR" sz="1300">
              <a:latin typeface="Leawood Bk BT"/>
              <a:ea typeface="Lotus"/>
              <a:cs typeface="Lotus"/>
            </a:endParaRPr>
          </a:p>
        </p:txBody>
      </p:sp>
      <p:sp>
        <p:nvSpPr>
          <p:cNvPr id="35847" name="Line 9"/>
          <p:cNvSpPr>
            <a:spLocks noChangeShapeType="1"/>
          </p:cNvSpPr>
          <p:nvPr/>
        </p:nvSpPr>
        <p:spPr bwMode="auto">
          <a:xfrm>
            <a:off x="7285038" y="2733675"/>
            <a:ext cx="0" cy="360363"/>
          </a:xfrm>
          <a:prstGeom prst="line">
            <a:avLst/>
          </a:prstGeom>
          <a:noFill/>
          <a:ln w="19050">
            <a:solidFill>
              <a:srgbClr val="000000"/>
            </a:solidFill>
            <a:round/>
            <a:headEnd/>
            <a:tailEnd type="triangle" w="med" len="med"/>
          </a:ln>
        </p:spPr>
        <p:txBody>
          <a:bodyPr/>
          <a:lstStyle/>
          <a:p>
            <a:endParaRPr lang="fa-IR"/>
          </a:p>
        </p:txBody>
      </p:sp>
      <p:grpSp>
        <p:nvGrpSpPr>
          <p:cNvPr id="2" name="Group 12"/>
          <p:cNvGrpSpPr>
            <a:grpSpLocks/>
          </p:cNvGrpSpPr>
          <p:nvPr/>
        </p:nvGrpSpPr>
        <p:grpSpPr bwMode="auto">
          <a:xfrm>
            <a:off x="1830388" y="873125"/>
            <a:ext cx="2549525" cy="5962650"/>
            <a:chOff x="4065" y="3825"/>
            <a:chExt cx="3705" cy="9570"/>
          </a:xfrm>
        </p:grpSpPr>
        <p:sp>
          <p:nvSpPr>
            <p:cNvPr id="35850" name="Text Box 13"/>
            <p:cNvSpPr txBox="1">
              <a:spLocks noChangeArrowheads="1"/>
            </p:cNvSpPr>
            <p:nvPr/>
          </p:nvSpPr>
          <p:spPr bwMode="auto">
            <a:xfrm>
              <a:off x="4065" y="3825"/>
              <a:ext cx="3705" cy="3840"/>
            </a:xfrm>
            <a:prstGeom prst="rect">
              <a:avLst/>
            </a:prstGeom>
            <a:solidFill>
              <a:srgbClr val="FFFFFF"/>
            </a:solidFill>
            <a:ln w="19050">
              <a:solidFill>
                <a:srgbClr val="000000"/>
              </a:solidFill>
              <a:miter lim="800000"/>
              <a:headEnd/>
              <a:tailEnd/>
            </a:ln>
          </p:spPr>
          <p:txBody>
            <a:bodyPr lIns="72000" anchor="ctr"/>
            <a:lstStyle/>
            <a:p>
              <a:pPr algn="ctr" eaLnBrk="0" hangingPunct="0"/>
              <a:r>
                <a:rPr lang="fa-IR" sz="1300">
                  <a:latin typeface="B Yagut" pitchFamily="2" charset="-78"/>
                </a:rPr>
                <a:t>انجام فعاليتهاي مميزي در محل</a:t>
              </a:r>
            </a:p>
            <a:p>
              <a:pPr algn="ctr" eaLnBrk="0" hangingPunct="0"/>
              <a:r>
                <a:rPr lang="ar-SA" sz="1300">
                  <a:latin typeface="B Yagut" pitchFamily="2" charset="-78"/>
                </a:rPr>
                <a:t>(6-5)</a:t>
              </a:r>
              <a:endParaRPr lang="en-US" altLang="en-US" sz="1300">
                <a:latin typeface="B Yagut" pitchFamily="2" charset="-78"/>
              </a:endParaRPr>
            </a:p>
            <a:p>
              <a:pPr algn="just" eaLnBrk="0" hangingPunct="0"/>
              <a:endParaRPr lang="en-US" altLang="en-US" sz="1300">
                <a:latin typeface="Lotus"/>
                <a:ea typeface="Lotus"/>
                <a:cs typeface="Lotus"/>
              </a:endParaRPr>
            </a:p>
            <a:p>
              <a:pPr algn="just" eaLnBrk="0" hangingPunct="0">
                <a:buFontTx/>
                <a:buChar char="•"/>
              </a:pPr>
              <a:r>
                <a:rPr lang="fa-IR" sz="1300">
                  <a:latin typeface="Lotus"/>
                  <a:ea typeface="Lotus"/>
                  <a:cs typeface="Lotus"/>
                </a:rPr>
                <a:t>برگزاري جلسة افتتاحيه</a:t>
              </a:r>
              <a:endParaRPr lang="fa-IR" sz="1300">
                <a:latin typeface="Leawood Bk BT"/>
                <a:ea typeface="Lotus"/>
                <a:cs typeface="Lotus"/>
              </a:endParaRPr>
            </a:p>
            <a:p>
              <a:pPr eaLnBrk="0" hangingPunct="0">
                <a:buFontTx/>
                <a:buChar char="•"/>
              </a:pPr>
              <a:r>
                <a:rPr lang="fa-IR" sz="1300">
                  <a:latin typeface="Lotus"/>
                  <a:ea typeface="Lotus"/>
                  <a:cs typeface="Lotus"/>
                </a:rPr>
                <a:t>تبادل اطلاعات در طول مميزي</a:t>
              </a:r>
              <a:endParaRPr lang="fa-IR" sz="1300">
                <a:latin typeface="Leawood Bk BT"/>
                <a:ea typeface="Lotus"/>
                <a:cs typeface="Lotus"/>
              </a:endParaRPr>
            </a:p>
            <a:p>
              <a:pPr eaLnBrk="0" hangingPunct="0">
                <a:buFontTx/>
                <a:buChar char="•"/>
              </a:pPr>
              <a:r>
                <a:rPr lang="fa-IR" sz="1300">
                  <a:latin typeface="Lotus"/>
                  <a:ea typeface="Lotus"/>
                  <a:cs typeface="Lotus"/>
                </a:rPr>
                <a:t>نقشها و مسئوليتهاي راهنماها و ناظرين</a:t>
              </a:r>
              <a:endParaRPr lang="fa-IR" sz="1300">
                <a:latin typeface="Leawood Bk BT"/>
                <a:ea typeface="Lotus"/>
                <a:cs typeface="Lotus"/>
              </a:endParaRPr>
            </a:p>
            <a:p>
              <a:pPr eaLnBrk="0" hangingPunct="0">
                <a:buFontTx/>
                <a:buChar char="•"/>
              </a:pPr>
              <a:r>
                <a:rPr lang="fa-IR" sz="1300">
                  <a:latin typeface="Lotus"/>
                  <a:ea typeface="Lotus"/>
                  <a:cs typeface="Lotus"/>
                </a:rPr>
                <a:t>جمع‌آوري و تصديق اطلاعات</a:t>
              </a:r>
              <a:endParaRPr lang="fa-IR" sz="1300">
                <a:latin typeface="Leawood Bk BT"/>
                <a:ea typeface="Lotus"/>
                <a:cs typeface="Lotus"/>
              </a:endParaRPr>
            </a:p>
            <a:p>
              <a:pPr eaLnBrk="0" hangingPunct="0">
                <a:buFontTx/>
                <a:buChar char="•"/>
              </a:pPr>
              <a:r>
                <a:rPr lang="fa-IR" sz="1300">
                  <a:latin typeface="Lotus"/>
                  <a:ea typeface="Lotus"/>
                  <a:cs typeface="Lotus"/>
                </a:rPr>
                <a:t>خلق يافته‌هاي مميزي</a:t>
              </a:r>
              <a:endParaRPr lang="fa-IR" sz="1300">
                <a:latin typeface="Leawood Bk BT"/>
                <a:ea typeface="Lotus"/>
                <a:cs typeface="Lotus"/>
              </a:endParaRPr>
            </a:p>
            <a:p>
              <a:pPr eaLnBrk="0" hangingPunct="0">
                <a:buFontTx/>
                <a:buChar char="•"/>
              </a:pPr>
              <a:r>
                <a:rPr lang="fa-IR" sz="1300">
                  <a:latin typeface="Lotus"/>
                  <a:ea typeface="Lotus"/>
                  <a:cs typeface="Lotus"/>
                </a:rPr>
                <a:t>آماده‌كردن نتايج مميزي</a:t>
              </a:r>
              <a:endParaRPr lang="fa-IR" sz="1300">
                <a:latin typeface="Leawood Bk BT"/>
                <a:ea typeface="Lotus"/>
                <a:cs typeface="Lotus"/>
              </a:endParaRPr>
            </a:p>
            <a:p>
              <a:pPr eaLnBrk="0" hangingPunct="0">
                <a:buFontTx/>
                <a:buChar char="•"/>
              </a:pPr>
              <a:r>
                <a:rPr lang="fa-IR" sz="1300">
                  <a:latin typeface="Lotus"/>
                  <a:ea typeface="Lotus"/>
                  <a:cs typeface="Lotus"/>
                </a:rPr>
                <a:t>برگزاري جلسه اختتاميه</a:t>
              </a:r>
            </a:p>
          </p:txBody>
        </p:sp>
        <p:sp>
          <p:nvSpPr>
            <p:cNvPr id="35851" name="Text Box 14"/>
            <p:cNvSpPr txBox="1">
              <a:spLocks noChangeArrowheads="1"/>
            </p:cNvSpPr>
            <p:nvPr/>
          </p:nvSpPr>
          <p:spPr bwMode="auto">
            <a:xfrm>
              <a:off x="4065" y="8290"/>
              <a:ext cx="3705" cy="1935"/>
            </a:xfrm>
            <a:prstGeom prst="rect">
              <a:avLst/>
            </a:prstGeom>
            <a:solidFill>
              <a:srgbClr val="FFFFFF"/>
            </a:solidFill>
            <a:ln w="19050">
              <a:solidFill>
                <a:srgbClr val="000000"/>
              </a:solidFill>
              <a:miter lim="800000"/>
              <a:headEnd/>
              <a:tailEnd/>
            </a:ln>
          </p:spPr>
          <p:txBody>
            <a:bodyPr lIns="72000" anchor="ctr"/>
            <a:lstStyle/>
            <a:p>
              <a:pPr algn="ctr" eaLnBrk="0" hangingPunct="0"/>
              <a:r>
                <a:rPr lang="fa-IR" sz="1300">
                  <a:latin typeface="B Yagut" pitchFamily="2" charset="-78"/>
                </a:rPr>
                <a:t>تهيه، تأييد و توزيع گزارش مميزي</a:t>
              </a:r>
            </a:p>
            <a:p>
              <a:pPr algn="ctr" eaLnBrk="0" hangingPunct="0"/>
              <a:r>
                <a:rPr lang="ar-SA" sz="1300">
                  <a:latin typeface="B Yagut" pitchFamily="2" charset="-78"/>
                </a:rPr>
                <a:t>(6-6)</a:t>
              </a:r>
              <a:endParaRPr lang="en-US" altLang="en-US" sz="1300">
                <a:latin typeface="B Yagut" pitchFamily="2" charset="-78"/>
              </a:endParaRPr>
            </a:p>
            <a:p>
              <a:pPr algn="just" eaLnBrk="0" hangingPunct="0"/>
              <a:endParaRPr lang="en-US" altLang="en-US" sz="1300">
                <a:latin typeface="Lotus"/>
                <a:ea typeface="Lotus"/>
                <a:cs typeface="Lotus"/>
              </a:endParaRPr>
            </a:p>
            <a:p>
              <a:pPr algn="just" eaLnBrk="0" hangingPunct="0">
                <a:buFontTx/>
                <a:buChar char="•"/>
              </a:pPr>
              <a:r>
                <a:rPr lang="fa-IR" sz="1300">
                  <a:latin typeface="Lotus"/>
                  <a:ea typeface="Lotus"/>
                  <a:cs typeface="Lotus"/>
                </a:rPr>
                <a:t>تهيه گزارش مميزي</a:t>
              </a:r>
              <a:endParaRPr lang="fa-IR" sz="1300">
                <a:latin typeface="Leawood Bk BT"/>
                <a:ea typeface="Lotus"/>
                <a:cs typeface="Lotus"/>
              </a:endParaRPr>
            </a:p>
            <a:p>
              <a:pPr eaLnBrk="0" hangingPunct="0">
                <a:buFontTx/>
                <a:buChar char="•"/>
              </a:pPr>
              <a:r>
                <a:rPr lang="fa-IR" sz="1300">
                  <a:latin typeface="Lotus"/>
                  <a:ea typeface="Lotus"/>
                  <a:cs typeface="Lotus"/>
                </a:rPr>
                <a:t>تأييد و توزيع گزارش مميزي</a:t>
              </a:r>
              <a:endParaRPr lang="fa-IR" sz="1300">
                <a:latin typeface="Leawood Bk BT"/>
                <a:ea typeface="Lotus"/>
                <a:cs typeface="Lotus"/>
              </a:endParaRPr>
            </a:p>
          </p:txBody>
        </p:sp>
        <p:sp>
          <p:nvSpPr>
            <p:cNvPr id="35852" name="Text Box 15"/>
            <p:cNvSpPr txBox="1">
              <a:spLocks noChangeArrowheads="1"/>
            </p:cNvSpPr>
            <p:nvPr/>
          </p:nvSpPr>
          <p:spPr bwMode="auto">
            <a:xfrm>
              <a:off x="4065" y="10850"/>
              <a:ext cx="3705" cy="960"/>
            </a:xfrm>
            <a:prstGeom prst="rect">
              <a:avLst/>
            </a:prstGeom>
            <a:solidFill>
              <a:srgbClr val="FFFFFF"/>
            </a:solidFill>
            <a:ln w="19050">
              <a:solidFill>
                <a:srgbClr val="000000"/>
              </a:solidFill>
              <a:miter lim="800000"/>
              <a:headEnd/>
              <a:tailEnd/>
            </a:ln>
          </p:spPr>
          <p:txBody>
            <a:bodyPr lIns="72000" anchor="ctr"/>
            <a:lstStyle/>
            <a:p>
              <a:pPr algn="ctr" eaLnBrk="0" hangingPunct="0"/>
              <a:r>
                <a:rPr lang="fa-IR" sz="1300">
                  <a:latin typeface="B Yagut" pitchFamily="2" charset="-78"/>
                </a:rPr>
                <a:t>خاتمه مميزي</a:t>
              </a:r>
            </a:p>
            <a:p>
              <a:pPr algn="ctr" eaLnBrk="0" hangingPunct="0"/>
              <a:r>
                <a:rPr lang="ar-SA" sz="1300">
                  <a:latin typeface="B Yagut" pitchFamily="2" charset="-78"/>
                </a:rPr>
                <a:t>(6-7)</a:t>
              </a:r>
              <a:endParaRPr lang="en-US" altLang="en-US" sz="1300">
                <a:latin typeface="B Yagut" pitchFamily="2" charset="-78"/>
              </a:endParaRPr>
            </a:p>
          </p:txBody>
        </p:sp>
        <p:sp>
          <p:nvSpPr>
            <p:cNvPr id="35853" name="Line 16"/>
            <p:cNvSpPr>
              <a:spLocks noChangeShapeType="1"/>
            </p:cNvSpPr>
            <p:nvPr/>
          </p:nvSpPr>
          <p:spPr bwMode="auto">
            <a:xfrm>
              <a:off x="5918" y="7665"/>
              <a:ext cx="0" cy="615"/>
            </a:xfrm>
            <a:prstGeom prst="line">
              <a:avLst/>
            </a:prstGeom>
            <a:noFill/>
            <a:ln w="19050">
              <a:solidFill>
                <a:srgbClr val="000000"/>
              </a:solidFill>
              <a:round/>
              <a:headEnd/>
              <a:tailEnd type="triangle" w="med" len="med"/>
            </a:ln>
          </p:spPr>
          <p:txBody>
            <a:bodyPr anchor="ctr"/>
            <a:lstStyle/>
            <a:p>
              <a:endParaRPr lang="fa-IR"/>
            </a:p>
          </p:txBody>
        </p:sp>
        <p:sp>
          <p:nvSpPr>
            <p:cNvPr id="35854" name="Text Box 17"/>
            <p:cNvSpPr txBox="1">
              <a:spLocks noChangeArrowheads="1"/>
            </p:cNvSpPr>
            <p:nvPr/>
          </p:nvSpPr>
          <p:spPr bwMode="auto">
            <a:xfrm>
              <a:off x="4065" y="12435"/>
              <a:ext cx="3705" cy="960"/>
            </a:xfrm>
            <a:prstGeom prst="rect">
              <a:avLst/>
            </a:prstGeom>
            <a:solidFill>
              <a:srgbClr val="FFFFFF"/>
            </a:solidFill>
            <a:ln w="19050">
              <a:solidFill>
                <a:srgbClr val="000000"/>
              </a:solidFill>
              <a:prstDash val="lgDash"/>
              <a:miter lim="800000"/>
              <a:headEnd/>
              <a:tailEnd/>
            </a:ln>
          </p:spPr>
          <p:txBody>
            <a:bodyPr lIns="72000" anchor="ctr"/>
            <a:lstStyle/>
            <a:p>
              <a:pPr algn="ctr" eaLnBrk="0" hangingPunct="0"/>
              <a:r>
                <a:rPr lang="fa-IR" sz="1300">
                  <a:latin typeface="B Yagut" pitchFamily="2" charset="-78"/>
                </a:rPr>
                <a:t>انجام مميزي  پي</a:t>
              </a:r>
              <a:r>
                <a:rPr lang="en-US" sz="1300">
                  <a:latin typeface="B Yagut" pitchFamily="2" charset="-78"/>
                </a:rPr>
                <a:t> </a:t>
              </a:r>
              <a:r>
                <a:rPr lang="fa-IR" sz="1300">
                  <a:latin typeface="B Yagut" pitchFamily="2" charset="-78"/>
                </a:rPr>
                <a:t>گيرانه بعدي</a:t>
              </a:r>
            </a:p>
            <a:p>
              <a:pPr algn="ctr" eaLnBrk="0" hangingPunct="0"/>
              <a:r>
                <a:rPr lang="ar-SA" sz="1300">
                  <a:latin typeface="B Yagut" pitchFamily="2" charset="-78"/>
                </a:rPr>
                <a:t>(6-8)</a:t>
              </a:r>
              <a:endParaRPr lang="en-US" altLang="en-US" sz="1300">
                <a:latin typeface="B Yagut" pitchFamily="2" charset="-78"/>
              </a:endParaRPr>
            </a:p>
          </p:txBody>
        </p:sp>
        <p:sp>
          <p:nvSpPr>
            <p:cNvPr id="35855" name="Line 18"/>
            <p:cNvSpPr>
              <a:spLocks noChangeShapeType="1"/>
            </p:cNvSpPr>
            <p:nvPr/>
          </p:nvSpPr>
          <p:spPr bwMode="auto">
            <a:xfrm>
              <a:off x="5918" y="11820"/>
              <a:ext cx="0" cy="615"/>
            </a:xfrm>
            <a:prstGeom prst="line">
              <a:avLst/>
            </a:prstGeom>
            <a:noFill/>
            <a:ln w="19050">
              <a:solidFill>
                <a:srgbClr val="000000"/>
              </a:solidFill>
              <a:round/>
              <a:headEnd/>
              <a:tailEnd type="triangle" w="med" len="med"/>
            </a:ln>
          </p:spPr>
          <p:txBody>
            <a:bodyPr anchor="ctr"/>
            <a:lstStyle/>
            <a:p>
              <a:endParaRPr lang="fa-IR"/>
            </a:p>
          </p:txBody>
        </p:sp>
        <p:sp>
          <p:nvSpPr>
            <p:cNvPr id="35856" name="Line 19"/>
            <p:cNvSpPr>
              <a:spLocks noChangeShapeType="1"/>
            </p:cNvSpPr>
            <p:nvPr/>
          </p:nvSpPr>
          <p:spPr bwMode="auto">
            <a:xfrm>
              <a:off x="5917" y="10245"/>
              <a:ext cx="0" cy="615"/>
            </a:xfrm>
            <a:prstGeom prst="line">
              <a:avLst/>
            </a:prstGeom>
            <a:noFill/>
            <a:ln w="19050">
              <a:solidFill>
                <a:srgbClr val="000000"/>
              </a:solidFill>
              <a:round/>
              <a:headEnd/>
              <a:tailEnd type="triangle" w="med" len="med"/>
            </a:ln>
          </p:spPr>
          <p:txBody>
            <a:bodyPr anchor="ctr"/>
            <a:lstStyle/>
            <a:p>
              <a:endParaRPr lang="fa-IR"/>
            </a:p>
          </p:txBody>
        </p:sp>
      </p:grpSp>
      <p:cxnSp>
        <p:nvCxnSpPr>
          <p:cNvPr id="35849" name="AutoShape 20"/>
          <p:cNvCxnSpPr>
            <a:cxnSpLocks noChangeShapeType="1"/>
            <a:stCxn id="35846" idx="1"/>
            <a:endCxn id="35850" idx="3"/>
          </p:cNvCxnSpPr>
          <p:nvPr/>
        </p:nvCxnSpPr>
        <p:spPr bwMode="auto">
          <a:xfrm rot="10800000">
            <a:off x="4389438" y="2070100"/>
            <a:ext cx="1646237" cy="3644900"/>
          </a:xfrm>
          <a:prstGeom prst="bentConnector3">
            <a:avLst>
              <a:gd name="adj1" fmla="val 49954"/>
            </a:avLst>
          </a:prstGeom>
          <a:noFill/>
          <a:ln w="19050">
            <a:solidFill>
              <a:schemeClr val="tx1"/>
            </a:solidFill>
            <a:miter lim="800000"/>
            <a:headEnd/>
            <a:tailEnd type="triangle" w="med" len="med"/>
          </a:ln>
        </p:spPr>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53666"/>
                                        </p:tgtEl>
                                        <p:attrNameLst>
                                          <p:attrName>style.visibility</p:attrName>
                                        </p:attrNameLst>
                                      </p:cBhvr>
                                      <p:to>
                                        <p:strVal val="visible"/>
                                      </p:to>
                                    </p:set>
                                    <p:animEffect transition="in" filter="strips(downLeft)">
                                      <p:cBhvr>
                                        <p:cTn id="7" dur="500"/>
                                        <p:tgtEl>
                                          <p:spTgt spid="395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3666" grpId="0"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5714" name="Text Box 2"/>
          <p:cNvSpPr txBox="1">
            <a:spLocks noChangeArrowheads="1"/>
          </p:cNvSpPr>
          <p:nvPr/>
        </p:nvSpPr>
        <p:spPr bwMode="auto">
          <a:xfrm>
            <a:off x="427038" y="1420813"/>
            <a:ext cx="9066212" cy="4781550"/>
          </a:xfrm>
          <a:prstGeom prst="rect">
            <a:avLst/>
          </a:prstGeom>
          <a:noFill/>
          <a:ln w="9525">
            <a:noFill/>
            <a:miter lim="800000"/>
            <a:headEnd/>
            <a:tailEnd/>
          </a:ln>
        </p:spPr>
        <p:txBody>
          <a:bodyPr lIns="0">
            <a:spAutoFit/>
          </a:bodyPr>
          <a:lstStyle/>
          <a:p>
            <a:pPr eaLnBrk="0" hangingPunct="0">
              <a:spcBef>
                <a:spcPct val="50000"/>
              </a:spcBef>
              <a:buSzPct val="180000"/>
              <a:buFont typeface="Wingdings" pitchFamily="2" charset="2"/>
              <a:buChar char="q"/>
            </a:pPr>
            <a:r>
              <a:rPr lang="ar-SA" sz="4400">
                <a:latin typeface="Times New Roman" pitchFamily="18" charset="0"/>
              </a:rPr>
              <a:t>تعيين سرمميز</a:t>
            </a:r>
          </a:p>
          <a:p>
            <a:pPr eaLnBrk="0" hangingPunct="0">
              <a:spcBef>
                <a:spcPct val="50000"/>
              </a:spcBef>
              <a:buSzPct val="180000"/>
              <a:buFont typeface="Wingdings" pitchFamily="2" charset="2"/>
              <a:buChar char="q"/>
            </a:pPr>
            <a:r>
              <a:rPr lang="ar-SA" sz="4400">
                <a:latin typeface="Times New Roman" pitchFamily="18" charset="0"/>
              </a:rPr>
              <a:t>تعريف اهداف، دامنه و معيارهاي مميزي</a:t>
            </a:r>
          </a:p>
          <a:p>
            <a:pPr eaLnBrk="0" hangingPunct="0">
              <a:spcBef>
                <a:spcPct val="50000"/>
              </a:spcBef>
              <a:buSzPct val="180000"/>
              <a:buFont typeface="Wingdings" pitchFamily="2" charset="2"/>
              <a:buChar char="q"/>
            </a:pPr>
            <a:r>
              <a:rPr lang="ar-SA" sz="4400">
                <a:latin typeface="Times New Roman" pitchFamily="18" charset="0"/>
              </a:rPr>
              <a:t>تعيين امكان‌پذيري مميزي</a:t>
            </a:r>
          </a:p>
          <a:p>
            <a:pPr eaLnBrk="0" hangingPunct="0">
              <a:spcBef>
                <a:spcPct val="50000"/>
              </a:spcBef>
              <a:buSzPct val="180000"/>
              <a:buFont typeface="Wingdings" pitchFamily="2" charset="2"/>
              <a:buChar char="q"/>
            </a:pPr>
            <a:r>
              <a:rPr lang="ar-SA" sz="4400">
                <a:latin typeface="Times New Roman" pitchFamily="18" charset="0"/>
              </a:rPr>
              <a:t>انتخاب تيم مميزي</a:t>
            </a:r>
          </a:p>
          <a:p>
            <a:pPr eaLnBrk="0" hangingPunct="0">
              <a:spcBef>
                <a:spcPct val="50000"/>
              </a:spcBef>
              <a:buSzPct val="180000"/>
              <a:buFont typeface="Wingdings" pitchFamily="2" charset="2"/>
              <a:buChar char="q"/>
            </a:pPr>
            <a:r>
              <a:rPr lang="ar-SA" sz="4400">
                <a:latin typeface="Times New Roman" pitchFamily="18" charset="0"/>
              </a:rPr>
              <a:t>برقراري تماس اوليه با مميزي‌‌شونده</a:t>
            </a:r>
          </a:p>
        </p:txBody>
      </p:sp>
      <p:sp>
        <p:nvSpPr>
          <p:cNvPr id="3955715" name="Text Box 3"/>
          <p:cNvSpPr txBox="1">
            <a:spLocks noChangeArrowheads="1"/>
          </p:cNvSpPr>
          <p:nvPr/>
        </p:nvSpPr>
        <p:spPr bwMode="auto">
          <a:xfrm>
            <a:off x="295273" y="134938"/>
            <a:ext cx="9218613" cy="701675"/>
          </a:xfrm>
          <a:prstGeom prst="rect">
            <a:avLst/>
          </a:prstGeom>
          <a:solidFill>
            <a:srgbClr val="0000FF"/>
          </a:solidFill>
          <a:ln w="9525">
            <a:noFill/>
            <a:miter lim="800000"/>
            <a:headEnd/>
            <a:tailEnd/>
          </a:ln>
        </p:spPr>
        <p:txBody>
          <a:bodyPr>
            <a:spAutoFit/>
          </a:bodyPr>
          <a:lstStyle/>
          <a:p>
            <a:pPr algn="ctr" eaLnBrk="0" hangingPunct="0"/>
            <a:r>
              <a:rPr lang="ar-SA" sz="4000">
                <a:solidFill>
                  <a:schemeClr val="bg1"/>
                </a:solidFill>
              </a:rPr>
              <a:t>آغاز مميزي</a:t>
            </a:r>
          </a:p>
        </p:txBody>
      </p:sp>
      <p:sp>
        <p:nvSpPr>
          <p:cNvPr id="36868"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55715"/>
                                        </p:tgtEl>
                                        <p:attrNameLst>
                                          <p:attrName>style.visibility</p:attrName>
                                        </p:attrNameLst>
                                      </p:cBhvr>
                                      <p:to>
                                        <p:strVal val="visible"/>
                                      </p:to>
                                    </p:set>
                                    <p:animEffect transition="in" filter="strips(downLeft)">
                                      <p:cBhvr>
                                        <p:cTn id="7" dur="500"/>
                                        <p:tgtEl>
                                          <p:spTgt spid="3955715"/>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55714"/>
                                        </p:tgtEl>
                                        <p:attrNameLst>
                                          <p:attrName>style.visibility</p:attrName>
                                        </p:attrNameLst>
                                      </p:cBhvr>
                                      <p:to>
                                        <p:strVal val="visible"/>
                                      </p:to>
                                    </p:set>
                                    <p:animEffect transition="in" filter="strips(downLeft)">
                                      <p:cBhvr>
                                        <p:cTn id="11" dur="500"/>
                                        <p:tgtEl>
                                          <p:spTgt spid="395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5714" grpId="0" autoUpdateAnimBg="0"/>
      <p:bldP spid="39557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descr="besme"/>
          <p:cNvPicPr>
            <a:picLocks noChangeAspect="1" noChangeArrowheads="1"/>
          </p:cNvPicPr>
          <p:nvPr/>
        </p:nvPicPr>
        <p:blipFill>
          <a:blip r:embed="rId3" cstate="print"/>
          <a:srcRect/>
          <a:stretch>
            <a:fillRect/>
          </a:stretch>
        </p:blipFill>
        <p:spPr bwMode="auto">
          <a:xfrm>
            <a:off x="666750" y="1920875"/>
            <a:ext cx="8615363" cy="2663825"/>
          </a:xfrm>
          <a:prstGeom prst="rect">
            <a:avLst/>
          </a:prstGeom>
          <a:noFill/>
          <a:ln w="9525">
            <a:noFill/>
            <a:miter lim="800000"/>
            <a:headEnd/>
            <a:tailEnd/>
          </a:ln>
        </p:spPr>
      </p:pic>
      <p:sp>
        <p:nvSpPr>
          <p:cNvPr id="3" name="TextBox 2"/>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6" descr="ISO9000"/>
          <p:cNvPicPr>
            <a:picLocks noChangeAspect="1" noChangeArrowheads="1"/>
          </p:cNvPicPr>
          <p:nvPr/>
        </p:nvPicPr>
        <p:blipFill>
          <a:blip r:embed="rId3" cstate="print"/>
          <a:srcRect/>
          <a:stretch>
            <a:fillRect/>
          </a:stretch>
        </p:blipFill>
        <p:spPr bwMode="auto">
          <a:xfrm>
            <a:off x="7378700" y="850900"/>
            <a:ext cx="2527300" cy="2527300"/>
          </a:xfrm>
          <a:prstGeom prst="rect">
            <a:avLst/>
          </a:prstGeom>
          <a:noFill/>
          <a:ln w="9525">
            <a:noFill/>
            <a:miter lim="800000"/>
            <a:headEnd/>
            <a:tailEnd/>
          </a:ln>
        </p:spPr>
      </p:pic>
      <p:pic>
        <p:nvPicPr>
          <p:cNvPr id="7171" name="Picture 16" descr="sello_ISO9000"/>
          <p:cNvPicPr>
            <a:picLocks noChangeAspect="1" noChangeArrowheads="1"/>
          </p:cNvPicPr>
          <p:nvPr/>
        </p:nvPicPr>
        <p:blipFill>
          <a:blip r:embed="rId4" cstate="print"/>
          <a:srcRect/>
          <a:stretch>
            <a:fillRect/>
          </a:stretch>
        </p:blipFill>
        <p:spPr bwMode="auto">
          <a:xfrm>
            <a:off x="0" y="847725"/>
            <a:ext cx="2362200" cy="2400300"/>
          </a:xfrm>
          <a:prstGeom prst="rect">
            <a:avLst/>
          </a:prstGeom>
          <a:noFill/>
          <a:ln w="9525">
            <a:noFill/>
            <a:miter lim="800000"/>
            <a:headEnd/>
            <a:tailEnd/>
          </a:ln>
        </p:spPr>
      </p:pic>
      <p:sp>
        <p:nvSpPr>
          <p:cNvPr id="3747842" name="Rectangle 2"/>
          <p:cNvSpPr>
            <a:spLocks noGrp="1" noChangeArrowheads="1"/>
          </p:cNvSpPr>
          <p:nvPr>
            <p:ph type="title"/>
          </p:nvPr>
        </p:nvSpPr>
        <p:spPr>
          <a:xfrm>
            <a:off x="12700" y="141286"/>
            <a:ext cx="9847263" cy="534987"/>
          </a:xfrm>
          <a:solidFill>
            <a:srgbClr val="0000FF"/>
          </a:solidFill>
        </p:spPr>
        <p:txBody>
          <a:bodyPr/>
          <a:lstStyle/>
          <a:p>
            <a:pPr>
              <a:defRPr/>
            </a:pPr>
            <a:r>
              <a:rPr lang="fa-IR" dirty="0" smtClean="0"/>
              <a:t>طرحريزي سيستم هاي مديريت کيفيت</a:t>
            </a:r>
            <a:endParaRPr lang="en-US" altLang="en-US" dirty="0" smtClean="0"/>
          </a:p>
        </p:txBody>
      </p:sp>
      <p:sp>
        <p:nvSpPr>
          <p:cNvPr id="7173" name="Text Box 3"/>
          <p:cNvSpPr txBox="1">
            <a:spLocks noChangeArrowheads="1"/>
          </p:cNvSpPr>
          <p:nvPr/>
        </p:nvSpPr>
        <p:spPr bwMode="auto">
          <a:xfrm>
            <a:off x="290513" y="2114550"/>
            <a:ext cx="9348787" cy="762000"/>
          </a:xfrm>
          <a:prstGeom prst="rect">
            <a:avLst/>
          </a:prstGeom>
          <a:noFill/>
          <a:ln w="9525">
            <a:noFill/>
            <a:miter lim="800000"/>
            <a:headEnd/>
            <a:tailEnd/>
          </a:ln>
        </p:spPr>
        <p:txBody>
          <a:bodyPr>
            <a:spAutoFit/>
          </a:bodyPr>
          <a:lstStyle/>
          <a:p>
            <a:pPr algn="ctr">
              <a:spcBef>
                <a:spcPct val="50000"/>
              </a:spcBef>
              <a:buClr>
                <a:srgbClr val="0056AC"/>
              </a:buClr>
              <a:buFont typeface="Wingdings" pitchFamily="2" charset="2"/>
              <a:buNone/>
            </a:pPr>
            <a:r>
              <a:rPr lang="fa-IR" sz="4400" b="1" dirty="0">
                <a:latin typeface="Times New Roman" pitchFamily="18" charset="0"/>
                <a:ea typeface="Jadid"/>
                <a:cs typeface="Jadid"/>
              </a:rPr>
              <a:t>خانواده</a:t>
            </a:r>
            <a:r>
              <a:rPr lang="ar-SA" sz="4400" b="1" dirty="0">
                <a:latin typeface="Times New Roman" pitchFamily="18" charset="0"/>
                <a:ea typeface="Jadid"/>
                <a:cs typeface="Jadid"/>
              </a:rPr>
              <a:t>  </a:t>
            </a:r>
            <a:r>
              <a:rPr lang="fa-IR" sz="4400" b="1" dirty="0">
                <a:latin typeface="Times New Roman" pitchFamily="18" charset="0"/>
                <a:ea typeface="Jadid"/>
                <a:cs typeface="Jadid"/>
              </a:rPr>
              <a:t>استانداردهاي </a:t>
            </a:r>
            <a:r>
              <a:rPr lang="en-US" sz="4400" b="1" dirty="0">
                <a:latin typeface="Times New Roman" pitchFamily="18" charset="0"/>
                <a:ea typeface="Jadid"/>
                <a:cs typeface="Jadid"/>
              </a:rPr>
              <a:t>ISO9000-2000</a:t>
            </a:r>
          </a:p>
        </p:txBody>
      </p:sp>
      <p:sp>
        <p:nvSpPr>
          <p:cNvPr id="7174" name="Text Box 15"/>
          <p:cNvSpPr txBox="1">
            <a:spLocks noChangeArrowheads="1"/>
          </p:cNvSpPr>
          <p:nvPr/>
        </p:nvSpPr>
        <p:spPr bwMode="auto">
          <a:xfrm>
            <a:off x="301625" y="3565525"/>
            <a:ext cx="9348788" cy="2147888"/>
          </a:xfrm>
          <a:prstGeom prst="rect">
            <a:avLst/>
          </a:prstGeom>
          <a:noFill/>
          <a:ln w="9525">
            <a:noFill/>
            <a:miter lim="800000"/>
            <a:headEnd/>
            <a:tailEnd/>
          </a:ln>
        </p:spPr>
        <p:txBody>
          <a:bodyPr>
            <a:spAutoFit/>
          </a:bodyPr>
          <a:lstStyle/>
          <a:p>
            <a:pPr algn="ctr">
              <a:spcBef>
                <a:spcPct val="50000"/>
              </a:spcBef>
              <a:buClr>
                <a:srgbClr val="0056AC"/>
              </a:buClr>
              <a:buFont typeface="Wingdings" pitchFamily="2" charset="2"/>
              <a:buNone/>
            </a:pPr>
            <a:r>
              <a:rPr lang="fa-IR" sz="5400" b="1" dirty="0">
                <a:solidFill>
                  <a:srgbClr val="000099"/>
                </a:solidFill>
                <a:latin typeface="Times New Roman" pitchFamily="18" charset="0"/>
                <a:ea typeface="Jadid"/>
                <a:cs typeface="Jadid"/>
              </a:rPr>
              <a:t>الگويي بين المللي </a:t>
            </a:r>
          </a:p>
          <a:p>
            <a:pPr algn="ctr">
              <a:spcBef>
                <a:spcPct val="50000"/>
              </a:spcBef>
              <a:buClr>
                <a:srgbClr val="0056AC"/>
              </a:buClr>
              <a:buFont typeface="Wingdings" pitchFamily="2" charset="2"/>
              <a:buNone/>
            </a:pPr>
            <a:r>
              <a:rPr lang="fa-IR" sz="5400" b="1" dirty="0">
                <a:solidFill>
                  <a:srgbClr val="000099"/>
                </a:solidFill>
                <a:latin typeface="Times New Roman" pitchFamily="18" charset="0"/>
                <a:ea typeface="Jadid"/>
                <a:cs typeface="Jadid"/>
              </a:rPr>
              <a:t>براي طرحريزي سيستم هاي کيفيت</a:t>
            </a:r>
            <a:endParaRPr lang="en-US" sz="5400" b="1" dirty="0">
              <a:solidFill>
                <a:srgbClr val="000099"/>
              </a:solidFill>
              <a:latin typeface="Times New Roman" pitchFamily="18" charset="0"/>
              <a:ea typeface="Jadid"/>
              <a:cs typeface="Jadid"/>
            </a:endParaRPr>
          </a:p>
        </p:txBody>
      </p:sp>
      <p:grpSp>
        <p:nvGrpSpPr>
          <p:cNvPr id="2" name="Group 28"/>
          <p:cNvGrpSpPr>
            <a:grpSpLocks/>
          </p:cNvGrpSpPr>
          <p:nvPr/>
        </p:nvGrpSpPr>
        <p:grpSpPr bwMode="auto">
          <a:xfrm>
            <a:off x="12700" y="5813425"/>
            <a:ext cx="9906000" cy="1092200"/>
            <a:chOff x="22" y="3655"/>
            <a:chExt cx="6240" cy="688"/>
          </a:xfrm>
        </p:grpSpPr>
        <p:pic>
          <p:nvPicPr>
            <p:cNvPr id="7176" name="Picture 22" descr="images6"/>
            <p:cNvPicPr>
              <a:picLocks noChangeAspect="1" noChangeArrowheads="1"/>
            </p:cNvPicPr>
            <p:nvPr/>
          </p:nvPicPr>
          <p:blipFill>
            <a:blip r:embed="rId5" cstate="print"/>
            <a:srcRect/>
            <a:stretch>
              <a:fillRect/>
            </a:stretch>
          </p:blipFill>
          <p:spPr bwMode="auto">
            <a:xfrm>
              <a:off x="4296" y="3767"/>
              <a:ext cx="784" cy="576"/>
            </a:xfrm>
            <a:prstGeom prst="rect">
              <a:avLst/>
            </a:prstGeom>
            <a:noFill/>
            <a:ln w="9525">
              <a:noFill/>
              <a:miter lim="800000"/>
              <a:headEnd/>
              <a:tailEnd/>
            </a:ln>
          </p:spPr>
        </p:pic>
        <p:pic>
          <p:nvPicPr>
            <p:cNvPr id="7177" name="Picture 17" descr="images"/>
            <p:cNvPicPr>
              <a:picLocks noChangeAspect="1" noChangeArrowheads="1"/>
            </p:cNvPicPr>
            <p:nvPr/>
          </p:nvPicPr>
          <p:blipFill>
            <a:blip r:embed="rId6" cstate="print"/>
            <a:srcRect/>
            <a:stretch>
              <a:fillRect/>
            </a:stretch>
          </p:blipFill>
          <p:spPr bwMode="auto">
            <a:xfrm>
              <a:off x="1133" y="3747"/>
              <a:ext cx="628" cy="582"/>
            </a:xfrm>
            <a:prstGeom prst="rect">
              <a:avLst/>
            </a:prstGeom>
            <a:noFill/>
            <a:ln w="9525">
              <a:noFill/>
              <a:miter lim="800000"/>
              <a:headEnd/>
              <a:tailEnd/>
            </a:ln>
          </p:spPr>
        </p:pic>
        <p:pic>
          <p:nvPicPr>
            <p:cNvPr id="7178" name="Picture 18" descr="images0"/>
            <p:cNvPicPr>
              <a:picLocks noChangeAspect="1" noChangeArrowheads="1"/>
            </p:cNvPicPr>
            <p:nvPr/>
          </p:nvPicPr>
          <p:blipFill>
            <a:blip r:embed="rId7" cstate="print"/>
            <a:srcRect/>
            <a:stretch>
              <a:fillRect/>
            </a:stretch>
          </p:blipFill>
          <p:spPr bwMode="auto">
            <a:xfrm>
              <a:off x="1761" y="3669"/>
              <a:ext cx="678" cy="654"/>
            </a:xfrm>
            <a:prstGeom prst="rect">
              <a:avLst/>
            </a:prstGeom>
            <a:noFill/>
            <a:ln w="9525">
              <a:noFill/>
              <a:miter lim="800000"/>
              <a:headEnd/>
              <a:tailEnd/>
            </a:ln>
          </p:spPr>
        </p:pic>
        <p:pic>
          <p:nvPicPr>
            <p:cNvPr id="7179" name="Picture 19" descr="images2"/>
            <p:cNvPicPr>
              <a:picLocks noChangeAspect="1" noChangeArrowheads="1"/>
            </p:cNvPicPr>
            <p:nvPr/>
          </p:nvPicPr>
          <p:blipFill>
            <a:blip r:embed="rId8" cstate="print"/>
            <a:srcRect/>
            <a:stretch>
              <a:fillRect/>
            </a:stretch>
          </p:blipFill>
          <p:spPr bwMode="auto">
            <a:xfrm>
              <a:off x="2439" y="3732"/>
              <a:ext cx="455" cy="594"/>
            </a:xfrm>
            <a:prstGeom prst="rect">
              <a:avLst/>
            </a:prstGeom>
            <a:noFill/>
            <a:ln w="9525">
              <a:noFill/>
              <a:miter lim="800000"/>
              <a:headEnd/>
              <a:tailEnd/>
            </a:ln>
          </p:spPr>
        </p:pic>
        <p:pic>
          <p:nvPicPr>
            <p:cNvPr id="7180" name="Picture 20" descr="images3"/>
            <p:cNvPicPr>
              <a:picLocks noChangeAspect="1" noChangeArrowheads="1"/>
            </p:cNvPicPr>
            <p:nvPr/>
          </p:nvPicPr>
          <p:blipFill>
            <a:blip r:embed="rId9" cstate="print"/>
            <a:srcRect/>
            <a:stretch>
              <a:fillRect/>
            </a:stretch>
          </p:blipFill>
          <p:spPr bwMode="auto">
            <a:xfrm>
              <a:off x="2894" y="3821"/>
              <a:ext cx="746" cy="504"/>
            </a:xfrm>
            <a:prstGeom prst="rect">
              <a:avLst/>
            </a:prstGeom>
            <a:noFill/>
            <a:ln w="9525">
              <a:noFill/>
              <a:miter lim="800000"/>
              <a:headEnd/>
              <a:tailEnd/>
            </a:ln>
          </p:spPr>
        </p:pic>
        <p:pic>
          <p:nvPicPr>
            <p:cNvPr id="7181" name="Picture 21" descr="images4"/>
            <p:cNvPicPr>
              <a:picLocks noChangeAspect="1" noChangeArrowheads="1"/>
            </p:cNvPicPr>
            <p:nvPr/>
          </p:nvPicPr>
          <p:blipFill>
            <a:blip r:embed="rId10" cstate="print"/>
            <a:srcRect/>
            <a:stretch>
              <a:fillRect/>
            </a:stretch>
          </p:blipFill>
          <p:spPr bwMode="auto">
            <a:xfrm>
              <a:off x="3640" y="3919"/>
              <a:ext cx="803" cy="408"/>
            </a:xfrm>
            <a:prstGeom prst="rect">
              <a:avLst/>
            </a:prstGeom>
            <a:noFill/>
            <a:ln w="9525">
              <a:noFill/>
              <a:miter lim="800000"/>
              <a:headEnd/>
              <a:tailEnd/>
            </a:ln>
          </p:spPr>
        </p:pic>
        <p:pic>
          <p:nvPicPr>
            <p:cNvPr id="7182" name="Picture 23" descr="images7"/>
            <p:cNvPicPr>
              <a:picLocks noChangeAspect="1" noChangeArrowheads="1"/>
            </p:cNvPicPr>
            <p:nvPr/>
          </p:nvPicPr>
          <p:blipFill>
            <a:blip r:embed="rId11" cstate="print"/>
            <a:srcRect/>
            <a:stretch>
              <a:fillRect/>
            </a:stretch>
          </p:blipFill>
          <p:spPr bwMode="auto">
            <a:xfrm>
              <a:off x="5540" y="3760"/>
              <a:ext cx="722" cy="570"/>
            </a:xfrm>
            <a:prstGeom prst="rect">
              <a:avLst/>
            </a:prstGeom>
            <a:noFill/>
            <a:ln w="9525">
              <a:noFill/>
              <a:miter lim="800000"/>
              <a:headEnd/>
              <a:tailEnd/>
            </a:ln>
          </p:spPr>
        </p:pic>
        <p:pic>
          <p:nvPicPr>
            <p:cNvPr id="7183" name="Picture 24" descr="images8"/>
            <p:cNvPicPr>
              <a:picLocks noChangeAspect="1" noChangeArrowheads="1"/>
            </p:cNvPicPr>
            <p:nvPr/>
          </p:nvPicPr>
          <p:blipFill>
            <a:blip r:embed="rId12" cstate="print"/>
            <a:srcRect/>
            <a:stretch>
              <a:fillRect/>
            </a:stretch>
          </p:blipFill>
          <p:spPr bwMode="auto">
            <a:xfrm>
              <a:off x="5080" y="3655"/>
              <a:ext cx="460" cy="672"/>
            </a:xfrm>
            <a:prstGeom prst="rect">
              <a:avLst/>
            </a:prstGeom>
            <a:noFill/>
            <a:ln w="9525">
              <a:noFill/>
              <a:miter lim="800000"/>
              <a:headEnd/>
              <a:tailEnd/>
            </a:ln>
          </p:spPr>
        </p:pic>
        <p:pic>
          <p:nvPicPr>
            <p:cNvPr id="7184" name="Picture 25" descr="images9"/>
            <p:cNvPicPr>
              <a:picLocks noChangeAspect="1" noChangeArrowheads="1"/>
            </p:cNvPicPr>
            <p:nvPr/>
          </p:nvPicPr>
          <p:blipFill>
            <a:blip r:embed="rId13" cstate="print"/>
            <a:srcRect/>
            <a:stretch>
              <a:fillRect/>
            </a:stretch>
          </p:blipFill>
          <p:spPr bwMode="auto">
            <a:xfrm>
              <a:off x="22" y="3705"/>
              <a:ext cx="1111" cy="611"/>
            </a:xfrm>
            <a:prstGeom prst="rect">
              <a:avLst/>
            </a:prstGeom>
            <a:noFill/>
            <a:ln w="9525">
              <a:noFill/>
              <a:miter lim="800000"/>
              <a:headEnd/>
              <a:tailEnd/>
            </a:ln>
          </p:spPr>
        </p:pic>
      </p:grpSp>
    </p:spTree>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0050" name="Text Box 2"/>
          <p:cNvSpPr txBox="1">
            <a:spLocks noChangeArrowheads="1"/>
          </p:cNvSpPr>
          <p:nvPr/>
        </p:nvSpPr>
        <p:spPr bwMode="auto">
          <a:xfrm>
            <a:off x="303213" y="1014413"/>
            <a:ext cx="9299575" cy="5294312"/>
          </a:xfrm>
          <a:prstGeom prst="rect">
            <a:avLst/>
          </a:prstGeom>
          <a:noFill/>
          <a:ln w="9525">
            <a:noFill/>
            <a:miter lim="800000"/>
            <a:headEnd/>
            <a:tailEnd/>
          </a:ln>
        </p:spPr>
        <p:txBody>
          <a:bodyPr lIns="0">
            <a:spAutoFit/>
          </a:bodyPr>
          <a:lstStyle/>
          <a:p>
            <a:pPr eaLnBrk="0" hangingPunct="0">
              <a:lnSpc>
                <a:spcPct val="140000"/>
              </a:lnSpc>
              <a:buSzPct val="180000"/>
            </a:pPr>
            <a:r>
              <a:rPr lang="en-US" sz="2800">
                <a:latin typeface="Symbol" pitchFamily="18" charset="2"/>
                <a:sym typeface="SymbolPS"/>
              </a:rPr>
              <a:t></a:t>
            </a:r>
            <a:r>
              <a:rPr lang="ar-SA" sz="2400" u="sng">
                <a:latin typeface="Times New Roman" pitchFamily="18" charset="0"/>
              </a:rPr>
              <a:t> قبل از انجام مميزي در محل،</a:t>
            </a:r>
            <a:r>
              <a:rPr lang="ar-SA" sz="2400">
                <a:latin typeface="Times New Roman" pitchFamily="18" charset="0"/>
              </a:rPr>
              <a:t> مستندات مميـزي‌شونده بـايستي جهـت</a:t>
            </a:r>
            <a:br>
              <a:rPr lang="ar-SA" sz="2400">
                <a:latin typeface="Times New Roman" pitchFamily="18" charset="0"/>
              </a:rPr>
            </a:br>
            <a:r>
              <a:rPr lang="ar-SA" sz="2400">
                <a:latin typeface="Times New Roman" pitchFamily="18" charset="0"/>
              </a:rPr>
              <a:t>   انطباق سيستم (آنچه مـدون‌شده)، بـا معيارهاي مميزي مورد بررسي</a:t>
            </a:r>
            <a:br>
              <a:rPr lang="ar-SA" sz="2400">
                <a:latin typeface="Times New Roman" pitchFamily="18" charset="0"/>
              </a:rPr>
            </a:br>
            <a:r>
              <a:rPr lang="ar-SA" sz="2400">
                <a:latin typeface="Times New Roman" pitchFamily="18" charset="0"/>
              </a:rPr>
              <a:t>   قرار گيرد. مستندات ممكـن است شامل مـدارك و سـوابق سيـستم</a:t>
            </a:r>
            <a:br>
              <a:rPr lang="ar-SA" sz="2400">
                <a:latin typeface="Times New Roman" pitchFamily="18" charset="0"/>
              </a:rPr>
            </a:br>
            <a:r>
              <a:rPr lang="ar-SA" sz="2400">
                <a:latin typeface="Times New Roman" pitchFamily="18" charset="0"/>
              </a:rPr>
              <a:t>    مديريت مربوطه و گزارش‌هاي مميزي قبلي باشد.</a:t>
            </a:r>
          </a:p>
          <a:p>
            <a:pPr eaLnBrk="0" hangingPunct="0">
              <a:lnSpc>
                <a:spcPct val="140000"/>
              </a:lnSpc>
              <a:buSzPct val="180000"/>
            </a:pPr>
            <a:r>
              <a:rPr lang="en-US" sz="3600">
                <a:latin typeface="Times New Roman" pitchFamily="18" charset="0"/>
                <a:sym typeface="Wingdings" pitchFamily="2" charset="2"/>
              </a:rPr>
              <a:t></a:t>
            </a:r>
            <a:r>
              <a:rPr lang="ar-SA" sz="3600">
                <a:latin typeface="Times New Roman" pitchFamily="18" charset="0"/>
                <a:sym typeface="Wingdings" pitchFamily="2" charset="2"/>
              </a:rPr>
              <a:t> </a:t>
            </a:r>
            <a:r>
              <a:rPr lang="ar-SA" sz="2400">
                <a:latin typeface="Times New Roman" pitchFamily="18" charset="0"/>
              </a:rPr>
              <a:t>بررسي اوليه بـايستي بـا توجه به اندازه، مـاهيت و پيچيدگي سازمان،</a:t>
            </a:r>
            <a:br>
              <a:rPr lang="ar-SA" sz="2400">
                <a:latin typeface="Times New Roman" pitchFamily="18" charset="0"/>
              </a:rPr>
            </a:br>
            <a:r>
              <a:rPr lang="ar-SA" sz="2400">
                <a:latin typeface="Times New Roman" pitchFamily="18" charset="0"/>
              </a:rPr>
              <a:t>    اهداف و دامنه مميزي صورت پذيرد.</a:t>
            </a:r>
          </a:p>
          <a:p>
            <a:pPr eaLnBrk="0" hangingPunct="0">
              <a:lnSpc>
                <a:spcPct val="140000"/>
              </a:lnSpc>
              <a:buSzPct val="180000"/>
            </a:pPr>
            <a:r>
              <a:rPr lang="en-US" sz="3600">
                <a:latin typeface="Times New Roman" pitchFamily="18" charset="0"/>
                <a:sym typeface="Wingdings" pitchFamily="2" charset="2"/>
              </a:rPr>
              <a:t></a:t>
            </a:r>
            <a:r>
              <a:rPr lang="ar-SA" sz="3600">
                <a:latin typeface="Times New Roman" pitchFamily="18" charset="0"/>
                <a:sym typeface="Wingdings" pitchFamily="2" charset="2"/>
              </a:rPr>
              <a:t> </a:t>
            </a:r>
            <a:r>
              <a:rPr lang="ar-SA" sz="2400">
                <a:latin typeface="Times New Roman" pitchFamily="18" charset="0"/>
              </a:rPr>
              <a:t>در برخي وضعيت‌ها، اين بررسي ممكن است تا آغاز مميزي در محل</a:t>
            </a:r>
            <a:br>
              <a:rPr lang="ar-SA" sz="2400">
                <a:latin typeface="Times New Roman" pitchFamily="18" charset="0"/>
              </a:rPr>
            </a:br>
            <a:r>
              <a:rPr lang="ar-SA" sz="2400">
                <a:latin typeface="Times New Roman" pitchFamily="18" charset="0"/>
              </a:rPr>
              <a:t>     به تعـويق بيفتـد ؛ مشـروط بر اينكه اين تعويق، به اثربخشي انجام</a:t>
            </a:r>
            <a:br>
              <a:rPr lang="ar-SA" sz="2400">
                <a:latin typeface="Times New Roman" pitchFamily="18" charset="0"/>
              </a:rPr>
            </a:br>
            <a:r>
              <a:rPr lang="ar-SA" sz="2400">
                <a:latin typeface="Times New Roman" pitchFamily="18" charset="0"/>
              </a:rPr>
              <a:t>    مميزي آسيبي نرساند.</a:t>
            </a:r>
          </a:p>
        </p:txBody>
      </p:sp>
      <p:sp>
        <p:nvSpPr>
          <p:cNvPr id="3970051" name="Text Box 3"/>
          <p:cNvSpPr txBox="1">
            <a:spLocks noChangeArrowheads="1"/>
          </p:cNvSpPr>
          <p:nvPr/>
        </p:nvSpPr>
        <p:spPr bwMode="auto">
          <a:xfrm>
            <a:off x="402542" y="147638"/>
            <a:ext cx="9218612" cy="5847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3200" dirty="0">
                <a:solidFill>
                  <a:schemeClr val="bg1"/>
                </a:solidFill>
                <a:effectLst>
                  <a:outerShdw blurRad="38100" dist="38100" dir="2700000" algn="tl">
                    <a:srgbClr val="C0C0C0"/>
                  </a:outerShdw>
                </a:effectLst>
                <a:latin typeface="Times New Roman" pitchFamily="18" charset="0"/>
              </a:rPr>
              <a:t>6-3 - بررسي مستندات</a:t>
            </a:r>
          </a:p>
        </p:txBody>
      </p:sp>
      <p:sp>
        <p:nvSpPr>
          <p:cNvPr id="37892"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70051"/>
                                        </p:tgtEl>
                                        <p:attrNameLst>
                                          <p:attrName>style.visibility</p:attrName>
                                        </p:attrNameLst>
                                      </p:cBhvr>
                                      <p:to>
                                        <p:strVal val="visible"/>
                                      </p:to>
                                    </p:set>
                                    <p:animEffect transition="in" filter="strips(downLeft)">
                                      <p:cBhvr>
                                        <p:cTn id="7" dur="500"/>
                                        <p:tgtEl>
                                          <p:spTgt spid="397005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70050"/>
                                        </p:tgtEl>
                                        <p:attrNameLst>
                                          <p:attrName>style.visibility</p:attrName>
                                        </p:attrNameLst>
                                      </p:cBhvr>
                                      <p:to>
                                        <p:strVal val="visible"/>
                                      </p:to>
                                    </p:set>
                                    <p:animEffect transition="in" filter="strips(downLeft)">
                                      <p:cBhvr>
                                        <p:cTn id="11" dur="500"/>
                                        <p:tgtEl>
                                          <p:spTgt spid="397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0050" grpId="0" autoUpdateAnimBg="0"/>
      <p:bldP spid="3970051" grpId="0"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1074" name="Text Box 2"/>
          <p:cNvSpPr txBox="1">
            <a:spLocks noChangeArrowheads="1"/>
          </p:cNvSpPr>
          <p:nvPr/>
        </p:nvSpPr>
        <p:spPr bwMode="auto">
          <a:xfrm>
            <a:off x="303213" y="1014413"/>
            <a:ext cx="9299575" cy="4478337"/>
          </a:xfrm>
          <a:prstGeom prst="rect">
            <a:avLst/>
          </a:prstGeom>
          <a:noFill/>
          <a:ln w="9525">
            <a:noFill/>
            <a:miter lim="800000"/>
            <a:headEnd/>
            <a:tailEnd/>
          </a:ln>
        </p:spPr>
        <p:txBody>
          <a:bodyPr lIns="0">
            <a:spAutoFit/>
          </a:bodyPr>
          <a:lstStyle/>
          <a:p>
            <a:pPr eaLnBrk="0" hangingPunct="0">
              <a:lnSpc>
                <a:spcPct val="180000"/>
              </a:lnSpc>
              <a:buSzPct val="180000"/>
            </a:pPr>
            <a:r>
              <a:rPr lang="en-US" sz="3600">
                <a:latin typeface="Times New Roman" pitchFamily="18" charset="0"/>
                <a:sym typeface="Wingdings" pitchFamily="2" charset="2"/>
              </a:rPr>
              <a:t></a:t>
            </a:r>
            <a:r>
              <a:rPr lang="ar-SA" sz="3600">
                <a:latin typeface="Times New Roman" pitchFamily="18" charset="0"/>
                <a:sym typeface="Wingdings" pitchFamily="2" charset="2"/>
              </a:rPr>
              <a:t> </a:t>
            </a:r>
            <a:r>
              <a:rPr lang="ar-SA" sz="2400">
                <a:latin typeface="Times New Roman" pitchFamily="18" charset="0"/>
              </a:rPr>
              <a:t>در ساير وضعيت‌ها ممكن است يك بازديد اوليه از محل براي درك</a:t>
            </a:r>
            <a:br>
              <a:rPr lang="ar-SA" sz="2400">
                <a:latin typeface="Times New Roman" pitchFamily="18" charset="0"/>
              </a:rPr>
            </a:br>
            <a:r>
              <a:rPr lang="ar-SA" sz="2400">
                <a:latin typeface="Times New Roman" pitchFamily="18" charset="0"/>
              </a:rPr>
              <a:t>    تصويري كلي از اطلاعات موجود، انجام شود.</a:t>
            </a:r>
          </a:p>
          <a:p>
            <a:pPr eaLnBrk="0" hangingPunct="0">
              <a:lnSpc>
                <a:spcPct val="180000"/>
              </a:lnSpc>
              <a:buSzPct val="180000"/>
            </a:pPr>
            <a:r>
              <a:rPr lang="en-US" sz="2800">
                <a:latin typeface="Symbol" pitchFamily="18" charset="2"/>
                <a:sym typeface="SymbolPS"/>
              </a:rPr>
              <a:t></a:t>
            </a:r>
            <a:r>
              <a:rPr lang="ar-SA" sz="2400">
                <a:latin typeface="Times New Roman" pitchFamily="18" charset="0"/>
              </a:rPr>
              <a:t> چنانچه مستندسازي ناكافي تشخيص داده شود، سرمميز بايستي علاوه</a:t>
            </a:r>
            <a:br>
              <a:rPr lang="ar-SA" sz="2400">
                <a:latin typeface="Times New Roman" pitchFamily="18" charset="0"/>
              </a:rPr>
            </a:br>
            <a:r>
              <a:rPr lang="ar-SA" sz="2400">
                <a:latin typeface="Times New Roman" pitchFamily="18" charset="0"/>
              </a:rPr>
              <a:t>   بر مشتري مميزي، افراد عهده‌دار مسئوليت مديريت برنامه‌ مميزي و</a:t>
            </a:r>
            <a:br>
              <a:rPr lang="ar-SA" sz="2400">
                <a:latin typeface="Times New Roman" pitchFamily="18" charset="0"/>
              </a:rPr>
            </a:br>
            <a:r>
              <a:rPr lang="ar-SA" sz="2400">
                <a:latin typeface="Times New Roman" pitchFamily="18" charset="0"/>
              </a:rPr>
              <a:t>    مميزي‌شـونده را نيز مطلـع نمايد. بايستي تصميم‌گيري شود كه آيـا</a:t>
            </a:r>
            <a:br>
              <a:rPr lang="ar-SA" sz="2400">
                <a:latin typeface="Times New Roman" pitchFamily="18" charset="0"/>
              </a:rPr>
            </a:br>
            <a:r>
              <a:rPr lang="ar-SA" sz="2400">
                <a:latin typeface="Times New Roman" pitchFamily="18" charset="0"/>
              </a:rPr>
              <a:t>    مميزي ادامه يابد يا تا رفع موارد مستندسازي مميزي معلق بماند.</a:t>
            </a:r>
          </a:p>
        </p:txBody>
      </p:sp>
      <p:sp>
        <p:nvSpPr>
          <p:cNvPr id="3971075" name="Text Box 3"/>
          <p:cNvSpPr txBox="1">
            <a:spLocks noChangeArrowheads="1"/>
          </p:cNvSpPr>
          <p:nvPr/>
        </p:nvSpPr>
        <p:spPr bwMode="auto">
          <a:xfrm>
            <a:off x="422500" y="88900"/>
            <a:ext cx="9217025" cy="5847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2400" dirty="0">
                <a:solidFill>
                  <a:schemeClr val="bg1"/>
                </a:solidFill>
                <a:effectLst>
                  <a:outerShdw blurRad="38100" dist="38100" dir="2700000" algn="tl">
                    <a:srgbClr val="C0C0C0"/>
                  </a:outerShdw>
                </a:effectLst>
                <a:latin typeface="Times New Roman" pitchFamily="18" charset="0"/>
              </a:rPr>
              <a:t>6-3 - بررسي مستندات</a:t>
            </a:r>
            <a:r>
              <a:rPr lang="ar-SA" sz="3200" dirty="0">
                <a:solidFill>
                  <a:schemeClr val="bg1"/>
                </a:solidFill>
                <a:effectLst>
                  <a:outerShdw blurRad="38100" dist="38100" dir="2700000" algn="tl">
                    <a:srgbClr val="C0C0C0"/>
                  </a:outerShdw>
                </a:effectLst>
                <a:latin typeface="Times New Roman" pitchFamily="18" charset="0"/>
              </a:rPr>
              <a:t> (ادامه)</a:t>
            </a:r>
            <a:endParaRPr lang="ar-SA" sz="2400" dirty="0">
              <a:solidFill>
                <a:schemeClr val="bg1"/>
              </a:solidFill>
              <a:effectLst>
                <a:outerShdw blurRad="38100" dist="38100" dir="2700000" algn="tl">
                  <a:srgbClr val="C0C0C0"/>
                </a:outerShdw>
              </a:effectLst>
              <a:latin typeface="Times New Roman" pitchFamily="18" charset="0"/>
            </a:endParaRPr>
          </a:p>
        </p:txBody>
      </p:sp>
      <p:sp>
        <p:nvSpPr>
          <p:cNvPr id="38916"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71075"/>
                                        </p:tgtEl>
                                        <p:attrNameLst>
                                          <p:attrName>style.visibility</p:attrName>
                                        </p:attrNameLst>
                                      </p:cBhvr>
                                      <p:to>
                                        <p:strVal val="visible"/>
                                      </p:to>
                                    </p:set>
                                    <p:animEffect transition="in" filter="strips(downLeft)">
                                      <p:cBhvr>
                                        <p:cTn id="7" dur="500"/>
                                        <p:tgtEl>
                                          <p:spTgt spid="3971075"/>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71074"/>
                                        </p:tgtEl>
                                        <p:attrNameLst>
                                          <p:attrName>style.visibility</p:attrName>
                                        </p:attrNameLst>
                                      </p:cBhvr>
                                      <p:to>
                                        <p:strVal val="visible"/>
                                      </p:to>
                                    </p:set>
                                    <p:animEffect transition="in" filter="strips(downLeft)">
                                      <p:cBhvr>
                                        <p:cTn id="11" dur="500"/>
                                        <p:tgtEl>
                                          <p:spTgt spid="397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1074" grpId="0" autoUpdateAnimBg="0"/>
      <p:bldP spid="3971075" grpId="0"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2098" name="Text Box 2"/>
          <p:cNvSpPr txBox="1">
            <a:spLocks noChangeArrowheads="1"/>
          </p:cNvSpPr>
          <p:nvPr/>
        </p:nvSpPr>
        <p:spPr bwMode="auto">
          <a:xfrm>
            <a:off x="117475" y="1275657"/>
            <a:ext cx="9066213" cy="4383829"/>
          </a:xfrm>
          <a:prstGeom prst="rect">
            <a:avLst/>
          </a:prstGeom>
          <a:noFill/>
          <a:ln w="9525">
            <a:noFill/>
            <a:miter lim="800000"/>
            <a:headEnd/>
            <a:tailEnd/>
          </a:ln>
        </p:spPr>
        <p:txBody>
          <a:bodyPr lIns="0">
            <a:spAutoFit/>
          </a:bodyPr>
          <a:lstStyle/>
          <a:p>
            <a:pPr eaLnBrk="0" hangingPunct="0">
              <a:lnSpc>
                <a:spcPct val="310000"/>
              </a:lnSpc>
              <a:buSzPct val="180000"/>
            </a:pPr>
            <a:r>
              <a:rPr lang="ar-SA" sz="3200" dirty="0">
                <a:latin typeface="Times New Roman" pitchFamily="18" charset="0"/>
              </a:rPr>
              <a:t>6-4-1 - تهيه طرح مميزي</a:t>
            </a:r>
          </a:p>
          <a:p>
            <a:pPr eaLnBrk="0" hangingPunct="0">
              <a:lnSpc>
                <a:spcPct val="310000"/>
              </a:lnSpc>
              <a:buSzPct val="180000"/>
            </a:pPr>
            <a:r>
              <a:rPr lang="ar-SA" sz="3200" dirty="0">
                <a:latin typeface="Times New Roman" pitchFamily="18" charset="0"/>
              </a:rPr>
              <a:t>6-4-2 - تقسيم كار در تيم مميزي</a:t>
            </a:r>
          </a:p>
          <a:p>
            <a:pPr eaLnBrk="0" hangingPunct="0">
              <a:lnSpc>
                <a:spcPct val="310000"/>
              </a:lnSpc>
              <a:buSzPct val="180000"/>
            </a:pPr>
            <a:r>
              <a:rPr lang="ar-SA" sz="3200" dirty="0">
                <a:latin typeface="Times New Roman" pitchFamily="18" charset="0"/>
              </a:rPr>
              <a:t>6-4-3 - تهيه مستندات كاري</a:t>
            </a:r>
          </a:p>
        </p:txBody>
      </p:sp>
      <p:sp>
        <p:nvSpPr>
          <p:cNvPr id="3972099" name="Text Box 3"/>
          <p:cNvSpPr txBox="1">
            <a:spLocks noChangeArrowheads="1"/>
          </p:cNvSpPr>
          <p:nvPr/>
        </p:nvSpPr>
        <p:spPr bwMode="auto">
          <a:xfrm>
            <a:off x="383494" y="122238"/>
            <a:ext cx="9217025" cy="523220"/>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2800" dirty="0">
                <a:solidFill>
                  <a:schemeClr val="bg1"/>
                </a:solidFill>
                <a:effectLst>
                  <a:outerShdw blurRad="38100" dist="38100" dir="2700000" algn="tl">
                    <a:srgbClr val="C0C0C0"/>
                  </a:outerShdw>
                </a:effectLst>
                <a:latin typeface="Times New Roman" pitchFamily="18" charset="0"/>
              </a:rPr>
              <a:t>6-4 - آمادگي جهت فعاليتهاي مميزي در محل</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72099"/>
                                        </p:tgtEl>
                                        <p:attrNameLst>
                                          <p:attrName>style.visibility</p:attrName>
                                        </p:attrNameLst>
                                      </p:cBhvr>
                                      <p:to>
                                        <p:strVal val="visible"/>
                                      </p:to>
                                    </p:set>
                                    <p:animEffect transition="in" filter="strips(downLeft)">
                                      <p:cBhvr>
                                        <p:cTn id="7" dur="500"/>
                                        <p:tgtEl>
                                          <p:spTgt spid="397209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72098"/>
                                        </p:tgtEl>
                                        <p:attrNameLst>
                                          <p:attrName>style.visibility</p:attrName>
                                        </p:attrNameLst>
                                      </p:cBhvr>
                                      <p:to>
                                        <p:strVal val="visible"/>
                                      </p:to>
                                    </p:set>
                                    <p:animEffect transition="in" filter="strips(downLeft)">
                                      <p:cBhvr>
                                        <p:cTn id="11" dur="500"/>
                                        <p:tgtEl>
                                          <p:spTgt spid="397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2098" grpId="0" autoUpdateAnimBg="0"/>
      <p:bldP spid="3972099" grpId="0"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0290" name="Text Box 2"/>
          <p:cNvSpPr txBox="1">
            <a:spLocks noChangeArrowheads="1"/>
          </p:cNvSpPr>
          <p:nvPr/>
        </p:nvSpPr>
        <p:spPr bwMode="auto">
          <a:xfrm>
            <a:off x="439738" y="863600"/>
            <a:ext cx="9067800" cy="5481638"/>
          </a:xfrm>
          <a:prstGeom prst="rect">
            <a:avLst/>
          </a:prstGeom>
          <a:noFill/>
          <a:ln w="9525">
            <a:noFill/>
            <a:miter lim="800000"/>
            <a:headEnd/>
            <a:tailEnd/>
          </a:ln>
        </p:spPr>
        <p:txBody>
          <a:bodyPr lIns="0">
            <a:spAutoFit/>
          </a:bodyPr>
          <a:lstStyle/>
          <a:p>
            <a:pPr eaLnBrk="0" hangingPunct="0">
              <a:lnSpc>
                <a:spcPct val="230000"/>
              </a:lnSpc>
              <a:buSzPct val="180000"/>
            </a:pPr>
            <a:r>
              <a:rPr lang="ar-SA" sz="2200">
                <a:latin typeface="Times New Roman" pitchFamily="18" charset="0"/>
              </a:rPr>
              <a:t>6-5-1 - برگزاري جلسه افتتاحيه </a:t>
            </a:r>
          </a:p>
          <a:p>
            <a:pPr eaLnBrk="0" hangingPunct="0">
              <a:lnSpc>
                <a:spcPct val="230000"/>
              </a:lnSpc>
              <a:buSzPct val="180000"/>
            </a:pPr>
            <a:r>
              <a:rPr lang="ar-SA" sz="2200">
                <a:latin typeface="Times New Roman" pitchFamily="18" charset="0"/>
              </a:rPr>
              <a:t>6-5-2 - تبادل اطلاعات در جريان مميزي</a:t>
            </a:r>
          </a:p>
          <a:p>
            <a:pPr eaLnBrk="0" hangingPunct="0">
              <a:lnSpc>
                <a:spcPct val="230000"/>
              </a:lnSpc>
              <a:buSzPct val="180000"/>
            </a:pPr>
            <a:r>
              <a:rPr lang="ar-SA" sz="2200">
                <a:latin typeface="Times New Roman" pitchFamily="18" charset="0"/>
              </a:rPr>
              <a:t>6-5-3 - نقش‌ها و مسئوليت‌هاي راهنمايان و ناظران</a:t>
            </a:r>
          </a:p>
          <a:p>
            <a:pPr eaLnBrk="0" hangingPunct="0">
              <a:lnSpc>
                <a:spcPct val="230000"/>
              </a:lnSpc>
              <a:buSzPct val="180000"/>
            </a:pPr>
            <a:r>
              <a:rPr lang="ar-SA" sz="2200">
                <a:latin typeface="Times New Roman" pitchFamily="18" charset="0"/>
              </a:rPr>
              <a:t>6-5-4 - جمع‌آوري و تصديق اطلاعات</a:t>
            </a:r>
          </a:p>
          <a:p>
            <a:pPr eaLnBrk="0" hangingPunct="0">
              <a:lnSpc>
                <a:spcPct val="230000"/>
              </a:lnSpc>
              <a:buSzPct val="180000"/>
            </a:pPr>
            <a:r>
              <a:rPr lang="ar-SA" sz="2200">
                <a:latin typeface="Times New Roman" pitchFamily="18" charset="0"/>
              </a:rPr>
              <a:t>6-5-5 - خلق‌يافته‌‌هاي مميزي</a:t>
            </a:r>
          </a:p>
          <a:p>
            <a:pPr eaLnBrk="0" hangingPunct="0">
              <a:lnSpc>
                <a:spcPct val="230000"/>
              </a:lnSpc>
              <a:buSzPct val="180000"/>
            </a:pPr>
            <a:r>
              <a:rPr lang="ar-SA" sz="2200">
                <a:latin typeface="Times New Roman" pitchFamily="18" charset="0"/>
              </a:rPr>
              <a:t>6-5-6 - آماده‌كردن نتايج مميزي</a:t>
            </a:r>
          </a:p>
          <a:p>
            <a:pPr eaLnBrk="0" hangingPunct="0">
              <a:lnSpc>
                <a:spcPct val="230000"/>
              </a:lnSpc>
              <a:buSzPct val="180000"/>
            </a:pPr>
            <a:r>
              <a:rPr lang="ar-SA" sz="2200">
                <a:latin typeface="Times New Roman" pitchFamily="18" charset="0"/>
              </a:rPr>
              <a:t>6-5-7 - برگزاري جلسه اختتاميه</a:t>
            </a:r>
          </a:p>
        </p:txBody>
      </p:sp>
      <p:sp>
        <p:nvSpPr>
          <p:cNvPr id="3980291" name="Text Box 3"/>
          <p:cNvSpPr txBox="1">
            <a:spLocks noChangeArrowheads="1"/>
          </p:cNvSpPr>
          <p:nvPr/>
        </p:nvSpPr>
        <p:spPr bwMode="auto">
          <a:xfrm>
            <a:off x="378956" y="134938"/>
            <a:ext cx="9217025" cy="584775"/>
          </a:xfrm>
          <a:prstGeom prst="rect">
            <a:avLst/>
          </a:prstGeom>
          <a:solidFill>
            <a:srgbClr val="0000FF"/>
          </a:solidFill>
          <a:extLst>
            <a:ext uri="{909E8E84-426E-40dd-AFC4-6F175D3DCCD1}"/>
            <a:ext uri="{91240B29-F687-4f45-9708-019B960494DF}"/>
            <a:ext uri="{AF507438-7753-43e0-B8FC-AC1667EBCBE1}"/>
          </a:extLst>
        </p:spPr>
        <p:txBody>
          <a:bodyPr>
            <a:spAutoFit/>
          </a:bodyPr>
          <a:lstStyle/>
          <a:p>
            <a:pPr algn="ctr" eaLnBrk="0" hangingPunct="0">
              <a:defRPr/>
            </a:pPr>
            <a:r>
              <a:rPr lang="ar-SA" sz="3200" dirty="0">
                <a:solidFill>
                  <a:schemeClr val="bg1"/>
                </a:solidFill>
                <a:effectLst>
                  <a:outerShdw blurRad="38100" dist="38100" dir="2700000" algn="tl">
                    <a:srgbClr val="C0C0C0"/>
                  </a:outerShdw>
                </a:effectLst>
                <a:latin typeface="Times New Roman" pitchFamily="18" charset="0"/>
              </a:rPr>
              <a:t>6-5 - انجام فعاليت‌هاي مميزي در محل</a:t>
            </a:r>
          </a:p>
        </p:txBody>
      </p:sp>
      <p:sp>
        <p:nvSpPr>
          <p:cNvPr id="40964"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80291"/>
                                        </p:tgtEl>
                                        <p:attrNameLst>
                                          <p:attrName>style.visibility</p:attrName>
                                        </p:attrNameLst>
                                      </p:cBhvr>
                                      <p:to>
                                        <p:strVal val="visible"/>
                                      </p:to>
                                    </p:set>
                                    <p:animEffect transition="in" filter="strips(downLeft)">
                                      <p:cBhvr>
                                        <p:cTn id="7" dur="500"/>
                                        <p:tgtEl>
                                          <p:spTgt spid="3980291"/>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80290"/>
                                        </p:tgtEl>
                                        <p:attrNameLst>
                                          <p:attrName>style.visibility</p:attrName>
                                        </p:attrNameLst>
                                      </p:cBhvr>
                                      <p:to>
                                        <p:strVal val="visible"/>
                                      </p:to>
                                    </p:set>
                                    <p:animEffect transition="in" filter="strips(downLeft)">
                                      <p:cBhvr>
                                        <p:cTn id="11" dur="500"/>
                                        <p:tgtEl>
                                          <p:spTgt spid="398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0290" grpId="0" autoUpdateAnimBg="0"/>
      <p:bldP spid="3980291" grpId="0"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1554" name="Text Box 2"/>
          <p:cNvSpPr txBox="1">
            <a:spLocks noChangeArrowheads="1"/>
          </p:cNvSpPr>
          <p:nvPr/>
        </p:nvSpPr>
        <p:spPr bwMode="auto">
          <a:xfrm>
            <a:off x="3929743" y="1162968"/>
            <a:ext cx="5640403" cy="803297"/>
          </a:xfrm>
          <a:prstGeom prst="rect">
            <a:avLst/>
          </a:prstGeom>
          <a:noFill/>
          <a:ln w="9525">
            <a:noFill/>
            <a:miter lim="800000"/>
            <a:headEnd/>
            <a:tailEnd/>
          </a:ln>
        </p:spPr>
        <p:txBody>
          <a:bodyPr wrap="square" lIns="0">
            <a:spAutoFit/>
          </a:bodyPr>
          <a:lstStyle/>
          <a:p>
            <a:pPr eaLnBrk="0" hangingPunct="0">
              <a:lnSpc>
                <a:spcPct val="210000"/>
              </a:lnSpc>
              <a:buSzPct val="180000"/>
            </a:pPr>
            <a:r>
              <a:rPr lang="ar-SA" sz="2200" dirty="0">
                <a:latin typeface="Times New Roman" pitchFamily="18" charset="0"/>
              </a:rPr>
              <a:t>نمايي از مراحل جمع‌آوري اطلاعات تا نيل به نتايج مميزي :</a:t>
            </a:r>
          </a:p>
        </p:txBody>
      </p:sp>
      <p:sp>
        <p:nvSpPr>
          <p:cNvPr id="3991555" name="Text Box 3"/>
          <p:cNvSpPr txBox="1">
            <a:spLocks noChangeArrowheads="1"/>
          </p:cNvSpPr>
          <p:nvPr/>
        </p:nvSpPr>
        <p:spPr bwMode="auto">
          <a:xfrm>
            <a:off x="0" y="-35918"/>
            <a:ext cx="9906000" cy="929485"/>
          </a:xfrm>
          <a:prstGeom prst="rect">
            <a:avLst/>
          </a:prstGeom>
          <a:solidFill>
            <a:srgbClr val="0000FF"/>
          </a:solidFill>
          <a:ln w="9525">
            <a:noFill/>
            <a:miter lim="800000"/>
            <a:headEnd/>
            <a:tailEnd/>
          </a:ln>
        </p:spPr>
        <p:txBody>
          <a:bodyPr wrap="square" lIns="0" anchor="ctr">
            <a:spAutoFit/>
          </a:bodyPr>
          <a:lstStyle/>
          <a:p>
            <a:pPr eaLnBrk="0" hangingPunct="0">
              <a:lnSpc>
                <a:spcPct val="170000"/>
              </a:lnSpc>
              <a:buSzPct val="180000"/>
            </a:pPr>
            <a:r>
              <a:rPr lang="ar-SA" sz="3200" dirty="0">
                <a:solidFill>
                  <a:schemeClr val="bg1"/>
                </a:solidFill>
                <a:latin typeface="Times New Roman" pitchFamily="18" charset="0"/>
              </a:rPr>
              <a:t>6-5-4 - جمع‌آوري و تصديق اطلاعات (ادامه)</a:t>
            </a:r>
          </a:p>
        </p:txBody>
      </p:sp>
      <p:grpSp>
        <p:nvGrpSpPr>
          <p:cNvPr id="2" name="Group 4"/>
          <p:cNvGrpSpPr>
            <a:grpSpLocks/>
          </p:cNvGrpSpPr>
          <p:nvPr/>
        </p:nvGrpSpPr>
        <p:grpSpPr bwMode="auto">
          <a:xfrm>
            <a:off x="595313" y="1322388"/>
            <a:ext cx="2211387" cy="5072062"/>
            <a:chOff x="498" y="957"/>
            <a:chExt cx="1070" cy="2811"/>
          </a:xfrm>
        </p:grpSpPr>
        <p:sp>
          <p:nvSpPr>
            <p:cNvPr id="41991" name="AutoShape 5"/>
            <p:cNvSpPr>
              <a:spLocks noChangeArrowheads="1"/>
            </p:cNvSpPr>
            <p:nvPr/>
          </p:nvSpPr>
          <p:spPr bwMode="auto">
            <a:xfrm>
              <a:off x="498" y="957"/>
              <a:ext cx="1070" cy="249"/>
            </a:xfrm>
            <a:prstGeom prst="roundRect">
              <a:avLst>
                <a:gd name="adj" fmla="val 16667"/>
              </a:avLst>
            </a:prstGeom>
            <a:solidFill>
              <a:srgbClr val="FFFFFF"/>
            </a:solidFill>
            <a:ln w="28575">
              <a:solidFill>
                <a:srgbClr val="000000"/>
              </a:solidFill>
              <a:round/>
              <a:headEnd/>
              <a:tailEnd/>
            </a:ln>
          </p:spPr>
          <p:txBody>
            <a:bodyPr lIns="0" tIns="54000" rIns="0" bIns="0" anchor="ctr"/>
            <a:lstStyle/>
            <a:p>
              <a:pPr algn="ctr" eaLnBrk="0" hangingPunct="0"/>
              <a:r>
                <a:rPr lang="fa-IR" sz="1400">
                  <a:latin typeface="Lotus"/>
                </a:rPr>
                <a:t>منابع اطلاعاتي</a:t>
              </a:r>
            </a:p>
          </p:txBody>
        </p:sp>
        <p:sp>
          <p:nvSpPr>
            <p:cNvPr id="41992" name="Rectangle 6"/>
            <p:cNvSpPr>
              <a:spLocks noChangeArrowheads="1"/>
            </p:cNvSpPr>
            <p:nvPr/>
          </p:nvSpPr>
          <p:spPr bwMode="auto">
            <a:xfrm>
              <a:off x="498" y="1396"/>
              <a:ext cx="1070" cy="408"/>
            </a:xfrm>
            <a:prstGeom prst="rect">
              <a:avLst/>
            </a:prstGeom>
            <a:solidFill>
              <a:srgbClr val="FFFFFF"/>
            </a:solidFill>
            <a:ln w="28575">
              <a:solidFill>
                <a:srgbClr val="000000"/>
              </a:solidFill>
              <a:miter lim="800000"/>
              <a:headEnd/>
              <a:tailEnd/>
            </a:ln>
          </p:spPr>
          <p:txBody>
            <a:bodyPr lIns="0" rIns="0" anchor="ctr"/>
            <a:lstStyle/>
            <a:p>
              <a:pPr algn="ctr" eaLnBrk="0" hangingPunct="0"/>
              <a:r>
                <a:rPr lang="fa-IR" sz="1400">
                  <a:latin typeface="Lotus"/>
                </a:rPr>
                <a:t>جمع‌آو‌ري از طريق نمونه‌گيري و تصديق مناسب</a:t>
              </a:r>
            </a:p>
          </p:txBody>
        </p:sp>
        <p:sp>
          <p:nvSpPr>
            <p:cNvPr id="41993" name="Rectangle 7"/>
            <p:cNvSpPr>
              <a:spLocks noChangeArrowheads="1"/>
            </p:cNvSpPr>
            <p:nvPr/>
          </p:nvSpPr>
          <p:spPr bwMode="auto">
            <a:xfrm>
              <a:off x="498" y="2338"/>
              <a:ext cx="1070" cy="228"/>
            </a:xfrm>
            <a:prstGeom prst="rect">
              <a:avLst/>
            </a:prstGeom>
            <a:solidFill>
              <a:srgbClr val="FFFFFF"/>
            </a:solidFill>
            <a:ln w="28575">
              <a:solidFill>
                <a:srgbClr val="000000"/>
              </a:solidFill>
              <a:miter lim="800000"/>
              <a:headEnd/>
              <a:tailEnd/>
            </a:ln>
          </p:spPr>
          <p:txBody>
            <a:bodyPr lIns="0" rIns="0" anchor="ctr"/>
            <a:lstStyle/>
            <a:p>
              <a:pPr algn="ctr" eaLnBrk="0" hangingPunct="0"/>
              <a:r>
                <a:rPr lang="fa-IR" sz="1400">
                  <a:latin typeface="Lotus"/>
                </a:rPr>
                <a:t>ارزيابي با معيارهاي مميزي</a:t>
              </a:r>
            </a:p>
          </p:txBody>
        </p:sp>
        <p:sp>
          <p:nvSpPr>
            <p:cNvPr id="41994" name="Rectangle 8"/>
            <p:cNvSpPr>
              <a:spLocks noChangeArrowheads="1"/>
            </p:cNvSpPr>
            <p:nvPr/>
          </p:nvSpPr>
          <p:spPr bwMode="auto">
            <a:xfrm>
              <a:off x="729" y="1993"/>
              <a:ext cx="575" cy="156"/>
            </a:xfrm>
            <a:prstGeom prst="rect">
              <a:avLst/>
            </a:prstGeom>
            <a:noFill/>
            <a:ln w="9525">
              <a:noFill/>
              <a:miter lim="800000"/>
              <a:headEnd/>
              <a:tailEnd/>
            </a:ln>
          </p:spPr>
          <p:txBody>
            <a:bodyPr lIns="0" tIns="0" rIns="0" bIns="0" anchor="ctr"/>
            <a:lstStyle/>
            <a:p>
              <a:pPr algn="ctr" eaLnBrk="0" hangingPunct="0"/>
              <a:r>
                <a:rPr lang="fa-IR" sz="1400">
                  <a:latin typeface="Lotus"/>
                </a:rPr>
                <a:t>شواهد مميزي</a:t>
              </a:r>
            </a:p>
          </p:txBody>
        </p:sp>
        <p:sp>
          <p:nvSpPr>
            <p:cNvPr id="41995" name="Rectangle 9"/>
            <p:cNvSpPr>
              <a:spLocks noChangeArrowheads="1"/>
            </p:cNvSpPr>
            <p:nvPr/>
          </p:nvSpPr>
          <p:spPr bwMode="auto">
            <a:xfrm>
              <a:off x="498" y="3101"/>
              <a:ext cx="1070" cy="228"/>
            </a:xfrm>
            <a:prstGeom prst="rect">
              <a:avLst/>
            </a:prstGeom>
            <a:solidFill>
              <a:srgbClr val="FFFFFF"/>
            </a:solidFill>
            <a:ln w="28575">
              <a:solidFill>
                <a:srgbClr val="000000"/>
              </a:solidFill>
              <a:miter lim="800000"/>
              <a:headEnd/>
              <a:tailEnd/>
            </a:ln>
          </p:spPr>
          <p:txBody>
            <a:bodyPr lIns="0" rIns="0" anchor="ctr"/>
            <a:lstStyle/>
            <a:p>
              <a:pPr algn="ctr" eaLnBrk="0" hangingPunct="0"/>
              <a:r>
                <a:rPr lang="fa-IR" sz="1400">
                  <a:latin typeface="Lotus"/>
                </a:rPr>
                <a:t>بررسي</a:t>
              </a:r>
            </a:p>
          </p:txBody>
        </p:sp>
        <p:sp>
          <p:nvSpPr>
            <p:cNvPr id="41996" name="Rectangle 10"/>
            <p:cNvSpPr>
              <a:spLocks noChangeArrowheads="1"/>
            </p:cNvSpPr>
            <p:nvPr/>
          </p:nvSpPr>
          <p:spPr bwMode="auto">
            <a:xfrm>
              <a:off x="729" y="2756"/>
              <a:ext cx="575" cy="156"/>
            </a:xfrm>
            <a:prstGeom prst="rect">
              <a:avLst/>
            </a:prstGeom>
            <a:noFill/>
            <a:ln w="9525">
              <a:noFill/>
              <a:miter lim="800000"/>
              <a:headEnd/>
              <a:tailEnd/>
            </a:ln>
          </p:spPr>
          <p:txBody>
            <a:bodyPr lIns="0" tIns="0" rIns="0" bIns="0" anchor="ctr"/>
            <a:lstStyle/>
            <a:p>
              <a:pPr algn="ctr" eaLnBrk="0" hangingPunct="0"/>
              <a:r>
                <a:rPr lang="fa-IR" sz="1400">
                  <a:latin typeface="Lotus"/>
                </a:rPr>
                <a:t>يافته‌هاي مميزي</a:t>
              </a:r>
            </a:p>
          </p:txBody>
        </p:sp>
        <p:sp>
          <p:nvSpPr>
            <p:cNvPr id="41997" name="AutoShape 11"/>
            <p:cNvSpPr>
              <a:spLocks noChangeArrowheads="1"/>
            </p:cNvSpPr>
            <p:nvPr/>
          </p:nvSpPr>
          <p:spPr bwMode="auto">
            <a:xfrm>
              <a:off x="498" y="3519"/>
              <a:ext cx="1070" cy="249"/>
            </a:xfrm>
            <a:prstGeom prst="roundRect">
              <a:avLst>
                <a:gd name="adj" fmla="val 16667"/>
              </a:avLst>
            </a:prstGeom>
            <a:solidFill>
              <a:srgbClr val="FFFFFF"/>
            </a:solidFill>
            <a:ln w="28575">
              <a:solidFill>
                <a:srgbClr val="000000"/>
              </a:solidFill>
              <a:round/>
              <a:headEnd/>
              <a:tailEnd/>
            </a:ln>
          </p:spPr>
          <p:txBody>
            <a:bodyPr lIns="0" tIns="54000" rIns="0" bIns="0" anchor="ctr"/>
            <a:lstStyle/>
            <a:p>
              <a:pPr algn="ctr" eaLnBrk="0" hangingPunct="0"/>
              <a:r>
                <a:rPr lang="fa-IR" sz="1400">
                  <a:latin typeface="Lotus"/>
                </a:rPr>
                <a:t>نتايج مميزي</a:t>
              </a:r>
            </a:p>
          </p:txBody>
        </p:sp>
        <p:sp>
          <p:nvSpPr>
            <p:cNvPr id="41998" name="Line 12"/>
            <p:cNvSpPr>
              <a:spLocks noChangeShapeType="1"/>
            </p:cNvSpPr>
            <p:nvPr/>
          </p:nvSpPr>
          <p:spPr bwMode="auto">
            <a:xfrm>
              <a:off x="997" y="1204"/>
              <a:ext cx="1" cy="192"/>
            </a:xfrm>
            <a:prstGeom prst="line">
              <a:avLst/>
            </a:prstGeom>
            <a:noFill/>
            <a:ln w="28575">
              <a:solidFill>
                <a:srgbClr val="000000"/>
              </a:solidFill>
              <a:round/>
              <a:headEnd/>
              <a:tailEnd type="triangle" w="med" len="med"/>
            </a:ln>
          </p:spPr>
          <p:txBody>
            <a:bodyPr lIns="0" rIns="0" anchor="ctr"/>
            <a:lstStyle/>
            <a:p>
              <a:endParaRPr lang="fa-IR"/>
            </a:p>
          </p:txBody>
        </p:sp>
        <p:sp>
          <p:nvSpPr>
            <p:cNvPr id="41999" name="Line 13"/>
            <p:cNvSpPr>
              <a:spLocks noChangeShapeType="1"/>
            </p:cNvSpPr>
            <p:nvPr/>
          </p:nvSpPr>
          <p:spPr bwMode="auto">
            <a:xfrm flipH="1">
              <a:off x="997" y="1804"/>
              <a:ext cx="1" cy="204"/>
            </a:xfrm>
            <a:prstGeom prst="line">
              <a:avLst/>
            </a:prstGeom>
            <a:noFill/>
            <a:ln w="28575">
              <a:solidFill>
                <a:srgbClr val="000000"/>
              </a:solidFill>
              <a:round/>
              <a:headEnd/>
              <a:tailEnd/>
            </a:ln>
          </p:spPr>
          <p:txBody>
            <a:bodyPr lIns="0" rIns="0" anchor="ctr"/>
            <a:lstStyle/>
            <a:p>
              <a:endParaRPr lang="fa-IR"/>
            </a:p>
          </p:txBody>
        </p:sp>
        <p:sp>
          <p:nvSpPr>
            <p:cNvPr id="42000" name="Line 14"/>
            <p:cNvSpPr>
              <a:spLocks noChangeShapeType="1"/>
            </p:cNvSpPr>
            <p:nvPr/>
          </p:nvSpPr>
          <p:spPr bwMode="auto">
            <a:xfrm>
              <a:off x="997" y="2146"/>
              <a:ext cx="1" cy="192"/>
            </a:xfrm>
            <a:prstGeom prst="line">
              <a:avLst/>
            </a:prstGeom>
            <a:noFill/>
            <a:ln w="28575">
              <a:solidFill>
                <a:srgbClr val="000000"/>
              </a:solidFill>
              <a:round/>
              <a:headEnd/>
              <a:tailEnd type="triangle" w="med" len="med"/>
            </a:ln>
          </p:spPr>
          <p:txBody>
            <a:bodyPr lIns="0" rIns="0" anchor="ctr"/>
            <a:lstStyle/>
            <a:p>
              <a:endParaRPr lang="fa-IR"/>
            </a:p>
          </p:txBody>
        </p:sp>
        <p:sp>
          <p:nvSpPr>
            <p:cNvPr id="42001" name="Line 15"/>
            <p:cNvSpPr>
              <a:spLocks noChangeShapeType="1"/>
            </p:cNvSpPr>
            <p:nvPr/>
          </p:nvSpPr>
          <p:spPr bwMode="auto">
            <a:xfrm flipH="1">
              <a:off x="997" y="2572"/>
              <a:ext cx="1" cy="204"/>
            </a:xfrm>
            <a:prstGeom prst="line">
              <a:avLst/>
            </a:prstGeom>
            <a:noFill/>
            <a:ln w="28575">
              <a:solidFill>
                <a:srgbClr val="000000"/>
              </a:solidFill>
              <a:round/>
              <a:headEnd/>
              <a:tailEnd/>
            </a:ln>
          </p:spPr>
          <p:txBody>
            <a:bodyPr lIns="0" rIns="0" anchor="ctr"/>
            <a:lstStyle/>
            <a:p>
              <a:endParaRPr lang="fa-IR"/>
            </a:p>
          </p:txBody>
        </p:sp>
        <p:sp>
          <p:nvSpPr>
            <p:cNvPr id="42002" name="Line 16"/>
            <p:cNvSpPr>
              <a:spLocks noChangeShapeType="1"/>
            </p:cNvSpPr>
            <p:nvPr/>
          </p:nvSpPr>
          <p:spPr bwMode="auto">
            <a:xfrm>
              <a:off x="997" y="2908"/>
              <a:ext cx="1" cy="192"/>
            </a:xfrm>
            <a:prstGeom prst="line">
              <a:avLst/>
            </a:prstGeom>
            <a:noFill/>
            <a:ln w="28575">
              <a:solidFill>
                <a:srgbClr val="000000"/>
              </a:solidFill>
              <a:round/>
              <a:headEnd/>
              <a:tailEnd type="triangle" w="med" len="med"/>
            </a:ln>
          </p:spPr>
          <p:txBody>
            <a:bodyPr lIns="0" rIns="0" anchor="ctr"/>
            <a:lstStyle/>
            <a:p>
              <a:endParaRPr lang="fa-IR"/>
            </a:p>
          </p:txBody>
        </p:sp>
        <p:sp>
          <p:nvSpPr>
            <p:cNvPr id="42003" name="Line 17"/>
            <p:cNvSpPr>
              <a:spLocks noChangeShapeType="1"/>
            </p:cNvSpPr>
            <p:nvPr/>
          </p:nvSpPr>
          <p:spPr bwMode="auto">
            <a:xfrm>
              <a:off x="997" y="3334"/>
              <a:ext cx="1" cy="192"/>
            </a:xfrm>
            <a:prstGeom prst="line">
              <a:avLst/>
            </a:prstGeom>
            <a:noFill/>
            <a:ln w="28575">
              <a:solidFill>
                <a:srgbClr val="000000"/>
              </a:solidFill>
              <a:round/>
              <a:headEnd/>
              <a:tailEnd type="triangle" w="med" len="med"/>
            </a:ln>
          </p:spPr>
          <p:txBody>
            <a:bodyPr lIns="0" rIns="0" anchor="ctr"/>
            <a:lstStyle/>
            <a:p>
              <a:endParaRPr lang="fa-IR"/>
            </a:p>
          </p:txBody>
        </p:sp>
      </p:grpSp>
      <p:sp>
        <p:nvSpPr>
          <p:cNvPr id="41989" name="AutoShape 18">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
        <p:nvSpPr>
          <p:cNvPr id="3991571" name="Text Box 19"/>
          <p:cNvSpPr txBox="1">
            <a:spLocks noChangeArrowheads="1"/>
          </p:cNvSpPr>
          <p:nvPr/>
        </p:nvSpPr>
        <p:spPr bwMode="auto">
          <a:xfrm>
            <a:off x="5862638" y="2110255"/>
            <a:ext cx="3630612" cy="3305175"/>
          </a:xfrm>
          <a:prstGeom prst="rect">
            <a:avLst/>
          </a:prstGeom>
          <a:noFill/>
          <a:ln w="9525">
            <a:noFill/>
            <a:miter lim="800000"/>
            <a:headEnd/>
            <a:tailEnd/>
          </a:ln>
        </p:spPr>
        <p:txBody>
          <a:bodyPr lIns="0">
            <a:spAutoFit/>
          </a:bodyPr>
          <a:lstStyle/>
          <a:p>
            <a:pPr eaLnBrk="0" hangingPunct="0">
              <a:lnSpc>
                <a:spcPct val="240000"/>
              </a:lnSpc>
              <a:buSzPct val="180000"/>
            </a:pPr>
            <a:r>
              <a:rPr lang="ar-SA" sz="2200">
                <a:latin typeface="Times New Roman" pitchFamily="18" charset="0"/>
              </a:rPr>
              <a:t>روش‌هاي جمع‌آوري اطلاعات :</a:t>
            </a:r>
          </a:p>
          <a:p>
            <a:pPr lvl="1" eaLnBrk="0" hangingPunct="0">
              <a:lnSpc>
                <a:spcPct val="240000"/>
              </a:lnSpc>
              <a:buSzPct val="180000"/>
            </a:pPr>
            <a:r>
              <a:rPr lang="ar-SA" sz="2200">
                <a:latin typeface="Times New Roman" pitchFamily="18" charset="0"/>
              </a:rPr>
              <a:t>1 - مصاحبه</a:t>
            </a:r>
          </a:p>
          <a:p>
            <a:pPr lvl="1" eaLnBrk="0" hangingPunct="0">
              <a:lnSpc>
                <a:spcPct val="240000"/>
              </a:lnSpc>
              <a:buSzPct val="180000"/>
            </a:pPr>
            <a:r>
              <a:rPr lang="ar-SA" sz="2200">
                <a:latin typeface="Times New Roman" pitchFamily="18" charset="0"/>
              </a:rPr>
              <a:t>2 - مشاهده فعاليت‌ها</a:t>
            </a:r>
          </a:p>
          <a:p>
            <a:pPr lvl="1" eaLnBrk="0" hangingPunct="0">
              <a:lnSpc>
                <a:spcPct val="240000"/>
              </a:lnSpc>
              <a:buSzPct val="180000"/>
            </a:pPr>
            <a:r>
              <a:rPr lang="ar-SA" sz="2200">
                <a:latin typeface="Times New Roman" pitchFamily="18" charset="0"/>
              </a:rPr>
              <a:t>3 - بررسي مستندات</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991555"/>
                                        </p:tgtEl>
                                        <p:attrNameLst>
                                          <p:attrName>style.visibility</p:attrName>
                                        </p:attrNameLst>
                                      </p:cBhvr>
                                      <p:to>
                                        <p:strVal val="visible"/>
                                      </p:to>
                                    </p:set>
                                    <p:animEffect transition="in" filter="strips(downLeft)">
                                      <p:cBhvr>
                                        <p:cTn id="7" dur="500"/>
                                        <p:tgtEl>
                                          <p:spTgt spid="3991555"/>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991554"/>
                                        </p:tgtEl>
                                        <p:attrNameLst>
                                          <p:attrName>style.visibility</p:attrName>
                                        </p:attrNameLst>
                                      </p:cBhvr>
                                      <p:to>
                                        <p:strVal val="visible"/>
                                      </p:to>
                                    </p:set>
                                    <p:animEffect transition="in" filter="strips(downLeft)">
                                      <p:cBhvr>
                                        <p:cTn id="11" dur="500"/>
                                        <p:tgtEl>
                                          <p:spTgt spid="3991554"/>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991571"/>
                                        </p:tgtEl>
                                        <p:attrNameLst>
                                          <p:attrName>style.visibility</p:attrName>
                                        </p:attrNameLst>
                                      </p:cBhvr>
                                      <p:to>
                                        <p:strVal val="visible"/>
                                      </p:to>
                                    </p:set>
                                    <p:animEffect transition="in" filter="strips(downLeft)">
                                      <p:cBhvr>
                                        <p:cTn id="19" dur="500"/>
                                        <p:tgtEl>
                                          <p:spTgt spid="399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1554" grpId="0" autoUpdateAnimBg="0"/>
      <p:bldP spid="3991555" grpId="0" autoUpdateAnimBg="0"/>
      <p:bldP spid="3991571" grpId="0"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7154" name="Text Box 2"/>
          <p:cNvSpPr txBox="1">
            <a:spLocks noChangeArrowheads="1"/>
          </p:cNvSpPr>
          <p:nvPr/>
        </p:nvSpPr>
        <p:spPr bwMode="auto">
          <a:xfrm>
            <a:off x="288925" y="1547813"/>
            <a:ext cx="9204325" cy="3911600"/>
          </a:xfrm>
          <a:prstGeom prst="rect">
            <a:avLst/>
          </a:prstGeom>
          <a:noFill/>
          <a:ln w="9525">
            <a:noFill/>
            <a:miter lim="800000"/>
            <a:headEnd/>
            <a:tailEnd/>
          </a:ln>
        </p:spPr>
        <p:txBody>
          <a:bodyPr lIns="0">
            <a:spAutoFit/>
          </a:bodyPr>
          <a:lstStyle/>
          <a:p>
            <a:pPr lvl="1" eaLnBrk="0" hangingPunct="0">
              <a:lnSpc>
                <a:spcPct val="190000"/>
              </a:lnSpc>
              <a:buSzPct val="180000"/>
            </a:pPr>
            <a:r>
              <a:rPr lang="ar-SA" sz="2200">
                <a:latin typeface="Times New Roman" pitchFamily="18" charset="0"/>
              </a:rPr>
              <a:t>7 -1 - كليات </a:t>
            </a:r>
          </a:p>
          <a:p>
            <a:pPr lvl="1" eaLnBrk="0" hangingPunct="0">
              <a:lnSpc>
                <a:spcPct val="190000"/>
              </a:lnSpc>
              <a:buSzPct val="180000"/>
            </a:pPr>
            <a:r>
              <a:rPr lang="ar-SA" sz="2200">
                <a:latin typeface="Times New Roman" pitchFamily="18" charset="0"/>
              </a:rPr>
              <a:t>7-2 - ويژگيهاي فردي</a:t>
            </a:r>
          </a:p>
          <a:p>
            <a:pPr lvl="1" eaLnBrk="0" hangingPunct="0">
              <a:lnSpc>
                <a:spcPct val="190000"/>
              </a:lnSpc>
              <a:buSzPct val="180000"/>
            </a:pPr>
            <a:r>
              <a:rPr lang="ar-SA" sz="2200">
                <a:latin typeface="Times New Roman" pitchFamily="18" charset="0"/>
              </a:rPr>
              <a:t>7-3 - دانش و مهارت‌ها</a:t>
            </a:r>
          </a:p>
          <a:p>
            <a:pPr lvl="1" eaLnBrk="0" hangingPunct="0">
              <a:lnSpc>
                <a:spcPct val="190000"/>
              </a:lnSpc>
              <a:buSzPct val="180000"/>
            </a:pPr>
            <a:r>
              <a:rPr lang="ar-SA" sz="2200">
                <a:latin typeface="Times New Roman" pitchFamily="18" charset="0"/>
              </a:rPr>
              <a:t>7-4 - تحصيلات، تجربه‌كاري، آموزش مميز و تجربه مميزي</a:t>
            </a:r>
          </a:p>
          <a:p>
            <a:pPr lvl="1" eaLnBrk="0" hangingPunct="0">
              <a:lnSpc>
                <a:spcPct val="190000"/>
              </a:lnSpc>
              <a:buSzPct val="180000"/>
            </a:pPr>
            <a:r>
              <a:rPr lang="ar-SA" sz="2200">
                <a:latin typeface="Times New Roman" pitchFamily="18" charset="0"/>
              </a:rPr>
              <a:t>7-5 - حفظ و ارتقاي شايستگي</a:t>
            </a:r>
          </a:p>
          <a:p>
            <a:pPr lvl="1" eaLnBrk="0" hangingPunct="0">
              <a:lnSpc>
                <a:spcPct val="190000"/>
              </a:lnSpc>
              <a:buSzPct val="180000"/>
            </a:pPr>
            <a:r>
              <a:rPr lang="ar-SA" sz="2200">
                <a:latin typeface="Times New Roman" pitchFamily="18" charset="0"/>
              </a:rPr>
              <a:t>7-6 - ارزيابي مميز</a:t>
            </a:r>
          </a:p>
        </p:txBody>
      </p:sp>
      <p:sp>
        <p:nvSpPr>
          <p:cNvPr id="4017155" name="Text Box 3"/>
          <p:cNvSpPr txBox="1">
            <a:spLocks noChangeArrowheads="1"/>
          </p:cNvSpPr>
          <p:nvPr/>
        </p:nvSpPr>
        <p:spPr bwMode="auto">
          <a:xfrm>
            <a:off x="288925" y="134938"/>
            <a:ext cx="9231313" cy="523220"/>
          </a:xfrm>
          <a:prstGeom prst="rect">
            <a:avLst/>
          </a:prstGeom>
          <a:solidFill>
            <a:srgbClr val="0000FF"/>
          </a:solidFill>
          <a:extLst>
            <a:ext uri="{909E8E84-426E-40dd-AFC4-6F175D3DCCD1}"/>
            <a:ext uri="{91240B29-F687-4f45-9708-019B960494DF}"/>
            <a:ext uri="{AF507438-7753-43e0-B8FC-AC1667EBCBE1}"/>
          </a:extLst>
        </p:spPr>
        <p:txBody>
          <a:bodyPr wrap="square">
            <a:spAutoFit/>
          </a:bodyPr>
          <a:lstStyle/>
          <a:p>
            <a:pPr algn="ctr" eaLnBrk="0" hangingPunct="0">
              <a:defRPr/>
            </a:pPr>
            <a:r>
              <a:rPr lang="ar-SA" sz="2800" dirty="0">
                <a:solidFill>
                  <a:schemeClr val="bg1"/>
                </a:solidFill>
                <a:effectLst>
                  <a:outerShdw blurRad="38100" dist="38100" dir="2700000" algn="tl">
                    <a:srgbClr val="C0C0C0"/>
                  </a:outerShdw>
                </a:effectLst>
                <a:latin typeface="Times New Roman" pitchFamily="18" charset="0"/>
              </a:rPr>
              <a:t>7 - شايستگي و ارزيابي مميزان</a:t>
            </a:r>
            <a:endParaRPr lang="ar-SA" altLang="ar-SA" sz="2800" dirty="0">
              <a:solidFill>
                <a:schemeClr val="bg1"/>
              </a:solidFill>
              <a:effectLst>
                <a:outerShdw blurRad="38100" dist="38100" dir="2700000" algn="tl">
                  <a:srgbClr val="C0C0C0"/>
                </a:outerShdw>
              </a:effectLst>
              <a:latin typeface="Times New Roman" pitchFamily="18" charset="0"/>
            </a:endParaRPr>
          </a:p>
        </p:txBody>
      </p:sp>
      <p:sp>
        <p:nvSpPr>
          <p:cNvPr id="43012"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017155"/>
                                        </p:tgtEl>
                                        <p:attrNameLst>
                                          <p:attrName>style.visibility</p:attrName>
                                        </p:attrNameLst>
                                      </p:cBhvr>
                                      <p:to>
                                        <p:strVal val="visible"/>
                                      </p:to>
                                    </p:set>
                                    <p:anim calcmode="lin" valueType="num">
                                      <p:cBhvr>
                                        <p:cTn id="7" dur="1000" fill="hold"/>
                                        <p:tgtEl>
                                          <p:spTgt spid="4017155"/>
                                        </p:tgtEl>
                                        <p:attrNameLst>
                                          <p:attrName>ppt_w</p:attrName>
                                        </p:attrNameLst>
                                      </p:cBhvr>
                                      <p:tavLst>
                                        <p:tav tm="0">
                                          <p:val>
                                            <p:fltVal val="0"/>
                                          </p:val>
                                        </p:tav>
                                        <p:tav tm="100000">
                                          <p:val>
                                            <p:strVal val="#ppt_w"/>
                                          </p:val>
                                        </p:tav>
                                      </p:tavLst>
                                    </p:anim>
                                    <p:anim calcmode="lin" valueType="num">
                                      <p:cBhvr>
                                        <p:cTn id="8" dur="1000" fill="hold"/>
                                        <p:tgtEl>
                                          <p:spTgt spid="4017155"/>
                                        </p:tgtEl>
                                        <p:attrNameLst>
                                          <p:attrName>ppt_h</p:attrName>
                                        </p:attrNameLst>
                                      </p:cBhvr>
                                      <p:tavLst>
                                        <p:tav tm="0">
                                          <p:val>
                                            <p:fltVal val="0"/>
                                          </p:val>
                                        </p:tav>
                                        <p:tav tm="100000">
                                          <p:val>
                                            <p:strVal val="#ppt_h"/>
                                          </p:val>
                                        </p:tav>
                                      </p:tavLst>
                                    </p:anim>
                                    <p:anim calcmode="lin" valueType="num">
                                      <p:cBhvr>
                                        <p:cTn id="9" dur="1000" fill="hold"/>
                                        <p:tgtEl>
                                          <p:spTgt spid="40171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1715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4017154"/>
                                        </p:tgtEl>
                                        <p:attrNameLst>
                                          <p:attrName>style.visibility</p:attrName>
                                        </p:attrNameLst>
                                      </p:cBhvr>
                                      <p:to>
                                        <p:strVal val="visible"/>
                                      </p:to>
                                    </p:set>
                                    <p:animEffect transition="in" filter="strips(downLeft)">
                                      <p:cBhvr>
                                        <p:cTn id="14" dur="500"/>
                                        <p:tgtEl>
                                          <p:spTgt spid="401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7154" grpId="0" autoUpdateAnimBg="0"/>
      <p:bldP spid="4017155" grpId="0"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8178" name="Text Box 2"/>
          <p:cNvSpPr txBox="1">
            <a:spLocks noChangeArrowheads="1"/>
          </p:cNvSpPr>
          <p:nvPr/>
        </p:nvSpPr>
        <p:spPr bwMode="auto">
          <a:xfrm>
            <a:off x="220663" y="1039813"/>
            <a:ext cx="9272587" cy="5170487"/>
          </a:xfrm>
          <a:prstGeom prst="rect">
            <a:avLst/>
          </a:prstGeom>
          <a:noFill/>
          <a:ln w="9525">
            <a:noFill/>
            <a:miter lim="800000"/>
            <a:headEnd/>
            <a:tailEnd/>
          </a:ln>
        </p:spPr>
        <p:txBody>
          <a:bodyPr lIns="0">
            <a:spAutoFit/>
          </a:bodyPr>
          <a:lstStyle/>
          <a:p>
            <a:pPr eaLnBrk="0" hangingPunct="0">
              <a:lnSpc>
                <a:spcPct val="170000"/>
              </a:lnSpc>
              <a:buSzPct val="180000"/>
            </a:pPr>
            <a:r>
              <a:rPr lang="en-US" sz="2800">
                <a:latin typeface="Symbol" pitchFamily="18" charset="2"/>
                <a:sym typeface="SymbolPS"/>
              </a:rPr>
              <a:t></a:t>
            </a:r>
            <a:r>
              <a:rPr lang="ar-SA" sz="2200">
                <a:latin typeface="Times New Roman" pitchFamily="18" charset="0"/>
              </a:rPr>
              <a:t> اطمينـان و اعتمـاد به فرايند مميزي بستگي به شايستگي افراد مجري مميزي</a:t>
            </a:r>
            <a:br>
              <a:rPr lang="ar-SA" sz="2200">
                <a:latin typeface="Times New Roman" pitchFamily="18" charset="0"/>
              </a:rPr>
            </a:br>
            <a:r>
              <a:rPr lang="ar-SA" sz="2200">
                <a:latin typeface="Times New Roman" pitchFamily="18" charset="0"/>
              </a:rPr>
              <a:t>  دارد.</a:t>
            </a:r>
          </a:p>
          <a:p>
            <a:pPr eaLnBrk="0" hangingPunct="0">
              <a:lnSpc>
                <a:spcPct val="170000"/>
              </a:lnSpc>
              <a:buSzPct val="180000"/>
            </a:pPr>
            <a:r>
              <a:rPr lang="en-US" sz="2800">
                <a:latin typeface="Times New Roman" pitchFamily="18" charset="0"/>
                <a:sym typeface="Wingdings" pitchFamily="2" charset="2"/>
              </a:rPr>
              <a:t></a:t>
            </a:r>
            <a:r>
              <a:rPr lang="ar-SA" sz="3000">
                <a:latin typeface="Times New Roman" pitchFamily="18" charset="0"/>
                <a:sym typeface="Wingdings" pitchFamily="2" charset="2"/>
              </a:rPr>
              <a:t> </a:t>
            </a:r>
            <a:r>
              <a:rPr lang="ar-SA" sz="2200">
                <a:latin typeface="Times New Roman" pitchFamily="18" charset="0"/>
              </a:rPr>
              <a:t>اين شايستگي بر مبناي اثبات موارد ذيل مي‌باشد.</a:t>
            </a:r>
          </a:p>
          <a:p>
            <a:pPr lvl="1" eaLnBrk="0" hangingPunct="0">
              <a:lnSpc>
                <a:spcPct val="170000"/>
              </a:lnSpc>
              <a:buSzPct val="180000"/>
            </a:pPr>
            <a:r>
              <a:rPr lang="ar-SA" sz="2200">
                <a:latin typeface="Times New Roman" pitchFamily="18" charset="0"/>
              </a:rPr>
              <a:t>1 - ويژگيهاي فردي مندرج در (7-2)</a:t>
            </a:r>
          </a:p>
          <a:p>
            <a:pPr lvl="1" eaLnBrk="0" hangingPunct="0">
              <a:lnSpc>
                <a:spcPct val="170000"/>
              </a:lnSpc>
              <a:buSzPct val="180000"/>
            </a:pPr>
            <a:r>
              <a:rPr lang="ar-SA" sz="2200">
                <a:latin typeface="Times New Roman" pitchFamily="18" charset="0"/>
              </a:rPr>
              <a:t>2 - تـوانايي بكارگيـري دانش و مهـارت عنـوان شـده در (7-3) حاصلـه از</a:t>
            </a:r>
            <a:br>
              <a:rPr lang="ar-SA" sz="2200">
                <a:latin typeface="Times New Roman" pitchFamily="18" charset="0"/>
              </a:rPr>
            </a:br>
            <a:r>
              <a:rPr lang="ar-SA" sz="2200">
                <a:latin typeface="Times New Roman" pitchFamily="18" charset="0"/>
              </a:rPr>
              <a:t>      تجربه‌كاري، آموزش مميز و تجربه مميزي عنوان شده در (7-4)</a:t>
            </a:r>
          </a:p>
          <a:p>
            <a:pPr eaLnBrk="0" hangingPunct="0">
              <a:lnSpc>
                <a:spcPct val="170000"/>
              </a:lnSpc>
              <a:buSzPct val="180000"/>
            </a:pPr>
            <a:r>
              <a:rPr lang="en-US" sz="2800">
                <a:latin typeface="Symbol" pitchFamily="18" charset="2"/>
                <a:sym typeface="SymbolPS"/>
              </a:rPr>
              <a:t></a:t>
            </a:r>
            <a:r>
              <a:rPr lang="ar-SA" sz="2200">
                <a:latin typeface="Times New Roman" pitchFamily="18" charset="0"/>
              </a:rPr>
              <a:t> مميزان شايستگي‌ خود را از طريق توسعه حرفه‌اي مستمر و مشاركت منظم در</a:t>
            </a:r>
            <a:br>
              <a:rPr lang="ar-SA" sz="2200">
                <a:latin typeface="Times New Roman" pitchFamily="18" charset="0"/>
              </a:rPr>
            </a:br>
            <a:r>
              <a:rPr lang="ar-SA" sz="2200">
                <a:latin typeface="Times New Roman" pitchFamily="18" charset="0"/>
              </a:rPr>
              <a:t>  مميزي‌ها، توسعه، حفظ و بهبود مي‌دهند.</a:t>
            </a:r>
          </a:p>
        </p:txBody>
      </p:sp>
      <p:sp>
        <p:nvSpPr>
          <p:cNvPr id="4018179" name="Text Box 3"/>
          <p:cNvSpPr txBox="1">
            <a:spLocks noChangeArrowheads="1"/>
          </p:cNvSpPr>
          <p:nvPr/>
        </p:nvSpPr>
        <p:spPr bwMode="auto">
          <a:xfrm>
            <a:off x="377823" y="121515"/>
            <a:ext cx="9218613" cy="707886"/>
          </a:xfrm>
          <a:prstGeom prst="rect">
            <a:avLst/>
          </a:prstGeom>
          <a:solidFill>
            <a:srgbClr val="0000FF"/>
          </a:solidFill>
          <a:extLst>
            <a:ext uri="{909E8E84-426E-40dd-AFC4-6F175D3DCCD1}"/>
            <a:ext uri="{91240B29-F687-4f45-9708-019B960494DF}"/>
            <a:ext uri="{AF507438-7753-43e0-B8FC-AC1667EBCBE1}"/>
          </a:extLst>
        </p:spPr>
        <p:txBody>
          <a:bodyPr anchor="ctr">
            <a:spAutoFit/>
          </a:bodyPr>
          <a:lstStyle/>
          <a:p>
            <a:pPr algn="ctr" eaLnBrk="0" hangingPunct="0">
              <a:defRPr/>
            </a:pPr>
            <a:r>
              <a:rPr lang="ar-SA" sz="4000" dirty="0">
                <a:solidFill>
                  <a:schemeClr val="bg1"/>
                </a:solidFill>
                <a:effectLst>
                  <a:outerShdw blurRad="38100" dist="38100" dir="2700000" algn="tl">
                    <a:srgbClr val="C0C0C0"/>
                  </a:outerShdw>
                </a:effectLst>
                <a:latin typeface="Times New Roman" pitchFamily="18" charset="0"/>
              </a:rPr>
              <a:t>7-1 - كليات </a:t>
            </a:r>
          </a:p>
        </p:txBody>
      </p:sp>
      <p:sp>
        <p:nvSpPr>
          <p:cNvPr id="44036" name="AutoShape 4">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18179"/>
                                        </p:tgtEl>
                                        <p:attrNameLst>
                                          <p:attrName>style.visibility</p:attrName>
                                        </p:attrNameLst>
                                      </p:cBhvr>
                                      <p:to>
                                        <p:strVal val="visible"/>
                                      </p:to>
                                    </p:set>
                                    <p:animEffect transition="in" filter="strips(downLeft)">
                                      <p:cBhvr>
                                        <p:cTn id="7" dur="500"/>
                                        <p:tgtEl>
                                          <p:spTgt spid="401817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018178"/>
                                        </p:tgtEl>
                                        <p:attrNameLst>
                                          <p:attrName>style.visibility</p:attrName>
                                        </p:attrNameLst>
                                      </p:cBhvr>
                                      <p:to>
                                        <p:strVal val="visible"/>
                                      </p:to>
                                    </p:set>
                                    <p:animEffect transition="in" filter="strips(downLeft)">
                                      <p:cBhvr>
                                        <p:cTn id="11" dur="500"/>
                                        <p:tgtEl>
                                          <p:spTgt spid="401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8178" grpId="0" autoUpdateAnimBg="0"/>
      <p:bldP spid="4018179" grpId="0"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9202" name="Text Box 2"/>
          <p:cNvSpPr txBox="1">
            <a:spLocks noChangeArrowheads="1"/>
          </p:cNvSpPr>
          <p:nvPr/>
        </p:nvSpPr>
        <p:spPr bwMode="auto">
          <a:xfrm>
            <a:off x="366937" y="58015"/>
            <a:ext cx="9218613" cy="707886"/>
          </a:xfrm>
          <a:prstGeom prst="rect">
            <a:avLst/>
          </a:prstGeom>
          <a:solidFill>
            <a:srgbClr val="0000FF"/>
          </a:solidFill>
          <a:extLst>
            <a:ext uri="{909E8E84-426E-40dd-AFC4-6F175D3DCCD1}"/>
            <a:ext uri="{91240B29-F687-4f45-9708-019B960494DF}"/>
            <a:ext uri="{AF507438-7753-43e0-B8FC-AC1667EBCBE1}"/>
          </a:extLst>
        </p:spPr>
        <p:txBody>
          <a:bodyPr anchor="ctr">
            <a:spAutoFit/>
          </a:bodyPr>
          <a:lstStyle/>
          <a:p>
            <a:pPr algn="ctr" eaLnBrk="0" hangingPunct="0">
              <a:defRPr/>
            </a:pPr>
            <a:r>
              <a:rPr lang="ar-SA" sz="3200" dirty="0">
                <a:solidFill>
                  <a:schemeClr val="bg1"/>
                </a:solidFill>
                <a:effectLst>
                  <a:outerShdw blurRad="38100" dist="38100" dir="2700000" algn="tl">
                    <a:srgbClr val="C0C0C0"/>
                  </a:outerShdw>
                </a:effectLst>
                <a:latin typeface="Times New Roman" pitchFamily="18" charset="0"/>
              </a:rPr>
              <a:t>7-1 - كليات </a:t>
            </a:r>
            <a:r>
              <a:rPr lang="ar-SA" sz="4000" dirty="0">
                <a:solidFill>
                  <a:schemeClr val="bg1"/>
                </a:solidFill>
                <a:effectLst>
                  <a:outerShdw blurRad="38100" dist="38100" dir="2700000" algn="tl">
                    <a:srgbClr val="C0C0C0"/>
                  </a:outerShdw>
                </a:effectLst>
                <a:latin typeface="Times New Roman" pitchFamily="18" charset="0"/>
              </a:rPr>
              <a:t>(ادامه)</a:t>
            </a:r>
            <a:endParaRPr lang="ar-SA" sz="3200" dirty="0">
              <a:solidFill>
                <a:schemeClr val="bg1"/>
              </a:solidFill>
              <a:effectLst>
                <a:outerShdw blurRad="38100" dist="38100" dir="2700000" algn="tl">
                  <a:srgbClr val="C0C0C0"/>
                </a:outerShdw>
              </a:effectLst>
              <a:latin typeface="Times New Roman" pitchFamily="18" charset="0"/>
            </a:endParaRPr>
          </a:p>
        </p:txBody>
      </p:sp>
      <p:grpSp>
        <p:nvGrpSpPr>
          <p:cNvPr id="2" name="Group 3"/>
          <p:cNvGrpSpPr>
            <a:grpSpLocks/>
          </p:cNvGrpSpPr>
          <p:nvPr/>
        </p:nvGrpSpPr>
        <p:grpSpPr bwMode="auto">
          <a:xfrm>
            <a:off x="1687513" y="1208088"/>
            <a:ext cx="6065837" cy="4932362"/>
            <a:chOff x="1205" y="977"/>
            <a:chExt cx="3247" cy="2523"/>
          </a:xfrm>
        </p:grpSpPr>
        <p:sp>
          <p:nvSpPr>
            <p:cNvPr id="45061" name="Text Box 4"/>
            <p:cNvSpPr txBox="1">
              <a:spLocks noChangeArrowheads="1"/>
            </p:cNvSpPr>
            <p:nvPr/>
          </p:nvSpPr>
          <p:spPr bwMode="auto">
            <a:xfrm>
              <a:off x="2568" y="977"/>
              <a:ext cx="585" cy="300"/>
            </a:xfrm>
            <a:prstGeom prst="rect">
              <a:avLst/>
            </a:prstGeom>
            <a:noFill/>
            <a:ln w="9525">
              <a:noFill/>
              <a:miter lim="800000"/>
              <a:headEnd/>
              <a:tailEnd/>
            </a:ln>
          </p:spPr>
          <p:txBody>
            <a:bodyPr/>
            <a:lstStyle/>
            <a:p>
              <a:pPr algn="ctr" rtl="0" eaLnBrk="0" hangingPunct="0"/>
              <a:r>
                <a:rPr lang="fa-IR" sz="1600">
                  <a:latin typeface="Lotus"/>
                </a:rPr>
                <a:t>شايستگي</a:t>
              </a:r>
              <a:endParaRPr lang="en-US" altLang="en-US" sz="1600">
                <a:latin typeface="Times New Roman" pitchFamily="18" charset="0"/>
              </a:endParaRPr>
            </a:p>
          </p:txBody>
        </p:sp>
        <p:sp>
          <p:nvSpPr>
            <p:cNvPr id="45062" name="Text Box 5"/>
            <p:cNvSpPr txBox="1">
              <a:spLocks noChangeArrowheads="1"/>
            </p:cNvSpPr>
            <p:nvPr/>
          </p:nvSpPr>
          <p:spPr bwMode="auto">
            <a:xfrm>
              <a:off x="3283" y="1274"/>
              <a:ext cx="1169" cy="661"/>
            </a:xfrm>
            <a:prstGeom prst="rect">
              <a:avLst/>
            </a:prstGeom>
            <a:noFill/>
            <a:ln w="9525">
              <a:noFill/>
              <a:miter lim="800000"/>
              <a:headEnd/>
              <a:tailEnd/>
            </a:ln>
          </p:spPr>
          <p:txBody>
            <a:bodyPr/>
            <a:lstStyle/>
            <a:p>
              <a:pPr algn="ctr" eaLnBrk="0" hangingPunct="0"/>
              <a:r>
                <a:rPr lang="fa-IR" sz="1400">
                  <a:latin typeface="B Yagut" pitchFamily="2" charset="-78"/>
                </a:rPr>
                <a:t>زيست محيطي </a:t>
              </a:r>
            </a:p>
            <a:p>
              <a:pPr algn="ctr" eaLnBrk="0" hangingPunct="0"/>
              <a:r>
                <a:rPr lang="fa-IR" sz="1200">
                  <a:latin typeface="Lotus"/>
                  <a:ea typeface="Lotus"/>
                  <a:cs typeface="Lotus"/>
                </a:rPr>
                <a:t>دانش و مهارت هاي </a:t>
              </a:r>
            </a:p>
            <a:p>
              <a:pPr algn="ctr" eaLnBrk="0" hangingPunct="0"/>
              <a:r>
                <a:rPr lang="fa-IR" sz="1200">
                  <a:latin typeface="Lotus"/>
                  <a:ea typeface="Lotus"/>
                  <a:cs typeface="Lotus"/>
                </a:rPr>
                <a:t>خاص زيست محيطي(7-3-4)</a:t>
              </a:r>
              <a:r>
                <a:rPr lang="fa-IR" sz="1100">
                  <a:latin typeface="Lotus"/>
                  <a:ea typeface="Lotus"/>
                  <a:cs typeface="Lotus"/>
                </a:rPr>
                <a:t> </a:t>
              </a:r>
              <a:endParaRPr lang="fa-IR" sz="1100">
                <a:latin typeface="Times New Roman" pitchFamily="18" charset="0"/>
              </a:endParaRPr>
            </a:p>
          </p:txBody>
        </p:sp>
        <p:sp>
          <p:nvSpPr>
            <p:cNvPr id="45063" name="Text Box 6"/>
            <p:cNvSpPr txBox="1">
              <a:spLocks noChangeArrowheads="1"/>
            </p:cNvSpPr>
            <p:nvPr/>
          </p:nvSpPr>
          <p:spPr bwMode="auto">
            <a:xfrm>
              <a:off x="2280" y="1473"/>
              <a:ext cx="1140" cy="503"/>
            </a:xfrm>
            <a:prstGeom prst="rect">
              <a:avLst/>
            </a:prstGeom>
            <a:noFill/>
            <a:ln w="9525">
              <a:noFill/>
              <a:miter lim="800000"/>
              <a:headEnd/>
              <a:tailEnd/>
            </a:ln>
          </p:spPr>
          <p:txBody>
            <a:bodyPr/>
            <a:lstStyle/>
            <a:p>
              <a:pPr algn="ctr" rtl="0" eaLnBrk="0" hangingPunct="0"/>
              <a:r>
                <a:rPr lang="fa-IR" sz="1400">
                  <a:latin typeface="B Yagut" pitchFamily="2" charset="-78"/>
                </a:rPr>
                <a:t>دانش و مهارتهاي مشترك</a:t>
              </a:r>
              <a:r>
                <a:rPr lang="en-US" altLang="en-US" sz="1400">
                  <a:latin typeface="Lotus"/>
                  <a:ea typeface="Lotus"/>
                  <a:cs typeface="Lotus"/>
                </a:rPr>
                <a:t> </a:t>
              </a:r>
            </a:p>
            <a:p>
              <a:pPr algn="ctr" eaLnBrk="0" hangingPunct="0"/>
              <a:r>
                <a:rPr lang="fa-IR" sz="1300">
                  <a:latin typeface="Lotus"/>
                  <a:ea typeface="Lotus"/>
                  <a:cs typeface="Lotus"/>
                </a:rPr>
                <a:t>(7-3-1) و (7-3-2) </a:t>
              </a:r>
              <a:endParaRPr lang="fa-IR" sz="1300">
                <a:latin typeface="Times New Roman" pitchFamily="18" charset="0"/>
              </a:endParaRPr>
            </a:p>
          </p:txBody>
        </p:sp>
        <p:sp>
          <p:nvSpPr>
            <p:cNvPr id="45064" name="Text Box 7"/>
            <p:cNvSpPr txBox="1">
              <a:spLocks noChangeArrowheads="1"/>
            </p:cNvSpPr>
            <p:nvPr/>
          </p:nvSpPr>
          <p:spPr bwMode="auto">
            <a:xfrm>
              <a:off x="1205" y="1273"/>
              <a:ext cx="1140" cy="661"/>
            </a:xfrm>
            <a:prstGeom prst="rect">
              <a:avLst/>
            </a:prstGeom>
            <a:noFill/>
            <a:ln w="9525">
              <a:noFill/>
              <a:miter lim="800000"/>
              <a:headEnd/>
              <a:tailEnd/>
            </a:ln>
          </p:spPr>
          <p:txBody>
            <a:bodyPr/>
            <a:lstStyle/>
            <a:p>
              <a:pPr algn="ctr" eaLnBrk="0" hangingPunct="0"/>
              <a:r>
                <a:rPr lang="fa-IR" sz="1400">
                  <a:latin typeface="B Yagut" pitchFamily="2" charset="-78"/>
                </a:rPr>
                <a:t>كيفيت</a:t>
              </a:r>
              <a:r>
                <a:rPr lang="fa-IR" sz="1400">
                  <a:latin typeface="Lotus"/>
                </a:rPr>
                <a:t> </a:t>
              </a:r>
            </a:p>
            <a:p>
              <a:pPr algn="ctr" eaLnBrk="0" hangingPunct="0"/>
              <a:r>
                <a:rPr lang="fa-IR" sz="1200">
                  <a:latin typeface="Lotus"/>
                  <a:ea typeface="Lotus"/>
                  <a:cs typeface="Lotus"/>
                </a:rPr>
                <a:t>دانش و مهارتهاي </a:t>
              </a:r>
            </a:p>
            <a:p>
              <a:pPr algn="ctr" eaLnBrk="0" hangingPunct="0"/>
              <a:r>
                <a:rPr lang="fa-IR" sz="1200">
                  <a:latin typeface="Lotus"/>
                  <a:ea typeface="Lotus"/>
                  <a:cs typeface="Lotus"/>
                </a:rPr>
                <a:t>خاص كيفيت (7-3-3)</a:t>
              </a:r>
              <a:endParaRPr lang="fa-IR" sz="1100">
                <a:latin typeface="Times New Roman" pitchFamily="18" charset="0"/>
              </a:endParaRPr>
            </a:p>
          </p:txBody>
        </p:sp>
        <p:sp>
          <p:nvSpPr>
            <p:cNvPr id="45065" name="Text Box 8"/>
            <p:cNvSpPr txBox="1">
              <a:spLocks noChangeArrowheads="1"/>
            </p:cNvSpPr>
            <p:nvPr/>
          </p:nvSpPr>
          <p:spPr bwMode="auto">
            <a:xfrm>
              <a:off x="1404" y="2210"/>
              <a:ext cx="2871" cy="503"/>
            </a:xfrm>
            <a:prstGeom prst="rect">
              <a:avLst/>
            </a:prstGeom>
            <a:noFill/>
            <a:ln w="28575">
              <a:solidFill>
                <a:srgbClr val="000000"/>
              </a:solidFill>
              <a:miter lim="800000"/>
              <a:headEnd/>
              <a:tailEnd/>
            </a:ln>
          </p:spPr>
          <p:txBody>
            <a:bodyPr anchor="ctr"/>
            <a:lstStyle/>
            <a:p>
              <a:pPr algn="ctr" eaLnBrk="0" hangingPunct="0"/>
              <a:r>
                <a:rPr lang="fa-IR" sz="1800">
                  <a:latin typeface="Lotus"/>
                  <a:ea typeface="Lotus"/>
                  <a:cs typeface="Lotus"/>
                </a:rPr>
                <a:t>تجربه مميزي         آموزش مميز      تجربه كاري     تحصيلات </a:t>
              </a:r>
            </a:p>
            <a:p>
              <a:pPr algn="ctr" eaLnBrk="0" hangingPunct="0"/>
              <a:r>
                <a:rPr lang="fa-IR" sz="1800">
                  <a:latin typeface="Lotus"/>
                  <a:ea typeface="Lotus"/>
                  <a:cs typeface="Lotus"/>
                </a:rPr>
                <a:t>(4-7)</a:t>
              </a:r>
              <a:endParaRPr lang="en-US" altLang="en-US" sz="1800">
                <a:latin typeface="Times New Roman" pitchFamily="18" charset="0"/>
                <a:cs typeface="Times New Roman" pitchFamily="18" charset="0"/>
              </a:endParaRPr>
            </a:p>
          </p:txBody>
        </p:sp>
        <p:sp>
          <p:nvSpPr>
            <p:cNvPr id="45066" name="Text Box 9"/>
            <p:cNvSpPr txBox="1">
              <a:spLocks noChangeArrowheads="1"/>
            </p:cNvSpPr>
            <p:nvPr/>
          </p:nvSpPr>
          <p:spPr bwMode="auto">
            <a:xfrm>
              <a:off x="1433" y="2968"/>
              <a:ext cx="2870" cy="420"/>
            </a:xfrm>
            <a:prstGeom prst="rect">
              <a:avLst/>
            </a:prstGeom>
            <a:noFill/>
            <a:ln w="28575">
              <a:solidFill>
                <a:srgbClr val="000000"/>
              </a:solidFill>
              <a:miter lim="800000"/>
              <a:headEnd/>
              <a:tailEnd/>
            </a:ln>
          </p:spPr>
          <p:txBody>
            <a:bodyPr anchor="ctr"/>
            <a:lstStyle/>
            <a:p>
              <a:pPr algn="ctr" eaLnBrk="0" hangingPunct="0"/>
              <a:r>
                <a:rPr lang="fa-IR" sz="1800">
                  <a:latin typeface="Lotus"/>
                  <a:ea typeface="Lotus"/>
                  <a:cs typeface="Lotus"/>
                </a:rPr>
                <a:t>ويژگيهاي فردي </a:t>
              </a:r>
            </a:p>
            <a:p>
              <a:pPr algn="ctr" eaLnBrk="0" hangingPunct="0"/>
              <a:r>
                <a:rPr lang="fa-IR" sz="1800">
                  <a:latin typeface="Lotus"/>
                  <a:ea typeface="Lotus"/>
                  <a:cs typeface="Lotus"/>
                </a:rPr>
                <a:t>(2-7)</a:t>
              </a:r>
              <a:endParaRPr lang="en-US" altLang="en-US" sz="1800">
                <a:latin typeface="Times New Roman" pitchFamily="18" charset="0"/>
                <a:cs typeface="Times New Roman" pitchFamily="18" charset="0"/>
              </a:endParaRPr>
            </a:p>
          </p:txBody>
        </p:sp>
        <p:sp>
          <p:nvSpPr>
            <p:cNvPr id="45067" name="Oval 10"/>
            <p:cNvSpPr>
              <a:spLocks noChangeArrowheads="1"/>
            </p:cNvSpPr>
            <p:nvPr/>
          </p:nvSpPr>
          <p:spPr bwMode="auto">
            <a:xfrm>
              <a:off x="2320" y="1161"/>
              <a:ext cx="2048" cy="886"/>
            </a:xfrm>
            <a:prstGeom prst="ellipse">
              <a:avLst/>
            </a:prstGeom>
            <a:noFill/>
            <a:ln w="28575">
              <a:solidFill>
                <a:srgbClr val="000000"/>
              </a:solidFill>
              <a:round/>
              <a:headEnd/>
              <a:tailEnd/>
            </a:ln>
          </p:spPr>
          <p:txBody>
            <a:bodyPr/>
            <a:lstStyle/>
            <a:p>
              <a:pPr eaLnBrk="0" hangingPunct="0">
                <a:spcBef>
                  <a:spcPct val="50000"/>
                </a:spcBef>
              </a:pPr>
              <a:endParaRPr lang="fa-IR"/>
            </a:p>
          </p:txBody>
        </p:sp>
        <p:sp>
          <p:nvSpPr>
            <p:cNvPr id="45068" name="Oval 11"/>
            <p:cNvSpPr>
              <a:spLocks noChangeArrowheads="1"/>
            </p:cNvSpPr>
            <p:nvPr/>
          </p:nvSpPr>
          <p:spPr bwMode="auto">
            <a:xfrm>
              <a:off x="1364" y="1187"/>
              <a:ext cx="2054" cy="833"/>
            </a:xfrm>
            <a:prstGeom prst="ellipse">
              <a:avLst/>
            </a:prstGeom>
            <a:noFill/>
            <a:ln w="28575">
              <a:solidFill>
                <a:srgbClr val="000000"/>
              </a:solidFill>
              <a:round/>
              <a:headEnd/>
              <a:tailEnd/>
            </a:ln>
          </p:spPr>
          <p:txBody>
            <a:bodyPr/>
            <a:lstStyle/>
            <a:p>
              <a:pPr eaLnBrk="0" hangingPunct="0">
                <a:spcBef>
                  <a:spcPct val="50000"/>
                </a:spcBef>
              </a:pPr>
              <a:endParaRPr lang="fa-IR"/>
            </a:p>
          </p:txBody>
        </p:sp>
        <p:sp>
          <p:nvSpPr>
            <p:cNvPr id="45069" name="Line 12"/>
            <p:cNvSpPr>
              <a:spLocks noChangeShapeType="1"/>
            </p:cNvSpPr>
            <p:nvPr/>
          </p:nvSpPr>
          <p:spPr bwMode="auto">
            <a:xfrm flipH="1">
              <a:off x="1346" y="3496"/>
              <a:ext cx="87" cy="0"/>
            </a:xfrm>
            <a:prstGeom prst="line">
              <a:avLst/>
            </a:prstGeom>
            <a:noFill/>
            <a:ln w="28575">
              <a:solidFill>
                <a:srgbClr val="000000"/>
              </a:solidFill>
              <a:round/>
              <a:headEnd/>
              <a:tailEnd/>
            </a:ln>
          </p:spPr>
          <p:txBody>
            <a:bodyPr/>
            <a:lstStyle/>
            <a:p>
              <a:endParaRPr lang="fa-IR"/>
            </a:p>
          </p:txBody>
        </p:sp>
        <p:sp>
          <p:nvSpPr>
            <p:cNvPr id="45070" name="Line 13"/>
            <p:cNvSpPr>
              <a:spLocks noChangeShapeType="1"/>
            </p:cNvSpPr>
            <p:nvPr/>
          </p:nvSpPr>
          <p:spPr bwMode="auto">
            <a:xfrm flipH="1">
              <a:off x="1346" y="1039"/>
              <a:ext cx="87" cy="0"/>
            </a:xfrm>
            <a:prstGeom prst="line">
              <a:avLst/>
            </a:prstGeom>
            <a:noFill/>
            <a:ln w="28575">
              <a:solidFill>
                <a:srgbClr val="000000"/>
              </a:solidFill>
              <a:round/>
              <a:headEnd/>
              <a:tailEnd/>
            </a:ln>
          </p:spPr>
          <p:txBody>
            <a:bodyPr/>
            <a:lstStyle/>
            <a:p>
              <a:endParaRPr lang="fa-IR"/>
            </a:p>
          </p:txBody>
        </p:sp>
        <p:sp>
          <p:nvSpPr>
            <p:cNvPr id="45071" name="Line 14"/>
            <p:cNvSpPr>
              <a:spLocks noChangeShapeType="1"/>
            </p:cNvSpPr>
            <p:nvPr/>
          </p:nvSpPr>
          <p:spPr bwMode="auto">
            <a:xfrm flipH="1">
              <a:off x="4303" y="3488"/>
              <a:ext cx="87" cy="0"/>
            </a:xfrm>
            <a:prstGeom prst="line">
              <a:avLst/>
            </a:prstGeom>
            <a:noFill/>
            <a:ln w="28575">
              <a:solidFill>
                <a:srgbClr val="000000"/>
              </a:solidFill>
              <a:round/>
              <a:headEnd/>
              <a:tailEnd/>
            </a:ln>
          </p:spPr>
          <p:txBody>
            <a:bodyPr/>
            <a:lstStyle/>
            <a:p>
              <a:endParaRPr lang="fa-IR"/>
            </a:p>
          </p:txBody>
        </p:sp>
        <p:sp>
          <p:nvSpPr>
            <p:cNvPr id="45072" name="Line 15"/>
            <p:cNvSpPr>
              <a:spLocks noChangeShapeType="1"/>
            </p:cNvSpPr>
            <p:nvPr/>
          </p:nvSpPr>
          <p:spPr bwMode="auto">
            <a:xfrm flipV="1">
              <a:off x="1346" y="1031"/>
              <a:ext cx="0" cy="2469"/>
            </a:xfrm>
            <a:prstGeom prst="line">
              <a:avLst/>
            </a:prstGeom>
            <a:noFill/>
            <a:ln w="28575">
              <a:solidFill>
                <a:srgbClr val="000000"/>
              </a:solidFill>
              <a:round/>
              <a:headEnd/>
              <a:tailEnd/>
            </a:ln>
          </p:spPr>
          <p:txBody>
            <a:bodyPr/>
            <a:lstStyle/>
            <a:p>
              <a:endParaRPr lang="fa-IR"/>
            </a:p>
          </p:txBody>
        </p:sp>
        <p:sp>
          <p:nvSpPr>
            <p:cNvPr id="45073" name="Line 16"/>
            <p:cNvSpPr>
              <a:spLocks noChangeShapeType="1"/>
            </p:cNvSpPr>
            <p:nvPr/>
          </p:nvSpPr>
          <p:spPr bwMode="auto">
            <a:xfrm flipV="1">
              <a:off x="4390" y="1031"/>
              <a:ext cx="0" cy="2461"/>
            </a:xfrm>
            <a:prstGeom prst="line">
              <a:avLst/>
            </a:prstGeom>
            <a:noFill/>
            <a:ln w="28575">
              <a:solidFill>
                <a:srgbClr val="000000"/>
              </a:solidFill>
              <a:round/>
              <a:headEnd/>
              <a:tailEnd/>
            </a:ln>
          </p:spPr>
          <p:txBody>
            <a:bodyPr/>
            <a:lstStyle/>
            <a:p>
              <a:endParaRPr lang="fa-IR"/>
            </a:p>
          </p:txBody>
        </p:sp>
        <p:sp>
          <p:nvSpPr>
            <p:cNvPr id="45074" name="Line 17"/>
            <p:cNvSpPr>
              <a:spLocks noChangeShapeType="1"/>
            </p:cNvSpPr>
            <p:nvPr/>
          </p:nvSpPr>
          <p:spPr bwMode="auto">
            <a:xfrm flipH="1">
              <a:off x="4303" y="1039"/>
              <a:ext cx="87" cy="0"/>
            </a:xfrm>
            <a:prstGeom prst="line">
              <a:avLst/>
            </a:prstGeom>
            <a:noFill/>
            <a:ln w="28575">
              <a:solidFill>
                <a:srgbClr val="000000"/>
              </a:solidFill>
              <a:round/>
              <a:headEnd/>
              <a:tailEnd/>
            </a:ln>
          </p:spPr>
          <p:txBody>
            <a:bodyPr/>
            <a:lstStyle/>
            <a:p>
              <a:endParaRPr lang="fa-IR"/>
            </a:p>
          </p:txBody>
        </p:sp>
      </p:grpSp>
      <p:sp>
        <p:nvSpPr>
          <p:cNvPr id="45060" name="AutoShape 18">
            <a:hlinkClick r:id="rId2"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19202"/>
                                        </p:tgtEl>
                                        <p:attrNameLst>
                                          <p:attrName>style.visibility</p:attrName>
                                        </p:attrNameLst>
                                      </p:cBhvr>
                                      <p:to>
                                        <p:strVal val="visible"/>
                                      </p:to>
                                    </p:set>
                                    <p:animEffect transition="in" filter="strips(downLeft)">
                                      <p:cBhvr>
                                        <p:cTn id="7" dur="500"/>
                                        <p:tgtEl>
                                          <p:spTgt spid="401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9202" grpId="0"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6306" name="Text Box 2"/>
          <p:cNvSpPr txBox="1">
            <a:spLocks noChangeArrowheads="1"/>
          </p:cNvSpPr>
          <p:nvPr/>
        </p:nvSpPr>
        <p:spPr bwMode="auto">
          <a:xfrm>
            <a:off x="233363" y="43625"/>
            <a:ext cx="9480550" cy="633250"/>
          </a:xfrm>
          <a:prstGeom prst="rect">
            <a:avLst/>
          </a:prstGeom>
          <a:solidFill>
            <a:srgbClr val="0000FF"/>
          </a:solidFill>
          <a:ln w="9525">
            <a:noFill/>
            <a:miter lim="800000"/>
            <a:headEnd/>
            <a:tailEnd/>
          </a:ln>
        </p:spPr>
        <p:txBody>
          <a:bodyPr lIns="0" anchor="ctr">
            <a:spAutoFit/>
          </a:bodyPr>
          <a:lstStyle/>
          <a:p>
            <a:pPr algn="ctr" eaLnBrk="0" hangingPunct="0">
              <a:lnSpc>
                <a:spcPct val="170000"/>
              </a:lnSpc>
              <a:buSzPct val="180000"/>
            </a:pPr>
            <a:r>
              <a:rPr lang="ar-SA" sz="2400">
                <a:solidFill>
                  <a:schemeClr val="bg1"/>
                </a:solidFill>
                <a:latin typeface="Times New Roman" pitchFamily="18" charset="0"/>
              </a:rPr>
              <a:t>7-6-2 - فرايند ارزيابي - گام چهارم : انجام ارزيابي (ادامه)</a:t>
            </a:r>
          </a:p>
        </p:txBody>
      </p:sp>
      <p:pic>
        <p:nvPicPr>
          <p:cNvPr id="46083" name="Picture 3" descr="3"/>
          <p:cNvPicPr>
            <a:picLocks noChangeAspect="1" noChangeArrowheads="1"/>
          </p:cNvPicPr>
          <p:nvPr/>
        </p:nvPicPr>
        <p:blipFill>
          <a:blip r:embed="rId2" cstate="print"/>
          <a:srcRect/>
          <a:stretch>
            <a:fillRect/>
          </a:stretch>
        </p:blipFill>
        <p:spPr bwMode="auto">
          <a:xfrm>
            <a:off x="163513" y="1069975"/>
            <a:ext cx="9659937" cy="5180013"/>
          </a:xfrm>
          <a:prstGeom prst="rect">
            <a:avLst/>
          </a:prstGeom>
          <a:noFill/>
          <a:ln w="9525">
            <a:noFill/>
            <a:miter lim="800000"/>
            <a:headEnd/>
            <a:tailEnd/>
          </a:ln>
        </p:spPr>
      </p:pic>
      <p:sp>
        <p:nvSpPr>
          <p:cNvPr id="46084" name="AutoShape 4">
            <a:hlinkClick r:id="rId3" action="ppaction://hlinksldjump" highlightClick="1"/>
          </p:cNvPr>
          <p:cNvSpPr>
            <a:spLocks noChangeArrowheads="1"/>
          </p:cNvSpPr>
          <p:nvPr/>
        </p:nvSpPr>
        <p:spPr bwMode="auto">
          <a:xfrm>
            <a:off x="4719638" y="6564313"/>
            <a:ext cx="414337" cy="293687"/>
          </a:xfrm>
          <a:prstGeom prst="actionButtonReturn">
            <a:avLst/>
          </a:prstGeom>
          <a:noFill/>
          <a:ln w="19050">
            <a:solidFill>
              <a:srgbClr val="987B34"/>
            </a:solidFill>
            <a:miter lim="800000"/>
            <a:headEnd/>
            <a:tailEnd/>
          </a:ln>
        </p:spPr>
        <p:txBody>
          <a:bodyPr wrap="none" anchor="ctr"/>
          <a:lstStyle/>
          <a:p>
            <a:pPr eaLnBrk="0" hangingPunct="0">
              <a:spcBef>
                <a:spcPct val="50000"/>
              </a:spcBef>
            </a:pPr>
            <a:endParaRPr lang="fa-I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66306"/>
                                        </p:tgtEl>
                                        <p:attrNameLst>
                                          <p:attrName>style.visibility</p:attrName>
                                        </p:attrNameLst>
                                      </p:cBhvr>
                                      <p:to>
                                        <p:strVal val="visible"/>
                                      </p:to>
                                    </p:set>
                                    <p:animEffect transition="in" filter="strips(downLeft)">
                                      <p:cBhvr>
                                        <p:cTn id="7" dur="500"/>
                                        <p:tgtEl>
                                          <p:spTgt spid="406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6306" grpId="0"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7330" name="Text Box 2"/>
          <p:cNvSpPr txBox="1">
            <a:spLocks noChangeArrowheads="1"/>
          </p:cNvSpPr>
          <p:nvPr/>
        </p:nvSpPr>
        <p:spPr bwMode="auto">
          <a:xfrm>
            <a:off x="233363" y="38181"/>
            <a:ext cx="9480550" cy="633250"/>
          </a:xfrm>
          <a:prstGeom prst="rect">
            <a:avLst/>
          </a:prstGeom>
          <a:solidFill>
            <a:srgbClr val="0000FF"/>
          </a:solidFill>
          <a:ln w="9525">
            <a:noFill/>
            <a:miter lim="800000"/>
            <a:headEnd/>
            <a:tailEnd/>
          </a:ln>
        </p:spPr>
        <p:txBody>
          <a:bodyPr lIns="0" anchor="ctr">
            <a:spAutoFit/>
          </a:bodyPr>
          <a:lstStyle/>
          <a:p>
            <a:pPr algn="ctr" eaLnBrk="0" hangingPunct="0">
              <a:lnSpc>
                <a:spcPct val="170000"/>
              </a:lnSpc>
              <a:buSzPct val="180000"/>
            </a:pPr>
            <a:r>
              <a:rPr lang="ar-SA" sz="2400" dirty="0">
                <a:solidFill>
                  <a:schemeClr val="bg1"/>
                </a:solidFill>
                <a:latin typeface="Times New Roman" pitchFamily="18" charset="0"/>
              </a:rPr>
              <a:t>7-6-2 - فرايند ارزيابي - گام چهارم : انجام ارزيابي (ادامه)</a:t>
            </a:r>
          </a:p>
        </p:txBody>
      </p:sp>
      <p:pic>
        <p:nvPicPr>
          <p:cNvPr id="47107" name="Picture 3" descr="1-3"/>
          <p:cNvPicPr>
            <a:picLocks noChangeAspect="1" noChangeArrowheads="1"/>
          </p:cNvPicPr>
          <p:nvPr/>
        </p:nvPicPr>
        <p:blipFill>
          <a:blip r:embed="rId2" cstate="print"/>
          <a:srcRect/>
          <a:stretch>
            <a:fillRect/>
          </a:stretch>
        </p:blipFill>
        <p:spPr bwMode="auto">
          <a:xfrm>
            <a:off x="82550" y="1268413"/>
            <a:ext cx="9755188" cy="5111750"/>
          </a:xfrm>
          <a:prstGeom prst="rect">
            <a:avLst/>
          </a:prstGeom>
          <a:noFill/>
          <a:ln w="9525">
            <a:noFill/>
            <a:miter lim="800000"/>
            <a:headEnd/>
            <a:tailEnd/>
          </a:ln>
        </p:spPr>
      </p:pic>
      <p:sp>
        <p:nvSpPr>
          <p:cNvPr id="47108" name="AutoShape 4">
            <a:hlinkClick r:id="" action="ppaction://hlinkshowjump?jump=endshow"/>
          </p:cNvPr>
          <p:cNvSpPr>
            <a:spLocks noChangeArrowheads="1"/>
          </p:cNvSpPr>
          <p:nvPr/>
        </p:nvSpPr>
        <p:spPr bwMode="auto">
          <a:xfrm rot="10800000">
            <a:off x="82550" y="6350000"/>
            <a:ext cx="866775" cy="482600"/>
          </a:xfrm>
          <a:custGeom>
            <a:avLst/>
            <a:gdLst>
              <a:gd name="T0" fmla="*/ 26086758 w 21600"/>
              <a:gd name="T1" fmla="*/ 0 h 21600"/>
              <a:gd name="T2" fmla="*/ 0 w 21600"/>
              <a:gd name="T3" fmla="*/ 5391267 h 21600"/>
              <a:gd name="T4" fmla="*/ 26086758 w 21600"/>
              <a:gd name="T5" fmla="*/ 10782534 h 21600"/>
              <a:gd name="T6" fmla="*/ 34782354 w 21600"/>
              <a:gd name="T7" fmla="*/ 539126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wrap="none" anchor="ctr"/>
          <a:lstStyle/>
          <a:p>
            <a:pPr algn="ctr" rtl="0"/>
            <a:r>
              <a:rPr lang="fa-IR" sz="1200">
                <a:solidFill>
                  <a:schemeClr val="hlink"/>
                </a:solidFill>
                <a:latin typeface="Tahoma" pitchFamily="34" charset="0"/>
                <a:cs typeface="Tahoma" pitchFamily="34" charset="0"/>
              </a:rPr>
              <a:t>خروج</a:t>
            </a:r>
            <a:endParaRPr lang="en-US" sz="1200">
              <a:solidFill>
                <a:schemeClr val="hlink"/>
              </a:solidFill>
              <a:latin typeface="Tahoma" pitchFamily="34" charset="0"/>
              <a:cs typeface="Tahom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067330"/>
                                        </p:tgtEl>
                                        <p:attrNameLst>
                                          <p:attrName>style.visibility</p:attrName>
                                        </p:attrNameLst>
                                      </p:cBhvr>
                                      <p:to>
                                        <p:strVal val="visible"/>
                                      </p:to>
                                    </p:set>
                                    <p:animEffect transition="in" filter="strips(downLeft)">
                                      <p:cBhvr>
                                        <p:cTn id="7" dur="500"/>
                                        <p:tgtEl>
                                          <p:spTgt spid="4067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733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0130" name="Rectangle 2"/>
          <p:cNvSpPr>
            <a:spLocks noGrp="1" noChangeArrowheads="1"/>
          </p:cNvSpPr>
          <p:nvPr>
            <p:ph type="title"/>
          </p:nvPr>
        </p:nvSpPr>
        <p:spPr>
          <a:xfrm>
            <a:off x="0" y="227013"/>
            <a:ext cx="9772650" cy="534987"/>
          </a:xfrm>
          <a:solidFill>
            <a:srgbClr val="0000FF"/>
          </a:solidFill>
        </p:spPr>
        <p:txBody>
          <a:bodyPr/>
          <a:lstStyle/>
          <a:p>
            <a:pPr>
              <a:defRPr/>
            </a:pPr>
            <a:r>
              <a:rPr lang="ar-SA" sz="3200" dirty="0" smtClean="0"/>
              <a:t>خانواده استاندارد هاي مديريت کيفيت </a:t>
            </a:r>
            <a:r>
              <a:rPr lang="en-US" sz="3200" dirty="0" smtClean="0"/>
              <a:t>ISO 9000-2000</a:t>
            </a:r>
          </a:p>
        </p:txBody>
      </p:sp>
      <p:sp>
        <p:nvSpPr>
          <p:cNvPr id="3760131" name="Rectangle 3"/>
          <p:cNvSpPr>
            <a:spLocks noChangeArrowheads="1"/>
          </p:cNvSpPr>
          <p:nvPr/>
        </p:nvSpPr>
        <p:spPr bwMode="auto">
          <a:xfrm>
            <a:off x="128588" y="1656315"/>
            <a:ext cx="9621837" cy="4481996"/>
          </a:xfrm>
          <a:prstGeom prst="rect">
            <a:avLst/>
          </a:prstGeom>
          <a:noFill/>
          <a:ln w="9525">
            <a:noFill/>
            <a:miter lim="800000"/>
            <a:headEnd/>
            <a:tailEnd/>
          </a:ln>
        </p:spPr>
        <p:txBody>
          <a:bodyPr lIns="9525" tIns="9525" rIns="9525" bIns="9525" anchor="ctr">
            <a:spAutoFit/>
          </a:bodyPr>
          <a:lstStyle/>
          <a:p>
            <a:pPr algn="just" eaLnBrk="0" hangingPunct="0">
              <a:buFont typeface="Wingdings" pitchFamily="2" charset="2"/>
              <a:buChar char="q"/>
              <a:tabLst>
                <a:tab pos="538163" algn="l"/>
              </a:tabLst>
            </a:pPr>
            <a:r>
              <a:rPr lang="ar-SA" sz="3000" b="1" dirty="0">
                <a:latin typeface="Times New Roman" pitchFamily="18" charset="0"/>
                <a:ea typeface="Times New Roman" pitchFamily="18" charset="0"/>
                <a:cs typeface="Yagut" pitchFamily="2" charset="-78"/>
              </a:rPr>
              <a:t>مجموعه استانداردهاي </a:t>
            </a:r>
            <a:r>
              <a:rPr lang="en-US" sz="3000" b="1" dirty="0">
                <a:latin typeface="Times New Roman" pitchFamily="18" charset="0"/>
                <a:ea typeface="Times New Roman" pitchFamily="18" charset="0"/>
                <a:cs typeface="Yagut" pitchFamily="2" charset="-78"/>
              </a:rPr>
              <a:t>ISO9000-2000</a:t>
            </a:r>
            <a:r>
              <a:rPr lang="ar-SA" sz="3000" b="1" dirty="0">
                <a:latin typeface="Times New Roman" pitchFamily="18" charset="0"/>
                <a:ea typeface="Times New Roman" pitchFamily="18" charset="0"/>
                <a:cs typeface="Yagut" pitchFamily="2" charset="-78"/>
              </a:rPr>
              <a:t> كه در زير ذكر شده اند ،بدين منظور تهيه گرديده اند تا سازمان ها را از هرنوع و در هر اندازه اي كه باشند ، در استقرار و اجراي مؤثر سيستم هاي مديريت كيفيت ياري دهند .</a:t>
            </a:r>
            <a:endParaRPr lang="en-US" sz="3000" b="1" dirty="0">
              <a:latin typeface="Times New Roman" pitchFamily="18" charset="0"/>
              <a:ea typeface="Times New Roman" pitchFamily="18" charset="0"/>
              <a:cs typeface="Yagut" pitchFamily="2" charset="-78"/>
            </a:endParaRPr>
          </a:p>
          <a:p>
            <a:pPr algn="just" eaLnBrk="0" hangingPunct="0">
              <a:buFont typeface="Wingdings" pitchFamily="2" charset="2"/>
              <a:buNone/>
              <a:tabLst>
                <a:tab pos="538163" algn="l"/>
              </a:tabLst>
            </a:pPr>
            <a:endParaRPr lang="en-GB" sz="1000" b="1" dirty="0">
              <a:latin typeface="Times New Roman" pitchFamily="18" charset="0"/>
              <a:ea typeface="Times New Roman" pitchFamily="18" charset="0"/>
              <a:cs typeface="Yagut" pitchFamily="2" charset="-78"/>
            </a:endParaRPr>
          </a:p>
          <a:p>
            <a:pPr algn="just" eaLnBrk="0" hangingPunct="0">
              <a:buFont typeface="Wingdings" pitchFamily="2" charset="2"/>
              <a:buChar char="q"/>
              <a:tabLst>
                <a:tab pos="538163" algn="l"/>
              </a:tabLst>
            </a:pPr>
            <a:r>
              <a:rPr lang="ar-SA" sz="3000" b="1" dirty="0">
                <a:latin typeface="Times New Roman" pitchFamily="18" charset="0"/>
                <a:cs typeface="Yagut" pitchFamily="2" charset="-78"/>
              </a:rPr>
              <a:t>استاندارد</a:t>
            </a:r>
            <a:r>
              <a:rPr lang="en-US" sz="3000" b="1" dirty="0">
                <a:latin typeface="Times New Roman" pitchFamily="18" charset="0"/>
                <a:cs typeface="Yagut" pitchFamily="2" charset="-78"/>
              </a:rPr>
              <a:t> ISO9000-2000</a:t>
            </a:r>
            <a:r>
              <a:rPr lang="en-US" sz="3000" b="1" dirty="0"/>
              <a:t> </a:t>
            </a:r>
            <a:r>
              <a:rPr lang="ar-SA" sz="3000" b="1" dirty="0">
                <a:latin typeface="Times New Roman" pitchFamily="18" charset="0"/>
                <a:cs typeface="Yagut" pitchFamily="2" charset="-78"/>
              </a:rPr>
              <a:t>مباني سيستم هاي مديريت كيفيت راتشريح و اصطلاحات مربوط به سيستم هاي مديريت كيفيت را تعيين مي كند .</a:t>
            </a:r>
            <a:endParaRPr lang="en-US" sz="3000" b="1" dirty="0">
              <a:latin typeface="Times New Roman" pitchFamily="18" charset="0"/>
              <a:cs typeface="Yagut" pitchFamily="2" charset="-78"/>
            </a:endParaRPr>
          </a:p>
          <a:p>
            <a:pPr algn="just" eaLnBrk="0" hangingPunct="0">
              <a:buFont typeface="Wingdings" pitchFamily="2" charset="2"/>
              <a:buNone/>
              <a:tabLst>
                <a:tab pos="538163" algn="l"/>
              </a:tabLst>
            </a:pPr>
            <a:endParaRPr lang="en-GB" sz="1000" b="1" dirty="0">
              <a:latin typeface="Times New Roman" pitchFamily="18" charset="0"/>
              <a:cs typeface="Yagut" pitchFamily="2" charset="-78"/>
            </a:endParaRPr>
          </a:p>
          <a:p>
            <a:pPr algn="just" eaLnBrk="0" hangingPunct="0">
              <a:buFont typeface="Wingdings" pitchFamily="2" charset="2"/>
              <a:buChar char="q"/>
              <a:tabLst>
                <a:tab pos="538163" algn="l"/>
              </a:tabLst>
            </a:pPr>
            <a:r>
              <a:rPr lang="ar-SA" sz="3000" b="1" dirty="0">
                <a:latin typeface="Times New Roman" pitchFamily="18" charset="0"/>
                <a:cs typeface="Yagut" pitchFamily="2" charset="-78"/>
              </a:rPr>
              <a:t>استاندارد </a:t>
            </a:r>
            <a:r>
              <a:rPr lang="en-US" sz="3000" b="1" dirty="0">
                <a:latin typeface="Times New Roman" pitchFamily="18" charset="0"/>
                <a:cs typeface="Yagut" pitchFamily="2" charset="-78"/>
              </a:rPr>
              <a:t> ISO9001-2000</a:t>
            </a:r>
            <a:r>
              <a:rPr lang="ar-SA" sz="3000" b="1" dirty="0">
                <a:latin typeface="Times New Roman" pitchFamily="18" charset="0"/>
                <a:cs typeface="Yagut" pitchFamily="2" charset="-78"/>
              </a:rPr>
              <a:t>الزامات سيستم مديريت كيفيت را براي مواردي مشخص مي كند كه يك سازمان نياز به اثبات توانايي خود در ارايه محصولاتي دارد كه خواسته هاي مشتري و الزامات قانوني مربوطه را برآورده مي نمايد و هدف آن ارتقاي رضايت مشتري است .</a:t>
            </a:r>
            <a:endParaRPr lang="en-GB" sz="3000" b="1" dirty="0">
              <a:latin typeface="Times New Roman" pitchFamily="18" charset="0"/>
              <a:cs typeface="Yagut"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60130"/>
                                        </p:tgtEl>
                                        <p:attrNameLst>
                                          <p:attrName>style.visibility</p:attrName>
                                        </p:attrNameLst>
                                      </p:cBhvr>
                                      <p:to>
                                        <p:strVal val="visible"/>
                                      </p:to>
                                    </p:set>
                                    <p:animEffect transition="in" filter="wipe(down)">
                                      <p:cBhvr>
                                        <p:cTn id="7" dur="580">
                                          <p:stCondLst>
                                            <p:cond delay="0"/>
                                          </p:stCondLst>
                                        </p:cTn>
                                        <p:tgtEl>
                                          <p:spTgt spid="3760130"/>
                                        </p:tgtEl>
                                      </p:cBhvr>
                                    </p:animEffect>
                                    <p:anim calcmode="lin" valueType="num">
                                      <p:cBhvr>
                                        <p:cTn id="8" dur="1822" tmFilter="0,0; 0.14,0.36; 0.43,0.73; 0.71,0.91; 1.0,1.0">
                                          <p:stCondLst>
                                            <p:cond delay="0"/>
                                          </p:stCondLst>
                                        </p:cTn>
                                        <p:tgtEl>
                                          <p:spTgt spid="37601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601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601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601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601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760130"/>
                                        </p:tgtEl>
                                      </p:cBhvr>
                                      <p:to x="100000" y="60000"/>
                                    </p:animScale>
                                    <p:animScale>
                                      <p:cBhvr>
                                        <p:cTn id="14" dur="166" decel="50000">
                                          <p:stCondLst>
                                            <p:cond delay="676"/>
                                          </p:stCondLst>
                                        </p:cTn>
                                        <p:tgtEl>
                                          <p:spTgt spid="3760130"/>
                                        </p:tgtEl>
                                      </p:cBhvr>
                                      <p:to x="100000" y="100000"/>
                                    </p:animScale>
                                    <p:animScale>
                                      <p:cBhvr>
                                        <p:cTn id="15" dur="26">
                                          <p:stCondLst>
                                            <p:cond delay="1312"/>
                                          </p:stCondLst>
                                        </p:cTn>
                                        <p:tgtEl>
                                          <p:spTgt spid="3760130"/>
                                        </p:tgtEl>
                                      </p:cBhvr>
                                      <p:to x="100000" y="80000"/>
                                    </p:animScale>
                                    <p:animScale>
                                      <p:cBhvr>
                                        <p:cTn id="16" dur="166" decel="50000">
                                          <p:stCondLst>
                                            <p:cond delay="1338"/>
                                          </p:stCondLst>
                                        </p:cTn>
                                        <p:tgtEl>
                                          <p:spTgt spid="3760130"/>
                                        </p:tgtEl>
                                      </p:cBhvr>
                                      <p:to x="100000" y="100000"/>
                                    </p:animScale>
                                    <p:animScale>
                                      <p:cBhvr>
                                        <p:cTn id="17" dur="26">
                                          <p:stCondLst>
                                            <p:cond delay="1642"/>
                                          </p:stCondLst>
                                        </p:cTn>
                                        <p:tgtEl>
                                          <p:spTgt spid="3760130"/>
                                        </p:tgtEl>
                                      </p:cBhvr>
                                      <p:to x="100000" y="90000"/>
                                    </p:animScale>
                                    <p:animScale>
                                      <p:cBhvr>
                                        <p:cTn id="18" dur="166" decel="50000">
                                          <p:stCondLst>
                                            <p:cond delay="1668"/>
                                          </p:stCondLst>
                                        </p:cTn>
                                        <p:tgtEl>
                                          <p:spTgt spid="3760130"/>
                                        </p:tgtEl>
                                      </p:cBhvr>
                                      <p:to x="100000" y="100000"/>
                                    </p:animScale>
                                    <p:animScale>
                                      <p:cBhvr>
                                        <p:cTn id="19" dur="26">
                                          <p:stCondLst>
                                            <p:cond delay="1808"/>
                                          </p:stCondLst>
                                        </p:cTn>
                                        <p:tgtEl>
                                          <p:spTgt spid="3760130"/>
                                        </p:tgtEl>
                                      </p:cBhvr>
                                      <p:to x="100000" y="95000"/>
                                    </p:animScale>
                                    <p:animScale>
                                      <p:cBhvr>
                                        <p:cTn id="20" dur="166" decel="50000">
                                          <p:stCondLst>
                                            <p:cond delay="1834"/>
                                          </p:stCondLst>
                                        </p:cTn>
                                        <p:tgtEl>
                                          <p:spTgt spid="376013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60131"/>
                                        </p:tgtEl>
                                        <p:attrNameLst>
                                          <p:attrName>style.visibility</p:attrName>
                                        </p:attrNameLst>
                                      </p:cBhvr>
                                      <p:to>
                                        <p:strVal val="visible"/>
                                      </p:to>
                                    </p:set>
                                    <p:animEffect transition="in" filter="box(in)">
                                      <p:cBhvr>
                                        <p:cTn id="25" dur="500"/>
                                        <p:tgtEl>
                                          <p:spTgt spid="376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0130" grpId="0" animBg="1"/>
      <p:bldP spid="3760131" grpId="0"/>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3986"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خانواده استاندارد هاي مديريت کيفيت </a:t>
            </a:r>
            <a:r>
              <a:rPr lang="en-US" sz="3200" dirty="0" smtClean="0"/>
              <a:t> ISO 9000</a:t>
            </a:r>
            <a:r>
              <a:rPr lang="fa-IR" sz="3200" dirty="0" smtClean="0"/>
              <a:t>(ادامه)</a:t>
            </a:r>
            <a:endParaRPr lang="en-US" sz="3200" dirty="0" smtClean="0"/>
          </a:p>
        </p:txBody>
      </p:sp>
      <p:sp>
        <p:nvSpPr>
          <p:cNvPr id="3753987" name="Rectangle 3"/>
          <p:cNvSpPr>
            <a:spLocks noChangeArrowheads="1"/>
          </p:cNvSpPr>
          <p:nvPr/>
        </p:nvSpPr>
        <p:spPr bwMode="auto">
          <a:xfrm>
            <a:off x="139700" y="1768313"/>
            <a:ext cx="9632950" cy="4235775"/>
          </a:xfrm>
          <a:prstGeom prst="rect">
            <a:avLst/>
          </a:prstGeom>
          <a:noFill/>
          <a:ln w="9525">
            <a:noFill/>
            <a:miter lim="800000"/>
            <a:headEnd/>
            <a:tailEnd/>
          </a:ln>
        </p:spPr>
        <p:txBody>
          <a:bodyPr lIns="9525" tIns="9525" rIns="9525" bIns="9525" anchor="ctr">
            <a:spAutoFit/>
          </a:bodyPr>
          <a:lstStyle/>
          <a:p>
            <a:pPr algn="just" eaLnBrk="0" hangingPunct="0">
              <a:buFont typeface="Wingdings" pitchFamily="2" charset="2"/>
              <a:buChar char="q"/>
            </a:pPr>
            <a:r>
              <a:rPr lang="ar-SA" sz="3000" b="1">
                <a:latin typeface="Times New Roman" pitchFamily="18" charset="0"/>
                <a:ea typeface="Times New Roman" pitchFamily="18" charset="0"/>
                <a:cs typeface="Yagut" pitchFamily="2" charset="-78"/>
              </a:rPr>
              <a:t>استاندارد </a:t>
            </a:r>
            <a:r>
              <a:rPr lang="en-US" sz="3000" b="1">
                <a:latin typeface="Times New Roman" pitchFamily="18" charset="0"/>
                <a:ea typeface="Times New Roman" pitchFamily="18" charset="0"/>
                <a:cs typeface="Yagut" pitchFamily="2" charset="-78"/>
              </a:rPr>
              <a:t>ISO9004-2000</a:t>
            </a:r>
            <a:r>
              <a:rPr lang="ar-SA" sz="3200">
                <a:cs typeface="Times New Roman" pitchFamily="18" charset="0"/>
              </a:rPr>
              <a:t> </a:t>
            </a:r>
            <a:r>
              <a:rPr lang="ar-SA" sz="3000" b="1">
                <a:latin typeface="Times New Roman" pitchFamily="18" charset="0"/>
                <a:cs typeface="Yagut" pitchFamily="2" charset="-78"/>
              </a:rPr>
              <a:t>راهنمايي هايي براي در نظر گرفتن اثر بخشي و نيز كارايي سيستم مديريت كيفيت ارايه مي كند . هدف اين استاندارد بهبود عملكرد سازمان و رضايت مشتريان و ساير طرف هاي ذينفع مي باشد .</a:t>
            </a:r>
            <a:endParaRPr lang="en-US" sz="3000" b="1">
              <a:latin typeface="Times New Roman" pitchFamily="18" charset="0"/>
              <a:cs typeface="Yagut" pitchFamily="2" charset="-78"/>
            </a:endParaRPr>
          </a:p>
          <a:p>
            <a:pPr algn="just" eaLnBrk="0" hangingPunct="0">
              <a:buFont typeface="Wingdings" pitchFamily="2" charset="2"/>
              <a:buChar char="q"/>
            </a:pPr>
            <a:endParaRPr lang="en-US" sz="3000" b="1">
              <a:latin typeface="Times New Roman" pitchFamily="18" charset="0"/>
              <a:cs typeface="Yagut" pitchFamily="2" charset="-78"/>
            </a:endParaRPr>
          </a:p>
          <a:p>
            <a:pPr algn="just" eaLnBrk="0" hangingPunct="0">
              <a:buFont typeface="Wingdings" pitchFamily="2" charset="2"/>
              <a:buChar char="q"/>
            </a:pPr>
            <a:r>
              <a:rPr lang="ar-SA" sz="3000" b="1">
                <a:latin typeface="Times New Roman" pitchFamily="18" charset="0"/>
                <a:cs typeface="Yagut" pitchFamily="2" charset="-78"/>
              </a:rPr>
              <a:t>استاندارد </a:t>
            </a:r>
            <a:r>
              <a:rPr lang="en-US" sz="3000" b="1">
                <a:latin typeface="Times New Roman" pitchFamily="18" charset="0"/>
                <a:cs typeface="Yagut" pitchFamily="2" charset="-78"/>
              </a:rPr>
              <a:t>ISO19011-2000</a:t>
            </a:r>
            <a:r>
              <a:rPr lang="ar-SA" sz="3200"/>
              <a:t> </a:t>
            </a:r>
            <a:r>
              <a:rPr lang="ar-SA" sz="3000" b="1">
                <a:latin typeface="Times New Roman" pitchFamily="18" charset="0"/>
                <a:cs typeface="Yagut" pitchFamily="2" charset="-78"/>
              </a:rPr>
              <a:t>راهنمايي هايي براي مميزي سيستم هاي مديريت كيفيت و مديريت زيست محيطي ارايه مي كند.</a:t>
            </a:r>
            <a:endParaRPr lang="en-US" sz="3000" b="1">
              <a:latin typeface="Times New Roman" pitchFamily="18" charset="0"/>
              <a:cs typeface="Yagut" pitchFamily="2" charset="-78"/>
            </a:endParaRPr>
          </a:p>
          <a:p>
            <a:pPr algn="just" eaLnBrk="0" hangingPunct="0">
              <a:buFont typeface="Wingdings" pitchFamily="2" charset="2"/>
              <a:buNone/>
            </a:pPr>
            <a:endParaRPr lang="en-US" sz="3000" b="1">
              <a:latin typeface="Times New Roman" pitchFamily="18" charset="0"/>
              <a:cs typeface="Yagut" pitchFamily="2" charset="-78"/>
            </a:endParaRPr>
          </a:p>
          <a:p>
            <a:pPr algn="just" eaLnBrk="0" hangingPunct="0">
              <a:buFont typeface="Wingdings" pitchFamily="2" charset="2"/>
              <a:buChar char="q"/>
            </a:pPr>
            <a:r>
              <a:rPr lang="ar-SA" sz="3000" b="1">
                <a:latin typeface="Times New Roman" pitchFamily="18" charset="0"/>
                <a:cs typeface="Yagut" pitchFamily="2" charset="-78"/>
              </a:rPr>
              <a:t>اين استانداردها با يكديگر مجموعه منسجمي از استانداردهاي سيستم مديريت كيفيت را بمنظور تسهيل تفاهم متقابل در تجارت ملي و بين المللي تشكيل مي دهند .</a:t>
            </a:r>
            <a:endParaRPr lang="en-GB" sz="3000" b="1">
              <a:latin typeface="Times New Roman" pitchFamily="18" charset="0"/>
              <a:cs typeface="Yagut"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53986"/>
                                        </p:tgtEl>
                                        <p:attrNameLst>
                                          <p:attrName>style.visibility</p:attrName>
                                        </p:attrNameLst>
                                      </p:cBhvr>
                                      <p:to>
                                        <p:strVal val="visible"/>
                                      </p:to>
                                    </p:set>
                                    <p:animEffect transition="in" filter="wipe(down)">
                                      <p:cBhvr>
                                        <p:cTn id="7" dur="580">
                                          <p:stCondLst>
                                            <p:cond delay="0"/>
                                          </p:stCondLst>
                                        </p:cTn>
                                        <p:tgtEl>
                                          <p:spTgt spid="3753986"/>
                                        </p:tgtEl>
                                      </p:cBhvr>
                                    </p:animEffect>
                                    <p:anim calcmode="lin" valueType="num">
                                      <p:cBhvr>
                                        <p:cTn id="8" dur="1822" tmFilter="0,0; 0.14,0.36; 0.43,0.73; 0.71,0.91; 1.0,1.0">
                                          <p:stCondLst>
                                            <p:cond delay="0"/>
                                          </p:stCondLst>
                                        </p:cTn>
                                        <p:tgtEl>
                                          <p:spTgt spid="37539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539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539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539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53986"/>
                                        </p:tgtEl>
                                        <p:attrNameLst>
                                          <p:attrName>ppt_y</p:attrName>
                                        </p:attrNameLst>
                                      </p:cBhvr>
                                      <p:tavLst>
                                        <p:tav tm="0" fmla="#ppt_y-sin(pi*$)/81">
                                          <p:val>
                                            <p:fltVal val="0"/>
                                          </p:val>
                                        </p:tav>
                                        <p:tav tm="100000">
                                          <p:val>
                                            <p:fltVal val="1"/>
                                          </p:val>
                                        </p:tav>
                                      </p:tavLst>
                                    </p:anim>
                                    <p:animScale>
                                      <p:cBhvr>
                                        <p:cTn id="13" dur="26">
                                          <p:stCondLst>
                                            <p:cond delay="650"/>
                                          </p:stCondLst>
                                        </p:cTn>
                                        <p:tgtEl>
                                          <p:spTgt spid="3753986"/>
                                        </p:tgtEl>
                                      </p:cBhvr>
                                      <p:to x="100000" y="60000"/>
                                    </p:animScale>
                                    <p:animScale>
                                      <p:cBhvr>
                                        <p:cTn id="14" dur="166" decel="50000">
                                          <p:stCondLst>
                                            <p:cond delay="676"/>
                                          </p:stCondLst>
                                        </p:cTn>
                                        <p:tgtEl>
                                          <p:spTgt spid="3753986"/>
                                        </p:tgtEl>
                                      </p:cBhvr>
                                      <p:to x="100000" y="100000"/>
                                    </p:animScale>
                                    <p:animScale>
                                      <p:cBhvr>
                                        <p:cTn id="15" dur="26">
                                          <p:stCondLst>
                                            <p:cond delay="1312"/>
                                          </p:stCondLst>
                                        </p:cTn>
                                        <p:tgtEl>
                                          <p:spTgt spid="3753986"/>
                                        </p:tgtEl>
                                      </p:cBhvr>
                                      <p:to x="100000" y="80000"/>
                                    </p:animScale>
                                    <p:animScale>
                                      <p:cBhvr>
                                        <p:cTn id="16" dur="166" decel="50000">
                                          <p:stCondLst>
                                            <p:cond delay="1338"/>
                                          </p:stCondLst>
                                        </p:cTn>
                                        <p:tgtEl>
                                          <p:spTgt spid="3753986"/>
                                        </p:tgtEl>
                                      </p:cBhvr>
                                      <p:to x="100000" y="100000"/>
                                    </p:animScale>
                                    <p:animScale>
                                      <p:cBhvr>
                                        <p:cTn id="17" dur="26">
                                          <p:stCondLst>
                                            <p:cond delay="1642"/>
                                          </p:stCondLst>
                                        </p:cTn>
                                        <p:tgtEl>
                                          <p:spTgt spid="3753986"/>
                                        </p:tgtEl>
                                      </p:cBhvr>
                                      <p:to x="100000" y="90000"/>
                                    </p:animScale>
                                    <p:animScale>
                                      <p:cBhvr>
                                        <p:cTn id="18" dur="166" decel="50000">
                                          <p:stCondLst>
                                            <p:cond delay="1668"/>
                                          </p:stCondLst>
                                        </p:cTn>
                                        <p:tgtEl>
                                          <p:spTgt spid="3753986"/>
                                        </p:tgtEl>
                                      </p:cBhvr>
                                      <p:to x="100000" y="100000"/>
                                    </p:animScale>
                                    <p:animScale>
                                      <p:cBhvr>
                                        <p:cTn id="19" dur="26">
                                          <p:stCondLst>
                                            <p:cond delay="1808"/>
                                          </p:stCondLst>
                                        </p:cTn>
                                        <p:tgtEl>
                                          <p:spTgt spid="3753986"/>
                                        </p:tgtEl>
                                      </p:cBhvr>
                                      <p:to x="100000" y="95000"/>
                                    </p:animScale>
                                    <p:animScale>
                                      <p:cBhvr>
                                        <p:cTn id="20" dur="166" decel="50000">
                                          <p:stCondLst>
                                            <p:cond delay="1834"/>
                                          </p:stCondLst>
                                        </p:cTn>
                                        <p:tgtEl>
                                          <p:spTgt spid="375398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53987"/>
                                        </p:tgtEl>
                                        <p:attrNameLst>
                                          <p:attrName>style.visibility</p:attrName>
                                        </p:attrNameLst>
                                      </p:cBhvr>
                                      <p:to>
                                        <p:strVal val="visible"/>
                                      </p:to>
                                    </p:set>
                                    <p:animEffect transition="in" filter="box(in)">
                                      <p:cBhvr>
                                        <p:cTn id="25" dur="500"/>
                                        <p:tgtEl>
                                          <p:spTgt spid="3753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3986" grpId="0" animBg="1"/>
      <p:bldP spid="375398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4226" name="Rectangle 2"/>
          <p:cNvSpPr>
            <a:spLocks noGrp="1" noChangeArrowheads="1"/>
          </p:cNvSpPr>
          <p:nvPr>
            <p:ph type="title"/>
          </p:nvPr>
        </p:nvSpPr>
        <p:spPr>
          <a:xfrm>
            <a:off x="0" y="227013"/>
            <a:ext cx="9772650" cy="534987"/>
          </a:xfrm>
          <a:solidFill>
            <a:srgbClr val="0000FF"/>
          </a:solidFill>
        </p:spPr>
        <p:txBody>
          <a:bodyPr/>
          <a:lstStyle/>
          <a:p>
            <a:pPr>
              <a:defRPr/>
            </a:pPr>
            <a:r>
              <a:rPr lang="fa-IR" dirty="0" smtClean="0"/>
              <a:t>آشنايي با</a:t>
            </a:r>
            <a:r>
              <a:rPr lang="ar-SA" dirty="0" smtClean="0"/>
              <a:t> استاندارد </a:t>
            </a:r>
            <a:r>
              <a:rPr lang="en-US" dirty="0" smtClean="0"/>
              <a:t>ISO 9000-2000</a:t>
            </a:r>
          </a:p>
        </p:txBody>
      </p:sp>
      <p:sp>
        <p:nvSpPr>
          <p:cNvPr id="3764227" name="Rectangle 3"/>
          <p:cNvSpPr>
            <a:spLocks noChangeArrowheads="1"/>
          </p:cNvSpPr>
          <p:nvPr/>
        </p:nvSpPr>
        <p:spPr bwMode="auto">
          <a:xfrm>
            <a:off x="365125" y="1578428"/>
            <a:ext cx="9207500" cy="4174220"/>
          </a:xfrm>
          <a:prstGeom prst="rect">
            <a:avLst/>
          </a:prstGeom>
          <a:noFill/>
          <a:ln w="9525">
            <a:noFill/>
            <a:miter lim="800000"/>
            <a:headEnd/>
            <a:tailEnd/>
          </a:ln>
        </p:spPr>
        <p:txBody>
          <a:bodyPr lIns="9525" tIns="9525" rIns="9525" bIns="9525" anchor="ctr">
            <a:spAutoFit/>
          </a:bodyPr>
          <a:lstStyle/>
          <a:p>
            <a:pPr algn="ctr" eaLnBrk="0" hangingPunct="0">
              <a:spcBef>
                <a:spcPct val="50000"/>
              </a:spcBef>
              <a:tabLst>
                <a:tab pos="0" algn="l"/>
              </a:tabLst>
            </a:pPr>
            <a:r>
              <a:rPr lang="en-US" sz="7200" b="1">
                <a:latin typeface="Times New Roman" pitchFamily="18" charset="0"/>
                <a:cs typeface="Titr" pitchFamily="2" charset="-78"/>
              </a:rPr>
              <a:t>ISO 9000-2000</a:t>
            </a:r>
          </a:p>
          <a:p>
            <a:pPr algn="ctr" eaLnBrk="0" hangingPunct="0">
              <a:spcBef>
                <a:spcPct val="50000"/>
              </a:spcBef>
              <a:tabLst>
                <a:tab pos="0" algn="l"/>
              </a:tabLst>
            </a:pPr>
            <a:r>
              <a:rPr lang="fa-IR" sz="3600" b="1">
                <a:latin typeface="Times New Roman" pitchFamily="18" charset="0"/>
                <a:cs typeface="Titr" pitchFamily="2" charset="-78"/>
              </a:rPr>
              <a:t>سيستم هاي مديريت کيفيت – مباني و واژگان</a:t>
            </a:r>
          </a:p>
          <a:p>
            <a:pPr algn="ctr" eaLnBrk="0" hangingPunct="0">
              <a:spcBef>
                <a:spcPct val="50000"/>
              </a:spcBef>
              <a:tabLst>
                <a:tab pos="0" algn="l"/>
              </a:tabLst>
            </a:pPr>
            <a:r>
              <a:rPr lang="en-US" sz="2400" b="1">
                <a:latin typeface="Times New Roman" pitchFamily="18" charset="0"/>
                <a:cs typeface="Titr" pitchFamily="2" charset="-78"/>
              </a:rPr>
              <a:t>Quality Management Systems </a:t>
            </a:r>
            <a:r>
              <a:rPr lang="en-US" sz="2400" b="1">
                <a:cs typeface="Titr" pitchFamily="2" charset="-78"/>
              </a:rPr>
              <a:t>–</a:t>
            </a:r>
            <a:r>
              <a:rPr lang="en-US" sz="2400" b="1">
                <a:latin typeface="Times New Roman" pitchFamily="18" charset="0"/>
                <a:cs typeface="Titr" pitchFamily="2" charset="-78"/>
              </a:rPr>
              <a:t> Fundamentals &amp; Vocabulary</a:t>
            </a:r>
            <a:endParaRPr lang="ar-SA" sz="2400" b="1">
              <a:latin typeface="Times New Roman" pitchFamily="18" charset="0"/>
              <a:cs typeface="Titr" pitchFamily="2" charset="-78"/>
            </a:endParaRPr>
          </a:p>
          <a:p>
            <a:pPr algn="ctr" eaLnBrk="0" hangingPunct="0">
              <a:spcBef>
                <a:spcPct val="50000"/>
              </a:spcBef>
              <a:tabLst>
                <a:tab pos="0" algn="l"/>
              </a:tabLst>
            </a:pPr>
            <a:endParaRPr lang="en-US" b="1">
              <a:latin typeface="Times New Roman" pitchFamily="18" charset="0"/>
              <a:cs typeface="Titr" pitchFamily="2" charset="-78"/>
            </a:endParaRPr>
          </a:p>
          <a:p>
            <a:pPr algn="ctr" eaLnBrk="0" hangingPunct="0">
              <a:spcBef>
                <a:spcPct val="50000"/>
              </a:spcBef>
              <a:tabLst>
                <a:tab pos="0" algn="l"/>
              </a:tabLst>
            </a:pPr>
            <a:r>
              <a:rPr lang="fa-IR" sz="5400" b="1">
                <a:latin typeface="Times New Roman" pitchFamily="18" charset="0"/>
                <a:cs typeface="Titr" pitchFamily="2" charset="-78"/>
              </a:rPr>
              <a:t>مباني سيستم هاي مديريت کيفيت</a:t>
            </a:r>
            <a:endParaRPr lang="en-GB" sz="5400" b="1">
              <a:latin typeface="Times New Roman" pitchFamily="18" charset="0"/>
              <a:cs typeface="Titr"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64226"/>
                                        </p:tgtEl>
                                        <p:attrNameLst>
                                          <p:attrName>style.visibility</p:attrName>
                                        </p:attrNameLst>
                                      </p:cBhvr>
                                      <p:to>
                                        <p:strVal val="visible"/>
                                      </p:to>
                                    </p:set>
                                    <p:animEffect transition="in" filter="wipe(down)">
                                      <p:cBhvr>
                                        <p:cTn id="7" dur="580">
                                          <p:stCondLst>
                                            <p:cond delay="0"/>
                                          </p:stCondLst>
                                        </p:cTn>
                                        <p:tgtEl>
                                          <p:spTgt spid="3764226"/>
                                        </p:tgtEl>
                                      </p:cBhvr>
                                    </p:animEffect>
                                    <p:anim calcmode="lin" valueType="num">
                                      <p:cBhvr>
                                        <p:cTn id="8" dur="1822" tmFilter="0,0; 0.14,0.36; 0.43,0.73; 0.71,0.91; 1.0,1.0">
                                          <p:stCondLst>
                                            <p:cond delay="0"/>
                                          </p:stCondLst>
                                        </p:cTn>
                                        <p:tgtEl>
                                          <p:spTgt spid="37642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642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642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642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64226"/>
                                        </p:tgtEl>
                                        <p:attrNameLst>
                                          <p:attrName>ppt_y</p:attrName>
                                        </p:attrNameLst>
                                      </p:cBhvr>
                                      <p:tavLst>
                                        <p:tav tm="0" fmla="#ppt_y-sin(pi*$)/81">
                                          <p:val>
                                            <p:fltVal val="0"/>
                                          </p:val>
                                        </p:tav>
                                        <p:tav tm="100000">
                                          <p:val>
                                            <p:fltVal val="1"/>
                                          </p:val>
                                        </p:tav>
                                      </p:tavLst>
                                    </p:anim>
                                    <p:animScale>
                                      <p:cBhvr>
                                        <p:cTn id="13" dur="26">
                                          <p:stCondLst>
                                            <p:cond delay="650"/>
                                          </p:stCondLst>
                                        </p:cTn>
                                        <p:tgtEl>
                                          <p:spTgt spid="3764226"/>
                                        </p:tgtEl>
                                      </p:cBhvr>
                                      <p:to x="100000" y="60000"/>
                                    </p:animScale>
                                    <p:animScale>
                                      <p:cBhvr>
                                        <p:cTn id="14" dur="166" decel="50000">
                                          <p:stCondLst>
                                            <p:cond delay="676"/>
                                          </p:stCondLst>
                                        </p:cTn>
                                        <p:tgtEl>
                                          <p:spTgt spid="3764226"/>
                                        </p:tgtEl>
                                      </p:cBhvr>
                                      <p:to x="100000" y="100000"/>
                                    </p:animScale>
                                    <p:animScale>
                                      <p:cBhvr>
                                        <p:cTn id="15" dur="26">
                                          <p:stCondLst>
                                            <p:cond delay="1312"/>
                                          </p:stCondLst>
                                        </p:cTn>
                                        <p:tgtEl>
                                          <p:spTgt spid="3764226"/>
                                        </p:tgtEl>
                                      </p:cBhvr>
                                      <p:to x="100000" y="80000"/>
                                    </p:animScale>
                                    <p:animScale>
                                      <p:cBhvr>
                                        <p:cTn id="16" dur="166" decel="50000">
                                          <p:stCondLst>
                                            <p:cond delay="1338"/>
                                          </p:stCondLst>
                                        </p:cTn>
                                        <p:tgtEl>
                                          <p:spTgt spid="3764226"/>
                                        </p:tgtEl>
                                      </p:cBhvr>
                                      <p:to x="100000" y="100000"/>
                                    </p:animScale>
                                    <p:animScale>
                                      <p:cBhvr>
                                        <p:cTn id="17" dur="26">
                                          <p:stCondLst>
                                            <p:cond delay="1642"/>
                                          </p:stCondLst>
                                        </p:cTn>
                                        <p:tgtEl>
                                          <p:spTgt spid="3764226"/>
                                        </p:tgtEl>
                                      </p:cBhvr>
                                      <p:to x="100000" y="90000"/>
                                    </p:animScale>
                                    <p:animScale>
                                      <p:cBhvr>
                                        <p:cTn id="18" dur="166" decel="50000">
                                          <p:stCondLst>
                                            <p:cond delay="1668"/>
                                          </p:stCondLst>
                                        </p:cTn>
                                        <p:tgtEl>
                                          <p:spTgt spid="3764226"/>
                                        </p:tgtEl>
                                      </p:cBhvr>
                                      <p:to x="100000" y="100000"/>
                                    </p:animScale>
                                    <p:animScale>
                                      <p:cBhvr>
                                        <p:cTn id="19" dur="26">
                                          <p:stCondLst>
                                            <p:cond delay="1808"/>
                                          </p:stCondLst>
                                        </p:cTn>
                                        <p:tgtEl>
                                          <p:spTgt spid="3764226"/>
                                        </p:tgtEl>
                                      </p:cBhvr>
                                      <p:to x="100000" y="95000"/>
                                    </p:animScale>
                                    <p:animScale>
                                      <p:cBhvr>
                                        <p:cTn id="20" dur="166" decel="50000">
                                          <p:stCondLst>
                                            <p:cond delay="1834"/>
                                          </p:stCondLst>
                                        </p:cTn>
                                        <p:tgtEl>
                                          <p:spTgt spid="376422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64227"/>
                                        </p:tgtEl>
                                        <p:attrNameLst>
                                          <p:attrName>style.visibility</p:attrName>
                                        </p:attrNameLst>
                                      </p:cBhvr>
                                      <p:to>
                                        <p:strVal val="visible"/>
                                      </p:to>
                                    </p:set>
                                    <p:animEffect transition="in" filter="box(in)">
                                      <p:cBhvr>
                                        <p:cTn id="25" dur="500"/>
                                        <p:tgtEl>
                                          <p:spTgt spid="3764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4226" grpId="0" animBg="1"/>
      <p:bldP spid="37642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6034" name="Rectangle 2"/>
          <p:cNvSpPr>
            <a:spLocks noGrp="1" noChangeArrowheads="1"/>
          </p:cNvSpPr>
          <p:nvPr>
            <p:ph type="title"/>
          </p:nvPr>
        </p:nvSpPr>
        <p:spPr>
          <a:xfrm>
            <a:off x="0" y="217488"/>
            <a:ext cx="9859963" cy="534987"/>
          </a:xfrm>
          <a:solidFill>
            <a:srgbClr val="0000FF"/>
          </a:solidFill>
        </p:spPr>
        <p:txBody>
          <a:bodyPr/>
          <a:lstStyle/>
          <a:p>
            <a:pPr>
              <a:defRPr/>
            </a:pPr>
            <a:r>
              <a:rPr lang="fa-IR" sz="3200" smtClean="0"/>
              <a:t>مباني سيستم هاي مديريت کيفيت</a:t>
            </a:r>
            <a:endParaRPr lang="en-US" sz="3200" smtClean="0"/>
          </a:p>
        </p:txBody>
      </p:sp>
      <p:sp>
        <p:nvSpPr>
          <p:cNvPr id="11267" name="Rectangle 3"/>
          <p:cNvSpPr>
            <a:spLocks noGrp="1" noChangeArrowheads="1"/>
          </p:cNvSpPr>
          <p:nvPr>
            <p:ph type="body" idx="1"/>
          </p:nvPr>
        </p:nvSpPr>
        <p:spPr>
          <a:xfrm>
            <a:off x="168275" y="962025"/>
            <a:ext cx="9604375" cy="5626100"/>
          </a:xfrm>
        </p:spPr>
        <p:txBody>
          <a:bodyPr/>
          <a:lstStyle/>
          <a:p>
            <a:pPr marL="0" indent="0" algn="just">
              <a:buFont typeface="Wingdings" pitchFamily="2" charset="2"/>
              <a:buChar char="q"/>
            </a:pPr>
            <a:r>
              <a:rPr lang="ar-SA" b="1" smtClean="0"/>
              <a:t>براي راهبري و اداره موفق يك سازمان ضروري است كه آن سازمان به طريقي نظام مند و شفاف هدايت و كنترل گردد .</a:t>
            </a:r>
            <a:endParaRPr lang="fa-IR" b="1" smtClean="0"/>
          </a:p>
          <a:p>
            <a:pPr marL="0" indent="0" algn="just">
              <a:buFont typeface="Wingdings" pitchFamily="2" charset="2"/>
              <a:buChar char="q"/>
            </a:pPr>
            <a:r>
              <a:rPr lang="ar-SA" b="1" smtClean="0"/>
              <a:t>موفقيت مي تواند ناشي از استقرار و برقرار نگهداشتن سيستم مديريتي باشد كه جهت بهبود مداوم عملكرد سازمان طراحي شده و در عين حال به نيازهاي تمامي طرف هاي ذينفع نيز توجه دارد .</a:t>
            </a:r>
            <a:endParaRPr lang="fa-IR" b="1" smtClean="0"/>
          </a:p>
          <a:p>
            <a:pPr marL="0" indent="0" algn="just">
              <a:buFont typeface="Wingdings" pitchFamily="2" charset="2"/>
              <a:buChar char="q"/>
            </a:pPr>
            <a:r>
              <a:rPr lang="ar-SA" b="1" smtClean="0"/>
              <a:t>مديريت كردن يك سازمان شامل مديريت كيفيت در بين ساير زمينه هاي مديريت مي باشد .</a:t>
            </a:r>
          </a:p>
          <a:p>
            <a:pPr marL="0" indent="0" algn="just">
              <a:buFont typeface="Wingdings" pitchFamily="2" charset="2"/>
              <a:buChar char="q"/>
            </a:pPr>
            <a:r>
              <a:rPr lang="ar-SA" b="1" smtClean="0"/>
              <a:t>براي مديريت كيفيت اصول هشتگانه زير مشخص شده است كه مي تواند توسط مديريت رده بالا به منظور راهبري سازمان به سوي عملكرد بهتر مورد استفاده قرار گيرد :</a:t>
            </a:r>
            <a:endParaRPr lang="en-US" b="1" smtClean="0"/>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3427413" y="5106988"/>
            <a:ext cx="2955925" cy="1516062"/>
          </a:xfrm>
          <a:prstGeom prst="roundRect">
            <a:avLst>
              <a:gd name="adj" fmla="val 0"/>
            </a:avLst>
          </a:prstGeom>
          <a:noFill/>
          <a:ln w="76200" cmpd="tri">
            <a:solidFill>
              <a:schemeClr val="tx1"/>
            </a:solidFill>
            <a:round/>
            <a:headEnd/>
            <a:tailEnd/>
          </a:ln>
        </p:spPr>
        <p:txBody>
          <a:bodyPr wrap="none" lIns="0" tIns="0" rIns="0" bIns="0" anchor="ctr"/>
          <a:lstStyle/>
          <a:p>
            <a:pPr algn="ctr" eaLnBrk="0" hangingPunct="0"/>
            <a:r>
              <a:rPr lang="fa-IR" sz="3300" b="1">
                <a:solidFill>
                  <a:schemeClr val="tx2"/>
                </a:solidFill>
                <a:cs typeface="B Titr" pitchFamily="2" charset="-78"/>
              </a:rPr>
              <a:t>اصول</a:t>
            </a:r>
          </a:p>
          <a:p>
            <a:pPr algn="ctr" eaLnBrk="0" hangingPunct="0"/>
            <a:r>
              <a:rPr lang="fa-IR" sz="3300" b="1">
                <a:solidFill>
                  <a:schemeClr val="tx2"/>
                </a:solidFill>
                <a:cs typeface="B Titr" pitchFamily="2" charset="-78"/>
              </a:rPr>
              <a:t>مدیریت کیفیت</a:t>
            </a:r>
          </a:p>
          <a:p>
            <a:pPr algn="ctr" eaLnBrk="0" hangingPunct="0"/>
            <a:r>
              <a:rPr lang="en-US" b="1">
                <a:solidFill>
                  <a:schemeClr val="tx2"/>
                </a:solidFill>
                <a:cs typeface="B Titr" pitchFamily="2" charset="-78"/>
              </a:rPr>
              <a:t>(ISO9000-2000)</a:t>
            </a:r>
            <a:endParaRPr lang="en-US" sz="2000" b="1">
              <a:solidFill>
                <a:schemeClr val="tx2"/>
              </a:solidFill>
              <a:cs typeface="B Titr" pitchFamily="2" charset="-78"/>
            </a:endParaRPr>
          </a:p>
        </p:txBody>
      </p:sp>
      <p:grpSp>
        <p:nvGrpSpPr>
          <p:cNvPr id="2" name="Group 3"/>
          <p:cNvGrpSpPr>
            <a:grpSpLocks/>
          </p:cNvGrpSpPr>
          <p:nvPr/>
        </p:nvGrpSpPr>
        <p:grpSpPr bwMode="auto">
          <a:xfrm>
            <a:off x="247650" y="1219200"/>
            <a:ext cx="9428163" cy="3884613"/>
            <a:chOff x="26" y="868"/>
            <a:chExt cx="5482" cy="2447"/>
          </a:xfrm>
          <a:noFill/>
        </p:grpSpPr>
        <p:sp>
          <p:nvSpPr>
            <p:cNvPr id="12294" name="_s9238"/>
            <p:cNvSpPr>
              <a:spLocks noChangeArrowheads="1"/>
            </p:cNvSpPr>
            <p:nvPr/>
          </p:nvSpPr>
          <p:spPr bwMode="auto">
            <a:xfrm>
              <a:off x="26" y="870"/>
              <a:ext cx="1608" cy="859"/>
            </a:xfrm>
            <a:prstGeom prst="roundRect">
              <a:avLst>
                <a:gd name="adj" fmla="val 0"/>
              </a:avLst>
            </a:prstGeom>
            <a:grpFill/>
            <a:ln w="38100" cmpd="dbl">
              <a:solidFill>
                <a:schemeClr val="tx1"/>
              </a:solidFill>
              <a:round/>
              <a:headEnd/>
              <a:tailEnd/>
            </a:ln>
          </p:spPr>
          <p:txBody>
            <a:bodyPr wrap="none" lIns="0" tIns="0" rIns="0" bIns="0" anchor="ctr"/>
            <a:lstStyle/>
            <a:p>
              <a:pPr algn="ctr" eaLnBrk="0" hangingPunct="0"/>
              <a:r>
                <a:rPr lang="fa-IR" sz="2500" b="1">
                  <a:solidFill>
                    <a:schemeClr val="tx2"/>
                  </a:solidFill>
                  <a:cs typeface="B Titr" pitchFamily="2" charset="-78"/>
                </a:rPr>
                <a:t>راهنمایی هایی</a:t>
              </a:r>
            </a:p>
            <a:p>
              <a:pPr algn="ctr" eaLnBrk="0" hangingPunct="0"/>
              <a:r>
                <a:rPr lang="fa-IR" sz="2500" b="1">
                  <a:solidFill>
                    <a:schemeClr val="tx2"/>
                  </a:solidFill>
                  <a:cs typeface="B Titr" pitchFamily="2" charset="-78"/>
                </a:rPr>
                <a:t>برای بهبود عملکرد</a:t>
              </a:r>
            </a:p>
            <a:p>
              <a:pPr algn="ctr" eaLnBrk="0" hangingPunct="0"/>
              <a:r>
                <a:rPr lang="en-US" b="1">
                  <a:solidFill>
                    <a:schemeClr val="tx2"/>
                  </a:solidFill>
                  <a:cs typeface="B Titr" pitchFamily="2" charset="-78"/>
                </a:rPr>
                <a:t>(ISO9004-2000)</a:t>
              </a:r>
              <a:endParaRPr lang="en-US" sz="2000" b="1">
                <a:solidFill>
                  <a:schemeClr val="tx2"/>
                </a:solidFill>
                <a:cs typeface="B Titr" pitchFamily="2" charset="-78"/>
              </a:endParaRPr>
            </a:p>
          </p:txBody>
        </p:sp>
        <p:sp>
          <p:nvSpPr>
            <p:cNvPr id="12295" name="_s9239"/>
            <p:cNvSpPr>
              <a:spLocks noChangeArrowheads="1"/>
            </p:cNvSpPr>
            <p:nvPr/>
          </p:nvSpPr>
          <p:spPr bwMode="auto">
            <a:xfrm>
              <a:off x="1937" y="868"/>
              <a:ext cx="1710" cy="860"/>
            </a:xfrm>
            <a:prstGeom prst="roundRect">
              <a:avLst>
                <a:gd name="adj" fmla="val 0"/>
              </a:avLst>
            </a:prstGeom>
            <a:grpFill/>
            <a:ln w="38100" cmpd="dbl">
              <a:solidFill>
                <a:schemeClr val="tx1"/>
              </a:solidFill>
              <a:round/>
              <a:headEnd/>
              <a:tailEnd/>
            </a:ln>
          </p:spPr>
          <p:txBody>
            <a:bodyPr wrap="none" lIns="0" tIns="0" rIns="0" bIns="0" anchor="ctr"/>
            <a:lstStyle/>
            <a:p>
              <a:pPr algn="ctr" eaLnBrk="0" hangingPunct="0"/>
              <a:r>
                <a:rPr lang="fa-IR" sz="2500" b="1">
                  <a:solidFill>
                    <a:schemeClr val="tx2"/>
                  </a:solidFill>
                  <a:cs typeface="B Titr" pitchFamily="2" charset="-78"/>
                </a:rPr>
                <a:t>منطق </a:t>
              </a:r>
              <a:r>
                <a:rPr lang="en-US" sz="2500" b="1">
                  <a:solidFill>
                    <a:schemeClr val="tx2"/>
                  </a:solidFill>
                  <a:cs typeface="B Titr" pitchFamily="2" charset="-78"/>
                </a:rPr>
                <a:t>PDCA</a:t>
              </a:r>
            </a:p>
            <a:p>
              <a:pPr algn="ctr" eaLnBrk="0" hangingPunct="0"/>
              <a:r>
                <a:rPr lang="fa-IR" sz="2500" b="1">
                  <a:solidFill>
                    <a:schemeClr val="tx2"/>
                  </a:solidFill>
                  <a:cs typeface="B Titr" pitchFamily="2" charset="-78"/>
                </a:rPr>
                <a:t>براي بهبود مستمر</a:t>
              </a:r>
              <a:endParaRPr lang="en-US" sz="2900" b="1">
                <a:solidFill>
                  <a:schemeClr val="tx2"/>
                </a:solidFill>
                <a:cs typeface="B Titr" pitchFamily="2" charset="-78"/>
              </a:endParaRPr>
            </a:p>
          </p:txBody>
        </p:sp>
        <p:sp>
          <p:nvSpPr>
            <p:cNvPr id="12296" name="_s9240"/>
            <p:cNvSpPr>
              <a:spLocks noChangeArrowheads="1"/>
            </p:cNvSpPr>
            <p:nvPr/>
          </p:nvSpPr>
          <p:spPr bwMode="auto">
            <a:xfrm>
              <a:off x="3949" y="870"/>
              <a:ext cx="1559" cy="859"/>
            </a:xfrm>
            <a:prstGeom prst="roundRect">
              <a:avLst>
                <a:gd name="adj" fmla="val 0"/>
              </a:avLst>
            </a:prstGeom>
            <a:grpFill/>
            <a:ln w="38100" cmpd="dbl">
              <a:solidFill>
                <a:schemeClr val="tx1"/>
              </a:solidFill>
              <a:round/>
              <a:headEnd/>
              <a:tailEnd/>
            </a:ln>
          </p:spPr>
          <p:txBody>
            <a:bodyPr wrap="none" lIns="0" tIns="0" rIns="0" bIns="0" anchor="ctr"/>
            <a:lstStyle/>
            <a:p>
              <a:pPr algn="ctr" eaLnBrk="0" hangingPunct="0"/>
              <a:r>
                <a:rPr lang="fa-IR" sz="2500" b="1">
                  <a:solidFill>
                    <a:schemeClr val="tx2"/>
                  </a:solidFill>
                  <a:cs typeface="B Titr" pitchFamily="2" charset="-78"/>
                </a:rPr>
                <a:t>راهنمایی هایی برای</a:t>
              </a:r>
            </a:p>
            <a:p>
              <a:pPr algn="ctr" eaLnBrk="0" hangingPunct="0"/>
              <a:r>
                <a:rPr lang="fa-IR" sz="2500" b="1">
                  <a:solidFill>
                    <a:schemeClr val="tx2"/>
                  </a:solidFill>
                  <a:cs typeface="B Titr" pitchFamily="2" charset="-78"/>
                </a:rPr>
                <a:t>ممیزی </a:t>
              </a:r>
              <a:r>
                <a:rPr lang="en-US" sz="2500" b="1">
                  <a:solidFill>
                    <a:schemeClr val="tx2"/>
                  </a:solidFill>
                  <a:cs typeface="B Titr" pitchFamily="2" charset="-78"/>
                </a:rPr>
                <a:t>QMS</a:t>
              </a:r>
              <a:endParaRPr lang="fa-IR" sz="2500" b="1">
                <a:solidFill>
                  <a:schemeClr val="tx2"/>
                </a:solidFill>
                <a:cs typeface="B Titr" pitchFamily="2" charset="-78"/>
              </a:endParaRPr>
            </a:p>
            <a:p>
              <a:pPr algn="ctr" eaLnBrk="0" hangingPunct="0"/>
              <a:r>
                <a:rPr lang="en-US" b="1">
                  <a:solidFill>
                    <a:schemeClr val="tx2"/>
                  </a:solidFill>
                  <a:cs typeface="B Titr" pitchFamily="2" charset="-78"/>
                </a:rPr>
                <a:t>(ISO19011-2002)</a:t>
              </a:r>
            </a:p>
          </p:txBody>
        </p:sp>
        <p:sp>
          <p:nvSpPr>
            <p:cNvPr id="12297" name="Line 7"/>
            <p:cNvSpPr>
              <a:spLocks noChangeShapeType="1"/>
            </p:cNvSpPr>
            <p:nvPr/>
          </p:nvSpPr>
          <p:spPr bwMode="auto">
            <a:xfrm>
              <a:off x="3647" y="1296"/>
              <a:ext cx="300" cy="2"/>
            </a:xfrm>
            <a:prstGeom prst="line">
              <a:avLst/>
            </a:prstGeom>
            <a:grpFill/>
            <a:ln w="38100" cmpd="dbl">
              <a:solidFill>
                <a:schemeClr val="tx1"/>
              </a:solidFill>
              <a:round/>
              <a:headEnd type="triangle" w="med" len="med"/>
              <a:tailEnd type="triangle" w="med" len="med"/>
            </a:ln>
          </p:spPr>
          <p:txBody>
            <a:bodyPr/>
            <a:lstStyle/>
            <a:p>
              <a:endParaRPr lang="fa-IR"/>
            </a:p>
          </p:txBody>
        </p:sp>
        <p:sp>
          <p:nvSpPr>
            <p:cNvPr id="12298" name="Line 8"/>
            <p:cNvSpPr>
              <a:spLocks noChangeShapeType="1"/>
            </p:cNvSpPr>
            <p:nvPr/>
          </p:nvSpPr>
          <p:spPr bwMode="auto">
            <a:xfrm>
              <a:off x="1632" y="1296"/>
              <a:ext cx="303" cy="2"/>
            </a:xfrm>
            <a:prstGeom prst="line">
              <a:avLst/>
            </a:prstGeom>
            <a:grpFill/>
            <a:ln w="38100" cmpd="dbl">
              <a:solidFill>
                <a:schemeClr val="tx1"/>
              </a:solidFill>
              <a:round/>
              <a:headEnd type="triangle" w="med" len="med"/>
              <a:tailEnd type="triangle" w="med" len="med"/>
            </a:ln>
          </p:spPr>
          <p:txBody>
            <a:bodyPr/>
            <a:lstStyle/>
            <a:p>
              <a:endParaRPr lang="fa-IR"/>
            </a:p>
          </p:txBody>
        </p:sp>
        <p:sp>
          <p:nvSpPr>
            <p:cNvPr id="12299" name="Line 9"/>
            <p:cNvSpPr>
              <a:spLocks noChangeShapeType="1"/>
            </p:cNvSpPr>
            <p:nvPr/>
          </p:nvSpPr>
          <p:spPr bwMode="auto">
            <a:xfrm flipV="1">
              <a:off x="2691" y="2930"/>
              <a:ext cx="1" cy="385"/>
            </a:xfrm>
            <a:prstGeom prst="line">
              <a:avLst/>
            </a:prstGeom>
            <a:grpFill/>
            <a:ln w="38100" cmpd="dbl">
              <a:solidFill>
                <a:schemeClr val="tx1"/>
              </a:solidFill>
              <a:round/>
              <a:headEnd/>
              <a:tailEnd type="triangle" w="med" len="med"/>
            </a:ln>
          </p:spPr>
          <p:txBody>
            <a:bodyPr/>
            <a:lstStyle/>
            <a:p>
              <a:endParaRPr lang="fa-IR"/>
            </a:p>
          </p:txBody>
        </p:sp>
        <p:sp>
          <p:nvSpPr>
            <p:cNvPr id="12300" name="Line 10"/>
            <p:cNvSpPr>
              <a:spLocks noChangeShapeType="1"/>
            </p:cNvSpPr>
            <p:nvPr/>
          </p:nvSpPr>
          <p:spPr bwMode="auto">
            <a:xfrm flipH="1">
              <a:off x="648" y="2400"/>
              <a:ext cx="1215" cy="4"/>
            </a:xfrm>
            <a:prstGeom prst="line">
              <a:avLst/>
            </a:prstGeom>
            <a:grpFill/>
            <a:ln w="38100" cmpd="dbl">
              <a:solidFill>
                <a:schemeClr val="tx1"/>
              </a:solidFill>
              <a:round/>
              <a:headEnd/>
              <a:tailEnd/>
            </a:ln>
          </p:spPr>
          <p:txBody>
            <a:bodyPr/>
            <a:lstStyle/>
            <a:p>
              <a:endParaRPr lang="fa-IR"/>
            </a:p>
          </p:txBody>
        </p:sp>
        <p:sp>
          <p:nvSpPr>
            <p:cNvPr id="12301" name="Line 11"/>
            <p:cNvSpPr>
              <a:spLocks noChangeShapeType="1"/>
            </p:cNvSpPr>
            <p:nvPr/>
          </p:nvSpPr>
          <p:spPr bwMode="auto">
            <a:xfrm flipH="1">
              <a:off x="3600" y="2400"/>
              <a:ext cx="1215" cy="4"/>
            </a:xfrm>
            <a:prstGeom prst="line">
              <a:avLst/>
            </a:prstGeom>
            <a:grpFill/>
            <a:ln w="38100" cmpd="dbl">
              <a:solidFill>
                <a:schemeClr val="tx1"/>
              </a:solidFill>
              <a:round/>
              <a:headEnd/>
              <a:tailEnd/>
            </a:ln>
          </p:spPr>
          <p:txBody>
            <a:bodyPr/>
            <a:lstStyle/>
            <a:p>
              <a:endParaRPr lang="fa-IR"/>
            </a:p>
          </p:txBody>
        </p:sp>
        <p:sp>
          <p:nvSpPr>
            <p:cNvPr id="12302" name="Line 12"/>
            <p:cNvSpPr>
              <a:spLocks noChangeShapeType="1"/>
            </p:cNvSpPr>
            <p:nvPr/>
          </p:nvSpPr>
          <p:spPr bwMode="auto">
            <a:xfrm flipV="1">
              <a:off x="652" y="1728"/>
              <a:ext cx="2" cy="672"/>
            </a:xfrm>
            <a:prstGeom prst="line">
              <a:avLst/>
            </a:prstGeom>
            <a:grpFill/>
            <a:ln w="38100" cmpd="dbl">
              <a:solidFill>
                <a:schemeClr val="tx1"/>
              </a:solidFill>
              <a:round/>
              <a:headEnd/>
              <a:tailEnd type="triangle" w="med" len="med"/>
            </a:ln>
          </p:spPr>
          <p:txBody>
            <a:bodyPr/>
            <a:lstStyle/>
            <a:p>
              <a:endParaRPr lang="fa-IR"/>
            </a:p>
          </p:txBody>
        </p:sp>
        <p:sp>
          <p:nvSpPr>
            <p:cNvPr id="12303" name="Line 13"/>
            <p:cNvSpPr>
              <a:spLocks noChangeShapeType="1"/>
            </p:cNvSpPr>
            <p:nvPr/>
          </p:nvSpPr>
          <p:spPr bwMode="auto">
            <a:xfrm flipV="1">
              <a:off x="4812" y="1728"/>
              <a:ext cx="2" cy="672"/>
            </a:xfrm>
            <a:prstGeom prst="line">
              <a:avLst/>
            </a:prstGeom>
            <a:grpFill/>
            <a:ln w="38100" cmpd="dbl">
              <a:solidFill>
                <a:schemeClr val="tx1"/>
              </a:solidFill>
              <a:round/>
              <a:headEnd/>
              <a:tailEnd type="triangle" w="med" len="med"/>
            </a:ln>
          </p:spPr>
          <p:txBody>
            <a:bodyPr/>
            <a:lstStyle/>
            <a:p>
              <a:endParaRPr lang="fa-IR"/>
            </a:p>
          </p:txBody>
        </p:sp>
        <p:sp>
          <p:nvSpPr>
            <p:cNvPr id="12304" name="AutoShape 14"/>
            <p:cNvSpPr>
              <a:spLocks noChangeArrowheads="1"/>
            </p:cNvSpPr>
            <p:nvPr/>
          </p:nvSpPr>
          <p:spPr bwMode="auto">
            <a:xfrm>
              <a:off x="1872" y="1973"/>
              <a:ext cx="1719" cy="955"/>
            </a:xfrm>
            <a:prstGeom prst="roundRect">
              <a:avLst>
                <a:gd name="adj" fmla="val 0"/>
              </a:avLst>
            </a:prstGeom>
            <a:grpFill/>
            <a:ln w="38100" cmpd="dbl">
              <a:solidFill>
                <a:schemeClr val="tx1"/>
              </a:solidFill>
              <a:round/>
              <a:headEnd/>
              <a:tailEnd/>
            </a:ln>
          </p:spPr>
          <p:txBody>
            <a:bodyPr wrap="none" lIns="0" tIns="0" rIns="0" bIns="0" anchor="ctr"/>
            <a:lstStyle/>
            <a:p>
              <a:pPr algn="ctr" eaLnBrk="0" hangingPunct="0"/>
              <a:r>
                <a:rPr lang="fa-IR" sz="3000" b="1">
                  <a:solidFill>
                    <a:schemeClr val="tx2"/>
                  </a:solidFill>
                  <a:cs typeface="B Titr" pitchFamily="2" charset="-78"/>
                </a:rPr>
                <a:t>مدل و الزامات</a:t>
              </a:r>
            </a:p>
            <a:p>
              <a:pPr algn="ctr" eaLnBrk="0" hangingPunct="0"/>
              <a:r>
                <a:rPr lang="fa-IR" b="1">
                  <a:solidFill>
                    <a:schemeClr val="tx2"/>
                  </a:solidFill>
                  <a:cs typeface="B Titr" pitchFamily="2" charset="-78"/>
                </a:rPr>
                <a:t>سیستم مدیریت کیفیت</a:t>
              </a:r>
              <a:endParaRPr lang="en-US" b="1">
                <a:solidFill>
                  <a:schemeClr val="tx2"/>
                </a:solidFill>
                <a:cs typeface="B Titr" pitchFamily="2" charset="-78"/>
              </a:endParaRPr>
            </a:p>
            <a:p>
              <a:pPr algn="ctr" eaLnBrk="0" hangingPunct="0"/>
              <a:r>
                <a:rPr lang="en-US" b="1">
                  <a:solidFill>
                    <a:schemeClr val="tx2"/>
                  </a:solidFill>
                  <a:cs typeface="B Titr" pitchFamily="2" charset="-78"/>
                </a:rPr>
                <a:t>(ISO9001-2000)</a:t>
              </a:r>
            </a:p>
          </p:txBody>
        </p:sp>
      </p:grpSp>
      <p:sp>
        <p:nvSpPr>
          <p:cNvPr id="12292" name="Rectangle 15"/>
          <p:cNvSpPr>
            <a:spLocks noChangeArrowheads="1"/>
          </p:cNvSpPr>
          <p:nvPr/>
        </p:nvSpPr>
        <p:spPr bwMode="auto">
          <a:xfrm>
            <a:off x="0" y="63500"/>
            <a:ext cx="9906000" cy="838200"/>
          </a:xfrm>
          <a:prstGeom prst="rect">
            <a:avLst/>
          </a:prstGeom>
          <a:solidFill>
            <a:srgbClr val="0000FF"/>
          </a:solidFill>
          <a:ln w="9525">
            <a:noFill/>
            <a:miter lim="800000"/>
            <a:headEnd/>
            <a:tailEnd/>
          </a:ln>
        </p:spPr>
        <p:txBody>
          <a:bodyPr anchor="ctr"/>
          <a:lstStyle/>
          <a:p>
            <a:pPr algn="ctr" defTabSz="977900" eaLnBrk="0" hangingPunct="0"/>
            <a:r>
              <a:rPr lang="fa-IR" sz="3800" b="1" dirty="0">
                <a:solidFill>
                  <a:schemeClr val="bg1"/>
                </a:solidFill>
              </a:rPr>
              <a:t>خانواده استانداردهای </a:t>
            </a:r>
            <a:r>
              <a:rPr lang="en-US" sz="3800" b="1" dirty="0">
                <a:solidFill>
                  <a:schemeClr val="bg1"/>
                </a:solidFill>
              </a:rPr>
              <a:t>ISO9000-2000</a:t>
            </a:r>
            <a:endParaRPr lang="en-US" b="1" dirty="0">
              <a:solidFill>
                <a:srgbClr val="000099"/>
              </a:solidFill>
              <a:cs typeface="B Jadid" pitchFamily="2" charset="-78"/>
            </a:endParaRPr>
          </a:p>
        </p:txBody>
      </p:sp>
      <p:sp>
        <p:nvSpPr>
          <p:cNvPr id="4218896" name="Rectangle 16"/>
          <p:cNvSpPr>
            <a:spLocks noChangeArrowheads="1"/>
          </p:cNvSpPr>
          <p:nvPr/>
        </p:nvSpPr>
        <p:spPr bwMode="auto">
          <a:xfrm>
            <a:off x="3327400" y="4979988"/>
            <a:ext cx="3179763" cy="1766887"/>
          </a:xfrm>
          <a:prstGeom prst="rect">
            <a:avLst/>
          </a:prstGeom>
          <a:noFill/>
          <a:ln w="127000">
            <a:solidFill>
              <a:srgbClr val="FF99CC"/>
            </a:solidFill>
            <a:miter lim="800000"/>
            <a:headEnd type="none" w="sm" len="sm"/>
            <a:tailEnd type="none" w="sm" len="sm"/>
          </a:ln>
        </p:spPr>
        <p:txBody>
          <a:bodyPr wrap="none" anchor="ctr"/>
          <a:lstStyle/>
          <a:p>
            <a:pPr eaLnBrk="0" hangingPunct="0">
              <a:spcBef>
                <a:spcPct val="50000"/>
              </a:spcBef>
            </a:pPr>
            <a:endParaRPr lang="fa-IR"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218896"/>
                                        </p:tgtEl>
                                        <p:attrNameLst>
                                          <p:attrName>style.visibility</p:attrName>
                                        </p:attrNameLst>
                                      </p:cBhvr>
                                      <p:to>
                                        <p:strVal val="visible"/>
                                      </p:to>
                                    </p:set>
                                    <p:animEffect transition="in" filter="wheel(4)">
                                      <p:cBhvr>
                                        <p:cTn id="7" dur="2000"/>
                                        <p:tgtEl>
                                          <p:spTgt spid="4218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89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1046" name="Rectangle 6"/>
          <p:cNvSpPr>
            <a:spLocks noGrp="1" noChangeArrowheads="1"/>
          </p:cNvSpPr>
          <p:nvPr>
            <p:ph type="title"/>
          </p:nvPr>
        </p:nvSpPr>
        <p:spPr>
          <a:xfrm>
            <a:off x="0" y="217488"/>
            <a:ext cx="9859963" cy="534987"/>
          </a:xfrm>
          <a:solidFill>
            <a:srgbClr val="0000FF"/>
          </a:solidFill>
        </p:spPr>
        <p:txBody>
          <a:bodyPr/>
          <a:lstStyle/>
          <a:p>
            <a:pPr>
              <a:defRPr/>
            </a:pPr>
            <a:r>
              <a:rPr lang="fa-IR" sz="3200" dirty="0" smtClean="0"/>
              <a:t>اصول مدیریت کیفیت</a:t>
            </a:r>
            <a:endParaRPr lang="en-US" sz="3200" dirty="0"/>
          </a:p>
        </p:txBody>
      </p:sp>
      <p:sp>
        <p:nvSpPr>
          <p:cNvPr id="13315" name="Rectangle 7"/>
          <p:cNvSpPr>
            <a:spLocks noGrp="1" noChangeArrowheads="1"/>
          </p:cNvSpPr>
          <p:nvPr>
            <p:ph type="body" idx="1"/>
          </p:nvPr>
        </p:nvSpPr>
        <p:spPr>
          <a:xfrm>
            <a:off x="77788" y="987425"/>
            <a:ext cx="9571037" cy="5543550"/>
          </a:xfrm>
        </p:spPr>
        <p:txBody>
          <a:bodyPr/>
          <a:lstStyle/>
          <a:p>
            <a:pPr marL="0" indent="0">
              <a:lnSpc>
                <a:spcPct val="90000"/>
              </a:lnSpc>
              <a:spcBef>
                <a:spcPts val="1200"/>
              </a:spcBef>
              <a:buFont typeface="Wingdings" pitchFamily="2" charset="2"/>
              <a:buChar char="q"/>
            </a:pPr>
            <a:r>
              <a:rPr lang="ar-SA" sz="4000" b="1" smtClean="0"/>
              <a:t>مشتري محوري </a:t>
            </a:r>
            <a:endParaRPr lang="fa-IR" sz="4000" b="1" smtClean="0"/>
          </a:p>
          <a:p>
            <a:pPr marL="0" indent="0">
              <a:lnSpc>
                <a:spcPct val="90000"/>
              </a:lnSpc>
              <a:spcBef>
                <a:spcPts val="1200"/>
              </a:spcBef>
              <a:buFont typeface="Wingdings" pitchFamily="2" charset="2"/>
              <a:buChar char="q"/>
            </a:pPr>
            <a:r>
              <a:rPr lang="ar-SA" sz="4000" b="1" smtClean="0"/>
              <a:t>راهبري   </a:t>
            </a:r>
            <a:endParaRPr lang="fa-IR" sz="4000" b="1" smtClean="0"/>
          </a:p>
          <a:p>
            <a:pPr marL="0" indent="0">
              <a:lnSpc>
                <a:spcPct val="90000"/>
              </a:lnSpc>
              <a:spcBef>
                <a:spcPts val="1200"/>
              </a:spcBef>
              <a:buFont typeface="Wingdings" pitchFamily="2" charset="2"/>
              <a:buChar char="q"/>
            </a:pPr>
            <a:r>
              <a:rPr lang="ar-SA" sz="4000" b="1" smtClean="0"/>
              <a:t>دخيل بودن افراد</a:t>
            </a:r>
            <a:r>
              <a:rPr lang="en-US" sz="4000" b="1" smtClean="0"/>
              <a:t> </a:t>
            </a:r>
            <a:endParaRPr lang="fa-IR" sz="4000" b="1" smtClean="0"/>
          </a:p>
          <a:p>
            <a:pPr marL="0" indent="0">
              <a:lnSpc>
                <a:spcPct val="90000"/>
              </a:lnSpc>
              <a:spcBef>
                <a:spcPts val="1200"/>
              </a:spcBef>
              <a:buFont typeface="Wingdings" pitchFamily="2" charset="2"/>
              <a:buChar char="q"/>
            </a:pPr>
            <a:r>
              <a:rPr lang="ar-SA" sz="4000" b="1" smtClean="0"/>
              <a:t>رويكرد فرآيندي</a:t>
            </a:r>
            <a:endParaRPr lang="fa-IR" sz="4000" b="1" smtClean="0"/>
          </a:p>
          <a:p>
            <a:pPr marL="0" indent="0">
              <a:lnSpc>
                <a:spcPct val="90000"/>
              </a:lnSpc>
              <a:spcBef>
                <a:spcPts val="1200"/>
              </a:spcBef>
              <a:buFont typeface="Wingdings" pitchFamily="2" charset="2"/>
              <a:buChar char="q"/>
            </a:pPr>
            <a:r>
              <a:rPr lang="ar-SA" sz="4000" b="1" smtClean="0"/>
              <a:t>رويكرد سيستمي در مديريت</a:t>
            </a:r>
            <a:endParaRPr lang="fa-IR" sz="4000" b="1" smtClean="0"/>
          </a:p>
          <a:p>
            <a:pPr marL="0" indent="0">
              <a:lnSpc>
                <a:spcPct val="90000"/>
              </a:lnSpc>
              <a:spcBef>
                <a:spcPts val="1200"/>
              </a:spcBef>
              <a:buFont typeface="Wingdings" pitchFamily="2" charset="2"/>
              <a:buChar char="q"/>
            </a:pPr>
            <a:r>
              <a:rPr lang="ar-SA" sz="4000" b="1" smtClean="0"/>
              <a:t>بهبود مداوم</a:t>
            </a:r>
            <a:endParaRPr lang="fa-IR" sz="4000" b="1" smtClean="0"/>
          </a:p>
          <a:p>
            <a:pPr marL="0" indent="0">
              <a:lnSpc>
                <a:spcPct val="90000"/>
              </a:lnSpc>
              <a:spcBef>
                <a:spcPts val="1200"/>
              </a:spcBef>
              <a:buFont typeface="Wingdings" pitchFamily="2" charset="2"/>
              <a:buChar char="q"/>
            </a:pPr>
            <a:r>
              <a:rPr lang="ar-SA" sz="4000" b="1" smtClean="0"/>
              <a:t>رويكرد واقع بينانه در تصميم گيري</a:t>
            </a:r>
            <a:endParaRPr lang="fa-IR" sz="4000" b="1" smtClean="0"/>
          </a:p>
          <a:p>
            <a:pPr marL="0" indent="0">
              <a:lnSpc>
                <a:spcPct val="90000"/>
              </a:lnSpc>
              <a:spcBef>
                <a:spcPts val="1200"/>
              </a:spcBef>
              <a:buFont typeface="Wingdings" pitchFamily="2" charset="2"/>
              <a:buChar char="q"/>
            </a:pPr>
            <a:r>
              <a:rPr lang="ar-SA" sz="4000" b="1" smtClean="0"/>
              <a:t>روابط سودبخش متقابل با تأمين كننده</a:t>
            </a:r>
            <a:endParaRPr lang="en-US" sz="4000" b="1"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687" name="Rectangle 7"/>
          <p:cNvSpPr>
            <a:spLocks noGrp="1" noChangeArrowheads="1"/>
          </p:cNvSpPr>
          <p:nvPr>
            <p:ph type="title"/>
          </p:nvPr>
        </p:nvSpPr>
        <p:spPr>
          <a:xfrm>
            <a:off x="0" y="217488"/>
            <a:ext cx="9859963" cy="534987"/>
          </a:xfrm>
          <a:solidFill>
            <a:srgbClr val="0000FF"/>
          </a:solidFill>
        </p:spPr>
        <p:txBody>
          <a:bodyPr/>
          <a:lstStyle/>
          <a:p>
            <a:pPr>
              <a:defRPr/>
            </a:pPr>
            <a:r>
              <a:rPr lang="fa-IR" sz="3200" dirty="0" smtClean="0"/>
              <a:t>اصول هشتگانه مديريت کيفيت</a:t>
            </a:r>
            <a:endParaRPr lang="en-US" sz="3200" dirty="0" smtClean="0"/>
          </a:p>
        </p:txBody>
      </p:sp>
      <p:sp>
        <p:nvSpPr>
          <p:cNvPr id="14339" name="Rectangle 8"/>
          <p:cNvSpPr>
            <a:spLocks noGrp="1" noChangeArrowheads="1"/>
          </p:cNvSpPr>
          <p:nvPr>
            <p:ph type="body" idx="1"/>
          </p:nvPr>
        </p:nvSpPr>
        <p:spPr>
          <a:xfrm>
            <a:off x="366713" y="1184275"/>
            <a:ext cx="9094787" cy="4174220"/>
          </a:xfrm>
        </p:spPr>
        <p:txBody>
          <a:bodyPr/>
          <a:lstStyle/>
          <a:p>
            <a:pPr marL="0" indent="0">
              <a:buFont typeface="Wingdings" pitchFamily="2" charset="2"/>
              <a:buChar char="q"/>
            </a:pPr>
            <a:r>
              <a:rPr lang="ar-SA" sz="4800" b="1" dirty="0" smtClean="0">
                <a:cs typeface="B Nazanin" pitchFamily="2" charset="-78"/>
              </a:rPr>
              <a:t>مشتري محوري</a:t>
            </a:r>
            <a:r>
              <a:rPr lang="fa-IR" sz="4800" b="1" dirty="0" smtClean="0">
                <a:cs typeface="B Nazanin" pitchFamily="2" charset="-78"/>
              </a:rPr>
              <a:t>  </a:t>
            </a:r>
            <a:r>
              <a:rPr lang="fa-IR" sz="4800" b="1" dirty="0" smtClean="0">
                <a:cs typeface="B Nazanin" pitchFamily="2" charset="-78"/>
              </a:rPr>
              <a:t>   </a:t>
            </a:r>
            <a:r>
              <a:rPr lang="en-US" sz="4800" b="1" dirty="0" smtClean="0">
                <a:cs typeface="B Nazanin" pitchFamily="2" charset="-78"/>
              </a:rPr>
              <a:t>F</a:t>
            </a:r>
            <a:r>
              <a:rPr lang="en-US" sz="4400" b="1" dirty="0" smtClean="0"/>
              <a:t>ocus</a:t>
            </a:r>
            <a:r>
              <a:rPr lang="fa-IR" sz="4400" b="1" dirty="0" smtClean="0"/>
              <a:t>  </a:t>
            </a:r>
            <a:r>
              <a:rPr lang="en-US" sz="4400" b="1" dirty="0" smtClean="0"/>
              <a:t>Customer</a:t>
            </a:r>
            <a:endParaRPr lang="fa-IR" sz="4400" b="1" dirty="0" smtClean="0">
              <a:cs typeface="Arial" pitchFamily="34" charset="0"/>
            </a:endParaRPr>
          </a:p>
          <a:p>
            <a:pPr marL="0" indent="0">
              <a:buFontTx/>
              <a:buNone/>
            </a:pPr>
            <a:endParaRPr lang="en-US" sz="1400" b="1" dirty="0" smtClean="0"/>
          </a:p>
          <a:p>
            <a:pPr marL="0" indent="0">
              <a:buFontTx/>
              <a:buNone/>
            </a:pPr>
            <a:endParaRPr lang="en-US" sz="1400" b="1" dirty="0" smtClean="0"/>
          </a:p>
          <a:p>
            <a:pPr marL="0" indent="0" algn="just">
              <a:buFontTx/>
              <a:buNone/>
            </a:pPr>
            <a:r>
              <a:rPr lang="ar-SA" sz="4000" b="1" dirty="0" smtClean="0"/>
              <a:t>سازمان ها به مشتريان خود وابسته هستند و لذا بايستي نيازهاي حال و آينده مشتريان را درك نمايند ، خواسته هاي آنها را برآورده سازند و در جهت فراتر رفتن از انتظارات مشتري تلاش كنند . </a:t>
            </a:r>
            <a:endParaRPr lang="en-US" sz="4000" b="1" dirty="0" smtClean="0"/>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96850" y="938213"/>
            <a:ext cx="9575800" cy="32226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Char char="q"/>
            </a:pPr>
            <a:r>
              <a:rPr lang="ar-SA" sz="4800" b="1">
                <a:cs typeface="B Nazanin" pitchFamily="2" charset="-78"/>
              </a:rPr>
              <a:t> راهبري</a:t>
            </a:r>
            <a:r>
              <a:rPr lang="en-US" sz="4800" b="1">
                <a:cs typeface="B Nazanin" pitchFamily="2" charset="-78"/>
              </a:rPr>
              <a:t>  </a:t>
            </a:r>
            <a:r>
              <a:rPr lang="fa-IR" sz="4800" b="1">
                <a:cs typeface="B Nazanin" pitchFamily="2" charset="-78"/>
              </a:rPr>
              <a:t>                            </a:t>
            </a:r>
            <a:r>
              <a:rPr lang="en-US" sz="4800" b="1">
                <a:cs typeface="B Nazanin" pitchFamily="2" charset="-78"/>
              </a:rPr>
              <a:t>Leadership</a:t>
            </a:r>
            <a:endParaRPr lang="fa-IR" sz="4800" b="1">
              <a:cs typeface="B Nazanin" pitchFamily="2" charset="-78"/>
            </a:endParaRPr>
          </a:p>
          <a:p>
            <a:pPr algn="just" defTabSz="974725" eaLnBrk="0" hangingPunct="0">
              <a:spcBef>
                <a:spcPct val="50000"/>
              </a:spcBef>
              <a:buFont typeface="Wingdings" pitchFamily="2" charset="2"/>
              <a:buNone/>
            </a:pPr>
            <a:r>
              <a:rPr lang="ar-SA" sz="3600" b="1"/>
              <a:t>راهبران وحدت مقصد و جهت گيري سازمان را ايجاد مي كنند . آنان بايستي محيط درون سازمان را به نحوي آورده و برقرار نگهدارند تا افراد بتوانند در دست يابي به اهداف سازمان به طور كامل دخيل شوند .</a:t>
            </a:r>
            <a:endParaRPr lang="fa-IR" sz="3600" b="1"/>
          </a:p>
        </p:txBody>
      </p:sp>
      <p:sp>
        <p:nvSpPr>
          <p:cNvPr id="3660806" name="Rectangle 6"/>
          <p:cNvSpPr>
            <a:spLocks noChangeArrowheads="1"/>
          </p:cNvSpPr>
          <p:nvPr/>
        </p:nvSpPr>
        <p:spPr bwMode="auto">
          <a:xfrm>
            <a:off x="0" y="183014"/>
            <a:ext cx="9926638"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dirty="0">
                <a:solidFill>
                  <a:schemeClr val="bg1"/>
                </a:solidFill>
                <a:latin typeface="Arial" charset="0"/>
              </a:rPr>
              <a:t>اصول هشتگانه مديريت کيفيت</a:t>
            </a:r>
            <a:endParaRPr lang="en-US" sz="3200" b="1" dirty="0">
              <a:solidFill>
                <a:schemeClr val="bg1"/>
              </a:solidFill>
              <a:latin typeface="Arial" charset="0"/>
            </a:endParaRPr>
          </a:p>
        </p:txBody>
      </p:sp>
      <p:pic>
        <p:nvPicPr>
          <p:cNvPr id="15364" name="Picture 8"/>
          <p:cNvPicPr>
            <a:picLocks noChangeAspect="1" noChangeArrowheads="1"/>
          </p:cNvPicPr>
          <p:nvPr/>
        </p:nvPicPr>
        <p:blipFill>
          <a:blip r:embed="rId3" cstate="print"/>
          <a:srcRect/>
          <a:stretch>
            <a:fillRect/>
          </a:stretch>
        </p:blipFill>
        <p:spPr bwMode="auto">
          <a:xfrm>
            <a:off x="2281238" y="4689475"/>
            <a:ext cx="5346700" cy="2168525"/>
          </a:xfrm>
          <a:prstGeom prst="rect">
            <a:avLst/>
          </a:prstGeom>
          <a:noFill/>
          <a:ln w="9525">
            <a:noFill/>
            <a:miter lim="800000"/>
            <a:headEnd/>
            <a:tailEnd/>
          </a:ln>
        </p:spPr>
      </p:pic>
      <p:grpSp>
        <p:nvGrpSpPr>
          <p:cNvPr id="2" name="Group 14"/>
          <p:cNvGrpSpPr>
            <a:grpSpLocks/>
          </p:cNvGrpSpPr>
          <p:nvPr/>
        </p:nvGrpSpPr>
        <p:grpSpPr bwMode="auto">
          <a:xfrm>
            <a:off x="4408488" y="4403725"/>
            <a:ext cx="827087" cy="773113"/>
            <a:chOff x="1405" y="3005"/>
            <a:chExt cx="819" cy="794"/>
          </a:xfrm>
        </p:grpSpPr>
        <p:sp>
          <p:nvSpPr>
            <p:cNvPr id="15366" name="AutoShape 11"/>
            <p:cNvSpPr>
              <a:spLocks noChangeArrowheads="1"/>
            </p:cNvSpPr>
            <p:nvPr/>
          </p:nvSpPr>
          <p:spPr bwMode="auto">
            <a:xfrm>
              <a:off x="1531" y="3117"/>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lgn="ctr">
              <a:solidFill>
                <a:schemeClr val="tx1"/>
              </a:solidFill>
              <a:round/>
              <a:headEnd/>
              <a:tailEnd/>
            </a:ln>
          </p:spPr>
          <p:txBody>
            <a:bodyPr wrap="none" lIns="9525" tIns="9525" rIns="9525" bIns="9525" anchor="ctr">
              <a:spAutoFit/>
            </a:bodyPr>
            <a:lstStyle/>
            <a:p>
              <a:pPr eaLnBrk="0" hangingPunct="0">
                <a:spcBef>
                  <a:spcPct val="50000"/>
                </a:spcBef>
              </a:pPr>
              <a:endParaRPr lang="fa-IR"/>
            </a:p>
          </p:txBody>
        </p:sp>
        <p:sp>
          <p:nvSpPr>
            <p:cNvPr id="15367" name="AutoShape 12"/>
            <p:cNvSpPr>
              <a:spLocks noChangeArrowheads="1"/>
            </p:cNvSpPr>
            <p:nvPr/>
          </p:nvSpPr>
          <p:spPr bwMode="auto">
            <a:xfrm>
              <a:off x="1405" y="3005"/>
              <a:ext cx="819" cy="7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56 h 21600"/>
                <a:gd name="T26" fmla="*/ 18435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lgn="ctr">
              <a:solidFill>
                <a:schemeClr val="tx1"/>
              </a:solidFill>
              <a:round/>
              <a:headEnd/>
              <a:tailEnd/>
            </a:ln>
          </p:spPr>
          <p:txBody>
            <a:bodyPr lIns="9525" tIns="9525" rIns="9525" bIns="9525" anchor="ctr">
              <a:spAutoFit/>
            </a:bodyPr>
            <a:lstStyle/>
            <a:p>
              <a:pPr eaLnBrk="0" hangingPunct="0">
                <a:spcBef>
                  <a:spcPct val="50000"/>
                </a:spcBef>
              </a:pPr>
              <a:endParaRPr lang="fa-IR"/>
            </a:p>
          </p:txBody>
        </p:sp>
        <p:sp>
          <p:nvSpPr>
            <p:cNvPr id="15368" name="AutoShape 13"/>
            <p:cNvSpPr>
              <a:spLocks noChangeArrowheads="1"/>
            </p:cNvSpPr>
            <p:nvPr/>
          </p:nvSpPr>
          <p:spPr bwMode="auto">
            <a:xfrm>
              <a:off x="1712" y="3312"/>
              <a:ext cx="214" cy="1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9 w 21600"/>
                <a:gd name="T25" fmla="*/ 3120 h 21600"/>
                <a:gd name="T26" fmla="*/ 18471 w 21600"/>
                <a:gd name="T27" fmla="*/ 184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lgn="ctr">
              <a:solidFill>
                <a:schemeClr val="tx1"/>
              </a:solidFill>
              <a:round/>
              <a:headEnd/>
              <a:tailEnd/>
            </a:ln>
          </p:spPr>
          <p:txBody>
            <a:bodyPr lIns="9525" tIns="9525" rIns="9525" bIns="9525" anchor="ctr">
              <a:spAutoFit/>
            </a:bodyPr>
            <a:lstStyle/>
            <a:p>
              <a:pPr eaLnBrk="0" hangingPunct="0">
                <a:spcBef>
                  <a:spcPct val="50000"/>
                </a:spcBef>
              </a:pPr>
              <a:endParaRPr lang="fa-IR"/>
            </a:p>
          </p:txBody>
        </p:sp>
      </p:gr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1144588"/>
            <a:ext cx="9772650" cy="3187700"/>
          </a:xfrm>
          <a:prstGeom prst="rect">
            <a:avLst/>
          </a:prstGeom>
          <a:noFill/>
          <a:ln w="9525">
            <a:noFill/>
            <a:miter lim="800000"/>
            <a:headEnd/>
            <a:tailEnd/>
          </a:ln>
        </p:spPr>
        <p:txBody>
          <a:bodyPr lIns="9525" tIns="9525" rIns="9525" bIns="9525">
            <a:spAutoFit/>
          </a:bodyPr>
          <a:lstStyle/>
          <a:p>
            <a:pPr eaLnBrk="0" hangingPunct="0">
              <a:buFont typeface="Wingdings" pitchFamily="2" charset="2"/>
              <a:buChar char="q"/>
            </a:pPr>
            <a:r>
              <a:rPr lang="ar-SA" sz="4800" b="1">
                <a:solidFill>
                  <a:srgbClr val="000099"/>
                </a:solidFill>
                <a:cs typeface="B Nazanin" pitchFamily="2" charset="-78"/>
              </a:rPr>
              <a:t>دخيل بودن افرا</a:t>
            </a:r>
            <a:r>
              <a:rPr lang="fa-IR" sz="4800" b="1">
                <a:solidFill>
                  <a:srgbClr val="000099"/>
                </a:solidFill>
                <a:cs typeface="B Nazanin" pitchFamily="2" charset="-78"/>
              </a:rPr>
              <a:t>د    </a:t>
            </a:r>
            <a:r>
              <a:rPr lang="en-US" sz="4800" b="1">
                <a:solidFill>
                  <a:srgbClr val="000099"/>
                </a:solidFill>
                <a:cs typeface="B Nazanin" pitchFamily="2" charset="-78"/>
              </a:rPr>
              <a:t> </a:t>
            </a:r>
            <a:r>
              <a:rPr lang="en-US" sz="3600" b="1">
                <a:solidFill>
                  <a:srgbClr val="000099"/>
                </a:solidFill>
                <a:cs typeface="B Nazanin" pitchFamily="2" charset="-78"/>
              </a:rPr>
              <a:t>Involvement of People</a:t>
            </a:r>
            <a:r>
              <a:rPr lang="fa-IR" sz="2000" b="1">
                <a:solidFill>
                  <a:srgbClr val="000099"/>
                </a:solidFill>
              </a:rPr>
              <a:t> </a:t>
            </a:r>
            <a:endParaRPr lang="fa-IR" sz="2000" b="1">
              <a:solidFill>
                <a:srgbClr val="000099"/>
              </a:solidFill>
              <a:cs typeface="Arial" pitchFamily="34" charset="0"/>
            </a:endParaRPr>
          </a:p>
          <a:p>
            <a:pPr eaLnBrk="0" hangingPunct="0"/>
            <a:endParaRPr lang="en-US" sz="3200" b="1"/>
          </a:p>
          <a:p>
            <a:pPr eaLnBrk="0" hangingPunct="0">
              <a:buFont typeface="Wingdings" pitchFamily="2" charset="2"/>
              <a:buChar char="q"/>
            </a:pPr>
            <a:r>
              <a:rPr lang="ar-SA" sz="3200" b="1"/>
              <a:t>افراد در هر سطحي كه باشند جوهره سازمان هستند</a:t>
            </a:r>
            <a:endParaRPr lang="en-US" sz="3200" b="1"/>
          </a:p>
          <a:p>
            <a:pPr eaLnBrk="0" hangingPunct="0">
              <a:buFont typeface="Wingdings" pitchFamily="2" charset="2"/>
              <a:buChar char="q"/>
            </a:pPr>
            <a:endParaRPr lang="en-US" sz="3200" b="1"/>
          </a:p>
          <a:p>
            <a:pPr eaLnBrk="0" hangingPunct="0">
              <a:buFont typeface="Wingdings" pitchFamily="2" charset="2"/>
              <a:buChar char="q"/>
            </a:pPr>
            <a:r>
              <a:rPr lang="ar-SA" sz="3200" b="1"/>
              <a:t>و دخيل بودن كامل آنها موجب مي شود تا توانايي هاي آنها در جهت منافع سازمان مورد استفاده قرار گيرد . </a:t>
            </a:r>
            <a:endParaRPr lang="en-US" sz="3200" b="1"/>
          </a:p>
        </p:txBody>
      </p:sp>
      <p:pic>
        <p:nvPicPr>
          <p:cNvPr id="16387" name="Picture 5" descr="j0283209"/>
          <p:cNvPicPr>
            <a:picLocks noChangeAspect="1" noChangeArrowheads="1" noCrop="1"/>
          </p:cNvPicPr>
          <p:nvPr/>
        </p:nvPicPr>
        <p:blipFill>
          <a:blip r:embed="rId3" cstate="print"/>
          <a:srcRect/>
          <a:stretch>
            <a:fillRect/>
          </a:stretch>
        </p:blipFill>
        <p:spPr bwMode="auto">
          <a:xfrm>
            <a:off x="0" y="4044950"/>
            <a:ext cx="2874963" cy="2813050"/>
          </a:xfrm>
          <a:prstGeom prst="rect">
            <a:avLst/>
          </a:prstGeom>
          <a:noFill/>
          <a:ln w="9525">
            <a:noFill/>
            <a:miter lim="800000"/>
            <a:headEnd/>
            <a:tailEnd/>
          </a:ln>
        </p:spPr>
      </p:pic>
      <p:sp>
        <p:nvSpPr>
          <p:cNvPr id="3661831" name="Rectangle 7"/>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6228" name="Rectangle 4"/>
          <p:cNvSpPr>
            <a:spLocks noGrp="1" noChangeArrowheads="1"/>
          </p:cNvSpPr>
          <p:nvPr>
            <p:ph type="ctrTitle" idx="4294967295"/>
          </p:nvPr>
        </p:nvSpPr>
        <p:spPr>
          <a:xfrm>
            <a:off x="287338" y="1970088"/>
            <a:ext cx="9356725" cy="1949450"/>
          </a:xfrm>
        </p:spPr>
        <p:txBody>
          <a:bodyPr lIns="0" rIns="0"/>
          <a:lstStyle/>
          <a:p>
            <a:pPr>
              <a:defRPr/>
            </a:pPr>
            <a:r>
              <a:rPr lang="fa-IR" sz="9600" dirty="0" smtClean="0">
                <a:solidFill>
                  <a:schemeClr val="accent6">
                    <a:lumMod val="50000"/>
                  </a:schemeClr>
                </a:solidFill>
                <a:effectLst>
                  <a:outerShdw blurRad="38100" dist="38100" dir="2700000" algn="tl">
                    <a:srgbClr val="C0C0C0"/>
                  </a:outerShdw>
                </a:effectLst>
                <a:ea typeface="+mj-ea"/>
                <a:cs typeface="B Jadid" pitchFamily="2" charset="-78"/>
              </a:rPr>
              <a:t>آشنایی با کیفیت</a:t>
            </a:r>
            <a:endParaRPr lang="en-US" sz="9600" dirty="0" smtClean="0">
              <a:solidFill>
                <a:schemeClr val="accent6">
                  <a:lumMod val="50000"/>
                </a:schemeClr>
              </a:solidFill>
              <a:effectLst>
                <a:outerShdw blurRad="38100" dist="38100" dir="2700000" algn="tl">
                  <a:srgbClr val="C0C0C0"/>
                </a:outerShdw>
              </a:effectLst>
              <a:ea typeface="+mj-ea"/>
              <a:cs typeface="B Jadid" pitchFamily="2" charset="-78"/>
            </a:endParaRPr>
          </a:p>
        </p:txBody>
      </p:sp>
      <p:sp>
        <p:nvSpPr>
          <p:cNvPr id="3" name="TextBox 2"/>
          <p:cNvSpPr txBox="1"/>
          <p:nvPr/>
        </p:nvSpPr>
        <p:spPr>
          <a:xfrm>
            <a:off x="0" y="10876"/>
            <a:ext cx="9906000" cy="1107996"/>
          </a:xfrm>
          <a:prstGeom prst="rect">
            <a:avLst/>
          </a:prstGeom>
          <a:gradFill>
            <a:gsLst>
              <a:gs pos="50000">
                <a:srgbClr val="0000FF"/>
              </a:gs>
              <a:gs pos="51000">
                <a:srgbClr val="0000FF"/>
              </a:gs>
            </a:gsLst>
            <a:lin ang="6000000" scaled="0"/>
          </a:gradFill>
        </p:spPr>
        <p:txBody>
          <a:bodyPr wrap="square" rtlCol="0">
            <a:spAutoFit/>
          </a:bodyPr>
          <a:lstStyle/>
          <a:p>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تضمین کیفیت  </a:t>
            </a:r>
            <a:r>
              <a:rPr lang="en-US" sz="4800" b="1" dirty="0" smtClean="0">
                <a:solidFill>
                  <a:schemeClr val="bg1"/>
                </a:solidFill>
                <a:cs typeface="B Morvarid" pitchFamily="2" charset="-78"/>
              </a:rPr>
              <a:t>         </a:t>
            </a:r>
            <a:r>
              <a:rPr lang="fa-IR" sz="4800" b="1" dirty="0" smtClean="0">
                <a:solidFill>
                  <a:schemeClr val="bg1"/>
                </a:solidFill>
                <a:cs typeface="B Morvarid" pitchFamily="2" charset="-78"/>
              </a:rPr>
              <a:t>   </a:t>
            </a:r>
            <a:r>
              <a:rPr lang="en-US" sz="6600" b="1" dirty="0" smtClean="0">
                <a:solidFill>
                  <a:schemeClr val="bg1"/>
                </a:solidFill>
                <a:latin typeface="Palace Script MT" pitchFamily="66" charset="0"/>
              </a:rPr>
              <a:t>Quality Assurance</a:t>
            </a:r>
            <a:endParaRPr lang="en-US" sz="2800" b="1" dirty="0">
              <a:solidFill>
                <a:schemeClr val="bg1"/>
              </a:solidFill>
              <a:latin typeface="Palace Script MT" pitchFamily="66" charset="0"/>
            </a:endParaRP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56"/>
          <p:cNvSpPr>
            <a:spLocks noChangeArrowheads="1"/>
          </p:cNvSpPr>
          <p:nvPr/>
        </p:nvSpPr>
        <p:spPr bwMode="auto">
          <a:xfrm>
            <a:off x="546100" y="4743450"/>
            <a:ext cx="6553200" cy="1654175"/>
          </a:xfrm>
          <a:prstGeom prst="rect">
            <a:avLst/>
          </a:prstGeom>
          <a:noFill/>
          <a:ln w="317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17411" name="Rectangle 4"/>
          <p:cNvSpPr>
            <a:spLocks noChangeArrowheads="1"/>
          </p:cNvSpPr>
          <p:nvPr/>
        </p:nvSpPr>
        <p:spPr bwMode="auto">
          <a:xfrm>
            <a:off x="168275" y="1092200"/>
            <a:ext cx="9590088" cy="3862388"/>
          </a:xfrm>
          <a:prstGeom prst="rect">
            <a:avLst/>
          </a:prstGeom>
          <a:noFill/>
          <a:ln w="9525">
            <a:noFill/>
            <a:miter lim="800000"/>
            <a:headEnd/>
            <a:tailEnd/>
          </a:ln>
        </p:spPr>
        <p:txBody>
          <a:bodyPr lIns="9525" tIns="9525" rIns="9525" bIns="9525">
            <a:spAutoFit/>
          </a:bodyPr>
          <a:lstStyle/>
          <a:p>
            <a:pPr eaLnBrk="0" hangingPunct="0">
              <a:buFont typeface="Wingdings" pitchFamily="2" charset="2"/>
              <a:buChar char="q"/>
            </a:pPr>
            <a:r>
              <a:rPr lang="ar-SA" sz="4800" b="1">
                <a:cs typeface="B Nazanin" pitchFamily="2" charset="-78"/>
              </a:rPr>
              <a:t>رويكرد فرآيندي</a:t>
            </a:r>
            <a:r>
              <a:rPr lang="fa-IR" sz="4800" b="1">
                <a:cs typeface="B Nazanin" pitchFamily="2" charset="-78"/>
              </a:rPr>
              <a:t> </a:t>
            </a:r>
            <a:r>
              <a:rPr lang="en-US" sz="4800" b="1">
                <a:cs typeface="B Nazanin" pitchFamily="2" charset="-78"/>
              </a:rPr>
              <a:t>P</a:t>
            </a:r>
            <a:r>
              <a:rPr lang="en-US" sz="4800" b="1"/>
              <a:t>rocess Approach</a:t>
            </a:r>
            <a:r>
              <a:rPr lang="en-US" sz="3200" b="1"/>
              <a:t> </a:t>
            </a:r>
            <a:endParaRPr lang="fa-IR" sz="3200" b="1"/>
          </a:p>
          <a:p>
            <a:pPr eaLnBrk="0" hangingPunct="0">
              <a:buFont typeface="Wingdings" pitchFamily="2" charset="2"/>
              <a:buChar char="q"/>
            </a:pPr>
            <a:endParaRPr lang="fa-IR" b="1"/>
          </a:p>
          <a:p>
            <a:pPr eaLnBrk="0" hangingPunct="0">
              <a:buFont typeface="Wingdings" pitchFamily="2" charset="2"/>
              <a:buNone/>
            </a:pPr>
            <a:endParaRPr lang="fa-IR" sz="3200" b="1"/>
          </a:p>
          <a:p>
            <a:pPr eaLnBrk="0" hangingPunct="0">
              <a:buFont typeface="Wingdings" pitchFamily="2" charset="2"/>
              <a:buChar char="q"/>
            </a:pPr>
            <a:r>
              <a:rPr lang="ar-SA" sz="3600" b="1"/>
              <a:t>نتيجه مطلوب هنگامي به صورت كاراترحاصل مي شود</a:t>
            </a:r>
            <a:endParaRPr lang="fa-IR" sz="3600" b="1"/>
          </a:p>
          <a:p>
            <a:pPr eaLnBrk="0" hangingPunct="0">
              <a:buFont typeface="Wingdings" pitchFamily="2" charset="2"/>
              <a:buNone/>
            </a:pPr>
            <a:endParaRPr lang="fa-IR" sz="3600" b="1"/>
          </a:p>
          <a:p>
            <a:pPr eaLnBrk="0" hangingPunct="0">
              <a:buFont typeface="Wingdings" pitchFamily="2" charset="2"/>
              <a:buChar char="q"/>
            </a:pPr>
            <a:r>
              <a:rPr lang="ar-SA" sz="3600" b="1"/>
              <a:t>فعاليت ها و منابع مرتبط به آنها به صورت يك فرآيند مديريت شوند .</a:t>
            </a:r>
            <a:endParaRPr lang="en-US" sz="3600" b="1"/>
          </a:p>
        </p:txBody>
      </p:sp>
      <p:sp>
        <p:nvSpPr>
          <p:cNvPr id="17412" name="Rectangle 8"/>
          <p:cNvSpPr>
            <a:spLocks noChangeArrowheads="1"/>
          </p:cNvSpPr>
          <p:nvPr/>
        </p:nvSpPr>
        <p:spPr bwMode="auto">
          <a:xfrm>
            <a:off x="1114425" y="5543550"/>
            <a:ext cx="5389563" cy="722313"/>
          </a:xfrm>
          <a:prstGeom prst="rect">
            <a:avLst/>
          </a:prstGeom>
          <a:noFill/>
          <a:ln w="9525">
            <a:noFill/>
            <a:miter lim="800000"/>
            <a:headEnd/>
            <a:tailEnd/>
          </a:ln>
        </p:spPr>
        <p:txBody>
          <a:bodyPr wrap="none" lIns="9525" tIns="9525" rIns="9525" bIns="9525" anchor="ctr">
            <a:spAutoFit/>
          </a:bodyPr>
          <a:lstStyle/>
          <a:p>
            <a:pPr eaLnBrk="0" hangingPunct="0">
              <a:spcBef>
                <a:spcPct val="50000"/>
              </a:spcBef>
            </a:pPr>
            <a:endParaRPr lang="fa-IR"/>
          </a:p>
        </p:txBody>
      </p:sp>
      <p:sp>
        <p:nvSpPr>
          <p:cNvPr id="17413" name="Rectangle 11"/>
          <p:cNvSpPr>
            <a:spLocks noChangeArrowheads="1"/>
          </p:cNvSpPr>
          <p:nvPr/>
        </p:nvSpPr>
        <p:spPr bwMode="auto">
          <a:xfrm>
            <a:off x="604838"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A1</a:t>
            </a:r>
          </a:p>
        </p:txBody>
      </p:sp>
      <p:sp>
        <p:nvSpPr>
          <p:cNvPr id="17414" name="Line 12"/>
          <p:cNvSpPr>
            <a:spLocks noChangeShapeType="1"/>
          </p:cNvSpPr>
          <p:nvPr/>
        </p:nvSpPr>
        <p:spPr bwMode="auto">
          <a:xfrm flipH="1">
            <a:off x="57150" y="5832475"/>
            <a:ext cx="527050" cy="0"/>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15" name="Text Box 14"/>
          <p:cNvSpPr txBox="1">
            <a:spLocks noChangeArrowheads="1"/>
          </p:cNvSpPr>
          <p:nvPr/>
        </p:nvSpPr>
        <p:spPr bwMode="auto">
          <a:xfrm>
            <a:off x="79375" y="5218113"/>
            <a:ext cx="377825" cy="506412"/>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I1</a:t>
            </a:r>
          </a:p>
        </p:txBody>
      </p:sp>
      <p:sp>
        <p:nvSpPr>
          <p:cNvPr id="17416" name="Line 16"/>
          <p:cNvSpPr>
            <a:spLocks noChangeShapeType="1"/>
          </p:cNvSpPr>
          <p:nvPr/>
        </p:nvSpPr>
        <p:spPr bwMode="auto">
          <a:xfrm flipH="1">
            <a:off x="1211263" y="5848350"/>
            <a:ext cx="512762" cy="0"/>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17" name="Text Box 17"/>
          <p:cNvSpPr txBox="1">
            <a:spLocks noChangeArrowheads="1"/>
          </p:cNvSpPr>
          <p:nvPr/>
        </p:nvSpPr>
        <p:spPr bwMode="auto">
          <a:xfrm>
            <a:off x="1157288" y="5216525"/>
            <a:ext cx="377825" cy="506413"/>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I2</a:t>
            </a:r>
          </a:p>
        </p:txBody>
      </p:sp>
      <p:sp>
        <p:nvSpPr>
          <p:cNvPr id="17418" name="Rectangle 18"/>
          <p:cNvSpPr>
            <a:spLocks noChangeArrowheads="1"/>
          </p:cNvSpPr>
          <p:nvPr/>
        </p:nvSpPr>
        <p:spPr bwMode="auto">
          <a:xfrm>
            <a:off x="1724025"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A2</a:t>
            </a:r>
          </a:p>
        </p:txBody>
      </p:sp>
      <p:sp>
        <p:nvSpPr>
          <p:cNvPr id="17419" name="Line 28"/>
          <p:cNvSpPr>
            <a:spLocks noChangeShapeType="1"/>
          </p:cNvSpPr>
          <p:nvPr/>
        </p:nvSpPr>
        <p:spPr bwMode="auto">
          <a:xfrm flipH="1" flipV="1">
            <a:off x="2346325" y="5840413"/>
            <a:ext cx="569913" cy="7937"/>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20" name="Text Box 29"/>
          <p:cNvSpPr txBox="1">
            <a:spLocks noChangeArrowheads="1"/>
          </p:cNvSpPr>
          <p:nvPr/>
        </p:nvSpPr>
        <p:spPr bwMode="auto">
          <a:xfrm>
            <a:off x="2292350" y="5218113"/>
            <a:ext cx="377825" cy="506412"/>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I3</a:t>
            </a:r>
          </a:p>
        </p:txBody>
      </p:sp>
      <p:sp>
        <p:nvSpPr>
          <p:cNvPr id="17421" name="Rectangle 30"/>
          <p:cNvSpPr>
            <a:spLocks noChangeArrowheads="1"/>
          </p:cNvSpPr>
          <p:nvPr/>
        </p:nvSpPr>
        <p:spPr bwMode="auto">
          <a:xfrm>
            <a:off x="2916238"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A3</a:t>
            </a:r>
          </a:p>
        </p:txBody>
      </p:sp>
      <p:sp>
        <p:nvSpPr>
          <p:cNvPr id="17422" name="Text Box 32"/>
          <p:cNvSpPr txBox="1">
            <a:spLocks noChangeArrowheads="1"/>
          </p:cNvSpPr>
          <p:nvPr/>
        </p:nvSpPr>
        <p:spPr bwMode="auto">
          <a:xfrm>
            <a:off x="3484563" y="5216525"/>
            <a:ext cx="377825" cy="506413"/>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I4</a:t>
            </a:r>
          </a:p>
        </p:txBody>
      </p:sp>
      <p:sp>
        <p:nvSpPr>
          <p:cNvPr id="17423" name="Rectangle 33"/>
          <p:cNvSpPr>
            <a:spLocks noChangeArrowheads="1"/>
          </p:cNvSpPr>
          <p:nvPr/>
        </p:nvSpPr>
        <p:spPr bwMode="auto">
          <a:xfrm>
            <a:off x="4098925"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A4</a:t>
            </a:r>
          </a:p>
        </p:txBody>
      </p:sp>
      <p:sp>
        <p:nvSpPr>
          <p:cNvPr id="17424" name="Text Box 35"/>
          <p:cNvSpPr txBox="1">
            <a:spLocks noChangeArrowheads="1"/>
          </p:cNvSpPr>
          <p:nvPr/>
        </p:nvSpPr>
        <p:spPr bwMode="auto">
          <a:xfrm>
            <a:off x="4667250" y="5216525"/>
            <a:ext cx="377825" cy="506413"/>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I5</a:t>
            </a:r>
          </a:p>
        </p:txBody>
      </p:sp>
      <p:sp>
        <p:nvSpPr>
          <p:cNvPr id="17425" name="Rectangle 36"/>
          <p:cNvSpPr>
            <a:spLocks noChangeArrowheads="1"/>
          </p:cNvSpPr>
          <p:nvPr/>
        </p:nvSpPr>
        <p:spPr bwMode="auto">
          <a:xfrm>
            <a:off x="5329238"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A5</a:t>
            </a:r>
          </a:p>
        </p:txBody>
      </p:sp>
      <p:sp>
        <p:nvSpPr>
          <p:cNvPr id="17426" name="Line 37"/>
          <p:cNvSpPr>
            <a:spLocks noChangeShapeType="1"/>
          </p:cNvSpPr>
          <p:nvPr/>
        </p:nvSpPr>
        <p:spPr bwMode="auto">
          <a:xfrm flipH="1">
            <a:off x="5951538" y="5848350"/>
            <a:ext cx="541337" cy="0"/>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27" name="Text Box 38"/>
          <p:cNvSpPr txBox="1">
            <a:spLocks noChangeArrowheads="1"/>
          </p:cNvSpPr>
          <p:nvPr/>
        </p:nvSpPr>
        <p:spPr bwMode="auto">
          <a:xfrm>
            <a:off x="5897563" y="5143500"/>
            <a:ext cx="377825" cy="506413"/>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I6</a:t>
            </a:r>
          </a:p>
        </p:txBody>
      </p:sp>
      <p:sp>
        <p:nvSpPr>
          <p:cNvPr id="17428" name="Rectangle 39"/>
          <p:cNvSpPr>
            <a:spLocks noChangeArrowheads="1"/>
          </p:cNvSpPr>
          <p:nvPr/>
        </p:nvSpPr>
        <p:spPr bwMode="auto">
          <a:xfrm>
            <a:off x="6492875" y="5143500"/>
            <a:ext cx="606425" cy="1250950"/>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en-US" sz="3200"/>
              <a:t>A6</a:t>
            </a:r>
          </a:p>
        </p:txBody>
      </p:sp>
      <p:sp>
        <p:nvSpPr>
          <p:cNvPr id="17429" name="Line 43"/>
          <p:cNvSpPr>
            <a:spLocks noChangeShapeType="1"/>
          </p:cNvSpPr>
          <p:nvPr/>
        </p:nvSpPr>
        <p:spPr bwMode="auto">
          <a:xfrm flipH="1">
            <a:off x="3522663" y="5848350"/>
            <a:ext cx="625475" cy="0"/>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30" name="Line 44"/>
          <p:cNvSpPr>
            <a:spLocks noChangeShapeType="1"/>
          </p:cNvSpPr>
          <p:nvPr/>
        </p:nvSpPr>
        <p:spPr bwMode="auto">
          <a:xfrm flipH="1">
            <a:off x="4721225" y="5840413"/>
            <a:ext cx="608013" cy="7937"/>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31" name="Text Box 46"/>
          <p:cNvSpPr txBox="1">
            <a:spLocks noChangeArrowheads="1"/>
          </p:cNvSpPr>
          <p:nvPr/>
        </p:nvSpPr>
        <p:spPr bwMode="auto">
          <a:xfrm>
            <a:off x="1206500" y="5891213"/>
            <a:ext cx="500063" cy="446087"/>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O1</a:t>
            </a:r>
          </a:p>
        </p:txBody>
      </p:sp>
      <p:sp>
        <p:nvSpPr>
          <p:cNvPr id="17432" name="Text Box 47"/>
          <p:cNvSpPr txBox="1">
            <a:spLocks noChangeArrowheads="1"/>
          </p:cNvSpPr>
          <p:nvPr/>
        </p:nvSpPr>
        <p:spPr bwMode="auto">
          <a:xfrm>
            <a:off x="2303463" y="5911850"/>
            <a:ext cx="500062" cy="446088"/>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O2</a:t>
            </a:r>
          </a:p>
        </p:txBody>
      </p:sp>
      <p:sp>
        <p:nvSpPr>
          <p:cNvPr id="17433" name="Text Box 48"/>
          <p:cNvSpPr txBox="1">
            <a:spLocks noChangeArrowheads="1"/>
          </p:cNvSpPr>
          <p:nvPr/>
        </p:nvSpPr>
        <p:spPr bwMode="auto">
          <a:xfrm>
            <a:off x="46038" y="5921375"/>
            <a:ext cx="500062" cy="446088"/>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a:t>
            </a:r>
          </a:p>
        </p:txBody>
      </p:sp>
      <p:sp>
        <p:nvSpPr>
          <p:cNvPr id="17434" name="Text Box 49"/>
          <p:cNvSpPr txBox="1">
            <a:spLocks noChangeArrowheads="1"/>
          </p:cNvSpPr>
          <p:nvPr/>
        </p:nvSpPr>
        <p:spPr bwMode="auto">
          <a:xfrm>
            <a:off x="3524250" y="5951538"/>
            <a:ext cx="500063" cy="446087"/>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O3</a:t>
            </a:r>
          </a:p>
        </p:txBody>
      </p:sp>
      <p:sp>
        <p:nvSpPr>
          <p:cNvPr id="17435" name="Text Box 50"/>
          <p:cNvSpPr txBox="1">
            <a:spLocks noChangeArrowheads="1"/>
          </p:cNvSpPr>
          <p:nvPr/>
        </p:nvSpPr>
        <p:spPr bwMode="auto">
          <a:xfrm>
            <a:off x="4716463" y="5934075"/>
            <a:ext cx="500062" cy="446088"/>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O4</a:t>
            </a:r>
          </a:p>
        </p:txBody>
      </p:sp>
      <p:sp>
        <p:nvSpPr>
          <p:cNvPr id="17436" name="Text Box 51"/>
          <p:cNvSpPr txBox="1">
            <a:spLocks noChangeArrowheads="1"/>
          </p:cNvSpPr>
          <p:nvPr/>
        </p:nvSpPr>
        <p:spPr bwMode="auto">
          <a:xfrm>
            <a:off x="5937250" y="5897563"/>
            <a:ext cx="500063" cy="446087"/>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O5</a:t>
            </a:r>
          </a:p>
        </p:txBody>
      </p:sp>
      <p:sp>
        <p:nvSpPr>
          <p:cNvPr id="17437" name="Line 52"/>
          <p:cNvSpPr>
            <a:spLocks noChangeShapeType="1"/>
          </p:cNvSpPr>
          <p:nvPr/>
        </p:nvSpPr>
        <p:spPr bwMode="auto">
          <a:xfrm flipH="1">
            <a:off x="7110413" y="5822950"/>
            <a:ext cx="527050" cy="0"/>
          </a:xfrm>
          <a:prstGeom prst="line">
            <a:avLst/>
          </a:prstGeom>
          <a:noFill/>
          <a:ln w="31750">
            <a:solidFill>
              <a:schemeClr val="tx1"/>
            </a:solidFill>
            <a:round/>
            <a:headEnd type="arrow" w="lg" len="lg"/>
            <a:tailEnd/>
          </a:ln>
        </p:spPr>
        <p:txBody>
          <a:bodyPr lIns="9525" tIns="9525" rIns="9525" bIns="9525">
            <a:spAutoFit/>
          </a:bodyPr>
          <a:lstStyle/>
          <a:p>
            <a:endParaRPr lang="fa-IR"/>
          </a:p>
        </p:txBody>
      </p:sp>
      <p:sp>
        <p:nvSpPr>
          <p:cNvPr id="17438" name="Text Box 53"/>
          <p:cNvSpPr txBox="1">
            <a:spLocks noChangeArrowheads="1"/>
          </p:cNvSpPr>
          <p:nvPr/>
        </p:nvSpPr>
        <p:spPr bwMode="auto">
          <a:xfrm>
            <a:off x="7132638" y="5218113"/>
            <a:ext cx="377825" cy="506412"/>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sz="3200"/>
              <a:t>I?</a:t>
            </a:r>
          </a:p>
        </p:txBody>
      </p:sp>
      <p:sp>
        <p:nvSpPr>
          <p:cNvPr id="17439" name="Text Box 54"/>
          <p:cNvSpPr txBox="1">
            <a:spLocks noChangeArrowheads="1"/>
          </p:cNvSpPr>
          <p:nvPr/>
        </p:nvSpPr>
        <p:spPr bwMode="auto">
          <a:xfrm>
            <a:off x="7099300" y="5911850"/>
            <a:ext cx="500063" cy="446088"/>
          </a:xfrm>
          <a:prstGeom prst="rect">
            <a:avLst/>
          </a:prstGeom>
          <a:noFill/>
          <a:ln w="9525">
            <a:noFill/>
            <a:miter lim="800000"/>
            <a:headEnd/>
            <a:tailEnd/>
          </a:ln>
        </p:spPr>
        <p:txBody>
          <a:bodyPr lIns="9525" tIns="9525" rIns="9525" bIns="9525">
            <a:spAutoFit/>
          </a:bodyPr>
          <a:lstStyle/>
          <a:p>
            <a:pPr marL="609600" indent="-609600" defTabSz="974725" rtl="0" eaLnBrk="0" hangingPunct="0">
              <a:spcBef>
                <a:spcPct val="50000"/>
              </a:spcBef>
            </a:pPr>
            <a:r>
              <a:rPr lang="en-US"/>
              <a:t>O6</a:t>
            </a:r>
          </a:p>
        </p:txBody>
      </p:sp>
      <p:sp>
        <p:nvSpPr>
          <p:cNvPr id="17440" name="Rectangle 57"/>
          <p:cNvSpPr>
            <a:spLocks noGrp="1" noChangeArrowheads="1"/>
          </p:cNvSpPr>
          <p:nvPr>
            <p:ph type="body" idx="1"/>
          </p:nvPr>
        </p:nvSpPr>
        <p:spPr>
          <a:xfrm>
            <a:off x="546100" y="4746625"/>
            <a:ext cx="6553200" cy="323850"/>
          </a:xfrm>
          <a:noFill/>
        </p:spPr>
        <p:txBody>
          <a:bodyPr/>
          <a:lstStyle/>
          <a:p>
            <a:pPr marL="0" indent="0" algn="ctr">
              <a:buFontTx/>
              <a:buNone/>
            </a:pPr>
            <a:r>
              <a:rPr lang="fa-IR" sz="2000" b="1" smtClean="0"/>
              <a:t>منابع مورد نياز فرآيند: منابع انساني،زيرساخت هاو محيط کار</a:t>
            </a:r>
          </a:p>
        </p:txBody>
      </p:sp>
      <p:sp>
        <p:nvSpPr>
          <p:cNvPr id="3665979" name="Rectangle 59"/>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a:xfrm>
            <a:off x="225425" y="1001713"/>
            <a:ext cx="9547225" cy="3222625"/>
          </a:xfrm>
        </p:spPr>
        <p:txBody>
          <a:bodyPr/>
          <a:lstStyle/>
          <a:p>
            <a:pPr marL="0" indent="0">
              <a:buFont typeface="Wingdings" pitchFamily="2" charset="2"/>
              <a:buChar char="q"/>
            </a:pPr>
            <a:r>
              <a:rPr lang="ar-SA" sz="3600" b="1" smtClean="0">
                <a:cs typeface="B Nazanin" pitchFamily="2" charset="-78"/>
              </a:rPr>
              <a:t>رويكرد سيستمي در مديريت</a:t>
            </a:r>
            <a:endParaRPr lang="fa-IR" sz="3600" b="1" smtClean="0">
              <a:cs typeface="B Nazanin" pitchFamily="2" charset="-78"/>
            </a:endParaRPr>
          </a:p>
          <a:p>
            <a:pPr marL="0" indent="0" algn="l">
              <a:buFontTx/>
              <a:buNone/>
            </a:pPr>
            <a:r>
              <a:rPr lang="fa-IR" b="1" smtClean="0">
                <a:cs typeface="B Nazanin" pitchFamily="2" charset="-78"/>
              </a:rPr>
              <a:t>       </a:t>
            </a:r>
            <a:r>
              <a:rPr lang="ar-SA" smtClean="0">
                <a:cs typeface="B Nazanin" pitchFamily="2" charset="-78"/>
              </a:rPr>
              <a:t> </a:t>
            </a:r>
            <a:r>
              <a:rPr lang="en-US" smtClean="0">
                <a:cs typeface="B Nazanin" pitchFamily="2" charset="-78"/>
              </a:rPr>
              <a:t>S</a:t>
            </a:r>
            <a:r>
              <a:rPr lang="en-US" b="1" smtClean="0"/>
              <a:t>ystem Approach to Management</a:t>
            </a:r>
            <a:r>
              <a:rPr lang="fa-IR" sz="2800" smtClean="0"/>
              <a:t> </a:t>
            </a:r>
            <a:endParaRPr lang="fa-IR" sz="2800" smtClean="0">
              <a:cs typeface="Arial" pitchFamily="34" charset="0"/>
            </a:endParaRPr>
          </a:p>
          <a:p>
            <a:pPr marL="0" indent="0" algn="just">
              <a:buFont typeface="Wingdings" pitchFamily="2" charset="2"/>
              <a:buChar char="q"/>
            </a:pPr>
            <a:r>
              <a:rPr lang="ar-SA" sz="3600" b="1" smtClean="0"/>
              <a:t>شناسايي ، درك و مديريت فرآيندهاي مرتبط به هم به عنوان يك سيستم به اثر بخشي و كارآيي سازمان در دست يابي به اهداف آن كمك مي كند . </a:t>
            </a:r>
            <a:endParaRPr lang="en-US" sz="3600" b="1" smtClean="0"/>
          </a:p>
        </p:txBody>
      </p:sp>
      <p:sp>
        <p:nvSpPr>
          <p:cNvPr id="1031" name="Rectangle 80"/>
          <p:cNvSpPr>
            <a:spLocks noChangeArrowheads="1"/>
          </p:cNvSpPr>
          <p:nvPr/>
        </p:nvSpPr>
        <p:spPr bwMode="auto">
          <a:xfrm>
            <a:off x="3294063" y="6372225"/>
            <a:ext cx="2857500" cy="446088"/>
          </a:xfrm>
          <a:prstGeom prst="rect">
            <a:avLst/>
          </a:prstGeom>
          <a:noFill/>
          <a:ln w="9525">
            <a:noFill/>
            <a:miter lim="800000"/>
            <a:headEnd/>
            <a:tailEnd/>
          </a:ln>
        </p:spPr>
        <p:txBody>
          <a:bodyPr lIns="9525" tIns="9525" rIns="9525" bIns="9525">
            <a:spAutoFit/>
          </a:bodyPr>
          <a:lstStyle/>
          <a:p>
            <a:pPr marL="609600" indent="-609600" defTabSz="974725" eaLnBrk="0" hangingPunct="0">
              <a:spcBef>
                <a:spcPct val="50000"/>
              </a:spcBef>
            </a:pPr>
            <a:r>
              <a:rPr lang="ar-SA" b="1">
                <a:solidFill>
                  <a:srgbClr val="000099"/>
                </a:solidFill>
              </a:rPr>
              <a:t>سيستمي </a:t>
            </a:r>
            <a:r>
              <a:rPr lang="fa-IR" b="1">
                <a:solidFill>
                  <a:srgbClr val="000099"/>
                </a:solidFill>
              </a:rPr>
              <a:t>از فرآيندها</a:t>
            </a:r>
          </a:p>
        </p:txBody>
      </p:sp>
      <p:sp>
        <p:nvSpPr>
          <p:cNvPr id="3659858" name="Rectangle 82"/>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grpSp>
        <p:nvGrpSpPr>
          <p:cNvPr id="2" name="Group 77"/>
          <p:cNvGrpSpPr>
            <a:grpSpLocks/>
          </p:cNvGrpSpPr>
          <p:nvPr/>
        </p:nvGrpSpPr>
        <p:grpSpPr bwMode="auto">
          <a:xfrm>
            <a:off x="328613" y="4281488"/>
            <a:ext cx="9239250" cy="1997075"/>
            <a:chOff x="63500" y="1641475"/>
            <a:chExt cx="9848850" cy="4252913"/>
          </a:xfrm>
        </p:grpSpPr>
        <p:sp>
          <p:nvSpPr>
            <p:cNvPr id="79" name="Text Box 2"/>
            <p:cNvSpPr txBox="1">
              <a:spLocks noChangeArrowheads="1"/>
            </p:cNvSpPr>
            <p:nvPr/>
          </p:nvSpPr>
          <p:spPr bwMode="auto">
            <a:xfrm>
              <a:off x="1028078" y="1641475"/>
              <a:ext cx="5801006" cy="4252913"/>
            </a:xfrm>
            <a:prstGeom prst="rect">
              <a:avLst/>
            </a:prstGeom>
            <a:solidFill>
              <a:srgbClr val="CCFFCC"/>
            </a:solidFill>
            <a:ln w="25400">
              <a:solidFill>
                <a:schemeClr val="tx1"/>
              </a:solidFill>
              <a:prstDash val="dash"/>
              <a:miter lim="800000"/>
              <a:headEnd/>
              <a:tailEnd/>
            </a:ln>
          </p:spPr>
          <p:txBody>
            <a:bodyPr lIns="97548" tIns="48774" rIns="97548" bIns="48774" anchor="ctr" anchorCtr="1"/>
            <a:lstStyle/>
            <a:p>
              <a:pPr algn="ctr" defTabSz="974725" eaLnBrk="0" hangingPunct="0">
                <a:spcBef>
                  <a:spcPct val="50000"/>
                </a:spcBef>
                <a:defRPr/>
              </a:pPr>
              <a:r>
                <a:rPr lang="fa-IR" sz="8800" b="1">
                  <a:cs typeface="+mj-cs"/>
                </a:rPr>
                <a:t>سازمان</a:t>
              </a:r>
              <a:endParaRPr lang="en-GB" sz="8800" b="1">
                <a:cs typeface="+mj-cs"/>
              </a:endParaRPr>
            </a:p>
          </p:txBody>
        </p:sp>
        <p:grpSp>
          <p:nvGrpSpPr>
            <p:cNvPr id="3" name="Group 4"/>
            <p:cNvGrpSpPr>
              <a:grpSpLocks/>
            </p:cNvGrpSpPr>
            <p:nvPr/>
          </p:nvGrpSpPr>
          <p:grpSpPr bwMode="auto">
            <a:xfrm>
              <a:off x="7999416" y="3197226"/>
              <a:ext cx="1011238" cy="1455738"/>
              <a:chOff x="5015" y="2014"/>
              <a:chExt cx="637" cy="917"/>
            </a:xfrm>
          </p:grpSpPr>
          <p:graphicFrame>
            <p:nvGraphicFramePr>
              <p:cNvPr id="1029" name="Object 32"/>
              <p:cNvGraphicFramePr>
                <a:graphicFrameLocks noChangeAspect="1"/>
              </p:cNvGraphicFramePr>
              <p:nvPr/>
            </p:nvGraphicFramePr>
            <p:xfrm>
              <a:off x="5035" y="2014"/>
              <a:ext cx="474" cy="619"/>
            </p:xfrm>
            <a:graphic>
              <a:graphicData uri="http://schemas.openxmlformats.org/presentationml/2006/ole">
                <p:oleObj spid="_x0000_s1029" name="Visio" r:id="rId4" imgW="1034415" imgH="1351407" progId="">
                  <p:embed/>
                </p:oleObj>
              </a:graphicData>
            </a:graphic>
          </p:graphicFrame>
          <p:sp>
            <p:nvSpPr>
              <p:cNvPr id="104" name="Text Box 6"/>
              <p:cNvSpPr txBox="1">
                <a:spLocks noChangeArrowheads="1"/>
              </p:cNvSpPr>
              <p:nvPr/>
            </p:nvSpPr>
            <p:spPr bwMode="auto">
              <a:xfrm>
                <a:off x="5015" y="2572"/>
                <a:ext cx="632" cy="360"/>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050" b="1">
                    <a:cs typeface="+mj-cs"/>
                  </a:rPr>
                  <a:t>کيفيت محصول</a:t>
                </a:r>
                <a:endParaRPr lang="en-US" sz="1050" b="1">
                  <a:cs typeface="+mj-cs"/>
                </a:endParaRPr>
              </a:p>
            </p:txBody>
          </p:sp>
        </p:grpSp>
        <p:grpSp>
          <p:nvGrpSpPr>
            <p:cNvPr id="4" name="Group 7"/>
            <p:cNvGrpSpPr>
              <a:grpSpLocks/>
            </p:cNvGrpSpPr>
            <p:nvPr/>
          </p:nvGrpSpPr>
          <p:grpSpPr bwMode="auto">
            <a:xfrm>
              <a:off x="8850313" y="3016251"/>
              <a:ext cx="1062037" cy="1962151"/>
              <a:chOff x="5551" y="1900"/>
              <a:chExt cx="669" cy="1236"/>
            </a:xfrm>
          </p:grpSpPr>
          <p:graphicFrame>
            <p:nvGraphicFramePr>
              <p:cNvPr id="1028" name="Object 33"/>
              <p:cNvGraphicFramePr>
                <a:graphicFrameLocks noChangeAspect="1"/>
              </p:cNvGraphicFramePr>
              <p:nvPr/>
            </p:nvGraphicFramePr>
            <p:xfrm>
              <a:off x="5551" y="1900"/>
              <a:ext cx="669" cy="873"/>
            </p:xfrm>
            <a:graphic>
              <a:graphicData uri="http://schemas.openxmlformats.org/presentationml/2006/ole">
                <p:oleObj spid="_x0000_s1028" name="Visio" r:id="rId5" imgW="1034415" imgH="1351407" progId="">
                  <p:embed/>
                </p:oleObj>
              </a:graphicData>
            </a:graphic>
          </p:graphicFrame>
          <p:sp>
            <p:nvSpPr>
              <p:cNvPr id="102" name="Text Box 9"/>
              <p:cNvSpPr txBox="1">
                <a:spLocks noChangeArrowheads="1"/>
              </p:cNvSpPr>
              <p:nvPr/>
            </p:nvSpPr>
            <p:spPr bwMode="auto">
              <a:xfrm>
                <a:off x="5763" y="2682"/>
                <a:ext cx="296" cy="454"/>
              </a:xfrm>
              <a:prstGeom prst="rect">
                <a:avLst/>
              </a:prstGeom>
              <a:noFill/>
              <a:ln w="28575" algn="ctr">
                <a:noFill/>
                <a:miter lim="800000"/>
                <a:headEnd/>
                <a:tailEnd/>
              </a:ln>
            </p:spPr>
            <p:txBody>
              <a:bodyPr wrap="none" lIns="0" tIns="0" rIns="0" bIns="0">
                <a:spAutoFit/>
              </a:bodyPr>
              <a:lstStyle/>
              <a:p>
                <a:pPr algn="ctr" defTabSz="974725" eaLnBrk="0" hangingPunct="0">
                  <a:defRPr/>
                </a:pPr>
                <a:r>
                  <a:rPr lang="fa-IR" sz="1100" b="1">
                    <a:cs typeface="+mj-cs"/>
                  </a:rPr>
                  <a:t>رضايت</a:t>
                </a:r>
              </a:p>
              <a:p>
                <a:pPr algn="ctr" defTabSz="974725" eaLnBrk="0" hangingPunct="0">
                  <a:defRPr/>
                </a:pPr>
                <a:r>
                  <a:rPr lang="fa-IR" sz="1100" b="1">
                    <a:cs typeface="+mj-cs"/>
                  </a:rPr>
                  <a:t>مشتريان</a:t>
                </a:r>
              </a:p>
            </p:txBody>
          </p:sp>
        </p:grpSp>
        <p:grpSp>
          <p:nvGrpSpPr>
            <p:cNvPr id="5" name="Group 10"/>
            <p:cNvGrpSpPr>
              <a:grpSpLocks/>
            </p:cNvGrpSpPr>
            <p:nvPr/>
          </p:nvGrpSpPr>
          <p:grpSpPr bwMode="auto">
            <a:xfrm>
              <a:off x="8031159" y="1949451"/>
              <a:ext cx="1089025" cy="1436688"/>
              <a:chOff x="5035" y="1228"/>
              <a:chExt cx="686" cy="905"/>
            </a:xfrm>
          </p:grpSpPr>
          <p:graphicFrame>
            <p:nvGraphicFramePr>
              <p:cNvPr id="1027" name="Object 34"/>
              <p:cNvGraphicFramePr>
                <a:graphicFrameLocks noChangeAspect="1"/>
              </p:cNvGraphicFramePr>
              <p:nvPr/>
            </p:nvGraphicFramePr>
            <p:xfrm>
              <a:off x="5035" y="1228"/>
              <a:ext cx="474" cy="619"/>
            </p:xfrm>
            <a:graphic>
              <a:graphicData uri="http://schemas.openxmlformats.org/presentationml/2006/ole">
                <p:oleObj spid="_x0000_s1027" name="Visio" r:id="rId6" imgW="1034415" imgH="1351407" progId="">
                  <p:embed/>
                </p:oleObj>
              </a:graphicData>
            </a:graphic>
          </p:graphicFrame>
          <p:sp>
            <p:nvSpPr>
              <p:cNvPr id="100" name="Text Box 12"/>
              <p:cNvSpPr txBox="1">
                <a:spLocks noChangeArrowheads="1"/>
              </p:cNvSpPr>
              <p:nvPr/>
            </p:nvSpPr>
            <p:spPr bwMode="auto">
              <a:xfrm>
                <a:off x="5074" y="1784"/>
                <a:ext cx="647" cy="349"/>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050" b="1">
                    <a:cs typeface="+mj-cs"/>
                  </a:rPr>
                  <a:t>عملکرد فرآيندها</a:t>
                </a:r>
                <a:endParaRPr lang="en-US" sz="1050" b="1">
                  <a:cs typeface="+mj-cs"/>
                </a:endParaRPr>
              </a:p>
            </p:txBody>
          </p:sp>
        </p:grpSp>
        <p:grpSp>
          <p:nvGrpSpPr>
            <p:cNvPr id="6" name="Group 13"/>
            <p:cNvGrpSpPr>
              <a:grpSpLocks/>
            </p:cNvGrpSpPr>
            <p:nvPr/>
          </p:nvGrpSpPr>
          <p:grpSpPr bwMode="auto">
            <a:xfrm>
              <a:off x="7900984" y="4381502"/>
              <a:ext cx="996950" cy="1441451"/>
              <a:chOff x="4953" y="2760"/>
              <a:chExt cx="628" cy="908"/>
            </a:xfrm>
          </p:grpSpPr>
          <p:graphicFrame>
            <p:nvGraphicFramePr>
              <p:cNvPr id="1026" name="Object 35"/>
              <p:cNvGraphicFramePr>
                <a:graphicFrameLocks noChangeAspect="1"/>
              </p:cNvGraphicFramePr>
              <p:nvPr/>
            </p:nvGraphicFramePr>
            <p:xfrm>
              <a:off x="5035" y="2760"/>
              <a:ext cx="474" cy="619"/>
            </p:xfrm>
            <a:graphic>
              <a:graphicData uri="http://schemas.openxmlformats.org/presentationml/2006/ole">
                <p:oleObj spid="_x0000_s1026" name="Visio" r:id="rId7" imgW="1034415" imgH="1351407" progId="">
                  <p:embed/>
                </p:oleObj>
              </a:graphicData>
            </a:graphic>
          </p:graphicFrame>
          <p:sp>
            <p:nvSpPr>
              <p:cNvPr id="98" name="Text Box 15"/>
              <p:cNvSpPr txBox="1">
                <a:spLocks noChangeArrowheads="1"/>
              </p:cNvSpPr>
              <p:nvPr/>
            </p:nvSpPr>
            <p:spPr bwMode="auto">
              <a:xfrm>
                <a:off x="4953" y="3308"/>
                <a:ext cx="630" cy="360"/>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050" b="1" dirty="0">
                    <a:cs typeface="+mj-cs"/>
                  </a:rPr>
                  <a:t>انطباق سيستم</a:t>
                </a:r>
                <a:endParaRPr lang="en-US" sz="1050" b="1" dirty="0">
                  <a:cs typeface="+mj-cs"/>
                </a:endParaRPr>
              </a:p>
            </p:txBody>
          </p:sp>
        </p:grpSp>
        <p:sp>
          <p:nvSpPr>
            <p:cNvPr id="84" name="Text Box 16"/>
            <p:cNvSpPr txBox="1">
              <a:spLocks noChangeArrowheads="1"/>
            </p:cNvSpPr>
            <p:nvPr/>
          </p:nvSpPr>
          <p:spPr bwMode="auto">
            <a:xfrm>
              <a:off x="1075461" y="1725991"/>
              <a:ext cx="2768508" cy="784321"/>
            </a:xfrm>
            <a:prstGeom prst="rect">
              <a:avLst/>
            </a:prstGeom>
            <a:solidFill>
              <a:srgbClr val="FFFFCC"/>
            </a:solidFill>
            <a:ln w="28575">
              <a:solidFill>
                <a:schemeClr val="tx1"/>
              </a:solidFill>
              <a:miter lim="800000"/>
              <a:headEnd/>
              <a:tailEnd/>
            </a:ln>
          </p:spPr>
          <p:txBody>
            <a:bodyPr lIns="97548" tIns="48774" rIns="97548" bIns="48774" anchor="ctr"/>
            <a:lstStyle/>
            <a:p>
              <a:pPr algn="ctr" defTabSz="974725" eaLnBrk="0" hangingPunct="0">
                <a:spcBef>
                  <a:spcPct val="10000"/>
                </a:spcBef>
                <a:defRPr/>
              </a:pPr>
              <a:r>
                <a:rPr lang="ar-SA" sz="1100" b="1">
                  <a:cs typeface="+mj-cs"/>
                </a:rPr>
                <a:t>مديريت </a:t>
              </a:r>
              <a:r>
                <a:rPr lang="fa-IR" sz="1100" b="1">
                  <a:cs typeface="+mj-cs"/>
                </a:rPr>
                <a:t>منابع انساني</a:t>
              </a:r>
            </a:p>
            <a:p>
              <a:pPr algn="ctr" defTabSz="974725" eaLnBrk="0" hangingPunct="0">
                <a:spcBef>
                  <a:spcPct val="10000"/>
                </a:spcBef>
                <a:defRPr/>
              </a:pPr>
              <a:r>
                <a:rPr lang="en-US" sz="1100" b="1">
                  <a:cs typeface="+mj-cs"/>
                </a:rPr>
                <a:t> (6-2)</a:t>
              </a:r>
              <a:endParaRPr lang="en-GB" sz="1100" b="1">
                <a:cs typeface="+mj-cs"/>
              </a:endParaRPr>
            </a:p>
          </p:txBody>
        </p:sp>
        <p:sp>
          <p:nvSpPr>
            <p:cNvPr id="85" name="Text Box 17"/>
            <p:cNvSpPr txBox="1">
              <a:spLocks noChangeArrowheads="1"/>
            </p:cNvSpPr>
            <p:nvPr/>
          </p:nvSpPr>
          <p:spPr bwMode="auto">
            <a:xfrm>
              <a:off x="3967502" y="1725991"/>
              <a:ext cx="2861582" cy="784321"/>
            </a:xfrm>
            <a:prstGeom prst="rect">
              <a:avLst/>
            </a:prstGeom>
            <a:solidFill>
              <a:srgbClr val="FFFFCC"/>
            </a:solidFill>
            <a:ln w="28575">
              <a:solidFill>
                <a:schemeClr val="tx1"/>
              </a:solidFill>
              <a:miter lim="800000"/>
              <a:headEnd/>
              <a:tailEnd/>
            </a:ln>
          </p:spPr>
          <p:txBody>
            <a:bodyPr lIns="97548" tIns="48774" rIns="97548" bIns="48774" anchor="ctr"/>
            <a:lstStyle/>
            <a:p>
              <a:pPr algn="ctr" defTabSz="974725" eaLnBrk="0" hangingPunct="0">
                <a:spcBef>
                  <a:spcPct val="10000"/>
                </a:spcBef>
                <a:defRPr/>
              </a:pPr>
              <a:r>
                <a:rPr lang="fa-IR" sz="1100" b="1">
                  <a:cs typeface="+mj-cs"/>
                </a:rPr>
                <a:t>مديريت زير ساخت ها</a:t>
              </a:r>
              <a:endParaRPr lang="en-US" sz="1100" b="1">
                <a:cs typeface="+mj-cs"/>
              </a:endParaRPr>
            </a:p>
            <a:p>
              <a:pPr algn="ctr" defTabSz="974725" eaLnBrk="0" hangingPunct="0">
                <a:spcBef>
                  <a:spcPct val="10000"/>
                </a:spcBef>
                <a:defRPr/>
              </a:pPr>
              <a:r>
                <a:rPr lang="en-US" sz="1100" b="1">
                  <a:cs typeface="+mj-cs"/>
                </a:rPr>
                <a:t> (6-3)</a:t>
              </a:r>
              <a:endParaRPr lang="en-GB" sz="1100" b="1">
                <a:cs typeface="+mj-cs"/>
              </a:endParaRPr>
            </a:p>
          </p:txBody>
        </p:sp>
        <p:sp>
          <p:nvSpPr>
            <p:cNvPr id="86" name="Text Box 18"/>
            <p:cNvSpPr txBox="1">
              <a:spLocks noChangeArrowheads="1"/>
            </p:cNvSpPr>
            <p:nvPr/>
          </p:nvSpPr>
          <p:spPr bwMode="auto">
            <a:xfrm>
              <a:off x="63500" y="1641475"/>
              <a:ext cx="876581" cy="4236008"/>
            </a:xfrm>
            <a:prstGeom prst="rect">
              <a:avLst/>
            </a:prstGeom>
            <a:solidFill>
              <a:srgbClr val="CCFFFF"/>
            </a:solidFill>
            <a:ln w="28575">
              <a:solidFill>
                <a:schemeClr val="tx1"/>
              </a:solidFill>
              <a:miter lim="800000"/>
              <a:headEnd/>
              <a:tailEnd/>
            </a:ln>
          </p:spPr>
          <p:txBody>
            <a:bodyPr lIns="97548" tIns="48774" rIns="97548" bIns="48774"/>
            <a:lstStyle/>
            <a:p>
              <a:pPr algn="ctr" defTabSz="974725" eaLnBrk="0" hangingPunct="0">
                <a:defRPr/>
              </a:pPr>
              <a:r>
                <a:rPr lang="fa-IR" sz="1400" b="1">
                  <a:cs typeface="+mj-cs"/>
                </a:rPr>
                <a:t>مشتري</a:t>
              </a:r>
              <a:endParaRPr lang="en-GB" sz="1800" b="1">
                <a:cs typeface="+mj-cs"/>
              </a:endParaRPr>
            </a:p>
            <a:p>
              <a:pPr algn="ctr" defTabSz="974725" eaLnBrk="0" hangingPunct="0">
                <a:spcBef>
                  <a:spcPct val="50000"/>
                </a:spcBef>
                <a:defRPr/>
              </a:pPr>
              <a:endParaRPr lang="fa-IR" sz="1800" b="1">
                <a:cs typeface="+mj-cs"/>
              </a:endParaRPr>
            </a:p>
            <a:p>
              <a:pPr algn="ctr" defTabSz="974725" eaLnBrk="0" hangingPunct="0">
                <a:spcBef>
                  <a:spcPct val="50000"/>
                </a:spcBef>
                <a:defRPr/>
              </a:pPr>
              <a:endParaRPr lang="en-GB" sz="700" b="1">
                <a:cs typeface="+mj-cs"/>
              </a:endParaRPr>
            </a:p>
          </p:txBody>
        </p:sp>
        <p:sp>
          <p:nvSpPr>
            <p:cNvPr id="87" name="Text Box 19"/>
            <p:cNvSpPr txBox="1">
              <a:spLocks noChangeArrowheads="1"/>
            </p:cNvSpPr>
            <p:nvPr/>
          </p:nvSpPr>
          <p:spPr bwMode="auto">
            <a:xfrm>
              <a:off x="6949233" y="1641475"/>
              <a:ext cx="874890" cy="4252913"/>
            </a:xfrm>
            <a:prstGeom prst="rect">
              <a:avLst/>
            </a:prstGeom>
            <a:solidFill>
              <a:srgbClr val="CCFFFF"/>
            </a:solidFill>
            <a:ln w="28575">
              <a:solidFill>
                <a:schemeClr val="tx1"/>
              </a:solidFill>
              <a:miter lim="800000"/>
              <a:headEnd/>
              <a:tailEnd/>
            </a:ln>
          </p:spPr>
          <p:txBody>
            <a:bodyPr lIns="97548" tIns="48774" rIns="97548" bIns="48774"/>
            <a:lstStyle/>
            <a:p>
              <a:pPr algn="ctr" defTabSz="974725" eaLnBrk="0" hangingPunct="0">
                <a:defRPr/>
              </a:pPr>
              <a:r>
                <a:rPr lang="fa-IR" sz="1400" b="1">
                  <a:cs typeface="+mj-cs"/>
                </a:rPr>
                <a:t>مشتري</a:t>
              </a:r>
              <a:endParaRPr lang="en-GB" sz="1400" b="1">
                <a:cs typeface="+mj-cs"/>
              </a:endParaRPr>
            </a:p>
            <a:p>
              <a:pPr algn="ctr" defTabSz="974725" eaLnBrk="0" hangingPunct="0">
                <a:spcBef>
                  <a:spcPct val="50000"/>
                </a:spcBef>
                <a:defRPr/>
              </a:pPr>
              <a:endParaRPr lang="fa-IR" sz="1800" b="1">
                <a:cs typeface="+mj-cs"/>
              </a:endParaRPr>
            </a:p>
            <a:p>
              <a:pPr algn="ctr" defTabSz="974725" eaLnBrk="0" hangingPunct="0">
                <a:spcBef>
                  <a:spcPct val="50000"/>
                </a:spcBef>
                <a:defRPr/>
              </a:pPr>
              <a:endParaRPr lang="en-GB" sz="700" b="1">
                <a:cs typeface="+mj-cs"/>
              </a:endParaRPr>
            </a:p>
            <a:p>
              <a:pPr algn="ctr" defTabSz="974725" eaLnBrk="0" hangingPunct="0">
                <a:spcBef>
                  <a:spcPct val="50000"/>
                </a:spcBef>
                <a:defRPr/>
              </a:pPr>
              <a:endParaRPr lang="en-GB" sz="700" b="1">
                <a:cs typeface="+mj-cs"/>
              </a:endParaRPr>
            </a:p>
            <a:p>
              <a:pPr algn="ctr" defTabSz="974725" eaLnBrk="0" hangingPunct="0">
                <a:spcBef>
                  <a:spcPct val="50000"/>
                </a:spcBef>
                <a:defRPr/>
              </a:pPr>
              <a:endParaRPr lang="en-GB" sz="1050" b="1">
                <a:cs typeface="+mj-cs"/>
              </a:endParaRPr>
            </a:p>
          </p:txBody>
        </p:sp>
        <p:sp>
          <p:nvSpPr>
            <p:cNvPr id="88" name="Text Box 20"/>
            <p:cNvSpPr txBox="1">
              <a:spLocks noChangeArrowheads="1"/>
            </p:cNvSpPr>
            <p:nvPr/>
          </p:nvSpPr>
          <p:spPr bwMode="auto">
            <a:xfrm>
              <a:off x="63500" y="3859210"/>
              <a:ext cx="927349" cy="916167"/>
            </a:xfrm>
            <a:prstGeom prst="rect">
              <a:avLst/>
            </a:prstGeom>
            <a:noFill/>
            <a:ln w="12700">
              <a:noFill/>
              <a:miter lim="800000"/>
              <a:headEnd type="none" w="sm" len="sm"/>
              <a:tailEnd type="none" w="sm" len="sm"/>
            </a:ln>
          </p:spPr>
          <p:txBody>
            <a:bodyPr>
              <a:spAutoFit/>
            </a:bodyPr>
            <a:lstStyle/>
            <a:p>
              <a:pPr algn="ctr" eaLnBrk="0" hangingPunct="0">
                <a:defRPr/>
              </a:pPr>
              <a:r>
                <a:rPr lang="fa-IR" sz="1100" b="1">
                  <a:cs typeface="+mj-cs"/>
                </a:rPr>
                <a:t>خواسته ها وانتظارات</a:t>
              </a:r>
              <a:endParaRPr lang="en-US" sz="1100" b="1">
                <a:cs typeface="+mj-cs"/>
              </a:endParaRPr>
            </a:p>
          </p:txBody>
        </p:sp>
        <p:sp>
          <p:nvSpPr>
            <p:cNvPr id="89" name="Text Box 21"/>
            <p:cNvSpPr txBox="1">
              <a:spLocks noChangeArrowheads="1"/>
            </p:cNvSpPr>
            <p:nvPr/>
          </p:nvSpPr>
          <p:spPr bwMode="auto">
            <a:xfrm>
              <a:off x="6949233" y="3896397"/>
              <a:ext cx="925657" cy="919549"/>
            </a:xfrm>
            <a:prstGeom prst="rect">
              <a:avLst/>
            </a:prstGeom>
            <a:noFill/>
            <a:ln w="12700">
              <a:noFill/>
              <a:miter lim="800000"/>
              <a:headEnd type="none" w="sm" len="sm"/>
              <a:tailEnd type="none" w="sm" len="sm"/>
            </a:ln>
          </p:spPr>
          <p:txBody>
            <a:bodyPr>
              <a:spAutoFit/>
            </a:bodyPr>
            <a:lstStyle/>
            <a:p>
              <a:pPr algn="ctr" eaLnBrk="0" hangingPunct="0">
                <a:defRPr/>
              </a:pPr>
              <a:r>
                <a:rPr lang="fa-IR" sz="1100" b="1">
                  <a:cs typeface="+mj-cs"/>
                </a:rPr>
                <a:t>محصولات و خدمات</a:t>
              </a:r>
              <a:endParaRPr lang="en-US" sz="1100" b="1">
                <a:cs typeface="+mj-cs"/>
              </a:endParaRPr>
            </a:p>
          </p:txBody>
        </p:sp>
        <p:sp>
          <p:nvSpPr>
            <p:cNvPr id="90" name="Text Box 22"/>
            <p:cNvSpPr txBox="1">
              <a:spLocks noChangeArrowheads="1"/>
            </p:cNvSpPr>
            <p:nvPr/>
          </p:nvSpPr>
          <p:spPr bwMode="auto">
            <a:xfrm>
              <a:off x="1028078" y="5025549"/>
              <a:ext cx="5801006" cy="784321"/>
            </a:xfrm>
            <a:prstGeom prst="rect">
              <a:avLst/>
            </a:prstGeom>
            <a:solidFill>
              <a:srgbClr val="FFFFCC"/>
            </a:solidFill>
            <a:ln w="28575" algn="ctr">
              <a:solidFill>
                <a:schemeClr val="tx1"/>
              </a:solidFill>
              <a:miter lim="800000"/>
              <a:headEnd/>
              <a:tailEnd/>
            </a:ln>
          </p:spPr>
          <p:txBody>
            <a:bodyPr lIns="97548" tIns="48774" rIns="97548" bIns="48774" anchor="ctr"/>
            <a:lstStyle/>
            <a:p>
              <a:pPr algn="ctr" defTabSz="974725" eaLnBrk="0" hangingPunct="0">
                <a:spcBef>
                  <a:spcPct val="10000"/>
                </a:spcBef>
                <a:defRPr/>
              </a:pPr>
              <a:r>
                <a:rPr lang="fa-IR" sz="1100" b="1">
                  <a:cs typeface="+mj-cs"/>
                </a:rPr>
                <a:t>مديريت محيط کار</a:t>
              </a:r>
            </a:p>
            <a:p>
              <a:pPr algn="ctr" defTabSz="974725" eaLnBrk="0" hangingPunct="0">
                <a:spcBef>
                  <a:spcPct val="10000"/>
                </a:spcBef>
                <a:defRPr/>
              </a:pPr>
              <a:r>
                <a:rPr lang="en-US" sz="1100" b="1">
                  <a:cs typeface="+mj-cs"/>
                </a:rPr>
                <a:t>(6-4) </a:t>
              </a:r>
              <a:endParaRPr lang="en-GB" sz="1100" b="1">
                <a:cs typeface="+mj-cs"/>
              </a:endParaRPr>
            </a:p>
          </p:txBody>
        </p:sp>
        <p:sp>
          <p:nvSpPr>
            <p:cNvPr id="91" name="Text Box 23"/>
            <p:cNvSpPr txBox="1">
              <a:spLocks noChangeArrowheads="1"/>
            </p:cNvSpPr>
            <p:nvPr/>
          </p:nvSpPr>
          <p:spPr bwMode="auto">
            <a:xfrm>
              <a:off x="1127920" y="2615115"/>
              <a:ext cx="5599630" cy="2278588"/>
            </a:xfrm>
            <a:prstGeom prst="rect">
              <a:avLst/>
            </a:prstGeom>
            <a:solidFill>
              <a:srgbClr val="CCFFCC"/>
            </a:solidFill>
            <a:ln w="28575">
              <a:solidFill>
                <a:schemeClr val="tx1"/>
              </a:solidFill>
              <a:miter lim="800000"/>
              <a:headEnd/>
              <a:tailEnd/>
            </a:ln>
          </p:spPr>
          <p:txBody>
            <a:bodyPr lIns="97548" tIns="0" rIns="97548" bIns="0" anchor="b" anchorCtr="1"/>
            <a:lstStyle/>
            <a:p>
              <a:pPr algn="ctr" defTabSz="974725" eaLnBrk="0" hangingPunct="0">
                <a:spcBef>
                  <a:spcPct val="50000"/>
                </a:spcBef>
                <a:defRPr/>
              </a:pPr>
              <a:r>
                <a:rPr lang="ar-SA" altLang="ja-JP" sz="1600" b="1">
                  <a:cs typeface="+mj-cs"/>
                </a:rPr>
                <a:t>فرآيندهاي مرتبط با مشتري</a:t>
              </a:r>
              <a:r>
                <a:rPr lang="en-US" altLang="ja-JP" sz="1600" b="1">
                  <a:ea typeface="MS PGothic" pitchFamily="34" charset="-128"/>
                  <a:cs typeface="+mj-cs"/>
                </a:rPr>
                <a:t>(7-2)</a:t>
              </a:r>
              <a:endParaRPr lang="fa-IR" altLang="ja-JP" sz="1600" b="1">
                <a:ea typeface="MS PGothic" pitchFamily="34" charset="-128"/>
                <a:cs typeface="+mj-cs"/>
              </a:endParaRPr>
            </a:p>
            <a:p>
              <a:pPr algn="ctr" defTabSz="974725" eaLnBrk="0" hangingPunct="0">
                <a:spcBef>
                  <a:spcPct val="50000"/>
                </a:spcBef>
                <a:defRPr/>
              </a:pPr>
              <a:endParaRPr lang="en-GB" sz="500" b="1">
                <a:cs typeface="+mj-cs"/>
              </a:endParaRPr>
            </a:p>
          </p:txBody>
        </p:sp>
        <p:sp>
          <p:nvSpPr>
            <p:cNvPr id="92" name="Text Box 24"/>
            <p:cNvSpPr txBox="1">
              <a:spLocks noChangeArrowheads="1"/>
            </p:cNvSpPr>
            <p:nvPr/>
          </p:nvSpPr>
          <p:spPr bwMode="auto">
            <a:xfrm>
              <a:off x="1588210" y="2615115"/>
              <a:ext cx="1663475" cy="1501028"/>
            </a:xfrm>
            <a:prstGeom prst="rect">
              <a:avLst/>
            </a:prstGeom>
            <a:solidFill>
              <a:srgbClr val="CCFFCC"/>
            </a:solidFill>
            <a:ln w="28575">
              <a:solidFill>
                <a:schemeClr val="tx1"/>
              </a:solidFill>
              <a:miter lim="800000"/>
              <a:headEnd/>
              <a:tailEnd/>
            </a:ln>
          </p:spPr>
          <p:txBody>
            <a:bodyPr lIns="97548" tIns="48774" rIns="97548" bIns="48774" anchor="ctr"/>
            <a:lstStyle/>
            <a:p>
              <a:pPr algn="ctr" defTabSz="974725" eaLnBrk="0" hangingPunct="0">
                <a:lnSpc>
                  <a:spcPct val="80000"/>
                </a:lnSpc>
                <a:defRPr/>
              </a:pPr>
              <a:r>
                <a:rPr lang="fa-IR" sz="1600" b="1">
                  <a:cs typeface="+mj-cs"/>
                </a:rPr>
                <a:t>طراحي وتوسعه</a:t>
              </a:r>
              <a:endParaRPr lang="en-US" sz="1600" b="1">
                <a:cs typeface="+mj-cs"/>
              </a:endParaRPr>
            </a:p>
            <a:p>
              <a:pPr algn="ctr" defTabSz="974725" eaLnBrk="0" hangingPunct="0">
                <a:lnSpc>
                  <a:spcPct val="80000"/>
                </a:lnSpc>
                <a:defRPr/>
              </a:pPr>
              <a:r>
                <a:rPr lang="en-US" sz="1400" b="1">
                  <a:cs typeface="+mj-cs"/>
                </a:rPr>
                <a:t>(7-3)</a:t>
              </a:r>
              <a:endParaRPr lang="en-GB" sz="1400" b="1">
                <a:cs typeface="+mj-cs"/>
              </a:endParaRPr>
            </a:p>
          </p:txBody>
        </p:sp>
        <p:sp>
          <p:nvSpPr>
            <p:cNvPr id="93" name="Line 25"/>
            <p:cNvSpPr>
              <a:spLocks noChangeShapeType="1"/>
            </p:cNvSpPr>
            <p:nvPr/>
          </p:nvSpPr>
          <p:spPr bwMode="auto">
            <a:xfrm>
              <a:off x="6576940" y="4251371"/>
              <a:ext cx="419676" cy="0"/>
            </a:xfrm>
            <a:prstGeom prst="line">
              <a:avLst/>
            </a:prstGeom>
            <a:noFill/>
            <a:ln w="127000">
              <a:solidFill>
                <a:srgbClr val="990033"/>
              </a:solidFill>
              <a:round/>
              <a:headEnd/>
              <a:tailEnd type="triangle" w="med" len="med"/>
            </a:ln>
          </p:spPr>
          <p:txBody>
            <a:bodyPr/>
            <a:lstStyle/>
            <a:p>
              <a:pPr eaLnBrk="0" hangingPunct="0">
                <a:spcBef>
                  <a:spcPct val="50000"/>
                </a:spcBef>
                <a:defRPr/>
              </a:pPr>
              <a:endParaRPr lang="fa-IR" sz="1800">
                <a:cs typeface="+mj-cs"/>
              </a:endParaRPr>
            </a:p>
          </p:txBody>
        </p:sp>
        <p:sp>
          <p:nvSpPr>
            <p:cNvPr id="94" name="Line 26"/>
            <p:cNvSpPr>
              <a:spLocks noChangeShapeType="1"/>
            </p:cNvSpPr>
            <p:nvPr/>
          </p:nvSpPr>
          <p:spPr bwMode="auto">
            <a:xfrm>
              <a:off x="926544" y="4224325"/>
              <a:ext cx="419676" cy="0"/>
            </a:xfrm>
            <a:prstGeom prst="line">
              <a:avLst/>
            </a:prstGeom>
            <a:noFill/>
            <a:ln w="127000">
              <a:solidFill>
                <a:srgbClr val="990033"/>
              </a:solidFill>
              <a:round/>
              <a:headEnd/>
              <a:tailEnd type="triangle" w="med" len="med"/>
            </a:ln>
          </p:spPr>
          <p:txBody>
            <a:bodyPr/>
            <a:lstStyle/>
            <a:p>
              <a:pPr eaLnBrk="0" hangingPunct="0">
                <a:spcBef>
                  <a:spcPct val="50000"/>
                </a:spcBef>
                <a:defRPr/>
              </a:pPr>
              <a:endParaRPr lang="fa-IR" sz="1800">
                <a:cs typeface="+mj-cs"/>
              </a:endParaRPr>
            </a:p>
          </p:txBody>
        </p:sp>
        <p:sp>
          <p:nvSpPr>
            <p:cNvPr id="95" name="Text Box 27"/>
            <p:cNvSpPr txBox="1">
              <a:spLocks noChangeArrowheads="1"/>
            </p:cNvSpPr>
            <p:nvPr/>
          </p:nvSpPr>
          <p:spPr bwMode="auto">
            <a:xfrm>
              <a:off x="3249992" y="2618494"/>
              <a:ext cx="1438406" cy="1501028"/>
            </a:xfrm>
            <a:prstGeom prst="rect">
              <a:avLst/>
            </a:prstGeom>
            <a:solidFill>
              <a:srgbClr val="CCFFCC"/>
            </a:solidFill>
            <a:ln w="28575">
              <a:solidFill>
                <a:schemeClr val="tx1"/>
              </a:solidFill>
              <a:miter lim="800000"/>
              <a:headEnd/>
              <a:tailEnd/>
            </a:ln>
          </p:spPr>
          <p:txBody>
            <a:bodyPr lIns="97548" tIns="48774" rIns="97548" bIns="48774" anchor="ctr"/>
            <a:lstStyle/>
            <a:p>
              <a:pPr algn="ctr" defTabSz="974725" eaLnBrk="0" hangingPunct="0">
                <a:spcBef>
                  <a:spcPct val="50000"/>
                </a:spcBef>
                <a:defRPr/>
              </a:pPr>
              <a:r>
                <a:rPr lang="ar-SA" sz="1600" b="1" dirty="0">
                  <a:cs typeface="+mj-cs"/>
                </a:rPr>
                <a:t>خريد</a:t>
              </a:r>
              <a:endParaRPr lang="en-US" sz="1600" b="1" dirty="0">
                <a:cs typeface="+mj-cs"/>
              </a:endParaRPr>
            </a:p>
            <a:p>
              <a:pPr algn="ctr" defTabSz="974725" eaLnBrk="0" hangingPunct="0">
                <a:spcBef>
                  <a:spcPct val="50000"/>
                </a:spcBef>
                <a:defRPr/>
              </a:pPr>
              <a:r>
                <a:rPr lang="en-US" sz="1400" b="1" dirty="0">
                  <a:cs typeface="+mj-cs"/>
                </a:rPr>
                <a:t>(7-4)</a:t>
              </a:r>
              <a:endParaRPr lang="en-GB" sz="1400" b="1" dirty="0">
                <a:cs typeface="+mj-cs"/>
              </a:endParaRPr>
            </a:p>
          </p:txBody>
        </p:sp>
        <p:sp>
          <p:nvSpPr>
            <p:cNvPr id="96" name="Text Box 28"/>
            <p:cNvSpPr txBox="1">
              <a:spLocks noChangeArrowheads="1"/>
            </p:cNvSpPr>
            <p:nvPr/>
          </p:nvSpPr>
          <p:spPr bwMode="auto">
            <a:xfrm>
              <a:off x="4681629" y="2618494"/>
              <a:ext cx="1570401" cy="1501028"/>
            </a:xfrm>
            <a:prstGeom prst="rect">
              <a:avLst/>
            </a:prstGeom>
            <a:solidFill>
              <a:srgbClr val="CCFFCC"/>
            </a:solidFill>
            <a:ln w="28575">
              <a:solidFill>
                <a:schemeClr val="tx1"/>
              </a:solidFill>
              <a:miter lim="800000"/>
              <a:headEnd/>
              <a:tailEnd/>
            </a:ln>
          </p:spPr>
          <p:txBody>
            <a:bodyPr lIns="97548" tIns="48774" rIns="97548" bIns="48774" anchor="ctr"/>
            <a:lstStyle/>
            <a:p>
              <a:pPr algn="ctr" defTabSz="974725" eaLnBrk="0" hangingPunct="0">
                <a:lnSpc>
                  <a:spcPct val="80000"/>
                </a:lnSpc>
                <a:defRPr/>
              </a:pPr>
              <a:r>
                <a:rPr lang="ar-SA" sz="1600" b="1" dirty="0">
                  <a:cs typeface="+mj-cs"/>
                </a:rPr>
                <a:t>توليد و ارايه خدمات </a:t>
              </a:r>
              <a:endParaRPr lang="en-US" sz="1600" b="1" dirty="0">
                <a:cs typeface="+mj-cs"/>
              </a:endParaRPr>
            </a:p>
            <a:p>
              <a:pPr algn="ctr" defTabSz="974725" eaLnBrk="0" hangingPunct="0">
                <a:lnSpc>
                  <a:spcPct val="80000"/>
                </a:lnSpc>
                <a:defRPr/>
              </a:pPr>
              <a:r>
                <a:rPr lang="en-US" sz="1400" b="1" dirty="0">
                  <a:cs typeface="+mj-cs"/>
                </a:rPr>
                <a:t>(7-5)</a:t>
              </a:r>
              <a:endParaRPr lang="en-GB" sz="1400" b="1" dirty="0">
                <a:cs typeface="+mj-cs"/>
              </a:endParaRPr>
            </a:p>
          </p:txBody>
        </p:sp>
      </p:gr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82563" y="1117600"/>
            <a:ext cx="9590087" cy="2641600"/>
          </a:xfrm>
          <a:prstGeom prst="rect">
            <a:avLst/>
          </a:prstGeom>
          <a:noFill/>
          <a:ln w="9525">
            <a:noFill/>
            <a:miter lim="800000"/>
            <a:headEnd/>
            <a:tailEnd/>
          </a:ln>
        </p:spPr>
        <p:txBody>
          <a:bodyPr lIns="9525" tIns="9525" rIns="9525" bIns="9525">
            <a:spAutoFit/>
          </a:bodyPr>
          <a:lstStyle/>
          <a:p>
            <a:pPr eaLnBrk="0" hangingPunct="0">
              <a:buFont typeface="Wingdings" pitchFamily="2" charset="2"/>
              <a:buChar char="q"/>
            </a:pPr>
            <a:r>
              <a:rPr lang="ar-SA" sz="4600" b="1">
                <a:cs typeface="B Nazanin" pitchFamily="2" charset="-78"/>
              </a:rPr>
              <a:t>بهبودمداوم</a:t>
            </a:r>
            <a:r>
              <a:rPr lang="en-US" sz="4600" b="1">
                <a:cs typeface="B Nazanin" pitchFamily="2" charset="-78"/>
              </a:rPr>
              <a:t> C</a:t>
            </a:r>
            <a:r>
              <a:rPr lang="en-US" sz="4600" b="1"/>
              <a:t>ontinual Improvement</a:t>
            </a:r>
            <a:r>
              <a:rPr lang="fa-IR" sz="4600"/>
              <a:t> </a:t>
            </a:r>
            <a:endParaRPr lang="fa-IR" sz="4600">
              <a:cs typeface="Arial" pitchFamily="34" charset="0"/>
            </a:endParaRPr>
          </a:p>
          <a:p>
            <a:pPr eaLnBrk="0" hangingPunct="0"/>
            <a:endParaRPr lang="fa-IR" sz="4600" b="1"/>
          </a:p>
          <a:p>
            <a:pPr algn="just" eaLnBrk="0" hangingPunct="0">
              <a:buFont typeface="Wingdings" pitchFamily="2" charset="2"/>
              <a:buChar char="q"/>
            </a:pPr>
            <a:r>
              <a:rPr lang="ar-SA" sz="4000" b="1"/>
              <a:t>بهبود مداوم در عملكرد كلي سازمان بايستي يك هدف دايمي براي سازمان باشد . </a:t>
            </a:r>
            <a:endParaRPr lang="en-US" sz="4000" b="1"/>
          </a:p>
        </p:txBody>
      </p:sp>
      <p:sp>
        <p:nvSpPr>
          <p:cNvPr id="18435" name="Text Box 5"/>
          <p:cNvSpPr txBox="1">
            <a:spLocks noChangeArrowheads="1"/>
          </p:cNvSpPr>
          <p:nvPr/>
        </p:nvSpPr>
        <p:spPr bwMode="auto">
          <a:xfrm>
            <a:off x="2200275" y="3825875"/>
            <a:ext cx="5381625" cy="366713"/>
          </a:xfrm>
          <a:prstGeom prst="rect">
            <a:avLst/>
          </a:prstGeom>
          <a:noFill/>
          <a:ln w="9525">
            <a:noFill/>
            <a:miter lim="800000"/>
            <a:headEnd/>
            <a:tailEnd/>
          </a:ln>
        </p:spPr>
        <p:txBody>
          <a:bodyPr>
            <a:spAutoFit/>
          </a:bodyPr>
          <a:lstStyle/>
          <a:p>
            <a:pPr algn="l" rtl="0" eaLnBrk="0" hangingPunct="0"/>
            <a:endParaRPr lang="en-GB" sz="1800"/>
          </a:p>
        </p:txBody>
      </p:sp>
      <p:grpSp>
        <p:nvGrpSpPr>
          <p:cNvPr id="2" name="Group 22"/>
          <p:cNvGrpSpPr>
            <a:grpSpLocks/>
          </p:cNvGrpSpPr>
          <p:nvPr/>
        </p:nvGrpSpPr>
        <p:grpSpPr bwMode="auto">
          <a:xfrm>
            <a:off x="1422400" y="4322763"/>
            <a:ext cx="3176588" cy="2538412"/>
            <a:chOff x="441" y="2079"/>
            <a:chExt cx="2001" cy="1599"/>
          </a:xfrm>
        </p:grpSpPr>
        <p:pic>
          <p:nvPicPr>
            <p:cNvPr id="18447" name="Picture 6"/>
            <p:cNvPicPr>
              <a:picLocks noChangeAspect="1" noChangeArrowheads="1"/>
            </p:cNvPicPr>
            <p:nvPr/>
          </p:nvPicPr>
          <p:blipFill>
            <a:blip r:embed="rId3" cstate="print"/>
            <a:srcRect/>
            <a:stretch>
              <a:fillRect/>
            </a:stretch>
          </p:blipFill>
          <p:spPr bwMode="auto">
            <a:xfrm>
              <a:off x="633" y="2175"/>
              <a:ext cx="1632" cy="1488"/>
            </a:xfrm>
            <a:prstGeom prst="rect">
              <a:avLst/>
            </a:prstGeom>
            <a:noFill/>
            <a:ln w="9525">
              <a:noFill/>
              <a:miter lim="800000"/>
              <a:headEnd/>
              <a:tailEnd/>
            </a:ln>
          </p:spPr>
        </p:pic>
        <p:sp>
          <p:nvSpPr>
            <p:cNvPr id="18448" name="Text Box 7"/>
            <p:cNvSpPr txBox="1">
              <a:spLocks noChangeArrowheads="1"/>
            </p:cNvSpPr>
            <p:nvPr/>
          </p:nvSpPr>
          <p:spPr bwMode="auto">
            <a:xfrm>
              <a:off x="921" y="2079"/>
              <a:ext cx="356" cy="250"/>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2000" b="1">
                  <a:latin typeface="Times New Roman" pitchFamily="18" charset="0"/>
                </a:rPr>
                <a:t>Act</a:t>
              </a:r>
              <a:endParaRPr lang="en-US" sz="3200"/>
            </a:p>
          </p:txBody>
        </p:sp>
        <p:sp>
          <p:nvSpPr>
            <p:cNvPr id="18449" name="Text Box 8"/>
            <p:cNvSpPr txBox="1">
              <a:spLocks noChangeArrowheads="1"/>
            </p:cNvSpPr>
            <p:nvPr/>
          </p:nvSpPr>
          <p:spPr bwMode="auto">
            <a:xfrm>
              <a:off x="2015" y="2328"/>
              <a:ext cx="427" cy="250"/>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2000" b="1">
                  <a:latin typeface="Times New Roman" pitchFamily="18" charset="0"/>
                </a:rPr>
                <a:t>Plan</a:t>
              </a:r>
              <a:endParaRPr lang="en-US" sz="3200"/>
            </a:p>
          </p:txBody>
        </p:sp>
        <p:sp>
          <p:nvSpPr>
            <p:cNvPr id="18450" name="Text Box 9"/>
            <p:cNvSpPr txBox="1">
              <a:spLocks noChangeArrowheads="1"/>
            </p:cNvSpPr>
            <p:nvPr/>
          </p:nvSpPr>
          <p:spPr bwMode="auto">
            <a:xfrm>
              <a:off x="1823" y="3447"/>
              <a:ext cx="292" cy="231"/>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1800" b="1">
                  <a:latin typeface="Times New Roman" pitchFamily="18" charset="0"/>
                </a:rPr>
                <a:t>Do</a:t>
              </a:r>
              <a:endParaRPr lang="en-US" sz="3200"/>
            </a:p>
          </p:txBody>
        </p:sp>
        <p:sp>
          <p:nvSpPr>
            <p:cNvPr id="18451" name="Text Box 10"/>
            <p:cNvSpPr txBox="1">
              <a:spLocks noChangeArrowheads="1"/>
            </p:cNvSpPr>
            <p:nvPr/>
          </p:nvSpPr>
          <p:spPr bwMode="auto">
            <a:xfrm>
              <a:off x="441" y="3279"/>
              <a:ext cx="508" cy="231"/>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1800" b="1">
                  <a:latin typeface="Times New Roman" pitchFamily="18" charset="0"/>
                </a:rPr>
                <a:t>Check</a:t>
              </a:r>
              <a:endParaRPr lang="en-US" sz="3200"/>
            </a:p>
          </p:txBody>
        </p:sp>
      </p:grpSp>
      <p:grpSp>
        <p:nvGrpSpPr>
          <p:cNvPr id="3" name="Group 21"/>
          <p:cNvGrpSpPr>
            <a:grpSpLocks/>
          </p:cNvGrpSpPr>
          <p:nvPr/>
        </p:nvGrpSpPr>
        <p:grpSpPr bwMode="auto">
          <a:xfrm>
            <a:off x="5889625" y="4322763"/>
            <a:ext cx="3001963" cy="2476500"/>
            <a:chOff x="2744" y="2102"/>
            <a:chExt cx="1891" cy="1184"/>
          </a:xfrm>
        </p:grpSpPr>
        <p:sp>
          <p:nvSpPr>
            <p:cNvPr id="18439" name="Text Box 12"/>
            <p:cNvSpPr txBox="1">
              <a:spLocks noChangeArrowheads="1"/>
            </p:cNvSpPr>
            <p:nvPr/>
          </p:nvSpPr>
          <p:spPr bwMode="auto">
            <a:xfrm>
              <a:off x="3439" y="2102"/>
              <a:ext cx="501" cy="266"/>
            </a:xfrm>
            <a:prstGeom prst="rect">
              <a:avLst/>
            </a:prstGeom>
            <a:noFill/>
            <a:ln w="9525">
              <a:noFill/>
              <a:miter lim="800000"/>
              <a:headEnd/>
              <a:tailEnd/>
            </a:ln>
          </p:spPr>
          <p:txBody>
            <a:bodyPr lIns="97548" tIns="48774" rIns="97548" bIns="48774">
              <a:spAutoFit/>
            </a:bodyPr>
            <a:lstStyle/>
            <a:p>
              <a:pPr algn="ctr" defTabSz="812800" rtl="0" eaLnBrk="0" hangingPunct="0">
                <a:spcBef>
                  <a:spcPct val="50000"/>
                </a:spcBef>
              </a:pPr>
              <a:r>
                <a:rPr lang="en-GB" sz="1000" b="1">
                  <a:latin typeface="Times New Roman" pitchFamily="18" charset="0"/>
                </a:rPr>
                <a:t>Determine the Results  required</a:t>
              </a:r>
            </a:p>
          </p:txBody>
        </p:sp>
        <p:sp>
          <p:nvSpPr>
            <p:cNvPr id="18440" name="AutoShape 13"/>
            <p:cNvSpPr>
              <a:spLocks noChangeArrowheads="1"/>
            </p:cNvSpPr>
            <p:nvPr/>
          </p:nvSpPr>
          <p:spPr bwMode="auto">
            <a:xfrm rot="2310624">
              <a:off x="4021" y="2273"/>
              <a:ext cx="501" cy="167"/>
            </a:xfrm>
            <a:prstGeom prst="curvedDownArrow">
              <a:avLst>
                <a:gd name="adj1" fmla="val 60000"/>
                <a:gd name="adj2" fmla="val 120000"/>
                <a:gd name="adj3" fmla="val 33333"/>
              </a:avLst>
            </a:prstGeom>
            <a:solidFill>
              <a:srgbClr val="0000FF"/>
            </a:solidFill>
            <a:ln w="28575">
              <a:solidFill>
                <a:srgbClr val="0000FF"/>
              </a:solidFill>
              <a:miter lim="800000"/>
              <a:headEnd/>
              <a:tailEnd/>
            </a:ln>
          </p:spPr>
          <p:txBody>
            <a:bodyPr wrap="none" anchor="ctr"/>
            <a:lstStyle/>
            <a:p>
              <a:pPr marL="609600" indent="-609600" algn="ctr" defTabSz="974725" eaLnBrk="0" hangingPunct="0">
                <a:spcBef>
                  <a:spcPct val="50000"/>
                </a:spcBef>
              </a:pPr>
              <a:endParaRPr lang="en-GB" sz="2000"/>
            </a:p>
          </p:txBody>
        </p:sp>
        <p:sp>
          <p:nvSpPr>
            <p:cNvPr id="18441" name="Text Box 14"/>
            <p:cNvSpPr txBox="1">
              <a:spLocks noChangeArrowheads="1"/>
            </p:cNvSpPr>
            <p:nvPr/>
          </p:nvSpPr>
          <p:spPr bwMode="auto">
            <a:xfrm>
              <a:off x="3924" y="2566"/>
              <a:ext cx="711" cy="193"/>
            </a:xfrm>
            <a:prstGeom prst="rect">
              <a:avLst/>
            </a:prstGeom>
            <a:noFill/>
            <a:ln w="9525">
              <a:noFill/>
              <a:miter lim="800000"/>
              <a:headEnd/>
              <a:tailEnd/>
            </a:ln>
          </p:spPr>
          <p:txBody>
            <a:bodyPr lIns="97548" tIns="48774" rIns="97548" bIns="48774">
              <a:spAutoFit/>
            </a:bodyPr>
            <a:lstStyle/>
            <a:p>
              <a:pPr algn="ctr" defTabSz="812800" rtl="0" eaLnBrk="0" hangingPunct="0">
                <a:spcBef>
                  <a:spcPct val="50000"/>
                </a:spcBef>
              </a:pPr>
              <a:r>
                <a:rPr lang="en-GB" sz="1000" b="1">
                  <a:latin typeface="Times New Roman" pitchFamily="18" charset="0"/>
                </a:rPr>
                <a:t>Plan &amp; develop Approaches</a:t>
              </a:r>
            </a:p>
          </p:txBody>
        </p:sp>
        <p:sp>
          <p:nvSpPr>
            <p:cNvPr id="18442" name="Text Box 15"/>
            <p:cNvSpPr txBox="1">
              <a:spLocks noChangeArrowheads="1"/>
            </p:cNvSpPr>
            <p:nvPr/>
          </p:nvSpPr>
          <p:spPr bwMode="auto">
            <a:xfrm>
              <a:off x="3422" y="2977"/>
              <a:ext cx="583" cy="309"/>
            </a:xfrm>
            <a:prstGeom prst="rect">
              <a:avLst/>
            </a:prstGeom>
            <a:noFill/>
            <a:ln w="9525">
              <a:noFill/>
              <a:miter lim="800000"/>
              <a:headEnd/>
              <a:tailEnd/>
            </a:ln>
          </p:spPr>
          <p:txBody>
            <a:bodyPr lIns="97548" tIns="48774" rIns="97548" bIns="48774">
              <a:spAutoFit/>
            </a:bodyPr>
            <a:lstStyle/>
            <a:p>
              <a:pPr algn="ctr" defTabSz="812800" rtl="0" eaLnBrk="0" hangingPunct="0">
                <a:spcBef>
                  <a:spcPct val="50000"/>
                </a:spcBef>
              </a:pPr>
              <a:r>
                <a:rPr lang="en-GB" sz="1200" b="1">
                  <a:latin typeface="Times New Roman" pitchFamily="18" charset="0"/>
                </a:rPr>
                <a:t>Deploy Approaches</a:t>
              </a:r>
            </a:p>
          </p:txBody>
        </p:sp>
        <p:sp>
          <p:nvSpPr>
            <p:cNvPr id="18443" name="AutoShape 16"/>
            <p:cNvSpPr>
              <a:spLocks noChangeArrowheads="1"/>
            </p:cNvSpPr>
            <p:nvPr/>
          </p:nvSpPr>
          <p:spPr bwMode="auto">
            <a:xfrm rot="8426494">
              <a:off x="4005" y="2993"/>
              <a:ext cx="501" cy="167"/>
            </a:xfrm>
            <a:prstGeom prst="curvedDownArrow">
              <a:avLst>
                <a:gd name="adj1" fmla="val 60000"/>
                <a:gd name="adj2" fmla="val 120000"/>
                <a:gd name="adj3" fmla="val 33333"/>
              </a:avLst>
            </a:prstGeom>
            <a:solidFill>
              <a:srgbClr val="0000FF"/>
            </a:solidFill>
            <a:ln w="28575">
              <a:solidFill>
                <a:srgbClr val="0000FF"/>
              </a:solidFill>
              <a:miter lim="800000"/>
              <a:headEnd/>
              <a:tailEnd/>
            </a:ln>
          </p:spPr>
          <p:txBody>
            <a:bodyPr wrap="none" anchor="ctr"/>
            <a:lstStyle/>
            <a:p>
              <a:pPr eaLnBrk="0" hangingPunct="0">
                <a:spcBef>
                  <a:spcPct val="50000"/>
                </a:spcBef>
              </a:pPr>
              <a:endParaRPr lang="fa-IR"/>
            </a:p>
          </p:txBody>
        </p:sp>
        <p:sp>
          <p:nvSpPr>
            <p:cNvPr id="18444" name="Text Box 18"/>
            <p:cNvSpPr txBox="1">
              <a:spLocks noChangeArrowheads="1"/>
            </p:cNvSpPr>
            <p:nvPr/>
          </p:nvSpPr>
          <p:spPr bwMode="auto">
            <a:xfrm>
              <a:off x="2744" y="2530"/>
              <a:ext cx="502" cy="193"/>
            </a:xfrm>
            <a:prstGeom prst="rect">
              <a:avLst/>
            </a:prstGeom>
            <a:noFill/>
            <a:ln w="9525">
              <a:noFill/>
              <a:miter lim="800000"/>
              <a:headEnd/>
              <a:tailEnd/>
            </a:ln>
          </p:spPr>
          <p:txBody>
            <a:bodyPr lIns="97548" tIns="48774" rIns="97548" bIns="48774">
              <a:spAutoFit/>
            </a:bodyPr>
            <a:lstStyle/>
            <a:p>
              <a:pPr algn="ctr" defTabSz="812800" rtl="0" eaLnBrk="0" hangingPunct="0">
                <a:spcBef>
                  <a:spcPct val="50000"/>
                </a:spcBef>
              </a:pPr>
              <a:r>
                <a:rPr lang="en-GB" sz="1000" b="1">
                  <a:latin typeface="Times New Roman" pitchFamily="18" charset="0"/>
                </a:rPr>
                <a:t>Assess &amp; Review</a:t>
              </a:r>
            </a:p>
          </p:txBody>
        </p:sp>
        <p:sp>
          <p:nvSpPr>
            <p:cNvPr id="18445" name="AutoShape 19"/>
            <p:cNvSpPr>
              <a:spLocks noChangeArrowheads="1"/>
            </p:cNvSpPr>
            <p:nvPr/>
          </p:nvSpPr>
          <p:spPr bwMode="auto">
            <a:xfrm rot="-9887407">
              <a:off x="2873" y="2997"/>
              <a:ext cx="502" cy="167"/>
            </a:xfrm>
            <a:prstGeom prst="curvedDownArrow">
              <a:avLst>
                <a:gd name="adj1" fmla="val 60120"/>
                <a:gd name="adj2" fmla="val 120240"/>
                <a:gd name="adj3" fmla="val 33333"/>
              </a:avLst>
            </a:prstGeom>
            <a:solidFill>
              <a:srgbClr val="0000FF"/>
            </a:solidFill>
            <a:ln w="28575">
              <a:solidFill>
                <a:srgbClr val="0000FF"/>
              </a:solidFill>
              <a:miter lim="800000"/>
              <a:headEnd/>
              <a:tailEnd/>
            </a:ln>
          </p:spPr>
          <p:txBody>
            <a:bodyPr wrap="none" anchor="ctr"/>
            <a:lstStyle/>
            <a:p>
              <a:pPr eaLnBrk="0" hangingPunct="0">
                <a:spcBef>
                  <a:spcPct val="50000"/>
                </a:spcBef>
              </a:pPr>
              <a:endParaRPr lang="fa-IR"/>
            </a:p>
          </p:txBody>
        </p:sp>
        <p:sp>
          <p:nvSpPr>
            <p:cNvPr id="18446" name="AutoShape 20"/>
            <p:cNvSpPr>
              <a:spLocks noChangeArrowheads="1"/>
            </p:cNvSpPr>
            <p:nvPr/>
          </p:nvSpPr>
          <p:spPr bwMode="auto">
            <a:xfrm rot="-840975">
              <a:off x="2906" y="2217"/>
              <a:ext cx="501" cy="167"/>
            </a:xfrm>
            <a:prstGeom prst="curvedDownArrow">
              <a:avLst>
                <a:gd name="adj1" fmla="val 60000"/>
                <a:gd name="adj2" fmla="val 120000"/>
                <a:gd name="adj3" fmla="val 33333"/>
              </a:avLst>
            </a:prstGeom>
            <a:solidFill>
              <a:srgbClr val="0000FF"/>
            </a:solidFill>
            <a:ln w="28575">
              <a:solidFill>
                <a:srgbClr val="0000FF"/>
              </a:solidFill>
              <a:miter lim="800000"/>
              <a:headEnd/>
              <a:tailEnd/>
            </a:ln>
          </p:spPr>
          <p:txBody>
            <a:bodyPr wrap="none" anchor="ctr"/>
            <a:lstStyle/>
            <a:p>
              <a:pPr eaLnBrk="0" hangingPunct="0">
                <a:spcBef>
                  <a:spcPct val="50000"/>
                </a:spcBef>
              </a:pPr>
              <a:endParaRPr lang="fa-IR"/>
            </a:p>
          </p:txBody>
        </p:sp>
      </p:grpSp>
      <p:sp>
        <p:nvSpPr>
          <p:cNvPr id="3662872" name="Rectangle 24"/>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82563" y="1103313"/>
            <a:ext cx="9590087" cy="2604559"/>
          </a:xfrm>
          <a:prstGeom prst="rect">
            <a:avLst/>
          </a:prstGeom>
          <a:noFill/>
          <a:ln w="9525">
            <a:noFill/>
            <a:miter lim="800000"/>
            <a:headEnd/>
            <a:tailEnd/>
          </a:ln>
        </p:spPr>
        <p:txBody>
          <a:bodyPr lIns="9525" tIns="9525" rIns="9525" bIns="9525">
            <a:spAutoFit/>
          </a:bodyPr>
          <a:lstStyle/>
          <a:p>
            <a:pPr eaLnBrk="0" hangingPunct="0">
              <a:buFont typeface="Wingdings" pitchFamily="2" charset="2"/>
              <a:buChar char="q"/>
            </a:pPr>
            <a:r>
              <a:rPr lang="ar-SA" sz="4400" b="1" dirty="0">
                <a:cs typeface="B Nazanin" pitchFamily="2" charset="-78"/>
              </a:rPr>
              <a:t>رويكرد واقع بينانه در تصميم گيري</a:t>
            </a:r>
            <a:endParaRPr lang="fa-IR" sz="4400" b="1" dirty="0">
              <a:cs typeface="B Nazanin" pitchFamily="2" charset="-78"/>
            </a:endParaRPr>
          </a:p>
          <a:p>
            <a:pPr algn="l" eaLnBrk="0" hangingPunct="0"/>
            <a:r>
              <a:rPr lang="fa-IR" sz="4000" b="1" dirty="0">
                <a:cs typeface="B Nazanin" pitchFamily="2" charset="-78"/>
              </a:rPr>
              <a:t> </a:t>
            </a:r>
            <a:r>
              <a:rPr lang="en-US" sz="4000" b="1" dirty="0">
                <a:cs typeface="B Nazanin" pitchFamily="2" charset="-78"/>
              </a:rPr>
              <a:t>F</a:t>
            </a:r>
            <a:r>
              <a:rPr lang="en-US" sz="4000" b="1" dirty="0"/>
              <a:t>actual Approach to Decision Making</a:t>
            </a:r>
            <a:r>
              <a:rPr lang="fa-IR" dirty="0"/>
              <a:t> </a:t>
            </a:r>
            <a:endParaRPr lang="fa-IR" dirty="0">
              <a:cs typeface="Arial" pitchFamily="34" charset="0"/>
            </a:endParaRPr>
          </a:p>
          <a:p>
            <a:pPr eaLnBrk="0" hangingPunct="0"/>
            <a:endParaRPr lang="en-US" sz="1200" b="1" dirty="0"/>
          </a:p>
          <a:p>
            <a:pPr eaLnBrk="0" hangingPunct="0"/>
            <a:endParaRPr lang="en-US" sz="1200" b="1" dirty="0"/>
          </a:p>
          <a:p>
            <a:pPr eaLnBrk="0" hangingPunct="0"/>
            <a:endParaRPr lang="en-US" sz="1200" b="1" dirty="0"/>
          </a:p>
          <a:p>
            <a:pPr eaLnBrk="0" hangingPunct="0"/>
            <a:endParaRPr lang="en-US" sz="1200" b="1" dirty="0"/>
          </a:p>
          <a:p>
            <a:pPr eaLnBrk="0" hangingPunct="0">
              <a:buFont typeface="Wingdings" pitchFamily="2" charset="2"/>
              <a:buChar char="q"/>
            </a:pPr>
            <a:r>
              <a:rPr lang="ar-SA" sz="3600" b="1" dirty="0"/>
              <a:t>تصميمات مؤثر مبتني بر تحليل داده ها و اطلاعات است .</a:t>
            </a:r>
            <a:endParaRPr lang="en-US" sz="3200" dirty="0"/>
          </a:p>
        </p:txBody>
      </p:sp>
      <p:sp>
        <p:nvSpPr>
          <p:cNvPr id="3663879" name="Rectangle 7"/>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sp>
        <p:nvSpPr>
          <p:cNvPr id="19460" name="Rectangle 8"/>
          <p:cNvSpPr>
            <a:spLocks noChangeArrowheads="1"/>
          </p:cNvSpPr>
          <p:nvPr/>
        </p:nvSpPr>
        <p:spPr bwMode="auto">
          <a:xfrm>
            <a:off x="3295650" y="4359275"/>
            <a:ext cx="6200775" cy="1728788"/>
          </a:xfrm>
          <a:prstGeom prst="rect">
            <a:avLst/>
          </a:prstGeom>
          <a:noFill/>
          <a:ln w="9525">
            <a:noFill/>
            <a:miter lim="800000"/>
            <a:headEnd/>
            <a:tailEnd/>
          </a:ln>
        </p:spPr>
        <p:txBody>
          <a:bodyPr lIns="9525" tIns="9525" rIns="9525" bIns="9525">
            <a:spAutoFit/>
          </a:bodyPr>
          <a:lstStyle/>
          <a:p>
            <a:pPr marL="609600" indent="-609600" defTabSz="974725" eaLnBrk="0" hangingPunct="0">
              <a:spcBef>
                <a:spcPct val="50000"/>
              </a:spcBef>
              <a:buFontTx/>
              <a:buChar char="•"/>
            </a:pPr>
            <a:r>
              <a:rPr lang="fa-IR" b="1">
                <a:cs typeface="Titr" pitchFamily="2" charset="-78"/>
              </a:rPr>
              <a:t>دو ويژگي خوب براي سازمانها</a:t>
            </a:r>
          </a:p>
          <a:p>
            <a:pPr marL="609600" indent="-609600" defTabSz="974725" eaLnBrk="0" hangingPunct="0">
              <a:spcBef>
                <a:spcPct val="50000"/>
              </a:spcBef>
            </a:pPr>
            <a:r>
              <a:rPr lang="fa-IR" b="1">
                <a:cs typeface="Titr" pitchFamily="2" charset="-78"/>
              </a:rPr>
              <a:t> واقع گرايي</a:t>
            </a:r>
            <a:r>
              <a:rPr lang="en-US" b="1">
                <a:cs typeface="Titr" pitchFamily="2" charset="-78"/>
              </a:rPr>
              <a:t>Fact Orientation           </a:t>
            </a:r>
          </a:p>
          <a:p>
            <a:pPr marL="609600" indent="-609600" defTabSz="974725" eaLnBrk="0" hangingPunct="0">
              <a:spcBef>
                <a:spcPct val="50000"/>
              </a:spcBef>
            </a:pPr>
            <a:r>
              <a:rPr lang="fa-IR" b="1">
                <a:cs typeface="Titr" pitchFamily="2" charset="-78"/>
              </a:rPr>
              <a:t>نتيجه گرايي</a:t>
            </a:r>
            <a:r>
              <a:rPr lang="en-US" b="1">
                <a:cs typeface="Titr" pitchFamily="2" charset="-78"/>
              </a:rPr>
              <a:t>Result Orientation       </a:t>
            </a:r>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1104900"/>
            <a:ext cx="9840913" cy="2947988"/>
          </a:xfrm>
          <a:prstGeom prst="rect">
            <a:avLst/>
          </a:prstGeom>
          <a:noFill/>
          <a:ln w="9525">
            <a:noFill/>
            <a:miter lim="800000"/>
            <a:headEnd/>
            <a:tailEnd/>
          </a:ln>
        </p:spPr>
        <p:txBody>
          <a:bodyPr lIns="9525" tIns="9525" rIns="9525" bIns="9525">
            <a:spAutoFit/>
          </a:bodyPr>
          <a:lstStyle/>
          <a:p>
            <a:pPr eaLnBrk="0" hangingPunct="0">
              <a:buFont typeface="Wingdings" pitchFamily="2" charset="2"/>
              <a:buChar char="q"/>
            </a:pPr>
            <a:r>
              <a:rPr lang="ar-SA" sz="4000" b="1">
                <a:cs typeface="B Nazanin" pitchFamily="2" charset="-78"/>
              </a:rPr>
              <a:t>روابط سودبخش متقابل با تأمين كننده</a:t>
            </a:r>
            <a:r>
              <a:rPr lang="fa-IR" sz="3600" b="1">
                <a:cs typeface="B Nazanin" pitchFamily="2" charset="-78"/>
              </a:rPr>
              <a:t> </a:t>
            </a:r>
            <a:r>
              <a:rPr lang="en-US" sz="3600" b="1">
                <a:cs typeface="B Nazanin" pitchFamily="2" charset="-78"/>
              </a:rPr>
              <a:t>R</a:t>
            </a:r>
            <a:r>
              <a:rPr lang="en-US" sz="3600" b="1"/>
              <a:t>elationships</a:t>
            </a:r>
            <a:r>
              <a:rPr lang="fa-IR" sz="3600" b="1"/>
              <a:t> </a:t>
            </a:r>
            <a:r>
              <a:rPr lang="en-US" sz="3600" b="1"/>
              <a:t>Supplier</a:t>
            </a:r>
            <a:r>
              <a:rPr lang="fa-IR" sz="3600" b="1">
                <a:cs typeface="B Nazanin" pitchFamily="2" charset="-78"/>
              </a:rPr>
              <a:t> </a:t>
            </a:r>
            <a:r>
              <a:rPr lang="en-US" sz="3600" b="1"/>
              <a:t>Mutually Beneficial</a:t>
            </a:r>
            <a:endParaRPr lang="fa-IR" sz="3600" b="1">
              <a:cs typeface="Arial" pitchFamily="34" charset="0"/>
            </a:endParaRPr>
          </a:p>
          <a:p>
            <a:pPr eaLnBrk="0" hangingPunct="0"/>
            <a:endParaRPr lang="fa-IR" sz="800" b="1"/>
          </a:p>
          <a:p>
            <a:pPr algn="just" eaLnBrk="0" hangingPunct="0">
              <a:buFont typeface="Wingdings" pitchFamily="2" charset="2"/>
              <a:buChar char="q"/>
            </a:pPr>
            <a:r>
              <a:rPr lang="ar-SA" sz="3600" b="1"/>
              <a:t>هر سازمان و تامين كنندگان آن به هم وابسته اند و رابطه سودبخش متقابل بين آنها موجب افزايش توانايي هر دو در ايجاد ارزش مي گردد .</a:t>
            </a:r>
            <a:endParaRPr lang="fa-IR" sz="3600" b="1"/>
          </a:p>
        </p:txBody>
      </p:sp>
      <p:sp>
        <p:nvSpPr>
          <p:cNvPr id="3664903" name="Rectangle 7"/>
          <p:cNvSpPr>
            <a:spLocks noChangeArrowheads="1"/>
          </p:cNvSpPr>
          <p:nvPr/>
        </p:nvSpPr>
        <p:spPr bwMode="auto">
          <a:xfrm>
            <a:off x="68263" y="233363"/>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3200" b="1">
                <a:solidFill>
                  <a:schemeClr val="bg1"/>
                </a:solidFill>
                <a:latin typeface="Arial" charset="0"/>
              </a:rPr>
              <a:t>اصول هشتگانه مديريت کيفيت</a:t>
            </a:r>
            <a:endParaRPr lang="en-US" sz="3200" b="1">
              <a:solidFill>
                <a:schemeClr val="bg1"/>
              </a:solidFill>
              <a:latin typeface="Arial" charset="0"/>
            </a:endParaRPr>
          </a:p>
        </p:txBody>
      </p:sp>
      <p:sp>
        <p:nvSpPr>
          <p:cNvPr id="20484" name="Rectangle 8"/>
          <p:cNvSpPr>
            <a:spLocks noChangeArrowheads="1"/>
          </p:cNvSpPr>
          <p:nvPr/>
        </p:nvSpPr>
        <p:spPr bwMode="auto">
          <a:xfrm>
            <a:off x="3732213" y="4578350"/>
            <a:ext cx="2378075" cy="1546225"/>
          </a:xfrm>
          <a:prstGeom prst="rect">
            <a:avLst/>
          </a:prstGeom>
          <a:noFill/>
          <a:ln w="317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20485" name="Rectangle 37"/>
          <p:cNvSpPr>
            <a:spLocks noGrp="1" noChangeArrowheads="1"/>
          </p:cNvSpPr>
          <p:nvPr>
            <p:ph type="body" idx="1"/>
          </p:nvPr>
        </p:nvSpPr>
        <p:spPr>
          <a:xfrm>
            <a:off x="3732213" y="4991100"/>
            <a:ext cx="2378075" cy="688975"/>
          </a:xfrm>
          <a:noFill/>
        </p:spPr>
        <p:txBody>
          <a:bodyPr/>
          <a:lstStyle/>
          <a:p>
            <a:pPr marL="0" indent="0" algn="ctr">
              <a:buFontTx/>
              <a:buNone/>
            </a:pPr>
            <a:r>
              <a:rPr lang="fa-IR" sz="4400" b="1" smtClean="0"/>
              <a:t>سازمان</a:t>
            </a:r>
          </a:p>
        </p:txBody>
      </p:sp>
      <p:sp>
        <p:nvSpPr>
          <p:cNvPr id="20486" name="Rectangle 38"/>
          <p:cNvSpPr>
            <a:spLocks noChangeArrowheads="1"/>
          </p:cNvSpPr>
          <p:nvPr/>
        </p:nvSpPr>
        <p:spPr bwMode="auto">
          <a:xfrm>
            <a:off x="6176963" y="4786313"/>
            <a:ext cx="2462212" cy="563562"/>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sz="3200" b="1"/>
              <a:t>عاملين توزيع</a:t>
            </a:r>
            <a:endParaRPr lang="en-US" sz="3200" b="1"/>
          </a:p>
        </p:txBody>
      </p:sp>
      <p:sp>
        <p:nvSpPr>
          <p:cNvPr id="20487" name="Rectangle 39"/>
          <p:cNvSpPr>
            <a:spLocks noChangeArrowheads="1"/>
          </p:cNvSpPr>
          <p:nvPr/>
        </p:nvSpPr>
        <p:spPr bwMode="auto">
          <a:xfrm>
            <a:off x="6175375" y="5451475"/>
            <a:ext cx="2474913" cy="563563"/>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sz="2000" b="1"/>
              <a:t>شبکه خدمات پس از فروش</a:t>
            </a:r>
            <a:endParaRPr lang="en-US" sz="2000" b="1"/>
          </a:p>
        </p:txBody>
      </p:sp>
      <p:sp>
        <p:nvSpPr>
          <p:cNvPr id="20488" name="Rectangle 40"/>
          <p:cNvSpPr>
            <a:spLocks noChangeArrowheads="1"/>
          </p:cNvSpPr>
          <p:nvPr/>
        </p:nvSpPr>
        <p:spPr bwMode="auto">
          <a:xfrm>
            <a:off x="1179513" y="4708525"/>
            <a:ext cx="2462212" cy="563563"/>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sz="3200" b="1"/>
              <a:t>فروشندگان</a:t>
            </a:r>
            <a:endParaRPr lang="en-US" sz="3200" b="1"/>
          </a:p>
        </p:txBody>
      </p:sp>
      <p:sp>
        <p:nvSpPr>
          <p:cNvPr id="20489" name="Rectangle 41"/>
          <p:cNvSpPr>
            <a:spLocks noChangeArrowheads="1"/>
          </p:cNvSpPr>
          <p:nvPr/>
        </p:nvSpPr>
        <p:spPr bwMode="auto">
          <a:xfrm>
            <a:off x="1166813" y="5373688"/>
            <a:ext cx="2474912" cy="563562"/>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b="1"/>
              <a:t>قطعه سازان</a:t>
            </a:r>
            <a:endParaRPr lang="en-US" b="1"/>
          </a:p>
        </p:txBody>
      </p:sp>
      <p:sp>
        <p:nvSpPr>
          <p:cNvPr id="20490" name="Rectangle 42"/>
          <p:cNvSpPr>
            <a:spLocks noChangeArrowheads="1"/>
          </p:cNvSpPr>
          <p:nvPr/>
        </p:nvSpPr>
        <p:spPr bwMode="auto">
          <a:xfrm>
            <a:off x="3667125" y="3929063"/>
            <a:ext cx="2462213" cy="563562"/>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sz="3200" b="1"/>
              <a:t>پيمانکاران</a:t>
            </a:r>
            <a:endParaRPr lang="en-US" sz="3200" b="1"/>
          </a:p>
        </p:txBody>
      </p:sp>
      <p:sp>
        <p:nvSpPr>
          <p:cNvPr id="20491" name="Rectangle 43"/>
          <p:cNvSpPr>
            <a:spLocks noChangeArrowheads="1"/>
          </p:cNvSpPr>
          <p:nvPr/>
        </p:nvSpPr>
        <p:spPr bwMode="auto">
          <a:xfrm>
            <a:off x="3698875" y="6205538"/>
            <a:ext cx="2462213" cy="563562"/>
          </a:xfrm>
          <a:prstGeom prst="rect">
            <a:avLst/>
          </a:prstGeom>
          <a:noFill/>
          <a:ln w="9525" algn="ctr">
            <a:solidFill>
              <a:schemeClr val="tx1"/>
            </a:solidFill>
            <a:miter lim="800000"/>
            <a:headEnd/>
            <a:tailEnd/>
          </a:ln>
        </p:spPr>
        <p:txBody>
          <a:bodyPr wrap="none" lIns="9525" tIns="9525" rIns="9525" bIns="9525" anchor="ctr"/>
          <a:lstStyle/>
          <a:p>
            <a:pPr marL="609600" indent="-609600" algn="ctr" defTabSz="974725" rtl="0" eaLnBrk="0" hangingPunct="0">
              <a:spcBef>
                <a:spcPct val="50000"/>
              </a:spcBef>
            </a:pPr>
            <a:r>
              <a:rPr lang="fa-IR" sz="3200" b="1"/>
              <a:t>مشاوران</a:t>
            </a:r>
            <a:endParaRPr lang="en-US" sz="3200" b="1"/>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8450"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smtClean="0"/>
              <a:t>الگوي سيستم مديريت كيفيت مبتني بر فرآين</a:t>
            </a:r>
            <a:r>
              <a:rPr lang="fa-IR" sz="3200" smtClean="0"/>
              <a:t>د</a:t>
            </a:r>
            <a:endParaRPr lang="en-US" sz="3200" smtClean="0">
              <a:solidFill>
                <a:srgbClr val="000099"/>
              </a:solidFill>
            </a:endParaRPr>
          </a:p>
        </p:txBody>
      </p:sp>
      <p:sp>
        <p:nvSpPr>
          <p:cNvPr id="3688600" name="Oval 152">
            <a:hlinkClick r:id="rId3" action="ppaction://hlinksldjump"/>
          </p:cNvPr>
          <p:cNvSpPr>
            <a:spLocks noChangeArrowheads="1"/>
          </p:cNvSpPr>
          <p:nvPr/>
        </p:nvSpPr>
        <p:spPr bwMode="auto">
          <a:xfrm>
            <a:off x="2809875" y="1941513"/>
            <a:ext cx="4254500" cy="4254500"/>
          </a:xfrm>
          <a:prstGeom prst="ellipse">
            <a:avLst/>
          </a:prstGeom>
          <a:noFill/>
          <a:ln w="12700" cap="sq" algn="ctr">
            <a:solidFill>
              <a:schemeClr val="tx1"/>
            </a:solidFill>
            <a:round/>
            <a:headEnd type="none" w="sm" len="sm"/>
            <a:tailEnd type="none" w="sm" len="sm"/>
          </a:ln>
          <a:effectLst/>
        </p:spPr>
        <p:txBody>
          <a:bodyPr wrap="none" anchor="ctr"/>
          <a:lstStyle/>
          <a:p>
            <a:pPr marL="609600" indent="-609600" algn="ctr" defTabSz="974725" eaLnBrk="0" hangingPunct="0">
              <a:spcBef>
                <a:spcPct val="50000"/>
              </a:spcBef>
              <a:defRPr/>
            </a:pPr>
            <a:r>
              <a:rPr lang="en-US" b="1">
                <a:latin typeface="Arial" charset="0"/>
              </a:rPr>
              <a:t>QMS</a:t>
            </a:r>
          </a:p>
        </p:txBody>
      </p:sp>
      <p:grpSp>
        <p:nvGrpSpPr>
          <p:cNvPr id="2" name="Group 182"/>
          <p:cNvGrpSpPr>
            <a:grpSpLocks/>
          </p:cNvGrpSpPr>
          <p:nvPr/>
        </p:nvGrpSpPr>
        <p:grpSpPr bwMode="auto">
          <a:xfrm>
            <a:off x="728663" y="1927225"/>
            <a:ext cx="1141412" cy="4284663"/>
            <a:chOff x="459" y="1214"/>
            <a:chExt cx="719" cy="2699"/>
          </a:xfrm>
          <a:noFill/>
        </p:grpSpPr>
        <p:sp>
          <p:nvSpPr>
            <p:cNvPr id="3688601" name="Rectangle 153"/>
            <p:cNvSpPr>
              <a:spLocks noChangeArrowheads="1"/>
            </p:cNvSpPr>
            <p:nvPr/>
          </p:nvSpPr>
          <p:spPr bwMode="auto">
            <a:xfrm>
              <a:off x="459" y="1214"/>
              <a:ext cx="719" cy="2699"/>
            </a:xfrm>
            <a:prstGeom prst="rect">
              <a:avLst/>
            </a:prstGeom>
            <a:grpFill/>
            <a:ln w="12700" cap="sq">
              <a:solidFill>
                <a:schemeClr val="tx1"/>
              </a:solidFill>
              <a:miter lim="800000"/>
              <a:headEnd type="none" w="sm" len="sm"/>
              <a:tailEnd type="none" w="sm" len="sm"/>
            </a:ln>
            <a:effectLst/>
          </p:spPr>
          <p:txBody>
            <a:bodyPr wrap="none" anchorCtr="1"/>
            <a:lstStyle/>
            <a:p>
              <a:pPr marL="609600" indent="-609600" algn="ctr" defTabSz="974725" eaLnBrk="0" hangingPunct="0">
                <a:defRPr/>
              </a:pPr>
              <a:r>
                <a:rPr lang="ar-SA" sz="3200" b="1">
                  <a:latin typeface="Arial" charset="0"/>
                </a:rPr>
                <a:t>مشتري</a:t>
              </a:r>
              <a:endParaRPr lang="en-US" sz="3200" b="1">
                <a:latin typeface="Arial" charset="0"/>
              </a:endParaRPr>
            </a:p>
            <a:p>
              <a:pPr marL="609600" indent="-609600" algn="ctr" defTabSz="974725" eaLnBrk="0" hangingPunct="0">
                <a:spcBef>
                  <a:spcPct val="50000"/>
                </a:spcBef>
                <a:defRPr/>
              </a:pPr>
              <a:endParaRPr lang="en-US" sz="3200" b="1">
                <a:latin typeface="Arial" charset="0"/>
              </a:endParaRPr>
            </a:p>
          </p:txBody>
        </p:sp>
        <p:sp>
          <p:nvSpPr>
            <p:cNvPr id="3688603" name="Rectangle 155"/>
            <p:cNvSpPr>
              <a:spLocks noChangeArrowheads="1"/>
            </p:cNvSpPr>
            <p:nvPr/>
          </p:nvSpPr>
          <p:spPr bwMode="auto">
            <a:xfrm>
              <a:off x="498" y="3304"/>
              <a:ext cx="635" cy="227"/>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fa-IR" sz="2000" b="1">
                  <a:latin typeface="Times New Roman" pitchFamily="18" charset="0"/>
                  <a:cs typeface="B Titr" pitchFamily="2" charset="-78"/>
                </a:rPr>
                <a:t>خواسته ها</a:t>
              </a:r>
              <a:endParaRPr lang="en-US" sz="2000" b="1">
                <a:latin typeface="Times New Roman" pitchFamily="18" charset="0"/>
              </a:endParaRPr>
            </a:p>
          </p:txBody>
        </p:sp>
      </p:grpSp>
      <p:sp>
        <p:nvSpPr>
          <p:cNvPr id="3688605" name="Rectangle 157"/>
          <p:cNvSpPr>
            <a:spLocks noChangeArrowheads="1"/>
          </p:cNvSpPr>
          <p:nvPr/>
        </p:nvSpPr>
        <p:spPr bwMode="auto">
          <a:xfrm>
            <a:off x="4059238" y="5103813"/>
            <a:ext cx="1627187" cy="712787"/>
          </a:xfrm>
          <a:prstGeom prst="rect">
            <a:avLst/>
          </a:prstGeom>
          <a:noFill/>
          <a:ln w="12700" cap="sq">
            <a:solidFill>
              <a:schemeClr val="tx1"/>
            </a:solidFill>
            <a:miter lim="800000"/>
            <a:headEnd type="none" w="sm" len="sm"/>
            <a:tailEnd type="none" w="sm" len="sm"/>
          </a:ln>
          <a:effectLst/>
        </p:spPr>
        <p:txBody>
          <a:bodyPr wrap="none" anchor="ctr"/>
          <a:lstStyle/>
          <a:p>
            <a:pPr algn="ctr" eaLnBrk="0" hangingPunct="0">
              <a:defRPr/>
            </a:pPr>
            <a:r>
              <a:rPr lang="fa-IR" sz="1800" b="1">
                <a:latin typeface="Times New Roman" pitchFamily="18" charset="0"/>
                <a:cs typeface="B Titr" pitchFamily="2" charset="-78"/>
              </a:rPr>
              <a:t>پديد آوري</a:t>
            </a:r>
            <a:r>
              <a:rPr lang="ar-SA" sz="1800" b="1">
                <a:latin typeface="Times New Roman" pitchFamily="18" charset="0"/>
                <a:cs typeface="B Titr" pitchFamily="2" charset="-78"/>
              </a:rPr>
              <a:t> محصول</a:t>
            </a:r>
            <a:endParaRPr lang="en-US" sz="1800" b="1">
              <a:latin typeface="Times New Roman" pitchFamily="18" charset="0"/>
            </a:endParaRPr>
          </a:p>
        </p:txBody>
      </p:sp>
      <p:sp>
        <p:nvSpPr>
          <p:cNvPr id="3688606" name="Rectangle 158"/>
          <p:cNvSpPr>
            <a:spLocks noChangeArrowheads="1"/>
          </p:cNvSpPr>
          <p:nvPr/>
        </p:nvSpPr>
        <p:spPr bwMode="auto">
          <a:xfrm>
            <a:off x="2865438" y="3651250"/>
            <a:ext cx="1627187" cy="739775"/>
          </a:xfrm>
          <a:prstGeom prst="rect">
            <a:avLst/>
          </a:prstGeom>
          <a:noFill/>
          <a:ln w="12700" cap="sq" algn="ctr">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مديريت منابع</a:t>
            </a:r>
            <a:endParaRPr lang="en-US" sz="1800" b="1">
              <a:latin typeface="Times New Roman" pitchFamily="18" charset="0"/>
              <a:cs typeface="B Titr" pitchFamily="2" charset="-78"/>
            </a:endParaRPr>
          </a:p>
        </p:txBody>
      </p:sp>
      <p:sp>
        <p:nvSpPr>
          <p:cNvPr id="3688607" name="Rectangle 159"/>
          <p:cNvSpPr>
            <a:spLocks noChangeArrowheads="1"/>
          </p:cNvSpPr>
          <p:nvPr/>
        </p:nvSpPr>
        <p:spPr bwMode="auto">
          <a:xfrm>
            <a:off x="5359400" y="3662363"/>
            <a:ext cx="1641475" cy="739775"/>
          </a:xfrm>
          <a:prstGeom prst="rect">
            <a:avLst/>
          </a:prstGeom>
          <a:noFill/>
          <a:ln w="12700" cap="sq" algn="ctr">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اندازه گيري ، </a:t>
            </a:r>
            <a:endParaRPr lang="fa-IR" sz="1800" b="1">
              <a:latin typeface="Times New Roman" pitchFamily="18" charset="0"/>
              <a:cs typeface="B Titr" pitchFamily="2" charset="-78"/>
            </a:endParaRPr>
          </a:p>
          <a:p>
            <a:pPr algn="ctr" eaLnBrk="0" hangingPunct="0">
              <a:defRPr/>
            </a:pPr>
            <a:r>
              <a:rPr lang="ar-SA" sz="1800" b="1">
                <a:latin typeface="Times New Roman" pitchFamily="18" charset="0"/>
                <a:cs typeface="B Titr" pitchFamily="2" charset="-78"/>
              </a:rPr>
              <a:t> تحليل و بهبود</a:t>
            </a:r>
            <a:endParaRPr lang="en-US" sz="1800" b="1">
              <a:latin typeface="Times New Roman" pitchFamily="18" charset="0"/>
              <a:cs typeface="B Titr" pitchFamily="2" charset="-78"/>
            </a:endParaRPr>
          </a:p>
        </p:txBody>
      </p:sp>
      <p:grpSp>
        <p:nvGrpSpPr>
          <p:cNvPr id="3" name="Group 183"/>
          <p:cNvGrpSpPr>
            <a:grpSpLocks/>
          </p:cNvGrpSpPr>
          <p:nvPr/>
        </p:nvGrpSpPr>
        <p:grpSpPr bwMode="auto">
          <a:xfrm>
            <a:off x="7962900" y="1927225"/>
            <a:ext cx="1127125" cy="4284663"/>
            <a:chOff x="5016" y="1214"/>
            <a:chExt cx="710" cy="2699"/>
          </a:xfrm>
          <a:noFill/>
        </p:grpSpPr>
        <p:sp>
          <p:nvSpPr>
            <p:cNvPr id="3688609" name="Rectangle 161"/>
            <p:cNvSpPr>
              <a:spLocks noChangeArrowheads="1"/>
            </p:cNvSpPr>
            <p:nvPr/>
          </p:nvSpPr>
          <p:spPr bwMode="auto">
            <a:xfrm>
              <a:off x="5016" y="1214"/>
              <a:ext cx="710" cy="2699"/>
            </a:xfrm>
            <a:prstGeom prst="rect">
              <a:avLst/>
            </a:prstGeom>
            <a:grpFill/>
            <a:ln w="12700" cap="sq">
              <a:solidFill>
                <a:schemeClr val="tx1"/>
              </a:solidFill>
              <a:miter lim="800000"/>
              <a:headEnd type="none" w="sm" len="sm"/>
              <a:tailEnd type="none" w="sm" len="sm"/>
            </a:ln>
            <a:effectLst/>
          </p:spPr>
          <p:txBody>
            <a:bodyPr wrap="none" anchorCtr="1"/>
            <a:lstStyle/>
            <a:p>
              <a:pPr marL="609600" indent="-609600" algn="ctr" defTabSz="974725" eaLnBrk="0" hangingPunct="0">
                <a:defRPr/>
              </a:pPr>
              <a:r>
                <a:rPr lang="ar-SA" sz="3200" b="1">
                  <a:latin typeface="Arial" charset="0"/>
                </a:rPr>
                <a:t>مشتري</a:t>
              </a:r>
              <a:endParaRPr lang="en-US" sz="3200" b="1">
                <a:latin typeface="Arial" charset="0"/>
              </a:endParaRPr>
            </a:p>
            <a:p>
              <a:pPr marL="609600" indent="-609600" algn="ctr" defTabSz="974725" eaLnBrk="0" hangingPunct="0">
                <a:spcBef>
                  <a:spcPct val="50000"/>
                </a:spcBef>
                <a:defRPr/>
              </a:pPr>
              <a:endParaRPr lang="en-US" sz="3200" b="1">
                <a:latin typeface="Arial" charset="0"/>
              </a:endParaRPr>
            </a:p>
          </p:txBody>
        </p:sp>
        <p:sp>
          <p:nvSpPr>
            <p:cNvPr id="3688611" name="Rectangle 163"/>
            <p:cNvSpPr>
              <a:spLocks noChangeArrowheads="1"/>
            </p:cNvSpPr>
            <p:nvPr/>
          </p:nvSpPr>
          <p:spPr bwMode="auto">
            <a:xfrm>
              <a:off x="5049" y="2354"/>
              <a:ext cx="630" cy="227"/>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2000" b="1">
                  <a:latin typeface="Times New Roman" pitchFamily="18" charset="0"/>
                  <a:cs typeface="B Titr" pitchFamily="2" charset="-78"/>
                </a:rPr>
                <a:t>رضايت</a:t>
              </a:r>
              <a:endParaRPr lang="en-US" sz="2000" b="1">
                <a:latin typeface="Times New Roman" pitchFamily="18" charset="0"/>
                <a:cs typeface="B Titr" pitchFamily="2" charset="-78"/>
              </a:endParaRPr>
            </a:p>
          </p:txBody>
        </p:sp>
      </p:grpSp>
      <p:sp>
        <p:nvSpPr>
          <p:cNvPr id="3688616" name="Line 168"/>
          <p:cNvSpPr>
            <a:spLocks noChangeShapeType="1"/>
          </p:cNvSpPr>
          <p:nvPr/>
        </p:nvSpPr>
        <p:spPr bwMode="auto">
          <a:xfrm flipH="1">
            <a:off x="6856413" y="3954463"/>
            <a:ext cx="1106487" cy="0"/>
          </a:xfrm>
          <a:prstGeom prst="line">
            <a:avLst/>
          </a:prstGeom>
          <a:noFill/>
          <a:ln w="50800" cap="rnd">
            <a:solidFill>
              <a:schemeClr val="tx1"/>
            </a:solidFill>
            <a:prstDash val="sysDot"/>
            <a:round/>
            <a:headEnd type="stealth" w="lg" len="lg"/>
            <a:tailEnd type="stealth" w="lg" len="lg"/>
          </a:ln>
        </p:spPr>
        <p:txBody>
          <a:bodyPr/>
          <a:lstStyle/>
          <a:p>
            <a:endParaRPr lang="fa-IR"/>
          </a:p>
        </p:txBody>
      </p:sp>
      <p:grpSp>
        <p:nvGrpSpPr>
          <p:cNvPr id="4" name="Group 186"/>
          <p:cNvGrpSpPr>
            <a:grpSpLocks/>
          </p:cNvGrpSpPr>
          <p:nvPr/>
        </p:nvGrpSpPr>
        <p:grpSpPr bwMode="auto">
          <a:xfrm>
            <a:off x="1871663" y="2274888"/>
            <a:ext cx="3811587" cy="739775"/>
            <a:chOff x="1179" y="1433"/>
            <a:chExt cx="2401" cy="466"/>
          </a:xfrm>
          <a:noFill/>
        </p:grpSpPr>
        <p:sp>
          <p:nvSpPr>
            <p:cNvPr id="3688604" name="Rectangle 156"/>
            <p:cNvSpPr>
              <a:spLocks noChangeArrowheads="1"/>
            </p:cNvSpPr>
            <p:nvPr/>
          </p:nvSpPr>
          <p:spPr bwMode="auto">
            <a:xfrm>
              <a:off x="2557" y="1433"/>
              <a:ext cx="1023" cy="466"/>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مسئوليت</a:t>
              </a:r>
              <a:r>
                <a:rPr lang="ar-SA" sz="1400" b="1">
                  <a:latin typeface="Times New Roman" pitchFamily="18" charset="0"/>
                  <a:cs typeface="B Titr" pitchFamily="2" charset="-78"/>
                </a:rPr>
                <a:t> </a:t>
              </a:r>
              <a:r>
                <a:rPr lang="ar-SA" sz="1800" b="1">
                  <a:latin typeface="Times New Roman" pitchFamily="18" charset="0"/>
                  <a:cs typeface="B Titr" pitchFamily="2" charset="-78"/>
                </a:rPr>
                <a:t>مديريت</a:t>
              </a:r>
              <a:endParaRPr lang="en-US" sz="1800" b="1">
                <a:latin typeface="Times New Roman" pitchFamily="18" charset="0"/>
                <a:cs typeface="B Titr" pitchFamily="2" charset="-78"/>
              </a:endParaRPr>
            </a:p>
          </p:txBody>
        </p:sp>
        <p:sp>
          <p:nvSpPr>
            <p:cNvPr id="21531" name="Line 169"/>
            <p:cNvSpPr>
              <a:spLocks noChangeShapeType="1"/>
            </p:cNvSpPr>
            <p:nvPr/>
          </p:nvSpPr>
          <p:spPr bwMode="auto">
            <a:xfrm flipH="1">
              <a:off x="1179" y="1595"/>
              <a:ext cx="1378" cy="0"/>
            </a:xfrm>
            <a:prstGeom prst="line">
              <a:avLst/>
            </a:prstGeom>
            <a:grpFill/>
            <a:ln w="50800" cap="rnd">
              <a:solidFill>
                <a:schemeClr val="tx1"/>
              </a:solidFill>
              <a:prstDash val="sysDot"/>
              <a:round/>
              <a:headEnd type="stealth" w="lg" len="lg"/>
              <a:tailEnd type="stealth" w="lg" len="lg"/>
            </a:ln>
          </p:spPr>
          <p:txBody>
            <a:bodyPr/>
            <a:lstStyle/>
            <a:p>
              <a:endParaRPr lang="fa-IR"/>
            </a:p>
          </p:txBody>
        </p:sp>
      </p:grpSp>
      <p:sp>
        <p:nvSpPr>
          <p:cNvPr id="3688618" name="AutoShape 170"/>
          <p:cNvSpPr>
            <a:spLocks noChangeArrowheads="1"/>
          </p:cNvSpPr>
          <p:nvPr/>
        </p:nvSpPr>
        <p:spPr bwMode="auto">
          <a:xfrm flipH="1">
            <a:off x="5699125" y="2760663"/>
            <a:ext cx="836613" cy="89058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688619" name="AutoShape 171"/>
          <p:cNvSpPr>
            <a:spLocks noChangeArrowheads="1"/>
          </p:cNvSpPr>
          <p:nvPr/>
        </p:nvSpPr>
        <p:spPr bwMode="auto">
          <a:xfrm rot="10800000" flipH="1">
            <a:off x="3309938" y="4402138"/>
            <a:ext cx="660400" cy="107473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688620" name="AutoShape 172"/>
          <p:cNvSpPr>
            <a:spLocks noChangeArrowheads="1"/>
          </p:cNvSpPr>
          <p:nvPr/>
        </p:nvSpPr>
        <p:spPr bwMode="auto">
          <a:xfrm rot="16200000" flipH="1">
            <a:off x="3194050" y="2730500"/>
            <a:ext cx="823913" cy="9064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688621" name="AutoShape 173"/>
          <p:cNvSpPr>
            <a:spLocks noChangeArrowheads="1"/>
          </p:cNvSpPr>
          <p:nvPr/>
        </p:nvSpPr>
        <p:spPr bwMode="auto">
          <a:xfrm rot="5400000" flipH="1">
            <a:off x="5686425" y="4449763"/>
            <a:ext cx="892175"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grpSp>
        <p:nvGrpSpPr>
          <p:cNvPr id="5" name="Group 187"/>
          <p:cNvGrpSpPr>
            <a:grpSpLocks/>
          </p:cNvGrpSpPr>
          <p:nvPr/>
        </p:nvGrpSpPr>
        <p:grpSpPr bwMode="auto">
          <a:xfrm>
            <a:off x="5700713" y="5005388"/>
            <a:ext cx="2262187" cy="704850"/>
            <a:chOff x="3591" y="3153"/>
            <a:chExt cx="1425" cy="444"/>
          </a:xfrm>
          <a:noFill/>
        </p:grpSpPr>
        <p:sp>
          <p:nvSpPr>
            <p:cNvPr id="21525" name="Line 166"/>
            <p:cNvSpPr>
              <a:spLocks noChangeShapeType="1"/>
            </p:cNvSpPr>
            <p:nvPr/>
          </p:nvSpPr>
          <p:spPr bwMode="auto">
            <a:xfrm>
              <a:off x="3591" y="3440"/>
              <a:ext cx="309" cy="1"/>
            </a:xfrm>
            <a:prstGeom prst="line">
              <a:avLst/>
            </a:prstGeom>
            <a:grpFill/>
            <a:ln w="44450" cap="sq">
              <a:solidFill>
                <a:schemeClr val="tx1"/>
              </a:solidFill>
              <a:round/>
              <a:headEnd type="none" w="sm" len="sm"/>
              <a:tailEnd type="stealth" w="lg" len="lg"/>
            </a:ln>
          </p:spPr>
          <p:txBody>
            <a:bodyPr/>
            <a:lstStyle/>
            <a:p>
              <a:endParaRPr lang="fa-IR"/>
            </a:p>
          </p:txBody>
        </p:sp>
        <p:grpSp>
          <p:nvGrpSpPr>
            <p:cNvPr id="6" name="Group 185"/>
            <p:cNvGrpSpPr>
              <a:grpSpLocks/>
            </p:cNvGrpSpPr>
            <p:nvPr/>
          </p:nvGrpSpPr>
          <p:grpSpPr bwMode="auto">
            <a:xfrm>
              <a:off x="3900" y="3153"/>
              <a:ext cx="1116" cy="444"/>
              <a:chOff x="3900" y="3188"/>
              <a:chExt cx="1116" cy="444"/>
            </a:xfrm>
            <a:grpFill/>
          </p:grpSpPr>
          <p:sp>
            <p:nvSpPr>
              <p:cNvPr id="3688612" name="Rectangle 164"/>
              <p:cNvSpPr>
                <a:spLocks noChangeArrowheads="1"/>
              </p:cNvSpPr>
              <p:nvPr/>
            </p:nvSpPr>
            <p:spPr bwMode="auto">
              <a:xfrm>
                <a:off x="3900" y="3304"/>
                <a:ext cx="550" cy="328"/>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محصول</a:t>
                </a:r>
                <a:endParaRPr lang="en-US" sz="1800" b="1">
                  <a:latin typeface="Times New Roman" pitchFamily="18" charset="0"/>
                </a:endParaRPr>
              </a:p>
            </p:txBody>
          </p:sp>
          <p:sp>
            <p:nvSpPr>
              <p:cNvPr id="21528" name="Line 167"/>
              <p:cNvSpPr>
                <a:spLocks noChangeShapeType="1"/>
              </p:cNvSpPr>
              <p:nvPr/>
            </p:nvSpPr>
            <p:spPr bwMode="auto">
              <a:xfrm>
                <a:off x="4450" y="3486"/>
                <a:ext cx="566" cy="0"/>
              </a:xfrm>
              <a:prstGeom prst="line">
                <a:avLst/>
              </a:prstGeom>
              <a:grpFill/>
              <a:ln w="44450" cap="sq">
                <a:solidFill>
                  <a:schemeClr val="tx1"/>
                </a:solidFill>
                <a:round/>
                <a:headEnd type="none" w="sm" len="sm"/>
                <a:tailEnd type="stealth" w="lg" len="lg"/>
              </a:ln>
            </p:spPr>
            <p:txBody>
              <a:bodyPr/>
              <a:lstStyle/>
              <a:p>
                <a:endParaRPr lang="fa-IR"/>
              </a:p>
            </p:txBody>
          </p:sp>
          <p:sp>
            <p:nvSpPr>
              <p:cNvPr id="21529" name="Text Box 174"/>
              <p:cNvSpPr txBox="1">
                <a:spLocks noChangeArrowheads="1"/>
              </p:cNvSpPr>
              <p:nvPr/>
            </p:nvSpPr>
            <p:spPr bwMode="auto">
              <a:xfrm>
                <a:off x="4493" y="3188"/>
                <a:ext cx="514" cy="231"/>
              </a:xfrm>
              <a:prstGeom prst="rect">
                <a:avLst/>
              </a:prstGeom>
              <a:grpFill/>
              <a:ln w="9525">
                <a:noFill/>
                <a:miter lim="800000"/>
                <a:headEnd/>
                <a:tailEnd/>
              </a:ln>
            </p:spPr>
            <p:txBody>
              <a:bodyPr>
                <a:spAutoFit/>
              </a:bodyPr>
              <a:lstStyle/>
              <a:p>
                <a:pPr algn="ctr" eaLnBrk="0" hangingPunct="0"/>
                <a:r>
                  <a:rPr lang="fa-IR" sz="1800" b="1">
                    <a:latin typeface="Times New Roman" pitchFamily="18" charset="0"/>
                    <a:cs typeface="B Zar" pitchFamily="2" charset="-78"/>
                  </a:rPr>
                  <a:t>برونداد</a:t>
                </a:r>
                <a:endParaRPr lang="en-US" sz="2400" b="1">
                  <a:latin typeface="Times New Roman" pitchFamily="18" charset="0"/>
                </a:endParaRPr>
              </a:p>
            </p:txBody>
          </p:sp>
        </p:grpSp>
      </p:grpSp>
      <p:grpSp>
        <p:nvGrpSpPr>
          <p:cNvPr id="7" name="Group 184"/>
          <p:cNvGrpSpPr>
            <a:grpSpLocks/>
          </p:cNvGrpSpPr>
          <p:nvPr/>
        </p:nvGrpSpPr>
        <p:grpSpPr bwMode="auto">
          <a:xfrm>
            <a:off x="1854200" y="5062538"/>
            <a:ext cx="2205038" cy="400050"/>
            <a:chOff x="1168" y="3189"/>
            <a:chExt cx="1389" cy="252"/>
          </a:xfrm>
          <a:noFill/>
        </p:grpSpPr>
        <p:sp>
          <p:nvSpPr>
            <p:cNvPr id="21523" name="Line 165"/>
            <p:cNvSpPr>
              <a:spLocks noChangeShapeType="1"/>
            </p:cNvSpPr>
            <p:nvPr/>
          </p:nvSpPr>
          <p:spPr bwMode="auto">
            <a:xfrm>
              <a:off x="1168" y="3441"/>
              <a:ext cx="1389" cy="0"/>
            </a:xfrm>
            <a:prstGeom prst="line">
              <a:avLst/>
            </a:prstGeom>
            <a:grpFill/>
            <a:ln w="44450" cap="sq">
              <a:solidFill>
                <a:schemeClr val="tx1"/>
              </a:solidFill>
              <a:round/>
              <a:headEnd type="none" w="sm" len="sm"/>
              <a:tailEnd type="stealth" w="lg" len="lg"/>
            </a:ln>
          </p:spPr>
          <p:txBody>
            <a:bodyPr/>
            <a:lstStyle/>
            <a:p>
              <a:endParaRPr lang="fa-IR"/>
            </a:p>
          </p:txBody>
        </p:sp>
        <p:sp>
          <p:nvSpPr>
            <p:cNvPr id="21524" name="Text Box 175"/>
            <p:cNvSpPr txBox="1">
              <a:spLocks noChangeArrowheads="1"/>
            </p:cNvSpPr>
            <p:nvPr/>
          </p:nvSpPr>
          <p:spPr bwMode="auto">
            <a:xfrm>
              <a:off x="1272" y="3189"/>
              <a:ext cx="714" cy="231"/>
            </a:xfrm>
            <a:prstGeom prst="rect">
              <a:avLst/>
            </a:prstGeom>
            <a:grpFill/>
            <a:ln w="9525">
              <a:noFill/>
              <a:miter lim="800000"/>
              <a:headEnd/>
              <a:tailEnd/>
            </a:ln>
          </p:spPr>
          <p:txBody>
            <a:bodyPr>
              <a:spAutoFit/>
            </a:bodyPr>
            <a:lstStyle/>
            <a:p>
              <a:pPr algn="ctr" eaLnBrk="0" hangingPunct="0"/>
              <a:r>
                <a:rPr lang="fa-IR" sz="1800" b="1">
                  <a:latin typeface="Times New Roman" pitchFamily="18" charset="0"/>
                  <a:cs typeface="B Zar" pitchFamily="2" charset="-78"/>
                </a:rPr>
                <a:t>درونداد</a:t>
              </a:r>
              <a:endParaRPr lang="en-US" sz="2400" b="1">
                <a:latin typeface="Times New Roman" pitchFamily="18" charset="0"/>
              </a:endParaRPr>
            </a:p>
          </p:txBody>
        </p:sp>
      </p:grpSp>
      <p:sp>
        <p:nvSpPr>
          <p:cNvPr id="3688624" name="Rectangle 176"/>
          <p:cNvSpPr>
            <a:spLocks noChangeArrowheads="1"/>
          </p:cNvSpPr>
          <p:nvPr/>
        </p:nvSpPr>
        <p:spPr bwMode="auto">
          <a:xfrm>
            <a:off x="2254250" y="1155700"/>
            <a:ext cx="5326063" cy="606425"/>
          </a:xfrm>
          <a:prstGeom prst="rect">
            <a:avLst/>
          </a:prstGeom>
          <a:noFill/>
          <a:ln w="12700" cap="sq">
            <a:solidFill>
              <a:schemeClr val="tx1"/>
            </a:solidFill>
            <a:miter lim="800000"/>
            <a:headEnd type="none" w="sm" len="sm"/>
            <a:tailEnd type="none" w="sm" len="sm"/>
          </a:ln>
          <a:effectLst/>
        </p:spPr>
        <p:txBody>
          <a:bodyPr wrap="none" anchor="ctr"/>
          <a:lstStyle/>
          <a:p>
            <a:pPr algn="ctr" eaLnBrk="0" hangingPunct="0">
              <a:defRPr/>
            </a:pPr>
            <a:r>
              <a:rPr lang="ar-SA" sz="2400" b="1">
                <a:latin typeface="Times New Roman" pitchFamily="18" charset="0"/>
                <a:cs typeface="B Titr" pitchFamily="2" charset="-78"/>
              </a:rPr>
              <a:t>بهبود </a:t>
            </a:r>
            <a:r>
              <a:rPr lang="fa-IR" sz="2400" b="1">
                <a:latin typeface="Times New Roman" pitchFamily="18" charset="0"/>
                <a:cs typeface="B Titr" pitchFamily="2" charset="-78"/>
              </a:rPr>
              <a:t>مداوم </a:t>
            </a:r>
            <a:r>
              <a:rPr lang="ar-SA" sz="2400" b="1">
                <a:latin typeface="Times New Roman" pitchFamily="18" charset="0"/>
                <a:cs typeface="B Titr" pitchFamily="2" charset="-78"/>
              </a:rPr>
              <a:t> سيستم مديريت کيفيت</a:t>
            </a:r>
            <a:endParaRPr lang="en-US" sz="2400" b="1">
              <a:latin typeface="Times New Roman" pitchFamily="18" charset="0"/>
            </a:endParaRPr>
          </a:p>
        </p:txBody>
      </p:sp>
      <p:sp>
        <p:nvSpPr>
          <p:cNvPr id="3688625" name="AutoShape 177"/>
          <p:cNvSpPr>
            <a:spLocks noChangeArrowheads="1"/>
          </p:cNvSpPr>
          <p:nvPr/>
        </p:nvSpPr>
        <p:spPr bwMode="auto">
          <a:xfrm rot="3709127" flipH="1">
            <a:off x="6207919" y="2128044"/>
            <a:ext cx="1482725" cy="769937"/>
          </a:xfrm>
          <a:custGeom>
            <a:avLst/>
            <a:gdLst>
              <a:gd name="G0" fmla="+- 12427 0 0"/>
              <a:gd name="G1" fmla="+- 3495 0 0"/>
              <a:gd name="G2" fmla="+- 12158 0 3495"/>
              <a:gd name="G3" fmla="+- G2 0 3495"/>
              <a:gd name="G4" fmla="*/ G3 32768 32059"/>
              <a:gd name="G5" fmla="*/ G4 1 2"/>
              <a:gd name="G6" fmla="+- 21600 0 12427"/>
              <a:gd name="G7" fmla="*/ G6 3495 6079"/>
              <a:gd name="G8" fmla="+- G7 12427 0"/>
              <a:gd name="T0" fmla="*/ 12427 w 21600"/>
              <a:gd name="T1" fmla="*/ 0 h 21600"/>
              <a:gd name="T2" fmla="*/ 12427 w 21600"/>
              <a:gd name="T3" fmla="*/ 12158 h 21600"/>
              <a:gd name="T4" fmla="*/ 264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495"/>
                </a:lnTo>
                <a:cubicBezTo>
                  <a:pt x="5564" y="3495"/>
                  <a:pt x="0" y="7374"/>
                  <a:pt x="0" y="12158"/>
                </a:cubicBezTo>
                <a:lnTo>
                  <a:pt x="0" y="21600"/>
                </a:lnTo>
                <a:lnTo>
                  <a:pt x="5282" y="21600"/>
                </a:lnTo>
                <a:lnTo>
                  <a:pt x="5282" y="12158"/>
                </a:lnTo>
                <a:cubicBezTo>
                  <a:pt x="5282" y="10228"/>
                  <a:pt x="8481" y="8663"/>
                  <a:pt x="12427" y="8663"/>
                </a:cubicBezTo>
                <a:lnTo>
                  <a:pt x="12427" y="12158"/>
                </a:lnTo>
                <a:close/>
              </a:path>
            </a:pathLst>
          </a:custGeom>
          <a:noFill/>
          <a:ln w="12700" cap="sq" algn="ctr">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88450"/>
                                        </p:tgtEl>
                                        <p:attrNameLst>
                                          <p:attrName>style.visibility</p:attrName>
                                        </p:attrNameLst>
                                      </p:cBhvr>
                                      <p:to>
                                        <p:strVal val="visible"/>
                                      </p:to>
                                    </p:set>
                                    <p:animEffect transition="in" filter="strips(downLeft)">
                                      <p:cBhvr>
                                        <p:cTn id="7" dur="2000"/>
                                        <p:tgtEl>
                                          <p:spTgt spid="3688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688600"/>
                                        </p:tgtEl>
                                        <p:attrNameLst>
                                          <p:attrName>style.visibility</p:attrName>
                                        </p:attrNameLst>
                                      </p:cBhvr>
                                      <p:to>
                                        <p:strVal val="visible"/>
                                      </p:to>
                                    </p:set>
                                    <p:animEffect transition="in" filter="diamond(in)">
                                      <p:cBhvr>
                                        <p:cTn id="17" dur="2000"/>
                                        <p:tgtEl>
                                          <p:spTgt spid="36886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688616"/>
                                        </p:tgtEl>
                                        <p:attrNameLst>
                                          <p:attrName>style.visibility</p:attrName>
                                        </p:attrNameLst>
                                      </p:cBhvr>
                                      <p:to>
                                        <p:strVal val="visible"/>
                                      </p:to>
                                    </p:set>
                                    <p:animEffect transition="in" filter="diamond(in)">
                                      <p:cBhvr>
                                        <p:cTn id="37" dur="2000"/>
                                        <p:tgtEl>
                                          <p:spTgt spid="36886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3688625"/>
                                        </p:tgtEl>
                                        <p:attrNameLst>
                                          <p:attrName>style.visibility</p:attrName>
                                        </p:attrNameLst>
                                      </p:cBhvr>
                                      <p:to>
                                        <p:strVal val="visible"/>
                                      </p:to>
                                    </p:set>
                                    <p:animEffect transition="in" filter="diamond(in)">
                                      <p:cBhvr>
                                        <p:cTn id="42" dur="2000"/>
                                        <p:tgtEl>
                                          <p:spTgt spid="36886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688624"/>
                                        </p:tgtEl>
                                        <p:attrNameLst>
                                          <p:attrName>style.visibility</p:attrName>
                                        </p:attrNameLst>
                                      </p:cBhvr>
                                      <p:to>
                                        <p:strVal val="visible"/>
                                      </p:to>
                                    </p:set>
                                    <p:animEffect transition="in" filter="diamond(in)">
                                      <p:cBhvr>
                                        <p:cTn id="47" dur="2000"/>
                                        <p:tgtEl>
                                          <p:spTgt spid="36886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amond(in)">
                                      <p:cBhvr>
                                        <p:cTn id="52" dur="20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3688620"/>
                                        </p:tgtEl>
                                        <p:attrNameLst>
                                          <p:attrName>style.visibility</p:attrName>
                                        </p:attrNameLst>
                                      </p:cBhvr>
                                      <p:to>
                                        <p:strVal val="visible"/>
                                      </p:to>
                                    </p:set>
                                    <p:animEffect transition="in" filter="diamond(in)">
                                      <p:cBhvr>
                                        <p:cTn id="57" dur="2000"/>
                                        <p:tgtEl>
                                          <p:spTgt spid="36886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688606"/>
                                        </p:tgtEl>
                                        <p:attrNameLst>
                                          <p:attrName>style.visibility</p:attrName>
                                        </p:attrNameLst>
                                      </p:cBhvr>
                                      <p:to>
                                        <p:strVal val="visible"/>
                                      </p:to>
                                    </p:set>
                                    <p:animEffect transition="in" filter="diamond(in)">
                                      <p:cBhvr>
                                        <p:cTn id="62" dur="2000"/>
                                        <p:tgtEl>
                                          <p:spTgt spid="36886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3688619"/>
                                        </p:tgtEl>
                                        <p:attrNameLst>
                                          <p:attrName>style.visibility</p:attrName>
                                        </p:attrNameLst>
                                      </p:cBhvr>
                                      <p:to>
                                        <p:strVal val="visible"/>
                                      </p:to>
                                    </p:set>
                                    <p:animEffect transition="in" filter="diamond(in)">
                                      <p:cBhvr>
                                        <p:cTn id="67" dur="2000"/>
                                        <p:tgtEl>
                                          <p:spTgt spid="36886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688605"/>
                                        </p:tgtEl>
                                        <p:attrNameLst>
                                          <p:attrName>style.visibility</p:attrName>
                                        </p:attrNameLst>
                                      </p:cBhvr>
                                      <p:to>
                                        <p:strVal val="visible"/>
                                      </p:to>
                                    </p:set>
                                    <p:animEffect transition="in" filter="diamond(in)">
                                      <p:cBhvr>
                                        <p:cTn id="72" dur="2000"/>
                                        <p:tgtEl>
                                          <p:spTgt spid="368860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nodeType="clickEffect">
                                  <p:stCondLst>
                                    <p:cond delay="0"/>
                                  </p:stCondLst>
                                  <p:childTnLst>
                                    <p:set>
                                      <p:cBhvr>
                                        <p:cTn id="76" dur="1" fill="hold">
                                          <p:stCondLst>
                                            <p:cond delay="0"/>
                                          </p:stCondLst>
                                        </p:cTn>
                                        <p:tgtEl>
                                          <p:spTgt spid="3688621"/>
                                        </p:tgtEl>
                                        <p:attrNameLst>
                                          <p:attrName>style.visibility</p:attrName>
                                        </p:attrNameLst>
                                      </p:cBhvr>
                                      <p:to>
                                        <p:strVal val="visible"/>
                                      </p:to>
                                    </p:set>
                                    <p:animEffect transition="in" filter="diamond(in)">
                                      <p:cBhvr>
                                        <p:cTn id="77" dur="2000"/>
                                        <p:tgtEl>
                                          <p:spTgt spid="36886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3688607"/>
                                        </p:tgtEl>
                                        <p:attrNameLst>
                                          <p:attrName>style.visibility</p:attrName>
                                        </p:attrNameLst>
                                      </p:cBhvr>
                                      <p:to>
                                        <p:strVal val="visible"/>
                                      </p:to>
                                    </p:set>
                                    <p:animEffect transition="in" filter="diamond(in)">
                                      <p:cBhvr>
                                        <p:cTn id="82" dur="2000"/>
                                        <p:tgtEl>
                                          <p:spTgt spid="36886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nodeType="clickEffect">
                                  <p:stCondLst>
                                    <p:cond delay="0"/>
                                  </p:stCondLst>
                                  <p:childTnLst>
                                    <p:set>
                                      <p:cBhvr>
                                        <p:cTn id="86" dur="1" fill="hold">
                                          <p:stCondLst>
                                            <p:cond delay="0"/>
                                          </p:stCondLst>
                                        </p:cTn>
                                        <p:tgtEl>
                                          <p:spTgt spid="3688618"/>
                                        </p:tgtEl>
                                        <p:attrNameLst>
                                          <p:attrName>style.visibility</p:attrName>
                                        </p:attrNameLst>
                                      </p:cBhvr>
                                      <p:to>
                                        <p:strVal val="visible"/>
                                      </p:to>
                                    </p:set>
                                    <p:animEffect transition="in" filter="diamond(in)">
                                      <p:cBhvr>
                                        <p:cTn id="87" dur="2000"/>
                                        <p:tgtEl>
                                          <p:spTgt spid="368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450" grpId="0" animBg="1"/>
      <p:bldP spid="3688600" grpId="0" animBg="1"/>
      <p:bldP spid="3688605" grpId="0" animBg="1"/>
      <p:bldP spid="3688606" grpId="0" animBg="1"/>
      <p:bldP spid="3688607" grpId="0" animBg="1"/>
      <p:bldP spid="3688616" grpId="0" animBg="1"/>
      <p:bldP spid="368862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6306" name="Text Box 2"/>
          <p:cNvSpPr txBox="1">
            <a:spLocks noChangeArrowheads="1"/>
          </p:cNvSpPr>
          <p:nvPr/>
        </p:nvSpPr>
        <p:spPr bwMode="auto">
          <a:xfrm>
            <a:off x="1028700" y="1641475"/>
            <a:ext cx="5800725" cy="4252913"/>
          </a:xfrm>
          <a:prstGeom prst="rect">
            <a:avLst/>
          </a:prstGeom>
          <a:solidFill>
            <a:schemeClr val="bg1"/>
          </a:solidFill>
          <a:ln w="25400">
            <a:solidFill>
              <a:schemeClr val="tx1"/>
            </a:solidFill>
            <a:prstDash val="dash"/>
            <a:miter lim="800000"/>
            <a:headEnd/>
            <a:tailEnd/>
          </a:ln>
        </p:spPr>
        <p:txBody>
          <a:bodyPr lIns="97548" tIns="48774" rIns="97548" bIns="48774" anchor="ctr" anchorCtr="1"/>
          <a:lstStyle/>
          <a:p>
            <a:pPr algn="ctr" defTabSz="974725" eaLnBrk="0" hangingPunct="0">
              <a:spcBef>
                <a:spcPct val="50000"/>
              </a:spcBef>
              <a:defRPr/>
            </a:pPr>
            <a:r>
              <a:rPr lang="fa-IR" sz="12900" b="1">
                <a:cs typeface="+mj-cs"/>
              </a:rPr>
              <a:t>سازمان</a:t>
            </a:r>
            <a:endParaRPr lang="en-GB" sz="11700" b="1">
              <a:cs typeface="+mj-cs"/>
            </a:endParaRPr>
          </a:p>
        </p:txBody>
      </p:sp>
      <p:sp>
        <p:nvSpPr>
          <p:cNvPr id="2055" name="Rectangle 3"/>
          <p:cNvSpPr>
            <a:spLocks noChangeArrowheads="1"/>
          </p:cNvSpPr>
          <p:nvPr/>
        </p:nvSpPr>
        <p:spPr bwMode="auto">
          <a:xfrm>
            <a:off x="0" y="85725"/>
            <a:ext cx="9906000" cy="838200"/>
          </a:xfrm>
          <a:prstGeom prst="rect">
            <a:avLst/>
          </a:prstGeom>
          <a:solidFill>
            <a:srgbClr val="0000FF"/>
          </a:solidFill>
          <a:ln w="9525">
            <a:noFill/>
            <a:miter lim="800000"/>
            <a:headEnd/>
            <a:tailEnd/>
          </a:ln>
        </p:spPr>
        <p:txBody>
          <a:bodyPr anchor="ctr"/>
          <a:lstStyle/>
          <a:p>
            <a:pPr algn="ctr" defTabSz="977900" eaLnBrk="0" hangingPunct="0"/>
            <a:r>
              <a:rPr lang="fa-IR" sz="3600" b="1" dirty="0" smtClean="0">
                <a:solidFill>
                  <a:schemeClr val="bg1"/>
                </a:solidFill>
              </a:rPr>
              <a:t>فرآيند گرايي </a:t>
            </a:r>
            <a:r>
              <a:rPr lang="fa-IR" sz="3600" b="1" dirty="0">
                <a:solidFill>
                  <a:schemeClr val="bg1"/>
                </a:solidFill>
              </a:rPr>
              <a:t>در سيستم هاي مديريت کيفيت</a:t>
            </a:r>
            <a:endParaRPr lang="en-US" sz="3600" b="1" dirty="0"/>
          </a:p>
        </p:txBody>
      </p:sp>
      <p:grpSp>
        <p:nvGrpSpPr>
          <p:cNvPr id="2" name="Group 4"/>
          <p:cNvGrpSpPr>
            <a:grpSpLocks/>
          </p:cNvGrpSpPr>
          <p:nvPr/>
        </p:nvGrpSpPr>
        <p:grpSpPr bwMode="auto">
          <a:xfrm>
            <a:off x="7854950" y="3197225"/>
            <a:ext cx="1155700" cy="1200150"/>
            <a:chOff x="4924" y="2014"/>
            <a:chExt cx="728" cy="756"/>
          </a:xfrm>
        </p:grpSpPr>
        <p:graphicFrame>
          <p:nvGraphicFramePr>
            <p:cNvPr id="2053" name="Object 29"/>
            <p:cNvGraphicFramePr>
              <a:graphicFrameLocks noChangeAspect="1"/>
            </p:cNvGraphicFramePr>
            <p:nvPr/>
          </p:nvGraphicFramePr>
          <p:xfrm>
            <a:off x="5035" y="2014"/>
            <a:ext cx="474" cy="619"/>
          </p:xfrm>
          <a:graphic>
            <a:graphicData uri="http://schemas.openxmlformats.org/presentationml/2006/ole">
              <p:oleObj spid="_x0000_s2053" name="Visio" r:id="rId4" imgW="1034415" imgH="1351407" progId="">
                <p:embed/>
              </p:oleObj>
            </a:graphicData>
          </a:graphic>
        </p:graphicFrame>
        <p:sp>
          <p:nvSpPr>
            <p:cNvPr id="1052" name="Text Box 6"/>
            <p:cNvSpPr txBox="1">
              <a:spLocks noChangeArrowheads="1"/>
            </p:cNvSpPr>
            <p:nvPr/>
          </p:nvSpPr>
          <p:spPr bwMode="auto">
            <a:xfrm>
              <a:off x="4924" y="2572"/>
              <a:ext cx="728" cy="198"/>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400" b="1">
                  <a:cs typeface="+mj-cs"/>
                </a:rPr>
                <a:t>کيفيت محصول</a:t>
              </a:r>
              <a:endParaRPr lang="en-US" sz="1400" b="1">
                <a:cs typeface="+mj-cs"/>
              </a:endParaRPr>
            </a:p>
          </p:txBody>
        </p:sp>
      </p:grpSp>
      <p:grpSp>
        <p:nvGrpSpPr>
          <p:cNvPr id="3" name="Group 7"/>
          <p:cNvGrpSpPr>
            <a:grpSpLocks/>
          </p:cNvGrpSpPr>
          <p:nvPr/>
        </p:nvGrpSpPr>
        <p:grpSpPr bwMode="auto">
          <a:xfrm>
            <a:off x="8850313" y="3016250"/>
            <a:ext cx="1062037" cy="1733550"/>
            <a:chOff x="5551" y="1900"/>
            <a:chExt cx="669" cy="1092"/>
          </a:xfrm>
        </p:grpSpPr>
        <p:graphicFrame>
          <p:nvGraphicFramePr>
            <p:cNvPr id="2052" name="Object 30"/>
            <p:cNvGraphicFramePr>
              <a:graphicFrameLocks noChangeAspect="1"/>
            </p:cNvGraphicFramePr>
            <p:nvPr/>
          </p:nvGraphicFramePr>
          <p:xfrm>
            <a:off x="5551" y="1900"/>
            <a:ext cx="669" cy="873"/>
          </p:xfrm>
          <a:graphic>
            <a:graphicData uri="http://schemas.openxmlformats.org/presentationml/2006/ole">
              <p:oleObj spid="_x0000_s2052" name="Visio" r:id="rId5" imgW="1034415" imgH="1351407" progId="">
                <p:embed/>
              </p:oleObj>
            </a:graphicData>
          </a:graphic>
        </p:graphicFrame>
        <p:sp>
          <p:nvSpPr>
            <p:cNvPr id="1051" name="Text Box 9"/>
            <p:cNvSpPr txBox="1">
              <a:spLocks noChangeArrowheads="1"/>
            </p:cNvSpPr>
            <p:nvPr/>
          </p:nvSpPr>
          <p:spPr bwMode="auto">
            <a:xfrm>
              <a:off x="5707" y="2682"/>
              <a:ext cx="407" cy="310"/>
            </a:xfrm>
            <a:prstGeom prst="rect">
              <a:avLst/>
            </a:prstGeom>
            <a:noFill/>
            <a:ln w="28575" algn="ctr">
              <a:noFill/>
              <a:miter lim="800000"/>
              <a:headEnd/>
              <a:tailEnd/>
            </a:ln>
          </p:spPr>
          <p:txBody>
            <a:bodyPr wrap="none" lIns="0" tIns="0" rIns="0" bIns="0">
              <a:spAutoFit/>
            </a:bodyPr>
            <a:lstStyle/>
            <a:p>
              <a:pPr algn="ctr" defTabSz="974725" eaLnBrk="0" hangingPunct="0">
                <a:defRPr/>
              </a:pPr>
              <a:r>
                <a:rPr lang="fa-IR" sz="1600" b="1">
                  <a:cs typeface="+mj-cs"/>
                </a:rPr>
                <a:t>رضايت</a:t>
              </a:r>
            </a:p>
            <a:p>
              <a:pPr algn="ctr" defTabSz="974725" eaLnBrk="0" hangingPunct="0">
                <a:defRPr/>
              </a:pPr>
              <a:r>
                <a:rPr lang="fa-IR" sz="1600" b="1">
                  <a:cs typeface="+mj-cs"/>
                </a:rPr>
                <a:t>مشتريان</a:t>
              </a:r>
            </a:p>
          </p:txBody>
        </p:sp>
      </p:grpSp>
      <p:grpSp>
        <p:nvGrpSpPr>
          <p:cNvPr id="4" name="Group 10"/>
          <p:cNvGrpSpPr>
            <a:grpSpLocks/>
          </p:cNvGrpSpPr>
          <p:nvPr/>
        </p:nvGrpSpPr>
        <p:grpSpPr bwMode="auto">
          <a:xfrm>
            <a:off x="7899400" y="1949450"/>
            <a:ext cx="1220788" cy="1196975"/>
            <a:chOff x="4952" y="1228"/>
            <a:chExt cx="769" cy="754"/>
          </a:xfrm>
        </p:grpSpPr>
        <p:graphicFrame>
          <p:nvGraphicFramePr>
            <p:cNvPr id="2051" name="Object 31"/>
            <p:cNvGraphicFramePr>
              <a:graphicFrameLocks noChangeAspect="1"/>
            </p:cNvGraphicFramePr>
            <p:nvPr/>
          </p:nvGraphicFramePr>
          <p:xfrm>
            <a:off x="5035" y="1228"/>
            <a:ext cx="474" cy="619"/>
          </p:xfrm>
          <a:graphic>
            <a:graphicData uri="http://schemas.openxmlformats.org/presentationml/2006/ole">
              <p:oleObj spid="_x0000_s2051" name="Visio" r:id="rId6" imgW="1034415" imgH="1351407" progId="">
                <p:embed/>
              </p:oleObj>
            </a:graphicData>
          </a:graphic>
        </p:graphicFrame>
        <p:sp>
          <p:nvSpPr>
            <p:cNvPr id="1050" name="Text Box 12"/>
            <p:cNvSpPr txBox="1">
              <a:spLocks noChangeArrowheads="1"/>
            </p:cNvSpPr>
            <p:nvPr/>
          </p:nvSpPr>
          <p:spPr bwMode="auto">
            <a:xfrm>
              <a:off x="4952" y="1784"/>
              <a:ext cx="769" cy="198"/>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400" b="1">
                  <a:cs typeface="+mj-cs"/>
                </a:rPr>
                <a:t>عملکرد فرآيندها</a:t>
              </a:r>
              <a:endParaRPr lang="en-US" sz="1400" b="1">
                <a:cs typeface="+mj-cs"/>
              </a:endParaRPr>
            </a:p>
          </p:txBody>
        </p:sp>
      </p:grpSp>
      <p:grpSp>
        <p:nvGrpSpPr>
          <p:cNvPr id="5" name="Group 13"/>
          <p:cNvGrpSpPr>
            <a:grpSpLocks/>
          </p:cNvGrpSpPr>
          <p:nvPr/>
        </p:nvGrpSpPr>
        <p:grpSpPr bwMode="auto">
          <a:xfrm>
            <a:off x="7753350" y="4381500"/>
            <a:ext cx="1144588" cy="1185863"/>
            <a:chOff x="4860" y="2760"/>
            <a:chExt cx="721" cy="747"/>
          </a:xfrm>
        </p:grpSpPr>
        <p:graphicFrame>
          <p:nvGraphicFramePr>
            <p:cNvPr id="2050" name="Object 32"/>
            <p:cNvGraphicFramePr>
              <a:graphicFrameLocks noChangeAspect="1"/>
            </p:cNvGraphicFramePr>
            <p:nvPr/>
          </p:nvGraphicFramePr>
          <p:xfrm>
            <a:off x="5035" y="2760"/>
            <a:ext cx="474" cy="619"/>
          </p:xfrm>
          <a:graphic>
            <a:graphicData uri="http://schemas.openxmlformats.org/presentationml/2006/ole">
              <p:oleObj spid="_x0000_s2050" name="Visio" r:id="rId7" imgW="1034415" imgH="1351407" progId="">
                <p:embed/>
              </p:oleObj>
            </a:graphicData>
          </a:graphic>
        </p:graphicFrame>
        <p:sp>
          <p:nvSpPr>
            <p:cNvPr id="1049" name="Text Box 15"/>
            <p:cNvSpPr txBox="1">
              <a:spLocks noChangeArrowheads="1"/>
            </p:cNvSpPr>
            <p:nvPr/>
          </p:nvSpPr>
          <p:spPr bwMode="auto">
            <a:xfrm>
              <a:off x="4860" y="3309"/>
              <a:ext cx="721" cy="198"/>
            </a:xfrm>
            <a:prstGeom prst="rect">
              <a:avLst/>
            </a:prstGeom>
            <a:noFill/>
            <a:ln w="28575" algn="ctr">
              <a:noFill/>
              <a:miter lim="800000"/>
              <a:headEnd/>
              <a:tailEnd/>
            </a:ln>
          </p:spPr>
          <p:txBody>
            <a:bodyPr wrap="none" lIns="97548" tIns="48774" rIns="97548" bIns="48774">
              <a:spAutoFit/>
            </a:bodyPr>
            <a:lstStyle/>
            <a:p>
              <a:pPr defTabSz="974725" eaLnBrk="0" hangingPunct="0">
                <a:spcBef>
                  <a:spcPct val="50000"/>
                </a:spcBef>
                <a:defRPr/>
              </a:pPr>
              <a:r>
                <a:rPr lang="fa-IR" sz="1400" b="1" dirty="0">
                  <a:cs typeface="+mj-cs"/>
                </a:rPr>
                <a:t>انطباق سيستم</a:t>
              </a:r>
              <a:endParaRPr lang="en-US" sz="1400" b="1" dirty="0">
                <a:cs typeface="+mj-cs"/>
              </a:endParaRPr>
            </a:p>
          </p:txBody>
        </p:sp>
      </p:grpSp>
      <p:sp>
        <p:nvSpPr>
          <p:cNvPr id="4706320" name="Text Box 16"/>
          <p:cNvSpPr txBox="1">
            <a:spLocks noChangeArrowheads="1"/>
          </p:cNvSpPr>
          <p:nvPr/>
        </p:nvSpPr>
        <p:spPr bwMode="auto">
          <a:xfrm>
            <a:off x="1074738" y="1727200"/>
            <a:ext cx="2768600"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defRPr/>
            </a:pPr>
            <a:r>
              <a:rPr lang="ar-SA" sz="1600" b="1">
                <a:cs typeface="+mj-cs"/>
              </a:rPr>
              <a:t>مديريت </a:t>
            </a:r>
            <a:r>
              <a:rPr lang="fa-IR" sz="1600" b="1">
                <a:cs typeface="+mj-cs"/>
              </a:rPr>
              <a:t>منابع انساني</a:t>
            </a:r>
          </a:p>
          <a:p>
            <a:pPr algn="ctr" defTabSz="974725" eaLnBrk="0" hangingPunct="0">
              <a:spcBef>
                <a:spcPct val="10000"/>
              </a:spcBef>
              <a:defRPr/>
            </a:pPr>
            <a:r>
              <a:rPr lang="en-US" sz="1600" b="1">
                <a:cs typeface="+mj-cs"/>
              </a:rPr>
              <a:t> (6-2)</a:t>
            </a:r>
            <a:endParaRPr lang="en-GB" sz="1600" b="1">
              <a:cs typeface="+mj-cs"/>
            </a:endParaRPr>
          </a:p>
        </p:txBody>
      </p:sp>
      <p:sp>
        <p:nvSpPr>
          <p:cNvPr id="4706321" name="Text Box 17"/>
          <p:cNvSpPr txBox="1">
            <a:spLocks noChangeArrowheads="1"/>
          </p:cNvSpPr>
          <p:nvPr/>
        </p:nvSpPr>
        <p:spPr bwMode="auto">
          <a:xfrm>
            <a:off x="3967163" y="1727200"/>
            <a:ext cx="2862262"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defRPr/>
            </a:pPr>
            <a:r>
              <a:rPr lang="fa-IR" sz="1600" b="1">
                <a:cs typeface="+mj-cs"/>
              </a:rPr>
              <a:t>مديريت زير ساخت ها</a:t>
            </a:r>
            <a:endParaRPr lang="en-US" sz="1600" b="1">
              <a:cs typeface="+mj-cs"/>
            </a:endParaRPr>
          </a:p>
          <a:p>
            <a:pPr algn="ctr" defTabSz="974725" eaLnBrk="0" hangingPunct="0">
              <a:spcBef>
                <a:spcPct val="10000"/>
              </a:spcBef>
              <a:defRPr/>
            </a:pPr>
            <a:r>
              <a:rPr lang="en-US" sz="1600" b="1">
                <a:cs typeface="+mj-cs"/>
              </a:rPr>
              <a:t> (6-3)</a:t>
            </a:r>
            <a:endParaRPr lang="en-GB" sz="1600" b="1">
              <a:cs typeface="+mj-cs"/>
            </a:endParaRPr>
          </a:p>
        </p:txBody>
      </p:sp>
      <p:sp>
        <p:nvSpPr>
          <p:cNvPr id="4706322" name="Text Box 18"/>
          <p:cNvSpPr txBox="1">
            <a:spLocks noChangeArrowheads="1"/>
          </p:cNvSpPr>
          <p:nvPr/>
        </p:nvSpPr>
        <p:spPr bwMode="auto">
          <a:xfrm>
            <a:off x="63500" y="1641475"/>
            <a:ext cx="876300" cy="4235450"/>
          </a:xfrm>
          <a:prstGeom prst="rect">
            <a:avLst/>
          </a:prstGeom>
          <a:noFill/>
          <a:ln w="28575">
            <a:solidFill>
              <a:schemeClr val="tx1"/>
            </a:solidFill>
            <a:miter lim="800000"/>
            <a:headEnd/>
            <a:tailEnd/>
          </a:ln>
        </p:spPr>
        <p:txBody>
          <a:bodyPr lIns="97548" tIns="48774" rIns="97548" bIns="48774"/>
          <a:lstStyle/>
          <a:p>
            <a:pPr algn="ctr" defTabSz="974725" eaLnBrk="0" hangingPunct="0">
              <a:defRPr/>
            </a:pPr>
            <a:r>
              <a:rPr lang="fa-IR" sz="2000" b="1">
                <a:cs typeface="+mj-cs"/>
              </a:rPr>
              <a:t>مشتري</a:t>
            </a:r>
            <a:endParaRPr lang="en-GB" b="1">
              <a:cs typeface="+mj-cs"/>
            </a:endParaRPr>
          </a:p>
          <a:p>
            <a:pPr algn="ctr" defTabSz="974725" eaLnBrk="0" hangingPunct="0">
              <a:spcBef>
                <a:spcPct val="50000"/>
              </a:spcBef>
              <a:defRPr/>
            </a:pPr>
            <a:endParaRPr lang="fa-IR" b="1">
              <a:cs typeface="+mj-cs"/>
            </a:endParaRPr>
          </a:p>
          <a:p>
            <a:pPr algn="ctr" defTabSz="974725" eaLnBrk="0" hangingPunct="0">
              <a:spcBef>
                <a:spcPct val="50000"/>
              </a:spcBef>
              <a:defRPr/>
            </a:pPr>
            <a:endParaRPr lang="en-GB" sz="1000" b="1">
              <a:cs typeface="+mj-cs"/>
            </a:endParaRPr>
          </a:p>
        </p:txBody>
      </p:sp>
      <p:sp>
        <p:nvSpPr>
          <p:cNvPr id="4706323" name="Text Box 19"/>
          <p:cNvSpPr txBox="1">
            <a:spLocks noChangeArrowheads="1"/>
          </p:cNvSpPr>
          <p:nvPr/>
        </p:nvSpPr>
        <p:spPr bwMode="auto">
          <a:xfrm>
            <a:off x="6948488" y="1641475"/>
            <a:ext cx="876300" cy="4252913"/>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defRPr/>
            </a:pPr>
            <a:r>
              <a:rPr lang="fa-IR" sz="2000" b="1">
                <a:cs typeface="+mj-cs"/>
              </a:rPr>
              <a:t>مشتري</a:t>
            </a:r>
            <a:endParaRPr lang="en-GB" sz="2000" b="1">
              <a:cs typeface="+mj-cs"/>
            </a:endParaRPr>
          </a:p>
          <a:p>
            <a:pPr algn="ctr" defTabSz="974725" eaLnBrk="0" hangingPunct="0">
              <a:spcBef>
                <a:spcPct val="50000"/>
              </a:spcBef>
              <a:defRPr/>
            </a:pPr>
            <a:endParaRPr lang="fa-IR" b="1">
              <a:cs typeface="+mj-cs"/>
            </a:endParaRPr>
          </a:p>
          <a:p>
            <a:pPr algn="ctr" defTabSz="974725" eaLnBrk="0" hangingPunct="0">
              <a:spcBef>
                <a:spcPct val="50000"/>
              </a:spcBef>
              <a:defRPr/>
            </a:pPr>
            <a:endParaRPr lang="en-GB" sz="1000" b="1">
              <a:cs typeface="+mj-cs"/>
            </a:endParaRPr>
          </a:p>
          <a:p>
            <a:pPr algn="ctr" defTabSz="974725" eaLnBrk="0" hangingPunct="0">
              <a:spcBef>
                <a:spcPct val="50000"/>
              </a:spcBef>
              <a:defRPr/>
            </a:pPr>
            <a:endParaRPr lang="en-GB" sz="1000" b="1">
              <a:cs typeface="+mj-cs"/>
            </a:endParaRPr>
          </a:p>
          <a:p>
            <a:pPr algn="ctr" defTabSz="974725" eaLnBrk="0" hangingPunct="0">
              <a:spcBef>
                <a:spcPct val="50000"/>
              </a:spcBef>
              <a:defRPr/>
            </a:pPr>
            <a:endParaRPr lang="en-GB" sz="1300" b="1">
              <a:cs typeface="+mj-cs"/>
            </a:endParaRPr>
          </a:p>
        </p:txBody>
      </p:sp>
      <p:sp>
        <p:nvSpPr>
          <p:cNvPr id="4706324" name="Text Box 20"/>
          <p:cNvSpPr txBox="1">
            <a:spLocks noChangeArrowheads="1"/>
          </p:cNvSpPr>
          <p:nvPr/>
        </p:nvSpPr>
        <p:spPr bwMode="auto">
          <a:xfrm>
            <a:off x="63500" y="3857625"/>
            <a:ext cx="927100" cy="825500"/>
          </a:xfrm>
          <a:prstGeom prst="rect">
            <a:avLst/>
          </a:prstGeom>
          <a:noFill/>
          <a:ln w="12700">
            <a:noFill/>
            <a:miter lim="800000"/>
            <a:headEnd type="none" w="sm" len="sm"/>
            <a:tailEnd type="none" w="sm" len="sm"/>
          </a:ln>
        </p:spPr>
        <p:txBody>
          <a:bodyPr>
            <a:spAutoFit/>
          </a:bodyPr>
          <a:lstStyle/>
          <a:p>
            <a:pPr algn="ctr" eaLnBrk="0" hangingPunct="0">
              <a:defRPr/>
            </a:pPr>
            <a:r>
              <a:rPr lang="fa-IR" sz="1600" b="1">
                <a:cs typeface="+mj-cs"/>
              </a:rPr>
              <a:t>خواسته ها وانتظارات</a:t>
            </a:r>
            <a:endParaRPr lang="en-US" sz="1600" b="1">
              <a:cs typeface="+mj-cs"/>
            </a:endParaRPr>
          </a:p>
        </p:txBody>
      </p:sp>
      <p:sp>
        <p:nvSpPr>
          <p:cNvPr id="4706325" name="Text Box 21"/>
          <p:cNvSpPr txBox="1">
            <a:spLocks noChangeArrowheads="1"/>
          </p:cNvSpPr>
          <p:nvPr/>
        </p:nvSpPr>
        <p:spPr bwMode="auto">
          <a:xfrm>
            <a:off x="6950075" y="3897313"/>
            <a:ext cx="925513" cy="581025"/>
          </a:xfrm>
          <a:prstGeom prst="rect">
            <a:avLst/>
          </a:prstGeom>
          <a:noFill/>
          <a:ln w="12700">
            <a:noFill/>
            <a:miter lim="800000"/>
            <a:headEnd type="none" w="sm" len="sm"/>
            <a:tailEnd type="none" w="sm" len="sm"/>
          </a:ln>
        </p:spPr>
        <p:txBody>
          <a:bodyPr>
            <a:spAutoFit/>
          </a:bodyPr>
          <a:lstStyle/>
          <a:p>
            <a:pPr algn="ctr" eaLnBrk="0" hangingPunct="0">
              <a:defRPr/>
            </a:pPr>
            <a:r>
              <a:rPr lang="fa-IR" sz="1600" b="1">
                <a:cs typeface="+mj-cs"/>
              </a:rPr>
              <a:t>محصولات و خدمات</a:t>
            </a:r>
            <a:endParaRPr lang="en-US" sz="1600" b="1">
              <a:cs typeface="+mj-cs"/>
            </a:endParaRPr>
          </a:p>
        </p:txBody>
      </p:sp>
      <p:sp>
        <p:nvSpPr>
          <p:cNvPr id="4706326" name="Text Box 22"/>
          <p:cNvSpPr txBox="1">
            <a:spLocks noChangeArrowheads="1"/>
          </p:cNvSpPr>
          <p:nvPr/>
        </p:nvSpPr>
        <p:spPr bwMode="auto">
          <a:xfrm>
            <a:off x="1028700" y="5026025"/>
            <a:ext cx="5800725" cy="782638"/>
          </a:xfrm>
          <a:prstGeom prst="rect">
            <a:avLst/>
          </a:prstGeom>
          <a:solidFill>
            <a:schemeClr val="bg1"/>
          </a:solidFill>
          <a:ln w="28575" algn="ctr">
            <a:solidFill>
              <a:schemeClr val="tx1"/>
            </a:solidFill>
            <a:miter lim="800000"/>
            <a:headEnd/>
            <a:tailEnd/>
          </a:ln>
        </p:spPr>
        <p:txBody>
          <a:bodyPr lIns="97548" tIns="48774" rIns="97548" bIns="48774" anchor="ctr"/>
          <a:lstStyle/>
          <a:p>
            <a:pPr algn="ctr" defTabSz="974725" eaLnBrk="0" hangingPunct="0">
              <a:spcBef>
                <a:spcPct val="10000"/>
              </a:spcBef>
              <a:defRPr/>
            </a:pPr>
            <a:r>
              <a:rPr lang="fa-IR" sz="1600" b="1">
                <a:cs typeface="+mj-cs"/>
              </a:rPr>
              <a:t>مديريت محيط کار</a:t>
            </a:r>
          </a:p>
          <a:p>
            <a:pPr algn="ctr" defTabSz="974725" eaLnBrk="0" hangingPunct="0">
              <a:spcBef>
                <a:spcPct val="10000"/>
              </a:spcBef>
              <a:defRPr/>
            </a:pPr>
            <a:r>
              <a:rPr lang="en-US" sz="1600" b="1">
                <a:cs typeface="+mj-cs"/>
              </a:rPr>
              <a:t>(6-4) </a:t>
            </a:r>
            <a:endParaRPr lang="en-GB" sz="1600" b="1">
              <a:cs typeface="+mj-cs"/>
            </a:endParaRPr>
          </a:p>
        </p:txBody>
      </p:sp>
      <p:sp>
        <p:nvSpPr>
          <p:cNvPr id="4706327" name="Text Box 23"/>
          <p:cNvSpPr txBox="1">
            <a:spLocks noChangeArrowheads="1"/>
          </p:cNvSpPr>
          <p:nvPr/>
        </p:nvSpPr>
        <p:spPr bwMode="auto">
          <a:xfrm>
            <a:off x="1127125" y="2616200"/>
            <a:ext cx="5600700" cy="2278063"/>
          </a:xfrm>
          <a:prstGeom prst="rect">
            <a:avLst/>
          </a:prstGeom>
          <a:solidFill>
            <a:schemeClr val="bg1"/>
          </a:solidFill>
          <a:ln w="28575">
            <a:solidFill>
              <a:schemeClr val="tx1"/>
            </a:solidFill>
            <a:miter lim="800000"/>
            <a:headEnd/>
            <a:tailEnd/>
          </a:ln>
        </p:spPr>
        <p:txBody>
          <a:bodyPr lIns="97548" tIns="0" rIns="97548" bIns="0" anchor="b" anchorCtr="1"/>
          <a:lstStyle/>
          <a:p>
            <a:pPr algn="ctr" defTabSz="974725" eaLnBrk="0" hangingPunct="0">
              <a:spcBef>
                <a:spcPct val="50000"/>
              </a:spcBef>
              <a:defRPr/>
            </a:pPr>
            <a:r>
              <a:rPr lang="ar-SA" altLang="ja-JP" sz="2200" b="1">
                <a:cs typeface="+mj-cs"/>
              </a:rPr>
              <a:t>فرآيندهاي مرتبط با مشتري</a:t>
            </a:r>
            <a:r>
              <a:rPr lang="en-US" altLang="ja-JP" sz="2200" b="1">
                <a:ea typeface="MS PGothic" pitchFamily="34" charset="-128"/>
                <a:cs typeface="+mj-cs"/>
              </a:rPr>
              <a:t>(7-2)</a:t>
            </a:r>
            <a:endParaRPr lang="fa-IR" altLang="ja-JP" sz="2200" b="1">
              <a:ea typeface="MS PGothic" pitchFamily="34" charset="-128"/>
              <a:cs typeface="+mj-cs"/>
            </a:endParaRPr>
          </a:p>
          <a:p>
            <a:pPr algn="ctr" defTabSz="974725" eaLnBrk="0" hangingPunct="0">
              <a:spcBef>
                <a:spcPct val="50000"/>
              </a:spcBef>
              <a:defRPr/>
            </a:pPr>
            <a:endParaRPr lang="en-GB" sz="800" b="1">
              <a:cs typeface="+mj-cs"/>
            </a:endParaRPr>
          </a:p>
        </p:txBody>
      </p:sp>
      <p:sp>
        <p:nvSpPr>
          <p:cNvPr id="4706328" name="Text Box 24"/>
          <p:cNvSpPr txBox="1">
            <a:spLocks noChangeArrowheads="1"/>
          </p:cNvSpPr>
          <p:nvPr/>
        </p:nvSpPr>
        <p:spPr bwMode="auto">
          <a:xfrm>
            <a:off x="1587500" y="2616200"/>
            <a:ext cx="1663700"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defRPr/>
            </a:pPr>
            <a:r>
              <a:rPr lang="fa-IR" sz="2200" b="1">
                <a:cs typeface="+mj-cs"/>
              </a:rPr>
              <a:t>طراحي وتوسعه</a:t>
            </a:r>
            <a:endParaRPr lang="en-US" sz="2200" b="1">
              <a:cs typeface="+mj-cs"/>
            </a:endParaRPr>
          </a:p>
          <a:p>
            <a:pPr algn="ctr" defTabSz="974725" eaLnBrk="0" hangingPunct="0">
              <a:lnSpc>
                <a:spcPct val="80000"/>
              </a:lnSpc>
              <a:defRPr/>
            </a:pPr>
            <a:r>
              <a:rPr lang="en-US" sz="2000" b="1">
                <a:cs typeface="+mj-cs"/>
              </a:rPr>
              <a:t>(7-3)</a:t>
            </a:r>
            <a:endParaRPr lang="en-GB" sz="2000" b="1">
              <a:cs typeface="+mj-cs"/>
            </a:endParaRPr>
          </a:p>
        </p:txBody>
      </p:sp>
      <p:sp>
        <p:nvSpPr>
          <p:cNvPr id="4706329" name="Line 25"/>
          <p:cNvSpPr>
            <a:spLocks noChangeShapeType="1"/>
          </p:cNvSpPr>
          <p:nvPr/>
        </p:nvSpPr>
        <p:spPr bwMode="auto">
          <a:xfrm>
            <a:off x="6577013" y="4249738"/>
            <a:ext cx="419100" cy="0"/>
          </a:xfrm>
          <a:prstGeom prst="line">
            <a:avLst/>
          </a:prstGeom>
          <a:noFill/>
          <a:ln w="127000">
            <a:solidFill>
              <a:srgbClr val="990033"/>
            </a:solidFill>
            <a:round/>
            <a:headEnd/>
            <a:tailEnd type="triangle" w="med" len="med"/>
          </a:ln>
        </p:spPr>
        <p:txBody>
          <a:bodyPr/>
          <a:lstStyle/>
          <a:p>
            <a:pPr eaLnBrk="0" hangingPunct="0">
              <a:spcBef>
                <a:spcPct val="50000"/>
              </a:spcBef>
              <a:defRPr/>
            </a:pPr>
            <a:endParaRPr lang="fa-IR">
              <a:cs typeface="+mj-cs"/>
            </a:endParaRPr>
          </a:p>
        </p:txBody>
      </p:sp>
      <p:sp>
        <p:nvSpPr>
          <p:cNvPr id="4706330" name="Line 26"/>
          <p:cNvSpPr>
            <a:spLocks noChangeShapeType="1"/>
          </p:cNvSpPr>
          <p:nvPr/>
        </p:nvSpPr>
        <p:spPr bwMode="auto">
          <a:xfrm>
            <a:off x="927100" y="4222750"/>
            <a:ext cx="419100" cy="0"/>
          </a:xfrm>
          <a:prstGeom prst="line">
            <a:avLst/>
          </a:prstGeom>
          <a:noFill/>
          <a:ln w="127000">
            <a:solidFill>
              <a:srgbClr val="990033"/>
            </a:solidFill>
            <a:round/>
            <a:headEnd/>
            <a:tailEnd type="triangle" w="med" len="med"/>
          </a:ln>
        </p:spPr>
        <p:txBody>
          <a:bodyPr/>
          <a:lstStyle/>
          <a:p>
            <a:pPr eaLnBrk="0" hangingPunct="0">
              <a:spcBef>
                <a:spcPct val="50000"/>
              </a:spcBef>
              <a:defRPr/>
            </a:pPr>
            <a:endParaRPr lang="fa-IR">
              <a:cs typeface="+mj-cs"/>
            </a:endParaRPr>
          </a:p>
        </p:txBody>
      </p:sp>
      <p:sp>
        <p:nvSpPr>
          <p:cNvPr id="4706331" name="Text Box 27"/>
          <p:cNvSpPr txBox="1">
            <a:spLocks noChangeArrowheads="1"/>
          </p:cNvSpPr>
          <p:nvPr/>
        </p:nvSpPr>
        <p:spPr bwMode="auto">
          <a:xfrm>
            <a:off x="3249613" y="2617788"/>
            <a:ext cx="1438275" cy="1500187"/>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50000"/>
              </a:spcBef>
              <a:defRPr/>
            </a:pPr>
            <a:r>
              <a:rPr lang="ar-SA" sz="2200" b="1" dirty="0">
                <a:cs typeface="+mj-cs"/>
              </a:rPr>
              <a:t>خريد</a:t>
            </a:r>
            <a:endParaRPr lang="en-US" sz="2200" b="1" dirty="0">
              <a:cs typeface="+mj-cs"/>
            </a:endParaRPr>
          </a:p>
          <a:p>
            <a:pPr algn="ctr" defTabSz="974725" eaLnBrk="0" hangingPunct="0">
              <a:spcBef>
                <a:spcPct val="50000"/>
              </a:spcBef>
              <a:defRPr/>
            </a:pPr>
            <a:r>
              <a:rPr lang="en-US" sz="2000" b="1" dirty="0">
                <a:cs typeface="+mj-cs"/>
              </a:rPr>
              <a:t>(7-4)</a:t>
            </a:r>
            <a:endParaRPr lang="en-GB" sz="2000" b="1" dirty="0">
              <a:cs typeface="+mj-cs"/>
            </a:endParaRPr>
          </a:p>
        </p:txBody>
      </p:sp>
      <p:sp>
        <p:nvSpPr>
          <p:cNvPr id="4706332" name="Text Box 28"/>
          <p:cNvSpPr txBox="1">
            <a:spLocks noChangeArrowheads="1"/>
          </p:cNvSpPr>
          <p:nvPr/>
        </p:nvSpPr>
        <p:spPr bwMode="auto">
          <a:xfrm>
            <a:off x="4681538" y="2619375"/>
            <a:ext cx="1570037"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defRPr/>
            </a:pPr>
            <a:r>
              <a:rPr lang="ar-SA" sz="2200" b="1">
                <a:cs typeface="+mj-cs"/>
              </a:rPr>
              <a:t>توليد و ارايه خدمات </a:t>
            </a:r>
            <a:endParaRPr lang="en-US" sz="2200" b="1">
              <a:cs typeface="+mj-cs"/>
            </a:endParaRPr>
          </a:p>
          <a:p>
            <a:pPr algn="ctr" defTabSz="974725" eaLnBrk="0" hangingPunct="0">
              <a:lnSpc>
                <a:spcPct val="80000"/>
              </a:lnSpc>
              <a:defRPr/>
            </a:pPr>
            <a:r>
              <a:rPr lang="en-US" sz="2000" b="1">
                <a:cs typeface="+mj-cs"/>
              </a:rPr>
              <a:t>(7-5)</a:t>
            </a:r>
            <a:endParaRPr lang="en-GB" sz="2000" b="1">
              <a:cs typeface="+mj-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06322"/>
                                        </p:tgtEl>
                                        <p:attrNameLst>
                                          <p:attrName>style.visibility</p:attrName>
                                        </p:attrNameLst>
                                      </p:cBhvr>
                                      <p:to>
                                        <p:strVal val="visible"/>
                                      </p:to>
                                    </p:set>
                                    <p:animEffect transition="in" filter="randombar(horizontal)">
                                      <p:cBhvr>
                                        <p:cTn id="7" dur="500"/>
                                        <p:tgtEl>
                                          <p:spTgt spid="47063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06324"/>
                                        </p:tgtEl>
                                        <p:attrNameLst>
                                          <p:attrName>style.visibility</p:attrName>
                                        </p:attrNameLst>
                                      </p:cBhvr>
                                      <p:to>
                                        <p:strVal val="visible"/>
                                      </p:to>
                                    </p:set>
                                    <p:animEffect transition="in" filter="randombar(horizontal)">
                                      <p:cBhvr>
                                        <p:cTn id="10" dur="500"/>
                                        <p:tgtEl>
                                          <p:spTgt spid="4706324"/>
                                        </p:tgtEl>
                                      </p:cBhvr>
                                    </p:animEffect>
                                  </p:childTnLst>
                                </p:cTn>
                              </p:par>
                              <p:par>
                                <p:cTn id="11" presetID="14" presetClass="entr" presetSubtype="10" fill="hold" nodeType="withEffect">
                                  <p:stCondLst>
                                    <p:cond delay="0"/>
                                  </p:stCondLst>
                                  <p:childTnLst>
                                    <p:set>
                                      <p:cBhvr>
                                        <p:cTn id="12" dur="1" fill="hold">
                                          <p:stCondLst>
                                            <p:cond delay="0"/>
                                          </p:stCondLst>
                                        </p:cTn>
                                        <p:tgtEl>
                                          <p:spTgt spid="4706330"/>
                                        </p:tgtEl>
                                        <p:attrNameLst>
                                          <p:attrName>style.visibility</p:attrName>
                                        </p:attrNameLst>
                                      </p:cBhvr>
                                      <p:to>
                                        <p:strVal val="visible"/>
                                      </p:to>
                                    </p:set>
                                    <p:animEffect transition="in" filter="randombar(horizontal)">
                                      <p:cBhvr>
                                        <p:cTn id="13" dur="500"/>
                                        <p:tgtEl>
                                          <p:spTgt spid="47063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06325"/>
                                        </p:tgtEl>
                                        <p:attrNameLst>
                                          <p:attrName>style.visibility</p:attrName>
                                        </p:attrNameLst>
                                      </p:cBhvr>
                                      <p:to>
                                        <p:strVal val="visible"/>
                                      </p:to>
                                    </p:set>
                                    <p:animEffect transition="in" filter="randombar(horizontal)">
                                      <p:cBhvr>
                                        <p:cTn id="16" dur="500"/>
                                        <p:tgtEl>
                                          <p:spTgt spid="47063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706323"/>
                                        </p:tgtEl>
                                        <p:attrNameLst>
                                          <p:attrName>style.visibility</p:attrName>
                                        </p:attrNameLst>
                                      </p:cBhvr>
                                      <p:to>
                                        <p:strVal val="visible"/>
                                      </p:to>
                                    </p:set>
                                    <p:animEffect transition="in" filter="randombar(horizontal)">
                                      <p:cBhvr>
                                        <p:cTn id="19" dur="500"/>
                                        <p:tgtEl>
                                          <p:spTgt spid="4706323"/>
                                        </p:tgtEl>
                                      </p:cBhvr>
                                    </p:animEffect>
                                  </p:childTnLst>
                                </p:cTn>
                              </p:par>
                              <p:par>
                                <p:cTn id="20" presetID="14" presetClass="entr" presetSubtype="10" fill="hold" nodeType="withEffect">
                                  <p:stCondLst>
                                    <p:cond delay="0"/>
                                  </p:stCondLst>
                                  <p:childTnLst>
                                    <p:set>
                                      <p:cBhvr>
                                        <p:cTn id="21" dur="1" fill="hold">
                                          <p:stCondLst>
                                            <p:cond delay="0"/>
                                          </p:stCondLst>
                                        </p:cTn>
                                        <p:tgtEl>
                                          <p:spTgt spid="4706329"/>
                                        </p:tgtEl>
                                        <p:attrNameLst>
                                          <p:attrName>style.visibility</p:attrName>
                                        </p:attrNameLst>
                                      </p:cBhvr>
                                      <p:to>
                                        <p:strVal val="visible"/>
                                      </p:to>
                                    </p:set>
                                    <p:animEffect transition="in" filter="randombar(horizontal)">
                                      <p:cBhvr>
                                        <p:cTn id="22" dur="500"/>
                                        <p:tgtEl>
                                          <p:spTgt spid="47063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706306"/>
                                        </p:tgtEl>
                                        <p:attrNameLst>
                                          <p:attrName>style.visibility</p:attrName>
                                        </p:attrNameLst>
                                      </p:cBhvr>
                                      <p:to>
                                        <p:strVal val="visible"/>
                                      </p:to>
                                    </p:set>
                                    <p:animEffect transition="in" filter="randombar(horizontal)">
                                      <p:cBhvr>
                                        <p:cTn id="25" dur="500"/>
                                        <p:tgtEl>
                                          <p:spTgt spid="47063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706327"/>
                                        </p:tgtEl>
                                        <p:attrNameLst>
                                          <p:attrName>style.visibility</p:attrName>
                                        </p:attrNameLst>
                                      </p:cBhvr>
                                      <p:to>
                                        <p:strVal val="visible"/>
                                      </p:to>
                                    </p:set>
                                    <p:animEffect transition="in" filter="randombar(horizontal)">
                                      <p:cBhvr>
                                        <p:cTn id="30" dur="500"/>
                                        <p:tgtEl>
                                          <p:spTgt spid="4706327"/>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4706328"/>
                                        </p:tgtEl>
                                        <p:attrNameLst>
                                          <p:attrName>style.visibility</p:attrName>
                                        </p:attrNameLst>
                                      </p:cBhvr>
                                      <p:to>
                                        <p:strVal val="visible"/>
                                      </p:to>
                                    </p:set>
                                    <p:animEffect transition="in" filter="randombar(horizontal)">
                                      <p:cBhvr>
                                        <p:cTn id="34" dur="500"/>
                                        <p:tgtEl>
                                          <p:spTgt spid="4706328"/>
                                        </p:tgtEl>
                                      </p:cBhvr>
                                    </p:animEffect>
                                  </p:childTnLst>
                                </p:cTn>
                              </p:par>
                            </p:childTnLst>
                          </p:cTn>
                        </p:par>
                        <p:par>
                          <p:cTn id="35" fill="hold" nodeType="afterGroup">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4706331"/>
                                        </p:tgtEl>
                                        <p:attrNameLst>
                                          <p:attrName>style.visibility</p:attrName>
                                        </p:attrNameLst>
                                      </p:cBhvr>
                                      <p:to>
                                        <p:strVal val="visible"/>
                                      </p:to>
                                    </p:set>
                                    <p:animEffect transition="in" filter="randombar(horizontal)">
                                      <p:cBhvr>
                                        <p:cTn id="38" dur="500"/>
                                        <p:tgtEl>
                                          <p:spTgt spid="4706331"/>
                                        </p:tgtEl>
                                      </p:cBhvr>
                                    </p:animEffect>
                                  </p:childTnLst>
                                </p:cTn>
                              </p:par>
                            </p:childTnLst>
                          </p:cTn>
                        </p:par>
                        <p:par>
                          <p:cTn id="39" fill="hold" nodeType="afterGroup">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06332"/>
                                        </p:tgtEl>
                                        <p:attrNameLst>
                                          <p:attrName>style.visibility</p:attrName>
                                        </p:attrNameLst>
                                      </p:cBhvr>
                                      <p:to>
                                        <p:strVal val="visible"/>
                                      </p:to>
                                    </p:set>
                                    <p:animEffect transition="in" filter="randombar(horizontal)">
                                      <p:cBhvr>
                                        <p:cTn id="42" dur="500"/>
                                        <p:tgtEl>
                                          <p:spTgt spid="4706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706326"/>
                                        </p:tgtEl>
                                        <p:attrNameLst>
                                          <p:attrName>style.visibility</p:attrName>
                                        </p:attrNameLst>
                                      </p:cBhvr>
                                      <p:to>
                                        <p:strVal val="visible"/>
                                      </p:to>
                                    </p:set>
                                    <p:animEffect transition="in" filter="randombar(horizontal)">
                                      <p:cBhvr>
                                        <p:cTn id="47" dur="500"/>
                                        <p:tgtEl>
                                          <p:spTgt spid="470632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706320"/>
                                        </p:tgtEl>
                                        <p:attrNameLst>
                                          <p:attrName>style.visibility</p:attrName>
                                        </p:attrNameLst>
                                      </p:cBhvr>
                                      <p:to>
                                        <p:strVal val="visible"/>
                                      </p:to>
                                    </p:set>
                                    <p:animEffect transition="in" filter="randombar(horizontal)">
                                      <p:cBhvr>
                                        <p:cTn id="50" dur="500"/>
                                        <p:tgtEl>
                                          <p:spTgt spid="47063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06321"/>
                                        </p:tgtEl>
                                        <p:attrNameLst>
                                          <p:attrName>style.visibility</p:attrName>
                                        </p:attrNameLst>
                                      </p:cBhvr>
                                      <p:to>
                                        <p:strVal val="visible"/>
                                      </p:to>
                                    </p:set>
                                    <p:animEffect transition="in" filter="randombar(horizontal)">
                                      <p:cBhvr>
                                        <p:cTn id="53" dur="500"/>
                                        <p:tgtEl>
                                          <p:spTgt spid="47063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randombar(horizontal)">
                                      <p:cBhvr>
                                        <p:cTn id="58" dur="500"/>
                                        <p:tgtEl>
                                          <p:spTgt spid="2"/>
                                        </p:tgtEl>
                                      </p:cBhvr>
                                    </p:animEffect>
                                  </p:childTnLst>
                                </p:cTn>
                              </p:par>
                            </p:childTnLst>
                          </p:cTn>
                        </p:par>
                        <p:par>
                          <p:cTn id="59" fill="hold" nodeType="afterGroup">
                            <p:stCondLst>
                              <p:cond delay="500"/>
                            </p:stCondLst>
                            <p:childTnLst>
                              <p:par>
                                <p:cTn id="60" presetID="14" presetClass="entr" presetSubtype="1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par>
                                <p:cTn id="63" presetID="14"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randombar(horizontal)">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6306" grpId="0" animBg="1"/>
      <p:bldP spid="4706320" grpId="0" animBg="1"/>
      <p:bldP spid="4706321" grpId="0" animBg="1"/>
      <p:bldP spid="4706322" grpId="0" animBg="1"/>
      <p:bldP spid="4706323" grpId="0" animBg="1"/>
      <p:bldP spid="4706324" grpId="0"/>
      <p:bldP spid="4706325" grpId="0"/>
      <p:bldP spid="4706326" grpId="0" animBg="1"/>
      <p:bldP spid="4706327" grpId="0" animBg="1"/>
      <p:bldP spid="4706328" grpId="0" animBg="1"/>
      <p:bldP spid="4706331" grpId="0" animBg="1"/>
      <p:bldP spid="470633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898" name="Rectangle 2"/>
          <p:cNvSpPr>
            <a:spLocks noGrp="1" noChangeArrowheads="1"/>
          </p:cNvSpPr>
          <p:nvPr>
            <p:ph type="title"/>
          </p:nvPr>
        </p:nvSpPr>
        <p:spPr>
          <a:xfrm>
            <a:off x="32658" y="227013"/>
            <a:ext cx="9772650" cy="534987"/>
          </a:xfrm>
          <a:solidFill>
            <a:srgbClr val="0000FF"/>
          </a:solidFill>
        </p:spPr>
        <p:txBody>
          <a:bodyPr/>
          <a:lstStyle/>
          <a:p>
            <a:pPr>
              <a:defRPr/>
            </a:pPr>
            <a:r>
              <a:rPr lang="fa-IR" smtClean="0"/>
              <a:t>آشنايي با</a:t>
            </a:r>
            <a:r>
              <a:rPr lang="ar-SA" smtClean="0"/>
              <a:t> استاندارد </a:t>
            </a:r>
            <a:r>
              <a:rPr lang="en-US" smtClean="0"/>
              <a:t>ISO 9000-2000</a:t>
            </a:r>
          </a:p>
        </p:txBody>
      </p:sp>
      <p:sp>
        <p:nvSpPr>
          <p:cNvPr id="3792899" name="Rectangle 3"/>
          <p:cNvSpPr>
            <a:spLocks noChangeArrowheads="1"/>
          </p:cNvSpPr>
          <p:nvPr/>
        </p:nvSpPr>
        <p:spPr bwMode="auto">
          <a:xfrm>
            <a:off x="365125" y="1578428"/>
            <a:ext cx="9207500" cy="4174220"/>
          </a:xfrm>
          <a:prstGeom prst="rect">
            <a:avLst/>
          </a:prstGeom>
          <a:noFill/>
          <a:ln w="9525">
            <a:noFill/>
            <a:miter lim="800000"/>
            <a:headEnd/>
            <a:tailEnd/>
          </a:ln>
        </p:spPr>
        <p:txBody>
          <a:bodyPr lIns="9525" tIns="9525" rIns="9525" bIns="9525" anchor="ctr">
            <a:spAutoFit/>
          </a:bodyPr>
          <a:lstStyle/>
          <a:p>
            <a:pPr algn="ctr" eaLnBrk="0" hangingPunct="0">
              <a:spcBef>
                <a:spcPct val="50000"/>
              </a:spcBef>
              <a:tabLst>
                <a:tab pos="0" algn="l"/>
              </a:tabLst>
            </a:pPr>
            <a:r>
              <a:rPr lang="en-US" sz="7200" b="1" dirty="0">
                <a:latin typeface="Times New Roman" pitchFamily="18" charset="0"/>
                <a:cs typeface="Titr" pitchFamily="2" charset="-78"/>
              </a:rPr>
              <a:t>ISO 9000-2000</a:t>
            </a:r>
          </a:p>
          <a:p>
            <a:pPr algn="ctr" eaLnBrk="0" hangingPunct="0">
              <a:spcBef>
                <a:spcPct val="50000"/>
              </a:spcBef>
              <a:tabLst>
                <a:tab pos="0" algn="l"/>
              </a:tabLst>
            </a:pPr>
            <a:r>
              <a:rPr lang="fa-IR" sz="3600" b="1" dirty="0">
                <a:latin typeface="Times New Roman" pitchFamily="18" charset="0"/>
                <a:cs typeface="Titr" pitchFamily="2" charset="-78"/>
              </a:rPr>
              <a:t>سيستم هاي مديريت کيفيت – مباني و واژگان</a:t>
            </a:r>
          </a:p>
          <a:p>
            <a:pPr algn="ctr" eaLnBrk="0" hangingPunct="0">
              <a:spcBef>
                <a:spcPct val="50000"/>
              </a:spcBef>
              <a:tabLst>
                <a:tab pos="0" algn="l"/>
              </a:tabLst>
            </a:pPr>
            <a:r>
              <a:rPr lang="en-US" sz="2400" b="1" dirty="0">
                <a:latin typeface="Times New Roman" pitchFamily="18" charset="0"/>
                <a:cs typeface="Titr" pitchFamily="2" charset="-78"/>
              </a:rPr>
              <a:t>Quality Management Systems </a:t>
            </a:r>
            <a:r>
              <a:rPr lang="en-US" sz="2400" b="1" dirty="0">
                <a:cs typeface="Titr" pitchFamily="2" charset="-78"/>
              </a:rPr>
              <a:t>–</a:t>
            </a:r>
            <a:r>
              <a:rPr lang="en-US" sz="2400" b="1" dirty="0">
                <a:latin typeface="Times New Roman" pitchFamily="18" charset="0"/>
                <a:cs typeface="Titr" pitchFamily="2" charset="-78"/>
              </a:rPr>
              <a:t> Fundamentals &amp; Vocabulary</a:t>
            </a:r>
            <a:endParaRPr lang="ar-SA" sz="2400" b="1" dirty="0">
              <a:latin typeface="Times New Roman" pitchFamily="18" charset="0"/>
              <a:cs typeface="Titr" pitchFamily="2" charset="-78"/>
            </a:endParaRPr>
          </a:p>
          <a:p>
            <a:pPr algn="ctr" eaLnBrk="0" hangingPunct="0">
              <a:spcBef>
                <a:spcPct val="50000"/>
              </a:spcBef>
              <a:tabLst>
                <a:tab pos="0" algn="l"/>
              </a:tabLst>
            </a:pPr>
            <a:endParaRPr lang="en-US" b="1" dirty="0">
              <a:latin typeface="Times New Roman" pitchFamily="18" charset="0"/>
              <a:cs typeface="Titr" pitchFamily="2" charset="-78"/>
            </a:endParaRPr>
          </a:p>
          <a:p>
            <a:pPr algn="ctr" eaLnBrk="0" hangingPunct="0">
              <a:spcBef>
                <a:spcPct val="50000"/>
              </a:spcBef>
              <a:tabLst>
                <a:tab pos="0" algn="l"/>
              </a:tabLst>
            </a:pPr>
            <a:r>
              <a:rPr lang="fa-IR" sz="5400" b="1" dirty="0">
                <a:latin typeface="Times New Roman" pitchFamily="18" charset="0"/>
                <a:cs typeface="Titr" pitchFamily="2" charset="-78"/>
              </a:rPr>
              <a:t>واژگان</a:t>
            </a:r>
            <a:endParaRPr lang="en-GB" sz="5400" b="1" dirty="0">
              <a:latin typeface="Times New Roman" pitchFamily="18" charset="0"/>
              <a:cs typeface="Titr"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92898"/>
                                        </p:tgtEl>
                                        <p:attrNameLst>
                                          <p:attrName>style.visibility</p:attrName>
                                        </p:attrNameLst>
                                      </p:cBhvr>
                                      <p:to>
                                        <p:strVal val="visible"/>
                                      </p:to>
                                    </p:set>
                                    <p:animEffect transition="in" filter="wipe(down)">
                                      <p:cBhvr>
                                        <p:cTn id="7" dur="580">
                                          <p:stCondLst>
                                            <p:cond delay="0"/>
                                          </p:stCondLst>
                                        </p:cTn>
                                        <p:tgtEl>
                                          <p:spTgt spid="3792898"/>
                                        </p:tgtEl>
                                      </p:cBhvr>
                                    </p:animEffect>
                                    <p:anim calcmode="lin" valueType="num">
                                      <p:cBhvr>
                                        <p:cTn id="8" dur="1822" tmFilter="0,0; 0.14,0.36; 0.43,0.73; 0.71,0.91; 1.0,1.0">
                                          <p:stCondLst>
                                            <p:cond delay="0"/>
                                          </p:stCondLst>
                                        </p:cTn>
                                        <p:tgtEl>
                                          <p:spTgt spid="37928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928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928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928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92898"/>
                                        </p:tgtEl>
                                        <p:attrNameLst>
                                          <p:attrName>ppt_y</p:attrName>
                                        </p:attrNameLst>
                                      </p:cBhvr>
                                      <p:tavLst>
                                        <p:tav tm="0" fmla="#ppt_y-sin(pi*$)/81">
                                          <p:val>
                                            <p:fltVal val="0"/>
                                          </p:val>
                                        </p:tav>
                                        <p:tav tm="100000">
                                          <p:val>
                                            <p:fltVal val="1"/>
                                          </p:val>
                                        </p:tav>
                                      </p:tavLst>
                                    </p:anim>
                                    <p:animScale>
                                      <p:cBhvr>
                                        <p:cTn id="13" dur="26">
                                          <p:stCondLst>
                                            <p:cond delay="650"/>
                                          </p:stCondLst>
                                        </p:cTn>
                                        <p:tgtEl>
                                          <p:spTgt spid="3792898"/>
                                        </p:tgtEl>
                                      </p:cBhvr>
                                      <p:to x="100000" y="60000"/>
                                    </p:animScale>
                                    <p:animScale>
                                      <p:cBhvr>
                                        <p:cTn id="14" dur="166" decel="50000">
                                          <p:stCondLst>
                                            <p:cond delay="676"/>
                                          </p:stCondLst>
                                        </p:cTn>
                                        <p:tgtEl>
                                          <p:spTgt spid="3792898"/>
                                        </p:tgtEl>
                                      </p:cBhvr>
                                      <p:to x="100000" y="100000"/>
                                    </p:animScale>
                                    <p:animScale>
                                      <p:cBhvr>
                                        <p:cTn id="15" dur="26">
                                          <p:stCondLst>
                                            <p:cond delay="1312"/>
                                          </p:stCondLst>
                                        </p:cTn>
                                        <p:tgtEl>
                                          <p:spTgt spid="3792898"/>
                                        </p:tgtEl>
                                      </p:cBhvr>
                                      <p:to x="100000" y="80000"/>
                                    </p:animScale>
                                    <p:animScale>
                                      <p:cBhvr>
                                        <p:cTn id="16" dur="166" decel="50000">
                                          <p:stCondLst>
                                            <p:cond delay="1338"/>
                                          </p:stCondLst>
                                        </p:cTn>
                                        <p:tgtEl>
                                          <p:spTgt spid="3792898"/>
                                        </p:tgtEl>
                                      </p:cBhvr>
                                      <p:to x="100000" y="100000"/>
                                    </p:animScale>
                                    <p:animScale>
                                      <p:cBhvr>
                                        <p:cTn id="17" dur="26">
                                          <p:stCondLst>
                                            <p:cond delay="1642"/>
                                          </p:stCondLst>
                                        </p:cTn>
                                        <p:tgtEl>
                                          <p:spTgt spid="3792898"/>
                                        </p:tgtEl>
                                      </p:cBhvr>
                                      <p:to x="100000" y="90000"/>
                                    </p:animScale>
                                    <p:animScale>
                                      <p:cBhvr>
                                        <p:cTn id="18" dur="166" decel="50000">
                                          <p:stCondLst>
                                            <p:cond delay="1668"/>
                                          </p:stCondLst>
                                        </p:cTn>
                                        <p:tgtEl>
                                          <p:spTgt spid="3792898"/>
                                        </p:tgtEl>
                                      </p:cBhvr>
                                      <p:to x="100000" y="100000"/>
                                    </p:animScale>
                                    <p:animScale>
                                      <p:cBhvr>
                                        <p:cTn id="19" dur="26">
                                          <p:stCondLst>
                                            <p:cond delay="1808"/>
                                          </p:stCondLst>
                                        </p:cTn>
                                        <p:tgtEl>
                                          <p:spTgt spid="3792898"/>
                                        </p:tgtEl>
                                      </p:cBhvr>
                                      <p:to x="100000" y="95000"/>
                                    </p:animScale>
                                    <p:animScale>
                                      <p:cBhvr>
                                        <p:cTn id="20" dur="166" decel="50000">
                                          <p:stCondLst>
                                            <p:cond delay="1834"/>
                                          </p:stCondLst>
                                        </p:cTn>
                                        <p:tgtEl>
                                          <p:spTgt spid="37928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92899"/>
                                        </p:tgtEl>
                                        <p:attrNameLst>
                                          <p:attrName>style.visibility</p:attrName>
                                        </p:attrNameLst>
                                      </p:cBhvr>
                                      <p:to>
                                        <p:strVal val="visible"/>
                                      </p:to>
                                    </p:set>
                                    <p:animEffect transition="in" filter="box(in)">
                                      <p:cBhvr>
                                        <p:cTn id="25" dur="500"/>
                                        <p:tgtEl>
                                          <p:spTgt spid="37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898" grpId="0" animBg="1"/>
      <p:bldP spid="379289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1764" name="Rectangle 4"/>
          <p:cNvSpPr>
            <a:spLocks noGrp="1" noChangeArrowheads="1"/>
          </p:cNvSpPr>
          <p:nvPr>
            <p:ph type="title"/>
          </p:nvPr>
        </p:nvSpPr>
        <p:spPr>
          <a:xfrm>
            <a:off x="0" y="217488"/>
            <a:ext cx="9859963" cy="534987"/>
          </a:xfrm>
          <a:solidFill>
            <a:srgbClr val="0000FF"/>
          </a:solidFill>
        </p:spPr>
        <p:txBody>
          <a:bodyPr/>
          <a:lstStyle/>
          <a:p>
            <a:pPr>
              <a:defRPr/>
            </a:pPr>
            <a:r>
              <a:rPr lang="fa-IR" smtClean="0"/>
              <a:t>طبقه بندي اصطلا حات و تعاريف</a:t>
            </a:r>
            <a:endParaRPr lang="en-US" b="0" smtClean="0">
              <a:solidFill>
                <a:schemeClr val="tx1"/>
              </a:solidFill>
            </a:endParaRPr>
          </a:p>
        </p:txBody>
      </p:sp>
      <p:sp>
        <p:nvSpPr>
          <p:cNvPr id="23555" name="Rectangle 5"/>
          <p:cNvSpPr>
            <a:spLocks noGrp="1" noChangeArrowheads="1"/>
          </p:cNvSpPr>
          <p:nvPr>
            <p:ph type="body" sz="half" idx="1"/>
          </p:nvPr>
        </p:nvSpPr>
        <p:spPr>
          <a:xfrm>
            <a:off x="228600" y="1187450"/>
            <a:ext cx="4667250" cy="4318000"/>
          </a:xfrm>
        </p:spPr>
        <p:txBody>
          <a:bodyPr/>
          <a:lstStyle/>
          <a:p>
            <a:pPr marL="0" indent="0">
              <a:buFont typeface="Wingdings" pitchFamily="2" charset="2"/>
              <a:buChar char="q"/>
            </a:pPr>
            <a:r>
              <a:rPr lang="ar-SA" sz="3200" b="1" smtClean="0"/>
              <a:t>اصطلاحات مربوط به انطباق </a:t>
            </a:r>
            <a:endParaRPr lang="fa-IR" sz="3200" b="1" smtClean="0"/>
          </a:p>
          <a:p>
            <a:pPr marL="0" indent="0">
              <a:buFont typeface="Wingdings" pitchFamily="2" charset="2"/>
              <a:buChar char="q"/>
            </a:pPr>
            <a:r>
              <a:rPr lang="ar-SA" b="1" smtClean="0"/>
              <a:t>اصطلاحات مربوط به مستندسازي </a:t>
            </a:r>
            <a:endParaRPr lang="fa-IR" b="1" smtClean="0"/>
          </a:p>
          <a:p>
            <a:pPr marL="0" indent="0">
              <a:buFont typeface="Wingdings" pitchFamily="2" charset="2"/>
              <a:buChar char="q"/>
            </a:pPr>
            <a:r>
              <a:rPr lang="ar-SA" sz="3200" b="1" smtClean="0"/>
              <a:t>اصطلاحات مربوط به بررسي </a:t>
            </a:r>
            <a:endParaRPr lang="fa-IR" sz="3200" b="1" smtClean="0"/>
          </a:p>
          <a:p>
            <a:pPr marL="0" indent="0">
              <a:buFont typeface="Wingdings" pitchFamily="2" charset="2"/>
              <a:buChar char="q"/>
            </a:pPr>
            <a:r>
              <a:rPr lang="ar-SA" sz="3200" b="1" smtClean="0"/>
              <a:t>اصطلاحات مربوط به مميزي </a:t>
            </a:r>
            <a:endParaRPr lang="fa-IR" sz="3200" b="1" smtClean="0"/>
          </a:p>
          <a:p>
            <a:pPr marL="0" indent="0">
              <a:buFont typeface="Wingdings" pitchFamily="2" charset="2"/>
              <a:buChar char="q"/>
            </a:pPr>
            <a:r>
              <a:rPr lang="ar-SA" sz="3200" b="1" smtClean="0"/>
              <a:t>اصطلاحات مربوط به تضمين كيفيت در مورد فرآيندهاي اندازه گيري</a:t>
            </a:r>
            <a:endParaRPr lang="en-US" sz="3200" b="1" smtClean="0"/>
          </a:p>
        </p:txBody>
      </p:sp>
      <p:sp>
        <p:nvSpPr>
          <p:cNvPr id="23556" name="Rectangle 6"/>
          <p:cNvSpPr>
            <a:spLocks noGrp="1" noChangeArrowheads="1"/>
          </p:cNvSpPr>
          <p:nvPr>
            <p:ph type="body" sz="half" idx="2"/>
          </p:nvPr>
        </p:nvSpPr>
        <p:spPr>
          <a:xfrm>
            <a:off x="5029200" y="1196975"/>
            <a:ext cx="4743450" cy="4408488"/>
          </a:xfrm>
        </p:spPr>
        <p:txBody>
          <a:bodyPr/>
          <a:lstStyle/>
          <a:p>
            <a:pPr marL="0" indent="0">
              <a:buFont typeface="Wingdings" pitchFamily="2" charset="2"/>
              <a:buChar char="q"/>
            </a:pPr>
            <a:r>
              <a:rPr lang="ar-SA" sz="3200" b="1" smtClean="0"/>
              <a:t>اصطلاحات مربوط به كيفيت </a:t>
            </a:r>
            <a:endParaRPr lang="fa-IR" sz="3200" b="1" smtClean="0"/>
          </a:p>
          <a:p>
            <a:pPr marL="0" indent="0">
              <a:buFont typeface="Wingdings" pitchFamily="2" charset="2"/>
              <a:buChar char="q"/>
            </a:pPr>
            <a:r>
              <a:rPr lang="ar-SA" sz="3200" b="1" smtClean="0"/>
              <a:t>اصطلاحات مربوط به مديريت </a:t>
            </a:r>
            <a:endParaRPr lang="fa-IR" sz="3200" b="1" smtClean="0"/>
          </a:p>
          <a:p>
            <a:pPr marL="0" indent="0">
              <a:buFont typeface="Wingdings" pitchFamily="2" charset="2"/>
              <a:buChar char="q"/>
            </a:pPr>
            <a:r>
              <a:rPr lang="ar-SA" sz="3200" b="1" smtClean="0"/>
              <a:t>اصطلاحات مربوط به سازمان</a:t>
            </a:r>
            <a:endParaRPr lang="fa-IR" sz="3200" b="1" smtClean="0"/>
          </a:p>
          <a:p>
            <a:pPr marL="0" indent="0">
              <a:buFont typeface="Wingdings" pitchFamily="2" charset="2"/>
              <a:buChar char="q"/>
            </a:pPr>
            <a:r>
              <a:rPr lang="ar-SA" sz="3200" b="1" smtClean="0"/>
              <a:t>اصطلاحات مربوط به فرآيند و محصول </a:t>
            </a:r>
            <a:endParaRPr lang="fa-IR" sz="3200" b="1" smtClean="0"/>
          </a:p>
          <a:p>
            <a:pPr marL="0" indent="0">
              <a:buFont typeface="Wingdings" pitchFamily="2" charset="2"/>
              <a:buChar char="q"/>
            </a:pPr>
            <a:r>
              <a:rPr lang="ar-SA" sz="3200" b="1" smtClean="0"/>
              <a:t>اصطلاحت مربوط به ويژگي ها </a:t>
            </a:r>
            <a:endParaRPr lang="en-US" sz="3200" b="1" smtClean="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3810" name="Rectangle 2"/>
          <p:cNvSpPr>
            <a:spLocks noGrp="1" noChangeArrowheads="1"/>
          </p:cNvSpPr>
          <p:nvPr>
            <p:ph type="title"/>
          </p:nvPr>
        </p:nvSpPr>
        <p:spPr>
          <a:xfrm>
            <a:off x="80970" y="214313"/>
            <a:ext cx="9772651" cy="534987"/>
          </a:xfrm>
          <a:solidFill>
            <a:srgbClr val="0000FF"/>
          </a:solidFill>
        </p:spPr>
        <p:txBody>
          <a:bodyPr/>
          <a:lstStyle/>
          <a:p>
            <a:pPr>
              <a:defRPr/>
            </a:pPr>
            <a:r>
              <a:rPr lang="fa-IR" sz="3200" smtClean="0"/>
              <a:t>واژگان کليدي نمونه</a:t>
            </a:r>
            <a:endParaRPr lang="en-US" sz="3200" smtClean="0"/>
          </a:p>
        </p:txBody>
      </p:sp>
      <p:sp>
        <p:nvSpPr>
          <p:cNvPr id="24579" name="Rectangle 3"/>
          <p:cNvSpPr>
            <a:spLocks noGrp="1" noChangeArrowheads="1"/>
          </p:cNvSpPr>
          <p:nvPr>
            <p:ph type="body" idx="1"/>
          </p:nvPr>
        </p:nvSpPr>
        <p:spPr>
          <a:xfrm>
            <a:off x="163513" y="915988"/>
            <a:ext cx="9385300" cy="5789612"/>
          </a:xfrm>
        </p:spPr>
        <p:txBody>
          <a:bodyPr/>
          <a:lstStyle/>
          <a:p>
            <a:pPr marL="0" indent="0">
              <a:lnSpc>
                <a:spcPct val="90000"/>
              </a:lnSpc>
              <a:buFontTx/>
              <a:buNone/>
            </a:pPr>
            <a:r>
              <a:rPr lang="ar-SA" sz="2800" b="1" smtClean="0"/>
              <a:t>3-1-1  كيفيت </a:t>
            </a:r>
            <a:r>
              <a:rPr lang="fa-IR" sz="2800" b="1" smtClean="0"/>
              <a:t>                           </a:t>
            </a:r>
            <a:r>
              <a:rPr lang="ar-SA" sz="2800" b="1" smtClean="0"/>
              <a:t>3-1-2   الزام و يا خواسته </a:t>
            </a:r>
            <a:endParaRPr lang="fa-IR" sz="2800" b="1" smtClean="0"/>
          </a:p>
          <a:p>
            <a:pPr marL="0" indent="0">
              <a:lnSpc>
                <a:spcPct val="90000"/>
              </a:lnSpc>
              <a:buFontTx/>
              <a:buNone/>
            </a:pPr>
            <a:r>
              <a:rPr lang="ar-SA" sz="2800" b="1" smtClean="0"/>
              <a:t>3-2-1   سيستم </a:t>
            </a:r>
            <a:r>
              <a:rPr lang="fa-IR" sz="2800" b="1" smtClean="0"/>
              <a:t>                        </a:t>
            </a:r>
            <a:r>
              <a:rPr lang="ar-SA" sz="2800" b="1" smtClean="0"/>
              <a:t>3-2-8    مديريت كيفيت</a:t>
            </a:r>
            <a:endParaRPr lang="fa-IR" sz="2800" b="1" smtClean="0"/>
          </a:p>
          <a:p>
            <a:pPr marL="0" indent="0">
              <a:lnSpc>
                <a:spcPct val="90000"/>
              </a:lnSpc>
              <a:buFontTx/>
              <a:buNone/>
            </a:pPr>
            <a:r>
              <a:rPr lang="ar-SA" sz="2800" b="1" smtClean="0"/>
              <a:t>3-3-3   زير ساخت </a:t>
            </a:r>
            <a:r>
              <a:rPr lang="fa-IR" sz="2800" b="1" smtClean="0"/>
              <a:t>                   </a:t>
            </a:r>
            <a:r>
              <a:rPr lang="ar-SA" sz="2800" b="1" smtClean="0"/>
              <a:t>3-3-</a:t>
            </a:r>
            <a:r>
              <a:rPr lang="fa-IR" sz="2800" b="1" smtClean="0"/>
              <a:t>4</a:t>
            </a:r>
            <a:r>
              <a:rPr lang="ar-SA" sz="2800" b="1" smtClean="0"/>
              <a:t> محيط كار </a:t>
            </a:r>
            <a:endParaRPr lang="fa-IR" sz="2800" b="1" smtClean="0"/>
          </a:p>
          <a:p>
            <a:pPr marL="0" indent="0">
              <a:lnSpc>
                <a:spcPct val="90000"/>
              </a:lnSpc>
              <a:buFontTx/>
              <a:buNone/>
            </a:pPr>
            <a:r>
              <a:rPr lang="ar-SA" sz="2800" b="1" smtClean="0"/>
              <a:t>3-4-1   فرآيند </a:t>
            </a:r>
            <a:r>
              <a:rPr lang="fa-IR" sz="2800" b="1" smtClean="0"/>
              <a:t>                          </a:t>
            </a:r>
            <a:r>
              <a:rPr lang="ar-SA" sz="2800" b="1" smtClean="0"/>
              <a:t>3-4-2   محصول  </a:t>
            </a:r>
            <a:endParaRPr lang="fa-IR" sz="2800" b="1" smtClean="0"/>
          </a:p>
          <a:p>
            <a:pPr marL="0" indent="0">
              <a:lnSpc>
                <a:spcPct val="90000"/>
              </a:lnSpc>
              <a:buFontTx/>
              <a:buNone/>
            </a:pPr>
            <a:r>
              <a:rPr lang="ar-SA" sz="2800" b="1" smtClean="0"/>
              <a:t>3-5-1   ويژگي </a:t>
            </a:r>
            <a:r>
              <a:rPr lang="fa-IR" sz="2800" b="1" smtClean="0"/>
              <a:t>                         </a:t>
            </a:r>
            <a:r>
              <a:rPr lang="ar-SA" sz="2800" b="1" smtClean="0"/>
              <a:t>3-5-4    قابليت رديابي </a:t>
            </a:r>
            <a:endParaRPr lang="fa-IR" sz="2800" b="1" smtClean="0"/>
          </a:p>
          <a:p>
            <a:pPr marL="0" indent="0">
              <a:lnSpc>
                <a:spcPct val="90000"/>
              </a:lnSpc>
              <a:buFontTx/>
              <a:buNone/>
            </a:pPr>
            <a:r>
              <a:rPr lang="ar-SA" sz="2800" b="1" smtClean="0"/>
              <a:t>3-6-4   اقدام پيشگيرانه </a:t>
            </a:r>
            <a:r>
              <a:rPr lang="fa-IR" sz="2800" b="1" smtClean="0"/>
              <a:t>             </a:t>
            </a:r>
            <a:r>
              <a:rPr lang="ar-SA" sz="2800" b="1" smtClean="0"/>
              <a:t>3-6-5    اقدام اصلاحي</a:t>
            </a:r>
            <a:endParaRPr lang="fa-IR" sz="2800" b="1" smtClean="0"/>
          </a:p>
          <a:p>
            <a:pPr marL="0" indent="0">
              <a:lnSpc>
                <a:spcPct val="90000"/>
              </a:lnSpc>
              <a:buFontTx/>
              <a:buNone/>
            </a:pPr>
            <a:r>
              <a:rPr lang="ar-SA" sz="2800" b="1" smtClean="0"/>
              <a:t>3-7-2    مدرك </a:t>
            </a:r>
            <a:r>
              <a:rPr lang="fa-IR" sz="2800" b="1" smtClean="0"/>
              <a:t>                         </a:t>
            </a:r>
            <a:r>
              <a:rPr lang="ar-SA" sz="2800" b="1" smtClean="0"/>
              <a:t>3-7-5   طرح كيفيت </a:t>
            </a:r>
            <a:endParaRPr lang="fa-IR" sz="2800" b="1" smtClean="0"/>
          </a:p>
          <a:p>
            <a:pPr marL="0" indent="0">
              <a:lnSpc>
                <a:spcPct val="90000"/>
              </a:lnSpc>
              <a:buFontTx/>
              <a:buNone/>
            </a:pPr>
            <a:r>
              <a:rPr lang="ar-SA" sz="2800" b="1" smtClean="0"/>
              <a:t>3-8-4    تصديق</a:t>
            </a:r>
            <a:r>
              <a:rPr lang="fa-IR" sz="2800" b="1" smtClean="0"/>
              <a:t>                        </a:t>
            </a:r>
            <a:r>
              <a:rPr lang="ar-SA" sz="2800" b="1" smtClean="0"/>
              <a:t>3-8-7    بازنگري </a:t>
            </a:r>
            <a:endParaRPr lang="fa-IR" sz="2800" b="1" smtClean="0"/>
          </a:p>
          <a:p>
            <a:pPr marL="0" indent="0">
              <a:lnSpc>
                <a:spcPct val="90000"/>
              </a:lnSpc>
              <a:buFontTx/>
              <a:buNone/>
            </a:pPr>
            <a:r>
              <a:rPr lang="ar-SA" sz="2800" b="1" smtClean="0"/>
              <a:t>3-9-1   مميزي </a:t>
            </a:r>
            <a:r>
              <a:rPr lang="fa-IR" sz="2800" b="1" smtClean="0"/>
              <a:t>                         </a:t>
            </a:r>
            <a:r>
              <a:rPr lang="ar-SA" sz="2800" b="1" smtClean="0"/>
              <a:t>3-9-</a:t>
            </a:r>
            <a:r>
              <a:rPr lang="fa-IR" sz="2800" b="1" smtClean="0"/>
              <a:t>2</a:t>
            </a:r>
            <a:r>
              <a:rPr lang="ar-SA" sz="2800" b="1" smtClean="0"/>
              <a:t> معيارهاي مميزي </a:t>
            </a:r>
            <a:endParaRPr lang="fa-IR" sz="2800" b="1" smtClean="0"/>
          </a:p>
          <a:p>
            <a:pPr marL="0" indent="0">
              <a:lnSpc>
                <a:spcPct val="90000"/>
              </a:lnSpc>
              <a:buFontTx/>
              <a:buNone/>
            </a:pPr>
            <a:r>
              <a:rPr lang="ar-SA" sz="2800" b="1" smtClean="0"/>
              <a:t>3-10-1 سيستم كنترل اندازه گيري3-10-5    ويژگي اندازه شناختي </a:t>
            </a:r>
            <a:endParaRPr lang="en-US" sz="2800" b="1"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0915" name="Text Box 3"/>
          <p:cNvSpPr txBox="1">
            <a:spLocks noChangeArrowheads="1"/>
          </p:cNvSpPr>
          <p:nvPr/>
        </p:nvSpPr>
        <p:spPr bwMode="auto">
          <a:xfrm>
            <a:off x="2724150" y="3019425"/>
            <a:ext cx="7181850" cy="3478213"/>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fa-IR" sz="6600" b="1">
                <a:solidFill>
                  <a:schemeClr val="tx2"/>
                </a:solidFill>
                <a:effectLst>
                  <a:outerShdw blurRad="38100" dist="38100" dir="2700000" algn="tl">
                    <a:srgbClr val="C0C0C0"/>
                  </a:outerShdw>
                </a:effectLst>
                <a:latin typeface="Tahoma" pitchFamily="34" charset="0"/>
                <a:cs typeface="B Yagut" pitchFamily="2" charset="-78"/>
              </a:rPr>
              <a:t>دمينگ:</a:t>
            </a:r>
            <a:endParaRPr lang="en-US" sz="6600" b="1" dirty="0">
              <a:solidFill>
                <a:schemeClr val="tx2"/>
              </a:solidFill>
              <a:effectLst>
                <a:outerShdw blurRad="38100" dist="38100" dir="2700000" algn="tl">
                  <a:srgbClr val="C0C0C0"/>
                </a:outerShdw>
              </a:effectLst>
              <a:latin typeface="Tahoma" pitchFamily="34" charset="0"/>
              <a:cs typeface="B Yagut" pitchFamily="2" charset="-78"/>
            </a:endParaRPr>
          </a:p>
          <a:p>
            <a:pPr algn="ctr">
              <a:spcBef>
                <a:spcPct val="50000"/>
              </a:spcBef>
              <a:buClr>
                <a:schemeClr val="tx1"/>
              </a:buClr>
              <a:defRPr/>
            </a:pPr>
            <a:r>
              <a:rPr lang="fa-IR" sz="3600" b="1">
                <a:latin typeface="Tahoma" pitchFamily="34" charset="0"/>
                <a:cs typeface="B Yagut" pitchFamily="2" charset="-78"/>
              </a:rPr>
              <a:t>برآورده سازي </a:t>
            </a:r>
            <a:endParaRPr lang="en-US" sz="3600" b="1" dirty="0">
              <a:latin typeface="Tahoma" pitchFamily="34" charset="0"/>
              <a:cs typeface="B Yagut" pitchFamily="2" charset="-78"/>
            </a:endParaRPr>
          </a:p>
          <a:p>
            <a:pPr algn="ctr">
              <a:spcBef>
                <a:spcPct val="50000"/>
              </a:spcBef>
              <a:buClr>
                <a:schemeClr val="tx1"/>
              </a:buClr>
              <a:defRPr/>
            </a:pPr>
            <a:r>
              <a:rPr lang="fa-IR" sz="3600" b="1">
                <a:latin typeface="Tahoma" pitchFamily="34" charset="0"/>
                <a:cs typeface="B Yagut" pitchFamily="2" charset="-78"/>
              </a:rPr>
              <a:t>خواسته هاي مشتري</a:t>
            </a:r>
          </a:p>
          <a:p>
            <a:pPr algn="ctr">
              <a:spcBef>
                <a:spcPct val="50000"/>
              </a:spcBef>
              <a:buClr>
                <a:schemeClr val="tx1"/>
              </a:buClr>
              <a:defRPr/>
            </a:pPr>
            <a:r>
              <a:rPr lang="fa-IR" sz="3600" b="1">
                <a:latin typeface="Tahoma" pitchFamily="34" charset="0"/>
                <a:cs typeface="B Yagut" pitchFamily="2" charset="-78"/>
              </a:rPr>
              <a:t>چه در حال و چه در آينده</a:t>
            </a:r>
            <a:endParaRPr lang="en-US" sz="2000" b="1" dirty="0">
              <a:solidFill>
                <a:schemeClr val="tx2"/>
              </a:solidFill>
              <a:latin typeface="Tahoma" pitchFamily="34" charset="0"/>
              <a:cs typeface="B Yagut" pitchFamily="2" charset="-78"/>
            </a:endParaRPr>
          </a:p>
        </p:txBody>
      </p:sp>
      <p:pic>
        <p:nvPicPr>
          <p:cNvPr id="24578" name="Picture 4" descr="deming_2"/>
          <p:cNvPicPr>
            <a:picLocks noChangeAspect="1" noChangeArrowheads="1"/>
          </p:cNvPicPr>
          <p:nvPr/>
        </p:nvPicPr>
        <p:blipFill>
          <a:blip r:embed="rId3" cstate="print"/>
          <a:srcRect/>
          <a:stretch>
            <a:fillRect/>
          </a:stretch>
        </p:blipFill>
        <p:spPr bwMode="auto">
          <a:xfrm>
            <a:off x="0" y="3200400"/>
            <a:ext cx="2978150" cy="3657600"/>
          </a:xfrm>
          <a:prstGeom prst="rect">
            <a:avLst/>
          </a:prstGeom>
          <a:noFill/>
          <a:ln w="9525">
            <a:noFill/>
            <a:miter lim="800000"/>
            <a:headEnd/>
            <a:tailEnd/>
          </a:ln>
        </p:spPr>
      </p:pic>
      <p:sp>
        <p:nvSpPr>
          <p:cNvPr id="3750918" name="Rectangle 6"/>
          <p:cNvSpPr>
            <a:spLocks noGrp="1" noChangeArrowheads="1"/>
          </p:cNvSpPr>
          <p:nvPr>
            <p:ph type="title"/>
          </p:nvPr>
        </p:nvSpPr>
        <p:spPr>
          <a:xfrm>
            <a:off x="0" y="217488"/>
            <a:ext cx="9859963" cy="534987"/>
          </a:xfrm>
          <a:solidFill>
            <a:srgbClr val="0000FF"/>
          </a:solidFill>
        </p:spPr>
        <p:txBody>
          <a:bodyPr/>
          <a:lstStyle/>
          <a:p>
            <a:pPr>
              <a:defRPr/>
            </a:pPr>
            <a:r>
              <a:rPr lang="fa-IR" altLang="en-US" dirty="0" smtClean="0">
                <a:ea typeface="+mj-ea"/>
              </a:rPr>
              <a:t>تعريف کيفيت</a:t>
            </a:r>
            <a:endParaRPr lang="en-US" altLang="en-US" dirty="0" smtClean="0">
              <a:ea typeface="+mj-ea"/>
            </a:endParaRPr>
          </a:p>
        </p:txBody>
      </p:sp>
      <p:sp>
        <p:nvSpPr>
          <p:cNvPr id="3750919" name="Rectangle 7">
            <a:hlinkClick r:id="rId4" action="ppaction://hlinkfile"/>
          </p:cNvPr>
          <p:cNvSpPr>
            <a:spLocks noChangeArrowheads="1"/>
          </p:cNvSpPr>
          <p:nvPr/>
        </p:nvSpPr>
        <p:spPr bwMode="auto">
          <a:xfrm>
            <a:off x="1169988" y="1462088"/>
            <a:ext cx="7737475" cy="762000"/>
          </a:xfrm>
          <a:prstGeom prst="rect">
            <a:avLst/>
          </a:prstGeom>
          <a:noFill/>
          <a:ln w="12700">
            <a:noFill/>
            <a:miter lim="800000"/>
            <a:headEnd type="none" w="sm" len="sm"/>
            <a:tailEnd type="none" w="sm" len="sm"/>
          </a:ln>
        </p:spPr>
        <p:txBody>
          <a:bodyPr wrap="none" anchor="ctr">
            <a:spAutoFit/>
          </a:bodyPr>
          <a:lstStyle/>
          <a:p>
            <a:pPr algn="justLow" eaLnBrk="0" hangingPunct="0"/>
            <a:r>
              <a:rPr lang="ar-SA" sz="4400" b="1">
                <a:ea typeface="Titr"/>
                <a:cs typeface="Titr"/>
              </a:rPr>
              <a:t>آشنايي با</a:t>
            </a:r>
            <a:r>
              <a:rPr lang="en-US" sz="4400" b="1">
                <a:ea typeface="Titr"/>
                <a:cs typeface="Titr"/>
              </a:rPr>
              <a:t>W. Edwards Deming</a:t>
            </a:r>
            <a:r>
              <a:rPr lang="en-US" sz="4400">
                <a:ea typeface="Titr"/>
                <a:cs typeface="Titr"/>
              </a:rPr>
              <a:t>  </a:t>
            </a:r>
            <a:r>
              <a:rPr lang="ar-SA" sz="4400">
                <a:ea typeface="Titr"/>
                <a:cs typeface="Titr"/>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750919"/>
                                        </p:tgtEl>
                                      </p:cBhvr>
                                    </p:animEffect>
                                    <p:set>
                                      <p:cBhvr>
                                        <p:cTn id="7" dur="1" fill="hold">
                                          <p:stCondLst>
                                            <p:cond delay="1999"/>
                                          </p:stCondLst>
                                        </p:cTn>
                                        <p:tgtEl>
                                          <p:spTgt spid="37509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750915">
                                            <p:txEl>
                                              <p:pRg st="0" end="0"/>
                                            </p:txEl>
                                          </p:spTgt>
                                        </p:tgtEl>
                                        <p:attrNameLst>
                                          <p:attrName>style.visibility</p:attrName>
                                        </p:attrNameLst>
                                      </p:cBhvr>
                                      <p:to>
                                        <p:strVal val="visible"/>
                                      </p:to>
                                    </p:set>
                                    <p:animEffect transition="in" filter="diamond(in)">
                                      <p:cBhvr>
                                        <p:cTn id="12" dur="2000"/>
                                        <p:tgtEl>
                                          <p:spTgt spid="3750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750915">
                                            <p:txEl>
                                              <p:pRg st="1" end="1"/>
                                            </p:txEl>
                                          </p:spTgt>
                                        </p:tgtEl>
                                        <p:attrNameLst>
                                          <p:attrName>style.visibility</p:attrName>
                                        </p:attrNameLst>
                                      </p:cBhvr>
                                      <p:to>
                                        <p:strVal val="visible"/>
                                      </p:to>
                                    </p:set>
                                    <p:animEffect transition="in" filter="box(out)">
                                      <p:cBhvr>
                                        <p:cTn id="17" dur="500"/>
                                        <p:tgtEl>
                                          <p:spTgt spid="3750915">
                                            <p:txEl>
                                              <p:pRg st="1" end="1"/>
                                            </p:txEl>
                                          </p:spTgt>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3750915">
                                            <p:txEl>
                                              <p:pRg st="2" end="2"/>
                                            </p:txEl>
                                          </p:spTgt>
                                        </p:tgtEl>
                                        <p:attrNameLst>
                                          <p:attrName>style.visibility</p:attrName>
                                        </p:attrNameLst>
                                      </p:cBhvr>
                                      <p:to>
                                        <p:strVal val="visible"/>
                                      </p:to>
                                    </p:set>
                                    <p:animEffect transition="in" filter="box(out)">
                                      <p:cBhvr>
                                        <p:cTn id="21" dur="500"/>
                                        <p:tgtEl>
                                          <p:spTgt spid="3750915">
                                            <p:txEl>
                                              <p:pRg st="2" end="2"/>
                                            </p:txEl>
                                          </p:spTgt>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3750915">
                                            <p:txEl>
                                              <p:pRg st="3" end="3"/>
                                            </p:txEl>
                                          </p:spTgt>
                                        </p:tgtEl>
                                        <p:attrNameLst>
                                          <p:attrName>style.visibility</p:attrName>
                                        </p:attrNameLst>
                                      </p:cBhvr>
                                      <p:to>
                                        <p:strVal val="visible"/>
                                      </p:to>
                                    </p:set>
                                    <p:animEffect transition="in" filter="box(out)">
                                      <p:cBhvr>
                                        <p:cTn id="25" dur="500"/>
                                        <p:tgtEl>
                                          <p:spTgt spid="3750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091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204788"/>
            <a:ext cx="9852025" cy="534987"/>
          </a:xfrm>
          <a:solidFill>
            <a:srgbClr val="0000FF"/>
          </a:solidFill>
        </p:spPr>
        <p:txBody>
          <a:bodyPr/>
          <a:lstStyle/>
          <a:p>
            <a:pPr>
              <a:defRPr/>
            </a:pPr>
            <a:r>
              <a:rPr lang="fa-IR" dirty="0" smtClean="0"/>
              <a:t>موضوع تحقیق هفته</a:t>
            </a:r>
            <a:endParaRPr lang="en-US" dirty="0" smtClean="0"/>
          </a:p>
        </p:txBody>
      </p:sp>
      <p:sp>
        <p:nvSpPr>
          <p:cNvPr id="99331" name="Rectangle 3"/>
          <p:cNvSpPr>
            <a:spLocks noGrp="1" noChangeArrowheads="1"/>
          </p:cNvSpPr>
          <p:nvPr>
            <p:ph type="body" idx="1"/>
          </p:nvPr>
        </p:nvSpPr>
        <p:spPr>
          <a:xfrm>
            <a:off x="79375" y="996950"/>
            <a:ext cx="9772650" cy="5435600"/>
          </a:xfrm>
        </p:spPr>
        <p:txBody>
          <a:bodyPr/>
          <a:lstStyle/>
          <a:p>
            <a:pPr marL="0" indent="0" algn="justLow">
              <a:lnSpc>
                <a:spcPct val="150000"/>
              </a:lnSpc>
              <a:buFontTx/>
              <a:buNone/>
              <a:defRPr/>
            </a:pPr>
            <a:r>
              <a:rPr lang="fa-IR" sz="4400" b="1" dirty="0" smtClean="0">
                <a:effectLst>
                  <a:outerShdw blurRad="38100" dist="38100" dir="2700000" algn="tl">
                    <a:srgbClr val="C0C0C0"/>
                  </a:outerShdw>
                </a:effectLst>
              </a:rPr>
              <a:t>در رابطه با عبارت زیر تحقیق کنید و نتایج آن را در جلسه آینده ارائه کنید (حداکثر یک صفحه </a:t>
            </a:r>
            <a:r>
              <a:rPr lang="en-US" sz="4400" b="1" dirty="0" smtClean="0">
                <a:effectLst>
                  <a:outerShdw blurRad="38100" dist="38100" dir="2700000" algn="tl">
                    <a:srgbClr val="C0C0C0"/>
                  </a:outerShdw>
                </a:effectLst>
              </a:rPr>
              <a:t>A4</a:t>
            </a:r>
            <a:r>
              <a:rPr lang="fa-IR" sz="4400" b="1" dirty="0" smtClean="0">
                <a:effectLst>
                  <a:outerShdw blurRad="38100" dist="38100" dir="2700000" algn="tl">
                    <a:srgbClr val="C0C0C0"/>
                  </a:outerShdw>
                </a:effectLst>
              </a:rPr>
              <a:t> بصورت دستنویس):</a:t>
            </a:r>
          </a:p>
          <a:p>
            <a:pPr algn="justLow">
              <a:lnSpc>
                <a:spcPct val="150000"/>
              </a:lnSpc>
              <a:buFont typeface="Wingdings" pitchFamily="2" charset="2"/>
              <a:buChar char="q"/>
              <a:defRPr/>
            </a:pPr>
            <a:r>
              <a:rPr lang="fa-IR" sz="4400" b="1" dirty="0" smtClean="0">
                <a:solidFill>
                  <a:srgbClr val="000066"/>
                </a:solidFill>
                <a:effectLst>
                  <a:outerShdw blurRad="38100" dist="38100" dir="2700000" algn="tl">
                    <a:srgbClr val="C0C0C0"/>
                  </a:outerShdw>
                </a:effectLst>
              </a:rPr>
              <a:t>منشور انقلاب سازمانی- مهندسی مجدد فرآیندهای کسب و کار </a:t>
            </a:r>
            <a:r>
              <a:rPr lang="en-US" sz="4400" b="1" dirty="0" smtClean="0">
                <a:solidFill>
                  <a:srgbClr val="000066"/>
                </a:solidFill>
                <a:effectLst>
                  <a:outerShdw blurRad="38100" dist="38100" dir="2700000" algn="tl">
                    <a:srgbClr val="C0C0C0"/>
                  </a:outerShdw>
                </a:effectLst>
              </a:rPr>
              <a:t>(BPR)</a:t>
            </a:r>
            <a:endParaRPr lang="fa-IR" sz="4400" b="1" dirty="0" smtClean="0">
              <a:effectLst>
                <a:outerShdw blurRad="38100" dist="38100" dir="2700000" algn="tl">
                  <a:srgbClr val="C0C0C0"/>
                </a:outerShdw>
              </a:effectLst>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2178" name="Rectangle 2"/>
          <p:cNvSpPr>
            <a:spLocks noGrp="1" noChangeArrowheads="1"/>
          </p:cNvSpPr>
          <p:nvPr>
            <p:ph type="title"/>
          </p:nvPr>
        </p:nvSpPr>
        <p:spPr>
          <a:xfrm>
            <a:off x="0" y="227013"/>
            <a:ext cx="9906000" cy="534987"/>
          </a:xfrm>
          <a:solidFill>
            <a:srgbClr val="0000FF"/>
          </a:solidFill>
        </p:spPr>
        <p:txBody>
          <a:bodyPr/>
          <a:lstStyle/>
          <a:p>
            <a:pPr>
              <a:defRPr/>
            </a:pPr>
            <a:r>
              <a:rPr lang="fa-IR" sz="3200" smtClean="0"/>
              <a:t>آشنايي با</a:t>
            </a:r>
            <a:r>
              <a:rPr lang="ar-SA" sz="3200" smtClean="0"/>
              <a:t> استاندارد </a:t>
            </a:r>
            <a:r>
              <a:rPr lang="en-US" sz="3200" smtClean="0"/>
              <a:t>ISO 9000-2000</a:t>
            </a:r>
          </a:p>
        </p:txBody>
      </p:sp>
      <p:sp>
        <p:nvSpPr>
          <p:cNvPr id="3762179" name="Rectangle 3"/>
          <p:cNvSpPr>
            <a:spLocks noChangeArrowheads="1"/>
          </p:cNvSpPr>
          <p:nvPr/>
        </p:nvSpPr>
        <p:spPr bwMode="auto">
          <a:xfrm>
            <a:off x="312738" y="1519160"/>
            <a:ext cx="9437687" cy="4743606"/>
          </a:xfrm>
          <a:prstGeom prst="rect">
            <a:avLst/>
          </a:prstGeom>
          <a:noFill/>
          <a:ln w="9525">
            <a:noFill/>
            <a:miter lim="800000"/>
            <a:headEnd/>
            <a:tailEnd/>
          </a:ln>
        </p:spPr>
        <p:txBody>
          <a:bodyPr lIns="9525" tIns="9525" rIns="9525" bIns="9525" anchor="ctr">
            <a:spAutoFit/>
          </a:bodyPr>
          <a:lstStyle/>
          <a:p>
            <a:pPr algn="just" eaLnBrk="0" hangingPunct="0">
              <a:spcBef>
                <a:spcPct val="50000"/>
              </a:spcBef>
              <a:tabLst>
                <a:tab pos="0" algn="l"/>
              </a:tabLst>
            </a:pPr>
            <a:r>
              <a:rPr lang="ar-SA" sz="3700" b="1"/>
              <a:t>اين استاندارد در موارد زير كاربرد دارد :</a:t>
            </a:r>
            <a:endParaRPr lang="fa-IR" sz="3700" b="1"/>
          </a:p>
          <a:p>
            <a:pPr algn="just" eaLnBrk="0" hangingPunct="0">
              <a:spcBef>
                <a:spcPct val="50000"/>
              </a:spcBef>
              <a:tabLst>
                <a:tab pos="0" algn="l"/>
              </a:tabLst>
            </a:pPr>
            <a:endParaRPr lang="ar-SA" sz="600" b="1"/>
          </a:p>
          <a:p>
            <a:pPr algn="just" eaLnBrk="0" hangingPunct="0">
              <a:spcBef>
                <a:spcPct val="50000"/>
              </a:spcBef>
              <a:tabLst>
                <a:tab pos="0" algn="l"/>
              </a:tabLst>
            </a:pPr>
            <a:r>
              <a:rPr lang="ar-SA" sz="2900" b="1"/>
              <a:t>الف- سازمان هايي كه از طريق استقرار سيستم مديريت كيفيت در جستجوي مزيتي هستند . </a:t>
            </a:r>
            <a:endParaRPr lang="fa-IR" sz="2900" b="1"/>
          </a:p>
          <a:p>
            <a:pPr algn="just" eaLnBrk="0" hangingPunct="0">
              <a:spcBef>
                <a:spcPct val="50000"/>
              </a:spcBef>
              <a:tabLst>
                <a:tab pos="0" algn="l"/>
              </a:tabLst>
            </a:pPr>
            <a:r>
              <a:rPr lang="ar-SA" sz="2900" b="1"/>
              <a:t>ب- سازمان هايي كه مي خواهند از تأمين كنندگان خود اطمينان حاصل كنند كه الزامات ويا خواسته هاي مربوط به محصول آنها برآورده خواهد شد </a:t>
            </a:r>
          </a:p>
          <a:p>
            <a:pPr algn="just" eaLnBrk="0" hangingPunct="0">
              <a:spcBef>
                <a:spcPct val="50000"/>
              </a:spcBef>
              <a:tabLst>
                <a:tab pos="0" algn="l"/>
              </a:tabLst>
            </a:pPr>
            <a:r>
              <a:rPr lang="ar-SA" sz="2900" b="1"/>
              <a:t>ج- استفاده كنندگان از محصولات </a:t>
            </a:r>
          </a:p>
          <a:p>
            <a:pPr algn="just" eaLnBrk="0" hangingPunct="0">
              <a:spcBef>
                <a:spcPct val="50000"/>
              </a:spcBef>
              <a:tabLst>
                <a:tab pos="0" algn="l"/>
              </a:tabLst>
            </a:pPr>
            <a:r>
              <a:rPr lang="ar-SA" sz="2900" b="1"/>
              <a:t>د- آنهايي كه درك متقابلي از اصطلاحات مورد استفاده در مديريت كيفيت براي آنها اهميت دارد ، (از قبيل تامين كنندگان ، مشتريان و قانون گذاران)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62178"/>
                                        </p:tgtEl>
                                        <p:attrNameLst>
                                          <p:attrName>style.visibility</p:attrName>
                                        </p:attrNameLst>
                                      </p:cBhvr>
                                      <p:to>
                                        <p:strVal val="visible"/>
                                      </p:to>
                                    </p:set>
                                    <p:animEffect transition="in" filter="wipe(down)">
                                      <p:cBhvr>
                                        <p:cTn id="7" dur="580">
                                          <p:stCondLst>
                                            <p:cond delay="0"/>
                                          </p:stCondLst>
                                        </p:cTn>
                                        <p:tgtEl>
                                          <p:spTgt spid="3762178"/>
                                        </p:tgtEl>
                                      </p:cBhvr>
                                    </p:animEffect>
                                    <p:anim calcmode="lin" valueType="num">
                                      <p:cBhvr>
                                        <p:cTn id="8" dur="1822" tmFilter="0,0; 0.14,0.36; 0.43,0.73; 0.71,0.91; 1.0,1.0">
                                          <p:stCondLst>
                                            <p:cond delay="0"/>
                                          </p:stCondLst>
                                        </p:cTn>
                                        <p:tgtEl>
                                          <p:spTgt spid="37621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621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621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621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62178"/>
                                        </p:tgtEl>
                                        <p:attrNameLst>
                                          <p:attrName>ppt_y</p:attrName>
                                        </p:attrNameLst>
                                      </p:cBhvr>
                                      <p:tavLst>
                                        <p:tav tm="0" fmla="#ppt_y-sin(pi*$)/81">
                                          <p:val>
                                            <p:fltVal val="0"/>
                                          </p:val>
                                        </p:tav>
                                        <p:tav tm="100000">
                                          <p:val>
                                            <p:fltVal val="1"/>
                                          </p:val>
                                        </p:tav>
                                      </p:tavLst>
                                    </p:anim>
                                    <p:animScale>
                                      <p:cBhvr>
                                        <p:cTn id="13" dur="26">
                                          <p:stCondLst>
                                            <p:cond delay="650"/>
                                          </p:stCondLst>
                                        </p:cTn>
                                        <p:tgtEl>
                                          <p:spTgt spid="3762178"/>
                                        </p:tgtEl>
                                      </p:cBhvr>
                                      <p:to x="100000" y="60000"/>
                                    </p:animScale>
                                    <p:animScale>
                                      <p:cBhvr>
                                        <p:cTn id="14" dur="166" decel="50000">
                                          <p:stCondLst>
                                            <p:cond delay="676"/>
                                          </p:stCondLst>
                                        </p:cTn>
                                        <p:tgtEl>
                                          <p:spTgt spid="3762178"/>
                                        </p:tgtEl>
                                      </p:cBhvr>
                                      <p:to x="100000" y="100000"/>
                                    </p:animScale>
                                    <p:animScale>
                                      <p:cBhvr>
                                        <p:cTn id="15" dur="26">
                                          <p:stCondLst>
                                            <p:cond delay="1312"/>
                                          </p:stCondLst>
                                        </p:cTn>
                                        <p:tgtEl>
                                          <p:spTgt spid="3762178"/>
                                        </p:tgtEl>
                                      </p:cBhvr>
                                      <p:to x="100000" y="80000"/>
                                    </p:animScale>
                                    <p:animScale>
                                      <p:cBhvr>
                                        <p:cTn id="16" dur="166" decel="50000">
                                          <p:stCondLst>
                                            <p:cond delay="1338"/>
                                          </p:stCondLst>
                                        </p:cTn>
                                        <p:tgtEl>
                                          <p:spTgt spid="3762178"/>
                                        </p:tgtEl>
                                      </p:cBhvr>
                                      <p:to x="100000" y="100000"/>
                                    </p:animScale>
                                    <p:animScale>
                                      <p:cBhvr>
                                        <p:cTn id="17" dur="26">
                                          <p:stCondLst>
                                            <p:cond delay="1642"/>
                                          </p:stCondLst>
                                        </p:cTn>
                                        <p:tgtEl>
                                          <p:spTgt spid="3762178"/>
                                        </p:tgtEl>
                                      </p:cBhvr>
                                      <p:to x="100000" y="90000"/>
                                    </p:animScale>
                                    <p:animScale>
                                      <p:cBhvr>
                                        <p:cTn id="18" dur="166" decel="50000">
                                          <p:stCondLst>
                                            <p:cond delay="1668"/>
                                          </p:stCondLst>
                                        </p:cTn>
                                        <p:tgtEl>
                                          <p:spTgt spid="3762178"/>
                                        </p:tgtEl>
                                      </p:cBhvr>
                                      <p:to x="100000" y="100000"/>
                                    </p:animScale>
                                    <p:animScale>
                                      <p:cBhvr>
                                        <p:cTn id="19" dur="26">
                                          <p:stCondLst>
                                            <p:cond delay="1808"/>
                                          </p:stCondLst>
                                        </p:cTn>
                                        <p:tgtEl>
                                          <p:spTgt spid="3762178"/>
                                        </p:tgtEl>
                                      </p:cBhvr>
                                      <p:to x="100000" y="95000"/>
                                    </p:animScale>
                                    <p:animScale>
                                      <p:cBhvr>
                                        <p:cTn id="20" dur="166" decel="50000">
                                          <p:stCondLst>
                                            <p:cond delay="1834"/>
                                          </p:stCondLst>
                                        </p:cTn>
                                        <p:tgtEl>
                                          <p:spTgt spid="376217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62179"/>
                                        </p:tgtEl>
                                        <p:attrNameLst>
                                          <p:attrName>style.visibility</p:attrName>
                                        </p:attrNameLst>
                                      </p:cBhvr>
                                      <p:to>
                                        <p:strVal val="visible"/>
                                      </p:to>
                                    </p:set>
                                    <p:animEffect transition="in" filter="box(in)">
                                      <p:cBhvr>
                                        <p:cTn id="25" dur="500"/>
                                        <p:tgtEl>
                                          <p:spTgt spid="3762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2178" grpId="0" animBg="1"/>
      <p:bldP spid="376217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1938" name="Rectangle 2"/>
          <p:cNvSpPr>
            <a:spLocks noGrp="1" noChangeArrowheads="1"/>
          </p:cNvSpPr>
          <p:nvPr>
            <p:ph type="title"/>
          </p:nvPr>
        </p:nvSpPr>
        <p:spPr>
          <a:xfrm>
            <a:off x="0" y="227013"/>
            <a:ext cx="9906000" cy="534987"/>
          </a:xfrm>
          <a:solidFill>
            <a:srgbClr val="0000FF"/>
          </a:solidFill>
        </p:spPr>
        <p:txBody>
          <a:bodyPr/>
          <a:lstStyle/>
          <a:p>
            <a:pPr>
              <a:defRPr/>
            </a:pPr>
            <a:r>
              <a:rPr lang="fa-IR" sz="3200" smtClean="0"/>
              <a:t>آشنايي با</a:t>
            </a:r>
            <a:r>
              <a:rPr lang="ar-SA" sz="3200" smtClean="0"/>
              <a:t> استاندارد </a:t>
            </a:r>
            <a:r>
              <a:rPr lang="en-US" sz="3200" smtClean="0"/>
              <a:t>ISO 9000-2000</a:t>
            </a:r>
            <a:r>
              <a:rPr lang="fa-IR" sz="3200" smtClean="0"/>
              <a:t> (ادامه)</a:t>
            </a:r>
            <a:endParaRPr lang="en-US" sz="3200" smtClean="0"/>
          </a:p>
        </p:txBody>
      </p:sp>
      <p:sp>
        <p:nvSpPr>
          <p:cNvPr id="3751945" name="Rectangle 9"/>
          <p:cNvSpPr>
            <a:spLocks noChangeArrowheads="1"/>
          </p:cNvSpPr>
          <p:nvPr/>
        </p:nvSpPr>
        <p:spPr bwMode="auto">
          <a:xfrm>
            <a:off x="409575" y="1458785"/>
            <a:ext cx="9207500" cy="4589718"/>
          </a:xfrm>
          <a:prstGeom prst="rect">
            <a:avLst/>
          </a:prstGeom>
          <a:noFill/>
          <a:ln w="9525">
            <a:noFill/>
            <a:miter lim="800000"/>
            <a:headEnd/>
            <a:tailEnd/>
          </a:ln>
        </p:spPr>
        <p:txBody>
          <a:bodyPr lIns="9525" tIns="9525" rIns="9525" bIns="9525" anchor="ctr">
            <a:spAutoFit/>
          </a:bodyPr>
          <a:lstStyle/>
          <a:p>
            <a:pPr algn="just" eaLnBrk="0" hangingPunct="0">
              <a:spcBef>
                <a:spcPct val="50000"/>
              </a:spcBef>
              <a:tabLst>
                <a:tab pos="0" algn="l"/>
              </a:tabLst>
            </a:pPr>
            <a:r>
              <a:rPr lang="ar-SA" sz="3300" b="1"/>
              <a:t>ه- آنهايي كه در داخل يا خارج از سازمان هستند و سيستم مديريت كيفيت را از جهت تعيين انطباق با الزامات استاندارد </a:t>
            </a:r>
            <a:r>
              <a:rPr lang="en-US" sz="3300" b="1"/>
              <a:t>ISO9001</a:t>
            </a:r>
            <a:r>
              <a:rPr lang="ar-SA" sz="3300" b="1"/>
              <a:t> ارزيابي يامميزي مي كنند (از قبيل مميزان ،قانون گذاران ،سازمان هاي گواهي كننده و / يا ثبت كننده) .</a:t>
            </a:r>
          </a:p>
          <a:p>
            <a:pPr algn="just" eaLnBrk="0" hangingPunct="0">
              <a:spcBef>
                <a:spcPct val="50000"/>
              </a:spcBef>
              <a:tabLst>
                <a:tab pos="0" algn="l"/>
              </a:tabLst>
            </a:pPr>
            <a:r>
              <a:rPr lang="ar-SA" sz="3300" b="1"/>
              <a:t>و- آنهايي كه در داخل يا خارج از سازمان هستند و در زمينه سيستم مديريت كيفيت مناسب براي آن سازمان مشاوره يا آموزش مي دهند .</a:t>
            </a:r>
          </a:p>
          <a:p>
            <a:pPr algn="just" eaLnBrk="0" hangingPunct="0">
              <a:spcBef>
                <a:spcPct val="50000"/>
              </a:spcBef>
              <a:tabLst>
                <a:tab pos="0" algn="l"/>
              </a:tabLst>
            </a:pPr>
            <a:r>
              <a:rPr lang="ar-SA" sz="3300" b="1"/>
              <a:t>ز- تدوين كنندگان استانداردهاي مرتبط .</a:t>
            </a:r>
            <a:endParaRPr lang="en-GB" sz="3300" b="1"/>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51938"/>
                                        </p:tgtEl>
                                        <p:attrNameLst>
                                          <p:attrName>style.visibility</p:attrName>
                                        </p:attrNameLst>
                                      </p:cBhvr>
                                      <p:to>
                                        <p:strVal val="visible"/>
                                      </p:to>
                                    </p:set>
                                    <p:animEffect transition="in" filter="wipe(down)">
                                      <p:cBhvr>
                                        <p:cTn id="7" dur="580">
                                          <p:stCondLst>
                                            <p:cond delay="0"/>
                                          </p:stCondLst>
                                        </p:cTn>
                                        <p:tgtEl>
                                          <p:spTgt spid="3751938"/>
                                        </p:tgtEl>
                                      </p:cBhvr>
                                    </p:animEffect>
                                    <p:anim calcmode="lin" valueType="num">
                                      <p:cBhvr>
                                        <p:cTn id="8" dur="1822" tmFilter="0,0; 0.14,0.36; 0.43,0.73; 0.71,0.91; 1.0,1.0">
                                          <p:stCondLst>
                                            <p:cond delay="0"/>
                                          </p:stCondLst>
                                        </p:cTn>
                                        <p:tgtEl>
                                          <p:spTgt spid="3751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51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51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51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519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751938"/>
                                        </p:tgtEl>
                                      </p:cBhvr>
                                      <p:to x="100000" y="60000"/>
                                    </p:animScale>
                                    <p:animScale>
                                      <p:cBhvr>
                                        <p:cTn id="14" dur="166" decel="50000">
                                          <p:stCondLst>
                                            <p:cond delay="676"/>
                                          </p:stCondLst>
                                        </p:cTn>
                                        <p:tgtEl>
                                          <p:spTgt spid="3751938"/>
                                        </p:tgtEl>
                                      </p:cBhvr>
                                      <p:to x="100000" y="100000"/>
                                    </p:animScale>
                                    <p:animScale>
                                      <p:cBhvr>
                                        <p:cTn id="15" dur="26">
                                          <p:stCondLst>
                                            <p:cond delay="1312"/>
                                          </p:stCondLst>
                                        </p:cTn>
                                        <p:tgtEl>
                                          <p:spTgt spid="3751938"/>
                                        </p:tgtEl>
                                      </p:cBhvr>
                                      <p:to x="100000" y="80000"/>
                                    </p:animScale>
                                    <p:animScale>
                                      <p:cBhvr>
                                        <p:cTn id="16" dur="166" decel="50000">
                                          <p:stCondLst>
                                            <p:cond delay="1338"/>
                                          </p:stCondLst>
                                        </p:cTn>
                                        <p:tgtEl>
                                          <p:spTgt spid="3751938"/>
                                        </p:tgtEl>
                                      </p:cBhvr>
                                      <p:to x="100000" y="100000"/>
                                    </p:animScale>
                                    <p:animScale>
                                      <p:cBhvr>
                                        <p:cTn id="17" dur="26">
                                          <p:stCondLst>
                                            <p:cond delay="1642"/>
                                          </p:stCondLst>
                                        </p:cTn>
                                        <p:tgtEl>
                                          <p:spTgt spid="3751938"/>
                                        </p:tgtEl>
                                      </p:cBhvr>
                                      <p:to x="100000" y="90000"/>
                                    </p:animScale>
                                    <p:animScale>
                                      <p:cBhvr>
                                        <p:cTn id="18" dur="166" decel="50000">
                                          <p:stCondLst>
                                            <p:cond delay="1668"/>
                                          </p:stCondLst>
                                        </p:cTn>
                                        <p:tgtEl>
                                          <p:spTgt spid="3751938"/>
                                        </p:tgtEl>
                                      </p:cBhvr>
                                      <p:to x="100000" y="100000"/>
                                    </p:animScale>
                                    <p:animScale>
                                      <p:cBhvr>
                                        <p:cTn id="19" dur="26">
                                          <p:stCondLst>
                                            <p:cond delay="1808"/>
                                          </p:stCondLst>
                                        </p:cTn>
                                        <p:tgtEl>
                                          <p:spTgt spid="3751938"/>
                                        </p:tgtEl>
                                      </p:cBhvr>
                                      <p:to x="100000" y="95000"/>
                                    </p:animScale>
                                    <p:animScale>
                                      <p:cBhvr>
                                        <p:cTn id="20" dur="166" decel="50000">
                                          <p:stCondLst>
                                            <p:cond delay="1834"/>
                                          </p:stCondLst>
                                        </p:cTn>
                                        <p:tgtEl>
                                          <p:spTgt spid="375193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51945"/>
                                        </p:tgtEl>
                                        <p:attrNameLst>
                                          <p:attrName>style.visibility</p:attrName>
                                        </p:attrNameLst>
                                      </p:cBhvr>
                                      <p:to>
                                        <p:strVal val="visible"/>
                                      </p:to>
                                    </p:set>
                                    <p:animEffect transition="in" filter="box(in)">
                                      <p:cBhvr>
                                        <p:cTn id="25" dur="500"/>
                                        <p:tgtEl>
                                          <p:spTgt spid="375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1938" grpId="0" animBg="1"/>
      <p:bldP spid="375194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1046" name="Rectangle 6"/>
          <p:cNvSpPr>
            <a:spLocks noGrp="1" noChangeArrowheads="1"/>
          </p:cNvSpPr>
          <p:nvPr>
            <p:ph type="title"/>
          </p:nvPr>
        </p:nvSpPr>
        <p:spPr>
          <a:xfrm>
            <a:off x="0" y="217488"/>
            <a:ext cx="9859963" cy="534987"/>
          </a:xfrm>
          <a:solidFill>
            <a:srgbClr val="0000FF"/>
          </a:solidFill>
        </p:spPr>
        <p:txBody>
          <a:bodyPr/>
          <a:lstStyle/>
          <a:p>
            <a:pPr>
              <a:defRPr/>
            </a:pPr>
            <a:r>
              <a:rPr lang="ar-SA" sz="3200" smtClean="0"/>
              <a:t>دلايل وجودي</a:t>
            </a:r>
            <a:r>
              <a:rPr lang="en-US" sz="3200" smtClean="0"/>
              <a:t> </a:t>
            </a:r>
            <a:r>
              <a:rPr lang="ar-SA" sz="3200" smtClean="0"/>
              <a:t>سيستم هاي مديريت كيفيت</a:t>
            </a:r>
            <a:endParaRPr lang="en-US" sz="3200" smtClean="0"/>
          </a:p>
        </p:txBody>
      </p:sp>
      <p:sp>
        <p:nvSpPr>
          <p:cNvPr id="28675" name="Rectangle 7"/>
          <p:cNvSpPr>
            <a:spLocks noGrp="1" noChangeArrowheads="1"/>
          </p:cNvSpPr>
          <p:nvPr>
            <p:ph type="body" idx="1"/>
          </p:nvPr>
        </p:nvSpPr>
        <p:spPr>
          <a:xfrm>
            <a:off x="77788" y="987425"/>
            <a:ext cx="9571037" cy="5854680"/>
          </a:xfrm>
        </p:spPr>
        <p:txBody>
          <a:bodyPr/>
          <a:lstStyle/>
          <a:p>
            <a:pPr marL="0" indent="0">
              <a:lnSpc>
                <a:spcPct val="90000"/>
              </a:lnSpc>
              <a:buFont typeface="Wingdings" pitchFamily="2" charset="2"/>
              <a:buNone/>
            </a:pPr>
            <a:r>
              <a:rPr lang="ar-SA" sz="4000" b="1" dirty="0" smtClean="0"/>
              <a:t>رويكرد سيستم مديريت كيفيت سازمان ها را ترغيب مي كند</a:t>
            </a:r>
            <a:r>
              <a:rPr lang="en-US" sz="4000" b="1" dirty="0" smtClean="0"/>
              <a:t>:</a:t>
            </a:r>
          </a:p>
          <a:p>
            <a:pPr marL="0" indent="0">
              <a:lnSpc>
                <a:spcPct val="90000"/>
              </a:lnSpc>
              <a:buFont typeface="Wingdings" pitchFamily="2" charset="2"/>
              <a:buChar char="q"/>
            </a:pPr>
            <a:r>
              <a:rPr lang="ar-SA" b="1" dirty="0" smtClean="0"/>
              <a:t>تا خواسته هاي مشتري را تحليل كرده و به تعيين فرآيندهايي كه جهت دستيابي به محصول مورد قبول مشتري كمك مي كند بپردازند و اين فرآيندها راتحت كنترل قرار دهند .</a:t>
            </a:r>
            <a:endParaRPr lang="en-US" b="1" dirty="0" smtClean="0"/>
          </a:p>
          <a:p>
            <a:pPr marL="0" indent="0">
              <a:lnSpc>
                <a:spcPct val="90000"/>
              </a:lnSpc>
              <a:buFont typeface="Wingdings" pitchFamily="2" charset="2"/>
              <a:buChar char="q"/>
            </a:pPr>
            <a:r>
              <a:rPr lang="ar-SA" b="1" dirty="0" smtClean="0"/>
              <a:t> يك سيستم مديريت كيفيت مي تواند چارچوبي را براي بهبود مداوم فراهم آورد تا احتمال افزايش رضايت مشتري و رضايت ساير طرف هاي ذينفع را بيشتر كند .</a:t>
            </a:r>
            <a:endParaRPr lang="en-US" b="1" dirty="0" smtClean="0"/>
          </a:p>
          <a:p>
            <a:pPr marL="0" indent="0">
              <a:lnSpc>
                <a:spcPct val="90000"/>
              </a:lnSpc>
              <a:buFont typeface="Wingdings" pitchFamily="2" charset="2"/>
              <a:buChar char="q"/>
            </a:pPr>
            <a:r>
              <a:rPr lang="ar-SA" b="1" dirty="0" smtClean="0"/>
              <a:t>اين سيستم براي سازمان و مشتريان آن اين اطمينان را به وجود مي آورد كه سازمان قادر است محصولاتي ارايه كند كه به طور يكنواخت الزامات و يا خواسته ها را برآورده نمايد .</a:t>
            </a:r>
            <a:endParaRPr lang="en-US" b="1" dirty="0" smtClean="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6034" name="Rectangle 2"/>
          <p:cNvSpPr>
            <a:spLocks noGrp="1" noChangeArrowheads="1"/>
          </p:cNvSpPr>
          <p:nvPr>
            <p:ph type="title"/>
          </p:nvPr>
        </p:nvSpPr>
        <p:spPr>
          <a:xfrm>
            <a:off x="0" y="217488"/>
            <a:ext cx="9859963" cy="534987"/>
          </a:xfrm>
          <a:solidFill>
            <a:srgbClr val="0000FF"/>
          </a:solidFill>
        </p:spPr>
        <p:txBody>
          <a:bodyPr/>
          <a:lstStyle/>
          <a:p>
            <a:pPr>
              <a:defRPr/>
            </a:pPr>
            <a:r>
              <a:rPr lang="fa-IR" sz="3200" smtClean="0"/>
              <a:t>مباني سيستم هاي مديريت کيفيت</a:t>
            </a:r>
            <a:endParaRPr lang="en-US" sz="3200" smtClean="0"/>
          </a:p>
        </p:txBody>
      </p:sp>
      <p:sp>
        <p:nvSpPr>
          <p:cNvPr id="29699" name="Rectangle 3"/>
          <p:cNvSpPr>
            <a:spLocks noGrp="1" noChangeArrowheads="1"/>
          </p:cNvSpPr>
          <p:nvPr>
            <p:ph type="body" idx="1"/>
          </p:nvPr>
        </p:nvSpPr>
        <p:spPr>
          <a:xfrm>
            <a:off x="168275" y="962025"/>
            <a:ext cx="9604375" cy="5626100"/>
          </a:xfrm>
        </p:spPr>
        <p:txBody>
          <a:bodyPr/>
          <a:lstStyle/>
          <a:p>
            <a:pPr marL="0" indent="0" algn="just">
              <a:buFont typeface="Wingdings" pitchFamily="2" charset="2"/>
              <a:buChar char="q"/>
            </a:pPr>
            <a:r>
              <a:rPr lang="ar-SA" b="1" smtClean="0"/>
              <a:t>براي راهبري و اداره موفق يك سازمان ضروري است كه آن سازمان به طريقي نظام مند و شفاف هدايت و كنترل گردد .</a:t>
            </a:r>
            <a:endParaRPr lang="fa-IR" b="1" smtClean="0"/>
          </a:p>
          <a:p>
            <a:pPr marL="0" indent="0" algn="just">
              <a:buFont typeface="Wingdings" pitchFamily="2" charset="2"/>
              <a:buChar char="q"/>
            </a:pPr>
            <a:r>
              <a:rPr lang="ar-SA" b="1" smtClean="0"/>
              <a:t>موفقيت مي تواند ناشي از استقرار و برقرار نگهداشتن سيستم مديريتي باشد كه جهت بهبود مداوم عملكرد سازمان طراحي شده و در عين حال به نيازهاي تمامي طرف هاي ذينفع نيز توجه دارد .</a:t>
            </a:r>
            <a:endParaRPr lang="fa-IR" b="1" smtClean="0"/>
          </a:p>
          <a:p>
            <a:pPr marL="0" indent="0" algn="just">
              <a:buFont typeface="Wingdings" pitchFamily="2" charset="2"/>
              <a:buChar char="q"/>
            </a:pPr>
            <a:r>
              <a:rPr lang="ar-SA" b="1" smtClean="0"/>
              <a:t>مديريت كردن يك سازمان شامل مديريت كيفيت در بين ساير زمينه هاي مديريت مي باشد .</a:t>
            </a:r>
          </a:p>
          <a:p>
            <a:pPr marL="0" indent="0" algn="just">
              <a:buFont typeface="Wingdings" pitchFamily="2" charset="2"/>
              <a:buChar char="q"/>
            </a:pPr>
            <a:r>
              <a:rPr lang="ar-SA" b="1" smtClean="0"/>
              <a:t>براي مديريت كيفيت اصول هشتگانه زير مشخص شده است كه مي تواند توسط مديريت رده بالا به منظور راهبري سازمان به سوي عملكرد بهتر مورد استفاده قرار گيرد :</a:t>
            </a:r>
            <a:endParaRPr lang="en-US" b="1" smtClean="0"/>
          </a:p>
        </p:txBody>
      </p:sp>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6306" name="Text Box 2"/>
          <p:cNvSpPr txBox="1">
            <a:spLocks noChangeArrowheads="1"/>
          </p:cNvSpPr>
          <p:nvPr/>
        </p:nvSpPr>
        <p:spPr bwMode="auto">
          <a:xfrm>
            <a:off x="1028700" y="1641475"/>
            <a:ext cx="5800725" cy="4252913"/>
          </a:xfrm>
          <a:prstGeom prst="rect">
            <a:avLst/>
          </a:prstGeom>
          <a:solidFill>
            <a:schemeClr val="bg1"/>
          </a:solidFill>
          <a:ln w="25400">
            <a:solidFill>
              <a:schemeClr val="tx1"/>
            </a:solidFill>
            <a:prstDash val="dash"/>
            <a:miter lim="800000"/>
            <a:headEnd/>
            <a:tailEnd/>
          </a:ln>
        </p:spPr>
        <p:txBody>
          <a:bodyPr lIns="97548" tIns="48774" rIns="97548" bIns="48774" anchor="ctr" anchorCtr="1"/>
          <a:lstStyle/>
          <a:p>
            <a:pPr algn="ctr" defTabSz="974725" eaLnBrk="0" hangingPunct="0">
              <a:spcBef>
                <a:spcPct val="50000"/>
              </a:spcBef>
            </a:pPr>
            <a:r>
              <a:rPr lang="fa-IR" sz="12900" b="1"/>
              <a:t>سازمان</a:t>
            </a:r>
            <a:endParaRPr lang="en-GB" sz="11700" b="1"/>
          </a:p>
        </p:txBody>
      </p:sp>
      <p:sp>
        <p:nvSpPr>
          <p:cNvPr id="3079" name="Rectangle 3"/>
          <p:cNvSpPr>
            <a:spLocks noChangeArrowheads="1"/>
          </p:cNvSpPr>
          <p:nvPr/>
        </p:nvSpPr>
        <p:spPr bwMode="auto">
          <a:xfrm>
            <a:off x="0" y="85725"/>
            <a:ext cx="9906000" cy="838200"/>
          </a:xfrm>
          <a:prstGeom prst="rect">
            <a:avLst/>
          </a:prstGeom>
          <a:solidFill>
            <a:srgbClr val="0000FF"/>
          </a:solidFill>
          <a:ln w="9525">
            <a:noFill/>
            <a:miter lim="800000"/>
            <a:headEnd/>
            <a:tailEnd/>
          </a:ln>
        </p:spPr>
        <p:txBody>
          <a:bodyPr anchor="ctr"/>
          <a:lstStyle/>
          <a:p>
            <a:pPr algn="ctr" defTabSz="977900" eaLnBrk="0" hangingPunct="0"/>
            <a:r>
              <a:rPr lang="fa-IR" sz="3600" b="1" dirty="0" smtClean="0">
                <a:solidFill>
                  <a:schemeClr val="bg1"/>
                </a:solidFill>
              </a:rPr>
              <a:t>فرآيند گرايي </a:t>
            </a:r>
            <a:r>
              <a:rPr lang="fa-IR" sz="3600" b="1" dirty="0">
                <a:solidFill>
                  <a:schemeClr val="bg1"/>
                </a:solidFill>
              </a:rPr>
              <a:t>در سيستم هاي مديريت کيفيت</a:t>
            </a:r>
            <a:endParaRPr lang="en-US" sz="3600" b="1" dirty="0"/>
          </a:p>
        </p:txBody>
      </p:sp>
      <p:grpSp>
        <p:nvGrpSpPr>
          <p:cNvPr id="2" name="Group 4"/>
          <p:cNvGrpSpPr>
            <a:grpSpLocks/>
          </p:cNvGrpSpPr>
          <p:nvPr/>
        </p:nvGrpSpPr>
        <p:grpSpPr bwMode="auto">
          <a:xfrm>
            <a:off x="7959725" y="3197225"/>
            <a:ext cx="1050925" cy="1200150"/>
            <a:chOff x="4990" y="2014"/>
            <a:chExt cx="662" cy="756"/>
          </a:xfrm>
        </p:grpSpPr>
        <p:graphicFrame>
          <p:nvGraphicFramePr>
            <p:cNvPr id="3077" name="Object 29"/>
            <p:cNvGraphicFramePr>
              <a:graphicFrameLocks noChangeAspect="1"/>
            </p:cNvGraphicFramePr>
            <p:nvPr/>
          </p:nvGraphicFramePr>
          <p:xfrm>
            <a:off x="5035" y="2014"/>
            <a:ext cx="474" cy="619"/>
          </p:xfrm>
          <a:graphic>
            <a:graphicData uri="http://schemas.openxmlformats.org/presentationml/2006/ole">
              <p:oleObj spid="_x0000_s3077" name="Visio" r:id="rId4" imgW="1034415" imgH="1351407" progId="">
                <p:embed/>
              </p:oleObj>
            </a:graphicData>
          </a:graphic>
        </p:graphicFrame>
        <p:sp>
          <p:nvSpPr>
            <p:cNvPr id="3100" name="Text Box 6"/>
            <p:cNvSpPr txBox="1">
              <a:spLocks noChangeArrowheads="1"/>
            </p:cNvSpPr>
            <p:nvPr/>
          </p:nvSpPr>
          <p:spPr bwMode="auto">
            <a:xfrm>
              <a:off x="4990" y="2572"/>
              <a:ext cx="662"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کيفيت محصول</a:t>
              </a:r>
              <a:endParaRPr lang="en-US" sz="1400" b="1"/>
            </a:p>
          </p:txBody>
        </p:sp>
      </p:grpSp>
      <p:grpSp>
        <p:nvGrpSpPr>
          <p:cNvPr id="3" name="Group 7"/>
          <p:cNvGrpSpPr>
            <a:grpSpLocks/>
          </p:cNvGrpSpPr>
          <p:nvPr/>
        </p:nvGrpSpPr>
        <p:grpSpPr bwMode="auto">
          <a:xfrm>
            <a:off x="8850313" y="3016250"/>
            <a:ext cx="1062037" cy="1733550"/>
            <a:chOff x="5551" y="1900"/>
            <a:chExt cx="669" cy="1092"/>
          </a:xfrm>
        </p:grpSpPr>
        <p:graphicFrame>
          <p:nvGraphicFramePr>
            <p:cNvPr id="3076" name="Object 30"/>
            <p:cNvGraphicFramePr>
              <a:graphicFrameLocks noChangeAspect="1"/>
            </p:cNvGraphicFramePr>
            <p:nvPr/>
          </p:nvGraphicFramePr>
          <p:xfrm>
            <a:off x="5551" y="1900"/>
            <a:ext cx="669" cy="873"/>
          </p:xfrm>
          <a:graphic>
            <a:graphicData uri="http://schemas.openxmlformats.org/presentationml/2006/ole">
              <p:oleObj spid="_x0000_s3076" name="Visio" r:id="rId5" imgW="1034415" imgH="1351407" progId="">
                <p:embed/>
              </p:oleObj>
            </a:graphicData>
          </a:graphic>
        </p:graphicFrame>
        <p:sp>
          <p:nvSpPr>
            <p:cNvPr id="3099" name="Text Box 9"/>
            <p:cNvSpPr txBox="1">
              <a:spLocks noChangeArrowheads="1"/>
            </p:cNvSpPr>
            <p:nvPr/>
          </p:nvSpPr>
          <p:spPr bwMode="auto">
            <a:xfrm>
              <a:off x="5731" y="2682"/>
              <a:ext cx="358" cy="310"/>
            </a:xfrm>
            <a:prstGeom prst="rect">
              <a:avLst/>
            </a:prstGeom>
            <a:noFill/>
            <a:ln w="9525">
              <a:noFill/>
              <a:miter lim="800000"/>
              <a:headEnd/>
              <a:tailEnd/>
            </a:ln>
          </p:spPr>
          <p:txBody>
            <a:bodyPr wrap="none" lIns="0" tIns="0" rIns="0" bIns="0">
              <a:spAutoFit/>
            </a:bodyPr>
            <a:lstStyle/>
            <a:p>
              <a:pPr algn="ctr" defTabSz="974725" eaLnBrk="0" hangingPunct="0"/>
              <a:r>
                <a:rPr lang="fa-IR" sz="1600" b="1"/>
                <a:t>رضايت</a:t>
              </a:r>
            </a:p>
            <a:p>
              <a:pPr algn="ctr" defTabSz="974725" eaLnBrk="0" hangingPunct="0"/>
              <a:r>
                <a:rPr lang="fa-IR" sz="1600" b="1"/>
                <a:t>مشتريان</a:t>
              </a:r>
            </a:p>
          </p:txBody>
        </p:sp>
      </p:grpSp>
      <p:grpSp>
        <p:nvGrpSpPr>
          <p:cNvPr id="4" name="Group 10"/>
          <p:cNvGrpSpPr>
            <a:grpSpLocks/>
          </p:cNvGrpSpPr>
          <p:nvPr/>
        </p:nvGrpSpPr>
        <p:grpSpPr bwMode="auto">
          <a:xfrm>
            <a:off x="7966075" y="1949450"/>
            <a:ext cx="1154113" cy="1196975"/>
            <a:chOff x="4994" y="1228"/>
            <a:chExt cx="727" cy="754"/>
          </a:xfrm>
        </p:grpSpPr>
        <p:graphicFrame>
          <p:nvGraphicFramePr>
            <p:cNvPr id="3075" name="Object 31"/>
            <p:cNvGraphicFramePr>
              <a:graphicFrameLocks noChangeAspect="1"/>
            </p:cNvGraphicFramePr>
            <p:nvPr/>
          </p:nvGraphicFramePr>
          <p:xfrm>
            <a:off x="5035" y="1228"/>
            <a:ext cx="474" cy="619"/>
          </p:xfrm>
          <a:graphic>
            <a:graphicData uri="http://schemas.openxmlformats.org/presentationml/2006/ole">
              <p:oleObj spid="_x0000_s3075" name="Visio" r:id="rId6" imgW="1034415" imgH="1351407" progId="">
                <p:embed/>
              </p:oleObj>
            </a:graphicData>
          </a:graphic>
        </p:graphicFrame>
        <p:sp>
          <p:nvSpPr>
            <p:cNvPr id="3098" name="Text Box 12"/>
            <p:cNvSpPr txBox="1">
              <a:spLocks noChangeArrowheads="1"/>
            </p:cNvSpPr>
            <p:nvPr/>
          </p:nvSpPr>
          <p:spPr bwMode="auto">
            <a:xfrm>
              <a:off x="4994" y="1784"/>
              <a:ext cx="727"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عملکرد فرآيندها</a:t>
              </a:r>
              <a:endParaRPr lang="en-US" sz="1400" b="1"/>
            </a:p>
          </p:txBody>
        </p:sp>
      </p:grpSp>
      <p:grpSp>
        <p:nvGrpSpPr>
          <p:cNvPr id="5" name="Group 13"/>
          <p:cNvGrpSpPr>
            <a:grpSpLocks/>
          </p:cNvGrpSpPr>
          <p:nvPr/>
        </p:nvGrpSpPr>
        <p:grpSpPr bwMode="auto">
          <a:xfrm>
            <a:off x="7891459" y="4381500"/>
            <a:ext cx="1006475" cy="1185863"/>
            <a:chOff x="4947" y="2760"/>
            <a:chExt cx="634" cy="747"/>
          </a:xfrm>
        </p:grpSpPr>
        <p:graphicFrame>
          <p:nvGraphicFramePr>
            <p:cNvPr id="3074" name="Object 32"/>
            <p:cNvGraphicFramePr>
              <a:graphicFrameLocks noChangeAspect="1"/>
            </p:cNvGraphicFramePr>
            <p:nvPr/>
          </p:nvGraphicFramePr>
          <p:xfrm>
            <a:off x="5035" y="2760"/>
            <a:ext cx="474" cy="619"/>
          </p:xfrm>
          <a:graphic>
            <a:graphicData uri="http://schemas.openxmlformats.org/presentationml/2006/ole">
              <p:oleObj spid="_x0000_s3074" name="Visio" r:id="rId7" imgW="1034415" imgH="1351407" progId="">
                <p:embed/>
              </p:oleObj>
            </a:graphicData>
          </a:graphic>
        </p:graphicFrame>
        <p:sp>
          <p:nvSpPr>
            <p:cNvPr id="3097" name="Text Box 15"/>
            <p:cNvSpPr txBox="1">
              <a:spLocks noChangeArrowheads="1"/>
            </p:cNvSpPr>
            <p:nvPr/>
          </p:nvSpPr>
          <p:spPr bwMode="auto">
            <a:xfrm>
              <a:off x="4947" y="3309"/>
              <a:ext cx="634"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انطباق سيستم</a:t>
              </a:r>
              <a:endParaRPr lang="en-US" sz="1400" b="1"/>
            </a:p>
          </p:txBody>
        </p:sp>
      </p:grpSp>
      <p:sp>
        <p:nvSpPr>
          <p:cNvPr id="4706320" name="Text Box 16"/>
          <p:cNvSpPr txBox="1">
            <a:spLocks noChangeArrowheads="1"/>
          </p:cNvSpPr>
          <p:nvPr/>
        </p:nvSpPr>
        <p:spPr bwMode="auto">
          <a:xfrm>
            <a:off x="1074738" y="1727200"/>
            <a:ext cx="2768600"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ar-SA" sz="1600" b="1"/>
              <a:t>مديريت </a:t>
            </a:r>
            <a:r>
              <a:rPr lang="fa-IR" sz="1600" b="1"/>
              <a:t>منابع انساني</a:t>
            </a:r>
          </a:p>
          <a:p>
            <a:pPr algn="ctr" defTabSz="974725" eaLnBrk="0" hangingPunct="0">
              <a:spcBef>
                <a:spcPct val="10000"/>
              </a:spcBef>
            </a:pPr>
            <a:r>
              <a:rPr lang="en-US" sz="1600" b="1"/>
              <a:t> (6-2)</a:t>
            </a:r>
            <a:endParaRPr lang="en-GB" sz="1600" b="1"/>
          </a:p>
        </p:txBody>
      </p:sp>
      <p:sp>
        <p:nvSpPr>
          <p:cNvPr id="4706321" name="Text Box 17"/>
          <p:cNvSpPr txBox="1">
            <a:spLocks noChangeArrowheads="1"/>
          </p:cNvSpPr>
          <p:nvPr/>
        </p:nvSpPr>
        <p:spPr bwMode="auto">
          <a:xfrm>
            <a:off x="3967163" y="1727200"/>
            <a:ext cx="2862262"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cs typeface="Times New Roman" pitchFamily="18" charset="0"/>
              </a:rPr>
              <a:t>مديريت زير ساخت ها</a:t>
            </a:r>
            <a:endParaRPr lang="en-US" sz="1600" b="1">
              <a:cs typeface="Times New Roman" pitchFamily="18" charset="0"/>
            </a:endParaRPr>
          </a:p>
          <a:p>
            <a:pPr algn="ctr" defTabSz="974725" eaLnBrk="0" hangingPunct="0">
              <a:spcBef>
                <a:spcPct val="10000"/>
              </a:spcBef>
            </a:pPr>
            <a:r>
              <a:rPr lang="en-US" sz="1600" b="1"/>
              <a:t> (6-3)</a:t>
            </a:r>
            <a:endParaRPr lang="en-GB" sz="1600" b="1"/>
          </a:p>
        </p:txBody>
      </p:sp>
      <p:sp>
        <p:nvSpPr>
          <p:cNvPr id="4706322" name="Text Box 18"/>
          <p:cNvSpPr txBox="1">
            <a:spLocks noChangeArrowheads="1"/>
          </p:cNvSpPr>
          <p:nvPr/>
        </p:nvSpPr>
        <p:spPr bwMode="auto">
          <a:xfrm>
            <a:off x="63500" y="1641475"/>
            <a:ext cx="876300" cy="4235450"/>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b="1"/>
          </a:p>
          <a:p>
            <a:pPr algn="ctr" defTabSz="974725" eaLnBrk="0" hangingPunct="0">
              <a:spcBef>
                <a:spcPct val="50000"/>
              </a:spcBef>
            </a:pPr>
            <a:endParaRPr lang="fa-IR" b="1"/>
          </a:p>
          <a:p>
            <a:pPr algn="ctr" defTabSz="974725" eaLnBrk="0" hangingPunct="0">
              <a:spcBef>
                <a:spcPct val="50000"/>
              </a:spcBef>
            </a:pPr>
            <a:endParaRPr lang="en-GB" sz="1000" b="1"/>
          </a:p>
        </p:txBody>
      </p:sp>
      <p:sp>
        <p:nvSpPr>
          <p:cNvPr id="4706323" name="Text Box 19"/>
          <p:cNvSpPr txBox="1">
            <a:spLocks noChangeArrowheads="1"/>
          </p:cNvSpPr>
          <p:nvPr/>
        </p:nvSpPr>
        <p:spPr bwMode="auto">
          <a:xfrm>
            <a:off x="6948488" y="1641475"/>
            <a:ext cx="876300" cy="4252913"/>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sz="2000" b="1"/>
          </a:p>
          <a:p>
            <a:pPr algn="ctr" defTabSz="974725" eaLnBrk="0" hangingPunct="0">
              <a:spcBef>
                <a:spcPct val="50000"/>
              </a:spcBef>
            </a:pPr>
            <a:endParaRPr lang="fa-IR" b="1"/>
          </a:p>
          <a:p>
            <a:pPr algn="ctr" defTabSz="974725" eaLnBrk="0" hangingPunct="0">
              <a:spcBef>
                <a:spcPct val="50000"/>
              </a:spcBef>
            </a:pPr>
            <a:endParaRPr lang="en-GB" sz="1000" b="1"/>
          </a:p>
          <a:p>
            <a:pPr algn="ctr" defTabSz="974725" eaLnBrk="0" hangingPunct="0">
              <a:spcBef>
                <a:spcPct val="50000"/>
              </a:spcBef>
            </a:pPr>
            <a:endParaRPr lang="en-GB" sz="1000" b="1"/>
          </a:p>
          <a:p>
            <a:pPr algn="ctr" defTabSz="974725" eaLnBrk="0" hangingPunct="0">
              <a:spcBef>
                <a:spcPct val="50000"/>
              </a:spcBef>
            </a:pPr>
            <a:endParaRPr lang="en-GB" sz="1300" b="1"/>
          </a:p>
        </p:txBody>
      </p:sp>
      <p:sp>
        <p:nvSpPr>
          <p:cNvPr id="4706324" name="Text Box 20"/>
          <p:cNvSpPr txBox="1">
            <a:spLocks noChangeArrowheads="1"/>
          </p:cNvSpPr>
          <p:nvPr/>
        </p:nvSpPr>
        <p:spPr bwMode="auto">
          <a:xfrm>
            <a:off x="63500" y="3857625"/>
            <a:ext cx="927100" cy="584775"/>
          </a:xfrm>
          <a:prstGeom prst="rect">
            <a:avLst/>
          </a:prstGeom>
          <a:noFill/>
          <a:ln w="9525">
            <a:noFill/>
            <a:miter lim="800000"/>
            <a:headEnd/>
            <a:tailEnd/>
          </a:ln>
        </p:spPr>
        <p:txBody>
          <a:bodyPr>
            <a:spAutoFit/>
          </a:bodyPr>
          <a:lstStyle/>
          <a:p>
            <a:pPr algn="ctr" eaLnBrk="0" hangingPunct="0"/>
            <a:r>
              <a:rPr lang="fa-IR" sz="1600" b="1"/>
              <a:t>خواسته ها وانتظارات</a:t>
            </a:r>
            <a:endParaRPr lang="en-US" sz="1600" b="1"/>
          </a:p>
        </p:txBody>
      </p:sp>
      <p:sp>
        <p:nvSpPr>
          <p:cNvPr id="4706325" name="Text Box 21"/>
          <p:cNvSpPr txBox="1">
            <a:spLocks noChangeArrowheads="1"/>
          </p:cNvSpPr>
          <p:nvPr/>
        </p:nvSpPr>
        <p:spPr bwMode="auto">
          <a:xfrm>
            <a:off x="6950075" y="3897313"/>
            <a:ext cx="925513" cy="581025"/>
          </a:xfrm>
          <a:prstGeom prst="rect">
            <a:avLst/>
          </a:prstGeom>
          <a:noFill/>
          <a:ln w="9525">
            <a:noFill/>
            <a:miter lim="800000"/>
            <a:headEnd/>
            <a:tailEnd/>
          </a:ln>
        </p:spPr>
        <p:txBody>
          <a:bodyPr>
            <a:spAutoFit/>
          </a:bodyPr>
          <a:lstStyle/>
          <a:p>
            <a:pPr algn="ctr" eaLnBrk="0" hangingPunct="0"/>
            <a:r>
              <a:rPr lang="fa-IR" sz="1600" b="1"/>
              <a:t>محصولات و خدمات</a:t>
            </a:r>
            <a:endParaRPr lang="en-US" sz="1600" b="1"/>
          </a:p>
        </p:txBody>
      </p:sp>
      <p:sp>
        <p:nvSpPr>
          <p:cNvPr id="4706326" name="Text Box 22"/>
          <p:cNvSpPr txBox="1">
            <a:spLocks noChangeArrowheads="1"/>
          </p:cNvSpPr>
          <p:nvPr/>
        </p:nvSpPr>
        <p:spPr bwMode="auto">
          <a:xfrm>
            <a:off x="1028700" y="5026025"/>
            <a:ext cx="5800725" cy="782638"/>
          </a:xfrm>
          <a:prstGeom prst="rect">
            <a:avLst/>
          </a:prstGeom>
          <a:solidFill>
            <a:schemeClr val="bg1"/>
          </a:solidFill>
          <a:ln w="28575" algn="ctr">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t>مديريت محيط کار</a:t>
            </a:r>
          </a:p>
          <a:p>
            <a:pPr algn="ctr" defTabSz="974725" eaLnBrk="0" hangingPunct="0">
              <a:spcBef>
                <a:spcPct val="10000"/>
              </a:spcBef>
            </a:pPr>
            <a:r>
              <a:rPr lang="en-US" sz="1600" b="1"/>
              <a:t>(6-4) </a:t>
            </a:r>
            <a:endParaRPr lang="en-GB" sz="1600" b="1"/>
          </a:p>
        </p:txBody>
      </p:sp>
      <p:sp>
        <p:nvSpPr>
          <p:cNvPr id="4706327" name="Text Box 23"/>
          <p:cNvSpPr txBox="1">
            <a:spLocks noChangeArrowheads="1"/>
          </p:cNvSpPr>
          <p:nvPr/>
        </p:nvSpPr>
        <p:spPr bwMode="auto">
          <a:xfrm>
            <a:off x="1127125" y="2616200"/>
            <a:ext cx="5600700" cy="2278063"/>
          </a:xfrm>
          <a:prstGeom prst="rect">
            <a:avLst/>
          </a:prstGeom>
          <a:solidFill>
            <a:schemeClr val="bg1"/>
          </a:solidFill>
          <a:ln w="28575">
            <a:solidFill>
              <a:schemeClr val="tx1"/>
            </a:solidFill>
            <a:miter lim="800000"/>
            <a:headEnd/>
            <a:tailEnd/>
          </a:ln>
        </p:spPr>
        <p:txBody>
          <a:bodyPr lIns="97548" tIns="0" rIns="97548" bIns="0" anchor="b" anchorCtr="1"/>
          <a:lstStyle/>
          <a:p>
            <a:pPr algn="ctr" defTabSz="974725" eaLnBrk="0" hangingPunct="0">
              <a:spcBef>
                <a:spcPct val="50000"/>
              </a:spcBef>
            </a:pPr>
            <a:r>
              <a:rPr lang="ar-SA" altLang="ja-JP" sz="2200" b="1"/>
              <a:t>فرآيندهاي مرتبط با مشتري</a:t>
            </a:r>
            <a:r>
              <a:rPr lang="en-US" altLang="ja-JP" sz="2200" b="1">
                <a:ea typeface="MS PGothic" pitchFamily="34" charset="-128"/>
              </a:rPr>
              <a:t>(7-2)</a:t>
            </a:r>
            <a:endParaRPr lang="fa-IR" altLang="ja-JP" sz="2200" b="1">
              <a:ea typeface="MS PGothic" pitchFamily="34" charset="-128"/>
            </a:endParaRPr>
          </a:p>
          <a:p>
            <a:pPr algn="ctr" defTabSz="974725" eaLnBrk="0" hangingPunct="0">
              <a:spcBef>
                <a:spcPct val="50000"/>
              </a:spcBef>
            </a:pPr>
            <a:endParaRPr lang="en-GB" sz="800" b="1"/>
          </a:p>
        </p:txBody>
      </p:sp>
      <p:sp>
        <p:nvSpPr>
          <p:cNvPr id="4706328" name="Text Box 24"/>
          <p:cNvSpPr txBox="1">
            <a:spLocks noChangeArrowheads="1"/>
          </p:cNvSpPr>
          <p:nvPr/>
        </p:nvSpPr>
        <p:spPr bwMode="auto">
          <a:xfrm>
            <a:off x="1587500" y="2616200"/>
            <a:ext cx="1663700"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fa-IR" sz="2200" b="1"/>
              <a:t>طراحي وتوسعه</a:t>
            </a:r>
            <a:endParaRPr lang="en-US" sz="2200" b="1"/>
          </a:p>
          <a:p>
            <a:pPr algn="ctr" defTabSz="974725" eaLnBrk="0" hangingPunct="0">
              <a:lnSpc>
                <a:spcPct val="80000"/>
              </a:lnSpc>
            </a:pPr>
            <a:r>
              <a:rPr lang="en-US" sz="2000" b="1"/>
              <a:t>(7-3)</a:t>
            </a:r>
            <a:endParaRPr lang="en-GB" sz="2000" b="1"/>
          </a:p>
        </p:txBody>
      </p:sp>
      <p:sp>
        <p:nvSpPr>
          <p:cNvPr id="4706329" name="Line 25"/>
          <p:cNvSpPr>
            <a:spLocks noChangeShapeType="1"/>
          </p:cNvSpPr>
          <p:nvPr/>
        </p:nvSpPr>
        <p:spPr bwMode="auto">
          <a:xfrm>
            <a:off x="6577013" y="4249738"/>
            <a:ext cx="419100" cy="0"/>
          </a:xfrm>
          <a:prstGeom prst="line">
            <a:avLst/>
          </a:prstGeom>
          <a:noFill/>
          <a:ln w="127000">
            <a:solidFill>
              <a:srgbClr val="990033"/>
            </a:solidFill>
            <a:round/>
            <a:headEnd/>
            <a:tailEnd type="triangle" w="med" len="med"/>
          </a:ln>
        </p:spPr>
        <p:txBody>
          <a:bodyPr/>
          <a:lstStyle/>
          <a:p>
            <a:endParaRPr lang="fa-IR"/>
          </a:p>
        </p:txBody>
      </p:sp>
      <p:sp>
        <p:nvSpPr>
          <p:cNvPr id="4706330" name="Line 26"/>
          <p:cNvSpPr>
            <a:spLocks noChangeShapeType="1"/>
          </p:cNvSpPr>
          <p:nvPr/>
        </p:nvSpPr>
        <p:spPr bwMode="auto">
          <a:xfrm>
            <a:off x="927100" y="4222750"/>
            <a:ext cx="419100" cy="0"/>
          </a:xfrm>
          <a:prstGeom prst="line">
            <a:avLst/>
          </a:prstGeom>
          <a:noFill/>
          <a:ln w="127000">
            <a:solidFill>
              <a:srgbClr val="990033"/>
            </a:solidFill>
            <a:round/>
            <a:headEnd/>
            <a:tailEnd type="triangle" w="med" len="med"/>
          </a:ln>
        </p:spPr>
        <p:txBody>
          <a:bodyPr/>
          <a:lstStyle/>
          <a:p>
            <a:endParaRPr lang="fa-IR"/>
          </a:p>
        </p:txBody>
      </p:sp>
      <p:sp>
        <p:nvSpPr>
          <p:cNvPr id="4706331" name="Text Box 27"/>
          <p:cNvSpPr txBox="1">
            <a:spLocks noChangeArrowheads="1"/>
          </p:cNvSpPr>
          <p:nvPr/>
        </p:nvSpPr>
        <p:spPr bwMode="auto">
          <a:xfrm>
            <a:off x="3249613" y="2617788"/>
            <a:ext cx="1438275" cy="1500187"/>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50000"/>
              </a:spcBef>
            </a:pPr>
            <a:r>
              <a:rPr lang="ar-SA" sz="2200" b="1">
                <a:cs typeface="Times New Roman" pitchFamily="18" charset="0"/>
              </a:rPr>
              <a:t>خريد</a:t>
            </a:r>
            <a:endParaRPr lang="en-US" sz="2200" b="1">
              <a:cs typeface="Times New Roman" pitchFamily="18" charset="0"/>
            </a:endParaRPr>
          </a:p>
          <a:p>
            <a:pPr algn="ctr" defTabSz="974725" eaLnBrk="0" hangingPunct="0">
              <a:spcBef>
                <a:spcPct val="50000"/>
              </a:spcBef>
            </a:pPr>
            <a:r>
              <a:rPr lang="en-US" sz="2000" b="1"/>
              <a:t>(7-4)</a:t>
            </a:r>
            <a:endParaRPr lang="en-GB" sz="2000" b="1"/>
          </a:p>
        </p:txBody>
      </p:sp>
      <p:sp>
        <p:nvSpPr>
          <p:cNvPr id="4706332" name="Text Box 28"/>
          <p:cNvSpPr txBox="1">
            <a:spLocks noChangeArrowheads="1"/>
          </p:cNvSpPr>
          <p:nvPr/>
        </p:nvSpPr>
        <p:spPr bwMode="auto">
          <a:xfrm>
            <a:off x="4681538" y="2619375"/>
            <a:ext cx="1570037"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ar-SA" sz="2200" b="1">
                <a:cs typeface="Times New Roman" pitchFamily="18" charset="0"/>
              </a:rPr>
              <a:t>توليد و ارايه خدمات </a:t>
            </a:r>
            <a:endParaRPr lang="en-US" sz="2200" b="1">
              <a:cs typeface="Times New Roman" pitchFamily="18" charset="0"/>
            </a:endParaRPr>
          </a:p>
          <a:p>
            <a:pPr algn="ctr" defTabSz="974725" eaLnBrk="0" hangingPunct="0">
              <a:lnSpc>
                <a:spcPct val="80000"/>
              </a:lnSpc>
            </a:pPr>
            <a:r>
              <a:rPr lang="en-US" sz="2000" b="1"/>
              <a:t>(7-5)</a:t>
            </a:r>
            <a:endParaRPr lang="en-GB" sz="2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06322"/>
                                        </p:tgtEl>
                                        <p:attrNameLst>
                                          <p:attrName>style.visibility</p:attrName>
                                        </p:attrNameLst>
                                      </p:cBhvr>
                                      <p:to>
                                        <p:strVal val="visible"/>
                                      </p:to>
                                    </p:set>
                                    <p:animEffect transition="in" filter="randombar(horizontal)">
                                      <p:cBhvr>
                                        <p:cTn id="7" dur="500"/>
                                        <p:tgtEl>
                                          <p:spTgt spid="47063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06324"/>
                                        </p:tgtEl>
                                        <p:attrNameLst>
                                          <p:attrName>style.visibility</p:attrName>
                                        </p:attrNameLst>
                                      </p:cBhvr>
                                      <p:to>
                                        <p:strVal val="visible"/>
                                      </p:to>
                                    </p:set>
                                    <p:animEffect transition="in" filter="randombar(horizontal)">
                                      <p:cBhvr>
                                        <p:cTn id="10" dur="500"/>
                                        <p:tgtEl>
                                          <p:spTgt spid="47063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06330"/>
                                        </p:tgtEl>
                                        <p:attrNameLst>
                                          <p:attrName>style.visibility</p:attrName>
                                        </p:attrNameLst>
                                      </p:cBhvr>
                                      <p:to>
                                        <p:strVal val="visible"/>
                                      </p:to>
                                    </p:set>
                                    <p:animEffect transition="in" filter="randombar(horizontal)">
                                      <p:cBhvr>
                                        <p:cTn id="13" dur="500"/>
                                        <p:tgtEl>
                                          <p:spTgt spid="47063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06325"/>
                                        </p:tgtEl>
                                        <p:attrNameLst>
                                          <p:attrName>style.visibility</p:attrName>
                                        </p:attrNameLst>
                                      </p:cBhvr>
                                      <p:to>
                                        <p:strVal val="visible"/>
                                      </p:to>
                                    </p:set>
                                    <p:animEffect transition="in" filter="randombar(horizontal)">
                                      <p:cBhvr>
                                        <p:cTn id="16" dur="500"/>
                                        <p:tgtEl>
                                          <p:spTgt spid="47063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706323"/>
                                        </p:tgtEl>
                                        <p:attrNameLst>
                                          <p:attrName>style.visibility</p:attrName>
                                        </p:attrNameLst>
                                      </p:cBhvr>
                                      <p:to>
                                        <p:strVal val="visible"/>
                                      </p:to>
                                    </p:set>
                                    <p:animEffect transition="in" filter="randombar(horizontal)">
                                      <p:cBhvr>
                                        <p:cTn id="19" dur="500"/>
                                        <p:tgtEl>
                                          <p:spTgt spid="47063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706329"/>
                                        </p:tgtEl>
                                        <p:attrNameLst>
                                          <p:attrName>style.visibility</p:attrName>
                                        </p:attrNameLst>
                                      </p:cBhvr>
                                      <p:to>
                                        <p:strVal val="visible"/>
                                      </p:to>
                                    </p:set>
                                    <p:animEffect transition="in" filter="randombar(horizontal)">
                                      <p:cBhvr>
                                        <p:cTn id="22" dur="500"/>
                                        <p:tgtEl>
                                          <p:spTgt spid="47063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706306"/>
                                        </p:tgtEl>
                                        <p:attrNameLst>
                                          <p:attrName>style.visibility</p:attrName>
                                        </p:attrNameLst>
                                      </p:cBhvr>
                                      <p:to>
                                        <p:strVal val="visible"/>
                                      </p:to>
                                    </p:set>
                                    <p:animEffect transition="in" filter="randombar(horizontal)">
                                      <p:cBhvr>
                                        <p:cTn id="25" dur="500"/>
                                        <p:tgtEl>
                                          <p:spTgt spid="47063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706327"/>
                                        </p:tgtEl>
                                        <p:attrNameLst>
                                          <p:attrName>style.visibility</p:attrName>
                                        </p:attrNameLst>
                                      </p:cBhvr>
                                      <p:to>
                                        <p:strVal val="visible"/>
                                      </p:to>
                                    </p:set>
                                    <p:animEffect transition="in" filter="randombar(horizontal)">
                                      <p:cBhvr>
                                        <p:cTn id="30" dur="500"/>
                                        <p:tgtEl>
                                          <p:spTgt spid="4706327"/>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4706328"/>
                                        </p:tgtEl>
                                        <p:attrNameLst>
                                          <p:attrName>style.visibility</p:attrName>
                                        </p:attrNameLst>
                                      </p:cBhvr>
                                      <p:to>
                                        <p:strVal val="visible"/>
                                      </p:to>
                                    </p:set>
                                    <p:animEffect transition="in" filter="randombar(horizontal)">
                                      <p:cBhvr>
                                        <p:cTn id="34" dur="500"/>
                                        <p:tgtEl>
                                          <p:spTgt spid="4706328"/>
                                        </p:tgtEl>
                                      </p:cBhvr>
                                    </p:animEffect>
                                  </p:childTnLst>
                                </p:cTn>
                              </p:par>
                            </p:childTnLst>
                          </p:cTn>
                        </p:par>
                        <p:par>
                          <p:cTn id="35" fill="hold" nodeType="afterGroup">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4706331"/>
                                        </p:tgtEl>
                                        <p:attrNameLst>
                                          <p:attrName>style.visibility</p:attrName>
                                        </p:attrNameLst>
                                      </p:cBhvr>
                                      <p:to>
                                        <p:strVal val="visible"/>
                                      </p:to>
                                    </p:set>
                                    <p:animEffect transition="in" filter="randombar(horizontal)">
                                      <p:cBhvr>
                                        <p:cTn id="38" dur="500"/>
                                        <p:tgtEl>
                                          <p:spTgt spid="4706331"/>
                                        </p:tgtEl>
                                      </p:cBhvr>
                                    </p:animEffect>
                                  </p:childTnLst>
                                </p:cTn>
                              </p:par>
                            </p:childTnLst>
                          </p:cTn>
                        </p:par>
                        <p:par>
                          <p:cTn id="39" fill="hold" nodeType="afterGroup">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06332"/>
                                        </p:tgtEl>
                                        <p:attrNameLst>
                                          <p:attrName>style.visibility</p:attrName>
                                        </p:attrNameLst>
                                      </p:cBhvr>
                                      <p:to>
                                        <p:strVal val="visible"/>
                                      </p:to>
                                    </p:set>
                                    <p:animEffect transition="in" filter="randombar(horizontal)">
                                      <p:cBhvr>
                                        <p:cTn id="42" dur="500"/>
                                        <p:tgtEl>
                                          <p:spTgt spid="4706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706326"/>
                                        </p:tgtEl>
                                        <p:attrNameLst>
                                          <p:attrName>style.visibility</p:attrName>
                                        </p:attrNameLst>
                                      </p:cBhvr>
                                      <p:to>
                                        <p:strVal val="visible"/>
                                      </p:to>
                                    </p:set>
                                    <p:animEffect transition="in" filter="randombar(horizontal)">
                                      <p:cBhvr>
                                        <p:cTn id="47" dur="500"/>
                                        <p:tgtEl>
                                          <p:spTgt spid="470632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706320"/>
                                        </p:tgtEl>
                                        <p:attrNameLst>
                                          <p:attrName>style.visibility</p:attrName>
                                        </p:attrNameLst>
                                      </p:cBhvr>
                                      <p:to>
                                        <p:strVal val="visible"/>
                                      </p:to>
                                    </p:set>
                                    <p:animEffect transition="in" filter="randombar(horizontal)">
                                      <p:cBhvr>
                                        <p:cTn id="50" dur="500"/>
                                        <p:tgtEl>
                                          <p:spTgt spid="47063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06321"/>
                                        </p:tgtEl>
                                        <p:attrNameLst>
                                          <p:attrName>style.visibility</p:attrName>
                                        </p:attrNameLst>
                                      </p:cBhvr>
                                      <p:to>
                                        <p:strVal val="visible"/>
                                      </p:to>
                                    </p:set>
                                    <p:animEffect transition="in" filter="randombar(horizontal)">
                                      <p:cBhvr>
                                        <p:cTn id="53" dur="500"/>
                                        <p:tgtEl>
                                          <p:spTgt spid="47063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randombar(horizontal)">
                                      <p:cBhvr>
                                        <p:cTn id="58" dur="500"/>
                                        <p:tgtEl>
                                          <p:spTgt spid="2"/>
                                        </p:tgtEl>
                                      </p:cBhvr>
                                    </p:animEffect>
                                  </p:childTnLst>
                                </p:cTn>
                              </p:par>
                            </p:childTnLst>
                          </p:cTn>
                        </p:par>
                        <p:par>
                          <p:cTn id="59" fill="hold" nodeType="afterGroup">
                            <p:stCondLst>
                              <p:cond delay="500"/>
                            </p:stCondLst>
                            <p:childTnLst>
                              <p:par>
                                <p:cTn id="60" presetID="14" presetClass="entr" presetSubtype="1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par>
                                <p:cTn id="63" presetID="14"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randombar(horizontal)">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6306" grpId="0" animBg="1"/>
      <p:bldP spid="4706320" grpId="0" animBg="1"/>
      <p:bldP spid="4706321" grpId="0" animBg="1"/>
      <p:bldP spid="4706322" grpId="0" animBg="1"/>
      <p:bldP spid="4706323" grpId="0" animBg="1"/>
      <p:bldP spid="4706324" grpId="0"/>
      <p:bldP spid="4706325" grpId="0"/>
      <p:bldP spid="4706326" grpId="0" animBg="1"/>
      <p:bldP spid="4706327" grpId="0" animBg="1"/>
      <p:bldP spid="4706328" grpId="0" animBg="1"/>
      <p:bldP spid="4706329" grpId="0" animBg="1"/>
      <p:bldP spid="4706330" grpId="0" animBg="1"/>
      <p:bldP spid="4706331" grpId="0" animBg="1"/>
      <p:bldP spid="470633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9474" name="Rectangle 2"/>
          <p:cNvSpPr>
            <a:spLocks noGrp="1" noChangeArrowheads="1"/>
          </p:cNvSpPr>
          <p:nvPr>
            <p:ph type="title"/>
          </p:nvPr>
        </p:nvSpPr>
        <p:spPr>
          <a:xfrm>
            <a:off x="0" y="217488"/>
            <a:ext cx="9859963" cy="534987"/>
          </a:xfrm>
          <a:solidFill>
            <a:srgbClr val="0000FF"/>
          </a:solidFill>
        </p:spPr>
        <p:txBody>
          <a:bodyPr/>
          <a:lstStyle/>
          <a:p>
            <a:pPr>
              <a:defRPr/>
            </a:pPr>
            <a:r>
              <a:rPr lang="fa-IR" smtClean="0"/>
              <a:t> </a:t>
            </a:r>
            <a:r>
              <a:rPr lang="ar-SA" smtClean="0"/>
              <a:t>رويكرد فرآيندي</a:t>
            </a:r>
            <a:endParaRPr lang="en-US" smtClean="0"/>
          </a:p>
        </p:txBody>
      </p:sp>
      <p:sp>
        <p:nvSpPr>
          <p:cNvPr id="3689475" name="Rectangle 3"/>
          <p:cNvSpPr>
            <a:spLocks noGrp="1" noChangeArrowheads="1"/>
          </p:cNvSpPr>
          <p:nvPr>
            <p:ph type="body" idx="1"/>
          </p:nvPr>
        </p:nvSpPr>
        <p:spPr>
          <a:xfrm>
            <a:off x="200025" y="1384300"/>
            <a:ext cx="9507538" cy="2490788"/>
          </a:xfrm>
        </p:spPr>
        <p:txBody>
          <a:bodyPr/>
          <a:lstStyle/>
          <a:p>
            <a:pPr marL="609600" indent="-609600">
              <a:buFont typeface="Wingdings" pitchFamily="2" charset="2"/>
              <a:buChar char="q"/>
            </a:pPr>
            <a:r>
              <a:rPr lang="fa-IR" sz="3600" b="1" smtClean="0"/>
              <a:t>شناسايي و مديريت سيستماتيک فرآيندهاي بکارگرفته شده در يک سازمان و</a:t>
            </a:r>
          </a:p>
          <a:p>
            <a:pPr marL="609600" indent="-609600">
              <a:buFont typeface="Wingdings" pitchFamily="2" charset="2"/>
              <a:buChar char="q"/>
            </a:pPr>
            <a:r>
              <a:rPr lang="fa-IR" sz="3600" b="1" smtClean="0"/>
              <a:t>بخصوص تعامل بين اين فرايندها را “رويکرد </a:t>
            </a:r>
            <a:r>
              <a:rPr lang="ar-SA" sz="3600" b="1" smtClean="0"/>
              <a:t>فرآيند</a:t>
            </a:r>
            <a:r>
              <a:rPr lang="fa-IR" sz="3600" b="1" smtClean="0"/>
              <a:t>ي“</a:t>
            </a:r>
            <a:r>
              <a:rPr lang="ar-SA" sz="3600" b="1" smtClean="0"/>
              <a:t> </a:t>
            </a:r>
            <a:r>
              <a:rPr lang="fa-IR" sz="3600" b="1" smtClean="0"/>
              <a:t>مي </a:t>
            </a:r>
            <a:r>
              <a:rPr lang="ar-SA" sz="3600" b="1" smtClean="0"/>
              <a:t>ناميد .</a:t>
            </a:r>
            <a:endParaRPr lang="en-US" sz="3600" b="1" smtClean="0"/>
          </a:p>
        </p:txBody>
      </p:sp>
      <p:sp>
        <p:nvSpPr>
          <p:cNvPr id="3689598" name="Rectangle 126"/>
          <p:cNvSpPr>
            <a:spLocks noChangeArrowheads="1"/>
          </p:cNvSpPr>
          <p:nvPr/>
        </p:nvSpPr>
        <p:spPr bwMode="auto">
          <a:xfrm>
            <a:off x="1446213" y="5610539"/>
            <a:ext cx="6964362" cy="296235"/>
          </a:xfrm>
          <a:prstGeom prst="rect">
            <a:avLst/>
          </a:prstGeom>
          <a:noFill/>
          <a:ln w="317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3689599" name="Rectangle 127"/>
          <p:cNvSpPr>
            <a:spLocks noChangeArrowheads="1"/>
          </p:cNvSpPr>
          <p:nvPr/>
        </p:nvSpPr>
        <p:spPr bwMode="auto">
          <a:xfrm>
            <a:off x="1446213" y="4996970"/>
            <a:ext cx="6964362" cy="296235"/>
          </a:xfrm>
          <a:prstGeom prst="rect">
            <a:avLst/>
          </a:prstGeom>
          <a:noFill/>
          <a:ln w="317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3689600" name="Rectangle 128"/>
          <p:cNvSpPr>
            <a:spLocks noChangeArrowheads="1"/>
          </p:cNvSpPr>
          <p:nvPr/>
        </p:nvSpPr>
        <p:spPr bwMode="auto">
          <a:xfrm>
            <a:off x="1446213" y="4383401"/>
            <a:ext cx="6964362" cy="296235"/>
          </a:xfrm>
          <a:prstGeom prst="rect">
            <a:avLst/>
          </a:prstGeom>
          <a:noFill/>
          <a:ln w="3175" algn="ctr">
            <a:solidFill>
              <a:schemeClr val="tx1"/>
            </a:solidFill>
            <a:miter lim="800000"/>
            <a:headEnd/>
            <a:tailEnd/>
          </a:ln>
        </p:spPr>
        <p:txBody>
          <a:bodyPr lIns="9525" tIns="9525" rIns="9525" bIns="9525" anchor="ctr">
            <a:spAutoFit/>
          </a:bodyPr>
          <a:lstStyle/>
          <a:p>
            <a:pPr eaLnBrk="0" hangingPunct="0">
              <a:spcBef>
                <a:spcPct val="50000"/>
              </a:spcBef>
            </a:pPr>
            <a:endParaRPr lang="fa-IR"/>
          </a:p>
        </p:txBody>
      </p:sp>
      <p:sp>
        <p:nvSpPr>
          <p:cNvPr id="3689601" name="Line 129"/>
          <p:cNvSpPr>
            <a:spLocks noChangeShapeType="1"/>
          </p:cNvSpPr>
          <p:nvPr/>
        </p:nvSpPr>
        <p:spPr bwMode="auto">
          <a:xfrm flipH="1">
            <a:off x="8416925" y="5184775"/>
            <a:ext cx="527050" cy="0"/>
          </a:xfrm>
          <a:prstGeom prst="line">
            <a:avLst/>
          </a:prstGeom>
          <a:noFill/>
          <a:ln w="57150">
            <a:solidFill>
              <a:schemeClr val="tx1"/>
            </a:solidFill>
            <a:round/>
            <a:headEnd type="arrow" w="lg" len="lg"/>
            <a:tailEnd/>
          </a:ln>
        </p:spPr>
        <p:txBody>
          <a:bodyPr lIns="9525" tIns="9525" rIns="9525" bIns="9525" anchor="ctr">
            <a:spAutoFit/>
          </a:bodyPr>
          <a:lstStyle/>
          <a:p>
            <a:endParaRPr lang="fa-IR"/>
          </a:p>
        </p:txBody>
      </p:sp>
      <p:sp>
        <p:nvSpPr>
          <p:cNvPr id="3689602" name="Text Box 130"/>
          <p:cNvSpPr txBox="1">
            <a:spLocks noChangeArrowheads="1"/>
          </p:cNvSpPr>
          <p:nvPr/>
        </p:nvSpPr>
        <p:spPr bwMode="auto">
          <a:xfrm>
            <a:off x="88900" y="4615405"/>
            <a:ext cx="1350963" cy="511679"/>
          </a:xfrm>
          <a:prstGeom prst="rect">
            <a:avLst/>
          </a:prstGeom>
          <a:noFill/>
          <a:ln w="9525">
            <a:noFill/>
            <a:miter lim="800000"/>
            <a:headEnd/>
            <a:tailEnd/>
          </a:ln>
        </p:spPr>
        <p:txBody>
          <a:bodyPr lIns="9525" tIns="9525" rIns="9525" bIns="9525" anchor="ctr">
            <a:spAutoFit/>
          </a:bodyPr>
          <a:lstStyle/>
          <a:p>
            <a:pPr marL="609600" indent="-609600" defTabSz="974725" rtl="0" eaLnBrk="0" hangingPunct="0">
              <a:spcBef>
                <a:spcPct val="50000"/>
              </a:spcBef>
            </a:pPr>
            <a:r>
              <a:rPr lang="en-US" sz="3200" b="1"/>
              <a:t>Inputs</a:t>
            </a:r>
          </a:p>
        </p:txBody>
      </p:sp>
      <p:sp>
        <p:nvSpPr>
          <p:cNvPr id="3689603" name="Text Box 131"/>
          <p:cNvSpPr txBox="1">
            <a:spLocks noChangeArrowheads="1"/>
          </p:cNvSpPr>
          <p:nvPr/>
        </p:nvSpPr>
        <p:spPr bwMode="auto">
          <a:xfrm>
            <a:off x="8461375" y="4726301"/>
            <a:ext cx="1444625" cy="296235"/>
          </a:xfrm>
          <a:prstGeom prst="rect">
            <a:avLst/>
          </a:prstGeom>
          <a:noFill/>
          <a:ln w="9525">
            <a:noFill/>
            <a:miter lim="800000"/>
            <a:headEnd/>
            <a:tailEnd/>
          </a:ln>
        </p:spPr>
        <p:txBody>
          <a:bodyPr lIns="9525" tIns="9525" rIns="9525" bIns="9525" anchor="ctr">
            <a:spAutoFit/>
          </a:bodyPr>
          <a:lstStyle/>
          <a:p>
            <a:pPr marL="609600" indent="-609600" algn="l" defTabSz="974725" rtl="0" eaLnBrk="0" hangingPunct="0">
              <a:spcBef>
                <a:spcPct val="50000"/>
              </a:spcBef>
            </a:pPr>
            <a:r>
              <a:rPr lang="en-US" b="1"/>
              <a:t>Outputs</a:t>
            </a:r>
          </a:p>
        </p:txBody>
      </p:sp>
      <p:sp>
        <p:nvSpPr>
          <p:cNvPr id="3689604" name="Rectangle 132"/>
          <p:cNvSpPr>
            <a:spLocks noChangeArrowheads="1"/>
          </p:cNvSpPr>
          <p:nvPr/>
        </p:nvSpPr>
        <p:spPr bwMode="auto">
          <a:xfrm>
            <a:off x="1498600" y="4365625"/>
            <a:ext cx="1957388" cy="323850"/>
          </a:xfrm>
          <a:prstGeom prst="rect">
            <a:avLst/>
          </a:prstGeom>
          <a:noFill/>
          <a:ln w="9525">
            <a:noFill/>
            <a:miter lim="800000"/>
            <a:headEnd/>
            <a:tailEnd/>
          </a:ln>
        </p:spPr>
        <p:txBody>
          <a:bodyPr lIns="9525" tIns="9525" rIns="9525" bIns="9525" anchor="ctr">
            <a:spAutoFit/>
          </a:bodyPr>
          <a:lstStyle/>
          <a:p>
            <a:pPr algn="ctr" defTabSz="974725" eaLnBrk="0" hangingPunct="0">
              <a:spcBef>
                <a:spcPct val="50000"/>
              </a:spcBef>
            </a:pPr>
            <a:r>
              <a:rPr lang="fa-IR" sz="2000" b="1"/>
              <a:t>فرآيندهاي مديريتي</a:t>
            </a:r>
          </a:p>
        </p:txBody>
      </p:sp>
      <p:grpSp>
        <p:nvGrpSpPr>
          <p:cNvPr id="2" name="Group 133"/>
          <p:cNvGrpSpPr>
            <a:grpSpLocks/>
          </p:cNvGrpSpPr>
          <p:nvPr/>
        </p:nvGrpSpPr>
        <p:grpSpPr bwMode="auto">
          <a:xfrm>
            <a:off x="3481388" y="4232275"/>
            <a:ext cx="4935537" cy="1825625"/>
            <a:chOff x="1619" y="3065"/>
            <a:chExt cx="3109" cy="1150"/>
          </a:xfrm>
          <a:noFill/>
        </p:grpSpPr>
        <p:sp>
          <p:nvSpPr>
            <p:cNvPr id="30736" name="Rectangle 134"/>
            <p:cNvSpPr>
              <a:spLocks noChangeArrowheads="1"/>
            </p:cNvSpPr>
            <p:nvPr/>
          </p:nvSpPr>
          <p:spPr bwMode="auto">
            <a:xfrm>
              <a:off x="1680" y="3443"/>
              <a:ext cx="722" cy="210"/>
            </a:xfrm>
            <a:prstGeom prst="rect">
              <a:avLst/>
            </a:prstGeom>
            <a:grpFill/>
            <a:ln w="9525">
              <a:solidFill>
                <a:schemeClr val="tx1"/>
              </a:solidFill>
              <a:miter lim="800000"/>
              <a:headEnd/>
              <a:tailEnd/>
            </a:ln>
          </p:spPr>
          <p:txBody>
            <a:bodyPr anchor="ctr" anchorCtr="1"/>
            <a:lstStyle/>
            <a:p>
              <a:pPr eaLnBrk="0" hangingPunct="0">
                <a:lnSpc>
                  <a:spcPct val="90000"/>
                </a:lnSpc>
                <a:spcBef>
                  <a:spcPct val="50000"/>
                </a:spcBef>
              </a:pPr>
              <a:r>
                <a:rPr lang="ar-SA" sz="600" b="1">
                  <a:solidFill>
                    <a:srgbClr val="000000"/>
                  </a:solidFill>
                  <a:cs typeface="B Zar" pitchFamily="2" charset="-78"/>
                </a:rPr>
                <a:t>الزامات مشتريان و ساير طرف هاي ذينفع (سهامداران ، کارکنان ، تأمين کنندگان ، توزيع کنندگان ، جامعه و ... )</a:t>
              </a:r>
              <a:endParaRPr lang="en-US" sz="600" b="1">
                <a:solidFill>
                  <a:srgbClr val="000000"/>
                </a:solidFill>
                <a:cs typeface="B Zar" pitchFamily="2" charset="-78"/>
              </a:endParaRPr>
            </a:p>
          </p:txBody>
        </p:sp>
        <p:sp>
          <p:nvSpPr>
            <p:cNvPr id="30737" name="Rectangle 135"/>
            <p:cNvSpPr>
              <a:spLocks noChangeArrowheads="1"/>
            </p:cNvSpPr>
            <p:nvPr/>
          </p:nvSpPr>
          <p:spPr bwMode="auto">
            <a:xfrm>
              <a:off x="3784" y="3210"/>
              <a:ext cx="305" cy="485"/>
            </a:xfrm>
            <a:prstGeom prst="rect">
              <a:avLst/>
            </a:prstGeom>
            <a:grpFill/>
            <a:ln w="9525">
              <a:solidFill>
                <a:schemeClr val="tx1"/>
              </a:solidFill>
              <a:miter lim="800000"/>
              <a:headEnd/>
              <a:tailEnd/>
            </a:ln>
          </p:spPr>
          <p:txBody>
            <a:bodyPr anchor="ctr" anchorCtr="1"/>
            <a:lstStyle/>
            <a:p>
              <a:pPr algn="ctr" rtl="0" eaLnBrk="0" hangingPunct="0">
                <a:spcBef>
                  <a:spcPct val="50000"/>
                </a:spcBef>
              </a:pPr>
              <a:r>
                <a:rPr lang="ar-SA" sz="600" b="1">
                  <a:cs typeface="B Zar" pitchFamily="2" charset="-78"/>
                </a:rPr>
                <a:t>فرآيندهاي فراهم آوري منابع</a:t>
              </a:r>
              <a:endParaRPr lang="en-US" sz="600" b="1">
                <a:cs typeface="B Zar" pitchFamily="2" charset="-78"/>
              </a:endParaRPr>
            </a:p>
          </p:txBody>
        </p:sp>
        <p:sp>
          <p:nvSpPr>
            <p:cNvPr id="30738" name="Rectangle 136"/>
            <p:cNvSpPr>
              <a:spLocks noChangeArrowheads="1"/>
            </p:cNvSpPr>
            <p:nvPr/>
          </p:nvSpPr>
          <p:spPr bwMode="auto">
            <a:xfrm>
              <a:off x="3774" y="3730"/>
              <a:ext cx="306" cy="469"/>
            </a:xfrm>
            <a:prstGeom prst="rect">
              <a:avLst/>
            </a:prstGeom>
            <a:grpFill/>
            <a:ln w="9525">
              <a:solidFill>
                <a:schemeClr val="tx1"/>
              </a:solidFill>
              <a:miter lim="800000"/>
              <a:headEnd/>
              <a:tailEnd/>
            </a:ln>
          </p:spPr>
          <p:txBody>
            <a:bodyPr anchor="ctr" anchorCtr="1"/>
            <a:lstStyle/>
            <a:p>
              <a:pPr algn="ctr" eaLnBrk="0" hangingPunct="0">
                <a:spcBef>
                  <a:spcPct val="50000"/>
                </a:spcBef>
              </a:pPr>
              <a:r>
                <a:rPr lang="ar-SA" sz="600" b="1">
                  <a:cs typeface="B Zar" pitchFamily="2" charset="-78"/>
                </a:rPr>
                <a:t>فرآيندهاي</a:t>
              </a:r>
              <a:endParaRPr lang="fa-IR" sz="600" b="1">
                <a:cs typeface="B Zar" pitchFamily="2" charset="-78"/>
              </a:endParaRPr>
            </a:p>
            <a:p>
              <a:pPr algn="ctr" eaLnBrk="0" hangingPunct="0">
                <a:spcBef>
                  <a:spcPct val="50000"/>
                </a:spcBef>
              </a:pPr>
              <a:r>
                <a:rPr lang="ar-SA" sz="600" b="1">
                  <a:cs typeface="B Zar" pitchFamily="2" charset="-78"/>
                </a:rPr>
                <a:t> تحقق محصول</a:t>
              </a:r>
              <a:endParaRPr lang="en-US" sz="600" b="1">
                <a:cs typeface="B Zar" pitchFamily="2" charset="-78"/>
              </a:endParaRPr>
            </a:p>
          </p:txBody>
        </p:sp>
        <p:sp>
          <p:nvSpPr>
            <p:cNvPr id="30739" name="Rectangle 137"/>
            <p:cNvSpPr>
              <a:spLocks noChangeArrowheads="1"/>
            </p:cNvSpPr>
            <p:nvPr/>
          </p:nvSpPr>
          <p:spPr bwMode="auto">
            <a:xfrm>
              <a:off x="2487" y="3714"/>
              <a:ext cx="319" cy="469"/>
            </a:xfrm>
            <a:prstGeom prst="rect">
              <a:avLst/>
            </a:prstGeom>
            <a:grpFill/>
            <a:ln w="9525">
              <a:solidFill>
                <a:schemeClr val="tx1"/>
              </a:solidFill>
              <a:miter lim="800000"/>
              <a:headEnd/>
              <a:tailEnd/>
            </a:ln>
          </p:spPr>
          <p:txBody>
            <a:bodyPr anchor="ctr" anchorCtr="1"/>
            <a:lstStyle/>
            <a:p>
              <a:pPr algn="ctr" eaLnBrk="0" hangingPunct="0">
                <a:spcBef>
                  <a:spcPct val="50000"/>
                </a:spcBef>
              </a:pPr>
              <a:r>
                <a:rPr lang="ar-SA" sz="600" b="1">
                  <a:cs typeface="B Zar" pitchFamily="2" charset="-78"/>
                </a:rPr>
                <a:t>فرآيندهاي اندازه گيري ، تجزيه و تحليل و بهبود</a:t>
              </a:r>
              <a:endParaRPr lang="en-US" sz="600" b="1">
                <a:cs typeface="B Zar" pitchFamily="2" charset="-78"/>
              </a:endParaRPr>
            </a:p>
          </p:txBody>
        </p:sp>
        <p:sp>
          <p:nvSpPr>
            <p:cNvPr id="30740" name="Line 138"/>
            <p:cNvSpPr>
              <a:spLocks noChangeShapeType="1"/>
            </p:cNvSpPr>
            <p:nvPr/>
          </p:nvSpPr>
          <p:spPr bwMode="auto">
            <a:xfrm>
              <a:off x="2414" y="3065"/>
              <a:ext cx="122" cy="0"/>
            </a:xfrm>
            <a:prstGeom prst="line">
              <a:avLst/>
            </a:prstGeom>
            <a:grpFill/>
            <a:ln w="9525">
              <a:solidFill>
                <a:schemeClr val="tx1"/>
              </a:solidFill>
              <a:round/>
              <a:headEnd/>
              <a:tailEnd type="triangle" w="med" len="med"/>
            </a:ln>
          </p:spPr>
          <p:txBody>
            <a:bodyPr anchor="ctr"/>
            <a:lstStyle/>
            <a:p>
              <a:endParaRPr lang="fa-IR"/>
            </a:p>
          </p:txBody>
        </p:sp>
        <p:sp>
          <p:nvSpPr>
            <p:cNvPr id="30741" name="Line 139"/>
            <p:cNvSpPr>
              <a:spLocks noChangeShapeType="1"/>
            </p:cNvSpPr>
            <p:nvPr/>
          </p:nvSpPr>
          <p:spPr bwMode="auto">
            <a:xfrm>
              <a:off x="2390" y="3162"/>
              <a:ext cx="146" cy="0"/>
            </a:xfrm>
            <a:prstGeom prst="line">
              <a:avLst/>
            </a:prstGeom>
            <a:grpFill/>
            <a:ln w="9525">
              <a:solidFill>
                <a:schemeClr val="tx1"/>
              </a:solidFill>
              <a:round/>
              <a:headEnd/>
              <a:tailEnd type="triangle" w="med" len="med"/>
            </a:ln>
          </p:spPr>
          <p:txBody>
            <a:bodyPr anchor="ctr"/>
            <a:lstStyle/>
            <a:p>
              <a:endParaRPr lang="fa-IR"/>
            </a:p>
          </p:txBody>
        </p:sp>
        <p:sp>
          <p:nvSpPr>
            <p:cNvPr id="30742" name="Line 140"/>
            <p:cNvSpPr>
              <a:spLocks noChangeShapeType="1"/>
            </p:cNvSpPr>
            <p:nvPr/>
          </p:nvSpPr>
          <p:spPr bwMode="auto">
            <a:xfrm>
              <a:off x="2402" y="3291"/>
              <a:ext cx="134" cy="0"/>
            </a:xfrm>
            <a:prstGeom prst="line">
              <a:avLst/>
            </a:prstGeom>
            <a:grpFill/>
            <a:ln w="9525">
              <a:solidFill>
                <a:schemeClr val="tx1"/>
              </a:solidFill>
              <a:round/>
              <a:headEnd/>
              <a:tailEnd type="triangle" w="med" len="med"/>
            </a:ln>
          </p:spPr>
          <p:txBody>
            <a:bodyPr anchor="ctr"/>
            <a:lstStyle/>
            <a:p>
              <a:endParaRPr lang="fa-IR"/>
            </a:p>
          </p:txBody>
        </p:sp>
        <p:sp>
          <p:nvSpPr>
            <p:cNvPr id="30743" name="Line 141"/>
            <p:cNvSpPr>
              <a:spLocks noChangeShapeType="1"/>
            </p:cNvSpPr>
            <p:nvPr/>
          </p:nvSpPr>
          <p:spPr bwMode="auto">
            <a:xfrm>
              <a:off x="1925" y="3453"/>
              <a:ext cx="611" cy="0"/>
            </a:xfrm>
            <a:prstGeom prst="line">
              <a:avLst/>
            </a:prstGeom>
            <a:grpFill/>
            <a:ln w="9525">
              <a:solidFill>
                <a:schemeClr val="tx1"/>
              </a:solidFill>
              <a:round/>
              <a:headEnd/>
              <a:tailEnd type="triangle" w="med" len="med"/>
            </a:ln>
          </p:spPr>
          <p:txBody>
            <a:bodyPr anchor="ctr"/>
            <a:lstStyle/>
            <a:p>
              <a:endParaRPr lang="fa-IR"/>
            </a:p>
          </p:txBody>
        </p:sp>
        <p:sp>
          <p:nvSpPr>
            <p:cNvPr id="30744" name="Rectangle 142"/>
            <p:cNvSpPr>
              <a:spLocks noChangeArrowheads="1"/>
            </p:cNvSpPr>
            <p:nvPr/>
          </p:nvSpPr>
          <p:spPr bwMode="auto">
            <a:xfrm>
              <a:off x="1680" y="3116"/>
              <a:ext cx="734" cy="65"/>
            </a:xfrm>
            <a:prstGeom prst="rect">
              <a:avLst/>
            </a:prstGeom>
            <a:grpFill/>
            <a:ln w="9525">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مأموريت ها و منظور هاي سازماني</a:t>
              </a:r>
              <a:endParaRPr lang="en-US" sz="600" b="1">
                <a:solidFill>
                  <a:srgbClr val="000000"/>
                </a:solidFill>
                <a:cs typeface="B Zar" pitchFamily="2" charset="-78"/>
              </a:endParaRPr>
            </a:p>
          </p:txBody>
        </p:sp>
        <p:sp>
          <p:nvSpPr>
            <p:cNvPr id="30745" name="Rectangle 143"/>
            <p:cNvSpPr>
              <a:spLocks noChangeArrowheads="1"/>
            </p:cNvSpPr>
            <p:nvPr/>
          </p:nvSpPr>
          <p:spPr bwMode="auto">
            <a:xfrm>
              <a:off x="1680" y="3283"/>
              <a:ext cx="722" cy="65"/>
            </a:xfrm>
            <a:prstGeom prst="rect">
              <a:avLst/>
            </a:prstGeom>
            <a:grpFill/>
            <a:ln w="9525">
              <a:solidFill>
                <a:schemeClr val="tx1"/>
              </a:solidFill>
              <a:miter lim="800000"/>
              <a:headEnd/>
              <a:tailEnd/>
            </a:ln>
          </p:spPr>
          <p:txBody>
            <a:bodyPr anchor="ctr" anchorCtr="1"/>
            <a:lstStyle/>
            <a:p>
              <a:pPr eaLnBrk="0" hangingPunct="0">
                <a:lnSpc>
                  <a:spcPct val="90000"/>
                </a:lnSpc>
                <a:spcBef>
                  <a:spcPct val="50000"/>
                </a:spcBef>
              </a:pPr>
              <a:r>
                <a:rPr lang="ar-SA" sz="600" b="1">
                  <a:solidFill>
                    <a:srgbClr val="000000"/>
                  </a:solidFill>
                  <a:cs typeface="B Zar" pitchFamily="2" charset="-78"/>
                </a:rPr>
                <a:t>خط مشي هاي کلي سازمان</a:t>
              </a:r>
              <a:r>
                <a:rPr lang="en-US" sz="1200" b="1">
                  <a:solidFill>
                    <a:srgbClr val="000000"/>
                  </a:solidFill>
                  <a:cs typeface="B Zar" pitchFamily="2" charset="-78"/>
                </a:rPr>
                <a:t> </a:t>
              </a:r>
            </a:p>
          </p:txBody>
        </p:sp>
        <p:sp>
          <p:nvSpPr>
            <p:cNvPr id="30746" name="Rectangle 144"/>
            <p:cNvSpPr>
              <a:spLocks noChangeArrowheads="1"/>
            </p:cNvSpPr>
            <p:nvPr/>
          </p:nvSpPr>
          <p:spPr bwMode="auto">
            <a:xfrm>
              <a:off x="2494" y="3217"/>
              <a:ext cx="306" cy="485"/>
            </a:xfrm>
            <a:prstGeom prst="rect">
              <a:avLst/>
            </a:prstGeom>
            <a:grpFill/>
            <a:ln w="9525">
              <a:solidFill>
                <a:schemeClr val="tx1"/>
              </a:solidFill>
              <a:miter lim="800000"/>
              <a:headEnd/>
              <a:tailEnd/>
            </a:ln>
          </p:spPr>
          <p:txBody>
            <a:bodyPr anchor="ctr" anchorCtr="1"/>
            <a:lstStyle/>
            <a:p>
              <a:pPr algn="ctr" rtl="0" eaLnBrk="0" hangingPunct="0">
                <a:spcBef>
                  <a:spcPct val="50000"/>
                </a:spcBef>
              </a:pPr>
              <a:r>
                <a:rPr lang="ar-SA" sz="600" b="1">
                  <a:cs typeface="B Zar" pitchFamily="2" charset="-78"/>
                </a:rPr>
                <a:t>فرآيندهاي مسئوليت مديريت</a:t>
              </a:r>
              <a:endParaRPr lang="en-US" sz="600" b="1">
                <a:cs typeface="B Zar" pitchFamily="2" charset="-78"/>
              </a:endParaRPr>
            </a:p>
          </p:txBody>
        </p:sp>
        <p:sp>
          <p:nvSpPr>
            <p:cNvPr id="30747" name="Line 145"/>
            <p:cNvSpPr>
              <a:spLocks noChangeShapeType="1"/>
            </p:cNvSpPr>
            <p:nvPr/>
          </p:nvSpPr>
          <p:spPr bwMode="auto">
            <a:xfrm>
              <a:off x="2843" y="3247"/>
              <a:ext cx="134" cy="1"/>
            </a:xfrm>
            <a:prstGeom prst="line">
              <a:avLst/>
            </a:prstGeom>
            <a:grpFill/>
            <a:ln w="9525">
              <a:solidFill>
                <a:schemeClr val="tx1"/>
              </a:solidFill>
              <a:round/>
              <a:headEnd/>
              <a:tailEnd type="triangle" w="med" len="med"/>
            </a:ln>
          </p:spPr>
          <p:txBody>
            <a:bodyPr anchor="ctr"/>
            <a:lstStyle/>
            <a:p>
              <a:endParaRPr lang="fa-IR"/>
            </a:p>
          </p:txBody>
        </p:sp>
        <p:sp>
          <p:nvSpPr>
            <p:cNvPr id="30748" name="Line 146"/>
            <p:cNvSpPr>
              <a:spLocks noChangeShapeType="1"/>
            </p:cNvSpPr>
            <p:nvPr/>
          </p:nvSpPr>
          <p:spPr bwMode="auto">
            <a:xfrm>
              <a:off x="2843" y="3358"/>
              <a:ext cx="134" cy="0"/>
            </a:xfrm>
            <a:prstGeom prst="line">
              <a:avLst/>
            </a:prstGeom>
            <a:grpFill/>
            <a:ln w="9525">
              <a:solidFill>
                <a:schemeClr val="tx1"/>
              </a:solidFill>
              <a:round/>
              <a:headEnd/>
              <a:tailEnd type="triangle" w="med" len="med"/>
            </a:ln>
          </p:spPr>
          <p:txBody>
            <a:bodyPr anchor="ctr"/>
            <a:lstStyle/>
            <a:p>
              <a:endParaRPr lang="fa-IR"/>
            </a:p>
          </p:txBody>
        </p:sp>
        <p:sp>
          <p:nvSpPr>
            <p:cNvPr id="30749" name="Line 147"/>
            <p:cNvSpPr>
              <a:spLocks noChangeShapeType="1"/>
            </p:cNvSpPr>
            <p:nvPr/>
          </p:nvSpPr>
          <p:spPr bwMode="auto">
            <a:xfrm>
              <a:off x="2842" y="3473"/>
              <a:ext cx="135" cy="1"/>
            </a:xfrm>
            <a:prstGeom prst="line">
              <a:avLst/>
            </a:prstGeom>
            <a:grpFill/>
            <a:ln w="9525">
              <a:solidFill>
                <a:schemeClr val="tx1"/>
              </a:solidFill>
              <a:round/>
              <a:headEnd/>
              <a:tailEnd type="triangle" w="med" len="med"/>
            </a:ln>
          </p:spPr>
          <p:txBody>
            <a:bodyPr anchor="ctr"/>
            <a:lstStyle/>
            <a:p>
              <a:endParaRPr lang="fa-IR"/>
            </a:p>
          </p:txBody>
        </p:sp>
        <p:sp>
          <p:nvSpPr>
            <p:cNvPr id="30750" name="Rectangle 148"/>
            <p:cNvSpPr>
              <a:spLocks noChangeArrowheads="1"/>
            </p:cNvSpPr>
            <p:nvPr/>
          </p:nvSpPr>
          <p:spPr bwMode="auto">
            <a:xfrm>
              <a:off x="2977" y="3109"/>
              <a:ext cx="440"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خط مشي کيفيت </a:t>
              </a:r>
              <a:endParaRPr lang="en-US" sz="600" b="1">
                <a:solidFill>
                  <a:srgbClr val="000000"/>
                </a:solidFill>
                <a:cs typeface="B Zar" pitchFamily="2" charset="-78"/>
              </a:endParaRPr>
            </a:p>
          </p:txBody>
        </p:sp>
        <p:sp>
          <p:nvSpPr>
            <p:cNvPr id="30751" name="Rectangle 149"/>
            <p:cNvSpPr>
              <a:spLocks noChangeArrowheads="1"/>
            </p:cNvSpPr>
            <p:nvPr/>
          </p:nvSpPr>
          <p:spPr bwMode="auto">
            <a:xfrm>
              <a:off x="2977" y="3264"/>
              <a:ext cx="440"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اهداف کيفيت </a:t>
              </a:r>
              <a:endParaRPr lang="en-US" sz="600" b="1">
                <a:solidFill>
                  <a:srgbClr val="000000"/>
                </a:solidFill>
                <a:cs typeface="B Zar" pitchFamily="2" charset="-78"/>
              </a:endParaRPr>
            </a:p>
          </p:txBody>
        </p:sp>
        <p:sp>
          <p:nvSpPr>
            <p:cNvPr id="30752" name="Rectangle 150"/>
            <p:cNvSpPr>
              <a:spLocks noChangeArrowheads="1"/>
            </p:cNvSpPr>
            <p:nvPr/>
          </p:nvSpPr>
          <p:spPr bwMode="auto">
            <a:xfrm>
              <a:off x="2977" y="3420"/>
              <a:ext cx="440" cy="64"/>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مسئوليت و اختيارات </a:t>
              </a:r>
              <a:endParaRPr lang="en-US" sz="600" b="1">
                <a:solidFill>
                  <a:srgbClr val="000000"/>
                </a:solidFill>
                <a:cs typeface="B Zar" pitchFamily="2" charset="-78"/>
              </a:endParaRPr>
            </a:p>
          </p:txBody>
        </p:sp>
        <p:sp>
          <p:nvSpPr>
            <p:cNvPr id="30753" name="Rectangle 151"/>
            <p:cNvSpPr>
              <a:spLocks noChangeArrowheads="1"/>
            </p:cNvSpPr>
            <p:nvPr/>
          </p:nvSpPr>
          <p:spPr bwMode="auto">
            <a:xfrm>
              <a:off x="2940" y="3554"/>
              <a:ext cx="477" cy="64"/>
            </a:xfrm>
            <a:prstGeom prst="rect">
              <a:avLst/>
            </a:prstGeom>
            <a:grpFill/>
            <a:ln w="9525" algn="ctr">
              <a:solidFill>
                <a:schemeClr val="tx1"/>
              </a:solidFill>
              <a:miter lim="800000"/>
              <a:headEnd/>
              <a:tailEnd/>
            </a:ln>
          </p:spPr>
          <p:txBody>
            <a:bodyPr wrap="none" lIns="90000" rIns="126000" anchor="ctr" anchorCtr="1"/>
            <a:lstStyle/>
            <a:p>
              <a:pPr eaLnBrk="0" hangingPunct="0">
                <a:lnSpc>
                  <a:spcPct val="90000"/>
                </a:lnSpc>
                <a:spcBef>
                  <a:spcPct val="50000"/>
                </a:spcBef>
              </a:pPr>
              <a:r>
                <a:rPr lang="fa-IR" sz="600" b="1">
                  <a:solidFill>
                    <a:srgbClr val="000000"/>
                  </a:solidFill>
                  <a:cs typeface="B Zar" pitchFamily="2" charset="-78"/>
                </a:rPr>
                <a:t>نتايج بازنگري مديريت</a:t>
              </a:r>
              <a:endParaRPr lang="en-US" sz="600" b="1">
                <a:solidFill>
                  <a:srgbClr val="000000"/>
                </a:solidFill>
                <a:cs typeface="B Zar" pitchFamily="2" charset="-78"/>
              </a:endParaRPr>
            </a:p>
          </p:txBody>
        </p:sp>
        <p:sp>
          <p:nvSpPr>
            <p:cNvPr id="30754" name="Rectangle 152"/>
            <p:cNvSpPr>
              <a:spLocks noChangeArrowheads="1"/>
            </p:cNvSpPr>
            <p:nvPr/>
          </p:nvSpPr>
          <p:spPr bwMode="auto">
            <a:xfrm>
              <a:off x="1680" y="3776"/>
              <a:ext cx="220" cy="113"/>
            </a:xfrm>
            <a:prstGeom prst="rect">
              <a:avLst/>
            </a:prstGeom>
            <a:grpFill/>
            <a:ln w="9525" algn="ctr">
              <a:solidFill>
                <a:schemeClr val="tx1"/>
              </a:solidFill>
              <a:miter lim="800000"/>
              <a:headEnd/>
              <a:tailEnd/>
            </a:ln>
          </p:spPr>
          <p:txBody>
            <a:bodyPr anchor="ctr" anchorCtr="1"/>
            <a:lstStyle/>
            <a:p>
              <a:pPr eaLnBrk="0" hangingPunct="0">
                <a:lnSpc>
                  <a:spcPct val="90000"/>
                </a:lnSpc>
                <a:spcBef>
                  <a:spcPct val="50000"/>
                </a:spcBef>
              </a:pPr>
              <a:r>
                <a:rPr lang="fa-IR" sz="600" b="1">
                  <a:solidFill>
                    <a:srgbClr val="000000"/>
                  </a:solidFill>
                  <a:cs typeface="B Zar" pitchFamily="2" charset="-78"/>
                </a:rPr>
                <a:t>بهبود مستمر</a:t>
              </a:r>
              <a:endParaRPr lang="en-US" sz="600" b="1">
                <a:solidFill>
                  <a:srgbClr val="000000"/>
                </a:solidFill>
                <a:cs typeface="B Zar" pitchFamily="2" charset="-78"/>
              </a:endParaRPr>
            </a:p>
          </p:txBody>
        </p:sp>
        <p:sp>
          <p:nvSpPr>
            <p:cNvPr id="30755" name="Line 153"/>
            <p:cNvSpPr>
              <a:spLocks noChangeShapeType="1"/>
            </p:cNvSpPr>
            <p:nvPr/>
          </p:nvSpPr>
          <p:spPr bwMode="auto">
            <a:xfrm>
              <a:off x="3686" y="3226"/>
              <a:ext cx="98" cy="0"/>
            </a:xfrm>
            <a:prstGeom prst="line">
              <a:avLst/>
            </a:prstGeom>
            <a:grpFill/>
            <a:ln w="9525">
              <a:solidFill>
                <a:schemeClr val="tx1"/>
              </a:solidFill>
              <a:round/>
              <a:headEnd/>
              <a:tailEnd type="triangle" w="med" len="med"/>
            </a:ln>
          </p:spPr>
          <p:txBody>
            <a:bodyPr anchor="ctr"/>
            <a:lstStyle/>
            <a:p>
              <a:endParaRPr lang="fa-IR"/>
            </a:p>
          </p:txBody>
        </p:sp>
        <p:sp>
          <p:nvSpPr>
            <p:cNvPr id="30756" name="AutoShape 154"/>
            <p:cNvSpPr>
              <a:spLocks/>
            </p:cNvSpPr>
            <p:nvPr/>
          </p:nvSpPr>
          <p:spPr bwMode="auto">
            <a:xfrm>
              <a:off x="3417" y="3247"/>
              <a:ext cx="49" cy="339"/>
            </a:xfrm>
            <a:prstGeom prst="rightBrace">
              <a:avLst>
                <a:gd name="adj1" fmla="val 57653"/>
                <a:gd name="adj2" fmla="val 50056"/>
              </a:avLst>
            </a:prstGeom>
            <a:grpFill/>
            <a:ln w="9525">
              <a:solidFill>
                <a:schemeClr val="tx1"/>
              </a:solidFill>
              <a:round/>
              <a:headEnd/>
              <a:tailEnd/>
            </a:ln>
          </p:spPr>
          <p:txBody>
            <a:bodyPr wrap="none" anchor="ctr"/>
            <a:lstStyle/>
            <a:p>
              <a:pPr eaLnBrk="0" hangingPunct="0">
                <a:spcBef>
                  <a:spcPct val="50000"/>
                </a:spcBef>
              </a:pPr>
              <a:endParaRPr lang="fa-IR"/>
            </a:p>
          </p:txBody>
        </p:sp>
        <p:sp>
          <p:nvSpPr>
            <p:cNvPr id="30757" name="Line 155"/>
            <p:cNvSpPr>
              <a:spLocks noChangeShapeType="1"/>
            </p:cNvSpPr>
            <p:nvPr/>
          </p:nvSpPr>
          <p:spPr bwMode="auto">
            <a:xfrm>
              <a:off x="4089" y="3260"/>
              <a:ext cx="111" cy="1"/>
            </a:xfrm>
            <a:prstGeom prst="line">
              <a:avLst/>
            </a:prstGeom>
            <a:grpFill/>
            <a:ln w="9525">
              <a:solidFill>
                <a:schemeClr val="tx1"/>
              </a:solidFill>
              <a:round/>
              <a:headEnd/>
              <a:tailEnd type="triangle" w="med" len="med"/>
            </a:ln>
          </p:spPr>
          <p:txBody>
            <a:bodyPr anchor="ctr"/>
            <a:lstStyle/>
            <a:p>
              <a:endParaRPr lang="fa-IR"/>
            </a:p>
          </p:txBody>
        </p:sp>
        <p:sp>
          <p:nvSpPr>
            <p:cNvPr id="30758" name="Line 156"/>
            <p:cNvSpPr>
              <a:spLocks noChangeShapeType="1"/>
            </p:cNvSpPr>
            <p:nvPr/>
          </p:nvSpPr>
          <p:spPr bwMode="auto">
            <a:xfrm>
              <a:off x="4089" y="3608"/>
              <a:ext cx="111" cy="0"/>
            </a:xfrm>
            <a:prstGeom prst="line">
              <a:avLst/>
            </a:prstGeom>
            <a:grpFill/>
            <a:ln w="9525">
              <a:solidFill>
                <a:schemeClr val="tx1"/>
              </a:solidFill>
              <a:round/>
              <a:headEnd/>
              <a:tailEnd type="triangle" w="med" len="med"/>
            </a:ln>
          </p:spPr>
          <p:txBody>
            <a:bodyPr anchor="ctr"/>
            <a:lstStyle/>
            <a:p>
              <a:endParaRPr lang="fa-IR"/>
            </a:p>
          </p:txBody>
        </p:sp>
        <p:sp>
          <p:nvSpPr>
            <p:cNvPr id="30759" name="Line 157"/>
            <p:cNvSpPr>
              <a:spLocks noChangeShapeType="1"/>
            </p:cNvSpPr>
            <p:nvPr/>
          </p:nvSpPr>
          <p:spPr bwMode="auto">
            <a:xfrm>
              <a:off x="4089" y="3430"/>
              <a:ext cx="111" cy="0"/>
            </a:xfrm>
            <a:prstGeom prst="line">
              <a:avLst/>
            </a:prstGeom>
            <a:grpFill/>
            <a:ln w="9525">
              <a:solidFill>
                <a:schemeClr val="tx1"/>
              </a:solidFill>
              <a:round/>
              <a:headEnd/>
              <a:tailEnd type="triangle" w="med" len="med"/>
            </a:ln>
          </p:spPr>
          <p:txBody>
            <a:bodyPr anchor="ctr"/>
            <a:lstStyle/>
            <a:p>
              <a:endParaRPr lang="fa-IR"/>
            </a:p>
          </p:txBody>
        </p:sp>
        <p:sp>
          <p:nvSpPr>
            <p:cNvPr id="30760" name="Rectangle 158"/>
            <p:cNvSpPr>
              <a:spLocks noChangeArrowheads="1"/>
            </p:cNvSpPr>
            <p:nvPr/>
          </p:nvSpPr>
          <p:spPr bwMode="auto">
            <a:xfrm>
              <a:off x="4200" y="3228"/>
              <a:ext cx="392" cy="64"/>
            </a:xfrm>
            <a:prstGeom prst="rect">
              <a:avLst/>
            </a:prstGeom>
            <a:grpFill/>
            <a:ln w="9525" algn="ctr">
              <a:solidFill>
                <a:schemeClr val="tx1"/>
              </a:solidFill>
              <a:miter lim="800000"/>
              <a:headEnd/>
              <a:tailEnd/>
            </a:ln>
          </p:spPr>
          <p:txBody>
            <a:bodyPr anchor="ctr" anchorCtr="1"/>
            <a:lstStyle/>
            <a:p>
              <a:pPr algn="l" rtl="0" eaLnBrk="0" hangingPunct="0">
                <a:lnSpc>
                  <a:spcPct val="90000"/>
                </a:lnSpc>
                <a:spcBef>
                  <a:spcPct val="50000"/>
                </a:spcBef>
              </a:pPr>
              <a:r>
                <a:rPr lang="ar-SA" sz="600" b="1">
                  <a:solidFill>
                    <a:srgbClr val="000000"/>
                  </a:solidFill>
                  <a:cs typeface="B Zar" pitchFamily="2" charset="-78"/>
                </a:rPr>
                <a:t>منابع انساني </a:t>
              </a:r>
              <a:endParaRPr lang="en-US" sz="600" b="1">
                <a:solidFill>
                  <a:srgbClr val="000000"/>
                </a:solidFill>
                <a:cs typeface="B Zar" pitchFamily="2" charset="-78"/>
              </a:endParaRPr>
            </a:p>
          </p:txBody>
        </p:sp>
        <p:sp>
          <p:nvSpPr>
            <p:cNvPr id="30761" name="Rectangle 159"/>
            <p:cNvSpPr>
              <a:spLocks noChangeArrowheads="1"/>
            </p:cNvSpPr>
            <p:nvPr/>
          </p:nvSpPr>
          <p:spPr bwMode="auto">
            <a:xfrm>
              <a:off x="4200" y="3147"/>
              <a:ext cx="392" cy="64"/>
            </a:xfrm>
            <a:prstGeom prst="rect">
              <a:avLst/>
            </a:prstGeom>
            <a:grpFill/>
            <a:ln w="9525" algn="ctr">
              <a:solidFill>
                <a:schemeClr val="tx1"/>
              </a:solidFill>
              <a:miter lim="800000"/>
              <a:headEnd/>
              <a:tailEnd/>
            </a:ln>
          </p:spPr>
          <p:txBody>
            <a:bodyPr wrap="none" anchor="ctr" anchorCtr="1"/>
            <a:lstStyle/>
            <a:p>
              <a:pPr algn="l" rtl="0" eaLnBrk="0" hangingPunct="0">
                <a:lnSpc>
                  <a:spcPct val="90000"/>
                </a:lnSpc>
                <a:spcBef>
                  <a:spcPct val="50000"/>
                </a:spcBef>
              </a:pPr>
              <a:r>
                <a:rPr lang="fa-IR" sz="600" b="1">
                  <a:solidFill>
                    <a:srgbClr val="000000"/>
                  </a:solidFill>
                  <a:cs typeface="B Zar" pitchFamily="2" charset="-78"/>
                </a:rPr>
                <a:t>فراهم آوري منابع</a:t>
              </a:r>
              <a:endParaRPr lang="en-US" sz="600" b="1">
                <a:solidFill>
                  <a:srgbClr val="000000"/>
                </a:solidFill>
                <a:cs typeface="B Zar" pitchFamily="2" charset="-78"/>
              </a:endParaRPr>
            </a:p>
          </p:txBody>
        </p:sp>
        <p:sp>
          <p:nvSpPr>
            <p:cNvPr id="30762" name="Rectangle 160"/>
            <p:cNvSpPr>
              <a:spLocks noChangeArrowheads="1"/>
            </p:cNvSpPr>
            <p:nvPr/>
          </p:nvSpPr>
          <p:spPr bwMode="auto">
            <a:xfrm>
              <a:off x="4200" y="3309"/>
              <a:ext cx="416" cy="242"/>
            </a:xfrm>
            <a:prstGeom prst="rect">
              <a:avLst/>
            </a:prstGeom>
            <a:grpFill/>
            <a:ln w="9525" algn="ctr">
              <a:solidFill>
                <a:schemeClr val="tx1"/>
              </a:solidFill>
              <a:miter lim="800000"/>
              <a:headEnd/>
              <a:tailEnd/>
            </a:ln>
          </p:spPr>
          <p:txBody>
            <a:bodyPr wrap="none" lIns="90000" tIns="334800" anchor="ctr" anchorCtr="1"/>
            <a:lstStyle/>
            <a:p>
              <a:pPr algn="l" rtl="0" eaLnBrk="0" hangingPunct="0">
                <a:lnSpc>
                  <a:spcPct val="90000"/>
                </a:lnSpc>
                <a:spcBef>
                  <a:spcPct val="50000"/>
                </a:spcBef>
              </a:pPr>
              <a:r>
                <a:rPr lang="fa-IR" sz="700" b="1">
                  <a:solidFill>
                    <a:srgbClr val="000000"/>
                  </a:solidFill>
                  <a:cs typeface="B Zar" pitchFamily="2" charset="-78"/>
                </a:rPr>
                <a:t>   </a:t>
              </a:r>
              <a:r>
                <a:rPr lang="ar-SA" sz="700" b="1">
                  <a:solidFill>
                    <a:srgbClr val="000000"/>
                  </a:solidFill>
                  <a:cs typeface="B Zar" pitchFamily="2" charset="-78"/>
                </a:rPr>
                <a:t>زير ساخت ها</a:t>
              </a:r>
              <a:endParaRPr lang="en-US" sz="700" b="1">
                <a:solidFill>
                  <a:srgbClr val="000000"/>
                </a:solidFill>
                <a:cs typeface="B Zar" pitchFamily="2" charset="-78"/>
              </a:endParaRPr>
            </a:p>
            <a:p>
              <a:pPr algn="l" rtl="0" eaLnBrk="0" hangingPunct="0">
                <a:lnSpc>
                  <a:spcPct val="90000"/>
                </a:lnSpc>
                <a:spcBef>
                  <a:spcPct val="50000"/>
                </a:spcBef>
                <a:buClr>
                  <a:srgbClr val="FF9933"/>
                </a:buClr>
                <a:buSzPct val="80000"/>
                <a:buFontTx/>
                <a:buChar char="•"/>
              </a:pPr>
              <a:r>
                <a:rPr lang="fa-IR" sz="400" b="1">
                  <a:solidFill>
                    <a:srgbClr val="000000"/>
                  </a:solidFill>
                  <a:cs typeface="B Zar" pitchFamily="2" charset="-78"/>
                </a:rPr>
                <a:t> ساختمان ، فضاي کاري</a:t>
              </a:r>
            </a:p>
            <a:p>
              <a:pPr algn="l" rtl="0" eaLnBrk="0" hangingPunct="0">
                <a:lnSpc>
                  <a:spcPct val="90000"/>
                </a:lnSpc>
                <a:spcBef>
                  <a:spcPct val="50000"/>
                </a:spcBef>
                <a:buClr>
                  <a:srgbClr val="FF9933"/>
                </a:buClr>
                <a:buSzPct val="80000"/>
                <a:buFontTx/>
                <a:buChar char="•"/>
              </a:pPr>
              <a:r>
                <a:rPr lang="fa-IR" sz="400" b="1">
                  <a:solidFill>
                    <a:srgbClr val="000000"/>
                  </a:solidFill>
                  <a:cs typeface="B Zar" pitchFamily="2" charset="-78"/>
                </a:rPr>
                <a:t> تسهيلات ، ارتباطات</a:t>
              </a:r>
            </a:p>
            <a:p>
              <a:pPr algn="l" rtl="0" eaLnBrk="0" hangingPunct="0">
                <a:lnSpc>
                  <a:spcPct val="90000"/>
                </a:lnSpc>
                <a:spcBef>
                  <a:spcPct val="50000"/>
                </a:spcBef>
                <a:buClr>
                  <a:srgbClr val="FF9933"/>
                </a:buClr>
                <a:buSzPct val="80000"/>
                <a:buFontTx/>
                <a:buChar char="•"/>
              </a:pPr>
              <a:r>
                <a:rPr lang="fa-IR" sz="400" b="1">
                  <a:solidFill>
                    <a:srgbClr val="000000"/>
                  </a:solidFill>
                  <a:cs typeface="B Zar" pitchFamily="2" charset="-78"/>
                </a:rPr>
                <a:t> تجهيزات فرآيندهاي </a:t>
              </a:r>
              <a:br>
                <a:rPr lang="fa-IR" sz="400" b="1">
                  <a:solidFill>
                    <a:srgbClr val="000000"/>
                  </a:solidFill>
                  <a:cs typeface="B Zar" pitchFamily="2" charset="-78"/>
                </a:rPr>
              </a:br>
              <a:r>
                <a:rPr lang="fa-IR" sz="400" b="1">
                  <a:solidFill>
                    <a:srgbClr val="000000"/>
                  </a:solidFill>
                  <a:cs typeface="B Zar" pitchFamily="2" charset="-78"/>
                </a:rPr>
                <a:t>     توليدي/خدماتي </a:t>
              </a:r>
            </a:p>
            <a:p>
              <a:pPr algn="l" rtl="0" eaLnBrk="0" hangingPunct="0">
                <a:lnSpc>
                  <a:spcPct val="90000"/>
                </a:lnSpc>
                <a:spcBef>
                  <a:spcPct val="50000"/>
                </a:spcBef>
              </a:pPr>
              <a:r>
                <a:rPr lang="fa-IR" sz="600" b="1">
                  <a:solidFill>
                    <a:srgbClr val="000000"/>
                  </a:solidFill>
                  <a:cs typeface="B Zar" pitchFamily="2" charset="-78"/>
                </a:rPr>
                <a:t> </a:t>
              </a:r>
              <a:endParaRPr lang="en-US" sz="600" b="1">
                <a:solidFill>
                  <a:srgbClr val="000000"/>
                </a:solidFill>
                <a:cs typeface="B Zar" pitchFamily="2" charset="-78"/>
              </a:endParaRPr>
            </a:p>
          </p:txBody>
        </p:sp>
        <p:sp>
          <p:nvSpPr>
            <p:cNvPr id="30763" name="Rectangle 161"/>
            <p:cNvSpPr>
              <a:spLocks noChangeArrowheads="1"/>
            </p:cNvSpPr>
            <p:nvPr/>
          </p:nvSpPr>
          <p:spPr bwMode="auto">
            <a:xfrm>
              <a:off x="4200" y="3567"/>
              <a:ext cx="403" cy="81"/>
            </a:xfrm>
            <a:prstGeom prst="rect">
              <a:avLst/>
            </a:prstGeom>
            <a:grpFill/>
            <a:ln w="9525" algn="ctr">
              <a:solidFill>
                <a:schemeClr val="tx1"/>
              </a:solidFill>
              <a:miter lim="800000"/>
              <a:headEnd/>
              <a:tailEnd/>
            </a:ln>
          </p:spPr>
          <p:txBody>
            <a:bodyPr wrap="none" anchor="ctr" anchorCtr="1"/>
            <a:lstStyle/>
            <a:p>
              <a:pPr algn="l" rtl="0" eaLnBrk="0" hangingPunct="0">
                <a:lnSpc>
                  <a:spcPct val="90000"/>
                </a:lnSpc>
                <a:spcBef>
                  <a:spcPct val="50000"/>
                </a:spcBef>
              </a:pPr>
              <a:r>
                <a:rPr lang="ar-SA" sz="600" b="1">
                  <a:solidFill>
                    <a:srgbClr val="000000"/>
                  </a:solidFill>
                  <a:cs typeface="B Zar" pitchFamily="2" charset="-78"/>
                </a:rPr>
                <a:t>محيط کار</a:t>
              </a:r>
              <a:r>
                <a:rPr lang="fa-IR" sz="600" b="1">
                  <a:solidFill>
                    <a:srgbClr val="000000"/>
                  </a:solidFill>
                  <a:cs typeface="B Zar" pitchFamily="2" charset="-78"/>
                </a:rPr>
                <a:t>مناسب </a:t>
              </a:r>
              <a:endParaRPr lang="en-US" sz="600" b="1">
                <a:solidFill>
                  <a:srgbClr val="000000"/>
                </a:solidFill>
                <a:cs typeface="B Zar" pitchFamily="2" charset="-78"/>
              </a:endParaRPr>
            </a:p>
          </p:txBody>
        </p:sp>
        <p:sp>
          <p:nvSpPr>
            <p:cNvPr id="30764" name="AutoShape 162"/>
            <p:cNvSpPr>
              <a:spLocks/>
            </p:cNvSpPr>
            <p:nvPr/>
          </p:nvSpPr>
          <p:spPr bwMode="auto">
            <a:xfrm>
              <a:off x="4592" y="3195"/>
              <a:ext cx="73" cy="421"/>
            </a:xfrm>
            <a:prstGeom prst="rightBrace">
              <a:avLst>
                <a:gd name="adj1" fmla="val 144178"/>
                <a:gd name="adj2" fmla="val 50000"/>
              </a:avLst>
            </a:prstGeom>
            <a:grpFill/>
            <a:ln w="9525">
              <a:solidFill>
                <a:schemeClr val="tx1"/>
              </a:solidFill>
              <a:round/>
              <a:headEnd/>
              <a:tailEnd/>
            </a:ln>
          </p:spPr>
          <p:txBody>
            <a:bodyPr wrap="none" anchor="ctr"/>
            <a:lstStyle/>
            <a:p>
              <a:pPr eaLnBrk="0" hangingPunct="0">
                <a:spcBef>
                  <a:spcPct val="50000"/>
                </a:spcBef>
              </a:pPr>
              <a:endParaRPr lang="fa-IR"/>
            </a:p>
          </p:txBody>
        </p:sp>
        <p:sp>
          <p:nvSpPr>
            <p:cNvPr id="30765" name="Freeform 163"/>
            <p:cNvSpPr>
              <a:spLocks/>
            </p:cNvSpPr>
            <p:nvPr/>
          </p:nvSpPr>
          <p:spPr bwMode="auto">
            <a:xfrm flipH="1">
              <a:off x="4641" y="3259"/>
              <a:ext cx="24" cy="501"/>
            </a:xfrm>
            <a:custGeom>
              <a:avLst/>
              <a:gdLst>
                <a:gd name="T0" fmla="*/ 0 w 1"/>
                <a:gd name="T1" fmla="*/ 0 h 1478"/>
                <a:gd name="T2" fmla="*/ 0 w 1"/>
                <a:gd name="T3" fmla="*/ 2 h 1478"/>
                <a:gd name="T4" fmla="*/ 0 60000 65536"/>
                <a:gd name="T5" fmla="*/ 0 60000 65536"/>
                <a:gd name="T6" fmla="*/ 0 w 1"/>
                <a:gd name="T7" fmla="*/ 0 h 1478"/>
                <a:gd name="T8" fmla="*/ 1 w 1"/>
                <a:gd name="T9" fmla="*/ 1478 h 1478"/>
              </a:gdLst>
              <a:ahLst/>
              <a:cxnLst>
                <a:cxn ang="T4">
                  <a:pos x="T0" y="T1"/>
                </a:cxn>
                <a:cxn ang="T5">
                  <a:pos x="T2" y="T3"/>
                </a:cxn>
              </a:cxnLst>
              <a:rect l="T6" t="T7" r="T8" b="T9"/>
              <a:pathLst>
                <a:path w="1" h="1478">
                  <a:moveTo>
                    <a:pt x="0" y="0"/>
                  </a:moveTo>
                  <a:lnTo>
                    <a:pt x="0" y="1478"/>
                  </a:lnTo>
                </a:path>
              </a:pathLst>
            </a:custGeom>
            <a:grpFill/>
            <a:ln w="9525">
              <a:solidFill>
                <a:schemeClr val="tx1"/>
              </a:solidFill>
              <a:round/>
              <a:headEnd/>
              <a:tailEnd/>
            </a:ln>
          </p:spPr>
          <p:txBody>
            <a:bodyPr anchor="ctr"/>
            <a:lstStyle/>
            <a:p>
              <a:pPr eaLnBrk="0" hangingPunct="0">
                <a:spcBef>
                  <a:spcPct val="50000"/>
                </a:spcBef>
              </a:pPr>
              <a:endParaRPr lang="fa-IR"/>
            </a:p>
          </p:txBody>
        </p:sp>
        <p:sp>
          <p:nvSpPr>
            <p:cNvPr id="30766" name="Line 164"/>
            <p:cNvSpPr>
              <a:spLocks noChangeShapeType="1"/>
            </p:cNvSpPr>
            <p:nvPr/>
          </p:nvSpPr>
          <p:spPr bwMode="auto">
            <a:xfrm flipH="1">
              <a:off x="4567" y="3760"/>
              <a:ext cx="98" cy="0"/>
            </a:xfrm>
            <a:prstGeom prst="line">
              <a:avLst/>
            </a:prstGeom>
            <a:grpFill/>
            <a:ln w="9525">
              <a:solidFill>
                <a:schemeClr val="tx1"/>
              </a:solidFill>
              <a:round/>
              <a:headEnd/>
              <a:tailEnd type="triangle" w="med" len="med"/>
            </a:ln>
          </p:spPr>
          <p:txBody>
            <a:bodyPr anchor="ctr"/>
            <a:lstStyle/>
            <a:p>
              <a:endParaRPr lang="fa-IR"/>
            </a:p>
          </p:txBody>
        </p:sp>
        <p:sp>
          <p:nvSpPr>
            <p:cNvPr id="30767" name="Freeform 165"/>
            <p:cNvSpPr>
              <a:spLocks/>
            </p:cNvSpPr>
            <p:nvPr/>
          </p:nvSpPr>
          <p:spPr bwMode="auto">
            <a:xfrm>
              <a:off x="4086" y="3178"/>
              <a:ext cx="114" cy="0"/>
            </a:xfrm>
            <a:custGeom>
              <a:avLst/>
              <a:gdLst>
                <a:gd name="T0" fmla="*/ 0 w 212"/>
                <a:gd name="T1" fmla="*/ 0 h 6"/>
                <a:gd name="T2" fmla="*/ 5 w 212"/>
                <a:gd name="T3" fmla="*/ 0 h 6"/>
                <a:gd name="T4" fmla="*/ 0 60000 65536"/>
                <a:gd name="T5" fmla="*/ 0 60000 65536"/>
                <a:gd name="T6" fmla="*/ 0 w 212"/>
                <a:gd name="T7" fmla="*/ 0 h 6"/>
                <a:gd name="T8" fmla="*/ 212 w 212"/>
                <a:gd name="T9" fmla="*/ 0 h 6"/>
              </a:gdLst>
              <a:ahLst/>
              <a:cxnLst>
                <a:cxn ang="T4">
                  <a:pos x="T0" y="T1"/>
                </a:cxn>
                <a:cxn ang="T5">
                  <a:pos x="T2" y="T3"/>
                </a:cxn>
              </a:cxnLst>
              <a:rect l="T6" t="T7" r="T8" b="T9"/>
              <a:pathLst>
                <a:path w="212" h="6">
                  <a:moveTo>
                    <a:pt x="0" y="0"/>
                  </a:moveTo>
                  <a:lnTo>
                    <a:pt x="212" y="6"/>
                  </a:lnTo>
                </a:path>
              </a:pathLst>
            </a:custGeom>
            <a:grpFill/>
            <a:ln w="9525">
              <a:solidFill>
                <a:schemeClr val="tx1"/>
              </a:solidFill>
              <a:round/>
              <a:headEnd/>
              <a:tailEnd type="triangle" w="med" len="med"/>
            </a:ln>
          </p:spPr>
          <p:txBody>
            <a:bodyPr anchor="ctr"/>
            <a:lstStyle/>
            <a:p>
              <a:pPr eaLnBrk="0" hangingPunct="0">
                <a:spcBef>
                  <a:spcPct val="50000"/>
                </a:spcBef>
              </a:pPr>
              <a:endParaRPr lang="fa-IR"/>
            </a:p>
          </p:txBody>
        </p:sp>
        <p:sp>
          <p:nvSpPr>
            <p:cNvPr id="30768" name="Rectangle 166"/>
            <p:cNvSpPr>
              <a:spLocks noChangeArrowheads="1"/>
            </p:cNvSpPr>
            <p:nvPr/>
          </p:nvSpPr>
          <p:spPr bwMode="auto">
            <a:xfrm>
              <a:off x="4200" y="3727"/>
              <a:ext cx="367"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منابع در دسترس</a:t>
              </a:r>
              <a:endParaRPr lang="en-US" sz="600" b="1">
                <a:solidFill>
                  <a:srgbClr val="000000"/>
                </a:solidFill>
                <a:cs typeface="B Zar" pitchFamily="2" charset="-78"/>
              </a:endParaRPr>
            </a:p>
          </p:txBody>
        </p:sp>
        <p:sp>
          <p:nvSpPr>
            <p:cNvPr id="30769" name="Line 167"/>
            <p:cNvSpPr>
              <a:spLocks noChangeShapeType="1"/>
            </p:cNvSpPr>
            <p:nvPr/>
          </p:nvSpPr>
          <p:spPr bwMode="auto">
            <a:xfrm flipH="1">
              <a:off x="4073" y="3760"/>
              <a:ext cx="122" cy="0"/>
            </a:xfrm>
            <a:prstGeom prst="line">
              <a:avLst/>
            </a:prstGeom>
            <a:grpFill/>
            <a:ln w="9525">
              <a:solidFill>
                <a:schemeClr val="tx1"/>
              </a:solidFill>
              <a:round/>
              <a:headEnd/>
              <a:tailEnd type="triangle" w="med" len="med"/>
            </a:ln>
          </p:spPr>
          <p:txBody>
            <a:bodyPr anchor="ctr"/>
            <a:lstStyle/>
            <a:p>
              <a:endParaRPr lang="fa-IR"/>
            </a:p>
          </p:txBody>
        </p:sp>
        <p:sp>
          <p:nvSpPr>
            <p:cNvPr id="30770" name="Rectangle 168"/>
            <p:cNvSpPr>
              <a:spLocks noChangeArrowheads="1"/>
            </p:cNvSpPr>
            <p:nvPr/>
          </p:nvSpPr>
          <p:spPr bwMode="auto">
            <a:xfrm>
              <a:off x="4202" y="4151"/>
              <a:ext cx="526" cy="64"/>
            </a:xfrm>
            <a:prstGeom prst="rect">
              <a:avLst/>
            </a:prstGeom>
            <a:grpFill/>
            <a:ln w="9525" algn="ctr">
              <a:solidFill>
                <a:schemeClr val="tx1"/>
              </a:solidFill>
              <a:miter lim="800000"/>
              <a:headEnd/>
              <a:tailEnd/>
            </a:ln>
          </p:spPr>
          <p:txBody>
            <a:bodyPr wrap="none" anchor="ctr" anchorCtr="1"/>
            <a:lstStyle/>
            <a:p>
              <a:pPr algn="l" rtl="0" eaLnBrk="0" hangingPunct="0">
                <a:lnSpc>
                  <a:spcPct val="90000"/>
                </a:lnSpc>
                <a:spcBef>
                  <a:spcPct val="50000"/>
                </a:spcBef>
              </a:pPr>
              <a:r>
                <a:rPr lang="fa-IR" sz="600" b="1">
                  <a:solidFill>
                    <a:srgbClr val="000000"/>
                  </a:solidFill>
                  <a:cs typeface="B Zar" pitchFamily="2" charset="-78"/>
                </a:rPr>
                <a:t>بازخورد مشتريان</a:t>
              </a:r>
              <a:endParaRPr lang="en-US" sz="600" b="1">
                <a:solidFill>
                  <a:srgbClr val="000000"/>
                </a:solidFill>
                <a:cs typeface="B Zar" pitchFamily="2" charset="-78"/>
              </a:endParaRPr>
            </a:p>
          </p:txBody>
        </p:sp>
        <p:sp>
          <p:nvSpPr>
            <p:cNvPr id="30771" name="Line 169"/>
            <p:cNvSpPr>
              <a:spLocks noChangeShapeType="1"/>
            </p:cNvSpPr>
            <p:nvPr/>
          </p:nvSpPr>
          <p:spPr bwMode="auto">
            <a:xfrm flipH="1">
              <a:off x="4082" y="4183"/>
              <a:ext cx="118" cy="0"/>
            </a:xfrm>
            <a:prstGeom prst="line">
              <a:avLst/>
            </a:prstGeom>
            <a:grpFill/>
            <a:ln w="9525">
              <a:solidFill>
                <a:schemeClr val="tx1"/>
              </a:solidFill>
              <a:round/>
              <a:headEnd/>
              <a:tailEnd type="triangle" w="med" len="med"/>
            </a:ln>
          </p:spPr>
          <p:txBody>
            <a:bodyPr anchor="ctr"/>
            <a:lstStyle/>
            <a:p>
              <a:endParaRPr lang="fa-IR"/>
            </a:p>
          </p:txBody>
        </p:sp>
        <p:sp>
          <p:nvSpPr>
            <p:cNvPr id="30772" name="Rectangle 170"/>
            <p:cNvSpPr>
              <a:spLocks noChangeArrowheads="1"/>
            </p:cNvSpPr>
            <p:nvPr/>
          </p:nvSpPr>
          <p:spPr bwMode="auto">
            <a:xfrm>
              <a:off x="4200" y="4051"/>
              <a:ext cx="526" cy="64"/>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خواسته هاي مشتريان</a:t>
              </a:r>
              <a:endParaRPr lang="en-US" sz="600" b="1">
                <a:solidFill>
                  <a:srgbClr val="000000"/>
                </a:solidFill>
                <a:cs typeface="B Zar" pitchFamily="2" charset="-78"/>
              </a:endParaRPr>
            </a:p>
          </p:txBody>
        </p:sp>
        <p:sp>
          <p:nvSpPr>
            <p:cNvPr id="30773" name="Line 171"/>
            <p:cNvSpPr>
              <a:spLocks noChangeShapeType="1"/>
            </p:cNvSpPr>
            <p:nvPr/>
          </p:nvSpPr>
          <p:spPr bwMode="auto">
            <a:xfrm flipH="1">
              <a:off x="4073" y="4083"/>
              <a:ext cx="122" cy="1"/>
            </a:xfrm>
            <a:prstGeom prst="line">
              <a:avLst/>
            </a:prstGeom>
            <a:grpFill/>
            <a:ln w="9525">
              <a:solidFill>
                <a:schemeClr val="tx1"/>
              </a:solidFill>
              <a:round/>
              <a:headEnd/>
              <a:tailEnd type="triangle" w="med" len="med"/>
            </a:ln>
          </p:spPr>
          <p:txBody>
            <a:bodyPr anchor="ctr"/>
            <a:lstStyle/>
            <a:p>
              <a:endParaRPr lang="fa-IR"/>
            </a:p>
          </p:txBody>
        </p:sp>
        <p:sp>
          <p:nvSpPr>
            <p:cNvPr id="30774" name="Rectangle 172"/>
            <p:cNvSpPr>
              <a:spLocks noChangeArrowheads="1"/>
            </p:cNvSpPr>
            <p:nvPr/>
          </p:nvSpPr>
          <p:spPr bwMode="auto">
            <a:xfrm>
              <a:off x="4200" y="3841"/>
              <a:ext cx="526" cy="64"/>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الزامات محصول/ خدمت</a:t>
              </a:r>
              <a:endParaRPr lang="en-US" sz="600" b="1">
                <a:solidFill>
                  <a:srgbClr val="000000"/>
                </a:solidFill>
                <a:cs typeface="B Zar" pitchFamily="2" charset="-78"/>
              </a:endParaRPr>
            </a:p>
          </p:txBody>
        </p:sp>
        <p:sp>
          <p:nvSpPr>
            <p:cNvPr id="30775" name="Line 173"/>
            <p:cNvSpPr>
              <a:spLocks noChangeShapeType="1"/>
            </p:cNvSpPr>
            <p:nvPr/>
          </p:nvSpPr>
          <p:spPr bwMode="auto">
            <a:xfrm flipH="1">
              <a:off x="4073" y="3873"/>
              <a:ext cx="122" cy="0"/>
            </a:xfrm>
            <a:prstGeom prst="line">
              <a:avLst/>
            </a:prstGeom>
            <a:grpFill/>
            <a:ln w="9525">
              <a:solidFill>
                <a:schemeClr val="tx1"/>
              </a:solidFill>
              <a:round/>
              <a:headEnd/>
              <a:tailEnd type="triangle" w="med" len="med"/>
            </a:ln>
          </p:spPr>
          <p:txBody>
            <a:bodyPr anchor="ctr"/>
            <a:lstStyle/>
            <a:p>
              <a:endParaRPr lang="fa-IR"/>
            </a:p>
          </p:txBody>
        </p:sp>
        <p:sp>
          <p:nvSpPr>
            <p:cNvPr id="30776" name="Rectangle 174"/>
            <p:cNvSpPr>
              <a:spLocks noChangeArrowheads="1"/>
            </p:cNvSpPr>
            <p:nvPr/>
          </p:nvSpPr>
          <p:spPr bwMode="auto">
            <a:xfrm>
              <a:off x="4200" y="3953"/>
              <a:ext cx="526"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الزامات دولتي / قانوني</a:t>
              </a:r>
              <a:endParaRPr lang="en-US" sz="600" b="1">
                <a:solidFill>
                  <a:srgbClr val="000000"/>
                </a:solidFill>
                <a:cs typeface="B Zar" pitchFamily="2" charset="-78"/>
              </a:endParaRPr>
            </a:p>
          </p:txBody>
        </p:sp>
        <p:sp>
          <p:nvSpPr>
            <p:cNvPr id="30777" name="Line 175"/>
            <p:cNvSpPr>
              <a:spLocks noChangeShapeType="1"/>
            </p:cNvSpPr>
            <p:nvPr/>
          </p:nvSpPr>
          <p:spPr bwMode="auto">
            <a:xfrm flipH="1">
              <a:off x="4073" y="3986"/>
              <a:ext cx="122" cy="0"/>
            </a:xfrm>
            <a:prstGeom prst="line">
              <a:avLst/>
            </a:prstGeom>
            <a:grpFill/>
            <a:ln w="9525">
              <a:solidFill>
                <a:schemeClr val="tx1"/>
              </a:solidFill>
              <a:round/>
              <a:headEnd/>
              <a:tailEnd type="triangle" w="med" len="med"/>
            </a:ln>
          </p:spPr>
          <p:txBody>
            <a:bodyPr anchor="ctr"/>
            <a:lstStyle/>
            <a:p>
              <a:endParaRPr lang="fa-IR"/>
            </a:p>
          </p:txBody>
        </p:sp>
        <p:sp>
          <p:nvSpPr>
            <p:cNvPr id="30778" name="Rectangle 176"/>
            <p:cNvSpPr>
              <a:spLocks noChangeArrowheads="1"/>
            </p:cNvSpPr>
            <p:nvPr/>
          </p:nvSpPr>
          <p:spPr bwMode="auto">
            <a:xfrm>
              <a:off x="3515" y="3873"/>
              <a:ext cx="171" cy="113"/>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محصول</a:t>
              </a:r>
              <a:endParaRPr lang="en-US" sz="600" b="1">
                <a:solidFill>
                  <a:srgbClr val="000000"/>
                </a:solidFill>
                <a:cs typeface="B Zar" pitchFamily="2" charset="-78"/>
              </a:endParaRPr>
            </a:p>
          </p:txBody>
        </p:sp>
        <p:sp>
          <p:nvSpPr>
            <p:cNvPr id="30779" name="Line 177"/>
            <p:cNvSpPr>
              <a:spLocks noChangeShapeType="1"/>
            </p:cNvSpPr>
            <p:nvPr/>
          </p:nvSpPr>
          <p:spPr bwMode="auto">
            <a:xfrm>
              <a:off x="3681" y="3931"/>
              <a:ext cx="86" cy="0"/>
            </a:xfrm>
            <a:prstGeom prst="line">
              <a:avLst/>
            </a:prstGeom>
            <a:grpFill/>
            <a:ln w="9525">
              <a:solidFill>
                <a:schemeClr val="tx1"/>
              </a:solidFill>
              <a:round/>
              <a:headEnd type="triangle" w="med" len="med"/>
              <a:tailEnd/>
            </a:ln>
          </p:spPr>
          <p:txBody>
            <a:bodyPr anchor="ctr"/>
            <a:lstStyle/>
            <a:p>
              <a:endParaRPr lang="fa-IR"/>
            </a:p>
          </p:txBody>
        </p:sp>
        <p:sp>
          <p:nvSpPr>
            <p:cNvPr id="30780" name="Rectangle 178"/>
            <p:cNvSpPr>
              <a:spLocks noChangeArrowheads="1"/>
            </p:cNvSpPr>
            <p:nvPr/>
          </p:nvSpPr>
          <p:spPr bwMode="auto">
            <a:xfrm>
              <a:off x="2928" y="3953"/>
              <a:ext cx="525"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داده هاي انطباق سيستم</a:t>
              </a:r>
              <a:endParaRPr lang="en-US" sz="600" b="1">
                <a:solidFill>
                  <a:srgbClr val="000000"/>
                </a:solidFill>
                <a:cs typeface="B Zar" pitchFamily="2" charset="-78"/>
              </a:endParaRPr>
            </a:p>
          </p:txBody>
        </p:sp>
        <p:sp>
          <p:nvSpPr>
            <p:cNvPr id="30781" name="Line 179"/>
            <p:cNvSpPr>
              <a:spLocks noChangeShapeType="1"/>
            </p:cNvSpPr>
            <p:nvPr/>
          </p:nvSpPr>
          <p:spPr bwMode="auto">
            <a:xfrm flipH="1">
              <a:off x="2800" y="3986"/>
              <a:ext cx="123" cy="0"/>
            </a:xfrm>
            <a:prstGeom prst="line">
              <a:avLst/>
            </a:prstGeom>
            <a:grpFill/>
            <a:ln w="9525">
              <a:solidFill>
                <a:schemeClr val="tx1"/>
              </a:solidFill>
              <a:round/>
              <a:headEnd/>
              <a:tailEnd type="triangle" w="med" len="med"/>
            </a:ln>
          </p:spPr>
          <p:txBody>
            <a:bodyPr anchor="ctr"/>
            <a:lstStyle/>
            <a:p>
              <a:endParaRPr lang="fa-IR"/>
            </a:p>
          </p:txBody>
        </p:sp>
        <p:sp>
          <p:nvSpPr>
            <p:cNvPr id="30782" name="Rectangle 180"/>
            <p:cNvSpPr>
              <a:spLocks noChangeArrowheads="1"/>
            </p:cNvSpPr>
            <p:nvPr/>
          </p:nvSpPr>
          <p:spPr bwMode="auto">
            <a:xfrm>
              <a:off x="2928" y="4066"/>
              <a:ext cx="525"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داده هاي</a:t>
              </a:r>
              <a:r>
                <a:rPr lang="fa-IR" sz="600" b="1">
                  <a:solidFill>
                    <a:srgbClr val="000000"/>
                  </a:solidFill>
                  <a:cs typeface="B Zar" pitchFamily="2" charset="-78"/>
                </a:rPr>
                <a:t> عملکرد فرآيند</a:t>
              </a:r>
              <a:endParaRPr lang="en-US" sz="600" b="1">
                <a:solidFill>
                  <a:srgbClr val="000000"/>
                </a:solidFill>
                <a:cs typeface="B Zar" pitchFamily="2" charset="-78"/>
              </a:endParaRPr>
            </a:p>
          </p:txBody>
        </p:sp>
        <p:sp>
          <p:nvSpPr>
            <p:cNvPr id="30783" name="Line 181"/>
            <p:cNvSpPr>
              <a:spLocks noChangeShapeType="1"/>
            </p:cNvSpPr>
            <p:nvPr/>
          </p:nvSpPr>
          <p:spPr bwMode="auto">
            <a:xfrm flipH="1">
              <a:off x="2800" y="4099"/>
              <a:ext cx="123" cy="0"/>
            </a:xfrm>
            <a:prstGeom prst="line">
              <a:avLst/>
            </a:prstGeom>
            <a:grpFill/>
            <a:ln w="9525">
              <a:solidFill>
                <a:schemeClr val="tx1"/>
              </a:solidFill>
              <a:round/>
              <a:headEnd/>
              <a:tailEnd type="triangle" w="med" len="med"/>
            </a:ln>
          </p:spPr>
          <p:txBody>
            <a:bodyPr anchor="ctr"/>
            <a:lstStyle/>
            <a:p>
              <a:endParaRPr lang="fa-IR"/>
            </a:p>
          </p:txBody>
        </p:sp>
        <p:sp>
          <p:nvSpPr>
            <p:cNvPr id="30784" name="Rectangle 182"/>
            <p:cNvSpPr>
              <a:spLocks noChangeArrowheads="1"/>
            </p:cNvSpPr>
            <p:nvPr/>
          </p:nvSpPr>
          <p:spPr bwMode="auto">
            <a:xfrm>
              <a:off x="2928" y="3727"/>
              <a:ext cx="525"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داده هاي کيفِت محصول</a:t>
              </a:r>
              <a:endParaRPr lang="en-US" sz="600" b="1">
                <a:solidFill>
                  <a:srgbClr val="000000"/>
                </a:solidFill>
                <a:cs typeface="B Zar" pitchFamily="2" charset="-78"/>
              </a:endParaRPr>
            </a:p>
          </p:txBody>
        </p:sp>
        <p:sp>
          <p:nvSpPr>
            <p:cNvPr id="30785" name="Line 183"/>
            <p:cNvSpPr>
              <a:spLocks noChangeShapeType="1"/>
            </p:cNvSpPr>
            <p:nvPr/>
          </p:nvSpPr>
          <p:spPr bwMode="auto">
            <a:xfrm flipH="1">
              <a:off x="2800" y="3760"/>
              <a:ext cx="123" cy="0"/>
            </a:xfrm>
            <a:prstGeom prst="line">
              <a:avLst/>
            </a:prstGeom>
            <a:grpFill/>
            <a:ln w="9525">
              <a:solidFill>
                <a:schemeClr val="tx1"/>
              </a:solidFill>
              <a:round/>
              <a:headEnd/>
              <a:tailEnd type="triangle" w="med" len="med"/>
            </a:ln>
          </p:spPr>
          <p:txBody>
            <a:bodyPr anchor="ctr"/>
            <a:lstStyle/>
            <a:p>
              <a:endParaRPr lang="fa-IR"/>
            </a:p>
          </p:txBody>
        </p:sp>
        <p:sp>
          <p:nvSpPr>
            <p:cNvPr id="30786" name="Rectangle 184"/>
            <p:cNvSpPr>
              <a:spLocks noChangeArrowheads="1"/>
            </p:cNvSpPr>
            <p:nvPr/>
          </p:nvSpPr>
          <p:spPr bwMode="auto">
            <a:xfrm>
              <a:off x="2928" y="3840"/>
              <a:ext cx="525" cy="65"/>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600" b="1">
                  <a:solidFill>
                    <a:srgbClr val="000000"/>
                  </a:solidFill>
                  <a:cs typeface="B Zar" pitchFamily="2" charset="-78"/>
                </a:rPr>
                <a:t>داده هاي </a:t>
              </a:r>
              <a:r>
                <a:rPr lang="ar-SA" sz="600" b="1">
                  <a:solidFill>
                    <a:srgbClr val="000000"/>
                  </a:solidFill>
                  <a:cs typeface="B Zar" pitchFamily="2" charset="-78"/>
                </a:rPr>
                <a:t>رضايت مشتريان</a:t>
              </a:r>
              <a:endParaRPr lang="en-US" sz="600" b="1">
                <a:solidFill>
                  <a:srgbClr val="000000"/>
                </a:solidFill>
                <a:cs typeface="B Zar" pitchFamily="2" charset="-78"/>
              </a:endParaRPr>
            </a:p>
          </p:txBody>
        </p:sp>
        <p:sp>
          <p:nvSpPr>
            <p:cNvPr id="30787" name="Line 185"/>
            <p:cNvSpPr>
              <a:spLocks noChangeShapeType="1"/>
            </p:cNvSpPr>
            <p:nvPr/>
          </p:nvSpPr>
          <p:spPr bwMode="auto">
            <a:xfrm flipH="1">
              <a:off x="2800" y="3873"/>
              <a:ext cx="123" cy="0"/>
            </a:xfrm>
            <a:prstGeom prst="line">
              <a:avLst/>
            </a:prstGeom>
            <a:grpFill/>
            <a:ln w="9525">
              <a:solidFill>
                <a:schemeClr val="tx1"/>
              </a:solidFill>
              <a:round/>
              <a:headEnd/>
              <a:tailEnd type="triangle" w="med" len="med"/>
            </a:ln>
          </p:spPr>
          <p:txBody>
            <a:bodyPr anchor="ctr"/>
            <a:lstStyle/>
            <a:p>
              <a:endParaRPr lang="fa-IR"/>
            </a:p>
          </p:txBody>
        </p:sp>
        <p:sp>
          <p:nvSpPr>
            <p:cNvPr id="30788" name="AutoShape 186"/>
            <p:cNvSpPr>
              <a:spLocks/>
            </p:cNvSpPr>
            <p:nvPr/>
          </p:nvSpPr>
          <p:spPr bwMode="auto">
            <a:xfrm>
              <a:off x="3437" y="3759"/>
              <a:ext cx="73" cy="340"/>
            </a:xfrm>
            <a:prstGeom prst="rightBrace">
              <a:avLst>
                <a:gd name="adj1" fmla="val 38813"/>
                <a:gd name="adj2" fmla="val 50056"/>
              </a:avLst>
            </a:prstGeom>
            <a:grpFill/>
            <a:ln w="9525">
              <a:solidFill>
                <a:schemeClr val="tx1"/>
              </a:solidFill>
              <a:round/>
              <a:headEnd/>
              <a:tailEnd/>
            </a:ln>
          </p:spPr>
          <p:txBody>
            <a:bodyPr wrap="none" anchor="ctr"/>
            <a:lstStyle/>
            <a:p>
              <a:pPr eaLnBrk="0" hangingPunct="0">
                <a:spcBef>
                  <a:spcPct val="50000"/>
                </a:spcBef>
              </a:pPr>
              <a:endParaRPr lang="fa-IR"/>
            </a:p>
          </p:txBody>
        </p:sp>
        <p:sp>
          <p:nvSpPr>
            <p:cNvPr id="30789" name="Line 187"/>
            <p:cNvSpPr>
              <a:spLocks noChangeShapeType="1"/>
            </p:cNvSpPr>
            <p:nvPr/>
          </p:nvSpPr>
          <p:spPr bwMode="auto">
            <a:xfrm>
              <a:off x="2843" y="3586"/>
              <a:ext cx="97" cy="0"/>
            </a:xfrm>
            <a:prstGeom prst="line">
              <a:avLst/>
            </a:prstGeom>
            <a:grpFill/>
            <a:ln w="9525">
              <a:solidFill>
                <a:schemeClr val="tx1"/>
              </a:solidFill>
              <a:round/>
              <a:headEnd/>
              <a:tailEnd type="triangle" w="med" len="med"/>
            </a:ln>
          </p:spPr>
          <p:txBody>
            <a:bodyPr anchor="ctr"/>
            <a:lstStyle/>
            <a:p>
              <a:endParaRPr lang="fa-IR"/>
            </a:p>
          </p:txBody>
        </p:sp>
        <p:sp>
          <p:nvSpPr>
            <p:cNvPr id="30790" name="Line 188"/>
            <p:cNvSpPr>
              <a:spLocks noChangeShapeType="1"/>
            </p:cNvSpPr>
            <p:nvPr/>
          </p:nvSpPr>
          <p:spPr bwMode="auto">
            <a:xfrm>
              <a:off x="1925" y="3453"/>
              <a:ext cx="0" cy="452"/>
            </a:xfrm>
            <a:prstGeom prst="line">
              <a:avLst/>
            </a:prstGeom>
            <a:grpFill/>
            <a:ln w="9525">
              <a:solidFill>
                <a:schemeClr val="tx1"/>
              </a:solidFill>
              <a:round/>
              <a:headEnd/>
              <a:tailEnd/>
            </a:ln>
          </p:spPr>
          <p:txBody>
            <a:bodyPr anchor="ctr"/>
            <a:lstStyle/>
            <a:p>
              <a:endParaRPr lang="fa-IR"/>
            </a:p>
          </p:txBody>
        </p:sp>
        <p:sp>
          <p:nvSpPr>
            <p:cNvPr id="30791" name="Rectangle 189"/>
            <p:cNvSpPr>
              <a:spLocks noChangeArrowheads="1"/>
            </p:cNvSpPr>
            <p:nvPr/>
          </p:nvSpPr>
          <p:spPr bwMode="auto">
            <a:xfrm>
              <a:off x="1998" y="3760"/>
              <a:ext cx="416" cy="64"/>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اقدام هاي اصلاحي</a:t>
              </a:r>
              <a:endParaRPr lang="en-US" sz="600" b="1">
                <a:solidFill>
                  <a:srgbClr val="000000"/>
                </a:solidFill>
                <a:cs typeface="B Zar" pitchFamily="2" charset="-78"/>
              </a:endParaRPr>
            </a:p>
          </p:txBody>
        </p:sp>
        <p:sp>
          <p:nvSpPr>
            <p:cNvPr id="30792" name="Rectangle 190"/>
            <p:cNvSpPr>
              <a:spLocks noChangeArrowheads="1"/>
            </p:cNvSpPr>
            <p:nvPr/>
          </p:nvSpPr>
          <p:spPr bwMode="auto">
            <a:xfrm>
              <a:off x="1998" y="3986"/>
              <a:ext cx="416" cy="64"/>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ar-SA" sz="600" b="1">
                  <a:solidFill>
                    <a:srgbClr val="000000"/>
                  </a:solidFill>
                  <a:cs typeface="B Zar" pitchFamily="2" charset="-78"/>
                </a:rPr>
                <a:t>اقدام هاي پيشگيرانه</a:t>
              </a:r>
              <a:endParaRPr lang="en-US" sz="600" b="1">
                <a:solidFill>
                  <a:srgbClr val="000000"/>
                </a:solidFill>
                <a:cs typeface="B Zar" pitchFamily="2" charset="-78"/>
              </a:endParaRPr>
            </a:p>
          </p:txBody>
        </p:sp>
        <p:sp>
          <p:nvSpPr>
            <p:cNvPr id="30793" name="Line 191"/>
            <p:cNvSpPr>
              <a:spLocks noChangeShapeType="1"/>
            </p:cNvSpPr>
            <p:nvPr/>
          </p:nvSpPr>
          <p:spPr bwMode="auto">
            <a:xfrm flipH="1">
              <a:off x="2414" y="4018"/>
              <a:ext cx="74" cy="1"/>
            </a:xfrm>
            <a:prstGeom prst="line">
              <a:avLst/>
            </a:prstGeom>
            <a:grpFill/>
            <a:ln w="9525">
              <a:solidFill>
                <a:schemeClr val="tx1"/>
              </a:solidFill>
              <a:round/>
              <a:headEnd/>
              <a:tailEnd type="triangle" w="med" len="med"/>
            </a:ln>
          </p:spPr>
          <p:txBody>
            <a:bodyPr anchor="ctr"/>
            <a:lstStyle/>
            <a:p>
              <a:endParaRPr lang="fa-IR"/>
            </a:p>
          </p:txBody>
        </p:sp>
        <p:sp>
          <p:nvSpPr>
            <p:cNvPr id="30794" name="Line 192"/>
            <p:cNvSpPr>
              <a:spLocks noChangeShapeType="1"/>
            </p:cNvSpPr>
            <p:nvPr/>
          </p:nvSpPr>
          <p:spPr bwMode="auto">
            <a:xfrm flipH="1">
              <a:off x="2414" y="3792"/>
              <a:ext cx="74" cy="0"/>
            </a:xfrm>
            <a:prstGeom prst="line">
              <a:avLst/>
            </a:prstGeom>
            <a:grpFill/>
            <a:ln w="9525">
              <a:solidFill>
                <a:schemeClr val="tx1"/>
              </a:solidFill>
              <a:round/>
              <a:headEnd/>
              <a:tailEnd type="triangle" w="med" len="med"/>
            </a:ln>
          </p:spPr>
          <p:txBody>
            <a:bodyPr anchor="ctr"/>
            <a:lstStyle/>
            <a:p>
              <a:endParaRPr lang="fa-IR"/>
            </a:p>
          </p:txBody>
        </p:sp>
        <p:sp>
          <p:nvSpPr>
            <p:cNvPr id="30795" name="AutoShape 193"/>
            <p:cNvSpPr>
              <a:spLocks/>
            </p:cNvSpPr>
            <p:nvPr/>
          </p:nvSpPr>
          <p:spPr bwMode="auto">
            <a:xfrm>
              <a:off x="1920" y="3792"/>
              <a:ext cx="73" cy="226"/>
            </a:xfrm>
            <a:prstGeom prst="leftBrace">
              <a:avLst>
                <a:gd name="adj1" fmla="val 25799"/>
                <a:gd name="adj2" fmla="val 50000"/>
              </a:avLst>
            </a:prstGeom>
            <a:grpFill/>
            <a:ln w="9525">
              <a:solidFill>
                <a:schemeClr val="tx1"/>
              </a:solidFill>
              <a:round/>
              <a:headEnd/>
              <a:tailEnd/>
            </a:ln>
          </p:spPr>
          <p:txBody>
            <a:bodyPr wrap="none" anchor="ctr"/>
            <a:lstStyle/>
            <a:p>
              <a:pPr eaLnBrk="0" hangingPunct="0">
                <a:spcBef>
                  <a:spcPct val="50000"/>
                </a:spcBef>
              </a:pPr>
              <a:endParaRPr lang="fa-IR"/>
            </a:p>
          </p:txBody>
        </p:sp>
        <p:sp>
          <p:nvSpPr>
            <p:cNvPr id="30796" name="Line 194"/>
            <p:cNvSpPr>
              <a:spLocks noChangeShapeType="1"/>
            </p:cNvSpPr>
            <p:nvPr/>
          </p:nvSpPr>
          <p:spPr bwMode="auto">
            <a:xfrm flipH="1">
              <a:off x="1619" y="3904"/>
              <a:ext cx="306" cy="1"/>
            </a:xfrm>
            <a:prstGeom prst="line">
              <a:avLst/>
            </a:prstGeom>
            <a:grpFill/>
            <a:ln w="9525">
              <a:solidFill>
                <a:schemeClr val="tx1"/>
              </a:solidFill>
              <a:round/>
              <a:headEnd/>
              <a:tailEnd type="triangle" w="med" len="med"/>
            </a:ln>
          </p:spPr>
          <p:txBody>
            <a:bodyPr anchor="ctr"/>
            <a:lstStyle/>
            <a:p>
              <a:endParaRPr lang="fa-IR"/>
            </a:p>
          </p:txBody>
        </p:sp>
        <p:sp>
          <p:nvSpPr>
            <p:cNvPr id="30797" name="Rectangle 195"/>
            <p:cNvSpPr>
              <a:spLocks noChangeArrowheads="1"/>
            </p:cNvSpPr>
            <p:nvPr/>
          </p:nvSpPr>
          <p:spPr bwMode="auto">
            <a:xfrm>
              <a:off x="3466" y="3269"/>
              <a:ext cx="220" cy="113"/>
            </a:xfrm>
            <a:prstGeom prst="rect">
              <a:avLst/>
            </a:prstGeom>
            <a:grpFill/>
            <a:ln w="9525" algn="ctr">
              <a:solidFill>
                <a:schemeClr val="tx1"/>
              </a:solidFill>
              <a:miter lim="800000"/>
              <a:headEnd/>
              <a:tailEnd/>
            </a:ln>
          </p:spPr>
          <p:txBody>
            <a:bodyPr wrap="none" anchor="ctr" anchorCtr="1"/>
            <a:lstStyle/>
            <a:p>
              <a:pPr eaLnBrk="0" hangingPunct="0">
                <a:lnSpc>
                  <a:spcPct val="90000"/>
                </a:lnSpc>
                <a:spcBef>
                  <a:spcPct val="50000"/>
                </a:spcBef>
              </a:pPr>
              <a:r>
                <a:rPr lang="fa-IR" sz="500" b="1">
                  <a:solidFill>
                    <a:srgbClr val="000000"/>
                  </a:solidFill>
                  <a:cs typeface="B Zar" pitchFamily="2" charset="-78"/>
                </a:rPr>
                <a:t>نياز به منابع</a:t>
              </a:r>
              <a:endParaRPr lang="en-US" sz="500" b="1">
                <a:solidFill>
                  <a:srgbClr val="000000"/>
                </a:solidFill>
                <a:cs typeface="B Zar" pitchFamily="2" charset="-78"/>
              </a:endParaRPr>
            </a:p>
          </p:txBody>
        </p:sp>
      </p:grpSp>
      <p:sp>
        <p:nvSpPr>
          <p:cNvPr id="3689668" name="Rectangle 196"/>
          <p:cNvSpPr>
            <a:spLocks noChangeArrowheads="1"/>
          </p:cNvSpPr>
          <p:nvPr/>
        </p:nvSpPr>
        <p:spPr bwMode="auto">
          <a:xfrm>
            <a:off x="1501775" y="5006975"/>
            <a:ext cx="2032000" cy="323850"/>
          </a:xfrm>
          <a:prstGeom prst="rect">
            <a:avLst/>
          </a:prstGeom>
          <a:noFill/>
          <a:ln w="9525">
            <a:noFill/>
            <a:miter lim="800000"/>
            <a:headEnd/>
            <a:tailEnd/>
          </a:ln>
        </p:spPr>
        <p:txBody>
          <a:bodyPr lIns="9525" tIns="9525" rIns="9525" bIns="9525" anchor="ctr">
            <a:spAutoFit/>
          </a:bodyPr>
          <a:lstStyle/>
          <a:p>
            <a:pPr algn="ctr" defTabSz="974725" eaLnBrk="0" hangingPunct="0">
              <a:spcBef>
                <a:spcPct val="50000"/>
              </a:spcBef>
            </a:pPr>
            <a:r>
              <a:rPr lang="fa-IR" sz="2000" b="1"/>
              <a:t>فرآيندهاي پشتيباني</a:t>
            </a:r>
          </a:p>
        </p:txBody>
      </p:sp>
      <p:sp>
        <p:nvSpPr>
          <p:cNvPr id="3689669" name="Rectangle 197"/>
          <p:cNvSpPr>
            <a:spLocks noChangeArrowheads="1"/>
          </p:cNvSpPr>
          <p:nvPr/>
        </p:nvSpPr>
        <p:spPr bwMode="auto">
          <a:xfrm>
            <a:off x="1484313" y="5619750"/>
            <a:ext cx="2378075" cy="323850"/>
          </a:xfrm>
          <a:prstGeom prst="rect">
            <a:avLst/>
          </a:prstGeom>
          <a:noFill/>
          <a:ln w="9525">
            <a:noFill/>
            <a:miter lim="800000"/>
            <a:headEnd/>
            <a:tailEnd/>
          </a:ln>
        </p:spPr>
        <p:txBody>
          <a:bodyPr lIns="9525" tIns="9525" rIns="9525" bIns="9525" anchor="ctr">
            <a:spAutoFit/>
          </a:bodyPr>
          <a:lstStyle/>
          <a:p>
            <a:pPr algn="ctr" defTabSz="974725" eaLnBrk="0" hangingPunct="0">
              <a:spcBef>
                <a:spcPct val="50000"/>
              </a:spcBef>
            </a:pPr>
            <a:r>
              <a:rPr lang="fa-IR" sz="2000" b="1"/>
              <a:t>فرآيند هاي کسب و کار</a:t>
            </a:r>
          </a:p>
        </p:txBody>
      </p:sp>
      <p:sp>
        <p:nvSpPr>
          <p:cNvPr id="3689670" name="Line 198"/>
          <p:cNvSpPr>
            <a:spLocks noChangeShapeType="1"/>
          </p:cNvSpPr>
          <p:nvPr/>
        </p:nvSpPr>
        <p:spPr bwMode="auto">
          <a:xfrm flipH="1">
            <a:off x="901700" y="5184775"/>
            <a:ext cx="527050" cy="0"/>
          </a:xfrm>
          <a:prstGeom prst="line">
            <a:avLst/>
          </a:prstGeom>
          <a:noFill/>
          <a:ln w="57150">
            <a:solidFill>
              <a:schemeClr val="tx1"/>
            </a:solidFill>
            <a:round/>
            <a:headEnd type="arrow" w="lg" len="lg"/>
            <a:tailEnd/>
          </a:ln>
        </p:spPr>
        <p:txBody>
          <a:bodyPr lIns="9525" tIns="9525" rIns="9525" bIns="9525" anchor="ctr">
            <a:spAutoFit/>
          </a:bodyPr>
          <a:lstStyle/>
          <a:p>
            <a:endParaRPr lang="fa-IR"/>
          </a:p>
        </p:txBody>
      </p:sp>
      <p:sp>
        <p:nvSpPr>
          <p:cNvPr id="3689671" name="Rectangle 199"/>
          <p:cNvSpPr>
            <a:spLocks noChangeArrowheads="1"/>
          </p:cNvSpPr>
          <p:nvPr/>
        </p:nvSpPr>
        <p:spPr bwMode="auto">
          <a:xfrm>
            <a:off x="2808288" y="6214017"/>
            <a:ext cx="3332162" cy="511679"/>
          </a:xfrm>
          <a:prstGeom prst="rect">
            <a:avLst/>
          </a:prstGeom>
          <a:noFill/>
          <a:ln w="9525">
            <a:noFill/>
            <a:miter lim="800000"/>
            <a:headEnd/>
            <a:tailEnd/>
          </a:ln>
        </p:spPr>
        <p:txBody>
          <a:bodyPr lIns="9525" tIns="9525" rIns="9525" bIns="9525" anchor="ctr">
            <a:spAutoFit/>
          </a:bodyPr>
          <a:lstStyle/>
          <a:p>
            <a:pPr marL="609600" indent="-609600" defTabSz="974725" eaLnBrk="0" hangingPunct="0">
              <a:spcBef>
                <a:spcPct val="50000"/>
              </a:spcBef>
            </a:pPr>
            <a:r>
              <a:rPr lang="ar-SA" sz="3200" b="1">
                <a:solidFill>
                  <a:srgbClr val="000099"/>
                </a:solidFill>
                <a:cs typeface="Titr" pitchFamily="2" charset="-78"/>
              </a:rPr>
              <a:t>سيستمي </a:t>
            </a:r>
            <a:r>
              <a:rPr lang="fa-IR" sz="3200" b="1">
                <a:solidFill>
                  <a:srgbClr val="000099"/>
                </a:solidFill>
                <a:cs typeface="Titr" pitchFamily="2" charset="-78"/>
              </a:rPr>
              <a:t>از فرآيندها</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89474"/>
                                        </p:tgtEl>
                                        <p:attrNameLst>
                                          <p:attrName>style.visibility</p:attrName>
                                        </p:attrNameLst>
                                      </p:cBhvr>
                                      <p:to>
                                        <p:strVal val="visible"/>
                                      </p:to>
                                    </p:set>
                                    <p:animEffect transition="in" filter="strips(downLeft)">
                                      <p:cBhvr>
                                        <p:cTn id="7" dur="2000"/>
                                        <p:tgtEl>
                                          <p:spTgt spid="3689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689475">
                                            <p:txEl>
                                              <p:pRg st="0" end="0"/>
                                            </p:txEl>
                                          </p:spTgt>
                                        </p:tgtEl>
                                        <p:attrNameLst>
                                          <p:attrName>style.visibility</p:attrName>
                                        </p:attrNameLst>
                                      </p:cBhvr>
                                      <p:to>
                                        <p:strVal val="visible"/>
                                      </p:to>
                                    </p:set>
                                    <p:anim calcmode="lin" valueType="num">
                                      <p:cBhvr>
                                        <p:cTn id="12" dur="2000" fill="hold"/>
                                        <p:tgtEl>
                                          <p:spTgt spid="3689475">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689475">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6894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689475">
                                            <p:txEl>
                                              <p:pRg st="1" end="1"/>
                                            </p:txEl>
                                          </p:spTgt>
                                        </p:tgtEl>
                                        <p:attrNameLst>
                                          <p:attrName>style.visibility</p:attrName>
                                        </p:attrNameLst>
                                      </p:cBhvr>
                                      <p:to>
                                        <p:strVal val="visible"/>
                                      </p:to>
                                    </p:set>
                                    <p:anim calcmode="lin" valueType="num">
                                      <p:cBhvr>
                                        <p:cTn id="19" dur="2000" fill="hold"/>
                                        <p:tgtEl>
                                          <p:spTgt spid="3689475">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689475">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68947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689598"/>
                                        </p:tgtEl>
                                        <p:attrNameLst>
                                          <p:attrName>style.visibility</p:attrName>
                                        </p:attrNameLst>
                                      </p:cBhvr>
                                      <p:to>
                                        <p:strVal val="visible"/>
                                      </p:to>
                                    </p:set>
                                    <p:animEffect transition="in" filter="diamond(in)">
                                      <p:cBhvr>
                                        <p:cTn id="26" dur="2000"/>
                                        <p:tgtEl>
                                          <p:spTgt spid="3689598"/>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3689599"/>
                                        </p:tgtEl>
                                        <p:attrNameLst>
                                          <p:attrName>style.visibility</p:attrName>
                                        </p:attrNameLst>
                                      </p:cBhvr>
                                      <p:to>
                                        <p:strVal val="visible"/>
                                      </p:to>
                                    </p:set>
                                    <p:animEffect transition="in" filter="diamond(in)">
                                      <p:cBhvr>
                                        <p:cTn id="29" dur="2000"/>
                                        <p:tgtEl>
                                          <p:spTgt spid="368959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689600"/>
                                        </p:tgtEl>
                                        <p:attrNameLst>
                                          <p:attrName>style.visibility</p:attrName>
                                        </p:attrNameLst>
                                      </p:cBhvr>
                                      <p:to>
                                        <p:strVal val="visible"/>
                                      </p:to>
                                    </p:set>
                                    <p:animEffect transition="in" filter="diamond(in)">
                                      <p:cBhvr>
                                        <p:cTn id="32" dur="2000"/>
                                        <p:tgtEl>
                                          <p:spTgt spid="3689600"/>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689601"/>
                                        </p:tgtEl>
                                        <p:attrNameLst>
                                          <p:attrName>style.visibility</p:attrName>
                                        </p:attrNameLst>
                                      </p:cBhvr>
                                      <p:to>
                                        <p:strVal val="visible"/>
                                      </p:to>
                                    </p:set>
                                    <p:animEffect transition="in" filter="diamond(in)">
                                      <p:cBhvr>
                                        <p:cTn id="35" dur="2000"/>
                                        <p:tgtEl>
                                          <p:spTgt spid="3689601"/>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689602"/>
                                        </p:tgtEl>
                                        <p:attrNameLst>
                                          <p:attrName>style.visibility</p:attrName>
                                        </p:attrNameLst>
                                      </p:cBhvr>
                                      <p:to>
                                        <p:strVal val="visible"/>
                                      </p:to>
                                    </p:set>
                                    <p:animEffect transition="in" filter="diamond(in)">
                                      <p:cBhvr>
                                        <p:cTn id="38" dur="2000"/>
                                        <p:tgtEl>
                                          <p:spTgt spid="368960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689603"/>
                                        </p:tgtEl>
                                        <p:attrNameLst>
                                          <p:attrName>style.visibility</p:attrName>
                                        </p:attrNameLst>
                                      </p:cBhvr>
                                      <p:to>
                                        <p:strVal val="visible"/>
                                      </p:to>
                                    </p:set>
                                    <p:animEffect transition="in" filter="diamond(in)">
                                      <p:cBhvr>
                                        <p:cTn id="41" dur="2000"/>
                                        <p:tgtEl>
                                          <p:spTgt spid="368960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689604"/>
                                        </p:tgtEl>
                                        <p:attrNameLst>
                                          <p:attrName>style.visibility</p:attrName>
                                        </p:attrNameLst>
                                      </p:cBhvr>
                                      <p:to>
                                        <p:strVal val="visible"/>
                                      </p:to>
                                    </p:set>
                                    <p:animEffect transition="in" filter="diamond(in)">
                                      <p:cBhvr>
                                        <p:cTn id="44" dur="2000"/>
                                        <p:tgtEl>
                                          <p:spTgt spid="3689604"/>
                                        </p:tgtEl>
                                      </p:cBhvr>
                                    </p:animEffect>
                                  </p:childTnLst>
                                </p:cTn>
                              </p:par>
                              <p:par>
                                <p:cTn id="45" presetID="8" presetClass="entr" presetSubtype="16"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amond(in)">
                                      <p:cBhvr>
                                        <p:cTn id="47" dur="2000"/>
                                        <p:tgtEl>
                                          <p:spTgt spid="2"/>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3689668"/>
                                        </p:tgtEl>
                                        <p:attrNameLst>
                                          <p:attrName>style.visibility</p:attrName>
                                        </p:attrNameLst>
                                      </p:cBhvr>
                                      <p:to>
                                        <p:strVal val="visible"/>
                                      </p:to>
                                    </p:set>
                                    <p:animEffect transition="in" filter="diamond(in)">
                                      <p:cBhvr>
                                        <p:cTn id="50" dur="2000"/>
                                        <p:tgtEl>
                                          <p:spTgt spid="3689668"/>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3689669"/>
                                        </p:tgtEl>
                                        <p:attrNameLst>
                                          <p:attrName>style.visibility</p:attrName>
                                        </p:attrNameLst>
                                      </p:cBhvr>
                                      <p:to>
                                        <p:strVal val="visible"/>
                                      </p:to>
                                    </p:set>
                                    <p:animEffect transition="in" filter="diamond(in)">
                                      <p:cBhvr>
                                        <p:cTn id="53" dur="2000"/>
                                        <p:tgtEl>
                                          <p:spTgt spid="3689669"/>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3689670"/>
                                        </p:tgtEl>
                                        <p:attrNameLst>
                                          <p:attrName>style.visibility</p:attrName>
                                        </p:attrNameLst>
                                      </p:cBhvr>
                                      <p:to>
                                        <p:strVal val="visible"/>
                                      </p:to>
                                    </p:set>
                                    <p:animEffect transition="in" filter="diamond(in)">
                                      <p:cBhvr>
                                        <p:cTn id="56" dur="2000"/>
                                        <p:tgtEl>
                                          <p:spTgt spid="3689670"/>
                                        </p:tgtEl>
                                      </p:cBhvr>
                                    </p:animEffect>
                                  </p:childTnLst>
                                </p:cTn>
                              </p:par>
                              <p:par>
                                <p:cTn id="57" presetID="8" presetClass="entr" presetSubtype="16" fill="hold" grpId="0" nodeType="withEffect">
                                  <p:stCondLst>
                                    <p:cond delay="0"/>
                                  </p:stCondLst>
                                  <p:childTnLst>
                                    <p:set>
                                      <p:cBhvr>
                                        <p:cTn id="58" dur="1" fill="hold">
                                          <p:stCondLst>
                                            <p:cond delay="0"/>
                                          </p:stCondLst>
                                        </p:cTn>
                                        <p:tgtEl>
                                          <p:spTgt spid="3689671"/>
                                        </p:tgtEl>
                                        <p:attrNameLst>
                                          <p:attrName>style.visibility</p:attrName>
                                        </p:attrNameLst>
                                      </p:cBhvr>
                                      <p:to>
                                        <p:strVal val="visible"/>
                                      </p:to>
                                    </p:set>
                                    <p:animEffect transition="in" filter="diamond(in)">
                                      <p:cBhvr>
                                        <p:cTn id="59" dur="2000"/>
                                        <p:tgtEl>
                                          <p:spTgt spid="368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74" grpId="0" animBg="1"/>
      <p:bldP spid="3689598" grpId="0" animBg="1"/>
      <p:bldP spid="3689599" grpId="0" animBg="1"/>
      <p:bldP spid="3689600" grpId="0" animBg="1"/>
      <p:bldP spid="3689601" grpId="0" animBg="1"/>
      <p:bldP spid="3689602" grpId="0"/>
      <p:bldP spid="3689603" grpId="0"/>
      <p:bldP spid="3689604" grpId="0"/>
      <p:bldP spid="3689668" grpId="0"/>
      <p:bldP spid="3689669" grpId="0"/>
      <p:bldP spid="3689670" grpId="0" animBg="1"/>
      <p:bldP spid="368967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1282"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smtClean="0"/>
              <a:t>رويكرد سيستم هاي مديريت كيفيت</a:t>
            </a:r>
            <a:endParaRPr lang="en-US" sz="3200" smtClean="0"/>
          </a:p>
        </p:txBody>
      </p:sp>
      <p:sp>
        <p:nvSpPr>
          <p:cNvPr id="3681283" name="Rectangle 3"/>
          <p:cNvSpPr>
            <a:spLocks noGrp="1" noChangeArrowheads="1"/>
          </p:cNvSpPr>
          <p:nvPr>
            <p:ph type="body" idx="1"/>
          </p:nvPr>
        </p:nvSpPr>
        <p:spPr>
          <a:xfrm>
            <a:off x="109538" y="1379538"/>
            <a:ext cx="9596437" cy="4629729"/>
          </a:xfrm>
        </p:spPr>
        <p:txBody>
          <a:bodyPr/>
          <a:lstStyle/>
          <a:p>
            <a:pPr marL="609600" indent="-609600" algn="just">
              <a:lnSpc>
                <a:spcPct val="80000"/>
              </a:lnSpc>
              <a:buFont typeface="Wingdings" pitchFamily="2" charset="2"/>
              <a:buChar char="q"/>
            </a:pPr>
            <a:r>
              <a:rPr lang="ar-SA" sz="2800" b="1" dirty="0" smtClean="0"/>
              <a:t>تعيين نيازها و انتظارات مشتري و ساير طرف هاي ذينفع</a:t>
            </a:r>
          </a:p>
          <a:p>
            <a:pPr marL="609600" indent="-609600" algn="just">
              <a:lnSpc>
                <a:spcPct val="80000"/>
              </a:lnSpc>
              <a:buFont typeface="Wingdings" pitchFamily="2" charset="2"/>
              <a:buChar char="q"/>
            </a:pPr>
            <a:r>
              <a:rPr lang="ar-SA" sz="2800" b="1" dirty="0" smtClean="0"/>
              <a:t>تعيين خط مشي كيفيت و اهداف كيفيت سازمان</a:t>
            </a:r>
          </a:p>
          <a:p>
            <a:pPr marL="609600" indent="-609600" algn="just">
              <a:lnSpc>
                <a:spcPct val="80000"/>
              </a:lnSpc>
              <a:buFont typeface="Wingdings" pitchFamily="2" charset="2"/>
              <a:buChar char="q"/>
            </a:pPr>
            <a:r>
              <a:rPr lang="ar-SA" sz="2800" b="1" dirty="0" smtClean="0"/>
              <a:t>تعيين فرآيندها و مسؤوليت هاي ضروري جهت دستيابي به اهداف كيفيت</a:t>
            </a:r>
          </a:p>
          <a:p>
            <a:pPr marL="609600" indent="-609600" algn="just">
              <a:lnSpc>
                <a:spcPct val="80000"/>
              </a:lnSpc>
              <a:buFont typeface="Wingdings" pitchFamily="2" charset="2"/>
              <a:buChar char="q"/>
            </a:pPr>
            <a:r>
              <a:rPr lang="ar-SA" sz="2800" b="1" dirty="0" smtClean="0"/>
              <a:t>تعيين و فراهم آوردن منابع ضروري جهت دستيابي به اهداف كيفيت</a:t>
            </a:r>
          </a:p>
          <a:p>
            <a:pPr marL="609600" indent="-609600" algn="just">
              <a:lnSpc>
                <a:spcPct val="80000"/>
              </a:lnSpc>
              <a:buFont typeface="Wingdings" pitchFamily="2" charset="2"/>
              <a:buChar char="q"/>
            </a:pPr>
            <a:r>
              <a:rPr lang="ar-SA" sz="2800" b="1" dirty="0" smtClean="0"/>
              <a:t>ايجاد روش هايي براي اندازه گيري اثر بخشي و كارايي هر فرآيند </a:t>
            </a:r>
          </a:p>
          <a:p>
            <a:pPr marL="609600" indent="-609600" algn="just">
              <a:lnSpc>
                <a:spcPct val="80000"/>
              </a:lnSpc>
              <a:buFont typeface="Wingdings" pitchFamily="2" charset="2"/>
              <a:buChar char="q"/>
            </a:pPr>
            <a:r>
              <a:rPr lang="ar-SA" sz="2800" b="1" dirty="0" smtClean="0"/>
              <a:t>به كار بردن نتايج اين اندازه گيري ها جهت تعيين اثر بخشي و كارايي هر فرآيند </a:t>
            </a:r>
          </a:p>
          <a:p>
            <a:pPr marL="609600" indent="-609600" algn="just">
              <a:lnSpc>
                <a:spcPct val="80000"/>
              </a:lnSpc>
              <a:buFont typeface="Wingdings" pitchFamily="2" charset="2"/>
              <a:buChar char="q"/>
            </a:pPr>
            <a:r>
              <a:rPr lang="ar-SA" sz="2800" b="1" dirty="0" smtClean="0"/>
              <a:t>تعيين طرقي جهت پيشگيري از عدم انطباق ها و حذف علل آن</a:t>
            </a:r>
          </a:p>
          <a:p>
            <a:pPr marL="609600" indent="-609600" algn="just">
              <a:lnSpc>
                <a:spcPct val="80000"/>
              </a:lnSpc>
              <a:buFont typeface="Wingdings" pitchFamily="2" charset="2"/>
              <a:buChar char="q"/>
            </a:pPr>
            <a:r>
              <a:rPr lang="ar-SA" sz="2800" b="1" dirty="0" smtClean="0"/>
              <a:t>ايجاد و به كارگيري فرآيندي جهت بهبود مداوم سيستم مديريت كيفيت</a:t>
            </a:r>
            <a:r>
              <a:rPr lang="ar-SA" sz="2400" b="1" dirty="0" smtClean="0"/>
              <a:t> </a:t>
            </a:r>
            <a:endParaRPr lang="en-US" sz="2400" b="1"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681283">
                                            <p:txEl>
                                              <p:pRg st="0" end="0"/>
                                            </p:txEl>
                                          </p:spTgt>
                                        </p:tgtEl>
                                        <p:attrNameLst>
                                          <p:attrName>style.visibility</p:attrName>
                                        </p:attrNameLst>
                                      </p:cBhvr>
                                      <p:to>
                                        <p:strVal val="visible"/>
                                      </p:to>
                                    </p:set>
                                    <p:animEffect transition="in" filter="wipe(down)">
                                      <p:cBhvr>
                                        <p:cTn id="7" dur="580">
                                          <p:stCondLst>
                                            <p:cond delay="0"/>
                                          </p:stCondLst>
                                        </p:cTn>
                                        <p:tgtEl>
                                          <p:spTgt spid="3681283">
                                            <p:txEl>
                                              <p:pRg st="0" end="0"/>
                                            </p:txEl>
                                          </p:spTgt>
                                        </p:tgtEl>
                                      </p:cBhvr>
                                    </p:animEffect>
                                    <p:anim calcmode="lin" valueType="num">
                                      <p:cBhvr>
                                        <p:cTn id="8" dur="1822" tmFilter="0,0; 0.14,0.36; 0.43,0.73; 0.71,0.91; 1.0,1.0">
                                          <p:stCondLst>
                                            <p:cond delay="0"/>
                                          </p:stCondLst>
                                        </p:cTn>
                                        <p:tgtEl>
                                          <p:spTgt spid="368128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128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128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128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128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1283">
                                            <p:txEl>
                                              <p:pRg st="0" end="0"/>
                                            </p:txEl>
                                          </p:spTgt>
                                        </p:tgtEl>
                                      </p:cBhvr>
                                      <p:to x="100000" y="60000"/>
                                    </p:animScale>
                                    <p:animScale>
                                      <p:cBhvr>
                                        <p:cTn id="14" dur="166" decel="50000">
                                          <p:stCondLst>
                                            <p:cond delay="676"/>
                                          </p:stCondLst>
                                        </p:cTn>
                                        <p:tgtEl>
                                          <p:spTgt spid="3681283">
                                            <p:txEl>
                                              <p:pRg st="0" end="0"/>
                                            </p:txEl>
                                          </p:spTgt>
                                        </p:tgtEl>
                                      </p:cBhvr>
                                      <p:to x="100000" y="100000"/>
                                    </p:animScale>
                                    <p:animScale>
                                      <p:cBhvr>
                                        <p:cTn id="15" dur="26">
                                          <p:stCondLst>
                                            <p:cond delay="1312"/>
                                          </p:stCondLst>
                                        </p:cTn>
                                        <p:tgtEl>
                                          <p:spTgt spid="3681283">
                                            <p:txEl>
                                              <p:pRg st="0" end="0"/>
                                            </p:txEl>
                                          </p:spTgt>
                                        </p:tgtEl>
                                      </p:cBhvr>
                                      <p:to x="100000" y="80000"/>
                                    </p:animScale>
                                    <p:animScale>
                                      <p:cBhvr>
                                        <p:cTn id="16" dur="166" decel="50000">
                                          <p:stCondLst>
                                            <p:cond delay="1338"/>
                                          </p:stCondLst>
                                        </p:cTn>
                                        <p:tgtEl>
                                          <p:spTgt spid="3681283">
                                            <p:txEl>
                                              <p:pRg st="0" end="0"/>
                                            </p:txEl>
                                          </p:spTgt>
                                        </p:tgtEl>
                                      </p:cBhvr>
                                      <p:to x="100000" y="100000"/>
                                    </p:animScale>
                                    <p:animScale>
                                      <p:cBhvr>
                                        <p:cTn id="17" dur="26">
                                          <p:stCondLst>
                                            <p:cond delay="1642"/>
                                          </p:stCondLst>
                                        </p:cTn>
                                        <p:tgtEl>
                                          <p:spTgt spid="3681283">
                                            <p:txEl>
                                              <p:pRg st="0" end="0"/>
                                            </p:txEl>
                                          </p:spTgt>
                                        </p:tgtEl>
                                      </p:cBhvr>
                                      <p:to x="100000" y="90000"/>
                                    </p:animScale>
                                    <p:animScale>
                                      <p:cBhvr>
                                        <p:cTn id="18" dur="166" decel="50000">
                                          <p:stCondLst>
                                            <p:cond delay="1668"/>
                                          </p:stCondLst>
                                        </p:cTn>
                                        <p:tgtEl>
                                          <p:spTgt spid="3681283">
                                            <p:txEl>
                                              <p:pRg st="0" end="0"/>
                                            </p:txEl>
                                          </p:spTgt>
                                        </p:tgtEl>
                                      </p:cBhvr>
                                      <p:to x="100000" y="100000"/>
                                    </p:animScale>
                                    <p:animScale>
                                      <p:cBhvr>
                                        <p:cTn id="19" dur="26">
                                          <p:stCondLst>
                                            <p:cond delay="1808"/>
                                          </p:stCondLst>
                                        </p:cTn>
                                        <p:tgtEl>
                                          <p:spTgt spid="3681283">
                                            <p:txEl>
                                              <p:pRg st="0" end="0"/>
                                            </p:txEl>
                                          </p:spTgt>
                                        </p:tgtEl>
                                      </p:cBhvr>
                                      <p:to x="100000" y="95000"/>
                                    </p:animScale>
                                    <p:animScale>
                                      <p:cBhvr>
                                        <p:cTn id="20" dur="166" decel="50000">
                                          <p:stCondLst>
                                            <p:cond delay="1834"/>
                                          </p:stCondLst>
                                        </p:cTn>
                                        <p:tgtEl>
                                          <p:spTgt spid="368128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8210"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الزامات سيستم هاي مديريت كيفيت و الزامات مربوط به محصولات</a:t>
            </a:r>
            <a:endParaRPr lang="en-US" sz="3200" dirty="0" smtClean="0"/>
          </a:p>
        </p:txBody>
      </p:sp>
      <p:sp>
        <p:nvSpPr>
          <p:cNvPr id="3678212" name="Text Box 4"/>
          <p:cNvSpPr txBox="1">
            <a:spLocks noChangeArrowheads="1"/>
          </p:cNvSpPr>
          <p:nvPr/>
        </p:nvSpPr>
        <p:spPr bwMode="auto">
          <a:xfrm>
            <a:off x="84138" y="1017588"/>
            <a:ext cx="9744075" cy="29277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None/>
            </a:pPr>
            <a:r>
              <a:rPr lang="ar-SA" b="1" dirty="0"/>
              <a:t>مجموعه استانداردهاي </a:t>
            </a:r>
            <a:r>
              <a:rPr lang="en-US" b="1" dirty="0"/>
              <a:t>ISO9000</a:t>
            </a:r>
            <a:r>
              <a:rPr lang="ar-SA" b="1" dirty="0"/>
              <a:t> بين الزامات سيستم هاي مديريت كيفيت و الزامات يا خواسته هاي مربوط به محصولات تمايز قايل است .</a:t>
            </a:r>
          </a:p>
          <a:p>
            <a:pPr algn="just" defTabSz="974725" eaLnBrk="0" hangingPunct="0">
              <a:spcBef>
                <a:spcPct val="50000"/>
              </a:spcBef>
              <a:buFont typeface="Wingdings" pitchFamily="2" charset="2"/>
              <a:buChar char="q"/>
            </a:pPr>
            <a:r>
              <a:rPr lang="ar-SA" b="1" dirty="0"/>
              <a:t>الزامات سيستم هاي مديريت كيفيت</a:t>
            </a:r>
            <a:r>
              <a:rPr lang="en-US" b="1" dirty="0"/>
              <a:t>(ISO9001)</a:t>
            </a:r>
            <a:r>
              <a:rPr lang="fa-IR" b="1" dirty="0"/>
              <a:t> </a:t>
            </a:r>
            <a:r>
              <a:rPr lang="ar-SA" b="1" dirty="0"/>
              <a:t>عمومي است و در تمام سازمان ها از هر بخش صنعتي يا اقتصادي بدون توجه به رده محصول عرضه شده كاربرد دارند . استاندارد</a:t>
            </a:r>
            <a:r>
              <a:rPr lang="en-US" b="1" dirty="0"/>
              <a:t>ISO9001</a:t>
            </a:r>
            <a:r>
              <a:rPr lang="ar-SA" b="1" dirty="0"/>
              <a:t> الزامات يا خواسته هاي مربوط به محصولات را تعيين نمي كند .</a:t>
            </a:r>
          </a:p>
          <a:p>
            <a:pPr algn="just" defTabSz="974725" eaLnBrk="0" hangingPunct="0">
              <a:spcBef>
                <a:spcPct val="50000"/>
              </a:spcBef>
              <a:buFont typeface="Wingdings" pitchFamily="2" charset="2"/>
              <a:buChar char="q"/>
            </a:pPr>
            <a:r>
              <a:rPr lang="ar-SA" b="1" dirty="0"/>
              <a:t>الزامات يا خواسته هاي مربوط به محصولات مي تواند توسط مشتريان يا توسط خود سازمان با پيش بيني خواسته هاي مشتري و يا به موجب مقررات تعيين گردد . </a:t>
            </a:r>
            <a:endParaRPr lang="en-US" b="1" dirty="0"/>
          </a:p>
          <a:p>
            <a:pPr algn="just" defTabSz="974725" eaLnBrk="0" hangingPunct="0">
              <a:spcBef>
                <a:spcPct val="50000"/>
              </a:spcBef>
              <a:buFont typeface="Wingdings" pitchFamily="2" charset="2"/>
              <a:buChar char="q"/>
            </a:pPr>
            <a:r>
              <a:rPr lang="ar-SA" b="1" dirty="0"/>
              <a:t>الزامات يا خواسته هاي مربوط به محصولات در مشخصات فني ، استانداردهاي محصول ، استانداردهاي فرآيند ، توافق هاي قراردادي يا در الزامات ناشي از مقررات مندرج </a:t>
            </a:r>
            <a:r>
              <a:rPr lang="fa-IR" b="1" dirty="0"/>
              <a:t>می </a:t>
            </a:r>
            <a:r>
              <a:rPr lang="ar-SA" b="1" dirty="0"/>
              <a:t>باشد .</a:t>
            </a:r>
            <a:endParaRPr lang="en-US"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678212">
                                            <p:txEl>
                                              <p:pRg st="0" end="0"/>
                                            </p:txEl>
                                          </p:spTgt>
                                        </p:tgtEl>
                                        <p:attrNameLst>
                                          <p:attrName>style.visibility</p:attrName>
                                        </p:attrNameLst>
                                      </p:cBhvr>
                                      <p:to>
                                        <p:strVal val="visible"/>
                                      </p:to>
                                    </p:set>
                                    <p:anim calcmode="lin" valueType="num">
                                      <p:cBhvr>
                                        <p:cTn id="7" dur="1000" fill="hold"/>
                                        <p:tgtEl>
                                          <p:spTgt spid="36782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782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7821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678212">
                                            <p:txEl>
                                              <p:pRg st="1" end="1"/>
                                            </p:txEl>
                                          </p:spTgt>
                                        </p:tgtEl>
                                        <p:attrNameLst>
                                          <p:attrName>style.visibility</p:attrName>
                                        </p:attrNameLst>
                                      </p:cBhvr>
                                      <p:to>
                                        <p:strVal val="visible"/>
                                      </p:to>
                                    </p:set>
                                    <p:anim calcmode="lin" valueType="num">
                                      <p:cBhvr>
                                        <p:cTn id="14" dur="1000" fill="hold"/>
                                        <p:tgtEl>
                                          <p:spTgt spid="367821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67821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67821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678212">
                                            <p:txEl>
                                              <p:pRg st="2" end="2"/>
                                            </p:txEl>
                                          </p:spTgt>
                                        </p:tgtEl>
                                        <p:attrNameLst>
                                          <p:attrName>style.visibility</p:attrName>
                                        </p:attrNameLst>
                                      </p:cBhvr>
                                      <p:to>
                                        <p:strVal val="visible"/>
                                      </p:to>
                                    </p:set>
                                    <p:anim calcmode="lin" valueType="num">
                                      <p:cBhvr>
                                        <p:cTn id="21" dur="1000" fill="hold"/>
                                        <p:tgtEl>
                                          <p:spTgt spid="367821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67821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67821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678212">
                                            <p:txEl>
                                              <p:pRg st="3" end="3"/>
                                            </p:txEl>
                                          </p:spTgt>
                                        </p:tgtEl>
                                        <p:attrNameLst>
                                          <p:attrName>style.visibility</p:attrName>
                                        </p:attrNameLst>
                                      </p:cBhvr>
                                      <p:to>
                                        <p:strVal val="visible"/>
                                      </p:to>
                                    </p:set>
                                    <p:anim calcmode="lin" valueType="num">
                                      <p:cBhvr>
                                        <p:cTn id="28" dur="1000" fill="hold"/>
                                        <p:tgtEl>
                                          <p:spTgt spid="367821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67821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6782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3570"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خط مشي كيفيت</a:t>
            </a:r>
            <a:r>
              <a:rPr lang="fa-IR" sz="3200" dirty="0" smtClean="0"/>
              <a:t> </a:t>
            </a:r>
            <a:r>
              <a:rPr lang="ar-SA" sz="3200" dirty="0" smtClean="0"/>
              <a:t>و اهداف كيفيت</a:t>
            </a:r>
            <a:endParaRPr lang="en-US" sz="3200" dirty="0" smtClean="0"/>
          </a:p>
        </p:txBody>
      </p:sp>
      <p:sp>
        <p:nvSpPr>
          <p:cNvPr id="33795" name="Rectangle 4"/>
          <p:cNvSpPr>
            <a:spLocks noChangeArrowheads="1"/>
          </p:cNvSpPr>
          <p:nvPr/>
        </p:nvSpPr>
        <p:spPr bwMode="auto">
          <a:xfrm>
            <a:off x="133350" y="1079500"/>
            <a:ext cx="9772650" cy="27892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Char char="q"/>
            </a:pPr>
            <a:r>
              <a:rPr lang="ar-SA" b="1" dirty="0"/>
              <a:t>خط مشي كيفيت و اهداف كيفيت بدين منظور تعيين مي شوند تا كانوني براي هدايت سازمان ايجاد كنند .</a:t>
            </a:r>
            <a:endParaRPr lang="en-US" b="1" dirty="0"/>
          </a:p>
          <a:p>
            <a:pPr algn="just" defTabSz="974725" eaLnBrk="0" hangingPunct="0">
              <a:spcBef>
                <a:spcPct val="50000"/>
              </a:spcBef>
              <a:buFont typeface="Wingdings" pitchFamily="2" charset="2"/>
              <a:buChar char="q"/>
            </a:pPr>
            <a:r>
              <a:rPr lang="ar-SA" b="1" dirty="0"/>
              <a:t>هر دوي آنها نتايج مورد نظر را تعيين مي كنند و كمك مي نمايند تا سازمان منابع خود را جهت دست يابي به اين نتايج بكار گيرد .</a:t>
            </a:r>
            <a:endParaRPr lang="en-US" b="1" dirty="0"/>
          </a:p>
          <a:p>
            <a:pPr algn="just" defTabSz="974725" eaLnBrk="0" hangingPunct="0">
              <a:spcBef>
                <a:spcPct val="50000"/>
              </a:spcBef>
              <a:buFont typeface="Wingdings" pitchFamily="2" charset="2"/>
              <a:buChar char="q"/>
            </a:pPr>
            <a:r>
              <a:rPr lang="ar-SA" b="1" dirty="0"/>
              <a:t>خط مشي كيفيت چارچوبي براي ايجاد و بازنگري اهداف كيفيت فراهم</a:t>
            </a:r>
            <a:r>
              <a:rPr lang="en-US" b="1" dirty="0"/>
              <a:t/>
            </a:r>
            <a:br>
              <a:rPr lang="en-US" b="1" dirty="0"/>
            </a:br>
            <a:r>
              <a:rPr lang="ar-SA" b="1" dirty="0"/>
              <a:t>مي آورد .</a:t>
            </a:r>
            <a:endParaRPr lang="en-US" b="1" dirty="0"/>
          </a:p>
          <a:p>
            <a:pPr algn="just" defTabSz="974725" eaLnBrk="0" hangingPunct="0">
              <a:spcBef>
                <a:spcPct val="50000"/>
              </a:spcBef>
              <a:buFont typeface="Wingdings" pitchFamily="2" charset="2"/>
              <a:buChar char="q"/>
            </a:pPr>
            <a:r>
              <a:rPr lang="ar-SA" b="1" dirty="0"/>
              <a:t>اهداف كيفيت لازم است كه با خط مشي كيفيت و تعهد به بهبود مداوم سازگار بوده و حصول آن قابل اندازه گيري باشد .</a:t>
            </a:r>
            <a:endParaRPr lang="en-US" b="1" dirty="0"/>
          </a:p>
          <a:p>
            <a:pPr algn="just" defTabSz="974725" eaLnBrk="0" hangingPunct="0">
              <a:spcBef>
                <a:spcPct val="50000"/>
              </a:spcBef>
              <a:buFont typeface="Wingdings" pitchFamily="2" charset="2"/>
              <a:buChar char="q"/>
            </a:pPr>
            <a:r>
              <a:rPr lang="ar-SA" b="1" dirty="0"/>
              <a:t>دست يابي به اهداف كيفيت مي تواند تاثير مثبتي بر كيفيت محصول ، اثر بخشي عملياتي و عملكرد مالي و در نتيجه بر رضايت و اطمينان طرف هاي ذينفع داشته باشد .</a:t>
            </a:r>
            <a:endParaRPr lang="en-US" b="1"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2962" name="Text Box 2"/>
          <p:cNvSpPr txBox="1">
            <a:spLocks noChangeArrowheads="1"/>
          </p:cNvSpPr>
          <p:nvPr/>
        </p:nvSpPr>
        <p:spPr bwMode="auto">
          <a:xfrm>
            <a:off x="2971800" y="3321050"/>
            <a:ext cx="6686550" cy="2562225"/>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fa-IR" sz="6600" b="1">
                <a:solidFill>
                  <a:schemeClr val="tx2"/>
                </a:solidFill>
                <a:effectLst>
                  <a:outerShdw blurRad="38100" dist="38100" dir="2700000" algn="tl">
                    <a:srgbClr val="C0C0C0"/>
                  </a:outerShdw>
                </a:effectLst>
                <a:latin typeface="Tahoma" pitchFamily="34" charset="0"/>
                <a:cs typeface="B Yagut" pitchFamily="2" charset="-78"/>
              </a:rPr>
              <a:t>جوران:</a:t>
            </a:r>
          </a:p>
          <a:p>
            <a:pPr algn="ctr">
              <a:spcBef>
                <a:spcPct val="50000"/>
              </a:spcBef>
              <a:buClr>
                <a:schemeClr val="tx1"/>
              </a:buClr>
              <a:defRPr/>
            </a:pPr>
            <a:endParaRPr lang="fa-IR" sz="2000" b="1">
              <a:solidFill>
                <a:schemeClr val="tx2"/>
              </a:solidFill>
              <a:effectLst>
                <a:outerShdw blurRad="38100" dist="38100" dir="2700000" algn="tl">
                  <a:srgbClr val="C0C0C0"/>
                </a:outerShdw>
              </a:effectLst>
              <a:latin typeface="Tahoma" pitchFamily="34" charset="0"/>
              <a:cs typeface="B Yagut" pitchFamily="2" charset="-78"/>
            </a:endParaRPr>
          </a:p>
          <a:p>
            <a:pPr algn="ctr">
              <a:spcBef>
                <a:spcPct val="50000"/>
              </a:spcBef>
              <a:buClr>
                <a:schemeClr val="tx1"/>
              </a:buClr>
              <a:defRPr/>
            </a:pPr>
            <a:r>
              <a:rPr lang="fa-IR" sz="4800" b="1">
                <a:latin typeface="Tahoma" pitchFamily="34" charset="0"/>
                <a:cs typeface="B Yagut" pitchFamily="2" charset="-78"/>
              </a:rPr>
              <a:t>شايستگي جهت استفاده</a:t>
            </a:r>
            <a:endParaRPr lang="en-US" sz="4800" b="1" dirty="0">
              <a:latin typeface="Tahoma" pitchFamily="34" charset="0"/>
              <a:cs typeface="B Yagut" pitchFamily="2" charset="-78"/>
            </a:endParaRPr>
          </a:p>
        </p:txBody>
      </p:sp>
      <p:pic>
        <p:nvPicPr>
          <p:cNvPr id="26626" name="Picture 4" descr="JURAN"/>
          <p:cNvPicPr>
            <a:picLocks noChangeAspect="1" noChangeArrowheads="1"/>
          </p:cNvPicPr>
          <p:nvPr/>
        </p:nvPicPr>
        <p:blipFill>
          <a:blip r:embed="rId3" cstate="print"/>
          <a:srcRect/>
          <a:stretch>
            <a:fillRect/>
          </a:stretch>
        </p:blipFill>
        <p:spPr bwMode="auto">
          <a:xfrm>
            <a:off x="0" y="3201988"/>
            <a:ext cx="3054350" cy="3656012"/>
          </a:xfrm>
          <a:prstGeom prst="rect">
            <a:avLst/>
          </a:prstGeom>
          <a:noFill/>
          <a:ln w="9525">
            <a:noFill/>
            <a:miter lim="800000"/>
            <a:headEnd/>
            <a:tailEnd/>
          </a:ln>
        </p:spPr>
      </p:pic>
      <p:sp>
        <p:nvSpPr>
          <p:cNvPr id="3752965" name="Rectangle 5"/>
          <p:cNvSpPr>
            <a:spLocks noGrp="1" noChangeArrowheads="1"/>
          </p:cNvSpPr>
          <p:nvPr>
            <p:ph type="title"/>
          </p:nvPr>
        </p:nvSpPr>
        <p:spPr>
          <a:xfrm>
            <a:off x="0" y="217488"/>
            <a:ext cx="9859963" cy="534987"/>
          </a:xfrm>
          <a:solidFill>
            <a:srgbClr val="0000FF"/>
          </a:solidFill>
        </p:spPr>
        <p:txBody>
          <a:bodyPr/>
          <a:lstStyle/>
          <a:p>
            <a:pPr>
              <a:defRPr/>
            </a:pPr>
            <a:r>
              <a:rPr lang="fa-IR" altLang="en-US" smtClean="0">
                <a:ea typeface="+mj-ea"/>
              </a:rPr>
              <a:t>تعريف کيفيت</a:t>
            </a:r>
            <a:endParaRPr lang="en-US" altLang="en-US" dirty="0" smtClean="0">
              <a:ea typeface="+mj-ea"/>
            </a:endParaRPr>
          </a:p>
        </p:txBody>
      </p:sp>
      <p:sp>
        <p:nvSpPr>
          <p:cNvPr id="3752966" name="Rectangle 6">
            <a:hlinkClick r:id="rId4" action="ppaction://hlinkfile"/>
          </p:cNvPr>
          <p:cNvSpPr>
            <a:spLocks noChangeArrowheads="1"/>
          </p:cNvSpPr>
          <p:nvPr/>
        </p:nvSpPr>
        <p:spPr bwMode="auto">
          <a:xfrm>
            <a:off x="1409700" y="1431925"/>
            <a:ext cx="7497763" cy="823913"/>
          </a:xfrm>
          <a:prstGeom prst="rect">
            <a:avLst/>
          </a:prstGeom>
          <a:noFill/>
          <a:ln w="12700">
            <a:noFill/>
            <a:miter lim="800000"/>
            <a:headEnd type="none" w="sm" len="sm"/>
            <a:tailEnd type="none" w="sm" len="sm"/>
          </a:ln>
        </p:spPr>
        <p:txBody>
          <a:bodyPr anchor="ctr">
            <a:spAutoFit/>
          </a:bodyPr>
          <a:lstStyle/>
          <a:p>
            <a:pPr algn="justLow" eaLnBrk="0" hangingPunct="0"/>
            <a:r>
              <a:rPr lang="ar-SA" sz="4400" b="1">
                <a:ea typeface="Titr"/>
                <a:cs typeface="Titr"/>
              </a:rPr>
              <a:t>آشنايي با</a:t>
            </a:r>
            <a:r>
              <a:rPr lang="en-US" sz="4800" b="1"/>
              <a:t>Joseph M. Juran</a:t>
            </a:r>
            <a:r>
              <a:rPr lang="en-GB"/>
              <a:t> </a:t>
            </a:r>
            <a:endParaRPr lang="ar-S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752966"/>
                                        </p:tgtEl>
                                      </p:cBhvr>
                                    </p:animEffect>
                                    <p:set>
                                      <p:cBhvr>
                                        <p:cTn id="7" dur="1" fill="hold">
                                          <p:stCondLst>
                                            <p:cond delay="1999"/>
                                          </p:stCondLst>
                                        </p:cTn>
                                        <p:tgtEl>
                                          <p:spTgt spid="3752966"/>
                                        </p:tgtEl>
                                        <p:attrNameLst>
                                          <p:attrName>style.visibility</p:attrName>
                                        </p:attrNameLst>
                                      </p:cBhvr>
                                      <p:to>
                                        <p:strVal val="hidden"/>
                                      </p:to>
                                    </p:se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3752962">
                                            <p:txEl>
                                              <p:pRg st="0" end="0"/>
                                            </p:txEl>
                                          </p:spTgt>
                                        </p:tgtEl>
                                        <p:attrNameLst>
                                          <p:attrName>style.visibility</p:attrName>
                                        </p:attrNameLst>
                                      </p:cBhvr>
                                      <p:to>
                                        <p:strVal val="visible"/>
                                      </p:to>
                                    </p:set>
                                    <p:animEffect transition="in" filter="box(out)">
                                      <p:cBhvr>
                                        <p:cTn id="11" dur="500"/>
                                        <p:tgtEl>
                                          <p:spTgt spid="3752962">
                                            <p:txEl>
                                              <p:pRg st="0" end="0"/>
                                            </p:txEl>
                                          </p:spTgt>
                                        </p:tgtEl>
                                      </p:cBhvr>
                                    </p:animEffect>
                                  </p:childTnLst>
                                </p:cTn>
                              </p:par>
                            </p:childTnLst>
                          </p:cTn>
                        </p:par>
                        <p:par>
                          <p:cTn id="12" fill="hold">
                            <p:stCondLst>
                              <p:cond delay="2500"/>
                            </p:stCondLst>
                            <p:childTnLst>
                              <p:par>
                                <p:cTn id="13" presetID="4" presetClass="entr" presetSubtype="32" fill="hold" nodeType="afterEffect">
                                  <p:stCondLst>
                                    <p:cond delay="0"/>
                                  </p:stCondLst>
                                  <p:childTnLst>
                                    <p:set>
                                      <p:cBhvr>
                                        <p:cTn id="14" dur="1" fill="hold">
                                          <p:stCondLst>
                                            <p:cond delay="0"/>
                                          </p:stCondLst>
                                        </p:cTn>
                                        <p:tgtEl>
                                          <p:spTgt spid="3752962">
                                            <p:txEl>
                                              <p:pRg st="2" end="2"/>
                                            </p:txEl>
                                          </p:spTgt>
                                        </p:tgtEl>
                                        <p:attrNameLst>
                                          <p:attrName>style.visibility</p:attrName>
                                        </p:attrNameLst>
                                      </p:cBhvr>
                                      <p:to>
                                        <p:strVal val="visible"/>
                                      </p:to>
                                    </p:set>
                                    <p:animEffect transition="in" filter="box(out)">
                                      <p:cBhvr>
                                        <p:cTn id="15" dur="500"/>
                                        <p:tgtEl>
                                          <p:spTgt spid="37529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296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6274"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نقش مديريت رده بالا در سيستم مديريت كيفيت</a:t>
            </a:r>
            <a:endParaRPr lang="en-US" smtClean="0"/>
          </a:p>
        </p:txBody>
      </p:sp>
      <p:sp>
        <p:nvSpPr>
          <p:cNvPr id="34819" name="Rectangle 3"/>
          <p:cNvSpPr>
            <a:spLocks noChangeArrowheads="1"/>
          </p:cNvSpPr>
          <p:nvPr/>
        </p:nvSpPr>
        <p:spPr bwMode="auto">
          <a:xfrm>
            <a:off x="66675" y="974725"/>
            <a:ext cx="9772650" cy="5497659"/>
          </a:xfrm>
          <a:prstGeom prst="rect">
            <a:avLst/>
          </a:prstGeom>
          <a:noFill/>
          <a:ln w="9525">
            <a:noFill/>
            <a:miter lim="800000"/>
            <a:headEnd/>
            <a:tailEnd/>
          </a:ln>
        </p:spPr>
        <p:txBody>
          <a:bodyPr lIns="9525" tIns="9525" rIns="9525" bIns="9525">
            <a:spAutoFit/>
          </a:bodyPr>
          <a:lstStyle/>
          <a:p>
            <a:pPr defTabSz="974725" eaLnBrk="0" hangingPunct="0">
              <a:spcBef>
                <a:spcPct val="50000"/>
              </a:spcBef>
              <a:buFont typeface="Wingdings" pitchFamily="2" charset="2"/>
              <a:buChar char="q"/>
            </a:pPr>
            <a:r>
              <a:rPr lang="ar-SA" sz="3200" b="1" dirty="0"/>
              <a:t>مديريت رده بالا از طريق رهبري و اقداماتي كه انجام مي دهد مي تواند محيطي فراهم سازد كه در آن افراد بطور كامل دخيل بوده و در آن محيط سيستم مديريت كيفيت بتواند بطور موثر عمل كند .</a:t>
            </a:r>
            <a:endParaRPr lang="en-US" sz="3200" b="1" dirty="0"/>
          </a:p>
          <a:p>
            <a:pPr defTabSz="974725" eaLnBrk="0" hangingPunct="0">
              <a:spcBef>
                <a:spcPct val="50000"/>
              </a:spcBef>
              <a:buFont typeface="Wingdings" pitchFamily="2" charset="2"/>
              <a:buChar char="q"/>
            </a:pPr>
            <a:r>
              <a:rPr lang="ar-SA" sz="3200" b="1" dirty="0"/>
              <a:t>اصول مديريت كيفيت مي تواند بوسيله مديريت رده بالا به عنوان مبنايي براي نقش خود بكار گرفته شود كه عبارست از :</a:t>
            </a:r>
            <a:endParaRPr lang="en-US" sz="3200" b="1" dirty="0"/>
          </a:p>
          <a:p>
            <a:pPr defTabSz="974725" eaLnBrk="0" hangingPunct="0">
              <a:spcBef>
                <a:spcPct val="50000"/>
              </a:spcBef>
              <a:buFont typeface="Wingdings" pitchFamily="2" charset="2"/>
              <a:buNone/>
            </a:pPr>
            <a:endParaRPr lang="ar-SA" sz="1000" b="1" dirty="0"/>
          </a:p>
          <a:p>
            <a:pPr defTabSz="974725" eaLnBrk="0" hangingPunct="0">
              <a:spcBef>
                <a:spcPct val="50000"/>
              </a:spcBef>
            </a:pPr>
            <a:r>
              <a:rPr lang="ar-SA" sz="3000" b="1" dirty="0"/>
              <a:t>الف – تعيين و برقرار نگهداشتن خط مشي كيفيت و اهداف كيفيت سازمان</a:t>
            </a:r>
          </a:p>
          <a:p>
            <a:pPr defTabSz="974725" eaLnBrk="0" hangingPunct="0">
              <a:spcBef>
                <a:spcPct val="50000"/>
              </a:spcBef>
            </a:pPr>
            <a:r>
              <a:rPr lang="ar-SA" sz="3000" b="1" dirty="0"/>
              <a:t>ب- ترويج و پيشبرد خط مشي كيفيت و اهداف كيفيت در سرتاسر سازمان بمنظور افزايش آگاهي ، انگيزه و دخيل بودن</a:t>
            </a:r>
          </a:p>
          <a:p>
            <a:pPr defTabSz="974725" eaLnBrk="0" hangingPunct="0">
              <a:spcBef>
                <a:spcPct val="50000"/>
              </a:spcBef>
            </a:pPr>
            <a:r>
              <a:rPr lang="ar-SA" sz="3000" b="1" dirty="0"/>
              <a:t>ج- حصول اطمينان </a:t>
            </a:r>
            <a:r>
              <a:rPr lang="ar-SA" sz="3000" b="1" dirty="0" smtClean="0"/>
              <a:t>از</a:t>
            </a:r>
            <a:r>
              <a:rPr lang="fa-IR" sz="3000" b="1" dirty="0" smtClean="0"/>
              <a:t> </a:t>
            </a:r>
            <a:r>
              <a:rPr lang="ar-SA" sz="3000" b="1" dirty="0" smtClean="0"/>
              <a:t>تمركز </a:t>
            </a:r>
            <a:r>
              <a:rPr lang="ar-SA" sz="3000" b="1" dirty="0"/>
              <a:t>بر خواسته هاي مشتري در سرتاسر سازمان</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22"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نقش مديريت رده بالا در سيستم مديريت كيفيت</a:t>
            </a:r>
            <a:endParaRPr lang="en-US" smtClean="0"/>
          </a:p>
        </p:txBody>
      </p:sp>
      <p:sp>
        <p:nvSpPr>
          <p:cNvPr id="35843" name="Rectangle 3"/>
          <p:cNvSpPr>
            <a:spLocks noChangeArrowheads="1"/>
          </p:cNvSpPr>
          <p:nvPr/>
        </p:nvSpPr>
        <p:spPr bwMode="auto">
          <a:xfrm>
            <a:off x="66675" y="1355725"/>
            <a:ext cx="9772650" cy="29277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pPr>
            <a:r>
              <a:rPr lang="ar-SA" b="1" dirty="0"/>
              <a:t>د- حصول اطمينان از اينكه فرآيندهاي مناسب به اجرا در آمده اند تا خواسته هاي مشتري و ساير طرف هاي ذينفع برآورده شده و نيل به اهداف كيفيت ميسر گردد .</a:t>
            </a:r>
          </a:p>
          <a:p>
            <a:pPr algn="just" defTabSz="974725" eaLnBrk="0" hangingPunct="0">
              <a:spcBef>
                <a:spcPct val="50000"/>
              </a:spcBef>
            </a:pPr>
            <a:r>
              <a:rPr lang="ar-SA" b="1" dirty="0"/>
              <a:t>ه- حصول اطمينان از اينكه يك سيستم مديريت كيفيت موثر و كارآ به منظور نيل به اهداف كيفيت ايجاد شده ، به اجرا در آمده و برقرار نگه داشته مي شود .</a:t>
            </a:r>
          </a:p>
          <a:p>
            <a:pPr algn="just" defTabSz="974725" eaLnBrk="0" hangingPunct="0">
              <a:spcBef>
                <a:spcPct val="50000"/>
              </a:spcBef>
            </a:pPr>
            <a:r>
              <a:rPr lang="ar-SA" b="1" dirty="0"/>
              <a:t>و- حصول اطمينان از در دسترس بودن منابع لازم</a:t>
            </a:r>
          </a:p>
          <a:p>
            <a:pPr algn="just" defTabSz="974725" eaLnBrk="0" hangingPunct="0">
              <a:spcBef>
                <a:spcPct val="50000"/>
              </a:spcBef>
            </a:pPr>
            <a:r>
              <a:rPr lang="ar-SA" b="1" dirty="0"/>
              <a:t>ز- بازنگري ادواري سيستم مديريت كيفيت</a:t>
            </a:r>
          </a:p>
          <a:p>
            <a:pPr algn="just" defTabSz="974725" eaLnBrk="0" hangingPunct="0">
              <a:spcBef>
                <a:spcPct val="50000"/>
              </a:spcBef>
            </a:pPr>
            <a:r>
              <a:rPr lang="ar-SA" b="1" dirty="0"/>
              <a:t>ح- تصميم گيري در مورد اقدامات مربوط به خط مشي كيفيت و اهداف كيفيت</a:t>
            </a:r>
          </a:p>
          <a:p>
            <a:pPr algn="just" defTabSz="974725" eaLnBrk="0" hangingPunct="0">
              <a:spcBef>
                <a:spcPct val="50000"/>
              </a:spcBef>
            </a:pPr>
            <a:r>
              <a:rPr lang="ar-SA" b="1" dirty="0"/>
              <a:t>ت- تصميم گيري در مورد اقدامات براي بهبود سيستم مديريت كيفيت</a:t>
            </a:r>
            <a:endParaRPr lang="en-US" b="1"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4594"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ارزش مستند سازي</a:t>
            </a:r>
            <a:endParaRPr lang="en-US" sz="3200" dirty="0" smtClean="0"/>
          </a:p>
        </p:txBody>
      </p:sp>
      <p:sp>
        <p:nvSpPr>
          <p:cNvPr id="36867" name="Rectangle 5"/>
          <p:cNvSpPr>
            <a:spLocks noChangeArrowheads="1"/>
          </p:cNvSpPr>
          <p:nvPr/>
        </p:nvSpPr>
        <p:spPr bwMode="auto">
          <a:xfrm>
            <a:off x="68263" y="1077913"/>
            <a:ext cx="9771062" cy="3389389"/>
          </a:xfrm>
          <a:prstGeom prst="rect">
            <a:avLst/>
          </a:prstGeom>
          <a:noFill/>
          <a:ln w="9525">
            <a:noFill/>
            <a:miter lim="800000"/>
            <a:headEnd/>
            <a:tailEnd/>
          </a:ln>
        </p:spPr>
        <p:txBody>
          <a:bodyPr lIns="9525" tIns="9525" rIns="9525" bIns="9525">
            <a:spAutoFit/>
          </a:bodyPr>
          <a:lstStyle/>
          <a:p>
            <a:pPr defTabSz="974725" eaLnBrk="0" hangingPunct="0">
              <a:spcBef>
                <a:spcPct val="50000"/>
              </a:spcBef>
            </a:pPr>
            <a:r>
              <a:rPr lang="ar-SA" sz="3000" b="1" dirty="0"/>
              <a:t>مستندسازي انتقال مقاصد و ثبات و يكنواختي اقدامات را ميسر مي سازد</a:t>
            </a:r>
          </a:p>
          <a:p>
            <a:pPr defTabSz="974725" eaLnBrk="0" hangingPunct="0">
              <a:spcBef>
                <a:spcPct val="50000"/>
              </a:spcBef>
            </a:pPr>
            <a:r>
              <a:rPr lang="ar-SA" b="1" dirty="0"/>
              <a:t>استفاده از </a:t>
            </a:r>
            <a:r>
              <a:rPr lang="fa-IR" b="1" dirty="0"/>
              <a:t>مستندسازی</a:t>
            </a:r>
            <a:r>
              <a:rPr lang="ar-SA" b="1" dirty="0"/>
              <a:t> به موارد زير كمك مي كند :</a:t>
            </a:r>
          </a:p>
          <a:p>
            <a:pPr defTabSz="974725" eaLnBrk="0" hangingPunct="0">
              <a:spcBef>
                <a:spcPct val="50000"/>
              </a:spcBef>
              <a:buFont typeface="Wingdings" pitchFamily="2" charset="2"/>
              <a:buChar char="q"/>
            </a:pPr>
            <a:r>
              <a:rPr lang="ar-SA" b="1" dirty="0"/>
              <a:t>دستيابي به انطباق با خواسته هاي مشتري و بهبود كيفيت</a:t>
            </a:r>
          </a:p>
          <a:p>
            <a:pPr defTabSz="974725" eaLnBrk="0" hangingPunct="0">
              <a:spcBef>
                <a:spcPct val="50000"/>
              </a:spcBef>
              <a:buFont typeface="Wingdings" pitchFamily="2" charset="2"/>
              <a:buChar char="q"/>
            </a:pPr>
            <a:r>
              <a:rPr lang="ar-SA" b="1" dirty="0"/>
              <a:t>فراهم آوردن آموزش هاي مناسب</a:t>
            </a:r>
          </a:p>
          <a:p>
            <a:pPr defTabSz="974725" eaLnBrk="0" hangingPunct="0">
              <a:spcBef>
                <a:spcPct val="50000"/>
              </a:spcBef>
              <a:buFont typeface="Wingdings" pitchFamily="2" charset="2"/>
              <a:buChar char="q"/>
            </a:pPr>
            <a:r>
              <a:rPr lang="ar-SA" b="1" dirty="0"/>
              <a:t>تكرار پذيري و قابليت رديابي</a:t>
            </a:r>
          </a:p>
          <a:p>
            <a:pPr defTabSz="974725" eaLnBrk="0" hangingPunct="0">
              <a:spcBef>
                <a:spcPct val="50000"/>
              </a:spcBef>
              <a:buFont typeface="Wingdings" pitchFamily="2" charset="2"/>
              <a:buChar char="q"/>
            </a:pPr>
            <a:r>
              <a:rPr lang="ar-SA" b="1" dirty="0"/>
              <a:t>فراهم آوردن شواهد عيني</a:t>
            </a:r>
          </a:p>
          <a:p>
            <a:pPr defTabSz="974725" eaLnBrk="0" hangingPunct="0">
              <a:spcBef>
                <a:spcPct val="50000"/>
              </a:spcBef>
              <a:buFont typeface="Wingdings" pitchFamily="2" charset="2"/>
              <a:buChar char="q"/>
            </a:pPr>
            <a:r>
              <a:rPr lang="ar-SA" b="1" dirty="0"/>
              <a:t>ارزيابي اثر بخشي و همچنين تداوم مناسب بودن سيستم مديريت كيفيت</a:t>
            </a:r>
          </a:p>
          <a:p>
            <a:pPr defTabSz="974725" eaLnBrk="0" hangingPunct="0">
              <a:spcBef>
                <a:spcPct val="50000"/>
              </a:spcBef>
            </a:pPr>
            <a:r>
              <a:rPr lang="ar-SA" b="1" dirty="0"/>
              <a:t>تهيه مستندات نبايستي به عنوان هدف تلقي شود ، بلكه بايستي فعاليتي باشد كه باعث ايجاد ارزش افزوده گردد .</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2418" name="Rectangle 2"/>
          <p:cNvSpPr>
            <a:spLocks noGrp="1" noChangeArrowheads="1"/>
          </p:cNvSpPr>
          <p:nvPr>
            <p:ph type="title"/>
          </p:nvPr>
        </p:nvSpPr>
        <p:spPr>
          <a:xfrm>
            <a:off x="0" y="217488"/>
            <a:ext cx="9859963" cy="534987"/>
          </a:xfrm>
          <a:solidFill>
            <a:srgbClr val="0000FF"/>
          </a:solidFill>
        </p:spPr>
        <p:txBody>
          <a:bodyPr/>
          <a:lstStyle/>
          <a:p>
            <a:pPr>
              <a:defRPr/>
            </a:pPr>
            <a:r>
              <a:rPr lang="ar-SA" dirty="0" smtClean="0"/>
              <a:t>انواع مدارك مورد استفاده در سيستم هاي مديريت كيفيت</a:t>
            </a:r>
            <a:endParaRPr lang="en-US" dirty="0" smtClean="0"/>
          </a:p>
        </p:txBody>
      </p:sp>
      <p:sp>
        <p:nvSpPr>
          <p:cNvPr id="37891" name="Rectangle 3"/>
          <p:cNvSpPr>
            <a:spLocks noChangeArrowheads="1"/>
          </p:cNvSpPr>
          <p:nvPr/>
        </p:nvSpPr>
        <p:spPr bwMode="auto">
          <a:xfrm>
            <a:off x="68263" y="992188"/>
            <a:ext cx="9771062" cy="5005216"/>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Char char="q"/>
            </a:pPr>
            <a:r>
              <a:rPr lang="ar-SA" sz="2400" b="1" dirty="0"/>
              <a:t>مداركي كه اطلاعات تثبيت شده و يكنواختي درباره سيستم مديريت كيفيت سازمان براي استفاده داخلي يا بيروني ارايه مي دهند . اين نوع مدارك را </a:t>
            </a:r>
            <a:r>
              <a:rPr lang="ar-SA" b="1" dirty="0"/>
              <a:t>نظامنامه هاي كيفيت</a:t>
            </a:r>
            <a:r>
              <a:rPr lang="fa-IR" b="1" dirty="0"/>
              <a:t/>
            </a:r>
            <a:br>
              <a:rPr lang="fa-IR" b="1" dirty="0"/>
            </a:br>
            <a:r>
              <a:rPr lang="ar-SA" sz="2400" b="1" dirty="0"/>
              <a:t>مي نامند.</a:t>
            </a:r>
          </a:p>
          <a:p>
            <a:pPr algn="just" defTabSz="974725" eaLnBrk="0" hangingPunct="0">
              <a:spcBef>
                <a:spcPct val="50000"/>
              </a:spcBef>
              <a:buFont typeface="Wingdings" pitchFamily="2" charset="2"/>
              <a:buChar char="q"/>
            </a:pPr>
            <a:r>
              <a:rPr lang="ar-SA" sz="2400" b="1" dirty="0"/>
              <a:t>مداركي كه چگونگي بكارگيري سيستم مديريت كيفيت را در مورد يك محصول ، پروژه يا قرارداد معين شرح مي دهد . اين نوع مدارك را </a:t>
            </a:r>
            <a:r>
              <a:rPr lang="ar-SA" b="1" dirty="0"/>
              <a:t>طرح هاي كيفيت</a:t>
            </a:r>
            <a:r>
              <a:rPr lang="ar-SA" sz="2400" b="1" dirty="0"/>
              <a:t> مي نامند .</a:t>
            </a:r>
          </a:p>
          <a:p>
            <a:pPr algn="just" defTabSz="974725" eaLnBrk="0" hangingPunct="0">
              <a:spcBef>
                <a:spcPct val="50000"/>
              </a:spcBef>
              <a:buFont typeface="Wingdings" pitchFamily="2" charset="2"/>
              <a:buChar char="q"/>
            </a:pPr>
            <a:r>
              <a:rPr lang="ar-SA" sz="2400" b="1" dirty="0"/>
              <a:t>مداركي كه الزامات يا خواسته ها را بيان مي كنند.اين نوع مدارك را </a:t>
            </a:r>
            <a:r>
              <a:rPr lang="ar-SA" b="1" dirty="0"/>
              <a:t>مشخصات</a:t>
            </a:r>
            <a:r>
              <a:rPr lang="ar-SA" sz="2400" b="1" dirty="0"/>
              <a:t> مي نامند.</a:t>
            </a:r>
          </a:p>
          <a:p>
            <a:pPr algn="just" defTabSz="974725" eaLnBrk="0" hangingPunct="0">
              <a:spcBef>
                <a:spcPct val="50000"/>
              </a:spcBef>
              <a:buFont typeface="Wingdings" pitchFamily="2" charset="2"/>
              <a:buChar char="q"/>
            </a:pPr>
            <a:r>
              <a:rPr lang="ar-SA" sz="2400" b="1" dirty="0"/>
              <a:t>مداركي كه توصيه ها يا پيشنهادهايي را بيان مي كنند.اين نوع مدارك را</a:t>
            </a:r>
            <a:r>
              <a:rPr lang="ar-SA" b="1" dirty="0"/>
              <a:t>راهنما</a:t>
            </a:r>
            <a:r>
              <a:rPr lang="ar-SA" sz="2400" b="1" dirty="0"/>
              <a:t> مي نامند </a:t>
            </a:r>
          </a:p>
          <a:p>
            <a:pPr algn="just" defTabSz="974725" eaLnBrk="0" hangingPunct="0">
              <a:spcBef>
                <a:spcPct val="50000"/>
              </a:spcBef>
              <a:buFont typeface="Wingdings" pitchFamily="2" charset="2"/>
              <a:buChar char="q"/>
            </a:pPr>
            <a:r>
              <a:rPr lang="ar-SA" sz="2400" b="1" dirty="0"/>
              <a:t>مداركي كه درباره چگونگي اجراي تثبيت شده و يكنواخت فعاليت ها و فرآيندها اطلاعاتي ارايه مي دهند.اين نوع مدارك مي تواند شامل </a:t>
            </a:r>
            <a:r>
              <a:rPr lang="ar-SA" b="1" dirty="0"/>
              <a:t>روش هاي اجرايي مدون ، دستورالعمل هاي كاري و نقشه ها</a:t>
            </a:r>
            <a:r>
              <a:rPr lang="ar-SA" sz="2400" b="1" dirty="0"/>
              <a:t> باشد .</a:t>
            </a:r>
          </a:p>
          <a:p>
            <a:pPr algn="just" defTabSz="974725" eaLnBrk="0" hangingPunct="0">
              <a:spcBef>
                <a:spcPct val="50000"/>
              </a:spcBef>
              <a:buFont typeface="Wingdings" pitchFamily="2" charset="2"/>
              <a:buChar char="q"/>
            </a:pPr>
            <a:r>
              <a:rPr lang="ar-SA" sz="2400" b="1" dirty="0"/>
              <a:t>مداركي كه شواهد عيني در مورد فعاليت هاي اجرا شده يا نتايج حاصله را  ارايه مي دهند . اين نوع مدارك را </a:t>
            </a:r>
            <a:r>
              <a:rPr lang="ar-SA" b="1" dirty="0"/>
              <a:t>سوابق</a:t>
            </a:r>
            <a:r>
              <a:rPr lang="ar-SA" sz="2400" b="1" dirty="0"/>
              <a:t> مي نامند .</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4466" name="Rectangle 2"/>
          <p:cNvSpPr>
            <a:spLocks noGrp="1" noChangeArrowheads="1"/>
          </p:cNvSpPr>
          <p:nvPr>
            <p:ph type="title"/>
          </p:nvPr>
        </p:nvSpPr>
        <p:spPr>
          <a:xfrm>
            <a:off x="0" y="217488"/>
            <a:ext cx="9859963" cy="534987"/>
          </a:xfrm>
          <a:solidFill>
            <a:srgbClr val="0000FF"/>
          </a:solidFill>
        </p:spPr>
        <p:txBody>
          <a:bodyPr/>
          <a:lstStyle/>
          <a:p>
            <a:pPr>
              <a:defRPr/>
            </a:pPr>
            <a:r>
              <a:rPr lang="fa-IR" smtClean="0"/>
              <a:t>حجم مستندسازی</a:t>
            </a:r>
            <a:endParaRPr lang="en-US" smtClean="0"/>
          </a:p>
        </p:txBody>
      </p:sp>
      <p:sp>
        <p:nvSpPr>
          <p:cNvPr id="38915" name="Rectangle 3"/>
          <p:cNvSpPr>
            <a:spLocks noChangeArrowheads="1"/>
          </p:cNvSpPr>
          <p:nvPr/>
        </p:nvSpPr>
        <p:spPr bwMode="auto">
          <a:xfrm>
            <a:off x="68263" y="1011238"/>
            <a:ext cx="9771062" cy="5851602"/>
          </a:xfrm>
          <a:prstGeom prst="rect">
            <a:avLst/>
          </a:prstGeom>
          <a:noFill/>
          <a:ln w="9525">
            <a:noFill/>
            <a:miter lim="800000"/>
            <a:headEnd/>
            <a:tailEnd/>
          </a:ln>
        </p:spPr>
        <p:txBody>
          <a:bodyPr lIns="9525" tIns="9525" rIns="9525" bIns="9525">
            <a:spAutoFit/>
          </a:bodyPr>
          <a:lstStyle/>
          <a:p>
            <a:pPr defTabSz="974725" eaLnBrk="0" hangingPunct="0">
              <a:spcBef>
                <a:spcPct val="50000"/>
              </a:spcBef>
              <a:buFont typeface="Wingdings" pitchFamily="2" charset="2"/>
              <a:buNone/>
            </a:pPr>
            <a:r>
              <a:rPr lang="ar-SA" sz="2900" b="1" dirty="0"/>
              <a:t>هر سازمان گستره مستندات مورد نياز و رسانه مورد استفاده خود را تعيين مي كند .</a:t>
            </a:r>
            <a:endParaRPr lang="fa-IR" sz="2900" b="1" dirty="0"/>
          </a:p>
          <a:p>
            <a:pPr defTabSz="974725" eaLnBrk="0" hangingPunct="0">
              <a:spcBef>
                <a:spcPct val="50000"/>
              </a:spcBef>
              <a:buFont typeface="Wingdings" pitchFamily="2" charset="2"/>
              <a:buNone/>
            </a:pPr>
            <a:r>
              <a:rPr lang="ar-SA" sz="2900" b="1" dirty="0"/>
              <a:t>اين موضوع به عوامل متعددي بستگي دارد از قبيل :</a:t>
            </a:r>
            <a:endParaRPr lang="fa-IR" sz="2900" b="1" dirty="0"/>
          </a:p>
          <a:p>
            <a:pPr defTabSz="974725" eaLnBrk="0" hangingPunct="0">
              <a:spcBef>
                <a:spcPct val="50000"/>
              </a:spcBef>
              <a:buFont typeface="Wingdings" pitchFamily="2" charset="2"/>
              <a:buNone/>
            </a:pPr>
            <a:r>
              <a:rPr lang="ar-SA" sz="1000" b="1" dirty="0"/>
              <a:t> </a:t>
            </a:r>
            <a:endParaRPr lang="fa-IR" sz="1000" b="1" dirty="0"/>
          </a:p>
          <a:p>
            <a:pPr defTabSz="974725" eaLnBrk="0" hangingPunct="0">
              <a:spcBef>
                <a:spcPct val="50000"/>
              </a:spcBef>
              <a:buFont typeface="Wingdings" pitchFamily="2" charset="2"/>
              <a:buChar char="q"/>
            </a:pPr>
            <a:r>
              <a:rPr lang="ar-SA" sz="2500" b="1" dirty="0"/>
              <a:t>نوع و اندازه سازمان</a:t>
            </a:r>
            <a:r>
              <a:rPr lang="fa-IR" sz="2500" b="1" dirty="0"/>
              <a:t>،</a:t>
            </a:r>
          </a:p>
          <a:p>
            <a:pPr defTabSz="974725" eaLnBrk="0" hangingPunct="0">
              <a:spcBef>
                <a:spcPct val="50000"/>
              </a:spcBef>
              <a:buFont typeface="Wingdings" pitchFamily="2" charset="2"/>
              <a:buChar char="q"/>
            </a:pPr>
            <a:r>
              <a:rPr lang="ar-SA" sz="2500" b="1" dirty="0"/>
              <a:t>پيچيدگي و تعامل فرآيندها </a:t>
            </a:r>
            <a:r>
              <a:rPr lang="fa-IR" sz="2500" b="1" dirty="0"/>
              <a:t>،</a:t>
            </a:r>
          </a:p>
          <a:p>
            <a:pPr defTabSz="974725" eaLnBrk="0" hangingPunct="0">
              <a:spcBef>
                <a:spcPct val="50000"/>
              </a:spcBef>
              <a:buFont typeface="Wingdings" pitchFamily="2" charset="2"/>
              <a:buChar char="q"/>
            </a:pPr>
            <a:r>
              <a:rPr lang="ar-SA" sz="2500" b="1" dirty="0"/>
              <a:t>پيچيدگي محصولات</a:t>
            </a:r>
            <a:r>
              <a:rPr lang="fa-IR" sz="2500" b="1" dirty="0"/>
              <a:t>،</a:t>
            </a:r>
          </a:p>
          <a:p>
            <a:pPr defTabSz="974725" eaLnBrk="0" hangingPunct="0">
              <a:spcBef>
                <a:spcPct val="50000"/>
              </a:spcBef>
              <a:buFont typeface="Wingdings" pitchFamily="2" charset="2"/>
              <a:buChar char="q"/>
            </a:pPr>
            <a:r>
              <a:rPr lang="ar-SA" sz="2500" b="1" dirty="0"/>
              <a:t>خواسته هاي مشتري</a:t>
            </a:r>
            <a:r>
              <a:rPr lang="fa-IR" sz="2500" b="1" dirty="0"/>
              <a:t>،</a:t>
            </a:r>
          </a:p>
          <a:p>
            <a:pPr defTabSz="974725" eaLnBrk="0" hangingPunct="0">
              <a:spcBef>
                <a:spcPct val="50000"/>
              </a:spcBef>
              <a:buFont typeface="Wingdings" pitchFamily="2" charset="2"/>
              <a:buChar char="q"/>
            </a:pPr>
            <a:r>
              <a:rPr lang="ar-SA" sz="2500" b="1" dirty="0"/>
              <a:t>الزامات قانوني مربوطه</a:t>
            </a:r>
            <a:r>
              <a:rPr lang="fa-IR" sz="2500" b="1" dirty="0"/>
              <a:t>،</a:t>
            </a:r>
          </a:p>
          <a:p>
            <a:pPr defTabSz="974725" eaLnBrk="0" hangingPunct="0">
              <a:spcBef>
                <a:spcPct val="50000"/>
              </a:spcBef>
              <a:buFont typeface="Wingdings" pitchFamily="2" charset="2"/>
              <a:buChar char="q"/>
            </a:pPr>
            <a:r>
              <a:rPr lang="ar-SA" sz="2500" b="1" dirty="0"/>
              <a:t>توانايي اثبات شده كاركنان</a:t>
            </a:r>
            <a:r>
              <a:rPr lang="fa-IR" sz="2500" b="1" dirty="0"/>
              <a:t>،</a:t>
            </a:r>
          </a:p>
          <a:p>
            <a:pPr defTabSz="974725" eaLnBrk="0" hangingPunct="0">
              <a:spcBef>
                <a:spcPct val="50000"/>
              </a:spcBef>
              <a:buFont typeface="Wingdings" pitchFamily="2" charset="2"/>
              <a:buChar char="q"/>
            </a:pPr>
            <a:r>
              <a:rPr lang="ar-SA" sz="2500" b="1" dirty="0"/>
              <a:t>و حدي كه براي اثبات برآورده شدن الزامات سيستم مديريت كيفيت لازم است .</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0370"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smtClean="0"/>
              <a:t>ارزيابي</a:t>
            </a:r>
            <a:r>
              <a:rPr lang="fa-IR" sz="3200" smtClean="0"/>
              <a:t> </a:t>
            </a:r>
            <a:r>
              <a:rPr lang="ar-SA" sz="3200" smtClean="0"/>
              <a:t>سيستم </a:t>
            </a:r>
            <a:r>
              <a:rPr lang="fa-IR" sz="3200" smtClean="0"/>
              <a:t>های </a:t>
            </a:r>
            <a:r>
              <a:rPr lang="ar-SA" sz="3200" smtClean="0"/>
              <a:t>مديريت كيفيت</a:t>
            </a:r>
            <a:endParaRPr lang="en-US" sz="3200" b="0" smtClean="0">
              <a:solidFill>
                <a:srgbClr val="A50021"/>
              </a:solidFill>
            </a:endParaRPr>
          </a:p>
        </p:txBody>
      </p:sp>
      <p:sp>
        <p:nvSpPr>
          <p:cNvPr id="39939" name="Rectangle 4"/>
          <p:cNvSpPr>
            <a:spLocks noChangeArrowheads="1"/>
          </p:cNvSpPr>
          <p:nvPr/>
        </p:nvSpPr>
        <p:spPr bwMode="auto">
          <a:xfrm>
            <a:off x="125413" y="1235075"/>
            <a:ext cx="9647237" cy="3589444"/>
          </a:xfrm>
          <a:prstGeom prst="rect">
            <a:avLst/>
          </a:prstGeom>
          <a:noFill/>
          <a:ln w="9525">
            <a:noFill/>
            <a:miter lim="800000"/>
            <a:headEnd/>
            <a:tailEnd/>
          </a:ln>
        </p:spPr>
        <p:txBody>
          <a:bodyPr lIns="9525" tIns="9525" rIns="9525" bIns="9525">
            <a:spAutoFit/>
          </a:bodyPr>
          <a:lstStyle/>
          <a:p>
            <a:pPr defTabSz="974725" eaLnBrk="0" hangingPunct="0">
              <a:spcBef>
                <a:spcPct val="50000"/>
              </a:spcBef>
            </a:pPr>
            <a:r>
              <a:rPr lang="ar-SA" sz="3200" b="1" dirty="0"/>
              <a:t>ارزيابي يك سيستم مديريت كيفيت مي تواند از نظر دامنه شمول متفاوت باشد و شامل طيفي از فعاليت ها از قبيل </a:t>
            </a:r>
            <a:r>
              <a:rPr lang="fa-IR" sz="3200" b="1" dirty="0"/>
              <a:t>:</a:t>
            </a:r>
          </a:p>
          <a:p>
            <a:pPr defTabSz="974725" eaLnBrk="0" hangingPunct="0">
              <a:spcBef>
                <a:spcPct val="50000"/>
              </a:spcBef>
              <a:buFont typeface="Wingdings" pitchFamily="2" charset="2"/>
              <a:buChar char="q"/>
            </a:pPr>
            <a:r>
              <a:rPr lang="ar-SA" sz="3600" b="1" dirty="0"/>
              <a:t>مميزي </a:t>
            </a:r>
            <a:endParaRPr lang="fa-IR" sz="3600" b="1" dirty="0"/>
          </a:p>
          <a:p>
            <a:pPr defTabSz="974725" eaLnBrk="0" hangingPunct="0">
              <a:spcBef>
                <a:spcPct val="50000"/>
              </a:spcBef>
              <a:buFont typeface="Wingdings" pitchFamily="2" charset="2"/>
              <a:buChar char="q"/>
            </a:pPr>
            <a:r>
              <a:rPr lang="ar-SA" sz="3600" b="1" dirty="0"/>
              <a:t>بازنگري سيستم مديريت كيفيت </a:t>
            </a:r>
            <a:endParaRPr lang="fa-IR" sz="3600" b="1" dirty="0"/>
          </a:p>
          <a:p>
            <a:pPr defTabSz="974725" eaLnBrk="0" hangingPunct="0">
              <a:spcBef>
                <a:spcPct val="50000"/>
              </a:spcBef>
              <a:buFont typeface="Wingdings" pitchFamily="2" charset="2"/>
              <a:buChar char="q"/>
            </a:pPr>
            <a:r>
              <a:rPr lang="ar-SA" sz="3600" b="1" dirty="0"/>
              <a:t>و خود ارزيابي </a:t>
            </a:r>
            <a:r>
              <a:rPr lang="ar-SA" sz="3600" b="1" dirty="0" smtClean="0"/>
              <a:t>ها</a:t>
            </a:r>
            <a:r>
              <a:rPr lang="fa-IR" sz="3600" b="1" dirty="0" smtClean="0"/>
              <a:t> </a:t>
            </a:r>
            <a:r>
              <a:rPr lang="ar-SA" sz="4000" b="1" dirty="0" smtClean="0"/>
              <a:t>گردد</a:t>
            </a:r>
            <a:r>
              <a:rPr lang="ar-SA" sz="3200" b="1" dirty="0" smtClean="0"/>
              <a:t> </a:t>
            </a:r>
            <a:r>
              <a:rPr lang="ar-SA" sz="3200" b="1" dirty="0"/>
              <a:t>.</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6514"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ارزيابي</a:t>
            </a:r>
            <a:r>
              <a:rPr lang="fa-IR" smtClean="0"/>
              <a:t> فرآیندها در</a:t>
            </a:r>
            <a:r>
              <a:rPr lang="ar-SA" smtClean="0"/>
              <a:t> سيستم مديريت كيفيت</a:t>
            </a:r>
            <a:endParaRPr lang="en-US" b="0" smtClean="0">
              <a:solidFill>
                <a:srgbClr val="A50021"/>
              </a:solidFill>
            </a:endParaRPr>
          </a:p>
        </p:txBody>
      </p:sp>
      <p:sp>
        <p:nvSpPr>
          <p:cNvPr id="40963" name="Rectangle 3"/>
          <p:cNvSpPr>
            <a:spLocks noChangeArrowheads="1"/>
          </p:cNvSpPr>
          <p:nvPr/>
        </p:nvSpPr>
        <p:spPr bwMode="auto">
          <a:xfrm>
            <a:off x="0" y="1235075"/>
            <a:ext cx="9906000" cy="51403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pPr>
            <a:r>
              <a:rPr lang="ar-SA" sz="3200" b="1" dirty="0"/>
              <a:t>هنگام ارزيابي سيستم هاي مديريت كيفيت ، چهار سؤال اساسي وجود دارد كه براي ارزيابي هر فرآيند بايستي مورد پرسش قرار گيرد :</a:t>
            </a:r>
          </a:p>
          <a:p>
            <a:pPr algn="just" defTabSz="974725" eaLnBrk="0" hangingPunct="0">
              <a:spcBef>
                <a:spcPct val="50000"/>
              </a:spcBef>
              <a:buFont typeface="Wingdings" pitchFamily="2" charset="2"/>
              <a:buChar char="q"/>
            </a:pPr>
            <a:r>
              <a:rPr lang="ar-SA" sz="3200" b="1" dirty="0"/>
              <a:t>آيا فرآيند شناسايي شده و به طور مناسب تعريف شده است ؟</a:t>
            </a:r>
          </a:p>
          <a:p>
            <a:pPr algn="just" defTabSz="974725" eaLnBrk="0" hangingPunct="0">
              <a:spcBef>
                <a:spcPct val="50000"/>
              </a:spcBef>
              <a:buFont typeface="Wingdings" pitchFamily="2" charset="2"/>
              <a:buChar char="q"/>
            </a:pPr>
            <a:r>
              <a:rPr lang="ar-SA" sz="3200" b="1" dirty="0"/>
              <a:t>آيا مسؤوليت ها واگذار شده اند ؟</a:t>
            </a:r>
          </a:p>
          <a:p>
            <a:pPr algn="just" defTabSz="974725" eaLnBrk="0" hangingPunct="0">
              <a:spcBef>
                <a:spcPct val="50000"/>
              </a:spcBef>
              <a:buFont typeface="Wingdings" pitchFamily="2" charset="2"/>
              <a:buChar char="q"/>
            </a:pPr>
            <a:r>
              <a:rPr lang="ar-SA" sz="3200" b="1" dirty="0"/>
              <a:t>آيا روش هاي اجرايي به اجرادرآمده وبرقرار نگه داشته مي شوند ؟</a:t>
            </a:r>
          </a:p>
          <a:p>
            <a:pPr algn="just" defTabSz="974725" eaLnBrk="0" hangingPunct="0">
              <a:spcBef>
                <a:spcPct val="50000"/>
              </a:spcBef>
              <a:buFont typeface="Wingdings" pitchFamily="2" charset="2"/>
              <a:buChar char="q"/>
            </a:pPr>
            <a:r>
              <a:rPr lang="ar-SA" sz="3200" b="1" dirty="0"/>
              <a:t>آيا فرآيند براي دستيابي به نتايج مورد نياز ، اثر بخش است ؟</a:t>
            </a:r>
          </a:p>
          <a:p>
            <a:pPr algn="just" defTabSz="974725" eaLnBrk="0" hangingPunct="0">
              <a:spcBef>
                <a:spcPct val="50000"/>
              </a:spcBef>
            </a:pPr>
            <a:r>
              <a:rPr lang="ar-SA" sz="3200" b="1" dirty="0"/>
              <a:t>مجموع پاسخ ها به پرسش هاي فوق مي تواند نتيجه ارزيابي را مشخص كند . </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62" name="Rectangle 2"/>
          <p:cNvSpPr>
            <a:spLocks noGrp="1" noChangeArrowheads="1"/>
          </p:cNvSpPr>
          <p:nvPr>
            <p:ph type="title"/>
          </p:nvPr>
        </p:nvSpPr>
        <p:spPr>
          <a:xfrm>
            <a:off x="0" y="217488"/>
            <a:ext cx="9859963" cy="534987"/>
          </a:xfrm>
          <a:solidFill>
            <a:srgbClr val="0000FF"/>
          </a:solidFill>
        </p:spPr>
        <p:txBody>
          <a:bodyPr/>
          <a:lstStyle/>
          <a:p>
            <a:pPr>
              <a:defRPr/>
            </a:pPr>
            <a:r>
              <a:rPr lang="fa-IR" dirty="0" smtClean="0"/>
              <a:t>ممیزی</a:t>
            </a:r>
            <a:r>
              <a:rPr lang="ar-SA" dirty="0" smtClean="0"/>
              <a:t> سيستم مديريت كيفيت</a:t>
            </a:r>
            <a:endParaRPr lang="en-US" b="0" dirty="0" smtClean="0">
              <a:solidFill>
                <a:srgbClr val="A50021"/>
              </a:solidFill>
            </a:endParaRPr>
          </a:p>
        </p:txBody>
      </p:sp>
      <p:sp>
        <p:nvSpPr>
          <p:cNvPr id="41987" name="Rectangle 3"/>
          <p:cNvSpPr>
            <a:spLocks noChangeArrowheads="1"/>
          </p:cNvSpPr>
          <p:nvPr/>
        </p:nvSpPr>
        <p:spPr bwMode="auto">
          <a:xfrm>
            <a:off x="47625" y="1235075"/>
            <a:ext cx="9772650" cy="5189882"/>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None/>
            </a:pPr>
            <a:r>
              <a:rPr lang="ar-SA" sz="2400" b="1"/>
              <a:t>مميزي ها به منظور تعيين ميزان برآورده شدن الزامات سيستم مديريت كيفيت انجام مي شود . يافته هاي مميزي براي ارزيابي اثر بخشي سيستم مديريت كيفيت و شناسايي فرصت هاي بهبود مورد استفاده قرار مي گيرد.</a:t>
            </a:r>
          </a:p>
          <a:p>
            <a:pPr algn="just" defTabSz="974725" eaLnBrk="0" hangingPunct="0">
              <a:spcBef>
                <a:spcPct val="50000"/>
              </a:spcBef>
              <a:buFont typeface="Wingdings" pitchFamily="2" charset="2"/>
              <a:buChar char="q"/>
            </a:pPr>
            <a:r>
              <a:rPr lang="ar-SA" sz="2400" b="1"/>
              <a:t>مميزي هاي شخص اول توسط خود سازمان يا از جانب آن ، براي مقاصد داخلي انجام</a:t>
            </a:r>
            <a:r>
              <a:rPr lang="fa-IR" sz="2400" b="1"/>
              <a:t/>
            </a:r>
            <a:br>
              <a:rPr lang="fa-IR" sz="2400" b="1"/>
            </a:br>
            <a:r>
              <a:rPr lang="ar-SA" sz="2400" b="1"/>
              <a:t>مي گيرد و مي تواند مبنايي براي خود اظهاري سازمان در مورد انطباق باشد .</a:t>
            </a:r>
          </a:p>
          <a:p>
            <a:pPr algn="just" defTabSz="974725" eaLnBrk="0" hangingPunct="0">
              <a:spcBef>
                <a:spcPct val="50000"/>
              </a:spcBef>
              <a:buFont typeface="Wingdings" pitchFamily="2" charset="2"/>
              <a:buChar char="q"/>
            </a:pPr>
            <a:r>
              <a:rPr lang="ar-SA" sz="2400" b="1"/>
              <a:t>مميزي شخص دوم توسط مشتريان سازمان يا توسط ساير اشخاص از جانب مشتري انجام مي گيرد .</a:t>
            </a:r>
          </a:p>
          <a:p>
            <a:pPr algn="just" defTabSz="974725" eaLnBrk="0" hangingPunct="0">
              <a:spcBef>
                <a:spcPct val="50000"/>
              </a:spcBef>
              <a:buFont typeface="Wingdings" pitchFamily="2" charset="2"/>
              <a:buChar char="q"/>
            </a:pPr>
            <a:r>
              <a:rPr lang="ar-SA" sz="2400" b="1"/>
              <a:t>مميزي هاي شخص ثالث توسط سازمان هاي مستقل بيروني انجام مي گيرد . اين سازمان ها معمولاً تاييد صلاحيت شده اند و گواهي كننده انطباق الزامات از قبيل آنچه كه در استاندارد </a:t>
            </a:r>
            <a:r>
              <a:rPr lang="en-US" sz="2400" b="1"/>
              <a:t>ISO9001</a:t>
            </a:r>
            <a:r>
              <a:rPr lang="ar-SA" sz="2400" b="1"/>
              <a:t> مشخص شده است ، مي باشند .</a:t>
            </a:r>
          </a:p>
          <a:p>
            <a:pPr algn="just" defTabSz="974725" eaLnBrk="0" hangingPunct="0">
              <a:spcBef>
                <a:spcPct val="50000"/>
              </a:spcBef>
              <a:buFont typeface="Wingdings" pitchFamily="2" charset="2"/>
              <a:buChar char="q"/>
            </a:pPr>
            <a:r>
              <a:rPr lang="ar-SA" sz="2400" b="1"/>
              <a:t>استاندارد </a:t>
            </a:r>
            <a:r>
              <a:rPr lang="en-US" sz="2400" b="1"/>
              <a:t>ISO19011</a:t>
            </a:r>
            <a:r>
              <a:rPr lang="ar-SA" sz="2400" b="1"/>
              <a:t> راهنمايي هايي را براي انجام مميزي سيستم هاي مديريت كيفيت و مديريت زيست محيطي ارايه مي دهد .</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0610" name="Rectangle 2"/>
          <p:cNvSpPr>
            <a:spLocks noGrp="1" noChangeArrowheads="1"/>
          </p:cNvSpPr>
          <p:nvPr>
            <p:ph type="title"/>
          </p:nvPr>
        </p:nvSpPr>
        <p:spPr>
          <a:xfrm>
            <a:off x="0" y="217488"/>
            <a:ext cx="9859963" cy="534987"/>
          </a:xfrm>
          <a:solidFill>
            <a:srgbClr val="0000FF"/>
          </a:solidFill>
        </p:spPr>
        <p:txBody>
          <a:bodyPr/>
          <a:lstStyle/>
          <a:p>
            <a:pPr>
              <a:defRPr/>
            </a:pPr>
            <a:r>
              <a:rPr lang="fa-IR" smtClean="0"/>
              <a:t>بازنگری</a:t>
            </a:r>
            <a:r>
              <a:rPr lang="ar-SA" smtClean="0"/>
              <a:t> سيستم مديريت كيفيت</a:t>
            </a:r>
            <a:endParaRPr lang="en-US" b="0" smtClean="0">
              <a:solidFill>
                <a:srgbClr val="A50021"/>
              </a:solidFill>
            </a:endParaRPr>
          </a:p>
        </p:txBody>
      </p:sp>
      <p:sp>
        <p:nvSpPr>
          <p:cNvPr id="43011" name="Rectangle 3"/>
          <p:cNvSpPr>
            <a:spLocks noChangeArrowheads="1"/>
          </p:cNvSpPr>
          <p:nvPr/>
        </p:nvSpPr>
        <p:spPr bwMode="auto">
          <a:xfrm>
            <a:off x="47625" y="1235075"/>
            <a:ext cx="9772650" cy="5189882"/>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Char char="q"/>
            </a:pPr>
            <a:r>
              <a:rPr lang="ar-SA" sz="3200" b="1" dirty="0"/>
              <a:t>يكي از نقش هاي مديريت رده بالا انجام ارزيابي هاي نظام يافته در مورد مناسب بودن ، كفايت ، اثربخشي و كارايي سيستم مديريت كيفيت با توجه به خط مشي كيفيت و اهداف كيفيت مي باشد .</a:t>
            </a:r>
            <a:endParaRPr lang="fa-IR" sz="3200" b="1" dirty="0"/>
          </a:p>
          <a:p>
            <a:pPr algn="just" defTabSz="974725" eaLnBrk="0" hangingPunct="0">
              <a:spcBef>
                <a:spcPct val="50000"/>
              </a:spcBef>
              <a:buFont typeface="Wingdings" pitchFamily="2" charset="2"/>
              <a:buChar char="q"/>
            </a:pPr>
            <a:r>
              <a:rPr lang="ar-SA" sz="3200" b="1" dirty="0"/>
              <a:t>اين بازنگري</a:t>
            </a:r>
            <a:r>
              <a:rPr lang="fa-IR" sz="3200" b="1" dirty="0"/>
              <a:t> </a:t>
            </a:r>
            <a:r>
              <a:rPr lang="ar-SA" sz="3200" b="1" dirty="0"/>
              <a:t>مي تواند شامل بررسي نياز به وفق دادن خط مشي كيفيت و اهداف كيفيت با نيازها و انتظارات در حال تغيير طرف هاي ذينفع نيز باشد .</a:t>
            </a:r>
            <a:endParaRPr lang="fa-IR" sz="3200" b="1" dirty="0"/>
          </a:p>
          <a:p>
            <a:pPr algn="just" defTabSz="974725" eaLnBrk="0" hangingPunct="0">
              <a:spcBef>
                <a:spcPct val="50000"/>
              </a:spcBef>
              <a:buFont typeface="Wingdings" pitchFamily="2" charset="2"/>
              <a:buChar char="q"/>
            </a:pPr>
            <a:r>
              <a:rPr lang="ar-SA" sz="3200" b="1" dirty="0"/>
              <a:t>اين بازنگري شامل تعيين نياز به انجام اقدامات نيز هست .</a:t>
            </a:r>
          </a:p>
          <a:p>
            <a:pPr algn="just" defTabSz="974725" eaLnBrk="0" hangingPunct="0">
              <a:spcBef>
                <a:spcPct val="50000"/>
              </a:spcBef>
              <a:buFont typeface="Wingdings" pitchFamily="2" charset="2"/>
              <a:buChar char="q"/>
            </a:pPr>
            <a:r>
              <a:rPr lang="ar-SA" sz="3200" b="1" dirty="0"/>
              <a:t>گزارش هاي مميزي همراه با ساير منابع اطلاعاتي براي بازنگري سيستم مديريت كيفيت مورد استفاده قرار مي گيرد .</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2658" name="Rectangle 2"/>
          <p:cNvSpPr>
            <a:spLocks noGrp="1" noChangeArrowheads="1"/>
          </p:cNvSpPr>
          <p:nvPr>
            <p:ph type="title"/>
          </p:nvPr>
        </p:nvSpPr>
        <p:spPr>
          <a:xfrm>
            <a:off x="0" y="217488"/>
            <a:ext cx="9859963" cy="534987"/>
          </a:xfrm>
          <a:solidFill>
            <a:srgbClr val="0000FF"/>
          </a:solidFill>
        </p:spPr>
        <p:txBody>
          <a:bodyPr/>
          <a:lstStyle/>
          <a:p>
            <a:pPr>
              <a:defRPr/>
            </a:pPr>
            <a:r>
              <a:rPr lang="fa-IR" dirty="0" smtClean="0"/>
              <a:t>خودارزیابی</a:t>
            </a:r>
            <a:endParaRPr lang="en-US" b="0" dirty="0" smtClean="0">
              <a:solidFill>
                <a:srgbClr val="A50021"/>
              </a:solidFill>
            </a:endParaRPr>
          </a:p>
        </p:txBody>
      </p:sp>
      <p:sp>
        <p:nvSpPr>
          <p:cNvPr id="44035" name="Rectangle 3"/>
          <p:cNvSpPr>
            <a:spLocks noChangeArrowheads="1"/>
          </p:cNvSpPr>
          <p:nvPr/>
        </p:nvSpPr>
        <p:spPr bwMode="auto">
          <a:xfrm>
            <a:off x="47625" y="1235075"/>
            <a:ext cx="9772650" cy="4962525"/>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buFont typeface="Wingdings" pitchFamily="2" charset="2"/>
              <a:buChar char="q"/>
            </a:pPr>
            <a:r>
              <a:rPr lang="ar-SA" sz="3600" b="1" dirty="0"/>
              <a:t>خود ارزيابي يك سازمان يك بازنگري جامع و نظام يافته در مورد فعاليت هاي آن سازمان و نتايج مربوط به سيستم مديريت كيفيت يا يك الگوي تعالي</a:t>
            </a:r>
            <a:r>
              <a:rPr lang="fa-IR" sz="3600" b="1" dirty="0"/>
              <a:t> </a:t>
            </a:r>
            <a:r>
              <a:rPr lang="ar-SA" sz="3600" b="1" dirty="0"/>
              <a:t>مي باشد .</a:t>
            </a:r>
          </a:p>
          <a:p>
            <a:pPr algn="just" defTabSz="974725" eaLnBrk="0" hangingPunct="0">
              <a:spcBef>
                <a:spcPct val="50000"/>
              </a:spcBef>
              <a:buFont typeface="Wingdings" pitchFamily="2" charset="2"/>
              <a:buChar char="q"/>
            </a:pPr>
            <a:r>
              <a:rPr lang="ar-SA" sz="3600" b="1" dirty="0"/>
              <a:t>خود ارزيابي مي تواند يك ديد كلي در مورد عملكرد سازمان و ميزان كمال سيستم مديريت كيفيت بدست دهد .</a:t>
            </a:r>
            <a:endParaRPr lang="en-US" sz="3600" b="1" dirty="0"/>
          </a:p>
          <a:p>
            <a:pPr algn="just" defTabSz="974725" eaLnBrk="0" hangingPunct="0">
              <a:spcBef>
                <a:spcPct val="50000"/>
              </a:spcBef>
              <a:buFont typeface="Wingdings" pitchFamily="2" charset="2"/>
              <a:buChar char="q"/>
            </a:pPr>
            <a:r>
              <a:rPr lang="fa-IR" sz="3600" b="1" dirty="0"/>
              <a:t>خودارزیابی </a:t>
            </a:r>
            <a:r>
              <a:rPr lang="ar-SA" sz="3600" b="1" dirty="0"/>
              <a:t>همچنين مي تواند به شناسايي زمينه هايي كه در سازمان به بهبود نياز دارند ، كمك كند و اولويت ها را تعيين نمايد</a:t>
            </a:r>
            <a:r>
              <a:rPr lang="en-US" sz="3600" b="1" dirty="0"/>
              <a:t>.</a:t>
            </a:r>
            <a:endParaRPr lang="fa-IR" sz="3600"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1939" name="Text Box 3"/>
          <p:cNvSpPr txBox="1">
            <a:spLocks noChangeArrowheads="1"/>
          </p:cNvSpPr>
          <p:nvPr/>
        </p:nvSpPr>
        <p:spPr bwMode="auto">
          <a:xfrm>
            <a:off x="2889250" y="2965450"/>
            <a:ext cx="7016750" cy="2559050"/>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fa-IR" sz="6600" b="1">
                <a:solidFill>
                  <a:schemeClr val="tx2"/>
                </a:solidFill>
                <a:effectLst>
                  <a:outerShdw blurRad="38100" dist="38100" dir="2700000" algn="tl">
                    <a:srgbClr val="C0C0C0"/>
                  </a:outerShdw>
                </a:effectLst>
                <a:latin typeface="Tahoma" pitchFamily="34" charset="0"/>
                <a:cs typeface="B Yagut" pitchFamily="2" charset="-78"/>
              </a:rPr>
              <a:t>کرازبي:</a:t>
            </a:r>
          </a:p>
          <a:p>
            <a:pPr algn="ctr">
              <a:spcBef>
                <a:spcPct val="50000"/>
              </a:spcBef>
              <a:buClr>
                <a:schemeClr val="tx1"/>
              </a:buClr>
              <a:defRPr/>
            </a:pPr>
            <a:endParaRPr lang="fa-IR" sz="2400" b="1">
              <a:solidFill>
                <a:schemeClr val="tx2"/>
              </a:solidFill>
              <a:effectLst>
                <a:outerShdw blurRad="38100" dist="38100" dir="2700000" algn="tl">
                  <a:srgbClr val="C0C0C0"/>
                </a:outerShdw>
              </a:effectLst>
              <a:latin typeface="Tahoma" pitchFamily="34" charset="0"/>
              <a:cs typeface="B Yagut" pitchFamily="2" charset="-78"/>
            </a:endParaRPr>
          </a:p>
          <a:p>
            <a:pPr algn="ctr">
              <a:spcBef>
                <a:spcPct val="50000"/>
              </a:spcBef>
              <a:buClr>
                <a:schemeClr val="tx1"/>
              </a:buClr>
              <a:defRPr/>
            </a:pPr>
            <a:r>
              <a:rPr lang="fa-IR" sz="4400" b="1">
                <a:latin typeface="Tahoma" pitchFamily="34" charset="0"/>
                <a:cs typeface="B Yagut" pitchFamily="2" charset="-78"/>
              </a:rPr>
              <a:t>انطباق برخواسته هاي مشتري</a:t>
            </a:r>
            <a:endParaRPr lang="en-US" sz="2000" b="1" dirty="0">
              <a:solidFill>
                <a:schemeClr val="tx2"/>
              </a:solidFill>
              <a:latin typeface="Tahoma" pitchFamily="34" charset="0"/>
              <a:cs typeface="B Yagut" pitchFamily="2" charset="-78"/>
            </a:endParaRPr>
          </a:p>
        </p:txBody>
      </p:sp>
      <p:pic>
        <p:nvPicPr>
          <p:cNvPr id="28674" name="Picture 4" descr="crosby"/>
          <p:cNvPicPr>
            <a:picLocks noChangeAspect="1" noChangeArrowheads="1"/>
          </p:cNvPicPr>
          <p:nvPr/>
        </p:nvPicPr>
        <p:blipFill>
          <a:blip r:embed="rId3" cstate="print"/>
          <a:srcRect/>
          <a:stretch>
            <a:fillRect/>
          </a:stretch>
        </p:blipFill>
        <p:spPr bwMode="auto">
          <a:xfrm>
            <a:off x="0" y="3200400"/>
            <a:ext cx="2971800" cy="3657600"/>
          </a:xfrm>
          <a:prstGeom prst="rect">
            <a:avLst/>
          </a:prstGeom>
          <a:noFill/>
          <a:ln w="9525">
            <a:noFill/>
            <a:miter lim="800000"/>
            <a:headEnd/>
            <a:tailEnd/>
          </a:ln>
        </p:spPr>
      </p:pic>
      <p:sp>
        <p:nvSpPr>
          <p:cNvPr id="3751941" name="Rectangle 5"/>
          <p:cNvSpPr>
            <a:spLocks noGrp="1" noChangeArrowheads="1"/>
          </p:cNvSpPr>
          <p:nvPr>
            <p:ph type="title"/>
          </p:nvPr>
        </p:nvSpPr>
        <p:spPr>
          <a:xfrm>
            <a:off x="0" y="217488"/>
            <a:ext cx="9859963" cy="534987"/>
          </a:xfrm>
          <a:solidFill>
            <a:srgbClr val="0000FF"/>
          </a:solidFill>
        </p:spPr>
        <p:txBody>
          <a:bodyPr/>
          <a:lstStyle/>
          <a:p>
            <a:pPr>
              <a:defRPr/>
            </a:pPr>
            <a:r>
              <a:rPr lang="fa-IR" altLang="en-US" dirty="0" smtClean="0">
                <a:ea typeface="+mj-ea"/>
              </a:rPr>
              <a:t>تعريف کيفيت</a:t>
            </a:r>
            <a:endParaRPr lang="en-US" altLang="en-US" dirty="0" smtClean="0">
              <a:ea typeface="+mj-ea"/>
            </a:endParaRPr>
          </a:p>
        </p:txBody>
      </p:sp>
      <p:sp>
        <p:nvSpPr>
          <p:cNvPr id="3751942" name="Rectangle 6">
            <a:hlinkClick r:id="rId4" action="ppaction://hlinkfile"/>
          </p:cNvPr>
          <p:cNvSpPr>
            <a:spLocks noChangeArrowheads="1"/>
          </p:cNvSpPr>
          <p:nvPr/>
        </p:nvSpPr>
        <p:spPr bwMode="auto">
          <a:xfrm>
            <a:off x="2628900" y="1462088"/>
            <a:ext cx="6278563" cy="762000"/>
          </a:xfrm>
          <a:prstGeom prst="rect">
            <a:avLst/>
          </a:prstGeom>
          <a:noFill/>
          <a:ln w="12700">
            <a:noFill/>
            <a:miter lim="800000"/>
            <a:headEnd type="none" w="sm" len="sm"/>
            <a:tailEnd type="none" w="sm" len="sm"/>
          </a:ln>
        </p:spPr>
        <p:txBody>
          <a:bodyPr wrap="none" anchor="ctr">
            <a:spAutoFit/>
          </a:bodyPr>
          <a:lstStyle/>
          <a:p>
            <a:pPr algn="justLow" eaLnBrk="0" hangingPunct="0"/>
            <a:r>
              <a:rPr lang="ar-SA" sz="4400" b="1">
                <a:ea typeface="Titr"/>
                <a:cs typeface="Titr"/>
              </a:rPr>
              <a:t>آشنايي با</a:t>
            </a:r>
            <a:r>
              <a:rPr lang="en-US" sz="4400" b="1">
                <a:ea typeface="Titr"/>
                <a:cs typeface="Titr"/>
              </a:rPr>
              <a:t>Philip Crosby</a:t>
            </a:r>
            <a:r>
              <a:rPr lang="en-US" sz="4400">
                <a:ea typeface="Titr"/>
                <a:cs typeface="Titr"/>
              </a:rPr>
              <a:t>  </a:t>
            </a:r>
            <a:r>
              <a:rPr lang="ar-SA" sz="4400">
                <a:ea typeface="Titr"/>
                <a:cs typeface="Titr"/>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751942"/>
                                        </p:tgtEl>
                                      </p:cBhvr>
                                    </p:animEffect>
                                    <p:set>
                                      <p:cBhvr>
                                        <p:cTn id="7" dur="1" fill="hold">
                                          <p:stCondLst>
                                            <p:cond delay="1999"/>
                                          </p:stCondLst>
                                        </p:cTn>
                                        <p:tgtEl>
                                          <p:spTgt spid="3751942"/>
                                        </p:tgtEl>
                                        <p:attrNameLst>
                                          <p:attrName>style.visibility</p:attrName>
                                        </p:attrNameLst>
                                      </p:cBhvr>
                                      <p:to>
                                        <p:strVal val="hidden"/>
                                      </p:to>
                                    </p:se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3751939">
                                            <p:txEl>
                                              <p:pRg st="0" end="0"/>
                                            </p:txEl>
                                          </p:spTgt>
                                        </p:tgtEl>
                                        <p:attrNameLst>
                                          <p:attrName>style.visibility</p:attrName>
                                        </p:attrNameLst>
                                      </p:cBhvr>
                                      <p:to>
                                        <p:strVal val="visible"/>
                                      </p:to>
                                    </p:set>
                                    <p:anim calcmode="lin" valueType="num">
                                      <p:cBhvr>
                                        <p:cTn id="11" dur="500" fill="hold"/>
                                        <p:tgtEl>
                                          <p:spTgt spid="375193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51939">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751939">
                                            <p:txEl>
                                              <p:pRg st="0" end="0"/>
                                            </p:txEl>
                                          </p:spTgt>
                                        </p:tgtEl>
                                        <p:attrNameLst>
                                          <p:attrName>style.rotation</p:attrName>
                                        </p:attrNameLst>
                                      </p:cBhvr>
                                      <p:tavLst>
                                        <p:tav tm="0">
                                          <p:val>
                                            <p:fltVal val="360"/>
                                          </p:val>
                                        </p:tav>
                                        <p:tav tm="100000">
                                          <p:val>
                                            <p:fltVal val="0"/>
                                          </p:val>
                                        </p:tav>
                                      </p:tavLst>
                                    </p:anim>
                                    <p:animEffect transition="in" filter="fade">
                                      <p:cBhvr>
                                        <p:cTn id="14" dur="500"/>
                                        <p:tgtEl>
                                          <p:spTgt spid="3751939">
                                            <p:txEl>
                                              <p:pRg st="0" end="0"/>
                                            </p:txEl>
                                          </p:spTgt>
                                        </p:tgtEl>
                                      </p:cBhvr>
                                    </p:animEffect>
                                  </p:childTnLst>
                                </p:cTn>
                              </p:par>
                            </p:childTnLst>
                          </p:cTn>
                        </p:par>
                        <p:par>
                          <p:cTn id="15" fill="hold">
                            <p:stCondLst>
                              <p:cond delay="2500"/>
                            </p:stCondLst>
                            <p:childTnLst>
                              <p:par>
                                <p:cTn id="16" presetID="4" presetClass="entr" presetSubtype="32" fill="hold" nodeType="afterEffect">
                                  <p:stCondLst>
                                    <p:cond delay="0"/>
                                  </p:stCondLst>
                                  <p:childTnLst>
                                    <p:set>
                                      <p:cBhvr>
                                        <p:cTn id="17" dur="1" fill="hold">
                                          <p:stCondLst>
                                            <p:cond delay="0"/>
                                          </p:stCondLst>
                                        </p:cTn>
                                        <p:tgtEl>
                                          <p:spTgt spid="3751939">
                                            <p:txEl>
                                              <p:pRg st="2" end="2"/>
                                            </p:txEl>
                                          </p:spTgt>
                                        </p:tgtEl>
                                        <p:attrNameLst>
                                          <p:attrName>style.visibility</p:attrName>
                                        </p:attrNameLst>
                                      </p:cBhvr>
                                      <p:to>
                                        <p:strVal val="visible"/>
                                      </p:to>
                                    </p:set>
                                    <p:animEffect transition="in" filter="box(out)">
                                      <p:cBhvr>
                                        <p:cTn id="18" dur="500"/>
                                        <p:tgtEl>
                                          <p:spTgt spid="3751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1942"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4706" name="Rectangle 2"/>
          <p:cNvSpPr>
            <a:spLocks noGrp="1" noChangeArrowheads="1"/>
          </p:cNvSpPr>
          <p:nvPr>
            <p:ph type="title"/>
          </p:nvPr>
        </p:nvSpPr>
        <p:spPr>
          <a:xfrm>
            <a:off x="47625" y="217488"/>
            <a:ext cx="9812338" cy="534987"/>
          </a:xfrm>
          <a:solidFill>
            <a:srgbClr val="0000FF"/>
          </a:solidFill>
        </p:spPr>
        <p:txBody>
          <a:bodyPr/>
          <a:lstStyle/>
          <a:p>
            <a:pPr>
              <a:defRPr/>
            </a:pPr>
            <a:r>
              <a:rPr lang="fa-IR" smtClean="0"/>
              <a:t>بهبود مداوم</a:t>
            </a:r>
            <a:endParaRPr lang="en-US" b="0" smtClean="0">
              <a:solidFill>
                <a:srgbClr val="A50021"/>
              </a:solidFill>
            </a:endParaRPr>
          </a:p>
        </p:txBody>
      </p:sp>
      <p:sp>
        <p:nvSpPr>
          <p:cNvPr id="45059" name="Rectangle 3"/>
          <p:cNvSpPr>
            <a:spLocks noChangeArrowheads="1"/>
          </p:cNvSpPr>
          <p:nvPr/>
        </p:nvSpPr>
        <p:spPr bwMode="auto">
          <a:xfrm>
            <a:off x="47625" y="996950"/>
            <a:ext cx="9772650" cy="5411481"/>
          </a:xfrm>
          <a:prstGeom prst="rect">
            <a:avLst/>
          </a:prstGeom>
          <a:noFill/>
          <a:ln w="9525">
            <a:noFill/>
            <a:miter lim="800000"/>
            <a:headEnd/>
            <a:tailEnd/>
          </a:ln>
        </p:spPr>
        <p:txBody>
          <a:bodyPr lIns="9525" tIns="9525" rIns="9525" bIns="9525">
            <a:spAutoFit/>
          </a:bodyPr>
          <a:lstStyle/>
          <a:p>
            <a:pPr defTabSz="974725" eaLnBrk="0" hangingPunct="0">
              <a:spcBef>
                <a:spcPct val="50000"/>
              </a:spcBef>
            </a:pPr>
            <a:r>
              <a:rPr lang="ar-SA" sz="2400" b="1" dirty="0"/>
              <a:t>هدف از بهبود مداوم در يك سيستم مديريت كيفيت افزايش احتمال دست يابي به رضايت بيشتر مشتريان و ساير طرف هاي ذينفع مي باشد . اقدامات براي بهبود شامل موارد زير است :</a:t>
            </a:r>
          </a:p>
          <a:p>
            <a:pPr defTabSz="974725" eaLnBrk="0" hangingPunct="0">
              <a:spcBef>
                <a:spcPct val="30000"/>
              </a:spcBef>
              <a:buFont typeface="Wingdings" pitchFamily="2" charset="2"/>
              <a:buChar char="q"/>
            </a:pPr>
            <a:r>
              <a:rPr lang="ar-SA" sz="2400" b="1" dirty="0"/>
              <a:t>تحليل و ارزيابي وضعيت موجود جهت شناسايي</a:t>
            </a:r>
            <a:r>
              <a:rPr lang="en-US" sz="2400" b="1" dirty="0"/>
              <a:t>*</a:t>
            </a:r>
            <a:r>
              <a:rPr lang="ar-SA" sz="2400" b="1" dirty="0"/>
              <a:t> زمينه هايي كه به بهبود نياز دارند .</a:t>
            </a:r>
          </a:p>
          <a:p>
            <a:pPr defTabSz="974725" eaLnBrk="0" hangingPunct="0">
              <a:spcBef>
                <a:spcPct val="30000"/>
              </a:spcBef>
              <a:buFont typeface="Wingdings" pitchFamily="2" charset="2"/>
              <a:buChar char="q"/>
            </a:pPr>
            <a:r>
              <a:rPr lang="ar-SA" sz="2400" b="1" dirty="0"/>
              <a:t>تعيين اهداف براي بهبود</a:t>
            </a:r>
          </a:p>
          <a:p>
            <a:pPr defTabSz="974725" eaLnBrk="0" hangingPunct="0">
              <a:spcBef>
                <a:spcPct val="30000"/>
              </a:spcBef>
              <a:buFont typeface="Wingdings" pitchFamily="2" charset="2"/>
              <a:buChar char="q"/>
            </a:pPr>
            <a:r>
              <a:rPr lang="ar-SA" sz="2400" b="1" dirty="0"/>
              <a:t>جستجوي راه حل هاي ممكن جهت دستيابي به اهداف</a:t>
            </a:r>
          </a:p>
          <a:p>
            <a:pPr defTabSz="974725" eaLnBrk="0" hangingPunct="0">
              <a:spcBef>
                <a:spcPct val="30000"/>
              </a:spcBef>
              <a:buFont typeface="Wingdings" pitchFamily="2" charset="2"/>
              <a:buChar char="q"/>
            </a:pPr>
            <a:r>
              <a:rPr lang="ar-SA" sz="2400" b="1" dirty="0"/>
              <a:t>ارزيابي اين راه حل ها و انتخاب از ميان آنها</a:t>
            </a:r>
          </a:p>
          <a:p>
            <a:pPr defTabSz="974725" eaLnBrk="0" hangingPunct="0">
              <a:spcBef>
                <a:spcPct val="30000"/>
              </a:spcBef>
              <a:buFont typeface="Wingdings" pitchFamily="2" charset="2"/>
              <a:buChar char="q"/>
            </a:pPr>
            <a:r>
              <a:rPr lang="ar-SA" sz="2400" b="1" dirty="0"/>
              <a:t>به كارگيري راه حل انتخاب شده </a:t>
            </a:r>
          </a:p>
          <a:p>
            <a:pPr defTabSz="974725" eaLnBrk="0" hangingPunct="0">
              <a:spcBef>
                <a:spcPct val="30000"/>
              </a:spcBef>
              <a:buFont typeface="Wingdings" pitchFamily="2" charset="2"/>
              <a:buChar char="q"/>
            </a:pPr>
            <a:r>
              <a:rPr lang="ar-SA" sz="2400" b="1" dirty="0"/>
              <a:t>اندازه گيري ، تصديق ، تحليل و ارزيابي نتايج حاصل از بكارگيري به منظور تعيين اينكه اهداف برآورده شده اند يا نه و </a:t>
            </a:r>
          </a:p>
          <a:p>
            <a:pPr defTabSz="974725" eaLnBrk="0" hangingPunct="0">
              <a:spcBef>
                <a:spcPct val="30000"/>
              </a:spcBef>
              <a:buFont typeface="Wingdings" pitchFamily="2" charset="2"/>
              <a:buChar char="q"/>
            </a:pPr>
            <a:r>
              <a:rPr lang="ar-SA" sz="2400" b="1" dirty="0"/>
              <a:t>رسميت بخشيدن به تغييرات</a:t>
            </a:r>
          </a:p>
          <a:p>
            <a:pPr defTabSz="974725" eaLnBrk="0" hangingPunct="0">
              <a:spcBef>
                <a:spcPct val="50000"/>
              </a:spcBef>
            </a:pPr>
            <a:r>
              <a:rPr lang="en-US" sz="2400" b="1" dirty="0"/>
              <a:t>*</a:t>
            </a:r>
            <a:r>
              <a:rPr lang="ar-SA" sz="2400" b="1" dirty="0"/>
              <a:t>بازخور از مشتريان و ساير طرف هاي ذينفع ، مميزي ها و بازنگري سيستم مديريت كيفيت را نيز مي توان براي شناسايي فرصت هاي بهبود مورد استفاده قرار داد .</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0258"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نقش فنون آماري</a:t>
            </a:r>
            <a:endParaRPr lang="en-US" smtClean="0"/>
          </a:p>
        </p:txBody>
      </p:sp>
      <p:sp>
        <p:nvSpPr>
          <p:cNvPr id="46083" name="Rectangle 3"/>
          <p:cNvSpPr>
            <a:spLocks noGrp="1" noChangeArrowheads="1"/>
          </p:cNvSpPr>
          <p:nvPr>
            <p:ph type="body" idx="1"/>
          </p:nvPr>
        </p:nvSpPr>
        <p:spPr>
          <a:xfrm>
            <a:off x="66675" y="944563"/>
            <a:ext cx="9772650" cy="5534592"/>
          </a:xfrm>
        </p:spPr>
        <p:txBody>
          <a:bodyPr/>
          <a:lstStyle/>
          <a:p>
            <a:pPr marL="0" indent="0" algn="just">
              <a:lnSpc>
                <a:spcPct val="90000"/>
              </a:lnSpc>
              <a:buFont typeface="Wingdings" pitchFamily="2" charset="2"/>
              <a:buChar char="q"/>
            </a:pPr>
            <a:r>
              <a:rPr lang="ar-SA" sz="2800" b="1" dirty="0" smtClean="0"/>
              <a:t>استفاده از فنون آماري مي تواند به درك تغيير پذيري كمك كند و در نتيجه به سازمانها براي حل مشكلات و بهبود اثر بخشي و كارايي نيز ياري دهد .</a:t>
            </a:r>
            <a:endParaRPr lang="en-US" sz="2800" b="1" dirty="0" smtClean="0"/>
          </a:p>
          <a:p>
            <a:pPr marL="0" indent="0" algn="just">
              <a:lnSpc>
                <a:spcPct val="90000"/>
              </a:lnSpc>
              <a:buFont typeface="Wingdings" pitchFamily="2" charset="2"/>
              <a:buChar char="q"/>
            </a:pPr>
            <a:r>
              <a:rPr lang="ar-SA" sz="2800" b="1" dirty="0" smtClean="0"/>
              <a:t>اين فنون همچنين استفاده بهتر از داده هاي موجود را براي كمك به تصميم گيري تسهيل مي كند.</a:t>
            </a:r>
          </a:p>
          <a:p>
            <a:pPr marL="0" indent="0" algn="just">
              <a:lnSpc>
                <a:spcPct val="90000"/>
              </a:lnSpc>
              <a:buFont typeface="Wingdings" pitchFamily="2" charset="2"/>
              <a:buChar char="q"/>
            </a:pPr>
            <a:r>
              <a:rPr lang="ar-SA" sz="2800" b="1" dirty="0" smtClean="0"/>
              <a:t>فنون آماري مي تواند به اندازه گيري ، توصيف ، تحليل ، تفسير و تعيين الگوي اين نوع تغيير پذيري حتي هنگامي كه داده هاي نسبتاً محدودي وجود دارد ، كمك نمايد .</a:t>
            </a:r>
            <a:endParaRPr lang="en-US" sz="2800" b="1" dirty="0" smtClean="0"/>
          </a:p>
          <a:p>
            <a:pPr marL="0" indent="0" algn="just">
              <a:lnSpc>
                <a:spcPct val="90000"/>
              </a:lnSpc>
              <a:buFont typeface="Wingdings" pitchFamily="2" charset="2"/>
              <a:buChar char="q"/>
            </a:pPr>
            <a:r>
              <a:rPr lang="ar-SA" sz="2800" b="1" dirty="0" smtClean="0"/>
              <a:t>تحليل آماري اين نوع داده ها مي تواند به درك بهتري از ماهيت ، گستره و علل تغييرپذيري كمك نمايد و بنابراين به حل و حتي پيشگيري از مشكلاتي كه ممكن است ناشي از چنين تغييرپذيري باشند كمك كند و بهبود مداوم را ارتقاء بخشد .</a:t>
            </a:r>
          </a:p>
          <a:p>
            <a:pPr marL="0" indent="0" algn="just">
              <a:lnSpc>
                <a:spcPct val="90000"/>
              </a:lnSpc>
              <a:buFont typeface="Wingdings" pitchFamily="2" charset="2"/>
              <a:buChar char="q"/>
            </a:pPr>
            <a:r>
              <a:rPr lang="ar-SA" sz="2800" b="1" dirty="0" smtClean="0"/>
              <a:t>راهنمايي درموردبكارگيري فنون آماري درگزارش</a:t>
            </a:r>
            <a:r>
              <a:rPr lang="en-US" sz="2800" b="1" dirty="0" smtClean="0"/>
              <a:t> </a:t>
            </a:r>
            <a:r>
              <a:rPr lang="ar-SA" sz="2800" b="1" dirty="0" smtClean="0"/>
              <a:t>فني </a:t>
            </a:r>
            <a:r>
              <a:rPr lang="en-US" sz="2800" b="1" dirty="0" smtClean="0"/>
              <a:t>ISO / TR  10017</a:t>
            </a:r>
            <a:r>
              <a:rPr lang="ar-SA" sz="2800" b="1" dirty="0" smtClean="0"/>
              <a:t> آمده است .</a:t>
            </a:r>
            <a:endParaRPr lang="en-US" sz="2800" b="1" dirty="0" smtClean="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02"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سيستم هاي مديريت كيفيت و ساير محورهاي سيستم هاي مديريت</a:t>
            </a:r>
            <a:endParaRPr lang="en-US" sz="3200" b="0" dirty="0" smtClean="0"/>
          </a:p>
        </p:txBody>
      </p:sp>
      <p:sp>
        <p:nvSpPr>
          <p:cNvPr id="47107" name="Rectangle 3"/>
          <p:cNvSpPr>
            <a:spLocks noGrp="1" noChangeArrowheads="1"/>
          </p:cNvSpPr>
          <p:nvPr>
            <p:ph type="body" idx="1"/>
          </p:nvPr>
        </p:nvSpPr>
        <p:spPr>
          <a:xfrm>
            <a:off x="66675" y="1039813"/>
            <a:ext cx="9772650" cy="5559214"/>
          </a:xfrm>
        </p:spPr>
        <p:txBody>
          <a:bodyPr/>
          <a:lstStyle/>
          <a:p>
            <a:pPr marL="179388" lvl="1" indent="0" algn="just">
              <a:buSzTx/>
              <a:buFont typeface="Wingdings" pitchFamily="2" charset="2"/>
              <a:buChar char="q"/>
            </a:pPr>
            <a:r>
              <a:rPr lang="ar-SA" sz="2400" b="1" dirty="0" smtClean="0"/>
              <a:t>سيستم مديريت كيفيت آن بخش از سيستم مديريت سازمان است كه بر دستيابي به نتايج از نظر اهداف كيفيت جهت تامين نيازها ، انتظارات و الزامات يا خواسته هاي طرف هاي ذينفع بر حسب مورد تاكيد دارد .</a:t>
            </a:r>
            <a:endParaRPr lang="en-US" sz="2400" b="1" dirty="0" smtClean="0"/>
          </a:p>
          <a:p>
            <a:pPr marL="179388" lvl="1" indent="0" algn="just">
              <a:buSzTx/>
              <a:buFont typeface="Wingdings" pitchFamily="2" charset="2"/>
              <a:buChar char="q"/>
            </a:pPr>
            <a:r>
              <a:rPr lang="ar-SA" sz="2400" b="1" dirty="0" smtClean="0"/>
              <a:t>اهداف كيفيت مكمل ساير اهداف سازمان از قبيل موارد مربوط به رشد ، تامين مالي ، سوددهي ، محيط زيست ، بهداشت و ايمني كار مي باشد .</a:t>
            </a:r>
            <a:endParaRPr lang="en-US" sz="2400" b="1" dirty="0" smtClean="0"/>
          </a:p>
          <a:p>
            <a:pPr marL="179388" lvl="1" indent="0" algn="just">
              <a:buSzTx/>
              <a:buFont typeface="Wingdings" pitchFamily="2" charset="2"/>
              <a:buChar char="q"/>
            </a:pPr>
            <a:r>
              <a:rPr lang="ar-SA" sz="2400" b="1" dirty="0" smtClean="0"/>
              <a:t>بخش هاي مختلف سيستم مديريت يك سازمان را مي توان با سيستم مديريت كيفيت تلفيق كرد و با استفاده از عناصر مشترك به صورت يك سيستم مديريت واحد در آورد . اين امر باعث تسهيل طرح ريزي ، تخصيص منابع ، تعيين اهداف تكميلي و ارزيابي اثر بخشي كلي سازمان مي گردد .</a:t>
            </a:r>
          </a:p>
          <a:p>
            <a:pPr marL="0" indent="0" algn="just">
              <a:buFont typeface="Wingdings" pitchFamily="2" charset="2"/>
              <a:buChar char="q"/>
            </a:pPr>
            <a:r>
              <a:rPr lang="ar-SA" sz="2400" b="1" dirty="0" smtClean="0"/>
              <a:t>سيستم مديريت سازمان رامي توان برطبق الزامات سيستم مديريت سازمان ارزيابي كرد .</a:t>
            </a:r>
            <a:endParaRPr lang="en-US" sz="2400" b="1" dirty="0" smtClean="0"/>
          </a:p>
          <a:p>
            <a:pPr marL="0" indent="0" algn="just">
              <a:buFont typeface="Wingdings" pitchFamily="2" charset="2"/>
              <a:buChar char="q"/>
            </a:pPr>
            <a:r>
              <a:rPr lang="ar-SA" sz="2400" b="1" dirty="0" smtClean="0"/>
              <a:t> سيستم مديريت را همچنين مي توان بر طبق الزامات استانداردهايي از قبيل استاندارد </a:t>
            </a:r>
            <a:r>
              <a:rPr lang="en-US" sz="2400" b="1" dirty="0" smtClean="0"/>
              <a:t>ISO9001</a:t>
            </a:r>
            <a:r>
              <a:rPr lang="ar-SA" sz="2400" b="1" dirty="0" smtClean="0"/>
              <a:t> و استاندارد </a:t>
            </a:r>
            <a:r>
              <a:rPr lang="en-US" sz="2400" b="1" dirty="0" smtClean="0"/>
              <a:t>ISO14001</a:t>
            </a:r>
            <a:r>
              <a:rPr lang="ar-SA" sz="2400" b="1" dirty="0" smtClean="0"/>
              <a:t> مورد مميزي قرار داد . اين نوع مميزي هاي سيستم مديريت را مي توان به طور جداگانه يا به صورت تلفيقي انجام داد .</a:t>
            </a:r>
            <a:endParaRPr lang="en-US" sz="2400" b="1" dirty="0" smtClean="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6754" name="Rectangle 2"/>
          <p:cNvSpPr>
            <a:spLocks noGrp="1" noChangeArrowheads="1"/>
          </p:cNvSpPr>
          <p:nvPr>
            <p:ph type="title"/>
          </p:nvPr>
        </p:nvSpPr>
        <p:spPr>
          <a:xfrm>
            <a:off x="47625" y="217488"/>
            <a:ext cx="9812338" cy="534987"/>
          </a:xfrm>
          <a:solidFill>
            <a:srgbClr val="0000FF"/>
          </a:solidFill>
        </p:spPr>
        <p:txBody>
          <a:bodyPr/>
          <a:lstStyle/>
          <a:p>
            <a:pPr>
              <a:defRPr/>
            </a:pPr>
            <a:r>
              <a:rPr lang="ar-SA" dirty="0" smtClean="0"/>
              <a:t>رابطه بين سيستم هاي مديريت كيفيت و</a:t>
            </a:r>
            <a:r>
              <a:rPr lang="fa-IR" dirty="0" smtClean="0"/>
              <a:t> </a:t>
            </a:r>
            <a:r>
              <a:rPr lang="ar-SA" dirty="0" smtClean="0"/>
              <a:t>الگوهاي تعالي</a:t>
            </a:r>
            <a:endParaRPr lang="en-US" b="0" dirty="0" smtClean="0"/>
          </a:p>
        </p:txBody>
      </p:sp>
      <p:sp>
        <p:nvSpPr>
          <p:cNvPr id="48131" name="Rectangle 3"/>
          <p:cNvSpPr>
            <a:spLocks noGrp="1" noChangeArrowheads="1"/>
          </p:cNvSpPr>
          <p:nvPr>
            <p:ph type="body" idx="1"/>
          </p:nvPr>
        </p:nvSpPr>
        <p:spPr>
          <a:xfrm>
            <a:off x="47625" y="973138"/>
            <a:ext cx="9772650" cy="5627687"/>
          </a:xfrm>
        </p:spPr>
        <p:txBody>
          <a:bodyPr/>
          <a:lstStyle/>
          <a:p>
            <a:pPr marL="0" indent="0" algn="just">
              <a:buFontTx/>
              <a:buNone/>
            </a:pPr>
            <a:r>
              <a:rPr lang="ar-SA" b="1" dirty="0" smtClean="0"/>
              <a:t>رويكرد سيستم هاي مديريت كيفيت كه در مجموعه استانداردهاي </a:t>
            </a:r>
            <a:r>
              <a:rPr lang="en-US" b="1" dirty="0" smtClean="0"/>
              <a:t>ISO9000</a:t>
            </a:r>
            <a:r>
              <a:rPr lang="ar-SA" b="1" dirty="0" smtClean="0"/>
              <a:t> آمده است و رويكرد الگوهاي تعالي سازماني بر اصول مشتركي مبتني هستند .</a:t>
            </a:r>
            <a:endParaRPr lang="en-US" b="1" dirty="0" smtClean="0"/>
          </a:p>
          <a:p>
            <a:pPr marL="0" indent="0" algn="just">
              <a:buFontTx/>
              <a:buNone/>
            </a:pPr>
            <a:r>
              <a:rPr lang="ar-SA" b="1" dirty="0" smtClean="0"/>
              <a:t>هر دو رويكرد :</a:t>
            </a:r>
          </a:p>
          <a:p>
            <a:pPr marL="0" indent="0" algn="just">
              <a:buFont typeface="Wingdings" pitchFamily="2" charset="2"/>
              <a:buChar char="q"/>
            </a:pPr>
            <a:r>
              <a:rPr lang="ar-SA" b="1" dirty="0" smtClean="0"/>
              <a:t>سازمان را قادر مي سازد تا قوت ها و ضعف هاي خود را شناسايي كند .</a:t>
            </a:r>
          </a:p>
          <a:p>
            <a:pPr marL="0" indent="0" algn="just">
              <a:buFont typeface="Wingdings" pitchFamily="2" charset="2"/>
              <a:buChar char="q"/>
            </a:pPr>
            <a:r>
              <a:rPr lang="ar-SA" b="1" dirty="0" smtClean="0"/>
              <a:t>شامل شرايطي براي ارزيابي نسبت به الگوهاي عمومي هستند .</a:t>
            </a:r>
          </a:p>
          <a:p>
            <a:pPr marL="0" indent="0" algn="just">
              <a:buFont typeface="Wingdings" pitchFamily="2" charset="2"/>
              <a:buChar char="q"/>
            </a:pPr>
            <a:r>
              <a:rPr lang="ar-SA" b="1" dirty="0" smtClean="0"/>
              <a:t>پايه اي براي بهبود مداوم فراهم مي آورند . </a:t>
            </a:r>
          </a:p>
          <a:p>
            <a:pPr marL="0" indent="0" algn="just">
              <a:buFont typeface="Wingdings" pitchFamily="2" charset="2"/>
              <a:buChar char="q"/>
            </a:pPr>
            <a:r>
              <a:rPr lang="ar-SA" b="1" dirty="0" smtClean="0"/>
              <a:t>شامل شرايطي براي شناسايي برون سازماني هستند .</a:t>
            </a:r>
            <a:endParaRPr lang="en-US" b="1" dirty="0" smtClean="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0850" name="Rectangle 2"/>
          <p:cNvSpPr>
            <a:spLocks noGrp="1" noChangeArrowheads="1"/>
          </p:cNvSpPr>
          <p:nvPr>
            <p:ph type="title"/>
          </p:nvPr>
        </p:nvSpPr>
        <p:spPr>
          <a:xfrm>
            <a:off x="0" y="217488"/>
            <a:ext cx="9859963" cy="534987"/>
          </a:xfrm>
          <a:solidFill>
            <a:srgbClr val="0000FF"/>
          </a:solidFill>
        </p:spPr>
        <p:txBody>
          <a:bodyPr/>
          <a:lstStyle/>
          <a:p>
            <a:pPr>
              <a:defRPr/>
            </a:pPr>
            <a:r>
              <a:rPr lang="ar-SA" sz="3500" dirty="0" smtClean="0"/>
              <a:t>رابطه بين سيستم هاي مديريت كيفيت والگوهاي تعالي</a:t>
            </a:r>
            <a:r>
              <a:rPr lang="fa-IR" sz="3500" dirty="0" smtClean="0"/>
              <a:t>(ادامه)</a:t>
            </a:r>
            <a:endParaRPr lang="en-US" sz="3500" b="0" dirty="0" smtClean="0"/>
          </a:p>
        </p:txBody>
      </p:sp>
      <p:sp>
        <p:nvSpPr>
          <p:cNvPr id="49155" name="Rectangle 8"/>
          <p:cNvSpPr>
            <a:spLocks noGrp="1" noChangeArrowheads="1"/>
          </p:cNvSpPr>
          <p:nvPr>
            <p:ph type="body" idx="1"/>
          </p:nvPr>
        </p:nvSpPr>
        <p:spPr>
          <a:xfrm>
            <a:off x="0" y="1220788"/>
            <a:ext cx="9772650" cy="4974439"/>
          </a:xfrm>
        </p:spPr>
        <p:txBody>
          <a:bodyPr/>
          <a:lstStyle/>
          <a:p>
            <a:pPr marL="0" indent="0" algn="just">
              <a:buFont typeface="Wingdings" pitchFamily="2" charset="2"/>
              <a:buChar char="q"/>
            </a:pPr>
            <a:r>
              <a:rPr lang="en-US" sz="2800" b="1" dirty="0" smtClean="0"/>
              <a:t> </a:t>
            </a:r>
            <a:r>
              <a:rPr lang="ar-SA" sz="2800" b="1" dirty="0" smtClean="0"/>
              <a:t>اختلاف بين رويكرد سيستم هاي مديريت كيفيت مذكور در مجموعه استانداردهاي </a:t>
            </a:r>
            <a:r>
              <a:rPr lang="en-US" sz="2800" b="1" dirty="0" smtClean="0"/>
              <a:t>ISO 9000</a:t>
            </a:r>
            <a:r>
              <a:rPr lang="ar-SA" sz="2800" b="1" dirty="0" smtClean="0"/>
              <a:t> با رويكرد الگوهاي تعالي از لحاظ دامنه كاربرد آنها است</a:t>
            </a:r>
            <a:r>
              <a:rPr lang="fa-IR" sz="2800" b="1" dirty="0" smtClean="0"/>
              <a:t>.</a:t>
            </a:r>
          </a:p>
          <a:p>
            <a:pPr marL="0" indent="0" algn="just">
              <a:buFont typeface="Wingdings" pitchFamily="2" charset="2"/>
              <a:buChar char="q"/>
            </a:pPr>
            <a:r>
              <a:rPr lang="fa-IR" sz="2800" b="1" dirty="0" smtClean="0"/>
              <a:t>م</a:t>
            </a:r>
            <a:r>
              <a:rPr lang="ar-SA" sz="2800" b="1" dirty="0" smtClean="0"/>
              <a:t>جموعه استانداردهاي </a:t>
            </a:r>
            <a:r>
              <a:rPr lang="en-US" sz="2800" b="1" dirty="0" smtClean="0"/>
              <a:t>ISO9000</a:t>
            </a:r>
            <a:r>
              <a:rPr lang="ar-SA" sz="2800" b="1" dirty="0" smtClean="0"/>
              <a:t> الزامات سيستم هاي مديريت كيفيت و راهنمايي براي بهبود عملكرد را ارايه مي دهند . ارزيابي سيستم هاي مديريت كيفيت برآورده شدن اين الزامات را مشخص مي كند .</a:t>
            </a:r>
            <a:endParaRPr lang="fa-IR" sz="2800" b="1" dirty="0" smtClean="0"/>
          </a:p>
          <a:p>
            <a:pPr marL="0" indent="0" algn="just">
              <a:buFont typeface="Wingdings" pitchFamily="2" charset="2"/>
              <a:buChar char="q"/>
            </a:pPr>
            <a:r>
              <a:rPr lang="ar-SA" sz="2800" b="1" dirty="0" smtClean="0"/>
              <a:t>الگوهاي تعالي شامل معيارهايي است كه ارزيابي مقايسه اي عملكرد سازماني را ممكن مي سازد و در مورد كليه فعاليت ها و كليه طرف هاي ذينفع سازمان قابل اعمال است .</a:t>
            </a:r>
            <a:endParaRPr lang="fa-IR" sz="2800" b="1" dirty="0" smtClean="0"/>
          </a:p>
          <a:p>
            <a:pPr marL="0" indent="0" algn="just">
              <a:buFont typeface="Wingdings" pitchFamily="2" charset="2"/>
              <a:buChar char="q"/>
            </a:pPr>
            <a:r>
              <a:rPr lang="ar-SA" sz="2800" b="1" dirty="0" smtClean="0"/>
              <a:t>معيارهاي ارزيابي در الگوهاي تعالي مبنايي براي سازمان فراهم مي آورد تا بتواند عملكرد خود را با عملكرد ساير سازمان ها مقايسه نمايد .</a:t>
            </a:r>
            <a:endParaRPr lang="en-US" sz="2800" b="1" dirty="0" smtClean="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2898" name="Rectangle 2"/>
          <p:cNvSpPr>
            <a:spLocks noGrp="1" noChangeArrowheads="1"/>
          </p:cNvSpPr>
          <p:nvPr>
            <p:ph type="title"/>
          </p:nvPr>
        </p:nvSpPr>
        <p:spPr>
          <a:xfrm>
            <a:off x="0" y="227013"/>
            <a:ext cx="9772650" cy="534987"/>
          </a:xfrm>
          <a:solidFill>
            <a:srgbClr val="0000FF"/>
          </a:solidFill>
        </p:spPr>
        <p:txBody>
          <a:bodyPr/>
          <a:lstStyle/>
          <a:p>
            <a:pPr>
              <a:defRPr/>
            </a:pPr>
            <a:r>
              <a:rPr lang="fa-IR" dirty="0" smtClean="0"/>
              <a:t>آشنايي با</a:t>
            </a:r>
            <a:r>
              <a:rPr lang="ar-SA" dirty="0" smtClean="0"/>
              <a:t> استاندارد </a:t>
            </a:r>
            <a:r>
              <a:rPr lang="en-US" dirty="0" smtClean="0"/>
              <a:t>ISO 9000-2000</a:t>
            </a:r>
          </a:p>
        </p:txBody>
      </p:sp>
      <p:sp>
        <p:nvSpPr>
          <p:cNvPr id="3792899" name="Rectangle 3"/>
          <p:cNvSpPr>
            <a:spLocks noChangeArrowheads="1"/>
          </p:cNvSpPr>
          <p:nvPr/>
        </p:nvSpPr>
        <p:spPr bwMode="auto">
          <a:xfrm>
            <a:off x="365125" y="1578428"/>
            <a:ext cx="9207500" cy="4174220"/>
          </a:xfrm>
          <a:prstGeom prst="rect">
            <a:avLst/>
          </a:prstGeom>
          <a:noFill/>
          <a:ln w="9525">
            <a:noFill/>
            <a:miter lim="800000"/>
            <a:headEnd/>
            <a:tailEnd/>
          </a:ln>
        </p:spPr>
        <p:txBody>
          <a:bodyPr lIns="9525" tIns="9525" rIns="9525" bIns="9525" anchor="ctr">
            <a:spAutoFit/>
          </a:bodyPr>
          <a:lstStyle/>
          <a:p>
            <a:pPr algn="ctr" eaLnBrk="0" hangingPunct="0">
              <a:spcBef>
                <a:spcPct val="50000"/>
              </a:spcBef>
              <a:tabLst>
                <a:tab pos="0" algn="l"/>
              </a:tabLst>
            </a:pPr>
            <a:r>
              <a:rPr lang="en-US" sz="7200" b="1" dirty="0">
                <a:latin typeface="Times New Roman" pitchFamily="18" charset="0"/>
                <a:cs typeface="Titr" pitchFamily="2" charset="-78"/>
              </a:rPr>
              <a:t>ISO 9000-2000</a:t>
            </a:r>
          </a:p>
          <a:p>
            <a:pPr algn="ctr" eaLnBrk="0" hangingPunct="0">
              <a:spcBef>
                <a:spcPct val="50000"/>
              </a:spcBef>
              <a:tabLst>
                <a:tab pos="0" algn="l"/>
              </a:tabLst>
            </a:pPr>
            <a:r>
              <a:rPr lang="fa-IR" sz="3600" b="1" dirty="0">
                <a:latin typeface="Times New Roman" pitchFamily="18" charset="0"/>
                <a:cs typeface="Titr" pitchFamily="2" charset="-78"/>
              </a:rPr>
              <a:t>سيستم هاي مديريت کيفيت – مباني و واژگان</a:t>
            </a:r>
          </a:p>
          <a:p>
            <a:pPr algn="ctr" eaLnBrk="0" hangingPunct="0">
              <a:spcBef>
                <a:spcPct val="50000"/>
              </a:spcBef>
              <a:tabLst>
                <a:tab pos="0" algn="l"/>
              </a:tabLst>
            </a:pPr>
            <a:r>
              <a:rPr lang="en-US" sz="2400" b="1" dirty="0">
                <a:latin typeface="Times New Roman" pitchFamily="18" charset="0"/>
                <a:cs typeface="Titr" pitchFamily="2" charset="-78"/>
              </a:rPr>
              <a:t>Quality Management Systems </a:t>
            </a:r>
            <a:r>
              <a:rPr lang="en-US" sz="2400" b="1" dirty="0">
                <a:cs typeface="Titr" pitchFamily="2" charset="-78"/>
              </a:rPr>
              <a:t>–</a:t>
            </a:r>
            <a:r>
              <a:rPr lang="en-US" sz="2400" b="1" dirty="0">
                <a:latin typeface="Times New Roman" pitchFamily="18" charset="0"/>
                <a:cs typeface="Titr" pitchFamily="2" charset="-78"/>
              </a:rPr>
              <a:t> Fundamentals &amp; Vocabulary</a:t>
            </a:r>
            <a:endParaRPr lang="ar-SA" sz="2400" b="1" dirty="0">
              <a:latin typeface="Times New Roman" pitchFamily="18" charset="0"/>
              <a:cs typeface="Titr" pitchFamily="2" charset="-78"/>
            </a:endParaRPr>
          </a:p>
          <a:p>
            <a:pPr algn="ctr" eaLnBrk="0" hangingPunct="0">
              <a:spcBef>
                <a:spcPct val="50000"/>
              </a:spcBef>
              <a:tabLst>
                <a:tab pos="0" algn="l"/>
              </a:tabLst>
            </a:pPr>
            <a:endParaRPr lang="en-US" b="1" dirty="0">
              <a:latin typeface="Times New Roman" pitchFamily="18" charset="0"/>
              <a:cs typeface="Titr" pitchFamily="2" charset="-78"/>
            </a:endParaRPr>
          </a:p>
          <a:p>
            <a:pPr algn="ctr" eaLnBrk="0" hangingPunct="0">
              <a:spcBef>
                <a:spcPct val="50000"/>
              </a:spcBef>
              <a:tabLst>
                <a:tab pos="0" algn="l"/>
              </a:tabLst>
            </a:pPr>
            <a:r>
              <a:rPr lang="fa-IR" sz="5400" b="1" dirty="0">
                <a:latin typeface="Times New Roman" pitchFamily="18" charset="0"/>
                <a:cs typeface="Titr" pitchFamily="2" charset="-78"/>
              </a:rPr>
              <a:t>واژگان</a:t>
            </a:r>
            <a:endParaRPr lang="en-GB" sz="5400" b="1" dirty="0">
              <a:latin typeface="Times New Roman" pitchFamily="18" charset="0"/>
              <a:cs typeface="Titr"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92898"/>
                                        </p:tgtEl>
                                        <p:attrNameLst>
                                          <p:attrName>style.visibility</p:attrName>
                                        </p:attrNameLst>
                                      </p:cBhvr>
                                      <p:to>
                                        <p:strVal val="visible"/>
                                      </p:to>
                                    </p:set>
                                    <p:animEffect transition="in" filter="wipe(down)">
                                      <p:cBhvr>
                                        <p:cTn id="7" dur="580">
                                          <p:stCondLst>
                                            <p:cond delay="0"/>
                                          </p:stCondLst>
                                        </p:cTn>
                                        <p:tgtEl>
                                          <p:spTgt spid="3792898"/>
                                        </p:tgtEl>
                                      </p:cBhvr>
                                    </p:animEffect>
                                    <p:anim calcmode="lin" valueType="num">
                                      <p:cBhvr>
                                        <p:cTn id="8" dur="1822" tmFilter="0,0; 0.14,0.36; 0.43,0.73; 0.71,0.91; 1.0,1.0">
                                          <p:stCondLst>
                                            <p:cond delay="0"/>
                                          </p:stCondLst>
                                        </p:cTn>
                                        <p:tgtEl>
                                          <p:spTgt spid="37928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928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928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928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92898"/>
                                        </p:tgtEl>
                                        <p:attrNameLst>
                                          <p:attrName>ppt_y</p:attrName>
                                        </p:attrNameLst>
                                      </p:cBhvr>
                                      <p:tavLst>
                                        <p:tav tm="0" fmla="#ppt_y-sin(pi*$)/81">
                                          <p:val>
                                            <p:fltVal val="0"/>
                                          </p:val>
                                        </p:tav>
                                        <p:tav tm="100000">
                                          <p:val>
                                            <p:fltVal val="1"/>
                                          </p:val>
                                        </p:tav>
                                      </p:tavLst>
                                    </p:anim>
                                    <p:animScale>
                                      <p:cBhvr>
                                        <p:cTn id="13" dur="26">
                                          <p:stCondLst>
                                            <p:cond delay="650"/>
                                          </p:stCondLst>
                                        </p:cTn>
                                        <p:tgtEl>
                                          <p:spTgt spid="3792898"/>
                                        </p:tgtEl>
                                      </p:cBhvr>
                                      <p:to x="100000" y="60000"/>
                                    </p:animScale>
                                    <p:animScale>
                                      <p:cBhvr>
                                        <p:cTn id="14" dur="166" decel="50000">
                                          <p:stCondLst>
                                            <p:cond delay="676"/>
                                          </p:stCondLst>
                                        </p:cTn>
                                        <p:tgtEl>
                                          <p:spTgt spid="3792898"/>
                                        </p:tgtEl>
                                      </p:cBhvr>
                                      <p:to x="100000" y="100000"/>
                                    </p:animScale>
                                    <p:animScale>
                                      <p:cBhvr>
                                        <p:cTn id="15" dur="26">
                                          <p:stCondLst>
                                            <p:cond delay="1312"/>
                                          </p:stCondLst>
                                        </p:cTn>
                                        <p:tgtEl>
                                          <p:spTgt spid="3792898"/>
                                        </p:tgtEl>
                                      </p:cBhvr>
                                      <p:to x="100000" y="80000"/>
                                    </p:animScale>
                                    <p:animScale>
                                      <p:cBhvr>
                                        <p:cTn id="16" dur="166" decel="50000">
                                          <p:stCondLst>
                                            <p:cond delay="1338"/>
                                          </p:stCondLst>
                                        </p:cTn>
                                        <p:tgtEl>
                                          <p:spTgt spid="3792898"/>
                                        </p:tgtEl>
                                      </p:cBhvr>
                                      <p:to x="100000" y="100000"/>
                                    </p:animScale>
                                    <p:animScale>
                                      <p:cBhvr>
                                        <p:cTn id="17" dur="26">
                                          <p:stCondLst>
                                            <p:cond delay="1642"/>
                                          </p:stCondLst>
                                        </p:cTn>
                                        <p:tgtEl>
                                          <p:spTgt spid="3792898"/>
                                        </p:tgtEl>
                                      </p:cBhvr>
                                      <p:to x="100000" y="90000"/>
                                    </p:animScale>
                                    <p:animScale>
                                      <p:cBhvr>
                                        <p:cTn id="18" dur="166" decel="50000">
                                          <p:stCondLst>
                                            <p:cond delay="1668"/>
                                          </p:stCondLst>
                                        </p:cTn>
                                        <p:tgtEl>
                                          <p:spTgt spid="3792898"/>
                                        </p:tgtEl>
                                      </p:cBhvr>
                                      <p:to x="100000" y="100000"/>
                                    </p:animScale>
                                    <p:animScale>
                                      <p:cBhvr>
                                        <p:cTn id="19" dur="26">
                                          <p:stCondLst>
                                            <p:cond delay="1808"/>
                                          </p:stCondLst>
                                        </p:cTn>
                                        <p:tgtEl>
                                          <p:spTgt spid="3792898"/>
                                        </p:tgtEl>
                                      </p:cBhvr>
                                      <p:to x="100000" y="95000"/>
                                    </p:animScale>
                                    <p:animScale>
                                      <p:cBhvr>
                                        <p:cTn id="20" dur="166" decel="50000">
                                          <p:stCondLst>
                                            <p:cond delay="1834"/>
                                          </p:stCondLst>
                                        </p:cTn>
                                        <p:tgtEl>
                                          <p:spTgt spid="37928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92899"/>
                                        </p:tgtEl>
                                        <p:attrNameLst>
                                          <p:attrName>style.visibility</p:attrName>
                                        </p:attrNameLst>
                                      </p:cBhvr>
                                      <p:to>
                                        <p:strVal val="visible"/>
                                      </p:to>
                                    </p:set>
                                    <p:animEffect transition="in" filter="box(in)">
                                      <p:cBhvr>
                                        <p:cTn id="25" dur="500"/>
                                        <p:tgtEl>
                                          <p:spTgt spid="37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898" grpId="0" animBg="1"/>
      <p:bldP spid="3792899"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8690" name="Rectangle 2"/>
          <p:cNvSpPr>
            <a:spLocks noGrp="1" noChangeArrowheads="1"/>
          </p:cNvSpPr>
          <p:nvPr>
            <p:ph type="title"/>
          </p:nvPr>
        </p:nvSpPr>
        <p:spPr>
          <a:xfrm>
            <a:off x="0" y="217488"/>
            <a:ext cx="9859963" cy="534987"/>
          </a:xfrm>
          <a:solidFill>
            <a:srgbClr val="0000FF"/>
          </a:solidFill>
        </p:spPr>
        <p:txBody>
          <a:bodyPr/>
          <a:lstStyle/>
          <a:p>
            <a:pPr>
              <a:defRPr/>
            </a:pPr>
            <a:r>
              <a:rPr lang="fa-IR" sz="3200" dirty="0" smtClean="0"/>
              <a:t>نکات مربوط به ا</a:t>
            </a:r>
            <a:r>
              <a:rPr lang="ar-SA" sz="3500" dirty="0" smtClean="0"/>
              <a:t>صطلاحات</a:t>
            </a:r>
            <a:r>
              <a:rPr lang="ar-SA" sz="3200" dirty="0" smtClean="0"/>
              <a:t> و تعاريف </a:t>
            </a:r>
            <a:endParaRPr lang="en-US" sz="3200" dirty="0" smtClean="0"/>
          </a:p>
        </p:txBody>
      </p:sp>
      <p:sp>
        <p:nvSpPr>
          <p:cNvPr id="51203" name="Text Box 8"/>
          <p:cNvSpPr txBox="1">
            <a:spLocks noChangeArrowheads="1"/>
          </p:cNvSpPr>
          <p:nvPr/>
        </p:nvSpPr>
        <p:spPr bwMode="auto">
          <a:xfrm>
            <a:off x="66675" y="954088"/>
            <a:ext cx="9763125" cy="5854680"/>
          </a:xfrm>
          <a:prstGeom prst="rect">
            <a:avLst/>
          </a:prstGeom>
          <a:noFill/>
          <a:ln w="9525">
            <a:noFill/>
            <a:miter lim="800000"/>
            <a:headEnd/>
            <a:tailEnd/>
          </a:ln>
        </p:spPr>
        <p:txBody>
          <a:bodyPr lIns="9525" tIns="9525" rIns="9525" bIns="9525">
            <a:spAutoFit/>
          </a:bodyPr>
          <a:lstStyle/>
          <a:p>
            <a:pPr algn="just" defTabSz="974725" eaLnBrk="0" hangingPunct="0">
              <a:spcBef>
                <a:spcPct val="30000"/>
              </a:spcBef>
              <a:buFont typeface="Wingdings" pitchFamily="2" charset="2"/>
              <a:buChar char="q"/>
            </a:pPr>
            <a:r>
              <a:rPr lang="ar-SA" sz="2400" b="1" dirty="0"/>
              <a:t>اصطلاح بكار رفته در يك تعريف يا يادآوري كه در جاي ديگري در سرتاسر </a:t>
            </a:r>
            <a:r>
              <a:rPr lang="fa-IR" sz="2400" b="1" dirty="0"/>
              <a:t>بخش اصطلاحات و تعاریف</a:t>
            </a:r>
            <a:r>
              <a:rPr lang="ar-SA" sz="2400" b="1" dirty="0"/>
              <a:t> تعريف آن ذكر شده با حروف پررنگ نشان داده شده و شماره آن نيز در داخل پرانتز بدنبال آن آمده است .</a:t>
            </a:r>
          </a:p>
          <a:p>
            <a:pPr algn="just" defTabSz="974725" eaLnBrk="0" hangingPunct="0">
              <a:spcBef>
                <a:spcPct val="30000"/>
              </a:spcBef>
              <a:buFont typeface="Wingdings" pitchFamily="2" charset="2"/>
              <a:buChar char="q"/>
            </a:pPr>
            <a:r>
              <a:rPr lang="ar-SA" sz="2400" b="1" dirty="0"/>
              <a:t>اين اصطلاحات چاپ شده با حروف پررنگ را مي توان در تعاريف با تعريف كامل آن جايگزين كرد .</a:t>
            </a:r>
          </a:p>
          <a:p>
            <a:pPr algn="just" defTabSz="974725" eaLnBrk="0" hangingPunct="0">
              <a:spcBef>
                <a:spcPct val="30000"/>
              </a:spcBef>
              <a:buFont typeface="Wingdings" pitchFamily="2" charset="2"/>
              <a:buNone/>
            </a:pPr>
            <a:r>
              <a:rPr lang="ar-SA" sz="2400" b="1" dirty="0"/>
              <a:t>براي مثال :محصول (3-4-2) به عنوان ًماحصل يك فرآيندً (3-4-1) تعريف شده است .</a:t>
            </a:r>
            <a:r>
              <a:rPr lang="fa-IR" sz="2400" b="1" dirty="0"/>
              <a:t> </a:t>
            </a:r>
            <a:r>
              <a:rPr lang="ar-SA" sz="2400" b="1" dirty="0"/>
              <a:t>فرآيند به عنوان ًًمجموعه فعاليت هاي مرتبط به هم يا متعامل كه دروندادها را به بروندادها تبديل ميكندً تعريف شده است .</a:t>
            </a:r>
            <a:endParaRPr lang="fa-IR" sz="2400" b="1" dirty="0"/>
          </a:p>
          <a:p>
            <a:pPr algn="just" defTabSz="974725" eaLnBrk="0" hangingPunct="0">
              <a:spcBef>
                <a:spcPct val="30000"/>
              </a:spcBef>
              <a:buFont typeface="Wingdings" pitchFamily="2" charset="2"/>
              <a:buNone/>
            </a:pPr>
            <a:r>
              <a:rPr lang="ar-SA" sz="2400" b="1" dirty="0"/>
              <a:t>اگر اصطلاح ً فرآيندً با تعريف آن به صورت زير جايگزين شود :</a:t>
            </a:r>
          </a:p>
          <a:p>
            <a:pPr algn="just" defTabSz="974725" eaLnBrk="0" hangingPunct="0">
              <a:spcBef>
                <a:spcPct val="30000"/>
              </a:spcBef>
              <a:buFont typeface="Wingdings" pitchFamily="2" charset="2"/>
              <a:buNone/>
            </a:pPr>
            <a:r>
              <a:rPr lang="ar-SA" sz="2400" b="1" dirty="0"/>
              <a:t>تعريف ً محصول ً به صورت ً ماحصل مجموعه فعاليت هاي مرتبط به هم يا متعامل كه دروندادها را به بروندادها تبديل مي كند ً در خواهد آ</a:t>
            </a:r>
            <a:r>
              <a:rPr lang="fa-IR" sz="2400" b="1" dirty="0"/>
              <a:t>م</a:t>
            </a:r>
            <a:r>
              <a:rPr lang="ar-SA" sz="2400" b="1" dirty="0"/>
              <a:t>د .</a:t>
            </a:r>
          </a:p>
          <a:p>
            <a:pPr algn="just" defTabSz="974725" eaLnBrk="0" hangingPunct="0">
              <a:spcBef>
                <a:spcPct val="30000"/>
              </a:spcBef>
              <a:buFont typeface="Wingdings" pitchFamily="2" charset="2"/>
              <a:buChar char="q"/>
            </a:pPr>
            <a:r>
              <a:rPr lang="ar-SA" sz="2400" b="1" dirty="0"/>
              <a:t>مفهومي كه محدود به معناي خاص در يك زمينه معين است ، با مشخص كردن رشته مربوطه در داخل پرانتز زاويه دار</a:t>
            </a:r>
            <a:r>
              <a:rPr lang="en-US" sz="2400" b="1" dirty="0"/>
              <a:t>&lt; &gt;</a:t>
            </a:r>
            <a:r>
              <a:rPr lang="ar-SA" sz="2400" b="1" dirty="0"/>
              <a:t> قبل ازتعريف نشان داده مي شود.</a:t>
            </a:r>
            <a:endParaRPr lang="fa-IR" sz="2400" b="1" dirty="0"/>
          </a:p>
          <a:p>
            <a:pPr algn="just" defTabSz="974725" eaLnBrk="0" hangingPunct="0">
              <a:spcBef>
                <a:spcPct val="30000"/>
              </a:spcBef>
              <a:buFont typeface="Wingdings" pitchFamily="2" charset="2"/>
              <a:buNone/>
            </a:pPr>
            <a:r>
              <a:rPr lang="ar-SA" sz="2400" b="1" dirty="0"/>
              <a:t>براي مثال </a:t>
            </a:r>
            <a:r>
              <a:rPr lang="fa-IR" sz="2400" b="1" dirty="0"/>
              <a:t>:</a:t>
            </a:r>
            <a:r>
              <a:rPr lang="ar-SA" sz="2400" b="1" dirty="0"/>
              <a:t>كارشناس فني</a:t>
            </a:r>
            <a:r>
              <a:rPr lang="en-US" sz="2400" b="1" dirty="0"/>
              <a:t>&gt;</a:t>
            </a:r>
            <a:r>
              <a:rPr lang="ar-SA" sz="2400" b="1" dirty="0"/>
              <a:t> مميزي</a:t>
            </a:r>
            <a:r>
              <a:rPr lang="en-US" sz="2400" b="1" dirty="0"/>
              <a:t>&lt;</a:t>
            </a:r>
            <a:r>
              <a:rPr lang="ar-SA" sz="2400" b="1" dirty="0"/>
              <a:t> (3-9-11) .</a:t>
            </a:r>
            <a:endParaRPr lang="en-US" sz="2400" b="1"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1764" name="Rectangle 4"/>
          <p:cNvSpPr>
            <a:spLocks noGrp="1" noChangeArrowheads="1"/>
          </p:cNvSpPr>
          <p:nvPr>
            <p:ph type="title"/>
          </p:nvPr>
        </p:nvSpPr>
        <p:spPr>
          <a:xfrm>
            <a:off x="0" y="217488"/>
            <a:ext cx="9859963" cy="534987"/>
          </a:xfrm>
          <a:solidFill>
            <a:srgbClr val="0000FF"/>
          </a:solidFill>
        </p:spPr>
        <p:txBody>
          <a:bodyPr/>
          <a:lstStyle/>
          <a:p>
            <a:pPr>
              <a:defRPr/>
            </a:pPr>
            <a:r>
              <a:rPr lang="fa-IR" dirty="0" smtClean="0"/>
              <a:t>طبقه بندي اصطلا حات و تعاريف</a:t>
            </a:r>
            <a:endParaRPr lang="en-US" b="0" dirty="0" smtClean="0">
              <a:solidFill>
                <a:schemeClr val="tx1"/>
              </a:solidFill>
            </a:endParaRPr>
          </a:p>
        </p:txBody>
      </p:sp>
      <p:sp>
        <p:nvSpPr>
          <p:cNvPr id="52227" name="Rectangle 5"/>
          <p:cNvSpPr>
            <a:spLocks noGrp="1" noChangeArrowheads="1"/>
          </p:cNvSpPr>
          <p:nvPr>
            <p:ph type="body" sz="half" idx="1"/>
          </p:nvPr>
        </p:nvSpPr>
        <p:spPr>
          <a:xfrm>
            <a:off x="228600" y="1187450"/>
            <a:ext cx="4667250" cy="4318000"/>
          </a:xfrm>
        </p:spPr>
        <p:txBody>
          <a:bodyPr/>
          <a:lstStyle/>
          <a:p>
            <a:pPr marL="0" indent="0">
              <a:buFont typeface="Wingdings" pitchFamily="2" charset="2"/>
              <a:buChar char="q"/>
            </a:pPr>
            <a:r>
              <a:rPr lang="ar-SA" sz="3200" b="1" smtClean="0"/>
              <a:t>اصطلاحات مربوط به انطباق </a:t>
            </a:r>
            <a:endParaRPr lang="fa-IR" sz="3200" b="1" smtClean="0"/>
          </a:p>
          <a:p>
            <a:pPr marL="0" indent="0">
              <a:buFont typeface="Wingdings" pitchFamily="2" charset="2"/>
              <a:buChar char="q"/>
            </a:pPr>
            <a:r>
              <a:rPr lang="ar-SA" b="1" smtClean="0"/>
              <a:t>اصطلاحات مربوط به مستندسازي </a:t>
            </a:r>
            <a:endParaRPr lang="fa-IR" b="1" smtClean="0"/>
          </a:p>
          <a:p>
            <a:pPr marL="0" indent="0">
              <a:buFont typeface="Wingdings" pitchFamily="2" charset="2"/>
              <a:buChar char="q"/>
            </a:pPr>
            <a:r>
              <a:rPr lang="ar-SA" sz="3200" b="1" smtClean="0"/>
              <a:t>اصطلاحات مربوط به بررسي </a:t>
            </a:r>
            <a:endParaRPr lang="fa-IR" sz="3200" b="1" smtClean="0"/>
          </a:p>
          <a:p>
            <a:pPr marL="0" indent="0">
              <a:buFont typeface="Wingdings" pitchFamily="2" charset="2"/>
              <a:buChar char="q"/>
            </a:pPr>
            <a:r>
              <a:rPr lang="ar-SA" sz="3200" b="1" smtClean="0"/>
              <a:t>اصطلاحات مربوط به مميزي </a:t>
            </a:r>
            <a:endParaRPr lang="fa-IR" sz="3200" b="1" smtClean="0"/>
          </a:p>
          <a:p>
            <a:pPr marL="0" indent="0">
              <a:buFont typeface="Wingdings" pitchFamily="2" charset="2"/>
              <a:buChar char="q"/>
            </a:pPr>
            <a:r>
              <a:rPr lang="ar-SA" sz="3200" b="1" smtClean="0"/>
              <a:t>اصطلاحات مربوط به تضمين كيفيت در مورد فرآيندهاي اندازه گيري</a:t>
            </a:r>
            <a:endParaRPr lang="en-US" sz="3200" b="1" smtClean="0"/>
          </a:p>
        </p:txBody>
      </p:sp>
      <p:sp>
        <p:nvSpPr>
          <p:cNvPr id="52228" name="Rectangle 6"/>
          <p:cNvSpPr>
            <a:spLocks noGrp="1" noChangeArrowheads="1"/>
          </p:cNvSpPr>
          <p:nvPr>
            <p:ph type="body" sz="half" idx="2"/>
          </p:nvPr>
        </p:nvSpPr>
        <p:spPr>
          <a:xfrm>
            <a:off x="5029200" y="1196975"/>
            <a:ext cx="4743450" cy="4408488"/>
          </a:xfrm>
        </p:spPr>
        <p:txBody>
          <a:bodyPr/>
          <a:lstStyle/>
          <a:p>
            <a:pPr marL="0" indent="0">
              <a:buFont typeface="Wingdings" pitchFamily="2" charset="2"/>
              <a:buChar char="q"/>
            </a:pPr>
            <a:r>
              <a:rPr lang="ar-SA" sz="3200" b="1" smtClean="0"/>
              <a:t>اصطلاحات مربوط به كيفيت </a:t>
            </a:r>
            <a:endParaRPr lang="fa-IR" sz="3200" b="1" smtClean="0"/>
          </a:p>
          <a:p>
            <a:pPr marL="0" indent="0">
              <a:buFont typeface="Wingdings" pitchFamily="2" charset="2"/>
              <a:buChar char="q"/>
            </a:pPr>
            <a:r>
              <a:rPr lang="ar-SA" sz="3200" b="1" smtClean="0"/>
              <a:t>اصطلاحات مربوط به مديريت </a:t>
            </a:r>
            <a:endParaRPr lang="fa-IR" sz="3200" b="1" smtClean="0"/>
          </a:p>
          <a:p>
            <a:pPr marL="0" indent="0">
              <a:buFont typeface="Wingdings" pitchFamily="2" charset="2"/>
              <a:buChar char="q"/>
            </a:pPr>
            <a:r>
              <a:rPr lang="ar-SA" sz="3200" b="1" smtClean="0"/>
              <a:t>اصطلاحات مربوط به سازمان</a:t>
            </a:r>
            <a:endParaRPr lang="fa-IR" sz="3200" b="1" smtClean="0"/>
          </a:p>
          <a:p>
            <a:pPr marL="0" indent="0">
              <a:buFont typeface="Wingdings" pitchFamily="2" charset="2"/>
              <a:buChar char="q"/>
            </a:pPr>
            <a:r>
              <a:rPr lang="ar-SA" sz="3200" b="1" smtClean="0"/>
              <a:t>اصطلاحات مربوط به فرآيند و محصول </a:t>
            </a:r>
            <a:endParaRPr lang="fa-IR" sz="3200" b="1" smtClean="0"/>
          </a:p>
          <a:p>
            <a:pPr marL="0" indent="0">
              <a:buFont typeface="Wingdings" pitchFamily="2" charset="2"/>
              <a:buChar char="q"/>
            </a:pPr>
            <a:r>
              <a:rPr lang="ar-SA" sz="3200" b="1" smtClean="0"/>
              <a:t>اصطلاحت مربوط به ويژگي ها </a:t>
            </a:r>
            <a:endParaRPr lang="en-US" sz="3200" b="1" smtClean="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3810" name="Rectangle 2"/>
          <p:cNvSpPr>
            <a:spLocks noGrp="1" noChangeArrowheads="1"/>
          </p:cNvSpPr>
          <p:nvPr>
            <p:ph type="title"/>
          </p:nvPr>
        </p:nvSpPr>
        <p:spPr>
          <a:xfrm>
            <a:off x="48312" y="214313"/>
            <a:ext cx="9772651" cy="534987"/>
          </a:xfrm>
          <a:solidFill>
            <a:srgbClr val="0000FF"/>
          </a:solidFill>
        </p:spPr>
        <p:txBody>
          <a:bodyPr/>
          <a:lstStyle/>
          <a:p>
            <a:pPr>
              <a:defRPr/>
            </a:pPr>
            <a:r>
              <a:rPr lang="fa-IR" sz="3200" smtClean="0"/>
              <a:t>واژگان کليدي نمونه</a:t>
            </a:r>
            <a:endParaRPr lang="en-US" sz="3200" smtClean="0"/>
          </a:p>
        </p:txBody>
      </p:sp>
      <p:sp>
        <p:nvSpPr>
          <p:cNvPr id="53251" name="Rectangle 3"/>
          <p:cNvSpPr>
            <a:spLocks noGrp="1" noChangeArrowheads="1"/>
          </p:cNvSpPr>
          <p:nvPr>
            <p:ph type="body" idx="1"/>
          </p:nvPr>
        </p:nvSpPr>
        <p:spPr>
          <a:xfrm>
            <a:off x="163513" y="915988"/>
            <a:ext cx="9385300" cy="5789612"/>
          </a:xfrm>
        </p:spPr>
        <p:txBody>
          <a:bodyPr/>
          <a:lstStyle/>
          <a:p>
            <a:pPr marL="0" indent="0">
              <a:lnSpc>
                <a:spcPct val="90000"/>
              </a:lnSpc>
              <a:buFontTx/>
              <a:buNone/>
            </a:pPr>
            <a:r>
              <a:rPr lang="ar-SA" sz="2800" b="1" smtClean="0"/>
              <a:t>3-1-1  كيفيت </a:t>
            </a:r>
            <a:r>
              <a:rPr lang="fa-IR" sz="2800" b="1" smtClean="0"/>
              <a:t>                           </a:t>
            </a:r>
            <a:r>
              <a:rPr lang="ar-SA" sz="2800" b="1" smtClean="0"/>
              <a:t>3-1-2   الزام و يا خواسته </a:t>
            </a:r>
            <a:endParaRPr lang="fa-IR" sz="2800" b="1" smtClean="0"/>
          </a:p>
          <a:p>
            <a:pPr marL="0" indent="0">
              <a:lnSpc>
                <a:spcPct val="90000"/>
              </a:lnSpc>
              <a:buFontTx/>
              <a:buNone/>
            </a:pPr>
            <a:r>
              <a:rPr lang="ar-SA" sz="2800" b="1" smtClean="0"/>
              <a:t>3-2-1   سيستم </a:t>
            </a:r>
            <a:r>
              <a:rPr lang="fa-IR" sz="2800" b="1" smtClean="0"/>
              <a:t>                        </a:t>
            </a:r>
            <a:r>
              <a:rPr lang="ar-SA" sz="2800" b="1" smtClean="0"/>
              <a:t>3-2-8    مديريت كيفيت</a:t>
            </a:r>
            <a:endParaRPr lang="fa-IR" sz="2800" b="1" smtClean="0"/>
          </a:p>
          <a:p>
            <a:pPr marL="0" indent="0">
              <a:lnSpc>
                <a:spcPct val="90000"/>
              </a:lnSpc>
              <a:buFontTx/>
              <a:buNone/>
            </a:pPr>
            <a:r>
              <a:rPr lang="ar-SA" sz="2800" b="1" smtClean="0"/>
              <a:t>3-3-3   زير ساخت </a:t>
            </a:r>
            <a:r>
              <a:rPr lang="fa-IR" sz="2800" b="1" smtClean="0"/>
              <a:t>                   </a:t>
            </a:r>
            <a:r>
              <a:rPr lang="ar-SA" sz="2800" b="1" smtClean="0"/>
              <a:t>3-3-</a:t>
            </a:r>
            <a:r>
              <a:rPr lang="fa-IR" sz="2800" b="1" smtClean="0"/>
              <a:t>4</a:t>
            </a:r>
            <a:r>
              <a:rPr lang="ar-SA" sz="2800" b="1" smtClean="0"/>
              <a:t> محيط كار </a:t>
            </a:r>
            <a:endParaRPr lang="fa-IR" sz="2800" b="1" smtClean="0"/>
          </a:p>
          <a:p>
            <a:pPr marL="0" indent="0">
              <a:lnSpc>
                <a:spcPct val="90000"/>
              </a:lnSpc>
              <a:buFontTx/>
              <a:buNone/>
            </a:pPr>
            <a:r>
              <a:rPr lang="ar-SA" sz="2800" b="1" smtClean="0"/>
              <a:t>3-4-1   فرآيند </a:t>
            </a:r>
            <a:r>
              <a:rPr lang="fa-IR" sz="2800" b="1" smtClean="0"/>
              <a:t>                          </a:t>
            </a:r>
            <a:r>
              <a:rPr lang="ar-SA" sz="2800" b="1" smtClean="0"/>
              <a:t>3-4-2   محصول  </a:t>
            </a:r>
            <a:endParaRPr lang="fa-IR" sz="2800" b="1" smtClean="0"/>
          </a:p>
          <a:p>
            <a:pPr marL="0" indent="0">
              <a:lnSpc>
                <a:spcPct val="90000"/>
              </a:lnSpc>
              <a:buFontTx/>
              <a:buNone/>
            </a:pPr>
            <a:r>
              <a:rPr lang="ar-SA" sz="2800" b="1" smtClean="0"/>
              <a:t>3-5-1   ويژگي </a:t>
            </a:r>
            <a:r>
              <a:rPr lang="fa-IR" sz="2800" b="1" smtClean="0"/>
              <a:t>                         </a:t>
            </a:r>
            <a:r>
              <a:rPr lang="ar-SA" sz="2800" b="1" smtClean="0"/>
              <a:t>3-5-4    قابليت رديابي </a:t>
            </a:r>
            <a:endParaRPr lang="fa-IR" sz="2800" b="1" smtClean="0"/>
          </a:p>
          <a:p>
            <a:pPr marL="0" indent="0">
              <a:lnSpc>
                <a:spcPct val="90000"/>
              </a:lnSpc>
              <a:buFontTx/>
              <a:buNone/>
            </a:pPr>
            <a:r>
              <a:rPr lang="ar-SA" sz="2800" b="1" smtClean="0"/>
              <a:t>3-6-4   اقدام پيشگيرانه </a:t>
            </a:r>
            <a:r>
              <a:rPr lang="fa-IR" sz="2800" b="1" smtClean="0"/>
              <a:t>             </a:t>
            </a:r>
            <a:r>
              <a:rPr lang="ar-SA" sz="2800" b="1" smtClean="0"/>
              <a:t>3-6-5    اقدام اصلاحي</a:t>
            </a:r>
            <a:endParaRPr lang="fa-IR" sz="2800" b="1" smtClean="0"/>
          </a:p>
          <a:p>
            <a:pPr marL="0" indent="0">
              <a:lnSpc>
                <a:spcPct val="90000"/>
              </a:lnSpc>
              <a:buFontTx/>
              <a:buNone/>
            </a:pPr>
            <a:r>
              <a:rPr lang="ar-SA" sz="2800" b="1" smtClean="0"/>
              <a:t>3-7-2    مدرك </a:t>
            </a:r>
            <a:r>
              <a:rPr lang="fa-IR" sz="2800" b="1" smtClean="0"/>
              <a:t>                         </a:t>
            </a:r>
            <a:r>
              <a:rPr lang="ar-SA" sz="2800" b="1" smtClean="0"/>
              <a:t>3-7-5   طرح كيفيت </a:t>
            </a:r>
            <a:endParaRPr lang="fa-IR" sz="2800" b="1" smtClean="0"/>
          </a:p>
          <a:p>
            <a:pPr marL="0" indent="0">
              <a:lnSpc>
                <a:spcPct val="90000"/>
              </a:lnSpc>
              <a:buFontTx/>
              <a:buNone/>
            </a:pPr>
            <a:r>
              <a:rPr lang="ar-SA" sz="2800" b="1" smtClean="0"/>
              <a:t>3-8-4    تصديق</a:t>
            </a:r>
            <a:r>
              <a:rPr lang="fa-IR" sz="2800" b="1" smtClean="0"/>
              <a:t>                        </a:t>
            </a:r>
            <a:r>
              <a:rPr lang="ar-SA" sz="2800" b="1" smtClean="0"/>
              <a:t>3-8-7    بازنگري </a:t>
            </a:r>
            <a:endParaRPr lang="fa-IR" sz="2800" b="1" smtClean="0"/>
          </a:p>
          <a:p>
            <a:pPr marL="0" indent="0">
              <a:lnSpc>
                <a:spcPct val="90000"/>
              </a:lnSpc>
              <a:buFontTx/>
              <a:buNone/>
            </a:pPr>
            <a:r>
              <a:rPr lang="ar-SA" sz="2800" b="1" smtClean="0"/>
              <a:t>3-9-1   مميزي </a:t>
            </a:r>
            <a:r>
              <a:rPr lang="fa-IR" sz="2800" b="1" smtClean="0"/>
              <a:t>                         </a:t>
            </a:r>
            <a:r>
              <a:rPr lang="ar-SA" sz="2800" b="1" smtClean="0"/>
              <a:t>3-9-</a:t>
            </a:r>
            <a:r>
              <a:rPr lang="fa-IR" sz="2800" b="1" smtClean="0"/>
              <a:t>2</a:t>
            </a:r>
            <a:r>
              <a:rPr lang="ar-SA" sz="2800" b="1" smtClean="0"/>
              <a:t> معيارهاي مميزي </a:t>
            </a:r>
            <a:endParaRPr lang="fa-IR" sz="2800" b="1" smtClean="0"/>
          </a:p>
          <a:p>
            <a:pPr marL="0" indent="0">
              <a:lnSpc>
                <a:spcPct val="90000"/>
              </a:lnSpc>
              <a:buFontTx/>
              <a:buNone/>
            </a:pPr>
            <a:r>
              <a:rPr lang="ar-SA" sz="2800" b="1" smtClean="0"/>
              <a:t>3-10-1 سيستم كنترل اندازه گيري3-10-5    ويژگي اندازه شناختي </a:t>
            </a:r>
            <a:endParaRPr lang="en-US" sz="2800" b="1" smtClean="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882" name="Rectangle 2"/>
          <p:cNvSpPr>
            <a:spLocks noGrp="1" noChangeArrowheads="1"/>
          </p:cNvSpPr>
          <p:nvPr>
            <p:ph type="title"/>
          </p:nvPr>
        </p:nvSpPr>
        <p:spPr>
          <a:xfrm>
            <a:off x="47625" y="217488"/>
            <a:ext cx="9812338" cy="534987"/>
          </a:xfrm>
          <a:solidFill>
            <a:srgbClr val="0000FF"/>
          </a:solidFill>
        </p:spPr>
        <p:txBody>
          <a:bodyPr/>
          <a:lstStyle/>
          <a:p>
            <a:pPr>
              <a:defRPr/>
            </a:pPr>
            <a:r>
              <a:rPr lang="ar-SA" sz="3200" smtClean="0"/>
              <a:t>روابط مفاهيم و نمايش تصويري آنها </a:t>
            </a:r>
            <a:endParaRPr lang="en-US" sz="3200" smtClean="0"/>
          </a:p>
        </p:txBody>
      </p:sp>
      <p:sp>
        <p:nvSpPr>
          <p:cNvPr id="54275" name="Rectangle 8"/>
          <p:cNvSpPr>
            <a:spLocks noChangeArrowheads="1"/>
          </p:cNvSpPr>
          <p:nvPr/>
        </p:nvSpPr>
        <p:spPr bwMode="auto">
          <a:xfrm>
            <a:off x="47625" y="1030288"/>
            <a:ext cx="9772650" cy="5659437"/>
          </a:xfrm>
          <a:prstGeom prst="rect">
            <a:avLst/>
          </a:prstGeom>
          <a:noFill/>
          <a:ln w="9525">
            <a:noFill/>
            <a:miter lim="800000"/>
            <a:headEnd/>
            <a:tailEnd/>
          </a:ln>
        </p:spPr>
        <p:txBody>
          <a:bodyPr lIns="9525" tIns="9525" rIns="9525" bIns="9525">
            <a:spAutoFit/>
          </a:bodyPr>
          <a:lstStyle/>
          <a:p>
            <a:pPr algn="just" defTabSz="974725" eaLnBrk="0" hangingPunct="0">
              <a:spcBef>
                <a:spcPct val="50000"/>
              </a:spcBef>
            </a:pPr>
            <a:r>
              <a:rPr lang="ar-SA" sz="3200" b="1" dirty="0"/>
              <a:t>در كار واژه شناسي روابط ميان مفاهيم مبتني بر تشكيل سلسله مراتبي از ويژگي هاي هر</a:t>
            </a:r>
            <a:r>
              <a:rPr lang="fa-IR" sz="3200" b="1" dirty="0"/>
              <a:t>“</a:t>
            </a:r>
            <a:r>
              <a:rPr lang="ar-SA" sz="3200" b="1" dirty="0"/>
              <a:t>نوع</a:t>
            </a:r>
            <a:r>
              <a:rPr lang="fa-IR" sz="3200" b="1" dirty="0"/>
              <a:t>“</a:t>
            </a:r>
            <a:r>
              <a:rPr lang="ar-SA" sz="3200" b="1" dirty="0"/>
              <a:t> است ، به نحوي كه مختصرترين شرح يك مفهوم از طريق نام گذاري </a:t>
            </a:r>
            <a:r>
              <a:rPr lang="fa-IR" sz="3200" b="1" dirty="0"/>
              <a:t>”</a:t>
            </a:r>
            <a:r>
              <a:rPr lang="ar-SA" sz="3200" b="1" dirty="0"/>
              <a:t>نوع</a:t>
            </a:r>
            <a:r>
              <a:rPr lang="fa-IR" sz="3200" b="1" dirty="0"/>
              <a:t>“</a:t>
            </a:r>
            <a:r>
              <a:rPr lang="ar-SA" sz="3200" b="1" dirty="0"/>
              <a:t> و شرح ويژگي هايي كه آن را از مفاهيم عام تر يا هم تراز متمايز سازد</a:t>
            </a:r>
            <a:r>
              <a:rPr lang="fa-IR" sz="3200" b="1" dirty="0"/>
              <a:t>،</a:t>
            </a:r>
            <a:r>
              <a:rPr lang="ar-SA" sz="3200" b="1" dirty="0"/>
              <a:t>صورت مي گيرد</a:t>
            </a:r>
            <a:r>
              <a:rPr lang="fa-IR" sz="3200" b="1" dirty="0"/>
              <a:t>.</a:t>
            </a:r>
            <a:endParaRPr lang="ar-SA" sz="3200" b="1" dirty="0"/>
          </a:p>
          <a:p>
            <a:pPr algn="just" defTabSz="974725" eaLnBrk="0" hangingPunct="0">
              <a:spcBef>
                <a:spcPct val="50000"/>
              </a:spcBef>
            </a:pPr>
            <a:r>
              <a:rPr lang="ar-SA" sz="3200" b="1" dirty="0"/>
              <a:t>سه شكل رابط اوليه بين مفاهيم </a:t>
            </a:r>
            <a:r>
              <a:rPr lang="fa-IR" sz="3200" b="1" dirty="0"/>
              <a:t>را در</a:t>
            </a:r>
            <a:r>
              <a:rPr lang="en-US" sz="3200" b="1" dirty="0"/>
              <a:t> </a:t>
            </a:r>
            <a:r>
              <a:rPr lang="fa-IR" sz="3200" b="1" dirty="0"/>
              <a:t>استاندارد </a:t>
            </a:r>
            <a:r>
              <a:rPr lang="en-US" sz="3200" b="1" dirty="0"/>
              <a:t>ISO9000</a:t>
            </a:r>
            <a:br>
              <a:rPr lang="en-US" sz="3200" b="1" dirty="0"/>
            </a:br>
            <a:r>
              <a:rPr lang="ar-SA" sz="3200" b="1" dirty="0"/>
              <a:t>نشان </a:t>
            </a:r>
            <a:r>
              <a:rPr lang="fa-IR" sz="3200" b="1" dirty="0"/>
              <a:t>می دهد</a:t>
            </a:r>
            <a:r>
              <a:rPr lang="ar-SA" sz="3200" b="1" dirty="0"/>
              <a:t> :</a:t>
            </a:r>
          </a:p>
          <a:p>
            <a:pPr marL="571500" lvl="2" indent="-142875" algn="just" defTabSz="974725" eaLnBrk="0" hangingPunct="0">
              <a:spcBef>
                <a:spcPct val="50000"/>
              </a:spcBef>
              <a:buClr>
                <a:schemeClr val="tx1"/>
              </a:buClr>
              <a:buFont typeface="Wingdings" pitchFamily="2" charset="2"/>
              <a:buChar char="q"/>
            </a:pPr>
            <a:r>
              <a:rPr lang="ar-SA" sz="3600" b="1" dirty="0"/>
              <a:t>رابطه عام و خاص </a:t>
            </a:r>
            <a:endParaRPr lang="fa-IR" sz="3600" b="1" dirty="0"/>
          </a:p>
          <a:p>
            <a:pPr marL="571500" lvl="2" indent="-142875" algn="just" defTabSz="974725" eaLnBrk="0" hangingPunct="0">
              <a:spcBef>
                <a:spcPct val="50000"/>
              </a:spcBef>
              <a:buClr>
                <a:schemeClr val="tx1"/>
              </a:buClr>
              <a:buFont typeface="Wingdings" pitchFamily="2" charset="2"/>
              <a:buChar char="q"/>
            </a:pPr>
            <a:r>
              <a:rPr lang="ar-SA" sz="3600" b="1" dirty="0"/>
              <a:t>رابطه كل و جزء </a:t>
            </a:r>
            <a:endParaRPr lang="fa-IR" sz="3600" b="1" dirty="0"/>
          </a:p>
          <a:p>
            <a:pPr marL="571500" lvl="2" indent="-142875" algn="just" defTabSz="974725" eaLnBrk="0" hangingPunct="0">
              <a:spcBef>
                <a:spcPct val="50000"/>
              </a:spcBef>
              <a:buClr>
                <a:schemeClr val="tx1"/>
              </a:buClr>
              <a:buFont typeface="Wingdings" pitchFamily="2" charset="2"/>
              <a:buChar char="q"/>
            </a:pPr>
            <a:r>
              <a:rPr lang="ar-SA" sz="3600" b="1" dirty="0"/>
              <a:t>رابطه وابستگي</a:t>
            </a:r>
            <a:endParaRPr lang="en-US" sz="3600" b="1"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6" descr="feigenbaum"/>
          <p:cNvPicPr>
            <a:picLocks noChangeAspect="1" noChangeArrowheads="1"/>
          </p:cNvPicPr>
          <p:nvPr/>
        </p:nvPicPr>
        <p:blipFill>
          <a:blip r:embed="rId3" cstate="print"/>
          <a:srcRect/>
          <a:stretch>
            <a:fillRect/>
          </a:stretch>
        </p:blipFill>
        <p:spPr bwMode="auto">
          <a:xfrm>
            <a:off x="-6350" y="3971925"/>
            <a:ext cx="2346325" cy="2890838"/>
          </a:xfrm>
          <a:prstGeom prst="rect">
            <a:avLst/>
          </a:prstGeom>
          <a:noFill/>
          <a:ln w="9525">
            <a:noFill/>
            <a:miter lim="800000"/>
            <a:headEnd/>
            <a:tailEnd/>
          </a:ln>
        </p:spPr>
      </p:pic>
      <p:sp>
        <p:nvSpPr>
          <p:cNvPr id="3759111" name="Text Box 7"/>
          <p:cNvSpPr txBox="1">
            <a:spLocks noChangeArrowheads="1"/>
          </p:cNvSpPr>
          <p:nvPr/>
        </p:nvSpPr>
        <p:spPr bwMode="auto">
          <a:xfrm>
            <a:off x="2595563" y="3113314"/>
            <a:ext cx="6686550" cy="3600986"/>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ar-SA" sz="5400" b="1" dirty="0" smtClean="0">
                <a:solidFill>
                  <a:schemeClr val="tx2"/>
                </a:solidFill>
                <a:effectLst>
                  <a:outerShdw blurRad="38100" dist="38100" dir="2700000" algn="tl">
                    <a:srgbClr val="C0C0C0"/>
                  </a:outerShdw>
                </a:effectLst>
                <a:latin typeface="Tahoma" pitchFamily="34" charset="0"/>
                <a:cs typeface="B Yagut" pitchFamily="2" charset="-78"/>
              </a:rPr>
              <a:t>ف</a:t>
            </a:r>
            <a:r>
              <a:rPr lang="fa-IR" sz="5400" b="1" dirty="0" smtClean="0">
                <a:solidFill>
                  <a:schemeClr val="tx2"/>
                </a:solidFill>
                <a:effectLst>
                  <a:outerShdw blurRad="38100" dist="38100" dir="2700000" algn="tl">
                    <a:srgbClr val="C0C0C0"/>
                  </a:outerShdw>
                </a:effectLst>
                <a:latin typeface="Tahoma" pitchFamily="34" charset="0"/>
                <a:cs typeface="B Yagut" pitchFamily="2" charset="-78"/>
              </a:rPr>
              <a:t>ی</a:t>
            </a:r>
            <a:r>
              <a:rPr lang="ar-SA" sz="5400" b="1" dirty="0" smtClean="0">
                <a:solidFill>
                  <a:schemeClr val="tx2"/>
                </a:solidFill>
                <a:effectLst>
                  <a:outerShdw blurRad="38100" dist="38100" dir="2700000" algn="tl">
                    <a:srgbClr val="C0C0C0"/>
                  </a:outerShdw>
                </a:effectLst>
                <a:latin typeface="Tahoma" pitchFamily="34" charset="0"/>
                <a:cs typeface="B Yagut" pitchFamily="2" charset="-78"/>
              </a:rPr>
              <a:t>گنبام </a:t>
            </a:r>
            <a:r>
              <a:rPr lang="ar-SA" sz="5400" b="1" dirty="0">
                <a:solidFill>
                  <a:schemeClr val="tx2"/>
                </a:solidFill>
                <a:effectLst>
                  <a:outerShdw blurRad="38100" dist="38100" dir="2700000" algn="tl">
                    <a:srgbClr val="C0C0C0"/>
                  </a:outerShdw>
                </a:effectLst>
                <a:latin typeface="Tahoma" pitchFamily="34" charset="0"/>
                <a:cs typeface="B Yagut" pitchFamily="2" charset="-78"/>
              </a:rPr>
              <a:t>:</a:t>
            </a:r>
            <a:endParaRPr lang="fa-IR" sz="5400" b="1" dirty="0">
              <a:solidFill>
                <a:schemeClr val="tx2"/>
              </a:solidFill>
              <a:effectLst>
                <a:outerShdw blurRad="38100" dist="38100" dir="2700000" algn="tl">
                  <a:srgbClr val="C0C0C0"/>
                </a:outerShdw>
              </a:effectLst>
              <a:latin typeface="Tahoma" pitchFamily="34" charset="0"/>
              <a:cs typeface="B Yagut" pitchFamily="2" charset="-78"/>
            </a:endParaRPr>
          </a:p>
          <a:p>
            <a:pPr algn="ctr">
              <a:spcBef>
                <a:spcPct val="50000"/>
              </a:spcBef>
              <a:buClr>
                <a:schemeClr val="tx1"/>
              </a:buClr>
              <a:defRPr/>
            </a:pPr>
            <a:r>
              <a:rPr lang="ar-SA" sz="4000" b="1" dirty="0">
                <a:latin typeface="Tahoma" pitchFamily="34" charset="0"/>
                <a:cs typeface="B Yagut" pitchFamily="2" charset="-78"/>
              </a:rPr>
              <a:t>كليه مشخصات بازاريابي ، مهندسي ، توليد و نگهداري محصول و يا خدمت كه از طريق خواسته هاي مشتري برآورده مي شود</a:t>
            </a:r>
            <a:r>
              <a:rPr lang="en-US" sz="4000" b="1" dirty="0">
                <a:latin typeface="Tahoma" pitchFamily="34" charset="0"/>
                <a:cs typeface="B Yagut" pitchFamily="2" charset="-78"/>
              </a:rPr>
              <a:t> .</a:t>
            </a:r>
            <a:r>
              <a:rPr lang="en-GB" sz="4000" b="1" dirty="0">
                <a:latin typeface="Tahoma" pitchFamily="34" charset="0"/>
                <a:cs typeface="B Yagut" pitchFamily="2" charset="-78"/>
              </a:rPr>
              <a:t> </a:t>
            </a:r>
            <a:endParaRPr lang="en-US" sz="4000" b="1" dirty="0">
              <a:latin typeface="Tahoma" pitchFamily="34" charset="0"/>
              <a:cs typeface="B Yagut" pitchFamily="2" charset="-78"/>
            </a:endParaRPr>
          </a:p>
        </p:txBody>
      </p:sp>
      <p:sp>
        <p:nvSpPr>
          <p:cNvPr id="3759112" name="Rectangle 8"/>
          <p:cNvSpPr>
            <a:spLocks noGrp="1" noChangeArrowheads="1"/>
          </p:cNvSpPr>
          <p:nvPr>
            <p:ph type="title"/>
          </p:nvPr>
        </p:nvSpPr>
        <p:spPr>
          <a:xfrm>
            <a:off x="0" y="217488"/>
            <a:ext cx="9859963" cy="534987"/>
          </a:xfrm>
          <a:solidFill>
            <a:srgbClr val="0000FF"/>
          </a:solidFill>
        </p:spPr>
        <p:txBody>
          <a:bodyPr/>
          <a:lstStyle/>
          <a:p>
            <a:pPr>
              <a:defRPr/>
            </a:pPr>
            <a:r>
              <a:rPr lang="fa-IR" altLang="en-US" dirty="0" smtClean="0">
                <a:ea typeface="+mj-ea"/>
              </a:rPr>
              <a:t>تعريف کيفيت</a:t>
            </a:r>
            <a:endParaRPr lang="en-US" altLang="en-US" dirty="0" smtClean="0">
              <a:ea typeface="+mj-ea"/>
            </a:endParaRPr>
          </a:p>
        </p:txBody>
      </p:sp>
      <p:sp>
        <p:nvSpPr>
          <p:cNvPr id="3759114" name="Rectangle 10">
            <a:hlinkClick r:id="rId4" action="ppaction://hlinkfile"/>
          </p:cNvPr>
          <p:cNvSpPr>
            <a:spLocks noChangeArrowheads="1"/>
          </p:cNvSpPr>
          <p:nvPr/>
        </p:nvSpPr>
        <p:spPr bwMode="auto">
          <a:xfrm>
            <a:off x="1409700" y="1677553"/>
            <a:ext cx="7497763" cy="1036637"/>
          </a:xfrm>
          <a:prstGeom prst="rect">
            <a:avLst/>
          </a:prstGeom>
          <a:noFill/>
          <a:ln w="12700">
            <a:noFill/>
            <a:miter lim="800000"/>
            <a:headEnd type="none" w="sm" len="sm"/>
            <a:tailEnd type="none" w="sm" len="sm"/>
          </a:ln>
        </p:spPr>
        <p:txBody>
          <a:bodyPr anchor="ctr">
            <a:spAutoFit/>
          </a:bodyPr>
          <a:lstStyle/>
          <a:p>
            <a:pPr algn="justLow" eaLnBrk="0" hangingPunct="0"/>
            <a:r>
              <a:rPr lang="ar-SA" sz="4400" b="1" dirty="0">
                <a:ea typeface="Titr"/>
                <a:cs typeface="Titr"/>
              </a:rPr>
              <a:t>آشنايي با</a:t>
            </a:r>
            <a:r>
              <a:rPr lang="en-GB" sz="3600" b="1" dirty="0"/>
              <a:t>Armand V. </a:t>
            </a:r>
            <a:r>
              <a:rPr lang="en-GB" sz="3600" b="1" dirty="0" err="1"/>
              <a:t>Feigenbaum</a:t>
            </a:r>
            <a:endParaRPr lang="en-GB" sz="3600" b="1" dirty="0"/>
          </a:p>
          <a:p>
            <a:pPr algn="justLow" eaLnBrk="0" hangingPunct="0"/>
            <a:endParaRPr lang="ar-SA"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759114"/>
                                        </p:tgtEl>
                                      </p:cBhvr>
                                    </p:animEffect>
                                    <p:set>
                                      <p:cBhvr>
                                        <p:cTn id="7" dur="1" fill="hold">
                                          <p:stCondLst>
                                            <p:cond delay="1999"/>
                                          </p:stCondLst>
                                        </p:cTn>
                                        <p:tgtEl>
                                          <p:spTgt spid="3759114"/>
                                        </p:tgtEl>
                                        <p:attrNameLst>
                                          <p:attrName>style.visibility</p:attrName>
                                        </p:attrNameLst>
                                      </p:cBhvr>
                                      <p:to>
                                        <p:strVal val="hidden"/>
                                      </p:to>
                                    </p:se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3759111">
                                            <p:txEl>
                                              <p:pRg st="0" end="0"/>
                                            </p:txEl>
                                          </p:spTgt>
                                        </p:tgtEl>
                                        <p:attrNameLst>
                                          <p:attrName>style.visibility</p:attrName>
                                        </p:attrNameLst>
                                      </p:cBhvr>
                                      <p:to>
                                        <p:strVal val="visible"/>
                                      </p:to>
                                    </p:set>
                                    <p:animEffect transition="in" filter="box(out)">
                                      <p:cBhvr>
                                        <p:cTn id="11" dur="500"/>
                                        <p:tgtEl>
                                          <p:spTgt spid="3759111">
                                            <p:txEl>
                                              <p:pRg st="0" end="0"/>
                                            </p:txEl>
                                          </p:spTgt>
                                        </p:tgtEl>
                                      </p:cBhvr>
                                    </p:animEffect>
                                  </p:childTnLst>
                                </p:cTn>
                              </p:par>
                            </p:childTnLst>
                          </p:cTn>
                        </p:par>
                        <p:par>
                          <p:cTn id="12" fill="hold">
                            <p:stCondLst>
                              <p:cond delay="2500"/>
                            </p:stCondLst>
                            <p:childTnLst>
                              <p:par>
                                <p:cTn id="13" presetID="4" presetClass="entr" presetSubtype="32" fill="hold" nodeType="afterEffect">
                                  <p:stCondLst>
                                    <p:cond delay="0"/>
                                  </p:stCondLst>
                                  <p:childTnLst>
                                    <p:set>
                                      <p:cBhvr>
                                        <p:cTn id="14" dur="1" fill="hold">
                                          <p:stCondLst>
                                            <p:cond delay="0"/>
                                          </p:stCondLst>
                                        </p:cTn>
                                        <p:tgtEl>
                                          <p:spTgt spid="3759111">
                                            <p:txEl>
                                              <p:pRg st="1" end="1"/>
                                            </p:txEl>
                                          </p:spTgt>
                                        </p:tgtEl>
                                        <p:attrNameLst>
                                          <p:attrName>style.visibility</p:attrName>
                                        </p:attrNameLst>
                                      </p:cBhvr>
                                      <p:to>
                                        <p:strVal val="visible"/>
                                      </p:to>
                                    </p:set>
                                    <p:animEffect transition="in" filter="box(out)">
                                      <p:cBhvr>
                                        <p:cTn id="15" dur="500"/>
                                        <p:tgtEl>
                                          <p:spTgt spid="37591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911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4946"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روابط مفاهيم و نمايش تصويري آنها </a:t>
            </a:r>
            <a:endParaRPr lang="en-US" sz="3200" dirty="0" smtClean="0"/>
          </a:p>
        </p:txBody>
      </p:sp>
      <p:sp>
        <p:nvSpPr>
          <p:cNvPr id="55299" name="Rectangle 3"/>
          <p:cNvSpPr>
            <a:spLocks noChangeArrowheads="1"/>
          </p:cNvSpPr>
          <p:nvPr/>
        </p:nvSpPr>
        <p:spPr bwMode="auto">
          <a:xfrm>
            <a:off x="1533525" y="1049338"/>
            <a:ext cx="7924800" cy="5384800"/>
          </a:xfrm>
          <a:prstGeom prst="rect">
            <a:avLst/>
          </a:prstGeom>
          <a:noFill/>
          <a:ln w="9525">
            <a:noFill/>
            <a:miter lim="800000"/>
            <a:headEnd/>
            <a:tailEnd/>
          </a:ln>
        </p:spPr>
        <p:txBody>
          <a:bodyPr lIns="9525" tIns="9525" rIns="9525" bIns="9525">
            <a:spAutoFit/>
          </a:bodyPr>
          <a:lstStyle/>
          <a:p>
            <a:pPr defTabSz="974725" eaLnBrk="0" hangingPunct="0">
              <a:spcBef>
                <a:spcPct val="50000"/>
              </a:spcBef>
              <a:buFont typeface="Wingdings" pitchFamily="2" charset="2"/>
              <a:buNone/>
            </a:pPr>
            <a:r>
              <a:rPr lang="fa-IR" sz="3200" b="1"/>
              <a:t>روابط به کار رفته در معرفي واژگان برسه نوع است:</a:t>
            </a:r>
          </a:p>
          <a:p>
            <a:pPr defTabSz="974725" eaLnBrk="0" hangingPunct="0">
              <a:spcBef>
                <a:spcPct val="50000"/>
              </a:spcBef>
              <a:buFont typeface="Wingdings" pitchFamily="2" charset="2"/>
              <a:buChar char="q"/>
            </a:pPr>
            <a:r>
              <a:rPr lang="fa-IR" sz="3200" b="1"/>
              <a:t> </a:t>
            </a:r>
            <a:r>
              <a:rPr lang="ar-SA" sz="3200" b="1"/>
              <a:t>رابطه عام و خاص</a:t>
            </a:r>
            <a:endParaRPr lang="fa-IR" sz="3200" b="1"/>
          </a:p>
          <a:p>
            <a:pPr marL="314325" lvl="1" indent="-200025" defTabSz="974725" eaLnBrk="0" hangingPunct="0">
              <a:spcBef>
                <a:spcPct val="50000"/>
              </a:spcBef>
              <a:buClr>
                <a:schemeClr val="tx1"/>
              </a:buClr>
              <a:buSzPct val="75000"/>
              <a:buFont typeface="Wingdings" pitchFamily="2" charset="2"/>
              <a:buChar char="q"/>
            </a:pPr>
            <a:r>
              <a:rPr lang="fa-IR" sz="3200" b="1"/>
              <a:t>داراي ويژگي هاي عام و توصيف ويژگي ها</a:t>
            </a:r>
          </a:p>
          <a:p>
            <a:pPr defTabSz="974725" eaLnBrk="0" hangingPunct="0">
              <a:spcBef>
                <a:spcPct val="50000"/>
              </a:spcBef>
              <a:buFont typeface="Wingdings" pitchFamily="2" charset="2"/>
              <a:buChar char="q"/>
            </a:pPr>
            <a:r>
              <a:rPr lang="fa-IR" sz="3200" b="1"/>
              <a:t> </a:t>
            </a:r>
            <a:r>
              <a:rPr lang="ar-SA" sz="3200" b="1"/>
              <a:t>رابطه كل و جز</a:t>
            </a:r>
            <a:endParaRPr lang="fa-IR" sz="3200" b="1"/>
          </a:p>
          <a:p>
            <a:pPr marL="314325" lvl="1" indent="-200025" defTabSz="974725" eaLnBrk="0" hangingPunct="0">
              <a:spcBef>
                <a:spcPct val="50000"/>
              </a:spcBef>
              <a:buClr>
                <a:schemeClr val="tx1"/>
              </a:buClr>
              <a:buSzPct val="75000"/>
              <a:buFont typeface="Wingdings" pitchFamily="2" charset="2"/>
              <a:buChar char="q"/>
            </a:pPr>
            <a:r>
              <a:rPr lang="fa-IR" sz="3200" b="1"/>
              <a:t>قسمتي از يک کل به طور مجزا</a:t>
            </a:r>
          </a:p>
          <a:p>
            <a:pPr defTabSz="974725" eaLnBrk="0" hangingPunct="0">
              <a:spcBef>
                <a:spcPct val="50000"/>
              </a:spcBef>
              <a:buFont typeface="Wingdings" pitchFamily="2" charset="2"/>
              <a:buChar char="q"/>
            </a:pPr>
            <a:r>
              <a:rPr lang="fa-IR" sz="3200" b="1"/>
              <a:t> </a:t>
            </a:r>
            <a:r>
              <a:rPr lang="ar-SA" sz="3200" b="1"/>
              <a:t>رابطه وابستگي</a:t>
            </a:r>
            <a:endParaRPr lang="fa-IR" sz="3200" b="1"/>
          </a:p>
          <a:p>
            <a:pPr marL="314325" lvl="1" indent="-200025" defTabSz="974725" eaLnBrk="0" hangingPunct="0">
              <a:spcBef>
                <a:spcPct val="50000"/>
              </a:spcBef>
              <a:buClr>
                <a:schemeClr val="tx1"/>
              </a:buClr>
              <a:buSzPct val="75000"/>
              <a:buFont typeface="Wingdings" pitchFamily="2" charset="2"/>
              <a:buChar char="q"/>
            </a:pPr>
            <a:r>
              <a:rPr lang="fa-IR" sz="3200" b="1"/>
              <a:t>رابطه اي غير از دردو رابطه قبلي به معني رابطه داشتن</a:t>
            </a:r>
            <a:endParaRPr lang="en-US" sz="3200" b="1"/>
          </a:p>
        </p:txBody>
      </p:sp>
      <p:grpSp>
        <p:nvGrpSpPr>
          <p:cNvPr id="2" name="Group 4"/>
          <p:cNvGrpSpPr>
            <a:grpSpLocks/>
          </p:cNvGrpSpPr>
          <p:nvPr/>
        </p:nvGrpSpPr>
        <p:grpSpPr bwMode="auto">
          <a:xfrm>
            <a:off x="552450" y="4019550"/>
            <a:ext cx="2011363" cy="749300"/>
            <a:chOff x="612" y="1416"/>
            <a:chExt cx="1267" cy="472"/>
          </a:xfrm>
        </p:grpSpPr>
        <p:sp>
          <p:nvSpPr>
            <p:cNvPr id="55305" name="Line 5"/>
            <p:cNvSpPr>
              <a:spLocks noChangeShapeType="1"/>
            </p:cNvSpPr>
            <p:nvPr/>
          </p:nvSpPr>
          <p:spPr bwMode="auto">
            <a:xfrm flipH="1">
              <a:off x="1407" y="1416"/>
              <a:ext cx="9" cy="236"/>
            </a:xfrm>
            <a:prstGeom prst="line">
              <a:avLst/>
            </a:prstGeom>
            <a:noFill/>
            <a:ln w="28575">
              <a:solidFill>
                <a:schemeClr val="tx1"/>
              </a:solidFill>
              <a:round/>
              <a:headEnd/>
              <a:tailEnd/>
            </a:ln>
          </p:spPr>
          <p:txBody>
            <a:bodyPr lIns="9525" tIns="9525" rIns="9525" bIns="9525">
              <a:spAutoFit/>
            </a:bodyPr>
            <a:lstStyle/>
            <a:p>
              <a:endParaRPr lang="fa-IR"/>
            </a:p>
          </p:txBody>
        </p:sp>
        <p:sp>
          <p:nvSpPr>
            <p:cNvPr id="55306" name="Line 6"/>
            <p:cNvSpPr>
              <a:spLocks noChangeShapeType="1"/>
            </p:cNvSpPr>
            <p:nvPr/>
          </p:nvSpPr>
          <p:spPr bwMode="auto">
            <a:xfrm flipH="1">
              <a:off x="1870" y="1643"/>
              <a:ext cx="9" cy="236"/>
            </a:xfrm>
            <a:prstGeom prst="line">
              <a:avLst/>
            </a:prstGeom>
            <a:noFill/>
            <a:ln w="28575">
              <a:solidFill>
                <a:schemeClr val="tx1"/>
              </a:solidFill>
              <a:round/>
              <a:headEnd/>
              <a:tailEnd/>
            </a:ln>
          </p:spPr>
          <p:txBody>
            <a:bodyPr lIns="9525" tIns="9525" rIns="9525" bIns="9525">
              <a:spAutoFit/>
            </a:bodyPr>
            <a:lstStyle/>
            <a:p>
              <a:endParaRPr lang="fa-IR"/>
            </a:p>
          </p:txBody>
        </p:sp>
        <p:sp>
          <p:nvSpPr>
            <p:cNvPr id="55307" name="Line 7"/>
            <p:cNvSpPr>
              <a:spLocks noChangeShapeType="1"/>
            </p:cNvSpPr>
            <p:nvPr/>
          </p:nvSpPr>
          <p:spPr bwMode="auto">
            <a:xfrm flipH="1">
              <a:off x="1870" y="1643"/>
              <a:ext cx="9" cy="236"/>
            </a:xfrm>
            <a:prstGeom prst="line">
              <a:avLst/>
            </a:prstGeom>
            <a:noFill/>
            <a:ln w="28575">
              <a:solidFill>
                <a:schemeClr val="tx1"/>
              </a:solidFill>
              <a:round/>
              <a:headEnd/>
              <a:tailEnd/>
            </a:ln>
          </p:spPr>
          <p:txBody>
            <a:bodyPr lIns="9525" tIns="9525" rIns="9525" bIns="9525">
              <a:spAutoFit/>
            </a:bodyPr>
            <a:lstStyle/>
            <a:p>
              <a:endParaRPr lang="fa-IR"/>
            </a:p>
          </p:txBody>
        </p:sp>
        <p:sp>
          <p:nvSpPr>
            <p:cNvPr id="55308" name="Line 8"/>
            <p:cNvSpPr>
              <a:spLocks noChangeShapeType="1"/>
            </p:cNvSpPr>
            <p:nvPr/>
          </p:nvSpPr>
          <p:spPr bwMode="auto">
            <a:xfrm flipH="1">
              <a:off x="983" y="1652"/>
              <a:ext cx="9" cy="236"/>
            </a:xfrm>
            <a:prstGeom prst="line">
              <a:avLst/>
            </a:prstGeom>
            <a:noFill/>
            <a:ln w="28575">
              <a:solidFill>
                <a:schemeClr val="tx1"/>
              </a:solidFill>
              <a:round/>
              <a:headEnd/>
              <a:tailEnd/>
            </a:ln>
          </p:spPr>
          <p:txBody>
            <a:bodyPr lIns="9525" tIns="9525" rIns="9525" bIns="9525">
              <a:spAutoFit/>
            </a:bodyPr>
            <a:lstStyle/>
            <a:p>
              <a:endParaRPr lang="fa-IR"/>
            </a:p>
          </p:txBody>
        </p:sp>
        <p:sp>
          <p:nvSpPr>
            <p:cNvPr id="55309" name="Line 9"/>
            <p:cNvSpPr>
              <a:spLocks noChangeShapeType="1"/>
            </p:cNvSpPr>
            <p:nvPr/>
          </p:nvSpPr>
          <p:spPr bwMode="auto">
            <a:xfrm>
              <a:off x="612" y="1652"/>
              <a:ext cx="1255" cy="0"/>
            </a:xfrm>
            <a:prstGeom prst="line">
              <a:avLst/>
            </a:prstGeom>
            <a:noFill/>
            <a:ln w="28575">
              <a:solidFill>
                <a:schemeClr val="tx1"/>
              </a:solidFill>
              <a:round/>
              <a:headEnd/>
              <a:tailEnd/>
            </a:ln>
          </p:spPr>
          <p:txBody>
            <a:bodyPr lIns="9525" tIns="9525" rIns="9525" bIns="9525">
              <a:spAutoFit/>
            </a:bodyPr>
            <a:lstStyle/>
            <a:p>
              <a:endParaRPr lang="fa-IR"/>
            </a:p>
          </p:txBody>
        </p:sp>
      </p:grpSp>
      <p:grpSp>
        <p:nvGrpSpPr>
          <p:cNvPr id="3" name="Group 10"/>
          <p:cNvGrpSpPr>
            <a:grpSpLocks/>
          </p:cNvGrpSpPr>
          <p:nvPr/>
        </p:nvGrpSpPr>
        <p:grpSpPr bwMode="auto">
          <a:xfrm>
            <a:off x="842963" y="2036763"/>
            <a:ext cx="1200150" cy="763587"/>
            <a:chOff x="774" y="2493"/>
            <a:chExt cx="756" cy="481"/>
          </a:xfrm>
        </p:grpSpPr>
        <p:sp>
          <p:nvSpPr>
            <p:cNvPr id="55303" name="Line 11"/>
            <p:cNvSpPr>
              <a:spLocks noChangeShapeType="1"/>
            </p:cNvSpPr>
            <p:nvPr/>
          </p:nvSpPr>
          <p:spPr bwMode="auto">
            <a:xfrm flipH="1">
              <a:off x="774" y="2493"/>
              <a:ext cx="298" cy="481"/>
            </a:xfrm>
            <a:prstGeom prst="line">
              <a:avLst/>
            </a:prstGeom>
            <a:noFill/>
            <a:ln w="28575">
              <a:solidFill>
                <a:schemeClr val="tx1"/>
              </a:solidFill>
              <a:round/>
              <a:headEnd/>
              <a:tailEnd/>
            </a:ln>
          </p:spPr>
          <p:txBody>
            <a:bodyPr lIns="9525" tIns="9525" rIns="9525" bIns="9525">
              <a:spAutoFit/>
            </a:bodyPr>
            <a:lstStyle/>
            <a:p>
              <a:endParaRPr lang="fa-IR"/>
            </a:p>
          </p:txBody>
        </p:sp>
        <p:sp>
          <p:nvSpPr>
            <p:cNvPr id="55304" name="Line 12"/>
            <p:cNvSpPr>
              <a:spLocks noChangeShapeType="1"/>
            </p:cNvSpPr>
            <p:nvPr/>
          </p:nvSpPr>
          <p:spPr bwMode="auto">
            <a:xfrm>
              <a:off x="1218" y="2493"/>
              <a:ext cx="312" cy="481"/>
            </a:xfrm>
            <a:prstGeom prst="line">
              <a:avLst/>
            </a:prstGeom>
            <a:noFill/>
            <a:ln w="28575">
              <a:solidFill>
                <a:schemeClr val="tx1"/>
              </a:solidFill>
              <a:round/>
              <a:headEnd/>
              <a:tailEnd/>
            </a:ln>
          </p:spPr>
          <p:txBody>
            <a:bodyPr lIns="9525" tIns="9525" rIns="9525" bIns="9525">
              <a:spAutoFit/>
            </a:bodyPr>
            <a:lstStyle/>
            <a:p>
              <a:endParaRPr lang="fa-IR"/>
            </a:p>
          </p:txBody>
        </p:sp>
      </p:grpSp>
      <p:sp>
        <p:nvSpPr>
          <p:cNvPr id="55302" name="Line 13"/>
          <p:cNvSpPr>
            <a:spLocks noChangeShapeType="1"/>
          </p:cNvSpPr>
          <p:nvPr/>
        </p:nvSpPr>
        <p:spPr bwMode="auto">
          <a:xfrm>
            <a:off x="552450" y="5656263"/>
            <a:ext cx="1169988" cy="0"/>
          </a:xfrm>
          <a:prstGeom prst="line">
            <a:avLst/>
          </a:prstGeom>
          <a:noFill/>
          <a:ln w="28575">
            <a:solidFill>
              <a:srgbClr val="000000"/>
            </a:solidFill>
            <a:round/>
            <a:headEnd type="triangle" w="med" len="med"/>
            <a:tailEnd type="triangle" w="med" len="med"/>
          </a:ln>
        </p:spPr>
        <p:txBody>
          <a:bodyPr/>
          <a:lstStyle/>
          <a:p>
            <a:endParaRPr lang="fa-I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6994"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رابطه عام و خاص </a:t>
            </a:r>
            <a:endParaRPr lang="en-US" sz="3200" dirty="0" smtClean="0"/>
          </a:p>
        </p:txBody>
      </p:sp>
      <p:sp>
        <p:nvSpPr>
          <p:cNvPr id="56323" name="Rectangle 14"/>
          <p:cNvSpPr>
            <a:spLocks noChangeArrowheads="1"/>
          </p:cNvSpPr>
          <p:nvPr/>
        </p:nvSpPr>
        <p:spPr bwMode="auto">
          <a:xfrm>
            <a:off x="0" y="1106488"/>
            <a:ext cx="9772650" cy="4933950"/>
          </a:xfrm>
          <a:prstGeom prst="rect">
            <a:avLst/>
          </a:prstGeom>
          <a:noFill/>
          <a:ln w="9525">
            <a:noFill/>
            <a:miter lim="800000"/>
            <a:headEnd/>
            <a:tailEnd/>
          </a:ln>
        </p:spPr>
        <p:txBody>
          <a:bodyPr lIns="9525" tIns="9525" rIns="9525" bIns="9525">
            <a:spAutoFit/>
          </a:bodyPr>
          <a:lstStyle/>
          <a:p>
            <a:pPr defTabSz="974725" eaLnBrk="0" hangingPunct="0">
              <a:spcBef>
                <a:spcPct val="50000"/>
              </a:spcBef>
            </a:pPr>
            <a:r>
              <a:rPr lang="ar-SA" b="1"/>
              <a:t>مفاهيم تابع (خاص) در يك سلسله مراتب كليه ويژگي هاي مفهوم متبوع (عام) را به ارث مي برد و حاوي توصيفاتي از اين ويژگي هاست كه آنها را از مفاهيم عام تر و مفاهيم هم تراز متمايز مي سازد . </a:t>
            </a:r>
            <a:endParaRPr lang="fa-IR" b="1"/>
          </a:p>
          <a:p>
            <a:pPr defTabSz="974725" eaLnBrk="0" hangingPunct="0">
              <a:spcBef>
                <a:spcPct val="50000"/>
              </a:spcBef>
            </a:pPr>
            <a:r>
              <a:rPr lang="ar-SA" b="1"/>
              <a:t>براي مثال : رابطه بهار ، تابستان ، پاييز و زمستان با فصل .</a:t>
            </a:r>
          </a:p>
          <a:p>
            <a:pPr defTabSz="974725" eaLnBrk="0" hangingPunct="0">
              <a:spcBef>
                <a:spcPct val="50000"/>
              </a:spcBef>
            </a:pPr>
            <a:r>
              <a:rPr lang="ar-SA" b="1"/>
              <a:t>روابط ((عام و خاص)) بوسيله يك نمودار پره اي يا درختي بدون پيكان نشان داده شده است  .</a:t>
            </a:r>
            <a:endParaRPr lang="fa-IR" b="1"/>
          </a:p>
          <a:p>
            <a:pPr defTabSz="974725" eaLnBrk="0" hangingPunct="0">
              <a:spcBef>
                <a:spcPct val="50000"/>
              </a:spcBef>
            </a:pPr>
            <a:r>
              <a:rPr lang="fa-IR" b="1"/>
              <a:t>				          </a:t>
            </a:r>
            <a:r>
              <a:rPr lang="ar-SA" b="1"/>
              <a:t>فصل</a:t>
            </a:r>
          </a:p>
          <a:p>
            <a:pPr defTabSz="974725" eaLnBrk="0" hangingPunct="0">
              <a:spcBef>
                <a:spcPct val="50000"/>
              </a:spcBef>
            </a:pPr>
            <a:endParaRPr lang="fa-IR" b="1"/>
          </a:p>
          <a:p>
            <a:pPr defTabSz="974725" eaLnBrk="0" hangingPunct="0">
              <a:spcBef>
                <a:spcPct val="50000"/>
              </a:spcBef>
            </a:pPr>
            <a:r>
              <a:rPr lang="fa-IR" b="1"/>
              <a:t>		    </a:t>
            </a:r>
            <a:r>
              <a:rPr lang="ar-SA" b="1"/>
              <a:t>پاييز                      تابستان                      بهار</a:t>
            </a:r>
          </a:p>
        </p:txBody>
      </p:sp>
      <p:grpSp>
        <p:nvGrpSpPr>
          <p:cNvPr id="2" name="Group 18"/>
          <p:cNvGrpSpPr>
            <a:grpSpLocks/>
          </p:cNvGrpSpPr>
          <p:nvPr/>
        </p:nvGrpSpPr>
        <p:grpSpPr bwMode="auto">
          <a:xfrm>
            <a:off x="2286000" y="4892675"/>
            <a:ext cx="5019675" cy="749300"/>
            <a:chOff x="1878" y="2422"/>
            <a:chExt cx="1728" cy="472"/>
          </a:xfrm>
        </p:grpSpPr>
        <p:sp>
          <p:nvSpPr>
            <p:cNvPr id="56325" name="Line 15"/>
            <p:cNvSpPr>
              <a:spLocks noChangeShapeType="1"/>
            </p:cNvSpPr>
            <p:nvPr/>
          </p:nvSpPr>
          <p:spPr bwMode="auto">
            <a:xfrm>
              <a:off x="2742" y="2462"/>
              <a:ext cx="0" cy="432"/>
            </a:xfrm>
            <a:prstGeom prst="line">
              <a:avLst/>
            </a:prstGeom>
            <a:noFill/>
            <a:ln w="28575">
              <a:solidFill>
                <a:srgbClr val="000000"/>
              </a:solidFill>
              <a:round/>
              <a:headEnd/>
              <a:tailEnd/>
            </a:ln>
          </p:spPr>
          <p:txBody>
            <a:bodyPr/>
            <a:lstStyle/>
            <a:p>
              <a:endParaRPr lang="fa-IR"/>
            </a:p>
          </p:txBody>
        </p:sp>
        <p:sp>
          <p:nvSpPr>
            <p:cNvPr id="56326" name="Line 16"/>
            <p:cNvSpPr>
              <a:spLocks noChangeShapeType="1"/>
            </p:cNvSpPr>
            <p:nvPr/>
          </p:nvSpPr>
          <p:spPr bwMode="auto">
            <a:xfrm flipH="1">
              <a:off x="1878" y="2422"/>
              <a:ext cx="720" cy="432"/>
            </a:xfrm>
            <a:prstGeom prst="line">
              <a:avLst/>
            </a:prstGeom>
            <a:noFill/>
            <a:ln w="28575">
              <a:solidFill>
                <a:srgbClr val="000000"/>
              </a:solidFill>
              <a:round/>
              <a:headEnd/>
              <a:tailEnd/>
            </a:ln>
          </p:spPr>
          <p:txBody>
            <a:bodyPr/>
            <a:lstStyle/>
            <a:p>
              <a:endParaRPr lang="fa-IR"/>
            </a:p>
          </p:txBody>
        </p:sp>
        <p:sp>
          <p:nvSpPr>
            <p:cNvPr id="56327" name="Line 17"/>
            <p:cNvSpPr>
              <a:spLocks noChangeShapeType="1"/>
            </p:cNvSpPr>
            <p:nvPr/>
          </p:nvSpPr>
          <p:spPr bwMode="auto">
            <a:xfrm>
              <a:off x="2886" y="2422"/>
              <a:ext cx="720" cy="432"/>
            </a:xfrm>
            <a:prstGeom prst="line">
              <a:avLst/>
            </a:prstGeom>
            <a:noFill/>
            <a:ln w="28575">
              <a:solidFill>
                <a:srgbClr val="000000"/>
              </a:solidFill>
              <a:round/>
              <a:headEnd/>
              <a:tailEnd/>
            </a:ln>
          </p:spPr>
          <p:txBody>
            <a:bodyPr/>
            <a:lstStyle/>
            <a:p>
              <a:endParaRPr lang="fa-IR"/>
            </a:p>
          </p:txBody>
        </p:sp>
      </p:gr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42"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dirty="0" smtClean="0"/>
              <a:t>رابطه كل و جزء </a:t>
            </a:r>
            <a:endParaRPr lang="en-US" sz="3200" dirty="0" smtClean="0"/>
          </a:p>
        </p:txBody>
      </p:sp>
      <p:sp>
        <p:nvSpPr>
          <p:cNvPr id="57347" name="Rectangle 21"/>
          <p:cNvSpPr>
            <a:spLocks noChangeArrowheads="1"/>
          </p:cNvSpPr>
          <p:nvPr/>
        </p:nvSpPr>
        <p:spPr bwMode="auto">
          <a:xfrm>
            <a:off x="109538" y="893763"/>
            <a:ext cx="9710737" cy="4248150"/>
          </a:xfrm>
          <a:prstGeom prst="rect">
            <a:avLst/>
          </a:prstGeom>
          <a:noFill/>
          <a:ln w="9525">
            <a:noFill/>
            <a:miter lim="800000"/>
            <a:headEnd/>
            <a:tailEnd/>
          </a:ln>
        </p:spPr>
        <p:txBody>
          <a:bodyPr lIns="9525" tIns="9525" rIns="9525" bIns="9525" anchor="ctr">
            <a:spAutoFit/>
          </a:bodyPr>
          <a:lstStyle/>
          <a:p>
            <a:pPr algn="just" eaLnBrk="0" hangingPunct="0">
              <a:spcBef>
                <a:spcPct val="30000"/>
              </a:spcBef>
              <a:buFont typeface="Wingdings" pitchFamily="2" charset="2"/>
              <a:buChar char="q"/>
            </a:pPr>
            <a:r>
              <a:rPr lang="ar-SA" b="1">
                <a:latin typeface="Times New Roman" pitchFamily="18" charset="0"/>
              </a:rPr>
              <a:t>مفاهيم تابع (جزء) در سلسله مراتب ، اجزاء سازنده ، مفهوم متبوع (كل) را تشكيل مي دهند . </a:t>
            </a:r>
            <a:endParaRPr lang="fa-IR" b="1">
              <a:latin typeface="Times New Roman" pitchFamily="18" charset="0"/>
            </a:endParaRPr>
          </a:p>
          <a:p>
            <a:pPr lvl="1" algn="just" eaLnBrk="0" hangingPunct="0">
              <a:spcBef>
                <a:spcPct val="30000"/>
              </a:spcBef>
              <a:buFont typeface="Wingdings" pitchFamily="2" charset="2"/>
              <a:buChar char="q"/>
            </a:pPr>
            <a:r>
              <a:rPr lang="ar-SA" b="1">
                <a:latin typeface="Times New Roman" pitchFamily="18" charset="0"/>
              </a:rPr>
              <a:t>براي مثال بهار ، تابستان ، پاييز و زمستان را مي توان به عنوان اجزاء مفهوم سال تعريف كرد .</a:t>
            </a:r>
            <a:endParaRPr lang="en-GB" b="1">
              <a:latin typeface="Times New Roman" pitchFamily="18" charset="0"/>
            </a:endParaRPr>
          </a:p>
          <a:p>
            <a:pPr lvl="1" algn="just" eaLnBrk="0" hangingPunct="0">
              <a:spcBef>
                <a:spcPct val="30000"/>
              </a:spcBef>
              <a:buFont typeface="Wingdings" pitchFamily="2" charset="2"/>
              <a:buChar char="q"/>
            </a:pPr>
            <a:r>
              <a:rPr lang="ar-SA" b="1">
                <a:latin typeface="Times New Roman" pitchFamily="18" charset="0"/>
              </a:rPr>
              <a:t>براي مقايسه تعريف هواي آفتابي (كه يكي از ويژگي هاي احتمالي تابستان است) به عنوان جزئي از سال مناسب نيست .</a:t>
            </a:r>
            <a:endParaRPr lang="en-GB" b="1">
              <a:latin typeface="Times New Roman" pitchFamily="18" charset="0"/>
            </a:endParaRPr>
          </a:p>
          <a:p>
            <a:pPr algn="just" eaLnBrk="0" hangingPunct="0">
              <a:spcBef>
                <a:spcPct val="30000"/>
              </a:spcBef>
              <a:buFont typeface="Wingdings" pitchFamily="2" charset="2"/>
              <a:buChar char="q"/>
            </a:pPr>
            <a:r>
              <a:rPr lang="ar-SA" b="1">
                <a:latin typeface="Times New Roman" pitchFamily="18" charset="0"/>
              </a:rPr>
              <a:t>روابط كل و جزء با يك خط چنگكي بدون پيكان نشان داده شده است هر جزء منفرد بوسيله يك خط و اجزاء چندگانه بوسيله دو خط نشان داده شده است .</a:t>
            </a:r>
            <a:endParaRPr lang="en-GB" sz="4800" b="1">
              <a:latin typeface="Times New Roman" pitchFamily="18" charset="0"/>
              <a:cs typeface="Times New Roman" pitchFamily="18" charset="0"/>
            </a:endParaRPr>
          </a:p>
        </p:txBody>
      </p:sp>
      <p:grpSp>
        <p:nvGrpSpPr>
          <p:cNvPr id="2" name="Group 23"/>
          <p:cNvGrpSpPr>
            <a:grpSpLocks/>
          </p:cNvGrpSpPr>
          <p:nvPr/>
        </p:nvGrpSpPr>
        <p:grpSpPr bwMode="auto">
          <a:xfrm>
            <a:off x="473075" y="4824413"/>
            <a:ext cx="9234488" cy="2028825"/>
            <a:chOff x="1053" y="3128"/>
            <a:chExt cx="3134" cy="1150"/>
          </a:xfrm>
        </p:grpSpPr>
        <p:sp>
          <p:nvSpPr>
            <p:cNvPr id="57349" name="Rectangle 22"/>
            <p:cNvSpPr>
              <a:spLocks noChangeArrowheads="1"/>
            </p:cNvSpPr>
            <p:nvPr/>
          </p:nvSpPr>
          <p:spPr bwMode="auto">
            <a:xfrm>
              <a:off x="1053" y="3128"/>
              <a:ext cx="3134" cy="1150"/>
            </a:xfrm>
            <a:prstGeom prst="rect">
              <a:avLst/>
            </a:prstGeom>
            <a:noFill/>
            <a:ln w="9525">
              <a:noFill/>
              <a:miter lim="800000"/>
              <a:headEnd/>
              <a:tailEnd/>
            </a:ln>
          </p:spPr>
          <p:txBody>
            <a:bodyPr lIns="9525" tIns="9525" rIns="9525" bIns="9525" anchor="ctr">
              <a:spAutoFit/>
            </a:bodyPr>
            <a:lstStyle/>
            <a:p>
              <a:pPr algn="ctr" eaLnBrk="0" hangingPunct="0"/>
              <a:r>
                <a:rPr lang="fa-IR" sz="2400" b="1">
                  <a:latin typeface="Times New Roman" pitchFamily="18" charset="0"/>
                  <a:cs typeface="Times New Roman" pitchFamily="18" charset="0"/>
                </a:rPr>
                <a:t>                                 </a:t>
              </a:r>
              <a:r>
                <a:rPr lang="ar-SA" sz="2400" b="1">
                  <a:latin typeface="Times New Roman" pitchFamily="18" charset="0"/>
                  <a:cs typeface="Times New Roman" pitchFamily="18" charset="0"/>
                </a:rPr>
                <a:t>       سال</a:t>
              </a:r>
              <a:endParaRPr lang="fa-IR" sz="2400" b="1">
                <a:latin typeface="Times New Roman" pitchFamily="18" charset="0"/>
                <a:cs typeface="Times New Roman" pitchFamily="18" charset="0"/>
              </a:endParaRPr>
            </a:p>
            <a:p>
              <a:pPr algn="l" eaLnBrk="0" hangingPunct="0"/>
              <a:endParaRPr lang="fa-IR" sz="2400" b="1">
                <a:latin typeface="Times New Roman" pitchFamily="18" charset="0"/>
                <a:cs typeface="Times New Roman" pitchFamily="18" charset="0"/>
              </a:endParaRPr>
            </a:p>
            <a:p>
              <a:pPr algn="l" eaLnBrk="0" hangingPunct="0"/>
              <a:endParaRPr lang="en-GB" sz="1600" b="1">
                <a:latin typeface="Times New Roman" pitchFamily="18" charset="0"/>
                <a:cs typeface="Times New Roman" pitchFamily="18" charset="0"/>
              </a:endParaRPr>
            </a:p>
            <a:p>
              <a:pPr algn="l" eaLnBrk="0" hangingPunct="0"/>
              <a:r>
                <a:rPr lang="ar-SA" sz="2400" b="1">
                  <a:latin typeface="Times New Roman" pitchFamily="18" charset="0"/>
                  <a:cs typeface="Times New Roman" pitchFamily="18" charset="0"/>
                </a:rPr>
                <a:t>                   </a:t>
              </a:r>
              <a:r>
                <a:rPr lang="fa-IR" sz="2400" b="1">
                  <a:latin typeface="Times New Roman" pitchFamily="18" charset="0"/>
                  <a:cs typeface="Times New Roman" pitchFamily="18" charset="0"/>
                </a:rPr>
                <a:t>       زمستان                   </a:t>
              </a:r>
              <a:r>
                <a:rPr lang="ar-SA" sz="2400" b="1">
                  <a:latin typeface="Times New Roman" pitchFamily="18" charset="0"/>
                  <a:cs typeface="Times New Roman" pitchFamily="18" charset="0"/>
                </a:rPr>
                <a:t>   پاييز       	</a:t>
              </a:r>
              <a:r>
                <a:rPr lang="fa-IR" sz="2400" b="1">
                  <a:latin typeface="Times New Roman" pitchFamily="18" charset="0"/>
                  <a:cs typeface="Times New Roman" pitchFamily="18" charset="0"/>
                </a:rPr>
                <a:t>    </a:t>
              </a:r>
              <a:r>
                <a:rPr lang="ar-SA" sz="2400" b="1">
                  <a:latin typeface="Times New Roman" pitchFamily="18" charset="0"/>
                  <a:cs typeface="Times New Roman" pitchFamily="18" charset="0"/>
                </a:rPr>
                <a:t>  </a:t>
              </a:r>
              <a:r>
                <a:rPr lang="fa-IR" sz="2400" b="1">
                  <a:latin typeface="Times New Roman" pitchFamily="18" charset="0"/>
                  <a:cs typeface="Times New Roman" pitchFamily="18" charset="0"/>
                </a:rPr>
                <a:t>    </a:t>
              </a:r>
              <a:r>
                <a:rPr lang="ar-SA" sz="2400" b="1">
                  <a:latin typeface="Times New Roman" pitchFamily="18" charset="0"/>
                  <a:cs typeface="Times New Roman" pitchFamily="18" charset="0"/>
                </a:rPr>
                <a:t> تابستان   	</a:t>
              </a:r>
              <a:r>
                <a:rPr lang="fa-IR" sz="2400" b="1">
                  <a:latin typeface="Times New Roman" pitchFamily="18" charset="0"/>
                  <a:cs typeface="Times New Roman" pitchFamily="18" charset="0"/>
                </a:rPr>
                <a:t>           </a:t>
              </a:r>
              <a:r>
                <a:rPr lang="ar-SA" sz="2400" b="1">
                  <a:latin typeface="Times New Roman" pitchFamily="18" charset="0"/>
                  <a:cs typeface="Times New Roman" pitchFamily="18" charset="0"/>
                </a:rPr>
                <a:t>	 </a:t>
              </a:r>
              <a:r>
                <a:rPr lang="fa-IR" sz="2400" b="1">
                  <a:latin typeface="Times New Roman" pitchFamily="18" charset="0"/>
                  <a:cs typeface="Times New Roman" pitchFamily="18" charset="0"/>
                </a:rPr>
                <a:t>   </a:t>
              </a:r>
              <a:r>
                <a:rPr lang="ar-SA" sz="2400" b="1">
                  <a:latin typeface="Times New Roman" pitchFamily="18" charset="0"/>
                  <a:cs typeface="Times New Roman" pitchFamily="18" charset="0"/>
                </a:rPr>
                <a:t> بهار</a:t>
              </a:r>
              <a:endParaRPr lang="en-GB" sz="1600" b="1">
                <a:latin typeface="Times New Roman" pitchFamily="18" charset="0"/>
              </a:endParaRPr>
            </a:p>
            <a:p>
              <a:pPr algn="l" rtl="0" eaLnBrk="0" hangingPunct="0"/>
              <a:endParaRPr lang="en-GB" sz="4400" b="1">
                <a:latin typeface="Times New Roman" pitchFamily="18" charset="0"/>
                <a:cs typeface="Times New Roman" pitchFamily="18" charset="0"/>
              </a:endParaRPr>
            </a:p>
          </p:txBody>
        </p:sp>
        <p:grpSp>
          <p:nvGrpSpPr>
            <p:cNvPr id="3" name="Group 14"/>
            <p:cNvGrpSpPr>
              <a:grpSpLocks/>
            </p:cNvGrpSpPr>
            <p:nvPr/>
          </p:nvGrpSpPr>
          <p:grpSpPr bwMode="auto">
            <a:xfrm>
              <a:off x="1183" y="3406"/>
              <a:ext cx="2377" cy="362"/>
              <a:chOff x="3960" y="10260"/>
              <a:chExt cx="5400" cy="906"/>
            </a:xfrm>
          </p:grpSpPr>
          <p:sp>
            <p:nvSpPr>
              <p:cNvPr id="57351" name="Line 20"/>
              <p:cNvSpPr>
                <a:spLocks noChangeShapeType="1"/>
              </p:cNvSpPr>
              <p:nvPr/>
            </p:nvSpPr>
            <p:spPr bwMode="auto">
              <a:xfrm>
                <a:off x="3960" y="10446"/>
                <a:ext cx="5400" cy="0"/>
              </a:xfrm>
              <a:prstGeom prst="line">
                <a:avLst/>
              </a:prstGeom>
              <a:noFill/>
              <a:ln w="28575">
                <a:solidFill>
                  <a:srgbClr val="000000"/>
                </a:solidFill>
                <a:round/>
                <a:headEnd/>
                <a:tailEnd/>
              </a:ln>
            </p:spPr>
            <p:txBody>
              <a:bodyPr/>
              <a:lstStyle/>
              <a:p>
                <a:endParaRPr lang="fa-IR"/>
              </a:p>
            </p:txBody>
          </p:sp>
          <p:sp>
            <p:nvSpPr>
              <p:cNvPr id="57352" name="Line 19"/>
              <p:cNvSpPr>
                <a:spLocks noChangeShapeType="1"/>
              </p:cNvSpPr>
              <p:nvPr/>
            </p:nvSpPr>
            <p:spPr bwMode="auto">
              <a:xfrm>
                <a:off x="3960" y="10440"/>
                <a:ext cx="0" cy="720"/>
              </a:xfrm>
              <a:prstGeom prst="line">
                <a:avLst/>
              </a:prstGeom>
              <a:noFill/>
              <a:ln w="28575">
                <a:solidFill>
                  <a:srgbClr val="000000"/>
                </a:solidFill>
                <a:round/>
                <a:headEnd/>
                <a:tailEnd/>
              </a:ln>
            </p:spPr>
            <p:txBody>
              <a:bodyPr/>
              <a:lstStyle/>
              <a:p>
                <a:endParaRPr lang="fa-IR"/>
              </a:p>
            </p:txBody>
          </p:sp>
          <p:sp>
            <p:nvSpPr>
              <p:cNvPr id="57353" name="Line 18"/>
              <p:cNvSpPr>
                <a:spLocks noChangeShapeType="1"/>
              </p:cNvSpPr>
              <p:nvPr/>
            </p:nvSpPr>
            <p:spPr bwMode="auto">
              <a:xfrm>
                <a:off x="7740" y="10440"/>
                <a:ext cx="0" cy="720"/>
              </a:xfrm>
              <a:prstGeom prst="line">
                <a:avLst/>
              </a:prstGeom>
              <a:noFill/>
              <a:ln w="28575">
                <a:solidFill>
                  <a:srgbClr val="000000"/>
                </a:solidFill>
                <a:round/>
                <a:headEnd/>
                <a:tailEnd/>
              </a:ln>
            </p:spPr>
            <p:txBody>
              <a:bodyPr/>
              <a:lstStyle/>
              <a:p>
                <a:endParaRPr lang="fa-IR"/>
              </a:p>
            </p:txBody>
          </p:sp>
          <p:sp>
            <p:nvSpPr>
              <p:cNvPr id="57354" name="Line 17"/>
              <p:cNvSpPr>
                <a:spLocks noChangeShapeType="1"/>
              </p:cNvSpPr>
              <p:nvPr/>
            </p:nvSpPr>
            <p:spPr bwMode="auto">
              <a:xfrm>
                <a:off x="5872" y="10440"/>
                <a:ext cx="0" cy="720"/>
              </a:xfrm>
              <a:prstGeom prst="line">
                <a:avLst/>
              </a:prstGeom>
              <a:noFill/>
              <a:ln w="28575">
                <a:solidFill>
                  <a:srgbClr val="000000"/>
                </a:solidFill>
                <a:round/>
                <a:headEnd/>
                <a:tailEnd/>
              </a:ln>
            </p:spPr>
            <p:txBody>
              <a:bodyPr/>
              <a:lstStyle/>
              <a:p>
                <a:endParaRPr lang="fa-IR"/>
              </a:p>
            </p:txBody>
          </p:sp>
          <p:sp>
            <p:nvSpPr>
              <p:cNvPr id="57355" name="Line 16"/>
              <p:cNvSpPr>
                <a:spLocks noChangeShapeType="1"/>
              </p:cNvSpPr>
              <p:nvPr/>
            </p:nvSpPr>
            <p:spPr bwMode="auto">
              <a:xfrm flipV="1">
                <a:off x="6120" y="10260"/>
                <a:ext cx="0" cy="180"/>
              </a:xfrm>
              <a:prstGeom prst="line">
                <a:avLst/>
              </a:prstGeom>
              <a:noFill/>
              <a:ln w="28575">
                <a:solidFill>
                  <a:srgbClr val="000000"/>
                </a:solidFill>
                <a:round/>
                <a:headEnd/>
                <a:tailEnd/>
              </a:ln>
            </p:spPr>
            <p:txBody>
              <a:bodyPr/>
              <a:lstStyle/>
              <a:p>
                <a:endParaRPr lang="fa-IR"/>
              </a:p>
            </p:txBody>
          </p:sp>
          <p:sp>
            <p:nvSpPr>
              <p:cNvPr id="57356" name="Line 15"/>
              <p:cNvSpPr>
                <a:spLocks noChangeShapeType="1"/>
              </p:cNvSpPr>
              <p:nvPr/>
            </p:nvSpPr>
            <p:spPr bwMode="auto">
              <a:xfrm>
                <a:off x="9360" y="10446"/>
                <a:ext cx="0" cy="720"/>
              </a:xfrm>
              <a:prstGeom prst="line">
                <a:avLst/>
              </a:prstGeom>
              <a:noFill/>
              <a:ln w="28575">
                <a:solidFill>
                  <a:srgbClr val="000000"/>
                </a:solidFill>
                <a:round/>
                <a:headEnd/>
                <a:tailEnd/>
              </a:ln>
            </p:spPr>
            <p:txBody>
              <a:bodyPr/>
              <a:lstStyle/>
              <a:p>
                <a:endParaRPr lang="fa-IR"/>
              </a:p>
            </p:txBody>
          </p:sp>
        </p:grpSp>
      </p:gr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1090"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رابطه وابستگي </a:t>
            </a:r>
            <a:endParaRPr lang="en-US" smtClean="0"/>
          </a:p>
        </p:txBody>
      </p:sp>
      <p:sp>
        <p:nvSpPr>
          <p:cNvPr id="58371" name="Rectangle 3"/>
          <p:cNvSpPr>
            <a:spLocks noChangeArrowheads="1"/>
          </p:cNvSpPr>
          <p:nvPr/>
        </p:nvSpPr>
        <p:spPr bwMode="auto">
          <a:xfrm>
            <a:off x="109538" y="1085850"/>
            <a:ext cx="9710737" cy="3863975"/>
          </a:xfrm>
          <a:prstGeom prst="rect">
            <a:avLst/>
          </a:prstGeom>
          <a:noFill/>
          <a:ln w="9525">
            <a:noFill/>
            <a:miter lim="800000"/>
            <a:headEnd/>
            <a:tailEnd/>
          </a:ln>
        </p:spPr>
        <p:txBody>
          <a:bodyPr lIns="9525" tIns="9525" rIns="9525" bIns="9525" anchor="ctr">
            <a:spAutoFit/>
          </a:bodyPr>
          <a:lstStyle/>
          <a:p>
            <a:pPr algn="just" eaLnBrk="0" hangingPunct="0">
              <a:spcBef>
                <a:spcPct val="50000"/>
              </a:spcBef>
              <a:buFont typeface="Wingdings" pitchFamily="2" charset="2"/>
              <a:buChar char="q"/>
            </a:pPr>
            <a:r>
              <a:rPr lang="ar-SA" b="1"/>
              <a:t>روابط وابستگي ، نمي توانند صرفه جويي هايي را كه در توصيف روابط عام و خاص ياكل و جزء وجود دارند ، ارايه دهند . اما جهت مشخص كردن ماهيت رابطه ميان يك مفهوم و مفهوم ديگر در داخل يك سيستم مفاهيم مفيد مي باشد</a:t>
            </a:r>
            <a:r>
              <a:rPr lang="fa-IR" b="1"/>
              <a:t>.</a:t>
            </a:r>
          </a:p>
          <a:p>
            <a:pPr algn="just" eaLnBrk="0" hangingPunct="0">
              <a:spcBef>
                <a:spcPct val="50000"/>
              </a:spcBef>
              <a:buFont typeface="Wingdings" pitchFamily="2" charset="2"/>
              <a:buChar char="q"/>
            </a:pPr>
            <a:r>
              <a:rPr lang="ar-SA" b="1"/>
              <a:t>مانند رابطه علت و معلول ، فعاليت و مكان ، فعاليت و نتيجه ، ابزار و عمل ، مواد و محصول </a:t>
            </a:r>
            <a:r>
              <a:rPr lang="fa-IR" b="1"/>
              <a:t>.</a:t>
            </a:r>
          </a:p>
          <a:p>
            <a:pPr algn="just" eaLnBrk="0" hangingPunct="0">
              <a:spcBef>
                <a:spcPct val="50000"/>
              </a:spcBef>
              <a:buFont typeface="Wingdings" pitchFamily="2" charset="2"/>
              <a:buChar char="q"/>
            </a:pPr>
            <a:r>
              <a:rPr lang="ar-SA" b="1"/>
              <a:t>روابط وابستگي بوسيله خطي با پيكان هاي جهت دار در دو سوي آن نشان داده شده است </a:t>
            </a:r>
            <a:r>
              <a:rPr lang="fa-IR" b="1"/>
              <a:t>.</a:t>
            </a:r>
            <a:endParaRPr lang="en-GB"/>
          </a:p>
        </p:txBody>
      </p:sp>
      <p:grpSp>
        <p:nvGrpSpPr>
          <p:cNvPr id="2" name="Group 17"/>
          <p:cNvGrpSpPr>
            <a:grpSpLocks/>
          </p:cNvGrpSpPr>
          <p:nvPr/>
        </p:nvGrpSpPr>
        <p:grpSpPr bwMode="auto">
          <a:xfrm>
            <a:off x="2092325" y="5314950"/>
            <a:ext cx="3630613" cy="449263"/>
            <a:chOff x="1318" y="3348"/>
            <a:chExt cx="2287" cy="283"/>
          </a:xfrm>
        </p:grpSpPr>
        <p:sp>
          <p:nvSpPr>
            <p:cNvPr id="58373" name="Rectangle 13"/>
            <p:cNvSpPr>
              <a:spLocks noChangeArrowheads="1"/>
            </p:cNvSpPr>
            <p:nvPr/>
          </p:nvSpPr>
          <p:spPr bwMode="auto">
            <a:xfrm>
              <a:off x="2873" y="3350"/>
              <a:ext cx="732" cy="281"/>
            </a:xfrm>
            <a:prstGeom prst="rect">
              <a:avLst/>
            </a:prstGeom>
            <a:noFill/>
            <a:ln w="9525">
              <a:noFill/>
              <a:miter lim="800000"/>
              <a:headEnd/>
              <a:tailEnd/>
            </a:ln>
          </p:spPr>
          <p:txBody>
            <a:bodyPr lIns="9525" tIns="9525" rIns="9525" bIns="9525" anchor="ctr">
              <a:spAutoFit/>
            </a:bodyPr>
            <a:lstStyle/>
            <a:p>
              <a:pPr algn="l" eaLnBrk="0" hangingPunct="0">
                <a:spcBef>
                  <a:spcPct val="50000"/>
                </a:spcBef>
              </a:pPr>
              <a:r>
                <a:rPr lang="ar-SA" b="1"/>
                <a:t>آفتاب</a:t>
              </a:r>
              <a:endParaRPr lang="en-GB" b="1"/>
            </a:p>
          </p:txBody>
        </p:sp>
        <p:sp>
          <p:nvSpPr>
            <p:cNvPr id="58374" name="Rectangle 15"/>
            <p:cNvSpPr>
              <a:spLocks noChangeArrowheads="1"/>
            </p:cNvSpPr>
            <p:nvPr/>
          </p:nvSpPr>
          <p:spPr bwMode="auto">
            <a:xfrm>
              <a:off x="1318" y="3348"/>
              <a:ext cx="732" cy="281"/>
            </a:xfrm>
            <a:prstGeom prst="rect">
              <a:avLst/>
            </a:prstGeom>
            <a:noFill/>
            <a:ln w="9525">
              <a:noFill/>
              <a:miter lim="800000"/>
              <a:headEnd/>
              <a:tailEnd/>
            </a:ln>
          </p:spPr>
          <p:txBody>
            <a:bodyPr lIns="9525" tIns="9525" rIns="9525" bIns="9525" anchor="ctr">
              <a:spAutoFit/>
            </a:bodyPr>
            <a:lstStyle/>
            <a:p>
              <a:pPr eaLnBrk="0" hangingPunct="0">
                <a:spcBef>
                  <a:spcPct val="50000"/>
                </a:spcBef>
              </a:pPr>
              <a:r>
                <a:rPr lang="ar-SA" b="1"/>
                <a:t>تابستان</a:t>
              </a:r>
              <a:endParaRPr lang="en-GB" b="1"/>
            </a:p>
          </p:txBody>
        </p:sp>
        <p:sp>
          <p:nvSpPr>
            <p:cNvPr id="58375" name="Line 16"/>
            <p:cNvSpPr>
              <a:spLocks noChangeShapeType="1"/>
            </p:cNvSpPr>
            <p:nvPr/>
          </p:nvSpPr>
          <p:spPr bwMode="auto">
            <a:xfrm>
              <a:off x="2097" y="3498"/>
              <a:ext cx="737" cy="0"/>
            </a:xfrm>
            <a:prstGeom prst="line">
              <a:avLst/>
            </a:prstGeom>
            <a:noFill/>
            <a:ln w="38100">
              <a:solidFill>
                <a:srgbClr val="000000"/>
              </a:solidFill>
              <a:round/>
              <a:headEnd type="triangle" w="med" len="med"/>
              <a:tailEnd type="triangle" w="med" len="med"/>
            </a:ln>
          </p:spPr>
          <p:txBody>
            <a:bodyPr/>
            <a:lstStyle/>
            <a:p>
              <a:endParaRPr lang="fa-IR"/>
            </a:p>
          </p:txBody>
        </p:sp>
      </p:gr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4834"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smtClean="0"/>
              <a:t>نمايش تصويري (نمودار) </a:t>
            </a:r>
            <a:r>
              <a:rPr lang="fa-IR" sz="3200" smtClean="0"/>
              <a:t>وازگان کليدي نمونه</a:t>
            </a:r>
            <a:endParaRPr lang="en-US" sz="3200" smtClean="0"/>
          </a:p>
        </p:txBody>
      </p:sp>
      <p:sp>
        <p:nvSpPr>
          <p:cNvPr id="59395" name="Line 5"/>
          <p:cNvSpPr>
            <a:spLocks noChangeShapeType="1"/>
          </p:cNvSpPr>
          <p:nvPr/>
        </p:nvSpPr>
        <p:spPr bwMode="auto">
          <a:xfrm>
            <a:off x="1035050" y="3540125"/>
            <a:ext cx="7599363" cy="0"/>
          </a:xfrm>
          <a:prstGeom prst="line">
            <a:avLst/>
          </a:prstGeom>
          <a:noFill/>
          <a:ln w="19050">
            <a:solidFill>
              <a:srgbClr val="000000"/>
            </a:solidFill>
            <a:round/>
            <a:headEnd/>
            <a:tailEnd/>
          </a:ln>
        </p:spPr>
        <p:txBody>
          <a:bodyPr/>
          <a:lstStyle/>
          <a:p>
            <a:endParaRPr lang="fa-IR"/>
          </a:p>
        </p:txBody>
      </p:sp>
      <p:sp>
        <p:nvSpPr>
          <p:cNvPr id="59396" name="Line 6"/>
          <p:cNvSpPr>
            <a:spLocks noChangeShapeType="1"/>
          </p:cNvSpPr>
          <p:nvPr/>
        </p:nvSpPr>
        <p:spPr bwMode="auto">
          <a:xfrm>
            <a:off x="1049338" y="3540125"/>
            <a:ext cx="0" cy="342900"/>
          </a:xfrm>
          <a:prstGeom prst="line">
            <a:avLst/>
          </a:prstGeom>
          <a:noFill/>
          <a:ln w="19050">
            <a:solidFill>
              <a:srgbClr val="000000"/>
            </a:solidFill>
            <a:round/>
            <a:headEnd/>
            <a:tailEnd/>
          </a:ln>
        </p:spPr>
        <p:txBody>
          <a:bodyPr/>
          <a:lstStyle/>
          <a:p>
            <a:endParaRPr lang="fa-IR"/>
          </a:p>
        </p:txBody>
      </p:sp>
      <p:sp>
        <p:nvSpPr>
          <p:cNvPr id="59397" name="Line 7"/>
          <p:cNvSpPr>
            <a:spLocks noChangeShapeType="1"/>
          </p:cNvSpPr>
          <p:nvPr/>
        </p:nvSpPr>
        <p:spPr bwMode="auto">
          <a:xfrm>
            <a:off x="3724275" y="3540125"/>
            <a:ext cx="0" cy="342900"/>
          </a:xfrm>
          <a:prstGeom prst="line">
            <a:avLst/>
          </a:prstGeom>
          <a:noFill/>
          <a:ln w="19050">
            <a:solidFill>
              <a:srgbClr val="000000"/>
            </a:solidFill>
            <a:round/>
            <a:headEnd/>
            <a:tailEnd/>
          </a:ln>
        </p:spPr>
        <p:txBody>
          <a:bodyPr/>
          <a:lstStyle/>
          <a:p>
            <a:endParaRPr lang="fa-IR"/>
          </a:p>
        </p:txBody>
      </p:sp>
      <p:sp>
        <p:nvSpPr>
          <p:cNvPr id="59398" name="Line 8"/>
          <p:cNvSpPr>
            <a:spLocks noChangeShapeType="1"/>
          </p:cNvSpPr>
          <p:nvPr/>
        </p:nvSpPr>
        <p:spPr bwMode="auto">
          <a:xfrm>
            <a:off x="6205538" y="3540125"/>
            <a:ext cx="0" cy="342900"/>
          </a:xfrm>
          <a:prstGeom prst="line">
            <a:avLst/>
          </a:prstGeom>
          <a:noFill/>
          <a:ln w="19050">
            <a:solidFill>
              <a:srgbClr val="000000"/>
            </a:solidFill>
            <a:round/>
            <a:headEnd/>
            <a:tailEnd/>
          </a:ln>
        </p:spPr>
        <p:txBody>
          <a:bodyPr/>
          <a:lstStyle/>
          <a:p>
            <a:endParaRPr lang="fa-IR"/>
          </a:p>
        </p:txBody>
      </p:sp>
      <p:sp>
        <p:nvSpPr>
          <p:cNvPr id="59399" name="Line 9"/>
          <p:cNvSpPr>
            <a:spLocks noChangeShapeType="1"/>
          </p:cNvSpPr>
          <p:nvPr/>
        </p:nvSpPr>
        <p:spPr bwMode="auto">
          <a:xfrm flipH="1">
            <a:off x="8634413" y="3540125"/>
            <a:ext cx="0" cy="342900"/>
          </a:xfrm>
          <a:prstGeom prst="line">
            <a:avLst/>
          </a:prstGeom>
          <a:noFill/>
          <a:ln w="19050">
            <a:solidFill>
              <a:srgbClr val="000000"/>
            </a:solidFill>
            <a:round/>
            <a:headEnd/>
            <a:tailEnd/>
          </a:ln>
        </p:spPr>
        <p:txBody>
          <a:bodyPr/>
          <a:lstStyle/>
          <a:p>
            <a:endParaRPr lang="fa-IR"/>
          </a:p>
        </p:txBody>
      </p:sp>
      <p:sp>
        <p:nvSpPr>
          <p:cNvPr id="59400" name="Line 11"/>
          <p:cNvSpPr>
            <a:spLocks noChangeShapeType="1"/>
          </p:cNvSpPr>
          <p:nvPr/>
        </p:nvSpPr>
        <p:spPr bwMode="auto">
          <a:xfrm>
            <a:off x="4970463" y="2168525"/>
            <a:ext cx="0" cy="1371600"/>
          </a:xfrm>
          <a:prstGeom prst="line">
            <a:avLst/>
          </a:prstGeom>
          <a:noFill/>
          <a:ln w="19050">
            <a:solidFill>
              <a:srgbClr val="000000"/>
            </a:solidFill>
            <a:round/>
            <a:headEnd/>
            <a:tailEnd/>
          </a:ln>
        </p:spPr>
        <p:txBody>
          <a:bodyPr/>
          <a:lstStyle/>
          <a:p>
            <a:endParaRPr lang="fa-IR"/>
          </a:p>
        </p:txBody>
      </p:sp>
      <p:sp>
        <p:nvSpPr>
          <p:cNvPr id="59401" name="Text Box 13"/>
          <p:cNvSpPr txBox="1">
            <a:spLocks noChangeArrowheads="1"/>
          </p:cNvSpPr>
          <p:nvPr/>
        </p:nvSpPr>
        <p:spPr bwMode="auto">
          <a:xfrm>
            <a:off x="823913" y="1109663"/>
            <a:ext cx="8604250" cy="1054100"/>
          </a:xfrm>
          <a:prstGeom prst="rect">
            <a:avLst/>
          </a:prstGeom>
          <a:noFill/>
          <a:ln w="9525">
            <a:noFill/>
            <a:miter lim="800000"/>
            <a:headEnd/>
            <a:tailEnd/>
          </a:ln>
        </p:spPr>
        <p:txBody>
          <a:bodyPr lIns="9525" tIns="9525" rIns="9525" bIns="9525">
            <a:spAutoFit/>
          </a:bodyPr>
          <a:lstStyle/>
          <a:p>
            <a:pPr marL="609600" indent="-609600" algn="ctr" defTabSz="974725" eaLnBrk="0" hangingPunct="0">
              <a:spcBef>
                <a:spcPct val="50000"/>
              </a:spcBef>
            </a:pPr>
            <a:r>
              <a:rPr lang="ar-SA" sz="3200" b="1"/>
              <a:t>مديريت كيفيت (3-2-8) </a:t>
            </a:r>
            <a:endParaRPr lang="fa-IR" sz="3200" b="1"/>
          </a:p>
          <a:p>
            <a:pPr marL="609600" indent="-609600" algn="ctr" defTabSz="974725" eaLnBrk="0" hangingPunct="0">
              <a:spcBef>
                <a:spcPct val="50000"/>
              </a:spcBef>
            </a:pPr>
            <a:r>
              <a:rPr lang="ar-SA" sz="2400"/>
              <a:t> </a:t>
            </a:r>
            <a:r>
              <a:rPr lang="ar-SA" sz="2400" b="1"/>
              <a:t>فعاليتهاي هماهنگ شده جهت هدايت و كنترل يك سازمان از نظر كيفيت</a:t>
            </a:r>
            <a:r>
              <a:rPr lang="ar-SA" sz="2400"/>
              <a:t> </a:t>
            </a:r>
            <a:endParaRPr lang="en-US" sz="2400"/>
          </a:p>
        </p:txBody>
      </p:sp>
      <p:sp>
        <p:nvSpPr>
          <p:cNvPr id="59402" name="Text Box 14"/>
          <p:cNvSpPr txBox="1">
            <a:spLocks noChangeArrowheads="1"/>
          </p:cNvSpPr>
          <p:nvPr/>
        </p:nvSpPr>
        <p:spPr bwMode="auto">
          <a:xfrm>
            <a:off x="7772400" y="3883025"/>
            <a:ext cx="1722438" cy="1970088"/>
          </a:xfrm>
          <a:prstGeom prst="rect">
            <a:avLst/>
          </a:prstGeom>
          <a:noFill/>
          <a:ln w="9525">
            <a:noFill/>
            <a:miter lim="800000"/>
            <a:headEnd/>
            <a:tailEnd/>
          </a:ln>
        </p:spPr>
        <p:txBody>
          <a:bodyPr lIns="9525" tIns="9525" rIns="9525" bIns="9525">
            <a:spAutoFit/>
          </a:bodyPr>
          <a:lstStyle/>
          <a:p>
            <a:pPr marL="609600" indent="-609600" algn="ctr" defTabSz="974725" eaLnBrk="0" hangingPunct="0">
              <a:spcBef>
                <a:spcPct val="50000"/>
              </a:spcBef>
            </a:pPr>
            <a:r>
              <a:rPr lang="ar-SA" sz="3200" b="1"/>
              <a:t>بهبود</a:t>
            </a:r>
            <a:endParaRPr lang="fa-IR" sz="3200" b="1"/>
          </a:p>
          <a:p>
            <a:pPr marL="609600" indent="-609600" algn="ctr" defTabSz="974725" eaLnBrk="0" hangingPunct="0">
              <a:spcBef>
                <a:spcPct val="50000"/>
              </a:spcBef>
            </a:pPr>
            <a:r>
              <a:rPr lang="ar-SA" sz="3200" b="1"/>
              <a:t>كيفيت</a:t>
            </a:r>
            <a:endParaRPr lang="fa-IR" sz="3200" b="1"/>
          </a:p>
          <a:p>
            <a:pPr marL="609600" indent="-609600" algn="ctr" defTabSz="974725" eaLnBrk="0" hangingPunct="0">
              <a:spcBef>
                <a:spcPct val="50000"/>
              </a:spcBef>
            </a:pPr>
            <a:r>
              <a:rPr lang="ar-SA" sz="3200" b="1"/>
              <a:t> (3-2-12) </a:t>
            </a:r>
            <a:endParaRPr lang="en-US" sz="3200" b="1"/>
          </a:p>
        </p:txBody>
      </p:sp>
      <p:sp>
        <p:nvSpPr>
          <p:cNvPr id="59403" name="Text Box 15"/>
          <p:cNvSpPr txBox="1">
            <a:spLocks noChangeArrowheads="1"/>
          </p:cNvSpPr>
          <p:nvPr/>
        </p:nvSpPr>
        <p:spPr bwMode="auto">
          <a:xfrm>
            <a:off x="5343525" y="3883025"/>
            <a:ext cx="1722438" cy="1970088"/>
          </a:xfrm>
          <a:prstGeom prst="rect">
            <a:avLst/>
          </a:prstGeom>
          <a:noFill/>
          <a:ln w="9525">
            <a:noFill/>
            <a:miter lim="800000"/>
            <a:headEnd/>
            <a:tailEnd/>
          </a:ln>
        </p:spPr>
        <p:txBody>
          <a:bodyPr lIns="9525" tIns="9525" rIns="9525" bIns="9525">
            <a:spAutoFit/>
          </a:bodyPr>
          <a:lstStyle/>
          <a:p>
            <a:pPr marL="609600" indent="-609600" algn="ctr" defTabSz="974725" eaLnBrk="0" hangingPunct="0">
              <a:spcBef>
                <a:spcPct val="50000"/>
              </a:spcBef>
            </a:pPr>
            <a:r>
              <a:rPr lang="ar-SA" sz="3200" b="1"/>
              <a:t>تضمين</a:t>
            </a:r>
            <a:endParaRPr lang="fa-IR" sz="3200" b="1"/>
          </a:p>
          <a:p>
            <a:pPr marL="609600" indent="-609600" algn="ctr" defTabSz="974725" eaLnBrk="0" hangingPunct="0">
              <a:spcBef>
                <a:spcPct val="50000"/>
              </a:spcBef>
            </a:pPr>
            <a:r>
              <a:rPr lang="ar-SA" sz="3200" b="1"/>
              <a:t>كيفيت</a:t>
            </a:r>
            <a:endParaRPr lang="fa-IR" sz="3200" b="1"/>
          </a:p>
          <a:p>
            <a:pPr marL="609600" indent="-609600" algn="ctr" defTabSz="974725" eaLnBrk="0" hangingPunct="0">
              <a:spcBef>
                <a:spcPct val="50000"/>
              </a:spcBef>
            </a:pPr>
            <a:r>
              <a:rPr lang="ar-SA" sz="3200" b="1"/>
              <a:t> (3-2-11</a:t>
            </a:r>
            <a:r>
              <a:rPr lang="fa-IR" sz="3200" b="1"/>
              <a:t>) </a:t>
            </a:r>
            <a:endParaRPr lang="en-US" sz="3200" b="1"/>
          </a:p>
        </p:txBody>
      </p:sp>
      <p:sp>
        <p:nvSpPr>
          <p:cNvPr id="59404" name="Text Box 16"/>
          <p:cNvSpPr txBox="1">
            <a:spLocks noChangeArrowheads="1"/>
          </p:cNvSpPr>
          <p:nvPr/>
        </p:nvSpPr>
        <p:spPr bwMode="auto">
          <a:xfrm>
            <a:off x="2862263" y="3883025"/>
            <a:ext cx="1722437" cy="1970088"/>
          </a:xfrm>
          <a:prstGeom prst="rect">
            <a:avLst/>
          </a:prstGeom>
          <a:noFill/>
          <a:ln w="9525">
            <a:noFill/>
            <a:miter lim="800000"/>
            <a:headEnd/>
            <a:tailEnd/>
          </a:ln>
        </p:spPr>
        <p:txBody>
          <a:bodyPr lIns="9525" tIns="9525" rIns="9525" bIns="9525">
            <a:spAutoFit/>
          </a:bodyPr>
          <a:lstStyle/>
          <a:p>
            <a:pPr marL="609600" indent="-609600" algn="ctr" defTabSz="974725" eaLnBrk="0" hangingPunct="0">
              <a:spcBef>
                <a:spcPct val="50000"/>
              </a:spcBef>
            </a:pPr>
            <a:r>
              <a:rPr lang="ar-SA" sz="3200" b="1"/>
              <a:t>كنترل </a:t>
            </a:r>
            <a:endParaRPr lang="fa-IR" sz="3200" b="1"/>
          </a:p>
          <a:p>
            <a:pPr marL="609600" indent="-609600" algn="ctr" defTabSz="974725" eaLnBrk="0" hangingPunct="0">
              <a:spcBef>
                <a:spcPct val="50000"/>
              </a:spcBef>
            </a:pPr>
            <a:r>
              <a:rPr lang="ar-SA" sz="3200" b="1"/>
              <a:t>كيفيت </a:t>
            </a:r>
            <a:endParaRPr lang="fa-IR" sz="3200" b="1"/>
          </a:p>
          <a:p>
            <a:pPr marL="609600" indent="-609600" algn="ctr" defTabSz="974725" eaLnBrk="0" hangingPunct="0">
              <a:spcBef>
                <a:spcPct val="50000"/>
              </a:spcBef>
            </a:pPr>
            <a:r>
              <a:rPr lang="ar-SA" sz="3200" b="1"/>
              <a:t>(3-2-10) </a:t>
            </a:r>
            <a:endParaRPr lang="en-US" sz="3200" b="1"/>
          </a:p>
        </p:txBody>
      </p:sp>
      <p:sp>
        <p:nvSpPr>
          <p:cNvPr id="59405" name="Text Box 17"/>
          <p:cNvSpPr txBox="1">
            <a:spLocks noChangeArrowheads="1"/>
          </p:cNvSpPr>
          <p:nvPr/>
        </p:nvSpPr>
        <p:spPr bwMode="auto">
          <a:xfrm>
            <a:off x="187325" y="3883025"/>
            <a:ext cx="1722438" cy="1970088"/>
          </a:xfrm>
          <a:prstGeom prst="rect">
            <a:avLst/>
          </a:prstGeom>
          <a:noFill/>
          <a:ln w="9525">
            <a:noFill/>
            <a:miter lim="800000"/>
            <a:headEnd/>
            <a:tailEnd/>
          </a:ln>
        </p:spPr>
        <p:txBody>
          <a:bodyPr lIns="9525" tIns="9525" rIns="9525" bIns="9525">
            <a:spAutoFit/>
          </a:bodyPr>
          <a:lstStyle/>
          <a:p>
            <a:pPr marL="609600" indent="-609600" algn="ctr" defTabSz="974725" eaLnBrk="0" hangingPunct="0">
              <a:spcBef>
                <a:spcPct val="50000"/>
              </a:spcBef>
            </a:pPr>
            <a:r>
              <a:rPr lang="ar-SA" sz="3200" b="1"/>
              <a:t>طرح ريزي</a:t>
            </a:r>
            <a:endParaRPr lang="fa-IR" sz="3200" b="1"/>
          </a:p>
          <a:p>
            <a:pPr marL="609600" indent="-609600" algn="ctr" defTabSz="974725" eaLnBrk="0" hangingPunct="0">
              <a:spcBef>
                <a:spcPct val="50000"/>
              </a:spcBef>
            </a:pPr>
            <a:r>
              <a:rPr lang="ar-SA" sz="3200" b="1"/>
              <a:t>كيفيت</a:t>
            </a:r>
            <a:endParaRPr lang="fa-IR" sz="3200" b="1"/>
          </a:p>
          <a:p>
            <a:pPr marL="609600" indent="-609600" algn="ctr" defTabSz="974725" eaLnBrk="0" hangingPunct="0">
              <a:spcBef>
                <a:spcPct val="50000"/>
              </a:spcBef>
            </a:pPr>
            <a:r>
              <a:rPr lang="ar-SA" sz="3200" b="1"/>
              <a:t>(3-2-9) </a:t>
            </a:r>
            <a:endParaRPr lang="en-US" sz="3200" b="1"/>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5858" name="Rectangle 2"/>
          <p:cNvSpPr>
            <a:spLocks noGrp="1" noChangeArrowheads="1"/>
          </p:cNvSpPr>
          <p:nvPr>
            <p:ph type="title"/>
          </p:nvPr>
        </p:nvSpPr>
        <p:spPr>
          <a:xfrm>
            <a:off x="69850" y="217488"/>
            <a:ext cx="9790113" cy="534987"/>
          </a:xfrm>
          <a:solidFill>
            <a:srgbClr val="0000FF"/>
          </a:solidFill>
        </p:spPr>
        <p:txBody>
          <a:bodyPr/>
          <a:lstStyle/>
          <a:p>
            <a:pPr>
              <a:defRPr/>
            </a:pPr>
            <a:r>
              <a:rPr lang="ar-SA" dirty="0" smtClean="0"/>
              <a:t>نمايش تصويري (نمودار) </a:t>
            </a:r>
            <a:r>
              <a:rPr lang="fa-IR" dirty="0" smtClean="0"/>
              <a:t>وازگان کليدي نمونه -ادامه</a:t>
            </a:r>
            <a:endParaRPr lang="en-US" dirty="0" smtClean="0"/>
          </a:p>
        </p:txBody>
      </p:sp>
      <p:sp>
        <p:nvSpPr>
          <p:cNvPr id="60419" name="Line 4"/>
          <p:cNvSpPr>
            <a:spLocks noChangeShapeType="1"/>
          </p:cNvSpPr>
          <p:nvPr/>
        </p:nvSpPr>
        <p:spPr bwMode="auto">
          <a:xfrm flipH="1">
            <a:off x="1843088" y="2590800"/>
            <a:ext cx="3200400" cy="1052513"/>
          </a:xfrm>
          <a:prstGeom prst="line">
            <a:avLst/>
          </a:prstGeom>
          <a:noFill/>
          <a:ln w="19050">
            <a:solidFill>
              <a:srgbClr val="000000"/>
            </a:solidFill>
            <a:round/>
            <a:headEnd/>
            <a:tailEnd/>
          </a:ln>
        </p:spPr>
        <p:txBody>
          <a:bodyPr/>
          <a:lstStyle/>
          <a:p>
            <a:endParaRPr lang="fa-IR"/>
          </a:p>
        </p:txBody>
      </p:sp>
      <p:sp>
        <p:nvSpPr>
          <p:cNvPr id="60420" name="Line 5"/>
          <p:cNvSpPr>
            <a:spLocks noChangeShapeType="1"/>
          </p:cNvSpPr>
          <p:nvPr/>
        </p:nvSpPr>
        <p:spPr bwMode="auto">
          <a:xfrm flipH="1">
            <a:off x="3100388" y="2590800"/>
            <a:ext cx="1943100" cy="1485900"/>
          </a:xfrm>
          <a:prstGeom prst="line">
            <a:avLst/>
          </a:prstGeom>
          <a:noFill/>
          <a:ln w="19050">
            <a:solidFill>
              <a:srgbClr val="000000"/>
            </a:solidFill>
            <a:round/>
            <a:headEnd/>
            <a:tailEnd/>
          </a:ln>
        </p:spPr>
        <p:txBody>
          <a:bodyPr/>
          <a:lstStyle/>
          <a:p>
            <a:endParaRPr lang="fa-IR"/>
          </a:p>
        </p:txBody>
      </p:sp>
      <p:sp>
        <p:nvSpPr>
          <p:cNvPr id="60421" name="Line 6"/>
          <p:cNvSpPr>
            <a:spLocks noChangeShapeType="1"/>
          </p:cNvSpPr>
          <p:nvPr/>
        </p:nvSpPr>
        <p:spPr bwMode="auto">
          <a:xfrm>
            <a:off x="5043488" y="2590800"/>
            <a:ext cx="0" cy="1485900"/>
          </a:xfrm>
          <a:prstGeom prst="line">
            <a:avLst/>
          </a:prstGeom>
          <a:noFill/>
          <a:ln w="19050">
            <a:solidFill>
              <a:srgbClr val="000000"/>
            </a:solidFill>
            <a:round/>
            <a:headEnd/>
            <a:tailEnd/>
          </a:ln>
        </p:spPr>
        <p:txBody>
          <a:bodyPr/>
          <a:lstStyle/>
          <a:p>
            <a:endParaRPr lang="fa-IR"/>
          </a:p>
        </p:txBody>
      </p:sp>
      <p:sp>
        <p:nvSpPr>
          <p:cNvPr id="60422" name="Line 7"/>
          <p:cNvSpPr>
            <a:spLocks noChangeShapeType="1"/>
          </p:cNvSpPr>
          <p:nvPr/>
        </p:nvSpPr>
        <p:spPr bwMode="auto">
          <a:xfrm>
            <a:off x="5043488" y="2590800"/>
            <a:ext cx="1433512" cy="1485900"/>
          </a:xfrm>
          <a:prstGeom prst="line">
            <a:avLst/>
          </a:prstGeom>
          <a:noFill/>
          <a:ln w="19050">
            <a:solidFill>
              <a:srgbClr val="000000"/>
            </a:solidFill>
            <a:round/>
            <a:headEnd/>
            <a:tailEnd/>
          </a:ln>
        </p:spPr>
        <p:txBody>
          <a:bodyPr/>
          <a:lstStyle/>
          <a:p>
            <a:endParaRPr lang="fa-IR"/>
          </a:p>
        </p:txBody>
      </p:sp>
      <p:sp>
        <p:nvSpPr>
          <p:cNvPr id="60423" name="Line 8"/>
          <p:cNvSpPr>
            <a:spLocks noChangeShapeType="1"/>
          </p:cNvSpPr>
          <p:nvPr/>
        </p:nvSpPr>
        <p:spPr bwMode="auto">
          <a:xfrm>
            <a:off x="5043488" y="2590800"/>
            <a:ext cx="3036887" cy="1052513"/>
          </a:xfrm>
          <a:prstGeom prst="line">
            <a:avLst/>
          </a:prstGeom>
          <a:noFill/>
          <a:ln w="19050">
            <a:solidFill>
              <a:srgbClr val="000000"/>
            </a:solidFill>
            <a:round/>
            <a:headEnd/>
            <a:tailEnd/>
          </a:ln>
        </p:spPr>
        <p:txBody>
          <a:bodyPr/>
          <a:lstStyle/>
          <a:p>
            <a:endParaRPr lang="fa-IR"/>
          </a:p>
        </p:txBody>
      </p:sp>
      <p:sp>
        <p:nvSpPr>
          <p:cNvPr id="60424" name="Rectangle 12"/>
          <p:cNvSpPr>
            <a:spLocks noChangeArrowheads="1"/>
          </p:cNvSpPr>
          <p:nvPr/>
        </p:nvSpPr>
        <p:spPr bwMode="auto">
          <a:xfrm>
            <a:off x="3527425" y="1597025"/>
            <a:ext cx="3030538"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مدرك (3-7-2) </a:t>
            </a:r>
            <a:endParaRPr lang="fa-IR" sz="3200" b="1"/>
          </a:p>
          <a:p>
            <a:pPr algn="ctr" eaLnBrk="0" hangingPunct="0"/>
            <a:r>
              <a:rPr lang="ar-SA" sz="3200"/>
              <a:t> اطلاعات و رسانه آن </a:t>
            </a:r>
          </a:p>
        </p:txBody>
      </p:sp>
      <p:sp>
        <p:nvSpPr>
          <p:cNvPr id="60425" name="Rectangle 14"/>
          <p:cNvSpPr>
            <a:spLocks noChangeArrowheads="1"/>
          </p:cNvSpPr>
          <p:nvPr/>
        </p:nvSpPr>
        <p:spPr bwMode="auto">
          <a:xfrm>
            <a:off x="69850" y="3724275"/>
            <a:ext cx="1490663"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مشخصات</a:t>
            </a:r>
            <a:endParaRPr lang="fa-IR" sz="3200" b="1"/>
          </a:p>
          <a:p>
            <a:pPr algn="ctr" eaLnBrk="0" hangingPunct="0"/>
            <a:r>
              <a:rPr lang="ar-SA" sz="3200" b="1"/>
              <a:t>(3-7-3) </a:t>
            </a:r>
          </a:p>
        </p:txBody>
      </p:sp>
      <p:sp>
        <p:nvSpPr>
          <p:cNvPr id="60426" name="Rectangle 15"/>
          <p:cNvSpPr>
            <a:spLocks noChangeArrowheads="1"/>
          </p:cNvSpPr>
          <p:nvPr/>
        </p:nvSpPr>
        <p:spPr bwMode="auto">
          <a:xfrm>
            <a:off x="1450975" y="4221163"/>
            <a:ext cx="2255838"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نظامنامه كيفيت</a:t>
            </a:r>
            <a:endParaRPr lang="fa-IR" sz="3200" b="1"/>
          </a:p>
          <a:p>
            <a:pPr algn="ctr" eaLnBrk="0" hangingPunct="0"/>
            <a:r>
              <a:rPr lang="ar-SA" sz="3200" b="1"/>
              <a:t>(3-7-4) </a:t>
            </a:r>
          </a:p>
        </p:txBody>
      </p:sp>
      <p:sp>
        <p:nvSpPr>
          <p:cNvPr id="60427" name="Rectangle 16"/>
          <p:cNvSpPr>
            <a:spLocks noChangeArrowheads="1"/>
          </p:cNvSpPr>
          <p:nvPr/>
        </p:nvSpPr>
        <p:spPr bwMode="auto">
          <a:xfrm>
            <a:off x="4024313" y="4330700"/>
            <a:ext cx="1657350"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طرح كيفيت</a:t>
            </a:r>
            <a:endParaRPr lang="fa-IR" sz="3200" b="1"/>
          </a:p>
          <a:p>
            <a:pPr algn="ctr" eaLnBrk="0" hangingPunct="0"/>
            <a:r>
              <a:rPr lang="ar-SA" sz="3200" b="1"/>
              <a:t>(3-7-5) </a:t>
            </a:r>
          </a:p>
        </p:txBody>
      </p:sp>
      <p:sp>
        <p:nvSpPr>
          <p:cNvPr id="60428" name="Rectangle 17"/>
          <p:cNvSpPr>
            <a:spLocks noChangeArrowheads="1"/>
          </p:cNvSpPr>
          <p:nvPr/>
        </p:nvSpPr>
        <p:spPr bwMode="auto">
          <a:xfrm>
            <a:off x="6280150" y="4221163"/>
            <a:ext cx="1193800"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سابقه</a:t>
            </a:r>
            <a:endParaRPr lang="fa-IR" sz="3200" b="1"/>
          </a:p>
          <a:p>
            <a:pPr algn="ctr" eaLnBrk="0" hangingPunct="0"/>
            <a:r>
              <a:rPr lang="ar-SA" sz="3200" b="1"/>
              <a:t>(3-7-6</a:t>
            </a:r>
            <a:r>
              <a:rPr lang="fa-IR" sz="3200" b="1"/>
              <a:t>) </a:t>
            </a:r>
          </a:p>
        </p:txBody>
      </p:sp>
      <p:sp>
        <p:nvSpPr>
          <p:cNvPr id="60429" name="Rectangle 18"/>
          <p:cNvSpPr>
            <a:spLocks noChangeArrowheads="1"/>
          </p:cNvSpPr>
          <p:nvPr/>
        </p:nvSpPr>
        <p:spPr bwMode="auto">
          <a:xfrm>
            <a:off x="7713663" y="3643313"/>
            <a:ext cx="1971675" cy="993775"/>
          </a:xfrm>
          <a:prstGeom prst="rect">
            <a:avLst/>
          </a:prstGeom>
          <a:noFill/>
          <a:ln w="9525">
            <a:noFill/>
            <a:miter lim="800000"/>
            <a:headEnd/>
            <a:tailEnd/>
          </a:ln>
        </p:spPr>
        <p:txBody>
          <a:bodyPr wrap="none" lIns="9525" tIns="9525" rIns="9525" bIns="9525" anchor="ctr">
            <a:spAutoFit/>
          </a:bodyPr>
          <a:lstStyle/>
          <a:p>
            <a:pPr algn="ctr" eaLnBrk="0" hangingPunct="0"/>
            <a:r>
              <a:rPr lang="ar-SA" sz="3200" b="1"/>
              <a:t>مدرك </a:t>
            </a:r>
            <a:endParaRPr lang="fa-IR" sz="3200" b="1"/>
          </a:p>
          <a:p>
            <a:pPr algn="ctr" eaLnBrk="0" hangingPunct="0"/>
            <a:r>
              <a:rPr lang="ar-SA" sz="3200" b="1"/>
              <a:t>روش اجرايي </a:t>
            </a:r>
          </a:p>
        </p:txBody>
      </p:sp>
      <p:sp>
        <p:nvSpPr>
          <p:cNvPr id="60430" name="Line 21"/>
          <p:cNvSpPr>
            <a:spLocks noChangeShapeType="1"/>
          </p:cNvSpPr>
          <p:nvPr/>
        </p:nvSpPr>
        <p:spPr bwMode="auto">
          <a:xfrm>
            <a:off x="2590800" y="1828800"/>
            <a:ext cx="1169988" cy="0"/>
          </a:xfrm>
          <a:prstGeom prst="line">
            <a:avLst/>
          </a:prstGeom>
          <a:noFill/>
          <a:ln w="19050">
            <a:solidFill>
              <a:srgbClr val="000000"/>
            </a:solidFill>
            <a:round/>
            <a:headEnd type="triangle" w="med" len="med"/>
            <a:tailEnd type="triangle" w="med" len="med"/>
          </a:ln>
        </p:spPr>
        <p:txBody>
          <a:bodyPr/>
          <a:lstStyle/>
          <a:p>
            <a:endParaRPr lang="fa-IR"/>
          </a:p>
        </p:txBody>
      </p:sp>
      <p:sp>
        <p:nvSpPr>
          <p:cNvPr id="60431" name="Rectangle 23"/>
          <p:cNvSpPr>
            <a:spLocks noChangeArrowheads="1"/>
          </p:cNvSpPr>
          <p:nvPr/>
        </p:nvSpPr>
        <p:spPr bwMode="auto">
          <a:xfrm>
            <a:off x="61913" y="1597025"/>
            <a:ext cx="2368550" cy="933450"/>
          </a:xfrm>
          <a:prstGeom prst="rect">
            <a:avLst/>
          </a:prstGeom>
          <a:noFill/>
          <a:ln w="9525">
            <a:noFill/>
            <a:miter lim="800000"/>
            <a:headEnd/>
            <a:tailEnd/>
          </a:ln>
        </p:spPr>
        <p:txBody>
          <a:bodyPr wrap="none" lIns="9525" tIns="9525" rIns="9525" bIns="9525" anchor="ctr">
            <a:spAutoFit/>
          </a:bodyPr>
          <a:lstStyle/>
          <a:p>
            <a:pPr algn="ctr" eaLnBrk="0" hangingPunct="0"/>
            <a:r>
              <a:rPr lang="ar-SA" sz="3000" b="1"/>
              <a:t>اطلاعات (3-7-1)</a:t>
            </a:r>
            <a:endParaRPr lang="fa-IR" sz="3000" b="1"/>
          </a:p>
          <a:p>
            <a:pPr algn="ctr" eaLnBrk="0" hangingPunct="0"/>
            <a:r>
              <a:rPr lang="ar-SA" sz="3000"/>
              <a:t>داده هاي معنادار  </a:t>
            </a:r>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3138" name="Rectangle 2"/>
          <p:cNvSpPr>
            <a:spLocks noGrp="1" noChangeArrowheads="1"/>
          </p:cNvSpPr>
          <p:nvPr>
            <p:ph type="title"/>
          </p:nvPr>
        </p:nvSpPr>
        <p:spPr>
          <a:xfrm>
            <a:off x="0" y="217488"/>
            <a:ext cx="9859963" cy="534987"/>
          </a:xfrm>
          <a:solidFill>
            <a:srgbClr val="0000FF"/>
          </a:solidFill>
        </p:spPr>
        <p:txBody>
          <a:bodyPr/>
          <a:lstStyle/>
          <a:p>
            <a:pPr>
              <a:defRPr/>
            </a:pPr>
            <a:r>
              <a:rPr lang="ar-SA" dirty="0" smtClean="0"/>
              <a:t>مقدمه </a:t>
            </a:r>
            <a:r>
              <a:rPr lang="en-US" dirty="0" smtClean="0"/>
              <a:t>-</a:t>
            </a:r>
            <a:r>
              <a:rPr lang="ar-SA" dirty="0" smtClean="0"/>
              <a:t> كليات</a:t>
            </a:r>
            <a:r>
              <a:rPr lang="ar-SA" b="0" dirty="0" smtClean="0"/>
              <a:t> </a:t>
            </a:r>
            <a:endParaRPr lang="en-US" b="0" dirty="0" smtClean="0"/>
          </a:p>
        </p:txBody>
      </p:sp>
      <p:sp>
        <p:nvSpPr>
          <p:cNvPr id="5123" name="Rectangle 3"/>
          <p:cNvSpPr>
            <a:spLocks noGrp="1" noChangeArrowheads="1"/>
          </p:cNvSpPr>
          <p:nvPr>
            <p:ph type="body" idx="1"/>
          </p:nvPr>
        </p:nvSpPr>
        <p:spPr>
          <a:xfrm>
            <a:off x="153988" y="930275"/>
            <a:ext cx="9571037" cy="5734050"/>
          </a:xfrm>
        </p:spPr>
        <p:txBody>
          <a:bodyPr/>
          <a:lstStyle/>
          <a:p>
            <a:pPr marL="0" indent="0" algn="justLow">
              <a:lnSpc>
                <a:spcPct val="90000"/>
              </a:lnSpc>
              <a:spcBef>
                <a:spcPct val="30000"/>
              </a:spcBef>
              <a:buFont typeface="Wingdings" pitchFamily="2" charset="2"/>
              <a:buChar char="q"/>
            </a:pPr>
            <a:r>
              <a:rPr lang="ar-SA" sz="2600" b="1" dirty="0" smtClean="0"/>
              <a:t>پذيرش سيستم مديريت كيفيت مي بايستي يك تصميم راهبردي سازمان باشد . طراحي و بكار گيري سيستم مديريت كيفيت در يك سازمان تحت تاثير نيازهاي در حال تغيير ، اهداف ويژه آن ، محصولات ارائه شده ، فرآ‌يندهاي بكار گرفته شده ،‌ اندازه و ساختار سازمان قرار مي گيرد . در اين استاندارد قصد بر اين نيست كه يكساني در ساختار سيستم هاي مديريت كيفيت يا يكساني درمستندات بوجود آيد .</a:t>
            </a:r>
          </a:p>
          <a:p>
            <a:pPr marL="0" indent="0" algn="justLow">
              <a:lnSpc>
                <a:spcPct val="90000"/>
              </a:lnSpc>
              <a:spcBef>
                <a:spcPct val="30000"/>
              </a:spcBef>
              <a:buFont typeface="Wingdings" pitchFamily="2" charset="2"/>
              <a:buChar char="q"/>
            </a:pPr>
            <a:r>
              <a:rPr lang="ar-SA" sz="2600" b="1" dirty="0" smtClean="0"/>
              <a:t>الزامات سيستم مديريت كيفيت كه در اين استاندارد تعيين شده است ، مكمل الزامات و يا خواسته هاي مشخص شده براي محصول هستند . اطلاعاتي كه در ذيل ً يادآوري ً آمده است، راهنمايي هايي را براي درك بهتر و روشن ساختن الزامات مربو طه ارايه مي دهد .</a:t>
            </a:r>
          </a:p>
          <a:p>
            <a:pPr marL="0" indent="0" algn="justLow">
              <a:lnSpc>
                <a:spcPct val="90000"/>
              </a:lnSpc>
              <a:spcBef>
                <a:spcPct val="30000"/>
              </a:spcBef>
              <a:buFont typeface="Wingdings" pitchFamily="2" charset="2"/>
              <a:buChar char="q"/>
            </a:pPr>
            <a:r>
              <a:rPr lang="ar-SA" sz="2600" b="1" dirty="0" smtClean="0"/>
              <a:t>اين استاندارد مي تواند توسط طرف هاي درون سازماني و برون سازماني و از جمله سازمان هاي گواهي كننده جهت ارزيابي توانايي سازمان در برآورده كردن خواسته هاي مشتري ، الزامات مربوطه به مقررات و قوانين و الزامات خود سازمان مورد استفاده قرار گيرد .</a:t>
            </a:r>
          </a:p>
          <a:p>
            <a:pPr marL="0" indent="0" algn="justLow">
              <a:lnSpc>
                <a:spcPct val="90000"/>
              </a:lnSpc>
              <a:spcBef>
                <a:spcPct val="30000"/>
              </a:spcBef>
              <a:buFont typeface="Wingdings" pitchFamily="2" charset="2"/>
              <a:buChar char="q"/>
            </a:pPr>
            <a:r>
              <a:rPr lang="en-US" sz="2600" b="1" dirty="0" smtClean="0"/>
              <a:t> </a:t>
            </a:r>
            <a:r>
              <a:rPr lang="ar-SA" sz="2600" b="1" dirty="0" smtClean="0"/>
              <a:t>اصول مديريت كيفيت بيان شده در استاندارد هاي </a:t>
            </a:r>
            <a:r>
              <a:rPr lang="en-US" sz="2600" b="1" dirty="0" smtClean="0"/>
              <a:t>ISO9000</a:t>
            </a:r>
            <a:r>
              <a:rPr lang="ar-SA" sz="2600" b="1" dirty="0" smtClean="0"/>
              <a:t> و </a:t>
            </a:r>
            <a:r>
              <a:rPr lang="en-US" sz="2600" b="1" dirty="0" smtClean="0"/>
              <a:t>ISO9004</a:t>
            </a:r>
            <a:r>
              <a:rPr lang="ar-SA" sz="2600" b="1" dirty="0" smtClean="0"/>
              <a:t> در هنگام تدوين اين استاندارد مد نظر قرار گرفته است .</a:t>
            </a: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5186"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رويكرد فر‌‌آيندي</a:t>
            </a:r>
            <a:endParaRPr lang="en-US" b="0" smtClean="0"/>
          </a:p>
        </p:txBody>
      </p:sp>
      <p:sp>
        <p:nvSpPr>
          <p:cNvPr id="6147" name="Rectangle 3"/>
          <p:cNvSpPr>
            <a:spLocks noGrp="1" noChangeArrowheads="1"/>
          </p:cNvSpPr>
          <p:nvPr>
            <p:ph type="body" idx="1"/>
          </p:nvPr>
        </p:nvSpPr>
        <p:spPr>
          <a:xfrm>
            <a:off x="163513" y="911225"/>
            <a:ext cx="9571037" cy="5873750"/>
          </a:xfrm>
        </p:spPr>
        <p:txBody>
          <a:bodyPr/>
          <a:lstStyle/>
          <a:p>
            <a:pPr marL="0" indent="0" algn="justLow">
              <a:lnSpc>
                <a:spcPct val="95000"/>
              </a:lnSpc>
              <a:spcBef>
                <a:spcPct val="30000"/>
              </a:spcBef>
              <a:buFont typeface="Wingdings" pitchFamily="2" charset="2"/>
              <a:buChar char="q"/>
            </a:pPr>
            <a:r>
              <a:rPr lang="ar-SA" b="1" smtClean="0"/>
              <a:t>اين استاندارد پذيرش يك رويكرد فرآيندي را در هنگام ايجاد ، بكار گيري و بهبود اثر بخشي سيستم مديريت كيفيت بمنظور افزايش رضايت مشتري از طريق بر آورده كردن خواسته هاي مشتري تر غيب مي نمايد .</a:t>
            </a:r>
          </a:p>
          <a:p>
            <a:pPr marL="0" indent="0" algn="justLow">
              <a:lnSpc>
                <a:spcPct val="95000"/>
              </a:lnSpc>
              <a:spcBef>
                <a:spcPct val="30000"/>
              </a:spcBef>
              <a:buFont typeface="Wingdings" pitchFamily="2" charset="2"/>
              <a:buChar char="q"/>
            </a:pPr>
            <a:r>
              <a:rPr lang="ar-SA" b="1" smtClean="0"/>
              <a:t>براي كاركرد اثر بخش يك سازمان فعاليتهاي مرتبط بهم متعددي مي بايد شناسايي شده و مديريت گردد. فعاليتي كه طي استفاده از منابع و با مديريت كردن آن تبديل درونداد ها به بروندادهارا ميسر مي سازد مي تواند به عنوان يك فرآيند درنظر گرفته شود . غالباً برونداد يك فرآيندمستقيماً دروندادفر آيند بعدي راتشكيل مي دهد .</a:t>
            </a:r>
          </a:p>
          <a:p>
            <a:pPr marL="0" indent="0" algn="justLow">
              <a:lnSpc>
                <a:spcPct val="95000"/>
              </a:lnSpc>
              <a:spcBef>
                <a:spcPct val="30000"/>
              </a:spcBef>
              <a:buFont typeface="Wingdings" pitchFamily="2" charset="2"/>
              <a:buChar char="q"/>
            </a:pPr>
            <a:r>
              <a:rPr lang="ar-SA" b="1" smtClean="0"/>
              <a:t>بكار گيري سيستمي از فرآيندها در درون يك سازمان همراه بامشخص كردن و تعامل اين فر آيندها و مديريت كردن آنها ً رويكرد فرآيندي ً ناميده مي شود.</a:t>
            </a: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282" name="Rectangle 2"/>
          <p:cNvSpPr>
            <a:spLocks noGrp="1" noChangeArrowheads="1"/>
          </p:cNvSpPr>
          <p:nvPr>
            <p:ph type="title"/>
          </p:nvPr>
        </p:nvSpPr>
        <p:spPr>
          <a:xfrm>
            <a:off x="0" y="217488"/>
            <a:ext cx="9859963" cy="534987"/>
          </a:xfrm>
          <a:solidFill>
            <a:srgbClr val="0000FF"/>
          </a:solidFill>
        </p:spPr>
        <p:txBody>
          <a:bodyPr/>
          <a:lstStyle/>
          <a:p>
            <a:pPr>
              <a:defRPr/>
            </a:pPr>
            <a:r>
              <a:rPr lang="ar-SA" sz="4000" smtClean="0"/>
              <a:t>رويكرد فر‌‌آيندي</a:t>
            </a:r>
            <a:endParaRPr lang="en-US" sz="4000" b="0" smtClean="0"/>
          </a:p>
        </p:txBody>
      </p:sp>
      <p:sp>
        <p:nvSpPr>
          <p:cNvPr id="7171" name="Rectangle 3"/>
          <p:cNvSpPr>
            <a:spLocks noGrp="1" noChangeArrowheads="1"/>
          </p:cNvSpPr>
          <p:nvPr>
            <p:ph type="body" idx="1"/>
          </p:nvPr>
        </p:nvSpPr>
        <p:spPr>
          <a:xfrm>
            <a:off x="134938" y="996950"/>
            <a:ext cx="9571037" cy="5627688"/>
          </a:xfrm>
        </p:spPr>
        <p:txBody>
          <a:bodyPr/>
          <a:lstStyle/>
          <a:p>
            <a:pPr marL="0" indent="0" algn="just">
              <a:buFont typeface="Wingdings" pitchFamily="2" charset="2"/>
              <a:buChar char="q"/>
            </a:pPr>
            <a:r>
              <a:rPr lang="ar-SA" b="1" smtClean="0"/>
              <a:t>يكي از مزاياي ً رويكردً فرآيندي ً كنترل مداومي است كه بر روي ارتباط بين تك به تك فر آيندها در درون سيستم فرآيندها و همچنين بر تركيب و تعامل آنها فراهم مي كند .</a:t>
            </a:r>
          </a:p>
          <a:p>
            <a:pPr marL="0" indent="0" algn="just">
              <a:buFont typeface="Wingdings" pitchFamily="2" charset="2"/>
              <a:buChar char="q"/>
            </a:pPr>
            <a:r>
              <a:rPr lang="ar-SA" b="1" smtClean="0"/>
              <a:t>هنگام بكارگيري چنين رويكردي در يك سيستم مديريت كيفيت ، اين رويكرد بر اهميت موارد زير تاكيد دارد :</a:t>
            </a:r>
          </a:p>
          <a:p>
            <a:pPr marL="0" indent="0" algn="just">
              <a:buFont typeface="Wingdings" pitchFamily="2" charset="2"/>
              <a:buChar char="q"/>
            </a:pPr>
            <a:r>
              <a:rPr lang="ar-SA" b="1" smtClean="0"/>
              <a:t>درك و برآورده كردن الزمات </a:t>
            </a:r>
          </a:p>
          <a:p>
            <a:pPr marL="0" indent="0" algn="just">
              <a:buFont typeface="Wingdings" pitchFamily="2" charset="2"/>
              <a:buChar char="q"/>
            </a:pPr>
            <a:r>
              <a:rPr lang="ar-SA" b="1" smtClean="0"/>
              <a:t>نياز به در نظر گرفتن فرآيندها بر حسب ارزش افزوده </a:t>
            </a:r>
          </a:p>
          <a:p>
            <a:pPr marL="0" indent="0" algn="just">
              <a:buFont typeface="Wingdings" pitchFamily="2" charset="2"/>
              <a:buChar char="q"/>
            </a:pPr>
            <a:r>
              <a:rPr lang="ar-SA" b="1" smtClean="0"/>
              <a:t>دستيابي به نتايج مربوط به عملكرد و اثر بخشي فرآيند و</a:t>
            </a:r>
          </a:p>
          <a:p>
            <a:pPr marL="0" indent="0" algn="just">
              <a:buFont typeface="Wingdings" pitchFamily="2" charset="2"/>
              <a:buChar char="q"/>
            </a:pPr>
            <a:r>
              <a:rPr lang="ar-SA" b="1" smtClean="0"/>
              <a:t>بهبود مداوم فرآيندها بر پايه اندازه گيري مبتني بر عينيت .</a:t>
            </a: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3988" y="977900"/>
            <a:ext cx="9571037" cy="5381625"/>
          </a:xfrm>
        </p:spPr>
        <p:txBody>
          <a:bodyPr/>
          <a:lstStyle/>
          <a:p>
            <a:pPr marL="0" indent="0" algn="justLow">
              <a:buFont typeface="Wingdings" pitchFamily="2" charset="2"/>
              <a:buChar char="q"/>
            </a:pPr>
            <a:r>
              <a:rPr lang="ar-SA" b="1" smtClean="0"/>
              <a:t>الگوي يك سيستم مديريت كيفيت مبتني بر فرآيند كه در</a:t>
            </a:r>
            <a:r>
              <a:rPr lang="fa-IR" b="1" smtClean="0"/>
              <a:t> شکل</a:t>
            </a:r>
            <a:r>
              <a:rPr lang="ar-SA" b="1" smtClean="0"/>
              <a:t> نشان داده شده است ارتباط مابين فرآيندهاي معرفي شده در بندهاي 4 تا 8 اين استاندارد رانمايش مي دهد .</a:t>
            </a:r>
          </a:p>
          <a:p>
            <a:pPr marL="0" indent="0" algn="justLow">
              <a:buFont typeface="Wingdings" pitchFamily="2" charset="2"/>
              <a:buChar char="q"/>
            </a:pPr>
            <a:r>
              <a:rPr lang="ar-SA" b="1" smtClean="0"/>
              <a:t>اين شكل نشان مي دهد كه مشتريان نقش مهمي در تعيين الزامات و يا خواسته ها به عنوان دروندادها دارا مي باشند . پايش رضايت مشتري مستلزم ارزيابي اطلاعات راجع به تلقي مشتري در اين مورد است كه آيا سازمان توانسته خواسته هاي مشتري را بر آورده نمايد يا نه .</a:t>
            </a:r>
          </a:p>
          <a:p>
            <a:pPr marL="0" indent="0" algn="justLow">
              <a:buFont typeface="Wingdings" pitchFamily="2" charset="2"/>
              <a:buChar char="q"/>
            </a:pPr>
            <a:r>
              <a:rPr lang="ar-SA" b="1" smtClean="0"/>
              <a:t>الگوي نشان داده شده در شكل  يك تمامي الزامات اين استاندارد را در بر مي گيرد ولي فرآيندها را به تفصيل نشان نمي دهد .</a:t>
            </a:r>
          </a:p>
        </p:txBody>
      </p:sp>
      <p:sp>
        <p:nvSpPr>
          <p:cNvPr id="3811333" name="Rectangle 5"/>
          <p:cNvSpPr>
            <a:spLocks noGrp="1" noChangeArrowheads="1"/>
          </p:cNvSpPr>
          <p:nvPr>
            <p:ph type="title"/>
          </p:nvPr>
        </p:nvSpPr>
        <p:spPr>
          <a:xfrm>
            <a:off x="66675" y="214313"/>
            <a:ext cx="9772650" cy="534987"/>
          </a:xfrm>
          <a:solidFill>
            <a:srgbClr val="0000FF"/>
          </a:solidFill>
        </p:spPr>
        <p:txBody>
          <a:bodyPr/>
          <a:lstStyle/>
          <a:p>
            <a:pPr>
              <a:defRPr/>
            </a:pPr>
            <a:r>
              <a:rPr lang="ar-SA" smtClean="0"/>
              <a:t>رويكرد فر‌‌آيندي</a:t>
            </a:r>
            <a:endParaRPr lang="en-US"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5251" name="Text Box 3">
            <a:hlinkClick r:id="rId3" action="ppaction://hlinkfile"/>
          </p:cNvPr>
          <p:cNvSpPr txBox="1">
            <a:spLocks noChangeArrowheads="1"/>
          </p:cNvSpPr>
          <p:nvPr/>
        </p:nvSpPr>
        <p:spPr bwMode="auto">
          <a:xfrm>
            <a:off x="0" y="1447800"/>
            <a:ext cx="9906000" cy="427038"/>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en-US" sz="2800" b="1" u="sng" dirty="0">
                <a:effectLst>
                  <a:outerShdw blurRad="38100" dist="38100" dir="2700000" algn="tl">
                    <a:srgbClr val="C0C0C0"/>
                  </a:outerShdw>
                </a:effectLst>
                <a:latin typeface="Tahoma" pitchFamily="34" charset="0"/>
                <a:cs typeface="B Yagut" pitchFamily="2" charset="-78"/>
              </a:rPr>
              <a:t>I</a:t>
            </a:r>
            <a:r>
              <a:rPr lang="en-US" sz="2800" b="1" dirty="0">
                <a:effectLst>
                  <a:outerShdw blurRad="38100" dist="38100" dir="2700000" algn="tl">
                    <a:srgbClr val="C0C0C0"/>
                  </a:outerShdw>
                </a:effectLst>
                <a:latin typeface="Tahoma" pitchFamily="34" charset="0"/>
                <a:cs typeface="B Yagut" pitchFamily="2" charset="-78"/>
              </a:rPr>
              <a:t>nternational </a:t>
            </a:r>
            <a:r>
              <a:rPr lang="en-US" sz="2800" b="1" u="sng" dirty="0">
                <a:effectLst>
                  <a:outerShdw blurRad="38100" dist="38100" dir="2700000" algn="tl">
                    <a:srgbClr val="C0C0C0"/>
                  </a:outerShdw>
                </a:effectLst>
                <a:latin typeface="Tahoma" pitchFamily="34" charset="0"/>
                <a:cs typeface="B Yagut" pitchFamily="2" charset="-78"/>
              </a:rPr>
              <a:t>O</a:t>
            </a:r>
            <a:r>
              <a:rPr lang="en-US" sz="2800" b="1" dirty="0">
                <a:effectLst>
                  <a:outerShdw blurRad="38100" dist="38100" dir="2700000" algn="tl">
                    <a:srgbClr val="C0C0C0"/>
                  </a:outerShdw>
                </a:effectLst>
                <a:latin typeface="Tahoma" pitchFamily="34" charset="0"/>
                <a:cs typeface="B Yagut" pitchFamily="2" charset="-78"/>
              </a:rPr>
              <a:t>rganization for </a:t>
            </a:r>
            <a:r>
              <a:rPr lang="en-US" sz="2800" b="1" u="sng" dirty="0">
                <a:effectLst>
                  <a:outerShdw blurRad="38100" dist="38100" dir="2700000" algn="tl">
                    <a:srgbClr val="C0C0C0"/>
                  </a:outerShdw>
                </a:effectLst>
                <a:latin typeface="Tahoma" pitchFamily="34" charset="0"/>
                <a:cs typeface="B Yagut" pitchFamily="2" charset="-78"/>
              </a:rPr>
              <a:t>S</a:t>
            </a:r>
            <a:r>
              <a:rPr lang="en-US" sz="2800" b="1" dirty="0">
                <a:effectLst>
                  <a:outerShdw blurRad="38100" dist="38100" dir="2700000" algn="tl">
                    <a:srgbClr val="C0C0C0"/>
                  </a:outerShdw>
                </a:effectLst>
                <a:latin typeface="Tahoma" pitchFamily="34" charset="0"/>
                <a:cs typeface="B Yagut" pitchFamily="2" charset="-78"/>
              </a:rPr>
              <a:t>tandardization</a:t>
            </a:r>
            <a:r>
              <a:rPr lang="ar-SA" sz="2800" b="1" u="sng" dirty="0">
                <a:effectLst>
                  <a:outerShdw blurRad="38100" dist="38100" dir="2700000" algn="tl">
                    <a:srgbClr val="C0C0C0"/>
                  </a:outerShdw>
                </a:effectLst>
                <a:latin typeface="Tahoma" pitchFamily="34" charset="0"/>
                <a:cs typeface="B Yagut" pitchFamily="2" charset="-78"/>
              </a:rPr>
              <a:t> </a:t>
            </a:r>
            <a:endParaRPr lang="fa-IR" sz="2800" b="1" u="sng" dirty="0">
              <a:effectLst>
                <a:outerShdw blurRad="38100" dist="38100" dir="2700000" algn="tl">
                  <a:srgbClr val="C0C0C0"/>
                </a:outerShdw>
              </a:effectLst>
              <a:latin typeface="Tahoma" pitchFamily="34" charset="0"/>
              <a:cs typeface="B Yagut" pitchFamily="2" charset="-78"/>
            </a:endParaRPr>
          </a:p>
        </p:txBody>
      </p:sp>
      <p:sp>
        <p:nvSpPr>
          <p:cNvPr id="3765252" name="Text Box 4"/>
          <p:cNvSpPr txBox="1">
            <a:spLocks noChangeArrowheads="1"/>
          </p:cNvSpPr>
          <p:nvPr/>
        </p:nvSpPr>
        <p:spPr bwMode="auto">
          <a:xfrm>
            <a:off x="0" y="2819400"/>
            <a:ext cx="9740900" cy="3200400"/>
          </a:xfrm>
          <a:prstGeom prst="rect">
            <a:avLst/>
          </a:prstGeom>
          <a:noFill/>
          <a:ln w="9525" algn="ctr">
            <a:noFill/>
            <a:miter lim="800000"/>
            <a:headEnd/>
            <a:tailEnd/>
          </a:ln>
        </p:spPr>
        <p:txBody>
          <a:bodyPr lIns="0" tIns="0" rIns="0" bIns="0">
            <a:spAutoFit/>
          </a:bodyPr>
          <a:lstStyle/>
          <a:p>
            <a:pPr marL="533400" indent="-533400">
              <a:spcBef>
                <a:spcPct val="50000"/>
              </a:spcBef>
              <a:buClr>
                <a:schemeClr val="tx1"/>
              </a:buClr>
            </a:pPr>
            <a:r>
              <a:rPr lang="fa-IR" sz="2000" b="1" dirty="0">
                <a:latin typeface="Tahoma" pitchFamily="34" charset="0"/>
                <a:ea typeface="B Yagut"/>
                <a:cs typeface="B Yagut"/>
              </a:rPr>
              <a:t>در سال 1946 نمايندگان 25 کشور در لندن اجتماع کردند و تصميم به ايجاد يک سازمان بين المللي جديد گرفتند.</a:t>
            </a:r>
          </a:p>
          <a:p>
            <a:pPr marL="533400" indent="-533400">
              <a:spcBef>
                <a:spcPct val="50000"/>
              </a:spcBef>
              <a:buClr>
                <a:schemeClr val="tx1"/>
              </a:buClr>
            </a:pPr>
            <a:r>
              <a:rPr lang="fa-IR" sz="2000" b="1" dirty="0">
                <a:latin typeface="Tahoma" pitchFamily="34" charset="0"/>
                <a:ea typeface="B Yagut"/>
                <a:cs typeface="B Yagut"/>
              </a:rPr>
              <a:t>هدف از اين سازمان « آسان سازي همکاري و يکسان سازي بين المللي در استانداردها صنعتي » بود. </a:t>
            </a:r>
          </a:p>
          <a:p>
            <a:pPr marL="533400" indent="-533400">
              <a:spcBef>
                <a:spcPct val="50000"/>
              </a:spcBef>
              <a:buClr>
                <a:schemeClr val="tx1"/>
              </a:buClr>
            </a:pPr>
            <a:r>
              <a:rPr lang="fa-IR" sz="2000" b="1" dirty="0">
                <a:latin typeface="Tahoma" pitchFamily="34" charset="0"/>
                <a:ea typeface="B Yagut"/>
                <a:cs typeface="B Yagut"/>
              </a:rPr>
              <a:t>اين سازمان جديد </a:t>
            </a:r>
            <a:r>
              <a:rPr lang="en-US" sz="2000" b="1" dirty="0">
                <a:latin typeface="Tahoma" pitchFamily="34" charset="0"/>
                <a:ea typeface="B Yagut"/>
                <a:cs typeface="B Yagut"/>
              </a:rPr>
              <a:t>ISO</a:t>
            </a:r>
            <a:r>
              <a:rPr lang="fa-IR" sz="2000" b="1" dirty="0">
                <a:latin typeface="Tahoma" pitchFamily="34" charset="0"/>
                <a:ea typeface="B Yagut"/>
                <a:cs typeface="B Yagut"/>
              </a:rPr>
              <a:t> در 23 فوريه 1947 کار خود را به طور رسمي آغاز نمود. </a:t>
            </a:r>
          </a:p>
          <a:p>
            <a:pPr marL="533400" indent="-533400">
              <a:spcBef>
                <a:spcPct val="50000"/>
              </a:spcBef>
              <a:buClr>
                <a:schemeClr val="tx1"/>
              </a:buClr>
            </a:pPr>
            <a:r>
              <a:rPr lang="fa-IR" sz="2000" b="1" dirty="0">
                <a:latin typeface="Tahoma" pitchFamily="34" charset="0"/>
                <a:ea typeface="B Yagut"/>
                <a:cs typeface="B Yagut"/>
              </a:rPr>
              <a:t>از سال 1947 تاکنون سازمان </a:t>
            </a:r>
            <a:r>
              <a:rPr lang="en-US" sz="2000" b="1" dirty="0">
                <a:latin typeface="Tahoma" pitchFamily="34" charset="0"/>
                <a:ea typeface="B Yagut"/>
                <a:cs typeface="B Yagut"/>
              </a:rPr>
              <a:t>ISO</a:t>
            </a:r>
            <a:r>
              <a:rPr lang="fa-IR" sz="2000" b="1" dirty="0">
                <a:latin typeface="Tahoma" pitchFamily="34" charset="0"/>
                <a:ea typeface="B Yagut"/>
                <a:cs typeface="B Yagut"/>
              </a:rPr>
              <a:t> بيش از 13700 استاندارد بين المللي منتشر کرده است.</a:t>
            </a:r>
          </a:p>
          <a:p>
            <a:pPr marL="533400" indent="-533400">
              <a:spcBef>
                <a:spcPct val="50000"/>
              </a:spcBef>
              <a:buClr>
                <a:schemeClr val="tx1"/>
              </a:buClr>
            </a:pPr>
            <a:r>
              <a:rPr lang="fa-IR" sz="2000" b="1" dirty="0">
                <a:latin typeface="Tahoma" pitchFamily="34" charset="0"/>
                <a:ea typeface="B Yagut"/>
                <a:cs typeface="B Yagut"/>
              </a:rPr>
              <a:t>دامنه برنامه کاري سازمان </a:t>
            </a:r>
            <a:r>
              <a:rPr lang="en-US" sz="2000" b="1" dirty="0">
                <a:latin typeface="Tahoma" pitchFamily="34" charset="0"/>
                <a:ea typeface="B Yagut"/>
                <a:cs typeface="B Yagut"/>
              </a:rPr>
              <a:t>ISO</a:t>
            </a:r>
            <a:r>
              <a:rPr lang="fa-IR" sz="2000" b="1" dirty="0">
                <a:latin typeface="Tahoma" pitchFamily="34" charset="0"/>
                <a:ea typeface="B Yagut"/>
                <a:cs typeface="B Yagut"/>
              </a:rPr>
              <a:t> از استانداردهايي براي فعاليتهاي سنتي مثل کشاورزي وساختمان سازي ، مهندسي مکانيک، تجهيزات و فن آوري اطلاعات را شامل مي شود.</a:t>
            </a:r>
          </a:p>
          <a:p>
            <a:pPr marL="533400" indent="-533400">
              <a:spcBef>
                <a:spcPct val="50000"/>
              </a:spcBef>
              <a:buClr>
                <a:schemeClr val="tx1"/>
              </a:buClr>
            </a:pPr>
            <a:r>
              <a:rPr lang="fa-IR" sz="2000" b="1" dirty="0">
                <a:latin typeface="Tahoma" pitchFamily="34" charset="0"/>
                <a:ea typeface="B Yagut"/>
                <a:cs typeface="B Yagut"/>
              </a:rPr>
              <a:t>در حال حاضر ايزو شبکه اي از موسسات استاندارد ملي 147 کشور دنيا ست</a:t>
            </a:r>
            <a:endParaRPr lang="en-US" sz="2000" b="1" dirty="0">
              <a:latin typeface="Tahoma" pitchFamily="34" charset="0"/>
              <a:ea typeface="B Yagut"/>
              <a:cs typeface="B Yagut"/>
            </a:endParaRPr>
          </a:p>
        </p:txBody>
      </p:sp>
      <p:sp>
        <p:nvSpPr>
          <p:cNvPr id="3765253" name="Text Box 5"/>
          <p:cNvSpPr txBox="1">
            <a:spLocks noChangeArrowheads="1"/>
          </p:cNvSpPr>
          <p:nvPr/>
        </p:nvSpPr>
        <p:spPr bwMode="auto">
          <a:xfrm>
            <a:off x="0" y="1981200"/>
            <a:ext cx="9906000" cy="549275"/>
          </a:xfrm>
          <a:prstGeom prst="rect">
            <a:avLst/>
          </a:prstGeom>
          <a:noFill/>
          <a:ln w="9525" algn="ctr">
            <a:noFill/>
            <a:miter lim="800000"/>
            <a:headEnd/>
            <a:tailEnd/>
          </a:ln>
          <a:effectLst/>
        </p:spPr>
        <p:txBody>
          <a:bodyPr lIns="0" tIns="0" rIns="0" bIns="0">
            <a:spAutoFit/>
          </a:bodyPr>
          <a:lstStyle/>
          <a:p>
            <a:pPr algn="ctr">
              <a:spcBef>
                <a:spcPct val="50000"/>
              </a:spcBef>
              <a:buClr>
                <a:schemeClr val="tx1"/>
              </a:buClr>
              <a:defRPr/>
            </a:pPr>
            <a:r>
              <a:rPr lang="en-US" sz="3600" b="1" dirty="0">
                <a:solidFill>
                  <a:schemeClr val="tx2"/>
                </a:solidFill>
                <a:effectLst>
                  <a:outerShdw blurRad="38100" dist="38100" dir="2700000" algn="tl">
                    <a:srgbClr val="C0C0C0"/>
                  </a:outerShdw>
                </a:effectLst>
                <a:latin typeface="Tahoma" pitchFamily="34" charset="0"/>
                <a:cs typeface="B Yagut" pitchFamily="2" charset="-78"/>
              </a:rPr>
              <a:t>ISO</a:t>
            </a:r>
            <a:r>
              <a:rPr lang="fa-IR" sz="3600" b="1" dirty="0">
                <a:solidFill>
                  <a:schemeClr val="tx2"/>
                </a:solidFill>
                <a:effectLst>
                  <a:outerShdw blurRad="38100" dist="38100" dir="2700000" algn="tl">
                    <a:srgbClr val="C0C0C0"/>
                  </a:outerShdw>
                </a:effectLst>
                <a:latin typeface="Tahoma" pitchFamily="34" charset="0"/>
                <a:cs typeface="B Yagut" pitchFamily="2" charset="-78"/>
              </a:rPr>
              <a:t> سازماني بين المللي براي استاندارد سازي</a:t>
            </a:r>
            <a:endParaRPr lang="en-US" sz="3600" b="1" dirty="0">
              <a:solidFill>
                <a:schemeClr val="tx2"/>
              </a:solidFill>
              <a:effectLst>
                <a:outerShdw blurRad="38100" dist="38100" dir="2700000" algn="tl">
                  <a:srgbClr val="C0C0C0"/>
                </a:outerShdw>
              </a:effectLst>
              <a:latin typeface="Tahoma" pitchFamily="34" charset="0"/>
              <a:cs typeface="B Yagut" pitchFamily="2" charset="-78"/>
            </a:endParaRPr>
          </a:p>
        </p:txBody>
      </p:sp>
      <p:sp>
        <p:nvSpPr>
          <p:cNvPr id="3765255" name="Rectangle 7"/>
          <p:cNvSpPr>
            <a:spLocks noGrp="1" noChangeArrowheads="1"/>
          </p:cNvSpPr>
          <p:nvPr>
            <p:ph type="title"/>
          </p:nvPr>
        </p:nvSpPr>
        <p:spPr>
          <a:xfrm>
            <a:off x="0" y="238125"/>
            <a:ext cx="9772650" cy="534988"/>
          </a:xfrm>
          <a:solidFill>
            <a:srgbClr val="0000FF"/>
          </a:solidFill>
        </p:spPr>
        <p:txBody>
          <a:bodyPr/>
          <a:lstStyle/>
          <a:p>
            <a:pPr>
              <a:defRPr/>
            </a:pPr>
            <a:r>
              <a:rPr lang="fa-IR" dirty="0" smtClean="0">
                <a:ea typeface="+mj-ea"/>
              </a:rPr>
              <a:t>آشنايي با </a:t>
            </a:r>
            <a:r>
              <a:rPr lang="en-US" dirty="0" smtClean="0">
                <a:ea typeface="+mj-ea"/>
              </a:rPr>
              <a:t>ISO</a:t>
            </a:r>
            <a:endParaRPr lang="en-US" altLang="en-US" dirty="0" smtClean="0">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765251"/>
                                        </p:tgtEl>
                                        <p:attrNameLst>
                                          <p:attrName>style.visibility</p:attrName>
                                        </p:attrNameLst>
                                      </p:cBhvr>
                                      <p:to>
                                        <p:strVal val="visible"/>
                                      </p:to>
                                    </p:set>
                                    <p:animEffect transition="in" filter="box(in)">
                                      <p:cBhvr>
                                        <p:cTn id="7" dur="500"/>
                                        <p:tgtEl>
                                          <p:spTgt spid="376525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765253"/>
                                        </p:tgtEl>
                                        <p:attrNameLst>
                                          <p:attrName>style.visibility</p:attrName>
                                        </p:attrNameLst>
                                      </p:cBhvr>
                                      <p:to>
                                        <p:strVal val="visible"/>
                                      </p:to>
                                    </p:set>
                                    <p:animEffect transition="in" filter="box(in)">
                                      <p:cBhvr>
                                        <p:cTn id="11" dur="500"/>
                                        <p:tgtEl>
                                          <p:spTgt spid="376525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65252"/>
                                        </p:tgtEl>
                                        <p:attrNameLst>
                                          <p:attrName>style.visibility</p:attrName>
                                        </p:attrNameLst>
                                      </p:cBhvr>
                                      <p:to>
                                        <p:strVal val="visible"/>
                                      </p:to>
                                    </p:set>
                                    <p:animEffect transition="in" filter="box(in)">
                                      <p:cBhvr>
                                        <p:cTn id="16" dur="500"/>
                                        <p:tgtEl>
                                          <p:spTgt spid="3765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5251" grpId="0"/>
      <p:bldP spid="3765252" grpId="0"/>
      <p:bldP spid="3765253"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3378" name="Rectangle 2"/>
          <p:cNvSpPr>
            <a:spLocks noGrp="1" noChangeArrowheads="1"/>
          </p:cNvSpPr>
          <p:nvPr>
            <p:ph type="title"/>
          </p:nvPr>
        </p:nvSpPr>
        <p:spPr>
          <a:xfrm>
            <a:off x="0" y="217488"/>
            <a:ext cx="9859963" cy="534987"/>
          </a:xfrm>
          <a:solidFill>
            <a:srgbClr val="0000FF"/>
          </a:solidFill>
        </p:spPr>
        <p:txBody>
          <a:bodyPr/>
          <a:lstStyle/>
          <a:p>
            <a:pPr>
              <a:defRPr/>
            </a:pPr>
            <a:r>
              <a:rPr lang="ar-SA" sz="3200" smtClean="0"/>
              <a:t>الگوي سيستم مديريت كيفيت مبتني بر فرآين</a:t>
            </a:r>
            <a:r>
              <a:rPr lang="fa-IR" sz="3200" smtClean="0"/>
              <a:t>د</a:t>
            </a:r>
            <a:endParaRPr lang="en-US" sz="3200" smtClean="0">
              <a:solidFill>
                <a:srgbClr val="000099"/>
              </a:solidFill>
            </a:endParaRPr>
          </a:p>
        </p:txBody>
      </p:sp>
      <p:sp>
        <p:nvSpPr>
          <p:cNvPr id="3813379" name="Oval 3">
            <a:hlinkClick r:id="rId3" action="ppaction://hlinksldjump"/>
          </p:cNvPr>
          <p:cNvSpPr>
            <a:spLocks noChangeArrowheads="1"/>
          </p:cNvSpPr>
          <p:nvPr/>
        </p:nvSpPr>
        <p:spPr bwMode="auto">
          <a:xfrm>
            <a:off x="2809875" y="1941513"/>
            <a:ext cx="4254500" cy="4254500"/>
          </a:xfrm>
          <a:prstGeom prst="ellipse">
            <a:avLst/>
          </a:prstGeom>
          <a:noFill/>
          <a:ln w="12700" cap="sq" algn="ctr">
            <a:solidFill>
              <a:schemeClr val="tx1"/>
            </a:solidFill>
            <a:round/>
            <a:headEnd type="none" w="sm" len="sm"/>
            <a:tailEnd type="none" w="sm" len="sm"/>
          </a:ln>
          <a:effectLst/>
        </p:spPr>
        <p:txBody>
          <a:bodyPr wrap="none" anchor="ctr"/>
          <a:lstStyle/>
          <a:p>
            <a:pPr marL="609600" indent="-609600" algn="ctr" defTabSz="974725" eaLnBrk="0" hangingPunct="0">
              <a:spcBef>
                <a:spcPct val="50000"/>
              </a:spcBef>
              <a:defRPr/>
            </a:pPr>
            <a:r>
              <a:rPr lang="en-US" b="1">
                <a:latin typeface="Arial" charset="0"/>
              </a:rPr>
              <a:t>QMS</a:t>
            </a:r>
          </a:p>
        </p:txBody>
      </p:sp>
      <p:grpSp>
        <p:nvGrpSpPr>
          <p:cNvPr id="2" name="Group 4"/>
          <p:cNvGrpSpPr>
            <a:grpSpLocks/>
          </p:cNvGrpSpPr>
          <p:nvPr/>
        </p:nvGrpSpPr>
        <p:grpSpPr bwMode="auto">
          <a:xfrm>
            <a:off x="728663" y="1927225"/>
            <a:ext cx="1141412" cy="4284663"/>
            <a:chOff x="459" y="1214"/>
            <a:chExt cx="719" cy="2699"/>
          </a:xfrm>
          <a:noFill/>
        </p:grpSpPr>
        <p:sp>
          <p:nvSpPr>
            <p:cNvPr id="3813381" name="Rectangle 5"/>
            <p:cNvSpPr>
              <a:spLocks noChangeArrowheads="1"/>
            </p:cNvSpPr>
            <p:nvPr/>
          </p:nvSpPr>
          <p:spPr bwMode="auto">
            <a:xfrm>
              <a:off x="459" y="1214"/>
              <a:ext cx="719" cy="2699"/>
            </a:xfrm>
            <a:prstGeom prst="rect">
              <a:avLst/>
            </a:prstGeom>
            <a:grpFill/>
            <a:ln w="12700" cap="sq">
              <a:solidFill>
                <a:schemeClr val="tx1"/>
              </a:solidFill>
              <a:miter lim="800000"/>
              <a:headEnd type="none" w="sm" len="sm"/>
              <a:tailEnd type="none" w="sm" len="sm"/>
            </a:ln>
            <a:effectLst/>
          </p:spPr>
          <p:txBody>
            <a:bodyPr wrap="none" anchorCtr="1"/>
            <a:lstStyle/>
            <a:p>
              <a:pPr marL="609600" indent="-609600" algn="ctr" defTabSz="974725" eaLnBrk="0" hangingPunct="0">
                <a:defRPr/>
              </a:pPr>
              <a:r>
                <a:rPr lang="ar-SA" sz="3200" b="1">
                  <a:latin typeface="Arial" charset="0"/>
                </a:rPr>
                <a:t>مشتري</a:t>
              </a:r>
              <a:endParaRPr lang="en-US" sz="3200" b="1">
                <a:latin typeface="Arial" charset="0"/>
              </a:endParaRPr>
            </a:p>
            <a:p>
              <a:pPr marL="609600" indent="-609600" algn="ctr" defTabSz="974725" eaLnBrk="0" hangingPunct="0">
                <a:spcBef>
                  <a:spcPct val="50000"/>
                </a:spcBef>
                <a:defRPr/>
              </a:pPr>
              <a:endParaRPr lang="en-US" sz="3200" b="1">
                <a:latin typeface="Arial" charset="0"/>
              </a:endParaRPr>
            </a:p>
          </p:txBody>
        </p:sp>
        <p:sp>
          <p:nvSpPr>
            <p:cNvPr id="3813382" name="Rectangle 6"/>
            <p:cNvSpPr>
              <a:spLocks noChangeArrowheads="1"/>
            </p:cNvSpPr>
            <p:nvPr/>
          </p:nvSpPr>
          <p:spPr bwMode="auto">
            <a:xfrm>
              <a:off x="498" y="3304"/>
              <a:ext cx="635" cy="227"/>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fa-IR" sz="2000" b="1">
                  <a:latin typeface="Times New Roman" pitchFamily="18" charset="0"/>
                  <a:cs typeface="B Titr" pitchFamily="2" charset="-78"/>
                </a:rPr>
                <a:t>خواسته ها</a:t>
              </a:r>
              <a:endParaRPr lang="en-US" sz="2000" b="1">
                <a:latin typeface="Times New Roman" pitchFamily="18" charset="0"/>
              </a:endParaRPr>
            </a:p>
          </p:txBody>
        </p:sp>
      </p:grpSp>
      <p:sp>
        <p:nvSpPr>
          <p:cNvPr id="3813383" name="Rectangle 7"/>
          <p:cNvSpPr>
            <a:spLocks noChangeArrowheads="1"/>
          </p:cNvSpPr>
          <p:nvPr/>
        </p:nvSpPr>
        <p:spPr bwMode="auto">
          <a:xfrm>
            <a:off x="4059238" y="5103813"/>
            <a:ext cx="1627187" cy="712787"/>
          </a:xfrm>
          <a:prstGeom prst="rect">
            <a:avLst/>
          </a:prstGeom>
          <a:noFill/>
          <a:ln w="12700" cap="sq">
            <a:solidFill>
              <a:schemeClr val="tx1"/>
            </a:solidFill>
            <a:miter lim="800000"/>
            <a:headEnd type="none" w="sm" len="sm"/>
            <a:tailEnd type="none" w="sm" len="sm"/>
          </a:ln>
          <a:effectLst/>
        </p:spPr>
        <p:txBody>
          <a:bodyPr wrap="none" anchor="ctr"/>
          <a:lstStyle/>
          <a:p>
            <a:pPr algn="ctr" eaLnBrk="0" hangingPunct="0">
              <a:defRPr/>
            </a:pPr>
            <a:r>
              <a:rPr lang="fa-IR" sz="1800" b="1">
                <a:latin typeface="Times New Roman" pitchFamily="18" charset="0"/>
                <a:cs typeface="B Titr" pitchFamily="2" charset="-78"/>
              </a:rPr>
              <a:t>پديد آوري</a:t>
            </a:r>
            <a:r>
              <a:rPr lang="ar-SA" sz="1800" b="1">
                <a:latin typeface="Times New Roman" pitchFamily="18" charset="0"/>
                <a:cs typeface="B Titr" pitchFamily="2" charset="-78"/>
              </a:rPr>
              <a:t> محصول</a:t>
            </a:r>
            <a:endParaRPr lang="en-US" sz="1800" b="1">
              <a:latin typeface="Times New Roman" pitchFamily="18" charset="0"/>
            </a:endParaRPr>
          </a:p>
        </p:txBody>
      </p:sp>
      <p:sp>
        <p:nvSpPr>
          <p:cNvPr id="3813384" name="Rectangle 8"/>
          <p:cNvSpPr>
            <a:spLocks noChangeArrowheads="1"/>
          </p:cNvSpPr>
          <p:nvPr/>
        </p:nvSpPr>
        <p:spPr bwMode="auto">
          <a:xfrm>
            <a:off x="2865438" y="3651250"/>
            <a:ext cx="1627187" cy="739775"/>
          </a:xfrm>
          <a:prstGeom prst="rect">
            <a:avLst/>
          </a:prstGeom>
          <a:noFill/>
          <a:ln w="12700" cap="sq" algn="ctr">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مديريت منابع</a:t>
            </a:r>
            <a:endParaRPr lang="en-US" sz="1800" b="1">
              <a:latin typeface="Times New Roman" pitchFamily="18" charset="0"/>
              <a:cs typeface="B Titr" pitchFamily="2" charset="-78"/>
            </a:endParaRPr>
          </a:p>
        </p:txBody>
      </p:sp>
      <p:sp>
        <p:nvSpPr>
          <p:cNvPr id="3813385" name="Rectangle 9"/>
          <p:cNvSpPr>
            <a:spLocks noChangeArrowheads="1"/>
          </p:cNvSpPr>
          <p:nvPr/>
        </p:nvSpPr>
        <p:spPr bwMode="auto">
          <a:xfrm>
            <a:off x="5359400" y="3662363"/>
            <a:ext cx="1641475" cy="739775"/>
          </a:xfrm>
          <a:prstGeom prst="rect">
            <a:avLst/>
          </a:prstGeom>
          <a:noFill/>
          <a:ln w="12700" cap="sq" algn="ctr">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اندازه گيري ، </a:t>
            </a:r>
            <a:endParaRPr lang="fa-IR" sz="1800" b="1">
              <a:latin typeface="Times New Roman" pitchFamily="18" charset="0"/>
              <a:cs typeface="B Titr" pitchFamily="2" charset="-78"/>
            </a:endParaRPr>
          </a:p>
          <a:p>
            <a:pPr algn="ctr" eaLnBrk="0" hangingPunct="0">
              <a:defRPr/>
            </a:pPr>
            <a:r>
              <a:rPr lang="ar-SA" sz="1800" b="1">
                <a:latin typeface="Times New Roman" pitchFamily="18" charset="0"/>
                <a:cs typeface="B Titr" pitchFamily="2" charset="-78"/>
              </a:rPr>
              <a:t> تحليل و بهبود</a:t>
            </a:r>
            <a:endParaRPr lang="en-US" sz="1800" b="1">
              <a:latin typeface="Times New Roman" pitchFamily="18" charset="0"/>
              <a:cs typeface="B Titr" pitchFamily="2" charset="-78"/>
            </a:endParaRPr>
          </a:p>
        </p:txBody>
      </p:sp>
      <p:grpSp>
        <p:nvGrpSpPr>
          <p:cNvPr id="3" name="Group 10"/>
          <p:cNvGrpSpPr>
            <a:grpSpLocks/>
          </p:cNvGrpSpPr>
          <p:nvPr/>
        </p:nvGrpSpPr>
        <p:grpSpPr bwMode="auto">
          <a:xfrm>
            <a:off x="7962900" y="1927225"/>
            <a:ext cx="1127125" cy="4284663"/>
            <a:chOff x="5016" y="1214"/>
            <a:chExt cx="710" cy="2699"/>
          </a:xfrm>
          <a:noFill/>
        </p:grpSpPr>
        <p:sp>
          <p:nvSpPr>
            <p:cNvPr id="3813387" name="Rectangle 11"/>
            <p:cNvSpPr>
              <a:spLocks noChangeArrowheads="1"/>
            </p:cNvSpPr>
            <p:nvPr/>
          </p:nvSpPr>
          <p:spPr bwMode="auto">
            <a:xfrm>
              <a:off x="5016" y="1214"/>
              <a:ext cx="710" cy="2699"/>
            </a:xfrm>
            <a:prstGeom prst="rect">
              <a:avLst/>
            </a:prstGeom>
            <a:grpFill/>
            <a:ln w="12700" cap="sq">
              <a:solidFill>
                <a:schemeClr val="tx1"/>
              </a:solidFill>
              <a:miter lim="800000"/>
              <a:headEnd type="none" w="sm" len="sm"/>
              <a:tailEnd type="none" w="sm" len="sm"/>
            </a:ln>
            <a:effectLst/>
          </p:spPr>
          <p:txBody>
            <a:bodyPr wrap="none" anchorCtr="1"/>
            <a:lstStyle/>
            <a:p>
              <a:pPr marL="609600" indent="-609600" algn="ctr" defTabSz="974725" eaLnBrk="0" hangingPunct="0">
                <a:defRPr/>
              </a:pPr>
              <a:r>
                <a:rPr lang="ar-SA" sz="3200" b="1">
                  <a:latin typeface="Arial" charset="0"/>
                </a:rPr>
                <a:t>مشتري</a:t>
              </a:r>
              <a:endParaRPr lang="en-US" sz="3200" b="1">
                <a:latin typeface="Arial" charset="0"/>
              </a:endParaRPr>
            </a:p>
            <a:p>
              <a:pPr marL="609600" indent="-609600" algn="ctr" defTabSz="974725" eaLnBrk="0" hangingPunct="0">
                <a:spcBef>
                  <a:spcPct val="50000"/>
                </a:spcBef>
                <a:defRPr/>
              </a:pPr>
              <a:endParaRPr lang="en-US" sz="3200" b="1">
                <a:latin typeface="Arial" charset="0"/>
              </a:endParaRPr>
            </a:p>
          </p:txBody>
        </p:sp>
        <p:sp>
          <p:nvSpPr>
            <p:cNvPr id="3813388" name="Rectangle 12"/>
            <p:cNvSpPr>
              <a:spLocks noChangeArrowheads="1"/>
            </p:cNvSpPr>
            <p:nvPr/>
          </p:nvSpPr>
          <p:spPr bwMode="auto">
            <a:xfrm>
              <a:off x="5049" y="2354"/>
              <a:ext cx="630" cy="227"/>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2000" b="1">
                  <a:latin typeface="Times New Roman" pitchFamily="18" charset="0"/>
                  <a:cs typeface="B Titr" pitchFamily="2" charset="-78"/>
                </a:rPr>
                <a:t>رضايت</a:t>
              </a:r>
              <a:endParaRPr lang="en-US" sz="2000" b="1">
                <a:latin typeface="Times New Roman" pitchFamily="18" charset="0"/>
                <a:cs typeface="B Titr" pitchFamily="2" charset="-78"/>
              </a:endParaRPr>
            </a:p>
          </p:txBody>
        </p:sp>
      </p:grpSp>
      <p:sp>
        <p:nvSpPr>
          <p:cNvPr id="3813389" name="Line 13"/>
          <p:cNvSpPr>
            <a:spLocks noChangeShapeType="1"/>
          </p:cNvSpPr>
          <p:nvPr/>
        </p:nvSpPr>
        <p:spPr bwMode="auto">
          <a:xfrm flipH="1">
            <a:off x="6856413" y="3954463"/>
            <a:ext cx="1106487" cy="0"/>
          </a:xfrm>
          <a:prstGeom prst="line">
            <a:avLst/>
          </a:prstGeom>
          <a:noFill/>
          <a:ln w="50800" cap="rnd">
            <a:solidFill>
              <a:schemeClr val="tx1"/>
            </a:solidFill>
            <a:prstDash val="sysDot"/>
            <a:round/>
            <a:headEnd type="stealth" w="lg" len="lg"/>
            <a:tailEnd type="stealth" w="lg" len="lg"/>
          </a:ln>
        </p:spPr>
        <p:txBody>
          <a:bodyPr/>
          <a:lstStyle/>
          <a:p>
            <a:endParaRPr lang="fa-IR"/>
          </a:p>
        </p:txBody>
      </p:sp>
      <p:grpSp>
        <p:nvGrpSpPr>
          <p:cNvPr id="4" name="Group 14"/>
          <p:cNvGrpSpPr>
            <a:grpSpLocks/>
          </p:cNvGrpSpPr>
          <p:nvPr/>
        </p:nvGrpSpPr>
        <p:grpSpPr bwMode="auto">
          <a:xfrm>
            <a:off x="1871663" y="2274888"/>
            <a:ext cx="3811587" cy="739775"/>
            <a:chOff x="1179" y="1433"/>
            <a:chExt cx="2401" cy="466"/>
          </a:xfrm>
          <a:noFill/>
        </p:grpSpPr>
        <p:sp>
          <p:nvSpPr>
            <p:cNvPr id="3813391" name="Rectangle 15"/>
            <p:cNvSpPr>
              <a:spLocks noChangeArrowheads="1"/>
            </p:cNvSpPr>
            <p:nvPr/>
          </p:nvSpPr>
          <p:spPr bwMode="auto">
            <a:xfrm>
              <a:off x="2557" y="1433"/>
              <a:ext cx="1023" cy="466"/>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مسئوليت</a:t>
              </a:r>
              <a:r>
                <a:rPr lang="ar-SA" sz="1400" b="1">
                  <a:latin typeface="Times New Roman" pitchFamily="18" charset="0"/>
                  <a:cs typeface="B Titr" pitchFamily="2" charset="-78"/>
                </a:rPr>
                <a:t> </a:t>
              </a:r>
              <a:r>
                <a:rPr lang="ar-SA" sz="1800" b="1">
                  <a:latin typeface="Times New Roman" pitchFamily="18" charset="0"/>
                  <a:cs typeface="B Titr" pitchFamily="2" charset="-78"/>
                </a:rPr>
                <a:t>مديريت</a:t>
              </a:r>
              <a:endParaRPr lang="en-US" sz="1800" b="1">
                <a:latin typeface="Times New Roman" pitchFamily="18" charset="0"/>
                <a:cs typeface="B Titr" pitchFamily="2" charset="-78"/>
              </a:endParaRPr>
            </a:p>
          </p:txBody>
        </p:sp>
        <p:sp>
          <p:nvSpPr>
            <p:cNvPr id="9243" name="Line 16"/>
            <p:cNvSpPr>
              <a:spLocks noChangeShapeType="1"/>
            </p:cNvSpPr>
            <p:nvPr/>
          </p:nvSpPr>
          <p:spPr bwMode="auto">
            <a:xfrm flipH="1">
              <a:off x="1179" y="1595"/>
              <a:ext cx="1378" cy="0"/>
            </a:xfrm>
            <a:prstGeom prst="line">
              <a:avLst/>
            </a:prstGeom>
            <a:grpFill/>
            <a:ln w="50800" cap="rnd">
              <a:solidFill>
                <a:schemeClr val="tx1"/>
              </a:solidFill>
              <a:prstDash val="sysDot"/>
              <a:round/>
              <a:headEnd type="stealth" w="lg" len="lg"/>
              <a:tailEnd type="stealth" w="lg" len="lg"/>
            </a:ln>
          </p:spPr>
          <p:txBody>
            <a:bodyPr/>
            <a:lstStyle/>
            <a:p>
              <a:endParaRPr lang="fa-IR"/>
            </a:p>
          </p:txBody>
        </p:sp>
      </p:grpSp>
      <p:sp>
        <p:nvSpPr>
          <p:cNvPr id="3813393" name="AutoShape 17"/>
          <p:cNvSpPr>
            <a:spLocks noChangeArrowheads="1"/>
          </p:cNvSpPr>
          <p:nvPr/>
        </p:nvSpPr>
        <p:spPr bwMode="auto">
          <a:xfrm flipH="1">
            <a:off x="5699125" y="2760663"/>
            <a:ext cx="836613" cy="89058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813394" name="AutoShape 18"/>
          <p:cNvSpPr>
            <a:spLocks noChangeArrowheads="1"/>
          </p:cNvSpPr>
          <p:nvPr/>
        </p:nvSpPr>
        <p:spPr bwMode="auto">
          <a:xfrm rot="10800000" flipH="1">
            <a:off x="3309938" y="4402138"/>
            <a:ext cx="660400" cy="107473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813395" name="AutoShape 19"/>
          <p:cNvSpPr>
            <a:spLocks noChangeArrowheads="1"/>
          </p:cNvSpPr>
          <p:nvPr/>
        </p:nvSpPr>
        <p:spPr bwMode="auto">
          <a:xfrm rot="16200000" flipH="1">
            <a:off x="3194050" y="2730500"/>
            <a:ext cx="823913" cy="9064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
        <p:nvSpPr>
          <p:cNvPr id="3813396" name="AutoShape 20"/>
          <p:cNvSpPr>
            <a:spLocks noChangeArrowheads="1"/>
          </p:cNvSpPr>
          <p:nvPr/>
        </p:nvSpPr>
        <p:spPr bwMode="auto">
          <a:xfrm rot="5400000" flipH="1">
            <a:off x="5686425" y="4449763"/>
            <a:ext cx="892175"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2700" cap="sq">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grpSp>
        <p:nvGrpSpPr>
          <p:cNvPr id="5" name="Group 21"/>
          <p:cNvGrpSpPr>
            <a:grpSpLocks/>
          </p:cNvGrpSpPr>
          <p:nvPr/>
        </p:nvGrpSpPr>
        <p:grpSpPr bwMode="auto">
          <a:xfrm>
            <a:off x="5700713" y="5005388"/>
            <a:ext cx="2262187" cy="704850"/>
            <a:chOff x="3591" y="3153"/>
            <a:chExt cx="1425" cy="444"/>
          </a:xfrm>
          <a:noFill/>
        </p:grpSpPr>
        <p:sp>
          <p:nvSpPr>
            <p:cNvPr id="9237" name="Line 22"/>
            <p:cNvSpPr>
              <a:spLocks noChangeShapeType="1"/>
            </p:cNvSpPr>
            <p:nvPr/>
          </p:nvSpPr>
          <p:spPr bwMode="auto">
            <a:xfrm>
              <a:off x="3591" y="3440"/>
              <a:ext cx="309" cy="1"/>
            </a:xfrm>
            <a:prstGeom prst="line">
              <a:avLst/>
            </a:prstGeom>
            <a:grpFill/>
            <a:ln w="44450" cap="sq">
              <a:solidFill>
                <a:schemeClr val="tx1"/>
              </a:solidFill>
              <a:round/>
              <a:headEnd type="none" w="sm" len="sm"/>
              <a:tailEnd type="stealth" w="lg" len="lg"/>
            </a:ln>
          </p:spPr>
          <p:txBody>
            <a:bodyPr/>
            <a:lstStyle/>
            <a:p>
              <a:endParaRPr lang="fa-IR"/>
            </a:p>
          </p:txBody>
        </p:sp>
        <p:grpSp>
          <p:nvGrpSpPr>
            <p:cNvPr id="6" name="Group 23"/>
            <p:cNvGrpSpPr>
              <a:grpSpLocks/>
            </p:cNvGrpSpPr>
            <p:nvPr/>
          </p:nvGrpSpPr>
          <p:grpSpPr bwMode="auto">
            <a:xfrm>
              <a:off x="3900" y="3153"/>
              <a:ext cx="1116" cy="444"/>
              <a:chOff x="3900" y="3188"/>
              <a:chExt cx="1116" cy="444"/>
            </a:xfrm>
            <a:grpFill/>
          </p:grpSpPr>
          <p:sp>
            <p:nvSpPr>
              <p:cNvPr id="3813400" name="Rectangle 24"/>
              <p:cNvSpPr>
                <a:spLocks noChangeArrowheads="1"/>
              </p:cNvSpPr>
              <p:nvPr/>
            </p:nvSpPr>
            <p:spPr bwMode="auto">
              <a:xfrm>
                <a:off x="3900" y="3304"/>
                <a:ext cx="550" cy="328"/>
              </a:xfrm>
              <a:prstGeom prst="rect">
                <a:avLst/>
              </a:prstGeom>
              <a:grpFill/>
              <a:ln w="12700" cap="sq">
                <a:solidFill>
                  <a:schemeClr val="tx1"/>
                </a:solidFill>
                <a:miter lim="800000"/>
                <a:headEnd type="none" w="sm" len="sm"/>
                <a:tailEnd type="none" w="sm" len="sm"/>
              </a:ln>
              <a:effectLst/>
            </p:spPr>
            <p:txBody>
              <a:bodyPr wrap="none" anchor="ctr"/>
              <a:lstStyle/>
              <a:p>
                <a:pPr algn="ctr" eaLnBrk="0" hangingPunct="0">
                  <a:defRPr/>
                </a:pPr>
                <a:r>
                  <a:rPr lang="ar-SA" sz="1800" b="1">
                    <a:latin typeface="Times New Roman" pitchFamily="18" charset="0"/>
                    <a:cs typeface="B Titr" pitchFamily="2" charset="-78"/>
                  </a:rPr>
                  <a:t>محصول</a:t>
                </a:r>
                <a:endParaRPr lang="en-US" sz="1800" b="1">
                  <a:latin typeface="Times New Roman" pitchFamily="18" charset="0"/>
                </a:endParaRPr>
              </a:p>
            </p:txBody>
          </p:sp>
          <p:sp>
            <p:nvSpPr>
              <p:cNvPr id="9240" name="Line 25"/>
              <p:cNvSpPr>
                <a:spLocks noChangeShapeType="1"/>
              </p:cNvSpPr>
              <p:nvPr/>
            </p:nvSpPr>
            <p:spPr bwMode="auto">
              <a:xfrm>
                <a:off x="4450" y="3486"/>
                <a:ext cx="566" cy="0"/>
              </a:xfrm>
              <a:prstGeom prst="line">
                <a:avLst/>
              </a:prstGeom>
              <a:grpFill/>
              <a:ln w="44450" cap="sq">
                <a:solidFill>
                  <a:schemeClr val="tx1"/>
                </a:solidFill>
                <a:round/>
                <a:headEnd type="none" w="sm" len="sm"/>
                <a:tailEnd type="stealth" w="lg" len="lg"/>
              </a:ln>
            </p:spPr>
            <p:txBody>
              <a:bodyPr/>
              <a:lstStyle/>
              <a:p>
                <a:endParaRPr lang="fa-IR"/>
              </a:p>
            </p:txBody>
          </p:sp>
          <p:sp>
            <p:nvSpPr>
              <p:cNvPr id="9241" name="Text Box 26"/>
              <p:cNvSpPr txBox="1">
                <a:spLocks noChangeArrowheads="1"/>
              </p:cNvSpPr>
              <p:nvPr/>
            </p:nvSpPr>
            <p:spPr bwMode="auto">
              <a:xfrm>
                <a:off x="4493" y="3188"/>
                <a:ext cx="514" cy="231"/>
              </a:xfrm>
              <a:prstGeom prst="rect">
                <a:avLst/>
              </a:prstGeom>
              <a:grpFill/>
              <a:ln w="9525">
                <a:noFill/>
                <a:miter lim="800000"/>
                <a:headEnd/>
                <a:tailEnd/>
              </a:ln>
            </p:spPr>
            <p:txBody>
              <a:bodyPr>
                <a:spAutoFit/>
              </a:bodyPr>
              <a:lstStyle/>
              <a:p>
                <a:pPr algn="ctr" eaLnBrk="0" hangingPunct="0"/>
                <a:r>
                  <a:rPr lang="fa-IR" sz="1800" b="1">
                    <a:latin typeface="Times New Roman" pitchFamily="18" charset="0"/>
                    <a:cs typeface="B Zar" pitchFamily="2" charset="-78"/>
                  </a:rPr>
                  <a:t>برونداد</a:t>
                </a:r>
                <a:endParaRPr lang="en-US" sz="2400" b="1">
                  <a:latin typeface="Times New Roman" pitchFamily="18" charset="0"/>
                </a:endParaRPr>
              </a:p>
            </p:txBody>
          </p:sp>
        </p:grpSp>
      </p:grpSp>
      <p:grpSp>
        <p:nvGrpSpPr>
          <p:cNvPr id="7" name="Group 27"/>
          <p:cNvGrpSpPr>
            <a:grpSpLocks/>
          </p:cNvGrpSpPr>
          <p:nvPr/>
        </p:nvGrpSpPr>
        <p:grpSpPr bwMode="auto">
          <a:xfrm>
            <a:off x="1854200" y="5062538"/>
            <a:ext cx="2205038" cy="400050"/>
            <a:chOff x="1168" y="3189"/>
            <a:chExt cx="1389" cy="252"/>
          </a:xfrm>
          <a:noFill/>
        </p:grpSpPr>
        <p:sp>
          <p:nvSpPr>
            <p:cNvPr id="9235" name="Line 28"/>
            <p:cNvSpPr>
              <a:spLocks noChangeShapeType="1"/>
            </p:cNvSpPr>
            <p:nvPr/>
          </p:nvSpPr>
          <p:spPr bwMode="auto">
            <a:xfrm>
              <a:off x="1168" y="3441"/>
              <a:ext cx="1389" cy="0"/>
            </a:xfrm>
            <a:prstGeom prst="line">
              <a:avLst/>
            </a:prstGeom>
            <a:grpFill/>
            <a:ln w="44450" cap="sq">
              <a:solidFill>
                <a:schemeClr val="tx1"/>
              </a:solidFill>
              <a:round/>
              <a:headEnd type="none" w="sm" len="sm"/>
              <a:tailEnd type="stealth" w="lg" len="lg"/>
            </a:ln>
          </p:spPr>
          <p:txBody>
            <a:bodyPr/>
            <a:lstStyle/>
            <a:p>
              <a:endParaRPr lang="fa-IR"/>
            </a:p>
          </p:txBody>
        </p:sp>
        <p:sp>
          <p:nvSpPr>
            <p:cNvPr id="9236" name="Text Box 29"/>
            <p:cNvSpPr txBox="1">
              <a:spLocks noChangeArrowheads="1"/>
            </p:cNvSpPr>
            <p:nvPr/>
          </p:nvSpPr>
          <p:spPr bwMode="auto">
            <a:xfrm>
              <a:off x="1272" y="3189"/>
              <a:ext cx="714" cy="231"/>
            </a:xfrm>
            <a:prstGeom prst="rect">
              <a:avLst/>
            </a:prstGeom>
            <a:grpFill/>
            <a:ln w="9525">
              <a:noFill/>
              <a:miter lim="800000"/>
              <a:headEnd/>
              <a:tailEnd/>
            </a:ln>
          </p:spPr>
          <p:txBody>
            <a:bodyPr>
              <a:spAutoFit/>
            </a:bodyPr>
            <a:lstStyle/>
            <a:p>
              <a:pPr algn="ctr" eaLnBrk="0" hangingPunct="0"/>
              <a:r>
                <a:rPr lang="fa-IR" sz="1800" b="1">
                  <a:latin typeface="Times New Roman" pitchFamily="18" charset="0"/>
                  <a:cs typeface="B Zar" pitchFamily="2" charset="-78"/>
                </a:rPr>
                <a:t>درونداد</a:t>
              </a:r>
              <a:endParaRPr lang="en-US" sz="2400" b="1">
                <a:latin typeface="Times New Roman" pitchFamily="18" charset="0"/>
              </a:endParaRPr>
            </a:p>
          </p:txBody>
        </p:sp>
      </p:grpSp>
      <p:sp>
        <p:nvSpPr>
          <p:cNvPr id="3813406" name="Rectangle 30"/>
          <p:cNvSpPr>
            <a:spLocks noChangeArrowheads="1"/>
          </p:cNvSpPr>
          <p:nvPr/>
        </p:nvSpPr>
        <p:spPr bwMode="auto">
          <a:xfrm>
            <a:off x="2254250" y="1155700"/>
            <a:ext cx="5326063" cy="606425"/>
          </a:xfrm>
          <a:prstGeom prst="rect">
            <a:avLst/>
          </a:prstGeom>
          <a:noFill/>
          <a:ln w="12700" cap="sq">
            <a:solidFill>
              <a:schemeClr val="tx1"/>
            </a:solidFill>
            <a:miter lim="800000"/>
            <a:headEnd type="none" w="sm" len="sm"/>
            <a:tailEnd type="none" w="sm" len="sm"/>
          </a:ln>
          <a:effectLst/>
        </p:spPr>
        <p:txBody>
          <a:bodyPr wrap="none" anchor="ctr"/>
          <a:lstStyle/>
          <a:p>
            <a:pPr algn="ctr" eaLnBrk="0" hangingPunct="0">
              <a:defRPr/>
            </a:pPr>
            <a:r>
              <a:rPr lang="ar-SA" sz="2400" b="1">
                <a:latin typeface="Times New Roman" pitchFamily="18" charset="0"/>
                <a:cs typeface="B Titr" pitchFamily="2" charset="-78"/>
              </a:rPr>
              <a:t>بهبود </a:t>
            </a:r>
            <a:r>
              <a:rPr lang="fa-IR" sz="2400" b="1">
                <a:latin typeface="Times New Roman" pitchFamily="18" charset="0"/>
                <a:cs typeface="B Titr" pitchFamily="2" charset="-78"/>
              </a:rPr>
              <a:t>مداوم </a:t>
            </a:r>
            <a:r>
              <a:rPr lang="ar-SA" sz="2400" b="1">
                <a:latin typeface="Times New Roman" pitchFamily="18" charset="0"/>
                <a:cs typeface="B Titr" pitchFamily="2" charset="-78"/>
              </a:rPr>
              <a:t> سيستم مديريت کيفيت</a:t>
            </a:r>
            <a:endParaRPr lang="en-US" sz="2400" b="1">
              <a:latin typeface="Times New Roman" pitchFamily="18" charset="0"/>
            </a:endParaRPr>
          </a:p>
        </p:txBody>
      </p:sp>
      <p:sp>
        <p:nvSpPr>
          <p:cNvPr id="3813407" name="AutoShape 31"/>
          <p:cNvSpPr>
            <a:spLocks noChangeArrowheads="1"/>
          </p:cNvSpPr>
          <p:nvPr/>
        </p:nvSpPr>
        <p:spPr bwMode="auto">
          <a:xfrm rot="3709127" flipH="1">
            <a:off x="6207919" y="2128044"/>
            <a:ext cx="1482725" cy="769937"/>
          </a:xfrm>
          <a:custGeom>
            <a:avLst/>
            <a:gdLst>
              <a:gd name="G0" fmla="+- 12427 0 0"/>
              <a:gd name="G1" fmla="+- 3495 0 0"/>
              <a:gd name="G2" fmla="+- 12158 0 3495"/>
              <a:gd name="G3" fmla="+- G2 0 3495"/>
              <a:gd name="G4" fmla="*/ G3 32768 32059"/>
              <a:gd name="G5" fmla="*/ G4 1 2"/>
              <a:gd name="G6" fmla="+- 21600 0 12427"/>
              <a:gd name="G7" fmla="*/ G6 3495 6079"/>
              <a:gd name="G8" fmla="+- G7 12427 0"/>
              <a:gd name="T0" fmla="*/ 12427 w 21600"/>
              <a:gd name="T1" fmla="*/ 0 h 21600"/>
              <a:gd name="T2" fmla="*/ 12427 w 21600"/>
              <a:gd name="T3" fmla="*/ 12158 h 21600"/>
              <a:gd name="T4" fmla="*/ 264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495"/>
                </a:lnTo>
                <a:cubicBezTo>
                  <a:pt x="5564" y="3495"/>
                  <a:pt x="0" y="7374"/>
                  <a:pt x="0" y="12158"/>
                </a:cubicBezTo>
                <a:lnTo>
                  <a:pt x="0" y="21600"/>
                </a:lnTo>
                <a:lnTo>
                  <a:pt x="5282" y="21600"/>
                </a:lnTo>
                <a:lnTo>
                  <a:pt x="5282" y="12158"/>
                </a:lnTo>
                <a:cubicBezTo>
                  <a:pt x="5282" y="10228"/>
                  <a:pt x="8481" y="8663"/>
                  <a:pt x="12427" y="8663"/>
                </a:cubicBezTo>
                <a:lnTo>
                  <a:pt x="12427" y="12158"/>
                </a:lnTo>
                <a:close/>
              </a:path>
            </a:pathLst>
          </a:custGeom>
          <a:noFill/>
          <a:ln w="12700" cap="sq" algn="ctr">
            <a:solidFill>
              <a:schemeClr val="tx1"/>
            </a:solidFill>
            <a:miter lim="800000"/>
            <a:headEnd type="none" w="sm" len="sm"/>
            <a:tailEnd type="none" w="sm" len="sm"/>
          </a:ln>
          <a:effectLst/>
        </p:spPr>
        <p:txBody>
          <a:bodyPr wrap="none" anchor="ctr"/>
          <a:lstStyle/>
          <a:p>
            <a:pPr eaLnBrk="0" hangingPunct="0">
              <a:spcBef>
                <a:spcPct val="50000"/>
              </a:spcBef>
              <a:defRPr/>
            </a:pPr>
            <a:endParaRPr lang="en-US">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813378"/>
                                        </p:tgtEl>
                                        <p:attrNameLst>
                                          <p:attrName>style.visibility</p:attrName>
                                        </p:attrNameLst>
                                      </p:cBhvr>
                                      <p:to>
                                        <p:strVal val="visible"/>
                                      </p:to>
                                    </p:set>
                                    <p:animEffect transition="in" filter="strips(downLeft)">
                                      <p:cBhvr>
                                        <p:cTn id="7" dur="2000"/>
                                        <p:tgtEl>
                                          <p:spTgt spid="3813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13379"/>
                                        </p:tgtEl>
                                        <p:attrNameLst>
                                          <p:attrName>style.visibility</p:attrName>
                                        </p:attrNameLst>
                                      </p:cBhvr>
                                      <p:to>
                                        <p:strVal val="visible"/>
                                      </p:to>
                                    </p:set>
                                    <p:animEffect transition="in" filter="diamond(in)">
                                      <p:cBhvr>
                                        <p:cTn id="17" dur="2000"/>
                                        <p:tgtEl>
                                          <p:spTgt spid="38133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813389"/>
                                        </p:tgtEl>
                                        <p:attrNameLst>
                                          <p:attrName>style.visibility</p:attrName>
                                        </p:attrNameLst>
                                      </p:cBhvr>
                                      <p:to>
                                        <p:strVal val="visible"/>
                                      </p:to>
                                    </p:set>
                                    <p:animEffect transition="in" filter="diamond(in)">
                                      <p:cBhvr>
                                        <p:cTn id="37" dur="2000"/>
                                        <p:tgtEl>
                                          <p:spTgt spid="38133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813407"/>
                                        </p:tgtEl>
                                        <p:attrNameLst>
                                          <p:attrName>style.visibility</p:attrName>
                                        </p:attrNameLst>
                                      </p:cBhvr>
                                      <p:to>
                                        <p:strVal val="visible"/>
                                      </p:to>
                                    </p:set>
                                    <p:animEffect transition="in" filter="diamond(in)">
                                      <p:cBhvr>
                                        <p:cTn id="42" dur="2000"/>
                                        <p:tgtEl>
                                          <p:spTgt spid="38134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813406"/>
                                        </p:tgtEl>
                                        <p:attrNameLst>
                                          <p:attrName>style.visibility</p:attrName>
                                        </p:attrNameLst>
                                      </p:cBhvr>
                                      <p:to>
                                        <p:strVal val="visible"/>
                                      </p:to>
                                    </p:set>
                                    <p:animEffect transition="in" filter="diamond(in)">
                                      <p:cBhvr>
                                        <p:cTn id="47" dur="2000"/>
                                        <p:tgtEl>
                                          <p:spTgt spid="38134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amond(in)">
                                      <p:cBhvr>
                                        <p:cTn id="52" dur="20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813395"/>
                                        </p:tgtEl>
                                        <p:attrNameLst>
                                          <p:attrName>style.visibility</p:attrName>
                                        </p:attrNameLst>
                                      </p:cBhvr>
                                      <p:to>
                                        <p:strVal val="visible"/>
                                      </p:to>
                                    </p:set>
                                    <p:animEffect transition="in" filter="diamond(in)">
                                      <p:cBhvr>
                                        <p:cTn id="57" dur="2000"/>
                                        <p:tgtEl>
                                          <p:spTgt spid="3813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813384"/>
                                        </p:tgtEl>
                                        <p:attrNameLst>
                                          <p:attrName>style.visibility</p:attrName>
                                        </p:attrNameLst>
                                      </p:cBhvr>
                                      <p:to>
                                        <p:strVal val="visible"/>
                                      </p:to>
                                    </p:set>
                                    <p:animEffect transition="in" filter="diamond(in)">
                                      <p:cBhvr>
                                        <p:cTn id="62" dur="2000"/>
                                        <p:tgtEl>
                                          <p:spTgt spid="38133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3813394"/>
                                        </p:tgtEl>
                                        <p:attrNameLst>
                                          <p:attrName>style.visibility</p:attrName>
                                        </p:attrNameLst>
                                      </p:cBhvr>
                                      <p:to>
                                        <p:strVal val="visible"/>
                                      </p:to>
                                    </p:set>
                                    <p:animEffect transition="in" filter="diamond(in)">
                                      <p:cBhvr>
                                        <p:cTn id="67" dur="2000"/>
                                        <p:tgtEl>
                                          <p:spTgt spid="381339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813383"/>
                                        </p:tgtEl>
                                        <p:attrNameLst>
                                          <p:attrName>style.visibility</p:attrName>
                                        </p:attrNameLst>
                                      </p:cBhvr>
                                      <p:to>
                                        <p:strVal val="visible"/>
                                      </p:to>
                                    </p:set>
                                    <p:animEffect transition="in" filter="diamond(in)">
                                      <p:cBhvr>
                                        <p:cTn id="72" dur="2000"/>
                                        <p:tgtEl>
                                          <p:spTgt spid="38133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3813396"/>
                                        </p:tgtEl>
                                        <p:attrNameLst>
                                          <p:attrName>style.visibility</p:attrName>
                                        </p:attrNameLst>
                                      </p:cBhvr>
                                      <p:to>
                                        <p:strVal val="visible"/>
                                      </p:to>
                                    </p:set>
                                    <p:animEffect transition="in" filter="diamond(in)">
                                      <p:cBhvr>
                                        <p:cTn id="77" dur="2000"/>
                                        <p:tgtEl>
                                          <p:spTgt spid="381339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3813385"/>
                                        </p:tgtEl>
                                        <p:attrNameLst>
                                          <p:attrName>style.visibility</p:attrName>
                                        </p:attrNameLst>
                                      </p:cBhvr>
                                      <p:to>
                                        <p:strVal val="visible"/>
                                      </p:to>
                                    </p:set>
                                    <p:animEffect transition="in" filter="diamond(in)">
                                      <p:cBhvr>
                                        <p:cTn id="82" dur="2000"/>
                                        <p:tgtEl>
                                          <p:spTgt spid="38133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3813393"/>
                                        </p:tgtEl>
                                        <p:attrNameLst>
                                          <p:attrName>style.visibility</p:attrName>
                                        </p:attrNameLst>
                                      </p:cBhvr>
                                      <p:to>
                                        <p:strVal val="visible"/>
                                      </p:to>
                                    </p:set>
                                    <p:animEffect transition="in" filter="diamond(in)">
                                      <p:cBhvr>
                                        <p:cTn id="87" dur="2000"/>
                                        <p:tgtEl>
                                          <p:spTgt spid="3813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3378" grpId="0" animBg="1"/>
      <p:bldP spid="3813379" grpId="0" animBg="1"/>
      <p:bldP spid="3813383" grpId="0" animBg="1"/>
      <p:bldP spid="3813384" grpId="0" animBg="1"/>
      <p:bldP spid="3813385" grpId="0" animBg="1"/>
      <p:bldP spid="3813389" grpId="0" animBg="1"/>
      <p:bldP spid="3813393" grpId="0" animBg="1"/>
      <p:bldP spid="3813394" grpId="0" animBg="1"/>
      <p:bldP spid="3813395" grpId="0" animBg="1"/>
      <p:bldP spid="3813396" grpId="0" animBg="1"/>
      <p:bldP spid="3813406" grpId="0" animBg="1"/>
      <p:bldP spid="381340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6306" name="Text Box 2"/>
          <p:cNvSpPr txBox="1">
            <a:spLocks noChangeArrowheads="1"/>
          </p:cNvSpPr>
          <p:nvPr/>
        </p:nvSpPr>
        <p:spPr bwMode="auto">
          <a:xfrm>
            <a:off x="1028700" y="1641475"/>
            <a:ext cx="5800725" cy="4252913"/>
          </a:xfrm>
          <a:prstGeom prst="rect">
            <a:avLst/>
          </a:prstGeom>
          <a:solidFill>
            <a:schemeClr val="bg1"/>
          </a:solidFill>
          <a:ln w="25400">
            <a:solidFill>
              <a:schemeClr val="tx1"/>
            </a:solidFill>
            <a:prstDash val="dash"/>
            <a:miter lim="800000"/>
            <a:headEnd/>
            <a:tailEnd/>
          </a:ln>
        </p:spPr>
        <p:txBody>
          <a:bodyPr lIns="97548" tIns="48774" rIns="97548" bIns="48774" anchor="ctr" anchorCtr="1"/>
          <a:lstStyle/>
          <a:p>
            <a:pPr algn="ctr" defTabSz="974725" eaLnBrk="0" hangingPunct="0">
              <a:spcBef>
                <a:spcPct val="50000"/>
              </a:spcBef>
            </a:pPr>
            <a:r>
              <a:rPr lang="fa-IR" sz="12900" b="1"/>
              <a:t>سازمان</a:t>
            </a:r>
            <a:endParaRPr lang="en-GB" sz="11700" b="1"/>
          </a:p>
        </p:txBody>
      </p:sp>
      <p:sp>
        <p:nvSpPr>
          <p:cNvPr id="1031" name="Rectangle 3"/>
          <p:cNvSpPr>
            <a:spLocks noChangeArrowheads="1"/>
          </p:cNvSpPr>
          <p:nvPr/>
        </p:nvSpPr>
        <p:spPr bwMode="auto">
          <a:xfrm>
            <a:off x="0" y="85725"/>
            <a:ext cx="9906000" cy="838200"/>
          </a:xfrm>
          <a:prstGeom prst="rect">
            <a:avLst/>
          </a:prstGeom>
          <a:solidFill>
            <a:srgbClr val="0000FF"/>
          </a:solidFill>
          <a:ln w="9525">
            <a:noFill/>
            <a:miter lim="800000"/>
            <a:headEnd/>
            <a:tailEnd/>
          </a:ln>
        </p:spPr>
        <p:txBody>
          <a:bodyPr anchor="ctr"/>
          <a:lstStyle/>
          <a:p>
            <a:pPr algn="ctr" defTabSz="977900" eaLnBrk="0" hangingPunct="0"/>
            <a:r>
              <a:rPr lang="fa-IR" sz="3600" b="1" dirty="0" smtClean="0">
                <a:solidFill>
                  <a:schemeClr val="bg1"/>
                </a:solidFill>
              </a:rPr>
              <a:t>فرآيند گرايي </a:t>
            </a:r>
            <a:r>
              <a:rPr lang="fa-IR" sz="3600" b="1" dirty="0">
                <a:solidFill>
                  <a:schemeClr val="bg1"/>
                </a:solidFill>
              </a:rPr>
              <a:t>در سيستم هاي مديريت کيفيت</a:t>
            </a:r>
            <a:endParaRPr lang="en-US" sz="3600" b="1" dirty="0"/>
          </a:p>
        </p:txBody>
      </p:sp>
      <p:grpSp>
        <p:nvGrpSpPr>
          <p:cNvPr id="2" name="Group 4"/>
          <p:cNvGrpSpPr>
            <a:grpSpLocks/>
          </p:cNvGrpSpPr>
          <p:nvPr/>
        </p:nvGrpSpPr>
        <p:grpSpPr bwMode="auto">
          <a:xfrm>
            <a:off x="7959725" y="3197225"/>
            <a:ext cx="1050925" cy="1200150"/>
            <a:chOff x="4990" y="2014"/>
            <a:chExt cx="662" cy="756"/>
          </a:xfrm>
        </p:grpSpPr>
        <p:graphicFrame>
          <p:nvGraphicFramePr>
            <p:cNvPr id="1029" name="Object 29"/>
            <p:cNvGraphicFramePr>
              <a:graphicFrameLocks noChangeAspect="1"/>
            </p:cNvGraphicFramePr>
            <p:nvPr/>
          </p:nvGraphicFramePr>
          <p:xfrm>
            <a:off x="5035" y="2014"/>
            <a:ext cx="474" cy="619"/>
          </p:xfrm>
          <a:graphic>
            <a:graphicData uri="http://schemas.openxmlformats.org/presentationml/2006/ole">
              <p:oleObj spid="_x0000_s4101" name="Visio" r:id="rId4" imgW="1034415" imgH="1351407" progId="">
                <p:embed/>
              </p:oleObj>
            </a:graphicData>
          </a:graphic>
        </p:graphicFrame>
        <p:sp>
          <p:nvSpPr>
            <p:cNvPr id="1052" name="Text Box 6"/>
            <p:cNvSpPr txBox="1">
              <a:spLocks noChangeArrowheads="1"/>
            </p:cNvSpPr>
            <p:nvPr/>
          </p:nvSpPr>
          <p:spPr bwMode="auto">
            <a:xfrm>
              <a:off x="4990" y="2572"/>
              <a:ext cx="662"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کيفيت محصول</a:t>
              </a:r>
              <a:endParaRPr lang="en-US" sz="1400" b="1"/>
            </a:p>
          </p:txBody>
        </p:sp>
      </p:grpSp>
      <p:grpSp>
        <p:nvGrpSpPr>
          <p:cNvPr id="3" name="Group 7"/>
          <p:cNvGrpSpPr>
            <a:grpSpLocks/>
          </p:cNvGrpSpPr>
          <p:nvPr/>
        </p:nvGrpSpPr>
        <p:grpSpPr bwMode="auto">
          <a:xfrm>
            <a:off x="8850313" y="3016250"/>
            <a:ext cx="1062037" cy="1733550"/>
            <a:chOff x="5551" y="1900"/>
            <a:chExt cx="669" cy="1092"/>
          </a:xfrm>
        </p:grpSpPr>
        <p:graphicFrame>
          <p:nvGraphicFramePr>
            <p:cNvPr id="1028" name="Object 30"/>
            <p:cNvGraphicFramePr>
              <a:graphicFrameLocks noChangeAspect="1"/>
            </p:cNvGraphicFramePr>
            <p:nvPr/>
          </p:nvGraphicFramePr>
          <p:xfrm>
            <a:off x="5551" y="1900"/>
            <a:ext cx="669" cy="873"/>
          </p:xfrm>
          <a:graphic>
            <a:graphicData uri="http://schemas.openxmlformats.org/presentationml/2006/ole">
              <p:oleObj spid="_x0000_s4100" name="Visio" r:id="rId5" imgW="1034415" imgH="1351407" progId="">
                <p:embed/>
              </p:oleObj>
            </a:graphicData>
          </a:graphic>
        </p:graphicFrame>
        <p:sp>
          <p:nvSpPr>
            <p:cNvPr id="1051" name="Text Box 9"/>
            <p:cNvSpPr txBox="1">
              <a:spLocks noChangeArrowheads="1"/>
            </p:cNvSpPr>
            <p:nvPr/>
          </p:nvSpPr>
          <p:spPr bwMode="auto">
            <a:xfrm>
              <a:off x="5731" y="2682"/>
              <a:ext cx="358" cy="310"/>
            </a:xfrm>
            <a:prstGeom prst="rect">
              <a:avLst/>
            </a:prstGeom>
            <a:noFill/>
            <a:ln w="9525">
              <a:noFill/>
              <a:miter lim="800000"/>
              <a:headEnd/>
              <a:tailEnd/>
            </a:ln>
          </p:spPr>
          <p:txBody>
            <a:bodyPr wrap="none" lIns="0" tIns="0" rIns="0" bIns="0">
              <a:spAutoFit/>
            </a:bodyPr>
            <a:lstStyle/>
            <a:p>
              <a:pPr algn="ctr" defTabSz="974725" eaLnBrk="0" hangingPunct="0"/>
              <a:r>
                <a:rPr lang="fa-IR" sz="1600" b="1"/>
                <a:t>رضايت</a:t>
              </a:r>
            </a:p>
            <a:p>
              <a:pPr algn="ctr" defTabSz="974725" eaLnBrk="0" hangingPunct="0"/>
              <a:r>
                <a:rPr lang="fa-IR" sz="1600" b="1"/>
                <a:t>مشتريان</a:t>
              </a:r>
            </a:p>
          </p:txBody>
        </p:sp>
      </p:grpSp>
      <p:grpSp>
        <p:nvGrpSpPr>
          <p:cNvPr id="4" name="Group 10"/>
          <p:cNvGrpSpPr>
            <a:grpSpLocks/>
          </p:cNvGrpSpPr>
          <p:nvPr/>
        </p:nvGrpSpPr>
        <p:grpSpPr bwMode="auto">
          <a:xfrm>
            <a:off x="7966075" y="1949450"/>
            <a:ext cx="1154113" cy="1196975"/>
            <a:chOff x="4994" y="1228"/>
            <a:chExt cx="727" cy="754"/>
          </a:xfrm>
        </p:grpSpPr>
        <p:graphicFrame>
          <p:nvGraphicFramePr>
            <p:cNvPr id="1027" name="Object 31"/>
            <p:cNvGraphicFramePr>
              <a:graphicFrameLocks noChangeAspect="1"/>
            </p:cNvGraphicFramePr>
            <p:nvPr/>
          </p:nvGraphicFramePr>
          <p:xfrm>
            <a:off x="5035" y="1228"/>
            <a:ext cx="474" cy="619"/>
          </p:xfrm>
          <a:graphic>
            <a:graphicData uri="http://schemas.openxmlformats.org/presentationml/2006/ole">
              <p:oleObj spid="_x0000_s4099" name="Visio" r:id="rId6" imgW="1034415" imgH="1351407" progId="">
                <p:embed/>
              </p:oleObj>
            </a:graphicData>
          </a:graphic>
        </p:graphicFrame>
        <p:sp>
          <p:nvSpPr>
            <p:cNvPr id="1050" name="Text Box 12"/>
            <p:cNvSpPr txBox="1">
              <a:spLocks noChangeArrowheads="1"/>
            </p:cNvSpPr>
            <p:nvPr/>
          </p:nvSpPr>
          <p:spPr bwMode="auto">
            <a:xfrm>
              <a:off x="4994" y="1784"/>
              <a:ext cx="727"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عملکرد فرآيندها</a:t>
              </a:r>
              <a:endParaRPr lang="en-US" sz="1400" b="1"/>
            </a:p>
          </p:txBody>
        </p:sp>
      </p:grpSp>
      <p:grpSp>
        <p:nvGrpSpPr>
          <p:cNvPr id="5" name="Group 13"/>
          <p:cNvGrpSpPr>
            <a:grpSpLocks/>
          </p:cNvGrpSpPr>
          <p:nvPr/>
        </p:nvGrpSpPr>
        <p:grpSpPr bwMode="auto">
          <a:xfrm>
            <a:off x="7891459" y="4381500"/>
            <a:ext cx="1006475" cy="1185863"/>
            <a:chOff x="4947" y="2760"/>
            <a:chExt cx="634" cy="747"/>
          </a:xfrm>
        </p:grpSpPr>
        <p:graphicFrame>
          <p:nvGraphicFramePr>
            <p:cNvPr id="1026" name="Object 32"/>
            <p:cNvGraphicFramePr>
              <a:graphicFrameLocks noChangeAspect="1"/>
            </p:cNvGraphicFramePr>
            <p:nvPr/>
          </p:nvGraphicFramePr>
          <p:xfrm>
            <a:off x="5035" y="2760"/>
            <a:ext cx="474" cy="619"/>
          </p:xfrm>
          <a:graphic>
            <a:graphicData uri="http://schemas.openxmlformats.org/presentationml/2006/ole">
              <p:oleObj spid="_x0000_s4098" name="Visio" r:id="rId7" imgW="1034415" imgH="1351407" progId="">
                <p:embed/>
              </p:oleObj>
            </a:graphicData>
          </a:graphic>
        </p:graphicFrame>
        <p:sp>
          <p:nvSpPr>
            <p:cNvPr id="1049" name="Text Box 15"/>
            <p:cNvSpPr txBox="1">
              <a:spLocks noChangeArrowheads="1"/>
            </p:cNvSpPr>
            <p:nvPr/>
          </p:nvSpPr>
          <p:spPr bwMode="auto">
            <a:xfrm>
              <a:off x="4947" y="3309"/>
              <a:ext cx="634" cy="198"/>
            </a:xfrm>
            <a:prstGeom prst="rect">
              <a:avLst/>
            </a:prstGeom>
            <a:noFill/>
            <a:ln w="9525">
              <a:noFill/>
              <a:miter lim="800000"/>
              <a:headEnd/>
              <a:tailEnd/>
            </a:ln>
          </p:spPr>
          <p:txBody>
            <a:bodyPr wrap="none" lIns="97548" tIns="48774" rIns="97548" bIns="48774">
              <a:spAutoFit/>
            </a:bodyPr>
            <a:lstStyle/>
            <a:p>
              <a:pPr defTabSz="974725" eaLnBrk="0" hangingPunct="0">
                <a:spcBef>
                  <a:spcPct val="50000"/>
                </a:spcBef>
              </a:pPr>
              <a:r>
                <a:rPr lang="fa-IR" sz="1400" b="1"/>
                <a:t>انطباق سيستم</a:t>
              </a:r>
              <a:endParaRPr lang="en-US" sz="1400" b="1"/>
            </a:p>
          </p:txBody>
        </p:sp>
      </p:grpSp>
      <p:sp>
        <p:nvSpPr>
          <p:cNvPr id="4706320" name="Text Box 16"/>
          <p:cNvSpPr txBox="1">
            <a:spLocks noChangeArrowheads="1"/>
          </p:cNvSpPr>
          <p:nvPr/>
        </p:nvSpPr>
        <p:spPr bwMode="auto">
          <a:xfrm>
            <a:off x="1074738" y="1727200"/>
            <a:ext cx="2768600"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ar-SA" sz="1600" b="1"/>
              <a:t>مديريت </a:t>
            </a:r>
            <a:r>
              <a:rPr lang="fa-IR" sz="1600" b="1"/>
              <a:t>منابع انساني</a:t>
            </a:r>
          </a:p>
          <a:p>
            <a:pPr algn="ctr" defTabSz="974725" eaLnBrk="0" hangingPunct="0">
              <a:spcBef>
                <a:spcPct val="10000"/>
              </a:spcBef>
            </a:pPr>
            <a:r>
              <a:rPr lang="en-US" sz="1600" b="1"/>
              <a:t> (6-2)</a:t>
            </a:r>
            <a:endParaRPr lang="en-GB" sz="1600" b="1"/>
          </a:p>
        </p:txBody>
      </p:sp>
      <p:sp>
        <p:nvSpPr>
          <p:cNvPr id="4706321" name="Text Box 17"/>
          <p:cNvSpPr txBox="1">
            <a:spLocks noChangeArrowheads="1"/>
          </p:cNvSpPr>
          <p:nvPr/>
        </p:nvSpPr>
        <p:spPr bwMode="auto">
          <a:xfrm>
            <a:off x="3967163" y="1727200"/>
            <a:ext cx="2862262" cy="78263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cs typeface="Times New Roman" pitchFamily="18" charset="0"/>
              </a:rPr>
              <a:t>مديريت زير ساخت ها</a:t>
            </a:r>
            <a:endParaRPr lang="en-US" sz="1600" b="1">
              <a:cs typeface="Times New Roman" pitchFamily="18" charset="0"/>
            </a:endParaRPr>
          </a:p>
          <a:p>
            <a:pPr algn="ctr" defTabSz="974725" eaLnBrk="0" hangingPunct="0">
              <a:spcBef>
                <a:spcPct val="10000"/>
              </a:spcBef>
            </a:pPr>
            <a:r>
              <a:rPr lang="en-US" sz="1600" b="1"/>
              <a:t> (6-3)</a:t>
            </a:r>
            <a:endParaRPr lang="en-GB" sz="1600" b="1"/>
          </a:p>
        </p:txBody>
      </p:sp>
      <p:sp>
        <p:nvSpPr>
          <p:cNvPr id="4706322" name="Text Box 18"/>
          <p:cNvSpPr txBox="1">
            <a:spLocks noChangeArrowheads="1"/>
          </p:cNvSpPr>
          <p:nvPr/>
        </p:nvSpPr>
        <p:spPr bwMode="auto">
          <a:xfrm>
            <a:off x="63500" y="1641475"/>
            <a:ext cx="876300" cy="4235450"/>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b="1"/>
          </a:p>
          <a:p>
            <a:pPr algn="ctr" defTabSz="974725" eaLnBrk="0" hangingPunct="0">
              <a:spcBef>
                <a:spcPct val="50000"/>
              </a:spcBef>
            </a:pPr>
            <a:endParaRPr lang="fa-IR" b="1"/>
          </a:p>
          <a:p>
            <a:pPr algn="ctr" defTabSz="974725" eaLnBrk="0" hangingPunct="0">
              <a:spcBef>
                <a:spcPct val="50000"/>
              </a:spcBef>
            </a:pPr>
            <a:endParaRPr lang="en-GB" sz="1000" b="1"/>
          </a:p>
        </p:txBody>
      </p:sp>
      <p:sp>
        <p:nvSpPr>
          <p:cNvPr id="4706323" name="Text Box 19"/>
          <p:cNvSpPr txBox="1">
            <a:spLocks noChangeArrowheads="1"/>
          </p:cNvSpPr>
          <p:nvPr/>
        </p:nvSpPr>
        <p:spPr bwMode="auto">
          <a:xfrm>
            <a:off x="6948488" y="1641475"/>
            <a:ext cx="876300" cy="4252913"/>
          </a:xfrm>
          <a:prstGeom prst="rect">
            <a:avLst/>
          </a:prstGeom>
          <a:solidFill>
            <a:schemeClr val="bg1"/>
          </a:solidFill>
          <a:ln w="28575">
            <a:solidFill>
              <a:schemeClr val="tx1"/>
            </a:solidFill>
            <a:miter lim="800000"/>
            <a:headEnd/>
            <a:tailEnd/>
          </a:ln>
        </p:spPr>
        <p:txBody>
          <a:bodyPr lIns="97548" tIns="48774" rIns="97548" bIns="48774"/>
          <a:lstStyle/>
          <a:p>
            <a:pPr algn="ctr" defTabSz="974725" eaLnBrk="0" hangingPunct="0"/>
            <a:r>
              <a:rPr lang="fa-IR" sz="2000" b="1"/>
              <a:t>مشتري</a:t>
            </a:r>
            <a:endParaRPr lang="en-GB" sz="2000" b="1"/>
          </a:p>
          <a:p>
            <a:pPr algn="ctr" defTabSz="974725" eaLnBrk="0" hangingPunct="0">
              <a:spcBef>
                <a:spcPct val="50000"/>
              </a:spcBef>
            </a:pPr>
            <a:endParaRPr lang="fa-IR" b="1"/>
          </a:p>
          <a:p>
            <a:pPr algn="ctr" defTabSz="974725" eaLnBrk="0" hangingPunct="0">
              <a:spcBef>
                <a:spcPct val="50000"/>
              </a:spcBef>
            </a:pPr>
            <a:endParaRPr lang="en-GB" sz="1000" b="1"/>
          </a:p>
          <a:p>
            <a:pPr algn="ctr" defTabSz="974725" eaLnBrk="0" hangingPunct="0">
              <a:spcBef>
                <a:spcPct val="50000"/>
              </a:spcBef>
            </a:pPr>
            <a:endParaRPr lang="en-GB" sz="1000" b="1"/>
          </a:p>
          <a:p>
            <a:pPr algn="ctr" defTabSz="974725" eaLnBrk="0" hangingPunct="0">
              <a:spcBef>
                <a:spcPct val="50000"/>
              </a:spcBef>
            </a:pPr>
            <a:endParaRPr lang="en-GB" sz="1300" b="1"/>
          </a:p>
        </p:txBody>
      </p:sp>
      <p:sp>
        <p:nvSpPr>
          <p:cNvPr id="4706324" name="Text Box 20"/>
          <p:cNvSpPr txBox="1">
            <a:spLocks noChangeArrowheads="1"/>
          </p:cNvSpPr>
          <p:nvPr/>
        </p:nvSpPr>
        <p:spPr bwMode="auto">
          <a:xfrm>
            <a:off x="63500" y="3857625"/>
            <a:ext cx="927100" cy="584775"/>
          </a:xfrm>
          <a:prstGeom prst="rect">
            <a:avLst/>
          </a:prstGeom>
          <a:noFill/>
          <a:ln w="9525">
            <a:noFill/>
            <a:miter lim="800000"/>
            <a:headEnd/>
            <a:tailEnd/>
          </a:ln>
        </p:spPr>
        <p:txBody>
          <a:bodyPr>
            <a:spAutoFit/>
          </a:bodyPr>
          <a:lstStyle/>
          <a:p>
            <a:pPr algn="ctr" eaLnBrk="0" hangingPunct="0"/>
            <a:r>
              <a:rPr lang="fa-IR" sz="1600" b="1"/>
              <a:t>خواسته ها وانتظارات</a:t>
            </a:r>
            <a:endParaRPr lang="en-US" sz="1600" b="1"/>
          </a:p>
        </p:txBody>
      </p:sp>
      <p:sp>
        <p:nvSpPr>
          <p:cNvPr id="4706325" name="Text Box 21"/>
          <p:cNvSpPr txBox="1">
            <a:spLocks noChangeArrowheads="1"/>
          </p:cNvSpPr>
          <p:nvPr/>
        </p:nvSpPr>
        <p:spPr bwMode="auto">
          <a:xfrm>
            <a:off x="6950075" y="3897313"/>
            <a:ext cx="925513" cy="581025"/>
          </a:xfrm>
          <a:prstGeom prst="rect">
            <a:avLst/>
          </a:prstGeom>
          <a:noFill/>
          <a:ln w="9525">
            <a:noFill/>
            <a:miter lim="800000"/>
            <a:headEnd/>
            <a:tailEnd/>
          </a:ln>
        </p:spPr>
        <p:txBody>
          <a:bodyPr>
            <a:spAutoFit/>
          </a:bodyPr>
          <a:lstStyle/>
          <a:p>
            <a:pPr algn="ctr" eaLnBrk="0" hangingPunct="0"/>
            <a:r>
              <a:rPr lang="fa-IR" sz="1600" b="1"/>
              <a:t>محصولات و خدمات</a:t>
            </a:r>
            <a:endParaRPr lang="en-US" sz="1600" b="1"/>
          </a:p>
        </p:txBody>
      </p:sp>
      <p:sp>
        <p:nvSpPr>
          <p:cNvPr id="4706326" name="Text Box 22"/>
          <p:cNvSpPr txBox="1">
            <a:spLocks noChangeArrowheads="1"/>
          </p:cNvSpPr>
          <p:nvPr/>
        </p:nvSpPr>
        <p:spPr bwMode="auto">
          <a:xfrm>
            <a:off x="1028700" y="5026025"/>
            <a:ext cx="5800725" cy="782638"/>
          </a:xfrm>
          <a:prstGeom prst="rect">
            <a:avLst/>
          </a:prstGeom>
          <a:solidFill>
            <a:schemeClr val="bg1"/>
          </a:solidFill>
          <a:ln w="28575" algn="ctr">
            <a:solidFill>
              <a:schemeClr val="tx1"/>
            </a:solidFill>
            <a:miter lim="800000"/>
            <a:headEnd/>
            <a:tailEnd/>
          </a:ln>
        </p:spPr>
        <p:txBody>
          <a:bodyPr lIns="97548" tIns="48774" rIns="97548" bIns="48774" anchor="ctr"/>
          <a:lstStyle/>
          <a:p>
            <a:pPr algn="ctr" defTabSz="974725" eaLnBrk="0" hangingPunct="0">
              <a:spcBef>
                <a:spcPct val="10000"/>
              </a:spcBef>
            </a:pPr>
            <a:r>
              <a:rPr lang="fa-IR" sz="1600" b="1"/>
              <a:t>مديريت محيط کار</a:t>
            </a:r>
          </a:p>
          <a:p>
            <a:pPr algn="ctr" defTabSz="974725" eaLnBrk="0" hangingPunct="0">
              <a:spcBef>
                <a:spcPct val="10000"/>
              </a:spcBef>
            </a:pPr>
            <a:r>
              <a:rPr lang="en-US" sz="1600" b="1"/>
              <a:t>(6-4) </a:t>
            </a:r>
            <a:endParaRPr lang="en-GB" sz="1600" b="1"/>
          </a:p>
        </p:txBody>
      </p:sp>
      <p:sp>
        <p:nvSpPr>
          <p:cNvPr id="4706327" name="Text Box 23"/>
          <p:cNvSpPr txBox="1">
            <a:spLocks noChangeArrowheads="1"/>
          </p:cNvSpPr>
          <p:nvPr/>
        </p:nvSpPr>
        <p:spPr bwMode="auto">
          <a:xfrm>
            <a:off x="1127125" y="2616200"/>
            <a:ext cx="5600700" cy="2278063"/>
          </a:xfrm>
          <a:prstGeom prst="rect">
            <a:avLst/>
          </a:prstGeom>
          <a:solidFill>
            <a:schemeClr val="bg1"/>
          </a:solidFill>
          <a:ln w="28575">
            <a:solidFill>
              <a:schemeClr val="tx1"/>
            </a:solidFill>
            <a:miter lim="800000"/>
            <a:headEnd/>
            <a:tailEnd/>
          </a:ln>
        </p:spPr>
        <p:txBody>
          <a:bodyPr lIns="97548" tIns="0" rIns="97548" bIns="0" anchor="b" anchorCtr="1"/>
          <a:lstStyle/>
          <a:p>
            <a:pPr algn="ctr" defTabSz="974725" eaLnBrk="0" hangingPunct="0">
              <a:spcBef>
                <a:spcPct val="50000"/>
              </a:spcBef>
            </a:pPr>
            <a:r>
              <a:rPr lang="ar-SA" altLang="ja-JP" sz="2200" b="1"/>
              <a:t>فرآيندهاي مرتبط با مشتري</a:t>
            </a:r>
            <a:r>
              <a:rPr lang="en-US" altLang="ja-JP" sz="2200" b="1">
                <a:ea typeface="MS PGothic" pitchFamily="34" charset="-128"/>
              </a:rPr>
              <a:t>(7-2)</a:t>
            </a:r>
            <a:endParaRPr lang="fa-IR" altLang="ja-JP" sz="2200" b="1">
              <a:ea typeface="MS PGothic" pitchFamily="34" charset="-128"/>
            </a:endParaRPr>
          </a:p>
          <a:p>
            <a:pPr algn="ctr" defTabSz="974725" eaLnBrk="0" hangingPunct="0">
              <a:spcBef>
                <a:spcPct val="50000"/>
              </a:spcBef>
            </a:pPr>
            <a:endParaRPr lang="en-GB" sz="800" b="1"/>
          </a:p>
        </p:txBody>
      </p:sp>
      <p:sp>
        <p:nvSpPr>
          <p:cNvPr id="4706328" name="Text Box 24"/>
          <p:cNvSpPr txBox="1">
            <a:spLocks noChangeArrowheads="1"/>
          </p:cNvSpPr>
          <p:nvPr/>
        </p:nvSpPr>
        <p:spPr bwMode="auto">
          <a:xfrm>
            <a:off x="1587500" y="2616200"/>
            <a:ext cx="1663700"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fa-IR" sz="2200" b="1"/>
              <a:t>طراحي وتوسعه</a:t>
            </a:r>
            <a:endParaRPr lang="en-US" sz="2200" b="1"/>
          </a:p>
          <a:p>
            <a:pPr algn="ctr" defTabSz="974725" eaLnBrk="0" hangingPunct="0">
              <a:lnSpc>
                <a:spcPct val="80000"/>
              </a:lnSpc>
            </a:pPr>
            <a:r>
              <a:rPr lang="en-US" sz="2000" b="1"/>
              <a:t>(7-3)</a:t>
            </a:r>
            <a:endParaRPr lang="en-GB" sz="2000" b="1"/>
          </a:p>
        </p:txBody>
      </p:sp>
      <p:sp>
        <p:nvSpPr>
          <p:cNvPr id="4706329" name="Line 25"/>
          <p:cNvSpPr>
            <a:spLocks noChangeShapeType="1"/>
          </p:cNvSpPr>
          <p:nvPr/>
        </p:nvSpPr>
        <p:spPr bwMode="auto">
          <a:xfrm>
            <a:off x="6577013" y="4249738"/>
            <a:ext cx="419100" cy="0"/>
          </a:xfrm>
          <a:prstGeom prst="line">
            <a:avLst/>
          </a:prstGeom>
          <a:noFill/>
          <a:ln w="127000">
            <a:solidFill>
              <a:srgbClr val="990033"/>
            </a:solidFill>
            <a:round/>
            <a:headEnd/>
            <a:tailEnd type="triangle" w="med" len="med"/>
          </a:ln>
        </p:spPr>
        <p:txBody>
          <a:bodyPr/>
          <a:lstStyle/>
          <a:p>
            <a:endParaRPr lang="fa-IR"/>
          </a:p>
        </p:txBody>
      </p:sp>
      <p:sp>
        <p:nvSpPr>
          <p:cNvPr id="4706330" name="Line 26"/>
          <p:cNvSpPr>
            <a:spLocks noChangeShapeType="1"/>
          </p:cNvSpPr>
          <p:nvPr/>
        </p:nvSpPr>
        <p:spPr bwMode="auto">
          <a:xfrm>
            <a:off x="927100" y="4222750"/>
            <a:ext cx="419100" cy="0"/>
          </a:xfrm>
          <a:prstGeom prst="line">
            <a:avLst/>
          </a:prstGeom>
          <a:noFill/>
          <a:ln w="127000">
            <a:solidFill>
              <a:srgbClr val="990033"/>
            </a:solidFill>
            <a:round/>
            <a:headEnd/>
            <a:tailEnd type="triangle" w="med" len="med"/>
          </a:ln>
        </p:spPr>
        <p:txBody>
          <a:bodyPr/>
          <a:lstStyle/>
          <a:p>
            <a:endParaRPr lang="fa-IR"/>
          </a:p>
        </p:txBody>
      </p:sp>
      <p:sp>
        <p:nvSpPr>
          <p:cNvPr id="4706331" name="Text Box 27"/>
          <p:cNvSpPr txBox="1">
            <a:spLocks noChangeArrowheads="1"/>
          </p:cNvSpPr>
          <p:nvPr/>
        </p:nvSpPr>
        <p:spPr bwMode="auto">
          <a:xfrm>
            <a:off x="3249613" y="2617788"/>
            <a:ext cx="1438275" cy="1500187"/>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spcBef>
                <a:spcPct val="50000"/>
              </a:spcBef>
            </a:pPr>
            <a:r>
              <a:rPr lang="ar-SA" sz="2200" b="1">
                <a:cs typeface="Times New Roman" pitchFamily="18" charset="0"/>
              </a:rPr>
              <a:t>خريد</a:t>
            </a:r>
            <a:endParaRPr lang="en-US" sz="2200" b="1">
              <a:cs typeface="Times New Roman" pitchFamily="18" charset="0"/>
            </a:endParaRPr>
          </a:p>
          <a:p>
            <a:pPr algn="ctr" defTabSz="974725" eaLnBrk="0" hangingPunct="0">
              <a:spcBef>
                <a:spcPct val="50000"/>
              </a:spcBef>
            </a:pPr>
            <a:r>
              <a:rPr lang="en-US" sz="2000" b="1"/>
              <a:t>(7-4)</a:t>
            </a:r>
            <a:endParaRPr lang="en-GB" sz="2000" b="1"/>
          </a:p>
        </p:txBody>
      </p:sp>
      <p:sp>
        <p:nvSpPr>
          <p:cNvPr id="4706332" name="Text Box 28"/>
          <p:cNvSpPr txBox="1">
            <a:spLocks noChangeArrowheads="1"/>
          </p:cNvSpPr>
          <p:nvPr/>
        </p:nvSpPr>
        <p:spPr bwMode="auto">
          <a:xfrm>
            <a:off x="4681538" y="2619375"/>
            <a:ext cx="1570037" cy="1500188"/>
          </a:xfrm>
          <a:prstGeom prst="rect">
            <a:avLst/>
          </a:prstGeom>
          <a:solidFill>
            <a:schemeClr val="bg1"/>
          </a:solidFill>
          <a:ln w="28575">
            <a:solidFill>
              <a:schemeClr val="tx1"/>
            </a:solidFill>
            <a:miter lim="800000"/>
            <a:headEnd/>
            <a:tailEnd/>
          </a:ln>
        </p:spPr>
        <p:txBody>
          <a:bodyPr lIns="97548" tIns="48774" rIns="97548" bIns="48774" anchor="ctr"/>
          <a:lstStyle/>
          <a:p>
            <a:pPr algn="ctr" defTabSz="974725" eaLnBrk="0" hangingPunct="0">
              <a:lnSpc>
                <a:spcPct val="80000"/>
              </a:lnSpc>
            </a:pPr>
            <a:r>
              <a:rPr lang="ar-SA" sz="2200" b="1">
                <a:cs typeface="Times New Roman" pitchFamily="18" charset="0"/>
              </a:rPr>
              <a:t>توليد و ارايه خدمات </a:t>
            </a:r>
            <a:endParaRPr lang="en-US" sz="2200" b="1">
              <a:cs typeface="Times New Roman" pitchFamily="18" charset="0"/>
            </a:endParaRPr>
          </a:p>
          <a:p>
            <a:pPr algn="ctr" defTabSz="974725" eaLnBrk="0" hangingPunct="0">
              <a:lnSpc>
                <a:spcPct val="80000"/>
              </a:lnSpc>
            </a:pPr>
            <a:r>
              <a:rPr lang="en-US" sz="2000" b="1"/>
              <a:t>(7-5)</a:t>
            </a:r>
            <a:endParaRPr lang="en-GB" sz="20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706322"/>
                                        </p:tgtEl>
                                        <p:attrNameLst>
                                          <p:attrName>style.visibility</p:attrName>
                                        </p:attrNameLst>
                                      </p:cBhvr>
                                      <p:to>
                                        <p:strVal val="visible"/>
                                      </p:to>
                                    </p:set>
                                    <p:animEffect transition="in" filter="randombar(horizontal)">
                                      <p:cBhvr>
                                        <p:cTn id="7" dur="500"/>
                                        <p:tgtEl>
                                          <p:spTgt spid="47063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06324"/>
                                        </p:tgtEl>
                                        <p:attrNameLst>
                                          <p:attrName>style.visibility</p:attrName>
                                        </p:attrNameLst>
                                      </p:cBhvr>
                                      <p:to>
                                        <p:strVal val="visible"/>
                                      </p:to>
                                    </p:set>
                                    <p:animEffect transition="in" filter="randombar(horizontal)">
                                      <p:cBhvr>
                                        <p:cTn id="10" dur="500"/>
                                        <p:tgtEl>
                                          <p:spTgt spid="47063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706330"/>
                                        </p:tgtEl>
                                        <p:attrNameLst>
                                          <p:attrName>style.visibility</p:attrName>
                                        </p:attrNameLst>
                                      </p:cBhvr>
                                      <p:to>
                                        <p:strVal val="visible"/>
                                      </p:to>
                                    </p:set>
                                    <p:animEffect transition="in" filter="randombar(horizontal)">
                                      <p:cBhvr>
                                        <p:cTn id="13" dur="500"/>
                                        <p:tgtEl>
                                          <p:spTgt spid="47063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706325"/>
                                        </p:tgtEl>
                                        <p:attrNameLst>
                                          <p:attrName>style.visibility</p:attrName>
                                        </p:attrNameLst>
                                      </p:cBhvr>
                                      <p:to>
                                        <p:strVal val="visible"/>
                                      </p:to>
                                    </p:set>
                                    <p:animEffect transition="in" filter="randombar(horizontal)">
                                      <p:cBhvr>
                                        <p:cTn id="16" dur="500"/>
                                        <p:tgtEl>
                                          <p:spTgt spid="47063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706323"/>
                                        </p:tgtEl>
                                        <p:attrNameLst>
                                          <p:attrName>style.visibility</p:attrName>
                                        </p:attrNameLst>
                                      </p:cBhvr>
                                      <p:to>
                                        <p:strVal val="visible"/>
                                      </p:to>
                                    </p:set>
                                    <p:animEffect transition="in" filter="randombar(horizontal)">
                                      <p:cBhvr>
                                        <p:cTn id="19" dur="500"/>
                                        <p:tgtEl>
                                          <p:spTgt spid="47063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706329"/>
                                        </p:tgtEl>
                                        <p:attrNameLst>
                                          <p:attrName>style.visibility</p:attrName>
                                        </p:attrNameLst>
                                      </p:cBhvr>
                                      <p:to>
                                        <p:strVal val="visible"/>
                                      </p:to>
                                    </p:set>
                                    <p:animEffect transition="in" filter="randombar(horizontal)">
                                      <p:cBhvr>
                                        <p:cTn id="22" dur="500"/>
                                        <p:tgtEl>
                                          <p:spTgt spid="47063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706306"/>
                                        </p:tgtEl>
                                        <p:attrNameLst>
                                          <p:attrName>style.visibility</p:attrName>
                                        </p:attrNameLst>
                                      </p:cBhvr>
                                      <p:to>
                                        <p:strVal val="visible"/>
                                      </p:to>
                                    </p:set>
                                    <p:animEffect transition="in" filter="randombar(horizontal)">
                                      <p:cBhvr>
                                        <p:cTn id="25" dur="500"/>
                                        <p:tgtEl>
                                          <p:spTgt spid="47063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706327"/>
                                        </p:tgtEl>
                                        <p:attrNameLst>
                                          <p:attrName>style.visibility</p:attrName>
                                        </p:attrNameLst>
                                      </p:cBhvr>
                                      <p:to>
                                        <p:strVal val="visible"/>
                                      </p:to>
                                    </p:set>
                                    <p:animEffect transition="in" filter="randombar(horizontal)">
                                      <p:cBhvr>
                                        <p:cTn id="30" dur="500"/>
                                        <p:tgtEl>
                                          <p:spTgt spid="4706327"/>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4706328"/>
                                        </p:tgtEl>
                                        <p:attrNameLst>
                                          <p:attrName>style.visibility</p:attrName>
                                        </p:attrNameLst>
                                      </p:cBhvr>
                                      <p:to>
                                        <p:strVal val="visible"/>
                                      </p:to>
                                    </p:set>
                                    <p:animEffect transition="in" filter="randombar(horizontal)">
                                      <p:cBhvr>
                                        <p:cTn id="34" dur="500"/>
                                        <p:tgtEl>
                                          <p:spTgt spid="4706328"/>
                                        </p:tgtEl>
                                      </p:cBhvr>
                                    </p:animEffect>
                                  </p:childTnLst>
                                </p:cTn>
                              </p:par>
                            </p:childTnLst>
                          </p:cTn>
                        </p:par>
                        <p:par>
                          <p:cTn id="35" fill="hold" nodeType="afterGroup">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4706331"/>
                                        </p:tgtEl>
                                        <p:attrNameLst>
                                          <p:attrName>style.visibility</p:attrName>
                                        </p:attrNameLst>
                                      </p:cBhvr>
                                      <p:to>
                                        <p:strVal val="visible"/>
                                      </p:to>
                                    </p:set>
                                    <p:animEffect transition="in" filter="randombar(horizontal)">
                                      <p:cBhvr>
                                        <p:cTn id="38" dur="500"/>
                                        <p:tgtEl>
                                          <p:spTgt spid="4706331"/>
                                        </p:tgtEl>
                                      </p:cBhvr>
                                    </p:animEffect>
                                  </p:childTnLst>
                                </p:cTn>
                              </p:par>
                            </p:childTnLst>
                          </p:cTn>
                        </p:par>
                        <p:par>
                          <p:cTn id="39" fill="hold" nodeType="afterGroup">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06332"/>
                                        </p:tgtEl>
                                        <p:attrNameLst>
                                          <p:attrName>style.visibility</p:attrName>
                                        </p:attrNameLst>
                                      </p:cBhvr>
                                      <p:to>
                                        <p:strVal val="visible"/>
                                      </p:to>
                                    </p:set>
                                    <p:animEffect transition="in" filter="randombar(horizontal)">
                                      <p:cBhvr>
                                        <p:cTn id="42" dur="500"/>
                                        <p:tgtEl>
                                          <p:spTgt spid="4706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706326"/>
                                        </p:tgtEl>
                                        <p:attrNameLst>
                                          <p:attrName>style.visibility</p:attrName>
                                        </p:attrNameLst>
                                      </p:cBhvr>
                                      <p:to>
                                        <p:strVal val="visible"/>
                                      </p:to>
                                    </p:set>
                                    <p:animEffect transition="in" filter="randombar(horizontal)">
                                      <p:cBhvr>
                                        <p:cTn id="47" dur="500"/>
                                        <p:tgtEl>
                                          <p:spTgt spid="470632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706320"/>
                                        </p:tgtEl>
                                        <p:attrNameLst>
                                          <p:attrName>style.visibility</p:attrName>
                                        </p:attrNameLst>
                                      </p:cBhvr>
                                      <p:to>
                                        <p:strVal val="visible"/>
                                      </p:to>
                                    </p:set>
                                    <p:animEffect transition="in" filter="randombar(horizontal)">
                                      <p:cBhvr>
                                        <p:cTn id="50" dur="500"/>
                                        <p:tgtEl>
                                          <p:spTgt spid="47063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706321"/>
                                        </p:tgtEl>
                                        <p:attrNameLst>
                                          <p:attrName>style.visibility</p:attrName>
                                        </p:attrNameLst>
                                      </p:cBhvr>
                                      <p:to>
                                        <p:strVal val="visible"/>
                                      </p:to>
                                    </p:set>
                                    <p:animEffect transition="in" filter="randombar(horizontal)">
                                      <p:cBhvr>
                                        <p:cTn id="53" dur="500"/>
                                        <p:tgtEl>
                                          <p:spTgt spid="47063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randombar(horizontal)">
                                      <p:cBhvr>
                                        <p:cTn id="58" dur="500"/>
                                        <p:tgtEl>
                                          <p:spTgt spid="2"/>
                                        </p:tgtEl>
                                      </p:cBhvr>
                                    </p:animEffect>
                                  </p:childTnLst>
                                </p:cTn>
                              </p:par>
                            </p:childTnLst>
                          </p:cTn>
                        </p:par>
                        <p:par>
                          <p:cTn id="59" fill="hold" nodeType="afterGroup">
                            <p:stCondLst>
                              <p:cond delay="500"/>
                            </p:stCondLst>
                            <p:childTnLst>
                              <p:par>
                                <p:cTn id="60" presetID="14" presetClass="entr" presetSubtype="1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par>
                                <p:cTn id="63" presetID="14" presetClass="entr" presetSubtype="1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ntr" presetSubtype="1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randombar(horizontal)">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6306" grpId="0" animBg="1"/>
      <p:bldP spid="4706320" grpId="0" animBg="1"/>
      <p:bldP spid="4706321" grpId="0" animBg="1"/>
      <p:bldP spid="4706322" grpId="0" animBg="1"/>
      <p:bldP spid="4706323" grpId="0" animBg="1"/>
      <p:bldP spid="4706324" grpId="0"/>
      <p:bldP spid="4706325" grpId="0"/>
      <p:bldP spid="4706326" grpId="0" animBg="1"/>
      <p:bldP spid="4706327" grpId="0" animBg="1"/>
      <p:bldP spid="4706328" grpId="0" animBg="1"/>
      <p:bldP spid="4706329" grpId="0" animBg="1"/>
      <p:bldP spid="4706330" grpId="0" animBg="1"/>
      <p:bldP spid="4706331" grpId="0" animBg="1"/>
      <p:bldP spid="470633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73038" y="873125"/>
            <a:ext cx="9571037" cy="1481138"/>
          </a:xfrm>
        </p:spPr>
        <p:txBody>
          <a:bodyPr/>
          <a:lstStyle/>
          <a:p>
            <a:pPr marL="0" indent="0" algn="just">
              <a:buFont typeface="Wingdings" pitchFamily="2" charset="2"/>
              <a:buChar char="q"/>
            </a:pPr>
            <a:r>
              <a:rPr lang="ar-SA" b="1" smtClean="0"/>
              <a:t>روش موسوم به  (( برنامه ريزي – اجرا –بررسي و اقدام)) مي تواند درتمامي فرآيندها بكار گرفته شود . اين روش را مي توان به صورت خلاصه به شرح زير توصيف نمود .</a:t>
            </a:r>
          </a:p>
        </p:txBody>
      </p:sp>
      <p:sp>
        <p:nvSpPr>
          <p:cNvPr id="10243" name="Rectangle 4"/>
          <p:cNvSpPr>
            <a:spLocks noChangeArrowheads="1"/>
          </p:cNvSpPr>
          <p:nvPr/>
        </p:nvSpPr>
        <p:spPr bwMode="auto">
          <a:xfrm>
            <a:off x="3189288" y="4000500"/>
            <a:ext cx="6583362" cy="2854325"/>
          </a:xfrm>
          <a:prstGeom prst="rect">
            <a:avLst/>
          </a:prstGeom>
          <a:noFill/>
          <a:ln w="9525">
            <a:noFill/>
            <a:miter lim="800000"/>
            <a:headEnd/>
            <a:tailEnd/>
          </a:ln>
        </p:spPr>
        <p:txBody>
          <a:bodyPr lIns="9525" tIns="9525" rIns="9525" bIns="9525">
            <a:spAutoFit/>
          </a:bodyPr>
          <a:lstStyle/>
          <a:p>
            <a:pPr algn="just" defTabSz="974725" eaLnBrk="0" hangingPunct="0">
              <a:spcBef>
                <a:spcPct val="20000"/>
              </a:spcBef>
              <a:buFont typeface="Wingdings" pitchFamily="2" charset="2"/>
              <a:buChar char="q"/>
            </a:pPr>
            <a:r>
              <a:rPr lang="ar-SA" sz="3000" b="1"/>
              <a:t>بررس</a:t>
            </a:r>
            <a:r>
              <a:rPr lang="fa-IR" sz="3000" b="1"/>
              <a:t>ی</a:t>
            </a:r>
            <a:r>
              <a:rPr lang="ar-SA" sz="3000" b="1"/>
              <a:t>: پايش و اندازه گيري فر آيندها و محصول بر طبق خط مشي ها ، اهداف و الزامات و يا خواسته هاي مربوط به محصول و گزارش دهي نتايج .</a:t>
            </a:r>
          </a:p>
          <a:p>
            <a:pPr algn="just" defTabSz="974725" eaLnBrk="0" hangingPunct="0">
              <a:spcBef>
                <a:spcPct val="20000"/>
              </a:spcBef>
              <a:buFont typeface="Wingdings" pitchFamily="2" charset="2"/>
              <a:buChar char="q"/>
            </a:pPr>
            <a:r>
              <a:rPr lang="ar-SA" sz="3000" b="1"/>
              <a:t>اقـدام:</a:t>
            </a:r>
            <a:r>
              <a:rPr lang="en-US" sz="3000" b="1"/>
              <a:t>  </a:t>
            </a:r>
            <a:r>
              <a:rPr lang="ar-SA" sz="3000" b="1"/>
              <a:t>انجام اقدامات جهت بهبود مداوم عملكرد فرآيند .</a:t>
            </a:r>
          </a:p>
        </p:txBody>
      </p:sp>
      <p:grpSp>
        <p:nvGrpSpPr>
          <p:cNvPr id="2" name="Group 5"/>
          <p:cNvGrpSpPr>
            <a:grpSpLocks/>
          </p:cNvGrpSpPr>
          <p:nvPr/>
        </p:nvGrpSpPr>
        <p:grpSpPr bwMode="auto">
          <a:xfrm>
            <a:off x="12700" y="3722688"/>
            <a:ext cx="3176588" cy="2538412"/>
            <a:chOff x="441" y="2079"/>
            <a:chExt cx="2001" cy="1599"/>
          </a:xfrm>
        </p:grpSpPr>
        <p:pic>
          <p:nvPicPr>
            <p:cNvPr id="10247" name="Picture 6"/>
            <p:cNvPicPr>
              <a:picLocks noChangeAspect="1" noChangeArrowheads="1"/>
            </p:cNvPicPr>
            <p:nvPr/>
          </p:nvPicPr>
          <p:blipFill>
            <a:blip r:embed="rId3" cstate="print"/>
            <a:srcRect/>
            <a:stretch>
              <a:fillRect/>
            </a:stretch>
          </p:blipFill>
          <p:spPr bwMode="auto">
            <a:xfrm>
              <a:off x="633" y="2175"/>
              <a:ext cx="1632" cy="1488"/>
            </a:xfrm>
            <a:prstGeom prst="rect">
              <a:avLst/>
            </a:prstGeom>
            <a:noFill/>
            <a:ln w="9525">
              <a:noFill/>
              <a:miter lim="800000"/>
              <a:headEnd/>
              <a:tailEnd/>
            </a:ln>
          </p:spPr>
        </p:pic>
        <p:sp>
          <p:nvSpPr>
            <p:cNvPr id="10248" name="Text Box 7"/>
            <p:cNvSpPr txBox="1">
              <a:spLocks noChangeArrowheads="1"/>
            </p:cNvSpPr>
            <p:nvPr/>
          </p:nvSpPr>
          <p:spPr bwMode="auto">
            <a:xfrm>
              <a:off x="921" y="2079"/>
              <a:ext cx="356" cy="250"/>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2000" b="1">
                  <a:solidFill>
                    <a:schemeClr val="tx2"/>
                  </a:solidFill>
                  <a:latin typeface="Times New Roman" pitchFamily="18" charset="0"/>
                </a:rPr>
                <a:t>Act</a:t>
              </a:r>
              <a:endParaRPr lang="en-US" sz="3200"/>
            </a:p>
          </p:txBody>
        </p:sp>
        <p:sp>
          <p:nvSpPr>
            <p:cNvPr id="10249" name="Text Box 8"/>
            <p:cNvSpPr txBox="1">
              <a:spLocks noChangeArrowheads="1"/>
            </p:cNvSpPr>
            <p:nvPr/>
          </p:nvSpPr>
          <p:spPr bwMode="auto">
            <a:xfrm>
              <a:off x="2015" y="2328"/>
              <a:ext cx="427" cy="250"/>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2000" b="1">
                  <a:solidFill>
                    <a:schemeClr val="tx2"/>
                  </a:solidFill>
                  <a:latin typeface="Times New Roman" pitchFamily="18" charset="0"/>
                </a:rPr>
                <a:t>Plan</a:t>
              </a:r>
              <a:endParaRPr lang="en-US" sz="3200"/>
            </a:p>
          </p:txBody>
        </p:sp>
        <p:sp>
          <p:nvSpPr>
            <p:cNvPr id="10250" name="Text Box 9"/>
            <p:cNvSpPr txBox="1">
              <a:spLocks noChangeArrowheads="1"/>
            </p:cNvSpPr>
            <p:nvPr/>
          </p:nvSpPr>
          <p:spPr bwMode="auto">
            <a:xfrm>
              <a:off x="1823" y="3447"/>
              <a:ext cx="292" cy="231"/>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1800" b="1">
                  <a:latin typeface="Times New Roman" pitchFamily="18" charset="0"/>
                </a:rPr>
                <a:t>Do</a:t>
              </a:r>
              <a:endParaRPr lang="en-US" sz="3200"/>
            </a:p>
          </p:txBody>
        </p:sp>
        <p:sp>
          <p:nvSpPr>
            <p:cNvPr id="10251" name="Text Box 10"/>
            <p:cNvSpPr txBox="1">
              <a:spLocks noChangeArrowheads="1"/>
            </p:cNvSpPr>
            <p:nvPr/>
          </p:nvSpPr>
          <p:spPr bwMode="auto">
            <a:xfrm>
              <a:off x="441" y="3279"/>
              <a:ext cx="508" cy="231"/>
            </a:xfrm>
            <a:prstGeom prst="rect">
              <a:avLst/>
            </a:prstGeom>
            <a:noFill/>
            <a:ln w="9525">
              <a:noFill/>
              <a:miter lim="800000"/>
              <a:headEnd/>
              <a:tailEnd/>
            </a:ln>
          </p:spPr>
          <p:txBody>
            <a:bodyPr wrap="none">
              <a:spAutoFit/>
            </a:bodyPr>
            <a:lstStyle/>
            <a:p>
              <a:pPr marL="609600" indent="-609600" defTabSz="974725" rtl="0" eaLnBrk="0" hangingPunct="0">
                <a:spcBef>
                  <a:spcPct val="50000"/>
                </a:spcBef>
              </a:pPr>
              <a:r>
                <a:rPr lang="en-US" sz="1800" b="1">
                  <a:latin typeface="Times New Roman" pitchFamily="18" charset="0"/>
                </a:rPr>
                <a:t>Check</a:t>
              </a:r>
              <a:endParaRPr lang="en-US" sz="3200"/>
            </a:p>
          </p:txBody>
        </p:sp>
      </p:grpSp>
      <p:sp>
        <p:nvSpPr>
          <p:cNvPr id="10245" name="Rectangle 11"/>
          <p:cNvSpPr>
            <a:spLocks noChangeArrowheads="1"/>
          </p:cNvSpPr>
          <p:nvPr/>
        </p:nvSpPr>
        <p:spPr bwMode="auto">
          <a:xfrm>
            <a:off x="173038" y="2408238"/>
            <a:ext cx="9593262" cy="1482725"/>
          </a:xfrm>
          <a:prstGeom prst="rect">
            <a:avLst/>
          </a:prstGeom>
          <a:noFill/>
          <a:ln w="9525">
            <a:noFill/>
            <a:miter lim="800000"/>
            <a:headEnd/>
            <a:tailEnd/>
          </a:ln>
        </p:spPr>
        <p:txBody>
          <a:bodyPr lIns="9525" tIns="9525" rIns="9525" bIns="9525">
            <a:spAutoFit/>
          </a:bodyPr>
          <a:lstStyle/>
          <a:p>
            <a:pPr algn="just" defTabSz="974725" eaLnBrk="0" hangingPunct="0">
              <a:spcBef>
                <a:spcPct val="20000"/>
              </a:spcBef>
              <a:buFont typeface="Wingdings" pitchFamily="2" charset="2"/>
              <a:buChar char="q"/>
            </a:pPr>
            <a:r>
              <a:rPr lang="ar-SA" sz="3000" b="1"/>
              <a:t>برنامه ريزي:  تعيين اهداف و فر آيندهاي لازم جهت ارايه نتايج بر طبق خواسته هاي مشتري و خط مشي هاي سازمان .</a:t>
            </a:r>
          </a:p>
          <a:p>
            <a:pPr algn="just" defTabSz="974725" eaLnBrk="0" hangingPunct="0">
              <a:spcBef>
                <a:spcPct val="20000"/>
              </a:spcBef>
              <a:buFont typeface="Wingdings" pitchFamily="2" charset="2"/>
              <a:buChar char="q"/>
            </a:pPr>
            <a:r>
              <a:rPr lang="ar-SA" sz="3000" b="1"/>
              <a:t>اجــرا: اجراي فرآيندها .</a:t>
            </a:r>
          </a:p>
        </p:txBody>
      </p:sp>
      <p:sp>
        <p:nvSpPr>
          <p:cNvPr id="3807245" name="Rectangle 13"/>
          <p:cNvSpPr>
            <a:spLocks noGrp="1" noChangeArrowheads="1"/>
          </p:cNvSpPr>
          <p:nvPr>
            <p:ph type="title"/>
          </p:nvPr>
        </p:nvSpPr>
        <p:spPr>
          <a:xfrm>
            <a:off x="76200" y="168047"/>
            <a:ext cx="9772650" cy="534987"/>
          </a:xfrm>
          <a:solidFill>
            <a:srgbClr val="0000FF"/>
          </a:solidFill>
        </p:spPr>
        <p:txBody>
          <a:bodyPr/>
          <a:lstStyle/>
          <a:p>
            <a:pPr>
              <a:defRPr/>
            </a:pPr>
            <a:r>
              <a:rPr lang="ar-SA" smtClean="0"/>
              <a:t>رويكرد فر‌‌آيندي</a:t>
            </a:r>
            <a:endParaRPr lang="en-US" smtClean="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6034"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3200" smtClean="0"/>
              <a:t>ارتباط با استاندارد</a:t>
            </a:r>
            <a:r>
              <a:rPr lang="en-US" sz="3200" smtClean="0"/>
              <a:t>ISO9004</a:t>
            </a:r>
            <a:r>
              <a:rPr lang="ar-SA" sz="3500" b="0" smtClean="0"/>
              <a:t> </a:t>
            </a:r>
            <a:endParaRPr lang="en-US" sz="3500" b="0" smtClean="0"/>
          </a:p>
        </p:txBody>
      </p:sp>
      <p:sp>
        <p:nvSpPr>
          <p:cNvPr id="11267" name="Rectangle 3"/>
          <p:cNvSpPr>
            <a:spLocks noGrp="1" noChangeArrowheads="1"/>
          </p:cNvSpPr>
          <p:nvPr>
            <p:ph type="body" idx="1"/>
          </p:nvPr>
        </p:nvSpPr>
        <p:spPr>
          <a:xfrm>
            <a:off x="168275" y="866775"/>
            <a:ext cx="9604375" cy="6007100"/>
          </a:xfrm>
        </p:spPr>
        <p:txBody>
          <a:bodyPr/>
          <a:lstStyle/>
          <a:p>
            <a:pPr marL="0" indent="0" algn="just">
              <a:spcBef>
                <a:spcPct val="20000"/>
              </a:spcBef>
              <a:buFont typeface="Wingdings" pitchFamily="2" charset="2"/>
              <a:buChar char="q"/>
            </a:pPr>
            <a:r>
              <a:rPr lang="ar-SA" sz="2400" b="1" smtClean="0"/>
              <a:t>ويرايش فعلي استاندارد هاي </a:t>
            </a:r>
            <a:r>
              <a:rPr lang="en-US" sz="2400" b="1" smtClean="0"/>
              <a:t>ISO9001</a:t>
            </a:r>
            <a:r>
              <a:rPr lang="ar-SA" sz="2400" b="1" smtClean="0"/>
              <a:t> و </a:t>
            </a:r>
            <a:r>
              <a:rPr lang="en-US" sz="2400" b="1" smtClean="0"/>
              <a:t>ISO9004</a:t>
            </a:r>
            <a:r>
              <a:rPr lang="ar-SA" sz="2400" b="1" smtClean="0"/>
              <a:t> به صورت يك زوج همخوان از استاندارد هاي سيستم مديريت كيفيت تهيه شده اند و طراحي آنها به گونه اي است كه مكمل يكديگر باشند اما هر كدام به صورت جداگانه نيز قابل استفاده هستند . اگر چه اين دو استاندارد داراي دامنه كاربرد متفاوتي مي باشند ولي  دارا ي ساختارهاي مشابهي هستند تا به كاربرد آنها را به صورت يك زوج همخوان كمك نمايد .</a:t>
            </a:r>
          </a:p>
          <a:p>
            <a:pPr marL="0" indent="0" algn="just">
              <a:spcBef>
                <a:spcPct val="20000"/>
              </a:spcBef>
              <a:buFont typeface="Wingdings" pitchFamily="2" charset="2"/>
              <a:buChar char="q"/>
            </a:pPr>
            <a:r>
              <a:rPr lang="ar-SA" sz="2400" b="1" smtClean="0"/>
              <a:t>استاندارد</a:t>
            </a:r>
            <a:r>
              <a:rPr lang="en-US" sz="2400" b="1" smtClean="0"/>
              <a:t>ISO9001</a:t>
            </a:r>
            <a:r>
              <a:rPr lang="ar-SA" sz="2400" b="1" smtClean="0"/>
              <a:t> الزاماتي را براي يك سيستم مديريت كيفيت مشخص مي كند كه مي تواند براي بكار گيري در درون سازمان ها يا براي گواهي كردن يا براي موارد مبتني بر قرار داد ، مورد استفاده قرارگيرد. اين استاندارد بر اثر بخشي سيستم مديريت كيفيت در برآورده كردن خواسته هاي مشتري تمرگز دارد . </a:t>
            </a:r>
          </a:p>
          <a:p>
            <a:pPr marL="0" indent="0" algn="just">
              <a:spcBef>
                <a:spcPct val="20000"/>
              </a:spcBef>
              <a:buFont typeface="Wingdings" pitchFamily="2" charset="2"/>
              <a:buChar char="q"/>
            </a:pPr>
            <a:r>
              <a:rPr lang="ar-SA" sz="2400" b="1" smtClean="0"/>
              <a:t>استاندارد</a:t>
            </a:r>
            <a:r>
              <a:rPr lang="en-US" sz="2400" b="1" smtClean="0"/>
              <a:t>ISO9004</a:t>
            </a:r>
            <a:r>
              <a:rPr lang="ar-SA" sz="2400" b="1" smtClean="0"/>
              <a:t> راهنمايي هايي در مورد اهداف سيستم مديريت كيفيت فراتر از آنچه كه در استاندارد</a:t>
            </a:r>
            <a:r>
              <a:rPr lang="en-US" sz="2400" b="1" smtClean="0"/>
              <a:t>ISO9001</a:t>
            </a:r>
            <a:r>
              <a:rPr lang="ar-SA" sz="2400" b="1" smtClean="0"/>
              <a:t> مشخص شده است بخصوص در زمينه بهبود مداوم در عملكرد كلي و كارايي سازمان علاوه بر اثر بخشي آن ارايه مي دهد . بكار گيري استاندارد </a:t>
            </a:r>
            <a:r>
              <a:rPr lang="en-US" sz="2400" b="1" smtClean="0"/>
              <a:t>ISO9004</a:t>
            </a:r>
            <a:r>
              <a:rPr lang="ar-SA" sz="2400" b="1" smtClean="0"/>
              <a:t> به عنوان يك راهنما براي سازمان هايي توصيه مي شود كه مديريت رده بالاي آنها مي خواهند به سوي الزاماتي فراتر از آنچه كه در استاندارد</a:t>
            </a:r>
            <a:r>
              <a:rPr lang="en-US" sz="2400" b="1" smtClean="0"/>
              <a:t>ISO9001</a:t>
            </a:r>
            <a:r>
              <a:rPr lang="ar-SA" sz="2400" b="1" smtClean="0"/>
              <a:t> آمده است و در پي دستيابي بهبود مداوم عملكرد سازمان ، حركت كنند . بااين حال استاندارد </a:t>
            </a:r>
            <a:r>
              <a:rPr lang="en-US" sz="2400" b="1" smtClean="0"/>
              <a:t>ISO9001</a:t>
            </a:r>
            <a:r>
              <a:rPr lang="ar-SA" sz="2400" b="1" smtClean="0"/>
              <a:t> گواهي كردن يا موارد مبتني بر قرار داد در نظر گرفته نشده است .</a:t>
            </a:r>
          </a:p>
        </p:txBody>
      </p:sp>
    </p:spTree>
  </p:cSld>
  <p:clrMapOvr>
    <a:masterClrMapping/>
  </p:clrMapOvr>
  <p:transition spd="med">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5426" name="Rectangle 2"/>
          <p:cNvSpPr>
            <a:spLocks noGrp="1" noChangeArrowheads="1"/>
          </p:cNvSpPr>
          <p:nvPr>
            <p:ph type="title"/>
          </p:nvPr>
        </p:nvSpPr>
        <p:spPr>
          <a:xfrm>
            <a:off x="57150" y="223838"/>
            <a:ext cx="9772650" cy="534987"/>
          </a:xfrm>
          <a:solidFill>
            <a:srgbClr val="0000FF"/>
          </a:solidFill>
        </p:spPr>
        <p:txBody>
          <a:bodyPr/>
          <a:lstStyle/>
          <a:p>
            <a:pPr>
              <a:defRPr/>
            </a:pPr>
            <a:r>
              <a:rPr lang="ar-SA" dirty="0" smtClean="0"/>
              <a:t>سازگاري </a:t>
            </a:r>
            <a:r>
              <a:rPr lang="ar-SA" dirty="0" smtClean="0"/>
              <a:t>با</a:t>
            </a:r>
            <a:r>
              <a:rPr lang="fa-IR" dirty="0" smtClean="0"/>
              <a:t> </a:t>
            </a:r>
            <a:r>
              <a:rPr lang="ar-SA" dirty="0" smtClean="0"/>
              <a:t>ساير </a:t>
            </a:r>
            <a:r>
              <a:rPr lang="ar-SA" dirty="0" smtClean="0"/>
              <a:t>سيستم هاي مديريت</a:t>
            </a:r>
            <a:endParaRPr lang="en-US" b="0" dirty="0" smtClean="0"/>
          </a:p>
        </p:txBody>
      </p:sp>
      <p:sp>
        <p:nvSpPr>
          <p:cNvPr id="12291" name="Rectangle 3"/>
          <p:cNvSpPr>
            <a:spLocks noGrp="1" noChangeArrowheads="1"/>
          </p:cNvSpPr>
          <p:nvPr>
            <p:ph type="body" idx="1"/>
          </p:nvPr>
        </p:nvSpPr>
        <p:spPr>
          <a:xfrm>
            <a:off x="168275" y="962025"/>
            <a:ext cx="9604375" cy="5624513"/>
          </a:xfrm>
        </p:spPr>
        <p:txBody>
          <a:bodyPr/>
          <a:lstStyle/>
          <a:p>
            <a:pPr marL="0" indent="0" algn="just">
              <a:buFont typeface="Wingdings" pitchFamily="2" charset="2"/>
              <a:buChar char="q"/>
            </a:pPr>
            <a:r>
              <a:rPr lang="ar-SA" b="1" smtClean="0"/>
              <a:t> اين استاندارد با استاندارد </a:t>
            </a:r>
            <a:r>
              <a:rPr lang="en-US" b="1" smtClean="0"/>
              <a:t>ISO14001</a:t>
            </a:r>
            <a:r>
              <a:rPr lang="ar-SA" b="1" smtClean="0"/>
              <a:t> هم راستا شده است تا به لحاظ منافع استفاده كنندگان ، سازگاري بين اين دو استاندارد افزايش يابد .</a:t>
            </a:r>
          </a:p>
          <a:p>
            <a:pPr marL="0" indent="0" algn="just">
              <a:buFont typeface="Wingdings" pitchFamily="2" charset="2"/>
              <a:buChar char="q"/>
            </a:pPr>
            <a:r>
              <a:rPr lang="ar-SA" b="1" smtClean="0"/>
              <a:t>اين استاندارد در بر گيرنده الزامات خاص ساير سيستم هاي مديريت از قبيل الزاماتي كه در مديريت زيست محيطي ، مديريت بهداشت وايمني كار، مديريت مالي يا مديريت ريسك درنظر گرفته شده اند ، نمي باشد. با اين حال اين استاندارد سازمان را قادر مي سازد تا سيستم مديريت كيفيت خود را با الزامات ذيربط سيستم مديريت ، هم راستا يا يكپارچه نمايد . سازمان مي تواند سيستم هاي مديريت فعلي خود را بمنظور ايجاد يك سيستم مديريت كيفيت كه منطبق با الزامات اين استاندارد باشد تطبيق دهد .</a:t>
            </a:r>
            <a:endParaRPr lang="en-GB" b="1" smtClean="0"/>
          </a:p>
        </p:txBody>
      </p:sp>
    </p:spTree>
  </p:cSld>
  <p:clrMapOvr>
    <a:masterClrMapping/>
  </p:clrMapOvr>
  <p:transition spd="med">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7474"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1- </a:t>
            </a:r>
            <a:r>
              <a:rPr lang="ar-SA" sz="4000" smtClean="0"/>
              <a:t>هدف و دامنه كاربرد </a:t>
            </a:r>
            <a:r>
              <a:rPr lang="en-US" sz="4000" smtClean="0"/>
              <a:t>-</a:t>
            </a:r>
            <a:r>
              <a:rPr lang="ar-SA" sz="4000" smtClean="0"/>
              <a:t> كليات</a:t>
            </a:r>
            <a:r>
              <a:rPr lang="ar-SA" sz="3200" b="0" smtClean="0"/>
              <a:t> </a:t>
            </a:r>
            <a:endParaRPr lang="en-US" sz="3200" b="0" smtClean="0"/>
          </a:p>
        </p:txBody>
      </p:sp>
      <p:sp>
        <p:nvSpPr>
          <p:cNvPr id="13315" name="Rectangle 3"/>
          <p:cNvSpPr>
            <a:spLocks noGrp="1" noChangeArrowheads="1"/>
          </p:cNvSpPr>
          <p:nvPr>
            <p:ph type="body" idx="1"/>
          </p:nvPr>
        </p:nvSpPr>
        <p:spPr>
          <a:xfrm>
            <a:off x="168275" y="981075"/>
            <a:ext cx="9604375" cy="5646738"/>
          </a:xfrm>
        </p:spPr>
        <p:txBody>
          <a:bodyPr/>
          <a:lstStyle/>
          <a:p>
            <a:pPr marL="0" indent="0" algn="just">
              <a:spcBef>
                <a:spcPct val="30000"/>
              </a:spcBef>
              <a:buFont typeface="Wingdings" pitchFamily="2" charset="2"/>
              <a:buChar char="q"/>
            </a:pPr>
            <a:r>
              <a:rPr lang="ar-SA" sz="3100" b="1" smtClean="0"/>
              <a:t>اين استاندارد الزامات يك سيستم مديريت كيفيت را در مواردي مشخص مي كند كه سازمان :</a:t>
            </a:r>
            <a:endParaRPr lang="en-US" sz="3100" b="1" smtClean="0"/>
          </a:p>
          <a:p>
            <a:pPr marL="0" indent="0" algn="just">
              <a:spcBef>
                <a:spcPct val="30000"/>
              </a:spcBef>
              <a:buFont typeface="Wingdings" pitchFamily="2" charset="2"/>
              <a:buChar char="q"/>
            </a:pPr>
            <a:r>
              <a:rPr lang="ar-SA" sz="3100" b="1" smtClean="0"/>
              <a:t>به اثبات توانايي خود در ارايه مستمر محصولي كه خواسته هاي مشتري و الزامات مربوط به مقررات ذير بط را برآورده مي نمايد نياز دارد و </a:t>
            </a:r>
          </a:p>
          <a:p>
            <a:pPr marL="0" indent="0" algn="just">
              <a:spcBef>
                <a:spcPct val="30000"/>
              </a:spcBef>
              <a:buFont typeface="Wingdings" pitchFamily="2" charset="2"/>
              <a:buChar char="q"/>
            </a:pPr>
            <a:r>
              <a:rPr lang="ar-SA" sz="3100" b="1" smtClean="0"/>
              <a:t>قصد دارد از طريق بكارگيري موثر سيستم شامل فر آيندهايي براي بهبود مداوم سيستم و تضمين انطباق با خواسته هاي مشتري و الزامات مربوط به قوانين ومقررات رضايت مشتري را افزايش دهد .</a:t>
            </a:r>
          </a:p>
          <a:p>
            <a:pPr marL="0" indent="0" algn="just">
              <a:spcBef>
                <a:spcPct val="30000"/>
              </a:spcBef>
              <a:buFont typeface="Wingdings" pitchFamily="2" charset="2"/>
              <a:buChar char="q"/>
            </a:pPr>
            <a:r>
              <a:rPr lang="ar-SA" sz="3100" b="1" smtClean="0"/>
              <a:t>يادآوري</a:t>
            </a:r>
            <a:r>
              <a:rPr lang="en-US" sz="3100" b="1" smtClean="0"/>
              <a:t>:</a:t>
            </a:r>
            <a:r>
              <a:rPr lang="ar-SA" sz="3100" b="1" smtClean="0"/>
              <a:t> در اين استاندارد اصطلاح ً محصول ً فقط به محصولي اطلاق مي شود كه براي ارايه به مشتري در نظر گرفته شده يا بر حسب خواست وي ارايه مي گردد.</a:t>
            </a:r>
          </a:p>
        </p:txBody>
      </p:sp>
    </p:spTree>
  </p:cSld>
  <p:clrMapOvr>
    <a:masterClrMapping/>
  </p:clrMapOvr>
  <p:transition spd="med">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22" name="Rectangle 2"/>
          <p:cNvSpPr>
            <a:spLocks noGrp="1" noChangeArrowheads="1"/>
          </p:cNvSpPr>
          <p:nvPr>
            <p:ph type="title"/>
          </p:nvPr>
        </p:nvSpPr>
        <p:spPr>
          <a:xfrm>
            <a:off x="57150" y="223838"/>
            <a:ext cx="9772650" cy="534987"/>
          </a:xfrm>
          <a:solidFill>
            <a:srgbClr val="0000FF"/>
          </a:solidFill>
        </p:spPr>
        <p:txBody>
          <a:bodyPr/>
          <a:lstStyle/>
          <a:p>
            <a:pPr>
              <a:defRPr/>
            </a:pPr>
            <a:r>
              <a:rPr lang="ar-SA" sz="4000" smtClean="0"/>
              <a:t>كاربرد</a:t>
            </a:r>
            <a:endParaRPr lang="en-US" sz="4000" smtClean="0"/>
          </a:p>
        </p:txBody>
      </p:sp>
      <p:sp>
        <p:nvSpPr>
          <p:cNvPr id="14339" name="Rectangle 3"/>
          <p:cNvSpPr>
            <a:spLocks noGrp="1" noChangeArrowheads="1"/>
          </p:cNvSpPr>
          <p:nvPr>
            <p:ph type="body" idx="1"/>
          </p:nvPr>
        </p:nvSpPr>
        <p:spPr>
          <a:xfrm>
            <a:off x="158750" y="923925"/>
            <a:ext cx="9604375" cy="5868988"/>
          </a:xfrm>
        </p:spPr>
        <p:txBody>
          <a:bodyPr/>
          <a:lstStyle/>
          <a:p>
            <a:pPr marL="0" indent="0" algn="just">
              <a:buFont typeface="Wingdings" pitchFamily="2" charset="2"/>
              <a:buChar char="q"/>
            </a:pPr>
            <a:r>
              <a:rPr lang="ar-SA" b="1" smtClean="0"/>
              <a:t>كليه الزامات اين استاندارد عمومي بوده و قصد برآن است كه براي تمامي سازمان ها بدون توجه به نوع ، اندازه و محصولي كه ارايه مي كنند قابل بكارگيري باشد .</a:t>
            </a:r>
          </a:p>
          <a:p>
            <a:pPr marL="0" indent="0" algn="just">
              <a:buFont typeface="Wingdings" pitchFamily="2" charset="2"/>
              <a:buChar char="q"/>
            </a:pPr>
            <a:r>
              <a:rPr lang="ar-SA" b="1" smtClean="0"/>
              <a:t>هر گاه يك يا چند الزام اين استاندارد را بدليل ماهيت سازمان و محصول آن نتوان بكار برد ، اين الزامات را مي توان در نظر نگرفت .</a:t>
            </a:r>
          </a:p>
          <a:p>
            <a:pPr marL="0" indent="0" algn="just">
              <a:buFont typeface="Wingdings" pitchFamily="2" charset="2"/>
              <a:buChar char="q"/>
            </a:pPr>
            <a:r>
              <a:rPr lang="ar-SA" b="1" smtClean="0"/>
              <a:t>هر گاه الزاماتي استثناء شود ، ادعاي انطباق با اين استاندارد قابل پذيرش نيست ، مگر آنكه اين استثنائات محدود به الزامات مذكور در بند 7 اين استاندارد باشد و چنين استثناهايي بر توانايي يا مسووليت سازمان در فراهم آوردن محصولي كه خواسته هاي مشتري و الزامات مربوط به قوانين و مقررات ذيربط را برآورده نمايد تاثير نگذارد.</a:t>
            </a:r>
            <a:endParaRPr lang="en-GB" b="1" smtClean="0"/>
          </a:p>
        </p:txBody>
      </p:sp>
    </p:spTree>
  </p:cSld>
  <p:clrMapOvr>
    <a:masterClrMapping/>
  </p:clrMapOvr>
  <p:transition spd="med">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1570"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2- </a:t>
            </a:r>
            <a:r>
              <a:rPr lang="ar-SA" sz="4000" smtClean="0"/>
              <a:t>مراجع الزامي</a:t>
            </a:r>
            <a:r>
              <a:rPr lang="ar-SA" sz="2800" b="0" smtClean="0"/>
              <a:t> </a:t>
            </a:r>
            <a:endParaRPr lang="en-US" sz="2800" b="0" smtClean="0"/>
          </a:p>
        </p:txBody>
      </p:sp>
      <p:sp>
        <p:nvSpPr>
          <p:cNvPr id="15363" name="Rectangle 3"/>
          <p:cNvSpPr>
            <a:spLocks noGrp="1" noChangeArrowheads="1"/>
          </p:cNvSpPr>
          <p:nvPr>
            <p:ph type="body" idx="1"/>
          </p:nvPr>
        </p:nvSpPr>
        <p:spPr>
          <a:xfrm>
            <a:off x="139700" y="895350"/>
            <a:ext cx="9604375" cy="5932488"/>
          </a:xfrm>
        </p:spPr>
        <p:txBody>
          <a:bodyPr/>
          <a:lstStyle/>
          <a:p>
            <a:pPr marL="0" indent="0" algn="just">
              <a:buFontTx/>
              <a:buNone/>
            </a:pPr>
            <a:r>
              <a:rPr lang="ar-SA" sz="3100" b="1" smtClean="0"/>
              <a:t>استاندارد مرجعي كه نام آن در زيرمي آيد شامل مقرراتي است كه از طريق ارجاع به آن دراين استاندارد ، جزيي از اين استاندارد محسوب مي شوند . در صورتي كه به استانداردي با ذكر تاريخ انتشار ارجاع شده باشد،اصلاحات يا تجديد نظرهاي بعدي آن شامل اين استاندارد نمي شوند . اما به طرفهاي موافقت هايي كه بر اساس اين استاندارد تنظيم شده است توصيه مي شود امكان به كارگيري آخرين چاپ استاندارد مرجع زير را بررسي نمايند . در مورد استانداردهايي كه بدون ذكر تاريخ انتشار به آنها ارجاع شده است ، همواره آخرين چاپ استاندارد ارجاع شده معتبر است . آخرين اطلاعات لازم را مي توان از موسسه استاندارد و تحقيقات صنعتي ايران كسب كرد.</a:t>
            </a:r>
          </a:p>
          <a:p>
            <a:pPr marL="0" indent="0" algn="just">
              <a:buFontTx/>
              <a:buNone/>
            </a:pPr>
            <a:r>
              <a:rPr lang="ar-SA" sz="3100" b="1" smtClean="0"/>
              <a:t>استاندارد ايران – ايزو 9000- سال 1380 – سيستم هاي مديريت كيفيت – مباني و واژگان</a:t>
            </a:r>
            <a:endParaRPr lang="en-GB" sz="3100" b="1" smtClean="0"/>
          </a:p>
        </p:txBody>
      </p:sp>
    </p:spTree>
  </p:cSld>
  <p:clrMapOvr>
    <a:masterClrMapping/>
  </p:clrMapOvr>
  <p:transition spd="med">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3618"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3- </a:t>
            </a:r>
            <a:r>
              <a:rPr lang="ar-SA" sz="4000" smtClean="0"/>
              <a:t>اصطلاحات و تعاريف</a:t>
            </a:r>
            <a:r>
              <a:rPr lang="ar-SA" sz="2800" b="0" smtClean="0"/>
              <a:t> </a:t>
            </a:r>
            <a:endParaRPr lang="en-US" sz="2800" b="0" smtClean="0"/>
          </a:p>
        </p:txBody>
      </p:sp>
      <p:sp>
        <p:nvSpPr>
          <p:cNvPr id="16387" name="Rectangle 3"/>
          <p:cNvSpPr>
            <a:spLocks noGrp="1" noChangeArrowheads="1"/>
          </p:cNvSpPr>
          <p:nvPr>
            <p:ph type="body" idx="1"/>
          </p:nvPr>
        </p:nvSpPr>
        <p:spPr>
          <a:xfrm>
            <a:off x="139700" y="971550"/>
            <a:ext cx="9604375" cy="5505450"/>
          </a:xfrm>
        </p:spPr>
        <p:txBody>
          <a:bodyPr/>
          <a:lstStyle/>
          <a:p>
            <a:pPr marL="0" indent="0" algn="just">
              <a:buFontTx/>
              <a:buNone/>
            </a:pPr>
            <a:r>
              <a:rPr lang="ar-SA" sz="3000" b="1" dirty="0" smtClean="0"/>
              <a:t>در اين استاندارد ، اصطلاحات با تعاريف مذكور در استاندارد </a:t>
            </a:r>
            <a:r>
              <a:rPr lang="en-US" sz="3000" b="1" dirty="0" smtClean="0"/>
              <a:t>ISO9000</a:t>
            </a:r>
            <a:r>
              <a:rPr lang="ar-SA" sz="3000" b="1" dirty="0" smtClean="0"/>
              <a:t> بكار رفته است . اصطلاحات زير كه در اين ويرايش استاندارد </a:t>
            </a:r>
            <a:r>
              <a:rPr lang="en-US" sz="3000" b="1" dirty="0" smtClean="0"/>
              <a:t>ISO9001</a:t>
            </a:r>
            <a:r>
              <a:rPr lang="ar-SA" sz="3000" b="1" dirty="0" smtClean="0"/>
              <a:t> ، براي تشريح ً زنجيره تامين ً بكار گرفته شده ، به منظور هماهنگي باواژگاني كه اكنون بكار مي رود </a:t>
            </a:r>
            <a:r>
              <a:rPr lang="fa-IR" sz="3000" b="1" dirty="0" smtClean="0"/>
              <a:t>، </a:t>
            </a:r>
            <a:r>
              <a:rPr lang="ar-SA" sz="3000" b="1" dirty="0" smtClean="0"/>
              <a:t>تغيير يافته است .</a:t>
            </a:r>
          </a:p>
          <a:p>
            <a:pPr marL="0" indent="0" algn="just">
              <a:buFontTx/>
              <a:buNone/>
            </a:pPr>
            <a:r>
              <a:rPr lang="ar-SA" sz="3000" b="1" dirty="0" smtClean="0"/>
              <a:t>مشتري</a:t>
            </a:r>
            <a:r>
              <a:rPr lang="en-US" sz="3000" b="1" dirty="0" smtClean="0"/>
              <a:t> </a:t>
            </a:r>
            <a:r>
              <a:rPr lang="ar-SA" sz="3000" b="1" dirty="0" smtClean="0"/>
              <a:t>                  </a:t>
            </a:r>
            <a:r>
              <a:rPr lang="fa-IR" sz="3000" b="1" dirty="0" smtClean="0"/>
              <a:t>    </a:t>
            </a:r>
            <a:r>
              <a:rPr lang="ar-SA" sz="3000" b="1" dirty="0" smtClean="0"/>
              <a:t> </a:t>
            </a:r>
            <a:r>
              <a:rPr lang="ar-SA" sz="3000" b="1" dirty="0" smtClean="0"/>
              <a:t>سازمان </a:t>
            </a:r>
            <a:r>
              <a:rPr lang="en-US" sz="3000" b="1" dirty="0" smtClean="0"/>
              <a:t> </a:t>
            </a:r>
            <a:r>
              <a:rPr lang="ar-SA" sz="3000" b="1" dirty="0" smtClean="0"/>
              <a:t>                    تامين</a:t>
            </a:r>
            <a:r>
              <a:rPr lang="fa-IR" sz="3000" b="1" dirty="0" smtClean="0"/>
              <a:t> کننده</a:t>
            </a:r>
            <a:r>
              <a:rPr lang="ar-SA" sz="3000" b="1" dirty="0" smtClean="0"/>
              <a:t> </a:t>
            </a:r>
            <a:endParaRPr lang="en-US" sz="3000" b="1" dirty="0" smtClean="0"/>
          </a:p>
          <a:p>
            <a:pPr marL="0" indent="0" algn="just">
              <a:buFontTx/>
              <a:buNone/>
            </a:pPr>
            <a:r>
              <a:rPr lang="ar-SA" sz="3000" b="1" dirty="0" smtClean="0"/>
              <a:t>در اين استاندارد اصطلاح ًً سازمان ً جايگزين اصطلاح ً عرضه كننده ً كه قبلاً  در استاندارد </a:t>
            </a:r>
            <a:r>
              <a:rPr lang="en-US" sz="3000" b="1" dirty="0" smtClean="0"/>
              <a:t>ISO9001-1994</a:t>
            </a:r>
            <a:r>
              <a:rPr lang="ar-SA" sz="3000" b="1" dirty="0" smtClean="0"/>
              <a:t> بكار رفته است شده و به واحدي اطلاق مي گردد كه اين استاندارد در آن به كار گرفته مي شود . همچنين اصطلاح ً تامين كننده ً نيز جايگزين اصطلاح ً پيمانكار فرعي ً شده است . در سرتاسر اين استاندارد ، هر گاه اصطلاح ً محصول ً بكار رود ، اين اصطلاح مي تواند به معناي خدمت نيز باشد .</a:t>
            </a:r>
            <a:endParaRPr lang="en-GB" sz="3000" b="1" dirty="0" smtClean="0"/>
          </a:p>
        </p:txBody>
      </p:sp>
      <p:sp>
        <p:nvSpPr>
          <p:cNvPr id="16388" name="Line 4"/>
          <p:cNvSpPr>
            <a:spLocks noChangeShapeType="1"/>
          </p:cNvSpPr>
          <p:nvPr/>
        </p:nvSpPr>
        <p:spPr bwMode="auto">
          <a:xfrm>
            <a:off x="3238292" y="3271838"/>
            <a:ext cx="1703387" cy="0"/>
          </a:xfrm>
          <a:prstGeom prst="line">
            <a:avLst/>
          </a:prstGeom>
          <a:noFill/>
          <a:ln w="57150">
            <a:solidFill>
              <a:schemeClr val="tx1"/>
            </a:solidFill>
            <a:round/>
            <a:headEnd/>
            <a:tailEnd type="triangle" w="med" len="med"/>
          </a:ln>
        </p:spPr>
        <p:txBody>
          <a:bodyPr lIns="9525" tIns="9525" rIns="9525" bIns="9525">
            <a:spAutoFit/>
          </a:bodyPr>
          <a:lstStyle/>
          <a:p>
            <a:endParaRPr lang="fa-IR"/>
          </a:p>
        </p:txBody>
      </p:sp>
      <p:sp>
        <p:nvSpPr>
          <p:cNvPr id="16389" name="Line 5"/>
          <p:cNvSpPr>
            <a:spLocks noChangeShapeType="1"/>
          </p:cNvSpPr>
          <p:nvPr/>
        </p:nvSpPr>
        <p:spPr bwMode="auto">
          <a:xfrm>
            <a:off x="6500157" y="3292475"/>
            <a:ext cx="1703388" cy="0"/>
          </a:xfrm>
          <a:prstGeom prst="line">
            <a:avLst/>
          </a:prstGeom>
          <a:noFill/>
          <a:ln w="57150">
            <a:solidFill>
              <a:schemeClr val="tx1"/>
            </a:solidFill>
            <a:round/>
            <a:headEnd/>
            <a:tailEnd type="triangle" w="med" len="med"/>
          </a:ln>
        </p:spPr>
        <p:txBody>
          <a:bodyPr lIns="9525" tIns="9525" rIns="9525" bIns="9525">
            <a:spAutoFit/>
          </a:bodyPr>
          <a:lstStyle/>
          <a:p>
            <a:endParaRPr lang="fa-IR"/>
          </a:p>
        </p:txBody>
      </p:sp>
    </p:spTree>
  </p:cSld>
  <p:clrMapOvr>
    <a:masterClrMapping/>
  </p:clrMapOvr>
  <p:transition spd="med">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5666" name="Rectangle 2"/>
          <p:cNvSpPr>
            <a:spLocks noGrp="1" noChangeArrowheads="1"/>
          </p:cNvSpPr>
          <p:nvPr>
            <p:ph type="title"/>
          </p:nvPr>
        </p:nvSpPr>
        <p:spPr>
          <a:xfrm>
            <a:off x="57150" y="223838"/>
            <a:ext cx="9772650" cy="534987"/>
          </a:xfrm>
          <a:solidFill>
            <a:srgbClr val="0000FF"/>
          </a:solidFill>
        </p:spPr>
        <p:txBody>
          <a:bodyPr/>
          <a:lstStyle/>
          <a:p>
            <a:pPr>
              <a:defRPr/>
            </a:pPr>
            <a:r>
              <a:rPr lang="fa-IR" sz="4000" smtClean="0"/>
              <a:t>4- </a:t>
            </a:r>
            <a:r>
              <a:rPr lang="ar-SA" sz="4000" smtClean="0"/>
              <a:t>سيستم مديريت كيفيت</a:t>
            </a:r>
            <a:r>
              <a:rPr lang="fa-IR" sz="4000" smtClean="0"/>
              <a:t>- </a:t>
            </a:r>
            <a:r>
              <a:rPr lang="ar-SA" sz="4000" smtClean="0"/>
              <a:t>الزامات عمومي</a:t>
            </a:r>
            <a:r>
              <a:rPr lang="ar-SA" sz="2800" b="0" smtClean="0"/>
              <a:t> </a:t>
            </a:r>
            <a:endParaRPr lang="en-US" sz="2800" b="0" smtClean="0"/>
          </a:p>
        </p:txBody>
      </p:sp>
      <p:sp>
        <p:nvSpPr>
          <p:cNvPr id="17411" name="Rectangle 3"/>
          <p:cNvSpPr>
            <a:spLocks noGrp="1" noChangeArrowheads="1"/>
          </p:cNvSpPr>
          <p:nvPr>
            <p:ph type="body" idx="1"/>
          </p:nvPr>
        </p:nvSpPr>
        <p:spPr>
          <a:xfrm>
            <a:off x="130175" y="895350"/>
            <a:ext cx="9604375" cy="5932488"/>
          </a:xfrm>
        </p:spPr>
        <p:txBody>
          <a:bodyPr/>
          <a:lstStyle/>
          <a:p>
            <a:pPr marL="0" indent="0" algn="just">
              <a:buFont typeface="Wingdings" pitchFamily="2" charset="2"/>
              <a:buNone/>
            </a:pPr>
            <a:r>
              <a:rPr lang="ar-SA" sz="1800" b="1" smtClean="0"/>
              <a:t>سازمان بايد يك سيستم مديريت كيفيت را ايجاد ، مدون و اجرا نموده و آنرا برقرار نگهدارد و به طور مداوم اثر بخشي آن را بر طبق الزامات اين استاندارد بهبود بخشد.</a:t>
            </a:r>
          </a:p>
          <a:p>
            <a:pPr marL="0" indent="0" algn="just">
              <a:buFont typeface="Wingdings" pitchFamily="2" charset="2"/>
              <a:buNone/>
            </a:pPr>
            <a:r>
              <a:rPr lang="ar-SA" sz="1800" b="1" smtClean="0"/>
              <a:t>سازمان بايد :</a:t>
            </a:r>
          </a:p>
          <a:p>
            <a:pPr marL="0" indent="0" algn="just">
              <a:buFont typeface="Wingdings" pitchFamily="2" charset="2"/>
              <a:buChar char="q"/>
            </a:pPr>
            <a:r>
              <a:rPr lang="ar-SA" sz="1800" b="1" smtClean="0"/>
              <a:t>فرآيندهاي مورد نياز براي سيستم مديريت كيفيت و كاربرد آنها را در سرتاسر سازمان ، مشخص نمايد </a:t>
            </a:r>
            <a:r>
              <a:rPr lang="fa-IR" sz="1800" b="1" smtClean="0"/>
              <a:t>.</a:t>
            </a:r>
            <a:endParaRPr lang="ar-SA" sz="1800" b="1" smtClean="0"/>
          </a:p>
          <a:p>
            <a:pPr marL="0" indent="0" algn="just">
              <a:buFont typeface="Wingdings" pitchFamily="2" charset="2"/>
              <a:buChar char="q"/>
            </a:pPr>
            <a:r>
              <a:rPr lang="ar-SA" sz="1800" b="1" smtClean="0"/>
              <a:t>توالي و تعامل بين اين فرآيندها را تعيين نمايد .</a:t>
            </a:r>
          </a:p>
          <a:p>
            <a:pPr marL="0" indent="0" algn="just">
              <a:buFont typeface="Wingdings" pitchFamily="2" charset="2"/>
              <a:buChar char="q"/>
            </a:pPr>
            <a:r>
              <a:rPr lang="ar-SA" sz="1800" b="1" smtClean="0"/>
              <a:t>معيارها و روش هاي لازم جهت حصول اطمينان از اينكه هم اجرا و هم كنترل اين فرآيندها اثر بخش هستند را تعيين كند .</a:t>
            </a:r>
          </a:p>
          <a:p>
            <a:pPr marL="0" indent="0" algn="just">
              <a:buFont typeface="Wingdings" pitchFamily="2" charset="2"/>
              <a:buChar char="q"/>
            </a:pPr>
            <a:r>
              <a:rPr lang="ar-SA" sz="1800" b="1" smtClean="0"/>
              <a:t>از در دسترس بودن منابع و اطلاعات لازم جهت پشتيباني از اجرا و پايش اين فرآيندها اطمينان يابد .</a:t>
            </a:r>
          </a:p>
          <a:p>
            <a:pPr marL="0" indent="0" algn="just">
              <a:buFont typeface="Wingdings" pitchFamily="2" charset="2"/>
              <a:buChar char="q"/>
            </a:pPr>
            <a:r>
              <a:rPr lang="ar-SA" sz="1800" b="1" smtClean="0"/>
              <a:t>اين فرآيندها را پايش ، اندازه گيري و تحليل نمايد و</a:t>
            </a:r>
          </a:p>
          <a:p>
            <a:pPr marL="0" indent="0" algn="just">
              <a:buFont typeface="Wingdings" pitchFamily="2" charset="2"/>
              <a:buChar char="q"/>
            </a:pPr>
            <a:r>
              <a:rPr lang="ar-SA" sz="1800" b="1" smtClean="0"/>
              <a:t>اقدامات لازم جهت دستيابي به نتايج برنامه ريزي شده و بهبود مداوم اين فرآيندها را انجام دهد </a:t>
            </a:r>
          </a:p>
          <a:p>
            <a:pPr marL="0" indent="0" algn="just">
              <a:buFont typeface="Wingdings" pitchFamily="2" charset="2"/>
              <a:buChar char="q"/>
            </a:pPr>
            <a:r>
              <a:rPr lang="ar-SA" sz="1800" b="1" smtClean="0"/>
              <a:t>اين فرآيندها بايد توسط سازمان بر طبق الزامات اين استاندارد مديريت گردد .</a:t>
            </a:r>
          </a:p>
          <a:p>
            <a:pPr marL="0" indent="0" algn="just">
              <a:buFont typeface="Wingdings" pitchFamily="2" charset="2"/>
              <a:buChar char="q"/>
            </a:pPr>
            <a:r>
              <a:rPr lang="ar-SA" sz="1800" b="1" smtClean="0"/>
              <a:t>هر گاه سازمان تصميم بگيرد فرآيندي را كه بر انطباق محصول با الزامات تاثير مي گذارد به غير (تامين كننده بيروني) واگذار نمايد ، سازمان بايد از اعمال كنترل خود بر چنين فرآيندهايي اطمينان يابد .</a:t>
            </a:r>
          </a:p>
          <a:p>
            <a:pPr marL="0" indent="0" algn="just">
              <a:buFont typeface="Wingdings" pitchFamily="2" charset="2"/>
              <a:buChar char="q"/>
            </a:pPr>
            <a:r>
              <a:rPr lang="ar-SA" sz="1800" b="1" smtClean="0"/>
              <a:t>كنترل چنين فرآيندهاي واگذار شده به غير(تامين كننده بيروني بايددرچارچوب سيستم مديريت كيفيت مشخص گردد.</a:t>
            </a:r>
          </a:p>
          <a:p>
            <a:pPr marL="0" indent="0" algn="just">
              <a:buFont typeface="Wingdings" pitchFamily="2" charset="2"/>
              <a:buChar char="q"/>
            </a:pPr>
            <a:r>
              <a:rPr lang="ar-SA" sz="1800" b="1" smtClean="0"/>
              <a:t>يادآوري –  فرآيندهاي مورد نياز براي سيستم مديريت كيفيت اشاره شده در فوق بايستي شامل فرآيندهاي مربوط به فعاليت هاي مديريتي ، فراهم كردن منابع ، پديدآوري محصول و اندازه گيري باشد .</a:t>
            </a:r>
            <a:endParaRPr lang="en-GB" sz="1800" b="1" smtClean="0"/>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7298" name="Rectangle 2"/>
          <p:cNvSpPr>
            <a:spLocks noChangeArrowheads="1"/>
          </p:cNvSpPr>
          <p:nvPr/>
        </p:nvSpPr>
        <p:spPr bwMode="auto">
          <a:xfrm>
            <a:off x="239713" y="5226050"/>
            <a:ext cx="9205912" cy="1187450"/>
          </a:xfrm>
          <a:prstGeom prst="rect">
            <a:avLst/>
          </a:prstGeom>
          <a:noFill/>
          <a:ln w="12700" cap="sq">
            <a:noFill/>
            <a:miter lim="800000"/>
            <a:headEnd type="none" w="sm" len="sm"/>
            <a:tailEnd type="none" w="sm" len="sm"/>
          </a:ln>
        </p:spPr>
        <p:txBody>
          <a:bodyPr anchor="ctr">
            <a:spAutoFit/>
          </a:bodyPr>
          <a:lstStyle/>
          <a:p>
            <a:pPr>
              <a:buClr>
                <a:schemeClr val="tx1"/>
              </a:buClr>
              <a:buFont typeface="Wingdings" pitchFamily="2" charset="2"/>
              <a:buNone/>
              <a:tabLst>
                <a:tab pos="333375" algn="l"/>
              </a:tabLst>
            </a:pPr>
            <a:r>
              <a:rPr lang="ar-SA" sz="2400" b="1">
                <a:solidFill>
                  <a:schemeClr val="accent2"/>
                </a:solidFill>
                <a:latin typeface="Times New Roman" pitchFamily="18" charset="0"/>
                <a:ea typeface="B Homa"/>
                <a:cs typeface="B Homa"/>
              </a:rPr>
              <a:t>اين استانداردها در ارتباط با هم مجموعه منسجمي از استانداردهاي نظام مديريت كيفيت را تشكيل مي دهند كه تفاهم متقابل در بازرگاني ملي و بين المللي را تسهيل مي كند .</a:t>
            </a:r>
          </a:p>
        </p:txBody>
      </p:sp>
      <p:sp>
        <p:nvSpPr>
          <p:cNvPr id="34818" name="Rectangle 5"/>
          <p:cNvSpPr>
            <a:spLocks noChangeArrowheads="1"/>
          </p:cNvSpPr>
          <p:nvPr/>
        </p:nvSpPr>
        <p:spPr bwMode="auto">
          <a:xfrm>
            <a:off x="430213" y="1446213"/>
            <a:ext cx="9048750" cy="671512"/>
          </a:xfrm>
          <a:prstGeom prst="rect">
            <a:avLst/>
          </a:prstGeom>
          <a:noFill/>
          <a:ln w="12700" cap="sq">
            <a:noFill/>
            <a:miter lim="800000"/>
            <a:headEnd type="none" w="sm" len="sm"/>
            <a:tailEnd type="none" w="sm" len="sm"/>
          </a:ln>
        </p:spPr>
        <p:txBody>
          <a:bodyPr>
            <a:spAutoFit/>
          </a:bodyPr>
          <a:lstStyle/>
          <a:p>
            <a:pPr algn="justLow">
              <a:buClr>
                <a:schemeClr val="tx1"/>
              </a:buClr>
              <a:buFont typeface="Wingdings" pitchFamily="2" charset="2"/>
              <a:buChar char="Ø"/>
            </a:pPr>
            <a:r>
              <a:rPr lang="en-US" sz="2000" b="1" dirty="0">
                <a:latin typeface="Times New Roman" pitchFamily="18" charset="0"/>
                <a:ea typeface="B Titr"/>
                <a:cs typeface="B Titr"/>
              </a:rPr>
              <a:t>ISO 9000</a:t>
            </a:r>
            <a:r>
              <a:rPr lang="ar-SA" sz="2000" b="1" dirty="0">
                <a:latin typeface="Times New Roman" pitchFamily="18" charset="0"/>
                <a:ea typeface="B Titr"/>
                <a:cs typeface="B Titr"/>
              </a:rPr>
              <a:t> </a:t>
            </a:r>
            <a:r>
              <a:rPr lang="fa-IR" sz="2000" b="1" dirty="0">
                <a:latin typeface="Times New Roman" pitchFamily="18" charset="0"/>
                <a:ea typeface="B Titr"/>
                <a:cs typeface="B Titr"/>
              </a:rPr>
              <a:t>:</a:t>
            </a:r>
            <a:r>
              <a:rPr lang="ar-SA" b="1" dirty="0">
                <a:latin typeface="Times New Roman" pitchFamily="18" charset="0"/>
                <a:ea typeface="B Titr"/>
                <a:cs typeface="B Titr"/>
              </a:rPr>
              <a:t> به تشريح مباني نظامهاي مديريت كيفيت پرداخته و واژه شناسايي نظامهاي مديريت كيفيت </a:t>
            </a:r>
            <a:endParaRPr lang="fa-IR" b="1" dirty="0">
              <a:latin typeface="Times New Roman" pitchFamily="18" charset="0"/>
              <a:ea typeface="B Titr"/>
              <a:cs typeface="B Titr"/>
            </a:endParaRPr>
          </a:p>
          <a:p>
            <a:pPr algn="justLow">
              <a:buClr>
                <a:schemeClr val="tx1"/>
              </a:buClr>
              <a:buFont typeface="Wingdings" pitchFamily="2" charset="2"/>
              <a:buNone/>
            </a:pPr>
            <a:r>
              <a:rPr lang="ar-SA" b="1" dirty="0">
                <a:latin typeface="Times New Roman" pitchFamily="18" charset="0"/>
                <a:ea typeface="B Titr"/>
                <a:cs typeface="B Titr"/>
              </a:rPr>
              <a:t>رامشخص مي كند .</a:t>
            </a:r>
            <a:endParaRPr lang="en-US" b="1" dirty="0">
              <a:latin typeface="Times New Roman" pitchFamily="18" charset="0"/>
              <a:ea typeface="B Titr"/>
              <a:cs typeface="B Titr"/>
            </a:endParaRPr>
          </a:p>
        </p:txBody>
      </p:sp>
      <p:sp>
        <p:nvSpPr>
          <p:cNvPr id="34819" name="Rectangle 6"/>
          <p:cNvSpPr>
            <a:spLocks noChangeArrowheads="1"/>
          </p:cNvSpPr>
          <p:nvPr/>
        </p:nvSpPr>
        <p:spPr bwMode="auto">
          <a:xfrm>
            <a:off x="127000" y="2259013"/>
            <a:ext cx="9363075" cy="946150"/>
          </a:xfrm>
          <a:prstGeom prst="rect">
            <a:avLst/>
          </a:prstGeom>
          <a:noFill/>
          <a:ln w="12700" cap="sq">
            <a:noFill/>
            <a:miter lim="800000"/>
            <a:headEnd type="none" w="sm" len="sm"/>
            <a:tailEnd type="none" w="sm" len="sm"/>
          </a:ln>
        </p:spPr>
        <p:txBody>
          <a:bodyPr>
            <a:spAutoFit/>
          </a:bodyPr>
          <a:lstStyle/>
          <a:p>
            <a:pPr>
              <a:buClr>
                <a:schemeClr val="tx1"/>
              </a:buClr>
              <a:buFont typeface="Wingdings" pitchFamily="2" charset="2"/>
              <a:buChar char="Ø"/>
            </a:pPr>
            <a:r>
              <a:rPr lang="en-US" sz="2000" b="1" dirty="0">
                <a:latin typeface="Times New Roman" pitchFamily="18" charset="0"/>
                <a:ea typeface="B Titr"/>
                <a:cs typeface="B Titr"/>
              </a:rPr>
              <a:t>ISO9001</a:t>
            </a:r>
            <a:r>
              <a:rPr lang="ar-SA" sz="2000" b="1" dirty="0">
                <a:latin typeface="Times New Roman" pitchFamily="18" charset="0"/>
                <a:ea typeface="B Titr"/>
                <a:cs typeface="B Titr"/>
              </a:rPr>
              <a:t> </a:t>
            </a:r>
            <a:r>
              <a:rPr lang="fa-IR" sz="2000" b="1" dirty="0">
                <a:latin typeface="Times New Roman" pitchFamily="18" charset="0"/>
                <a:ea typeface="B Titr"/>
                <a:cs typeface="B Titr"/>
              </a:rPr>
              <a:t>:</a:t>
            </a:r>
            <a:r>
              <a:rPr lang="fa-IR" b="1" dirty="0">
                <a:latin typeface="Times New Roman" pitchFamily="18" charset="0"/>
                <a:ea typeface="B Titr"/>
                <a:cs typeface="B Titr"/>
              </a:rPr>
              <a:t> الزامات</a:t>
            </a:r>
            <a:r>
              <a:rPr lang="ar-SA" b="1" dirty="0">
                <a:latin typeface="Times New Roman" pitchFamily="18" charset="0"/>
                <a:ea typeface="B Titr"/>
                <a:cs typeface="B Titr"/>
              </a:rPr>
              <a:t> يك نظام مديريت كيفيت را براي سازمانهايي كه مي خواهند توانمندي خود را در فراهم ساختن محصولات منطبق با نيازهاي مشتري و كاربرد نيازمنديهاي قانوني به اثبات رسانده و رضايت مشتري را تامين كنند مشخص مي سازد.</a:t>
            </a:r>
            <a:endParaRPr lang="en-US" b="1" dirty="0">
              <a:latin typeface="Times New Roman" pitchFamily="18" charset="0"/>
              <a:ea typeface="B Titr"/>
              <a:cs typeface="B Titr"/>
            </a:endParaRPr>
          </a:p>
        </p:txBody>
      </p:sp>
      <p:sp>
        <p:nvSpPr>
          <p:cNvPr id="34820" name="Rectangle 7"/>
          <p:cNvSpPr>
            <a:spLocks noChangeArrowheads="1"/>
          </p:cNvSpPr>
          <p:nvPr/>
        </p:nvSpPr>
        <p:spPr bwMode="auto">
          <a:xfrm>
            <a:off x="138113" y="3365500"/>
            <a:ext cx="9363075" cy="946150"/>
          </a:xfrm>
          <a:prstGeom prst="rect">
            <a:avLst/>
          </a:prstGeom>
          <a:noFill/>
          <a:ln w="12700" cap="sq">
            <a:noFill/>
            <a:miter lim="800000"/>
            <a:headEnd type="none" w="sm" len="sm"/>
            <a:tailEnd type="none" w="sm" len="sm"/>
          </a:ln>
        </p:spPr>
        <p:txBody>
          <a:bodyPr>
            <a:spAutoFit/>
          </a:bodyPr>
          <a:lstStyle/>
          <a:p>
            <a:pPr>
              <a:buClr>
                <a:schemeClr val="tx1"/>
              </a:buClr>
              <a:buFont typeface="Wingdings" pitchFamily="2" charset="2"/>
              <a:buChar char="Ø"/>
            </a:pPr>
            <a:r>
              <a:rPr lang="en-US" sz="2000" b="1" dirty="0">
                <a:latin typeface="Times New Roman" pitchFamily="18" charset="0"/>
                <a:ea typeface="B Titr"/>
                <a:cs typeface="B Titr"/>
              </a:rPr>
              <a:t>ISO9004</a:t>
            </a:r>
            <a:r>
              <a:rPr lang="ar-SA" sz="2000" b="1" dirty="0">
                <a:latin typeface="Times New Roman" pitchFamily="18" charset="0"/>
                <a:ea typeface="B Titr"/>
                <a:cs typeface="B Titr"/>
              </a:rPr>
              <a:t>  </a:t>
            </a:r>
            <a:r>
              <a:rPr lang="fa-IR" sz="2000" b="1" dirty="0">
                <a:latin typeface="Times New Roman" pitchFamily="18" charset="0"/>
                <a:ea typeface="B Titr"/>
                <a:cs typeface="B Titr"/>
              </a:rPr>
              <a:t>:</a:t>
            </a:r>
            <a:r>
              <a:rPr lang="fa-IR" b="1" dirty="0">
                <a:latin typeface="Times New Roman" pitchFamily="18" charset="0"/>
                <a:ea typeface="B Titr"/>
                <a:cs typeface="B Titr"/>
              </a:rPr>
              <a:t> </a:t>
            </a:r>
            <a:r>
              <a:rPr lang="ar-SA" b="1" dirty="0">
                <a:latin typeface="Times New Roman" pitchFamily="18" charset="0"/>
                <a:ea typeface="B Titr"/>
                <a:cs typeface="B Titr"/>
              </a:rPr>
              <a:t>خطوط راهنمايي را كه هم اثر بخشي و هم كارآيي نظام مديريت كيفيت را مدنظر قرار مي دهد ارائه مي كند. هدف اين استاندارد عبارت است از ايجاد بهبود در عملكرد سازمانها و جلب رضايت مشتريان و ساير طرفهاي ذينفع .</a:t>
            </a:r>
            <a:endParaRPr lang="en-US" b="1" dirty="0">
              <a:latin typeface="Times New Roman" pitchFamily="18" charset="0"/>
              <a:ea typeface="B Titr"/>
              <a:cs typeface="B Titr"/>
            </a:endParaRPr>
          </a:p>
        </p:txBody>
      </p:sp>
      <p:sp>
        <p:nvSpPr>
          <p:cNvPr id="34821" name="Rectangle 8"/>
          <p:cNvSpPr>
            <a:spLocks noChangeArrowheads="1"/>
          </p:cNvSpPr>
          <p:nvPr/>
        </p:nvSpPr>
        <p:spPr bwMode="auto">
          <a:xfrm>
            <a:off x="452759" y="4603750"/>
            <a:ext cx="9126216" cy="400110"/>
          </a:xfrm>
          <a:prstGeom prst="rect">
            <a:avLst/>
          </a:prstGeom>
          <a:noFill/>
          <a:ln w="12700" cap="sq">
            <a:noFill/>
            <a:miter lim="800000"/>
            <a:headEnd type="none" w="sm" len="sm"/>
            <a:tailEnd type="none" w="sm" len="sm"/>
          </a:ln>
        </p:spPr>
        <p:txBody>
          <a:bodyPr wrap="none">
            <a:spAutoFit/>
          </a:bodyPr>
          <a:lstStyle/>
          <a:p>
            <a:pPr>
              <a:buClr>
                <a:schemeClr val="tx1"/>
              </a:buClr>
              <a:buFont typeface="Wingdings" pitchFamily="2" charset="2"/>
              <a:buChar char="Ø"/>
            </a:pPr>
            <a:r>
              <a:rPr lang="en-US" sz="2000" b="1" dirty="0">
                <a:latin typeface="Times New Roman" pitchFamily="18" charset="0"/>
                <a:ea typeface="B Titr"/>
                <a:cs typeface="B Titr"/>
              </a:rPr>
              <a:t>ISO19011</a:t>
            </a:r>
            <a:r>
              <a:rPr lang="ar-SA" sz="2000" b="1" dirty="0">
                <a:latin typeface="Times New Roman" pitchFamily="18" charset="0"/>
                <a:ea typeface="B Titr"/>
                <a:cs typeface="B Titr"/>
              </a:rPr>
              <a:t>  </a:t>
            </a:r>
            <a:r>
              <a:rPr lang="fa-IR" sz="2000" b="1" dirty="0">
                <a:latin typeface="Times New Roman" pitchFamily="18" charset="0"/>
                <a:ea typeface="B Titr"/>
                <a:cs typeface="B Titr"/>
              </a:rPr>
              <a:t>:</a:t>
            </a:r>
            <a:r>
              <a:rPr lang="fa-IR" b="1" dirty="0">
                <a:latin typeface="Times New Roman" pitchFamily="18" charset="0"/>
                <a:ea typeface="B Titr"/>
                <a:cs typeface="B Titr"/>
              </a:rPr>
              <a:t> </a:t>
            </a:r>
            <a:r>
              <a:rPr lang="ar-SA" b="1" dirty="0">
                <a:latin typeface="Times New Roman" pitchFamily="18" charset="0"/>
                <a:ea typeface="B Titr"/>
                <a:cs typeface="B Titr"/>
              </a:rPr>
              <a:t>راهنماييهايي درباره مميزي نظامهاي مديريت كيفيت و مديريت زيست محيطي ارائه مي كند .</a:t>
            </a:r>
            <a:endParaRPr lang="en-US" b="1" dirty="0">
              <a:latin typeface="Times New Roman" pitchFamily="18" charset="0"/>
              <a:ea typeface="B Titr"/>
              <a:cs typeface="B Titr"/>
            </a:endParaRPr>
          </a:p>
        </p:txBody>
      </p:sp>
      <p:sp>
        <p:nvSpPr>
          <p:cNvPr id="3767305" name="Rectangle 9"/>
          <p:cNvSpPr>
            <a:spLocks noGrp="1" noChangeArrowheads="1"/>
          </p:cNvSpPr>
          <p:nvPr>
            <p:ph type="title"/>
          </p:nvPr>
        </p:nvSpPr>
        <p:spPr>
          <a:xfrm>
            <a:off x="0" y="238125"/>
            <a:ext cx="9772650" cy="534988"/>
          </a:xfrm>
          <a:solidFill>
            <a:srgbClr val="0000FF"/>
          </a:solidFill>
        </p:spPr>
        <p:txBody>
          <a:bodyPr/>
          <a:lstStyle/>
          <a:p>
            <a:pPr>
              <a:defRPr/>
            </a:pPr>
            <a:r>
              <a:rPr lang="ar-SA" dirty="0" smtClean="0">
                <a:ea typeface="+mj-ea"/>
              </a:rPr>
              <a:t>آشنايي با خانواده استانداردهاي </a:t>
            </a:r>
            <a:r>
              <a:rPr lang="en-US" dirty="0" smtClean="0">
                <a:ea typeface="+mj-ea"/>
              </a:rPr>
              <a:t> </a:t>
            </a:r>
            <a:r>
              <a:rPr lang="en-US" sz="2800" dirty="0" smtClean="0">
                <a:ea typeface="+mj-ea"/>
              </a:rPr>
              <a:t>ISO9000</a:t>
            </a:r>
            <a:endParaRPr lang="en-US" altLang="en-US" dirty="0" smtClean="0">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67298"/>
                                        </p:tgtEl>
                                        <p:attrNameLst>
                                          <p:attrName>style.visibility</p:attrName>
                                        </p:attrNameLst>
                                      </p:cBhvr>
                                      <p:to>
                                        <p:strVal val="visible"/>
                                      </p:to>
                                    </p:set>
                                    <p:animEffect transition="in" filter="slide(fromTop)">
                                      <p:cBhvr>
                                        <p:cTn id="7" dur="1000"/>
                                        <p:tgtEl>
                                          <p:spTgt spid="37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7298"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79400" y="2720975"/>
            <a:ext cx="9272588" cy="1801813"/>
          </a:xfrm>
        </p:spPr>
        <p:txBody>
          <a:bodyPr/>
          <a:lstStyle/>
          <a:p>
            <a:pPr marL="0" indent="0" algn="ctr">
              <a:buFontTx/>
              <a:buNone/>
            </a:pPr>
            <a:r>
              <a:rPr lang="fa-IR" sz="11700" b="1" smtClean="0"/>
              <a:t>مدیریت فرآیندها</a:t>
            </a:r>
            <a:endParaRPr lang="en-GB" sz="11700" b="1" smtClean="0"/>
          </a:p>
        </p:txBody>
      </p:sp>
      <p:sp>
        <p:nvSpPr>
          <p:cNvPr id="3827717" name="Rectangle 5"/>
          <p:cNvSpPr>
            <a:spLocks noChangeArrowheads="1"/>
          </p:cNvSpPr>
          <p:nvPr/>
        </p:nvSpPr>
        <p:spPr bwMode="auto">
          <a:xfrm>
            <a:off x="90488" y="223838"/>
            <a:ext cx="9772650" cy="534987"/>
          </a:xfrm>
          <a:prstGeom prst="rect">
            <a:avLst/>
          </a:prstGeom>
          <a:solidFill>
            <a:srgbClr val="0000FF"/>
          </a:solidFill>
          <a:ln w="9525">
            <a:noFill/>
            <a:miter lim="800000"/>
            <a:headEnd/>
            <a:tailEnd/>
          </a:ln>
          <a:effectLst>
            <a:outerShdw dist="35921" dir="2700000" algn="ctr" rotWithShape="0">
              <a:schemeClr val="tx1"/>
            </a:outerShdw>
          </a:effectLst>
        </p:spPr>
        <p:txBody>
          <a:bodyPr lIns="9525" tIns="9525" rIns="9525" bIns="9525" anchor="ctr"/>
          <a:lstStyle/>
          <a:p>
            <a:pPr algn="ctr" defTabSz="977900" eaLnBrk="0" hangingPunct="0">
              <a:defRPr/>
            </a:pPr>
            <a:r>
              <a:rPr lang="fa-IR" sz="4400" b="1">
                <a:solidFill>
                  <a:schemeClr val="bg1"/>
                </a:solidFill>
                <a:latin typeface="Arial" charset="0"/>
              </a:rPr>
              <a:t>4- </a:t>
            </a:r>
            <a:r>
              <a:rPr lang="ar-SA" sz="4400" b="1">
                <a:solidFill>
                  <a:schemeClr val="bg1"/>
                </a:solidFill>
                <a:latin typeface="Arial" charset="0"/>
              </a:rPr>
              <a:t>سيستم مديريت كيفيت</a:t>
            </a:r>
            <a:r>
              <a:rPr lang="fa-IR" sz="4400" b="1">
                <a:solidFill>
                  <a:schemeClr val="bg1"/>
                </a:solidFill>
                <a:latin typeface="Arial" charset="0"/>
              </a:rPr>
              <a:t>- </a:t>
            </a:r>
            <a:r>
              <a:rPr lang="ar-SA" sz="4400" b="1">
                <a:solidFill>
                  <a:schemeClr val="bg1"/>
                </a:solidFill>
                <a:latin typeface="Arial" charset="0"/>
              </a:rPr>
              <a:t>الزامات عمومي</a:t>
            </a:r>
            <a:r>
              <a:rPr lang="ar-SA" sz="3200">
                <a:solidFill>
                  <a:schemeClr val="bg1"/>
                </a:solidFill>
                <a:latin typeface="Arial" charset="0"/>
              </a:rPr>
              <a:t> </a:t>
            </a:r>
            <a:endParaRPr lang="en-US" sz="3200">
              <a:solidFill>
                <a:schemeClr val="bg1"/>
              </a:solidFill>
              <a:latin typeface="Arial" charset="0"/>
            </a:endParaRP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4226" name="Rectangle 2"/>
          <p:cNvSpPr>
            <a:spLocks noGrp="1" noChangeArrowheads="1"/>
          </p:cNvSpPr>
          <p:nvPr>
            <p:ph type="title"/>
          </p:nvPr>
        </p:nvSpPr>
        <p:spPr>
          <a:xfrm>
            <a:off x="32658" y="227013"/>
            <a:ext cx="9772650" cy="534987"/>
          </a:xfrm>
          <a:solidFill>
            <a:srgbClr val="0000FF"/>
          </a:solidFill>
        </p:spPr>
        <p:txBody>
          <a:bodyPr/>
          <a:lstStyle/>
          <a:p>
            <a:pPr>
              <a:defRPr/>
            </a:pPr>
            <a:r>
              <a:rPr lang="fa-IR" smtClean="0"/>
              <a:t>آشنايي با</a:t>
            </a:r>
            <a:r>
              <a:rPr lang="ar-SA" smtClean="0"/>
              <a:t> استاندارد </a:t>
            </a:r>
            <a:r>
              <a:rPr lang="en-US" smtClean="0"/>
              <a:t>ISO 9001-2000</a:t>
            </a:r>
          </a:p>
        </p:txBody>
      </p:sp>
      <p:sp>
        <p:nvSpPr>
          <p:cNvPr id="3764227" name="Rectangle 3"/>
          <p:cNvSpPr>
            <a:spLocks noChangeArrowheads="1"/>
          </p:cNvSpPr>
          <p:nvPr/>
        </p:nvSpPr>
        <p:spPr bwMode="auto">
          <a:xfrm>
            <a:off x="365125" y="1963738"/>
            <a:ext cx="9207500" cy="3405187"/>
          </a:xfrm>
          <a:prstGeom prst="rect">
            <a:avLst/>
          </a:prstGeom>
          <a:noFill/>
          <a:ln w="9525">
            <a:noFill/>
            <a:miter lim="800000"/>
            <a:headEnd/>
            <a:tailEnd/>
          </a:ln>
        </p:spPr>
        <p:txBody>
          <a:bodyPr lIns="9525" tIns="9525" rIns="9525" bIns="9525" anchor="ctr">
            <a:spAutoFit/>
          </a:bodyPr>
          <a:lstStyle/>
          <a:p>
            <a:pPr algn="ctr" eaLnBrk="0" hangingPunct="0">
              <a:spcBef>
                <a:spcPct val="50000"/>
              </a:spcBef>
              <a:tabLst>
                <a:tab pos="0" algn="l"/>
              </a:tabLst>
            </a:pPr>
            <a:r>
              <a:rPr lang="en-US" sz="9600" b="1">
                <a:latin typeface="Times New Roman" pitchFamily="18" charset="0"/>
                <a:cs typeface="Titr" pitchFamily="2" charset="-78"/>
              </a:rPr>
              <a:t>ISO 9001-2000</a:t>
            </a:r>
          </a:p>
          <a:p>
            <a:pPr algn="ctr" eaLnBrk="0" hangingPunct="0">
              <a:spcBef>
                <a:spcPct val="50000"/>
              </a:spcBef>
              <a:tabLst>
                <a:tab pos="0" algn="l"/>
              </a:tabLst>
            </a:pPr>
            <a:r>
              <a:rPr lang="fa-IR" sz="4800" b="1">
                <a:latin typeface="Times New Roman" pitchFamily="18" charset="0"/>
                <a:cs typeface="Titr" pitchFamily="2" charset="-78"/>
              </a:rPr>
              <a:t>سيستم هاي مديريت کيفيت – الزامات</a:t>
            </a:r>
          </a:p>
          <a:p>
            <a:pPr algn="ctr" eaLnBrk="0" hangingPunct="0">
              <a:spcBef>
                <a:spcPct val="50000"/>
              </a:spcBef>
              <a:tabLst>
                <a:tab pos="0" algn="l"/>
              </a:tabLst>
            </a:pPr>
            <a:r>
              <a:rPr lang="en-US" sz="3600" b="1">
                <a:latin typeface="Times New Roman" pitchFamily="18" charset="0"/>
                <a:cs typeface="Titr" pitchFamily="2" charset="-78"/>
              </a:rPr>
              <a:t>Quality Management Systems </a:t>
            </a:r>
            <a:r>
              <a:rPr lang="en-US" sz="3600" b="1">
                <a:cs typeface="Titr" pitchFamily="2" charset="-78"/>
              </a:rPr>
              <a:t>–</a:t>
            </a:r>
            <a:r>
              <a:rPr lang="en-US" sz="3600" b="1">
                <a:latin typeface="Times New Roman" pitchFamily="18" charset="0"/>
                <a:cs typeface="Titr" pitchFamily="2" charset="-78"/>
              </a:rPr>
              <a:t> Requirements</a:t>
            </a:r>
            <a:endParaRPr lang="en-GB" sz="7200" b="1">
              <a:solidFill>
                <a:srgbClr val="A50021"/>
              </a:solidFill>
              <a:latin typeface="Times New Roman" pitchFamily="18" charset="0"/>
              <a:cs typeface="Titr"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64226"/>
                                        </p:tgtEl>
                                        <p:attrNameLst>
                                          <p:attrName>style.visibility</p:attrName>
                                        </p:attrNameLst>
                                      </p:cBhvr>
                                      <p:to>
                                        <p:strVal val="visible"/>
                                      </p:to>
                                    </p:set>
                                    <p:animEffect transition="in" filter="wipe(down)">
                                      <p:cBhvr>
                                        <p:cTn id="7" dur="580">
                                          <p:stCondLst>
                                            <p:cond delay="0"/>
                                          </p:stCondLst>
                                        </p:cTn>
                                        <p:tgtEl>
                                          <p:spTgt spid="3764226"/>
                                        </p:tgtEl>
                                      </p:cBhvr>
                                    </p:animEffect>
                                    <p:anim calcmode="lin" valueType="num">
                                      <p:cBhvr>
                                        <p:cTn id="8" dur="1822" tmFilter="0,0; 0.14,0.36; 0.43,0.73; 0.71,0.91; 1.0,1.0">
                                          <p:stCondLst>
                                            <p:cond delay="0"/>
                                          </p:stCondLst>
                                        </p:cTn>
                                        <p:tgtEl>
                                          <p:spTgt spid="37642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642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642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642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64226"/>
                                        </p:tgtEl>
                                        <p:attrNameLst>
                                          <p:attrName>ppt_y</p:attrName>
                                        </p:attrNameLst>
                                      </p:cBhvr>
                                      <p:tavLst>
                                        <p:tav tm="0" fmla="#ppt_y-sin(pi*$)/81">
                                          <p:val>
                                            <p:fltVal val="0"/>
                                          </p:val>
                                        </p:tav>
                                        <p:tav tm="100000">
                                          <p:val>
                                            <p:fltVal val="1"/>
                                          </p:val>
                                        </p:tav>
                                      </p:tavLst>
                                    </p:anim>
                                    <p:animScale>
                                      <p:cBhvr>
                                        <p:cTn id="13" dur="26">
                                          <p:stCondLst>
                                            <p:cond delay="650"/>
                                          </p:stCondLst>
                                        </p:cTn>
                                        <p:tgtEl>
                                          <p:spTgt spid="3764226"/>
                                        </p:tgtEl>
                                      </p:cBhvr>
                                      <p:to x="100000" y="60000"/>
                                    </p:animScale>
                                    <p:animScale>
                                      <p:cBhvr>
                                        <p:cTn id="14" dur="166" decel="50000">
                                          <p:stCondLst>
                                            <p:cond delay="676"/>
                                          </p:stCondLst>
                                        </p:cTn>
                                        <p:tgtEl>
                                          <p:spTgt spid="3764226"/>
                                        </p:tgtEl>
                                      </p:cBhvr>
                                      <p:to x="100000" y="100000"/>
                                    </p:animScale>
                                    <p:animScale>
                                      <p:cBhvr>
                                        <p:cTn id="15" dur="26">
                                          <p:stCondLst>
                                            <p:cond delay="1312"/>
                                          </p:stCondLst>
                                        </p:cTn>
                                        <p:tgtEl>
                                          <p:spTgt spid="3764226"/>
                                        </p:tgtEl>
                                      </p:cBhvr>
                                      <p:to x="100000" y="80000"/>
                                    </p:animScale>
                                    <p:animScale>
                                      <p:cBhvr>
                                        <p:cTn id="16" dur="166" decel="50000">
                                          <p:stCondLst>
                                            <p:cond delay="1338"/>
                                          </p:stCondLst>
                                        </p:cTn>
                                        <p:tgtEl>
                                          <p:spTgt spid="3764226"/>
                                        </p:tgtEl>
                                      </p:cBhvr>
                                      <p:to x="100000" y="100000"/>
                                    </p:animScale>
                                    <p:animScale>
                                      <p:cBhvr>
                                        <p:cTn id="17" dur="26">
                                          <p:stCondLst>
                                            <p:cond delay="1642"/>
                                          </p:stCondLst>
                                        </p:cTn>
                                        <p:tgtEl>
                                          <p:spTgt spid="3764226"/>
                                        </p:tgtEl>
                                      </p:cBhvr>
                                      <p:to x="100000" y="90000"/>
                                    </p:animScale>
                                    <p:animScale>
                                      <p:cBhvr>
                                        <p:cTn id="18" dur="166" decel="50000">
                                          <p:stCondLst>
                                            <p:cond delay="1668"/>
                                          </p:stCondLst>
                                        </p:cTn>
                                        <p:tgtEl>
                                          <p:spTgt spid="3764226"/>
                                        </p:tgtEl>
                                      </p:cBhvr>
                                      <p:to x="100000" y="100000"/>
                                    </p:animScale>
                                    <p:animScale>
                                      <p:cBhvr>
                                        <p:cTn id="19" dur="26">
                                          <p:stCondLst>
                                            <p:cond delay="1808"/>
                                          </p:stCondLst>
                                        </p:cTn>
                                        <p:tgtEl>
                                          <p:spTgt spid="3764226"/>
                                        </p:tgtEl>
                                      </p:cBhvr>
                                      <p:to x="100000" y="95000"/>
                                    </p:animScale>
                                    <p:animScale>
                                      <p:cBhvr>
                                        <p:cTn id="20" dur="166" decel="50000">
                                          <p:stCondLst>
                                            <p:cond delay="1834"/>
                                          </p:stCondLst>
                                        </p:cTn>
                                        <p:tgtEl>
                                          <p:spTgt spid="376422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64227"/>
                                        </p:tgtEl>
                                        <p:attrNameLst>
                                          <p:attrName>style.visibility</p:attrName>
                                        </p:attrNameLst>
                                      </p:cBhvr>
                                      <p:to>
                                        <p:strVal val="visible"/>
                                      </p:to>
                                    </p:set>
                                    <p:animEffect transition="in" filter="box(in)">
                                      <p:cBhvr>
                                        <p:cTn id="25" dur="500"/>
                                        <p:tgtEl>
                                          <p:spTgt spid="3764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4226" grpId="0" animBg="1"/>
      <p:bldP spid="3764227"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62"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الزامات مربوط به مستندات</a:t>
            </a:r>
            <a:r>
              <a:rPr lang="fa-IR" smtClean="0"/>
              <a:t>-</a:t>
            </a:r>
            <a:r>
              <a:rPr lang="ar-SA" smtClean="0"/>
              <a:t>كليات</a:t>
            </a:r>
            <a:r>
              <a:rPr lang="ar-SA" b="0" smtClean="0"/>
              <a:t> </a:t>
            </a:r>
            <a:endParaRPr lang="en-US" b="0" smtClean="0"/>
          </a:p>
        </p:txBody>
      </p:sp>
      <p:sp>
        <p:nvSpPr>
          <p:cNvPr id="5123" name="Rectangle 3"/>
          <p:cNvSpPr>
            <a:spLocks noGrp="1" noChangeArrowheads="1"/>
          </p:cNvSpPr>
          <p:nvPr>
            <p:ph type="body" idx="1"/>
          </p:nvPr>
        </p:nvSpPr>
        <p:spPr>
          <a:xfrm>
            <a:off x="144463" y="930275"/>
            <a:ext cx="9571037" cy="5432256"/>
          </a:xfrm>
        </p:spPr>
        <p:txBody>
          <a:bodyPr/>
          <a:lstStyle/>
          <a:p>
            <a:pPr marL="0" indent="0" algn="justLow">
              <a:lnSpc>
                <a:spcPct val="95000"/>
              </a:lnSpc>
              <a:spcBef>
                <a:spcPct val="30000"/>
              </a:spcBef>
              <a:buFont typeface="Wingdings" pitchFamily="2" charset="2"/>
              <a:buChar char="q"/>
            </a:pPr>
            <a:r>
              <a:rPr lang="ar-SA" sz="3500" b="1" dirty="0" smtClean="0"/>
              <a:t>مستندات سيستم مديريت كيفيت بايد شامل موارد زير باشد :</a:t>
            </a:r>
          </a:p>
          <a:p>
            <a:pPr marL="0" indent="0" algn="justLow">
              <a:lnSpc>
                <a:spcPct val="95000"/>
              </a:lnSpc>
              <a:spcBef>
                <a:spcPct val="30000"/>
              </a:spcBef>
              <a:buFont typeface="Wingdings" pitchFamily="2" charset="2"/>
              <a:buChar char="q"/>
            </a:pPr>
            <a:r>
              <a:rPr lang="ar-SA" sz="3500" b="1" dirty="0" smtClean="0"/>
              <a:t>بيانيه هاي مدون در مورد خط مشي كيفيت و اهداف كيفيت </a:t>
            </a:r>
          </a:p>
          <a:p>
            <a:pPr marL="0" indent="0" algn="justLow">
              <a:lnSpc>
                <a:spcPct val="95000"/>
              </a:lnSpc>
              <a:spcBef>
                <a:spcPct val="30000"/>
              </a:spcBef>
              <a:buFont typeface="Wingdings" pitchFamily="2" charset="2"/>
              <a:buChar char="q"/>
            </a:pPr>
            <a:r>
              <a:rPr lang="ar-SA" sz="3500" b="1" dirty="0" smtClean="0"/>
              <a:t>يك نظامنامه كيفيت</a:t>
            </a:r>
          </a:p>
          <a:p>
            <a:pPr marL="0" indent="0" algn="justLow">
              <a:lnSpc>
                <a:spcPct val="95000"/>
              </a:lnSpc>
              <a:spcBef>
                <a:spcPct val="30000"/>
              </a:spcBef>
              <a:buFont typeface="Wingdings" pitchFamily="2" charset="2"/>
              <a:buChar char="q"/>
            </a:pPr>
            <a:r>
              <a:rPr lang="fa-IR" sz="3500" b="1" dirty="0" smtClean="0"/>
              <a:t> </a:t>
            </a:r>
            <a:r>
              <a:rPr lang="ar-SA" sz="3500" b="1" dirty="0" smtClean="0"/>
              <a:t>روش هاي اجرايي مدوني كه تهيه آنها در اين استاندارد الزامي شده است .</a:t>
            </a:r>
          </a:p>
          <a:p>
            <a:pPr marL="0" indent="0" algn="justLow">
              <a:lnSpc>
                <a:spcPct val="95000"/>
              </a:lnSpc>
              <a:spcBef>
                <a:spcPct val="30000"/>
              </a:spcBef>
              <a:buFont typeface="Wingdings" pitchFamily="2" charset="2"/>
              <a:buChar char="q"/>
            </a:pPr>
            <a:r>
              <a:rPr lang="fa-IR" sz="3500" b="1" dirty="0" smtClean="0"/>
              <a:t> </a:t>
            </a:r>
            <a:r>
              <a:rPr lang="ar-SA" sz="3500" b="1" dirty="0" smtClean="0"/>
              <a:t>مدارك مورد نياز سازمان جهت حصول اطمينان از اثر بخش بودن طرح ريزي ، اجرا و كنترل فرآيندهاي آن و</a:t>
            </a:r>
          </a:p>
          <a:p>
            <a:pPr marL="0" indent="0" algn="justLow">
              <a:lnSpc>
                <a:spcPct val="95000"/>
              </a:lnSpc>
              <a:spcBef>
                <a:spcPct val="30000"/>
              </a:spcBef>
              <a:buFont typeface="Wingdings" pitchFamily="2" charset="2"/>
              <a:buChar char="q"/>
            </a:pPr>
            <a:r>
              <a:rPr lang="fa-IR" sz="3500" b="1" dirty="0" smtClean="0"/>
              <a:t> </a:t>
            </a:r>
            <a:r>
              <a:rPr lang="ar-SA" sz="3500" b="1" dirty="0" smtClean="0"/>
              <a:t>سوابقي كه تهيه آنها در اين استاندارد الزامي شده است . (به بند4-2-4 رجوع شود.)</a:t>
            </a:r>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3138"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الزامات مربوط به مستندات</a:t>
            </a:r>
            <a:r>
              <a:rPr lang="fa-IR" smtClean="0"/>
              <a:t>-</a:t>
            </a:r>
            <a:r>
              <a:rPr lang="ar-SA" smtClean="0"/>
              <a:t>كليات</a:t>
            </a:r>
            <a:r>
              <a:rPr lang="fa-IR" smtClean="0"/>
              <a:t>(ادامه)</a:t>
            </a:r>
            <a:r>
              <a:rPr lang="ar-SA" b="0" smtClean="0"/>
              <a:t> </a:t>
            </a:r>
            <a:endParaRPr lang="en-US" b="0" smtClean="0"/>
          </a:p>
        </p:txBody>
      </p:sp>
      <p:sp>
        <p:nvSpPr>
          <p:cNvPr id="6147" name="Rectangle 3"/>
          <p:cNvSpPr>
            <a:spLocks noGrp="1" noChangeArrowheads="1"/>
          </p:cNvSpPr>
          <p:nvPr>
            <p:ph type="body" idx="1"/>
          </p:nvPr>
        </p:nvSpPr>
        <p:spPr>
          <a:xfrm>
            <a:off x="153988" y="987425"/>
            <a:ext cx="9571037" cy="5805488"/>
          </a:xfrm>
        </p:spPr>
        <p:txBody>
          <a:bodyPr/>
          <a:lstStyle/>
          <a:p>
            <a:pPr marL="0" indent="0" algn="justLow">
              <a:spcBef>
                <a:spcPct val="30000"/>
              </a:spcBef>
              <a:buFont typeface="Wingdings" pitchFamily="2" charset="2"/>
              <a:buNone/>
            </a:pPr>
            <a:r>
              <a:rPr lang="ar-SA" sz="3300" b="1" dirty="0" smtClean="0"/>
              <a:t>يادآوري1-</a:t>
            </a:r>
            <a:r>
              <a:rPr lang="fa-IR" sz="3300" b="1" dirty="0" smtClean="0"/>
              <a:t> </a:t>
            </a:r>
            <a:r>
              <a:rPr lang="ar-SA" sz="3300" b="1" dirty="0" smtClean="0"/>
              <a:t>هر گاه عبارت ً روش اجرايي مدون ً در اين استاندارد ذكر شود ، بدين معني است كه روش اجرايي بايستي ايجاد ، مدون ، اجرا و برقرار نگهداشته شود .</a:t>
            </a:r>
          </a:p>
          <a:p>
            <a:pPr marL="0" indent="0" algn="justLow">
              <a:spcBef>
                <a:spcPct val="30000"/>
              </a:spcBef>
              <a:buFont typeface="Wingdings" pitchFamily="2" charset="2"/>
              <a:buNone/>
            </a:pPr>
            <a:r>
              <a:rPr lang="ar-SA" sz="3300" b="1" dirty="0" smtClean="0"/>
              <a:t>يادآوري2- گستره مستندات سيستم مديريت كيفيت</a:t>
            </a:r>
            <a:r>
              <a:rPr lang="fa-IR" sz="3300" b="1" dirty="0" smtClean="0"/>
              <a:t> </a:t>
            </a:r>
            <a:r>
              <a:rPr lang="ar-SA" sz="3300" b="1" dirty="0" smtClean="0"/>
              <a:t>مي تواند از سازماني به سازمان ديگر به علل زير متفاوت باشد :</a:t>
            </a:r>
          </a:p>
          <a:p>
            <a:pPr marL="0" indent="0" algn="justLow">
              <a:spcBef>
                <a:spcPct val="30000"/>
              </a:spcBef>
              <a:buFont typeface="Wingdings" pitchFamily="2" charset="2"/>
              <a:buChar char="q"/>
            </a:pPr>
            <a:r>
              <a:rPr lang="fa-IR" sz="3300" b="1" dirty="0" smtClean="0"/>
              <a:t> </a:t>
            </a:r>
            <a:r>
              <a:rPr lang="ar-SA" sz="3300" b="1" dirty="0" smtClean="0"/>
              <a:t>اندازه سازمان و نوع فعاليت هاي آن</a:t>
            </a:r>
          </a:p>
          <a:p>
            <a:pPr marL="0" indent="0" algn="justLow">
              <a:spcBef>
                <a:spcPct val="30000"/>
              </a:spcBef>
              <a:buFont typeface="Wingdings" pitchFamily="2" charset="2"/>
              <a:buChar char="q"/>
            </a:pPr>
            <a:r>
              <a:rPr lang="fa-IR" sz="3300" b="1" dirty="0" smtClean="0"/>
              <a:t> </a:t>
            </a:r>
            <a:r>
              <a:rPr lang="ar-SA" sz="3300" b="1" dirty="0" smtClean="0"/>
              <a:t>پيچيدگي فرآيندها و تعامل آنها و</a:t>
            </a:r>
          </a:p>
          <a:p>
            <a:pPr marL="0" indent="0" algn="justLow">
              <a:spcBef>
                <a:spcPct val="30000"/>
              </a:spcBef>
              <a:buFont typeface="Wingdings" pitchFamily="2" charset="2"/>
              <a:buChar char="q"/>
            </a:pPr>
            <a:r>
              <a:rPr lang="fa-IR" sz="3300" b="1" dirty="0" smtClean="0"/>
              <a:t> </a:t>
            </a:r>
            <a:r>
              <a:rPr lang="ar-SA" sz="3300" b="1" dirty="0" smtClean="0"/>
              <a:t>شايستگي كاركنان</a:t>
            </a:r>
          </a:p>
          <a:p>
            <a:pPr marL="0" indent="0" algn="justLow">
              <a:spcBef>
                <a:spcPct val="30000"/>
              </a:spcBef>
              <a:buFont typeface="Wingdings" pitchFamily="2" charset="2"/>
              <a:buNone/>
            </a:pPr>
            <a:r>
              <a:rPr lang="ar-SA" sz="3300" b="1" dirty="0" smtClean="0"/>
              <a:t>يادآوري3- مستندات مي تواند به هر شكل يا نوع از هر رسانه اي باشد .</a:t>
            </a:r>
            <a:endParaRPr lang="en-GB" sz="3300" b="1" dirty="0" smtClean="0"/>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5186" name="Rectangle 2"/>
          <p:cNvSpPr>
            <a:spLocks noGrp="1" noChangeArrowheads="1"/>
          </p:cNvSpPr>
          <p:nvPr>
            <p:ph type="title"/>
          </p:nvPr>
        </p:nvSpPr>
        <p:spPr>
          <a:xfrm>
            <a:off x="0" y="217488"/>
            <a:ext cx="9859963" cy="534987"/>
          </a:xfrm>
          <a:solidFill>
            <a:srgbClr val="0000FF"/>
          </a:solidFill>
        </p:spPr>
        <p:txBody>
          <a:bodyPr/>
          <a:lstStyle/>
          <a:p>
            <a:pPr>
              <a:defRPr/>
            </a:pPr>
            <a:r>
              <a:rPr lang="ar-SA" smtClean="0"/>
              <a:t>نظامنامه كيفيت</a:t>
            </a:r>
            <a:r>
              <a:rPr lang="ar-SA" b="0" smtClean="0"/>
              <a:t> </a:t>
            </a:r>
            <a:endParaRPr lang="en-US" b="0" smtClean="0"/>
          </a:p>
        </p:txBody>
      </p:sp>
      <p:sp>
        <p:nvSpPr>
          <p:cNvPr id="7171" name="Rectangle 3"/>
          <p:cNvSpPr>
            <a:spLocks noGrp="1" noChangeArrowheads="1"/>
          </p:cNvSpPr>
          <p:nvPr>
            <p:ph type="body" idx="1"/>
          </p:nvPr>
        </p:nvSpPr>
        <p:spPr>
          <a:xfrm>
            <a:off x="163513" y="1063625"/>
            <a:ext cx="9571037" cy="4460452"/>
          </a:xfrm>
        </p:spPr>
        <p:txBody>
          <a:bodyPr/>
          <a:lstStyle/>
          <a:p>
            <a:pPr marL="0" indent="0" algn="justLow">
              <a:lnSpc>
                <a:spcPct val="90000"/>
              </a:lnSpc>
              <a:buFont typeface="Wingdings" pitchFamily="2" charset="2"/>
              <a:buNone/>
            </a:pPr>
            <a:r>
              <a:rPr lang="ar-SA" sz="3700" b="1" dirty="0" smtClean="0"/>
              <a:t>سازمان بايد نظامنامه كيفيتي ايجاد و برقرار نگه دارد كه شامل موارد زير باشد :</a:t>
            </a:r>
          </a:p>
          <a:p>
            <a:pPr marL="0" indent="0" algn="justLow">
              <a:lnSpc>
                <a:spcPct val="90000"/>
              </a:lnSpc>
              <a:buFont typeface="Wingdings" pitchFamily="2" charset="2"/>
              <a:buChar char="q"/>
            </a:pPr>
            <a:r>
              <a:rPr lang="ar-SA" sz="3700" b="1" dirty="0" smtClean="0"/>
              <a:t>الف- دامنه شمول سيستم مديريت كيفيت و از جمله جزئيات و توجيهات براي هر نوع استثناء (به بند 1-2 رجوع شود). </a:t>
            </a:r>
          </a:p>
          <a:p>
            <a:pPr marL="0" indent="0" algn="justLow">
              <a:lnSpc>
                <a:spcPct val="90000"/>
              </a:lnSpc>
              <a:buFont typeface="Wingdings" pitchFamily="2" charset="2"/>
              <a:buChar char="q"/>
            </a:pPr>
            <a:r>
              <a:rPr lang="ar-SA" sz="3700" b="1" dirty="0" smtClean="0"/>
              <a:t>ب- روش هايي اجرايي مدون كه براي سيستم مديريت كيفيت ايجاد شده است يا ارجاع به آنها و </a:t>
            </a:r>
          </a:p>
          <a:p>
            <a:pPr marL="0" indent="0" algn="justLow">
              <a:lnSpc>
                <a:spcPct val="90000"/>
              </a:lnSpc>
              <a:buFont typeface="Wingdings" pitchFamily="2" charset="2"/>
              <a:buChar char="q"/>
            </a:pPr>
            <a:r>
              <a:rPr lang="ar-SA" sz="3700" b="1" dirty="0" smtClean="0"/>
              <a:t>ج- توصيفي از تعامل فرآيندهاي سيستم مديريت كيفيت .</a:t>
            </a:r>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282" name="Rectangle 2"/>
          <p:cNvSpPr>
            <a:spLocks noGrp="1" noChangeArrowheads="1"/>
          </p:cNvSpPr>
          <p:nvPr>
            <p:ph type="title"/>
          </p:nvPr>
        </p:nvSpPr>
        <p:spPr>
          <a:xfrm>
            <a:off x="0" y="217488"/>
            <a:ext cx="9859963" cy="534987"/>
          </a:xfrm>
          <a:solidFill>
            <a:srgbClr val="0000FF"/>
          </a:solidFill>
        </p:spPr>
        <p:txBody>
          <a:bodyPr/>
          <a:lstStyle/>
          <a:p>
            <a:pPr>
              <a:defRPr/>
            </a:pPr>
            <a:r>
              <a:rPr lang="ar-SA" sz="4000" smtClean="0"/>
              <a:t>كنترل مدارك</a:t>
            </a:r>
            <a:r>
              <a:rPr lang="ar-SA" b="0" smtClean="0"/>
              <a:t> </a:t>
            </a:r>
            <a:endParaRPr lang="en-US" b="0" smtClean="0"/>
          </a:p>
        </p:txBody>
      </p:sp>
      <p:sp>
        <p:nvSpPr>
          <p:cNvPr id="8195" name="Rectangle 3"/>
          <p:cNvSpPr>
            <a:spLocks noGrp="1" noChangeArrowheads="1"/>
          </p:cNvSpPr>
          <p:nvPr>
            <p:ph type="body" idx="1"/>
          </p:nvPr>
        </p:nvSpPr>
        <p:spPr>
          <a:xfrm>
            <a:off x="134938" y="911225"/>
            <a:ext cx="9571037" cy="5596147"/>
          </a:xfrm>
        </p:spPr>
        <p:txBody>
          <a:bodyPr/>
          <a:lstStyle/>
          <a:p>
            <a:pPr marL="0" indent="0" algn="justLow">
              <a:lnSpc>
                <a:spcPct val="90000"/>
              </a:lnSpc>
              <a:spcBef>
                <a:spcPct val="20000"/>
              </a:spcBef>
              <a:buFont typeface="Wingdings" pitchFamily="2" charset="2"/>
              <a:buNone/>
            </a:pPr>
            <a:r>
              <a:rPr lang="ar-SA" sz="2400" b="1" dirty="0" smtClean="0"/>
              <a:t>مدارك الزامي شده بوسيله سيستم مديريت كيفيت بايد تحت كنترل قرار داشته باشند . سوابق نوع خاصي از مدرك هستند و بايد بر طبق الزامات مذكور در بند 4-2-4 تحت كنترل باشند .</a:t>
            </a:r>
          </a:p>
          <a:p>
            <a:pPr marL="0" indent="0" algn="justLow">
              <a:lnSpc>
                <a:spcPct val="90000"/>
              </a:lnSpc>
              <a:spcBef>
                <a:spcPct val="20000"/>
              </a:spcBef>
              <a:buFont typeface="Wingdings" pitchFamily="2" charset="2"/>
              <a:buNone/>
            </a:pPr>
            <a:r>
              <a:rPr lang="ar-SA" sz="2400" b="1" dirty="0" smtClean="0"/>
              <a:t>يك روش اجرايي مدون</a:t>
            </a:r>
            <a:r>
              <a:rPr lang="fa-IR" sz="2400" b="1" dirty="0" smtClean="0"/>
              <a:t>(1)</a:t>
            </a:r>
            <a:r>
              <a:rPr lang="ar-SA" sz="2400" b="1" dirty="0" smtClean="0"/>
              <a:t> بايد ايجاد گردد تا كنترل هاي مورد نياز براي موارد زير را تعيين كند : </a:t>
            </a:r>
          </a:p>
          <a:p>
            <a:pPr marL="0" indent="0" algn="justLow">
              <a:lnSpc>
                <a:spcPct val="90000"/>
              </a:lnSpc>
              <a:spcBef>
                <a:spcPct val="20000"/>
              </a:spcBef>
              <a:buFont typeface="Wingdings" pitchFamily="2" charset="2"/>
              <a:buChar char="q"/>
            </a:pPr>
            <a:r>
              <a:rPr lang="ar-SA" sz="2400" b="1" dirty="0" smtClean="0"/>
              <a:t>تصويب مدارك از نظر كفايت قبل از صدور</a:t>
            </a:r>
          </a:p>
          <a:p>
            <a:pPr marL="0" indent="0" algn="justLow">
              <a:lnSpc>
                <a:spcPct val="90000"/>
              </a:lnSpc>
              <a:spcBef>
                <a:spcPct val="20000"/>
              </a:spcBef>
              <a:buFont typeface="Wingdings" pitchFamily="2" charset="2"/>
              <a:buChar char="q"/>
            </a:pPr>
            <a:r>
              <a:rPr lang="ar-SA" sz="2400" b="1" dirty="0" smtClean="0"/>
              <a:t>بازنگري و روزآمد كردن بر حسب نياز و تصويب مجدد مدارك</a:t>
            </a:r>
          </a:p>
          <a:p>
            <a:pPr marL="0" indent="0" algn="justLow">
              <a:lnSpc>
                <a:spcPct val="90000"/>
              </a:lnSpc>
              <a:spcBef>
                <a:spcPct val="20000"/>
              </a:spcBef>
              <a:buFont typeface="Wingdings" pitchFamily="2" charset="2"/>
              <a:buChar char="q"/>
            </a:pPr>
            <a:r>
              <a:rPr lang="ar-SA" sz="2400" b="1" dirty="0" smtClean="0"/>
              <a:t>حصول اطمينان ازاينكه تغييرات و وضعيت كنوني تجديد نظرمدارك مشخص است .</a:t>
            </a:r>
          </a:p>
          <a:p>
            <a:pPr marL="0" indent="0" algn="justLow">
              <a:lnSpc>
                <a:spcPct val="90000"/>
              </a:lnSpc>
              <a:spcBef>
                <a:spcPct val="20000"/>
              </a:spcBef>
              <a:buFont typeface="Wingdings" pitchFamily="2" charset="2"/>
              <a:buChar char="q"/>
            </a:pPr>
            <a:r>
              <a:rPr lang="ar-SA" sz="2400" b="1" dirty="0" smtClean="0"/>
              <a:t>حصول اطمينان از اينكه نسخ مربوطه از مدارك ذيربط در مكان هاي استفاده در دسترس هستند.</a:t>
            </a:r>
          </a:p>
          <a:p>
            <a:pPr marL="0" indent="0" algn="justLow">
              <a:lnSpc>
                <a:spcPct val="90000"/>
              </a:lnSpc>
              <a:spcBef>
                <a:spcPct val="20000"/>
              </a:spcBef>
              <a:buFont typeface="Wingdings" pitchFamily="2" charset="2"/>
              <a:buChar char="q"/>
            </a:pPr>
            <a:r>
              <a:rPr lang="ar-SA" sz="2400" b="1" dirty="0" smtClean="0"/>
              <a:t>حصول اطمينان از اينكه مدارك به صورت خوانا باقي مي مانند و بسهولت قابل شناسايي هستند.</a:t>
            </a:r>
          </a:p>
          <a:p>
            <a:pPr marL="0" indent="0" algn="justLow">
              <a:lnSpc>
                <a:spcPct val="90000"/>
              </a:lnSpc>
              <a:spcBef>
                <a:spcPct val="20000"/>
              </a:spcBef>
              <a:buFont typeface="Wingdings" pitchFamily="2" charset="2"/>
              <a:buChar char="q"/>
            </a:pPr>
            <a:r>
              <a:rPr lang="ar-SA" sz="2400" b="1" dirty="0" smtClean="0"/>
              <a:t>حصول اطمينان از اينكه مداركي كه منشاء بيروني دارند مشخص هستند و توزيع آنها تحت كنترل مي باشد و</a:t>
            </a:r>
          </a:p>
          <a:p>
            <a:pPr marL="0" indent="0" algn="justLow">
              <a:lnSpc>
                <a:spcPct val="90000"/>
              </a:lnSpc>
              <a:spcBef>
                <a:spcPct val="20000"/>
              </a:spcBef>
              <a:buFont typeface="Wingdings" pitchFamily="2" charset="2"/>
              <a:buChar char="q"/>
            </a:pPr>
            <a:r>
              <a:rPr lang="ar-SA" sz="2400" b="1" dirty="0" smtClean="0"/>
              <a:t>پيشگيري از استفاده سهوي از مدارك منسوخ شده و مشخص كردن آنها به نحو مناسب در صورتيكه اين نوع مدارك براي هر منظوري نگهداري شوند .</a:t>
            </a:r>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3988" y="1035050"/>
            <a:ext cx="9571037" cy="5572125"/>
          </a:xfrm>
        </p:spPr>
        <p:txBody>
          <a:bodyPr/>
          <a:lstStyle/>
          <a:p>
            <a:pPr marL="0" indent="0" algn="justLow">
              <a:lnSpc>
                <a:spcPct val="90000"/>
              </a:lnSpc>
              <a:buFont typeface="Wingdings" pitchFamily="2" charset="2"/>
              <a:buChar char="q"/>
            </a:pPr>
            <a:r>
              <a:rPr lang="ar-SA" sz="4000" b="1" dirty="0" smtClean="0"/>
              <a:t>سوابق بايد جهت فراهم آوردن شواهد انطباق با الزامات و اجراي اثر بخش سيستم مديريت كيفيت ايجاد شده و برقرار نگهداشته شود .</a:t>
            </a:r>
            <a:endParaRPr lang="fa-IR" sz="4000" b="1" dirty="0" smtClean="0"/>
          </a:p>
          <a:p>
            <a:pPr marL="0" indent="0" algn="justLow">
              <a:lnSpc>
                <a:spcPct val="90000"/>
              </a:lnSpc>
              <a:buFont typeface="Wingdings" pitchFamily="2" charset="2"/>
              <a:buChar char="q"/>
            </a:pPr>
            <a:r>
              <a:rPr lang="ar-SA" sz="4000" b="1" dirty="0" smtClean="0"/>
              <a:t>سوابق بايد به صورت خوانا ، به سهولت قابل شناسايي و قابل دستيابي باقي بمانند .</a:t>
            </a:r>
            <a:endParaRPr lang="fa-IR" sz="4000" b="1" dirty="0" smtClean="0"/>
          </a:p>
          <a:p>
            <a:pPr marL="0" indent="0" algn="justLow">
              <a:lnSpc>
                <a:spcPct val="90000"/>
              </a:lnSpc>
              <a:buFont typeface="Wingdings" pitchFamily="2" charset="2"/>
              <a:buChar char="q"/>
            </a:pPr>
            <a:r>
              <a:rPr lang="ar-SA" sz="4000" b="1" dirty="0" smtClean="0"/>
              <a:t>يك روش اجرايي مدون بايد بدين منظور ايجاد شود تا كنترل هاي مورد نياز براي شناسايي ، بايگاني و ذخيره ، حفاظت ، دستيابي ، مدت نگهداري و تعيين تكليف سوابق را تعيين نمايد.</a:t>
            </a:r>
          </a:p>
        </p:txBody>
      </p:sp>
      <p:sp>
        <p:nvSpPr>
          <p:cNvPr id="3811333" name="Rectangle 5"/>
          <p:cNvSpPr>
            <a:spLocks noGrp="1" noChangeArrowheads="1"/>
          </p:cNvSpPr>
          <p:nvPr>
            <p:ph type="title"/>
          </p:nvPr>
        </p:nvSpPr>
        <p:spPr>
          <a:xfrm>
            <a:off x="66675" y="214313"/>
            <a:ext cx="9772650" cy="534987"/>
          </a:xfrm>
          <a:solidFill>
            <a:srgbClr val="0000FF"/>
          </a:solidFill>
        </p:spPr>
        <p:txBody>
          <a:bodyPr/>
          <a:lstStyle/>
          <a:p>
            <a:pPr>
              <a:defRPr/>
            </a:pPr>
            <a:r>
              <a:rPr lang="ar-SA" smtClean="0"/>
              <a:t>كنترل سوابق</a:t>
            </a:r>
            <a:r>
              <a:rPr lang="ar-SA" b="0" smtClean="0"/>
              <a:t> </a:t>
            </a:r>
            <a:endParaRPr lang="en-US" b="0" smtClean="0"/>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4098" name="Rectangle 2"/>
          <p:cNvSpPr>
            <a:spLocks noGrp="1" noChangeArrowheads="1"/>
          </p:cNvSpPr>
          <p:nvPr>
            <p:ph type="title"/>
          </p:nvPr>
        </p:nvSpPr>
        <p:spPr>
          <a:xfrm>
            <a:off x="57150" y="104092"/>
            <a:ext cx="9772650" cy="534987"/>
          </a:xfrm>
          <a:solidFill>
            <a:srgbClr val="0000FF"/>
          </a:solidFill>
        </p:spPr>
        <p:txBody>
          <a:bodyPr/>
          <a:lstStyle/>
          <a:p>
            <a:pPr>
              <a:defRPr/>
            </a:pPr>
            <a:r>
              <a:rPr lang="fa-IR" sz="3200" smtClean="0"/>
              <a:t>کارگروهی- تدوین روش اجرائی مدیریت مستندات/مدیریت سوابق</a:t>
            </a:r>
            <a:endParaRPr lang="en-US" sz="4800" b="0" smtClean="0"/>
          </a:p>
        </p:txBody>
      </p:sp>
      <p:sp>
        <p:nvSpPr>
          <p:cNvPr id="10243" name="Rectangle 3"/>
          <p:cNvSpPr>
            <a:spLocks noGrp="1" noChangeArrowheads="1"/>
          </p:cNvSpPr>
          <p:nvPr>
            <p:ph type="body" idx="1"/>
          </p:nvPr>
        </p:nvSpPr>
        <p:spPr>
          <a:xfrm>
            <a:off x="130175" y="914400"/>
            <a:ext cx="9604375" cy="5919788"/>
          </a:xfrm>
        </p:spPr>
        <p:txBody>
          <a:bodyPr/>
          <a:lstStyle/>
          <a:p>
            <a:pPr marL="0" indent="0" algn="justLow">
              <a:buFont typeface="Wingdings" pitchFamily="2" charset="2"/>
              <a:buNone/>
            </a:pPr>
            <a:r>
              <a:rPr lang="fa-IR" sz="2400" b="1" dirty="0" smtClean="0"/>
              <a:t>نکاتی از استاندارد </a:t>
            </a:r>
            <a:r>
              <a:rPr lang="en-US" sz="2400" b="1" dirty="0" smtClean="0"/>
              <a:t>ISO/TR10013:2001</a:t>
            </a:r>
            <a:r>
              <a:rPr lang="fa-IR" sz="2400" b="1" dirty="0" smtClean="0"/>
              <a:t>-راهنمایی هایی برای مستند سازی در سیستم مدیریت کیفیت</a:t>
            </a:r>
          </a:p>
          <a:p>
            <a:pPr marL="0" indent="0" algn="justLow">
              <a:buFont typeface="Wingdings" pitchFamily="2" charset="2"/>
              <a:buChar char="q"/>
            </a:pPr>
            <a:r>
              <a:rPr lang="fa-IR" sz="2800" b="1" dirty="0" smtClean="0"/>
              <a:t> فهرست روشهای اجرایی عبارتند از:</a:t>
            </a:r>
          </a:p>
          <a:p>
            <a:pPr marL="968375" lvl="2" indent="-609600" algn="justLow">
              <a:spcBef>
                <a:spcPct val="50000"/>
              </a:spcBef>
              <a:buClr>
                <a:schemeClr val="tx1"/>
              </a:buClr>
              <a:buFont typeface="Wingdings" pitchFamily="2" charset="2"/>
              <a:buChar char="q"/>
            </a:pPr>
            <a:r>
              <a:rPr lang="fa-IR" sz="2200" b="1" dirty="0" smtClean="0"/>
              <a:t>عنوان</a:t>
            </a:r>
          </a:p>
          <a:p>
            <a:pPr marL="968375" lvl="2" indent="-609600" algn="justLow">
              <a:spcBef>
                <a:spcPct val="50000"/>
              </a:spcBef>
              <a:buClr>
                <a:schemeClr val="tx1"/>
              </a:buClr>
              <a:buFont typeface="Wingdings" pitchFamily="2" charset="2"/>
              <a:buChar char="q"/>
            </a:pPr>
            <a:r>
              <a:rPr lang="fa-IR" sz="2200" b="1" dirty="0" smtClean="0"/>
              <a:t>هدف</a:t>
            </a:r>
          </a:p>
          <a:p>
            <a:pPr marL="968375" lvl="2" indent="-609600" algn="justLow">
              <a:spcBef>
                <a:spcPct val="50000"/>
              </a:spcBef>
              <a:buClr>
                <a:schemeClr val="tx1"/>
              </a:buClr>
              <a:buFont typeface="Wingdings" pitchFamily="2" charset="2"/>
              <a:buChar char="q"/>
            </a:pPr>
            <a:r>
              <a:rPr lang="fa-IR" sz="2200" b="1" dirty="0" smtClean="0"/>
              <a:t>دامنه</a:t>
            </a:r>
          </a:p>
          <a:p>
            <a:pPr marL="968375" lvl="2" indent="-609600" algn="justLow">
              <a:spcBef>
                <a:spcPct val="50000"/>
              </a:spcBef>
              <a:buClr>
                <a:schemeClr val="tx1"/>
              </a:buClr>
              <a:buFont typeface="Wingdings" pitchFamily="2" charset="2"/>
              <a:buChar char="q"/>
            </a:pPr>
            <a:r>
              <a:rPr lang="fa-IR" sz="2200" b="1" dirty="0" smtClean="0"/>
              <a:t>مسئولیت و اختیار</a:t>
            </a:r>
          </a:p>
          <a:p>
            <a:pPr marL="968375" lvl="2" indent="-609600" algn="justLow">
              <a:spcBef>
                <a:spcPct val="50000"/>
              </a:spcBef>
              <a:buClr>
                <a:schemeClr val="tx1"/>
              </a:buClr>
              <a:buFont typeface="Wingdings" pitchFamily="2" charset="2"/>
              <a:buChar char="q"/>
            </a:pPr>
            <a:r>
              <a:rPr lang="fa-IR" sz="2200" b="1" dirty="0" smtClean="0"/>
              <a:t>شرح فعالیت ها</a:t>
            </a:r>
          </a:p>
          <a:p>
            <a:pPr marL="968375" lvl="2" indent="-609600" algn="justLow">
              <a:spcBef>
                <a:spcPct val="50000"/>
              </a:spcBef>
              <a:buClr>
                <a:schemeClr val="tx1"/>
              </a:buClr>
              <a:buFont typeface="Wingdings" pitchFamily="2" charset="2"/>
              <a:buChar char="q"/>
            </a:pPr>
            <a:r>
              <a:rPr lang="fa-IR" sz="2200" b="1" dirty="0" smtClean="0"/>
              <a:t>سوابق</a:t>
            </a:r>
          </a:p>
          <a:p>
            <a:pPr marL="968375" lvl="2" indent="-609600" algn="justLow">
              <a:spcBef>
                <a:spcPct val="50000"/>
              </a:spcBef>
              <a:buClr>
                <a:schemeClr val="tx1"/>
              </a:buClr>
              <a:buFont typeface="Wingdings" pitchFamily="2" charset="2"/>
              <a:buChar char="q"/>
            </a:pPr>
            <a:r>
              <a:rPr lang="fa-IR" sz="2200" b="1" dirty="0" smtClean="0"/>
              <a:t>پیوست ها</a:t>
            </a:r>
          </a:p>
          <a:p>
            <a:pPr marL="968375" lvl="2" indent="-609600" algn="justLow">
              <a:spcBef>
                <a:spcPct val="50000"/>
              </a:spcBef>
              <a:buClr>
                <a:schemeClr val="tx1"/>
              </a:buClr>
              <a:buFont typeface="Wingdings" pitchFamily="2" charset="2"/>
              <a:buChar char="q"/>
            </a:pPr>
            <a:r>
              <a:rPr lang="fa-IR" sz="2200" b="1" dirty="0" smtClean="0"/>
              <a:t>بازنگری ،تایید و تجدید نظر</a:t>
            </a:r>
          </a:p>
          <a:p>
            <a:pPr marL="968375" lvl="2" indent="-609600" algn="justLow">
              <a:spcBef>
                <a:spcPct val="50000"/>
              </a:spcBef>
              <a:buClr>
                <a:schemeClr val="tx1"/>
              </a:buClr>
              <a:buFont typeface="Wingdings" pitchFamily="2" charset="2"/>
              <a:buChar char="q"/>
            </a:pPr>
            <a:r>
              <a:rPr lang="fa-IR" sz="2200" b="1" dirty="0" smtClean="0"/>
              <a:t>مشخص کردن تغییرات</a:t>
            </a:r>
          </a:p>
        </p:txBody>
      </p:sp>
    </p:spTree>
  </p:cSld>
  <p:clrMapOvr>
    <a:masterClrMapping/>
  </p:clrMapOvr>
  <p:transition spd="med">
    <p:zo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2050" name="Rectangle 2"/>
          <p:cNvSpPr>
            <a:spLocks noGrp="1" noChangeArrowheads="1"/>
          </p:cNvSpPr>
          <p:nvPr>
            <p:ph type="title"/>
          </p:nvPr>
        </p:nvSpPr>
        <p:spPr>
          <a:xfrm>
            <a:off x="57150" y="191180"/>
            <a:ext cx="9772650" cy="534987"/>
          </a:xfrm>
          <a:solidFill>
            <a:srgbClr val="0000FF"/>
          </a:solidFill>
        </p:spPr>
        <p:txBody>
          <a:bodyPr/>
          <a:lstStyle/>
          <a:p>
            <a:pPr>
              <a:defRPr/>
            </a:pPr>
            <a:r>
              <a:rPr lang="fa-IR" sz="3200" smtClean="0"/>
              <a:t>کارگروهی- نکات راهنما در تدوین روش اجرائی مدیریت مستندات</a:t>
            </a:r>
            <a:endParaRPr lang="en-US" sz="4800" b="0" smtClean="0"/>
          </a:p>
        </p:txBody>
      </p:sp>
      <p:sp>
        <p:nvSpPr>
          <p:cNvPr id="11267" name="Rectangle 3"/>
          <p:cNvSpPr>
            <a:spLocks noGrp="1" noChangeArrowheads="1"/>
          </p:cNvSpPr>
          <p:nvPr>
            <p:ph type="body" idx="1"/>
          </p:nvPr>
        </p:nvSpPr>
        <p:spPr>
          <a:xfrm>
            <a:off x="130175" y="1057275"/>
            <a:ext cx="9604375" cy="5436104"/>
          </a:xfrm>
        </p:spPr>
        <p:txBody>
          <a:bodyPr/>
          <a:lstStyle/>
          <a:p>
            <a:pPr marL="0" indent="0" algn="justLow">
              <a:buFont typeface="Wingdings" pitchFamily="2" charset="2"/>
              <a:buChar char="q"/>
            </a:pPr>
            <a:r>
              <a:rPr lang="fa-IR" b="1" dirty="0" smtClean="0"/>
              <a:t>شرح فعالیت ها دقیقا براساس الزامات کنترل مدارک(بند4-2-3) تهیه می گردد.</a:t>
            </a:r>
          </a:p>
          <a:p>
            <a:pPr marL="0" indent="0" algn="justLow">
              <a:buFont typeface="Wingdings" pitchFamily="2" charset="2"/>
              <a:buChar char="q"/>
            </a:pPr>
            <a:r>
              <a:rPr lang="fa-IR" b="1" dirty="0" smtClean="0"/>
              <a:t> فرآیند مدیریت مستندات دارای مراحل کلی ذیل می باشد:</a:t>
            </a:r>
          </a:p>
          <a:p>
            <a:pPr marL="0" indent="0" algn="justLow">
              <a:buFont typeface="Wingdings" pitchFamily="2" charset="2"/>
              <a:buNone/>
            </a:pPr>
            <a:r>
              <a:rPr lang="fa-IR" b="1" dirty="0" smtClean="0"/>
              <a:t>تهیه نسخه پیش نویس-اختصاص کد-مهمور به مهر پیش نویس-نظر خواهی-تهیه نسخه پیش نویس-تایید-تصویب-ممهور به مهر معتبراست-توزیع-جمع آوری نسخ نامعتبر</a:t>
            </a:r>
          </a:p>
          <a:p>
            <a:pPr marL="0" indent="0" algn="justLow">
              <a:buFont typeface="Wingdings" pitchFamily="2" charset="2"/>
              <a:buChar char="q"/>
            </a:pPr>
            <a:r>
              <a:rPr lang="fa-IR" b="1" dirty="0" smtClean="0"/>
              <a:t>استاندارد کد گذاری مستندات باید مشخص گردد.</a:t>
            </a:r>
          </a:p>
          <a:p>
            <a:pPr marL="0" indent="0" algn="justLow">
              <a:buFont typeface="Wingdings" pitchFamily="2" charset="2"/>
              <a:buChar char="q"/>
            </a:pPr>
            <a:r>
              <a:rPr lang="fa-IR" b="1" dirty="0" smtClean="0"/>
              <a:t>نحوه مدیریت مستنداتی که منشاء برون سازمانی دارد باید مشخص گردد.</a:t>
            </a:r>
          </a:p>
        </p:txBody>
      </p:sp>
    </p:spTree>
  </p:cSld>
  <p:clrMapOvr>
    <a:masterClrMapping/>
  </p:clrMapOvr>
  <p:transition spd="med">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6146" name="Rectangle 2"/>
          <p:cNvSpPr>
            <a:spLocks noGrp="1" noChangeArrowheads="1"/>
          </p:cNvSpPr>
          <p:nvPr>
            <p:ph type="title"/>
          </p:nvPr>
        </p:nvSpPr>
        <p:spPr>
          <a:xfrm>
            <a:off x="57150" y="191180"/>
            <a:ext cx="9772650" cy="534987"/>
          </a:xfrm>
          <a:solidFill>
            <a:srgbClr val="0000FF"/>
          </a:solidFill>
        </p:spPr>
        <p:txBody>
          <a:bodyPr/>
          <a:lstStyle/>
          <a:p>
            <a:pPr>
              <a:defRPr/>
            </a:pPr>
            <a:r>
              <a:rPr lang="fa-IR" sz="3200" smtClean="0"/>
              <a:t>کارگروهی- نکات راهنما در تدوین روش اجرائی مدیریت مستندات</a:t>
            </a:r>
            <a:endParaRPr lang="en-US" sz="4800" b="0" smtClean="0"/>
          </a:p>
        </p:txBody>
      </p:sp>
      <p:sp>
        <p:nvSpPr>
          <p:cNvPr id="12291" name="Rectangle 3"/>
          <p:cNvSpPr>
            <a:spLocks noGrp="1" noChangeArrowheads="1"/>
          </p:cNvSpPr>
          <p:nvPr>
            <p:ph type="body" idx="1"/>
          </p:nvPr>
        </p:nvSpPr>
        <p:spPr>
          <a:xfrm>
            <a:off x="130175" y="904875"/>
            <a:ext cx="9604375" cy="446088"/>
          </a:xfrm>
        </p:spPr>
        <p:txBody>
          <a:bodyPr/>
          <a:lstStyle/>
          <a:p>
            <a:pPr marL="0" indent="0" algn="justLow">
              <a:buFont typeface="Wingdings" pitchFamily="2" charset="2"/>
              <a:buChar char="q"/>
            </a:pPr>
            <a:r>
              <a:rPr lang="fa-IR" sz="2800" b="1" dirty="0" smtClean="0"/>
              <a:t>در تشریح فعالیت ها ،جدول زیر جهت تعیین مسئولیت ها مفید می باشد:</a:t>
            </a:r>
          </a:p>
        </p:txBody>
      </p:sp>
      <p:sp>
        <p:nvSpPr>
          <p:cNvPr id="12292" name="Text Box 6"/>
          <p:cNvSpPr txBox="1">
            <a:spLocks noChangeArrowheads="1"/>
          </p:cNvSpPr>
          <p:nvPr/>
        </p:nvSpPr>
        <p:spPr bwMode="auto">
          <a:xfrm>
            <a:off x="6699250" y="1487488"/>
            <a:ext cx="3082925" cy="4982133"/>
          </a:xfrm>
          <a:prstGeom prst="rect">
            <a:avLst/>
          </a:prstGeom>
          <a:noFill/>
          <a:ln w="9525">
            <a:noFill/>
            <a:miter lim="800000"/>
            <a:headEnd/>
            <a:tailEnd/>
          </a:ln>
        </p:spPr>
        <p:txBody>
          <a:bodyPr lIns="9525" tIns="9525" rIns="9525" bIns="9525">
            <a:spAutoFit/>
          </a:bodyPr>
          <a:lstStyle/>
          <a:p>
            <a:pPr algn="justLow" defTabSz="974725" eaLnBrk="0" hangingPunct="0">
              <a:spcBef>
                <a:spcPct val="30000"/>
              </a:spcBef>
              <a:buFont typeface="Wingdings" pitchFamily="2" charset="2"/>
              <a:buNone/>
            </a:pPr>
            <a:r>
              <a:rPr lang="fa-IR" sz="2500" b="1" dirty="0"/>
              <a:t>نکته:</a:t>
            </a:r>
          </a:p>
          <a:p>
            <a:pPr algn="justLow" defTabSz="974725" eaLnBrk="0" hangingPunct="0">
              <a:spcBef>
                <a:spcPct val="30000"/>
              </a:spcBef>
              <a:buFont typeface="Wingdings" pitchFamily="2" charset="2"/>
              <a:buChar char="q"/>
            </a:pPr>
            <a:r>
              <a:rPr lang="fa-IR" sz="2500" b="1" dirty="0"/>
              <a:t>در روش اجرایی میتوان به دستورالعمل ارجاع داد.</a:t>
            </a:r>
          </a:p>
          <a:p>
            <a:pPr algn="justLow" defTabSz="974725" eaLnBrk="0" hangingPunct="0">
              <a:spcBef>
                <a:spcPct val="30000"/>
              </a:spcBef>
              <a:buFont typeface="Wingdings" pitchFamily="2" charset="2"/>
              <a:buChar char="q"/>
            </a:pPr>
            <a:r>
              <a:rPr lang="fa-IR" sz="2500" b="1" dirty="0"/>
              <a:t>روش های اجرایی معمولا فعالیت هایی که در بخش های مختلف و مرتبط انجام می گیرد را شرح می دهد.</a:t>
            </a:r>
          </a:p>
          <a:p>
            <a:pPr algn="justLow" defTabSz="974725" eaLnBrk="0" hangingPunct="0">
              <a:spcBef>
                <a:spcPct val="30000"/>
              </a:spcBef>
              <a:buFont typeface="Wingdings" pitchFamily="2" charset="2"/>
              <a:buChar char="q"/>
            </a:pPr>
            <a:r>
              <a:rPr lang="fa-IR" sz="2500" b="1" dirty="0"/>
              <a:t>دستورالعمل ها شرح گام به گام کارهایی است که در داخل یک بخش و معمولا توسط یک یا چند شخص صورت می گیرد</a:t>
            </a:r>
            <a:endParaRPr lang="en-GB" sz="2500" b="1" dirty="0"/>
          </a:p>
        </p:txBody>
      </p:sp>
      <p:pic>
        <p:nvPicPr>
          <p:cNvPr id="12293" name="Picture 7"/>
          <p:cNvPicPr>
            <a:picLocks noChangeAspect="1" noChangeArrowheads="1"/>
          </p:cNvPicPr>
          <p:nvPr/>
        </p:nvPicPr>
        <p:blipFill>
          <a:blip r:embed="rId3" cstate="print"/>
          <a:srcRect/>
          <a:stretch>
            <a:fillRect/>
          </a:stretch>
        </p:blipFill>
        <p:spPr bwMode="auto">
          <a:xfrm>
            <a:off x="39688" y="1331913"/>
            <a:ext cx="6578600" cy="550703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QM Project">
  <a:themeElements>
    <a:clrScheme name="">
      <a:dk1>
        <a:srgbClr val="000000"/>
      </a:dk1>
      <a:lt1>
        <a:srgbClr val="FFFFFF"/>
      </a:lt1>
      <a:dk2>
        <a:srgbClr val="000000"/>
      </a:dk2>
      <a:lt2>
        <a:srgbClr val="969696"/>
      </a:lt2>
      <a:accent1>
        <a:srgbClr val="C0C0C0"/>
      </a:accent1>
      <a:accent2>
        <a:srgbClr val="3333CC"/>
      </a:accent2>
      <a:accent3>
        <a:srgbClr val="FFFFFF"/>
      </a:accent3>
      <a:accent4>
        <a:srgbClr val="000000"/>
      </a:accent4>
      <a:accent5>
        <a:srgbClr val="DCDCDC"/>
      </a:accent5>
      <a:accent6>
        <a:srgbClr val="2D2DB9"/>
      </a:accent6>
      <a:hlink>
        <a:srgbClr val="CCCCFF"/>
      </a:hlink>
      <a:folHlink>
        <a:srgbClr val="B2B2B2"/>
      </a:folHlink>
    </a:clrScheme>
    <a:fontScheme name="QM Project">
      <a:majorFont>
        <a:latin typeface="Arial"/>
        <a:ea typeface=""/>
        <a:cs typeface="B Yagut"/>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M Projec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M Projec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M Projec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M Projec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M Projec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QM Projec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QM Projec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D:\QM\CLASS\QM Project.ppt</Template>
  <TotalTime>20209</TotalTime>
  <Words>14578</Words>
  <Application>Microsoft Office PowerPoint</Application>
  <PresentationFormat>A4 Paper (210x297 mm)</PresentationFormat>
  <Paragraphs>1656</Paragraphs>
  <Slides>210</Slides>
  <Notes>178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210</vt:i4>
      </vt:variant>
    </vt:vector>
  </HeadingPairs>
  <TitlesOfParts>
    <vt:vector size="212" baseType="lpstr">
      <vt:lpstr>QM Project</vt:lpstr>
      <vt:lpstr>Visio</vt:lpstr>
      <vt:lpstr>جلسه اول   </vt:lpstr>
      <vt:lpstr>Slide 2</vt:lpstr>
      <vt:lpstr>آشنایی با کیفیت</vt:lpstr>
      <vt:lpstr>تعريف کيفيت</vt:lpstr>
      <vt:lpstr>تعريف کيفيت</vt:lpstr>
      <vt:lpstr>تعريف کيفيت</vt:lpstr>
      <vt:lpstr>تعريف کيفيت</vt:lpstr>
      <vt:lpstr>آشنايي با ISO</vt:lpstr>
      <vt:lpstr>آشنايي با خانواده استانداردهاي  ISO9000</vt:lpstr>
      <vt:lpstr>تعريف کيفيت</vt:lpstr>
      <vt:lpstr>اثرات سيستمهاي مديريت كيفيت در جلب رضايت كليه ذينفعان سازمان</vt:lpstr>
      <vt:lpstr>جنبه هاي اصلي كيفيت</vt:lpstr>
      <vt:lpstr>ابعاد كيفيت</vt:lpstr>
      <vt:lpstr>سير تكامل كيفيت</vt:lpstr>
      <vt:lpstr>مديريت کيفيت</vt:lpstr>
      <vt:lpstr>Slide 16</vt:lpstr>
      <vt:lpstr>Slide 17</vt:lpstr>
      <vt:lpstr>Slide 18</vt:lpstr>
      <vt:lpstr>Slide 19</vt:lpstr>
      <vt:lpstr>طرحريزي سيستم هاي مديريت کيفيت</vt:lpstr>
      <vt:lpstr>خانواده استاندارد هاي مديريت کيفيت ISO 9000-2000</vt:lpstr>
      <vt:lpstr>خانواده استاندارد هاي مديريت کيفيت  ISO 9000(ادامه)</vt:lpstr>
      <vt:lpstr>آشنايي با استاندارد ISO 9000-2000</vt:lpstr>
      <vt:lpstr>مباني سيستم هاي مديريت کيفيت</vt:lpstr>
      <vt:lpstr>Slide 25</vt:lpstr>
      <vt:lpstr>اصول مدیریت کیفیت</vt:lpstr>
      <vt:lpstr>اصول هشتگانه مديريت کيفيت</vt:lpstr>
      <vt:lpstr>Slide 28</vt:lpstr>
      <vt:lpstr>Slide 29</vt:lpstr>
      <vt:lpstr>Slide 30</vt:lpstr>
      <vt:lpstr>Slide 31</vt:lpstr>
      <vt:lpstr>Slide 32</vt:lpstr>
      <vt:lpstr>Slide 33</vt:lpstr>
      <vt:lpstr>Slide 34</vt:lpstr>
      <vt:lpstr>الگوي سيستم مديريت كيفيت مبتني بر فرآيند</vt:lpstr>
      <vt:lpstr>Slide 36</vt:lpstr>
      <vt:lpstr>آشنايي با استاندارد ISO 9000-2000</vt:lpstr>
      <vt:lpstr>طبقه بندي اصطلا حات و تعاريف</vt:lpstr>
      <vt:lpstr>واژگان کليدي نمونه</vt:lpstr>
      <vt:lpstr>موضوع تحقیق هفته</vt:lpstr>
      <vt:lpstr>آشنايي با استاندارد ISO 9000-2000</vt:lpstr>
      <vt:lpstr>آشنايي با استاندارد ISO 9000-2000 (ادامه)</vt:lpstr>
      <vt:lpstr>دلايل وجودي سيستم هاي مديريت كيفيت</vt:lpstr>
      <vt:lpstr>مباني سيستم هاي مديريت کيفيت</vt:lpstr>
      <vt:lpstr>Slide 45</vt:lpstr>
      <vt:lpstr> رويكرد فرآيندي</vt:lpstr>
      <vt:lpstr>رويكرد سيستم هاي مديريت كيفيت</vt:lpstr>
      <vt:lpstr>الزامات سيستم هاي مديريت كيفيت و الزامات مربوط به محصولات</vt:lpstr>
      <vt:lpstr>خط مشي كيفيت و اهداف كيفيت</vt:lpstr>
      <vt:lpstr>نقش مديريت رده بالا در سيستم مديريت كيفيت</vt:lpstr>
      <vt:lpstr>نقش مديريت رده بالا در سيستم مديريت كيفيت</vt:lpstr>
      <vt:lpstr>ارزش مستند سازي</vt:lpstr>
      <vt:lpstr>انواع مدارك مورد استفاده در سيستم هاي مديريت كيفيت</vt:lpstr>
      <vt:lpstr>حجم مستندسازی</vt:lpstr>
      <vt:lpstr>ارزيابي سيستم های مديريت كيفيت</vt:lpstr>
      <vt:lpstr>ارزيابي فرآیندها در سيستم مديريت كيفيت</vt:lpstr>
      <vt:lpstr>ممیزی سيستم مديريت كيفيت</vt:lpstr>
      <vt:lpstr>بازنگری سيستم مديريت كيفيت</vt:lpstr>
      <vt:lpstr>خودارزیابی</vt:lpstr>
      <vt:lpstr>بهبود مداوم</vt:lpstr>
      <vt:lpstr>نقش فنون آماري</vt:lpstr>
      <vt:lpstr>سيستم هاي مديريت كيفيت و ساير محورهاي سيستم هاي مديريت</vt:lpstr>
      <vt:lpstr>رابطه بين سيستم هاي مديريت كيفيت و الگوهاي تعالي</vt:lpstr>
      <vt:lpstr>رابطه بين سيستم هاي مديريت كيفيت والگوهاي تعالي(ادامه)</vt:lpstr>
      <vt:lpstr>آشنايي با استاندارد ISO 9000-2000</vt:lpstr>
      <vt:lpstr>نکات مربوط به اصطلاحات و تعاريف </vt:lpstr>
      <vt:lpstr>طبقه بندي اصطلا حات و تعاريف</vt:lpstr>
      <vt:lpstr>واژگان کليدي نمونه</vt:lpstr>
      <vt:lpstr>روابط مفاهيم و نمايش تصويري آنها </vt:lpstr>
      <vt:lpstr>روابط مفاهيم و نمايش تصويري آنها </vt:lpstr>
      <vt:lpstr>رابطه عام و خاص </vt:lpstr>
      <vt:lpstr>رابطه كل و جزء </vt:lpstr>
      <vt:lpstr>رابطه وابستگي </vt:lpstr>
      <vt:lpstr>نمايش تصويري (نمودار) وازگان کليدي نمونه</vt:lpstr>
      <vt:lpstr>نمايش تصويري (نمودار) وازگان کليدي نمونه -ادامه</vt:lpstr>
      <vt:lpstr>مقدمه - كليات </vt:lpstr>
      <vt:lpstr>رويكرد فر‌‌آيندي</vt:lpstr>
      <vt:lpstr>رويكرد فر‌‌آيندي</vt:lpstr>
      <vt:lpstr>رويكرد فر‌‌آيندي</vt:lpstr>
      <vt:lpstr>الگوي سيستم مديريت كيفيت مبتني بر فرآيند</vt:lpstr>
      <vt:lpstr>Slide 81</vt:lpstr>
      <vt:lpstr>رويكرد فر‌‌آيندي</vt:lpstr>
      <vt:lpstr>ارتباط با استانداردISO9004 </vt:lpstr>
      <vt:lpstr>سازگاري با ساير سيستم هاي مديريت</vt:lpstr>
      <vt:lpstr>1- هدف و دامنه كاربرد - كليات </vt:lpstr>
      <vt:lpstr>كاربرد</vt:lpstr>
      <vt:lpstr>2- مراجع الزامي </vt:lpstr>
      <vt:lpstr>3- اصطلاحات و تعاريف </vt:lpstr>
      <vt:lpstr>4- سيستم مديريت كيفيت- الزامات عمومي </vt:lpstr>
      <vt:lpstr>Slide 90</vt:lpstr>
      <vt:lpstr>آشنايي با استاندارد ISO 9001-2000</vt:lpstr>
      <vt:lpstr>الزامات مربوط به مستندات-كليات </vt:lpstr>
      <vt:lpstr>الزامات مربوط به مستندات-كليات(ادامه) </vt:lpstr>
      <vt:lpstr>نظامنامه كيفيت </vt:lpstr>
      <vt:lpstr>كنترل مدارك </vt:lpstr>
      <vt:lpstr>كنترل سوابق </vt:lpstr>
      <vt:lpstr>کارگروهی- تدوین روش اجرائی مدیریت مستندات/مدیریت سوابق</vt:lpstr>
      <vt:lpstr>کارگروهی- نکات راهنما در تدوین روش اجرائی مدیریت مستندات</vt:lpstr>
      <vt:lpstr>کارگروهی- نکات راهنما در تدوین روش اجرائی مدیریت مستندات</vt:lpstr>
      <vt:lpstr>کارگروهی- نکات راهنما در تدوین روش اجرائی مدیریت سوابق</vt:lpstr>
      <vt:lpstr>کارگروهی- نکات راهنما در تدوین روش اجرائی مدیریت مستندات</vt:lpstr>
      <vt:lpstr>مسووليت مديريت- تعهد مديريت </vt:lpstr>
      <vt:lpstr>مشتري محوري</vt:lpstr>
      <vt:lpstr>خط مشي كيفيت </vt:lpstr>
      <vt:lpstr>طرح ريزي- اهداف كيفيت </vt:lpstr>
      <vt:lpstr>طرح ريزي سيستم مديريت كيفيت </vt:lpstr>
      <vt:lpstr>کارگروهی- تدوین خط مشی و اهداف کیفیت</vt:lpstr>
      <vt:lpstr>کارگروهی- تدوین اهداف کیفیت</vt:lpstr>
      <vt:lpstr>کارگروهی- عملیاتی کردن اهداف کیفیت</vt:lpstr>
      <vt:lpstr>مسؤوليت ، اختيار و انتقال اطلاعات </vt:lpstr>
      <vt:lpstr>نماينده مديريت </vt:lpstr>
      <vt:lpstr>انتقال اطلاعات در درون سازمان </vt:lpstr>
      <vt:lpstr>بازنگري مديريت-كليات </vt:lpstr>
      <vt:lpstr>دروندادهاي بازنگري</vt:lpstr>
      <vt:lpstr>بروندادهاي بازنگري </vt:lpstr>
      <vt:lpstr>کارگروهی- تدوین فرآیند بازنگری مدیریت</vt:lpstr>
      <vt:lpstr>همسوئي</vt:lpstr>
      <vt:lpstr>Slide 118</vt:lpstr>
      <vt:lpstr>مديريت منابع- فراهم كردن منابع </vt:lpstr>
      <vt:lpstr>منابع انساني-كليات </vt:lpstr>
      <vt:lpstr>شايستگي ، آگاهي و آموزش </vt:lpstr>
      <vt:lpstr>زير ساخت </vt:lpstr>
      <vt:lpstr>محيط كار </vt:lpstr>
      <vt:lpstr>کارگروهی- تدوین فرآیند مدیریت شایستگی ها/نگهداری و تعمیرات</vt:lpstr>
      <vt:lpstr>پديد آوري محصول </vt:lpstr>
      <vt:lpstr>طرح ريزي پديد آوري محصول </vt:lpstr>
      <vt:lpstr>طرح ريزي پديد آوري محصول (ادامه)</vt:lpstr>
      <vt:lpstr>7-2 فرآيندهاي مرتبط با مشتري </vt:lpstr>
      <vt:lpstr>فرآيندهاي مرتبط بامشتري- تعيين الزامات ويا خواسته هاي مربوط به محصول</vt:lpstr>
      <vt:lpstr>بازنگري الزامات و يا خواسته هاي مربوط به محصول</vt:lpstr>
      <vt:lpstr>بازنگري الزامات و يا خواسته هاي مربوط به محصول(ادامه)</vt:lpstr>
      <vt:lpstr>تبادل اطلاعات با مشتري </vt:lpstr>
      <vt:lpstr>کارگروهی- تدوین فرآیند ارتباط با مشتری</vt:lpstr>
      <vt:lpstr>پديد آوري محصول </vt:lpstr>
      <vt:lpstr>طراحي و تكوين </vt:lpstr>
      <vt:lpstr>طرح ريزي طراحي و تكوين</vt:lpstr>
      <vt:lpstr>دروندادهاي طراحي و تكوين </vt:lpstr>
      <vt:lpstr>بروندادهاي طراحي و تكوين </vt:lpstr>
      <vt:lpstr>بازنگري طراحي و تكوين </vt:lpstr>
      <vt:lpstr>تصديق طراحي و تكوين </vt:lpstr>
      <vt:lpstr>صحه گذاري طراحي و تكوين </vt:lpstr>
      <vt:lpstr>كنترل تغييرات طراحي و تكوين </vt:lpstr>
      <vt:lpstr>کارگروهی- تدوین فرآیند طراحی و تکوین</vt:lpstr>
      <vt:lpstr>خريد </vt:lpstr>
      <vt:lpstr>اطلاعات خريد </vt:lpstr>
      <vt:lpstr>فرآيند خريد</vt:lpstr>
      <vt:lpstr>تصديق محصول خريداري شده </vt:lpstr>
      <vt:lpstr>توليد و ارايه خدمات </vt:lpstr>
      <vt:lpstr>کنترل توليد و ارايه خدمات</vt:lpstr>
      <vt:lpstr>صحه گذاري فرآيندهاي توليد و ارايه خدمات </vt:lpstr>
      <vt:lpstr>صحه گذاري فرآيندهاي توليد و ارايه خدمات (ادامه) </vt:lpstr>
      <vt:lpstr>شناسايي و قابليت رديابي </vt:lpstr>
      <vt:lpstr>دارايي مشتري </vt:lpstr>
      <vt:lpstr>حفاظت از محصول </vt:lpstr>
      <vt:lpstr>كنترل وسايل پايش و اندازه گيري </vt:lpstr>
      <vt:lpstr>كنترل وسايل پايش و اندازه گيري (ادامه) </vt:lpstr>
      <vt:lpstr>كنترل وسايل پايش و اندازه گيري (ادامه) </vt:lpstr>
      <vt:lpstr>کارگروهی- تدوین فرآیند خرید/تولید/ كنترل وسايل پايش و اندازه گيري </vt:lpstr>
      <vt:lpstr>اندازه گيري ، تحليل و بهبود </vt:lpstr>
      <vt:lpstr>اندازه گيري ، تحليل و بهبود- كليات</vt:lpstr>
      <vt:lpstr>پایش و اندازه گیری </vt:lpstr>
      <vt:lpstr>رضايت مشتري </vt:lpstr>
      <vt:lpstr>مميزي داخلي </vt:lpstr>
      <vt:lpstr>مميزي داخلي (ادامه) </vt:lpstr>
      <vt:lpstr>پايش و اندازه گيري فرآيندها </vt:lpstr>
      <vt:lpstr>پايش و اندازه گيري محصول </vt:lpstr>
      <vt:lpstr>كنترل محصول نامنطبق </vt:lpstr>
      <vt:lpstr>كنترل محصول نامنطبق (ادامه) </vt:lpstr>
      <vt:lpstr>تحليل داده ها</vt:lpstr>
      <vt:lpstr>تحليل داده ها </vt:lpstr>
      <vt:lpstr>تحليل داده ها (ادامه)</vt:lpstr>
      <vt:lpstr>بهبود</vt:lpstr>
      <vt:lpstr>بهبود مداوم </vt:lpstr>
      <vt:lpstr>اقدام اصلاحي </vt:lpstr>
      <vt:lpstr>اقدام پيشگيرانه </vt:lpstr>
      <vt:lpstr>کارگروهی- تدوین روش اجرائی کنترل محصول نامنطبق/اقدامات اصلاحی وپیشگیرانه</vt:lpstr>
      <vt:lpstr>کارگروهی- نکات راهنما در تدوین روش اجرائی مدیریت مستندات</vt:lpstr>
      <vt:lpstr>آشنايي با استاندارد ISO 19011-2002</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Course Slides</dc:title>
  <dc:creator>Ali Taghizadeh Herat</dc:creator>
  <cp:lastModifiedBy>PARAND</cp:lastModifiedBy>
  <cp:revision>3196</cp:revision>
  <cp:lastPrinted>2000-03-15T22:24:36Z</cp:lastPrinted>
  <dcterms:created xsi:type="dcterms:W3CDTF">1995-06-17T23:31:02Z</dcterms:created>
  <dcterms:modified xsi:type="dcterms:W3CDTF">2010-12-28T14:22:27Z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\\SHLQC01CORPGE\QualityCoach\Integrated SSQC Training Material</vt:lpwstr>
  </property>
</Properties>
</file>