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77" r:id="rId2"/>
    <p:sldMasterId id="2147486077" r:id="rId3"/>
  </p:sldMasterIdLst>
  <p:notesMasterIdLst>
    <p:notesMasterId r:id="rId18"/>
  </p:notesMasterIdLst>
  <p:handoutMasterIdLst>
    <p:handoutMasterId r:id="rId19"/>
  </p:handoutMasterIdLst>
  <p:sldIdLst>
    <p:sldId id="256" r:id="rId4"/>
    <p:sldId id="386" r:id="rId5"/>
    <p:sldId id="390" r:id="rId6"/>
    <p:sldId id="387" r:id="rId7"/>
    <p:sldId id="391" r:id="rId8"/>
    <p:sldId id="378" r:id="rId9"/>
    <p:sldId id="379" r:id="rId10"/>
    <p:sldId id="383" r:id="rId11"/>
    <p:sldId id="382" r:id="rId12"/>
    <p:sldId id="384" r:id="rId13"/>
    <p:sldId id="385" r:id="rId14"/>
    <p:sldId id="389" r:id="rId15"/>
    <p:sldId id="392" r:id="rId16"/>
    <p:sldId id="388" r:id="rId17"/>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5385" autoAdjust="0"/>
    <p:restoredTop sz="84007" autoAdjust="0"/>
  </p:normalViewPr>
  <p:slideViewPr>
    <p:cSldViewPr>
      <p:cViewPr>
        <p:scale>
          <a:sx n="60" d="100"/>
          <a:sy n="60" d="100"/>
        </p:scale>
        <p:origin x="-666" y="-132"/>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12" y="0"/>
    </p:cViewPr>
  </p:notesTextViewPr>
  <p:sorterViewPr>
    <p:cViewPr>
      <p:scale>
        <a:sx n="100" d="100"/>
        <a:sy n="100" d="100"/>
      </p:scale>
      <p:origin x="0" y="31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508E9300-3B88-46CB-8972-5C537745DCB6}" type="datetimeFigureOut">
              <a:rPr lang="en-US"/>
              <a:pPr>
                <a:defRPr/>
              </a:pPr>
              <a:t>2/20/2015</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5C2309C6-CFF5-42B8-9D3E-81158DA786BE}" type="slidenum">
              <a:rPr lang="en-US"/>
              <a:pPr>
                <a:defRPr/>
              </a:pPr>
              <a:t>‹#›</a:t>
            </a:fld>
            <a:endParaRPr lang="en-US"/>
          </a:p>
        </p:txBody>
      </p:sp>
    </p:spTree>
    <p:extLst>
      <p:ext uri="{BB962C8B-B14F-4D97-AF65-F5344CB8AC3E}">
        <p14:creationId xmlns:p14="http://schemas.microsoft.com/office/powerpoint/2010/main" val="217376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22725" y="0"/>
            <a:ext cx="3076575" cy="511175"/>
          </a:xfrm>
          <a:prstGeom prst="rect">
            <a:avLst/>
          </a:prstGeom>
        </p:spPr>
        <p:txBody>
          <a:bodyPr vert="horz" lIns="91440" tIns="45720" rIns="91440" bIns="45720" rtlCol="1"/>
          <a:lstStyle>
            <a:lvl1pPr algn="r">
              <a:defRPr sz="1200"/>
            </a:lvl1pPr>
          </a:lstStyle>
          <a:p>
            <a:pPr>
              <a:defRPr/>
            </a:pPr>
            <a:endParaRPr lang="fa-IR"/>
          </a:p>
        </p:txBody>
      </p:sp>
      <p:sp>
        <p:nvSpPr>
          <p:cNvPr id="3" name="Date Placeholder 2"/>
          <p:cNvSpPr>
            <a:spLocks noGrp="1"/>
          </p:cNvSpPr>
          <p:nvPr>
            <p:ph type="dt" idx="1"/>
          </p:nvPr>
        </p:nvSpPr>
        <p:spPr>
          <a:xfrm>
            <a:off x="1588" y="0"/>
            <a:ext cx="3076575" cy="511175"/>
          </a:xfrm>
          <a:prstGeom prst="rect">
            <a:avLst/>
          </a:prstGeom>
        </p:spPr>
        <p:txBody>
          <a:bodyPr vert="horz" lIns="91440" tIns="45720" rIns="91440" bIns="45720" rtlCol="1"/>
          <a:lstStyle>
            <a:lvl1pPr algn="l">
              <a:defRPr sz="1200"/>
            </a:lvl1pPr>
          </a:lstStyle>
          <a:p>
            <a:pPr>
              <a:defRPr/>
            </a:pPr>
            <a:fld id="{C7156AF6-49BC-45FC-BA06-B47DD276E2E4}" type="datetimeFigureOut">
              <a:rPr lang="fa-IR"/>
              <a:pPr>
                <a:defRPr/>
              </a:pPr>
              <a:t>1436/05/02</a:t>
            </a:fld>
            <a:endParaRPr lang="fa-IR"/>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1" anchor="ctr"/>
          <a:lstStyle/>
          <a:p>
            <a:pPr lvl="0"/>
            <a:endParaRPr lang="fa-IR" noProof="0" smtClean="0"/>
          </a:p>
        </p:txBody>
      </p:sp>
      <p:sp>
        <p:nvSpPr>
          <p:cNvPr id="5" name="Notes Placeholder 4"/>
          <p:cNvSpPr>
            <a:spLocks noGrp="1"/>
          </p:cNvSpPr>
          <p:nvPr>
            <p:ph type="body" sz="quarter" idx="3"/>
          </p:nvPr>
        </p:nvSpPr>
        <p:spPr>
          <a:xfrm>
            <a:off x="709613" y="4860925"/>
            <a:ext cx="5680075" cy="4605338"/>
          </a:xfrm>
          <a:prstGeom prst="rect">
            <a:avLst/>
          </a:prstGeom>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4022725" y="9721850"/>
            <a:ext cx="3076575" cy="511175"/>
          </a:xfrm>
          <a:prstGeom prst="rect">
            <a:avLst/>
          </a:prstGeom>
        </p:spPr>
        <p:txBody>
          <a:bodyPr vert="horz" lIns="91440" tIns="45720" rIns="91440" bIns="45720" rtlCol="1" anchor="b"/>
          <a:lstStyle>
            <a:lvl1pPr algn="r">
              <a:defRPr sz="1200"/>
            </a:lvl1pPr>
          </a:lstStyle>
          <a:p>
            <a:pPr>
              <a:defRPr/>
            </a:pPr>
            <a:endParaRPr lang="fa-IR"/>
          </a:p>
        </p:txBody>
      </p:sp>
      <p:sp>
        <p:nvSpPr>
          <p:cNvPr id="7" name="Slide Number Placeholder 6"/>
          <p:cNvSpPr>
            <a:spLocks noGrp="1"/>
          </p:cNvSpPr>
          <p:nvPr>
            <p:ph type="sldNum" sz="quarter" idx="5"/>
          </p:nvPr>
        </p:nvSpPr>
        <p:spPr>
          <a:xfrm>
            <a:off x="1588" y="9721850"/>
            <a:ext cx="3076575" cy="511175"/>
          </a:xfrm>
          <a:prstGeom prst="rect">
            <a:avLst/>
          </a:prstGeom>
        </p:spPr>
        <p:txBody>
          <a:bodyPr vert="horz" lIns="91440" tIns="45720" rIns="91440" bIns="45720" rtlCol="1" anchor="b"/>
          <a:lstStyle>
            <a:lvl1pPr algn="l">
              <a:defRPr sz="1200"/>
            </a:lvl1pPr>
          </a:lstStyle>
          <a:p>
            <a:pPr>
              <a:defRPr/>
            </a:pPr>
            <a:fld id="{08434D0C-1B5E-4725-AC82-B26C5D4F5DF5}" type="slidenum">
              <a:rPr lang="fa-IR"/>
              <a:pPr>
                <a:defRPr/>
              </a:pPr>
              <a:t>‹#›</a:t>
            </a:fld>
            <a:endParaRPr lang="fa-IR"/>
          </a:p>
        </p:txBody>
      </p:sp>
    </p:spTree>
    <p:extLst>
      <p:ext uri="{BB962C8B-B14F-4D97-AF65-F5344CB8AC3E}">
        <p14:creationId xmlns:p14="http://schemas.microsoft.com/office/powerpoint/2010/main" val="588069995"/>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pPr>
              <a:defRPr/>
            </a:pPr>
            <a:fld id="{08434D0C-1B5E-4725-AC82-B26C5D4F5DF5}" type="slidenum">
              <a:rPr lang="fa-IR" smtClean="0"/>
              <a:pPr>
                <a:defRPr/>
              </a:pPr>
              <a:t>1</a:t>
            </a:fld>
            <a:endParaRPr lang="fa-IR"/>
          </a:p>
        </p:txBody>
      </p:sp>
    </p:spTree>
    <p:extLst>
      <p:ext uri="{BB962C8B-B14F-4D97-AF65-F5344CB8AC3E}">
        <p14:creationId xmlns:p14="http://schemas.microsoft.com/office/powerpoint/2010/main" val="3858714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برای اطلاعات</a:t>
            </a:r>
            <a:r>
              <a:rPr lang="fa-IR" baseline="0" dirty="0" smtClean="0"/>
              <a:t> بیشتر رجوع کنید به:</a:t>
            </a:r>
          </a:p>
          <a:p>
            <a:pPr marL="0" marR="0" lvl="0" indent="0" algn="r" defTabSz="914400" rtl="1" eaLnBrk="0" fontAlgn="base" latinLnBrk="0" hangingPunct="0">
              <a:lnSpc>
                <a:spcPct val="100000"/>
              </a:lnSpc>
              <a:spcBef>
                <a:spcPct val="30000"/>
              </a:spcBef>
              <a:spcAft>
                <a:spcPct val="0"/>
              </a:spcAft>
              <a:buClrTx/>
              <a:buSzTx/>
              <a:buFontTx/>
              <a:buNone/>
              <a:tabLst/>
              <a:defRPr/>
            </a:pPr>
            <a:r>
              <a:rPr lang="ar-SA" sz="1200" kern="1200" dirty="0" smtClean="0">
                <a:solidFill>
                  <a:schemeClr val="tx1"/>
                </a:solidFill>
                <a:effectLst/>
                <a:latin typeface="+mn-lt"/>
                <a:ea typeface="+mn-ea"/>
                <a:cs typeface="+mn-cs"/>
              </a:rPr>
              <a:t>پولانی، کارل. </a:t>
            </a:r>
            <a:r>
              <a:rPr lang="ar-SA" sz="1200" i="1" kern="1200" dirty="0" smtClean="0">
                <a:solidFill>
                  <a:schemeClr val="tx1"/>
                </a:solidFill>
                <a:effectLst/>
                <a:latin typeface="+mn-lt"/>
                <a:ea typeface="+mn-ea"/>
                <a:cs typeface="+mn-cs"/>
              </a:rPr>
              <a:t>دگرگونی بزرگ: خاستگاه­های سیاسی و اقتصادی روزگار ما</a:t>
            </a:r>
            <a:r>
              <a:rPr lang="ar-SA" sz="1200" kern="1200" dirty="0" smtClean="0">
                <a:solidFill>
                  <a:schemeClr val="tx1"/>
                </a:solidFill>
                <a:effectLst/>
                <a:latin typeface="+mn-lt"/>
                <a:ea typeface="+mn-ea"/>
                <a:cs typeface="+mn-cs"/>
              </a:rPr>
              <a:t>، ترجمه محمد مالجو، تهران: پردیس دانش، 1391.</a:t>
            </a:r>
            <a:endParaRPr lang="en-US" sz="1200" kern="1200" smtClean="0">
              <a:solidFill>
                <a:schemeClr val="tx1"/>
              </a:solidFill>
              <a:effectLst/>
              <a:latin typeface="+mn-lt"/>
              <a:ea typeface="+mn-ea"/>
              <a:cs typeface="+mn-cs"/>
            </a:endParaRPr>
          </a:p>
          <a:p>
            <a:endParaRPr lang="fa-IR" dirty="0"/>
          </a:p>
        </p:txBody>
      </p:sp>
      <p:sp>
        <p:nvSpPr>
          <p:cNvPr id="4" name="Slide Number Placeholder 3"/>
          <p:cNvSpPr>
            <a:spLocks noGrp="1"/>
          </p:cNvSpPr>
          <p:nvPr>
            <p:ph type="sldNum" sz="quarter" idx="10"/>
          </p:nvPr>
        </p:nvSpPr>
        <p:spPr/>
        <p:txBody>
          <a:bodyPr/>
          <a:lstStyle/>
          <a:p>
            <a:pPr>
              <a:defRPr/>
            </a:pPr>
            <a:fld id="{08434D0C-1B5E-4725-AC82-B26C5D4F5DF5}" type="slidenum">
              <a:rPr lang="fa-IR" smtClean="0"/>
              <a:pPr>
                <a:defRPr/>
              </a:pPr>
              <a:t>7</a:t>
            </a:fld>
            <a:endParaRPr lang="fa-IR"/>
          </a:p>
        </p:txBody>
      </p:sp>
    </p:spTree>
    <p:extLst>
      <p:ext uri="{BB962C8B-B14F-4D97-AF65-F5344CB8AC3E}">
        <p14:creationId xmlns:p14="http://schemas.microsoft.com/office/powerpoint/2010/main" val="1420048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طبعاً </a:t>
            </a:r>
            <a:r>
              <a:rPr lang="fa-IR" baseline="0" dirty="0" smtClean="0"/>
              <a:t>به همین دلیل دانش مستقلی به نام دانش اقتصاد در میان مسلمانان به وجود نیامد. (طبعاً در غرب هم </a:t>
            </a:r>
            <a:endParaRPr lang="fa-IR" dirty="0"/>
          </a:p>
        </p:txBody>
      </p:sp>
      <p:sp>
        <p:nvSpPr>
          <p:cNvPr id="4" name="Slide Number Placeholder 3"/>
          <p:cNvSpPr>
            <a:spLocks noGrp="1"/>
          </p:cNvSpPr>
          <p:nvPr>
            <p:ph type="sldNum" sz="quarter" idx="10"/>
          </p:nvPr>
        </p:nvSpPr>
        <p:spPr/>
        <p:txBody>
          <a:bodyPr/>
          <a:lstStyle/>
          <a:p>
            <a:pPr>
              <a:defRPr/>
            </a:pPr>
            <a:fld id="{08434D0C-1B5E-4725-AC82-B26C5D4F5DF5}" type="slidenum">
              <a:rPr lang="fa-IR" smtClean="0"/>
              <a:pPr>
                <a:defRPr/>
              </a:pPr>
              <a:t>9</a:t>
            </a:fld>
            <a:endParaRPr lang="fa-IR"/>
          </a:p>
        </p:txBody>
      </p:sp>
    </p:spTree>
    <p:extLst>
      <p:ext uri="{BB962C8B-B14F-4D97-AF65-F5344CB8AC3E}">
        <p14:creationId xmlns:p14="http://schemas.microsoft.com/office/powerpoint/2010/main" val="3693142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81531E3F-4CC8-4FD6-8541-68224A87F721}" type="slidenum">
              <a:rPr lang="fa-IR" smtClean="0"/>
              <a:pPr eaLnBrk="1" hangingPunct="1"/>
              <a:t>10</a:t>
            </a:fld>
            <a:endParaRPr lang="fa-I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E873909A-6538-482C-9FEF-CA7FA29C5392}"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EB3E7C9-0251-4EF4-A0D2-B75DDC75343A}" type="slidenum">
              <a:rPr lang="fa-IR"/>
              <a:pPr>
                <a:defRPr/>
              </a:pPr>
              <a:t>‹#›</a:t>
            </a:fld>
            <a:endParaRPr lang="fa-IR"/>
          </a:p>
        </p:txBody>
      </p:sp>
    </p:spTree>
    <p:extLst>
      <p:ext uri="{BB962C8B-B14F-4D97-AF65-F5344CB8AC3E}">
        <p14:creationId xmlns:p14="http://schemas.microsoft.com/office/powerpoint/2010/main" val="22167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5F0C1B1A-5A52-4F75-B5DB-F61ACDE0CB61}"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F51053F-4BDA-4C7B-9A22-722E4C3F7173}" type="slidenum">
              <a:rPr lang="fa-IR"/>
              <a:pPr>
                <a:defRPr/>
              </a:pPr>
              <a:t>‹#›</a:t>
            </a:fld>
            <a:endParaRPr lang="fa-IR"/>
          </a:p>
        </p:txBody>
      </p:sp>
    </p:spTree>
    <p:extLst>
      <p:ext uri="{BB962C8B-B14F-4D97-AF65-F5344CB8AC3E}">
        <p14:creationId xmlns:p14="http://schemas.microsoft.com/office/powerpoint/2010/main" val="394834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E5F0D4F4-7BE5-4DCB-8D6D-1B1D3DD8D427}"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A3662C55-84FD-408A-BBEA-69836DD6C39C}" type="slidenum">
              <a:rPr lang="fa-IR"/>
              <a:pPr>
                <a:defRPr/>
              </a:pPr>
              <a:t>‹#›</a:t>
            </a:fld>
            <a:endParaRPr lang="fa-IR"/>
          </a:p>
        </p:txBody>
      </p:sp>
    </p:spTree>
    <p:extLst>
      <p:ext uri="{BB962C8B-B14F-4D97-AF65-F5344CB8AC3E}">
        <p14:creationId xmlns:p14="http://schemas.microsoft.com/office/powerpoint/2010/main" val="140713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BEC67ED4-18E2-4D70-A92B-282FA1C93D91}"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40D9F8F-F712-4508-8893-22D43320CB24}" type="slidenum">
              <a:rPr lang="fa-IR"/>
              <a:pPr>
                <a:defRPr/>
              </a:pPr>
              <a:t>‹#›</a:t>
            </a:fld>
            <a:endParaRPr lang="fa-IR"/>
          </a:p>
        </p:txBody>
      </p:sp>
    </p:spTree>
    <p:extLst>
      <p:ext uri="{BB962C8B-B14F-4D97-AF65-F5344CB8AC3E}">
        <p14:creationId xmlns:p14="http://schemas.microsoft.com/office/powerpoint/2010/main" val="3941101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64C59675-4634-47ED-B91F-0C5815415F85}"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AF5FCEC-AE31-4C38-B454-7ED9D87F9E5E}" type="slidenum">
              <a:rPr lang="fa-IR"/>
              <a:pPr>
                <a:defRPr/>
              </a:pPr>
              <a:t>‹#›</a:t>
            </a:fld>
            <a:endParaRPr lang="fa-IR"/>
          </a:p>
        </p:txBody>
      </p:sp>
    </p:spTree>
    <p:extLst>
      <p:ext uri="{BB962C8B-B14F-4D97-AF65-F5344CB8AC3E}">
        <p14:creationId xmlns:p14="http://schemas.microsoft.com/office/powerpoint/2010/main" val="21289598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57E6613-C817-4F60-9076-FCEC053EF7EB}"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62063B8-31EC-4CB6-AF20-5DC8D72B31A9}" type="slidenum">
              <a:rPr lang="fa-IR"/>
              <a:pPr>
                <a:defRPr/>
              </a:pPr>
              <a:t>‹#›</a:t>
            </a:fld>
            <a:endParaRPr lang="fa-IR"/>
          </a:p>
        </p:txBody>
      </p:sp>
    </p:spTree>
    <p:extLst>
      <p:ext uri="{BB962C8B-B14F-4D97-AF65-F5344CB8AC3E}">
        <p14:creationId xmlns:p14="http://schemas.microsoft.com/office/powerpoint/2010/main" val="39571171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CC4DE00B-145E-4BF5-90B3-D2BCE236B68C}"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0BF112E5-B18B-48FE-AD8F-C6A4A7A22DDE}" type="slidenum">
              <a:rPr lang="fa-IR"/>
              <a:pPr>
                <a:defRPr/>
              </a:pPr>
              <a:t>‹#›</a:t>
            </a:fld>
            <a:endParaRPr lang="fa-IR"/>
          </a:p>
        </p:txBody>
      </p:sp>
    </p:spTree>
    <p:extLst>
      <p:ext uri="{BB962C8B-B14F-4D97-AF65-F5344CB8AC3E}">
        <p14:creationId xmlns:p14="http://schemas.microsoft.com/office/powerpoint/2010/main" val="281677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DB91FF23-74B9-4B7F-BEAF-7DA1615F59BB}" type="datetimeFigureOut">
              <a:rPr lang="fa-IR"/>
              <a:pPr>
                <a:defRPr/>
              </a:pPr>
              <a:t>1436/05/02</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5E0340EA-B987-424A-BFE1-743C7C2EB15F}" type="slidenum">
              <a:rPr lang="fa-IR"/>
              <a:pPr>
                <a:defRPr/>
              </a:pPr>
              <a:t>‹#›</a:t>
            </a:fld>
            <a:endParaRPr lang="fa-IR"/>
          </a:p>
        </p:txBody>
      </p:sp>
    </p:spTree>
    <p:extLst>
      <p:ext uri="{BB962C8B-B14F-4D97-AF65-F5344CB8AC3E}">
        <p14:creationId xmlns:p14="http://schemas.microsoft.com/office/powerpoint/2010/main" val="40095293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E93F84EE-C582-4BD9-A1E3-4A9A20708D06}" type="datetimeFigureOut">
              <a:rPr lang="fa-IR"/>
              <a:pPr>
                <a:defRPr/>
              </a:pPr>
              <a:t>1436/05/02</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1DE42E13-4BDA-4644-8EA7-FC0224288400}" type="slidenum">
              <a:rPr lang="fa-IR"/>
              <a:pPr>
                <a:defRPr/>
              </a:pPr>
              <a:t>‹#›</a:t>
            </a:fld>
            <a:endParaRPr lang="fa-IR"/>
          </a:p>
        </p:txBody>
      </p:sp>
    </p:spTree>
    <p:extLst>
      <p:ext uri="{BB962C8B-B14F-4D97-AF65-F5344CB8AC3E}">
        <p14:creationId xmlns:p14="http://schemas.microsoft.com/office/powerpoint/2010/main" val="12329976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2A736BF-1834-4A5B-BC6E-DA591D59D519}" type="datetimeFigureOut">
              <a:rPr lang="fa-IR"/>
              <a:pPr>
                <a:defRPr/>
              </a:pPr>
              <a:t>1436/05/02</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54BC498E-255F-492E-934C-A4211DB59E3C}" type="slidenum">
              <a:rPr lang="fa-IR"/>
              <a:pPr>
                <a:defRPr/>
              </a:pPr>
              <a:t>‹#›</a:t>
            </a:fld>
            <a:endParaRPr lang="fa-IR"/>
          </a:p>
        </p:txBody>
      </p:sp>
    </p:spTree>
    <p:extLst>
      <p:ext uri="{BB962C8B-B14F-4D97-AF65-F5344CB8AC3E}">
        <p14:creationId xmlns:p14="http://schemas.microsoft.com/office/powerpoint/2010/main" val="31361207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FD7B45C-DB2D-484B-9418-E455004521E8}"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7C99BA5-D646-4F39-AFBE-F7BCE04385AD}" type="slidenum">
              <a:rPr lang="fa-IR"/>
              <a:pPr>
                <a:defRPr/>
              </a:pPr>
              <a:t>‹#›</a:t>
            </a:fld>
            <a:endParaRPr lang="fa-IR"/>
          </a:p>
        </p:txBody>
      </p:sp>
    </p:spTree>
    <p:extLst>
      <p:ext uri="{BB962C8B-B14F-4D97-AF65-F5344CB8AC3E}">
        <p14:creationId xmlns:p14="http://schemas.microsoft.com/office/powerpoint/2010/main" val="1992232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815F0EA2-6A9B-40F0-92B2-03F075D83DE5}"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3288E2C-5E46-45A4-9B17-546B0884B4EF}" type="slidenum">
              <a:rPr lang="fa-IR"/>
              <a:pPr>
                <a:defRPr/>
              </a:pPr>
              <a:t>‹#›</a:t>
            </a:fld>
            <a:endParaRPr lang="fa-IR"/>
          </a:p>
        </p:txBody>
      </p:sp>
    </p:spTree>
    <p:extLst>
      <p:ext uri="{BB962C8B-B14F-4D97-AF65-F5344CB8AC3E}">
        <p14:creationId xmlns:p14="http://schemas.microsoft.com/office/powerpoint/2010/main" val="18356832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888D89C-9E9C-412F-8A4C-F90B6309099A}"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2CA04EB-4481-4B3E-9A99-B76C845BF551}" type="slidenum">
              <a:rPr lang="fa-IR"/>
              <a:pPr>
                <a:defRPr/>
              </a:pPr>
              <a:t>‹#›</a:t>
            </a:fld>
            <a:endParaRPr lang="fa-IR"/>
          </a:p>
        </p:txBody>
      </p:sp>
    </p:spTree>
    <p:extLst>
      <p:ext uri="{BB962C8B-B14F-4D97-AF65-F5344CB8AC3E}">
        <p14:creationId xmlns:p14="http://schemas.microsoft.com/office/powerpoint/2010/main" val="11699281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D0381C0E-2B70-421C-AD57-FD243AB07C24}"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A131A032-6902-46C0-BF97-05FB54F5C45C}" type="slidenum">
              <a:rPr lang="fa-IR"/>
              <a:pPr>
                <a:defRPr/>
              </a:pPr>
              <a:t>‹#›</a:t>
            </a:fld>
            <a:endParaRPr lang="fa-IR"/>
          </a:p>
        </p:txBody>
      </p:sp>
    </p:spTree>
    <p:extLst>
      <p:ext uri="{BB962C8B-B14F-4D97-AF65-F5344CB8AC3E}">
        <p14:creationId xmlns:p14="http://schemas.microsoft.com/office/powerpoint/2010/main" val="25560918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DD773D6-5B50-4BFF-BCB7-4A9BCB4D8F93}"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623B3C6-91C1-4BF0-9C75-EE85D26C9518}" type="slidenum">
              <a:rPr lang="fa-IR"/>
              <a:pPr>
                <a:defRPr/>
              </a:pPr>
              <a:t>‹#›</a:t>
            </a:fld>
            <a:endParaRPr lang="fa-IR"/>
          </a:p>
        </p:txBody>
      </p:sp>
    </p:spTree>
    <p:extLst>
      <p:ext uri="{BB962C8B-B14F-4D97-AF65-F5344CB8AC3E}">
        <p14:creationId xmlns:p14="http://schemas.microsoft.com/office/powerpoint/2010/main" val="19097431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18620E23-741E-4572-8E70-776B3F2F791B}" type="datetimeFigureOut">
              <a:rPr lang="fa-IR"/>
              <a:pPr>
                <a:defRPr/>
              </a:pPr>
              <a:t>1436/05/02</a:t>
            </a:fld>
            <a:endParaRPr lang="fa-IR"/>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fa-I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B2FB3DCB-9BAE-4DCE-B9F6-15DAC6163010}" type="slidenum">
              <a:rPr lang="fa-IR"/>
              <a:pPr>
                <a:defRPr/>
              </a:pPr>
              <a:t>‹#›</a:t>
            </a:fld>
            <a:endParaRPr lang="fa-IR"/>
          </a:p>
        </p:txBody>
      </p:sp>
    </p:spTree>
    <p:extLst>
      <p:ext uri="{BB962C8B-B14F-4D97-AF65-F5344CB8AC3E}">
        <p14:creationId xmlns:p14="http://schemas.microsoft.com/office/powerpoint/2010/main" val="1752343754"/>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normAutofit/>
          </a:bodyPr>
          <a:lstStyle>
            <a:lvl1pPr>
              <a:defRPr sz="3600" b="0">
                <a:cs typeface="B Yekan" pitchFamily="2" charset="-78"/>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lvl1pPr>
              <a:defRPr>
                <a:cs typeface="B Mitra" pitchFamily="2" charset="-78"/>
              </a:defRPr>
            </a:lvl1pPr>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412C5461-EC20-46CC-89F5-E8FA6DE93F8F}" type="datetimeFigureOut">
              <a:rPr lang="fa-IR"/>
              <a:pPr>
                <a:defRPr/>
              </a:pPr>
              <a:t>1436/05/02</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804469D3-24E3-44A9-A7C0-B82AE321735C}" type="slidenum">
              <a:rPr lang="fa-IR"/>
              <a:pPr>
                <a:defRPr/>
              </a:pPr>
              <a:t>‹#›</a:t>
            </a:fld>
            <a:endParaRPr lang="fa-IR"/>
          </a:p>
        </p:txBody>
      </p:sp>
    </p:spTree>
    <p:extLst>
      <p:ext uri="{BB962C8B-B14F-4D97-AF65-F5344CB8AC3E}">
        <p14:creationId xmlns:p14="http://schemas.microsoft.com/office/powerpoint/2010/main" val="9432210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45E24CA1-FFE2-410C-9DA0-F1D29E204196}" type="datetimeFigureOut">
              <a:rPr lang="fa-IR"/>
              <a:pPr>
                <a:defRPr/>
              </a:pPr>
              <a:t>1436/05/02</a:t>
            </a:fld>
            <a:endParaRPr lang="fa-IR"/>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DF4FBDE9-345F-46F4-A85A-BB3F9CB32949}" type="slidenum">
              <a:rPr lang="fa-IR"/>
              <a:pPr>
                <a:defRPr/>
              </a:pPr>
              <a:t>‹#›</a:t>
            </a:fld>
            <a:endParaRPr lang="fa-IR"/>
          </a:p>
        </p:txBody>
      </p:sp>
      <p:sp>
        <p:nvSpPr>
          <p:cNvPr id="9" name="Footer Placeholder 13"/>
          <p:cNvSpPr>
            <a:spLocks noGrp="1"/>
          </p:cNvSpPr>
          <p:nvPr>
            <p:ph type="ftr" sz="quarter" idx="12"/>
          </p:nvPr>
        </p:nvSpPr>
        <p:spPr/>
        <p:txBody>
          <a:bodyPr/>
          <a:lstStyle>
            <a:lvl1pPr>
              <a:defRPr/>
            </a:lvl1pPr>
          </a:lstStyle>
          <a:p>
            <a:pPr>
              <a:defRPr/>
            </a:pPr>
            <a:endParaRPr lang="fa-IR"/>
          </a:p>
        </p:txBody>
      </p:sp>
    </p:spTree>
    <p:extLst>
      <p:ext uri="{BB962C8B-B14F-4D97-AF65-F5344CB8AC3E}">
        <p14:creationId xmlns:p14="http://schemas.microsoft.com/office/powerpoint/2010/main" val="2093778749"/>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45D1A6C4-AC6B-4A23-8946-479876A3E5E5}" type="datetimeFigureOut">
              <a:rPr lang="fa-IR"/>
              <a:pPr>
                <a:defRPr/>
              </a:pPr>
              <a:t>1436/05/02</a:t>
            </a:fld>
            <a:endParaRPr lang="fa-IR"/>
          </a:p>
        </p:txBody>
      </p:sp>
      <p:sp>
        <p:nvSpPr>
          <p:cNvPr id="6" name="Slide Number Placeholder 9"/>
          <p:cNvSpPr>
            <a:spLocks noGrp="1"/>
          </p:cNvSpPr>
          <p:nvPr>
            <p:ph type="sldNum" sz="quarter" idx="11"/>
          </p:nvPr>
        </p:nvSpPr>
        <p:spPr/>
        <p:txBody>
          <a:bodyPr rtlCol="0"/>
          <a:lstStyle>
            <a:lvl1pPr>
              <a:defRPr/>
            </a:lvl1pPr>
          </a:lstStyle>
          <a:p>
            <a:pPr>
              <a:defRPr/>
            </a:pPr>
            <a:fld id="{382795C2-DF21-4784-8184-57D46584146F}" type="slidenum">
              <a:rPr lang="fa-IR"/>
              <a:pPr>
                <a:defRPr/>
              </a:pPr>
              <a:t>‹#›</a:t>
            </a:fld>
            <a:endParaRPr lang="fa-IR"/>
          </a:p>
        </p:txBody>
      </p:sp>
      <p:sp>
        <p:nvSpPr>
          <p:cNvPr id="7" name="Footer Placeholder 11"/>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12204787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4B65C3D3-B4E4-4993-9E28-5025320C2633}" type="datetimeFigureOut">
              <a:rPr lang="fa-IR"/>
              <a:pPr>
                <a:defRPr/>
              </a:pPr>
              <a:t>1436/05/02</a:t>
            </a:fld>
            <a:endParaRPr lang="fa-IR"/>
          </a:p>
        </p:txBody>
      </p:sp>
      <p:sp>
        <p:nvSpPr>
          <p:cNvPr id="8" name="Slide Number Placeholder 11"/>
          <p:cNvSpPr>
            <a:spLocks noGrp="1"/>
          </p:cNvSpPr>
          <p:nvPr>
            <p:ph type="sldNum" sz="quarter" idx="11"/>
          </p:nvPr>
        </p:nvSpPr>
        <p:spPr/>
        <p:txBody>
          <a:bodyPr rtlCol="0"/>
          <a:lstStyle>
            <a:lvl1pPr>
              <a:defRPr/>
            </a:lvl1pPr>
          </a:lstStyle>
          <a:p>
            <a:pPr>
              <a:defRPr/>
            </a:pPr>
            <a:fld id="{EF7BFA23-FE71-4611-8B37-9325047BE67B}" type="slidenum">
              <a:rPr lang="fa-IR"/>
              <a:pPr>
                <a:defRPr/>
              </a:pPr>
              <a:t>‹#›</a:t>
            </a:fld>
            <a:endParaRPr lang="fa-IR"/>
          </a:p>
        </p:txBody>
      </p:sp>
      <p:sp>
        <p:nvSpPr>
          <p:cNvPr id="9" name="Footer Placeholder 13"/>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22492752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41B00B02-EC66-4A28-84A2-959E41203D86}" type="datetimeFigureOut">
              <a:rPr lang="fa-IR"/>
              <a:pPr>
                <a:defRPr/>
              </a:pPr>
              <a:t>1436/05/02</a:t>
            </a:fld>
            <a:endParaRPr lang="fa-IR"/>
          </a:p>
        </p:txBody>
      </p:sp>
      <p:sp>
        <p:nvSpPr>
          <p:cNvPr id="4" name="Footer Placeholder 2"/>
          <p:cNvSpPr>
            <a:spLocks noGrp="1"/>
          </p:cNvSpPr>
          <p:nvPr>
            <p:ph type="ftr" sz="quarter" idx="11"/>
          </p:nvPr>
        </p:nvSpPr>
        <p:spPr/>
        <p:txBody>
          <a:bodyPr/>
          <a:lstStyle>
            <a:lvl1pPr>
              <a:defRPr/>
            </a:lvl1pPr>
          </a:lstStyle>
          <a:p>
            <a:pPr>
              <a:defRPr/>
            </a:pPr>
            <a:endParaRPr lang="fa-IR"/>
          </a:p>
        </p:txBody>
      </p:sp>
      <p:sp>
        <p:nvSpPr>
          <p:cNvPr id="5" name="Slide Number Placeholder 22"/>
          <p:cNvSpPr>
            <a:spLocks noGrp="1"/>
          </p:cNvSpPr>
          <p:nvPr>
            <p:ph type="sldNum" sz="quarter" idx="12"/>
          </p:nvPr>
        </p:nvSpPr>
        <p:spPr/>
        <p:txBody>
          <a:bodyPr/>
          <a:lstStyle>
            <a:lvl1pPr>
              <a:defRPr/>
            </a:lvl1pPr>
          </a:lstStyle>
          <a:p>
            <a:pPr>
              <a:defRPr/>
            </a:pPr>
            <a:fld id="{BCB1B01B-FF07-4F66-8DE9-9EBE4A344412}" type="slidenum">
              <a:rPr lang="fa-IR"/>
              <a:pPr>
                <a:defRPr/>
              </a:pPr>
              <a:t>‹#›</a:t>
            </a:fld>
            <a:endParaRPr lang="fa-IR"/>
          </a:p>
        </p:txBody>
      </p:sp>
    </p:spTree>
    <p:extLst>
      <p:ext uri="{BB962C8B-B14F-4D97-AF65-F5344CB8AC3E}">
        <p14:creationId xmlns:p14="http://schemas.microsoft.com/office/powerpoint/2010/main" val="1242952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F99AE4C5-C295-4DEF-AC36-38D408CCC54D}" type="datetimeFigureOut">
              <a:rPr lang="fa-IR"/>
              <a:pPr>
                <a:defRPr/>
              </a:pPr>
              <a:t>1436/05/02</a:t>
            </a:fld>
            <a:endParaRPr lang="fa-IR"/>
          </a:p>
        </p:txBody>
      </p:sp>
      <p:sp>
        <p:nvSpPr>
          <p:cNvPr id="3" name="Footer Placeholder 2"/>
          <p:cNvSpPr>
            <a:spLocks noGrp="1"/>
          </p:cNvSpPr>
          <p:nvPr>
            <p:ph type="ftr" sz="quarter" idx="11"/>
          </p:nvPr>
        </p:nvSpPr>
        <p:spPr/>
        <p:txBody>
          <a:bodyPr/>
          <a:lstStyle>
            <a:lvl1pPr>
              <a:defRPr/>
            </a:lvl1pPr>
          </a:lstStyle>
          <a:p>
            <a:pPr>
              <a:defRPr/>
            </a:pPr>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681E0896-B401-4ECC-B26D-FC371559468B}" type="slidenum">
              <a:rPr lang="fa-IR"/>
              <a:pPr>
                <a:defRPr/>
              </a:pPr>
              <a:t>‹#›</a:t>
            </a:fld>
            <a:endParaRPr lang="fa-IR"/>
          </a:p>
        </p:txBody>
      </p:sp>
    </p:spTree>
    <p:extLst>
      <p:ext uri="{BB962C8B-B14F-4D97-AF65-F5344CB8AC3E}">
        <p14:creationId xmlns:p14="http://schemas.microsoft.com/office/powerpoint/2010/main" val="3609270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8871F55-A013-46F5-91CE-E975AFEA766A}" type="datetimeFigureOut">
              <a:rPr lang="fa-IR"/>
              <a:pPr>
                <a:defRPr/>
              </a:pPr>
              <a:t>1436/05/02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77C5325-3A3F-4097-A85F-4AB596281CB0}" type="slidenum">
              <a:rPr lang="fa-IR"/>
              <a:pPr>
                <a:defRPr/>
              </a:pPr>
              <a:t>‹#›</a:t>
            </a:fld>
            <a:endParaRPr lang="fa-IR"/>
          </a:p>
        </p:txBody>
      </p:sp>
    </p:spTree>
    <p:extLst>
      <p:ext uri="{BB962C8B-B14F-4D97-AF65-F5344CB8AC3E}">
        <p14:creationId xmlns:p14="http://schemas.microsoft.com/office/powerpoint/2010/main" val="13984814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9D114177-3C5D-415F-B7F8-6B66E42DFF6A}" type="datetimeFigureOut">
              <a:rPr lang="fa-IR"/>
              <a:pPr>
                <a:defRPr/>
              </a:pPr>
              <a:t>1436/05/02</a:t>
            </a:fld>
            <a:endParaRPr lang="fa-IR"/>
          </a:p>
        </p:txBody>
      </p:sp>
      <p:sp>
        <p:nvSpPr>
          <p:cNvPr id="6" name="Footer Placeholder 2"/>
          <p:cNvSpPr>
            <a:spLocks noGrp="1"/>
          </p:cNvSpPr>
          <p:nvPr>
            <p:ph type="ftr" sz="quarter" idx="11"/>
          </p:nvPr>
        </p:nvSpPr>
        <p:spPr/>
        <p:txBody>
          <a:bodyPr/>
          <a:lstStyle>
            <a:lvl1pPr>
              <a:defRPr/>
            </a:lvl1pPr>
          </a:lstStyle>
          <a:p>
            <a:pPr>
              <a:defRPr/>
            </a:pPr>
            <a:endParaRPr lang="fa-IR"/>
          </a:p>
        </p:txBody>
      </p:sp>
      <p:sp>
        <p:nvSpPr>
          <p:cNvPr id="7" name="Slide Number Placeholder 22"/>
          <p:cNvSpPr>
            <a:spLocks noGrp="1"/>
          </p:cNvSpPr>
          <p:nvPr>
            <p:ph type="sldNum" sz="quarter" idx="12"/>
          </p:nvPr>
        </p:nvSpPr>
        <p:spPr/>
        <p:txBody>
          <a:bodyPr/>
          <a:lstStyle>
            <a:lvl1pPr>
              <a:defRPr/>
            </a:lvl1pPr>
          </a:lstStyle>
          <a:p>
            <a:pPr>
              <a:defRPr/>
            </a:pPr>
            <a:fld id="{2D1768DD-F459-4967-962A-B970120FFC34}" type="slidenum">
              <a:rPr lang="fa-IR"/>
              <a:pPr>
                <a:defRPr/>
              </a:pPr>
              <a:t>‹#›</a:t>
            </a:fld>
            <a:endParaRPr lang="fa-IR"/>
          </a:p>
        </p:txBody>
      </p:sp>
    </p:spTree>
    <p:extLst>
      <p:ext uri="{BB962C8B-B14F-4D97-AF65-F5344CB8AC3E}">
        <p14:creationId xmlns:p14="http://schemas.microsoft.com/office/powerpoint/2010/main" val="24642119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0BB4F6DA-B2CC-4023-A5E8-E8F71263E899}" type="datetimeFigureOut">
              <a:rPr lang="fa-IR"/>
              <a:pPr>
                <a:defRPr/>
              </a:pPr>
              <a:t>1436/05/02</a:t>
            </a:fld>
            <a:endParaRPr lang="fa-IR"/>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CA3A1212-695B-4ECE-8F57-765E3BE77754}" type="slidenum">
              <a:rPr lang="fa-IR"/>
              <a:pPr>
                <a:defRPr/>
              </a:pPr>
              <a:t>‹#›</a:t>
            </a:fld>
            <a:endParaRPr lang="fa-IR"/>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fa-IR"/>
          </a:p>
        </p:txBody>
      </p:sp>
    </p:spTree>
    <p:extLst>
      <p:ext uri="{BB962C8B-B14F-4D97-AF65-F5344CB8AC3E}">
        <p14:creationId xmlns:p14="http://schemas.microsoft.com/office/powerpoint/2010/main" val="1470739143"/>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D32F77B-1D3B-4AEF-AF95-4B88416F4D34}" type="datetimeFigureOut">
              <a:rPr lang="fa-IR"/>
              <a:pPr>
                <a:defRPr/>
              </a:pPr>
              <a:t>1436/05/02</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B5D65706-1EB1-4373-B7AC-FE96A7C500A6}" type="slidenum">
              <a:rPr lang="fa-IR"/>
              <a:pPr>
                <a:defRPr/>
              </a:pPr>
              <a:t>‹#›</a:t>
            </a:fld>
            <a:endParaRPr lang="fa-IR"/>
          </a:p>
        </p:txBody>
      </p:sp>
    </p:spTree>
    <p:extLst>
      <p:ext uri="{BB962C8B-B14F-4D97-AF65-F5344CB8AC3E}">
        <p14:creationId xmlns:p14="http://schemas.microsoft.com/office/powerpoint/2010/main" val="10289865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1BD8BCB5-23E9-43ED-A76B-1602B097CDF4}" type="datetimeFigureOut">
              <a:rPr lang="fa-IR"/>
              <a:pPr>
                <a:defRPr/>
              </a:pPr>
              <a:t>1436/05/02</a:t>
            </a:fld>
            <a:endParaRPr lang="fa-I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fa-I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C2CF0440-2F01-4A01-ACBA-3012C296AE97}" type="slidenum">
              <a:rPr lang="fa-IR"/>
              <a:pPr>
                <a:defRPr/>
              </a:pPr>
              <a:t>‹#›</a:t>
            </a:fld>
            <a:endParaRPr lang="fa-IR"/>
          </a:p>
        </p:txBody>
      </p:sp>
    </p:spTree>
    <p:extLst>
      <p:ext uri="{BB962C8B-B14F-4D97-AF65-F5344CB8AC3E}">
        <p14:creationId xmlns:p14="http://schemas.microsoft.com/office/powerpoint/2010/main" val="33543600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B5553F4E-2C39-4CF0-92DC-C91850DA911E}"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FADC3E05-30A9-4E9C-A4C9-3D43BFE4E049}" type="slidenum">
              <a:rPr lang="fa-IR"/>
              <a:pPr>
                <a:defRPr/>
              </a:pPr>
              <a:t>‹#›</a:t>
            </a:fld>
            <a:endParaRPr lang="fa-IR"/>
          </a:p>
        </p:txBody>
      </p:sp>
    </p:spTree>
    <p:extLst>
      <p:ext uri="{BB962C8B-B14F-4D97-AF65-F5344CB8AC3E}">
        <p14:creationId xmlns:p14="http://schemas.microsoft.com/office/powerpoint/2010/main" val="2824458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E58773BC-BB89-4423-965D-8BBED2A0FD37}" type="datetimeFigureOut">
              <a:rPr lang="fa-IR"/>
              <a:pPr>
                <a:defRPr/>
              </a:pPr>
              <a:t>1436/05/02</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EB200C47-5225-4717-A9C7-FCC10BB278D8}" type="slidenum">
              <a:rPr lang="fa-IR"/>
              <a:pPr>
                <a:defRPr/>
              </a:pPr>
              <a:t>‹#›</a:t>
            </a:fld>
            <a:endParaRPr lang="fa-IR"/>
          </a:p>
        </p:txBody>
      </p:sp>
    </p:spTree>
    <p:extLst>
      <p:ext uri="{BB962C8B-B14F-4D97-AF65-F5344CB8AC3E}">
        <p14:creationId xmlns:p14="http://schemas.microsoft.com/office/powerpoint/2010/main" val="1734965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E39EA634-E94F-41EA-9AB8-55ED1679C6DA}" type="datetimeFigureOut">
              <a:rPr lang="fa-IR"/>
              <a:pPr>
                <a:defRPr/>
              </a:pPr>
              <a:t>1436/05/02</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71AA0D78-D9A0-4897-BE17-384F00963637}" type="slidenum">
              <a:rPr lang="fa-IR"/>
              <a:pPr>
                <a:defRPr/>
              </a:pPr>
              <a:t>‹#›</a:t>
            </a:fld>
            <a:endParaRPr lang="fa-IR"/>
          </a:p>
        </p:txBody>
      </p:sp>
    </p:spTree>
    <p:extLst>
      <p:ext uri="{BB962C8B-B14F-4D97-AF65-F5344CB8AC3E}">
        <p14:creationId xmlns:p14="http://schemas.microsoft.com/office/powerpoint/2010/main" val="174738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6D60A35-9689-4E37-B2AE-9A27926C2D54}" type="datetimeFigureOut">
              <a:rPr lang="fa-IR"/>
              <a:pPr>
                <a:defRPr/>
              </a:pPr>
              <a:t>1436/05/02</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2E9A6AFA-38DF-458D-801A-BCDB5EF3BDD2}" type="slidenum">
              <a:rPr lang="fa-IR"/>
              <a:pPr>
                <a:defRPr/>
              </a:pPr>
              <a:t>‹#›</a:t>
            </a:fld>
            <a:endParaRPr lang="fa-IR"/>
          </a:p>
        </p:txBody>
      </p:sp>
    </p:spTree>
    <p:extLst>
      <p:ext uri="{BB962C8B-B14F-4D97-AF65-F5344CB8AC3E}">
        <p14:creationId xmlns:p14="http://schemas.microsoft.com/office/powerpoint/2010/main" val="2750599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2DC3463-7DC4-48ED-B6CA-DD0BA1E3E67B}"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AE0DE5E-7093-4CF2-9D8C-7E088F7B11EE}" type="slidenum">
              <a:rPr lang="fa-IR"/>
              <a:pPr>
                <a:defRPr/>
              </a:pPr>
              <a:t>‹#›</a:t>
            </a:fld>
            <a:endParaRPr lang="fa-IR"/>
          </a:p>
        </p:txBody>
      </p:sp>
    </p:spTree>
    <p:extLst>
      <p:ext uri="{BB962C8B-B14F-4D97-AF65-F5344CB8AC3E}">
        <p14:creationId xmlns:p14="http://schemas.microsoft.com/office/powerpoint/2010/main" val="50757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5997F6C-B0EA-4785-AE4D-28C1DF4800FA}" type="datetimeFigureOut">
              <a:rPr lang="fa-IR"/>
              <a:pPr>
                <a:defRPr/>
              </a:pPr>
              <a:t>1436/05/02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CDD97E25-C452-4C49-9949-FD799B5E9CD1}" type="slidenum">
              <a:rPr lang="fa-IR"/>
              <a:pPr>
                <a:defRPr/>
              </a:pPr>
              <a:t>‹#›</a:t>
            </a:fld>
            <a:endParaRPr lang="fa-IR"/>
          </a:p>
        </p:txBody>
      </p:sp>
    </p:spTree>
    <p:extLst>
      <p:ext uri="{BB962C8B-B14F-4D97-AF65-F5344CB8AC3E}">
        <p14:creationId xmlns:p14="http://schemas.microsoft.com/office/powerpoint/2010/main" val="1986053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F65F4BB-4EFF-46F0-914D-02BB09A4D5E5}" type="datetimeFigureOut">
              <a:rPr lang="fa-IR"/>
              <a:pPr>
                <a:defRPr/>
              </a:pPr>
              <a:t>1436/05/02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64B7836-9174-4F40-AB26-2CC8F88DB0CD}"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216" r:id="rId1"/>
    <p:sldLayoutId id="2147486217" r:id="rId2"/>
    <p:sldLayoutId id="2147486218" r:id="rId3"/>
    <p:sldLayoutId id="2147486219" r:id="rId4"/>
    <p:sldLayoutId id="2147486220" r:id="rId5"/>
    <p:sldLayoutId id="2147486221" r:id="rId6"/>
    <p:sldLayoutId id="2147486222" r:id="rId7"/>
    <p:sldLayoutId id="2147486223" r:id="rId8"/>
    <p:sldLayoutId id="2147486224" r:id="rId9"/>
    <p:sldLayoutId id="2147486225" r:id="rId10"/>
    <p:sldLayoutId id="2147486226" r:id="rId11"/>
  </p:sldLayoutIdLst>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484AE837-A24B-4570-9A85-6040E1A27ABA}" type="datetimeFigureOut">
              <a:rPr lang="fa-IR"/>
              <a:pPr>
                <a:defRPr/>
              </a:pPr>
              <a:t>1436/05/02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4AEC4989-1914-411C-AA33-73B42B97A6C3}"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227" r:id="rId1"/>
    <p:sldLayoutId id="2147486228" r:id="rId2"/>
    <p:sldLayoutId id="2147486229" r:id="rId3"/>
    <p:sldLayoutId id="2147486230" r:id="rId4"/>
    <p:sldLayoutId id="2147486231" r:id="rId5"/>
    <p:sldLayoutId id="2147486232" r:id="rId6"/>
    <p:sldLayoutId id="2147486233" r:id="rId7"/>
    <p:sldLayoutId id="2147486234" r:id="rId8"/>
    <p:sldLayoutId id="2147486235" r:id="rId9"/>
    <p:sldLayoutId id="2147486236" r:id="rId10"/>
    <p:sldLayoutId id="2147486237"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4857D197-45C8-4E16-A130-AEA7CC00B648}" type="datetimeFigureOut">
              <a:rPr lang="fa-IR"/>
              <a:pPr>
                <a:defRPr/>
              </a:pPr>
              <a:t>1436/05/02</a:t>
            </a:fld>
            <a:endParaRPr lang="fa-IR"/>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fa-I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CEA859F7-F2E0-4D43-B116-842B912E531A}"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242" r:id="rId1"/>
    <p:sldLayoutId id="2147486238" r:id="rId2"/>
    <p:sldLayoutId id="2147486243" r:id="rId3"/>
    <p:sldLayoutId id="2147486244" r:id="rId4"/>
    <p:sldLayoutId id="2147486245" r:id="rId5"/>
    <p:sldLayoutId id="2147486239" r:id="rId6"/>
    <p:sldLayoutId id="2147486246" r:id="rId7"/>
    <p:sldLayoutId id="2147486240" r:id="rId8"/>
    <p:sldLayoutId id="2147486247" r:id="rId9"/>
    <p:sldLayoutId id="2147486241" r:id="rId10"/>
    <p:sldLayoutId id="2147486248" r:id="rId11"/>
  </p:sldLayoutIdLst>
  <p:txStyles>
    <p:titleStyle>
      <a:lvl1pPr algn="l" rtl="1" eaLnBrk="0" fontAlgn="base" hangingPunct="0">
        <a:spcBef>
          <a:spcPct val="0"/>
        </a:spcBef>
        <a:spcAft>
          <a:spcPct val="0"/>
        </a:spcAft>
        <a:defRPr sz="4400" kern="12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Tw Cen MT" pitchFamily="34" charset="0"/>
          <a:cs typeface="Arial" pitchFamily="34" charset="0"/>
        </a:defRPr>
      </a:lvl2pPr>
      <a:lvl3pPr algn="l" rtl="1" eaLnBrk="0" fontAlgn="base" hangingPunct="0">
        <a:spcBef>
          <a:spcPct val="0"/>
        </a:spcBef>
        <a:spcAft>
          <a:spcPct val="0"/>
        </a:spcAft>
        <a:defRPr sz="4400">
          <a:solidFill>
            <a:schemeClr val="tx2"/>
          </a:solidFill>
          <a:latin typeface="Tw Cen MT" pitchFamily="34" charset="0"/>
          <a:cs typeface="Arial" pitchFamily="34" charset="0"/>
        </a:defRPr>
      </a:lvl3pPr>
      <a:lvl4pPr algn="l" rtl="1" eaLnBrk="0" fontAlgn="base" hangingPunct="0">
        <a:spcBef>
          <a:spcPct val="0"/>
        </a:spcBef>
        <a:spcAft>
          <a:spcPct val="0"/>
        </a:spcAft>
        <a:defRPr sz="4400">
          <a:solidFill>
            <a:schemeClr val="tx2"/>
          </a:solidFill>
          <a:latin typeface="Tw Cen MT" pitchFamily="34" charset="0"/>
          <a:cs typeface="Arial" pitchFamily="34" charset="0"/>
        </a:defRPr>
      </a:lvl4pPr>
      <a:lvl5pPr algn="l" rtl="1" eaLnBrk="0" fontAlgn="base" hangingPunct="0">
        <a:spcBef>
          <a:spcPct val="0"/>
        </a:spcBef>
        <a:spcAft>
          <a:spcPct val="0"/>
        </a:spcAft>
        <a:defRPr sz="4400">
          <a:solidFill>
            <a:schemeClr val="tx2"/>
          </a:solidFill>
          <a:latin typeface="Tw Cen MT" pitchFamily="34" charset="0"/>
          <a:cs typeface="Arial" pitchFamily="34" charset="0"/>
        </a:defRPr>
      </a:lvl5pPr>
      <a:lvl6pPr marL="457200" algn="l" rtl="1" fontAlgn="base">
        <a:spcBef>
          <a:spcPct val="0"/>
        </a:spcBef>
        <a:spcAft>
          <a:spcPct val="0"/>
        </a:spcAft>
        <a:defRPr sz="4400">
          <a:solidFill>
            <a:schemeClr val="tx2"/>
          </a:solidFill>
          <a:latin typeface="Tw Cen MT" pitchFamily="34" charset="0"/>
          <a:cs typeface="Arial" pitchFamily="34" charset="0"/>
        </a:defRPr>
      </a:lvl6pPr>
      <a:lvl7pPr marL="914400" algn="l" rtl="1" fontAlgn="base">
        <a:spcBef>
          <a:spcPct val="0"/>
        </a:spcBef>
        <a:spcAft>
          <a:spcPct val="0"/>
        </a:spcAft>
        <a:defRPr sz="4400">
          <a:solidFill>
            <a:schemeClr val="tx2"/>
          </a:solidFill>
          <a:latin typeface="Tw Cen MT" pitchFamily="34" charset="0"/>
          <a:cs typeface="Arial" pitchFamily="34" charset="0"/>
        </a:defRPr>
      </a:lvl7pPr>
      <a:lvl8pPr marL="1371600" algn="l" rtl="1" fontAlgn="base">
        <a:spcBef>
          <a:spcPct val="0"/>
        </a:spcBef>
        <a:spcAft>
          <a:spcPct val="0"/>
        </a:spcAft>
        <a:defRPr sz="4400">
          <a:solidFill>
            <a:schemeClr val="tx2"/>
          </a:solidFill>
          <a:latin typeface="Tw Cen MT" pitchFamily="34" charset="0"/>
          <a:cs typeface="Arial" pitchFamily="34" charset="0"/>
        </a:defRPr>
      </a:lvl8pPr>
      <a:lvl9pPr marL="1828800" algn="l" rtl="1" fontAlgn="base">
        <a:spcBef>
          <a:spcPct val="0"/>
        </a:spcBef>
        <a:spcAft>
          <a:spcPct val="0"/>
        </a:spcAft>
        <a:defRPr sz="4400">
          <a:solidFill>
            <a:schemeClr val="tx2"/>
          </a:solidFill>
          <a:latin typeface="Tw Cen MT" pitchFamily="34" charset="0"/>
          <a:cs typeface="Arial" pitchFamily="34" charset="0"/>
        </a:defRPr>
      </a:lvl9pPr>
    </p:titleStyle>
    <p:bodyStyle>
      <a:lvl1pPr marL="319088" indent="-319088" algn="r" rtl="1"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r" rtl="1"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r" rtl="1"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r" rtl="1" eaLnBrk="0" fontAlgn="base" hangingPunct="0">
        <a:spcBef>
          <a:spcPts val="400"/>
        </a:spcBef>
        <a:spcAft>
          <a:spcPct val="0"/>
        </a:spcAft>
        <a:buClr>
          <a:srgbClr val="DEAE00"/>
        </a:buClr>
        <a:buSzPct val="75000"/>
        <a:buFont typeface="Wingdings" pitchFamily="2" charset="2"/>
        <a:buChar char=""/>
        <a:defRPr sz="2000" kern="1200">
          <a:solidFill>
            <a:schemeClr val="tx1"/>
          </a:solidFill>
          <a:latin typeface="+mn-lt"/>
          <a:ea typeface="+mn-ea"/>
          <a:cs typeface="+mn-cs"/>
        </a:defRPr>
      </a:lvl4pPr>
      <a:lvl5pPr marL="1828800" indent="-228600" algn="r" rtl="1" eaLnBrk="0" fontAlgn="base" hangingPunct="0">
        <a:spcBef>
          <a:spcPts val="400"/>
        </a:spcBef>
        <a:spcAft>
          <a:spcPct val="0"/>
        </a:spcAft>
        <a:buClr>
          <a:srgbClr val="B77BB4"/>
        </a:buClr>
        <a:buSzPct val="65000"/>
        <a:buFont typeface="Wingdings" pitchFamily="2" charset="2"/>
        <a:buChar char=""/>
        <a:defRPr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313" y="2636838"/>
            <a:ext cx="6415087" cy="3221037"/>
          </a:xfrm>
        </p:spPr>
        <p:txBody>
          <a:bodyPr>
            <a:normAutofit lnSpcReduction="10000"/>
          </a:bodyPr>
          <a:lstStyle/>
          <a:p>
            <a:pPr eaLnBrk="1" fontAlgn="auto" hangingPunct="1">
              <a:spcAft>
                <a:spcPts val="0"/>
              </a:spcAft>
              <a:buFont typeface="Wingdings 2"/>
              <a:buNone/>
              <a:defRPr/>
            </a:pPr>
            <a:endParaRPr lang="fa-IR" sz="3600" dirty="0" smtClean="0">
              <a:solidFill>
                <a:srgbClr val="FF0000"/>
              </a:solidFill>
              <a:cs typeface="B Yekan" pitchFamily="2" charset="-78"/>
            </a:endParaRPr>
          </a:p>
          <a:p>
            <a:pPr eaLnBrk="1" fontAlgn="auto" hangingPunct="1">
              <a:spcAft>
                <a:spcPts val="0"/>
              </a:spcAft>
              <a:buFont typeface="Wingdings 2"/>
              <a:buNone/>
              <a:defRPr/>
            </a:pPr>
            <a:r>
              <a:rPr lang="fa-IR" sz="4000" dirty="0" smtClean="0">
                <a:solidFill>
                  <a:srgbClr val="FF0000"/>
                </a:solidFill>
                <a:cs typeface="B Yekan" pitchFamily="2" charset="-78"/>
              </a:rPr>
              <a:t>نظام </a:t>
            </a:r>
            <a:r>
              <a:rPr lang="fa-IR" sz="4000" dirty="0">
                <a:solidFill>
                  <a:srgbClr val="FF0000"/>
                </a:solidFill>
                <a:cs typeface="B Yekan" pitchFamily="2" charset="-78"/>
              </a:rPr>
              <a:t>های اقتصادی</a:t>
            </a:r>
          </a:p>
          <a:p>
            <a:pPr eaLnBrk="1" fontAlgn="auto" hangingPunct="1">
              <a:spcAft>
                <a:spcPts val="0"/>
              </a:spcAft>
              <a:buFont typeface="Wingdings 2"/>
              <a:buNone/>
              <a:defRPr/>
            </a:pPr>
            <a:r>
              <a:rPr lang="fa-IR" sz="2800" dirty="0" smtClean="0">
                <a:solidFill>
                  <a:srgbClr val="0070C0"/>
                </a:solidFill>
                <a:cs typeface="B Yekan" pitchFamily="2" charset="-78"/>
              </a:rPr>
              <a:t>اقتصاد در جوامع ابتدایی</a:t>
            </a:r>
          </a:p>
          <a:p>
            <a:pPr eaLnBrk="1" fontAlgn="auto" hangingPunct="1">
              <a:spcAft>
                <a:spcPts val="0"/>
              </a:spcAft>
              <a:buFont typeface="Wingdings 2"/>
              <a:buNone/>
              <a:defRPr/>
            </a:pPr>
            <a:r>
              <a:rPr lang="fa-IR" sz="1800" dirty="0" smtClean="0">
                <a:solidFill>
                  <a:srgbClr val="250B55"/>
                </a:solidFill>
                <a:cs typeface="B Yekan" pitchFamily="2" charset="-78"/>
              </a:rPr>
              <a:t>ویرایش: بهمن 1393 </a:t>
            </a:r>
          </a:p>
          <a:p>
            <a:pPr eaLnBrk="1" fontAlgn="auto" hangingPunct="1">
              <a:spcAft>
                <a:spcPts val="0"/>
              </a:spcAft>
              <a:buFont typeface="Wingdings 2"/>
              <a:buNone/>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r>
              <a:rPr lang="fa-IR" sz="1800" dirty="0" smtClean="0">
                <a:solidFill>
                  <a:srgbClr val="250B55"/>
                </a:solidFill>
                <a:cs typeface="B Yekan" pitchFamily="2" charset="-78"/>
              </a:rPr>
              <a:t>محمد جواد شريف زاده</a:t>
            </a:r>
          </a:p>
          <a:p>
            <a:pPr eaLnBrk="1" fontAlgn="auto" hangingPunct="1">
              <a:spcAft>
                <a:spcPts val="0"/>
              </a:spcAft>
              <a:buFont typeface="Wingdings 2"/>
              <a:buNone/>
              <a:defRPr/>
            </a:pPr>
            <a:r>
              <a:rPr lang="fa-IR" sz="1800" dirty="0" smtClean="0">
                <a:solidFill>
                  <a:srgbClr val="250B55"/>
                </a:solidFill>
                <a:cs typeface="B Yekan" pitchFamily="2" charset="-78"/>
              </a:rPr>
              <a:t> استادیار دانشگاه امام صادق (ع)</a:t>
            </a:r>
          </a:p>
          <a:p>
            <a:pPr eaLnBrk="1" fontAlgn="auto" hangingPunct="1">
              <a:spcAft>
                <a:spcPts val="0"/>
              </a:spcAft>
              <a:buFont typeface="Wingdings 2"/>
              <a:buNone/>
              <a:defRPr/>
            </a:pPr>
            <a:endParaRPr lang="fa-I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5" y="228600"/>
            <a:ext cx="8153400" cy="990600"/>
          </a:xfrm>
        </p:spPr>
        <p:txBody>
          <a:bodyPr/>
          <a:lstStyle/>
          <a:p>
            <a:pPr eaLnBrk="1" hangingPunct="1"/>
            <a:r>
              <a:rPr lang="fa-IR" sz="3200" b="1" smtClean="0">
                <a:solidFill>
                  <a:srgbClr val="CA741D"/>
                </a:solidFill>
              </a:rPr>
              <a:t>دستاوردهاي انسان شناسي اقتصادي</a:t>
            </a:r>
          </a:p>
        </p:txBody>
      </p:sp>
      <p:sp>
        <p:nvSpPr>
          <p:cNvPr id="22531" name="Content Placeholder 2"/>
          <p:cNvSpPr>
            <a:spLocks noGrp="1"/>
          </p:cNvSpPr>
          <p:nvPr>
            <p:ph sz="quarter" idx="1"/>
          </p:nvPr>
        </p:nvSpPr>
        <p:spPr>
          <a:xfrm>
            <a:off x="612775" y="1600200"/>
            <a:ext cx="8153400" cy="4495800"/>
          </a:xfrm>
        </p:spPr>
        <p:txBody>
          <a:bodyPr>
            <a:normAutofit lnSpcReduction="10000"/>
          </a:bodyPr>
          <a:lstStyle/>
          <a:p>
            <a:pPr marL="320040" indent="-320040" eaLnBrk="1" fontAlgn="auto" hangingPunct="1">
              <a:spcAft>
                <a:spcPts val="0"/>
              </a:spcAft>
              <a:buFont typeface="Wingdings"/>
              <a:buChar char=""/>
              <a:defRPr/>
            </a:pPr>
            <a:r>
              <a:rPr lang="fa-IR" dirty="0" smtClean="0"/>
              <a:t>معاوضه به مثل </a:t>
            </a:r>
            <a:r>
              <a:rPr lang="en-US" sz="2400" dirty="0" smtClean="0"/>
              <a:t>Reciprocity</a:t>
            </a:r>
            <a:r>
              <a:rPr lang="fa-IR" dirty="0" smtClean="0"/>
              <a:t> و باز توزيع </a:t>
            </a:r>
            <a:r>
              <a:rPr lang="en-US" sz="2400" dirty="0" smtClean="0"/>
              <a:t>Redistribution</a:t>
            </a:r>
            <a:r>
              <a:rPr lang="fa-IR" dirty="0" smtClean="0"/>
              <a:t> اصول رفتار اقتصادي هستند که نه فقط براي جوامع ابتدايي بلکه براي امپراطوري هاي بزرگ و غني نيز به کار مي روند.</a:t>
            </a:r>
          </a:p>
          <a:p>
            <a:pPr marL="640080" lvl="1" indent="-274320" eaLnBrk="1" fontAlgn="auto" hangingPunct="1">
              <a:spcAft>
                <a:spcPts val="0"/>
              </a:spcAft>
              <a:buFont typeface="Wingdings 2"/>
              <a:buChar char=""/>
              <a:defRPr/>
            </a:pPr>
            <a:r>
              <a:rPr lang="fa-IR" sz="2400" dirty="0"/>
              <a:t>مالينوفسکي در تحقيقات خود مي نگارد: کل حيات قبيله را بده و بستان مستمري فراگرفته است. </a:t>
            </a:r>
          </a:p>
          <a:p>
            <a:pPr marL="640080" lvl="1" indent="-274320" eaLnBrk="1" fontAlgn="auto" hangingPunct="1">
              <a:spcAft>
                <a:spcPts val="0"/>
              </a:spcAft>
              <a:buFont typeface="Wingdings 2"/>
              <a:buChar char=""/>
              <a:defRPr/>
            </a:pPr>
            <a:r>
              <a:rPr lang="fa-IR" sz="2400" dirty="0"/>
              <a:t>ثورنوالد مي گويد: آنچه امروزه داده مي شود فردا با ستاندن جبران مي شود. اين عبارت است از اصل معاوضه به مثل که همه مناسبات حيات ابتدايي را فراگرفته است.</a:t>
            </a:r>
          </a:p>
          <a:p>
            <a:pPr marL="640080" lvl="1" indent="-274320" eaLnBrk="1" fontAlgn="auto" hangingPunct="1">
              <a:spcAft>
                <a:spcPts val="0"/>
              </a:spcAft>
              <a:buFont typeface="Wingdings 2"/>
              <a:buChar char=""/>
              <a:defRPr/>
            </a:pPr>
            <a:r>
              <a:rPr lang="fa-IR" sz="2000" dirty="0"/>
              <a:t>پوتلاچ از اشکال معروف معاوضه به مثل بوده است.   </a:t>
            </a:r>
          </a:p>
          <a:p>
            <a:pPr marL="640080" lvl="1" indent="-274320" eaLnBrk="1" fontAlgn="auto" hangingPunct="1">
              <a:spcAft>
                <a:spcPts val="0"/>
              </a:spcAft>
              <a:buFont typeface="Wingdings 2"/>
              <a:buChar char=""/>
              <a:defRPr/>
            </a:pPr>
            <a:r>
              <a:rPr lang="fa-IR" sz="2400" dirty="0" smtClean="0"/>
              <a:t>در </a:t>
            </a:r>
            <a:r>
              <a:rPr lang="fa-IR" sz="2400" dirty="0"/>
              <a:t>همه دولت هاي باستاني (چين باستان، مصر،‌ بابلو ..)‌ پول فلزي رايج بود اما پرداخت عمدتاً ‌از طريق اجناس ذخيره شده در انبارهاي غله بود که ميان بخش غير مولد جمعيت يعني مسوولان و سربازان و و طبقات مرفه توزيع مي کردند</a:t>
            </a:r>
            <a:r>
              <a:rPr lang="fa-IR" sz="2400" dirty="0" smtClean="0"/>
              <a:t>.</a:t>
            </a:r>
            <a:endParaRPr lang="fa-IR"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12775" y="228600"/>
            <a:ext cx="8153400" cy="990600"/>
          </a:xfrm>
        </p:spPr>
        <p:txBody>
          <a:bodyPr/>
          <a:lstStyle/>
          <a:p>
            <a:pPr eaLnBrk="1" hangingPunct="1"/>
            <a:r>
              <a:rPr lang="fa-IR" sz="3200" b="1" dirty="0" smtClean="0">
                <a:solidFill>
                  <a:srgbClr val="CA741D"/>
                </a:solidFill>
              </a:rPr>
              <a:t>دستاوردهاي انسان شناسي اقتصادي</a:t>
            </a:r>
          </a:p>
        </p:txBody>
      </p:sp>
      <p:sp>
        <p:nvSpPr>
          <p:cNvPr id="3" name="Content Placeholder 2"/>
          <p:cNvSpPr>
            <a:spLocks noGrp="1"/>
          </p:cNvSpPr>
          <p:nvPr>
            <p:ph sz="quarter" idx="1"/>
          </p:nvPr>
        </p:nvSpPr>
        <p:spPr>
          <a:xfrm>
            <a:off x="612775" y="1600200"/>
            <a:ext cx="8153400" cy="4495800"/>
          </a:xfrm>
        </p:spPr>
        <p:txBody>
          <a:bodyPr>
            <a:normAutofit/>
          </a:bodyPr>
          <a:lstStyle/>
          <a:p>
            <a:pPr marL="320040" indent="-320040" eaLnBrk="1" fontAlgn="auto" hangingPunct="1">
              <a:spcAft>
                <a:spcPts val="0"/>
              </a:spcAft>
              <a:buFont typeface="Wingdings"/>
              <a:buChar char=""/>
              <a:defRPr/>
            </a:pPr>
            <a:r>
              <a:rPr lang="fa-IR" dirty="0" smtClean="0"/>
              <a:t>تجارت از بطن جامعه سرچشمه نمي گيرد. تجارت امري بيروني است و در گرو وجود جوامع گوناگون. </a:t>
            </a:r>
          </a:p>
          <a:p>
            <a:pPr marL="320040" indent="-320040" eaLnBrk="1" fontAlgn="auto" hangingPunct="1">
              <a:spcAft>
                <a:spcPts val="0"/>
              </a:spcAft>
              <a:buFont typeface="Wingdings"/>
              <a:buChar char=""/>
              <a:defRPr/>
            </a:pPr>
            <a:r>
              <a:rPr lang="fa-IR" dirty="0" smtClean="0"/>
              <a:t>تجارت خارجي نه در تجارت ميان افراد بلکه در تجارت ميان جمع ها ريشه دارد.</a:t>
            </a:r>
          </a:p>
          <a:p>
            <a:pPr marL="319405" indent="-274320" eaLnBrk="1" fontAlgn="auto" hangingPunct="1">
              <a:spcAft>
                <a:spcPts val="0"/>
              </a:spcAft>
              <a:buFont typeface="Wingdings 2"/>
              <a:buChar char=""/>
              <a:defRPr/>
            </a:pPr>
            <a:r>
              <a:rPr lang="fa-IR" sz="2700" dirty="0" smtClean="0"/>
              <a:t>تجارت در شکل سفرهاي دسته جمعي انجام مي شود و ماهيتاً رابطه اي ميان قبيله اي و ميان شهري است. </a:t>
            </a:r>
          </a:p>
          <a:p>
            <a:pPr marL="640080" lvl="1" indent="-274320" eaLnBrk="1" fontAlgn="auto" hangingPunct="1">
              <a:spcAft>
                <a:spcPts val="0"/>
              </a:spcAft>
              <a:buFont typeface="Wingdings 2"/>
              <a:buChar char=""/>
              <a:defRPr/>
            </a:pPr>
            <a:r>
              <a:rPr lang="fa-IR" sz="2400" dirty="0" smtClean="0"/>
              <a:t>مثال: بازارهای مکاره قرون وسطی یا بازارهای موسمی عرب</a:t>
            </a:r>
          </a:p>
          <a:p>
            <a:pPr marL="320040" lvl="1" indent="-320040" eaLnBrk="1" fontAlgn="auto" hangingPunct="1">
              <a:spcBef>
                <a:spcPts val="700"/>
              </a:spcBef>
              <a:spcAft>
                <a:spcPts val="0"/>
              </a:spcAft>
              <a:buClr>
                <a:schemeClr val="accent2"/>
              </a:buClr>
              <a:buSzPct val="60000"/>
              <a:buFont typeface="Wingdings"/>
              <a:buChar char=""/>
              <a:defRPr/>
            </a:pPr>
            <a:r>
              <a:rPr lang="fa-IR" sz="2900" dirty="0"/>
              <a:t>تقسيم کار نه از تجارت يا مبادله بلکه از امور جغرافيايي و زيستي و ساير امور غير اقتصادي نشأت مي گيرد.</a:t>
            </a:r>
          </a:p>
          <a:p>
            <a:pPr marL="0" lvl="1" indent="0" eaLnBrk="1" fontAlgn="auto" hangingPunct="1">
              <a:spcAft>
                <a:spcPts val="0"/>
              </a:spcAft>
              <a:buSzPct val="85000"/>
              <a:buFont typeface="Wingdings 2" pitchFamily="18" charset="2"/>
              <a:buNone/>
              <a:defRPr/>
            </a:pPr>
            <a:endParaRPr lang="fa-IR" sz="2700" dirty="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12775" y="228600"/>
            <a:ext cx="8153400" cy="990600"/>
          </a:xfrm>
        </p:spPr>
        <p:txBody>
          <a:bodyPr>
            <a:normAutofit/>
          </a:bodyPr>
          <a:lstStyle/>
          <a:p>
            <a:r>
              <a:rPr lang="fa-IR" sz="3200" b="1" dirty="0" smtClean="0">
                <a:solidFill>
                  <a:srgbClr val="CA741D"/>
                </a:solidFill>
              </a:rPr>
              <a:t>دستاوردهای</a:t>
            </a:r>
            <a:r>
              <a:rPr lang="fa-IR" sz="3200" dirty="0" smtClean="0"/>
              <a:t> </a:t>
            </a:r>
            <a:r>
              <a:rPr lang="fa-IR" sz="3200" b="1" dirty="0" smtClean="0">
                <a:solidFill>
                  <a:srgbClr val="CA741D"/>
                </a:solidFill>
              </a:rPr>
              <a:t>انسان شناسي اقتصادي</a:t>
            </a:r>
            <a:endParaRPr lang="fa-IR" sz="3200" dirty="0" smtClean="0"/>
          </a:p>
        </p:txBody>
      </p:sp>
      <p:sp>
        <p:nvSpPr>
          <p:cNvPr id="3" name="Content Placeholder 2"/>
          <p:cNvSpPr>
            <a:spLocks noGrp="1"/>
          </p:cNvSpPr>
          <p:nvPr>
            <p:ph sz="quarter" idx="1"/>
          </p:nvPr>
        </p:nvSpPr>
        <p:spPr>
          <a:xfrm>
            <a:off x="612775" y="1600200"/>
            <a:ext cx="8153400" cy="4495800"/>
          </a:xfrm>
        </p:spPr>
        <p:txBody>
          <a:bodyPr/>
          <a:lstStyle/>
          <a:p>
            <a:pPr marL="320040" lvl="1" indent="-320040" eaLnBrk="1" fontAlgn="auto" hangingPunct="1">
              <a:spcBef>
                <a:spcPts val="700"/>
              </a:spcBef>
              <a:spcAft>
                <a:spcPts val="0"/>
              </a:spcAft>
              <a:buClr>
                <a:schemeClr val="accent2"/>
              </a:buClr>
              <a:buSzPct val="60000"/>
              <a:buFont typeface="Wingdings"/>
              <a:buChar char=""/>
              <a:defRPr/>
            </a:pPr>
            <a:r>
              <a:rPr lang="fa-IR" sz="2900" dirty="0"/>
              <a:t>پول ابداعي سرنوشت ساز نيست؛‌ بود يا نبود پول ضرورتاً تفاوت ماهوي در نوع اقتصاد به بار نمي آورد. </a:t>
            </a:r>
          </a:p>
          <a:p>
            <a:pPr marL="640080" lvl="1" indent="-274320" eaLnBrk="1" fontAlgn="auto" hangingPunct="1">
              <a:spcAft>
                <a:spcPts val="0"/>
              </a:spcAft>
              <a:buFont typeface="Wingdings 2"/>
              <a:buChar char=""/>
              <a:defRPr/>
            </a:pPr>
            <a:r>
              <a:rPr lang="fa-IR" sz="2400" dirty="0" smtClean="0"/>
              <a:t>این تصور (شایع در اقتصاد پولی مدرن) که ابداع پول به خاطر دشواری مبادلات تهاتری بوده است با یافته های تاریخی هماهنگ نیست.</a:t>
            </a:r>
          </a:p>
          <a:p>
            <a:pPr marL="319405" indent="-274320" eaLnBrk="1" fontAlgn="auto" hangingPunct="1">
              <a:spcAft>
                <a:spcPts val="0"/>
              </a:spcAft>
              <a:buFont typeface="Wingdings 2"/>
              <a:buChar char=""/>
              <a:defRPr/>
            </a:pPr>
            <a:r>
              <a:rPr lang="fa-IR" sz="2700" dirty="0"/>
              <a:t>پول در بسیاری از جوامع تنها برای برخی پرداخت های خاص مانند پرداخت مالیات، مهریه </a:t>
            </a:r>
            <a:r>
              <a:rPr lang="fa-IR" sz="2700" dirty="0" smtClean="0"/>
              <a:t>و جرایم </a:t>
            </a:r>
            <a:r>
              <a:rPr lang="fa-IR" sz="2700" dirty="0"/>
              <a:t>و یا تجارت خارجی به کار می رفته است.</a:t>
            </a:r>
          </a:p>
          <a:p>
            <a:pPr>
              <a:defRPr/>
            </a:pP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CA741D"/>
                </a:solidFill>
                <a:cs typeface="B Yekan"/>
              </a:rPr>
              <a:t>نتایج حک </a:t>
            </a:r>
            <a:r>
              <a:rPr lang="fa-IR" b="1" dirty="0">
                <a:solidFill>
                  <a:srgbClr val="CA741D"/>
                </a:solidFill>
                <a:cs typeface="B Yekan"/>
              </a:rPr>
              <a:t>شدگي </a:t>
            </a:r>
            <a:endParaRPr lang="fa-IR" dirty="0"/>
          </a:p>
        </p:txBody>
      </p:sp>
      <p:sp>
        <p:nvSpPr>
          <p:cNvPr id="3" name="Content Placeholder 2"/>
          <p:cNvSpPr>
            <a:spLocks noGrp="1"/>
          </p:cNvSpPr>
          <p:nvPr>
            <p:ph sz="quarter" idx="1"/>
          </p:nvPr>
        </p:nvSpPr>
        <p:spPr/>
        <p:txBody>
          <a:bodyPr/>
          <a:lstStyle/>
          <a:p>
            <a:pPr eaLnBrk="1" hangingPunct="1"/>
            <a:r>
              <a:rPr lang="fa-IR" sz="3100" dirty="0"/>
              <a:t>شاید به دلیل همین حک شدگی بود که در جوامع سنتی دانش مستقلی به نام علم اقتصاد وجود نداشت؛ و حتی نیازی به وجود آن احساس نمی شد. </a:t>
            </a:r>
          </a:p>
          <a:p>
            <a:pPr lvl="1" eaLnBrk="1" hangingPunct="1"/>
            <a:r>
              <a:rPr lang="fa-IR" sz="2800" dirty="0" smtClean="0"/>
              <a:t>البته این </a:t>
            </a:r>
            <a:r>
              <a:rPr lang="fa-IR" sz="2800" dirty="0"/>
              <a:t>امر مانع از آن نبود که بخشی از موازین حقوقی و اخلاقی اقتصاد در حکمت عملی </a:t>
            </a:r>
            <a:r>
              <a:rPr lang="fa-IR" sz="2800" dirty="0" smtClean="0"/>
              <a:t>و فلسفه اجتماعی ذکر شود. نیازی نیست که تفاوت موازین حقوقی و اخلاقی مذکور را با علم اقتصاد امروزین (از جهت موضوع، روش شناسی و ...) یادآور شویم.</a:t>
            </a:r>
          </a:p>
          <a:p>
            <a:pPr lvl="1" eaLnBrk="1" hangingPunct="1"/>
            <a:r>
              <a:rPr lang="fa-IR" sz="2800" dirty="0" smtClean="0"/>
              <a:t>همین استدلال را می توان در مورد اقتصاد اسلامی به کار برد. (به تفاوت اقتصاد اسلامی با فقه الاقتصاد و اخلاق اقتصادی مورد اشاره در میراث اسلامی توجه کنید.)</a:t>
            </a:r>
            <a:endParaRPr lang="fa-IR" sz="2800" dirty="0"/>
          </a:p>
          <a:p>
            <a:endParaRPr lang="fa-IR" dirty="0"/>
          </a:p>
        </p:txBody>
      </p:sp>
    </p:spTree>
    <p:extLst>
      <p:ext uri="{BB962C8B-B14F-4D97-AF65-F5344CB8AC3E}">
        <p14:creationId xmlns:p14="http://schemas.microsoft.com/office/powerpoint/2010/main" val="28391874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12775" y="228600"/>
            <a:ext cx="8153400" cy="990600"/>
          </a:xfrm>
        </p:spPr>
        <p:txBody>
          <a:bodyPr/>
          <a:lstStyle/>
          <a:p>
            <a:r>
              <a:rPr lang="fa-IR" sz="3200" b="1" smtClean="0">
                <a:solidFill>
                  <a:srgbClr val="CA741D"/>
                </a:solidFill>
              </a:rPr>
              <a:t>جمع بندی</a:t>
            </a:r>
          </a:p>
        </p:txBody>
      </p:sp>
      <p:sp>
        <p:nvSpPr>
          <p:cNvPr id="23555" name="Content Placeholder 2"/>
          <p:cNvSpPr>
            <a:spLocks noGrp="1"/>
          </p:cNvSpPr>
          <p:nvPr>
            <p:ph sz="quarter" idx="1"/>
          </p:nvPr>
        </p:nvSpPr>
        <p:spPr>
          <a:xfrm>
            <a:off x="612775" y="1600200"/>
            <a:ext cx="8153400" cy="4495800"/>
          </a:xfrm>
        </p:spPr>
        <p:txBody>
          <a:bodyPr/>
          <a:lstStyle/>
          <a:p>
            <a:r>
              <a:rPr lang="fa-IR" dirty="0" smtClean="0"/>
              <a:t>چنان که ملاحظه می شود بخش مهمی از دستاوردهای انسان شناسی اقتصادی در تقابل با تصوری است که فلسفه اجتماعی مدرن و جریان غالب اقتصاد از حیات انسانی و جوامع بشری به دست می دهد.</a:t>
            </a:r>
          </a:p>
          <a:p>
            <a:r>
              <a:rPr lang="fa-IR" dirty="0" smtClean="0"/>
              <a:t>تفسیر جوامع سنتی (مانند جوامع اسلامی) و روابط اقتصادی آنها با ذهنیت اقتصاد مدرن می تواند موجب خطاهای فاحش شود.</a:t>
            </a:r>
          </a:p>
          <a:p>
            <a:r>
              <a:rPr lang="fa-IR" dirty="0" smtClean="0"/>
              <a:t>به نظر می رسد پیدایش علم اقتصاد (در قامت امروزین آن) نسبت وثیقی با الزامات جامعه مدرن سرمایه داری به ویژه عدم حک شدگی اقتصاد در حیات اجتماعی دارد.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12775" y="228600"/>
            <a:ext cx="8153400" cy="990600"/>
          </a:xfrm>
        </p:spPr>
        <p:txBody>
          <a:bodyPr/>
          <a:lstStyle/>
          <a:p>
            <a:r>
              <a:rPr lang="fa-IR" sz="3200" b="1" smtClean="0">
                <a:solidFill>
                  <a:srgbClr val="CA741D"/>
                </a:solidFill>
              </a:rPr>
              <a:t>انسان شناسی</a:t>
            </a:r>
          </a:p>
        </p:txBody>
      </p:sp>
      <p:sp>
        <p:nvSpPr>
          <p:cNvPr id="12291" name="Content Placeholder 2"/>
          <p:cNvSpPr>
            <a:spLocks noGrp="1"/>
          </p:cNvSpPr>
          <p:nvPr>
            <p:ph sz="quarter" idx="1"/>
          </p:nvPr>
        </p:nvSpPr>
        <p:spPr>
          <a:xfrm>
            <a:off x="612775" y="1600200"/>
            <a:ext cx="8153400" cy="4495800"/>
          </a:xfrm>
        </p:spPr>
        <p:txBody>
          <a:bodyPr/>
          <a:lstStyle/>
          <a:p>
            <a:r>
              <a:rPr lang="fa-IR" smtClean="0"/>
              <a:t>تاریخچه انسان شناسی</a:t>
            </a:r>
          </a:p>
          <a:p>
            <a:r>
              <a:rPr lang="fa-IR" smtClean="0"/>
              <a:t>مردم نگاری </a:t>
            </a:r>
            <a:r>
              <a:rPr lang="en-US" smtClean="0"/>
              <a:t>Ethnography</a:t>
            </a:r>
            <a:endParaRPr lang="fa-IR" smtClean="0"/>
          </a:p>
          <a:p>
            <a:r>
              <a:rPr lang="fa-IR" smtClean="0"/>
              <a:t>مردم شناسی </a:t>
            </a:r>
            <a:r>
              <a:rPr lang="en-US" smtClean="0"/>
              <a:t>Ethnology</a:t>
            </a:r>
            <a:endParaRPr lang="fa-IR" smtClean="0"/>
          </a:p>
          <a:p>
            <a:r>
              <a:rPr lang="fa-IR" smtClean="0"/>
              <a:t>انسان شناسی </a:t>
            </a:r>
            <a:r>
              <a:rPr lang="en-US" smtClean="0"/>
              <a:t>  Anthropology</a:t>
            </a:r>
            <a:endParaRPr lang="fa-IR" smtClean="0"/>
          </a:p>
          <a:p>
            <a:pPr lvl="1"/>
            <a:r>
              <a:rPr lang="fa-IR" smtClean="0"/>
              <a:t>تفاوت با جامعه شناسی </a:t>
            </a:r>
            <a:r>
              <a:rPr lang="en-US" smtClean="0"/>
              <a:t>Sociology</a:t>
            </a:r>
          </a:p>
          <a:p>
            <a:pPr lvl="1"/>
            <a:r>
              <a:rPr lang="fa-IR" smtClean="0"/>
              <a:t>تفاوت با انسان شناسی فلسفی</a:t>
            </a:r>
          </a:p>
          <a:p>
            <a:endParaRPr lang="fa-I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12775" y="228600"/>
            <a:ext cx="8153400" cy="990600"/>
          </a:xfrm>
        </p:spPr>
        <p:txBody>
          <a:bodyPr/>
          <a:lstStyle/>
          <a:p>
            <a:r>
              <a:rPr lang="fa-IR" b="1" smtClean="0">
                <a:solidFill>
                  <a:srgbClr val="CA741D"/>
                </a:solidFill>
              </a:rPr>
              <a:t>انسان شناسی</a:t>
            </a:r>
            <a:endParaRPr lang="fa-IR" smtClean="0"/>
          </a:p>
        </p:txBody>
      </p:sp>
      <p:sp>
        <p:nvSpPr>
          <p:cNvPr id="13315" name="Content Placeholder 2"/>
          <p:cNvSpPr>
            <a:spLocks noGrp="1"/>
          </p:cNvSpPr>
          <p:nvPr>
            <p:ph sz="quarter" idx="1"/>
          </p:nvPr>
        </p:nvSpPr>
        <p:spPr>
          <a:xfrm>
            <a:off x="612775" y="1600200"/>
            <a:ext cx="8153400" cy="4495800"/>
          </a:xfrm>
        </p:spPr>
        <p:txBody>
          <a:bodyPr/>
          <a:lstStyle/>
          <a:p>
            <a:r>
              <a:rPr lang="fa-IR" smtClean="0"/>
              <a:t>روش شناسی رایج در انسان شناسی:</a:t>
            </a:r>
          </a:p>
          <a:p>
            <a:pPr lvl="1"/>
            <a:r>
              <a:rPr lang="fa-IR" smtClean="0"/>
              <a:t>نسبی گرایی فرهنگی (در مقایسه با روش های پوزیتویستی جامعه شناسان)</a:t>
            </a:r>
          </a:p>
          <a:p>
            <a:pPr lvl="1"/>
            <a:r>
              <a:rPr lang="fa-IR" smtClean="0"/>
              <a:t>مطالعات مردم نگاری ژرفانگر</a:t>
            </a:r>
          </a:p>
          <a:p>
            <a:pPr lvl="1"/>
            <a:r>
              <a:rPr lang="fa-IR" smtClean="0"/>
              <a:t>مشاهده مشارکتی و روش های مبتنی بر تفهم </a:t>
            </a:r>
          </a:p>
          <a:p>
            <a:r>
              <a:rPr lang="fa-IR" smtClean="0"/>
              <a:t>مطالعات انسان شناسی در ایران</a:t>
            </a:r>
          </a:p>
          <a:p>
            <a:pPr lvl="1"/>
            <a:r>
              <a:rPr lang="fa-IR" smtClean="0"/>
              <a:t>مجله علمی – پژوهشی انسان شناسی</a:t>
            </a:r>
          </a:p>
          <a:p>
            <a:pPr lvl="1"/>
            <a:r>
              <a:rPr lang="fa-IR" smtClean="0"/>
              <a:t>مجله علمی – پژوهشی پژوهش های انسان شناسی ایران</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12775" y="228600"/>
            <a:ext cx="8153400" cy="990600"/>
          </a:xfrm>
        </p:spPr>
        <p:txBody>
          <a:bodyPr/>
          <a:lstStyle/>
          <a:p>
            <a:r>
              <a:rPr lang="fa-IR" b="1" smtClean="0">
                <a:solidFill>
                  <a:srgbClr val="CA741D"/>
                </a:solidFill>
              </a:rPr>
              <a:t>انسان شناسی</a:t>
            </a:r>
            <a:endParaRPr lang="fa-IR" smtClean="0"/>
          </a:p>
        </p:txBody>
      </p:sp>
      <p:sp>
        <p:nvSpPr>
          <p:cNvPr id="3" name="Content Placeholder 2"/>
          <p:cNvSpPr>
            <a:spLocks noGrp="1"/>
          </p:cNvSpPr>
          <p:nvPr>
            <p:ph sz="quarter" idx="1"/>
          </p:nvPr>
        </p:nvSpPr>
        <p:spPr>
          <a:xfrm>
            <a:off x="612775" y="1600200"/>
            <a:ext cx="8153400" cy="4495800"/>
          </a:xfrm>
        </p:spPr>
        <p:txBody>
          <a:bodyPr/>
          <a:lstStyle/>
          <a:p>
            <a:pPr>
              <a:defRPr/>
            </a:pPr>
            <a:r>
              <a:rPr lang="fa-IR" dirty="0" smtClean="0"/>
              <a:t>انواع </a:t>
            </a:r>
            <a:r>
              <a:rPr lang="fa-IR" dirty="0"/>
              <a:t>انسان شناسی:</a:t>
            </a:r>
          </a:p>
          <a:p>
            <a:pPr lvl="1">
              <a:defRPr/>
            </a:pPr>
            <a:r>
              <a:rPr lang="fa-IR" dirty="0"/>
              <a:t>انسان شناسی زیستی</a:t>
            </a:r>
          </a:p>
          <a:p>
            <a:pPr lvl="1">
              <a:defRPr/>
            </a:pPr>
            <a:r>
              <a:rPr lang="fa-IR" dirty="0" smtClean="0"/>
              <a:t>انسان </a:t>
            </a:r>
            <a:r>
              <a:rPr lang="fa-IR" dirty="0"/>
              <a:t>شناسی </a:t>
            </a:r>
            <a:r>
              <a:rPr lang="fa-IR" dirty="0" smtClean="0"/>
              <a:t>اجتماعی – فرهنگی</a:t>
            </a:r>
          </a:p>
          <a:p>
            <a:pPr lvl="2">
              <a:defRPr/>
            </a:pPr>
            <a:r>
              <a:rPr lang="fa-IR" dirty="0" smtClean="0"/>
              <a:t>انسان شناسی اقتصادی و انسان شناسی توسعه از زیرشاخه های این نوع است.</a:t>
            </a:r>
            <a:endParaRPr lang="fa-IR" dirty="0"/>
          </a:p>
          <a:p>
            <a:pPr lvl="1">
              <a:defRPr/>
            </a:pPr>
            <a:r>
              <a:rPr lang="fa-IR" dirty="0"/>
              <a:t>انسان شناسی </a:t>
            </a:r>
            <a:r>
              <a:rPr lang="fa-IR" dirty="0" smtClean="0"/>
              <a:t>باستانی</a:t>
            </a:r>
          </a:p>
          <a:p>
            <a:pPr lvl="1">
              <a:defRPr/>
            </a:pPr>
            <a:r>
              <a:rPr lang="fa-IR" dirty="0" smtClean="0"/>
              <a:t>انسان شناسی زبان شناختی</a:t>
            </a:r>
          </a:p>
          <a:p>
            <a:pPr marL="0" indent="0">
              <a:buFont typeface="Wingdings" pitchFamily="2" charset="2"/>
              <a:buNone/>
              <a:defRPr/>
            </a:pP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12775" y="228600"/>
            <a:ext cx="8153400" cy="990600"/>
          </a:xfrm>
        </p:spPr>
        <p:txBody>
          <a:bodyPr/>
          <a:lstStyle/>
          <a:p>
            <a:r>
              <a:rPr lang="fa-IR" b="1" smtClean="0">
                <a:solidFill>
                  <a:srgbClr val="CA741D"/>
                </a:solidFill>
              </a:rPr>
              <a:t>انسان شناسی اقتصادی</a:t>
            </a:r>
            <a:endParaRPr lang="fa-IR" smtClean="0"/>
          </a:p>
        </p:txBody>
      </p:sp>
      <p:sp>
        <p:nvSpPr>
          <p:cNvPr id="15363" name="Content Placeholder 2"/>
          <p:cNvSpPr>
            <a:spLocks noGrp="1"/>
          </p:cNvSpPr>
          <p:nvPr>
            <p:ph sz="quarter" idx="1"/>
          </p:nvPr>
        </p:nvSpPr>
        <p:spPr>
          <a:xfrm>
            <a:off x="612775" y="1600200"/>
            <a:ext cx="8153400" cy="4495800"/>
          </a:xfrm>
        </p:spPr>
        <p:txBody>
          <a:bodyPr/>
          <a:lstStyle/>
          <a:p>
            <a:r>
              <a:rPr lang="fa-IR" smtClean="0"/>
              <a:t>اهمیت انسان شناسی اقتصادی:</a:t>
            </a:r>
          </a:p>
          <a:p>
            <a:pPr lvl="1"/>
            <a:r>
              <a:rPr lang="fa-IR" smtClean="0"/>
              <a:t>فهم اقتصاد در جوامع سنتی و مقایسه آن با برداشت های مدرن</a:t>
            </a:r>
          </a:p>
          <a:p>
            <a:pPr lvl="1"/>
            <a:r>
              <a:rPr lang="fa-IR" smtClean="0"/>
              <a:t>مطالعات انسان شناسان درباره پدیده های مدرن مانند بانکها، شرکت های سهامی</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01625" y="228600"/>
            <a:ext cx="8534400" cy="771525"/>
          </a:xfrm>
        </p:spPr>
        <p:txBody>
          <a:bodyPr/>
          <a:lstStyle/>
          <a:p>
            <a:pPr eaLnBrk="1" hangingPunct="1"/>
            <a:r>
              <a:rPr lang="fa-IR" sz="3200" b="1" smtClean="0">
                <a:solidFill>
                  <a:srgbClr val="CA741D"/>
                </a:solidFill>
              </a:rPr>
              <a:t>انسان شناسی اقتصادی</a:t>
            </a:r>
          </a:p>
        </p:txBody>
      </p:sp>
      <p:sp>
        <p:nvSpPr>
          <p:cNvPr id="15363" name="Content Placeholder 2"/>
          <p:cNvSpPr>
            <a:spLocks noGrp="1"/>
          </p:cNvSpPr>
          <p:nvPr>
            <p:ph sz="quarter" idx="1"/>
          </p:nvPr>
        </p:nvSpPr>
        <p:spPr>
          <a:xfrm>
            <a:off x="285750" y="1428750"/>
            <a:ext cx="8504238" cy="4572000"/>
          </a:xfrm>
        </p:spPr>
        <p:txBody>
          <a:bodyPr/>
          <a:lstStyle/>
          <a:p>
            <a:pPr eaLnBrk="1" hangingPunct="1"/>
            <a:r>
              <a:rPr lang="fa-IR" sz="2800" smtClean="0"/>
              <a:t>بخش مهمی از دانش ما درباره سبک زندگی جوامع بدوی و اجتماعات سنتي حاصل مطالعات انجام گرفته در عرصه «انسان شناسی اقتصادی» است. </a:t>
            </a:r>
          </a:p>
          <a:p>
            <a:pPr eaLnBrk="1" hangingPunct="1"/>
            <a:r>
              <a:rPr lang="fa-IR" sz="2800" smtClean="0"/>
              <a:t>کارل پولانی (1964-1886) از برجسته ترین متخصصان تاریخ اقتصاد و انسان شناسی اقتصادی است. </a:t>
            </a:r>
          </a:p>
          <a:p>
            <a:pPr eaLnBrk="1" hangingPunct="1"/>
            <a:r>
              <a:rPr lang="fa-IR" sz="2800" smtClean="0"/>
              <a:t>وی دو رویکرد به اقتصاد را تفکیک می کند: </a:t>
            </a:r>
          </a:p>
          <a:p>
            <a:pPr lvl="1" eaLnBrk="1" hangingPunct="1"/>
            <a:r>
              <a:rPr lang="fa-IR" smtClean="0"/>
              <a:t>رویکرد صورت گرا: که اختصاص به جامعه مدرن سرمایه داری دارد و اقتصاد نئوکلاسيک نمونه کامل آن است.</a:t>
            </a:r>
          </a:p>
          <a:p>
            <a:pPr lvl="1" eaLnBrk="1" hangingPunct="1"/>
            <a:r>
              <a:rPr lang="fa-IR" smtClean="0"/>
              <a:t>رویکرد ذاتگرا: که تصوير دقيق تري از انسان در جوامع غير سرمايه داري به دست مي دهد.</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11188" y="260350"/>
            <a:ext cx="8153400" cy="990600"/>
          </a:xfrm>
        </p:spPr>
        <p:txBody>
          <a:bodyPr/>
          <a:lstStyle/>
          <a:p>
            <a:pPr eaLnBrk="1" hangingPunct="1"/>
            <a:r>
              <a:rPr lang="fa-IR" sz="3200" b="1" smtClean="0">
                <a:solidFill>
                  <a:srgbClr val="CA741D"/>
                </a:solidFill>
              </a:rPr>
              <a:t>تلقي هاي رويکرد صورتگرا</a:t>
            </a:r>
          </a:p>
        </p:txBody>
      </p:sp>
      <p:sp>
        <p:nvSpPr>
          <p:cNvPr id="16387" name="Content Placeholder 2"/>
          <p:cNvSpPr>
            <a:spLocks noGrp="1"/>
          </p:cNvSpPr>
          <p:nvPr>
            <p:ph sz="quarter" idx="1"/>
          </p:nvPr>
        </p:nvSpPr>
        <p:spPr>
          <a:xfrm>
            <a:off x="612775" y="1600200"/>
            <a:ext cx="8153400" cy="4495800"/>
          </a:xfrm>
        </p:spPr>
        <p:txBody>
          <a:bodyPr/>
          <a:lstStyle/>
          <a:p>
            <a:pPr eaLnBrk="1" hangingPunct="1"/>
            <a:r>
              <a:rPr lang="fa-IR" smtClean="0"/>
              <a:t>انگيزه انسان از فعاليت اقتصادي کسب سود است. (</a:t>
            </a:r>
            <a:r>
              <a:rPr lang="en-US" i="1" smtClean="0"/>
              <a:t>homoeconomicus</a:t>
            </a:r>
            <a:r>
              <a:rPr lang="fa-IR" smtClean="0"/>
              <a:t>)</a:t>
            </a:r>
          </a:p>
          <a:p>
            <a:pPr eaLnBrk="1" hangingPunct="1"/>
            <a:r>
              <a:rPr lang="fa-IR" smtClean="0"/>
              <a:t>انگيزه کسب سود، انسان را به مبادله بازاري مي کشاند.</a:t>
            </a:r>
          </a:p>
          <a:p>
            <a:pPr eaLnBrk="1" hangingPunct="1"/>
            <a:r>
              <a:rPr lang="fa-IR" smtClean="0"/>
              <a:t>اگر انسان ها به حال خود رها شوند بازارها به طرزي خودجوش سر بر مي آورند.</a:t>
            </a:r>
          </a:p>
          <a:p>
            <a:pPr eaLnBrk="1" hangingPunct="1"/>
            <a:r>
              <a:rPr lang="fa-IR" smtClean="0"/>
              <a:t>رفتار تاجر در بازار طبيعي است و هر رفتار ديگري جعلي است و نتيجه دخالت در غرايز بشر است.</a:t>
            </a:r>
          </a:p>
          <a:p>
            <a:pPr eaLnBrk="1" hangingPunct="1"/>
            <a:r>
              <a:rPr lang="fa-IR" smtClean="0"/>
              <a:t>انگيزه انسان براي کار کردن دريافت دستمزد است. کار کردن در ذات خود مطلوبيت منفي دارد.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12775" y="228600"/>
            <a:ext cx="8153400" cy="990600"/>
          </a:xfrm>
        </p:spPr>
        <p:txBody>
          <a:bodyPr/>
          <a:lstStyle/>
          <a:p>
            <a:pPr eaLnBrk="1" hangingPunct="1"/>
            <a:r>
              <a:rPr lang="fa-IR" sz="3200" b="1" smtClean="0">
                <a:solidFill>
                  <a:srgbClr val="CA741D"/>
                </a:solidFill>
              </a:rPr>
              <a:t>دستاوردهاي انسان شناسي اقتصادي</a:t>
            </a:r>
          </a:p>
        </p:txBody>
      </p:sp>
      <p:sp>
        <p:nvSpPr>
          <p:cNvPr id="21507" name="Content Placeholder 2"/>
          <p:cNvSpPr>
            <a:spLocks noGrp="1"/>
          </p:cNvSpPr>
          <p:nvPr>
            <p:ph sz="quarter" idx="1"/>
          </p:nvPr>
        </p:nvSpPr>
        <p:spPr>
          <a:xfrm>
            <a:off x="612775" y="1600200"/>
            <a:ext cx="8153400" cy="4495800"/>
          </a:xfrm>
        </p:spPr>
        <p:txBody>
          <a:bodyPr/>
          <a:lstStyle/>
          <a:p>
            <a:pPr eaLnBrk="1" hangingPunct="1"/>
            <a:r>
              <a:rPr lang="fa-IR" dirty="0" smtClean="0"/>
              <a:t>«طبيعي» نيست که انسان انگيزه سود داشته باشد.</a:t>
            </a:r>
          </a:p>
          <a:p>
            <a:pPr eaLnBrk="1" hangingPunct="1"/>
            <a:r>
              <a:rPr lang="fa-IR" dirty="0" smtClean="0"/>
              <a:t>«طبيعي» نيست که انسان به ازاي کار کردن اجرت بطلبد.</a:t>
            </a:r>
          </a:p>
          <a:p>
            <a:pPr eaLnBrk="1" hangingPunct="1"/>
            <a:r>
              <a:rPr lang="fa-IR" dirty="0" smtClean="0"/>
              <a:t>«طبيعي» نيست که انسان کار کردن را به حداقلي اجتناب ناپذير محدود سازد.</a:t>
            </a:r>
          </a:p>
          <a:p>
            <a:pPr eaLnBrk="1" hangingPunct="1"/>
            <a:r>
              <a:rPr lang="fa-IR" dirty="0" smtClean="0"/>
              <a:t>انگيزه معمول براي کار کردن نه سود بلکه معاوضه به مثل و رقابت و لذت بردن از کار و تاييد اجتماعي است.</a:t>
            </a:r>
          </a:p>
          <a:p>
            <a:pPr eaLnBrk="1" hangingPunct="1"/>
            <a:r>
              <a:rPr lang="fa-IR" dirty="0" smtClean="0"/>
              <a:t>نظام هاي اقتصادي علي الاصول در مناسبات اجتماعي حک مي شوند. توزيع کالاهاي مادي را انگيزه هاي غير اقتصادي تضمين مي کنند.</a:t>
            </a:r>
          </a:p>
          <a:p>
            <a:pPr eaLnBrk="1" hangingPunct="1"/>
            <a:r>
              <a:rPr lang="fa-IR" dirty="0"/>
              <a:t>ثروت جامعه ابتدايي نه سرشتي اقتصادي که سرشتي اجتماعي دارد.</a:t>
            </a:r>
          </a:p>
          <a:p>
            <a:pPr marL="0" indent="0" eaLnBrk="1" hangingPunct="1">
              <a:buNone/>
            </a:pPr>
            <a:endParaRPr lang="fa-IR" dirty="0" smtClean="0"/>
          </a:p>
          <a:p>
            <a:pPr eaLnBrk="1" hangingPunct="1"/>
            <a:endParaRPr lang="fa-IR" dirty="0" smtClean="0"/>
          </a:p>
          <a:p>
            <a:pPr eaLnBrk="1" hangingPunct="1"/>
            <a:endParaRPr lang="fa-IR" dirty="0" smtClean="0"/>
          </a:p>
          <a:p>
            <a:pPr eaLnBrk="1" hangingPunct="1"/>
            <a:endParaRPr lang="fa-IR" dirty="0" smtClean="0"/>
          </a:p>
          <a:p>
            <a:pPr eaLnBrk="1" hangingPunct="1"/>
            <a:endParaRPr lang="fa-IR" dirty="0" smtClean="0"/>
          </a:p>
          <a:p>
            <a:pPr eaLnBrk="1" hangingPunct="1"/>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5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12775" y="228600"/>
            <a:ext cx="8153400" cy="990600"/>
          </a:xfrm>
        </p:spPr>
        <p:txBody>
          <a:bodyPr/>
          <a:lstStyle/>
          <a:p>
            <a:pPr eaLnBrk="1" hangingPunct="1"/>
            <a:r>
              <a:rPr lang="fa-IR" sz="3200" b="1" dirty="0" smtClean="0">
                <a:solidFill>
                  <a:srgbClr val="CA741D"/>
                </a:solidFill>
              </a:rPr>
              <a:t>حک شدگي و فک شدگي</a:t>
            </a:r>
          </a:p>
        </p:txBody>
      </p:sp>
      <p:sp>
        <p:nvSpPr>
          <p:cNvPr id="20483" name="Content Placeholder 2"/>
          <p:cNvSpPr>
            <a:spLocks noGrp="1"/>
          </p:cNvSpPr>
          <p:nvPr>
            <p:ph sz="quarter" idx="1"/>
          </p:nvPr>
        </p:nvSpPr>
        <p:spPr>
          <a:xfrm>
            <a:off x="612775" y="1600200"/>
            <a:ext cx="8153400" cy="4495800"/>
          </a:xfrm>
        </p:spPr>
        <p:txBody>
          <a:bodyPr/>
          <a:lstStyle/>
          <a:p>
            <a:pPr eaLnBrk="1" hangingPunct="1"/>
            <a:r>
              <a:rPr lang="fa-IR" sz="2800" dirty="0" smtClean="0"/>
              <a:t>ابداع مفهوم حک شدگي </a:t>
            </a:r>
            <a:r>
              <a:rPr lang="en-US" sz="2400" dirty="0" err="1" smtClean="0"/>
              <a:t>embeddedness</a:t>
            </a:r>
            <a:r>
              <a:rPr lang="fa-IR" sz="2800" dirty="0" smtClean="0"/>
              <a:t> و فک شدگي </a:t>
            </a:r>
            <a:r>
              <a:rPr lang="en-US" sz="2400" dirty="0" err="1" smtClean="0"/>
              <a:t>disembeddedness</a:t>
            </a:r>
            <a:r>
              <a:rPr lang="en-US" sz="2400" dirty="0" smtClean="0"/>
              <a:t> </a:t>
            </a:r>
            <a:r>
              <a:rPr lang="fa-IR" sz="2800" dirty="0" smtClean="0"/>
              <a:t> یکی از مهم ترین نوآوري هاي پولانی است. </a:t>
            </a:r>
          </a:p>
          <a:p>
            <a:pPr lvl="1" eaLnBrk="1" hangingPunct="1"/>
            <a:r>
              <a:rPr lang="fa-IR" sz="2800" dirty="0" smtClean="0"/>
              <a:t>حک شدگي: اقتصاد در جوامع سنتی مستقل از سياست و مذهب و مناسبات اجتماعي نبود بلکه در بستر مناسبات اجتماعي تعريف مي شد.</a:t>
            </a:r>
          </a:p>
          <a:p>
            <a:pPr lvl="1" eaLnBrk="1" hangingPunct="1"/>
            <a:r>
              <a:rPr lang="fa-IR" sz="2800" dirty="0" smtClean="0"/>
              <a:t>فک شدگي: متفکران مدرن تلاش کردند اقتصاد را از بسترهاي اجتماعي جدا کنند و جامعه را به ملحقه نظام بازار تبديل نمايند.</a:t>
            </a:r>
          </a:p>
          <a:p>
            <a:pPr marL="0" indent="0" eaLnBrk="1" hangingPunct="1">
              <a:buNone/>
            </a:pP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edian">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themeOverride>
</file>

<file path=docProps/app.xml><?xml version="1.0" encoding="utf-8"?>
<Properties xmlns="http://schemas.openxmlformats.org/officeDocument/2006/extended-properties" xmlns:vt="http://schemas.openxmlformats.org/officeDocument/2006/docPropsVTypes">
  <TotalTime>15137</TotalTime>
  <Words>1100</Words>
  <Application>Microsoft Office PowerPoint</Application>
  <PresentationFormat>On-screen Show (4:3)</PresentationFormat>
  <Paragraphs>91</Paragraphs>
  <Slides>14</Slides>
  <Notes>4</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Custom Design</vt:lpstr>
      <vt:lpstr>1_Custom Design</vt:lpstr>
      <vt:lpstr>Median</vt:lpstr>
      <vt:lpstr>PowerPoint Presentation</vt:lpstr>
      <vt:lpstr>انسان شناسی</vt:lpstr>
      <vt:lpstr>انسان شناسی</vt:lpstr>
      <vt:lpstr>انسان شناسی</vt:lpstr>
      <vt:lpstr>انسان شناسی اقتصادی</vt:lpstr>
      <vt:lpstr>انسان شناسی اقتصادی</vt:lpstr>
      <vt:lpstr>تلقي هاي رويکرد صورتگرا</vt:lpstr>
      <vt:lpstr>دستاوردهاي انسان شناسي اقتصادي</vt:lpstr>
      <vt:lpstr>حک شدگي و فک شدگي</vt:lpstr>
      <vt:lpstr>دستاوردهاي انسان شناسي اقتصادي</vt:lpstr>
      <vt:lpstr>دستاوردهاي انسان شناسي اقتصادي</vt:lpstr>
      <vt:lpstr>دستاوردهای انسان شناسي اقتصادي</vt:lpstr>
      <vt:lpstr>نتایج حک شدگي </vt:lpstr>
      <vt:lpstr>جمع بندی</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726</cp:revision>
  <dcterms:created xsi:type="dcterms:W3CDTF">2009-01-13T09:50:30Z</dcterms:created>
  <dcterms:modified xsi:type="dcterms:W3CDTF">2015-02-20T13:19:46Z</dcterms:modified>
</cp:coreProperties>
</file>