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4" r:id="rId2"/>
    <p:sldId id="256"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 id="271" r:id="rId17"/>
    <p:sldId id="272" r:id="rId18"/>
    <p:sldId id="270" r:id="rId19"/>
    <p:sldId id="273" r:id="rId20"/>
    <p:sldId id="274" r:id="rId21"/>
    <p:sldId id="275" r:id="rId22"/>
    <p:sldId id="276" r:id="rId23"/>
    <p:sldId id="277" r:id="rId24"/>
    <p:sldId id="278" r:id="rId25"/>
    <p:sldId id="279" r:id="rId26"/>
    <p:sldId id="280" r:id="rId27"/>
    <p:sldId id="281" r:id="rId28"/>
    <p:sldId id="282" r:id="rId29"/>
    <p:sldId id="285"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8556122-2BAF-4A06-B621-96CFD04C23E9}" type="datetimeFigureOut">
              <a:rPr lang="fa-IR" smtClean="0"/>
              <a:pPr/>
              <a:t>1436/03/04</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1CA8AB6-FCBF-4A34-AFC3-F78061CA2023}"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556122-2BAF-4A06-B621-96CFD04C23E9}" type="datetimeFigureOut">
              <a:rPr lang="fa-IR" smtClean="0"/>
              <a:pPr/>
              <a:t>1436/03/04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1CA8AB6-FCBF-4A34-AFC3-F78061CA202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556122-2BAF-4A06-B621-96CFD04C23E9}" type="datetimeFigureOut">
              <a:rPr lang="fa-IR" smtClean="0"/>
              <a:pPr/>
              <a:t>1436/03/04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1CA8AB6-FCBF-4A34-AFC3-F78061CA202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8556122-2BAF-4A06-B621-96CFD04C23E9}" type="datetimeFigureOut">
              <a:rPr lang="fa-IR" smtClean="0"/>
              <a:pPr/>
              <a:t>1436/03/04</a:t>
            </a:fld>
            <a:endParaRPr lang="fa-IR"/>
          </a:p>
        </p:txBody>
      </p:sp>
      <p:sp>
        <p:nvSpPr>
          <p:cNvPr id="9" name="Slide Number Placeholder 8"/>
          <p:cNvSpPr>
            <a:spLocks noGrp="1"/>
          </p:cNvSpPr>
          <p:nvPr>
            <p:ph type="sldNum" sz="quarter" idx="15"/>
          </p:nvPr>
        </p:nvSpPr>
        <p:spPr/>
        <p:txBody>
          <a:bodyPr rtlCol="0"/>
          <a:lstStyle/>
          <a:p>
            <a:fld id="{71CA8AB6-FCBF-4A34-AFC3-F78061CA2023}"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8556122-2BAF-4A06-B621-96CFD04C23E9}" type="datetimeFigureOut">
              <a:rPr lang="fa-IR" smtClean="0"/>
              <a:pPr/>
              <a:t>1436/03/04</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1CA8AB6-FCBF-4A34-AFC3-F78061CA202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556122-2BAF-4A06-B621-96CFD04C23E9}" type="datetimeFigureOut">
              <a:rPr lang="fa-IR" smtClean="0"/>
              <a:pPr/>
              <a:t>1436/03/04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1CA8AB6-FCBF-4A34-AFC3-F78061CA2023}"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556122-2BAF-4A06-B621-96CFD04C23E9}" type="datetimeFigureOut">
              <a:rPr lang="fa-IR" smtClean="0"/>
              <a:pPr/>
              <a:t>1436/03/04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1CA8AB6-FCBF-4A34-AFC3-F78061CA2023}"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556122-2BAF-4A06-B621-96CFD04C23E9}" type="datetimeFigureOut">
              <a:rPr lang="fa-IR" smtClean="0"/>
              <a:pPr/>
              <a:t>1436/03/04</a:t>
            </a:fld>
            <a:endParaRPr lang="fa-IR"/>
          </a:p>
        </p:txBody>
      </p:sp>
      <p:sp>
        <p:nvSpPr>
          <p:cNvPr id="7" name="Slide Number Placeholder 6"/>
          <p:cNvSpPr>
            <a:spLocks noGrp="1"/>
          </p:cNvSpPr>
          <p:nvPr>
            <p:ph type="sldNum" sz="quarter" idx="11"/>
          </p:nvPr>
        </p:nvSpPr>
        <p:spPr/>
        <p:txBody>
          <a:bodyPr rtlCol="0"/>
          <a:lstStyle/>
          <a:p>
            <a:fld id="{71CA8AB6-FCBF-4A34-AFC3-F78061CA2023}"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56122-2BAF-4A06-B621-96CFD04C23E9}" type="datetimeFigureOut">
              <a:rPr lang="fa-IR" smtClean="0"/>
              <a:pPr/>
              <a:t>1436/03/04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1CA8AB6-FCBF-4A34-AFC3-F78061CA202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8556122-2BAF-4A06-B621-96CFD04C23E9}" type="datetimeFigureOut">
              <a:rPr lang="fa-IR" smtClean="0"/>
              <a:pPr/>
              <a:t>1436/03/04</a:t>
            </a:fld>
            <a:endParaRPr lang="fa-IR"/>
          </a:p>
        </p:txBody>
      </p:sp>
      <p:sp>
        <p:nvSpPr>
          <p:cNvPr id="22" name="Slide Number Placeholder 21"/>
          <p:cNvSpPr>
            <a:spLocks noGrp="1"/>
          </p:cNvSpPr>
          <p:nvPr>
            <p:ph type="sldNum" sz="quarter" idx="15"/>
          </p:nvPr>
        </p:nvSpPr>
        <p:spPr/>
        <p:txBody>
          <a:bodyPr rtlCol="0"/>
          <a:lstStyle/>
          <a:p>
            <a:fld id="{71CA8AB6-FCBF-4A34-AFC3-F78061CA2023}"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8556122-2BAF-4A06-B621-96CFD04C23E9}" type="datetimeFigureOut">
              <a:rPr lang="fa-IR" smtClean="0"/>
              <a:pPr/>
              <a:t>1436/03/04</a:t>
            </a:fld>
            <a:endParaRPr lang="fa-IR"/>
          </a:p>
        </p:txBody>
      </p:sp>
      <p:sp>
        <p:nvSpPr>
          <p:cNvPr id="18" name="Slide Number Placeholder 17"/>
          <p:cNvSpPr>
            <a:spLocks noGrp="1"/>
          </p:cNvSpPr>
          <p:nvPr>
            <p:ph type="sldNum" sz="quarter" idx="11"/>
          </p:nvPr>
        </p:nvSpPr>
        <p:spPr/>
        <p:txBody>
          <a:bodyPr rtlCol="0"/>
          <a:lstStyle/>
          <a:p>
            <a:fld id="{71CA8AB6-FCBF-4A34-AFC3-F78061CA2023}"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8556122-2BAF-4A06-B621-96CFD04C23E9}" type="datetimeFigureOut">
              <a:rPr lang="fa-IR" smtClean="0"/>
              <a:pPr/>
              <a:t>1436/03/04</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1CA8AB6-FCBF-4A34-AFC3-F78061CA202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Jadid" pitchFamily="2" charset="-78"/>
              </a:rPr>
              <a:t>بسم الله الرحمن الرحيم</a:t>
            </a:r>
            <a:endParaRPr lang="fa-IR" dirty="0">
              <a:cs typeface="2  Jadid" pitchFamily="2" charset="-78"/>
            </a:endParaRPr>
          </a:p>
        </p:txBody>
      </p:sp>
      <p:pic>
        <p:nvPicPr>
          <p:cNvPr id="4" name="Content Placeholder 3" descr="بلچ.jpg"/>
          <p:cNvPicPr>
            <a:picLocks noGrp="1" noChangeAspect="1"/>
          </p:cNvPicPr>
          <p:nvPr>
            <p:ph sz="quarter" idx="1"/>
          </p:nvPr>
        </p:nvPicPr>
        <p:blipFill>
          <a:blip r:embed="rId2"/>
          <a:stretch>
            <a:fillRect/>
          </a:stretch>
        </p:blipFill>
        <p:spPr>
          <a:xfrm>
            <a:off x="642910" y="1785926"/>
            <a:ext cx="7467600" cy="4319822"/>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500042"/>
            <a:ext cx="7467600" cy="5929354"/>
          </a:xfrm>
        </p:spPr>
        <p:txBody>
          <a:bodyPr>
            <a:normAutofit fontScale="85000" lnSpcReduction="10000"/>
          </a:bodyPr>
          <a:lstStyle/>
          <a:p>
            <a:pPr>
              <a:buNone/>
            </a:pPr>
            <a:endParaRPr lang="fa-IR" dirty="0" smtClean="0"/>
          </a:p>
          <a:p>
            <a:pPr>
              <a:buNone/>
            </a:pPr>
            <a:r>
              <a:rPr lang="ar-SA" dirty="0" smtClean="0"/>
              <a:t>رویکرد اقتصاد سیاسی که در این نوشته مدنظر می باشد، اقتصاد سیاسی انتقادی است</a:t>
            </a:r>
            <a:r>
              <a:rPr lang="fa-IR" dirty="0" smtClean="0"/>
              <a:t>.</a:t>
            </a:r>
          </a:p>
          <a:p>
            <a:pPr>
              <a:buNone/>
            </a:pPr>
            <a:r>
              <a:rPr lang="ar-SA" b="1" dirty="0" smtClean="0"/>
              <a:t> 1. کل نگر است</a:t>
            </a:r>
            <a:r>
              <a:rPr lang="fa-IR" b="1" dirty="0" smtClean="0"/>
              <a:t>:</a:t>
            </a:r>
          </a:p>
          <a:p>
            <a:pPr>
              <a:buNone/>
            </a:pPr>
            <a:r>
              <a:rPr lang="fa-IR" sz="2200" dirty="0" smtClean="0"/>
              <a:t>     </a:t>
            </a:r>
            <a:r>
              <a:rPr lang="ar-SA" sz="2200" dirty="0" smtClean="0"/>
              <a:t>کل نگری به این معناست که اقتصاد سیاسی انتقادی به تأثیر متقابل میان سازمان اقتصادی و حیاتِ سیاسی، اجتماعی و فرهنگی می پردازد. </a:t>
            </a:r>
            <a:endParaRPr lang="fa-IR" sz="2200" dirty="0" smtClean="0"/>
          </a:p>
          <a:p>
            <a:pPr>
              <a:buNone/>
            </a:pPr>
            <a:r>
              <a:rPr lang="ar-SA" b="1" dirty="0" smtClean="0"/>
              <a:t> 2. تاریخی است</a:t>
            </a:r>
            <a:r>
              <a:rPr lang="fa-IR" b="1" dirty="0" smtClean="0"/>
              <a:t>:</a:t>
            </a:r>
          </a:p>
          <a:p>
            <a:pPr>
              <a:buNone/>
            </a:pPr>
            <a:r>
              <a:rPr lang="fa-IR" dirty="0" smtClean="0"/>
              <a:t>    </a:t>
            </a:r>
            <a:r>
              <a:rPr lang="ar-SA" sz="2200" dirty="0" smtClean="0"/>
              <a:t>این اقتصاد ضمن برجسته نشان دادن تغییرات اجتماعی و تاریخی، آن را در پیوند با صورت بندی های اقتصادی و نظام های مسلط تحلیل می کند.</a:t>
            </a:r>
            <a:endParaRPr lang="fa-IR" sz="2200" dirty="0" smtClean="0"/>
          </a:p>
          <a:p>
            <a:pPr>
              <a:buNone/>
            </a:pPr>
            <a:r>
              <a:rPr lang="fa-IR" sz="2200" dirty="0" smtClean="0"/>
              <a:t>     </a:t>
            </a:r>
            <a:r>
              <a:rPr lang="ar-SA" sz="2200" dirty="0" smtClean="0"/>
              <a:t> </a:t>
            </a:r>
            <a:r>
              <a:rPr lang="ar-SA" sz="2200" dirty="0" smtClean="0">
                <a:solidFill>
                  <a:srgbClr val="0070C0"/>
                </a:solidFill>
              </a:rPr>
              <a:t>شرکت های ارتباطیِ تجاری همواره دست اندر کار تولید کالا بوده اند. </a:t>
            </a:r>
            <a:r>
              <a:rPr lang="ar-SA" sz="2200" dirty="0" smtClean="0"/>
              <a:t>در آغاز فعالیت های آن ها محدود به تولید کالاهای نمادینی چون رُمان، نشریه یا اجرای نمایشنامه بود، بعدها پیدایش فناوری های بومی تازه مثل گرامافون، تلفن و رادیو، مصرف کنندگان را بر آن داشت تا دستگاه(سخت افزار) را به عنوان یک شرط قابل دسترسی، خریداری کنند.</a:t>
            </a:r>
            <a:endParaRPr lang="fa-IR" sz="2200" dirty="0" smtClean="0"/>
          </a:p>
          <a:p>
            <a:pPr>
              <a:buNone/>
            </a:pPr>
            <a:r>
              <a:rPr lang="ar-SA" b="1" dirty="0" smtClean="0"/>
              <a:t> 3. به موازنه ی بین مؤسسات سرمایه داری و مداخله ی عمومی توجه دارد</a:t>
            </a:r>
            <a:r>
              <a:rPr lang="fa-IR" b="1" dirty="0" smtClean="0"/>
              <a:t>:</a:t>
            </a:r>
          </a:p>
          <a:p>
            <a:pPr>
              <a:buNone/>
            </a:pPr>
            <a:r>
              <a:rPr lang="fa-IR" dirty="0" smtClean="0"/>
              <a:t>         </a:t>
            </a:r>
            <a:r>
              <a:rPr lang="ar-SA" dirty="0" smtClean="0"/>
              <a:t>کارشناسان اقتصاد سیاسی کلاسیک</a:t>
            </a:r>
            <a:r>
              <a:rPr lang="fa-IR" dirty="0" smtClean="0"/>
              <a:t>؛ مخالف مداخله دولت</a:t>
            </a:r>
            <a:r>
              <a:rPr lang="ar-SA" dirty="0" smtClean="0"/>
              <a:t> </a:t>
            </a:r>
            <a:endParaRPr lang="fa-IR" dirty="0" smtClean="0"/>
          </a:p>
          <a:p>
            <a:pPr>
              <a:buNone/>
            </a:pPr>
            <a:r>
              <a:rPr lang="fa-IR" dirty="0" smtClean="0"/>
              <a:t>        </a:t>
            </a:r>
            <a:r>
              <a:rPr lang="ar-SA" dirty="0" smtClean="0"/>
              <a:t>کارشناسان اقتصاد سیاسی انتقادی</a:t>
            </a:r>
            <a:r>
              <a:rPr lang="fa-IR" dirty="0" smtClean="0"/>
              <a:t>؛ موافق مداخله دولت</a:t>
            </a:r>
            <a:r>
              <a:rPr lang="ar-SA" dirty="0" smtClean="0"/>
              <a:t> </a:t>
            </a:r>
            <a:endParaRPr lang="fa-IR" dirty="0" smtClean="0"/>
          </a:p>
          <a:p>
            <a:pPr>
              <a:buNone/>
            </a:pPr>
            <a:r>
              <a:rPr lang="ar-SA" b="1" dirty="0" smtClean="0"/>
              <a:t> 4. از مسائل فنی صرف فراتر می رود تا به مسائل اخلاقی اساسی یعنی عدالت، برابری و مصلحت عمومی بپردازد.</a:t>
            </a:r>
            <a:endParaRPr lang="fa-IR" b="1" dirty="0" smtClean="0"/>
          </a:p>
          <a:p>
            <a:pPr>
              <a:buNone/>
            </a:pPr>
            <a:r>
              <a:rPr lang="ar-SA" dirty="0" smtClean="0"/>
              <a:t>به عبارتی اقتصاد سیاسی خود را متعهد به </a:t>
            </a:r>
            <a:r>
              <a:rPr lang="ar-SA" dirty="0" smtClean="0">
                <a:solidFill>
                  <a:srgbClr val="0070C0"/>
                </a:solidFill>
              </a:rPr>
              <a:t>فلسفه ی اخلاق </a:t>
            </a:r>
            <a:r>
              <a:rPr lang="ar-SA" dirty="0" smtClean="0"/>
              <a:t>می داند.</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400" dirty="0" smtClean="0"/>
              <a:t>گولدینگ و مرداک، سه زمینه ی تحلیل در اقتصاد سیاسی ارتباطات را چنین برمی شمارند:</a:t>
            </a:r>
            <a:endParaRPr lang="fa-IR" sz="2400" dirty="0"/>
          </a:p>
        </p:txBody>
      </p:sp>
      <p:sp>
        <p:nvSpPr>
          <p:cNvPr id="3" name="Content Placeholder 2"/>
          <p:cNvSpPr>
            <a:spLocks noGrp="1"/>
          </p:cNvSpPr>
          <p:nvPr>
            <p:ph sz="quarter" idx="1"/>
          </p:nvPr>
        </p:nvSpPr>
        <p:spPr/>
        <p:txBody>
          <a:bodyPr/>
          <a:lstStyle/>
          <a:p>
            <a:r>
              <a:rPr lang="ar-SA" dirty="0" smtClean="0"/>
              <a:t>«اقتصاد سیاسیِ تولید کالاهای فرهنگی»،</a:t>
            </a:r>
            <a:endParaRPr lang="fa-IR" dirty="0" smtClean="0"/>
          </a:p>
          <a:p>
            <a:r>
              <a:rPr lang="ar-SA" dirty="0" smtClean="0"/>
              <a:t> «اقتصاد سیاسی متونِ فرهنگی و ارتباطی» و</a:t>
            </a:r>
            <a:endParaRPr lang="fa-IR" dirty="0" smtClean="0"/>
          </a:p>
          <a:p>
            <a:r>
              <a:rPr lang="ar-SA" dirty="0" smtClean="0"/>
              <a:t> «اقتصاد سیاسی مصرف فرهنگی».</a:t>
            </a:r>
            <a:endParaRPr lang="fa-IR" dirty="0" smtClean="0"/>
          </a:p>
          <a:p>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400" dirty="0" smtClean="0"/>
              <a:t>«اقتصاد سیاسیِ تولید کالاهای فرهنگی»،</a:t>
            </a:r>
            <a:r>
              <a:rPr lang="fa-IR" sz="2400" dirty="0" smtClean="0"/>
              <a:t/>
            </a:r>
            <a:br>
              <a:rPr lang="fa-IR" sz="2400" dirty="0" smtClean="0"/>
            </a:br>
            <a:endParaRPr lang="fa-IR" sz="2400" dirty="0"/>
          </a:p>
        </p:txBody>
      </p:sp>
      <p:sp>
        <p:nvSpPr>
          <p:cNvPr id="3" name="Content Placeholder 2"/>
          <p:cNvSpPr>
            <a:spLocks noGrp="1"/>
          </p:cNvSpPr>
          <p:nvPr>
            <p:ph sz="quarter" idx="1"/>
          </p:nvPr>
        </p:nvSpPr>
        <p:spPr>
          <a:xfrm>
            <a:off x="428596" y="1571612"/>
            <a:ext cx="7467600" cy="4873752"/>
          </a:xfrm>
        </p:spPr>
        <p:txBody>
          <a:bodyPr>
            <a:normAutofit/>
          </a:bodyPr>
          <a:lstStyle/>
          <a:p>
            <a:pPr>
              <a:buNone/>
            </a:pPr>
            <a:r>
              <a:rPr lang="fa-IR" sz="2000" dirty="0" smtClean="0"/>
              <a:t>       </a:t>
            </a:r>
          </a:p>
          <a:p>
            <a:pPr>
              <a:buNone/>
            </a:pPr>
            <a:r>
              <a:rPr lang="fa-IR" sz="2000" dirty="0" smtClean="0"/>
              <a:t>        </a:t>
            </a:r>
            <a:r>
              <a:rPr lang="ar-SA" sz="2000" dirty="0" smtClean="0"/>
              <a:t>تولید معنا را به منزله ی اعمال قدرت می داند</a:t>
            </a:r>
            <a:r>
              <a:rPr lang="fa-IR" sz="2000" dirty="0" smtClean="0"/>
              <a:t>.</a:t>
            </a:r>
          </a:p>
          <a:p>
            <a:pPr>
              <a:buNone/>
            </a:pPr>
            <a:endParaRPr lang="fa-IR" sz="2000" dirty="0" smtClean="0"/>
          </a:p>
          <a:p>
            <a:pPr>
              <a:buNone/>
            </a:pPr>
            <a:r>
              <a:rPr lang="fa-IR" sz="2000" dirty="0" smtClean="0"/>
              <a:t>        </a:t>
            </a:r>
            <a:r>
              <a:rPr lang="ar-SA" sz="2000" dirty="0" smtClean="0"/>
              <a:t>میان این اندیشه که رسانه ها باید به عنوان یک </a:t>
            </a:r>
            <a:r>
              <a:rPr lang="ar-SA" sz="2000" dirty="0" smtClean="0">
                <a:solidFill>
                  <a:srgbClr val="0070C0"/>
                </a:solidFill>
              </a:rPr>
              <a:t>حوزه ی عمومی </a:t>
            </a:r>
            <a:r>
              <a:rPr lang="ar-SA" sz="2000" dirty="0" smtClean="0"/>
              <a:t>عمل کنند و واقعیت </a:t>
            </a:r>
            <a:r>
              <a:rPr lang="fa-IR" sz="2000" dirty="0" smtClean="0"/>
              <a:t> </a:t>
            </a:r>
            <a:r>
              <a:rPr lang="ar-SA" sz="2000" dirty="0" smtClean="0">
                <a:solidFill>
                  <a:srgbClr val="0070C0"/>
                </a:solidFill>
              </a:rPr>
              <a:t>مالکیت خصوصی متمرکز</a:t>
            </a:r>
            <a:r>
              <a:rPr lang="ar-SA" sz="2000" dirty="0" smtClean="0"/>
              <a:t>، تضاد می بیند.</a:t>
            </a:r>
            <a:endParaRPr lang="fa-IR" sz="2000" dirty="0" smtClean="0"/>
          </a:p>
          <a:p>
            <a:pPr>
              <a:buNone/>
            </a:pPr>
            <a:endParaRPr lang="fa-IR" sz="2000" dirty="0" smtClean="0"/>
          </a:p>
          <a:p>
            <a:pPr>
              <a:buNone/>
            </a:pPr>
            <a:r>
              <a:rPr lang="fa-IR" sz="2000" dirty="0" smtClean="0"/>
              <a:t>         </a:t>
            </a:r>
            <a:r>
              <a:rPr lang="ar-SA" sz="2000" dirty="0" smtClean="0"/>
              <a:t>دورانِ حاضر دورانی است که در آن، بیشتر برنامه های تفریحی و خبری را تعدادِ انگشت شماری از شرکت های بزرگ، که مواضع سیاسی سودجویانه و جهان مدارانه ای درباره ی مسایل مهم اجتماعی دارند، تهیه می کنند. پیامدهای این امر برای دموکراسیِ سیاسی، نگران کننده است</a:t>
            </a:r>
            <a:endParaRPr lang="fa-IR" sz="2000" dirty="0" smtClean="0"/>
          </a:p>
          <a:p>
            <a:pPr>
              <a:buNone/>
            </a:pPr>
            <a:r>
              <a:rPr lang="fa-IR" sz="2000" dirty="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400" dirty="0" smtClean="0"/>
              <a:t>«اقتصاد سیاسی متونِ فرهنگی و ارتباطی»</a:t>
            </a:r>
            <a:endParaRPr lang="fa-IR" sz="2400" dirty="0"/>
          </a:p>
        </p:txBody>
      </p:sp>
      <p:sp>
        <p:nvSpPr>
          <p:cNvPr id="3" name="Content Placeholder 2"/>
          <p:cNvSpPr>
            <a:spLocks noGrp="1"/>
          </p:cNvSpPr>
          <p:nvPr>
            <p:ph sz="quarter" idx="1"/>
          </p:nvPr>
        </p:nvSpPr>
        <p:spPr>
          <a:xfrm>
            <a:off x="500034" y="2214554"/>
            <a:ext cx="7467600" cy="3186122"/>
          </a:xfrm>
        </p:spPr>
        <p:txBody>
          <a:bodyPr/>
          <a:lstStyle/>
          <a:p>
            <a:pPr>
              <a:buNone/>
            </a:pPr>
            <a:r>
              <a:rPr lang="fa-IR" dirty="0" smtClean="0"/>
              <a:t>     </a:t>
            </a:r>
          </a:p>
          <a:p>
            <a:pPr>
              <a:buNone/>
            </a:pPr>
            <a:r>
              <a:rPr lang="fa-IR" dirty="0" smtClean="0"/>
              <a:t>      </a:t>
            </a:r>
            <a:r>
              <a:rPr lang="ar-SA" sz="2000" dirty="0" smtClean="0"/>
              <a:t>به این نکته اذعان دارد که بیرون از گفتارهای سیاسی منتشر شده از رسانه ها، گفتمان ها در وضعیت خام خود به ندرت برای مصرف عمومی در دسترس هستند.</a:t>
            </a:r>
            <a:endParaRPr lang="fa-IR" sz="2000" dirty="0" smtClean="0"/>
          </a:p>
          <a:p>
            <a:pPr>
              <a:buNone/>
            </a:pPr>
            <a:r>
              <a:rPr lang="fa-IR" sz="2000" dirty="0" smtClean="0"/>
              <a:t>   </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7467600" cy="1000132"/>
          </a:xfrm>
        </p:spPr>
        <p:txBody>
          <a:bodyPr>
            <a:normAutofit/>
          </a:bodyPr>
          <a:lstStyle/>
          <a:p>
            <a:pPr algn="r"/>
            <a:r>
              <a:rPr lang="ar-SA" sz="2400" dirty="0" smtClean="0"/>
              <a:t>اقتصاد سیاسی مصرف فرهنگی</a:t>
            </a:r>
            <a:endParaRPr lang="fa-IR" sz="2400" dirty="0"/>
          </a:p>
        </p:txBody>
      </p:sp>
      <p:sp>
        <p:nvSpPr>
          <p:cNvPr id="3" name="Content Placeholder 2"/>
          <p:cNvSpPr>
            <a:spLocks noGrp="1"/>
          </p:cNvSpPr>
          <p:nvPr>
            <p:ph sz="quarter" idx="1"/>
          </p:nvPr>
        </p:nvSpPr>
        <p:spPr/>
        <p:txBody>
          <a:bodyPr>
            <a:normAutofit lnSpcReduction="10000"/>
          </a:bodyPr>
          <a:lstStyle/>
          <a:p>
            <a:pPr>
              <a:buNone/>
            </a:pPr>
            <a:r>
              <a:rPr lang="fa-IR" dirty="0" smtClean="0"/>
              <a:t>      </a:t>
            </a:r>
          </a:p>
          <a:p>
            <a:pPr>
              <a:buNone/>
            </a:pPr>
            <a:r>
              <a:rPr lang="fa-IR" sz="2000" dirty="0" smtClean="0"/>
              <a:t>     </a:t>
            </a:r>
          </a:p>
          <a:p>
            <a:pPr>
              <a:buNone/>
            </a:pPr>
            <a:endParaRPr lang="fa-IR" sz="2000" dirty="0" smtClean="0"/>
          </a:p>
          <a:p>
            <a:pPr>
              <a:lnSpc>
                <a:spcPct val="150000"/>
              </a:lnSpc>
              <a:buNone/>
            </a:pPr>
            <a:r>
              <a:rPr lang="fa-IR" sz="2000" dirty="0" smtClean="0"/>
              <a:t>        </a:t>
            </a:r>
            <a:r>
              <a:rPr lang="ar-SA" sz="2000" dirty="0" smtClean="0"/>
              <a:t>اقتصاد سیاسیِ مصرف فرهنگی، با به چالش کشیدن استدلال های طرفداران فلسفه ی بازار آزاد و نیز ایده ی قرائت متکثر اصحاب مطالعات فرهنگی، استقلالِ مصرف کننده را غیرممکن می داند.</a:t>
            </a:r>
            <a:endParaRPr lang="fa-IR" sz="2000" dirty="0" smtClean="0"/>
          </a:p>
          <a:p>
            <a:pPr>
              <a:lnSpc>
                <a:spcPct val="150000"/>
              </a:lnSpc>
              <a:buNone/>
            </a:pPr>
            <a:r>
              <a:rPr lang="fa-IR" sz="2000" dirty="0" smtClean="0"/>
              <a:t>       </a:t>
            </a:r>
            <a:r>
              <a:rPr lang="ar-SA" sz="2000" dirty="0" smtClean="0"/>
              <a:t>اقتصاد سیاسی انتقادی، </a:t>
            </a:r>
            <a:r>
              <a:rPr lang="ar-SA" sz="2000" dirty="0" smtClean="0">
                <a:solidFill>
                  <a:srgbClr val="0070C0"/>
                </a:solidFill>
              </a:rPr>
              <a:t>استقلال مصرف کننده</a:t>
            </a:r>
            <a:r>
              <a:rPr lang="ar-SA" sz="2000" dirty="0" smtClean="0"/>
              <a:t> را از جنبه ی کلی </a:t>
            </a:r>
            <a:r>
              <a:rPr lang="ar-SA" sz="2000" dirty="0" smtClean="0">
                <a:solidFill>
                  <a:srgbClr val="0070C0"/>
                </a:solidFill>
              </a:rPr>
              <a:t>قطعاً غیرممکن </a:t>
            </a:r>
            <a:r>
              <a:rPr lang="ar-SA" sz="2000" dirty="0" smtClean="0"/>
              <a:t>می داند، چرا که هیچ کس هر گاه که اراده کند به مجموعه ی کاملِ کالاهای فرهنگی دسترسی بدون قید و شرط ندارد. موانعی که این آزادی را محدود می سازند بر دو گونه اند: 1. </a:t>
            </a:r>
            <a:r>
              <a:rPr lang="ar-SA" sz="2000" dirty="0" smtClean="0">
                <a:solidFill>
                  <a:srgbClr val="0070C0"/>
                </a:solidFill>
              </a:rPr>
              <a:t>موانع مادی </a:t>
            </a:r>
            <a:r>
              <a:rPr lang="ar-SA" sz="2000" dirty="0" smtClean="0"/>
              <a:t>2. </a:t>
            </a:r>
            <a:r>
              <a:rPr lang="ar-SA" sz="2000" dirty="0" smtClean="0">
                <a:solidFill>
                  <a:srgbClr val="0070C0"/>
                </a:solidFill>
              </a:rPr>
              <a:t>موانع فرهنگی</a:t>
            </a:r>
            <a:endParaRPr lang="en-US" sz="2000" dirty="0" smtClean="0">
              <a:solidFill>
                <a:srgbClr val="0070C0"/>
              </a:solidFill>
            </a:endParaRPr>
          </a:p>
          <a:p>
            <a:pPr>
              <a:lnSpc>
                <a:spcPct val="150000"/>
              </a:lnSpc>
              <a:buNone/>
            </a:pPr>
            <a:r>
              <a:rPr lang="fa-IR" sz="2000" dirty="0" smtClean="0"/>
              <a:t>  </a:t>
            </a:r>
            <a:endParaRPr lang="fa-I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270px-Herbert_Schiller.jpg"/>
          <p:cNvPicPr>
            <a:picLocks noGrp="1" noChangeAspect="1"/>
          </p:cNvPicPr>
          <p:nvPr>
            <p:ph sz="quarter" idx="1"/>
          </p:nvPr>
        </p:nvPicPr>
        <p:blipFill>
          <a:blip r:embed="rId2"/>
          <a:stretch>
            <a:fillRect/>
          </a:stretch>
        </p:blipFill>
        <p:spPr>
          <a:xfrm>
            <a:off x="785786" y="714356"/>
            <a:ext cx="3286148" cy="4786346"/>
          </a:xfrm>
        </p:spPr>
      </p:pic>
      <p:sp>
        <p:nvSpPr>
          <p:cNvPr id="4" name="Content Placeholder 3"/>
          <p:cNvSpPr>
            <a:spLocks noGrp="1"/>
          </p:cNvSpPr>
          <p:nvPr>
            <p:ph sz="quarter" idx="2"/>
          </p:nvPr>
        </p:nvSpPr>
        <p:spPr>
          <a:xfrm>
            <a:off x="4286248" y="428604"/>
            <a:ext cx="3657600" cy="6072230"/>
          </a:xfrm>
        </p:spPr>
        <p:txBody>
          <a:bodyPr>
            <a:normAutofit/>
          </a:bodyPr>
          <a:lstStyle/>
          <a:p>
            <a:pPr>
              <a:buNone/>
            </a:pPr>
            <a:r>
              <a:rPr lang="fa-IR" b="1" dirty="0" smtClean="0"/>
              <a:t>   </a:t>
            </a:r>
            <a:r>
              <a:rPr lang="ar-SA" b="1" dirty="0" smtClean="0"/>
              <a:t>هربرت شیلر:</a:t>
            </a:r>
            <a:endParaRPr lang="fa-IR" b="1" dirty="0" smtClean="0"/>
          </a:p>
          <a:p>
            <a:pPr>
              <a:buNone/>
            </a:pPr>
            <a:r>
              <a:rPr lang="fa-IR" b="1" dirty="0" smtClean="0"/>
              <a:t> </a:t>
            </a:r>
            <a:r>
              <a:rPr lang="ar-SA" b="1" dirty="0" smtClean="0"/>
              <a:t> </a:t>
            </a:r>
            <a:r>
              <a:rPr lang="ar-SA" sz="2800" b="1" dirty="0" smtClean="0"/>
              <a:t>اطلاعات و سرمایه داری </a:t>
            </a:r>
            <a:endParaRPr lang="en-US" dirty="0" smtClean="0"/>
          </a:p>
          <a:p>
            <a:pPr>
              <a:buNone/>
            </a:pPr>
            <a:r>
              <a:rPr lang="fa-IR" dirty="0" smtClean="0">
                <a:solidFill>
                  <a:srgbClr val="0070C0"/>
                </a:solidFill>
              </a:rPr>
              <a:t>   - </a:t>
            </a:r>
            <a:r>
              <a:rPr lang="ar-SA" sz="2000" dirty="0" smtClean="0">
                <a:solidFill>
                  <a:srgbClr val="0070C0"/>
                </a:solidFill>
              </a:rPr>
              <a:t>صنعت ارتباطات </a:t>
            </a:r>
            <a:r>
              <a:rPr lang="ar-SA" sz="2000" dirty="0" smtClean="0"/>
              <a:t>به بخش مهمی از یک نظام شرکتی تبدیل شده که هم </a:t>
            </a:r>
            <a:r>
              <a:rPr lang="ar-SA" sz="2000" dirty="0" smtClean="0">
                <a:solidFill>
                  <a:srgbClr val="0070C0"/>
                </a:solidFill>
              </a:rPr>
              <a:t>سودجویانه</a:t>
            </a:r>
            <a:r>
              <a:rPr lang="ar-SA" sz="2000" dirty="0" smtClean="0"/>
              <a:t> و هم </a:t>
            </a:r>
            <a:r>
              <a:rPr lang="ar-SA" sz="2000" dirty="0" smtClean="0">
                <a:solidFill>
                  <a:srgbClr val="0070C0"/>
                </a:solidFill>
              </a:rPr>
              <a:t>غیردموکراتیک</a:t>
            </a:r>
            <a:r>
              <a:rPr lang="ar-SA" sz="2000" dirty="0" smtClean="0"/>
              <a:t> است.</a:t>
            </a:r>
            <a:endParaRPr lang="fa-IR" sz="2000" dirty="0" smtClean="0"/>
          </a:p>
          <a:p>
            <a:pPr>
              <a:buNone/>
            </a:pPr>
            <a:r>
              <a:rPr lang="fa-IR" sz="1900" dirty="0" smtClean="0"/>
              <a:t>(</a:t>
            </a:r>
            <a:r>
              <a:rPr lang="ar-SA" sz="1900" dirty="0" smtClean="0"/>
              <a:t>نقد دیدگاه های خوش بینانه ی غربی</a:t>
            </a:r>
            <a:r>
              <a:rPr lang="fa-IR" sz="1900" dirty="0" smtClean="0"/>
              <a:t>)</a:t>
            </a:r>
            <a:r>
              <a:rPr lang="ar-SA" sz="1900" dirty="0" smtClean="0"/>
              <a:t> پیشرفت های فناوری اطلاعات</a:t>
            </a:r>
            <a:r>
              <a:rPr lang="fa-IR" sz="1900" dirty="0" smtClean="0"/>
              <a:t> </a:t>
            </a:r>
            <a:r>
              <a:rPr lang="ar-SA" sz="1900" dirty="0" smtClean="0"/>
              <a:t>ناشی از </a:t>
            </a:r>
            <a:r>
              <a:rPr lang="ar-SA" sz="1900" dirty="0" smtClean="0">
                <a:solidFill>
                  <a:srgbClr val="0070C0"/>
                </a:solidFill>
              </a:rPr>
              <a:t>فشارها</a:t>
            </a:r>
            <a:r>
              <a:rPr lang="ar-SA" sz="1900" dirty="0" smtClean="0"/>
              <a:t> و </a:t>
            </a:r>
            <a:r>
              <a:rPr lang="ar-SA" sz="1900" dirty="0" smtClean="0">
                <a:solidFill>
                  <a:srgbClr val="0070C0"/>
                </a:solidFill>
              </a:rPr>
              <a:t>الزام های نظام سرمایه داری </a:t>
            </a:r>
            <a:r>
              <a:rPr lang="ar-SA" sz="1900" dirty="0" smtClean="0"/>
              <a:t>و آثار و پیامد آن را تأمین منافع شرکت های تجاری سرمایه داری به زیان اکثریت محروم در جامعه ی به اصطلاح اطلاعاتی می داند.</a:t>
            </a:r>
            <a:endParaRPr lang="en-US" sz="1900" dirty="0" smtClean="0"/>
          </a:p>
          <a:p>
            <a:pPr>
              <a:buNone/>
            </a:pPr>
            <a:r>
              <a:rPr lang="fa-IR" dirty="0" smtClean="0"/>
              <a:t>  </a:t>
            </a:r>
            <a:r>
              <a:rPr lang="fa-IR" sz="1900" dirty="0" smtClean="0"/>
              <a:t>- </a:t>
            </a:r>
            <a:r>
              <a:rPr lang="ar-SA" sz="1900" dirty="0" smtClean="0"/>
              <a:t>اصلی ترین پیامد خصوصی سازی امکانات و فرایندهای ارتباطی را «تحمیل معیار بازار» می داند. </a:t>
            </a:r>
            <a:endParaRPr lang="fa-IR" sz="1900" dirty="0" smtClean="0"/>
          </a:p>
          <a:p>
            <a:pPr>
              <a:buNone/>
            </a:pPr>
            <a:r>
              <a:rPr lang="en-US" sz="1800" dirty="0" smtClean="0">
                <a:solidFill>
                  <a:srgbClr val="00B0F0"/>
                </a:solidFill>
              </a:rPr>
              <a:t>    </a:t>
            </a:r>
            <a:r>
              <a:rPr lang="ar-SA" sz="1800" dirty="0" smtClean="0">
                <a:solidFill>
                  <a:srgbClr val="C00000"/>
                </a:solidFill>
              </a:rPr>
              <a:t>اطلاعات امروزه به عنوان یک کالا داد و ستد </a:t>
            </a:r>
            <a:r>
              <a:rPr lang="fa-IR" sz="1800" dirty="0" smtClean="0">
                <a:solidFill>
                  <a:srgbClr val="C00000"/>
                </a:solidFill>
              </a:rPr>
              <a:t>مي شود.</a:t>
            </a:r>
            <a:endParaRPr lang="fa-IR" sz="1800"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714356"/>
            <a:ext cx="7467600" cy="4873752"/>
          </a:xfrm>
        </p:spPr>
        <p:txBody>
          <a:bodyPr>
            <a:normAutofit/>
          </a:bodyPr>
          <a:lstStyle/>
          <a:p>
            <a:pPr>
              <a:buNone/>
            </a:pPr>
            <a:r>
              <a:rPr lang="fa-IR" dirty="0" smtClean="0"/>
              <a:t> </a:t>
            </a:r>
          </a:p>
          <a:p>
            <a:pPr>
              <a:buNone/>
            </a:pPr>
            <a:r>
              <a:rPr lang="fa-IR" sz="2000" dirty="0" smtClean="0"/>
              <a:t>            </a:t>
            </a:r>
            <a:r>
              <a:rPr lang="ar-SA" sz="2000" dirty="0" smtClean="0"/>
              <a:t>تأکید شیلر بر این نکته است که </a:t>
            </a:r>
            <a:r>
              <a:rPr lang="ar-SA" sz="2000" dirty="0" smtClean="0">
                <a:solidFill>
                  <a:srgbClr val="0070C0"/>
                </a:solidFill>
              </a:rPr>
              <a:t>نابرابری های طبقاتی</a:t>
            </a:r>
            <a:r>
              <a:rPr lang="ar-SA" sz="2000" dirty="0" smtClean="0"/>
              <a:t>، عامل عمده ی پخش، دسترسی و قابلیت های تولید اطلاعات است.</a:t>
            </a:r>
            <a:r>
              <a:rPr lang="fa-IR" sz="2000" dirty="0" smtClean="0"/>
              <a:t> </a:t>
            </a:r>
            <a:r>
              <a:rPr lang="ar-SA" sz="2000" dirty="0" smtClean="0"/>
              <a:t>بنابراین، با توجه به جایگاه فرد در سلسله مراتب طبقاتی، فرد ممکن است در انقلاب اطلاعاتی، برنده یا بازنده باشد</a:t>
            </a:r>
            <a:r>
              <a:rPr lang="fa-IR" sz="2000" dirty="0" smtClean="0"/>
              <a:t> </a:t>
            </a:r>
            <a:r>
              <a:rPr lang="ar-SA" sz="2000" dirty="0" smtClean="0"/>
              <a:t>(وبستر، 162:1380).</a:t>
            </a:r>
            <a:endParaRPr lang="en-US" sz="2000" dirty="0" smtClean="0"/>
          </a:p>
          <a:p>
            <a:pPr>
              <a:buNone/>
            </a:pPr>
            <a:r>
              <a:rPr lang="fa-IR" sz="2000" dirty="0" smtClean="0"/>
              <a:t>           </a:t>
            </a:r>
            <a:r>
              <a:rPr lang="ar-SA" sz="2000" dirty="0" smtClean="0"/>
              <a:t>جامعه ای که در حال تجربه ی تغییرات مهمی در زمینه ی اطلاعات و ارتباطات است، جامعه ی دارای </a:t>
            </a:r>
            <a:r>
              <a:rPr lang="ar-SA" sz="2000" dirty="0" smtClean="0">
                <a:solidFill>
                  <a:srgbClr val="0070C0"/>
                </a:solidFill>
              </a:rPr>
              <a:t>نظام سرمایه داری شرکتی </a:t>
            </a:r>
            <a:r>
              <a:rPr lang="ar-SA" sz="2000" dirty="0" smtClean="0"/>
              <a:t>محسوب می شود.</a:t>
            </a:r>
            <a:endParaRPr lang="fa-IR" sz="2000" dirty="0" smtClean="0"/>
          </a:p>
          <a:p>
            <a:pPr>
              <a:buNone/>
            </a:pPr>
            <a:r>
              <a:rPr lang="fa-IR" sz="2000" dirty="0" smtClean="0"/>
              <a:t>           </a:t>
            </a:r>
            <a:r>
              <a:rPr lang="ar-SA" sz="2000" dirty="0" smtClean="0"/>
              <a:t>وی اذعان می دارد که اگرچه دولت ها در تأمین مقوله ی پشتیبانی نقش دارند، اما این </a:t>
            </a:r>
            <a:r>
              <a:rPr lang="ar-SA" sz="2000" dirty="0" smtClean="0">
                <a:solidFill>
                  <a:srgbClr val="0070C0"/>
                </a:solidFill>
              </a:rPr>
              <a:t>شرکت های فراملیتی </a:t>
            </a:r>
            <a:r>
              <a:rPr lang="ar-SA" sz="2000" dirty="0" smtClean="0"/>
              <a:t>هستند که اصلی ترین عنصر بخش </a:t>
            </a:r>
            <a:r>
              <a:rPr lang="ar-SA" sz="2000" dirty="0" smtClean="0">
                <a:solidFill>
                  <a:srgbClr val="0070C0"/>
                </a:solidFill>
              </a:rPr>
              <a:t>فناوری اطلاعات </a:t>
            </a:r>
            <a:r>
              <a:rPr lang="ar-SA" sz="2000" dirty="0" smtClean="0"/>
              <a:t>را تشکیل می دهند و به عنوان بازیگران اصلی، انتقال قدرت از دولت ملی به موجودیت فراملی را استمرار و شتاب می بخشند.</a:t>
            </a:r>
            <a:endParaRPr lang="fa-IR" sz="2000" dirty="0" smtClean="0"/>
          </a:p>
          <a:p>
            <a:pPr>
              <a:buNone/>
            </a:pPr>
            <a:r>
              <a:rPr lang="fa-IR" sz="2000" dirty="0" smtClean="0"/>
              <a:t>           </a:t>
            </a:r>
            <a:r>
              <a:rPr lang="ar-SA" sz="2000" dirty="0" smtClean="0"/>
              <a:t>شیلر، </a:t>
            </a:r>
            <a:r>
              <a:rPr lang="ar-SA" sz="2000" dirty="0" smtClean="0">
                <a:solidFill>
                  <a:srgbClr val="0070C0"/>
                </a:solidFill>
              </a:rPr>
              <a:t>جامعه ی اطلاعاتی را بازتابی از اجبارها و الزام های سرمایه داری</a:t>
            </a:r>
            <a:r>
              <a:rPr lang="ar-SA" sz="2000" dirty="0" smtClean="0"/>
              <a:t>، و در عین حال، استمرار پیشرفت های اطلاعاتی را، حمایت از سرمایه داری می داند</a:t>
            </a:r>
            <a:r>
              <a:rPr lang="fa-IR" sz="2000" dirty="0" smtClean="0"/>
              <a:t>.</a:t>
            </a:r>
          </a:p>
          <a:p>
            <a:pPr>
              <a:buNone/>
            </a:pPr>
            <a:endParaRPr lang="fa-IR"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1142984"/>
            <a:ext cx="7467600" cy="4873752"/>
          </a:xfrm>
        </p:spPr>
        <p:txBody>
          <a:bodyPr/>
          <a:lstStyle/>
          <a:p>
            <a:pPr>
              <a:buNone/>
            </a:pPr>
            <a:r>
              <a:rPr lang="fa-IR" sz="2000" dirty="0" smtClean="0"/>
              <a:t>        </a:t>
            </a:r>
          </a:p>
          <a:p>
            <a:pPr>
              <a:buNone/>
            </a:pPr>
            <a:r>
              <a:rPr lang="fa-IR" sz="2000" dirty="0" smtClean="0"/>
              <a:t>           </a:t>
            </a:r>
            <a:r>
              <a:rPr lang="ar-SA" sz="2000" dirty="0" smtClean="0">
                <a:solidFill>
                  <a:srgbClr val="C00000"/>
                </a:solidFill>
              </a:rPr>
              <a:t>فشار بازار </a:t>
            </a:r>
            <a:r>
              <a:rPr lang="ar-SA" sz="2000" dirty="0" smtClean="0"/>
              <a:t>در تعیین نوع اطلاعاتِ در حالِ تولید و این که این اطلاعات برای چه کسانی و در چه شرایطی تولید شود</a:t>
            </a:r>
            <a:r>
              <a:rPr lang="ar-SA" sz="2000" dirty="0" smtClean="0">
                <a:solidFill>
                  <a:srgbClr val="C00000"/>
                </a:solidFill>
              </a:rPr>
              <a:t>، تعیین کننده است</a:t>
            </a:r>
            <a:r>
              <a:rPr lang="ar-SA" sz="2000" dirty="0" smtClean="0"/>
              <a:t>. </a:t>
            </a:r>
            <a:endParaRPr lang="fa-IR" sz="2000" dirty="0" smtClean="0"/>
          </a:p>
          <a:p>
            <a:pPr>
              <a:buNone/>
            </a:pPr>
            <a:r>
              <a:rPr lang="fa-IR" sz="2000" dirty="0" smtClean="0"/>
              <a:t>           </a:t>
            </a:r>
          </a:p>
          <a:p>
            <a:pPr>
              <a:buNone/>
            </a:pPr>
            <a:r>
              <a:rPr lang="fa-IR" sz="2000" dirty="0" smtClean="0"/>
              <a:t>           </a:t>
            </a:r>
            <a:r>
              <a:rPr lang="ar-SA" sz="2000" dirty="0" smtClean="0"/>
              <a:t>قلمرو دیگری که انقلاب اطلاعاتی با نفوذ به زندگی روزمره ی مردم، اهداف سرمایه داری را در جامعه تأمین می کند، </a:t>
            </a:r>
            <a:r>
              <a:rPr lang="ar-SA" sz="2000" dirty="0" smtClean="0">
                <a:solidFill>
                  <a:srgbClr val="0070C0"/>
                </a:solidFill>
              </a:rPr>
              <a:t>قلمرو مصرف </a:t>
            </a:r>
            <a:r>
              <a:rPr lang="ar-SA" sz="2000" dirty="0" smtClean="0"/>
              <a:t>و ایجاد و تحکیم </a:t>
            </a:r>
            <a:r>
              <a:rPr lang="ar-SA" sz="2000" dirty="0" smtClean="0">
                <a:solidFill>
                  <a:srgbClr val="0070C0"/>
                </a:solidFill>
              </a:rPr>
              <a:t>سرمایه داری مصرفی</a:t>
            </a:r>
            <a:r>
              <a:rPr lang="ar-SA" sz="2000" dirty="0" smtClean="0"/>
              <a:t> است. </a:t>
            </a:r>
            <a:endParaRPr lang="fa-IR" sz="2000" dirty="0" smtClean="0"/>
          </a:p>
          <a:p>
            <a:pPr>
              <a:buNone/>
            </a:pPr>
            <a:r>
              <a:rPr lang="fa-IR" sz="2000" dirty="0" smtClean="0"/>
              <a:t>         </a:t>
            </a:r>
            <a:r>
              <a:rPr lang="ar-SA" sz="2000" dirty="0" smtClean="0"/>
              <a:t>وی، ناتوانی جنبش های رادیکال در اروپای غربی برای تغییر بنیادین ساختارهای سیاسی و اقتصادی جامعه را تا حدود زیادی ناشی از عدم تمایل اکثر مردم در پیوستن به فعالیت هایی می داند که ممکن است </a:t>
            </a:r>
            <a:r>
              <a:rPr lang="ar-SA" sz="2000" dirty="0" smtClean="0">
                <a:solidFill>
                  <a:srgbClr val="0070C0"/>
                </a:solidFill>
              </a:rPr>
              <a:t>مالکیت یا امید به کسب کالاهای مصرفی </a:t>
            </a:r>
            <a:r>
              <a:rPr lang="ar-SA" sz="2000" dirty="0" smtClean="0"/>
              <a:t>و پاداش ها را به مخاطره بیفکند؛ </a:t>
            </a:r>
            <a:endParaRPr lang="fa-I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7467600" cy="1428760"/>
          </a:xfrm>
        </p:spPr>
        <p:txBody>
          <a:bodyPr>
            <a:normAutofit fontScale="90000"/>
          </a:bodyPr>
          <a:lstStyle/>
          <a:p>
            <a:pPr algn="r"/>
            <a:r>
              <a:rPr lang="ar-SA" sz="2400" dirty="0" smtClean="0">
                <a:solidFill>
                  <a:srgbClr val="0070C0"/>
                </a:solidFill>
              </a:rPr>
              <a:t>وینسنت مسکو </a:t>
            </a:r>
            <a:r>
              <a:rPr lang="ar-SA" sz="2400" dirty="0" smtClean="0"/>
              <a:t>و </a:t>
            </a:r>
            <a:r>
              <a:rPr lang="ar-SA" sz="2400" dirty="0" smtClean="0">
                <a:solidFill>
                  <a:srgbClr val="0070C0"/>
                </a:solidFill>
              </a:rPr>
              <a:t>دیوید لوین </a:t>
            </a:r>
            <a:r>
              <a:rPr lang="ar-SA" sz="2400" dirty="0" smtClean="0"/>
              <a:t>در خصوص نقش اطلاعات و ارتباطات در فرایند کالایی سازی می نویسند:</a:t>
            </a:r>
            <a:r>
              <a:rPr lang="fa-IR" sz="2400" dirty="0" smtClean="0"/>
              <a:t/>
            </a:r>
            <a:br>
              <a:rPr lang="fa-IR" sz="2400" dirty="0" smtClean="0"/>
            </a:br>
            <a:r>
              <a:rPr lang="ar-SA" sz="2400" dirty="0" smtClean="0"/>
              <a:t> </a:t>
            </a:r>
            <a:r>
              <a:rPr lang="fa-IR" sz="2400" dirty="0" smtClean="0"/>
              <a:t>- </a:t>
            </a:r>
            <a:r>
              <a:rPr lang="ar-SA" sz="2400" dirty="0" smtClean="0"/>
              <a:t>فعالیت ها و فناوری های اطلاعات و ارتباطات در تمام بخش های جامعه در </a:t>
            </a:r>
            <a:r>
              <a:rPr lang="ar-SA" sz="2400" dirty="0" smtClean="0">
                <a:solidFill>
                  <a:srgbClr val="0070C0"/>
                </a:solidFill>
              </a:rPr>
              <a:t>فرایند کالایی سازی </a:t>
            </a:r>
            <a:r>
              <a:rPr lang="ar-SA" sz="2400" dirty="0" smtClean="0"/>
              <a:t>مشارکت دارند</a:t>
            </a:r>
            <a:r>
              <a:rPr lang="ar-SA" dirty="0" smtClean="0"/>
              <a:t>. </a:t>
            </a:r>
            <a:endParaRPr lang="fa-IR" dirty="0"/>
          </a:p>
        </p:txBody>
      </p:sp>
      <p:pic>
        <p:nvPicPr>
          <p:cNvPr id="12" name="Content Placeholder 11" descr="stadium_fans-300x180.jpg"/>
          <p:cNvPicPr>
            <a:picLocks noGrp="1" noChangeAspect="1"/>
          </p:cNvPicPr>
          <p:nvPr>
            <p:ph sz="quarter" idx="1"/>
          </p:nvPr>
        </p:nvPicPr>
        <p:blipFill>
          <a:blip r:embed="rId2"/>
          <a:stretch>
            <a:fillRect/>
          </a:stretch>
        </p:blipFill>
        <p:spPr>
          <a:xfrm>
            <a:off x="1500166" y="2214554"/>
            <a:ext cx="6286544" cy="385765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مطالعات پسااستعماری </a:t>
            </a:r>
            <a:r>
              <a:rPr lang="en-US" dirty="0" smtClean="0"/>
              <a:t/>
            </a:r>
            <a:br>
              <a:rPr lang="en-US" dirty="0" smtClean="0"/>
            </a:br>
            <a:endParaRPr lang="fa-IR" dirty="0"/>
          </a:p>
        </p:txBody>
      </p:sp>
      <p:sp>
        <p:nvSpPr>
          <p:cNvPr id="4" name="Content Placeholder 3"/>
          <p:cNvSpPr>
            <a:spLocks noGrp="1"/>
          </p:cNvSpPr>
          <p:nvPr>
            <p:ph sz="quarter" idx="2"/>
          </p:nvPr>
        </p:nvSpPr>
        <p:spPr/>
        <p:txBody>
          <a:bodyPr>
            <a:normAutofit/>
          </a:bodyPr>
          <a:lstStyle/>
          <a:p>
            <a:pPr>
              <a:buNone/>
            </a:pPr>
            <a:r>
              <a:rPr lang="fa-IR" sz="2000" dirty="0" smtClean="0"/>
              <a:t>   </a:t>
            </a:r>
            <a:r>
              <a:rPr lang="ar-SA" sz="2000" dirty="0" smtClean="0"/>
              <a:t>مطالعاتِ پسااستعماری، یکی از حوزه های پژوهشیِ میان رشته ای درباره ی آثار فرهنگی استعمار بر مستعمرات و آگاهی بر </a:t>
            </a:r>
            <a:r>
              <a:rPr lang="ar-SA" sz="2000" dirty="0" smtClean="0">
                <a:solidFill>
                  <a:srgbClr val="0070C0"/>
                </a:solidFill>
              </a:rPr>
              <a:t>مناسبات قدرت میان فرهنگ غرب و شرق</a:t>
            </a:r>
            <a:r>
              <a:rPr lang="ar-SA" sz="2000" dirty="0" smtClean="0"/>
              <a:t> است. </a:t>
            </a:r>
            <a:endParaRPr lang="fa-IR" sz="2000" dirty="0" smtClean="0"/>
          </a:p>
          <a:p>
            <a:pPr>
              <a:buNone/>
            </a:pPr>
            <a:r>
              <a:rPr lang="fa-IR" sz="2000" dirty="0" smtClean="0"/>
              <a:t>     </a:t>
            </a:r>
            <a:r>
              <a:rPr lang="ar-SA" sz="2000" dirty="0" smtClean="0"/>
              <a:t>مطالعاتِ پسااستعماری در تنش با دانش نهادینه شده ی موجود قرار می گیرد. </a:t>
            </a:r>
            <a:r>
              <a:rPr lang="fa-IR" sz="2000" dirty="0" smtClean="0"/>
              <a:t>و </a:t>
            </a:r>
            <a:r>
              <a:rPr lang="ar-SA" sz="2000" dirty="0" smtClean="0"/>
              <a:t>می کوشد ساختارهای تاریخی </a:t>
            </a:r>
            <a:r>
              <a:rPr lang="ar-SA" sz="2000" dirty="0" smtClean="0">
                <a:solidFill>
                  <a:srgbClr val="0070C0"/>
                </a:solidFill>
              </a:rPr>
              <a:t>تولید دانش</a:t>
            </a:r>
            <a:r>
              <a:rPr lang="ar-SA" sz="2000" dirty="0" smtClean="0"/>
              <a:t> را که ریشه در تاریخ و جغرافیای گوناگون مدرنیته دارد، از بین ببرد (و تغییر دهد)</a:t>
            </a:r>
            <a:r>
              <a:rPr lang="fa-IR" sz="2000" dirty="0" smtClean="0"/>
              <a:t>.</a:t>
            </a:r>
          </a:p>
          <a:p>
            <a:pPr>
              <a:buNone/>
            </a:pPr>
            <a:r>
              <a:rPr lang="fa-IR" sz="2000" dirty="0" smtClean="0"/>
              <a:t>   </a:t>
            </a:r>
          </a:p>
          <a:p>
            <a:endParaRPr lang="fa-IR" sz="2000" dirty="0"/>
          </a:p>
        </p:txBody>
      </p:sp>
      <p:pic>
        <p:nvPicPr>
          <p:cNvPr id="7" name="Content Placeholder 6" descr="poststructural.jpg"/>
          <p:cNvPicPr>
            <a:picLocks noGrp="1" noChangeAspect="1"/>
          </p:cNvPicPr>
          <p:nvPr>
            <p:ph sz="quarter" idx="1"/>
          </p:nvPr>
        </p:nvPicPr>
        <p:blipFill>
          <a:blip r:embed="rId2"/>
          <a:stretch>
            <a:fillRect/>
          </a:stretch>
        </p:blipFill>
        <p:spPr>
          <a:xfrm>
            <a:off x="642910" y="1428736"/>
            <a:ext cx="3071840" cy="400052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a:r>
              <a:rPr lang="fa-IR" dirty="0" smtClean="0"/>
              <a:t/>
            </a:r>
            <a:br>
              <a:rPr lang="fa-IR" dirty="0" smtClean="0"/>
            </a:br>
            <a:r>
              <a:rPr lang="fa-IR" dirty="0" smtClean="0"/>
              <a:t/>
            </a:r>
            <a:br>
              <a:rPr lang="fa-IR" dirty="0" smtClean="0"/>
            </a:br>
            <a:r>
              <a:rPr lang="fa-IR" dirty="0" smtClean="0">
                <a:solidFill>
                  <a:srgbClr val="002060"/>
                </a:solidFill>
              </a:rPr>
              <a:t>فصل هشتم:</a:t>
            </a:r>
            <a:r>
              <a:rPr lang="fa-IR" dirty="0" smtClean="0">
                <a:solidFill>
                  <a:schemeClr val="accent2">
                    <a:lumMod val="75000"/>
                  </a:schemeClr>
                </a:solidFill>
              </a:rPr>
              <a:t/>
            </a:r>
            <a:br>
              <a:rPr lang="fa-IR" dirty="0" smtClean="0">
                <a:solidFill>
                  <a:schemeClr val="accent2">
                    <a:lumMod val="75000"/>
                  </a:schemeClr>
                </a:solidFill>
              </a:rPr>
            </a:br>
            <a:r>
              <a:rPr lang="ar-SA" i="1" dirty="0" smtClean="0">
                <a:solidFill>
                  <a:schemeClr val="accent4">
                    <a:lumMod val="50000"/>
                  </a:schemeClr>
                </a:solidFill>
              </a:rPr>
              <a:t>نظریه ی اقتصاد سیاسی، صنعت فرهنگ و مطالعات پسااستعماری</a:t>
            </a:r>
            <a:r>
              <a:rPr lang="en-US" dirty="0" smtClean="0"/>
              <a:t/>
            </a:r>
            <a:br>
              <a:rPr lang="en-US" dirty="0" smtClean="0"/>
            </a:br>
            <a:endParaRPr lang="fa-IR" dirty="0"/>
          </a:p>
        </p:txBody>
      </p:sp>
      <p:sp>
        <p:nvSpPr>
          <p:cNvPr id="3" name="Subtitle 2"/>
          <p:cNvSpPr>
            <a:spLocks noGrp="1"/>
          </p:cNvSpPr>
          <p:nvPr>
            <p:ph type="subTitle" idx="1"/>
          </p:nvPr>
        </p:nvSpPr>
        <p:spPr/>
        <p:txBody>
          <a:bodyPr/>
          <a:lstStyle/>
          <a:p>
            <a:pPr algn="r"/>
            <a:r>
              <a:rPr lang="fa-IR" dirty="0" smtClean="0"/>
              <a:t>كلاس نظريه ها، دكتر داوود نعمتي اناركي</a:t>
            </a:r>
          </a:p>
          <a:p>
            <a:pPr algn="r"/>
            <a:r>
              <a:rPr lang="fa-IR" dirty="0" smtClean="0"/>
              <a:t>دانشجو: پرويز لطفي</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fa-IR" sz="2000" dirty="0" smtClean="0"/>
              <a:t>      </a:t>
            </a:r>
          </a:p>
          <a:p>
            <a:pPr>
              <a:buNone/>
            </a:pPr>
            <a:r>
              <a:rPr lang="fa-IR" sz="2000" dirty="0" smtClean="0"/>
              <a:t>     </a:t>
            </a:r>
          </a:p>
          <a:p>
            <a:pPr>
              <a:buNone/>
            </a:pPr>
            <a:endParaRPr lang="fa-IR" sz="2000" dirty="0" smtClean="0"/>
          </a:p>
          <a:p>
            <a:pPr>
              <a:buNone/>
            </a:pPr>
            <a:r>
              <a:rPr lang="fa-IR" sz="2000" dirty="0" smtClean="0"/>
              <a:t>       </a:t>
            </a:r>
            <a:r>
              <a:rPr lang="ar-SA" sz="2000" dirty="0" smtClean="0"/>
              <a:t>این رویکرد، ارزش ها و سنت های فکری و </a:t>
            </a:r>
            <a:r>
              <a:rPr lang="ar-SA" sz="2000" dirty="0" smtClean="0">
                <a:solidFill>
                  <a:srgbClr val="0070C0"/>
                </a:solidFill>
              </a:rPr>
              <a:t>ادبیات غرب </a:t>
            </a:r>
            <a:r>
              <a:rPr lang="ar-SA" sz="2000" dirty="0" smtClean="0"/>
              <a:t>را به دلیل هواداری از نوعی قوم گرایی سرکوبگر </a:t>
            </a:r>
            <a:r>
              <a:rPr lang="ar-SA" sz="2000" dirty="0" smtClean="0">
                <a:solidFill>
                  <a:srgbClr val="0070C0"/>
                </a:solidFill>
              </a:rPr>
              <a:t>مقصر می داند</a:t>
            </a:r>
            <a:r>
              <a:rPr lang="ar-SA" sz="2000" dirty="0" smtClean="0"/>
              <a:t>؛ چرا که الگوهای اندیشه ی غربی و نیز ادبیات آن، بر فرهنگ جهان مسلط است و سنت ها و صورت های فرهنگیِ </a:t>
            </a:r>
            <a:r>
              <a:rPr lang="ar-SA" sz="2000" dirty="0" smtClean="0">
                <a:solidFill>
                  <a:srgbClr val="0070C0"/>
                </a:solidFill>
              </a:rPr>
              <a:t>زندگی و بیان غیرغربی </a:t>
            </a:r>
            <a:r>
              <a:rPr lang="ar-SA" sz="2000" dirty="0" smtClean="0"/>
              <a:t>را به </a:t>
            </a:r>
            <a:r>
              <a:rPr lang="ar-SA" sz="2000" dirty="0" smtClean="0">
                <a:solidFill>
                  <a:srgbClr val="0070C0"/>
                </a:solidFill>
              </a:rPr>
              <a:t>حاشیه می راند یا نادیده می گیرد</a:t>
            </a:r>
            <a:r>
              <a:rPr lang="ar-SA" sz="2000" dirty="0" smtClean="0"/>
              <a:t>.</a:t>
            </a:r>
            <a:endParaRPr lang="fa-IR" sz="2000" dirty="0" smtClean="0"/>
          </a:p>
          <a:p>
            <a:pPr>
              <a:buNone/>
            </a:pPr>
            <a:r>
              <a:rPr lang="fa-IR" sz="2000" dirty="0" smtClean="0"/>
              <a:t>        </a:t>
            </a:r>
            <a:r>
              <a:rPr lang="ar-SA" sz="2000" dirty="0" smtClean="0"/>
              <a:t>مطالعات پسااستعماری مستلزم پذیرش نوعی </a:t>
            </a:r>
            <a:r>
              <a:rPr lang="ar-SA" sz="2000" dirty="0" smtClean="0">
                <a:solidFill>
                  <a:srgbClr val="0070C0"/>
                </a:solidFill>
              </a:rPr>
              <a:t>موضع فلسفی واسازانه </a:t>
            </a:r>
            <a:r>
              <a:rPr lang="ar-SA" sz="2000" dirty="0" smtClean="0"/>
              <a:t>نسبت به متافیزیک یکسان انگار و عقل مدار است که اساس </a:t>
            </a:r>
            <a:r>
              <a:rPr lang="ar-SA" sz="2000" dirty="0" smtClean="0">
                <a:solidFill>
                  <a:srgbClr val="0070C0"/>
                </a:solidFill>
              </a:rPr>
              <a:t>دانش غربی </a:t>
            </a:r>
            <a:r>
              <a:rPr lang="ar-SA" sz="2000" dirty="0" smtClean="0"/>
              <a:t>را تشکیل می دهند (اسپیواک، 1988).</a:t>
            </a:r>
            <a:endParaRPr lang="fa-IR" sz="2000" dirty="0" smtClean="0"/>
          </a:p>
          <a:p>
            <a:pPr>
              <a:buNone/>
            </a:pPr>
            <a:r>
              <a:rPr lang="fa-IR" sz="2000" dirty="0" smtClean="0"/>
              <a:t>       </a:t>
            </a:r>
            <a:endParaRPr lang="en-US" sz="2000" dirty="0" smtClean="0"/>
          </a:p>
          <a:p>
            <a:pPr>
              <a:buNone/>
            </a:pP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543824" cy="2400304"/>
          </a:xfrm>
        </p:spPr>
        <p:txBody>
          <a:bodyPr/>
          <a:lstStyle/>
          <a:p>
            <a:pPr>
              <a:buNone/>
            </a:pPr>
            <a:r>
              <a:rPr lang="fa-IR" dirty="0" smtClean="0"/>
              <a:t>      </a:t>
            </a:r>
            <a:r>
              <a:rPr lang="ar-SA" sz="2000" dirty="0" smtClean="0"/>
              <a:t>لیلا گاندی(1) (1388)، </a:t>
            </a:r>
            <a:r>
              <a:rPr lang="ar-SA" sz="2000" dirty="0" smtClean="0">
                <a:solidFill>
                  <a:srgbClr val="0070C0"/>
                </a:solidFill>
              </a:rPr>
              <a:t>هدفِ نقدِ پسااستعماری</a:t>
            </a:r>
            <a:r>
              <a:rPr lang="ar-SA" sz="2000" dirty="0" smtClean="0"/>
              <a:t> بر هژمونی فرهنگی دانش های اروپایی را </a:t>
            </a:r>
            <a:r>
              <a:rPr lang="ar-SA" sz="2000" dirty="0" smtClean="0">
                <a:solidFill>
                  <a:srgbClr val="0070C0"/>
                </a:solidFill>
              </a:rPr>
              <a:t>تأکید دوباره بر ارزش و عاملیت معرفت شناختیِ جهان غیراروپایی </a:t>
            </a:r>
            <a:r>
              <a:rPr lang="ar-SA" sz="2000" dirty="0" smtClean="0"/>
              <a:t>می داند.</a:t>
            </a:r>
            <a:endParaRPr lang="en-US" dirty="0" smtClean="0"/>
          </a:p>
          <a:p>
            <a:pPr>
              <a:buNone/>
            </a:pPr>
            <a:r>
              <a:rPr lang="fa-IR" dirty="0" smtClean="0"/>
              <a:t>      </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86700" cy="4572000"/>
          </a:xfrm>
        </p:spPr>
        <p:txBody>
          <a:bodyPr/>
          <a:lstStyle/>
          <a:p>
            <a:pPr>
              <a:buNone/>
            </a:pPr>
            <a:r>
              <a:rPr lang="fa-IR" sz="2000" dirty="0" smtClean="0"/>
              <a:t>     </a:t>
            </a:r>
          </a:p>
          <a:p>
            <a:pPr>
              <a:buNone/>
            </a:pPr>
            <a:endParaRPr lang="fa-IR" sz="2000" dirty="0" smtClean="0"/>
          </a:p>
          <a:p>
            <a:pPr>
              <a:lnSpc>
                <a:spcPct val="150000"/>
              </a:lnSpc>
              <a:buNone/>
            </a:pPr>
            <a:r>
              <a:rPr lang="fa-IR" sz="2000" dirty="0" smtClean="0"/>
              <a:t>           </a:t>
            </a:r>
            <a:r>
              <a:rPr lang="fa-IR" dirty="0" smtClean="0"/>
              <a:t>  </a:t>
            </a:r>
            <a:r>
              <a:rPr lang="ar-SA" dirty="0" smtClean="0">
                <a:solidFill>
                  <a:srgbClr val="0070C0"/>
                </a:solidFill>
              </a:rPr>
              <a:t>بنیتا پَری</a:t>
            </a:r>
            <a:r>
              <a:rPr lang="ar-SA" dirty="0" smtClean="0"/>
              <a:t>، این بازاندیشی جدی و پرشوری که نقد را محور قرار می دهد و درصدد تضعیف متون نوشته شده توسط قدرت های استعماری و نیز فاصله گرفتن از مفاهیم نظریه ی ضداستعماری است، «</a:t>
            </a:r>
            <a:r>
              <a:rPr lang="ar-SA" dirty="0" smtClean="0">
                <a:solidFill>
                  <a:srgbClr val="0070C0"/>
                </a:solidFill>
              </a:rPr>
              <a:t>تحلیل گفتمان استعماری</a:t>
            </a:r>
            <a:r>
              <a:rPr lang="ar-SA" dirty="0" smtClean="0"/>
              <a:t>» می نامد.</a:t>
            </a:r>
            <a:endParaRPr lang="fa-IR" dirty="0" smtClean="0"/>
          </a:p>
          <a:p>
            <a:pPr>
              <a:buNone/>
            </a:pPr>
            <a:r>
              <a:rPr lang="fa-IR" sz="2000" dirty="0" smtClean="0"/>
              <a:t>  </a:t>
            </a:r>
            <a:endParaRPr lang="en-US" sz="2000" dirty="0" smtClean="0"/>
          </a:p>
          <a:p>
            <a:pPr>
              <a:buNone/>
            </a:pP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omi baba.jpg"/>
          <p:cNvPicPr>
            <a:picLocks noGrp="1" noChangeAspect="1"/>
          </p:cNvPicPr>
          <p:nvPr>
            <p:ph sz="quarter" idx="1"/>
          </p:nvPr>
        </p:nvPicPr>
        <p:blipFill>
          <a:blip r:embed="rId2"/>
          <a:stretch>
            <a:fillRect/>
          </a:stretch>
        </p:blipFill>
        <p:spPr>
          <a:xfrm>
            <a:off x="428596" y="1428736"/>
            <a:ext cx="4357718" cy="3429023"/>
          </a:xfrm>
        </p:spPr>
      </p:pic>
      <p:sp>
        <p:nvSpPr>
          <p:cNvPr id="4" name="Content Placeholder 3"/>
          <p:cNvSpPr>
            <a:spLocks noGrp="1"/>
          </p:cNvSpPr>
          <p:nvPr>
            <p:ph sz="quarter" idx="2"/>
          </p:nvPr>
        </p:nvSpPr>
        <p:spPr>
          <a:xfrm>
            <a:off x="4643438" y="1142984"/>
            <a:ext cx="3657600" cy="4572000"/>
          </a:xfrm>
        </p:spPr>
        <p:txBody>
          <a:bodyPr/>
          <a:lstStyle/>
          <a:p>
            <a:pPr>
              <a:buNone/>
            </a:pPr>
            <a:r>
              <a:rPr lang="fa-IR" dirty="0" smtClean="0"/>
              <a:t>      </a:t>
            </a:r>
            <a:r>
              <a:rPr lang="ar-SA" dirty="0" smtClean="0"/>
              <a:t>هومی بابا می نویسد: رویکردهای پسااستعماری از دل </a:t>
            </a:r>
            <a:r>
              <a:rPr lang="ar-SA" dirty="0" smtClean="0">
                <a:solidFill>
                  <a:srgbClr val="0070C0"/>
                </a:solidFill>
              </a:rPr>
              <a:t>شواهد استعماری کشورهای جهان سوم </a:t>
            </a:r>
            <a:r>
              <a:rPr lang="ar-SA" dirty="0" smtClean="0"/>
              <a:t>و گفتمان های اقلیت های درون تقسیمات جغرافیایی شرق و غرب، شمال و جنوب پدیدار شده اند... </a:t>
            </a:r>
            <a:endParaRPr lang="fa-IR" dirty="0" smtClean="0"/>
          </a:p>
          <a:p>
            <a:pPr>
              <a:buNone/>
            </a:pPr>
            <a:r>
              <a:rPr lang="fa-IR" dirty="0" smtClean="0"/>
              <a:t>    </a:t>
            </a:r>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357290" y="1600200"/>
            <a:ext cx="6215106" cy="3257560"/>
          </a:xfrm>
        </p:spPr>
        <p:txBody>
          <a:bodyPr>
            <a:normAutofit/>
          </a:bodyPr>
          <a:lstStyle/>
          <a:p>
            <a:pPr>
              <a:buNone/>
            </a:pPr>
            <a:r>
              <a:rPr lang="fa-IR" sz="2000" dirty="0" smtClean="0"/>
              <a:t>   </a:t>
            </a:r>
            <a:r>
              <a:rPr lang="ar-SA" dirty="0" smtClean="0"/>
              <a:t>آشیس ناندی </a:t>
            </a:r>
            <a:r>
              <a:rPr lang="ar-SA" sz="2000" dirty="0" smtClean="0"/>
              <a:t>می نویسد:</a:t>
            </a:r>
            <a:endParaRPr lang="fa-IR" sz="2000" dirty="0" smtClean="0"/>
          </a:p>
          <a:p>
            <a:pPr>
              <a:buNone/>
            </a:pPr>
            <a:r>
              <a:rPr lang="fa-IR" sz="2000" dirty="0" smtClean="0"/>
              <a:t> </a:t>
            </a:r>
            <a:r>
              <a:rPr lang="ar-SA" sz="2000" dirty="0" smtClean="0"/>
              <a:t> «استعمارگری، </a:t>
            </a:r>
            <a:r>
              <a:rPr lang="ar-SA" sz="2000" dirty="0" smtClean="0">
                <a:solidFill>
                  <a:srgbClr val="0070C0"/>
                </a:solidFill>
              </a:rPr>
              <a:t>علاوه بر بدن ها، اذهان را نیز استعمار می کند</a:t>
            </a:r>
            <a:r>
              <a:rPr lang="ar-SA" sz="2000" dirty="0" smtClean="0"/>
              <a:t>، و نیروهایی را در درون جوامع مستعمره رها می سازد تا اولویت های فرهنگی آن ها را یک بار برای همیشه تغییر دهد. در این فرایند، استعمارگری به تعمیم مفهوم غرب مدرن، از موجودیتی جغرافیایی و زمانی به </a:t>
            </a:r>
            <a:r>
              <a:rPr lang="ar-SA" sz="2000" dirty="0" smtClean="0">
                <a:solidFill>
                  <a:srgbClr val="0070C0"/>
                </a:solidFill>
              </a:rPr>
              <a:t>مقوله ای روانشناختی</a:t>
            </a:r>
            <a:r>
              <a:rPr lang="ar-SA" sz="2000" dirty="0" smtClean="0"/>
              <a:t>، یاری می رساند. غرب اکنون همه جا هست؛ در درون غرب و خارج از آن، در ساختارها و در اذهان»</a:t>
            </a:r>
            <a:r>
              <a:rPr lang="fa-IR" sz="2000" dirty="0" smtClean="0"/>
              <a:t>.</a:t>
            </a:r>
            <a:r>
              <a:rPr lang="ar-SA" sz="2000" dirty="0" smtClean="0"/>
              <a:t> </a:t>
            </a:r>
            <a:endParaRPr lang="fa-IR" sz="2000" dirty="0" smtClean="0"/>
          </a:p>
          <a:p>
            <a:pPr>
              <a:buNone/>
            </a:pPr>
            <a:r>
              <a:rPr lang="fa-IR" sz="2000" dirty="0" smtClean="0"/>
              <a:t>   </a:t>
            </a:r>
            <a:endParaRPr lang="fa-I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7467600" cy="1143000"/>
          </a:xfrm>
        </p:spPr>
        <p:txBody>
          <a:bodyPr/>
          <a:lstStyle/>
          <a:p>
            <a:pPr algn="r"/>
            <a:r>
              <a:rPr lang="ar-SA" b="1" dirty="0" smtClean="0"/>
              <a:t>ارتباطات و امپریالیسم فرهنگی: سلطه ی غرب بر شرق </a:t>
            </a:r>
            <a:r>
              <a:rPr lang="en-US" dirty="0" smtClean="0"/>
              <a:t/>
            </a:r>
            <a:br>
              <a:rPr lang="en-US" dirty="0" smtClean="0"/>
            </a:br>
            <a:endParaRPr lang="fa-IR" dirty="0"/>
          </a:p>
        </p:txBody>
      </p:sp>
      <p:sp>
        <p:nvSpPr>
          <p:cNvPr id="3" name="Content Placeholder 2"/>
          <p:cNvSpPr>
            <a:spLocks noGrp="1"/>
          </p:cNvSpPr>
          <p:nvPr>
            <p:ph sz="quarter" idx="1"/>
          </p:nvPr>
        </p:nvSpPr>
        <p:spPr>
          <a:xfrm>
            <a:off x="428596" y="1428736"/>
            <a:ext cx="7467600" cy="4873752"/>
          </a:xfrm>
        </p:spPr>
        <p:txBody>
          <a:bodyPr/>
          <a:lstStyle/>
          <a:p>
            <a:pPr>
              <a:buNone/>
            </a:pPr>
            <a:r>
              <a:rPr lang="fa-IR" dirty="0" smtClean="0"/>
              <a:t>      </a:t>
            </a:r>
            <a:r>
              <a:rPr lang="ar-SA" sz="2000" dirty="0" smtClean="0"/>
              <a:t>امپریالیسم مبتنی بر </a:t>
            </a:r>
            <a:r>
              <a:rPr lang="ar-SA" sz="2000" dirty="0" smtClean="0">
                <a:solidFill>
                  <a:srgbClr val="0070C0"/>
                </a:solidFill>
              </a:rPr>
              <a:t>روابط فرادستی و فرودستی </a:t>
            </a:r>
            <a:r>
              <a:rPr lang="ar-SA" sz="2000" dirty="0" smtClean="0"/>
              <a:t>در سطح جهان میان کشورهای صاحب ثروت و قدرت از یک طرف و کشورهای توسعه نیافته و فاقد ثروت و قدرت از طرف دیگر، و </a:t>
            </a:r>
            <a:r>
              <a:rPr lang="ar-SA" sz="2000" dirty="0" smtClean="0">
                <a:solidFill>
                  <a:srgbClr val="0070C0"/>
                </a:solidFill>
              </a:rPr>
              <a:t>ملازم سرمایه داری </a:t>
            </a:r>
            <a:r>
              <a:rPr lang="ar-SA" sz="2000" dirty="0" smtClean="0"/>
              <a:t>است. </a:t>
            </a:r>
            <a:endParaRPr lang="fa-IR" sz="2000" dirty="0" smtClean="0"/>
          </a:p>
          <a:p>
            <a:pPr>
              <a:buNone/>
            </a:pPr>
            <a:r>
              <a:rPr lang="fa-IR" sz="2000" dirty="0" smtClean="0"/>
              <a:t>      </a:t>
            </a:r>
          </a:p>
          <a:p>
            <a:pPr>
              <a:buNone/>
            </a:pPr>
            <a:r>
              <a:rPr lang="fa-IR" sz="2000" dirty="0" smtClean="0">
                <a:solidFill>
                  <a:srgbClr val="0070C0"/>
                </a:solidFill>
              </a:rPr>
              <a:t>       </a:t>
            </a:r>
            <a:r>
              <a:rPr lang="ar-SA" sz="2000" dirty="0" smtClean="0">
                <a:solidFill>
                  <a:srgbClr val="0070C0"/>
                </a:solidFill>
              </a:rPr>
              <a:t>امپریالیسم فرهنگی</a:t>
            </a:r>
            <a:r>
              <a:rPr lang="ar-SA" sz="2000" dirty="0" smtClean="0"/>
              <a:t>، اشاره به شیوه هایی است که طی آن انتقال برخی از محصولات، مُد و سبک زندگی از کشورهای فرادست به کشورهای فرودست و بازارهای وابسته صورت می گیرد و به </a:t>
            </a:r>
            <a:r>
              <a:rPr lang="ar-SA" sz="2000" dirty="0" smtClean="0">
                <a:solidFill>
                  <a:srgbClr val="0070C0"/>
                </a:solidFill>
              </a:rPr>
              <a:t>ایجاد الگوهای خاص تقاضا و مصرف </a:t>
            </a:r>
            <a:r>
              <a:rPr lang="ar-SA" sz="2000" dirty="0" smtClean="0"/>
              <a:t>می انجامد.</a:t>
            </a:r>
            <a:endParaRPr lang="fa-IR" sz="2000" dirty="0" smtClean="0"/>
          </a:p>
          <a:p>
            <a:pPr>
              <a:buNone/>
            </a:pPr>
            <a:r>
              <a:rPr lang="fa-IR" sz="2000" dirty="0" smtClean="0"/>
              <a:t>    </a:t>
            </a:r>
          </a:p>
          <a:p>
            <a:pPr>
              <a:buNone/>
            </a:pPr>
            <a:r>
              <a:rPr lang="fa-IR" sz="2000" dirty="0" smtClean="0"/>
              <a:t>      </a:t>
            </a:r>
            <a:r>
              <a:rPr lang="ar-SA" sz="2000" dirty="0" smtClean="0"/>
              <a:t> </a:t>
            </a:r>
            <a:r>
              <a:rPr lang="ar-SA" sz="2000" dirty="0" smtClean="0">
                <a:solidFill>
                  <a:srgbClr val="0070C0"/>
                </a:solidFill>
              </a:rPr>
              <a:t>ارتباطات و رسانه </a:t>
            </a:r>
            <a:r>
              <a:rPr lang="ar-SA" sz="2000" dirty="0" smtClean="0"/>
              <a:t>یکی از تأثیرگذارترین ابزارهای نهادی هستند که این فرایند را تسریع و سازماندهی می کنند. </a:t>
            </a:r>
            <a:r>
              <a:rPr lang="fa-IR" sz="2000" dirty="0" smtClean="0"/>
              <a:t> </a:t>
            </a:r>
          </a:p>
          <a:p>
            <a:pPr>
              <a:buNone/>
            </a:pPr>
            <a:r>
              <a:rPr lang="fa-IR" sz="2000" dirty="0" smtClean="0"/>
              <a:t>     </a:t>
            </a:r>
          </a:p>
          <a:p>
            <a:pPr>
              <a:buNone/>
            </a:pPr>
            <a:r>
              <a:rPr lang="fa-IR" sz="2000" dirty="0" smtClean="0"/>
              <a:t>        </a:t>
            </a:r>
            <a:r>
              <a:rPr lang="ar-SA" sz="2000" dirty="0" smtClean="0"/>
              <a:t>فعالیت های اقتصادی برای کسب سود سبب شد که ا</a:t>
            </a:r>
            <a:r>
              <a:rPr lang="ar-SA" sz="2000" dirty="0" smtClean="0">
                <a:solidFill>
                  <a:srgbClr val="0070C0"/>
                </a:solidFill>
              </a:rPr>
              <a:t>رزش مبادله بر ارزش استفاده </a:t>
            </a:r>
            <a:r>
              <a:rPr lang="ar-SA" sz="2000" dirty="0" smtClean="0"/>
              <a:t>برتری یابد و به انباشت سرمایه منتهی شود(معتمدنژاد، 1371).</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357290" y="357166"/>
            <a:ext cx="7000924" cy="3357586"/>
          </a:xfrm>
        </p:spPr>
        <p:txBody>
          <a:bodyPr/>
          <a:lstStyle/>
          <a:p>
            <a:pPr>
              <a:buNone/>
            </a:pPr>
            <a:r>
              <a:rPr lang="fa-IR" sz="2000" dirty="0" smtClean="0"/>
              <a:t>       </a:t>
            </a:r>
          </a:p>
          <a:p>
            <a:pPr>
              <a:buNone/>
            </a:pPr>
            <a:r>
              <a:rPr lang="ar-SA" sz="2000" dirty="0" smtClean="0"/>
              <a:t>ژاک آتالی</a:t>
            </a:r>
            <a:r>
              <a:rPr lang="fa-IR" sz="2000" dirty="0" smtClean="0"/>
              <a:t> </a:t>
            </a:r>
            <a:r>
              <a:rPr lang="ar-SA" sz="2000" dirty="0" smtClean="0"/>
              <a:t>فرانسوی در کتاب سه جهان، ضمن تقسیم بندی تاریخ بشریت، سه نظم را از هم تفکیک می کند:</a:t>
            </a:r>
            <a:endParaRPr lang="fa-IR" sz="2000" dirty="0" smtClean="0"/>
          </a:p>
          <a:p>
            <a:pPr>
              <a:buNone/>
            </a:pPr>
            <a:r>
              <a:rPr lang="ar-SA" sz="2000" dirty="0" smtClean="0"/>
              <a:t> 1. نظم آیینی</a:t>
            </a:r>
            <a:r>
              <a:rPr lang="fa-IR" sz="2000" dirty="0" smtClean="0"/>
              <a:t>؛  </a:t>
            </a:r>
            <a:r>
              <a:rPr lang="ar-SA" sz="2000" dirty="0" smtClean="0"/>
              <a:t>بر اسطوره متکی بود</a:t>
            </a:r>
            <a:endParaRPr lang="fa-IR" sz="2000" dirty="0" smtClean="0"/>
          </a:p>
          <a:p>
            <a:pPr>
              <a:buNone/>
            </a:pPr>
            <a:r>
              <a:rPr lang="ar-SA" sz="2000" dirty="0" smtClean="0"/>
              <a:t> 2. نظم امپراتوری</a:t>
            </a:r>
            <a:r>
              <a:rPr lang="fa-IR" sz="2000" dirty="0" smtClean="0"/>
              <a:t>؛ </a:t>
            </a:r>
            <a:r>
              <a:rPr lang="ar-SA" sz="2000" dirty="0" smtClean="0"/>
              <a:t>بر قدرت متکی بود</a:t>
            </a:r>
            <a:endParaRPr lang="fa-IR" sz="2000" dirty="0" smtClean="0"/>
          </a:p>
          <a:p>
            <a:pPr>
              <a:buNone/>
            </a:pPr>
            <a:r>
              <a:rPr lang="ar-SA" sz="2000" dirty="0" smtClean="0"/>
              <a:t> 3. نظم سوداگری</a:t>
            </a:r>
            <a:r>
              <a:rPr lang="fa-IR" sz="2000" dirty="0" smtClean="0"/>
              <a:t>؛ </a:t>
            </a:r>
            <a:r>
              <a:rPr lang="ar-SA" sz="2000" dirty="0" smtClean="0"/>
              <a:t>بعد از رنسانس به وجود آمد بر اشیا و کالا استوار است. </a:t>
            </a:r>
            <a:r>
              <a:rPr lang="ar-SA" sz="2000" dirty="0" smtClean="0">
                <a:solidFill>
                  <a:srgbClr val="0070C0"/>
                </a:solidFill>
              </a:rPr>
              <a:t>زبانش، زبان پول است</a:t>
            </a:r>
            <a:r>
              <a:rPr lang="ar-SA" sz="2000" dirty="0" smtClean="0"/>
              <a:t>، و جز به پول و کالا، به چیزی نمی اندیشد.</a:t>
            </a:r>
            <a:endParaRPr lang="en-US" sz="2000" dirty="0" smtClean="0"/>
          </a:p>
          <a:p>
            <a:pPr>
              <a:buNone/>
            </a:pPr>
            <a:endParaRPr lang="fa-IR" dirty="0"/>
          </a:p>
        </p:txBody>
      </p:sp>
      <p:pic>
        <p:nvPicPr>
          <p:cNvPr id="6" name="Content Placeholder 5" descr="220px-Jacques_Attali.jpg"/>
          <p:cNvPicPr>
            <a:picLocks noGrp="1" noChangeAspect="1"/>
          </p:cNvPicPr>
          <p:nvPr>
            <p:ph sz="quarter" idx="2"/>
          </p:nvPr>
        </p:nvPicPr>
        <p:blipFill>
          <a:blip r:embed="rId2"/>
          <a:stretch>
            <a:fillRect/>
          </a:stretch>
        </p:blipFill>
        <p:spPr>
          <a:xfrm>
            <a:off x="500034" y="2857496"/>
            <a:ext cx="2697291" cy="3786214"/>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wallerstein.jpg"/>
          <p:cNvPicPr>
            <a:picLocks noGrp="1" noChangeAspect="1"/>
          </p:cNvPicPr>
          <p:nvPr>
            <p:ph sz="quarter" idx="1"/>
          </p:nvPr>
        </p:nvPicPr>
        <p:blipFill>
          <a:blip r:embed="rId2"/>
          <a:stretch>
            <a:fillRect/>
          </a:stretch>
        </p:blipFill>
        <p:spPr>
          <a:xfrm>
            <a:off x="714348" y="1071546"/>
            <a:ext cx="3714776" cy="4786346"/>
          </a:xfrm>
        </p:spPr>
      </p:pic>
      <p:sp>
        <p:nvSpPr>
          <p:cNvPr id="4" name="Content Placeholder 3"/>
          <p:cNvSpPr>
            <a:spLocks noGrp="1"/>
          </p:cNvSpPr>
          <p:nvPr>
            <p:ph sz="quarter" idx="2"/>
          </p:nvPr>
        </p:nvSpPr>
        <p:spPr/>
        <p:txBody>
          <a:bodyPr>
            <a:normAutofit/>
          </a:bodyPr>
          <a:lstStyle/>
          <a:p>
            <a:pPr>
              <a:buNone/>
            </a:pPr>
            <a:r>
              <a:rPr lang="fa-IR" sz="2000" dirty="0" smtClean="0"/>
              <a:t> </a:t>
            </a:r>
          </a:p>
          <a:p>
            <a:pPr>
              <a:buNone/>
            </a:pPr>
            <a:r>
              <a:rPr lang="fa-IR" sz="2000" dirty="0" smtClean="0"/>
              <a:t>       </a:t>
            </a:r>
            <a:r>
              <a:rPr lang="ar-SA" sz="2000" dirty="0" smtClean="0"/>
              <a:t>ایمانوئل والرشتاین</a:t>
            </a:r>
            <a:r>
              <a:rPr lang="fa-IR" sz="2000" dirty="0" smtClean="0"/>
              <a:t> </a:t>
            </a:r>
            <a:r>
              <a:rPr lang="ar-SA" sz="2000" dirty="0" smtClean="0"/>
              <a:t>آخرین نظام  در تاریخ بشررا </a:t>
            </a:r>
            <a:r>
              <a:rPr lang="ar-SA" sz="2000" dirty="0" smtClean="0">
                <a:solidFill>
                  <a:srgbClr val="0070C0"/>
                </a:solidFill>
              </a:rPr>
              <a:t>جهان نظام نوین سرمایه داری</a:t>
            </a:r>
            <a:r>
              <a:rPr lang="ar-SA" sz="2000" dirty="0" smtClean="0"/>
              <a:t> نامگذاری می کند. </a:t>
            </a:r>
            <a:endParaRPr lang="fa-IR" sz="2000" dirty="0" smtClean="0"/>
          </a:p>
          <a:p>
            <a:pPr>
              <a:buNone/>
            </a:pPr>
            <a:r>
              <a:rPr lang="fa-IR" sz="2000" dirty="0" smtClean="0"/>
              <a:t>      - </a:t>
            </a:r>
            <a:r>
              <a:rPr lang="ar-SA" sz="2000" dirty="0" smtClean="0"/>
              <a:t>جهان نظام نوین</a:t>
            </a:r>
            <a:r>
              <a:rPr lang="fa-IR" sz="2000" dirty="0" smtClean="0"/>
              <a:t> </a:t>
            </a:r>
            <a:r>
              <a:rPr lang="ar-SA" sz="2000" dirty="0" smtClean="0">
                <a:solidFill>
                  <a:srgbClr val="0070C0"/>
                </a:solidFill>
              </a:rPr>
              <a:t>ماهیت اقتصادی </a:t>
            </a:r>
            <a:r>
              <a:rPr lang="ar-SA" sz="2000" dirty="0" smtClean="0"/>
              <a:t>دارد.</a:t>
            </a:r>
            <a:endParaRPr lang="en-US" sz="2000" dirty="0" smtClean="0"/>
          </a:p>
          <a:p>
            <a:pPr>
              <a:buNone/>
            </a:pPr>
            <a:r>
              <a:rPr lang="fa-IR" sz="2000" dirty="0" smtClean="0"/>
              <a:t>     </a:t>
            </a:r>
            <a:endParaRPr lang="fa-IR"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500042"/>
            <a:ext cx="3657600" cy="5929354"/>
          </a:xfrm>
        </p:spPr>
        <p:txBody>
          <a:bodyPr>
            <a:normAutofit fontScale="92500"/>
          </a:bodyPr>
          <a:lstStyle/>
          <a:p>
            <a:pPr>
              <a:buNone/>
            </a:pPr>
            <a:r>
              <a:rPr lang="fa-IR" sz="2200" dirty="0" smtClean="0"/>
              <a:t>        </a:t>
            </a:r>
            <a:r>
              <a:rPr lang="fa-IR" sz="2200" b="1" dirty="0" smtClean="0"/>
              <a:t>ادوارد </a:t>
            </a:r>
            <a:r>
              <a:rPr lang="ar-SA" sz="2200" b="1" dirty="0" smtClean="0"/>
              <a:t>سعید</a:t>
            </a:r>
            <a:r>
              <a:rPr lang="fa-IR" sz="2200" b="1" dirty="0" smtClean="0"/>
              <a:t> </a:t>
            </a:r>
            <a:r>
              <a:rPr lang="ar-SA" sz="2200" dirty="0" smtClean="0"/>
              <a:t>معتقد است امپریالیسم و استعمار، تنها یک فعالیت ساده ی انباشت سرمایه و کسب سود نیست، بلکه هر دو با صورت های مؤثر و نافذ ایدئولوژیک حمایت می شوند و از پنداره های خاصی استفاده می کنند؛ پنداره هایی مانند این باور که </a:t>
            </a:r>
            <a:r>
              <a:rPr lang="ar-SA" sz="2200" dirty="0" smtClean="0">
                <a:solidFill>
                  <a:srgbClr val="0070C0"/>
                </a:solidFill>
              </a:rPr>
              <a:t>سرزمین ها و آدم های مشخصی وجود دارند که نیاز به سلطه دارند </a:t>
            </a:r>
            <a:r>
              <a:rPr lang="ar-SA" sz="2200" dirty="0" smtClean="0"/>
              <a:t>و به همان اندازه نیز تمنای دانشی که با سلطه مربوط است.</a:t>
            </a:r>
            <a:endParaRPr lang="fa-IR" sz="2200" dirty="0" smtClean="0"/>
          </a:p>
          <a:p>
            <a:pPr>
              <a:buNone/>
            </a:pPr>
            <a:r>
              <a:rPr lang="fa-IR" sz="2200" dirty="0" smtClean="0"/>
              <a:t>       ”</a:t>
            </a:r>
            <a:r>
              <a:rPr lang="ar-SA" sz="2200" dirty="0" smtClean="0"/>
              <a:t> امپراطوری، از طریق </a:t>
            </a:r>
            <a:r>
              <a:rPr lang="ar-SA" sz="2200" dirty="0" smtClean="0">
                <a:solidFill>
                  <a:srgbClr val="C00000"/>
                </a:solidFill>
              </a:rPr>
              <a:t>فرهنگ</a:t>
            </a:r>
            <a:r>
              <a:rPr lang="ar-SA" sz="2200" dirty="0" smtClean="0"/>
              <a:t>، سلطه خود را نهادینه و این ایده را ترویج می کند</a:t>
            </a:r>
            <a:r>
              <a:rPr lang="fa-IR" sz="2200" dirty="0" smtClean="0"/>
              <a:t>.“</a:t>
            </a:r>
          </a:p>
          <a:p>
            <a:pPr>
              <a:buNone/>
            </a:pPr>
            <a:r>
              <a:rPr lang="fa-IR" sz="2000" dirty="0" smtClean="0"/>
              <a:t>        </a:t>
            </a:r>
            <a:r>
              <a:rPr lang="ar-SA" sz="2200" dirty="0" smtClean="0"/>
              <a:t>هدف امپریالیسم فرهنگی با توجه به نظام ارتباطات جهانی امروز، فائق آمدن بر مقاومت است و نه اشغالِ نظامیِ کشورهای دیگر</a:t>
            </a:r>
            <a:r>
              <a:rPr lang="ar-SA" sz="2000" dirty="0" smtClean="0"/>
              <a:t>.</a:t>
            </a:r>
            <a:endParaRPr lang="fa-IR" sz="2000" dirty="0" smtClean="0"/>
          </a:p>
        </p:txBody>
      </p:sp>
      <p:pic>
        <p:nvPicPr>
          <p:cNvPr id="6" name="Content Placeholder 5" descr="edward_said_____2.jpg"/>
          <p:cNvPicPr>
            <a:picLocks noGrp="1" noChangeAspect="1"/>
          </p:cNvPicPr>
          <p:nvPr>
            <p:ph sz="quarter" idx="2"/>
          </p:nvPr>
        </p:nvPicPr>
        <p:blipFill>
          <a:blip r:embed="rId2"/>
          <a:stretch>
            <a:fillRect/>
          </a:stretch>
        </p:blipFill>
        <p:spPr>
          <a:xfrm>
            <a:off x="4214810" y="928670"/>
            <a:ext cx="3786214" cy="507209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7467600" cy="1143000"/>
          </a:xfrm>
        </p:spPr>
        <p:txBody>
          <a:bodyPr/>
          <a:lstStyle/>
          <a:p>
            <a:pPr algn="r"/>
            <a:r>
              <a:rPr lang="fa-IR" dirty="0" smtClean="0"/>
              <a:t>خسته نباشيد</a:t>
            </a:r>
            <a:endParaRPr lang="fa-IR" dirty="0"/>
          </a:p>
        </p:txBody>
      </p:sp>
      <p:pic>
        <p:nvPicPr>
          <p:cNvPr id="7" name="Content Placeholder 6" descr="hewraman.jpg"/>
          <p:cNvPicPr>
            <a:picLocks noGrp="1" noChangeAspect="1"/>
          </p:cNvPicPr>
          <p:nvPr>
            <p:ph sz="quarter" idx="1"/>
          </p:nvPr>
        </p:nvPicPr>
        <p:blipFill>
          <a:blip r:embed="rId2"/>
          <a:stretch>
            <a:fillRect/>
          </a:stretch>
        </p:blipFill>
        <p:spPr>
          <a:xfrm>
            <a:off x="571472" y="1357298"/>
            <a:ext cx="7381900" cy="4751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نظریه ی اقتصادی سیاسی</a:t>
            </a:r>
            <a:endParaRPr lang="fa-IR" dirty="0"/>
          </a:p>
        </p:txBody>
      </p:sp>
      <p:sp>
        <p:nvSpPr>
          <p:cNvPr id="3" name="Content Placeholder 2"/>
          <p:cNvSpPr>
            <a:spLocks noGrp="1"/>
          </p:cNvSpPr>
          <p:nvPr>
            <p:ph sz="quarter" idx="1"/>
          </p:nvPr>
        </p:nvSpPr>
        <p:spPr/>
        <p:txBody>
          <a:bodyPr/>
          <a:lstStyle/>
          <a:p>
            <a:r>
              <a:rPr lang="ar-SA" dirty="0" smtClean="0"/>
              <a:t>ضمن تأکید بر وابستگی فرهنگ و جهان بینی به زیرساخت اقتصادی</a:t>
            </a:r>
            <a:endParaRPr lang="fa-IR" dirty="0" smtClean="0"/>
          </a:p>
          <a:p>
            <a:r>
              <a:rPr lang="ar-SA" dirty="0" smtClean="0"/>
              <a:t>به تحلیل تجربیِ ساختار و مالکیت رسانه ها و شیوه ی عملکرد آن ها در بازار توجه می کند</a:t>
            </a:r>
            <a:r>
              <a:rPr lang="fa-IR" dirty="0" smtClean="0"/>
              <a:t>.</a:t>
            </a:r>
          </a:p>
          <a:p>
            <a:r>
              <a:rPr lang="ar-SA" dirty="0" smtClean="0"/>
              <a:t>ویژگی بارزِ اطلاعاتی که رسانه ها برای جامعه تولید می کنند از طریق </a:t>
            </a:r>
            <a:r>
              <a:rPr lang="ar-SA" dirty="0" smtClean="0">
                <a:solidFill>
                  <a:srgbClr val="0070C0"/>
                </a:solidFill>
              </a:rPr>
              <a:t>ارزش مبادله ی پیام های مختلف </a:t>
            </a:r>
            <a:r>
              <a:rPr lang="ar-SA" dirty="0" smtClean="0"/>
              <a:t>و </a:t>
            </a:r>
            <a:r>
              <a:rPr lang="ar-SA" dirty="0" smtClean="0">
                <a:solidFill>
                  <a:srgbClr val="0070C0"/>
                </a:solidFill>
              </a:rPr>
              <a:t>منافع اقتصادی مالکان </a:t>
            </a:r>
            <a:r>
              <a:rPr lang="ar-SA" dirty="0" smtClean="0"/>
              <a:t>و تصمیم گیرندگان قابل تبیین است</a:t>
            </a:r>
            <a:r>
              <a:rPr lang="fa-IR" dirty="0" smtClean="0"/>
              <a:t>.</a:t>
            </a:r>
          </a:p>
          <a:p>
            <a:pPr>
              <a:buNone/>
            </a:pP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پیامد چنین وضعی</a:t>
            </a:r>
            <a:r>
              <a:rPr lang="fa-IR" dirty="0" smtClean="0"/>
              <a:t>؛</a:t>
            </a:r>
            <a:endParaRPr lang="fa-IR" dirty="0"/>
          </a:p>
        </p:txBody>
      </p:sp>
      <p:sp>
        <p:nvSpPr>
          <p:cNvPr id="3" name="Content Placeholder 2"/>
          <p:cNvSpPr>
            <a:spLocks noGrp="1"/>
          </p:cNvSpPr>
          <p:nvPr>
            <p:ph sz="quarter" idx="1"/>
          </p:nvPr>
        </p:nvSpPr>
        <p:spPr/>
        <p:txBody>
          <a:bodyPr/>
          <a:lstStyle/>
          <a:p>
            <a:endParaRPr lang="fa-IR" dirty="0" smtClean="0"/>
          </a:p>
          <a:p>
            <a:endParaRPr lang="fa-IR" dirty="0" smtClean="0"/>
          </a:p>
          <a:p>
            <a:r>
              <a:rPr lang="ar-SA" dirty="0" smtClean="0"/>
              <a:t>کاهش منابع رسانه ای مستقل،</a:t>
            </a:r>
            <a:endParaRPr lang="fa-IR" dirty="0" smtClean="0"/>
          </a:p>
          <a:p>
            <a:r>
              <a:rPr lang="ar-SA" dirty="0" smtClean="0"/>
              <a:t> تمرکز بر بازارهای بزرگ تر</a:t>
            </a:r>
            <a:r>
              <a:rPr lang="fa-IR" dirty="0" smtClean="0"/>
              <a:t>،</a:t>
            </a:r>
          </a:p>
          <a:p>
            <a:r>
              <a:rPr lang="ar-SA" dirty="0" smtClean="0"/>
              <a:t> و نفی بخش های ضعیف تر و فقیرتر مخاطبان بالقوه می باشد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endParaRPr lang="fa-IR" dirty="0" smtClean="0"/>
          </a:p>
          <a:p>
            <a:pPr>
              <a:buNone/>
            </a:pPr>
            <a:r>
              <a:rPr lang="fa-IR" dirty="0" smtClean="0"/>
              <a:t>         </a:t>
            </a:r>
            <a:r>
              <a:rPr lang="ar-SA" dirty="0" smtClean="0"/>
              <a:t>اقتصاد سیاسی بیانگر این واقعیت است که تولید و توزیع فرهنگ، متناسب با ویژگی های نظام سیاسی و اقتصادی و مبتنی بر روابط و مناسبات بین دولت، اقتصاد، رویه ها و نهادهای اجتماعی، فرهنگ و رسانه هاست</a:t>
            </a:r>
            <a:r>
              <a:rPr lang="fa-IR" dirty="0" smtClean="0"/>
              <a:t> </a:t>
            </a:r>
            <a:r>
              <a:rPr lang="ar-SA" dirty="0" smtClean="0"/>
              <a:t>(کلنرو دورهام، 18:2001).</a:t>
            </a:r>
            <a:endParaRPr lang="fa-IR" dirty="0" smtClean="0"/>
          </a:p>
          <a:p>
            <a:pPr>
              <a:buNone/>
            </a:pPr>
            <a:r>
              <a:rPr lang="fa-IR" dirty="0" smtClean="0"/>
              <a:t>         </a:t>
            </a:r>
            <a:r>
              <a:rPr lang="ar-SA" dirty="0" smtClean="0"/>
              <a:t>براساس این نظریه، جوامع سرمایه داری متناسب با شیوه ی تولید مسلط سازماندهی می شوند و نهادها و رویه ها نیز منطبق با کالایی سازی و انباشت سرمایه شکل می گیرند. </a:t>
            </a:r>
            <a:endParaRPr lang="fa-IR" dirty="0" smtClean="0"/>
          </a:p>
          <a:p>
            <a:pPr>
              <a:buNone/>
            </a:pPr>
            <a:endParaRPr lang="fa-IR" dirty="0"/>
          </a:p>
        </p:txBody>
      </p:sp>
    </p:spTree>
  </p:cSld>
  <p:clrMapOvr>
    <a:masterClrMapping/>
  </p:clrMapOvr>
  <p:transition>
    <p:pull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fa-IR" dirty="0" smtClean="0"/>
              <a:t>       </a:t>
            </a:r>
            <a:r>
              <a:rPr lang="ar-SA" dirty="0" smtClean="0"/>
              <a:t>اقتصاد سیاسی با </a:t>
            </a:r>
            <a:r>
              <a:rPr lang="ar-SA" dirty="0" smtClean="0">
                <a:solidFill>
                  <a:srgbClr val="0070C0"/>
                </a:solidFill>
              </a:rPr>
              <a:t>نظریه ی مارکسیسم کلاسیک </a:t>
            </a:r>
            <a:r>
              <a:rPr lang="ar-SA" dirty="0" smtClean="0"/>
              <a:t>و این عبارت مارکس که آگاهی اجتماعی نه به وسیله ی مجموعه ی افراد، بلکه به وسیله ی </a:t>
            </a:r>
            <a:r>
              <a:rPr lang="ar-SA" dirty="0" smtClean="0">
                <a:solidFill>
                  <a:srgbClr val="0070C0"/>
                </a:solidFill>
              </a:rPr>
              <a:t>طبقات مسلط و مالک ابزارهای تولید سرمایه داری </a:t>
            </a:r>
            <a:r>
              <a:rPr lang="ar-SA" dirty="0" smtClean="0"/>
              <a:t>شکل می گیرد، متناسب است. </a:t>
            </a:r>
            <a:endParaRPr lang="fa-IR" dirty="0" smtClean="0"/>
          </a:p>
          <a:p>
            <a:pPr>
              <a:buNone/>
            </a:pPr>
            <a:r>
              <a:rPr lang="fa-IR" dirty="0" smtClean="0"/>
              <a:t>       </a:t>
            </a:r>
            <a:r>
              <a:rPr lang="ar-SA" dirty="0" smtClean="0"/>
              <a:t>تأکید رویکرد اقتصاد سیاسی، بر فرایندهای اقتصادی و سیاسیِ مالکیت و کنترل رسانه هاست</a:t>
            </a:r>
            <a:r>
              <a:rPr lang="fa-IR" dirty="0" smtClean="0"/>
              <a:t>.</a:t>
            </a:r>
          </a:p>
          <a:p>
            <a:pPr>
              <a:buNone/>
            </a:pPr>
            <a:r>
              <a:rPr lang="fa-IR" dirty="0" smtClean="0"/>
              <a:t>      </a:t>
            </a:r>
            <a:r>
              <a:rPr lang="ar-SA" dirty="0" smtClean="0"/>
              <a:t>در حالی که رویکرد ساختارگرا </a:t>
            </a:r>
            <a:r>
              <a:rPr lang="fa-IR" dirty="0" smtClean="0"/>
              <a:t>در ماركسيسم </a:t>
            </a:r>
            <a:r>
              <a:rPr lang="ar-SA" dirty="0" smtClean="0"/>
              <a:t>بر فرایندهای اجتماعی و فرهنگیِ قدرت ایدئولوژیک و هژمونیک</a:t>
            </a:r>
            <a:r>
              <a:rPr lang="fa-IR" dirty="0" smtClean="0"/>
              <a:t> </a:t>
            </a:r>
            <a:r>
              <a:rPr lang="ar-SA" dirty="0" smtClean="0"/>
              <a:t>(9) در متون رسانه ای تأکید می کند (لافی، 122:2007).</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857232"/>
            <a:ext cx="7467600" cy="4873752"/>
          </a:xfrm>
        </p:spPr>
        <p:txBody>
          <a:bodyPr/>
          <a:lstStyle/>
          <a:p>
            <a:pPr>
              <a:buNone/>
            </a:pPr>
            <a:endParaRPr lang="fa-IR" dirty="0" smtClean="0"/>
          </a:p>
          <a:p>
            <a:pPr>
              <a:buNone/>
            </a:pPr>
            <a:r>
              <a:rPr lang="fa-IR" dirty="0" smtClean="0"/>
              <a:t>       </a:t>
            </a:r>
            <a:r>
              <a:rPr lang="ar-SA" dirty="0" smtClean="0"/>
              <a:t>اقتصاد سیاسی تأکید می کند که </a:t>
            </a:r>
            <a:r>
              <a:rPr lang="ar-SA" dirty="0" smtClean="0">
                <a:solidFill>
                  <a:srgbClr val="0070C0"/>
                </a:solidFill>
              </a:rPr>
              <a:t>مناسبات قدرت </a:t>
            </a:r>
            <a:r>
              <a:rPr lang="ar-SA" dirty="0" smtClean="0"/>
              <a:t>به عنوان نیروها و فرایندهای بنیادین و تعیین کننده در بازار، باید در تحلیل ها مورد توجه قرار گیرد و برجسته شود</a:t>
            </a:r>
            <a:r>
              <a:rPr lang="fa-IR" dirty="0" smtClean="0"/>
              <a:t> </a:t>
            </a:r>
            <a:r>
              <a:rPr lang="ar-SA" dirty="0" smtClean="0"/>
              <a:t>(مسکو و لوین، 4:2007).</a:t>
            </a:r>
            <a:endParaRPr lang="fa-IR" dirty="0" smtClean="0"/>
          </a:p>
          <a:p>
            <a:pPr>
              <a:buNone/>
            </a:pPr>
            <a:endParaRPr lang="en-US" dirty="0" smtClean="0"/>
          </a:p>
          <a:p>
            <a:pPr>
              <a:buNone/>
            </a:pPr>
            <a:r>
              <a:rPr lang="fa-IR" dirty="0" smtClean="0"/>
              <a:t>       </a:t>
            </a:r>
            <a:r>
              <a:rPr lang="ar-SA" dirty="0" smtClean="0"/>
              <a:t>نیکلاس گارنهام، تولید مادی را عامل تعیین کننده در نظام سرمایه داری می داند.</a:t>
            </a:r>
            <a:endParaRPr lang="fa-IR" dirty="0" smtClean="0"/>
          </a:p>
          <a:p>
            <a:pPr>
              <a:buNone/>
            </a:pPr>
            <a:r>
              <a:rPr lang="fa-IR" dirty="0" smtClean="0"/>
              <a:t>      ”</a:t>
            </a:r>
            <a:r>
              <a:rPr lang="ar-SA" dirty="0" smtClean="0"/>
              <a:t> اقتصاد سیاسی رسانه های جمعی تلاش می کند تا توجه ما را از رسانه های جمعی به عنوان ابزاری ایدئولوژیک، به سمت رسانه های جمعی با </a:t>
            </a:r>
            <a:r>
              <a:rPr lang="ar-SA" dirty="0" smtClean="0">
                <a:solidFill>
                  <a:srgbClr val="0070C0"/>
                </a:solidFill>
              </a:rPr>
              <a:t>ماهیتی اقتصادی </a:t>
            </a:r>
            <a:r>
              <a:rPr lang="ar-SA" dirty="0" smtClean="0"/>
              <a:t>جلب کند، که نقش مستقیم آن در اقتصاد، </a:t>
            </a:r>
            <a:r>
              <a:rPr lang="ar-SA" dirty="0" smtClean="0">
                <a:solidFill>
                  <a:srgbClr val="0070C0"/>
                </a:solidFill>
              </a:rPr>
              <a:t>ایجاد ارزش افزوده در تولید</a:t>
            </a:r>
            <a:r>
              <a:rPr lang="ar-SA" dirty="0" smtClean="0"/>
              <a:t> </a:t>
            </a:r>
            <a:r>
              <a:rPr lang="ar-SA" dirty="0" smtClean="0">
                <a:solidFill>
                  <a:srgbClr val="0070C0"/>
                </a:solidFill>
              </a:rPr>
              <a:t>و مبادله ی کالا </a:t>
            </a:r>
            <a:r>
              <a:rPr lang="ar-SA" dirty="0" smtClean="0"/>
              <a:t>و نقش غیرمستقیم آن، در </a:t>
            </a:r>
            <a:r>
              <a:rPr lang="ar-SA" dirty="0" smtClean="0">
                <a:solidFill>
                  <a:srgbClr val="0070C0"/>
                </a:solidFill>
              </a:rPr>
              <a:t>تبلیغات</a:t>
            </a:r>
            <a:r>
              <a:rPr lang="ar-SA" dirty="0" smtClean="0"/>
              <a:t> نهفته است. </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500034" y="1500174"/>
            <a:ext cx="3657600" cy="3886200"/>
          </a:xfrm>
        </p:spPr>
        <p:txBody>
          <a:bodyPr/>
          <a:lstStyle/>
          <a:p>
            <a:pPr>
              <a:buNone/>
            </a:pPr>
            <a:r>
              <a:rPr lang="ar-SA" dirty="0" smtClean="0"/>
              <a:t>یک گروه اجتماعی مشخصی که به دنبال اهداف اقتصادی یا سیاسی است، تعیین می کند که </a:t>
            </a:r>
            <a:r>
              <a:rPr lang="ar-SA" dirty="0" smtClean="0">
                <a:solidFill>
                  <a:srgbClr val="0070C0"/>
                </a:solidFill>
              </a:rPr>
              <a:t>کدام معانی منتشر شوند و کدام نشوند</a:t>
            </a:r>
            <a:r>
              <a:rPr lang="ar-SA" dirty="0" smtClean="0"/>
              <a:t>؛ چه روایت هایی و با چه مضامینی گفته شوند، چه مباحثی اولویت پیدا کنند و کدام منابع فرهنگی در دسترس چه کسانی قرار گیرند. </a:t>
            </a:r>
            <a:endParaRPr lang="fa-IR" dirty="0"/>
          </a:p>
        </p:txBody>
      </p:sp>
      <p:pic>
        <p:nvPicPr>
          <p:cNvPr id="5" name="Content Placeholder 4" descr="nicholas_garnham.jpg"/>
          <p:cNvPicPr>
            <a:picLocks noGrp="1" noChangeAspect="1"/>
          </p:cNvPicPr>
          <p:nvPr>
            <p:ph sz="quarter" idx="4"/>
          </p:nvPr>
        </p:nvPicPr>
        <p:blipFill>
          <a:blip r:embed="rId2"/>
          <a:stretch>
            <a:fillRect/>
          </a:stretch>
        </p:blipFill>
        <p:spPr>
          <a:xfrm>
            <a:off x="4929190" y="1357298"/>
            <a:ext cx="2857519" cy="375286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1714480" y="2428868"/>
            <a:ext cx="5857916" cy="1785950"/>
          </a:xfrm>
        </p:spPr>
        <p:txBody>
          <a:bodyPr/>
          <a:lstStyle/>
          <a:p>
            <a:pPr>
              <a:buNone/>
            </a:pPr>
            <a:r>
              <a:rPr lang="ar-SA" dirty="0" smtClean="0"/>
              <a:t>گلدینگ و مرداک، نقش رسانه ها در نظام سرمایه داری را </a:t>
            </a:r>
            <a:r>
              <a:rPr lang="ar-SA" dirty="0" smtClean="0">
                <a:solidFill>
                  <a:srgbClr val="0070C0"/>
                </a:solidFill>
              </a:rPr>
              <a:t>بازتولید نابرابری طبقاتی </a:t>
            </a:r>
            <a:r>
              <a:rPr lang="ar-SA" dirty="0" smtClean="0"/>
              <a:t>می دانند</a:t>
            </a:r>
            <a:r>
              <a:rPr lang="fa-IR" dirty="0" smtClean="0"/>
              <a:t>.</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187</TotalTime>
  <Words>2151</Words>
  <Application>Microsoft Office PowerPoint</Application>
  <PresentationFormat>On-screen Show (4:3)</PresentationFormat>
  <Paragraphs>121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بسم الله الرحمن الرحيم</vt:lpstr>
      <vt:lpstr>  فصل هشتم: نظریه ی اقتصاد سیاسی، صنعت فرهنگ و مطالعات پسااستعماری </vt:lpstr>
      <vt:lpstr>نظریه ی اقتصادی سیاسی</vt:lpstr>
      <vt:lpstr>پیامد چنین وضعی؛</vt:lpstr>
      <vt:lpstr>Slide 5</vt:lpstr>
      <vt:lpstr>Slide 6</vt:lpstr>
      <vt:lpstr>Slide 7</vt:lpstr>
      <vt:lpstr>Slide 8</vt:lpstr>
      <vt:lpstr>Slide 9</vt:lpstr>
      <vt:lpstr>Slide 10</vt:lpstr>
      <vt:lpstr>گولدینگ و مرداک، سه زمینه ی تحلیل در اقتصاد سیاسی ارتباطات را چنین برمی شمارند:</vt:lpstr>
      <vt:lpstr>«اقتصاد سیاسیِ تولید کالاهای فرهنگی»، </vt:lpstr>
      <vt:lpstr>«اقتصاد سیاسی متونِ فرهنگی و ارتباطی»</vt:lpstr>
      <vt:lpstr>اقتصاد سیاسی مصرف فرهنگی</vt:lpstr>
      <vt:lpstr>Slide 15</vt:lpstr>
      <vt:lpstr>Slide 16</vt:lpstr>
      <vt:lpstr>Slide 17</vt:lpstr>
      <vt:lpstr>وینسنت مسکو و دیوید لوین در خصوص نقش اطلاعات و ارتباطات در فرایند کالایی سازی می نویسند:  - فعالیت ها و فناوری های اطلاعات و ارتباطات در تمام بخش های جامعه در فرایند کالایی سازی مشارکت دارند. </vt:lpstr>
      <vt:lpstr>مطالعات پسااستعماری  </vt:lpstr>
      <vt:lpstr>Slide 20</vt:lpstr>
      <vt:lpstr>Slide 21</vt:lpstr>
      <vt:lpstr>Slide 22</vt:lpstr>
      <vt:lpstr>Slide 23</vt:lpstr>
      <vt:lpstr>Slide 24</vt:lpstr>
      <vt:lpstr>ارتباطات و امپریالیسم فرهنگی: سلطه ی غرب بر شرق  </vt:lpstr>
      <vt:lpstr>Slide 26</vt:lpstr>
      <vt:lpstr>Slide 27</vt:lpstr>
      <vt:lpstr>Slide 28</vt:lpstr>
      <vt:lpstr>خسته نباشيد</vt:lpstr>
    </vt:vector>
  </TitlesOfParts>
  <Company>IRIBU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فصل هشتم: نظریه ی اقتصاد سیاسی، صنعت فرهنگ و مطالعات پسااستعماری </dc:title>
  <dc:creator>user</dc:creator>
  <cp:lastModifiedBy>lotfi</cp:lastModifiedBy>
  <cp:revision>47</cp:revision>
  <dcterms:created xsi:type="dcterms:W3CDTF">2002-08-25T12:28:29Z</dcterms:created>
  <dcterms:modified xsi:type="dcterms:W3CDTF">2014-12-25T09:11:37Z</dcterms:modified>
</cp:coreProperties>
</file>