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74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FE4"/>
    <a:srgbClr val="FF3399"/>
    <a:srgbClr val="008000"/>
    <a:srgbClr val="F55555"/>
    <a:srgbClr val="D1FFE6"/>
    <a:srgbClr val="00F66F"/>
    <a:srgbClr val="FF0066"/>
    <a:srgbClr val="CC0099"/>
    <a:srgbClr val="97FFC6"/>
    <a:srgbClr val="ABFFD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2849E5-3B65-4FAD-82E0-6596F9ACA5A1}" type="doc">
      <dgm:prSet loTypeId="urn:microsoft.com/office/officeart/2005/8/layout/vList2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B063B16C-5A72-43C6-BA16-D29193D79693}">
      <dgm:prSet phldrT="[Text]"/>
      <dgm:spPr>
        <a:solidFill>
          <a:srgbClr val="FFC000">
            <a:alpha val="90000"/>
          </a:srgbClr>
        </a:solidFill>
      </dgm:spPr>
      <dgm:t>
        <a:bodyPr/>
        <a:lstStyle/>
        <a:p>
          <a:pPr algn="ctr"/>
          <a:r>
            <a:rPr lang="fa-IR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تعریف کارگر</a:t>
          </a:r>
          <a:endParaRPr lang="en-US" b="1" dirty="0" smtClean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>
          <a:pPr algn="l"/>
          <a:endParaRPr lang="en-US" dirty="0"/>
        </a:p>
      </dgm:t>
    </dgm:pt>
    <dgm:pt modelId="{86E70D50-DEFC-4679-AE2E-487C57DAC4C0}" type="parTrans" cxnId="{6911DAE1-2037-4682-8833-16E67B4D06B8}">
      <dgm:prSet/>
      <dgm:spPr/>
      <dgm:t>
        <a:bodyPr/>
        <a:lstStyle/>
        <a:p>
          <a:endParaRPr lang="en-US"/>
        </a:p>
      </dgm:t>
    </dgm:pt>
    <dgm:pt modelId="{3A40060C-69EB-4533-8800-E87E6C1C41D8}" type="sibTrans" cxnId="{6911DAE1-2037-4682-8833-16E67B4D06B8}">
      <dgm:prSet/>
      <dgm:spPr/>
      <dgm:t>
        <a:bodyPr/>
        <a:lstStyle/>
        <a:p>
          <a:endParaRPr lang="en-US"/>
        </a:p>
      </dgm:t>
    </dgm:pt>
    <dgm:pt modelId="{A327BBC6-F7E1-4E5C-B53F-65EC2F6B8441}">
      <dgm:prSet phldrT="[Text]" custT="1"/>
      <dgm:spPr/>
      <dgm:t>
        <a:bodyPr/>
        <a:lstStyle/>
        <a:p>
          <a:pPr algn="l"/>
          <a:r>
            <a:rPr lang="en-US" sz="2800" b="1" dirty="0" smtClean="0"/>
            <a:t>employee</a:t>
          </a:r>
          <a:endParaRPr lang="en-US" sz="1700" b="1" dirty="0"/>
        </a:p>
      </dgm:t>
    </dgm:pt>
    <dgm:pt modelId="{B22E9A8D-8322-4A17-B773-F5C0FBF08229}" type="parTrans" cxnId="{9429A6A4-F0D6-425B-A486-641A15A6884C}">
      <dgm:prSet/>
      <dgm:spPr/>
      <dgm:t>
        <a:bodyPr/>
        <a:lstStyle/>
        <a:p>
          <a:endParaRPr lang="en-US"/>
        </a:p>
      </dgm:t>
    </dgm:pt>
    <dgm:pt modelId="{D536EDE1-4129-42EB-85B6-450362CDA527}" type="sibTrans" cxnId="{9429A6A4-F0D6-425B-A486-641A15A6884C}">
      <dgm:prSet/>
      <dgm:spPr/>
      <dgm:t>
        <a:bodyPr/>
        <a:lstStyle/>
        <a:p>
          <a:endParaRPr lang="en-US"/>
        </a:p>
      </dgm:t>
    </dgm:pt>
    <dgm:pt modelId="{E85AD58F-D8D5-4BB3-8DCD-2A4EFD160435}" type="pres">
      <dgm:prSet presAssocID="{662849E5-3B65-4FAD-82E0-6596F9ACA5A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EA8A39-A216-4904-9838-20B33891CCF2}" type="pres">
      <dgm:prSet presAssocID="{B063B16C-5A72-43C6-BA16-D29193D79693}" presName="parentText" presStyleLbl="node1" presStyleIdx="0" presStyleCnt="1" custScaleY="53326" custLinFactNeighborX="-1181" custLinFactNeighborY="-689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BF5473-A28B-43A4-97E9-C5116AE3A44A}" type="pres">
      <dgm:prSet presAssocID="{B063B16C-5A72-43C6-BA16-D29193D79693}" presName="childText" presStyleLbl="revTx" presStyleIdx="0" presStyleCnt="1" custScaleY="294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C5E68C-87A3-41DE-9541-40E2C54BC3E3}" type="presOf" srcId="{662849E5-3B65-4FAD-82E0-6596F9ACA5A1}" destId="{E85AD58F-D8D5-4BB3-8DCD-2A4EFD160435}" srcOrd="0" destOrd="0" presId="urn:microsoft.com/office/officeart/2005/8/layout/vList2"/>
    <dgm:cxn modelId="{9429A6A4-F0D6-425B-A486-641A15A6884C}" srcId="{B063B16C-5A72-43C6-BA16-D29193D79693}" destId="{A327BBC6-F7E1-4E5C-B53F-65EC2F6B8441}" srcOrd="0" destOrd="0" parTransId="{B22E9A8D-8322-4A17-B773-F5C0FBF08229}" sibTransId="{D536EDE1-4129-42EB-85B6-450362CDA527}"/>
    <dgm:cxn modelId="{6911DAE1-2037-4682-8833-16E67B4D06B8}" srcId="{662849E5-3B65-4FAD-82E0-6596F9ACA5A1}" destId="{B063B16C-5A72-43C6-BA16-D29193D79693}" srcOrd="0" destOrd="0" parTransId="{86E70D50-DEFC-4679-AE2E-487C57DAC4C0}" sibTransId="{3A40060C-69EB-4533-8800-E87E6C1C41D8}"/>
    <dgm:cxn modelId="{DAAF8521-A725-413A-9E60-1ECEA8C0D1E7}" type="presOf" srcId="{B063B16C-5A72-43C6-BA16-D29193D79693}" destId="{5CEA8A39-A216-4904-9838-20B33891CCF2}" srcOrd="0" destOrd="0" presId="urn:microsoft.com/office/officeart/2005/8/layout/vList2"/>
    <dgm:cxn modelId="{D274C181-C996-42BF-A6B5-DAE011AB71B0}" type="presOf" srcId="{A327BBC6-F7E1-4E5C-B53F-65EC2F6B8441}" destId="{7CBF5473-A28B-43A4-97E9-C5116AE3A44A}" srcOrd="0" destOrd="0" presId="urn:microsoft.com/office/officeart/2005/8/layout/vList2"/>
    <dgm:cxn modelId="{321CCC5D-18FC-4D4A-ACFF-E51EFAD988EE}" type="presParOf" srcId="{E85AD58F-D8D5-4BB3-8DCD-2A4EFD160435}" destId="{5CEA8A39-A216-4904-9838-20B33891CCF2}" srcOrd="0" destOrd="0" presId="urn:microsoft.com/office/officeart/2005/8/layout/vList2"/>
    <dgm:cxn modelId="{0AE310B2-77CF-4747-83AB-73770C5D7B23}" type="presParOf" srcId="{E85AD58F-D8D5-4BB3-8DCD-2A4EFD160435}" destId="{7CBF5473-A28B-43A4-97E9-C5116AE3A44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2849E5-3B65-4FAD-82E0-6596F9ACA5A1}" type="doc">
      <dgm:prSet loTypeId="urn:microsoft.com/office/officeart/2005/8/layout/vList2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B063B16C-5A72-43C6-BA16-D29193D79693}">
      <dgm:prSet phldrT="[Text]" custT="1"/>
      <dgm:spPr>
        <a:solidFill>
          <a:srgbClr val="FF0000">
            <a:alpha val="90000"/>
          </a:srgbClr>
        </a:solidFill>
      </dgm:spPr>
      <dgm:t>
        <a:bodyPr/>
        <a:lstStyle/>
        <a:p>
          <a:pPr algn="ctr"/>
          <a:r>
            <a:rPr lang="fa-IR" sz="28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تعریف کارفرما </a:t>
          </a:r>
          <a:endParaRPr lang="en-US" sz="2800" b="1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6E70D50-DEFC-4679-AE2E-487C57DAC4C0}" type="parTrans" cxnId="{6911DAE1-2037-4682-8833-16E67B4D06B8}">
      <dgm:prSet/>
      <dgm:spPr/>
      <dgm:t>
        <a:bodyPr/>
        <a:lstStyle/>
        <a:p>
          <a:endParaRPr lang="en-US"/>
        </a:p>
      </dgm:t>
    </dgm:pt>
    <dgm:pt modelId="{3A40060C-69EB-4533-8800-E87E6C1C41D8}" type="sibTrans" cxnId="{6911DAE1-2037-4682-8833-16E67B4D06B8}">
      <dgm:prSet/>
      <dgm:spPr/>
      <dgm:t>
        <a:bodyPr/>
        <a:lstStyle/>
        <a:p>
          <a:endParaRPr lang="en-US"/>
        </a:p>
      </dgm:t>
    </dgm:pt>
    <dgm:pt modelId="{A327BBC6-F7E1-4E5C-B53F-65EC2F6B8441}">
      <dgm:prSet phldrT="[Text]" custT="1"/>
      <dgm:spPr/>
      <dgm:t>
        <a:bodyPr/>
        <a:lstStyle/>
        <a:p>
          <a:pPr algn="l"/>
          <a:r>
            <a:rPr lang="en-US" sz="3200" dirty="0" smtClean="0"/>
            <a:t>employer</a:t>
          </a:r>
          <a:endParaRPr lang="en-US" sz="3200" dirty="0"/>
        </a:p>
      </dgm:t>
    </dgm:pt>
    <dgm:pt modelId="{B22E9A8D-8322-4A17-B773-F5C0FBF08229}" type="parTrans" cxnId="{9429A6A4-F0D6-425B-A486-641A15A6884C}">
      <dgm:prSet/>
      <dgm:spPr/>
      <dgm:t>
        <a:bodyPr/>
        <a:lstStyle/>
        <a:p>
          <a:endParaRPr lang="en-US"/>
        </a:p>
      </dgm:t>
    </dgm:pt>
    <dgm:pt modelId="{D536EDE1-4129-42EB-85B6-450362CDA527}" type="sibTrans" cxnId="{9429A6A4-F0D6-425B-A486-641A15A6884C}">
      <dgm:prSet/>
      <dgm:spPr/>
      <dgm:t>
        <a:bodyPr/>
        <a:lstStyle/>
        <a:p>
          <a:endParaRPr lang="en-US"/>
        </a:p>
      </dgm:t>
    </dgm:pt>
    <dgm:pt modelId="{E85AD58F-D8D5-4BB3-8DCD-2A4EFD160435}" type="pres">
      <dgm:prSet presAssocID="{662849E5-3B65-4FAD-82E0-6596F9ACA5A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EA8A39-A216-4904-9838-20B33891CCF2}" type="pres">
      <dgm:prSet presAssocID="{B063B16C-5A72-43C6-BA16-D29193D79693}" presName="parentText" presStyleLbl="node1" presStyleIdx="0" presStyleCnt="1" custScaleY="86559" custLinFactNeighborX="-1181" custLinFactNeighborY="-689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BF5473-A28B-43A4-97E9-C5116AE3A44A}" type="pres">
      <dgm:prSet presAssocID="{B063B16C-5A72-43C6-BA16-D29193D79693}" presName="childText" presStyleLbl="revTx" presStyleIdx="0" presStyleCnt="1" custScaleY="2945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29A6A4-F0D6-425B-A486-641A15A6884C}" srcId="{B063B16C-5A72-43C6-BA16-D29193D79693}" destId="{A327BBC6-F7E1-4E5C-B53F-65EC2F6B8441}" srcOrd="0" destOrd="0" parTransId="{B22E9A8D-8322-4A17-B773-F5C0FBF08229}" sibTransId="{D536EDE1-4129-42EB-85B6-450362CDA527}"/>
    <dgm:cxn modelId="{57959E31-C0B8-4D19-9A89-7CB11CD5F854}" type="presOf" srcId="{B063B16C-5A72-43C6-BA16-D29193D79693}" destId="{5CEA8A39-A216-4904-9838-20B33891CCF2}" srcOrd="0" destOrd="0" presId="urn:microsoft.com/office/officeart/2005/8/layout/vList2"/>
    <dgm:cxn modelId="{6911DAE1-2037-4682-8833-16E67B4D06B8}" srcId="{662849E5-3B65-4FAD-82E0-6596F9ACA5A1}" destId="{B063B16C-5A72-43C6-BA16-D29193D79693}" srcOrd="0" destOrd="0" parTransId="{86E70D50-DEFC-4679-AE2E-487C57DAC4C0}" sibTransId="{3A40060C-69EB-4533-8800-E87E6C1C41D8}"/>
    <dgm:cxn modelId="{73B72B3B-9DDA-4096-A3EF-44392A488CF6}" type="presOf" srcId="{A327BBC6-F7E1-4E5C-B53F-65EC2F6B8441}" destId="{7CBF5473-A28B-43A4-97E9-C5116AE3A44A}" srcOrd="0" destOrd="0" presId="urn:microsoft.com/office/officeart/2005/8/layout/vList2"/>
    <dgm:cxn modelId="{EF9AEDEF-BB1F-4F68-B794-8F69706967DD}" type="presOf" srcId="{662849E5-3B65-4FAD-82E0-6596F9ACA5A1}" destId="{E85AD58F-D8D5-4BB3-8DCD-2A4EFD160435}" srcOrd="0" destOrd="0" presId="urn:microsoft.com/office/officeart/2005/8/layout/vList2"/>
    <dgm:cxn modelId="{45B5916F-05E8-492F-BC9C-5960E8B87F01}" type="presParOf" srcId="{E85AD58F-D8D5-4BB3-8DCD-2A4EFD160435}" destId="{5CEA8A39-A216-4904-9838-20B33891CCF2}" srcOrd="0" destOrd="0" presId="urn:microsoft.com/office/officeart/2005/8/layout/vList2"/>
    <dgm:cxn modelId="{822B292B-290C-4EAD-8762-E1A856317747}" type="presParOf" srcId="{E85AD58F-D8D5-4BB3-8DCD-2A4EFD160435}" destId="{7CBF5473-A28B-43A4-97E9-C5116AE3A44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6EA4F6-5C9B-4F7D-AAA1-3A14BB79133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FFE09B-D3D2-4197-9F5F-90C2481331BD}">
      <dgm:prSet phldrT="[Text]" custT="1"/>
      <dgm:spPr>
        <a:solidFill>
          <a:srgbClr val="FF9966"/>
        </a:solidFill>
      </dgm:spPr>
      <dgm:t>
        <a:bodyPr/>
        <a:lstStyle/>
        <a:p>
          <a:r>
            <a:rPr lang="fa-IR" sz="6000" dirty="0" smtClean="0">
              <a:solidFill>
                <a:schemeClr val="tx1"/>
              </a:solidFill>
            </a:rPr>
            <a:t>مزایا</a:t>
          </a:r>
          <a:endParaRPr lang="en-US" sz="6000" dirty="0">
            <a:solidFill>
              <a:schemeClr val="tx1"/>
            </a:solidFill>
          </a:endParaRPr>
        </a:p>
      </dgm:t>
    </dgm:pt>
    <dgm:pt modelId="{2B3EC396-FA49-4640-9171-14553B93F633}" type="parTrans" cxnId="{64C7C337-1EF1-46F6-9AF7-16C06B22151A}">
      <dgm:prSet/>
      <dgm:spPr/>
      <dgm:t>
        <a:bodyPr/>
        <a:lstStyle/>
        <a:p>
          <a:endParaRPr lang="en-US"/>
        </a:p>
      </dgm:t>
    </dgm:pt>
    <dgm:pt modelId="{FCC3AC25-A96F-4887-BA6A-C72C985DAA33}" type="sibTrans" cxnId="{64C7C337-1EF1-46F6-9AF7-16C06B22151A}">
      <dgm:prSet/>
      <dgm:spPr/>
      <dgm:t>
        <a:bodyPr/>
        <a:lstStyle/>
        <a:p>
          <a:endParaRPr lang="en-US"/>
        </a:p>
      </dgm:t>
    </dgm:pt>
    <dgm:pt modelId="{E484BF36-AE5C-44CF-8168-B3483406E909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 anchor="ctr"/>
        <a:lstStyle/>
        <a:p>
          <a:pPr algn="ctr"/>
          <a:r>
            <a:rPr lang="fa-IR" sz="2400" dirty="0" smtClean="0"/>
            <a:t>آثار مثبت اختلاف در محیط کار</a:t>
          </a:r>
          <a:endParaRPr lang="en-US" sz="2400" dirty="0" smtClean="0"/>
        </a:p>
      </dgm:t>
    </dgm:pt>
    <dgm:pt modelId="{9D0EC1E9-1063-4C1B-89E8-4CFD8488825A}" type="parTrans" cxnId="{9DAD4BE1-8884-4D29-B5BB-85C2A5917AE3}">
      <dgm:prSet/>
      <dgm:spPr/>
      <dgm:t>
        <a:bodyPr/>
        <a:lstStyle/>
        <a:p>
          <a:endParaRPr lang="en-US"/>
        </a:p>
      </dgm:t>
    </dgm:pt>
    <dgm:pt modelId="{7A3FD7DC-DBF3-4EE7-9C4B-247D288E51E8}" type="sibTrans" cxnId="{9DAD4BE1-8884-4D29-B5BB-85C2A5917AE3}">
      <dgm:prSet/>
      <dgm:spPr/>
      <dgm:t>
        <a:bodyPr/>
        <a:lstStyle/>
        <a:p>
          <a:endParaRPr lang="en-US"/>
        </a:p>
      </dgm:t>
    </dgm:pt>
    <dgm:pt modelId="{D87A88DC-DB73-4BBD-AACE-26C3D2A23543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a-IR" sz="4800" dirty="0" smtClean="0">
              <a:solidFill>
                <a:schemeClr val="tx1"/>
              </a:solidFill>
            </a:rPr>
            <a:t>معایب </a:t>
          </a:r>
          <a:endParaRPr lang="en-US" sz="4800" dirty="0">
            <a:solidFill>
              <a:schemeClr val="tx1"/>
            </a:solidFill>
          </a:endParaRPr>
        </a:p>
      </dgm:t>
    </dgm:pt>
    <dgm:pt modelId="{864EA67D-4819-476A-8AF5-17C1610E6A8F}" type="parTrans" cxnId="{91EFAA38-08DF-4185-8BD7-66A26A8FE316}">
      <dgm:prSet/>
      <dgm:spPr/>
      <dgm:t>
        <a:bodyPr/>
        <a:lstStyle/>
        <a:p>
          <a:endParaRPr lang="en-US"/>
        </a:p>
      </dgm:t>
    </dgm:pt>
    <dgm:pt modelId="{4B926631-DC83-498F-BC63-E85F4F0766B9}" type="sibTrans" cxnId="{91EFAA38-08DF-4185-8BD7-66A26A8FE316}">
      <dgm:prSet/>
      <dgm:spPr/>
      <dgm:t>
        <a:bodyPr/>
        <a:lstStyle/>
        <a:p>
          <a:endParaRPr lang="en-US"/>
        </a:p>
      </dgm:t>
    </dgm:pt>
    <dgm:pt modelId="{4C780FE6-7D07-4243-84D3-E408AEF6C30F}">
      <dgm:prSet custT="1"/>
      <dgm:spPr>
        <a:solidFill>
          <a:srgbClr val="FF9966">
            <a:alpha val="90000"/>
          </a:srgbClr>
        </a:solidFill>
      </dgm:spPr>
      <dgm:t>
        <a:bodyPr anchor="ctr"/>
        <a:lstStyle/>
        <a:p>
          <a:pPr algn="ctr"/>
          <a:r>
            <a:rPr lang="fa-IR" sz="2400" dirty="0" smtClean="0"/>
            <a:t>آثار منفی اختلاف در محیط کار</a:t>
          </a:r>
          <a:endParaRPr lang="en-US" sz="2400" dirty="0"/>
        </a:p>
      </dgm:t>
    </dgm:pt>
    <dgm:pt modelId="{66313B3D-D09F-42F2-B23E-ED5135C4054F}" type="parTrans" cxnId="{86449E77-4B33-4F6C-A1CF-1C12DEA56318}">
      <dgm:prSet/>
      <dgm:spPr/>
      <dgm:t>
        <a:bodyPr/>
        <a:lstStyle/>
        <a:p>
          <a:endParaRPr lang="en-US"/>
        </a:p>
      </dgm:t>
    </dgm:pt>
    <dgm:pt modelId="{6A447AAD-6872-4F91-B328-E8834261AA7D}" type="sibTrans" cxnId="{86449E77-4B33-4F6C-A1CF-1C12DEA56318}">
      <dgm:prSet/>
      <dgm:spPr/>
      <dgm:t>
        <a:bodyPr/>
        <a:lstStyle/>
        <a:p>
          <a:endParaRPr lang="en-US"/>
        </a:p>
      </dgm:t>
    </dgm:pt>
    <dgm:pt modelId="{33042C41-D2C6-44C3-9E5B-00EAB79B2E61}" type="pres">
      <dgm:prSet presAssocID="{D36EA4F6-5C9B-4F7D-AAA1-3A14BB79133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61B8BD-5645-42A6-B0CD-B89C32213AC6}" type="pres">
      <dgm:prSet presAssocID="{DAFFE09B-D3D2-4197-9F5F-90C2481331BD}" presName="linNode" presStyleCnt="0"/>
      <dgm:spPr/>
    </dgm:pt>
    <dgm:pt modelId="{F886930E-691E-4702-99AF-12F58DFFC142}" type="pres">
      <dgm:prSet presAssocID="{DAFFE09B-D3D2-4197-9F5F-90C2481331B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8B4A5-3544-42D9-AE9B-758E4C90A7A5}" type="pres">
      <dgm:prSet presAssocID="{DAFFE09B-D3D2-4197-9F5F-90C2481331BD}" presName="childShp" presStyleLbl="bgAccFollowNode1" presStyleIdx="0" presStyleCnt="2" custLinFactNeighborX="-735" custLinFactNeighborY="-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DC2D3-B76E-43DE-A7A7-DB4CBFC52E35}" type="pres">
      <dgm:prSet presAssocID="{FCC3AC25-A96F-4887-BA6A-C72C985DAA33}" presName="spacing" presStyleCnt="0"/>
      <dgm:spPr/>
    </dgm:pt>
    <dgm:pt modelId="{20C637A2-B389-46E1-82EB-F4017013DE87}" type="pres">
      <dgm:prSet presAssocID="{D87A88DC-DB73-4BBD-AACE-26C3D2A23543}" presName="linNode" presStyleCnt="0"/>
      <dgm:spPr/>
    </dgm:pt>
    <dgm:pt modelId="{A5BD918C-0BAD-4EF2-B441-671263E8F1C7}" type="pres">
      <dgm:prSet presAssocID="{D87A88DC-DB73-4BBD-AACE-26C3D2A2354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335CF-A6FD-4BCF-B172-B55D39081DAE}" type="pres">
      <dgm:prSet presAssocID="{D87A88DC-DB73-4BBD-AACE-26C3D2A2354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FBAD3A-7348-4D34-9420-FA0DFF96E181}" type="presOf" srcId="{D87A88DC-DB73-4BBD-AACE-26C3D2A23543}" destId="{A5BD918C-0BAD-4EF2-B441-671263E8F1C7}" srcOrd="0" destOrd="0" presId="urn:microsoft.com/office/officeart/2005/8/layout/vList6"/>
    <dgm:cxn modelId="{64C7C337-1EF1-46F6-9AF7-16C06B22151A}" srcId="{D36EA4F6-5C9B-4F7D-AAA1-3A14BB791335}" destId="{DAFFE09B-D3D2-4197-9F5F-90C2481331BD}" srcOrd="0" destOrd="0" parTransId="{2B3EC396-FA49-4640-9171-14553B93F633}" sibTransId="{FCC3AC25-A96F-4887-BA6A-C72C985DAA33}"/>
    <dgm:cxn modelId="{2B6E39A5-35BB-4EC2-8F45-314102DA7C2A}" type="presOf" srcId="{DAFFE09B-D3D2-4197-9F5F-90C2481331BD}" destId="{F886930E-691E-4702-99AF-12F58DFFC142}" srcOrd="0" destOrd="0" presId="urn:microsoft.com/office/officeart/2005/8/layout/vList6"/>
    <dgm:cxn modelId="{DA966327-9945-4B84-9B12-4CA1B6DCCEA3}" type="presOf" srcId="{4C780FE6-7D07-4243-84D3-E408AEF6C30F}" destId="{D25335CF-A6FD-4BCF-B172-B55D39081DAE}" srcOrd="0" destOrd="0" presId="urn:microsoft.com/office/officeart/2005/8/layout/vList6"/>
    <dgm:cxn modelId="{91EFAA38-08DF-4185-8BD7-66A26A8FE316}" srcId="{D36EA4F6-5C9B-4F7D-AAA1-3A14BB791335}" destId="{D87A88DC-DB73-4BBD-AACE-26C3D2A23543}" srcOrd="1" destOrd="0" parTransId="{864EA67D-4819-476A-8AF5-17C1610E6A8F}" sibTransId="{4B926631-DC83-498F-BC63-E85F4F0766B9}"/>
    <dgm:cxn modelId="{9DAD4BE1-8884-4D29-B5BB-85C2A5917AE3}" srcId="{DAFFE09B-D3D2-4197-9F5F-90C2481331BD}" destId="{E484BF36-AE5C-44CF-8168-B3483406E909}" srcOrd="0" destOrd="0" parTransId="{9D0EC1E9-1063-4C1B-89E8-4CFD8488825A}" sibTransId="{7A3FD7DC-DBF3-4EE7-9C4B-247D288E51E8}"/>
    <dgm:cxn modelId="{BAEE8318-A4B9-40A0-96A4-E7FE29D4E70A}" type="presOf" srcId="{E484BF36-AE5C-44CF-8168-B3483406E909}" destId="{9B18B4A5-3544-42D9-AE9B-758E4C90A7A5}" srcOrd="0" destOrd="0" presId="urn:microsoft.com/office/officeart/2005/8/layout/vList6"/>
    <dgm:cxn modelId="{9D85A45B-7ABC-4D7D-A3F6-0F1042884146}" type="presOf" srcId="{D36EA4F6-5C9B-4F7D-AAA1-3A14BB791335}" destId="{33042C41-D2C6-44C3-9E5B-00EAB79B2E61}" srcOrd="0" destOrd="0" presId="urn:microsoft.com/office/officeart/2005/8/layout/vList6"/>
    <dgm:cxn modelId="{86449E77-4B33-4F6C-A1CF-1C12DEA56318}" srcId="{D87A88DC-DB73-4BBD-AACE-26C3D2A23543}" destId="{4C780FE6-7D07-4243-84D3-E408AEF6C30F}" srcOrd="0" destOrd="0" parTransId="{66313B3D-D09F-42F2-B23E-ED5135C4054F}" sibTransId="{6A447AAD-6872-4F91-B328-E8834261AA7D}"/>
    <dgm:cxn modelId="{5F60D386-2EF6-4BA3-B576-1E5CFD5CE602}" type="presParOf" srcId="{33042C41-D2C6-44C3-9E5B-00EAB79B2E61}" destId="{C361B8BD-5645-42A6-B0CD-B89C32213AC6}" srcOrd="0" destOrd="0" presId="urn:microsoft.com/office/officeart/2005/8/layout/vList6"/>
    <dgm:cxn modelId="{10BF342A-2312-43AA-8AD1-801D3DD08A90}" type="presParOf" srcId="{C361B8BD-5645-42A6-B0CD-B89C32213AC6}" destId="{F886930E-691E-4702-99AF-12F58DFFC142}" srcOrd="0" destOrd="0" presId="urn:microsoft.com/office/officeart/2005/8/layout/vList6"/>
    <dgm:cxn modelId="{B5478EE0-24F9-4D7E-AAF1-AA823F7CA96F}" type="presParOf" srcId="{C361B8BD-5645-42A6-B0CD-B89C32213AC6}" destId="{9B18B4A5-3544-42D9-AE9B-758E4C90A7A5}" srcOrd="1" destOrd="0" presId="urn:microsoft.com/office/officeart/2005/8/layout/vList6"/>
    <dgm:cxn modelId="{ECAA0508-1A82-4918-8EEC-F428D7F2B692}" type="presParOf" srcId="{33042C41-D2C6-44C3-9E5B-00EAB79B2E61}" destId="{E63DC2D3-B76E-43DE-A7A7-DB4CBFC52E35}" srcOrd="1" destOrd="0" presId="urn:microsoft.com/office/officeart/2005/8/layout/vList6"/>
    <dgm:cxn modelId="{7EF97D5A-7387-4B29-94B9-078C80ABDE9F}" type="presParOf" srcId="{33042C41-D2C6-44C3-9E5B-00EAB79B2E61}" destId="{20C637A2-B389-46E1-82EB-F4017013DE87}" srcOrd="2" destOrd="0" presId="urn:microsoft.com/office/officeart/2005/8/layout/vList6"/>
    <dgm:cxn modelId="{36575136-5B09-4AAB-A61C-AFD5C87BA218}" type="presParOf" srcId="{20C637A2-B389-46E1-82EB-F4017013DE87}" destId="{A5BD918C-0BAD-4EF2-B441-671263E8F1C7}" srcOrd="0" destOrd="0" presId="urn:microsoft.com/office/officeart/2005/8/layout/vList6"/>
    <dgm:cxn modelId="{04624434-0B47-41B8-918F-238CA7D79ADF}" type="presParOf" srcId="{20C637A2-B389-46E1-82EB-F4017013DE87}" destId="{D25335CF-A6FD-4BCF-B172-B55D39081DA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E255BA-AF40-46BF-83D3-7DB5A326007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144F32-BF00-4F88-BBEF-C0C3CB192FBE}">
      <dgm:prSet phldrT="[Text]" custT="1"/>
      <dgm:spPr>
        <a:solidFill>
          <a:srgbClr val="FF0066"/>
        </a:solidFill>
      </dgm:spPr>
      <dgm:t>
        <a:bodyPr/>
        <a:lstStyle/>
        <a:p>
          <a:pPr algn="ctr" rtl="1"/>
          <a:r>
            <a:rPr lang="fa-IR" sz="2000" b="1" dirty="0" smtClean="0">
              <a:solidFill>
                <a:schemeClr val="tx1"/>
              </a:solidFill>
            </a:rPr>
            <a:t>تضاد باعث همبستگی و وحدت کارگران میشود</a:t>
          </a:r>
          <a:endParaRPr lang="en-US" sz="2000" b="1" dirty="0">
            <a:solidFill>
              <a:schemeClr val="tx1"/>
            </a:solidFill>
          </a:endParaRPr>
        </a:p>
      </dgm:t>
    </dgm:pt>
    <dgm:pt modelId="{95FBACBD-9252-4AE5-B564-5600B4ED3C98}" type="parTrans" cxnId="{8A0B4D7A-E57A-4FAA-BBF9-0ABAE8044677}">
      <dgm:prSet/>
      <dgm:spPr/>
      <dgm:t>
        <a:bodyPr/>
        <a:lstStyle/>
        <a:p>
          <a:endParaRPr lang="en-US"/>
        </a:p>
      </dgm:t>
    </dgm:pt>
    <dgm:pt modelId="{73220A2F-7CD1-468A-B5DB-6358D8B42848}" type="sibTrans" cxnId="{8A0B4D7A-E57A-4FAA-BBF9-0ABAE8044677}">
      <dgm:prSet/>
      <dgm:spPr/>
      <dgm:t>
        <a:bodyPr/>
        <a:lstStyle/>
        <a:p>
          <a:endParaRPr lang="en-US"/>
        </a:p>
      </dgm:t>
    </dgm:pt>
    <dgm:pt modelId="{AA2C20E6-CBBD-4B52-96E0-E0375944E6C3}">
      <dgm:prSet phldrT="[Text]" custT="1"/>
      <dgm:spPr>
        <a:solidFill>
          <a:srgbClr val="FF3399"/>
        </a:solidFill>
      </dgm:spPr>
      <dgm:t>
        <a:bodyPr/>
        <a:lstStyle/>
        <a:p>
          <a:pPr algn="ctr" rtl="1"/>
          <a:r>
            <a:rPr lang="fa-IR" sz="2000" b="1" dirty="0" smtClean="0">
              <a:solidFill>
                <a:schemeClr val="tx1"/>
              </a:solidFill>
            </a:rPr>
            <a:t>بهبود شرایط کار از طریق تصویب قوانین و مقررات کار ممکن است ناشی از تضاد باشد</a:t>
          </a:r>
          <a:endParaRPr lang="en-US" sz="2000" b="1" dirty="0" smtClean="0">
            <a:solidFill>
              <a:schemeClr val="tx1"/>
            </a:solidFill>
          </a:endParaRPr>
        </a:p>
      </dgm:t>
    </dgm:pt>
    <dgm:pt modelId="{D9FE14D9-A202-42D5-A233-B7BBE4F9F2C1}" type="parTrans" cxnId="{3851A413-E515-455C-81E6-867AD088EBD2}">
      <dgm:prSet/>
      <dgm:spPr/>
      <dgm:t>
        <a:bodyPr/>
        <a:lstStyle/>
        <a:p>
          <a:endParaRPr lang="en-US"/>
        </a:p>
      </dgm:t>
    </dgm:pt>
    <dgm:pt modelId="{8B9B89C9-604C-4EE5-8067-FCD9824A61A5}" type="sibTrans" cxnId="{3851A413-E515-455C-81E6-867AD088EBD2}">
      <dgm:prSet/>
      <dgm:spPr/>
      <dgm:t>
        <a:bodyPr/>
        <a:lstStyle/>
        <a:p>
          <a:endParaRPr lang="en-US"/>
        </a:p>
      </dgm:t>
    </dgm:pt>
    <dgm:pt modelId="{238144E5-080F-4C13-9DF5-86397DB81A9B}">
      <dgm:prSet phldrT="[Text]" custT="1"/>
      <dgm:spPr>
        <a:solidFill>
          <a:srgbClr val="FFC000"/>
        </a:solidFill>
      </dgm:spPr>
      <dgm:t>
        <a:bodyPr/>
        <a:lstStyle/>
        <a:p>
          <a:pPr algn="ctr" rtl="1"/>
          <a:r>
            <a:rPr lang="fa-IR" sz="2000" b="1" dirty="0" smtClean="0">
              <a:solidFill>
                <a:schemeClr val="tx1"/>
              </a:solidFill>
            </a:rPr>
            <a:t>ارضای کارگران و درنتیجه بهبود وضع تولید در مواردی ناشی از تضاد است</a:t>
          </a:r>
          <a:endParaRPr lang="en-US" sz="2000" b="1" dirty="0" smtClean="0">
            <a:solidFill>
              <a:schemeClr val="tx1"/>
            </a:solidFill>
          </a:endParaRPr>
        </a:p>
      </dgm:t>
    </dgm:pt>
    <dgm:pt modelId="{BD6F3033-1939-4C02-8C94-EDCF6968700C}" type="parTrans" cxnId="{FB610CBC-9B8D-47ED-9A20-8F31741BA2D8}">
      <dgm:prSet/>
      <dgm:spPr/>
      <dgm:t>
        <a:bodyPr/>
        <a:lstStyle/>
        <a:p>
          <a:endParaRPr lang="en-US"/>
        </a:p>
      </dgm:t>
    </dgm:pt>
    <dgm:pt modelId="{B733E7CE-901C-4BFB-8028-410473EF7499}" type="sibTrans" cxnId="{FB610CBC-9B8D-47ED-9A20-8F31741BA2D8}">
      <dgm:prSet/>
      <dgm:spPr/>
      <dgm:t>
        <a:bodyPr/>
        <a:lstStyle/>
        <a:p>
          <a:endParaRPr lang="en-US"/>
        </a:p>
      </dgm:t>
    </dgm:pt>
    <dgm:pt modelId="{07227EE2-71AE-4AED-B745-2AF175451094}">
      <dgm:prSet phldrT="[Text]" custT="1"/>
      <dgm:spPr>
        <a:solidFill>
          <a:srgbClr val="92D050"/>
        </a:solidFill>
      </dgm:spPr>
      <dgm:t>
        <a:bodyPr/>
        <a:lstStyle/>
        <a:p>
          <a:pPr algn="ctr" rtl="1"/>
          <a:r>
            <a:rPr lang="fa-IR" sz="2000" b="1" dirty="0" smtClean="0">
              <a:solidFill>
                <a:schemeClr val="tx1"/>
              </a:solidFill>
            </a:rPr>
            <a:t>تصاد بین کارگران و کارفرمایان یکی از عوامل اصلی شکل گیری تشکلهای کارگری است</a:t>
          </a:r>
          <a:endParaRPr lang="en-US" sz="2000" b="1" dirty="0" smtClean="0">
            <a:solidFill>
              <a:schemeClr val="tx1"/>
            </a:solidFill>
          </a:endParaRPr>
        </a:p>
      </dgm:t>
    </dgm:pt>
    <dgm:pt modelId="{19BD7E33-DEEB-4BEE-B189-49638A65065F}" type="parTrans" cxnId="{8C4B922C-40B1-4425-BEF1-329D716CF6EA}">
      <dgm:prSet/>
      <dgm:spPr/>
      <dgm:t>
        <a:bodyPr/>
        <a:lstStyle/>
        <a:p>
          <a:endParaRPr lang="en-US"/>
        </a:p>
      </dgm:t>
    </dgm:pt>
    <dgm:pt modelId="{39388525-273E-460A-A684-4CA27253ABFF}" type="sibTrans" cxnId="{8C4B922C-40B1-4425-BEF1-329D716CF6EA}">
      <dgm:prSet/>
      <dgm:spPr/>
      <dgm:t>
        <a:bodyPr/>
        <a:lstStyle/>
        <a:p>
          <a:endParaRPr lang="en-US"/>
        </a:p>
      </dgm:t>
    </dgm:pt>
    <dgm:pt modelId="{DC3F5DAF-9C37-4197-BB31-8FAD42B3BA3E}">
      <dgm:prSet phldrT="[Text]" custT="1"/>
      <dgm:spPr>
        <a:solidFill>
          <a:srgbClr val="00B0F0"/>
        </a:solidFill>
      </dgm:spPr>
      <dgm:t>
        <a:bodyPr/>
        <a:lstStyle/>
        <a:p>
          <a:pPr algn="ctr" rtl="1"/>
          <a:r>
            <a:rPr lang="fa-IR" sz="2000" b="1" dirty="0" smtClean="0">
              <a:solidFill>
                <a:schemeClr val="tx1"/>
              </a:solidFill>
            </a:rPr>
            <a:t>تضاد باعث تفاهم بین کارگران و کارفامایان و آرامش در روابط کار میگردد</a:t>
          </a:r>
          <a:endParaRPr lang="en-US" sz="2000" b="1" dirty="0" smtClean="0">
            <a:solidFill>
              <a:schemeClr val="tx1"/>
            </a:solidFill>
          </a:endParaRPr>
        </a:p>
      </dgm:t>
    </dgm:pt>
    <dgm:pt modelId="{75499742-9BD4-4469-8059-EF0198A610B1}" type="parTrans" cxnId="{1287CEB5-910C-423F-845D-F621AEC43B56}">
      <dgm:prSet/>
      <dgm:spPr/>
      <dgm:t>
        <a:bodyPr/>
        <a:lstStyle/>
        <a:p>
          <a:endParaRPr lang="en-US"/>
        </a:p>
      </dgm:t>
    </dgm:pt>
    <dgm:pt modelId="{38984F5B-3597-4719-A268-02399A28B858}" type="sibTrans" cxnId="{1287CEB5-910C-423F-845D-F621AEC43B56}">
      <dgm:prSet/>
      <dgm:spPr/>
      <dgm:t>
        <a:bodyPr/>
        <a:lstStyle/>
        <a:p>
          <a:endParaRPr lang="en-US"/>
        </a:p>
      </dgm:t>
    </dgm:pt>
    <dgm:pt modelId="{1962FC25-A054-46B3-BD6D-4B4E14BF39B3}" type="pres">
      <dgm:prSet presAssocID="{74E255BA-AF40-46BF-83D3-7DB5A32600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517C41-65B6-44B7-B06A-3BCFF62E1975}" type="pres">
      <dgm:prSet presAssocID="{8A144F32-BF00-4F88-BBEF-C0C3CB192FBE}" presName="parentLin" presStyleCnt="0"/>
      <dgm:spPr/>
    </dgm:pt>
    <dgm:pt modelId="{22DE6211-A71C-4CEF-B941-3E75D8980027}" type="pres">
      <dgm:prSet presAssocID="{8A144F32-BF00-4F88-BBEF-C0C3CB192FBE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E5BD4A39-8DC4-4DF0-99EC-AD4B49B40313}" type="pres">
      <dgm:prSet presAssocID="{8A144F32-BF00-4F88-BBEF-C0C3CB192FBE}" presName="parentText" presStyleLbl="node1" presStyleIdx="0" presStyleCnt="5" custScaleX="135730" custLinFactNeighborX="-28356" custLinFactNeighborY="78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48748-710E-4BC8-83A3-12A100A0C8D5}" type="pres">
      <dgm:prSet presAssocID="{8A144F32-BF00-4F88-BBEF-C0C3CB192FBE}" presName="negativeSpace" presStyleCnt="0"/>
      <dgm:spPr/>
    </dgm:pt>
    <dgm:pt modelId="{8F5E8EA6-CE9E-41BF-B62E-1ABC555F7EA8}" type="pres">
      <dgm:prSet presAssocID="{8A144F32-BF00-4F88-BBEF-C0C3CB192FBE}" presName="childText" presStyleLbl="conFgAcc1" presStyleIdx="0" presStyleCnt="5">
        <dgm:presLayoutVars>
          <dgm:bulletEnabled val="1"/>
        </dgm:presLayoutVars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FC53B5E3-76C4-4790-A88F-77348425D9FE}" type="pres">
      <dgm:prSet presAssocID="{73220A2F-7CD1-468A-B5DB-6358D8B42848}" presName="spaceBetweenRectangles" presStyleCnt="0"/>
      <dgm:spPr/>
    </dgm:pt>
    <dgm:pt modelId="{3EC753E5-7FF5-4FD7-A0FB-2695BA66C356}" type="pres">
      <dgm:prSet presAssocID="{AA2C20E6-CBBD-4B52-96E0-E0375944E6C3}" presName="parentLin" presStyleCnt="0"/>
      <dgm:spPr/>
    </dgm:pt>
    <dgm:pt modelId="{71352127-A9D7-4D52-ACB3-A9C8EB4B2EE2}" type="pres">
      <dgm:prSet presAssocID="{AA2C20E6-CBBD-4B52-96E0-E0375944E6C3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AA5B9017-5963-4B78-B378-8DB07C259320}" type="pres">
      <dgm:prSet presAssocID="{AA2C20E6-CBBD-4B52-96E0-E0375944E6C3}" presName="parentText" presStyleLbl="node1" presStyleIdx="1" presStyleCnt="5" custScaleX="133750" custLinFactNeighborX="-29126" custLinFactNeighborY="51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0B32C-249F-4F15-8EF9-E17B8C8A412F}" type="pres">
      <dgm:prSet presAssocID="{AA2C20E6-CBBD-4B52-96E0-E0375944E6C3}" presName="negativeSpace" presStyleCnt="0"/>
      <dgm:spPr/>
    </dgm:pt>
    <dgm:pt modelId="{81BFF5F6-0AF2-4F71-83E0-134A7E62B146}" type="pres">
      <dgm:prSet presAssocID="{AA2C20E6-CBBD-4B52-96E0-E0375944E6C3}" presName="childText" presStyleLbl="conFgAcc1" presStyleIdx="1" presStyleCnt="5" custLinFactNeighborX="-1181">
        <dgm:presLayoutVars>
          <dgm:bulletEnabled val="1"/>
        </dgm:presLayoutVars>
      </dgm:prSet>
      <dgm:spPr/>
    </dgm:pt>
    <dgm:pt modelId="{10C2D5DE-CD6A-4CF6-AD43-7B491E54DCEB}" type="pres">
      <dgm:prSet presAssocID="{8B9B89C9-604C-4EE5-8067-FCD9824A61A5}" presName="spaceBetweenRectangles" presStyleCnt="0"/>
      <dgm:spPr/>
    </dgm:pt>
    <dgm:pt modelId="{1440C2D5-1BB7-4BC4-BC46-7A154C52CF21}" type="pres">
      <dgm:prSet presAssocID="{238144E5-080F-4C13-9DF5-86397DB81A9B}" presName="parentLin" presStyleCnt="0"/>
      <dgm:spPr/>
    </dgm:pt>
    <dgm:pt modelId="{D3B8B4BF-39B5-47C5-B176-235E84945CD2}" type="pres">
      <dgm:prSet presAssocID="{238144E5-080F-4C13-9DF5-86397DB81A9B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3C590563-C5DD-4F31-BE68-1B5EF7E3101B}" type="pres">
      <dgm:prSet presAssocID="{238144E5-080F-4C13-9DF5-86397DB81A9B}" presName="parentText" presStyleLbl="node1" presStyleIdx="2" presStyleCnt="5" custScaleX="133750" custLinFactNeighborX="-29126" custLinFactNeighborY="141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EEF47-0487-413E-8863-3198BB1303E3}" type="pres">
      <dgm:prSet presAssocID="{238144E5-080F-4C13-9DF5-86397DB81A9B}" presName="negativeSpace" presStyleCnt="0"/>
      <dgm:spPr/>
    </dgm:pt>
    <dgm:pt modelId="{CB9B3091-5DC7-4A8E-9BBF-47D59D986E94}" type="pres">
      <dgm:prSet presAssocID="{238144E5-080F-4C13-9DF5-86397DB81A9B}" presName="childText" presStyleLbl="conFgAcc1" presStyleIdx="2" presStyleCnt="5">
        <dgm:presLayoutVars>
          <dgm:bulletEnabled val="1"/>
        </dgm:presLayoutVars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F394852B-8F20-4BFC-9BFD-872E165503D0}" type="pres">
      <dgm:prSet presAssocID="{B733E7CE-901C-4BFB-8028-410473EF7499}" presName="spaceBetweenRectangles" presStyleCnt="0"/>
      <dgm:spPr/>
    </dgm:pt>
    <dgm:pt modelId="{11C9FC5D-C36A-4BA7-A30B-22C69B5FCDD3}" type="pres">
      <dgm:prSet presAssocID="{07227EE2-71AE-4AED-B745-2AF175451094}" presName="parentLin" presStyleCnt="0"/>
      <dgm:spPr/>
    </dgm:pt>
    <dgm:pt modelId="{759397B6-15C5-401A-B554-06AD6EE04A9F}" type="pres">
      <dgm:prSet presAssocID="{07227EE2-71AE-4AED-B745-2AF175451094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CF7EA279-3686-453C-A009-4CF16716CA0F}" type="pres">
      <dgm:prSet presAssocID="{07227EE2-71AE-4AED-B745-2AF175451094}" presName="parentText" presStyleLbl="node1" presStyleIdx="3" presStyleCnt="5" custScaleX="133749" custLinFactNeighborX="-29126" custLinFactNeighborY="114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44F15-1F2D-4244-8604-AF0753F37A14}" type="pres">
      <dgm:prSet presAssocID="{07227EE2-71AE-4AED-B745-2AF175451094}" presName="negativeSpace" presStyleCnt="0"/>
      <dgm:spPr/>
    </dgm:pt>
    <dgm:pt modelId="{72132DE5-2910-4101-8E7C-6B43529E9B33}" type="pres">
      <dgm:prSet presAssocID="{07227EE2-71AE-4AED-B745-2AF175451094}" presName="childText" presStyleLbl="conFgAcc1" presStyleIdx="3" presStyleCnt="5">
        <dgm:presLayoutVars>
          <dgm:bulletEnabled val="1"/>
        </dgm:presLayoutVars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</dgm:pt>
    <dgm:pt modelId="{F1AFCA2A-C4E0-4288-A29A-353FA1E02653}" type="pres">
      <dgm:prSet presAssocID="{39388525-273E-460A-A684-4CA27253ABFF}" presName="spaceBetweenRectangles" presStyleCnt="0"/>
      <dgm:spPr/>
    </dgm:pt>
    <dgm:pt modelId="{8BA16386-F225-4956-B93C-172FED38D1B7}" type="pres">
      <dgm:prSet presAssocID="{DC3F5DAF-9C37-4197-BB31-8FAD42B3BA3E}" presName="parentLin" presStyleCnt="0"/>
      <dgm:spPr/>
    </dgm:pt>
    <dgm:pt modelId="{6CE99D7E-B362-4F7E-9FD8-937D652F6EBA}" type="pres">
      <dgm:prSet presAssocID="{DC3F5DAF-9C37-4197-BB31-8FAD42B3BA3E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A5BC1917-6440-4681-B489-9724089EB51C}" type="pres">
      <dgm:prSet presAssocID="{DC3F5DAF-9C37-4197-BB31-8FAD42B3BA3E}" presName="parentText" presStyleLbl="node1" presStyleIdx="4" presStyleCnt="5" custScaleX="139622" custLinFactNeighborX="-52751" custLinFactNeighborY="88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3386A9-D065-4DC7-A564-202B0258FD00}" type="pres">
      <dgm:prSet presAssocID="{DC3F5DAF-9C37-4197-BB31-8FAD42B3BA3E}" presName="negativeSpace" presStyleCnt="0"/>
      <dgm:spPr/>
    </dgm:pt>
    <dgm:pt modelId="{5BB55B2B-4475-45B3-AF17-9A25ADAF7D4D}" type="pres">
      <dgm:prSet presAssocID="{DC3F5DAF-9C37-4197-BB31-8FAD42B3BA3E}" presName="childText" presStyleLbl="conFgAcc1" presStyleIdx="4" presStyleCnt="5">
        <dgm:presLayoutVars>
          <dgm:bulletEnabled val="1"/>
        </dgm:presLayoutVars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</dgm:pt>
  </dgm:ptLst>
  <dgm:cxnLst>
    <dgm:cxn modelId="{E83E5A20-1430-408E-AF88-87735A6F238F}" type="presOf" srcId="{DC3F5DAF-9C37-4197-BB31-8FAD42B3BA3E}" destId="{6CE99D7E-B362-4F7E-9FD8-937D652F6EBA}" srcOrd="0" destOrd="0" presId="urn:microsoft.com/office/officeart/2005/8/layout/list1"/>
    <dgm:cxn modelId="{CDB0BE3B-7C6D-4227-BCDF-F8B15E8CD2CA}" type="presOf" srcId="{AA2C20E6-CBBD-4B52-96E0-E0375944E6C3}" destId="{AA5B9017-5963-4B78-B378-8DB07C259320}" srcOrd="1" destOrd="0" presId="urn:microsoft.com/office/officeart/2005/8/layout/list1"/>
    <dgm:cxn modelId="{3851A413-E515-455C-81E6-867AD088EBD2}" srcId="{74E255BA-AF40-46BF-83D3-7DB5A3260073}" destId="{AA2C20E6-CBBD-4B52-96E0-E0375944E6C3}" srcOrd="1" destOrd="0" parTransId="{D9FE14D9-A202-42D5-A233-B7BBE4F9F2C1}" sibTransId="{8B9B89C9-604C-4EE5-8067-FCD9824A61A5}"/>
    <dgm:cxn modelId="{E4D2F9E7-E458-4A34-AB75-291716D3256B}" type="presOf" srcId="{238144E5-080F-4C13-9DF5-86397DB81A9B}" destId="{3C590563-C5DD-4F31-BE68-1B5EF7E3101B}" srcOrd="1" destOrd="0" presId="urn:microsoft.com/office/officeart/2005/8/layout/list1"/>
    <dgm:cxn modelId="{6A47C03A-C576-4954-91A4-BE3886197540}" type="presOf" srcId="{AA2C20E6-CBBD-4B52-96E0-E0375944E6C3}" destId="{71352127-A9D7-4D52-ACB3-A9C8EB4B2EE2}" srcOrd="0" destOrd="0" presId="urn:microsoft.com/office/officeart/2005/8/layout/list1"/>
    <dgm:cxn modelId="{7EF0A0F9-2EFD-4DD1-9660-A7F0E5953914}" type="presOf" srcId="{07227EE2-71AE-4AED-B745-2AF175451094}" destId="{759397B6-15C5-401A-B554-06AD6EE04A9F}" srcOrd="0" destOrd="0" presId="urn:microsoft.com/office/officeart/2005/8/layout/list1"/>
    <dgm:cxn modelId="{80C0AEDD-4F8B-4C93-8A8E-311A4544E160}" type="presOf" srcId="{74E255BA-AF40-46BF-83D3-7DB5A3260073}" destId="{1962FC25-A054-46B3-BD6D-4B4E14BF39B3}" srcOrd="0" destOrd="0" presId="urn:microsoft.com/office/officeart/2005/8/layout/list1"/>
    <dgm:cxn modelId="{82CB89D1-0ED3-40DF-A17B-15056FCB321A}" type="presOf" srcId="{DC3F5DAF-9C37-4197-BB31-8FAD42B3BA3E}" destId="{A5BC1917-6440-4681-B489-9724089EB51C}" srcOrd="1" destOrd="0" presId="urn:microsoft.com/office/officeart/2005/8/layout/list1"/>
    <dgm:cxn modelId="{0525607A-9204-4A47-8FD6-63869E46B47E}" type="presOf" srcId="{8A144F32-BF00-4F88-BBEF-C0C3CB192FBE}" destId="{E5BD4A39-8DC4-4DF0-99EC-AD4B49B40313}" srcOrd="1" destOrd="0" presId="urn:microsoft.com/office/officeart/2005/8/layout/list1"/>
    <dgm:cxn modelId="{8A0B4D7A-E57A-4FAA-BBF9-0ABAE8044677}" srcId="{74E255BA-AF40-46BF-83D3-7DB5A3260073}" destId="{8A144F32-BF00-4F88-BBEF-C0C3CB192FBE}" srcOrd="0" destOrd="0" parTransId="{95FBACBD-9252-4AE5-B564-5600B4ED3C98}" sibTransId="{73220A2F-7CD1-468A-B5DB-6358D8B42848}"/>
    <dgm:cxn modelId="{DB5C6EDB-A167-4B07-9C1A-5A3F275F12B3}" type="presOf" srcId="{07227EE2-71AE-4AED-B745-2AF175451094}" destId="{CF7EA279-3686-453C-A009-4CF16716CA0F}" srcOrd="1" destOrd="0" presId="urn:microsoft.com/office/officeart/2005/8/layout/list1"/>
    <dgm:cxn modelId="{8C4B922C-40B1-4425-BEF1-329D716CF6EA}" srcId="{74E255BA-AF40-46BF-83D3-7DB5A3260073}" destId="{07227EE2-71AE-4AED-B745-2AF175451094}" srcOrd="3" destOrd="0" parTransId="{19BD7E33-DEEB-4BEE-B189-49638A65065F}" sibTransId="{39388525-273E-460A-A684-4CA27253ABFF}"/>
    <dgm:cxn modelId="{FB610CBC-9B8D-47ED-9A20-8F31741BA2D8}" srcId="{74E255BA-AF40-46BF-83D3-7DB5A3260073}" destId="{238144E5-080F-4C13-9DF5-86397DB81A9B}" srcOrd="2" destOrd="0" parTransId="{BD6F3033-1939-4C02-8C94-EDCF6968700C}" sibTransId="{B733E7CE-901C-4BFB-8028-410473EF7499}"/>
    <dgm:cxn modelId="{DFC953D8-8F3D-42A2-A73D-B957B9C0E0CA}" type="presOf" srcId="{8A144F32-BF00-4F88-BBEF-C0C3CB192FBE}" destId="{22DE6211-A71C-4CEF-B941-3E75D8980027}" srcOrd="0" destOrd="0" presId="urn:microsoft.com/office/officeart/2005/8/layout/list1"/>
    <dgm:cxn modelId="{1287CEB5-910C-423F-845D-F621AEC43B56}" srcId="{74E255BA-AF40-46BF-83D3-7DB5A3260073}" destId="{DC3F5DAF-9C37-4197-BB31-8FAD42B3BA3E}" srcOrd="4" destOrd="0" parTransId="{75499742-9BD4-4469-8059-EF0198A610B1}" sibTransId="{38984F5B-3597-4719-A268-02399A28B858}"/>
    <dgm:cxn modelId="{E79628C8-0861-4E71-8D38-950A1C5D6A5C}" type="presOf" srcId="{238144E5-080F-4C13-9DF5-86397DB81A9B}" destId="{D3B8B4BF-39B5-47C5-B176-235E84945CD2}" srcOrd="0" destOrd="0" presId="urn:microsoft.com/office/officeart/2005/8/layout/list1"/>
    <dgm:cxn modelId="{566397B8-E51E-4780-8327-D54B54630A79}" type="presParOf" srcId="{1962FC25-A054-46B3-BD6D-4B4E14BF39B3}" destId="{C6517C41-65B6-44B7-B06A-3BCFF62E1975}" srcOrd="0" destOrd="0" presId="urn:microsoft.com/office/officeart/2005/8/layout/list1"/>
    <dgm:cxn modelId="{036479AF-182B-44D4-94BF-97FCBD5B36DE}" type="presParOf" srcId="{C6517C41-65B6-44B7-B06A-3BCFF62E1975}" destId="{22DE6211-A71C-4CEF-B941-3E75D8980027}" srcOrd="0" destOrd="0" presId="urn:microsoft.com/office/officeart/2005/8/layout/list1"/>
    <dgm:cxn modelId="{AA6BDA93-6AF0-42E0-99D6-73454EB1B545}" type="presParOf" srcId="{C6517C41-65B6-44B7-B06A-3BCFF62E1975}" destId="{E5BD4A39-8DC4-4DF0-99EC-AD4B49B40313}" srcOrd="1" destOrd="0" presId="urn:microsoft.com/office/officeart/2005/8/layout/list1"/>
    <dgm:cxn modelId="{509EAE69-8388-4DBE-871C-58F66D0E1A61}" type="presParOf" srcId="{1962FC25-A054-46B3-BD6D-4B4E14BF39B3}" destId="{0A348748-710E-4BC8-83A3-12A100A0C8D5}" srcOrd="1" destOrd="0" presId="urn:microsoft.com/office/officeart/2005/8/layout/list1"/>
    <dgm:cxn modelId="{FA20FADA-C277-48EF-9FE9-64C1D516D7ED}" type="presParOf" srcId="{1962FC25-A054-46B3-BD6D-4B4E14BF39B3}" destId="{8F5E8EA6-CE9E-41BF-B62E-1ABC555F7EA8}" srcOrd="2" destOrd="0" presId="urn:microsoft.com/office/officeart/2005/8/layout/list1"/>
    <dgm:cxn modelId="{F2723D6A-4836-4670-BFCC-4F05B5277BF2}" type="presParOf" srcId="{1962FC25-A054-46B3-BD6D-4B4E14BF39B3}" destId="{FC53B5E3-76C4-4790-A88F-77348425D9FE}" srcOrd="3" destOrd="0" presId="urn:microsoft.com/office/officeart/2005/8/layout/list1"/>
    <dgm:cxn modelId="{B40356F2-0D2A-4733-9C6C-7CBFC5E5E1B6}" type="presParOf" srcId="{1962FC25-A054-46B3-BD6D-4B4E14BF39B3}" destId="{3EC753E5-7FF5-4FD7-A0FB-2695BA66C356}" srcOrd="4" destOrd="0" presId="urn:microsoft.com/office/officeart/2005/8/layout/list1"/>
    <dgm:cxn modelId="{71337A60-BB24-430D-8CDA-233E1A5D6E2C}" type="presParOf" srcId="{3EC753E5-7FF5-4FD7-A0FB-2695BA66C356}" destId="{71352127-A9D7-4D52-ACB3-A9C8EB4B2EE2}" srcOrd="0" destOrd="0" presId="urn:microsoft.com/office/officeart/2005/8/layout/list1"/>
    <dgm:cxn modelId="{A6A6AF25-3019-42BD-9834-1BDCDC62EF1F}" type="presParOf" srcId="{3EC753E5-7FF5-4FD7-A0FB-2695BA66C356}" destId="{AA5B9017-5963-4B78-B378-8DB07C259320}" srcOrd="1" destOrd="0" presId="urn:microsoft.com/office/officeart/2005/8/layout/list1"/>
    <dgm:cxn modelId="{3125FCFB-B3A2-4A70-B6F1-9539825096B6}" type="presParOf" srcId="{1962FC25-A054-46B3-BD6D-4B4E14BF39B3}" destId="{F8D0B32C-249F-4F15-8EF9-E17B8C8A412F}" srcOrd="5" destOrd="0" presId="urn:microsoft.com/office/officeart/2005/8/layout/list1"/>
    <dgm:cxn modelId="{43F40B4E-CFF5-4BB4-8DE5-83C97DE8FB84}" type="presParOf" srcId="{1962FC25-A054-46B3-BD6D-4B4E14BF39B3}" destId="{81BFF5F6-0AF2-4F71-83E0-134A7E62B146}" srcOrd="6" destOrd="0" presId="urn:microsoft.com/office/officeart/2005/8/layout/list1"/>
    <dgm:cxn modelId="{F61ABFBF-C3BB-4DD3-A924-D65AEF88007E}" type="presParOf" srcId="{1962FC25-A054-46B3-BD6D-4B4E14BF39B3}" destId="{10C2D5DE-CD6A-4CF6-AD43-7B491E54DCEB}" srcOrd="7" destOrd="0" presId="urn:microsoft.com/office/officeart/2005/8/layout/list1"/>
    <dgm:cxn modelId="{EC15FA32-7116-4232-8BBF-D114AE161C97}" type="presParOf" srcId="{1962FC25-A054-46B3-BD6D-4B4E14BF39B3}" destId="{1440C2D5-1BB7-4BC4-BC46-7A154C52CF21}" srcOrd="8" destOrd="0" presId="urn:microsoft.com/office/officeart/2005/8/layout/list1"/>
    <dgm:cxn modelId="{BC5D9A8E-C25A-49A4-831C-40900C8945C9}" type="presParOf" srcId="{1440C2D5-1BB7-4BC4-BC46-7A154C52CF21}" destId="{D3B8B4BF-39B5-47C5-B176-235E84945CD2}" srcOrd="0" destOrd="0" presId="urn:microsoft.com/office/officeart/2005/8/layout/list1"/>
    <dgm:cxn modelId="{AC986BC0-B65E-4586-A5C7-17E8137B08D3}" type="presParOf" srcId="{1440C2D5-1BB7-4BC4-BC46-7A154C52CF21}" destId="{3C590563-C5DD-4F31-BE68-1B5EF7E3101B}" srcOrd="1" destOrd="0" presId="urn:microsoft.com/office/officeart/2005/8/layout/list1"/>
    <dgm:cxn modelId="{1F8D668A-08F9-4662-A692-F65F24B8EBB9}" type="presParOf" srcId="{1962FC25-A054-46B3-BD6D-4B4E14BF39B3}" destId="{F97EEF47-0487-413E-8863-3198BB1303E3}" srcOrd="9" destOrd="0" presId="urn:microsoft.com/office/officeart/2005/8/layout/list1"/>
    <dgm:cxn modelId="{B7C9432C-C31E-44F9-846C-BC45C2816D05}" type="presParOf" srcId="{1962FC25-A054-46B3-BD6D-4B4E14BF39B3}" destId="{CB9B3091-5DC7-4A8E-9BBF-47D59D986E94}" srcOrd="10" destOrd="0" presId="urn:microsoft.com/office/officeart/2005/8/layout/list1"/>
    <dgm:cxn modelId="{B7E65254-4629-4D62-81E3-F5ED62775AB7}" type="presParOf" srcId="{1962FC25-A054-46B3-BD6D-4B4E14BF39B3}" destId="{F394852B-8F20-4BFC-9BFD-872E165503D0}" srcOrd="11" destOrd="0" presId="urn:microsoft.com/office/officeart/2005/8/layout/list1"/>
    <dgm:cxn modelId="{6F1B645F-4B1B-46EB-A748-A7127E806442}" type="presParOf" srcId="{1962FC25-A054-46B3-BD6D-4B4E14BF39B3}" destId="{11C9FC5D-C36A-4BA7-A30B-22C69B5FCDD3}" srcOrd="12" destOrd="0" presId="urn:microsoft.com/office/officeart/2005/8/layout/list1"/>
    <dgm:cxn modelId="{8C4407F1-CDF5-428D-B61C-E37224302E2F}" type="presParOf" srcId="{11C9FC5D-C36A-4BA7-A30B-22C69B5FCDD3}" destId="{759397B6-15C5-401A-B554-06AD6EE04A9F}" srcOrd="0" destOrd="0" presId="urn:microsoft.com/office/officeart/2005/8/layout/list1"/>
    <dgm:cxn modelId="{39B6E76A-7EC0-4F92-8103-C60E891B1F08}" type="presParOf" srcId="{11C9FC5D-C36A-4BA7-A30B-22C69B5FCDD3}" destId="{CF7EA279-3686-453C-A009-4CF16716CA0F}" srcOrd="1" destOrd="0" presId="urn:microsoft.com/office/officeart/2005/8/layout/list1"/>
    <dgm:cxn modelId="{7E4B5031-4C09-4403-AE49-0D74D16F1AA9}" type="presParOf" srcId="{1962FC25-A054-46B3-BD6D-4B4E14BF39B3}" destId="{7C744F15-1F2D-4244-8604-AF0753F37A14}" srcOrd="13" destOrd="0" presId="urn:microsoft.com/office/officeart/2005/8/layout/list1"/>
    <dgm:cxn modelId="{8975BDAE-7A72-44AB-BC3E-C96F68B661B5}" type="presParOf" srcId="{1962FC25-A054-46B3-BD6D-4B4E14BF39B3}" destId="{72132DE5-2910-4101-8E7C-6B43529E9B33}" srcOrd="14" destOrd="0" presId="urn:microsoft.com/office/officeart/2005/8/layout/list1"/>
    <dgm:cxn modelId="{412964DD-0B46-40B0-999D-44B7B63E721F}" type="presParOf" srcId="{1962FC25-A054-46B3-BD6D-4B4E14BF39B3}" destId="{F1AFCA2A-C4E0-4288-A29A-353FA1E02653}" srcOrd="15" destOrd="0" presId="urn:microsoft.com/office/officeart/2005/8/layout/list1"/>
    <dgm:cxn modelId="{79B005AC-83EF-4802-A674-EA3F72C425B7}" type="presParOf" srcId="{1962FC25-A054-46B3-BD6D-4B4E14BF39B3}" destId="{8BA16386-F225-4956-B93C-172FED38D1B7}" srcOrd="16" destOrd="0" presId="urn:microsoft.com/office/officeart/2005/8/layout/list1"/>
    <dgm:cxn modelId="{045562FF-4529-447C-8386-84144FC82308}" type="presParOf" srcId="{8BA16386-F225-4956-B93C-172FED38D1B7}" destId="{6CE99D7E-B362-4F7E-9FD8-937D652F6EBA}" srcOrd="0" destOrd="0" presId="urn:microsoft.com/office/officeart/2005/8/layout/list1"/>
    <dgm:cxn modelId="{95837991-6BDD-4DEE-A277-7A35A3CF5584}" type="presParOf" srcId="{8BA16386-F225-4956-B93C-172FED38D1B7}" destId="{A5BC1917-6440-4681-B489-9724089EB51C}" srcOrd="1" destOrd="0" presId="urn:microsoft.com/office/officeart/2005/8/layout/list1"/>
    <dgm:cxn modelId="{6FBDD25E-C18B-4724-832B-522EC6A73529}" type="presParOf" srcId="{1962FC25-A054-46B3-BD6D-4B4E14BF39B3}" destId="{EE3386A9-D065-4DC7-A564-202B0258FD00}" srcOrd="17" destOrd="0" presId="urn:microsoft.com/office/officeart/2005/8/layout/list1"/>
    <dgm:cxn modelId="{AE608FD6-AA35-43CB-A57A-3CF26A7828B3}" type="presParOf" srcId="{1962FC25-A054-46B3-BD6D-4B4E14BF39B3}" destId="{5BB55B2B-4475-45B3-AF17-9A25ADAF7D4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5BA934-4C90-4AFC-A892-503A49F8C4BF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3B5158-9548-4A22-B89C-B74D692EA5B5}">
      <dgm:prSet phldrT="[Text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rgbClr val="FF0066"/>
          </a:solidFill>
        </a:ln>
      </dgm:spPr>
      <dgm:t>
        <a:bodyPr/>
        <a:lstStyle/>
        <a:p>
          <a:endParaRPr lang="en-US" dirty="0"/>
        </a:p>
      </dgm:t>
    </dgm:pt>
    <dgm:pt modelId="{28BF33D4-306B-45E7-8547-D8928848A88C}" type="parTrans" cxnId="{241A0EA3-3B2D-41CF-91C5-CDDA0728D29E}">
      <dgm:prSet/>
      <dgm:spPr/>
      <dgm:t>
        <a:bodyPr/>
        <a:lstStyle/>
        <a:p>
          <a:endParaRPr lang="en-US"/>
        </a:p>
      </dgm:t>
    </dgm:pt>
    <dgm:pt modelId="{16918076-2449-4C21-B6AA-8F0427AAF5AA}" type="sibTrans" cxnId="{241A0EA3-3B2D-41CF-91C5-CDDA0728D29E}">
      <dgm:prSet/>
      <dgm:spPr/>
      <dgm:t>
        <a:bodyPr/>
        <a:lstStyle/>
        <a:p>
          <a:endParaRPr lang="en-US"/>
        </a:p>
      </dgm:t>
    </dgm:pt>
    <dgm:pt modelId="{6626B7E1-A90A-4667-982B-6CADE19F6330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pPr rtl="1"/>
          <a:r>
            <a:rPr lang="fa-IR" b="1" dirty="0" smtClean="0">
              <a:solidFill>
                <a:schemeClr val="tx1"/>
              </a:solidFill>
            </a:rPr>
            <a:t>اختلافات انفرادی</a:t>
          </a:r>
          <a:endParaRPr lang="en-US" dirty="0">
            <a:solidFill>
              <a:schemeClr val="tx1"/>
            </a:solidFill>
          </a:endParaRPr>
        </a:p>
      </dgm:t>
    </dgm:pt>
    <dgm:pt modelId="{0373ED88-2F0C-41BA-87E4-B4AAA6EADE73}" type="parTrans" cxnId="{73A63E11-0C65-4A84-A386-98A155B49155}">
      <dgm:prSet/>
      <dgm:spPr/>
      <dgm:t>
        <a:bodyPr/>
        <a:lstStyle/>
        <a:p>
          <a:endParaRPr lang="en-US"/>
        </a:p>
      </dgm:t>
    </dgm:pt>
    <dgm:pt modelId="{E0B04921-955A-4FE1-B52C-F566B72ABE20}" type="sibTrans" cxnId="{73A63E11-0C65-4A84-A386-98A155B49155}">
      <dgm:prSet/>
      <dgm:spPr/>
      <dgm:t>
        <a:bodyPr/>
        <a:lstStyle/>
        <a:p>
          <a:endParaRPr lang="en-US"/>
        </a:p>
      </dgm:t>
    </dgm:pt>
    <dgm:pt modelId="{E4AE4869-9201-4AD9-B46D-E73185F82060}">
      <dgm:prSet phldrT="[Text]"/>
      <dgm:spPr>
        <a:solidFill>
          <a:srgbClr val="0070C0">
            <a:alpha val="50000"/>
          </a:srgbClr>
        </a:solidFill>
      </dgm:spPr>
      <dgm:t>
        <a:bodyPr/>
        <a:lstStyle/>
        <a:p>
          <a:pPr rtl="1"/>
          <a:r>
            <a:rPr lang="fa-IR" b="1" dirty="0" smtClean="0">
              <a:solidFill>
                <a:schemeClr val="tx1"/>
              </a:solidFill>
            </a:rPr>
            <a:t>اختلافات جمعی</a:t>
          </a:r>
          <a:endParaRPr lang="en-US" dirty="0">
            <a:solidFill>
              <a:schemeClr val="tx1"/>
            </a:solidFill>
          </a:endParaRPr>
        </a:p>
      </dgm:t>
    </dgm:pt>
    <dgm:pt modelId="{E0DC0B53-264B-4427-AD74-A88A65E13DCD}" type="parTrans" cxnId="{92633A6C-474A-4490-ABEE-8B857FD5F1F0}">
      <dgm:prSet/>
      <dgm:spPr/>
      <dgm:t>
        <a:bodyPr/>
        <a:lstStyle/>
        <a:p>
          <a:endParaRPr lang="en-US"/>
        </a:p>
      </dgm:t>
    </dgm:pt>
    <dgm:pt modelId="{F43F96E8-8BC1-4DA9-B567-484814D65028}" type="sibTrans" cxnId="{92633A6C-474A-4490-ABEE-8B857FD5F1F0}">
      <dgm:prSet/>
      <dgm:spPr/>
      <dgm:t>
        <a:bodyPr/>
        <a:lstStyle/>
        <a:p>
          <a:endParaRPr lang="en-US"/>
        </a:p>
      </dgm:t>
    </dgm:pt>
    <dgm:pt modelId="{D8DB73D4-5EE3-4A5D-A3DC-572515844382}" type="pres">
      <dgm:prSet presAssocID="{445BA934-4C90-4AFC-A892-503A49F8C4B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B3C9F0-2A43-4A94-A179-01211E0CC6FE}" type="pres">
      <dgm:prSet presAssocID="{445BA934-4C90-4AFC-A892-503A49F8C4BF}" presName="radial" presStyleCnt="0">
        <dgm:presLayoutVars>
          <dgm:animLvl val="ctr"/>
        </dgm:presLayoutVars>
      </dgm:prSet>
      <dgm:spPr/>
    </dgm:pt>
    <dgm:pt modelId="{1D28C43F-CF6F-43E8-9385-7E816EFADC38}" type="pres">
      <dgm:prSet presAssocID="{183B5158-9548-4A22-B89C-B74D692EA5B5}" presName="centerShape" presStyleLbl="vennNode1" presStyleIdx="0" presStyleCnt="3" custScaleX="405638" custScaleY="303858"/>
      <dgm:spPr/>
      <dgm:t>
        <a:bodyPr/>
        <a:lstStyle/>
        <a:p>
          <a:endParaRPr lang="en-US"/>
        </a:p>
      </dgm:t>
    </dgm:pt>
    <dgm:pt modelId="{21EFFF55-12F3-48CA-AE21-372C027D7DCD}" type="pres">
      <dgm:prSet presAssocID="{6626B7E1-A90A-4667-982B-6CADE19F6330}" presName="node" presStyleLbl="vennNode1" presStyleIdx="1" presStyleCnt="3" custScaleX="346159" custScaleY="314040" custRadScaleRad="129576" custRadScaleInc="354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5A605-A691-48CE-8976-853DE8624046}" type="pres">
      <dgm:prSet presAssocID="{E4AE4869-9201-4AD9-B46D-E73185F82060}" presName="node" presStyleLbl="vennNode1" presStyleIdx="2" presStyleCnt="3" custScaleX="346323" custScaleY="338592" custRadScaleRad="124210" custRadScaleInc="341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4E64C8-B929-450D-BAAF-B00CFFA3CDED}" type="presOf" srcId="{445BA934-4C90-4AFC-A892-503A49F8C4BF}" destId="{D8DB73D4-5EE3-4A5D-A3DC-572515844382}" srcOrd="0" destOrd="0" presId="urn:microsoft.com/office/officeart/2005/8/layout/radial3"/>
    <dgm:cxn modelId="{6DF830E3-D8B5-4296-A741-DFFFD940CA86}" type="presOf" srcId="{6626B7E1-A90A-4667-982B-6CADE19F6330}" destId="{21EFFF55-12F3-48CA-AE21-372C027D7DCD}" srcOrd="0" destOrd="0" presId="urn:microsoft.com/office/officeart/2005/8/layout/radial3"/>
    <dgm:cxn modelId="{241A0EA3-3B2D-41CF-91C5-CDDA0728D29E}" srcId="{445BA934-4C90-4AFC-A892-503A49F8C4BF}" destId="{183B5158-9548-4A22-B89C-B74D692EA5B5}" srcOrd="0" destOrd="0" parTransId="{28BF33D4-306B-45E7-8547-D8928848A88C}" sibTransId="{16918076-2449-4C21-B6AA-8F0427AAF5AA}"/>
    <dgm:cxn modelId="{92633A6C-474A-4490-ABEE-8B857FD5F1F0}" srcId="{183B5158-9548-4A22-B89C-B74D692EA5B5}" destId="{E4AE4869-9201-4AD9-B46D-E73185F82060}" srcOrd="1" destOrd="0" parTransId="{E0DC0B53-264B-4427-AD74-A88A65E13DCD}" sibTransId="{F43F96E8-8BC1-4DA9-B567-484814D65028}"/>
    <dgm:cxn modelId="{B84485E1-0A09-42AA-A24E-C2F0A4F36B85}" type="presOf" srcId="{E4AE4869-9201-4AD9-B46D-E73185F82060}" destId="{D805A605-A691-48CE-8976-853DE8624046}" srcOrd="0" destOrd="0" presId="urn:microsoft.com/office/officeart/2005/8/layout/radial3"/>
    <dgm:cxn modelId="{73A63E11-0C65-4A84-A386-98A155B49155}" srcId="{183B5158-9548-4A22-B89C-B74D692EA5B5}" destId="{6626B7E1-A90A-4667-982B-6CADE19F6330}" srcOrd="0" destOrd="0" parTransId="{0373ED88-2F0C-41BA-87E4-B4AAA6EADE73}" sibTransId="{E0B04921-955A-4FE1-B52C-F566B72ABE20}"/>
    <dgm:cxn modelId="{2D83A96B-87A3-45AC-AF5D-20DF46F835FD}" type="presOf" srcId="{183B5158-9548-4A22-B89C-B74D692EA5B5}" destId="{1D28C43F-CF6F-43E8-9385-7E816EFADC38}" srcOrd="0" destOrd="0" presId="urn:microsoft.com/office/officeart/2005/8/layout/radial3"/>
    <dgm:cxn modelId="{9A69691E-9D9E-4EF0-9890-24A6E70CD7C3}" type="presParOf" srcId="{D8DB73D4-5EE3-4A5D-A3DC-572515844382}" destId="{FFB3C9F0-2A43-4A94-A179-01211E0CC6FE}" srcOrd="0" destOrd="0" presId="urn:microsoft.com/office/officeart/2005/8/layout/radial3"/>
    <dgm:cxn modelId="{37DCD854-6DC1-4ACB-9DA1-07C550501B69}" type="presParOf" srcId="{FFB3C9F0-2A43-4A94-A179-01211E0CC6FE}" destId="{1D28C43F-CF6F-43E8-9385-7E816EFADC38}" srcOrd="0" destOrd="0" presId="urn:microsoft.com/office/officeart/2005/8/layout/radial3"/>
    <dgm:cxn modelId="{92F61158-CC82-422D-A6B8-968849B52622}" type="presParOf" srcId="{FFB3C9F0-2A43-4A94-A179-01211E0CC6FE}" destId="{21EFFF55-12F3-48CA-AE21-372C027D7DCD}" srcOrd="1" destOrd="0" presId="urn:microsoft.com/office/officeart/2005/8/layout/radial3"/>
    <dgm:cxn modelId="{8BEBB195-346A-4AAB-AF7F-12D2DA5C4817}" type="presParOf" srcId="{FFB3C9F0-2A43-4A94-A179-01211E0CC6FE}" destId="{D805A605-A691-48CE-8976-853DE8624046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D8632D-7240-4256-9807-3D450C061D70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6C6357-AEA9-4EA9-9450-C66F9C64E2B9}">
      <dgm:prSet phldrT="[Text]" custT="1"/>
      <dgm:spPr>
        <a:blipFill dpi="0" rotWithShape="0">
          <a:blip xmlns:r="http://schemas.openxmlformats.org/officeDocument/2006/relationships" r:embed="rId1">
            <a:alphaModFix amt="59000"/>
          </a:blip>
          <a:srcRect/>
          <a:stretch>
            <a:fillRect/>
          </a:stretch>
        </a:blipFill>
        <a:ln>
          <a:solidFill>
            <a:schemeClr val="tx1"/>
          </a:solidFill>
        </a:ln>
      </dgm:spPr>
      <dgm:t>
        <a:bodyPr anchor="t"/>
        <a:lstStyle/>
        <a:p>
          <a:r>
            <a:rPr lang="fa-IR" sz="3200" b="1" dirty="0" smtClean="0"/>
            <a:t>قانون کار جمهوری اسلامی ایران در فصل 9، سه مرجع را برای حل اختلاف تعیین کرده است</a:t>
          </a:r>
          <a:endParaRPr lang="en-US" sz="3200" b="1" dirty="0"/>
        </a:p>
      </dgm:t>
    </dgm:pt>
    <dgm:pt modelId="{81DF16FB-E5C5-46B4-8930-3AA62C729558}" type="parTrans" cxnId="{3ABB2C79-FF42-49F0-9D98-B62A012E92FF}">
      <dgm:prSet/>
      <dgm:spPr/>
      <dgm:t>
        <a:bodyPr/>
        <a:lstStyle/>
        <a:p>
          <a:endParaRPr lang="en-US"/>
        </a:p>
      </dgm:t>
    </dgm:pt>
    <dgm:pt modelId="{548ADDD2-135D-44B8-8E41-E9A875ECBD10}" type="sibTrans" cxnId="{3ABB2C79-FF42-49F0-9D98-B62A012E92FF}">
      <dgm:prSet/>
      <dgm:spPr/>
      <dgm:t>
        <a:bodyPr/>
        <a:lstStyle/>
        <a:p>
          <a:endParaRPr lang="en-US"/>
        </a:p>
      </dgm:t>
    </dgm:pt>
    <dgm:pt modelId="{3C518611-6193-446A-A4BD-70754DE6D592}">
      <dgm:prSet phldrT="[Text]"/>
      <dgm:spPr>
        <a:solidFill>
          <a:srgbClr val="92D050"/>
        </a:solidFill>
      </dgm:spPr>
      <dgm:t>
        <a:bodyPr/>
        <a:lstStyle/>
        <a:p>
          <a:pPr rtl="1"/>
          <a:r>
            <a:rPr lang="fa-IR" b="1" dirty="0" smtClean="0"/>
            <a:t>شورای سازش</a:t>
          </a:r>
          <a:endParaRPr lang="en-US" b="1" dirty="0"/>
        </a:p>
      </dgm:t>
    </dgm:pt>
    <dgm:pt modelId="{C970F3DF-12B9-4514-9080-2145CCA478D7}" type="parTrans" cxnId="{5D1C34F0-6538-4400-91B4-05B372FFB55F}">
      <dgm:prSet/>
      <dgm:spPr/>
      <dgm:t>
        <a:bodyPr/>
        <a:lstStyle/>
        <a:p>
          <a:endParaRPr lang="en-US"/>
        </a:p>
      </dgm:t>
    </dgm:pt>
    <dgm:pt modelId="{67CC1F7C-2129-416D-81B8-1234AAB1E47F}" type="sibTrans" cxnId="{5D1C34F0-6538-4400-91B4-05B372FFB55F}">
      <dgm:prSet/>
      <dgm:spPr/>
      <dgm:t>
        <a:bodyPr/>
        <a:lstStyle/>
        <a:p>
          <a:endParaRPr lang="en-US"/>
        </a:p>
      </dgm:t>
    </dgm:pt>
    <dgm:pt modelId="{C96B60EF-17BA-440E-B21D-29CD64D16733}">
      <dgm:prSet phldrT="[Text]"/>
      <dgm:spPr>
        <a:solidFill>
          <a:srgbClr val="00B0F0"/>
        </a:solidFill>
      </dgm:spPr>
      <dgm:t>
        <a:bodyPr/>
        <a:lstStyle/>
        <a:p>
          <a:pPr rtl="1"/>
          <a:r>
            <a:rPr lang="fa-IR" b="1" dirty="0" smtClean="0"/>
            <a:t>هیئت حل اختلاف</a:t>
          </a:r>
          <a:endParaRPr lang="en-US" b="1" dirty="0"/>
        </a:p>
      </dgm:t>
    </dgm:pt>
    <dgm:pt modelId="{916B9CD5-6C59-454D-935D-22FA0E1A47A0}" type="parTrans" cxnId="{7D56E351-DBBC-4C00-A9B1-2850829B3C0A}">
      <dgm:prSet/>
      <dgm:spPr/>
      <dgm:t>
        <a:bodyPr/>
        <a:lstStyle/>
        <a:p>
          <a:endParaRPr lang="en-US"/>
        </a:p>
      </dgm:t>
    </dgm:pt>
    <dgm:pt modelId="{03C90CA9-F8AA-4E66-86F9-E09370A8CE60}" type="sibTrans" cxnId="{7D56E351-DBBC-4C00-A9B1-2850829B3C0A}">
      <dgm:prSet/>
      <dgm:spPr/>
      <dgm:t>
        <a:bodyPr/>
        <a:lstStyle/>
        <a:p>
          <a:endParaRPr lang="en-US"/>
        </a:p>
      </dgm:t>
    </dgm:pt>
    <dgm:pt modelId="{EE18803F-9E49-47C7-A3A3-0D69981FDCB8}">
      <dgm:prSet/>
      <dgm:spPr>
        <a:solidFill>
          <a:srgbClr val="FFC000"/>
        </a:solidFill>
      </dgm:spPr>
      <dgm:t>
        <a:bodyPr/>
        <a:lstStyle/>
        <a:p>
          <a:pPr rtl="1"/>
          <a:r>
            <a:rPr lang="fa-IR" b="1" dirty="0" smtClean="0"/>
            <a:t>هیئت تشخیص</a:t>
          </a:r>
          <a:endParaRPr lang="en-US" b="1" dirty="0" smtClean="0"/>
        </a:p>
      </dgm:t>
    </dgm:pt>
    <dgm:pt modelId="{366C9963-F7C1-433F-B04E-7B0128444E9C}" type="parTrans" cxnId="{7318B4F6-0E81-4940-854D-40119E2BAACE}">
      <dgm:prSet/>
      <dgm:spPr/>
      <dgm:t>
        <a:bodyPr/>
        <a:lstStyle/>
        <a:p>
          <a:endParaRPr lang="en-US"/>
        </a:p>
      </dgm:t>
    </dgm:pt>
    <dgm:pt modelId="{AE7EA4CA-8720-4BA1-8097-1119042556E5}" type="sibTrans" cxnId="{7318B4F6-0E81-4940-854D-40119E2BAACE}">
      <dgm:prSet/>
      <dgm:spPr/>
      <dgm:t>
        <a:bodyPr/>
        <a:lstStyle/>
        <a:p>
          <a:endParaRPr lang="en-US"/>
        </a:p>
      </dgm:t>
    </dgm:pt>
    <dgm:pt modelId="{982CB6F9-6A76-4DDE-8DDA-701D76CFD7DB}" type="pres">
      <dgm:prSet presAssocID="{5BD8632D-7240-4256-9807-3D450C061D7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EBD4E1-9382-4162-9D15-1FB2A5B21FFA}" type="pres">
      <dgm:prSet presAssocID="{5BD8632D-7240-4256-9807-3D450C061D70}" presName="radial" presStyleCnt="0">
        <dgm:presLayoutVars>
          <dgm:animLvl val="ctr"/>
        </dgm:presLayoutVars>
      </dgm:prSet>
      <dgm:spPr/>
    </dgm:pt>
    <dgm:pt modelId="{52739399-CF54-482C-B91E-C2A42A3D4F16}" type="pres">
      <dgm:prSet presAssocID="{5D6C6357-AEA9-4EA9-9450-C66F9C64E2B9}" presName="centerShape" presStyleLbl="vennNode1" presStyleIdx="0" presStyleCnt="4" custScaleX="221259" custScaleY="180282" custLinFactNeighborX="-1302" custLinFactNeighborY="-12921"/>
      <dgm:spPr/>
      <dgm:t>
        <a:bodyPr/>
        <a:lstStyle/>
        <a:p>
          <a:endParaRPr lang="en-US"/>
        </a:p>
      </dgm:t>
    </dgm:pt>
    <dgm:pt modelId="{2346386C-2643-4D5B-BDD4-5577EB5F0023}" type="pres">
      <dgm:prSet presAssocID="{EE18803F-9E49-47C7-A3A3-0D69981FDCB8}" presName="node" presStyleLbl="vennNode1" presStyleIdx="1" presStyleCnt="4" custScaleX="168606" custScaleY="157523" custRadScaleRad="42040" custRadScaleInc="1486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82B71-EE3C-42A9-8FE4-79792D8796D7}" type="pres">
      <dgm:prSet presAssocID="{3C518611-6193-446A-A4BD-70754DE6D592}" presName="node" presStyleLbl="vennNode1" presStyleIdx="2" presStyleCnt="4" custScaleX="161313" custScaleY="145256" custRadScaleRad="114795" custRadScaleInc="-148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86530-4555-4418-A18D-113C5507F26F}" type="pres">
      <dgm:prSet presAssocID="{C96B60EF-17BA-440E-B21D-29CD64D16733}" presName="node" presStyleLbl="vennNode1" presStyleIdx="3" presStyleCnt="4" custScaleX="151371" custScaleY="145263" custRadScaleRad="114796" custRadScaleInc="148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BB2C79-FF42-49F0-9D98-B62A012E92FF}" srcId="{5BD8632D-7240-4256-9807-3D450C061D70}" destId="{5D6C6357-AEA9-4EA9-9450-C66F9C64E2B9}" srcOrd="0" destOrd="0" parTransId="{81DF16FB-E5C5-46B4-8930-3AA62C729558}" sibTransId="{548ADDD2-135D-44B8-8E41-E9A875ECBD10}"/>
    <dgm:cxn modelId="{5D1C34F0-6538-4400-91B4-05B372FFB55F}" srcId="{5D6C6357-AEA9-4EA9-9450-C66F9C64E2B9}" destId="{3C518611-6193-446A-A4BD-70754DE6D592}" srcOrd="1" destOrd="0" parTransId="{C970F3DF-12B9-4514-9080-2145CCA478D7}" sibTransId="{67CC1F7C-2129-416D-81B8-1234AAB1E47F}"/>
    <dgm:cxn modelId="{01D58639-57E5-4232-B1B4-F0A3D20C9EF9}" type="presOf" srcId="{C96B60EF-17BA-440E-B21D-29CD64D16733}" destId="{F1F86530-4555-4418-A18D-113C5507F26F}" srcOrd="0" destOrd="0" presId="urn:microsoft.com/office/officeart/2005/8/layout/radial3"/>
    <dgm:cxn modelId="{7D56E351-DBBC-4C00-A9B1-2850829B3C0A}" srcId="{5D6C6357-AEA9-4EA9-9450-C66F9C64E2B9}" destId="{C96B60EF-17BA-440E-B21D-29CD64D16733}" srcOrd="2" destOrd="0" parTransId="{916B9CD5-6C59-454D-935D-22FA0E1A47A0}" sibTransId="{03C90CA9-F8AA-4E66-86F9-E09370A8CE60}"/>
    <dgm:cxn modelId="{7318B4F6-0E81-4940-854D-40119E2BAACE}" srcId="{5D6C6357-AEA9-4EA9-9450-C66F9C64E2B9}" destId="{EE18803F-9E49-47C7-A3A3-0D69981FDCB8}" srcOrd="0" destOrd="0" parTransId="{366C9963-F7C1-433F-B04E-7B0128444E9C}" sibTransId="{AE7EA4CA-8720-4BA1-8097-1119042556E5}"/>
    <dgm:cxn modelId="{6027A1DE-8CF7-4476-BF90-241631687B46}" type="presOf" srcId="{5BD8632D-7240-4256-9807-3D450C061D70}" destId="{982CB6F9-6A76-4DDE-8DDA-701D76CFD7DB}" srcOrd="0" destOrd="0" presId="urn:microsoft.com/office/officeart/2005/8/layout/radial3"/>
    <dgm:cxn modelId="{7FA63C29-674F-4A42-831E-0AA4C1FC7BCB}" type="presOf" srcId="{5D6C6357-AEA9-4EA9-9450-C66F9C64E2B9}" destId="{52739399-CF54-482C-B91E-C2A42A3D4F16}" srcOrd="0" destOrd="0" presId="urn:microsoft.com/office/officeart/2005/8/layout/radial3"/>
    <dgm:cxn modelId="{773307BA-43F5-4DB7-9ACE-F1DD10631A3C}" type="presOf" srcId="{3C518611-6193-446A-A4BD-70754DE6D592}" destId="{10A82B71-EE3C-42A9-8FE4-79792D8796D7}" srcOrd="0" destOrd="0" presId="urn:microsoft.com/office/officeart/2005/8/layout/radial3"/>
    <dgm:cxn modelId="{210B4C9E-9E69-4E84-92FA-85AD6C15F63B}" type="presOf" srcId="{EE18803F-9E49-47C7-A3A3-0D69981FDCB8}" destId="{2346386C-2643-4D5B-BDD4-5577EB5F0023}" srcOrd="0" destOrd="0" presId="urn:microsoft.com/office/officeart/2005/8/layout/radial3"/>
    <dgm:cxn modelId="{37ABFDE5-3FDC-4655-8AC9-9AD61E2DB4BE}" type="presParOf" srcId="{982CB6F9-6A76-4DDE-8DDA-701D76CFD7DB}" destId="{5CEBD4E1-9382-4162-9D15-1FB2A5B21FFA}" srcOrd="0" destOrd="0" presId="urn:microsoft.com/office/officeart/2005/8/layout/radial3"/>
    <dgm:cxn modelId="{E3A3DDE0-1960-43D9-B2BF-76BD68780265}" type="presParOf" srcId="{5CEBD4E1-9382-4162-9D15-1FB2A5B21FFA}" destId="{52739399-CF54-482C-B91E-C2A42A3D4F16}" srcOrd="0" destOrd="0" presId="urn:microsoft.com/office/officeart/2005/8/layout/radial3"/>
    <dgm:cxn modelId="{1D47D68E-BB5A-4697-83A4-C930F8539350}" type="presParOf" srcId="{5CEBD4E1-9382-4162-9D15-1FB2A5B21FFA}" destId="{2346386C-2643-4D5B-BDD4-5577EB5F0023}" srcOrd="1" destOrd="0" presId="urn:microsoft.com/office/officeart/2005/8/layout/radial3"/>
    <dgm:cxn modelId="{579BBC17-1FC2-407B-BE0C-39A936D589FF}" type="presParOf" srcId="{5CEBD4E1-9382-4162-9D15-1FB2A5B21FFA}" destId="{10A82B71-EE3C-42A9-8FE4-79792D8796D7}" srcOrd="2" destOrd="0" presId="urn:microsoft.com/office/officeart/2005/8/layout/radial3"/>
    <dgm:cxn modelId="{87032DFF-C46D-4BCE-9633-4C2888278FAD}" type="presParOf" srcId="{5CEBD4E1-9382-4162-9D15-1FB2A5B21FFA}" destId="{F1F86530-4555-4418-A18D-113C5507F26F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EA8A39-A216-4904-9838-20B33891CCF2}">
      <dsp:nvSpPr>
        <dsp:cNvPr id="0" name=""/>
        <dsp:cNvSpPr/>
      </dsp:nvSpPr>
      <dsp:spPr>
        <a:xfrm>
          <a:off x="0" y="0"/>
          <a:ext cx="6096000" cy="995767"/>
        </a:xfrm>
        <a:prstGeom prst="roundRect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تعریف کارگر</a:t>
          </a:r>
          <a:endParaRPr lang="en-US" sz="2200" b="1" kern="1200" dirty="0" smtClean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0" y="0"/>
        <a:ext cx="6096000" cy="995767"/>
      </dsp:txXfrm>
    </dsp:sp>
    <dsp:sp modelId="{7CBF5473-A28B-43A4-97E9-C5116AE3A44A}">
      <dsp:nvSpPr>
        <dsp:cNvPr id="0" name=""/>
        <dsp:cNvSpPr/>
      </dsp:nvSpPr>
      <dsp:spPr>
        <a:xfrm>
          <a:off x="0" y="1021624"/>
          <a:ext cx="6096000" cy="20488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b="1" kern="1200" dirty="0" smtClean="0"/>
            <a:t>employee</a:t>
          </a:r>
          <a:endParaRPr lang="en-US" sz="1700" b="1" kern="1200" dirty="0"/>
        </a:p>
      </dsp:txBody>
      <dsp:txXfrm>
        <a:off x="0" y="1021624"/>
        <a:ext cx="6096000" cy="20488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EA8A39-A216-4904-9838-20B33891CCF2}">
      <dsp:nvSpPr>
        <dsp:cNvPr id="0" name=""/>
        <dsp:cNvSpPr/>
      </dsp:nvSpPr>
      <dsp:spPr>
        <a:xfrm>
          <a:off x="0" y="0"/>
          <a:ext cx="6096000" cy="761580"/>
        </a:xfrm>
        <a:prstGeom prst="roundRect">
          <a:avLst/>
        </a:prstGeom>
        <a:solidFill>
          <a:srgbClr val="FF000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تعریف کارفرما </a:t>
          </a:r>
          <a:endParaRPr lang="en-US" sz="2800" b="1" kern="1200" dirty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0"/>
        <a:ext cx="6096000" cy="761580"/>
      </dsp:txXfrm>
    </dsp:sp>
    <dsp:sp modelId="{7CBF5473-A28B-43A4-97E9-C5116AE3A44A}">
      <dsp:nvSpPr>
        <dsp:cNvPr id="0" name=""/>
        <dsp:cNvSpPr/>
      </dsp:nvSpPr>
      <dsp:spPr>
        <a:xfrm>
          <a:off x="0" y="782574"/>
          <a:ext cx="6096000" cy="2292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200" kern="1200" dirty="0" smtClean="0"/>
            <a:t>employer</a:t>
          </a:r>
          <a:endParaRPr lang="en-US" sz="3200" kern="1200" dirty="0"/>
        </a:p>
      </dsp:txBody>
      <dsp:txXfrm>
        <a:off x="0" y="782574"/>
        <a:ext cx="6096000" cy="22927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18B4A5-3544-42D9-AE9B-758E4C90A7A5}">
      <dsp:nvSpPr>
        <dsp:cNvPr id="0" name=""/>
        <dsp:cNvSpPr/>
      </dsp:nvSpPr>
      <dsp:spPr>
        <a:xfrm>
          <a:off x="1944221" y="9"/>
          <a:ext cx="2937926" cy="14267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/>
            <a:t>آثار مثبت اختلاف در محیط کار</a:t>
          </a:r>
          <a:endParaRPr lang="en-US" sz="2400" kern="1200" dirty="0" smtClean="0"/>
        </a:p>
      </dsp:txBody>
      <dsp:txXfrm>
        <a:off x="1944221" y="9"/>
        <a:ext cx="2937926" cy="1426771"/>
      </dsp:txXfrm>
    </dsp:sp>
    <dsp:sp modelId="{F886930E-691E-4702-99AF-12F58DFFC142}">
      <dsp:nvSpPr>
        <dsp:cNvPr id="0" name=""/>
        <dsp:cNvSpPr/>
      </dsp:nvSpPr>
      <dsp:spPr>
        <a:xfrm>
          <a:off x="0" y="365"/>
          <a:ext cx="1958617" cy="1426771"/>
        </a:xfrm>
        <a:prstGeom prst="roundRect">
          <a:avLst/>
        </a:prstGeom>
        <a:solidFill>
          <a:srgbClr val="FF99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114300" rIns="228600" bIns="1143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000" kern="1200" dirty="0" smtClean="0">
              <a:solidFill>
                <a:schemeClr val="tx1"/>
              </a:solidFill>
            </a:rPr>
            <a:t>مزایا</a:t>
          </a:r>
          <a:endParaRPr lang="en-US" sz="6000" kern="1200" dirty="0">
            <a:solidFill>
              <a:schemeClr val="tx1"/>
            </a:solidFill>
          </a:endParaRPr>
        </a:p>
      </dsp:txBody>
      <dsp:txXfrm>
        <a:off x="0" y="365"/>
        <a:ext cx="1958617" cy="1426771"/>
      </dsp:txXfrm>
    </dsp:sp>
    <dsp:sp modelId="{D25335CF-A6FD-4BCF-B172-B55D39081DAE}">
      <dsp:nvSpPr>
        <dsp:cNvPr id="0" name=""/>
        <dsp:cNvSpPr/>
      </dsp:nvSpPr>
      <dsp:spPr>
        <a:xfrm>
          <a:off x="1958617" y="1569814"/>
          <a:ext cx="2937926" cy="1426771"/>
        </a:xfrm>
        <a:prstGeom prst="rightArrow">
          <a:avLst>
            <a:gd name="adj1" fmla="val 75000"/>
            <a:gd name="adj2" fmla="val 50000"/>
          </a:avLst>
        </a:prstGeom>
        <a:solidFill>
          <a:srgbClr val="FF9966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/>
            <a:t>آثار منفی اختلاف در محیط کار</a:t>
          </a:r>
          <a:endParaRPr lang="en-US" sz="2400" kern="1200" dirty="0"/>
        </a:p>
      </dsp:txBody>
      <dsp:txXfrm>
        <a:off x="1958617" y="1569814"/>
        <a:ext cx="2937926" cy="1426771"/>
      </dsp:txXfrm>
    </dsp:sp>
    <dsp:sp modelId="{A5BD918C-0BAD-4EF2-B441-671263E8F1C7}">
      <dsp:nvSpPr>
        <dsp:cNvPr id="0" name=""/>
        <dsp:cNvSpPr/>
      </dsp:nvSpPr>
      <dsp:spPr>
        <a:xfrm>
          <a:off x="0" y="1569814"/>
          <a:ext cx="1958617" cy="1426771"/>
        </a:xfrm>
        <a:prstGeom prst="round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kern="1200" dirty="0" smtClean="0">
              <a:solidFill>
                <a:schemeClr val="tx1"/>
              </a:solidFill>
            </a:rPr>
            <a:t>معایب </a:t>
          </a:r>
          <a:endParaRPr lang="en-US" sz="4800" kern="1200" dirty="0">
            <a:solidFill>
              <a:schemeClr val="tx1"/>
            </a:solidFill>
          </a:endParaRPr>
        </a:p>
      </dsp:txBody>
      <dsp:txXfrm>
        <a:off x="0" y="1569814"/>
        <a:ext cx="1958617" cy="142677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5E8EA6-CE9E-41BF-B62E-1ABC555F7EA8}">
      <dsp:nvSpPr>
        <dsp:cNvPr id="0" name=""/>
        <dsp:cNvSpPr/>
      </dsp:nvSpPr>
      <dsp:spPr>
        <a:xfrm>
          <a:off x="0" y="397527"/>
          <a:ext cx="6168008" cy="5292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E5BD4A39-8DC4-4DF0-99EC-AD4B49B40313}">
      <dsp:nvSpPr>
        <dsp:cNvPr id="0" name=""/>
        <dsp:cNvSpPr/>
      </dsp:nvSpPr>
      <dsp:spPr>
        <a:xfrm>
          <a:off x="220734" y="136126"/>
          <a:ext cx="5854563" cy="619920"/>
        </a:xfrm>
        <a:prstGeom prst="roundRect">
          <a:avLst/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195" tIns="0" rIns="163195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</a:rPr>
            <a:t>تضاد باعث همبستگی و وحدت کارگران میشود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220734" y="136126"/>
        <a:ext cx="5854563" cy="619920"/>
      </dsp:txXfrm>
    </dsp:sp>
    <dsp:sp modelId="{81BFF5F6-0AF2-4F71-83E0-134A7E62B146}">
      <dsp:nvSpPr>
        <dsp:cNvPr id="0" name=""/>
        <dsp:cNvSpPr/>
      </dsp:nvSpPr>
      <dsp:spPr>
        <a:xfrm>
          <a:off x="0" y="1350087"/>
          <a:ext cx="616800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B9017-5963-4B78-B378-8DB07C259320}">
      <dsp:nvSpPr>
        <dsp:cNvPr id="0" name=""/>
        <dsp:cNvSpPr/>
      </dsp:nvSpPr>
      <dsp:spPr>
        <a:xfrm>
          <a:off x="218575" y="1072233"/>
          <a:ext cx="5774797" cy="619920"/>
        </a:xfrm>
        <a:prstGeom prst="roundRect">
          <a:avLst/>
        </a:prstGeom>
        <a:solidFill>
          <a:srgbClr val="FF33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195" tIns="0" rIns="163195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</a:rPr>
            <a:t>بهبود شرایط کار از طریق تصویب قوانین و مقررات کار ممکن است ناشی از تضاد باشد</a:t>
          </a:r>
          <a:endParaRPr lang="en-US" sz="2000" b="1" kern="1200" dirty="0" smtClean="0">
            <a:solidFill>
              <a:schemeClr val="tx1"/>
            </a:solidFill>
          </a:endParaRPr>
        </a:p>
      </dsp:txBody>
      <dsp:txXfrm>
        <a:off x="218575" y="1072233"/>
        <a:ext cx="5774797" cy="619920"/>
      </dsp:txXfrm>
    </dsp:sp>
    <dsp:sp modelId="{CB9B3091-5DC7-4A8E-9BBF-47D59D986E94}">
      <dsp:nvSpPr>
        <dsp:cNvPr id="0" name=""/>
        <dsp:cNvSpPr/>
      </dsp:nvSpPr>
      <dsp:spPr>
        <a:xfrm>
          <a:off x="0" y="2302648"/>
          <a:ext cx="6168008" cy="5292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3C590563-C5DD-4F31-BE68-1B5EF7E3101B}">
      <dsp:nvSpPr>
        <dsp:cNvPr id="0" name=""/>
        <dsp:cNvSpPr/>
      </dsp:nvSpPr>
      <dsp:spPr>
        <a:xfrm>
          <a:off x="218575" y="2080344"/>
          <a:ext cx="5774797" cy="61992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195" tIns="0" rIns="163195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</a:rPr>
            <a:t>ارضای کارگران و درنتیجه بهبود وضع تولید در مواردی ناشی از تضاد است</a:t>
          </a:r>
          <a:endParaRPr lang="en-US" sz="2000" b="1" kern="1200" dirty="0" smtClean="0">
            <a:solidFill>
              <a:schemeClr val="tx1"/>
            </a:solidFill>
          </a:endParaRPr>
        </a:p>
      </dsp:txBody>
      <dsp:txXfrm>
        <a:off x="218575" y="2080344"/>
        <a:ext cx="5774797" cy="619920"/>
      </dsp:txXfrm>
    </dsp:sp>
    <dsp:sp modelId="{72132DE5-2910-4101-8E7C-6B43529E9B33}">
      <dsp:nvSpPr>
        <dsp:cNvPr id="0" name=""/>
        <dsp:cNvSpPr/>
      </dsp:nvSpPr>
      <dsp:spPr>
        <a:xfrm>
          <a:off x="0" y="3255208"/>
          <a:ext cx="6168008" cy="5292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CF7EA279-3686-453C-A009-4CF16716CA0F}">
      <dsp:nvSpPr>
        <dsp:cNvPr id="0" name=""/>
        <dsp:cNvSpPr/>
      </dsp:nvSpPr>
      <dsp:spPr>
        <a:xfrm>
          <a:off x="218575" y="3016445"/>
          <a:ext cx="5774754" cy="61992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195" tIns="0" rIns="163195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</a:rPr>
            <a:t>تصاد بین کارگران و کارفرمایان یکی از عوامل اصلی شکل گیری تشکلهای کارگری است</a:t>
          </a:r>
          <a:endParaRPr lang="en-US" sz="2000" b="1" kern="1200" dirty="0" smtClean="0">
            <a:solidFill>
              <a:schemeClr val="tx1"/>
            </a:solidFill>
          </a:endParaRPr>
        </a:p>
      </dsp:txBody>
      <dsp:txXfrm>
        <a:off x="218575" y="3016445"/>
        <a:ext cx="5774754" cy="619920"/>
      </dsp:txXfrm>
    </dsp:sp>
    <dsp:sp modelId="{5BB55B2B-4475-45B3-AF17-9A25ADAF7D4D}">
      <dsp:nvSpPr>
        <dsp:cNvPr id="0" name=""/>
        <dsp:cNvSpPr/>
      </dsp:nvSpPr>
      <dsp:spPr>
        <a:xfrm>
          <a:off x="0" y="4207768"/>
          <a:ext cx="6168008" cy="5292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A5BC1917-6440-4681-B489-9724089EB51C}">
      <dsp:nvSpPr>
        <dsp:cNvPr id="0" name=""/>
        <dsp:cNvSpPr/>
      </dsp:nvSpPr>
      <dsp:spPr>
        <a:xfrm>
          <a:off x="141731" y="3952553"/>
          <a:ext cx="5863490" cy="61992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195" tIns="0" rIns="163195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 smtClean="0">
              <a:solidFill>
                <a:schemeClr val="tx1"/>
              </a:solidFill>
            </a:rPr>
            <a:t>تضاد باعث تفاهم بین کارگران و کارفامایان و آرامش در روابط کار میگردد</a:t>
          </a:r>
          <a:endParaRPr lang="en-US" sz="2000" b="1" kern="1200" dirty="0" smtClean="0">
            <a:solidFill>
              <a:schemeClr val="tx1"/>
            </a:solidFill>
          </a:endParaRPr>
        </a:p>
      </dsp:txBody>
      <dsp:txXfrm>
        <a:off x="141731" y="3952553"/>
        <a:ext cx="5863490" cy="6199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28C43F-CF6F-43E8-9385-7E816EFADC38}">
      <dsp:nvSpPr>
        <dsp:cNvPr id="0" name=""/>
        <dsp:cNvSpPr/>
      </dsp:nvSpPr>
      <dsp:spPr>
        <a:xfrm>
          <a:off x="1118340" y="689309"/>
          <a:ext cx="5828215" cy="436583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118340" y="689309"/>
        <a:ext cx="5828215" cy="4365838"/>
      </dsp:txXfrm>
    </dsp:sp>
    <dsp:sp modelId="{21EFFF55-12F3-48CA-AE21-372C027D7DCD}">
      <dsp:nvSpPr>
        <dsp:cNvPr id="0" name=""/>
        <dsp:cNvSpPr/>
      </dsp:nvSpPr>
      <dsp:spPr>
        <a:xfrm>
          <a:off x="5578085" y="288063"/>
          <a:ext cx="2486810" cy="2256066"/>
        </a:xfrm>
        <a:prstGeom prst="ellipse">
          <a:avLst/>
        </a:prstGeom>
        <a:solidFill>
          <a:srgbClr val="FF0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700" b="1" kern="1200" dirty="0" smtClean="0">
              <a:solidFill>
                <a:schemeClr val="tx1"/>
              </a:solidFill>
            </a:rPr>
            <a:t>اختلافات انفرادی</a:t>
          </a:r>
          <a:endParaRPr lang="en-US" sz="4700" kern="1200" dirty="0">
            <a:solidFill>
              <a:schemeClr val="tx1"/>
            </a:solidFill>
          </a:endParaRPr>
        </a:p>
      </dsp:txBody>
      <dsp:txXfrm>
        <a:off x="5578085" y="288063"/>
        <a:ext cx="2486810" cy="2256066"/>
      </dsp:txXfrm>
    </dsp:sp>
    <dsp:sp modelId="{D805A605-A691-48CE-8976-853DE8624046}">
      <dsp:nvSpPr>
        <dsp:cNvPr id="0" name=""/>
        <dsp:cNvSpPr/>
      </dsp:nvSpPr>
      <dsp:spPr>
        <a:xfrm>
          <a:off x="15" y="3168377"/>
          <a:ext cx="2487988" cy="2432448"/>
        </a:xfrm>
        <a:prstGeom prst="ellipse">
          <a:avLst/>
        </a:prstGeom>
        <a:solidFill>
          <a:srgbClr val="0070C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700" b="1" kern="1200" dirty="0" smtClean="0">
              <a:solidFill>
                <a:schemeClr val="tx1"/>
              </a:solidFill>
            </a:rPr>
            <a:t>اختلافات جمعی</a:t>
          </a:r>
          <a:endParaRPr lang="en-US" sz="4700" kern="1200" dirty="0">
            <a:solidFill>
              <a:schemeClr val="tx1"/>
            </a:solidFill>
          </a:endParaRPr>
        </a:p>
      </dsp:txBody>
      <dsp:txXfrm>
        <a:off x="15" y="3168377"/>
        <a:ext cx="2487988" cy="243244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739399-CF54-482C-B91E-C2A42A3D4F16}">
      <dsp:nvSpPr>
        <dsp:cNvPr id="0" name=""/>
        <dsp:cNvSpPr/>
      </dsp:nvSpPr>
      <dsp:spPr>
        <a:xfrm>
          <a:off x="879565" y="471253"/>
          <a:ext cx="5468989" cy="4456136"/>
        </a:xfrm>
        <a:prstGeom prst="ellipse">
          <a:avLst/>
        </a:prstGeom>
        <a:blipFill dpi="0" rotWithShape="0">
          <a:blip xmlns:r="http://schemas.openxmlformats.org/officeDocument/2006/relationships" r:embed="rId1">
            <a:alphaModFix amt="59000"/>
          </a:blip>
          <a:srcRect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b="1" kern="1200" dirty="0" smtClean="0"/>
            <a:t>قانون کار جمهوری اسلامی ایران در فصل 9، سه مرجع را برای حل اختلاف تعیین کرده است</a:t>
          </a:r>
          <a:endParaRPr lang="en-US" sz="3200" b="1" kern="1200" dirty="0"/>
        </a:p>
      </dsp:txBody>
      <dsp:txXfrm>
        <a:off x="879565" y="471253"/>
        <a:ext cx="5468989" cy="4456136"/>
      </dsp:txXfrm>
    </dsp:sp>
    <dsp:sp modelId="{2346386C-2643-4D5B-BDD4-5577EB5F0023}">
      <dsp:nvSpPr>
        <dsp:cNvPr id="0" name=""/>
        <dsp:cNvSpPr/>
      </dsp:nvSpPr>
      <dsp:spPr>
        <a:xfrm>
          <a:off x="2664316" y="3384373"/>
          <a:ext cx="2083766" cy="194679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b="1" kern="1200" dirty="0" smtClean="0"/>
            <a:t>هیئت تشخیص</a:t>
          </a:r>
          <a:endParaRPr lang="en-US" sz="3300" b="1" kern="1200" dirty="0" smtClean="0"/>
        </a:p>
      </dsp:txBody>
      <dsp:txXfrm>
        <a:off x="2664316" y="3384373"/>
        <a:ext cx="2083766" cy="1946794"/>
      </dsp:txXfrm>
    </dsp:sp>
    <dsp:sp modelId="{10A82B71-EE3C-42A9-8FE4-79792D8796D7}">
      <dsp:nvSpPr>
        <dsp:cNvPr id="0" name=""/>
        <dsp:cNvSpPr/>
      </dsp:nvSpPr>
      <dsp:spPr>
        <a:xfrm>
          <a:off x="5423156" y="3024351"/>
          <a:ext cx="1993634" cy="1795189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b="1" kern="1200" dirty="0" smtClean="0"/>
            <a:t>شورای سازش</a:t>
          </a:r>
          <a:endParaRPr lang="en-US" sz="3300" b="1" kern="1200" dirty="0"/>
        </a:p>
      </dsp:txBody>
      <dsp:txXfrm>
        <a:off x="5423156" y="3024351"/>
        <a:ext cx="1993634" cy="1795189"/>
      </dsp:txXfrm>
    </dsp:sp>
    <dsp:sp modelId="{F1F86530-4555-4418-A18D-113C5507F26F}">
      <dsp:nvSpPr>
        <dsp:cNvPr id="0" name=""/>
        <dsp:cNvSpPr/>
      </dsp:nvSpPr>
      <dsp:spPr>
        <a:xfrm>
          <a:off x="9" y="3024313"/>
          <a:ext cx="1870763" cy="1795275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b="1" kern="1200" dirty="0" smtClean="0"/>
            <a:t>هیئت حل اختلاف</a:t>
          </a:r>
          <a:endParaRPr lang="en-US" sz="3300" b="1" kern="1200" dirty="0"/>
        </a:p>
      </dsp:txBody>
      <dsp:txXfrm>
        <a:off x="9" y="3024313"/>
        <a:ext cx="1870763" cy="1795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8AE50-A3EA-4D96-B1E2-59CF2BCE1EF8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EBD13-1EE8-45FB-9E11-F33B8725F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EBD13-1EE8-45FB-9E11-F33B8725F58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EBD13-1EE8-45FB-9E11-F33B8725F58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EBD13-1EE8-45FB-9E11-F33B8725F58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2BF01E-29E9-49DF-8D1E-210196664A1F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601F744-A49B-40FE-8F59-BFB4B1873E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injection.blog.ir/" TargetMode="Externa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hyperlink" Target="mailto:s.ehsan.karimi@gmail.co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njection.blog.ir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.ehsan.karimi@gmail.co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.ehsan.karimi@gmail.com" TargetMode="External"/><Relationship Id="rId5" Type="http://schemas.openxmlformats.org/officeDocument/2006/relationships/hyperlink" Target="http://injection.blog.ir/" TargetMode="Externa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.ehsan.karimi@gmail.com" TargetMode="External"/><Relationship Id="rId2" Type="http://schemas.openxmlformats.org/officeDocument/2006/relationships/hyperlink" Target="http://injection.blog.ir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.ehsan.karimi@gmail.com" TargetMode="External"/><Relationship Id="rId4" Type="http://schemas.openxmlformats.org/officeDocument/2006/relationships/hyperlink" Target="http://injection.blog.ir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s.ehsan.karimi@gmail.com" TargetMode="External"/><Relationship Id="rId3" Type="http://schemas.openxmlformats.org/officeDocument/2006/relationships/image" Target="../media/image19.jpeg"/><Relationship Id="rId7" Type="http://schemas.openxmlformats.org/officeDocument/2006/relationships/hyperlink" Target="http://injection.blog.ir/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.ehsan.karimi@gmail.com" TargetMode="External"/><Relationship Id="rId2" Type="http://schemas.openxmlformats.org/officeDocument/2006/relationships/hyperlink" Target="http://injection.blog.i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.ehsan.karimi@gmail.com" TargetMode="External"/><Relationship Id="rId4" Type="http://schemas.openxmlformats.org/officeDocument/2006/relationships/hyperlink" Target="http://injection.blog.ir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njection.blog.ir/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4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mailto:s.ehsan.karimi@gmail.co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njection.blog.ir/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hyperlink" Target="mailto:s.ehsan.karimi@gmail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njection.blog.ir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.ehsan.karimi@gmail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.ehsan.karimi@gmail.com" TargetMode="External"/><Relationship Id="rId2" Type="http://schemas.openxmlformats.org/officeDocument/2006/relationships/hyperlink" Target="http://injection.blog.i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injection.blog.ir/" TargetMode="Externa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hyperlink" Target="mailto:s.ehsan.karimi@gmail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njection.blog.ir/" TargetMode="Externa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hyperlink" Target="mailto:s.ehsan.karimi@gmail.co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9712" y="2996952"/>
            <a:ext cx="55178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به نام خداوند لوح و قلم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alphaModFix amt="3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88640"/>
            <a:ext cx="64807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انواع اختلافات در روابط کار</a:t>
            </a:r>
            <a:endParaRPr lang="en-US" sz="32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467544" y="476672"/>
          <a:ext cx="806489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8"/>
              </a:rPr>
              <a:t>http://</a:t>
            </a:r>
            <a:r>
              <a:rPr lang="en-US" sz="2000" b="1" dirty="0" smtClean="0">
                <a:hlinkClick r:id="rId8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9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8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1484784"/>
            <a:ext cx="6912768" cy="984885"/>
          </a:xfrm>
          <a:prstGeom prst="rect">
            <a:avLst/>
          </a:prstGeom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4000" b="1" cap="all" dirty="0">
                <a:ln w="9000" cmpd="sng">
                  <a:solidFill>
                    <a:srgbClr val="C00000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مراجع حل اختلاف</a:t>
            </a:r>
            <a:endParaRPr lang="en-US" sz="4000" b="1" cap="all" dirty="0">
              <a:ln w="9000" cmpd="sng">
                <a:solidFill>
                  <a:srgbClr val="C00000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71600" y="2708920"/>
            <a:ext cx="7380312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2800" dirty="0" smtClean="0"/>
              <a:t>در ایران ، رسیدگی به اختلافات فردی و جمعی کار، به عهده </a:t>
            </a:r>
            <a:r>
              <a:rPr lang="fa-IR" sz="2800" dirty="0" smtClean="0">
                <a:solidFill>
                  <a:srgbClr val="FF0000"/>
                </a:solidFill>
              </a:rPr>
              <a:t>مراجع حل اختلاف </a:t>
            </a:r>
            <a:r>
              <a:rPr lang="fa-IR" sz="2800" dirty="0" smtClean="0"/>
              <a:t>کارگری و کارفرمایی است</a:t>
            </a:r>
            <a:endParaRPr lang="en-US" sz="2800" dirty="0" smtClean="0"/>
          </a:p>
        </p:txBody>
      </p:sp>
      <p:cxnSp>
        <p:nvCxnSpPr>
          <p:cNvPr id="11" name="Elbow Connector 10"/>
          <p:cNvCxnSpPr/>
          <p:nvPr/>
        </p:nvCxnSpPr>
        <p:spPr>
          <a:xfrm>
            <a:off x="5868144" y="3717032"/>
            <a:ext cx="1008112" cy="7200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10800000" flipV="1">
            <a:off x="2771800" y="3717032"/>
            <a:ext cx="720080" cy="6480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Flowchart: Connector 14"/>
          <p:cNvSpPr/>
          <p:nvPr/>
        </p:nvSpPr>
        <p:spPr>
          <a:xfrm>
            <a:off x="5652120" y="4005064"/>
            <a:ext cx="2592288" cy="270892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800" b="1" dirty="0" smtClean="0">
                <a:solidFill>
                  <a:schemeClr val="tx1"/>
                </a:solidFill>
              </a:rPr>
              <a:t>روش صنفی و غیرقضایی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16" name="Flowchart: Connector 15"/>
          <p:cNvSpPr/>
          <p:nvPr/>
        </p:nvSpPr>
        <p:spPr>
          <a:xfrm>
            <a:off x="1259632" y="3960440"/>
            <a:ext cx="2592288" cy="270892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fa-IR" sz="2800" b="1" dirty="0" smtClean="0">
                <a:solidFill>
                  <a:schemeClr val="tx1"/>
                </a:solidFill>
              </a:rPr>
              <a:t>روش قضایی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9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26000"/>
            <a:lum/>
          </a:blip>
          <a:srcRect/>
          <a:stretch>
            <a:fillRect l="-1000" t="3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8072" y="188640"/>
            <a:ext cx="87484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500" b="1" cap="all" dirty="0" smtClean="0">
                <a:ln w="9000" cmpd="sng">
                  <a:solidFill>
                    <a:srgbClr val="FF3399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نکاتی که در رسیدگی به اختلافات ناشی از روابط کار باید به آنها توجه کرد</a:t>
            </a:r>
            <a:endParaRPr lang="en-US" sz="2500" b="1" cap="all" dirty="0">
              <a:ln w="9000" cmpd="sng">
                <a:solidFill>
                  <a:srgbClr val="FF3399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9552" y="980728"/>
            <a:ext cx="8146152" cy="4680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just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رسیدگی به اختلافات باید بدون تشریفات،معقول و به دوراز جنجال های سیاسی و مطبوعاتی باشد.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just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تا حدامکان رسیدگی با سرعت انجام گیرد.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just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برای کارگر هزینه ای دربر نداشته باشد.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just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سعی شود به اختلافات در مرجع خاص متشکل از نمایندگان کارگر، کارفرما و دولت صورت گیرد.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just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نمایندگان کارگران و کارفرمایان و یا سازمان های صنفی آنها، به تساوی در نظام حل اختلاف شرکت داشته باشند.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3"/>
              </a:rPr>
              <a:t>http://</a:t>
            </a:r>
            <a:r>
              <a:rPr lang="en-US" sz="2000" b="1" dirty="0" smtClean="0">
                <a:hlinkClick r:id="rId3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4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Down Ribbon 3"/>
          <p:cNvSpPr/>
          <p:nvPr/>
        </p:nvSpPr>
        <p:spPr>
          <a:xfrm>
            <a:off x="1043608" y="0"/>
            <a:ext cx="7704856" cy="1800200"/>
          </a:xfrm>
          <a:prstGeom prst="ellipseRibbon">
            <a:avLst/>
          </a:prstGeom>
          <a:solidFill>
            <a:srgbClr val="F5555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</a:rPr>
              <a:t>مراجع حل اختلاف در ایران 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259632" y="1340768"/>
          <a:ext cx="741682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6096" y="1340768"/>
            <a:ext cx="3496432" cy="2088232"/>
          </a:xfrm>
        </p:spPr>
        <p:txBody>
          <a:bodyPr/>
          <a:lstStyle/>
          <a:p>
            <a:pPr algn="r" rtl="1"/>
            <a:r>
              <a:rPr lang="fa-IR" dirty="0" smtClean="0"/>
              <a:t>1-شورای سازش</a:t>
            </a:r>
            <a:endParaRPr lang="en-US" dirty="0" smtClean="0"/>
          </a:p>
          <a:p>
            <a:pPr algn="r" rtl="1"/>
            <a:r>
              <a:rPr lang="fa-IR" dirty="0" smtClean="0"/>
              <a:t>2-هیئت تشخیص</a:t>
            </a:r>
            <a:endParaRPr lang="en-US" dirty="0" smtClean="0"/>
          </a:p>
          <a:p>
            <a:pPr lvl="0" algn="r" rtl="1"/>
            <a:r>
              <a:rPr lang="fa-IR" dirty="0" smtClean="0"/>
              <a:t>3-هیئت حل اختلاف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763688" y="404664"/>
            <a:ext cx="5886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3200" b="1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مراحل حل اختلاف فردی </a:t>
            </a:r>
            <a:r>
              <a:rPr lang="fa-IR" sz="32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کارگر</a:t>
            </a:r>
            <a:endParaRPr lang="en-US" sz="3600" dirty="0" smtClean="0"/>
          </a:p>
        </p:txBody>
      </p:sp>
      <p:pic>
        <p:nvPicPr>
          <p:cNvPr id="6" name="Picture 5" descr="گکحمهتا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1556792"/>
            <a:ext cx="3210509" cy="4824536"/>
          </a:xfrm>
          <a:prstGeom prst="rect">
            <a:avLst/>
          </a:prstGeom>
        </p:spPr>
      </p:pic>
      <p:pic>
        <p:nvPicPr>
          <p:cNvPr id="8" name="Picture 7" descr="سشیربر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3645024"/>
            <a:ext cx="3692476" cy="24482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5"/>
              </a:rPr>
              <a:t>http://</a:t>
            </a:r>
            <a:r>
              <a:rPr lang="en-US" sz="2000" b="1" dirty="0" smtClean="0">
                <a:hlinkClick r:id="rId5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6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340768"/>
            <a:ext cx="7498080" cy="4680520"/>
          </a:xfrm>
        </p:spPr>
        <p:txBody>
          <a:bodyPr>
            <a:normAutofit lnSpcReduction="10000"/>
          </a:bodyPr>
          <a:lstStyle/>
          <a:p>
            <a:pPr marL="596646" indent="-514350" algn="just" rtl="1">
              <a:buFont typeface="+mj-lt"/>
              <a:buAutoNum type="arabicPeriod"/>
            </a:pPr>
            <a:r>
              <a:rPr lang="fa-IR" dirty="0" smtClean="0">
                <a:solidFill>
                  <a:srgbClr val="008000"/>
                </a:solidFill>
              </a:rPr>
              <a:t>سه نفر نماینده دولت مرکب از مدیر کل امور اجتماعی،فرماندار،رییس دادگستری محل یا نمایندگان آنان.</a:t>
            </a:r>
            <a:endParaRPr lang="en-US" dirty="0" smtClean="0">
              <a:solidFill>
                <a:srgbClr val="008000"/>
              </a:solidFill>
            </a:endParaRPr>
          </a:p>
          <a:p>
            <a:pPr marL="596646" indent="-514350" algn="just" rtl="1">
              <a:buFont typeface="+mj-lt"/>
              <a:buAutoNum type="arabicPeriod"/>
            </a:pPr>
            <a:r>
              <a:rPr lang="fa-IR" dirty="0" smtClean="0">
                <a:solidFill>
                  <a:srgbClr val="FF3399"/>
                </a:solidFill>
              </a:rPr>
              <a:t>سه نفر نماینده کارگران به انتخاب کانون هماهنگی شوراهای اسلامی کار استان یا کانون.</a:t>
            </a:r>
            <a:endParaRPr lang="en-US" dirty="0" smtClean="0">
              <a:solidFill>
                <a:srgbClr val="FF3399"/>
              </a:solidFill>
            </a:endParaRPr>
          </a:p>
          <a:p>
            <a:pPr marL="596646" indent="-514350" algn="just" rtl="1">
              <a:buFont typeface="+mj-lt"/>
              <a:buAutoNum type="arabicPeriod"/>
            </a:pPr>
            <a:r>
              <a:rPr lang="fa-IR" dirty="0" smtClean="0">
                <a:solidFill>
                  <a:schemeClr val="accent5">
                    <a:lumMod val="75000"/>
                  </a:schemeClr>
                </a:solidFill>
              </a:rPr>
              <a:t>انجمن های صنفی یا مجمع نمایندگان واحدهای منطقه.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96646" indent="-514350" algn="just" rtl="1">
              <a:buFont typeface="+mj-lt"/>
              <a:buAutoNum type="arabicPeriod"/>
            </a:pPr>
            <a:r>
              <a:rPr lang="fa-IR" dirty="0" smtClean="0">
                <a:solidFill>
                  <a:srgbClr val="C00000"/>
                </a:solidFill>
              </a:rPr>
              <a:t>سه نفر نماینده کارفرمایان به انتخاب مدیران واحدهای منطقه.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404664"/>
            <a:ext cx="8136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8" algn="ctr" rtl="1"/>
            <a:r>
              <a:rPr lang="fa-IR" sz="3200" b="1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نفرات تشکیل دهنده هیئت حل اختلاف</a:t>
            </a:r>
            <a:endParaRPr lang="en-US" sz="3200" b="1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2"/>
              </a:rPr>
              <a:t>http://</a:t>
            </a:r>
            <a:r>
              <a:rPr lang="en-US" sz="2000" b="1" dirty="0" smtClean="0">
                <a:hlinkClick r:id="rId2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3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8" algn="ctr" rtl="1"/>
            <a:r>
              <a:rPr lang="fa-IR" sz="3200" b="1" kern="1200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مراحل حل اختلاف جمعی کار</a:t>
            </a:r>
            <a:endParaRPr lang="en-US" sz="3200" b="1" kern="1200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0" y="1124744"/>
            <a:ext cx="3209560" cy="2341240"/>
          </a:xfrm>
        </p:spPr>
        <p:txBody>
          <a:bodyPr/>
          <a:lstStyle/>
          <a:p>
            <a:pPr rtl="1"/>
            <a:endParaRPr lang="en-US" dirty="0" smtClean="0"/>
          </a:p>
          <a:p>
            <a:pPr marL="596646" indent="-514350" algn="just" rtl="1">
              <a:buFont typeface="+mj-lt"/>
              <a:buAutoNum type="arabicPeriod"/>
            </a:pPr>
            <a:r>
              <a:rPr lang="fa-IR" dirty="0" smtClean="0"/>
              <a:t>هیئت تشخیص</a:t>
            </a:r>
            <a:endParaRPr lang="en-US" dirty="0" smtClean="0"/>
          </a:p>
          <a:p>
            <a:pPr marL="596646" indent="-514350" algn="just" rtl="1">
              <a:buFont typeface="+mj-lt"/>
              <a:buAutoNum type="arabicPeriod"/>
            </a:pPr>
            <a:r>
              <a:rPr lang="fa-IR" dirty="0" smtClean="0"/>
              <a:t>هیئت حل اختلاف</a:t>
            </a:r>
            <a:endParaRPr lang="en-US" dirty="0" smtClean="0"/>
          </a:p>
          <a:p>
            <a:pPr marL="596646" indent="-514350" algn="just" rtl="1">
              <a:buFont typeface="+mj-lt"/>
              <a:buAutoNum type="arabicPeriod"/>
            </a:pPr>
            <a:r>
              <a:rPr lang="fa-IR" dirty="0" smtClean="0"/>
              <a:t>هیئت وزیران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شس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789040"/>
            <a:ext cx="3505646" cy="2854659"/>
          </a:xfrm>
          <a:prstGeom prst="rect">
            <a:avLst/>
          </a:prstGeom>
        </p:spPr>
      </p:pic>
      <p:pic>
        <p:nvPicPr>
          <p:cNvPr id="6" name="Picture 5" descr="حجخحهخعه.jpg"/>
          <p:cNvPicPr>
            <a:picLocks noChangeAspect="1"/>
          </p:cNvPicPr>
          <p:nvPr/>
        </p:nvPicPr>
        <p:blipFill>
          <a:blip r:embed="rId3" cstate="print"/>
          <a:srcRect t="5615" r="3500" b="7355"/>
          <a:stretch>
            <a:fillRect/>
          </a:stretch>
        </p:blipFill>
        <p:spPr>
          <a:xfrm>
            <a:off x="395536" y="2204864"/>
            <a:ext cx="4392488" cy="33123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4"/>
              </a:rPr>
              <a:t>http://</a:t>
            </a:r>
            <a:r>
              <a:rPr lang="en-US" sz="2000" b="1" dirty="0" smtClean="0">
                <a:hlinkClick r:id="rId4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5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Ribbon 7"/>
          <p:cNvSpPr/>
          <p:nvPr/>
        </p:nvSpPr>
        <p:spPr>
          <a:xfrm>
            <a:off x="611560" y="260648"/>
            <a:ext cx="7992888" cy="1728192"/>
          </a:xfrm>
          <a:prstGeom prst="ribbon">
            <a:avLst>
              <a:gd name="adj1" fmla="val 22739"/>
              <a:gd name="adj2" fmla="val 75000"/>
            </a:avLst>
          </a:prstGeom>
          <a:solidFill>
            <a:srgbClr val="CDFF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نقاط ضعف روش رسیدگی </a:t>
            </a:r>
            <a:r>
              <a:rPr lang="fa-IR" sz="20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به</a:t>
            </a:r>
            <a:r>
              <a:rPr lang="fa-IR" sz="24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اختلافات کارگری </a:t>
            </a:r>
            <a:r>
              <a:rPr lang="fa-IR" sz="20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در</a:t>
            </a:r>
            <a:r>
              <a:rPr lang="fa-IR" sz="24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ایران</a:t>
            </a:r>
            <a:endParaRPr lang="en-US" sz="24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9" descr="حخه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132856"/>
            <a:ext cx="3888432" cy="2509631"/>
          </a:xfrm>
          <a:prstGeom prst="rect">
            <a:avLst/>
          </a:prstGeom>
        </p:spPr>
      </p:pic>
      <p:pic>
        <p:nvPicPr>
          <p:cNvPr id="11" name="Picture 10" descr="صیبلذد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25144"/>
            <a:ext cx="2808312" cy="1872208"/>
          </a:xfrm>
          <a:prstGeom prst="rect">
            <a:avLst/>
          </a:prstGeom>
        </p:spPr>
      </p:pic>
      <p:pic>
        <p:nvPicPr>
          <p:cNvPr id="12" name="Picture 11" descr="منتال.jpg"/>
          <p:cNvPicPr>
            <a:picLocks noChangeAspect="1"/>
          </p:cNvPicPr>
          <p:nvPr/>
        </p:nvPicPr>
        <p:blipFill>
          <a:blip r:embed="rId4" cstate="print"/>
          <a:srcRect b="12464"/>
          <a:stretch>
            <a:fillRect/>
          </a:stretch>
        </p:blipFill>
        <p:spPr>
          <a:xfrm>
            <a:off x="3203848" y="4725144"/>
            <a:ext cx="2740149" cy="1872208"/>
          </a:xfrm>
          <a:prstGeom prst="rect">
            <a:avLst/>
          </a:prstGeom>
        </p:spPr>
      </p:pic>
      <p:pic>
        <p:nvPicPr>
          <p:cNvPr id="13" name="Picture 12" descr="منتاهع.jpg"/>
          <p:cNvPicPr>
            <a:picLocks noChangeAspect="1"/>
          </p:cNvPicPr>
          <p:nvPr/>
        </p:nvPicPr>
        <p:blipFill>
          <a:blip r:embed="rId5" cstate="print"/>
          <a:srcRect l="13221" r="11863"/>
          <a:stretch>
            <a:fillRect/>
          </a:stretch>
        </p:blipFill>
        <p:spPr>
          <a:xfrm>
            <a:off x="6012160" y="4725144"/>
            <a:ext cx="2664296" cy="1938858"/>
          </a:xfrm>
          <a:prstGeom prst="rect">
            <a:avLst/>
          </a:prstGeom>
        </p:spPr>
      </p:pic>
      <p:pic>
        <p:nvPicPr>
          <p:cNvPr id="14" name="Picture 13" descr="منهتال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27984" y="2132857"/>
            <a:ext cx="4248472" cy="252028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7"/>
              </a:rPr>
              <a:t>http://</a:t>
            </a:r>
            <a:r>
              <a:rPr lang="en-US" sz="2000" b="1" dirty="0" smtClean="0">
                <a:hlinkClick r:id="rId7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8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solidFill>
                  <a:schemeClr val="tx1"/>
                </a:solidFill>
              </a:rPr>
              <a:t>منابع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1412776"/>
            <a:ext cx="7498080" cy="4800600"/>
          </a:xfrm>
        </p:spPr>
        <p:txBody>
          <a:bodyPr/>
          <a:lstStyle/>
          <a:p>
            <a:pPr algn="just" rtl="1"/>
            <a:r>
              <a:rPr lang="fa-IR" dirty="0" smtClean="0"/>
              <a:t>قانون کار جمهوری اسلامی ایران،1386.</a:t>
            </a:r>
            <a:endParaRPr lang="en-US" dirty="0" smtClean="0"/>
          </a:p>
          <a:p>
            <a:pPr algn="just" rtl="1"/>
            <a:r>
              <a:rPr lang="fa-IR" dirty="0" smtClean="0"/>
              <a:t>کاباران زاده،محمد رضا. دادخواه.روابط کار و روابط صنعتی.انتشارات شهرآشوب، 1385.</a:t>
            </a:r>
            <a:endParaRPr lang="en-US" dirty="0" smtClean="0"/>
          </a:p>
          <a:p>
            <a:pPr algn="just" rtl="1"/>
            <a:r>
              <a:rPr lang="fa-IR" dirty="0" smtClean="0"/>
              <a:t>خوشکار، علیرضا .پیمایش عوامل اجتماعی فرهنگی موثر بر اختلافات کارگری و کارفرمایی در ایران ،1390.</a:t>
            </a:r>
            <a:endParaRPr lang="en-US" dirty="0" smtClean="0"/>
          </a:p>
          <a:p>
            <a:pPr algn="just" rtl="1">
              <a:buNone/>
            </a:pP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1560" y="5013176"/>
            <a:ext cx="6409127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با تشکر از حسن توجه شما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2"/>
              </a:rPr>
              <a:t>http://</a:t>
            </a:r>
            <a:r>
              <a:rPr lang="en-US" sz="2000" b="1" dirty="0" smtClean="0">
                <a:hlinkClick r:id="rId2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3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fa-IR" sz="32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بررسی اختلافات کارگری و کارفرمایی</a:t>
            </a:r>
            <a:r>
              <a:rPr lang="en-US" sz="32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2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3200" b="1" cap="all" dirty="0">
              <a:ln w="9000" cmpd="sng">
                <a:solidFill>
                  <a:srgbClr val="FF0000"/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4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772816"/>
            <a:ext cx="3024336" cy="4544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stock-photo-angry-employer-in-a-dark-suit-shouting-at-a-crouched-employee-in-a-brown-suit-isolated-on-white-2203270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2132856"/>
            <a:ext cx="2736304" cy="42584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4"/>
              </a:rPr>
              <a:t>http://</a:t>
            </a:r>
            <a:r>
              <a:rPr lang="en-US" sz="2000" b="1" dirty="0" smtClean="0">
                <a:hlinkClick r:id="rId4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5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835696" y="908720"/>
          <a:ext cx="60960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47664" y="2492896"/>
            <a:ext cx="6984776" cy="120032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کارگر کسی است که به هر عنوان در مقابل دریافت حق السعی اعم از مزد، سهم سود و سایر مزایا به درخواست کارفرما کار میکند</a:t>
            </a:r>
            <a:r>
              <a:rPr lang="fa-IR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fa-IR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fa-IR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ماده 2 – قانون کار جمهوری اسلامی ایران)</a:t>
            </a:r>
            <a:endParaRPr lang="fa-IR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/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5" descr="n00098958-b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627784" y="3786288"/>
            <a:ext cx="4320480" cy="3027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8"/>
              </a:rPr>
              <a:t>http://</a:t>
            </a:r>
            <a:r>
              <a:rPr lang="en-US" sz="2000" b="1" dirty="0" smtClean="0">
                <a:hlinkClick r:id="rId8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9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EA8A39-A216-4904-9838-20B33891C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CEA8A39-A216-4904-9838-20B33891C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CEA8A39-A216-4904-9838-20B33891C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BF5473-A28B-43A4-97E9-C5116AE3A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7CBF5473-A28B-43A4-97E9-C5116AE3A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7CBF5473-A28B-43A4-97E9-C5116AE3A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763688" y="692696"/>
          <a:ext cx="60960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31640" y="2060848"/>
            <a:ext cx="7056784" cy="24622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1"/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شخصی است حقیقی یا حقوقی که کارگر به درخواست و به حساب او در مقابل دریافت حق السعی کار میکند مدیران و مسئولان و به طور عموم کلیه کسانی که عهده دار اداره کارگاه هستند نماینده کارفرما محسوب میشوند و کارفرما مسئول کلیه تعهداتی است که نمایندگان مذکور در قبال کارگر به عهده میگیرند در صورتی که نماینده کارفرما خارج از اختیارات خود تعهدی بنماید و کارفرما آنرا نپذیرد در مقابل کارفرما ضامن است</a:t>
            </a:r>
            <a:r>
              <a:rPr lang="fa-IR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 rtl="1"/>
            <a:endParaRPr lang="fa-IR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/>
            <a:r>
              <a:rPr lang="fa-IR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(ماده 3-قانون کار جمهوری اسلامی ایران)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Picture 5" descr="گکمحخعتا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35696" y="4641135"/>
            <a:ext cx="5976664" cy="210023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8"/>
              </a:rPr>
              <a:t>http://</a:t>
            </a:r>
            <a:r>
              <a:rPr lang="en-US" sz="2000" b="1" dirty="0" smtClean="0">
                <a:hlinkClick r:id="rId8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9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EA8A39-A216-4904-9838-20B33891C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CEA8A39-A216-4904-9838-20B33891C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CEA8A39-A216-4904-9838-20B33891C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BF5473-A28B-43A4-97E9-C5116AE3A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7CBF5473-A28B-43A4-97E9-C5116AE3A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7CBF5473-A28B-43A4-97E9-C5116AE3A4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  <p:bldP spid="5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87624" y="1628800"/>
            <a:ext cx="7416824" cy="2677656"/>
          </a:xfrm>
          <a:prstGeom prst="rect">
            <a:avLst/>
          </a:prstGeom>
          <a:solidFill>
            <a:srgbClr val="92D050"/>
          </a:solidFill>
          <a:ln w="57150">
            <a:solidFill>
              <a:srgbClr val="00B0F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امنیت شغلی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&gt;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احساس امنیت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Feeling security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مشارکت و همکاری کارگر و کارفرما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&gt;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مشارکت </a:t>
            </a:r>
            <a:r>
              <a:rPr lang="en-US" sz="2400" b="1" dirty="0">
                <a:solidFill>
                  <a:schemeClr val="bg2">
                    <a:lumMod val="20000"/>
                    <a:lumOff val="80000"/>
                  </a:schemeClr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articipation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اعتماد بین اشخاص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&gt; 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اعتماد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Trust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عقاید قالب (تصورات کلیشه ای)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&gt;</a:t>
            </a: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عقاید قالبی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stereotypes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476672"/>
            <a:ext cx="83164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/>
            <a:r>
              <a:rPr kumimoji="0" lang="fa-IR" sz="2800" b="1" i="0" u="none" strike="noStrike" cap="all" normalizeH="0" baseline="0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مباحث اجتماعی و دلایل طرح دعوا و اختلاف</a:t>
            </a:r>
            <a:endParaRPr kumimoji="0" lang="en-US" sz="1100" b="1" i="0" u="none" strike="noStrike" cap="all" normalizeH="0" baseline="0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  <p:pic>
        <p:nvPicPr>
          <p:cNvPr id="7" name="Picture 6" descr="گنتن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1914" y="4437112"/>
            <a:ext cx="5738438" cy="237626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3"/>
              </a:rPr>
              <a:t>http://</a:t>
            </a:r>
            <a:r>
              <a:rPr lang="en-US" sz="2000" b="1" dirty="0" smtClean="0">
                <a:hlinkClick r:id="rId3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4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620688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نظریه های تعارض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556792"/>
            <a:ext cx="6912768" cy="2554545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 rtl="1"/>
            <a:endParaRPr lang="fa-IR" sz="1600" b="1" dirty="0" smtClean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/>
            <a:r>
              <a:rPr lang="fa-IR" sz="1600" b="1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1- </a:t>
            </a:r>
            <a:r>
              <a:rPr lang="fa-IR" sz="16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تعارض عبارت از جریانی مخرب است ، هرچه خلاف نظم بوده و تهدیدی بر علیه ثبات موجود باشد یک مشکل تلقی میشود و باید ازبین برده شود پس تعارض باید سرکوب شود</a:t>
            </a:r>
            <a:r>
              <a:rPr lang="fa-IR" sz="1600" b="1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 rtl="1"/>
            <a:endParaRPr lang="fa-IR" sz="1600" b="1" dirty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/>
            <a:r>
              <a:rPr lang="fa-IR" sz="16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2- وضع موجود یک مشکل است و هرنوع تعارض و برخوردی برای تغییر شرایط موجود قابل قبول است</a:t>
            </a:r>
            <a:r>
              <a:rPr lang="fa-IR" sz="1600" b="1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 rtl="1"/>
            <a:endParaRPr lang="fa-IR" sz="1600" b="1" dirty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/>
            <a:r>
              <a:rPr lang="fa-IR" sz="1600" b="1" dirty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3- تعارض میتواند عاملی جهت تقویت وضع موجود باشد</a:t>
            </a:r>
            <a:r>
              <a:rPr lang="fa-IR" sz="1600" b="1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 rtl="1"/>
            <a:endParaRPr lang="en-US" sz="1600" b="1" dirty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Up Arrow Callout 7"/>
          <p:cNvSpPr/>
          <p:nvPr/>
        </p:nvSpPr>
        <p:spPr>
          <a:xfrm>
            <a:off x="2051720" y="4293096"/>
            <a:ext cx="5616624" cy="1728192"/>
          </a:xfrm>
          <a:prstGeom prst="up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تعارض وسیله ای برای ایجاد توازن قدرت</a:t>
            </a:r>
            <a:endParaRPr lang="en-US" b="1" dirty="0">
              <a:solidFill>
                <a:schemeClr val="bg2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2"/>
              </a:rPr>
              <a:t>http://</a:t>
            </a:r>
            <a:r>
              <a:rPr lang="en-US" sz="2000" b="1" dirty="0" smtClean="0">
                <a:hlinkClick r:id="rId2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3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16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92088" y="602104"/>
            <a:ext cx="8388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b="1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اختلافات ناشی از روابط صنعتی </a:t>
            </a:r>
            <a:r>
              <a:rPr lang="fa-IR" sz="2000" b="1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و</a:t>
            </a:r>
            <a:r>
              <a:rPr lang="fa-IR" sz="2400" b="1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تاثیرات آن </a:t>
            </a:r>
            <a:r>
              <a:rPr lang="fa-IR" sz="2000" b="1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بر</a:t>
            </a:r>
            <a:r>
              <a:rPr lang="fa-IR" sz="2400" b="1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محیط </a:t>
            </a:r>
            <a:r>
              <a:rPr lang="fa-IR" sz="24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کار</a:t>
            </a:r>
            <a:endParaRPr lang="en-US" sz="2400" b="1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364088" y="1556792"/>
            <a:ext cx="2952328" cy="1800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منشا اکثر اختلا فات عدم رعایت </a:t>
            </a:r>
            <a:r>
              <a:rPr lang="fa-I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تعهدات از </a:t>
            </a: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سوی طرفین است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467544" y="2852936"/>
          <a:ext cx="4896544" cy="2996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8"/>
              </a:rPr>
              <a:t>http://</a:t>
            </a:r>
            <a:r>
              <a:rPr lang="en-US" sz="2000" b="1" dirty="0" smtClean="0">
                <a:hlinkClick r:id="rId8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9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29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260649"/>
            <a:ext cx="5400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آثار مثبت اختلاف بر محیط کار</a:t>
            </a:r>
            <a:endParaRPr lang="en-US" sz="28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331640" y="1196752"/>
          <a:ext cx="616800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hlinkClick r:id="rId8"/>
              </a:rPr>
              <a:t>http://</a:t>
            </a:r>
            <a:r>
              <a:rPr lang="en-US" sz="2000" b="1" dirty="0" smtClean="0">
                <a:hlinkClick r:id="rId8"/>
              </a:rPr>
              <a:t>injection.blog.ir</a:t>
            </a:r>
            <a:r>
              <a:rPr lang="en-US" sz="2000" b="1" dirty="0" smtClean="0"/>
              <a:t>                      </a:t>
            </a:r>
            <a:r>
              <a:rPr lang="en-US" sz="2000" b="1" dirty="0" smtClean="0">
                <a:hlinkClick r:id="rId9"/>
              </a:rPr>
              <a:t>s.ehsan.karimi@gmail.com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8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0648"/>
            <a:ext cx="6912768" cy="80021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fa-IR" sz="2800" b="1" cap="all" dirty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آثار منفی اختلاف بر محیط کار</a:t>
            </a:r>
            <a:endParaRPr lang="en-US" sz="2800" b="1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051720" y="1268760"/>
            <a:ext cx="7128792" cy="648072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</a:rPr>
              <a:t>ایجاد اختلال در سیستم پرداخت به کارگران از طریق کارفرما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403648" y="3356992"/>
            <a:ext cx="7128792" cy="648072"/>
          </a:xfrm>
          <a:prstGeom prst="roundRect">
            <a:avLst/>
          </a:prstGeom>
          <a:solidFill>
            <a:srgbClr val="4BFF9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</a:rPr>
              <a:t>کاهش </a:t>
            </a:r>
            <a:r>
              <a:rPr lang="fa-IR" sz="2400" b="1" dirty="0">
                <a:solidFill>
                  <a:schemeClr val="tx1"/>
                </a:solidFill>
              </a:rPr>
              <a:t>تقاضا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763688" y="2708920"/>
            <a:ext cx="7128792" cy="576064"/>
          </a:xfrm>
          <a:prstGeom prst="roundRect">
            <a:avLst/>
          </a:prstGeom>
          <a:solidFill>
            <a:srgbClr val="00F66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</a:rPr>
              <a:t>افزایش </a:t>
            </a:r>
            <a:r>
              <a:rPr lang="fa-IR" sz="2400" b="1" dirty="0">
                <a:solidFill>
                  <a:schemeClr val="tx1"/>
                </a:solidFill>
              </a:rPr>
              <a:t>هزینه تولید و به دنبال </a:t>
            </a:r>
            <a:r>
              <a:rPr lang="fa-IR" sz="2400" b="1" dirty="0" smtClean="0">
                <a:solidFill>
                  <a:schemeClr val="tx1"/>
                </a:solidFill>
              </a:rPr>
              <a:t>آن </a:t>
            </a:r>
            <a:r>
              <a:rPr lang="fa-IR" sz="2400" b="1" dirty="0">
                <a:solidFill>
                  <a:schemeClr val="tx1"/>
                </a:solidFill>
              </a:rPr>
              <a:t>افزایش قیمتها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979712" y="1988840"/>
            <a:ext cx="7128792" cy="648072"/>
          </a:xfrm>
          <a:prstGeom prst="roundRect">
            <a:avLst/>
          </a:prstGeom>
          <a:solidFill>
            <a:srgbClr val="00C85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</a:rPr>
              <a:t>کاهش </a:t>
            </a:r>
            <a:r>
              <a:rPr lang="fa-IR" sz="2400" b="1" dirty="0">
                <a:solidFill>
                  <a:schemeClr val="tx1"/>
                </a:solidFill>
              </a:rPr>
              <a:t>در میزان تولید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187624" y="4077072"/>
            <a:ext cx="7128792" cy="648072"/>
          </a:xfrm>
          <a:prstGeom prst="roundRect">
            <a:avLst/>
          </a:prstGeom>
          <a:solidFill>
            <a:srgbClr val="97FFC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</a:rPr>
              <a:t>کاهش </a:t>
            </a:r>
            <a:r>
              <a:rPr lang="fa-IR" sz="2400" b="1" dirty="0">
                <a:solidFill>
                  <a:schemeClr val="tx1"/>
                </a:solidFill>
              </a:rPr>
              <a:t>عرضه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9592" y="4797152"/>
            <a:ext cx="7128792" cy="576064"/>
          </a:xfrm>
          <a:prstGeom prst="roundRect">
            <a:avLst/>
          </a:prstGeom>
          <a:solidFill>
            <a:srgbClr val="ABFFD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</a:rPr>
              <a:t>کاهش </a:t>
            </a:r>
            <a:r>
              <a:rPr lang="fa-IR" sz="2400" b="1" dirty="0">
                <a:solidFill>
                  <a:schemeClr val="tx1"/>
                </a:solidFill>
              </a:rPr>
              <a:t>نرخ اشتغال بر افزایش بیکاری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39552" y="5445224"/>
            <a:ext cx="7128792" cy="576064"/>
          </a:xfrm>
          <a:prstGeom prst="roundRect">
            <a:avLst/>
          </a:prstGeom>
          <a:solidFill>
            <a:srgbClr val="D1FF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b="1" dirty="0" smtClean="0">
                <a:solidFill>
                  <a:schemeClr val="tx1"/>
                </a:solidFill>
              </a:rPr>
              <a:t>کاهش سرمایه گذار</a:t>
            </a:r>
            <a:r>
              <a:rPr lang="fa-IR" sz="2800" b="1" dirty="0" smtClean="0">
                <a:solidFill>
                  <a:schemeClr val="tx1"/>
                </a:solidFill>
              </a:rPr>
              <a:t>ی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79512" y="6165304"/>
            <a:ext cx="7128792" cy="576064"/>
          </a:xfrm>
          <a:prstGeom prst="roundRect">
            <a:avLst/>
          </a:prstGeom>
          <a:solidFill>
            <a:srgbClr val="CDFFE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</a:rPr>
              <a:t>کاهش در نرخ توسعه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366</TotalTime>
  <Words>748</Words>
  <Application>Microsoft Office PowerPoint</Application>
  <PresentationFormat>On-screen Show (4:3)</PresentationFormat>
  <Paragraphs>102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Slide 1</vt:lpstr>
      <vt:lpstr>بررسی اختلافات کارگری و کارفرمایی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مراحل حل اختلاف جمعی کار</vt:lpstr>
      <vt:lpstr>Slide 17</vt:lpstr>
      <vt:lpstr>منابع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IMAN-PC</dc:creator>
  <cp:lastModifiedBy>IMAN-PC</cp:lastModifiedBy>
  <cp:revision>42</cp:revision>
  <dcterms:created xsi:type="dcterms:W3CDTF">2015-10-14T19:29:12Z</dcterms:created>
  <dcterms:modified xsi:type="dcterms:W3CDTF">2015-10-15T10:19:17Z</dcterms:modified>
</cp:coreProperties>
</file>