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A3778-8A64-4ADC-A947-44EF70020FFF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050D-E586-4FAA-BE8D-52D6DC471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0" y="685800"/>
            <a:ext cx="9144000" cy="5334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C:\Users\arshavir\Desktop\پروژه\323536_wXc6TC1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6282659" cy="347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15000" y="228600"/>
            <a:ext cx="3129383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جمع بندی و نتیجه گیری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914400"/>
            <a:ext cx="685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تبلیغات الکترونیکی باید به عنوان مقوله ای لازم و ضروری در بازارهای الکترونیکی مورد توجه قرار گیرد. وبسایت ها باید به دنبال روش های جذب توجه کاربران اینترنتی به خود باشند و تبلیغات خود را در صفحات ابتدایی </a:t>
            </a: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وبسایت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قرار دهند و به این نکته توجه کنند که صفحات مبتنی بر ویدئو و تصویر از بازدید کننده های بیشتری برخوردارند. همچنین تبلیغات در جهت ایجاد مزیت رقابتی در بنگاه ها تأثیر بسزایی دارند و باید مورد توجه قرار گیرند.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3554" name="Picture 2" descr="C:\Users\arshavir\Desktop\پروژه\s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1771"/>
            <a:ext cx="2597150" cy="3436229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505200" y="4724400"/>
            <a:ext cx="525823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1400" b="1" dirty="0" smtClean="0">
                <a:solidFill>
                  <a:srgbClr val="191C1E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منابع: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1400" dirty="0">
              <a:solidFill>
                <a:srgbClr val="191C1E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1400" dirty="0" smtClean="0">
                <a:solidFill>
                  <a:srgbClr val="191C1E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ب</a:t>
            </a:r>
            <a:r>
              <a:rPr kumimoji="0" lang="ar-SA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یل گیتس، کسب وکار بر بال اندیشه، ترجمه عبدالرضا رضایی نژاد</a:t>
            </a:r>
            <a:br>
              <a:rPr kumimoji="0" lang="ar-SA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fa-IR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ج</a:t>
            </a:r>
            <a:r>
              <a:rPr kumimoji="0" lang="ar-SA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میس.ام-کینگ، بازاریابی از طریق وب، ترجمه محمد ابراهیم گوهریان</a:t>
            </a:r>
            <a:br>
              <a:rPr kumimoji="0" lang="ar-SA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</a:br>
            <a:r>
              <a:rPr kumimoji="0" lang="ar-SA" sz="1400" i="0" u="none" strike="noStrike" cap="none" normalizeH="0" baseline="0" dirty="0" smtClean="0">
                <a:ln>
                  <a:noFill/>
                </a:ln>
                <a:solidFill>
                  <a:srgbClr val="191C1E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حسین احمدی، کاربرد بازاریابی در اینترنت</a:t>
            </a:r>
            <a:endParaRPr kumimoji="0" lang="ar-SA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81000"/>
            <a:ext cx="5105400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6000" b="1" dirty="0" smtClean="0">
                <a:solidFill>
                  <a:schemeClr val="tx1"/>
                </a:solidFill>
                <a:cs typeface="B Esfehan" pitchFamily="2" charset="-78"/>
              </a:rPr>
              <a:t>آنتوان دو سنت اگزو پری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718036"/>
            <a:ext cx="9144000" cy="1782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60000"/>
              </a:lnSpc>
              <a:buNone/>
            </a:pPr>
            <a:r>
              <a:rPr lang="fa-IR" sz="3600" b="1" dirty="0" smtClean="0">
                <a:solidFill>
                  <a:schemeClr val="accent1">
                    <a:lumMod val="50000"/>
                  </a:schemeClr>
                </a:solidFill>
                <a:cs typeface="B Esfehan" pitchFamily="2" charset="-78"/>
              </a:rPr>
              <a:t>اگر می خواهید کشتی بسازید ، لازم نیست مردم را فرا بخوانید و برای هر کس وظیفه ای مشخص سازید، بلکه کافی است به آنان عظمت بی پایان دریا را نشان دهید.</a:t>
            </a:r>
            <a:endParaRPr lang="fa-IR" sz="3600" b="1" dirty="0">
              <a:solidFill>
                <a:schemeClr val="accent1">
                  <a:lumMod val="50000"/>
                </a:schemeClr>
              </a:solidFill>
              <a:cs typeface="B Esfeh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0800" y="5334000"/>
            <a:ext cx="3568606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fa-IR" sz="4000" b="1" dirty="0" smtClean="0">
                <a:solidFill>
                  <a:schemeClr val="bg2"/>
                </a:solidFill>
                <a:cs typeface="B Farnaz" pitchFamily="2" charset="-78"/>
              </a:rPr>
              <a:t>با سپاس از صبر و توجه شما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3600" dirty="0" smtClean="0"/>
              <a:t>دانشگاه علمی کاربردی فرهنگ و هنر واحد 41 تهران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fa-IR" sz="4000" b="1" dirty="0" smtClean="0"/>
          </a:p>
          <a:p>
            <a:pPr algn="ctr">
              <a:buNone/>
            </a:pPr>
            <a:r>
              <a:rPr lang="fa-IR" sz="4000" b="1" dirty="0" smtClean="0">
                <a:solidFill>
                  <a:schemeClr val="tx2"/>
                </a:solidFill>
              </a:rPr>
              <a:t>تبلیــغات الکترونیــکی</a:t>
            </a:r>
          </a:p>
          <a:p>
            <a:pPr algn="ctr">
              <a:buNone/>
            </a:pPr>
            <a:r>
              <a:rPr lang="fa-IR" sz="4000" b="1" dirty="0" smtClean="0"/>
              <a:t>استاد: آقای مظفری</a:t>
            </a:r>
          </a:p>
          <a:p>
            <a:pPr algn="ctr">
              <a:buNone/>
            </a:pPr>
            <a:r>
              <a:rPr lang="fa-IR" sz="4000" b="1" dirty="0" smtClean="0"/>
              <a:t>گردآورنده: علیرضارضایی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تبلیغات الکترونیک چیست؟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91200" y="3200400"/>
            <a:ext cx="1828800" cy="903287"/>
          </a:xfrm>
        </p:spPr>
        <p:txBody>
          <a:bodyPr>
            <a:noAutofit/>
          </a:bodyPr>
          <a:lstStyle/>
          <a:p>
            <a:pPr algn="ctr"/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86000"/>
            <a:ext cx="4648200" cy="38401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SA" sz="2300" dirty="0" smtClean="0"/>
              <a:t>تبلیغات </a:t>
            </a:r>
            <a:r>
              <a:rPr lang="ar-SA" sz="2300" dirty="0"/>
              <a:t>الکترونیک به تبلیغاتی گفته </a:t>
            </a:r>
            <a:r>
              <a:rPr lang="ar-SA" sz="2300" dirty="0" smtClean="0"/>
              <a:t>می </a:t>
            </a:r>
            <a:r>
              <a:rPr lang="ar-SA" sz="2300" dirty="0"/>
              <a:t>شود </a:t>
            </a:r>
            <a:r>
              <a:rPr lang="fa-IR" sz="2300" dirty="0" smtClean="0"/>
              <a:t> </a:t>
            </a:r>
            <a:r>
              <a:rPr lang="ar-SA" sz="2300" dirty="0" smtClean="0"/>
              <a:t>که </a:t>
            </a:r>
            <a:r>
              <a:rPr lang="ar-SA" sz="2300" dirty="0"/>
              <a:t>شما به روش های الکترونیکی آن ها را </a:t>
            </a:r>
            <a:r>
              <a:rPr lang="ar-SA" sz="2300" dirty="0" smtClean="0"/>
              <a:t>ترویج</a:t>
            </a:r>
            <a:r>
              <a:rPr lang="fa-IR" sz="2300" dirty="0" smtClean="0"/>
              <a:t> </a:t>
            </a:r>
            <a:r>
              <a:rPr lang="ar-SA" sz="2300" dirty="0" smtClean="0"/>
              <a:t>می </a:t>
            </a:r>
            <a:r>
              <a:rPr lang="ar-SA" sz="2300" dirty="0"/>
              <a:t>دهید.</a:t>
            </a:r>
            <a:endParaRPr lang="fa-IR" sz="2300" dirty="0" smtClean="0"/>
          </a:p>
          <a:p>
            <a:pPr algn="r">
              <a:buNone/>
            </a:pPr>
            <a:r>
              <a:rPr lang="ar-SA" sz="2300" dirty="0" smtClean="0"/>
              <a:t>با </a:t>
            </a:r>
            <a:r>
              <a:rPr lang="ar-SA" sz="2300" dirty="0"/>
              <a:t>معرفی اینترنت به عنوان یکی از ابزارهای قدرتمند اطلاع رسانی و استفاده شرکت های معتبر دنیا جهت عرضه محصولات و خدمات خود روی بستر آن صنعت </a:t>
            </a:r>
            <a:r>
              <a:rPr lang="ar-SA" sz="2300" dirty="0" smtClean="0"/>
              <a:t>جدیدی به </a:t>
            </a:r>
            <a:r>
              <a:rPr lang="ar-SA" sz="2300" dirty="0"/>
              <a:t>نام </a:t>
            </a:r>
            <a:r>
              <a:rPr lang="ar-SA" sz="2300" dirty="0">
                <a:solidFill>
                  <a:schemeClr val="accent2"/>
                </a:solidFill>
              </a:rPr>
              <a:t>"تبلیغات </a:t>
            </a:r>
            <a:r>
              <a:rPr lang="ar-SA" sz="2300" dirty="0" smtClean="0">
                <a:solidFill>
                  <a:schemeClr val="accent2"/>
                </a:solidFill>
              </a:rPr>
              <a:t>الکترونیکی</a:t>
            </a:r>
            <a:r>
              <a:rPr lang="ar-SA" sz="2300" dirty="0">
                <a:solidFill>
                  <a:schemeClr val="accent2"/>
                </a:solidFill>
              </a:rPr>
              <a:t>" </a:t>
            </a:r>
            <a:r>
              <a:rPr lang="ar-SA" sz="2300" dirty="0"/>
              <a:t>شکل </a:t>
            </a:r>
            <a:r>
              <a:rPr lang="ar-SA" sz="2300" dirty="0" smtClean="0"/>
              <a:t>گر</a:t>
            </a:r>
            <a:r>
              <a:rPr lang="fa-IR" sz="2300" dirty="0" smtClean="0"/>
              <a:t>ف</a:t>
            </a:r>
            <a:r>
              <a:rPr lang="ar-SA" sz="2300" dirty="0" smtClean="0"/>
              <a:t>ت</a:t>
            </a:r>
            <a:r>
              <a:rPr lang="fa-IR" sz="2300" dirty="0" smtClean="0"/>
              <a:t>.</a:t>
            </a:r>
            <a:endParaRPr lang="en-US" sz="23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rshavir\Desktop\پروژه\pic1-700x3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353" y="1524000"/>
            <a:ext cx="4143647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havir\Desktop\پروژه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352800"/>
            <a:ext cx="5029200" cy="265906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990600" y="14478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dirty="0"/>
              <a:t>تبلیغات با بهرگیری از  پست الکترونیکی ، تبلیغات در سایر سایت ها ، تبلیغات چند رسانه ای (مالتی مدیا ) ، تبلیغات در دنیای واقعی برای بازدید از سایت و ....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724400" y="914400"/>
            <a:ext cx="37338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</a:rPr>
              <a:t>ابزارهایی برای ارائه تبلیغات الکترونیکی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304800"/>
            <a:ext cx="2983509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accent2"/>
                </a:solidFill>
              </a:rPr>
              <a:t>تاریخچه تبلیغات الکترونیک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9000" y="914400"/>
            <a:ext cx="5486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tx2"/>
                </a:solidFill>
              </a:rPr>
              <a:t>تبلیغات اینترنتی برای اولین بار و بصورت بنر در اکتبر سال 1994 و در سایت هات وایر 3 نمایش داده شد.</a:t>
            </a:r>
          </a:p>
          <a:p>
            <a:pPr algn="r"/>
            <a:r>
              <a:rPr lang="fa-IR" sz="2000" b="1" dirty="0" smtClean="0">
                <a:solidFill>
                  <a:schemeClr val="tx2"/>
                </a:solidFill>
              </a:rPr>
              <a:t>زمانی که هات وایر متوجه شد که برای تبلیغات می بایست فضای محدودی را در نظر گرفت،بنرهای اینترنتی بوجود آمدند.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334000"/>
            <a:ext cx="579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accent6">
                    <a:lumMod val="50000"/>
                  </a:schemeClr>
                </a:solidFill>
              </a:rPr>
              <a:t>در آن زمان 14 طراح تبلیغاتی مبلغی معادل 30.000 دلار برای نمایش 12 هفته ای تبلیغات خود پرداختند.</a:t>
            </a:r>
          </a:p>
          <a:p>
            <a:pPr algn="r"/>
            <a:r>
              <a:rPr lang="fa-IR" sz="2000" b="1" dirty="0" smtClean="0">
                <a:solidFill>
                  <a:schemeClr val="accent6">
                    <a:lumMod val="50000"/>
                  </a:schemeClr>
                </a:solidFill>
              </a:rPr>
              <a:t>و در سال 1995 وب بعنوان رسانه عمومی پذیرفته شد.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58" name="Picture 2" descr="C:\Users\arshavir\Desktop\پروژه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0"/>
            <a:ext cx="56388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457200"/>
            <a:ext cx="53340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</a:rPr>
              <a:t>برخی وقایع مهم صنعت تبلیغات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4953000"/>
            <a:ext cx="6248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accent6">
                    <a:lumMod val="50000"/>
                  </a:schemeClr>
                </a:solidFill>
              </a:rPr>
              <a:t>1993 کانال سی ان ان تبلیغات اینترنتی را معرفی کرد</a:t>
            </a:r>
          </a:p>
          <a:p>
            <a:pPr algn="r"/>
            <a:r>
              <a:rPr lang="fa-IR" sz="2000" b="1" dirty="0" smtClean="0">
                <a:solidFill>
                  <a:schemeClr val="accent6">
                    <a:lumMod val="50000"/>
                  </a:schemeClr>
                </a:solidFill>
              </a:rPr>
              <a:t>1994 هات وایر اولین تبلیغ اینترنتی را در سایت خود قرار داد</a:t>
            </a:r>
          </a:p>
          <a:p>
            <a:pPr algn="r"/>
            <a:r>
              <a:rPr lang="fa-IR" sz="2000" b="1" dirty="0" smtClean="0">
                <a:solidFill>
                  <a:schemeClr val="accent6">
                    <a:lumMod val="50000"/>
                  </a:schemeClr>
                </a:solidFill>
              </a:rPr>
              <a:t>1995 اولین بسته نرم افزاری برای سایت توسط راگو معرفی شد</a:t>
            </a:r>
          </a:p>
          <a:p>
            <a:pPr algn="r"/>
            <a:r>
              <a:rPr lang="fa-IR" sz="2000" b="1" smtClean="0">
                <a:solidFill>
                  <a:schemeClr val="accent6">
                    <a:lumMod val="50000"/>
                  </a:schemeClr>
                </a:solidFill>
              </a:rPr>
              <a:t>جولای 1995 موسسه تحقیقاتی فارستر گزارش نمود که هزینه صرف شده برای تبلیغات اینترنتی در سال به 37 میلیون دلار رسیده است.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482" name="Picture 2" descr="C:\Users\arshavir\Desktop\پروژه\fd5d09870e4659c0b0fe4d35462ae42bsupp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524000"/>
            <a:ext cx="5334000" cy="3358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533400"/>
            <a:ext cx="5334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000" b="1" dirty="0">
                <a:solidFill>
                  <a:schemeClr val="accent2">
                    <a:lumMod val="75000"/>
                  </a:schemeClr>
                </a:solidFill>
              </a:rPr>
              <a:t>منافع تبلیغات الکترونیک برای شرکت های تولیدی و خدماتی 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arshavir\Desktop\پروژه\7ed58940dd0edbff8db9ad9b84c371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6999"/>
            <a:ext cx="4191000" cy="3797251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191000" y="1447800"/>
            <a:ext cx="4953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24 ساعته بودن اطلاع رسانی و تبلیغ محصول آنها به دلیل ماهیت دایمی بودن اینترنت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گستره وسیع مخاطبین به دلیل ماهیت بی حد و مرز بودن اینترنت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امکان گرفتن گزارشات دقیق و با جزئیات از بینندگان تبلیغات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امکان هدف گیری گروه خاصی از بازدید کنندگان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امکان ارایه گزارشات تحلیلی روی آمارها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امکان سفارش تبلیغات هوشمند متناسب با هزینه و بیشترین اثر گذاری</a:t>
            </a:r>
            <a:r>
              <a:rPr lang="fa-IR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موارد فوق تنها بخشی از منافع استفاده از تبلیغات الکترونیکی می باشد.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8600"/>
            <a:ext cx="6858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000" b="1" dirty="0">
                <a:solidFill>
                  <a:schemeClr val="accent2"/>
                </a:solidFill>
              </a:rPr>
              <a:t>تبلیغات الکترونیکی نیز مانند تبلیغات سنتی روش های مختلف و متنوعی دارد 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547049" y="685800"/>
            <a:ext cx="7596951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-تبلیغات در موتورهاي جستجوگر گوگل  یاهو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MSN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-تبلیغات هدفمند در سایت های خاص بصورت متنی یا بنر های گرافیکی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-ارسال ایمیل های تبلیغاتی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-ارسال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SMS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تبلیغاتی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-راه اندازی سامانه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SMS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تحت وب 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-چاپ کارت ویزیت ,سربرگ ,لوگو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بیلبورد و آگهی های تبلیغاتی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کاتالوگ و پوستر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و تکثیر لوح های فشرده مولتی مدیا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تقویم و سررسید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و اجرای کارت پستال و پوسترهای نمایشگاهی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جلد کتاب و مجلات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و ساخت تندیس و تقدیر نامه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-طراحی فاکتور و کارت گارانتی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-تهیه و طراحی هدیه های تبلیغاتی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-نصب و راه اندازی سامانه تبلیغات با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Bluetooth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-اجاره خطوط تلفن ثابت خارج از کشور با امکانات وی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-صدور کارت اعتباری فیزیکی و مجازی </a:t>
            </a:r>
            <a:b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</a:b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-صدور کارت اعتباری فیزیکی و مجازی 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arshavir\Desktop\پروژه\itdot.ir_sms.gi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829066">
            <a:off x="310968" y="1988465"/>
            <a:ext cx="3723030" cy="2278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1219200"/>
            <a:ext cx="8763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مدل کسب و کار در مورد بدست آوردن پول است 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و از آنجایی که سودآوری تفاوت ببن درآمد و هزینه است، </a:t>
            </a:r>
            <a:endParaRPr lang="fa-IR" sz="20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هزینه نیز جزیی از مدل کسب و کار است. 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 تبلیغات الکترونیکی هزینه های بنگاه را پایین می آورد 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و از این نظر نقش در سودآوری دارد.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 ازطرفی می تواند خود را در مرتبه بالاتری قرار دهد 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و از نیروهای رقابتی پیشی گیرد.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 با تبلیغات هرچه بیشتر موقیت بنگاه بالا میرود 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ahoma" pitchFamily="34" charset="0"/>
              <a:ea typeface="Times New Roman" pitchFamily="18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Times New Roman" pitchFamily="18" charset="0"/>
              </a:rPr>
              <a:t>و بنگاه برای مشتریان شناخته شده می گردد.</a:t>
            </a:r>
            <a:endParaRPr kumimoji="0" lang="ar-SA" sz="5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228600"/>
            <a:ext cx="6551794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2800" b="1" dirty="0">
                <a:solidFill>
                  <a:schemeClr val="accent6">
                    <a:lumMod val="50000"/>
                  </a:schemeClr>
                </a:solidFill>
              </a:rPr>
              <a:t>جایگاه تبلیغات الکترونیکی در مدل کسب وکار سازمان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530" name="Picture 2" descr="C:\Users\arshavir\Desktop\پروژه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114800"/>
            <a:ext cx="7315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519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دانشگاه علمی کاربردی فرهنگ و هنر واحد 41 تهران</vt:lpstr>
      <vt:lpstr>تبلیغات الکترونیک چیست؟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arshavir</dc:creator>
  <cp:lastModifiedBy>reza</cp:lastModifiedBy>
  <cp:revision>31</cp:revision>
  <dcterms:created xsi:type="dcterms:W3CDTF">2015-10-29T15:25:44Z</dcterms:created>
  <dcterms:modified xsi:type="dcterms:W3CDTF">2015-11-03T05:22:45Z</dcterms:modified>
</cp:coreProperties>
</file>