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1" r:id="rId1"/>
  </p:sldMasterIdLst>
  <p:notesMasterIdLst>
    <p:notesMasterId r:id="rId49"/>
  </p:notesMasterIdLst>
  <p:handoutMasterIdLst>
    <p:handoutMasterId r:id="rId50"/>
  </p:handoutMasterIdLst>
  <p:sldIdLst>
    <p:sldId id="268" r:id="rId2"/>
    <p:sldId id="269" r:id="rId3"/>
    <p:sldId id="270" r:id="rId4"/>
    <p:sldId id="271" r:id="rId5"/>
    <p:sldId id="272" r:id="rId6"/>
    <p:sldId id="273" r:id="rId7"/>
    <p:sldId id="274" r:id="rId8"/>
    <p:sldId id="275" r:id="rId9"/>
    <p:sldId id="276" r:id="rId10"/>
    <p:sldId id="277" r:id="rId11"/>
    <p:sldId id="278" r:id="rId12"/>
    <p:sldId id="279" r:id="rId13"/>
    <p:sldId id="280" r:id="rId14"/>
    <p:sldId id="281" r:id="rId15"/>
    <p:sldId id="282" r:id="rId16"/>
    <p:sldId id="283" r:id="rId17"/>
    <p:sldId id="285" r:id="rId18"/>
    <p:sldId id="256" r:id="rId19"/>
    <p:sldId id="257" r:id="rId20"/>
    <p:sldId id="258" r:id="rId21"/>
    <p:sldId id="259" r:id="rId22"/>
    <p:sldId id="260" r:id="rId23"/>
    <p:sldId id="261" r:id="rId24"/>
    <p:sldId id="267" r:id="rId25"/>
    <p:sldId id="264" r:id="rId26"/>
    <p:sldId id="266" r:id="rId27"/>
    <p:sldId id="287" r:id="rId28"/>
    <p:sldId id="288" r:id="rId29"/>
    <p:sldId id="289" r:id="rId30"/>
    <p:sldId id="290" r:id="rId31"/>
    <p:sldId id="291" r:id="rId32"/>
    <p:sldId id="292" r:id="rId33"/>
    <p:sldId id="294" r:id="rId34"/>
    <p:sldId id="293" r:id="rId35"/>
    <p:sldId id="295" r:id="rId36"/>
    <p:sldId id="296" r:id="rId37"/>
    <p:sldId id="297" r:id="rId38"/>
    <p:sldId id="306" r:id="rId39"/>
    <p:sldId id="307" r:id="rId40"/>
    <p:sldId id="298" r:id="rId41"/>
    <p:sldId id="302" r:id="rId42"/>
    <p:sldId id="299" r:id="rId43"/>
    <p:sldId id="308" r:id="rId44"/>
    <p:sldId id="310" r:id="rId45"/>
    <p:sldId id="301" r:id="rId46"/>
    <p:sldId id="303" r:id="rId47"/>
    <p:sldId id="314" r:id="rId48"/>
  </p:sldIdLst>
  <p:sldSz cx="9144000" cy="6858000" type="screen4x3"/>
  <p:notesSz cx="7102475" cy="10234613"/>
  <p:defaultTextStyle>
    <a:defPPr>
      <a:defRPr lang="ar-SA"/>
    </a:defPPr>
    <a:lvl1pPr algn="l" rtl="0" fontAlgn="base">
      <a:spcBef>
        <a:spcPct val="0"/>
      </a:spcBef>
      <a:spcAft>
        <a:spcPct val="0"/>
      </a:spcAft>
      <a:defRPr kern="1200">
        <a:solidFill>
          <a:schemeClr val="tx1"/>
        </a:solidFill>
        <a:latin typeface="Tahoma" pitchFamily="34" charset="0"/>
        <a:ea typeface="+mn-ea"/>
        <a:cs typeface="Arial" charset="0"/>
      </a:defRPr>
    </a:lvl1pPr>
    <a:lvl2pPr marL="457200" algn="l" rtl="0" fontAlgn="base">
      <a:spcBef>
        <a:spcPct val="0"/>
      </a:spcBef>
      <a:spcAft>
        <a:spcPct val="0"/>
      </a:spcAft>
      <a:defRPr kern="1200">
        <a:solidFill>
          <a:schemeClr val="tx1"/>
        </a:solidFill>
        <a:latin typeface="Tahoma" pitchFamily="34" charset="0"/>
        <a:ea typeface="+mn-ea"/>
        <a:cs typeface="Arial" charset="0"/>
      </a:defRPr>
    </a:lvl2pPr>
    <a:lvl3pPr marL="914400" algn="l" rtl="0" fontAlgn="base">
      <a:spcBef>
        <a:spcPct val="0"/>
      </a:spcBef>
      <a:spcAft>
        <a:spcPct val="0"/>
      </a:spcAft>
      <a:defRPr kern="1200">
        <a:solidFill>
          <a:schemeClr val="tx1"/>
        </a:solidFill>
        <a:latin typeface="Tahoma" pitchFamily="34" charset="0"/>
        <a:ea typeface="+mn-ea"/>
        <a:cs typeface="Arial" charset="0"/>
      </a:defRPr>
    </a:lvl3pPr>
    <a:lvl4pPr marL="1371600" algn="l" rtl="0" fontAlgn="base">
      <a:spcBef>
        <a:spcPct val="0"/>
      </a:spcBef>
      <a:spcAft>
        <a:spcPct val="0"/>
      </a:spcAft>
      <a:defRPr kern="1200">
        <a:solidFill>
          <a:schemeClr val="tx1"/>
        </a:solidFill>
        <a:latin typeface="Tahoma" pitchFamily="34" charset="0"/>
        <a:ea typeface="+mn-ea"/>
        <a:cs typeface="Arial" charset="0"/>
      </a:defRPr>
    </a:lvl4pPr>
    <a:lvl5pPr marL="1828800" algn="l" rtl="0" fontAlgn="base">
      <a:spcBef>
        <a:spcPct val="0"/>
      </a:spcBef>
      <a:spcAft>
        <a:spcPct val="0"/>
      </a:spcAft>
      <a:defRPr kern="1200">
        <a:solidFill>
          <a:schemeClr val="tx1"/>
        </a:solidFill>
        <a:latin typeface="Tahoma" pitchFamily="34" charset="0"/>
        <a:ea typeface="+mn-ea"/>
        <a:cs typeface="Arial" charset="0"/>
      </a:defRPr>
    </a:lvl5pPr>
    <a:lvl6pPr marL="2286000" algn="l" defTabSz="914400" rtl="0" eaLnBrk="1" latinLnBrk="0" hangingPunct="1">
      <a:defRPr kern="1200">
        <a:solidFill>
          <a:schemeClr val="tx1"/>
        </a:solidFill>
        <a:latin typeface="Tahoma" pitchFamily="34" charset="0"/>
        <a:ea typeface="+mn-ea"/>
        <a:cs typeface="Arial" charset="0"/>
      </a:defRPr>
    </a:lvl6pPr>
    <a:lvl7pPr marL="2743200" algn="l" defTabSz="914400" rtl="0" eaLnBrk="1" latinLnBrk="0" hangingPunct="1">
      <a:defRPr kern="1200">
        <a:solidFill>
          <a:schemeClr val="tx1"/>
        </a:solidFill>
        <a:latin typeface="Tahoma" pitchFamily="34" charset="0"/>
        <a:ea typeface="+mn-ea"/>
        <a:cs typeface="Arial" charset="0"/>
      </a:defRPr>
    </a:lvl7pPr>
    <a:lvl8pPr marL="3200400" algn="l" defTabSz="914400" rtl="0" eaLnBrk="1" latinLnBrk="0" hangingPunct="1">
      <a:defRPr kern="1200">
        <a:solidFill>
          <a:schemeClr val="tx1"/>
        </a:solidFill>
        <a:latin typeface="Tahoma" pitchFamily="34" charset="0"/>
        <a:ea typeface="+mn-ea"/>
        <a:cs typeface="Arial" charset="0"/>
      </a:defRPr>
    </a:lvl8pPr>
    <a:lvl9pPr marL="3657600" algn="l" defTabSz="914400" rtl="0" eaLnBrk="1" latinLnBrk="0" hangingPunct="1">
      <a:defRPr kern="1200">
        <a:solidFill>
          <a:schemeClr val="tx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87" autoAdjust="0"/>
    <p:restoredTop sz="91566" autoAdjust="0"/>
  </p:normalViewPr>
  <p:slideViewPr>
    <p:cSldViewPr>
      <p:cViewPr>
        <p:scale>
          <a:sx n="74" d="100"/>
          <a:sy n="74" d="100"/>
        </p:scale>
        <p:origin x="-390" y="-1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1666" name="Rectangle 2"/>
          <p:cNvSpPr>
            <a:spLocks noGrp="1" noChangeArrowheads="1"/>
          </p:cNvSpPr>
          <p:nvPr>
            <p:ph type="hdr" sz="quarter"/>
          </p:nvPr>
        </p:nvSpPr>
        <p:spPr bwMode="auto">
          <a:xfrm>
            <a:off x="0" y="0"/>
            <a:ext cx="3078163" cy="511175"/>
          </a:xfrm>
          <a:prstGeom prst="rect">
            <a:avLst/>
          </a:prstGeom>
          <a:noFill/>
          <a:ln w="9525">
            <a:noFill/>
            <a:miter lim="800000"/>
            <a:headEnd/>
            <a:tailEnd/>
          </a:ln>
          <a:effectLst/>
        </p:spPr>
        <p:txBody>
          <a:bodyPr vert="horz" wrap="square" lIns="99066" tIns="49533" rIns="99066" bIns="49533" numCol="1" anchor="t" anchorCtr="0" compatLnSpc="1">
            <a:prstTxWarp prst="textNoShape">
              <a:avLst/>
            </a:prstTxWarp>
          </a:bodyPr>
          <a:lstStyle>
            <a:lvl1pPr defTabSz="990600" rtl="1">
              <a:defRPr sz="1300">
                <a:latin typeface="Arial" pitchFamily="34" charset="0"/>
                <a:cs typeface="Arial" pitchFamily="34" charset="0"/>
              </a:defRPr>
            </a:lvl1pPr>
          </a:lstStyle>
          <a:p>
            <a:pPr>
              <a:defRPr/>
            </a:pPr>
            <a:endParaRPr lang="en-US"/>
          </a:p>
        </p:txBody>
      </p:sp>
      <p:sp>
        <p:nvSpPr>
          <p:cNvPr id="241667" name="Rectangle 3"/>
          <p:cNvSpPr>
            <a:spLocks noGrp="1" noChangeArrowheads="1"/>
          </p:cNvSpPr>
          <p:nvPr>
            <p:ph type="dt" sz="quarter" idx="1"/>
          </p:nvPr>
        </p:nvSpPr>
        <p:spPr bwMode="auto">
          <a:xfrm>
            <a:off x="4022725" y="0"/>
            <a:ext cx="3078163" cy="511175"/>
          </a:xfrm>
          <a:prstGeom prst="rect">
            <a:avLst/>
          </a:prstGeom>
          <a:noFill/>
          <a:ln w="9525">
            <a:noFill/>
            <a:miter lim="800000"/>
            <a:headEnd/>
            <a:tailEnd/>
          </a:ln>
          <a:effectLst/>
        </p:spPr>
        <p:txBody>
          <a:bodyPr vert="horz" wrap="square" lIns="99066" tIns="49533" rIns="99066" bIns="49533" numCol="1" anchor="t" anchorCtr="0" compatLnSpc="1">
            <a:prstTxWarp prst="textNoShape">
              <a:avLst/>
            </a:prstTxWarp>
          </a:bodyPr>
          <a:lstStyle>
            <a:lvl1pPr algn="r" defTabSz="990600" rtl="1">
              <a:defRPr sz="1300">
                <a:latin typeface="Arial" pitchFamily="34" charset="0"/>
                <a:cs typeface="Arial" pitchFamily="34" charset="0"/>
              </a:defRPr>
            </a:lvl1pPr>
          </a:lstStyle>
          <a:p>
            <a:pPr>
              <a:defRPr/>
            </a:pPr>
            <a:endParaRPr lang="en-US"/>
          </a:p>
        </p:txBody>
      </p:sp>
      <p:sp>
        <p:nvSpPr>
          <p:cNvPr id="241668" name="Rectangle 4"/>
          <p:cNvSpPr>
            <a:spLocks noGrp="1" noChangeArrowheads="1"/>
          </p:cNvSpPr>
          <p:nvPr>
            <p:ph type="ftr" sz="quarter" idx="2"/>
          </p:nvPr>
        </p:nvSpPr>
        <p:spPr bwMode="auto">
          <a:xfrm>
            <a:off x="0" y="9721850"/>
            <a:ext cx="3078163" cy="511175"/>
          </a:xfrm>
          <a:prstGeom prst="rect">
            <a:avLst/>
          </a:prstGeom>
          <a:noFill/>
          <a:ln w="9525">
            <a:noFill/>
            <a:miter lim="800000"/>
            <a:headEnd/>
            <a:tailEnd/>
          </a:ln>
          <a:effectLst/>
        </p:spPr>
        <p:txBody>
          <a:bodyPr vert="horz" wrap="square" lIns="99066" tIns="49533" rIns="99066" bIns="49533" numCol="1" anchor="b" anchorCtr="0" compatLnSpc="1">
            <a:prstTxWarp prst="textNoShape">
              <a:avLst/>
            </a:prstTxWarp>
          </a:bodyPr>
          <a:lstStyle>
            <a:lvl1pPr defTabSz="990600" rtl="1">
              <a:defRPr sz="1300">
                <a:latin typeface="Arial" pitchFamily="34" charset="0"/>
                <a:cs typeface="Arial" pitchFamily="34" charset="0"/>
              </a:defRPr>
            </a:lvl1pPr>
          </a:lstStyle>
          <a:p>
            <a:pPr>
              <a:defRPr/>
            </a:pPr>
            <a:endParaRPr lang="en-US"/>
          </a:p>
        </p:txBody>
      </p:sp>
      <p:sp>
        <p:nvSpPr>
          <p:cNvPr id="241669" name="Rectangle 5"/>
          <p:cNvSpPr>
            <a:spLocks noGrp="1" noChangeArrowheads="1"/>
          </p:cNvSpPr>
          <p:nvPr>
            <p:ph type="sldNum" sz="quarter" idx="3"/>
          </p:nvPr>
        </p:nvSpPr>
        <p:spPr bwMode="auto">
          <a:xfrm>
            <a:off x="4022725" y="9721850"/>
            <a:ext cx="3078163" cy="511175"/>
          </a:xfrm>
          <a:prstGeom prst="rect">
            <a:avLst/>
          </a:prstGeom>
          <a:noFill/>
          <a:ln w="9525">
            <a:noFill/>
            <a:miter lim="800000"/>
            <a:headEnd/>
            <a:tailEnd/>
          </a:ln>
          <a:effectLst/>
        </p:spPr>
        <p:txBody>
          <a:bodyPr vert="horz" wrap="square" lIns="99066" tIns="49533" rIns="99066" bIns="49533" numCol="1" anchor="b" anchorCtr="0" compatLnSpc="1">
            <a:prstTxWarp prst="textNoShape">
              <a:avLst/>
            </a:prstTxWarp>
          </a:bodyPr>
          <a:lstStyle>
            <a:lvl1pPr algn="r" defTabSz="990600" rtl="1">
              <a:defRPr sz="1300">
                <a:latin typeface="Arial" pitchFamily="34" charset="0"/>
                <a:cs typeface="Arial" pitchFamily="34" charset="0"/>
              </a:defRPr>
            </a:lvl1pPr>
          </a:lstStyle>
          <a:p>
            <a:pPr>
              <a:defRPr/>
            </a:pPr>
            <a:fld id="{2E7282E0-CD21-4161-8DC4-473D29B9566F}" type="slidenum">
              <a:rPr lang="en-US"/>
              <a:pPr>
                <a:defRPr/>
              </a:pPr>
              <a:t>‹#›</a:t>
            </a:fld>
            <a:endParaRPr lang="en-US"/>
          </a:p>
        </p:txBody>
      </p:sp>
    </p:spTree>
    <p:extLst>
      <p:ext uri="{BB962C8B-B14F-4D97-AF65-F5344CB8AC3E}">
        <p14:creationId xmlns:p14="http://schemas.microsoft.com/office/powerpoint/2010/main" val="5964010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9746" name="Rectangle 2"/>
          <p:cNvSpPr>
            <a:spLocks noGrp="1" noChangeArrowheads="1"/>
          </p:cNvSpPr>
          <p:nvPr>
            <p:ph type="hdr" sz="quarter"/>
          </p:nvPr>
        </p:nvSpPr>
        <p:spPr bwMode="auto">
          <a:xfrm>
            <a:off x="4024313" y="0"/>
            <a:ext cx="3078162" cy="511175"/>
          </a:xfrm>
          <a:prstGeom prst="rect">
            <a:avLst/>
          </a:prstGeom>
          <a:noFill/>
          <a:ln w="9525">
            <a:noFill/>
            <a:miter lim="800000"/>
            <a:headEnd/>
            <a:tailEnd/>
          </a:ln>
          <a:effectLst/>
        </p:spPr>
        <p:txBody>
          <a:bodyPr vert="horz" wrap="square" lIns="99066" tIns="49533" rIns="99066" bIns="49533" numCol="1" anchor="t" anchorCtr="0" compatLnSpc="1">
            <a:prstTxWarp prst="textNoShape">
              <a:avLst/>
            </a:prstTxWarp>
          </a:bodyPr>
          <a:lstStyle>
            <a:lvl1pPr algn="r" defTabSz="990600" rtl="1">
              <a:defRPr sz="1300">
                <a:latin typeface="Arial" pitchFamily="34" charset="0"/>
                <a:cs typeface="Arial" pitchFamily="34" charset="0"/>
              </a:defRPr>
            </a:lvl1pPr>
          </a:lstStyle>
          <a:p>
            <a:pPr>
              <a:defRPr/>
            </a:pPr>
            <a:endParaRPr lang="en-US"/>
          </a:p>
        </p:txBody>
      </p:sp>
      <p:sp>
        <p:nvSpPr>
          <p:cNvPr id="159747" name="Rectangle 3"/>
          <p:cNvSpPr>
            <a:spLocks noGrp="1" noChangeArrowheads="1"/>
          </p:cNvSpPr>
          <p:nvPr>
            <p:ph type="dt" idx="1"/>
          </p:nvPr>
        </p:nvSpPr>
        <p:spPr bwMode="auto">
          <a:xfrm>
            <a:off x="1588" y="0"/>
            <a:ext cx="3078162" cy="511175"/>
          </a:xfrm>
          <a:prstGeom prst="rect">
            <a:avLst/>
          </a:prstGeom>
          <a:noFill/>
          <a:ln w="9525">
            <a:noFill/>
            <a:miter lim="800000"/>
            <a:headEnd/>
            <a:tailEnd/>
          </a:ln>
          <a:effectLst/>
        </p:spPr>
        <p:txBody>
          <a:bodyPr vert="horz" wrap="square" lIns="99066" tIns="49533" rIns="99066" bIns="49533" numCol="1" anchor="t" anchorCtr="0" compatLnSpc="1">
            <a:prstTxWarp prst="textNoShape">
              <a:avLst/>
            </a:prstTxWarp>
          </a:bodyPr>
          <a:lstStyle>
            <a:lvl1pPr defTabSz="990600" rtl="1">
              <a:defRPr sz="1300">
                <a:latin typeface="Arial" pitchFamily="34" charset="0"/>
                <a:cs typeface="Arial" pitchFamily="34" charset="0"/>
              </a:defRPr>
            </a:lvl1pPr>
          </a:lstStyle>
          <a:p>
            <a:pPr>
              <a:defRPr/>
            </a:pPr>
            <a:endParaRPr lang="en-US"/>
          </a:p>
        </p:txBody>
      </p:sp>
      <p:sp>
        <p:nvSpPr>
          <p:cNvPr id="61444" name="Rectangle 4"/>
          <p:cNvSpPr>
            <a:spLocks noGrp="1" noRot="1" noChangeAspect="1" noChangeArrowheads="1" noTextEdit="1"/>
          </p:cNvSpPr>
          <p:nvPr>
            <p:ph type="sldImg" idx="2"/>
          </p:nvPr>
        </p:nvSpPr>
        <p:spPr bwMode="auto">
          <a:xfrm>
            <a:off x="992188" y="768350"/>
            <a:ext cx="5118100" cy="3836988"/>
          </a:xfrm>
          <a:prstGeom prst="rect">
            <a:avLst/>
          </a:prstGeom>
          <a:noFill/>
          <a:ln w="9525">
            <a:solidFill>
              <a:srgbClr val="000000"/>
            </a:solidFill>
            <a:miter lim="800000"/>
            <a:headEnd/>
            <a:tailEnd/>
          </a:ln>
        </p:spPr>
      </p:sp>
      <p:sp>
        <p:nvSpPr>
          <p:cNvPr id="159749" name="Rectangle 5"/>
          <p:cNvSpPr>
            <a:spLocks noGrp="1" noChangeArrowheads="1"/>
          </p:cNvSpPr>
          <p:nvPr>
            <p:ph type="body" sz="quarter" idx="3"/>
          </p:nvPr>
        </p:nvSpPr>
        <p:spPr bwMode="auto">
          <a:xfrm>
            <a:off x="709613" y="4860925"/>
            <a:ext cx="5683250" cy="4605338"/>
          </a:xfrm>
          <a:prstGeom prst="rect">
            <a:avLst/>
          </a:prstGeom>
          <a:noFill/>
          <a:ln w="9525">
            <a:noFill/>
            <a:miter lim="800000"/>
            <a:headEnd/>
            <a:tailEnd/>
          </a:ln>
          <a:effectLst/>
        </p:spPr>
        <p:txBody>
          <a:bodyPr vert="horz" wrap="square" lIns="99066" tIns="49533" rIns="99066" bIns="49533"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59750" name="Rectangle 6"/>
          <p:cNvSpPr>
            <a:spLocks noGrp="1" noChangeArrowheads="1"/>
          </p:cNvSpPr>
          <p:nvPr>
            <p:ph type="ftr" sz="quarter" idx="4"/>
          </p:nvPr>
        </p:nvSpPr>
        <p:spPr bwMode="auto">
          <a:xfrm>
            <a:off x="4024313" y="9721850"/>
            <a:ext cx="3078162" cy="511175"/>
          </a:xfrm>
          <a:prstGeom prst="rect">
            <a:avLst/>
          </a:prstGeom>
          <a:noFill/>
          <a:ln w="9525">
            <a:noFill/>
            <a:miter lim="800000"/>
            <a:headEnd/>
            <a:tailEnd/>
          </a:ln>
          <a:effectLst/>
        </p:spPr>
        <p:txBody>
          <a:bodyPr vert="horz" wrap="square" lIns="99066" tIns="49533" rIns="99066" bIns="49533" numCol="1" anchor="b" anchorCtr="0" compatLnSpc="1">
            <a:prstTxWarp prst="textNoShape">
              <a:avLst/>
            </a:prstTxWarp>
          </a:bodyPr>
          <a:lstStyle>
            <a:lvl1pPr algn="r" defTabSz="990600" rtl="1">
              <a:defRPr sz="1300">
                <a:latin typeface="Arial" pitchFamily="34" charset="0"/>
                <a:cs typeface="Arial" pitchFamily="34" charset="0"/>
              </a:defRPr>
            </a:lvl1pPr>
          </a:lstStyle>
          <a:p>
            <a:pPr>
              <a:defRPr/>
            </a:pPr>
            <a:endParaRPr lang="en-US"/>
          </a:p>
        </p:txBody>
      </p:sp>
      <p:sp>
        <p:nvSpPr>
          <p:cNvPr id="159751" name="Rectangle 7"/>
          <p:cNvSpPr>
            <a:spLocks noGrp="1" noChangeArrowheads="1"/>
          </p:cNvSpPr>
          <p:nvPr>
            <p:ph type="sldNum" sz="quarter" idx="5"/>
          </p:nvPr>
        </p:nvSpPr>
        <p:spPr bwMode="auto">
          <a:xfrm>
            <a:off x="1588" y="9721850"/>
            <a:ext cx="3078162" cy="511175"/>
          </a:xfrm>
          <a:prstGeom prst="rect">
            <a:avLst/>
          </a:prstGeom>
          <a:noFill/>
          <a:ln w="9525">
            <a:noFill/>
            <a:miter lim="800000"/>
            <a:headEnd/>
            <a:tailEnd/>
          </a:ln>
          <a:effectLst/>
        </p:spPr>
        <p:txBody>
          <a:bodyPr vert="horz" wrap="square" lIns="99066" tIns="49533" rIns="99066" bIns="49533" numCol="1" anchor="b" anchorCtr="0" compatLnSpc="1">
            <a:prstTxWarp prst="textNoShape">
              <a:avLst/>
            </a:prstTxWarp>
          </a:bodyPr>
          <a:lstStyle>
            <a:lvl1pPr defTabSz="990600" rtl="1">
              <a:defRPr sz="1300">
                <a:latin typeface="Arial" pitchFamily="34" charset="0"/>
                <a:cs typeface="Arial" pitchFamily="34" charset="0"/>
              </a:defRPr>
            </a:lvl1pPr>
          </a:lstStyle>
          <a:p>
            <a:pPr>
              <a:defRPr/>
            </a:pPr>
            <a:fld id="{8090CEB4-DEB5-4FBB-821A-2B88E8D5E83A}" type="slidenum">
              <a:rPr lang="fa-IR"/>
              <a:pPr>
                <a:defRPr/>
              </a:pPr>
              <a:t>‹#›</a:t>
            </a:fld>
            <a:endParaRPr lang="en-US"/>
          </a:p>
        </p:txBody>
      </p:sp>
    </p:spTree>
    <p:extLst>
      <p:ext uri="{BB962C8B-B14F-4D97-AF65-F5344CB8AC3E}">
        <p14:creationId xmlns:p14="http://schemas.microsoft.com/office/powerpoint/2010/main" val="1460539022"/>
      </p:ext>
    </p:extLst>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1pPr>
    <a:lvl2pPr marL="457200"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2pPr>
    <a:lvl3pPr marL="914400"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3pPr>
    <a:lvl4pPr marL="1371600"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4pPr>
    <a:lvl5pPr marL="1828800"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DBD1E3CE-357D-4491-AA42-BC2FBC364928}" type="slidenum">
              <a:rPr lang="fa-IR" smtClean="0">
                <a:latin typeface="Arial" charset="0"/>
                <a:cs typeface="Arial" charset="0"/>
              </a:rPr>
              <a:pPr/>
              <a:t>1</a:t>
            </a:fld>
            <a:endParaRPr lang="en-US" smtClean="0">
              <a:latin typeface="Arial" charset="0"/>
              <a:cs typeface="Arial" charset="0"/>
            </a:endParaRPr>
          </a:p>
        </p:txBody>
      </p:sp>
      <p:sp>
        <p:nvSpPr>
          <p:cNvPr id="62467" name="Rectangle 2"/>
          <p:cNvSpPr>
            <a:spLocks noGrp="1" noRot="1" noChangeAspect="1" noChangeArrowheads="1" noTextEdit="1"/>
          </p:cNvSpPr>
          <p:nvPr>
            <p:ph type="sldImg"/>
          </p:nvPr>
        </p:nvSpPr>
        <p:spPr>
          <a:xfrm>
            <a:off x="993775" y="768350"/>
            <a:ext cx="5114925" cy="3836988"/>
          </a:xfrm>
          <a:ln/>
        </p:spPr>
      </p:sp>
      <p:sp>
        <p:nvSpPr>
          <p:cNvPr id="62468" name="Rectangle 3"/>
          <p:cNvSpPr>
            <a:spLocks noGrp="1" noChangeArrowheads="1"/>
          </p:cNvSpPr>
          <p:nvPr>
            <p:ph type="body" idx="1"/>
          </p:nvPr>
        </p:nvSpPr>
        <p:spPr>
          <a:noFill/>
          <a:ln/>
        </p:spPr>
        <p:txBody>
          <a:bodyPr/>
          <a:lstStyle/>
          <a:p>
            <a:pPr eaLnBrk="1" hangingPunct="1"/>
            <a:endParaRPr lang="en-US" smtClean="0">
              <a:latin typeface="Arial" charset="0"/>
              <a:cs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8B7FAE82-5046-45BA-820D-7B6216BAB41F}" type="slidenum">
              <a:rPr lang="fa-IR" smtClean="0">
                <a:latin typeface="Arial" charset="0"/>
                <a:cs typeface="Arial" charset="0"/>
              </a:rPr>
              <a:pPr/>
              <a:t>10</a:t>
            </a:fld>
            <a:endParaRPr lang="en-US" smtClean="0">
              <a:latin typeface="Arial" charset="0"/>
              <a:cs typeface="Arial" charset="0"/>
            </a:endParaRPr>
          </a:p>
        </p:txBody>
      </p:sp>
      <p:sp>
        <p:nvSpPr>
          <p:cNvPr id="71683" name="Rectangle 2"/>
          <p:cNvSpPr>
            <a:spLocks noGrp="1" noRot="1" noChangeAspect="1" noChangeArrowheads="1" noTextEdit="1"/>
          </p:cNvSpPr>
          <p:nvPr>
            <p:ph type="sldImg"/>
          </p:nvPr>
        </p:nvSpPr>
        <p:spPr>
          <a:xfrm>
            <a:off x="993775" y="768350"/>
            <a:ext cx="5114925" cy="3836988"/>
          </a:xfrm>
          <a:ln/>
        </p:spPr>
      </p:sp>
      <p:sp>
        <p:nvSpPr>
          <p:cNvPr id="71684" name="Rectangle 3"/>
          <p:cNvSpPr>
            <a:spLocks noGrp="1" noChangeArrowheads="1"/>
          </p:cNvSpPr>
          <p:nvPr>
            <p:ph type="body" idx="1"/>
          </p:nvPr>
        </p:nvSpPr>
        <p:spPr>
          <a:noFill/>
          <a:ln/>
        </p:spPr>
        <p:txBody>
          <a:bodyPr/>
          <a:lstStyle/>
          <a:p>
            <a:pPr eaLnBrk="1" hangingPunct="1"/>
            <a:endParaRPr lang="en-US" smtClean="0">
              <a:latin typeface="Arial" charset="0"/>
              <a:cs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p>
            <a:fld id="{540E9B20-CCEE-442A-B3B3-239BE4350E91}" type="slidenum">
              <a:rPr lang="fa-IR" smtClean="0">
                <a:latin typeface="Arial" charset="0"/>
                <a:cs typeface="Arial" charset="0"/>
              </a:rPr>
              <a:pPr/>
              <a:t>11</a:t>
            </a:fld>
            <a:endParaRPr lang="en-US" smtClean="0">
              <a:latin typeface="Arial" charset="0"/>
              <a:cs typeface="Arial" charset="0"/>
            </a:endParaRPr>
          </a:p>
        </p:txBody>
      </p:sp>
      <p:sp>
        <p:nvSpPr>
          <p:cNvPr id="72707" name="Rectangle 2"/>
          <p:cNvSpPr>
            <a:spLocks noGrp="1" noRot="1" noChangeAspect="1" noChangeArrowheads="1" noTextEdit="1"/>
          </p:cNvSpPr>
          <p:nvPr>
            <p:ph type="sldImg"/>
          </p:nvPr>
        </p:nvSpPr>
        <p:spPr>
          <a:xfrm>
            <a:off x="993775" y="768350"/>
            <a:ext cx="5114925" cy="3836988"/>
          </a:xfrm>
          <a:ln/>
        </p:spPr>
      </p:sp>
      <p:sp>
        <p:nvSpPr>
          <p:cNvPr id="72708" name="Rectangle 3"/>
          <p:cNvSpPr>
            <a:spLocks noGrp="1" noChangeArrowheads="1"/>
          </p:cNvSpPr>
          <p:nvPr>
            <p:ph type="body" idx="1"/>
          </p:nvPr>
        </p:nvSpPr>
        <p:spPr>
          <a:noFill/>
          <a:ln/>
        </p:spPr>
        <p:txBody>
          <a:bodyPr/>
          <a:lstStyle/>
          <a:p>
            <a:pPr eaLnBrk="1" hangingPunct="1"/>
            <a:endParaRPr lang="en-US" smtClean="0">
              <a:latin typeface="Arial" charset="0"/>
              <a:cs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34CC10B3-431D-458D-B5EF-BB6D1A45CCC8}" type="slidenum">
              <a:rPr lang="fa-IR" smtClean="0">
                <a:latin typeface="Arial" charset="0"/>
                <a:cs typeface="Arial" charset="0"/>
              </a:rPr>
              <a:pPr/>
              <a:t>12</a:t>
            </a:fld>
            <a:endParaRPr lang="en-US" smtClean="0">
              <a:latin typeface="Arial" charset="0"/>
              <a:cs typeface="Arial" charset="0"/>
            </a:endParaRPr>
          </a:p>
        </p:txBody>
      </p:sp>
      <p:sp>
        <p:nvSpPr>
          <p:cNvPr id="73731" name="Rectangle 2"/>
          <p:cNvSpPr>
            <a:spLocks noGrp="1" noRot="1" noChangeAspect="1" noChangeArrowheads="1" noTextEdit="1"/>
          </p:cNvSpPr>
          <p:nvPr>
            <p:ph type="sldImg"/>
          </p:nvPr>
        </p:nvSpPr>
        <p:spPr>
          <a:xfrm>
            <a:off x="993775" y="768350"/>
            <a:ext cx="5114925" cy="3836988"/>
          </a:xfrm>
          <a:ln/>
        </p:spPr>
      </p:sp>
      <p:sp>
        <p:nvSpPr>
          <p:cNvPr id="73732" name="Rectangle 3"/>
          <p:cNvSpPr>
            <a:spLocks noGrp="1" noChangeArrowheads="1"/>
          </p:cNvSpPr>
          <p:nvPr>
            <p:ph type="body" idx="1"/>
          </p:nvPr>
        </p:nvSpPr>
        <p:spPr>
          <a:noFill/>
          <a:ln/>
        </p:spPr>
        <p:txBody>
          <a:bodyPr/>
          <a:lstStyle/>
          <a:p>
            <a:pPr eaLnBrk="1" hangingPunct="1"/>
            <a:endParaRPr lang="en-US" smtClean="0">
              <a:latin typeface="Arial" charset="0"/>
              <a:cs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p>
            <a:fld id="{F720F8BA-76CA-4CC6-B461-91C325D51204}" type="slidenum">
              <a:rPr lang="fa-IR" smtClean="0">
                <a:latin typeface="Arial" charset="0"/>
                <a:cs typeface="Arial" charset="0"/>
              </a:rPr>
              <a:pPr/>
              <a:t>13</a:t>
            </a:fld>
            <a:endParaRPr lang="en-US" smtClean="0">
              <a:latin typeface="Arial" charset="0"/>
              <a:cs typeface="Arial" charset="0"/>
            </a:endParaRPr>
          </a:p>
        </p:txBody>
      </p:sp>
      <p:sp>
        <p:nvSpPr>
          <p:cNvPr id="74755" name="Rectangle 2"/>
          <p:cNvSpPr>
            <a:spLocks noGrp="1" noRot="1" noChangeAspect="1" noChangeArrowheads="1" noTextEdit="1"/>
          </p:cNvSpPr>
          <p:nvPr>
            <p:ph type="sldImg"/>
          </p:nvPr>
        </p:nvSpPr>
        <p:spPr>
          <a:xfrm>
            <a:off x="993775" y="768350"/>
            <a:ext cx="5114925" cy="3836988"/>
          </a:xfrm>
          <a:ln/>
        </p:spPr>
      </p:sp>
      <p:sp>
        <p:nvSpPr>
          <p:cNvPr id="74756" name="Rectangle 3"/>
          <p:cNvSpPr>
            <a:spLocks noGrp="1" noChangeArrowheads="1"/>
          </p:cNvSpPr>
          <p:nvPr>
            <p:ph type="body" idx="1"/>
          </p:nvPr>
        </p:nvSpPr>
        <p:spPr>
          <a:noFill/>
          <a:ln/>
        </p:spPr>
        <p:txBody>
          <a:bodyPr/>
          <a:lstStyle/>
          <a:p>
            <a:pPr eaLnBrk="1" hangingPunct="1"/>
            <a:endParaRPr lang="en-US" smtClean="0">
              <a:latin typeface="Arial" charset="0"/>
              <a:cs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p>
            <a:fld id="{154EA5A5-2B5C-4168-B885-D90D12C7C02E}" type="slidenum">
              <a:rPr lang="fa-IR" smtClean="0">
                <a:latin typeface="Arial" charset="0"/>
                <a:cs typeface="Arial" charset="0"/>
              </a:rPr>
              <a:pPr/>
              <a:t>14</a:t>
            </a:fld>
            <a:endParaRPr lang="en-US" smtClean="0">
              <a:latin typeface="Arial" charset="0"/>
              <a:cs typeface="Arial" charset="0"/>
            </a:endParaRPr>
          </a:p>
        </p:txBody>
      </p:sp>
      <p:sp>
        <p:nvSpPr>
          <p:cNvPr id="75779" name="Rectangle 2"/>
          <p:cNvSpPr>
            <a:spLocks noGrp="1" noRot="1" noChangeAspect="1" noChangeArrowheads="1" noTextEdit="1"/>
          </p:cNvSpPr>
          <p:nvPr>
            <p:ph type="sldImg"/>
          </p:nvPr>
        </p:nvSpPr>
        <p:spPr>
          <a:xfrm>
            <a:off x="993775" y="768350"/>
            <a:ext cx="5114925" cy="3836988"/>
          </a:xfrm>
          <a:ln/>
        </p:spPr>
      </p:sp>
      <p:sp>
        <p:nvSpPr>
          <p:cNvPr id="75780" name="Rectangle 3"/>
          <p:cNvSpPr>
            <a:spLocks noGrp="1" noChangeArrowheads="1"/>
          </p:cNvSpPr>
          <p:nvPr>
            <p:ph type="body" idx="1"/>
          </p:nvPr>
        </p:nvSpPr>
        <p:spPr>
          <a:noFill/>
          <a:ln/>
        </p:spPr>
        <p:txBody>
          <a:bodyPr/>
          <a:lstStyle/>
          <a:p>
            <a:pPr eaLnBrk="1" hangingPunct="1"/>
            <a:endParaRPr lang="en-US" smtClean="0">
              <a:latin typeface="Arial" charset="0"/>
              <a:cs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p>
            <a:fld id="{C45E230E-99DB-4D70-ACAC-43BDA584249E}" type="slidenum">
              <a:rPr lang="fa-IR" smtClean="0">
                <a:latin typeface="Arial" charset="0"/>
                <a:cs typeface="Arial" charset="0"/>
              </a:rPr>
              <a:pPr/>
              <a:t>15</a:t>
            </a:fld>
            <a:endParaRPr lang="en-US" smtClean="0">
              <a:latin typeface="Arial" charset="0"/>
              <a:cs typeface="Arial" charset="0"/>
            </a:endParaRPr>
          </a:p>
        </p:txBody>
      </p:sp>
      <p:sp>
        <p:nvSpPr>
          <p:cNvPr id="76803" name="Rectangle 2"/>
          <p:cNvSpPr>
            <a:spLocks noGrp="1" noRot="1" noChangeAspect="1" noChangeArrowheads="1" noTextEdit="1"/>
          </p:cNvSpPr>
          <p:nvPr>
            <p:ph type="sldImg"/>
          </p:nvPr>
        </p:nvSpPr>
        <p:spPr>
          <a:xfrm>
            <a:off x="993775" y="768350"/>
            <a:ext cx="5114925" cy="3836988"/>
          </a:xfrm>
          <a:ln/>
        </p:spPr>
      </p:sp>
      <p:sp>
        <p:nvSpPr>
          <p:cNvPr id="76804" name="Rectangle 3"/>
          <p:cNvSpPr>
            <a:spLocks noGrp="1" noChangeArrowheads="1"/>
          </p:cNvSpPr>
          <p:nvPr>
            <p:ph type="body" idx="1"/>
          </p:nvPr>
        </p:nvSpPr>
        <p:spPr>
          <a:noFill/>
          <a:ln/>
        </p:spPr>
        <p:txBody>
          <a:bodyPr/>
          <a:lstStyle/>
          <a:p>
            <a:pPr eaLnBrk="1" hangingPunct="1"/>
            <a:endParaRPr lang="en-US" smtClean="0">
              <a:latin typeface="Arial" charset="0"/>
              <a:cs typeface="Arial"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p>
            <a:fld id="{6E1E1956-92F4-48B2-BAB4-E21B1775985D}" type="slidenum">
              <a:rPr lang="fa-IR" smtClean="0">
                <a:latin typeface="Arial" charset="0"/>
                <a:cs typeface="Arial" charset="0"/>
              </a:rPr>
              <a:pPr/>
              <a:t>16</a:t>
            </a:fld>
            <a:endParaRPr lang="en-US" smtClean="0">
              <a:latin typeface="Arial" charset="0"/>
              <a:cs typeface="Arial" charset="0"/>
            </a:endParaRPr>
          </a:p>
        </p:txBody>
      </p:sp>
      <p:sp>
        <p:nvSpPr>
          <p:cNvPr id="77827" name="Rectangle 2"/>
          <p:cNvSpPr>
            <a:spLocks noGrp="1" noRot="1" noChangeAspect="1" noChangeArrowheads="1" noTextEdit="1"/>
          </p:cNvSpPr>
          <p:nvPr>
            <p:ph type="sldImg"/>
          </p:nvPr>
        </p:nvSpPr>
        <p:spPr>
          <a:xfrm>
            <a:off x="993775" y="768350"/>
            <a:ext cx="5114925" cy="3836988"/>
          </a:xfrm>
          <a:ln/>
        </p:spPr>
      </p:sp>
      <p:sp>
        <p:nvSpPr>
          <p:cNvPr id="77828" name="Rectangle 3"/>
          <p:cNvSpPr>
            <a:spLocks noGrp="1" noChangeArrowheads="1"/>
          </p:cNvSpPr>
          <p:nvPr>
            <p:ph type="body" idx="1"/>
          </p:nvPr>
        </p:nvSpPr>
        <p:spPr>
          <a:noFill/>
          <a:ln/>
        </p:spPr>
        <p:txBody>
          <a:bodyPr/>
          <a:lstStyle/>
          <a:p>
            <a:pPr eaLnBrk="1" hangingPunct="1"/>
            <a:endParaRPr lang="en-US" smtClean="0">
              <a:latin typeface="Arial" charset="0"/>
              <a:cs typeface="Arial"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p>
            <a:fld id="{1130965C-6EEC-4E3F-A418-AE3EF9E28E73}" type="slidenum">
              <a:rPr lang="fa-IR" smtClean="0">
                <a:latin typeface="Arial" charset="0"/>
                <a:cs typeface="Arial" charset="0"/>
              </a:rPr>
              <a:pPr/>
              <a:t>17</a:t>
            </a:fld>
            <a:endParaRPr lang="en-US" smtClean="0">
              <a:latin typeface="Arial" charset="0"/>
              <a:cs typeface="Arial" charset="0"/>
            </a:endParaRPr>
          </a:p>
        </p:txBody>
      </p:sp>
      <p:sp>
        <p:nvSpPr>
          <p:cNvPr id="78851" name="Rectangle 2"/>
          <p:cNvSpPr>
            <a:spLocks noGrp="1" noRot="1" noChangeAspect="1" noChangeArrowheads="1" noTextEdit="1"/>
          </p:cNvSpPr>
          <p:nvPr>
            <p:ph type="sldImg"/>
          </p:nvPr>
        </p:nvSpPr>
        <p:spPr>
          <a:xfrm>
            <a:off x="993775" y="768350"/>
            <a:ext cx="5114925" cy="3836988"/>
          </a:xfrm>
          <a:ln/>
        </p:spPr>
      </p:sp>
      <p:sp>
        <p:nvSpPr>
          <p:cNvPr id="78852" name="Rectangle 3"/>
          <p:cNvSpPr>
            <a:spLocks noGrp="1" noChangeArrowheads="1"/>
          </p:cNvSpPr>
          <p:nvPr>
            <p:ph type="body" idx="1"/>
          </p:nvPr>
        </p:nvSpPr>
        <p:spPr>
          <a:noFill/>
          <a:ln/>
        </p:spPr>
        <p:txBody>
          <a:bodyPr/>
          <a:lstStyle/>
          <a:p>
            <a:pPr eaLnBrk="1" hangingPunct="1"/>
            <a:endParaRPr lang="en-US" smtClean="0">
              <a:latin typeface="Arial" charset="0"/>
              <a:cs typeface="Arial"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p:spPr>
        <p:txBody>
          <a:bodyPr/>
          <a:lstStyle/>
          <a:p>
            <a:fld id="{4949F0B6-42B9-4821-AB0D-FD2ADC3D8DDE}" type="slidenum">
              <a:rPr lang="fa-IR" smtClean="0">
                <a:latin typeface="Arial" charset="0"/>
                <a:cs typeface="Arial" charset="0"/>
              </a:rPr>
              <a:pPr/>
              <a:t>18</a:t>
            </a:fld>
            <a:endParaRPr lang="en-US" smtClean="0">
              <a:latin typeface="Arial" charset="0"/>
              <a:cs typeface="Arial" charset="0"/>
            </a:endParaRPr>
          </a:p>
        </p:txBody>
      </p:sp>
      <p:sp>
        <p:nvSpPr>
          <p:cNvPr id="81923" name="Rectangle 2"/>
          <p:cNvSpPr>
            <a:spLocks noGrp="1" noRot="1" noChangeAspect="1" noChangeArrowheads="1" noTextEdit="1"/>
          </p:cNvSpPr>
          <p:nvPr>
            <p:ph type="sldImg"/>
          </p:nvPr>
        </p:nvSpPr>
        <p:spPr>
          <a:xfrm>
            <a:off x="993775" y="768350"/>
            <a:ext cx="5114925" cy="3836988"/>
          </a:xfrm>
          <a:ln/>
        </p:spPr>
      </p:sp>
      <p:sp>
        <p:nvSpPr>
          <p:cNvPr id="81924" name="Rectangle 3"/>
          <p:cNvSpPr>
            <a:spLocks noGrp="1" noChangeArrowheads="1"/>
          </p:cNvSpPr>
          <p:nvPr>
            <p:ph type="body" idx="1"/>
          </p:nvPr>
        </p:nvSpPr>
        <p:spPr>
          <a:noFill/>
          <a:ln/>
        </p:spPr>
        <p:txBody>
          <a:bodyPr/>
          <a:lstStyle/>
          <a:p>
            <a:pPr eaLnBrk="1" hangingPunct="1"/>
            <a:endParaRPr lang="en-US" smtClean="0">
              <a:latin typeface="Arial" charset="0"/>
              <a:cs typeface="Arial"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p:spPr>
        <p:txBody>
          <a:bodyPr/>
          <a:lstStyle/>
          <a:p>
            <a:fld id="{C68E55C0-35AD-453C-8FC3-D0E2A2091DE3}" type="slidenum">
              <a:rPr lang="fa-IR" smtClean="0">
                <a:latin typeface="Arial" charset="0"/>
                <a:cs typeface="Arial" charset="0"/>
              </a:rPr>
              <a:pPr/>
              <a:t>19</a:t>
            </a:fld>
            <a:endParaRPr lang="en-US" smtClean="0">
              <a:latin typeface="Arial" charset="0"/>
              <a:cs typeface="Arial" charset="0"/>
            </a:endParaRPr>
          </a:p>
        </p:txBody>
      </p:sp>
      <p:sp>
        <p:nvSpPr>
          <p:cNvPr id="82947" name="Rectangle 2"/>
          <p:cNvSpPr>
            <a:spLocks noGrp="1" noRot="1" noChangeAspect="1" noChangeArrowheads="1" noTextEdit="1"/>
          </p:cNvSpPr>
          <p:nvPr>
            <p:ph type="sldImg"/>
          </p:nvPr>
        </p:nvSpPr>
        <p:spPr>
          <a:xfrm>
            <a:off x="993775" y="768350"/>
            <a:ext cx="5114925" cy="3836988"/>
          </a:xfrm>
          <a:ln/>
        </p:spPr>
      </p:sp>
      <p:sp>
        <p:nvSpPr>
          <p:cNvPr id="82948" name="Rectangle 3"/>
          <p:cNvSpPr>
            <a:spLocks noGrp="1" noChangeArrowheads="1"/>
          </p:cNvSpPr>
          <p:nvPr>
            <p:ph type="body" idx="1"/>
          </p:nvPr>
        </p:nvSpPr>
        <p:spPr>
          <a:noFill/>
          <a:ln/>
        </p:spPr>
        <p:txBody>
          <a:bodyPr/>
          <a:lstStyle/>
          <a:p>
            <a:pPr eaLnBrk="1" hangingPunct="1"/>
            <a:endParaRPr lang="en-US" smtClean="0">
              <a:latin typeface="Arial" charset="0"/>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8A33E5EC-65AB-4284-84E8-014B6D3360F9}" type="slidenum">
              <a:rPr lang="fa-IR" smtClean="0">
                <a:latin typeface="Arial" charset="0"/>
                <a:cs typeface="Arial" charset="0"/>
              </a:rPr>
              <a:pPr/>
              <a:t>2</a:t>
            </a:fld>
            <a:endParaRPr lang="en-US" smtClean="0">
              <a:latin typeface="Arial" charset="0"/>
              <a:cs typeface="Arial" charset="0"/>
            </a:endParaRPr>
          </a:p>
        </p:txBody>
      </p:sp>
      <p:sp>
        <p:nvSpPr>
          <p:cNvPr id="63491" name="Rectangle 2"/>
          <p:cNvSpPr>
            <a:spLocks noGrp="1" noRot="1" noChangeAspect="1" noChangeArrowheads="1" noTextEdit="1"/>
          </p:cNvSpPr>
          <p:nvPr>
            <p:ph type="sldImg"/>
          </p:nvPr>
        </p:nvSpPr>
        <p:spPr>
          <a:xfrm>
            <a:off x="993775" y="768350"/>
            <a:ext cx="5114925" cy="3836988"/>
          </a:xfrm>
          <a:ln/>
        </p:spPr>
      </p:sp>
      <p:sp>
        <p:nvSpPr>
          <p:cNvPr id="63492" name="Rectangle 3"/>
          <p:cNvSpPr>
            <a:spLocks noGrp="1" noChangeArrowheads="1"/>
          </p:cNvSpPr>
          <p:nvPr>
            <p:ph type="body" idx="1"/>
          </p:nvPr>
        </p:nvSpPr>
        <p:spPr>
          <a:noFill/>
          <a:ln/>
        </p:spPr>
        <p:txBody>
          <a:bodyPr/>
          <a:lstStyle/>
          <a:p>
            <a:pPr eaLnBrk="1" hangingPunct="1"/>
            <a:endParaRPr lang="en-US" smtClean="0">
              <a:latin typeface="Arial" charset="0"/>
              <a:cs typeface="Arial"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p:spPr>
        <p:txBody>
          <a:bodyPr/>
          <a:lstStyle/>
          <a:p>
            <a:fld id="{7CBFD5FE-C74E-47CF-8743-6663D88FE71D}" type="slidenum">
              <a:rPr lang="fa-IR" smtClean="0">
                <a:latin typeface="Arial" charset="0"/>
                <a:cs typeface="Arial" charset="0"/>
              </a:rPr>
              <a:pPr/>
              <a:t>20</a:t>
            </a:fld>
            <a:endParaRPr lang="en-US" smtClean="0">
              <a:latin typeface="Arial" charset="0"/>
              <a:cs typeface="Arial" charset="0"/>
            </a:endParaRPr>
          </a:p>
        </p:txBody>
      </p:sp>
      <p:sp>
        <p:nvSpPr>
          <p:cNvPr id="83971" name="Rectangle 2"/>
          <p:cNvSpPr>
            <a:spLocks noGrp="1" noRot="1" noChangeAspect="1" noChangeArrowheads="1" noTextEdit="1"/>
          </p:cNvSpPr>
          <p:nvPr>
            <p:ph type="sldImg"/>
          </p:nvPr>
        </p:nvSpPr>
        <p:spPr>
          <a:xfrm>
            <a:off x="993775" y="768350"/>
            <a:ext cx="5114925" cy="3836988"/>
          </a:xfrm>
          <a:ln/>
        </p:spPr>
      </p:sp>
      <p:sp>
        <p:nvSpPr>
          <p:cNvPr id="83972" name="Rectangle 3"/>
          <p:cNvSpPr>
            <a:spLocks noGrp="1" noChangeArrowheads="1"/>
          </p:cNvSpPr>
          <p:nvPr>
            <p:ph type="body" idx="1"/>
          </p:nvPr>
        </p:nvSpPr>
        <p:spPr>
          <a:noFill/>
          <a:ln/>
        </p:spPr>
        <p:txBody>
          <a:bodyPr/>
          <a:lstStyle/>
          <a:p>
            <a:pPr eaLnBrk="1" hangingPunct="1"/>
            <a:endParaRPr lang="en-US" smtClean="0">
              <a:latin typeface="Arial" charset="0"/>
              <a:cs typeface="Arial"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p>
            <a:fld id="{9A1DDB68-DEC8-4F22-9C4E-122DA991187A}" type="slidenum">
              <a:rPr lang="fa-IR" smtClean="0">
                <a:latin typeface="Arial" charset="0"/>
                <a:cs typeface="Arial" charset="0"/>
              </a:rPr>
              <a:pPr/>
              <a:t>21</a:t>
            </a:fld>
            <a:endParaRPr lang="en-US" smtClean="0">
              <a:latin typeface="Arial" charset="0"/>
              <a:cs typeface="Arial" charset="0"/>
            </a:endParaRPr>
          </a:p>
        </p:txBody>
      </p:sp>
      <p:sp>
        <p:nvSpPr>
          <p:cNvPr id="84995" name="Rectangle 2"/>
          <p:cNvSpPr>
            <a:spLocks noGrp="1" noRot="1" noChangeAspect="1" noChangeArrowheads="1" noTextEdit="1"/>
          </p:cNvSpPr>
          <p:nvPr>
            <p:ph type="sldImg"/>
          </p:nvPr>
        </p:nvSpPr>
        <p:spPr>
          <a:xfrm>
            <a:off x="993775" y="768350"/>
            <a:ext cx="5114925" cy="3836988"/>
          </a:xfrm>
          <a:ln/>
        </p:spPr>
      </p:sp>
      <p:sp>
        <p:nvSpPr>
          <p:cNvPr id="84996" name="Rectangle 3"/>
          <p:cNvSpPr>
            <a:spLocks noGrp="1" noChangeArrowheads="1"/>
          </p:cNvSpPr>
          <p:nvPr>
            <p:ph type="body" idx="1"/>
          </p:nvPr>
        </p:nvSpPr>
        <p:spPr>
          <a:noFill/>
          <a:ln/>
        </p:spPr>
        <p:txBody>
          <a:bodyPr/>
          <a:lstStyle/>
          <a:p>
            <a:pPr eaLnBrk="1" hangingPunct="1"/>
            <a:endParaRPr lang="en-US" smtClean="0">
              <a:latin typeface="Arial" charset="0"/>
              <a:cs typeface="Arial"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p>
            <a:fld id="{D1AD59E7-DF0D-4662-BE46-0F31BEDA0545}" type="slidenum">
              <a:rPr lang="fa-IR" smtClean="0">
                <a:latin typeface="Arial" charset="0"/>
                <a:cs typeface="Arial" charset="0"/>
              </a:rPr>
              <a:pPr/>
              <a:t>22</a:t>
            </a:fld>
            <a:endParaRPr lang="en-US" smtClean="0">
              <a:latin typeface="Arial" charset="0"/>
              <a:cs typeface="Arial" charset="0"/>
            </a:endParaRPr>
          </a:p>
        </p:txBody>
      </p:sp>
      <p:sp>
        <p:nvSpPr>
          <p:cNvPr id="86019" name="Rectangle 2"/>
          <p:cNvSpPr>
            <a:spLocks noGrp="1" noRot="1" noChangeAspect="1" noChangeArrowheads="1" noTextEdit="1"/>
          </p:cNvSpPr>
          <p:nvPr>
            <p:ph type="sldImg"/>
          </p:nvPr>
        </p:nvSpPr>
        <p:spPr>
          <a:xfrm>
            <a:off x="993775" y="768350"/>
            <a:ext cx="5114925" cy="3836988"/>
          </a:xfrm>
          <a:ln/>
        </p:spPr>
      </p:sp>
      <p:sp>
        <p:nvSpPr>
          <p:cNvPr id="86020" name="Rectangle 3"/>
          <p:cNvSpPr>
            <a:spLocks noGrp="1" noChangeArrowheads="1"/>
          </p:cNvSpPr>
          <p:nvPr>
            <p:ph type="body" idx="1"/>
          </p:nvPr>
        </p:nvSpPr>
        <p:spPr>
          <a:noFill/>
          <a:ln/>
        </p:spPr>
        <p:txBody>
          <a:bodyPr/>
          <a:lstStyle/>
          <a:p>
            <a:pPr eaLnBrk="1" hangingPunct="1"/>
            <a:endParaRPr lang="en-US" smtClean="0">
              <a:latin typeface="Arial" charset="0"/>
              <a:cs typeface="Arial"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3CC9EB27-6D2E-4ACD-BCE1-BB35E1CFBC5E}" type="slidenum">
              <a:rPr lang="fa-IR" smtClean="0">
                <a:latin typeface="Arial" charset="0"/>
                <a:cs typeface="Arial" charset="0"/>
              </a:rPr>
              <a:pPr/>
              <a:t>23</a:t>
            </a:fld>
            <a:endParaRPr lang="en-US" smtClean="0">
              <a:latin typeface="Arial" charset="0"/>
              <a:cs typeface="Arial" charset="0"/>
            </a:endParaRPr>
          </a:p>
        </p:txBody>
      </p:sp>
      <p:sp>
        <p:nvSpPr>
          <p:cNvPr id="87043" name="Rectangle 2"/>
          <p:cNvSpPr>
            <a:spLocks noGrp="1" noRot="1" noChangeAspect="1" noChangeArrowheads="1" noTextEdit="1"/>
          </p:cNvSpPr>
          <p:nvPr>
            <p:ph type="sldImg"/>
          </p:nvPr>
        </p:nvSpPr>
        <p:spPr>
          <a:xfrm>
            <a:off x="993775" y="768350"/>
            <a:ext cx="5114925" cy="3836988"/>
          </a:xfrm>
          <a:ln/>
        </p:spPr>
      </p:sp>
      <p:sp>
        <p:nvSpPr>
          <p:cNvPr id="87044" name="Rectangle 3"/>
          <p:cNvSpPr>
            <a:spLocks noGrp="1" noChangeArrowheads="1"/>
          </p:cNvSpPr>
          <p:nvPr>
            <p:ph type="body" idx="1"/>
          </p:nvPr>
        </p:nvSpPr>
        <p:spPr>
          <a:noFill/>
          <a:ln/>
        </p:spPr>
        <p:txBody>
          <a:bodyPr/>
          <a:lstStyle/>
          <a:p>
            <a:pPr eaLnBrk="1" hangingPunct="1"/>
            <a:endParaRPr lang="en-US" smtClean="0">
              <a:latin typeface="Arial" charset="0"/>
              <a:cs typeface="Arial"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p:spPr>
        <p:txBody>
          <a:bodyPr/>
          <a:lstStyle/>
          <a:p>
            <a:fld id="{F68F4935-FF46-43AB-947E-26ED4CFF80E2}" type="slidenum">
              <a:rPr lang="fa-IR" smtClean="0">
                <a:latin typeface="Arial" charset="0"/>
                <a:cs typeface="Arial" charset="0"/>
              </a:rPr>
              <a:pPr/>
              <a:t>24</a:t>
            </a:fld>
            <a:endParaRPr lang="en-US" smtClean="0">
              <a:latin typeface="Arial" charset="0"/>
              <a:cs typeface="Arial" charset="0"/>
            </a:endParaRPr>
          </a:p>
        </p:txBody>
      </p:sp>
      <p:sp>
        <p:nvSpPr>
          <p:cNvPr id="88067" name="Rectangle 2"/>
          <p:cNvSpPr>
            <a:spLocks noGrp="1" noRot="1" noChangeAspect="1" noChangeArrowheads="1" noTextEdit="1"/>
          </p:cNvSpPr>
          <p:nvPr>
            <p:ph type="sldImg"/>
          </p:nvPr>
        </p:nvSpPr>
        <p:spPr>
          <a:xfrm>
            <a:off x="993775" y="768350"/>
            <a:ext cx="5114925" cy="3836988"/>
          </a:xfrm>
          <a:ln/>
        </p:spPr>
      </p:sp>
      <p:sp>
        <p:nvSpPr>
          <p:cNvPr id="88068" name="Rectangle 3"/>
          <p:cNvSpPr>
            <a:spLocks noGrp="1" noChangeArrowheads="1"/>
          </p:cNvSpPr>
          <p:nvPr>
            <p:ph type="body" idx="1"/>
          </p:nvPr>
        </p:nvSpPr>
        <p:spPr>
          <a:noFill/>
          <a:ln/>
        </p:spPr>
        <p:txBody>
          <a:bodyPr/>
          <a:lstStyle/>
          <a:p>
            <a:pPr eaLnBrk="1" hangingPunct="1"/>
            <a:endParaRPr lang="en-US" smtClean="0">
              <a:latin typeface="Arial" charset="0"/>
              <a:cs typeface="Arial"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p:spPr>
        <p:txBody>
          <a:bodyPr/>
          <a:lstStyle/>
          <a:p>
            <a:fld id="{92F3C5BE-FF78-49E2-B94E-EFFA3DAA8E85}" type="slidenum">
              <a:rPr lang="fa-IR" smtClean="0">
                <a:latin typeface="Arial" charset="0"/>
                <a:cs typeface="Arial" charset="0"/>
              </a:rPr>
              <a:pPr/>
              <a:t>25</a:t>
            </a:fld>
            <a:endParaRPr lang="en-US" smtClean="0">
              <a:latin typeface="Arial" charset="0"/>
              <a:cs typeface="Arial" charset="0"/>
            </a:endParaRPr>
          </a:p>
        </p:txBody>
      </p:sp>
      <p:sp>
        <p:nvSpPr>
          <p:cNvPr id="89091" name="Rectangle 2"/>
          <p:cNvSpPr>
            <a:spLocks noGrp="1" noRot="1" noChangeAspect="1" noChangeArrowheads="1" noTextEdit="1"/>
          </p:cNvSpPr>
          <p:nvPr>
            <p:ph type="sldImg"/>
          </p:nvPr>
        </p:nvSpPr>
        <p:spPr>
          <a:xfrm>
            <a:off x="993775" y="768350"/>
            <a:ext cx="5114925" cy="3836988"/>
          </a:xfrm>
          <a:ln/>
        </p:spPr>
      </p:sp>
      <p:sp>
        <p:nvSpPr>
          <p:cNvPr id="89092" name="Rectangle 3"/>
          <p:cNvSpPr>
            <a:spLocks noGrp="1" noChangeArrowheads="1"/>
          </p:cNvSpPr>
          <p:nvPr>
            <p:ph type="body" idx="1"/>
          </p:nvPr>
        </p:nvSpPr>
        <p:spPr>
          <a:noFill/>
          <a:ln/>
        </p:spPr>
        <p:txBody>
          <a:bodyPr/>
          <a:lstStyle/>
          <a:p>
            <a:pPr eaLnBrk="1" hangingPunct="1"/>
            <a:endParaRPr lang="en-US" smtClean="0">
              <a:latin typeface="Arial" charset="0"/>
              <a:cs typeface="Arial"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p:spPr>
        <p:txBody>
          <a:bodyPr/>
          <a:lstStyle/>
          <a:p>
            <a:fld id="{4B166553-3B4D-4DDE-BE78-25AEFF52C5ED}" type="slidenum">
              <a:rPr lang="fa-IR" smtClean="0">
                <a:latin typeface="Arial" charset="0"/>
                <a:cs typeface="Arial" charset="0"/>
              </a:rPr>
              <a:pPr/>
              <a:t>26</a:t>
            </a:fld>
            <a:endParaRPr lang="en-US" smtClean="0">
              <a:latin typeface="Arial" charset="0"/>
              <a:cs typeface="Arial" charset="0"/>
            </a:endParaRPr>
          </a:p>
        </p:txBody>
      </p:sp>
      <p:sp>
        <p:nvSpPr>
          <p:cNvPr id="93187" name="Rectangle 2"/>
          <p:cNvSpPr>
            <a:spLocks noGrp="1" noRot="1" noChangeAspect="1" noChangeArrowheads="1" noTextEdit="1"/>
          </p:cNvSpPr>
          <p:nvPr>
            <p:ph type="sldImg"/>
          </p:nvPr>
        </p:nvSpPr>
        <p:spPr>
          <a:xfrm>
            <a:off x="993775" y="768350"/>
            <a:ext cx="5114925" cy="3836988"/>
          </a:xfrm>
          <a:ln/>
        </p:spPr>
      </p:sp>
      <p:sp>
        <p:nvSpPr>
          <p:cNvPr id="93188" name="Rectangle 3"/>
          <p:cNvSpPr>
            <a:spLocks noGrp="1" noChangeArrowheads="1"/>
          </p:cNvSpPr>
          <p:nvPr>
            <p:ph type="body" idx="1"/>
          </p:nvPr>
        </p:nvSpPr>
        <p:spPr>
          <a:noFill/>
          <a:ln/>
        </p:spPr>
        <p:txBody>
          <a:bodyPr/>
          <a:lstStyle/>
          <a:p>
            <a:pPr eaLnBrk="1" hangingPunct="1"/>
            <a:endParaRPr lang="en-US" smtClean="0">
              <a:latin typeface="Arial" charset="0"/>
              <a:cs typeface="Arial"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p:spPr>
        <p:txBody>
          <a:bodyPr/>
          <a:lstStyle/>
          <a:p>
            <a:fld id="{61278E27-93F8-4630-9C52-0F47F5BDBD71}" type="slidenum">
              <a:rPr lang="fa-IR" smtClean="0">
                <a:latin typeface="Arial" charset="0"/>
                <a:cs typeface="Arial" charset="0"/>
              </a:rPr>
              <a:pPr/>
              <a:t>27</a:t>
            </a:fld>
            <a:endParaRPr lang="en-US" smtClean="0">
              <a:latin typeface="Arial" charset="0"/>
              <a:cs typeface="Arial" charset="0"/>
            </a:endParaRPr>
          </a:p>
        </p:txBody>
      </p:sp>
      <p:sp>
        <p:nvSpPr>
          <p:cNvPr id="94211" name="Rectangle 2"/>
          <p:cNvSpPr>
            <a:spLocks noGrp="1" noRot="1" noChangeAspect="1" noChangeArrowheads="1" noTextEdit="1"/>
          </p:cNvSpPr>
          <p:nvPr>
            <p:ph type="sldImg"/>
          </p:nvPr>
        </p:nvSpPr>
        <p:spPr>
          <a:xfrm>
            <a:off x="993775" y="768350"/>
            <a:ext cx="5114925" cy="3836988"/>
          </a:xfrm>
          <a:ln/>
        </p:spPr>
      </p:sp>
      <p:sp>
        <p:nvSpPr>
          <p:cNvPr id="94212" name="Rectangle 3"/>
          <p:cNvSpPr>
            <a:spLocks noGrp="1" noChangeArrowheads="1"/>
          </p:cNvSpPr>
          <p:nvPr>
            <p:ph type="body" idx="1"/>
          </p:nvPr>
        </p:nvSpPr>
        <p:spPr>
          <a:noFill/>
          <a:ln/>
        </p:spPr>
        <p:txBody>
          <a:bodyPr/>
          <a:lstStyle/>
          <a:p>
            <a:pPr eaLnBrk="1" hangingPunct="1"/>
            <a:endParaRPr lang="en-US" smtClean="0">
              <a:latin typeface="Arial" charset="0"/>
              <a:cs typeface="Arial"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p:spPr>
        <p:txBody>
          <a:bodyPr/>
          <a:lstStyle/>
          <a:p>
            <a:fld id="{4ED1E871-9F6A-4852-81C7-C42612F374A5}" type="slidenum">
              <a:rPr lang="fa-IR" smtClean="0">
                <a:latin typeface="Arial" charset="0"/>
                <a:cs typeface="Arial" charset="0"/>
              </a:rPr>
              <a:pPr/>
              <a:t>28</a:t>
            </a:fld>
            <a:endParaRPr lang="en-US" smtClean="0">
              <a:latin typeface="Arial" charset="0"/>
              <a:cs typeface="Arial" charset="0"/>
            </a:endParaRPr>
          </a:p>
        </p:txBody>
      </p:sp>
      <p:sp>
        <p:nvSpPr>
          <p:cNvPr id="95235" name="Rectangle 2"/>
          <p:cNvSpPr>
            <a:spLocks noGrp="1" noRot="1" noChangeAspect="1" noChangeArrowheads="1" noTextEdit="1"/>
          </p:cNvSpPr>
          <p:nvPr>
            <p:ph type="sldImg"/>
          </p:nvPr>
        </p:nvSpPr>
        <p:spPr>
          <a:xfrm>
            <a:off x="993775" y="768350"/>
            <a:ext cx="5114925" cy="3836988"/>
          </a:xfrm>
          <a:ln/>
        </p:spPr>
      </p:sp>
      <p:sp>
        <p:nvSpPr>
          <p:cNvPr id="95236" name="Rectangle 3"/>
          <p:cNvSpPr>
            <a:spLocks noGrp="1" noChangeArrowheads="1"/>
          </p:cNvSpPr>
          <p:nvPr>
            <p:ph type="body" idx="1"/>
          </p:nvPr>
        </p:nvSpPr>
        <p:spPr>
          <a:noFill/>
          <a:ln/>
        </p:spPr>
        <p:txBody>
          <a:bodyPr/>
          <a:lstStyle/>
          <a:p>
            <a:pPr eaLnBrk="1" hangingPunct="1"/>
            <a:endParaRPr lang="en-US" smtClean="0">
              <a:latin typeface="Arial" charset="0"/>
              <a:cs typeface="Arial"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p:spPr>
        <p:txBody>
          <a:bodyPr/>
          <a:lstStyle/>
          <a:p>
            <a:fld id="{E916EAC2-7D99-457E-A6CE-C0FB5CA76BE6}" type="slidenum">
              <a:rPr lang="fa-IR" smtClean="0">
                <a:latin typeface="Arial" charset="0"/>
                <a:cs typeface="Arial" charset="0"/>
              </a:rPr>
              <a:pPr/>
              <a:t>29</a:t>
            </a:fld>
            <a:endParaRPr lang="en-US" smtClean="0">
              <a:latin typeface="Arial" charset="0"/>
              <a:cs typeface="Arial" charset="0"/>
            </a:endParaRPr>
          </a:p>
        </p:txBody>
      </p:sp>
      <p:sp>
        <p:nvSpPr>
          <p:cNvPr id="96259" name="Rectangle 2"/>
          <p:cNvSpPr>
            <a:spLocks noGrp="1" noRot="1" noChangeAspect="1" noChangeArrowheads="1" noTextEdit="1"/>
          </p:cNvSpPr>
          <p:nvPr>
            <p:ph type="sldImg"/>
          </p:nvPr>
        </p:nvSpPr>
        <p:spPr>
          <a:xfrm>
            <a:off x="993775" y="768350"/>
            <a:ext cx="5114925" cy="3836988"/>
          </a:xfrm>
          <a:ln/>
        </p:spPr>
      </p:sp>
      <p:sp>
        <p:nvSpPr>
          <p:cNvPr id="96260" name="Rectangle 3"/>
          <p:cNvSpPr>
            <a:spLocks noGrp="1" noChangeArrowheads="1"/>
          </p:cNvSpPr>
          <p:nvPr>
            <p:ph type="body" idx="1"/>
          </p:nvPr>
        </p:nvSpPr>
        <p:spPr>
          <a:noFill/>
          <a:ln/>
        </p:spPr>
        <p:txBody>
          <a:bodyPr/>
          <a:lstStyle/>
          <a:p>
            <a:pPr eaLnBrk="1" hangingPunct="1"/>
            <a:endParaRPr lang="en-US" smtClean="0">
              <a:latin typeface="Arial" charset="0"/>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4BEDFA24-F317-4CAA-8AA4-09615B88C104}" type="slidenum">
              <a:rPr lang="fa-IR" smtClean="0">
                <a:latin typeface="Arial" charset="0"/>
                <a:cs typeface="Arial" charset="0"/>
              </a:rPr>
              <a:pPr/>
              <a:t>3</a:t>
            </a:fld>
            <a:endParaRPr lang="en-US" smtClean="0">
              <a:latin typeface="Arial" charset="0"/>
              <a:cs typeface="Arial" charset="0"/>
            </a:endParaRPr>
          </a:p>
        </p:txBody>
      </p:sp>
      <p:sp>
        <p:nvSpPr>
          <p:cNvPr id="64515" name="Rectangle 2"/>
          <p:cNvSpPr>
            <a:spLocks noGrp="1" noRot="1" noChangeAspect="1" noChangeArrowheads="1" noTextEdit="1"/>
          </p:cNvSpPr>
          <p:nvPr>
            <p:ph type="sldImg"/>
          </p:nvPr>
        </p:nvSpPr>
        <p:spPr>
          <a:xfrm>
            <a:off x="993775" y="768350"/>
            <a:ext cx="5114925" cy="3836988"/>
          </a:xfrm>
          <a:ln/>
        </p:spPr>
      </p:sp>
      <p:sp>
        <p:nvSpPr>
          <p:cNvPr id="64516" name="Rectangle 3"/>
          <p:cNvSpPr>
            <a:spLocks noGrp="1" noChangeArrowheads="1"/>
          </p:cNvSpPr>
          <p:nvPr>
            <p:ph type="body" idx="1"/>
          </p:nvPr>
        </p:nvSpPr>
        <p:spPr>
          <a:noFill/>
          <a:ln/>
        </p:spPr>
        <p:txBody>
          <a:bodyPr/>
          <a:lstStyle/>
          <a:p>
            <a:pPr eaLnBrk="1" hangingPunct="1"/>
            <a:endParaRPr lang="en-US" smtClean="0">
              <a:latin typeface="Arial" charset="0"/>
              <a:cs typeface="Arial"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p>
            <a:fld id="{66F55981-6AEE-48FA-A9E4-C3BB1C5DFF2B}" type="slidenum">
              <a:rPr lang="fa-IR" smtClean="0">
                <a:latin typeface="Arial" charset="0"/>
                <a:cs typeface="Arial" charset="0"/>
              </a:rPr>
              <a:pPr/>
              <a:t>30</a:t>
            </a:fld>
            <a:endParaRPr lang="en-US" smtClean="0">
              <a:latin typeface="Arial" charset="0"/>
              <a:cs typeface="Arial" charset="0"/>
            </a:endParaRPr>
          </a:p>
        </p:txBody>
      </p:sp>
      <p:sp>
        <p:nvSpPr>
          <p:cNvPr id="97283" name="Rectangle 2"/>
          <p:cNvSpPr>
            <a:spLocks noGrp="1" noRot="1" noChangeAspect="1" noChangeArrowheads="1" noTextEdit="1"/>
          </p:cNvSpPr>
          <p:nvPr>
            <p:ph type="sldImg"/>
          </p:nvPr>
        </p:nvSpPr>
        <p:spPr>
          <a:xfrm>
            <a:off x="993775" y="768350"/>
            <a:ext cx="5114925" cy="3836988"/>
          </a:xfrm>
          <a:ln/>
        </p:spPr>
      </p:sp>
      <p:sp>
        <p:nvSpPr>
          <p:cNvPr id="97284" name="Rectangle 3"/>
          <p:cNvSpPr>
            <a:spLocks noGrp="1" noChangeArrowheads="1"/>
          </p:cNvSpPr>
          <p:nvPr>
            <p:ph type="body" idx="1"/>
          </p:nvPr>
        </p:nvSpPr>
        <p:spPr>
          <a:noFill/>
          <a:ln/>
        </p:spPr>
        <p:txBody>
          <a:bodyPr/>
          <a:lstStyle/>
          <a:p>
            <a:pPr eaLnBrk="1" hangingPunct="1"/>
            <a:endParaRPr lang="en-US" smtClean="0">
              <a:latin typeface="Arial" charset="0"/>
              <a:cs typeface="Arial"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a:noFill/>
        </p:spPr>
        <p:txBody>
          <a:bodyPr/>
          <a:lstStyle/>
          <a:p>
            <a:fld id="{E686A198-E376-431E-BF67-AF379E401A5C}" type="slidenum">
              <a:rPr lang="fa-IR" smtClean="0">
                <a:latin typeface="Arial" charset="0"/>
                <a:cs typeface="Arial" charset="0"/>
              </a:rPr>
              <a:pPr/>
              <a:t>31</a:t>
            </a:fld>
            <a:endParaRPr lang="en-US" smtClean="0">
              <a:latin typeface="Arial" charset="0"/>
              <a:cs typeface="Arial" charset="0"/>
            </a:endParaRPr>
          </a:p>
        </p:txBody>
      </p:sp>
      <p:sp>
        <p:nvSpPr>
          <p:cNvPr id="98307" name="Rectangle 2"/>
          <p:cNvSpPr>
            <a:spLocks noGrp="1" noRot="1" noChangeAspect="1" noChangeArrowheads="1" noTextEdit="1"/>
          </p:cNvSpPr>
          <p:nvPr>
            <p:ph type="sldImg"/>
          </p:nvPr>
        </p:nvSpPr>
        <p:spPr>
          <a:xfrm>
            <a:off x="993775" y="768350"/>
            <a:ext cx="5114925" cy="3836988"/>
          </a:xfrm>
          <a:ln/>
        </p:spPr>
      </p:sp>
      <p:sp>
        <p:nvSpPr>
          <p:cNvPr id="98308" name="Rectangle 3"/>
          <p:cNvSpPr>
            <a:spLocks noGrp="1" noChangeArrowheads="1"/>
          </p:cNvSpPr>
          <p:nvPr>
            <p:ph type="body" idx="1"/>
          </p:nvPr>
        </p:nvSpPr>
        <p:spPr>
          <a:noFill/>
          <a:ln/>
        </p:spPr>
        <p:txBody>
          <a:bodyPr/>
          <a:lstStyle/>
          <a:p>
            <a:pPr eaLnBrk="1" hangingPunct="1"/>
            <a:endParaRPr lang="en-US" smtClean="0">
              <a:latin typeface="Arial" charset="0"/>
              <a:cs typeface="Arial"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a:noFill/>
        </p:spPr>
        <p:txBody>
          <a:bodyPr/>
          <a:lstStyle/>
          <a:p>
            <a:fld id="{90A7704D-150E-41AD-ABC6-0E055A175BDA}" type="slidenum">
              <a:rPr lang="fa-IR" smtClean="0">
                <a:latin typeface="Arial" charset="0"/>
                <a:cs typeface="Arial" charset="0"/>
              </a:rPr>
              <a:pPr/>
              <a:t>32</a:t>
            </a:fld>
            <a:endParaRPr lang="en-US" smtClean="0">
              <a:latin typeface="Arial" charset="0"/>
              <a:cs typeface="Arial" charset="0"/>
            </a:endParaRPr>
          </a:p>
        </p:txBody>
      </p:sp>
      <p:sp>
        <p:nvSpPr>
          <p:cNvPr id="99331" name="Rectangle 2"/>
          <p:cNvSpPr>
            <a:spLocks noGrp="1" noRot="1" noChangeAspect="1" noChangeArrowheads="1" noTextEdit="1"/>
          </p:cNvSpPr>
          <p:nvPr>
            <p:ph type="sldImg"/>
          </p:nvPr>
        </p:nvSpPr>
        <p:spPr>
          <a:xfrm>
            <a:off x="993775" y="768350"/>
            <a:ext cx="5114925" cy="3836988"/>
          </a:xfrm>
          <a:ln/>
        </p:spPr>
      </p:sp>
      <p:sp>
        <p:nvSpPr>
          <p:cNvPr id="99332" name="Rectangle 3"/>
          <p:cNvSpPr>
            <a:spLocks noGrp="1" noChangeArrowheads="1"/>
          </p:cNvSpPr>
          <p:nvPr>
            <p:ph type="body" idx="1"/>
          </p:nvPr>
        </p:nvSpPr>
        <p:spPr>
          <a:noFill/>
          <a:ln/>
        </p:spPr>
        <p:txBody>
          <a:bodyPr/>
          <a:lstStyle/>
          <a:p>
            <a:pPr eaLnBrk="1" hangingPunct="1"/>
            <a:endParaRPr lang="en-US" smtClean="0">
              <a:latin typeface="Arial" charset="0"/>
              <a:cs typeface="Arial"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a:noFill/>
        </p:spPr>
        <p:txBody>
          <a:bodyPr/>
          <a:lstStyle/>
          <a:p>
            <a:fld id="{C9BD9662-575B-4FA3-8A90-29BE73AD1DB4}" type="slidenum">
              <a:rPr lang="fa-IR" smtClean="0">
                <a:latin typeface="Arial" charset="0"/>
                <a:cs typeface="Arial" charset="0"/>
              </a:rPr>
              <a:pPr/>
              <a:t>33</a:t>
            </a:fld>
            <a:endParaRPr lang="en-US" smtClean="0">
              <a:latin typeface="Arial" charset="0"/>
              <a:cs typeface="Arial" charset="0"/>
            </a:endParaRPr>
          </a:p>
        </p:txBody>
      </p:sp>
      <p:sp>
        <p:nvSpPr>
          <p:cNvPr id="100355" name="Rectangle 2"/>
          <p:cNvSpPr>
            <a:spLocks noGrp="1" noRot="1" noChangeAspect="1" noChangeArrowheads="1" noTextEdit="1"/>
          </p:cNvSpPr>
          <p:nvPr>
            <p:ph type="sldImg"/>
          </p:nvPr>
        </p:nvSpPr>
        <p:spPr>
          <a:xfrm>
            <a:off x="993775" y="768350"/>
            <a:ext cx="5114925" cy="3836988"/>
          </a:xfrm>
          <a:ln/>
        </p:spPr>
      </p:sp>
      <p:sp>
        <p:nvSpPr>
          <p:cNvPr id="100356" name="Rectangle 3"/>
          <p:cNvSpPr>
            <a:spLocks noGrp="1" noChangeArrowheads="1"/>
          </p:cNvSpPr>
          <p:nvPr>
            <p:ph type="body" idx="1"/>
          </p:nvPr>
        </p:nvSpPr>
        <p:spPr>
          <a:noFill/>
          <a:ln/>
        </p:spPr>
        <p:txBody>
          <a:bodyPr/>
          <a:lstStyle/>
          <a:p>
            <a:pPr eaLnBrk="1" hangingPunct="1"/>
            <a:endParaRPr lang="en-US" smtClean="0">
              <a:latin typeface="Arial" charset="0"/>
              <a:cs typeface="Arial"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p:spPr>
        <p:txBody>
          <a:bodyPr/>
          <a:lstStyle/>
          <a:p>
            <a:fld id="{5ECECBFB-2737-4060-88A9-76C020F22018}" type="slidenum">
              <a:rPr lang="fa-IR" smtClean="0">
                <a:latin typeface="Arial" charset="0"/>
                <a:cs typeface="Arial" charset="0"/>
              </a:rPr>
              <a:pPr/>
              <a:t>34</a:t>
            </a:fld>
            <a:endParaRPr lang="en-US" smtClean="0">
              <a:latin typeface="Arial" charset="0"/>
              <a:cs typeface="Arial" charset="0"/>
            </a:endParaRPr>
          </a:p>
        </p:txBody>
      </p:sp>
      <p:sp>
        <p:nvSpPr>
          <p:cNvPr id="101379" name="Rectangle 2"/>
          <p:cNvSpPr>
            <a:spLocks noGrp="1" noRot="1" noChangeAspect="1" noChangeArrowheads="1" noTextEdit="1"/>
          </p:cNvSpPr>
          <p:nvPr>
            <p:ph type="sldImg"/>
          </p:nvPr>
        </p:nvSpPr>
        <p:spPr>
          <a:xfrm>
            <a:off x="993775" y="768350"/>
            <a:ext cx="5114925" cy="3836988"/>
          </a:xfrm>
          <a:ln/>
        </p:spPr>
      </p:sp>
      <p:sp>
        <p:nvSpPr>
          <p:cNvPr id="101380" name="Rectangle 3"/>
          <p:cNvSpPr>
            <a:spLocks noGrp="1" noChangeArrowheads="1"/>
          </p:cNvSpPr>
          <p:nvPr>
            <p:ph type="body" idx="1"/>
          </p:nvPr>
        </p:nvSpPr>
        <p:spPr>
          <a:noFill/>
          <a:ln/>
        </p:spPr>
        <p:txBody>
          <a:bodyPr/>
          <a:lstStyle/>
          <a:p>
            <a:pPr eaLnBrk="1" hangingPunct="1"/>
            <a:endParaRPr lang="en-US" smtClean="0">
              <a:latin typeface="Arial" charset="0"/>
              <a:cs typeface="Arial"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p:spPr>
        <p:txBody>
          <a:bodyPr/>
          <a:lstStyle/>
          <a:p>
            <a:fld id="{9C647BE4-DC82-4C58-80D1-2066BA335EFF}" type="slidenum">
              <a:rPr lang="fa-IR" smtClean="0">
                <a:latin typeface="Arial" charset="0"/>
                <a:cs typeface="Arial" charset="0"/>
              </a:rPr>
              <a:pPr/>
              <a:t>35</a:t>
            </a:fld>
            <a:endParaRPr lang="en-US" smtClean="0">
              <a:latin typeface="Arial" charset="0"/>
              <a:cs typeface="Arial" charset="0"/>
            </a:endParaRPr>
          </a:p>
        </p:txBody>
      </p:sp>
      <p:sp>
        <p:nvSpPr>
          <p:cNvPr id="102403" name="Rectangle 2"/>
          <p:cNvSpPr>
            <a:spLocks noGrp="1" noRot="1" noChangeAspect="1" noChangeArrowheads="1" noTextEdit="1"/>
          </p:cNvSpPr>
          <p:nvPr>
            <p:ph type="sldImg"/>
          </p:nvPr>
        </p:nvSpPr>
        <p:spPr>
          <a:xfrm>
            <a:off x="993775" y="768350"/>
            <a:ext cx="5114925" cy="3836988"/>
          </a:xfrm>
          <a:ln/>
        </p:spPr>
      </p:sp>
      <p:sp>
        <p:nvSpPr>
          <p:cNvPr id="102404" name="Rectangle 3"/>
          <p:cNvSpPr>
            <a:spLocks noGrp="1" noChangeArrowheads="1"/>
          </p:cNvSpPr>
          <p:nvPr>
            <p:ph type="body" idx="1"/>
          </p:nvPr>
        </p:nvSpPr>
        <p:spPr>
          <a:noFill/>
          <a:ln/>
        </p:spPr>
        <p:txBody>
          <a:bodyPr/>
          <a:lstStyle/>
          <a:p>
            <a:pPr eaLnBrk="1" hangingPunct="1"/>
            <a:endParaRPr lang="en-US" smtClean="0">
              <a:latin typeface="Arial" charset="0"/>
              <a:cs typeface="Arial"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a:noFill/>
        </p:spPr>
        <p:txBody>
          <a:bodyPr/>
          <a:lstStyle/>
          <a:p>
            <a:fld id="{FFF31DD3-5DF3-48EE-8A2D-8975278A65DC}" type="slidenum">
              <a:rPr lang="fa-IR" smtClean="0">
                <a:latin typeface="Arial" charset="0"/>
                <a:cs typeface="Arial" charset="0"/>
              </a:rPr>
              <a:pPr/>
              <a:t>36</a:t>
            </a:fld>
            <a:endParaRPr lang="en-US" smtClean="0">
              <a:latin typeface="Arial" charset="0"/>
              <a:cs typeface="Arial" charset="0"/>
            </a:endParaRPr>
          </a:p>
        </p:txBody>
      </p:sp>
      <p:sp>
        <p:nvSpPr>
          <p:cNvPr id="103427" name="Rectangle 2"/>
          <p:cNvSpPr>
            <a:spLocks noGrp="1" noRot="1" noChangeAspect="1" noChangeArrowheads="1" noTextEdit="1"/>
          </p:cNvSpPr>
          <p:nvPr>
            <p:ph type="sldImg"/>
          </p:nvPr>
        </p:nvSpPr>
        <p:spPr>
          <a:xfrm>
            <a:off x="993775" y="768350"/>
            <a:ext cx="5114925" cy="3836988"/>
          </a:xfrm>
          <a:ln/>
        </p:spPr>
      </p:sp>
      <p:sp>
        <p:nvSpPr>
          <p:cNvPr id="103428" name="Rectangle 3"/>
          <p:cNvSpPr>
            <a:spLocks noGrp="1" noChangeArrowheads="1"/>
          </p:cNvSpPr>
          <p:nvPr>
            <p:ph type="body" idx="1"/>
          </p:nvPr>
        </p:nvSpPr>
        <p:spPr>
          <a:noFill/>
          <a:ln/>
        </p:spPr>
        <p:txBody>
          <a:bodyPr/>
          <a:lstStyle/>
          <a:p>
            <a:pPr eaLnBrk="1" hangingPunct="1"/>
            <a:endParaRPr lang="en-US" smtClean="0">
              <a:latin typeface="Arial" charset="0"/>
              <a:cs typeface="Arial"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p:spPr>
        <p:txBody>
          <a:bodyPr/>
          <a:lstStyle/>
          <a:p>
            <a:fld id="{2303E008-8F4A-4632-8E43-F6DC4E2436C4}" type="slidenum">
              <a:rPr lang="fa-IR" smtClean="0">
                <a:latin typeface="Arial" charset="0"/>
                <a:cs typeface="Arial" charset="0"/>
              </a:rPr>
              <a:pPr/>
              <a:t>37</a:t>
            </a:fld>
            <a:endParaRPr lang="en-US" smtClean="0">
              <a:latin typeface="Arial" charset="0"/>
              <a:cs typeface="Arial" charset="0"/>
            </a:endParaRPr>
          </a:p>
        </p:txBody>
      </p:sp>
      <p:sp>
        <p:nvSpPr>
          <p:cNvPr id="104451" name="Rectangle 2"/>
          <p:cNvSpPr>
            <a:spLocks noGrp="1" noRot="1" noChangeAspect="1" noChangeArrowheads="1" noTextEdit="1"/>
          </p:cNvSpPr>
          <p:nvPr>
            <p:ph type="sldImg"/>
          </p:nvPr>
        </p:nvSpPr>
        <p:spPr>
          <a:xfrm>
            <a:off x="993775" y="768350"/>
            <a:ext cx="5114925" cy="3836988"/>
          </a:xfrm>
          <a:ln/>
        </p:spPr>
      </p:sp>
      <p:sp>
        <p:nvSpPr>
          <p:cNvPr id="104452" name="Rectangle 3"/>
          <p:cNvSpPr>
            <a:spLocks noGrp="1" noChangeArrowheads="1"/>
          </p:cNvSpPr>
          <p:nvPr>
            <p:ph type="body" idx="1"/>
          </p:nvPr>
        </p:nvSpPr>
        <p:spPr>
          <a:noFill/>
          <a:ln/>
        </p:spPr>
        <p:txBody>
          <a:bodyPr/>
          <a:lstStyle/>
          <a:p>
            <a:pPr eaLnBrk="1" hangingPunct="1"/>
            <a:endParaRPr lang="en-US" smtClean="0">
              <a:latin typeface="Arial" charset="0"/>
              <a:cs typeface="Arial"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7"/>
          <p:cNvSpPr>
            <a:spLocks noGrp="1" noChangeArrowheads="1"/>
          </p:cNvSpPr>
          <p:nvPr>
            <p:ph type="sldNum" sz="quarter" idx="5"/>
          </p:nvPr>
        </p:nvSpPr>
        <p:spPr>
          <a:noFill/>
        </p:spPr>
        <p:txBody>
          <a:bodyPr/>
          <a:lstStyle/>
          <a:p>
            <a:fld id="{4FDD30A0-5B6B-4979-96DC-A50366DFE6FB}" type="slidenum">
              <a:rPr lang="fa-IR" smtClean="0">
                <a:latin typeface="Arial" charset="0"/>
                <a:cs typeface="Arial" charset="0"/>
              </a:rPr>
              <a:pPr/>
              <a:t>40</a:t>
            </a:fld>
            <a:endParaRPr lang="en-US" smtClean="0">
              <a:latin typeface="Arial" charset="0"/>
              <a:cs typeface="Arial" charset="0"/>
            </a:endParaRPr>
          </a:p>
        </p:txBody>
      </p:sp>
      <p:sp>
        <p:nvSpPr>
          <p:cNvPr id="105475" name="Rectangle 2"/>
          <p:cNvSpPr>
            <a:spLocks noGrp="1" noRot="1" noChangeAspect="1" noChangeArrowheads="1" noTextEdit="1"/>
          </p:cNvSpPr>
          <p:nvPr>
            <p:ph type="sldImg"/>
          </p:nvPr>
        </p:nvSpPr>
        <p:spPr>
          <a:xfrm>
            <a:off x="993775" y="768350"/>
            <a:ext cx="5114925" cy="3836988"/>
          </a:xfrm>
          <a:ln/>
        </p:spPr>
      </p:sp>
      <p:sp>
        <p:nvSpPr>
          <p:cNvPr id="105476" name="Rectangle 3"/>
          <p:cNvSpPr>
            <a:spLocks noGrp="1" noChangeArrowheads="1"/>
          </p:cNvSpPr>
          <p:nvPr>
            <p:ph type="body" idx="1"/>
          </p:nvPr>
        </p:nvSpPr>
        <p:spPr>
          <a:noFill/>
          <a:ln/>
        </p:spPr>
        <p:txBody>
          <a:bodyPr/>
          <a:lstStyle/>
          <a:p>
            <a:pPr eaLnBrk="1" hangingPunct="1"/>
            <a:endParaRPr lang="en-US" smtClean="0">
              <a:latin typeface="Arial" charset="0"/>
              <a:cs typeface="Arial"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a:noFill/>
        </p:spPr>
        <p:txBody>
          <a:bodyPr/>
          <a:lstStyle/>
          <a:p>
            <a:fld id="{0B32C524-6CA9-4C99-834C-F978D7216C4E}" type="slidenum">
              <a:rPr lang="fa-IR" smtClean="0">
                <a:latin typeface="Arial" charset="0"/>
                <a:cs typeface="Arial" charset="0"/>
              </a:rPr>
              <a:pPr/>
              <a:t>41</a:t>
            </a:fld>
            <a:endParaRPr lang="en-US" smtClean="0">
              <a:latin typeface="Arial" charset="0"/>
              <a:cs typeface="Arial" charset="0"/>
            </a:endParaRPr>
          </a:p>
        </p:txBody>
      </p:sp>
      <p:sp>
        <p:nvSpPr>
          <p:cNvPr id="106499" name="Rectangle 2"/>
          <p:cNvSpPr>
            <a:spLocks noGrp="1" noRot="1" noChangeAspect="1" noChangeArrowheads="1" noTextEdit="1"/>
          </p:cNvSpPr>
          <p:nvPr>
            <p:ph type="sldImg"/>
          </p:nvPr>
        </p:nvSpPr>
        <p:spPr>
          <a:xfrm>
            <a:off x="993775" y="768350"/>
            <a:ext cx="5114925" cy="3836988"/>
          </a:xfrm>
          <a:ln/>
        </p:spPr>
      </p:sp>
      <p:sp>
        <p:nvSpPr>
          <p:cNvPr id="106500" name="Rectangle 3"/>
          <p:cNvSpPr>
            <a:spLocks noGrp="1" noChangeArrowheads="1"/>
          </p:cNvSpPr>
          <p:nvPr>
            <p:ph type="body" idx="1"/>
          </p:nvPr>
        </p:nvSpPr>
        <p:spPr>
          <a:noFill/>
          <a:ln/>
        </p:spPr>
        <p:txBody>
          <a:bodyPr/>
          <a:lstStyle/>
          <a:p>
            <a:pPr eaLnBrk="1" hangingPunct="1"/>
            <a:endParaRPr lang="en-US" smtClean="0">
              <a:latin typeface="Arial" charset="0"/>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B9C785A0-EA9D-4309-9217-AC15E8D70526}" type="slidenum">
              <a:rPr lang="fa-IR" smtClean="0">
                <a:latin typeface="Arial" charset="0"/>
                <a:cs typeface="Arial" charset="0"/>
              </a:rPr>
              <a:pPr/>
              <a:t>4</a:t>
            </a:fld>
            <a:endParaRPr lang="en-US" smtClean="0">
              <a:latin typeface="Arial" charset="0"/>
              <a:cs typeface="Arial" charset="0"/>
            </a:endParaRPr>
          </a:p>
        </p:txBody>
      </p:sp>
      <p:sp>
        <p:nvSpPr>
          <p:cNvPr id="65539" name="Rectangle 2"/>
          <p:cNvSpPr>
            <a:spLocks noGrp="1" noRot="1" noChangeAspect="1" noChangeArrowheads="1" noTextEdit="1"/>
          </p:cNvSpPr>
          <p:nvPr>
            <p:ph type="sldImg"/>
          </p:nvPr>
        </p:nvSpPr>
        <p:spPr>
          <a:xfrm>
            <a:off x="993775" y="768350"/>
            <a:ext cx="5114925" cy="3836988"/>
          </a:xfrm>
          <a:ln/>
        </p:spPr>
      </p:sp>
      <p:sp>
        <p:nvSpPr>
          <p:cNvPr id="65540" name="Rectangle 3"/>
          <p:cNvSpPr>
            <a:spLocks noGrp="1" noChangeArrowheads="1"/>
          </p:cNvSpPr>
          <p:nvPr>
            <p:ph type="body" idx="1"/>
          </p:nvPr>
        </p:nvSpPr>
        <p:spPr>
          <a:noFill/>
          <a:ln/>
        </p:spPr>
        <p:txBody>
          <a:bodyPr/>
          <a:lstStyle/>
          <a:p>
            <a:pPr eaLnBrk="1" hangingPunct="1"/>
            <a:endParaRPr lang="en-US" smtClean="0">
              <a:latin typeface="Arial" charset="0"/>
              <a:cs typeface="Arial"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a:noFill/>
        </p:spPr>
        <p:txBody>
          <a:bodyPr/>
          <a:lstStyle/>
          <a:p>
            <a:fld id="{9D440AE2-A730-4496-890B-7F2A9946A459}" type="slidenum">
              <a:rPr lang="fa-IR" smtClean="0">
                <a:latin typeface="Arial" charset="0"/>
                <a:cs typeface="Arial" charset="0"/>
              </a:rPr>
              <a:pPr/>
              <a:t>42</a:t>
            </a:fld>
            <a:endParaRPr lang="en-US" smtClean="0">
              <a:latin typeface="Arial" charset="0"/>
              <a:cs typeface="Arial" charset="0"/>
            </a:endParaRPr>
          </a:p>
        </p:txBody>
      </p:sp>
      <p:sp>
        <p:nvSpPr>
          <p:cNvPr id="107523" name="Rectangle 2"/>
          <p:cNvSpPr>
            <a:spLocks noGrp="1" noRot="1" noChangeAspect="1" noChangeArrowheads="1" noTextEdit="1"/>
          </p:cNvSpPr>
          <p:nvPr>
            <p:ph type="sldImg"/>
          </p:nvPr>
        </p:nvSpPr>
        <p:spPr>
          <a:xfrm>
            <a:off x="993775" y="768350"/>
            <a:ext cx="5114925" cy="3836988"/>
          </a:xfrm>
          <a:ln/>
        </p:spPr>
      </p:sp>
      <p:sp>
        <p:nvSpPr>
          <p:cNvPr id="107524" name="Rectangle 3"/>
          <p:cNvSpPr>
            <a:spLocks noGrp="1" noChangeArrowheads="1"/>
          </p:cNvSpPr>
          <p:nvPr>
            <p:ph type="body" idx="1"/>
          </p:nvPr>
        </p:nvSpPr>
        <p:spPr>
          <a:noFill/>
          <a:ln/>
        </p:spPr>
        <p:txBody>
          <a:bodyPr/>
          <a:lstStyle/>
          <a:p>
            <a:pPr eaLnBrk="1" hangingPunct="1"/>
            <a:endParaRPr lang="en-US" smtClean="0">
              <a:latin typeface="Arial" charset="0"/>
              <a:cs typeface="Arial" charset="0"/>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a:noFill/>
        </p:spPr>
        <p:txBody>
          <a:bodyPr/>
          <a:lstStyle/>
          <a:p>
            <a:fld id="{10C30432-50C2-4EA5-BC6C-A77FB98A01A2}" type="slidenum">
              <a:rPr lang="fa-IR" smtClean="0">
                <a:latin typeface="Arial" charset="0"/>
                <a:cs typeface="Arial" charset="0"/>
              </a:rPr>
              <a:pPr/>
              <a:t>45</a:t>
            </a:fld>
            <a:endParaRPr lang="en-US" smtClean="0">
              <a:latin typeface="Arial" charset="0"/>
              <a:cs typeface="Arial" charset="0"/>
            </a:endParaRPr>
          </a:p>
        </p:txBody>
      </p:sp>
      <p:sp>
        <p:nvSpPr>
          <p:cNvPr id="108547" name="Rectangle 2"/>
          <p:cNvSpPr>
            <a:spLocks noGrp="1" noRot="1" noChangeAspect="1" noChangeArrowheads="1" noTextEdit="1"/>
          </p:cNvSpPr>
          <p:nvPr>
            <p:ph type="sldImg"/>
          </p:nvPr>
        </p:nvSpPr>
        <p:spPr>
          <a:xfrm>
            <a:off x="993775" y="768350"/>
            <a:ext cx="5114925" cy="3836988"/>
          </a:xfrm>
          <a:ln/>
        </p:spPr>
      </p:sp>
      <p:sp>
        <p:nvSpPr>
          <p:cNvPr id="108548" name="Rectangle 3"/>
          <p:cNvSpPr>
            <a:spLocks noGrp="1" noChangeArrowheads="1"/>
          </p:cNvSpPr>
          <p:nvPr>
            <p:ph type="body" idx="1"/>
          </p:nvPr>
        </p:nvSpPr>
        <p:spPr>
          <a:noFill/>
          <a:ln/>
        </p:spPr>
        <p:txBody>
          <a:bodyPr/>
          <a:lstStyle/>
          <a:p>
            <a:pPr eaLnBrk="1" hangingPunct="1"/>
            <a:endParaRPr lang="en-US" smtClean="0">
              <a:latin typeface="Arial" charset="0"/>
              <a:cs typeface="Arial" charset="0"/>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a:noFill/>
        </p:spPr>
        <p:txBody>
          <a:bodyPr/>
          <a:lstStyle/>
          <a:p>
            <a:fld id="{FF965F60-28FB-47DF-A8B2-6AE5040A051E}" type="slidenum">
              <a:rPr lang="fa-IR" smtClean="0">
                <a:latin typeface="Arial" charset="0"/>
                <a:cs typeface="Arial" charset="0"/>
              </a:rPr>
              <a:pPr/>
              <a:t>46</a:t>
            </a:fld>
            <a:endParaRPr lang="en-US" smtClean="0">
              <a:latin typeface="Arial" charset="0"/>
              <a:cs typeface="Arial" charset="0"/>
            </a:endParaRPr>
          </a:p>
        </p:txBody>
      </p:sp>
      <p:sp>
        <p:nvSpPr>
          <p:cNvPr id="109571" name="Rectangle 2"/>
          <p:cNvSpPr>
            <a:spLocks noGrp="1" noRot="1" noChangeAspect="1" noChangeArrowheads="1" noTextEdit="1"/>
          </p:cNvSpPr>
          <p:nvPr>
            <p:ph type="sldImg"/>
          </p:nvPr>
        </p:nvSpPr>
        <p:spPr>
          <a:xfrm>
            <a:off x="993775" y="768350"/>
            <a:ext cx="5114925" cy="3836988"/>
          </a:xfrm>
          <a:ln/>
        </p:spPr>
      </p:sp>
      <p:sp>
        <p:nvSpPr>
          <p:cNvPr id="109572" name="Rectangle 3"/>
          <p:cNvSpPr>
            <a:spLocks noGrp="1" noChangeArrowheads="1"/>
          </p:cNvSpPr>
          <p:nvPr>
            <p:ph type="body" idx="1"/>
          </p:nvPr>
        </p:nvSpPr>
        <p:spPr>
          <a:noFill/>
          <a:ln/>
        </p:spPr>
        <p:txBody>
          <a:bodyPr/>
          <a:lstStyle/>
          <a:p>
            <a:pPr eaLnBrk="1" hangingPunct="1"/>
            <a:endParaRPr lang="en-US" smtClean="0">
              <a:latin typeface="Arial" charset="0"/>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4AFAABF9-4BE9-407D-BCA6-3E4614FD743B}" type="slidenum">
              <a:rPr lang="fa-IR" smtClean="0">
                <a:latin typeface="Arial" charset="0"/>
                <a:cs typeface="Arial" charset="0"/>
              </a:rPr>
              <a:pPr/>
              <a:t>5</a:t>
            </a:fld>
            <a:endParaRPr lang="en-US" smtClean="0">
              <a:latin typeface="Arial" charset="0"/>
              <a:cs typeface="Arial" charset="0"/>
            </a:endParaRPr>
          </a:p>
        </p:txBody>
      </p:sp>
      <p:sp>
        <p:nvSpPr>
          <p:cNvPr id="66563" name="Rectangle 2"/>
          <p:cNvSpPr>
            <a:spLocks noGrp="1" noRot="1" noChangeAspect="1" noChangeArrowheads="1" noTextEdit="1"/>
          </p:cNvSpPr>
          <p:nvPr>
            <p:ph type="sldImg"/>
          </p:nvPr>
        </p:nvSpPr>
        <p:spPr>
          <a:xfrm>
            <a:off x="993775" y="768350"/>
            <a:ext cx="5114925" cy="3836988"/>
          </a:xfrm>
          <a:ln/>
        </p:spPr>
      </p:sp>
      <p:sp>
        <p:nvSpPr>
          <p:cNvPr id="66564" name="Rectangle 3"/>
          <p:cNvSpPr>
            <a:spLocks noGrp="1" noChangeArrowheads="1"/>
          </p:cNvSpPr>
          <p:nvPr>
            <p:ph type="body" idx="1"/>
          </p:nvPr>
        </p:nvSpPr>
        <p:spPr>
          <a:noFill/>
          <a:ln/>
        </p:spPr>
        <p:txBody>
          <a:bodyPr/>
          <a:lstStyle/>
          <a:p>
            <a:pPr eaLnBrk="1" hangingPunct="1"/>
            <a:endParaRPr lang="en-US" smtClean="0">
              <a:latin typeface="Arial" charset="0"/>
              <a:cs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D5D6A4CB-A415-467A-810A-9102A4F55553}" type="slidenum">
              <a:rPr lang="fa-IR" smtClean="0">
                <a:latin typeface="Arial" charset="0"/>
                <a:cs typeface="Arial" charset="0"/>
              </a:rPr>
              <a:pPr/>
              <a:t>6</a:t>
            </a:fld>
            <a:endParaRPr lang="en-US" smtClean="0">
              <a:latin typeface="Arial" charset="0"/>
              <a:cs typeface="Arial" charset="0"/>
            </a:endParaRPr>
          </a:p>
        </p:txBody>
      </p:sp>
      <p:sp>
        <p:nvSpPr>
          <p:cNvPr id="67587" name="Rectangle 2"/>
          <p:cNvSpPr>
            <a:spLocks noGrp="1" noRot="1" noChangeAspect="1" noChangeArrowheads="1" noTextEdit="1"/>
          </p:cNvSpPr>
          <p:nvPr>
            <p:ph type="sldImg"/>
          </p:nvPr>
        </p:nvSpPr>
        <p:spPr>
          <a:xfrm>
            <a:off x="993775" y="768350"/>
            <a:ext cx="5114925" cy="3836988"/>
          </a:xfrm>
          <a:ln/>
        </p:spPr>
      </p:sp>
      <p:sp>
        <p:nvSpPr>
          <p:cNvPr id="67588" name="Rectangle 3"/>
          <p:cNvSpPr>
            <a:spLocks noGrp="1" noChangeArrowheads="1"/>
          </p:cNvSpPr>
          <p:nvPr>
            <p:ph type="body" idx="1"/>
          </p:nvPr>
        </p:nvSpPr>
        <p:spPr>
          <a:noFill/>
          <a:ln/>
        </p:spPr>
        <p:txBody>
          <a:bodyPr/>
          <a:lstStyle/>
          <a:p>
            <a:pPr eaLnBrk="1" hangingPunct="1"/>
            <a:endParaRPr lang="en-US" smtClean="0">
              <a:latin typeface="Arial" charset="0"/>
              <a:cs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00DB51FA-3B7D-407D-8D84-B8E064B62450}" type="slidenum">
              <a:rPr lang="fa-IR" smtClean="0">
                <a:latin typeface="Arial" charset="0"/>
                <a:cs typeface="Arial" charset="0"/>
              </a:rPr>
              <a:pPr/>
              <a:t>7</a:t>
            </a:fld>
            <a:endParaRPr lang="en-US" smtClean="0">
              <a:latin typeface="Arial" charset="0"/>
              <a:cs typeface="Arial" charset="0"/>
            </a:endParaRPr>
          </a:p>
        </p:txBody>
      </p:sp>
      <p:sp>
        <p:nvSpPr>
          <p:cNvPr id="68611" name="Rectangle 2"/>
          <p:cNvSpPr>
            <a:spLocks noGrp="1" noRot="1" noChangeAspect="1" noChangeArrowheads="1" noTextEdit="1"/>
          </p:cNvSpPr>
          <p:nvPr>
            <p:ph type="sldImg"/>
          </p:nvPr>
        </p:nvSpPr>
        <p:spPr>
          <a:xfrm>
            <a:off x="993775" y="768350"/>
            <a:ext cx="5114925" cy="3836988"/>
          </a:xfrm>
          <a:ln/>
        </p:spPr>
      </p:sp>
      <p:sp>
        <p:nvSpPr>
          <p:cNvPr id="68612" name="Rectangle 3"/>
          <p:cNvSpPr>
            <a:spLocks noGrp="1" noChangeArrowheads="1"/>
          </p:cNvSpPr>
          <p:nvPr>
            <p:ph type="body" idx="1"/>
          </p:nvPr>
        </p:nvSpPr>
        <p:spPr>
          <a:noFill/>
          <a:ln/>
        </p:spPr>
        <p:txBody>
          <a:bodyPr/>
          <a:lstStyle/>
          <a:p>
            <a:pPr eaLnBrk="1" hangingPunct="1"/>
            <a:endParaRPr lang="en-US" smtClean="0">
              <a:latin typeface="Arial" charset="0"/>
              <a:cs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p>
            <a:fld id="{A917E0F2-E94D-4981-B2AB-6B723D1CC8A5}" type="slidenum">
              <a:rPr lang="fa-IR" smtClean="0">
                <a:latin typeface="Arial" charset="0"/>
                <a:cs typeface="Arial" charset="0"/>
              </a:rPr>
              <a:pPr/>
              <a:t>8</a:t>
            </a:fld>
            <a:endParaRPr lang="en-US" smtClean="0">
              <a:latin typeface="Arial" charset="0"/>
              <a:cs typeface="Arial" charset="0"/>
            </a:endParaRPr>
          </a:p>
        </p:txBody>
      </p:sp>
      <p:sp>
        <p:nvSpPr>
          <p:cNvPr id="69635" name="Rectangle 2"/>
          <p:cNvSpPr>
            <a:spLocks noGrp="1" noRot="1" noChangeAspect="1" noChangeArrowheads="1" noTextEdit="1"/>
          </p:cNvSpPr>
          <p:nvPr>
            <p:ph type="sldImg"/>
          </p:nvPr>
        </p:nvSpPr>
        <p:spPr>
          <a:xfrm>
            <a:off x="993775" y="768350"/>
            <a:ext cx="5114925" cy="3836988"/>
          </a:xfrm>
          <a:ln/>
        </p:spPr>
      </p:sp>
      <p:sp>
        <p:nvSpPr>
          <p:cNvPr id="69636" name="Rectangle 3"/>
          <p:cNvSpPr>
            <a:spLocks noGrp="1" noChangeArrowheads="1"/>
          </p:cNvSpPr>
          <p:nvPr>
            <p:ph type="body" idx="1"/>
          </p:nvPr>
        </p:nvSpPr>
        <p:spPr>
          <a:noFill/>
          <a:ln/>
        </p:spPr>
        <p:txBody>
          <a:bodyPr/>
          <a:lstStyle/>
          <a:p>
            <a:pPr eaLnBrk="1" hangingPunct="1"/>
            <a:endParaRPr lang="en-US" smtClean="0">
              <a:latin typeface="Arial" charset="0"/>
              <a:cs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p>
            <a:fld id="{99430731-3C91-4AAB-BA1D-B31846EEA678}" type="slidenum">
              <a:rPr lang="fa-IR" smtClean="0">
                <a:latin typeface="Arial" charset="0"/>
                <a:cs typeface="Arial" charset="0"/>
              </a:rPr>
              <a:pPr/>
              <a:t>9</a:t>
            </a:fld>
            <a:endParaRPr lang="en-US" smtClean="0">
              <a:latin typeface="Arial" charset="0"/>
              <a:cs typeface="Arial" charset="0"/>
            </a:endParaRPr>
          </a:p>
        </p:txBody>
      </p:sp>
      <p:sp>
        <p:nvSpPr>
          <p:cNvPr id="70659" name="Rectangle 2"/>
          <p:cNvSpPr>
            <a:spLocks noGrp="1" noRot="1" noChangeAspect="1" noChangeArrowheads="1" noTextEdit="1"/>
          </p:cNvSpPr>
          <p:nvPr>
            <p:ph type="sldImg"/>
          </p:nvPr>
        </p:nvSpPr>
        <p:spPr>
          <a:xfrm>
            <a:off x="993775" y="768350"/>
            <a:ext cx="5114925" cy="3836988"/>
          </a:xfrm>
          <a:ln/>
        </p:spPr>
      </p:sp>
      <p:sp>
        <p:nvSpPr>
          <p:cNvPr id="70660" name="Rectangle 3"/>
          <p:cNvSpPr>
            <a:spLocks noGrp="1" noChangeArrowheads="1"/>
          </p:cNvSpPr>
          <p:nvPr>
            <p:ph type="body" idx="1"/>
          </p:nvPr>
        </p:nvSpPr>
        <p:spPr>
          <a:noFill/>
          <a:ln/>
        </p:spPr>
        <p:txBody>
          <a:bodyPr/>
          <a:lstStyle/>
          <a:p>
            <a:pPr eaLnBrk="1" hangingPunct="1"/>
            <a:endParaRPr lang="en-US" smtClean="0">
              <a:latin typeface="Arial" charset="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B0D9D8D9-F16E-4448-A11A-DFC9DADB9940}" type="slidenum">
              <a:rPr lang="fa-IR" smtClean="0"/>
              <a:pPr>
                <a:defRPr/>
              </a:pPr>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F921561-9822-4BF4-B8AC-F107D859344D}" type="slidenum">
              <a:rPr lang="fa-IR"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707F03B-6B15-450B-B4EA-C6719AA09961}" type="slidenum">
              <a:rPr lang="fa-IR" smtClean="0"/>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1066800" y="304800"/>
            <a:ext cx="7543800" cy="1431925"/>
          </a:xfrm>
        </p:spPr>
        <p:txBody>
          <a:bodyPr/>
          <a:lstStyle/>
          <a:p>
            <a:r>
              <a:rPr lang="en-US" smtClean="0"/>
              <a:t>Click to edit Master title style</a:t>
            </a:r>
            <a:endParaRPr lang="fa-IR"/>
          </a:p>
        </p:txBody>
      </p:sp>
      <p:sp>
        <p:nvSpPr>
          <p:cNvPr id="3" name="Content Placeholder 2"/>
          <p:cNvSpPr>
            <a:spLocks noGrp="1"/>
          </p:cNvSpPr>
          <p:nvPr>
            <p:ph sz="half" idx="1"/>
          </p:nvPr>
        </p:nvSpPr>
        <p:spPr>
          <a:xfrm>
            <a:off x="1066800" y="1981200"/>
            <a:ext cx="36957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quarter" idx="2"/>
          </p:nvPr>
        </p:nvSpPr>
        <p:spPr>
          <a:xfrm>
            <a:off x="4914900" y="1981200"/>
            <a:ext cx="36957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Content Placeholder 4"/>
          <p:cNvSpPr>
            <a:spLocks noGrp="1"/>
          </p:cNvSpPr>
          <p:nvPr>
            <p:ph sz="quarter" idx="3"/>
          </p:nvPr>
        </p:nvSpPr>
        <p:spPr>
          <a:xfrm>
            <a:off x="4914900" y="4114800"/>
            <a:ext cx="36957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Rectangle 17"/>
          <p:cNvSpPr>
            <a:spLocks noGrp="1" noChangeArrowheads="1"/>
          </p:cNvSpPr>
          <p:nvPr>
            <p:ph type="dt" sz="half" idx="10"/>
          </p:nvPr>
        </p:nvSpPr>
        <p:spPr>
          <a:ln/>
        </p:spPr>
        <p:txBody>
          <a:bodyPr/>
          <a:lstStyle>
            <a:lvl1pPr>
              <a:defRPr/>
            </a:lvl1pPr>
          </a:lstStyle>
          <a:p>
            <a:pPr>
              <a:defRPr/>
            </a:pPr>
            <a:endParaRPr lang="en-US"/>
          </a:p>
        </p:txBody>
      </p:sp>
      <p:sp>
        <p:nvSpPr>
          <p:cNvPr id="7" name="Rectangle 18"/>
          <p:cNvSpPr>
            <a:spLocks noGrp="1" noChangeArrowheads="1"/>
          </p:cNvSpPr>
          <p:nvPr>
            <p:ph type="ftr" sz="quarter" idx="11"/>
          </p:nvPr>
        </p:nvSpPr>
        <p:spPr>
          <a:ln/>
        </p:spPr>
        <p:txBody>
          <a:bodyPr/>
          <a:lstStyle>
            <a:lvl1pPr>
              <a:defRPr/>
            </a:lvl1pPr>
          </a:lstStyle>
          <a:p>
            <a:pPr>
              <a:defRPr/>
            </a:pPr>
            <a:endParaRPr lang="en-US"/>
          </a:p>
        </p:txBody>
      </p:sp>
      <p:sp>
        <p:nvSpPr>
          <p:cNvPr id="8" name="Rectangle 19"/>
          <p:cNvSpPr>
            <a:spLocks noGrp="1" noChangeArrowheads="1"/>
          </p:cNvSpPr>
          <p:nvPr>
            <p:ph type="sldNum" sz="quarter" idx="12"/>
          </p:nvPr>
        </p:nvSpPr>
        <p:spPr>
          <a:ln/>
        </p:spPr>
        <p:txBody>
          <a:bodyPr/>
          <a:lstStyle>
            <a:lvl1pPr>
              <a:defRPr/>
            </a:lvl1pPr>
          </a:lstStyle>
          <a:p>
            <a:pPr>
              <a:defRPr/>
            </a:pPr>
            <a:fld id="{12C95EA1-A327-430A-9B6B-1C74655D8793}" type="slidenum">
              <a:rPr lang="fa-IR"/>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E2FB85B-67B1-43E0-A81F-AD8ABF2D4FC4}" type="slidenum">
              <a:rPr lang="fa-IR"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70DA061F-828E-40FC-8654-A27FC757DF94}" type="slidenum">
              <a:rPr lang="fa-IR" smtClean="0"/>
              <a:pPr>
                <a:defRPr/>
              </a:pPr>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E5AA59A7-B7DD-4410-9FBB-3ED746AA4EF5}" type="slidenum">
              <a:rPr lang="fa-IR"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00C40246-7241-46A5-B6AE-57E0C9D5421B}" type="slidenum">
              <a:rPr lang="fa-IR" smtClean="0"/>
              <a:pPr>
                <a:defRPr/>
              </a:pPr>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47BDC1D3-895A-4CA3-B69C-F3552FC271BC}" type="slidenum">
              <a:rPr lang="fa-IR"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7D7B8A6D-37B7-4E46-A18D-76532851CBA4}" type="slidenum">
              <a:rPr lang="fa-IR"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en-US" smtClean="0"/>
              <a:t>Click to edit Master title style</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8B3B8570-1D7E-4908-8D27-BC4DB6013252}" type="slidenum">
              <a:rPr lang="fa-IR" smtClean="0"/>
              <a:pPr>
                <a:defRPr/>
              </a:pPr>
              <a:t>‹#›</a:t>
            </a:fld>
            <a:endParaRPr lang="en-US"/>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en-US" smtClean="0"/>
              <a:t>Click to edit Master title style</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CDDD7640-6A7A-43D2-878F-BE87A062B99C}" type="slidenum">
              <a:rPr lang="fa-IR"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pPr>
              <a:defRPr/>
            </a:pPr>
            <a:endParaRPr lang="en-US"/>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pPr>
              <a:defRPr/>
            </a:pPr>
            <a:endParaRPr lang="en-US"/>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pPr>
              <a:defRPr/>
            </a:pPr>
            <a:fld id="{A7940CCB-A118-4F60-8A56-507704C4DAA2}" type="slidenum">
              <a:rPr lang="fa-IR" smtClean="0"/>
              <a:pPr>
                <a:defRPr/>
              </a:pPr>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72" r:id="rId1"/>
    <p:sldLayoutId id="2147483773" r:id="rId2"/>
    <p:sldLayoutId id="2147483774" r:id="rId3"/>
    <p:sldLayoutId id="2147483775" r:id="rId4"/>
    <p:sldLayoutId id="2147483776" r:id="rId5"/>
    <p:sldLayoutId id="2147483777" r:id="rId6"/>
    <p:sldLayoutId id="2147483778" r:id="rId7"/>
    <p:sldLayoutId id="2147483779" r:id="rId8"/>
    <p:sldLayoutId id="2147483780" r:id="rId9"/>
    <p:sldLayoutId id="2147483781" r:id="rId10"/>
    <p:sldLayoutId id="2147483782" r:id="rId11"/>
    <p:sldLayoutId id="2147483784" r:id="rId12"/>
  </p:sldLayoutIdLst>
  <p:txStyles>
    <p:titleStyle>
      <a:lvl1pPr algn="l" defTabSz="914400" rtl="1" eaLnBrk="1" latinLnBrk="0" hangingPunct="1">
        <a:spcBef>
          <a:spcPct val="0"/>
        </a:spcBef>
        <a:buNone/>
        <a:defRPr sz="5400" kern="1200">
          <a:solidFill>
            <a:schemeClr val="tx1">
              <a:lumMod val="85000"/>
              <a:lumOff val="1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74320" indent="-274320" algn="r" defTabSz="914400" rtl="1"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r" defTabSz="914400" rtl="1"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r" defTabSz="914400" rtl="1"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r" defTabSz="914400" rtl="1"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r" defTabSz="914400" rtl="1"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r" defTabSz="914400" rtl="1"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r" defTabSz="914400" rtl="1"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r" defTabSz="914400" rtl="1"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r" defTabSz="914400" rtl="1"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4"/>
          <p:cNvSpPr>
            <a:spLocks noChangeArrowheads="1"/>
          </p:cNvSpPr>
          <p:nvPr/>
        </p:nvSpPr>
        <p:spPr bwMode="auto">
          <a:xfrm>
            <a:off x="395536" y="1484784"/>
            <a:ext cx="8064500" cy="3416320"/>
          </a:xfrm>
          <a:prstGeom prst="rect">
            <a:avLst/>
          </a:prstGeom>
          <a:noFill/>
          <a:ln w="9525">
            <a:noFill/>
            <a:miter lim="800000"/>
            <a:headEnd/>
            <a:tailEnd/>
          </a:ln>
        </p:spPr>
        <p:txBody>
          <a:bodyPr anchor="ctr">
            <a:spAutoFit/>
          </a:bodyPr>
          <a:lstStyle/>
          <a:p>
            <a:pPr algn="ctr" rtl="1"/>
            <a:r>
              <a:rPr lang="ar-SA" sz="7200" dirty="0">
                <a:solidFill>
                  <a:schemeClr val="hlink"/>
                </a:solidFill>
                <a:effectLst>
                  <a:outerShdw blurRad="38100" dist="38100" dir="2700000" algn="tl">
                    <a:srgbClr val="000000">
                      <a:alpha val="43137"/>
                    </a:srgbClr>
                  </a:outerShdw>
                </a:effectLst>
                <a:cs typeface="IranNastaliq" pitchFamily="18" charset="0"/>
              </a:rPr>
              <a:t>آشنا</a:t>
            </a:r>
            <a:r>
              <a:rPr lang="fa-IR" sz="7200" dirty="0">
                <a:solidFill>
                  <a:schemeClr val="hlink"/>
                </a:solidFill>
                <a:effectLst>
                  <a:outerShdw blurRad="38100" dist="38100" dir="2700000" algn="tl">
                    <a:srgbClr val="000000">
                      <a:alpha val="43137"/>
                    </a:srgbClr>
                  </a:outerShdw>
                </a:effectLst>
                <a:cs typeface="IranNastaliq" pitchFamily="18" charset="0"/>
              </a:rPr>
              <a:t>ي</a:t>
            </a:r>
            <a:r>
              <a:rPr lang="ar-SA" sz="7200" dirty="0">
                <a:solidFill>
                  <a:schemeClr val="hlink"/>
                </a:solidFill>
                <a:effectLst>
                  <a:outerShdw blurRad="38100" dist="38100" dir="2700000" algn="tl">
                    <a:srgbClr val="000000">
                      <a:alpha val="43137"/>
                    </a:srgbClr>
                  </a:outerShdw>
                </a:effectLst>
                <a:cs typeface="IranNastaliq" pitchFamily="18" charset="0"/>
              </a:rPr>
              <a:t>ي با بورس اوراق بهادار</a:t>
            </a:r>
            <a:endParaRPr lang="fa-IR" sz="7200" dirty="0">
              <a:solidFill>
                <a:schemeClr val="hlink"/>
              </a:solidFill>
              <a:effectLst>
                <a:outerShdw blurRad="38100" dist="38100" dir="2700000" algn="tl">
                  <a:srgbClr val="000000">
                    <a:alpha val="43137"/>
                  </a:srgbClr>
                </a:outerShdw>
              </a:effectLst>
              <a:cs typeface="IranNastaliq" pitchFamily="18" charset="0"/>
            </a:endParaRPr>
          </a:p>
          <a:p>
            <a:pPr algn="ctr" rtl="1"/>
            <a:r>
              <a:rPr lang="ar-SA" sz="7200" dirty="0">
                <a:solidFill>
                  <a:schemeClr val="hlink"/>
                </a:solidFill>
                <a:effectLst>
                  <a:outerShdw blurRad="38100" dist="38100" dir="2700000" algn="tl">
                    <a:srgbClr val="000000">
                      <a:alpha val="43137"/>
                    </a:srgbClr>
                  </a:outerShdw>
                </a:effectLst>
              </a:rPr>
              <a:t>‌</a:t>
            </a:r>
            <a:r>
              <a:rPr lang="ar-SA" sz="7200" dirty="0">
                <a:solidFill>
                  <a:schemeClr val="hlink"/>
                </a:solidFill>
                <a:effectLst>
                  <a:outerShdw blurRad="38100" dist="38100" dir="2700000" algn="tl">
                    <a:srgbClr val="000000">
                      <a:alpha val="43137"/>
                    </a:srgbClr>
                  </a:outerShdw>
                </a:effectLst>
                <a:cs typeface="IranNastaliq" pitchFamily="18" charset="0"/>
              </a:rPr>
              <a:t>و </a:t>
            </a:r>
            <a:endParaRPr lang="fa-IR" sz="7200" dirty="0">
              <a:solidFill>
                <a:schemeClr val="hlink"/>
              </a:solidFill>
              <a:effectLst>
                <a:outerShdw blurRad="38100" dist="38100" dir="2700000" algn="tl">
                  <a:srgbClr val="000000">
                    <a:alpha val="43137"/>
                  </a:srgbClr>
                </a:outerShdw>
              </a:effectLst>
              <a:cs typeface="IranNastaliq" pitchFamily="18" charset="0"/>
            </a:endParaRPr>
          </a:p>
          <a:p>
            <a:pPr algn="ctr" rtl="1"/>
            <a:r>
              <a:rPr lang="ar-SA" sz="7200" dirty="0">
                <a:solidFill>
                  <a:schemeClr val="hlink"/>
                </a:solidFill>
                <a:effectLst>
                  <a:outerShdw blurRad="38100" dist="38100" dir="2700000" algn="tl">
                    <a:srgbClr val="000000">
                      <a:alpha val="43137"/>
                    </a:srgbClr>
                  </a:outerShdw>
                </a:effectLst>
                <a:cs typeface="IranNastaliq" pitchFamily="18" charset="0"/>
              </a:rPr>
              <a:t>نحوه سرما</a:t>
            </a:r>
            <a:r>
              <a:rPr lang="fa-IR" sz="7200" dirty="0">
                <a:solidFill>
                  <a:schemeClr val="hlink"/>
                </a:solidFill>
                <a:effectLst>
                  <a:outerShdw blurRad="38100" dist="38100" dir="2700000" algn="tl">
                    <a:srgbClr val="000000">
                      <a:alpha val="43137"/>
                    </a:srgbClr>
                  </a:outerShdw>
                </a:effectLst>
                <a:cs typeface="IranNastaliq" pitchFamily="18" charset="0"/>
              </a:rPr>
              <a:t>ي</a:t>
            </a:r>
            <a:r>
              <a:rPr lang="ar-SA" sz="7200" dirty="0">
                <a:solidFill>
                  <a:schemeClr val="hlink"/>
                </a:solidFill>
                <a:effectLst>
                  <a:outerShdw blurRad="38100" dist="38100" dir="2700000" algn="tl">
                    <a:srgbClr val="000000">
                      <a:alpha val="43137"/>
                    </a:srgbClr>
                  </a:outerShdw>
                </a:effectLst>
                <a:cs typeface="IranNastaliq" pitchFamily="18" charset="0"/>
              </a:rPr>
              <a:t>ه گذاري در آن</a:t>
            </a:r>
            <a:r>
              <a:rPr lang="en-US" sz="7200" dirty="0">
                <a:solidFill>
                  <a:schemeClr val="folHlink"/>
                </a:solidFill>
              </a:rPr>
              <a:t> </a:t>
            </a:r>
          </a:p>
        </p:txBody>
      </p:sp>
      <p:sp>
        <p:nvSpPr>
          <p:cNvPr id="6147" name="Text Box 6"/>
          <p:cNvSpPr txBox="1">
            <a:spLocks noChangeArrowheads="1"/>
          </p:cNvSpPr>
          <p:nvPr/>
        </p:nvSpPr>
        <p:spPr bwMode="auto">
          <a:xfrm>
            <a:off x="2843213" y="549275"/>
            <a:ext cx="1944687" cy="366713"/>
          </a:xfrm>
          <a:prstGeom prst="rect">
            <a:avLst/>
          </a:prstGeom>
          <a:noFill/>
          <a:ln w="9525">
            <a:noFill/>
            <a:miter lim="800000"/>
            <a:headEnd/>
            <a:tailEnd/>
          </a:ln>
        </p:spPr>
        <p:txBody>
          <a:bodyPr>
            <a:spAutoFit/>
          </a:bodyPr>
          <a:lstStyle/>
          <a:p>
            <a:pPr>
              <a:spcBef>
                <a:spcPct val="50000"/>
              </a:spcBef>
            </a:pPr>
            <a:endParaRPr lang="en-US"/>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ChangeArrowheads="1"/>
          </p:cNvSpPr>
          <p:nvPr/>
        </p:nvSpPr>
        <p:spPr bwMode="auto">
          <a:xfrm>
            <a:off x="1835150" y="981075"/>
            <a:ext cx="4897438" cy="641350"/>
          </a:xfrm>
          <a:prstGeom prst="rect">
            <a:avLst/>
          </a:prstGeom>
          <a:noFill/>
          <a:ln w="9525">
            <a:noFill/>
            <a:miter lim="800000"/>
            <a:headEnd/>
            <a:tailEnd/>
          </a:ln>
          <a:effectLst/>
        </p:spPr>
        <p:txBody>
          <a:bodyPr anchor="ctr">
            <a:spAutoFit/>
          </a:bodyPr>
          <a:lstStyle/>
          <a:p>
            <a:pPr algn="ctr" rtl="1">
              <a:defRPr/>
            </a:pPr>
            <a:r>
              <a:rPr lang="ar-SA" sz="3600" b="1">
                <a:solidFill>
                  <a:schemeClr val="hlink"/>
                </a:solidFill>
                <a:effectLst>
                  <a:outerShdw blurRad="38100" dist="38100" dir="2700000" algn="tl">
                    <a:srgbClr val="000000"/>
                  </a:outerShdw>
                </a:effectLst>
                <a:cs typeface="Koodak" pitchFamily="2" charset="-78"/>
              </a:rPr>
              <a:t>واسطه</a:t>
            </a:r>
            <a:r>
              <a:rPr lang="ar-SA" sz="3600" b="1">
                <a:solidFill>
                  <a:schemeClr val="hlink"/>
                </a:solidFill>
                <a:effectLst>
                  <a:outerShdw blurRad="38100" dist="38100" dir="2700000" algn="tl">
                    <a:srgbClr val="000000"/>
                  </a:outerShdw>
                </a:effectLst>
                <a:cs typeface="Arial" pitchFamily="34" charset="0"/>
              </a:rPr>
              <a:t>‌</a:t>
            </a:r>
            <a:r>
              <a:rPr lang="ar-SA" sz="3600" b="1">
                <a:solidFill>
                  <a:schemeClr val="hlink"/>
                </a:solidFill>
                <a:effectLst>
                  <a:outerShdw blurRad="38100" dist="38100" dir="2700000" algn="tl">
                    <a:srgbClr val="000000"/>
                  </a:outerShdw>
                </a:effectLst>
                <a:cs typeface="Koodak" pitchFamily="2" charset="-78"/>
              </a:rPr>
              <a:t>هاي مالي</a:t>
            </a:r>
          </a:p>
        </p:txBody>
      </p:sp>
      <p:sp>
        <p:nvSpPr>
          <p:cNvPr id="15363" name="Rectangle 3"/>
          <p:cNvSpPr>
            <a:spLocks noChangeArrowheads="1"/>
          </p:cNvSpPr>
          <p:nvPr/>
        </p:nvSpPr>
        <p:spPr bwMode="auto">
          <a:xfrm>
            <a:off x="250825" y="2462213"/>
            <a:ext cx="8208963" cy="2282825"/>
          </a:xfrm>
          <a:prstGeom prst="rect">
            <a:avLst/>
          </a:prstGeom>
          <a:noFill/>
          <a:ln w="9525">
            <a:noFill/>
            <a:miter lim="800000"/>
            <a:headEnd/>
            <a:tailEnd/>
          </a:ln>
        </p:spPr>
        <p:txBody>
          <a:bodyPr anchor="ctr">
            <a:spAutoFit/>
          </a:bodyPr>
          <a:lstStyle/>
          <a:p>
            <a:pPr marL="342900" indent="-342900" algn="just" rtl="1">
              <a:tabLst>
                <a:tab pos="457200" algn="l"/>
              </a:tabLst>
            </a:pPr>
            <a:r>
              <a:rPr lang="ar-SA" sz="2400" b="1">
                <a:solidFill>
                  <a:schemeClr val="accent1"/>
                </a:solidFill>
                <a:cs typeface="Koodak" pitchFamily="2" charset="-78"/>
              </a:rPr>
              <a:t>تمام شرکتها و فعال</a:t>
            </a:r>
            <a:r>
              <a:rPr lang="fa-IR" sz="2400" b="1">
                <a:solidFill>
                  <a:schemeClr val="accent1"/>
                </a:solidFill>
                <a:cs typeface="Koodak" pitchFamily="2" charset="-78"/>
              </a:rPr>
              <a:t>ي</a:t>
            </a:r>
            <a:r>
              <a:rPr lang="ar-SA" sz="2400" b="1">
                <a:solidFill>
                  <a:schemeClr val="accent1"/>
                </a:solidFill>
                <a:cs typeface="Koodak" pitchFamily="2" charset="-78"/>
              </a:rPr>
              <a:t>ن بازارهاي مالي را مي</a:t>
            </a:r>
            <a:r>
              <a:rPr lang="ar-SA" sz="2400" b="1">
                <a:solidFill>
                  <a:schemeClr val="accent1"/>
                </a:solidFill>
              </a:rPr>
              <a:t>‌</a:t>
            </a:r>
            <a:r>
              <a:rPr lang="ar-SA" sz="2400" b="1">
                <a:solidFill>
                  <a:schemeClr val="accent1"/>
                </a:solidFill>
                <a:cs typeface="Koodak" pitchFamily="2" charset="-78"/>
              </a:rPr>
              <a:t>توان</a:t>
            </a:r>
            <a:r>
              <a:rPr lang="fa-IR" sz="2400" b="1">
                <a:solidFill>
                  <a:schemeClr val="accent1"/>
                </a:solidFill>
                <a:cs typeface="Koodak" pitchFamily="2" charset="-78"/>
              </a:rPr>
              <a:t> </a:t>
            </a:r>
            <a:r>
              <a:rPr lang="ar-SA" sz="2400" b="1">
                <a:solidFill>
                  <a:schemeClr val="accent1"/>
                </a:solidFill>
                <a:cs typeface="Koodak" pitchFamily="2" charset="-78"/>
              </a:rPr>
              <a:t>واسطه</a:t>
            </a:r>
            <a:r>
              <a:rPr lang="ar-SA" sz="2400" b="1">
                <a:solidFill>
                  <a:schemeClr val="accent1"/>
                </a:solidFill>
              </a:rPr>
              <a:t>‌</a:t>
            </a:r>
            <a:r>
              <a:rPr lang="ar-SA" sz="2400" b="1">
                <a:solidFill>
                  <a:schemeClr val="accent1"/>
                </a:solidFill>
                <a:cs typeface="Koodak" pitchFamily="2" charset="-78"/>
              </a:rPr>
              <a:t>هاي</a:t>
            </a:r>
            <a:r>
              <a:rPr lang="fa-IR" sz="2400" b="1">
                <a:solidFill>
                  <a:schemeClr val="accent1"/>
                </a:solidFill>
                <a:cs typeface="Koodak" pitchFamily="2" charset="-78"/>
              </a:rPr>
              <a:t> </a:t>
            </a:r>
            <a:r>
              <a:rPr lang="ar-SA" sz="2400" b="1">
                <a:solidFill>
                  <a:schemeClr val="accent1"/>
                </a:solidFill>
                <a:cs typeface="Koodak" pitchFamily="2" charset="-78"/>
              </a:rPr>
              <a:t>مالي </a:t>
            </a:r>
            <a:r>
              <a:rPr lang="fa-IR" sz="2400" b="1">
                <a:solidFill>
                  <a:schemeClr val="accent1"/>
                </a:solidFill>
                <a:cs typeface="Koodak" pitchFamily="2" charset="-78"/>
              </a:rPr>
              <a:t>ناميد</a:t>
            </a:r>
            <a:r>
              <a:rPr lang="ar-SA" sz="2400" b="1">
                <a:solidFill>
                  <a:schemeClr val="accent1"/>
                </a:solidFill>
                <a:cs typeface="Koodak" pitchFamily="2" charset="-78"/>
              </a:rPr>
              <a:t>.</a:t>
            </a:r>
            <a:endParaRPr lang="fa-IR" sz="2400" b="1">
              <a:solidFill>
                <a:schemeClr val="accent1"/>
              </a:solidFill>
              <a:cs typeface="Koodak" pitchFamily="2" charset="-78"/>
            </a:endParaRPr>
          </a:p>
          <a:p>
            <a:pPr marL="342900" indent="-342900" algn="just" rtl="1">
              <a:tabLst>
                <a:tab pos="457200" algn="l"/>
              </a:tabLst>
            </a:pPr>
            <a:endParaRPr lang="fa-IR" sz="2400" b="1">
              <a:solidFill>
                <a:schemeClr val="accent1"/>
              </a:solidFill>
              <a:cs typeface="Koodak" pitchFamily="2" charset="-78"/>
            </a:endParaRPr>
          </a:p>
          <a:p>
            <a:pPr marL="342900" indent="-342900" algn="just" rtl="1">
              <a:tabLst>
                <a:tab pos="457200" algn="l"/>
              </a:tabLst>
            </a:pPr>
            <a:r>
              <a:rPr lang="ar-SA" sz="2400" b="1">
                <a:solidFill>
                  <a:schemeClr val="accent1"/>
                </a:solidFill>
                <a:cs typeface="Koodak" pitchFamily="2" charset="-78"/>
              </a:rPr>
              <a:t> به طور کلي مي</a:t>
            </a:r>
            <a:r>
              <a:rPr lang="ar-SA" sz="2400" b="1">
                <a:solidFill>
                  <a:schemeClr val="accent1"/>
                </a:solidFill>
              </a:rPr>
              <a:t>‌</a:t>
            </a:r>
            <a:r>
              <a:rPr lang="ar-SA" sz="2400" b="1">
                <a:solidFill>
                  <a:schemeClr val="accent1"/>
                </a:solidFill>
                <a:cs typeface="Koodak" pitchFamily="2" charset="-78"/>
              </a:rPr>
              <a:t>توان</a:t>
            </a:r>
            <a:r>
              <a:rPr lang="fa-IR" sz="2400" b="1">
                <a:solidFill>
                  <a:schemeClr val="accent1"/>
                </a:solidFill>
                <a:cs typeface="Koodak" pitchFamily="2" charset="-78"/>
              </a:rPr>
              <a:t> </a:t>
            </a:r>
            <a:r>
              <a:rPr lang="ar-SA" sz="2400" b="1">
                <a:solidFill>
                  <a:schemeClr val="accent1"/>
                </a:solidFill>
                <a:cs typeface="Koodak" pitchFamily="2" charset="-78"/>
              </a:rPr>
              <a:t>واسطه</a:t>
            </a:r>
            <a:r>
              <a:rPr lang="ar-SA" sz="2400" b="1">
                <a:solidFill>
                  <a:schemeClr val="accent1"/>
                </a:solidFill>
              </a:rPr>
              <a:t>‌</a:t>
            </a:r>
            <a:r>
              <a:rPr lang="ar-SA" sz="2400" b="1">
                <a:solidFill>
                  <a:schemeClr val="accent1"/>
                </a:solidFill>
                <a:cs typeface="Koodak" pitchFamily="2" charset="-78"/>
              </a:rPr>
              <a:t>هاي مالي را به شکل ز</a:t>
            </a:r>
            <a:r>
              <a:rPr lang="fa-IR" sz="2400" b="1">
                <a:solidFill>
                  <a:schemeClr val="accent1"/>
                </a:solidFill>
                <a:cs typeface="Koodak" pitchFamily="2" charset="-78"/>
              </a:rPr>
              <a:t>ي</a:t>
            </a:r>
            <a:r>
              <a:rPr lang="ar-SA" sz="2400" b="1">
                <a:solidFill>
                  <a:schemeClr val="accent1"/>
                </a:solidFill>
                <a:cs typeface="Koodak" pitchFamily="2" charset="-78"/>
              </a:rPr>
              <a:t>ر طبقه</a:t>
            </a:r>
            <a:r>
              <a:rPr lang="ar-SA" sz="2400" b="1">
                <a:solidFill>
                  <a:schemeClr val="accent1"/>
                </a:solidFill>
              </a:rPr>
              <a:t>‌</a:t>
            </a:r>
            <a:r>
              <a:rPr lang="ar-SA" sz="2400" b="1">
                <a:solidFill>
                  <a:schemeClr val="accent1"/>
                </a:solidFill>
                <a:cs typeface="Koodak" pitchFamily="2" charset="-78"/>
              </a:rPr>
              <a:t>بندي کرد</a:t>
            </a:r>
            <a:r>
              <a:rPr lang="fa-IR" sz="2400" b="1">
                <a:solidFill>
                  <a:schemeClr val="accent1"/>
                </a:solidFill>
                <a:cs typeface="Koodak" pitchFamily="2" charset="-78"/>
              </a:rPr>
              <a:t>:</a:t>
            </a:r>
          </a:p>
          <a:p>
            <a:pPr marL="342900" indent="-342900" algn="just" rtl="1">
              <a:tabLst>
                <a:tab pos="457200" algn="l"/>
              </a:tabLst>
            </a:pPr>
            <a:r>
              <a:rPr lang="fa-IR" sz="2400" b="1">
                <a:solidFill>
                  <a:schemeClr val="accent1"/>
                </a:solidFill>
                <a:cs typeface="Koodak" pitchFamily="2" charset="-78"/>
              </a:rPr>
              <a:t>1)</a:t>
            </a:r>
            <a:r>
              <a:rPr lang="ar-SA" sz="2400" b="1">
                <a:solidFill>
                  <a:schemeClr val="accent1"/>
                </a:solidFill>
                <a:cs typeface="Koodak" pitchFamily="2" charset="-78"/>
              </a:rPr>
              <a:t>واسطه</a:t>
            </a:r>
            <a:r>
              <a:rPr lang="ar-SA" sz="2400" b="1">
                <a:solidFill>
                  <a:schemeClr val="accent1"/>
                </a:solidFill>
              </a:rPr>
              <a:t>‌</a:t>
            </a:r>
            <a:r>
              <a:rPr lang="ar-SA" sz="2400" b="1">
                <a:solidFill>
                  <a:schemeClr val="accent1"/>
                </a:solidFill>
                <a:cs typeface="Koodak" pitchFamily="2" charset="-78"/>
              </a:rPr>
              <a:t>هاي مالي بانکي (بانکهاي سپرده پذ</a:t>
            </a:r>
            <a:r>
              <a:rPr lang="fa-IR" sz="2400" b="1">
                <a:solidFill>
                  <a:schemeClr val="accent1"/>
                </a:solidFill>
                <a:cs typeface="Koodak" pitchFamily="2" charset="-78"/>
              </a:rPr>
              <a:t>ي</a:t>
            </a:r>
            <a:r>
              <a:rPr lang="ar-SA" sz="2400" b="1">
                <a:solidFill>
                  <a:schemeClr val="accent1"/>
                </a:solidFill>
                <a:cs typeface="Koodak" pitchFamily="2" charset="-78"/>
              </a:rPr>
              <a:t>ر)</a:t>
            </a:r>
            <a:endParaRPr lang="en-US" sz="2400" b="1">
              <a:solidFill>
                <a:schemeClr val="accent1"/>
              </a:solidFill>
              <a:cs typeface="Koodak" pitchFamily="2" charset="-78"/>
            </a:endParaRPr>
          </a:p>
          <a:p>
            <a:pPr marL="342900" indent="-342900" algn="just" rtl="1">
              <a:tabLst>
                <a:tab pos="457200" algn="l"/>
              </a:tabLst>
            </a:pPr>
            <a:r>
              <a:rPr lang="fa-IR" sz="2400" b="1">
                <a:solidFill>
                  <a:schemeClr val="accent1"/>
                </a:solidFill>
                <a:cs typeface="Koodak" pitchFamily="2" charset="-78"/>
              </a:rPr>
              <a:t>2)</a:t>
            </a:r>
            <a:r>
              <a:rPr lang="ar-SA" sz="2400" b="1">
                <a:solidFill>
                  <a:schemeClr val="accent1"/>
                </a:solidFill>
                <a:cs typeface="Koodak" pitchFamily="2" charset="-78"/>
              </a:rPr>
              <a:t>واسطه</a:t>
            </a:r>
            <a:r>
              <a:rPr lang="ar-SA" sz="2400" b="1">
                <a:solidFill>
                  <a:schemeClr val="accent1"/>
                </a:solidFill>
              </a:rPr>
              <a:t>‌</a:t>
            </a:r>
            <a:r>
              <a:rPr lang="ar-SA" sz="2400" b="1">
                <a:solidFill>
                  <a:schemeClr val="accent1"/>
                </a:solidFill>
                <a:cs typeface="Koodak" pitchFamily="2" charset="-78"/>
              </a:rPr>
              <a:t>هاي مالي غ</a:t>
            </a:r>
            <a:r>
              <a:rPr lang="fa-IR" sz="2400" b="1">
                <a:solidFill>
                  <a:schemeClr val="accent1"/>
                </a:solidFill>
                <a:cs typeface="Koodak" pitchFamily="2" charset="-78"/>
              </a:rPr>
              <a:t>ي</a:t>
            </a:r>
            <a:r>
              <a:rPr lang="ar-SA" sz="2400" b="1">
                <a:solidFill>
                  <a:schemeClr val="accent1"/>
                </a:solidFill>
                <a:cs typeface="Koodak" pitchFamily="2" charset="-78"/>
              </a:rPr>
              <a:t>ربانکي</a:t>
            </a:r>
            <a:endParaRPr lang="en-US" sz="2400" b="1">
              <a:solidFill>
                <a:schemeClr val="accent1"/>
              </a:solidFill>
              <a:cs typeface="Koodak" pitchFamily="2" charset="-78"/>
            </a:endParaRPr>
          </a:p>
          <a:p>
            <a:pPr marL="342900" indent="-342900" algn="just" rtl="1">
              <a:tabLst>
                <a:tab pos="457200" algn="l"/>
              </a:tabLst>
            </a:pPr>
            <a:r>
              <a:rPr lang="fa-IR" sz="2400" b="1">
                <a:solidFill>
                  <a:schemeClr val="accent1"/>
                </a:solidFill>
                <a:cs typeface="Koodak" pitchFamily="2" charset="-78"/>
              </a:rPr>
              <a:t>3)</a:t>
            </a:r>
            <a:r>
              <a:rPr lang="ar-SA" sz="2400" b="1">
                <a:solidFill>
                  <a:schemeClr val="accent1"/>
                </a:solidFill>
                <a:cs typeface="Koodak" pitchFamily="2" charset="-78"/>
              </a:rPr>
              <a:t>سا</a:t>
            </a:r>
            <a:r>
              <a:rPr lang="fa-IR" sz="2400" b="1">
                <a:solidFill>
                  <a:schemeClr val="accent1"/>
                </a:solidFill>
                <a:cs typeface="Koodak" pitchFamily="2" charset="-78"/>
              </a:rPr>
              <a:t>ي</a:t>
            </a:r>
            <a:r>
              <a:rPr lang="ar-SA" sz="2400" b="1">
                <a:solidFill>
                  <a:schemeClr val="accent1"/>
                </a:solidFill>
                <a:cs typeface="Koodak" pitchFamily="2" charset="-78"/>
              </a:rPr>
              <a:t>ر موسسات ارائه کننده خدمات مالي</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ChangeArrowheads="1"/>
          </p:cNvSpPr>
          <p:nvPr/>
        </p:nvSpPr>
        <p:spPr bwMode="auto">
          <a:xfrm>
            <a:off x="2376488" y="908050"/>
            <a:ext cx="4113212" cy="641350"/>
          </a:xfrm>
          <a:prstGeom prst="rect">
            <a:avLst/>
          </a:prstGeom>
          <a:noFill/>
          <a:ln w="9525">
            <a:noFill/>
            <a:miter lim="800000"/>
            <a:headEnd/>
            <a:tailEnd/>
          </a:ln>
          <a:effectLst/>
        </p:spPr>
        <p:txBody>
          <a:bodyPr wrap="none" anchor="ctr">
            <a:spAutoFit/>
          </a:bodyPr>
          <a:lstStyle/>
          <a:p>
            <a:pPr algn="r" rtl="1">
              <a:defRPr/>
            </a:pPr>
            <a:r>
              <a:rPr lang="ar-SA" sz="3600" b="1">
                <a:solidFill>
                  <a:schemeClr val="hlink"/>
                </a:solidFill>
                <a:effectLst>
                  <a:outerShdw blurRad="38100" dist="38100" dir="2700000" algn="tl">
                    <a:srgbClr val="000000"/>
                  </a:outerShdw>
                </a:effectLst>
                <a:cs typeface="Koodak" pitchFamily="2" charset="-78"/>
              </a:rPr>
              <a:t>واسطه</a:t>
            </a:r>
            <a:r>
              <a:rPr lang="ar-SA" sz="3600" b="1">
                <a:solidFill>
                  <a:schemeClr val="hlink"/>
                </a:solidFill>
                <a:effectLst>
                  <a:outerShdw blurRad="38100" dist="38100" dir="2700000" algn="tl">
                    <a:srgbClr val="000000"/>
                  </a:outerShdw>
                </a:effectLst>
                <a:cs typeface="Arial" pitchFamily="34" charset="0"/>
              </a:rPr>
              <a:t>‌</a:t>
            </a:r>
            <a:r>
              <a:rPr lang="ar-SA" sz="3600" b="1">
                <a:solidFill>
                  <a:schemeClr val="hlink"/>
                </a:solidFill>
                <a:effectLst>
                  <a:outerShdw blurRad="38100" dist="38100" dir="2700000" algn="tl">
                    <a:srgbClr val="000000"/>
                  </a:outerShdw>
                </a:effectLst>
                <a:cs typeface="Koodak" pitchFamily="2" charset="-78"/>
              </a:rPr>
              <a:t>هاي مالي غ</a:t>
            </a:r>
            <a:r>
              <a:rPr lang="fa-IR" sz="3600" b="1">
                <a:solidFill>
                  <a:schemeClr val="hlink"/>
                </a:solidFill>
                <a:effectLst>
                  <a:outerShdw blurRad="38100" dist="38100" dir="2700000" algn="tl">
                    <a:srgbClr val="000000"/>
                  </a:outerShdw>
                </a:effectLst>
                <a:cs typeface="Koodak" pitchFamily="2" charset="-78"/>
              </a:rPr>
              <a:t>ي</a:t>
            </a:r>
            <a:r>
              <a:rPr lang="ar-SA" sz="3600" b="1">
                <a:solidFill>
                  <a:schemeClr val="hlink"/>
                </a:solidFill>
                <a:effectLst>
                  <a:outerShdw blurRad="38100" dist="38100" dir="2700000" algn="tl">
                    <a:srgbClr val="000000"/>
                  </a:outerShdw>
                </a:effectLst>
                <a:cs typeface="Koodak" pitchFamily="2" charset="-78"/>
              </a:rPr>
              <a:t>ربانکي</a:t>
            </a:r>
            <a:r>
              <a:rPr lang="en-US" sz="3600">
                <a:cs typeface="Koodak" pitchFamily="2" charset="-78"/>
              </a:rPr>
              <a:t> </a:t>
            </a:r>
          </a:p>
        </p:txBody>
      </p:sp>
      <p:sp>
        <p:nvSpPr>
          <p:cNvPr id="16387" name="Rectangle 3"/>
          <p:cNvSpPr>
            <a:spLocks noChangeArrowheads="1"/>
          </p:cNvSpPr>
          <p:nvPr/>
        </p:nvSpPr>
        <p:spPr bwMode="auto">
          <a:xfrm>
            <a:off x="684213" y="2203450"/>
            <a:ext cx="7920037" cy="3386138"/>
          </a:xfrm>
          <a:prstGeom prst="rect">
            <a:avLst/>
          </a:prstGeom>
          <a:noFill/>
          <a:ln w="9525">
            <a:noFill/>
            <a:miter lim="800000"/>
            <a:headEnd/>
            <a:tailEnd/>
          </a:ln>
        </p:spPr>
        <p:txBody>
          <a:bodyPr anchor="ctr">
            <a:spAutoFit/>
          </a:bodyPr>
          <a:lstStyle/>
          <a:p>
            <a:pPr algn="r" rtl="1"/>
            <a:r>
              <a:rPr lang="fa-IR" sz="2800" b="1">
                <a:solidFill>
                  <a:schemeClr val="accent1"/>
                </a:solidFill>
                <a:cs typeface="Koodak" pitchFamily="2" charset="-78"/>
              </a:rPr>
              <a:t>1</a:t>
            </a:r>
            <a:r>
              <a:rPr lang="ar-SA" sz="2800" b="1">
                <a:solidFill>
                  <a:schemeClr val="accent1"/>
                </a:solidFill>
                <a:cs typeface="Koodak" pitchFamily="2" charset="-78"/>
              </a:rPr>
              <a:t>)شرکتهاي ب</a:t>
            </a:r>
            <a:r>
              <a:rPr lang="fa-IR" sz="2800" b="1">
                <a:solidFill>
                  <a:schemeClr val="accent1"/>
                </a:solidFill>
                <a:cs typeface="Koodak" pitchFamily="2" charset="-78"/>
              </a:rPr>
              <a:t>ي</a:t>
            </a:r>
            <a:r>
              <a:rPr lang="ar-SA" sz="2800" b="1">
                <a:solidFill>
                  <a:schemeClr val="accent1"/>
                </a:solidFill>
                <a:cs typeface="Koodak" pitchFamily="2" charset="-78"/>
              </a:rPr>
              <a:t>مه	</a:t>
            </a:r>
            <a:endParaRPr lang="en-US" sz="2800">
              <a:solidFill>
                <a:schemeClr val="accent1"/>
              </a:solidFill>
              <a:cs typeface="Koodak" pitchFamily="2" charset="-78"/>
            </a:endParaRPr>
          </a:p>
          <a:p>
            <a:pPr algn="r" rtl="1"/>
            <a:r>
              <a:rPr lang="fa-IR" sz="2800" b="1">
                <a:solidFill>
                  <a:schemeClr val="accent1"/>
                </a:solidFill>
                <a:cs typeface="Koodak" pitchFamily="2" charset="-78"/>
              </a:rPr>
              <a:t>2</a:t>
            </a:r>
            <a:r>
              <a:rPr lang="ar-SA" sz="2800" b="1">
                <a:solidFill>
                  <a:schemeClr val="accent1"/>
                </a:solidFill>
                <a:cs typeface="Koodak" pitchFamily="2" charset="-78"/>
              </a:rPr>
              <a:t>)شرکتهاي سرما</a:t>
            </a:r>
            <a:r>
              <a:rPr lang="fa-IR" sz="2800" b="1">
                <a:solidFill>
                  <a:schemeClr val="accent1"/>
                </a:solidFill>
                <a:cs typeface="Koodak" pitchFamily="2" charset="-78"/>
              </a:rPr>
              <a:t>ي</a:t>
            </a:r>
            <a:r>
              <a:rPr lang="ar-SA" sz="2800" b="1">
                <a:solidFill>
                  <a:schemeClr val="accent1"/>
                </a:solidFill>
                <a:cs typeface="Koodak" pitchFamily="2" charset="-78"/>
              </a:rPr>
              <a:t>ه</a:t>
            </a:r>
            <a:r>
              <a:rPr lang="ar-SA" sz="2800" b="1">
                <a:solidFill>
                  <a:schemeClr val="accent1"/>
                </a:solidFill>
              </a:rPr>
              <a:t>‌</a:t>
            </a:r>
            <a:r>
              <a:rPr lang="ar-SA" sz="2800" b="1">
                <a:solidFill>
                  <a:schemeClr val="accent1"/>
                </a:solidFill>
                <a:cs typeface="Koodak" pitchFamily="2" charset="-78"/>
              </a:rPr>
              <a:t>گذاري</a:t>
            </a:r>
            <a:endParaRPr lang="en-US" sz="2800">
              <a:solidFill>
                <a:schemeClr val="accent1"/>
              </a:solidFill>
              <a:cs typeface="Koodak" pitchFamily="2" charset="-78"/>
            </a:endParaRPr>
          </a:p>
          <a:p>
            <a:pPr algn="r" rtl="1"/>
            <a:r>
              <a:rPr lang="fa-IR" sz="2800" b="1">
                <a:solidFill>
                  <a:schemeClr val="accent1"/>
                </a:solidFill>
                <a:cs typeface="Koodak" pitchFamily="2" charset="-78"/>
              </a:rPr>
              <a:t>3</a:t>
            </a:r>
            <a:r>
              <a:rPr lang="ar-SA" sz="2800" b="1">
                <a:solidFill>
                  <a:schemeClr val="accent1"/>
                </a:solidFill>
                <a:cs typeface="Koodak" pitchFamily="2" charset="-78"/>
              </a:rPr>
              <a:t>)صندوق بازنشستگي و احت</a:t>
            </a:r>
            <a:r>
              <a:rPr lang="fa-IR" sz="2800" b="1">
                <a:solidFill>
                  <a:schemeClr val="accent1"/>
                </a:solidFill>
                <a:cs typeface="Koodak" pitchFamily="2" charset="-78"/>
              </a:rPr>
              <a:t>ي</a:t>
            </a:r>
            <a:r>
              <a:rPr lang="ar-SA" sz="2800" b="1">
                <a:solidFill>
                  <a:schemeClr val="accent1"/>
                </a:solidFill>
                <a:cs typeface="Koodak" pitchFamily="2" charset="-78"/>
              </a:rPr>
              <a:t>اطي	</a:t>
            </a:r>
            <a:endParaRPr lang="en-US" sz="2800">
              <a:solidFill>
                <a:schemeClr val="accent1"/>
              </a:solidFill>
              <a:cs typeface="Koodak" pitchFamily="2" charset="-78"/>
            </a:endParaRPr>
          </a:p>
          <a:p>
            <a:pPr algn="r" rtl="1"/>
            <a:r>
              <a:rPr lang="fa-IR" sz="2800" b="1">
                <a:solidFill>
                  <a:schemeClr val="accent1"/>
                </a:solidFill>
                <a:cs typeface="Koodak" pitchFamily="2" charset="-78"/>
              </a:rPr>
              <a:t>4</a:t>
            </a:r>
            <a:r>
              <a:rPr lang="ar-SA" sz="2800" b="1">
                <a:solidFill>
                  <a:schemeClr val="accent1"/>
                </a:solidFill>
                <a:cs typeface="Koodak" pitchFamily="2" charset="-78"/>
              </a:rPr>
              <a:t>)اتحاد</a:t>
            </a:r>
            <a:r>
              <a:rPr lang="fa-IR" sz="2800" b="1">
                <a:solidFill>
                  <a:schemeClr val="accent1"/>
                </a:solidFill>
                <a:cs typeface="Koodak" pitchFamily="2" charset="-78"/>
              </a:rPr>
              <a:t>ي</a:t>
            </a:r>
            <a:r>
              <a:rPr lang="ar-SA" sz="2800" b="1">
                <a:solidFill>
                  <a:schemeClr val="accent1"/>
                </a:solidFill>
                <a:cs typeface="Koodak" pitchFamily="2" charset="-78"/>
              </a:rPr>
              <a:t>ه</a:t>
            </a:r>
            <a:r>
              <a:rPr lang="ar-SA" sz="2800" b="1">
                <a:solidFill>
                  <a:schemeClr val="accent1"/>
                </a:solidFill>
              </a:rPr>
              <a:t>‌</a:t>
            </a:r>
            <a:r>
              <a:rPr lang="ar-SA" sz="2800" b="1">
                <a:solidFill>
                  <a:schemeClr val="accent1"/>
                </a:solidFill>
                <a:cs typeface="Koodak" pitchFamily="2" charset="-78"/>
              </a:rPr>
              <a:t>هاي اعتباري</a:t>
            </a:r>
            <a:endParaRPr lang="en-US" sz="2800">
              <a:solidFill>
                <a:schemeClr val="accent1"/>
              </a:solidFill>
              <a:cs typeface="Koodak" pitchFamily="2" charset="-78"/>
            </a:endParaRPr>
          </a:p>
          <a:p>
            <a:pPr algn="r" rtl="1"/>
            <a:r>
              <a:rPr lang="fa-IR" sz="2800" b="1">
                <a:solidFill>
                  <a:schemeClr val="accent1"/>
                </a:solidFill>
                <a:cs typeface="Koodak" pitchFamily="2" charset="-78"/>
              </a:rPr>
              <a:t>5</a:t>
            </a:r>
            <a:r>
              <a:rPr lang="ar-SA" sz="2800" b="1">
                <a:solidFill>
                  <a:schemeClr val="accent1"/>
                </a:solidFill>
                <a:cs typeface="Koodak" pitchFamily="2" charset="-78"/>
              </a:rPr>
              <a:t>) سازمانهاي وام و پس</a:t>
            </a:r>
            <a:r>
              <a:rPr lang="ar-SA" sz="2800" b="1">
                <a:solidFill>
                  <a:schemeClr val="accent1"/>
                </a:solidFill>
              </a:rPr>
              <a:t>‌</a:t>
            </a:r>
            <a:r>
              <a:rPr lang="ar-SA" sz="2800" b="1">
                <a:solidFill>
                  <a:schemeClr val="accent1"/>
                </a:solidFill>
                <a:cs typeface="Koodak" pitchFamily="2" charset="-78"/>
              </a:rPr>
              <a:t>انداز، صندوقهاي پس</a:t>
            </a:r>
            <a:r>
              <a:rPr lang="ar-SA" sz="2800" b="1">
                <a:solidFill>
                  <a:schemeClr val="accent1"/>
                </a:solidFill>
              </a:rPr>
              <a:t>‌</a:t>
            </a:r>
            <a:r>
              <a:rPr lang="ar-SA" sz="2800" b="1">
                <a:solidFill>
                  <a:schemeClr val="accent1"/>
                </a:solidFill>
                <a:cs typeface="Koodak" pitchFamily="2" charset="-78"/>
              </a:rPr>
              <a:t>انداز با هدفهاي خاص</a:t>
            </a:r>
            <a:endParaRPr lang="en-US" sz="2800">
              <a:solidFill>
                <a:schemeClr val="accent1"/>
              </a:solidFill>
              <a:cs typeface="Koodak" pitchFamily="2" charset="-78"/>
            </a:endParaRPr>
          </a:p>
          <a:p>
            <a:pPr algn="r" rtl="1"/>
            <a:r>
              <a:rPr lang="fa-IR" sz="2800" b="1">
                <a:solidFill>
                  <a:schemeClr val="accent1"/>
                </a:solidFill>
                <a:cs typeface="Koodak" pitchFamily="2" charset="-78"/>
              </a:rPr>
              <a:t>6</a:t>
            </a:r>
            <a:r>
              <a:rPr lang="ar-SA" sz="2800" b="1">
                <a:solidFill>
                  <a:schemeClr val="accent1"/>
                </a:solidFill>
                <a:cs typeface="Koodak" pitchFamily="2" charset="-78"/>
              </a:rPr>
              <a:t>) شرکتهاي تام</a:t>
            </a:r>
            <a:r>
              <a:rPr lang="fa-IR" sz="2800" b="1">
                <a:solidFill>
                  <a:schemeClr val="accent1"/>
                </a:solidFill>
                <a:cs typeface="Koodak" pitchFamily="2" charset="-78"/>
              </a:rPr>
              <a:t>ي</a:t>
            </a:r>
            <a:r>
              <a:rPr lang="ar-SA" sz="2800" b="1">
                <a:solidFill>
                  <a:schemeClr val="accent1"/>
                </a:solidFill>
                <a:cs typeface="Koodak" pitchFamily="2" charset="-78"/>
              </a:rPr>
              <a:t>ن مالي</a:t>
            </a:r>
            <a:endParaRPr lang="fa-IR" sz="2800" b="1">
              <a:solidFill>
                <a:schemeClr val="accent1"/>
              </a:solidFill>
              <a:cs typeface="Koodak" pitchFamily="2" charset="-78"/>
            </a:endParaRPr>
          </a:p>
          <a:p>
            <a:pPr algn="r" rtl="1"/>
            <a:r>
              <a:rPr lang="fa-IR" sz="2800" b="1">
                <a:solidFill>
                  <a:schemeClr val="accent1"/>
                </a:solidFill>
                <a:cs typeface="Koodak" pitchFamily="2" charset="-78"/>
              </a:rPr>
              <a:t>7</a:t>
            </a:r>
            <a:r>
              <a:rPr lang="ar-SA" sz="2800" b="1">
                <a:solidFill>
                  <a:schemeClr val="accent1"/>
                </a:solidFill>
                <a:cs typeface="Koodak" pitchFamily="2" charset="-78"/>
              </a:rPr>
              <a:t>)شرکتهاي اجارة بلند مدت</a:t>
            </a:r>
            <a:endParaRPr lang="fa-IR" sz="2800" b="1">
              <a:solidFill>
                <a:schemeClr val="accent1"/>
              </a:solidFill>
              <a:cs typeface="Koodak" pitchFamily="2" charset="-78"/>
            </a:endParaRPr>
          </a:p>
          <a:p>
            <a:pPr algn="r" rtl="1"/>
            <a:r>
              <a:rPr lang="ar-SA" sz="2000" b="1">
                <a:solidFill>
                  <a:schemeClr val="folHlink"/>
                </a:solidFill>
                <a:cs typeface="Yagut" pitchFamily="2" charset="-78"/>
              </a:rPr>
              <a:t> </a:t>
            </a:r>
            <a:endParaRPr lang="en-US" sz="2000">
              <a:solidFill>
                <a:schemeClr val="folHlink"/>
              </a:solidFill>
              <a:latin typeface="Arial" charset="0"/>
              <a:cs typeface="Yagut" pitchFamily="2" charset="-7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ChangeArrowheads="1"/>
          </p:cNvSpPr>
          <p:nvPr/>
        </p:nvSpPr>
        <p:spPr bwMode="auto">
          <a:xfrm>
            <a:off x="1114425" y="908050"/>
            <a:ext cx="7705725" cy="641350"/>
          </a:xfrm>
          <a:prstGeom prst="rect">
            <a:avLst/>
          </a:prstGeom>
          <a:noFill/>
          <a:ln w="9525">
            <a:noFill/>
            <a:miter lim="800000"/>
            <a:headEnd/>
            <a:tailEnd/>
          </a:ln>
          <a:effectLst/>
        </p:spPr>
        <p:txBody>
          <a:bodyPr anchor="ctr">
            <a:spAutoFit/>
          </a:bodyPr>
          <a:lstStyle/>
          <a:p>
            <a:pPr lvl="2" algn="ctr" rtl="1">
              <a:tabLst>
                <a:tab pos="347663" algn="l"/>
              </a:tabLst>
              <a:defRPr/>
            </a:pPr>
            <a:r>
              <a:rPr lang="ar-SA" sz="3600" b="1">
                <a:solidFill>
                  <a:schemeClr val="hlink"/>
                </a:solidFill>
                <a:effectLst>
                  <a:outerShdw blurRad="38100" dist="38100" dir="2700000" algn="tl">
                    <a:srgbClr val="000000"/>
                  </a:outerShdw>
                </a:effectLst>
                <a:cs typeface="Koodak" pitchFamily="2" charset="-78"/>
              </a:rPr>
              <a:t>سا</a:t>
            </a:r>
            <a:r>
              <a:rPr lang="fa-IR" sz="3600" b="1">
                <a:solidFill>
                  <a:schemeClr val="hlink"/>
                </a:solidFill>
                <a:effectLst>
                  <a:outerShdw blurRad="38100" dist="38100" dir="2700000" algn="tl">
                    <a:srgbClr val="000000"/>
                  </a:outerShdw>
                </a:effectLst>
                <a:cs typeface="Koodak" pitchFamily="2" charset="-78"/>
              </a:rPr>
              <a:t>ي</a:t>
            </a:r>
            <a:r>
              <a:rPr lang="ar-SA" sz="3600" b="1">
                <a:solidFill>
                  <a:schemeClr val="hlink"/>
                </a:solidFill>
                <a:effectLst>
                  <a:outerShdw blurRad="38100" dist="38100" dir="2700000" algn="tl">
                    <a:srgbClr val="000000"/>
                  </a:outerShdw>
                </a:effectLst>
                <a:cs typeface="Koodak" pitchFamily="2" charset="-78"/>
              </a:rPr>
              <a:t>ر موسسات ارائه کننده خدمات مالي</a:t>
            </a:r>
          </a:p>
        </p:txBody>
      </p:sp>
      <p:sp>
        <p:nvSpPr>
          <p:cNvPr id="17411" name="Rectangle 3"/>
          <p:cNvSpPr>
            <a:spLocks noChangeArrowheads="1"/>
          </p:cNvSpPr>
          <p:nvPr/>
        </p:nvSpPr>
        <p:spPr bwMode="auto">
          <a:xfrm>
            <a:off x="1331913" y="2081213"/>
            <a:ext cx="6840537" cy="1800225"/>
          </a:xfrm>
          <a:prstGeom prst="rect">
            <a:avLst/>
          </a:prstGeom>
          <a:noFill/>
          <a:ln w="9525">
            <a:noFill/>
            <a:miter lim="800000"/>
            <a:headEnd/>
            <a:tailEnd/>
          </a:ln>
        </p:spPr>
        <p:txBody>
          <a:bodyPr anchor="ctr">
            <a:spAutoFit/>
          </a:bodyPr>
          <a:lstStyle/>
          <a:p>
            <a:pPr algn="r" rtl="1"/>
            <a:r>
              <a:rPr lang="fa-IR" sz="2800" b="1">
                <a:solidFill>
                  <a:schemeClr val="accent1"/>
                </a:solidFill>
                <a:cs typeface="Koodak" pitchFamily="2" charset="-78"/>
              </a:rPr>
              <a:t>1</a:t>
            </a:r>
            <a:r>
              <a:rPr lang="ar-SA" sz="2800" b="1">
                <a:solidFill>
                  <a:schemeClr val="accent1"/>
                </a:solidFill>
                <a:cs typeface="Koodak" pitchFamily="2" charset="-78"/>
              </a:rPr>
              <a:t>)کارگزاران بورس اوراق بهادار		</a:t>
            </a:r>
            <a:endParaRPr lang="fa-IR" sz="2800" b="1">
              <a:solidFill>
                <a:schemeClr val="accent1"/>
              </a:solidFill>
              <a:cs typeface="Koodak" pitchFamily="2" charset="-78"/>
            </a:endParaRPr>
          </a:p>
          <a:p>
            <a:pPr algn="r" rtl="1"/>
            <a:r>
              <a:rPr lang="fa-IR" sz="2800" b="1">
                <a:solidFill>
                  <a:schemeClr val="accent1"/>
                </a:solidFill>
                <a:cs typeface="Koodak" pitchFamily="2" charset="-78"/>
              </a:rPr>
              <a:t>2</a:t>
            </a:r>
            <a:r>
              <a:rPr lang="ar-SA" sz="2800" b="1">
                <a:solidFill>
                  <a:schemeClr val="accent1"/>
                </a:solidFill>
                <a:cs typeface="Koodak" pitchFamily="2" charset="-78"/>
              </a:rPr>
              <a:t>)دلالان بورس اوراق بهادار</a:t>
            </a:r>
            <a:endParaRPr lang="en-US" sz="2800">
              <a:solidFill>
                <a:schemeClr val="accent1"/>
              </a:solidFill>
              <a:cs typeface="Koodak" pitchFamily="2" charset="-78"/>
            </a:endParaRPr>
          </a:p>
          <a:p>
            <a:pPr algn="r" rtl="1"/>
            <a:r>
              <a:rPr lang="fa-IR" sz="2800" b="1">
                <a:solidFill>
                  <a:schemeClr val="accent1"/>
                </a:solidFill>
                <a:cs typeface="Koodak" pitchFamily="2" charset="-78"/>
              </a:rPr>
              <a:t>3</a:t>
            </a:r>
            <a:r>
              <a:rPr lang="ar-SA" sz="2800" b="1">
                <a:solidFill>
                  <a:schemeClr val="accent1"/>
                </a:solidFill>
                <a:cs typeface="Koodak" pitchFamily="2" charset="-78"/>
              </a:rPr>
              <a:t>)بانک هاي سرما</a:t>
            </a:r>
            <a:r>
              <a:rPr lang="fa-IR" sz="2800" b="1">
                <a:solidFill>
                  <a:schemeClr val="accent1"/>
                </a:solidFill>
                <a:cs typeface="Koodak" pitchFamily="2" charset="-78"/>
              </a:rPr>
              <a:t>ي</a:t>
            </a:r>
            <a:r>
              <a:rPr lang="ar-SA" sz="2800" b="1">
                <a:solidFill>
                  <a:schemeClr val="accent1"/>
                </a:solidFill>
                <a:cs typeface="Koodak" pitchFamily="2" charset="-78"/>
              </a:rPr>
              <a:t>ه گذار(</a:t>
            </a:r>
            <a:r>
              <a:rPr lang="en-US" sz="2800" b="1" i="1">
                <a:solidFill>
                  <a:schemeClr val="accent1"/>
                </a:solidFill>
                <a:latin typeface="Times New Roman" pitchFamily="18" charset="0"/>
                <a:cs typeface="Times New Roman" pitchFamily="18" charset="0"/>
              </a:rPr>
              <a:t>Investment Bank</a:t>
            </a:r>
            <a:r>
              <a:rPr lang="ar-SA" sz="2800" b="1">
                <a:solidFill>
                  <a:schemeClr val="accent1"/>
                </a:solidFill>
                <a:cs typeface="Koodak" pitchFamily="2" charset="-78"/>
              </a:rPr>
              <a:t> )</a:t>
            </a:r>
            <a:endParaRPr lang="en-US" sz="2800">
              <a:solidFill>
                <a:schemeClr val="accent1"/>
              </a:solidFill>
              <a:cs typeface="Koodak" pitchFamily="2" charset="-78"/>
            </a:endParaRPr>
          </a:p>
          <a:p>
            <a:pPr algn="r" rtl="1"/>
            <a:r>
              <a:rPr lang="fa-IR" sz="2800" b="1">
                <a:solidFill>
                  <a:schemeClr val="accent1"/>
                </a:solidFill>
                <a:cs typeface="Koodak" pitchFamily="2" charset="-78"/>
              </a:rPr>
              <a:t>4</a:t>
            </a:r>
            <a:r>
              <a:rPr lang="ar-SA" sz="2800" b="1">
                <a:solidFill>
                  <a:schemeClr val="accent1"/>
                </a:solidFill>
                <a:cs typeface="Koodak" pitchFamily="2" charset="-78"/>
              </a:rPr>
              <a:t>)بانکهاي رهني</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Text Box 2"/>
          <p:cNvSpPr txBox="1">
            <a:spLocks noChangeArrowheads="1"/>
          </p:cNvSpPr>
          <p:nvPr/>
        </p:nvSpPr>
        <p:spPr bwMode="auto">
          <a:xfrm>
            <a:off x="1763713" y="908050"/>
            <a:ext cx="5616575" cy="641350"/>
          </a:xfrm>
          <a:prstGeom prst="rect">
            <a:avLst/>
          </a:prstGeom>
          <a:noFill/>
          <a:ln w="9525">
            <a:noFill/>
            <a:miter lim="800000"/>
            <a:headEnd/>
            <a:tailEnd/>
          </a:ln>
          <a:effectLst/>
        </p:spPr>
        <p:txBody>
          <a:bodyPr>
            <a:spAutoFit/>
          </a:bodyPr>
          <a:lstStyle/>
          <a:p>
            <a:pPr algn="ctr" rtl="1">
              <a:spcBef>
                <a:spcPct val="50000"/>
              </a:spcBef>
              <a:defRPr/>
            </a:pPr>
            <a:r>
              <a:rPr lang="fa-IR" sz="3600" b="1">
                <a:solidFill>
                  <a:schemeClr val="hlink"/>
                </a:solidFill>
                <a:effectLst>
                  <a:outerShdw blurRad="38100" dist="38100" dir="2700000" algn="tl">
                    <a:srgbClr val="000000"/>
                  </a:outerShdw>
                </a:effectLst>
                <a:cs typeface="Koodak" pitchFamily="2" charset="-78"/>
              </a:rPr>
              <a:t>فرآيند سرمايه گذاري در بورس</a:t>
            </a:r>
            <a:r>
              <a:rPr lang="fa-IR" sz="3600" b="1">
                <a:solidFill>
                  <a:schemeClr val="hlink"/>
                </a:solidFill>
                <a:effectLst>
                  <a:outerShdw blurRad="38100" dist="38100" dir="2700000" algn="tl">
                    <a:srgbClr val="000000"/>
                  </a:outerShdw>
                </a:effectLst>
                <a:cs typeface="Yagut" pitchFamily="2" charset="-78"/>
              </a:rPr>
              <a:t> </a:t>
            </a:r>
            <a:endParaRPr lang="en-US" sz="3600" b="1">
              <a:solidFill>
                <a:schemeClr val="hlink"/>
              </a:solidFill>
              <a:effectLst>
                <a:outerShdw blurRad="38100" dist="38100" dir="2700000" algn="tl">
                  <a:srgbClr val="000000"/>
                </a:outerShdw>
              </a:effectLst>
              <a:cs typeface="Yagut" pitchFamily="2" charset="-78"/>
            </a:endParaRPr>
          </a:p>
        </p:txBody>
      </p:sp>
      <p:sp>
        <p:nvSpPr>
          <p:cNvPr id="18435" name="Rectangle 3"/>
          <p:cNvSpPr>
            <a:spLocks noChangeArrowheads="1"/>
          </p:cNvSpPr>
          <p:nvPr/>
        </p:nvSpPr>
        <p:spPr bwMode="auto">
          <a:xfrm>
            <a:off x="323850" y="3429000"/>
            <a:ext cx="1584325" cy="1079500"/>
          </a:xfrm>
          <a:prstGeom prst="rect">
            <a:avLst/>
          </a:prstGeom>
          <a:solidFill>
            <a:schemeClr val="bg1"/>
          </a:solidFill>
          <a:ln w="9525">
            <a:solidFill>
              <a:schemeClr val="folHlink"/>
            </a:solidFill>
            <a:miter lim="800000"/>
            <a:headEnd/>
            <a:tailEnd/>
          </a:ln>
        </p:spPr>
        <p:txBody>
          <a:bodyPr wrap="none" anchor="ctr"/>
          <a:lstStyle/>
          <a:p>
            <a:pPr algn="ctr" rtl="1"/>
            <a:r>
              <a:rPr lang="fa-IR" b="1">
                <a:solidFill>
                  <a:schemeClr val="folHlink"/>
                </a:solidFill>
                <a:cs typeface="Koodak" pitchFamily="2" charset="-78"/>
              </a:rPr>
              <a:t>ارايه دستور </a:t>
            </a:r>
          </a:p>
          <a:p>
            <a:pPr algn="ctr" rtl="1"/>
            <a:r>
              <a:rPr lang="fa-IR" b="1">
                <a:solidFill>
                  <a:schemeClr val="folHlink"/>
                </a:solidFill>
                <a:cs typeface="Koodak" pitchFamily="2" charset="-78"/>
              </a:rPr>
              <a:t>در سيستم معاملات</a:t>
            </a:r>
            <a:endParaRPr lang="en-US" b="1">
              <a:solidFill>
                <a:schemeClr val="folHlink"/>
              </a:solidFill>
              <a:cs typeface="Koodak" pitchFamily="2" charset="-78"/>
            </a:endParaRPr>
          </a:p>
        </p:txBody>
      </p:sp>
      <p:sp>
        <p:nvSpPr>
          <p:cNvPr id="18436" name="Line 4"/>
          <p:cNvSpPr>
            <a:spLocks noChangeShapeType="1"/>
          </p:cNvSpPr>
          <p:nvPr/>
        </p:nvSpPr>
        <p:spPr bwMode="auto">
          <a:xfrm>
            <a:off x="1042988" y="4508500"/>
            <a:ext cx="0" cy="792163"/>
          </a:xfrm>
          <a:prstGeom prst="line">
            <a:avLst/>
          </a:prstGeom>
          <a:noFill/>
          <a:ln w="9525">
            <a:solidFill>
              <a:schemeClr val="folHlink"/>
            </a:solidFill>
            <a:round/>
            <a:headEnd/>
            <a:tailEnd/>
          </a:ln>
        </p:spPr>
        <p:txBody>
          <a:bodyPr/>
          <a:lstStyle/>
          <a:p>
            <a:endParaRPr lang="en-US"/>
          </a:p>
        </p:txBody>
      </p:sp>
      <p:sp>
        <p:nvSpPr>
          <p:cNvPr id="18437" name="Line 5"/>
          <p:cNvSpPr>
            <a:spLocks noChangeShapeType="1"/>
          </p:cNvSpPr>
          <p:nvPr/>
        </p:nvSpPr>
        <p:spPr bwMode="auto">
          <a:xfrm>
            <a:off x="2700338" y="4724400"/>
            <a:ext cx="1079500" cy="0"/>
          </a:xfrm>
          <a:prstGeom prst="line">
            <a:avLst/>
          </a:prstGeom>
          <a:noFill/>
          <a:ln w="9525">
            <a:solidFill>
              <a:schemeClr val="folHlink"/>
            </a:solidFill>
            <a:round/>
            <a:headEnd/>
            <a:tailEnd type="triangle" w="med" len="med"/>
          </a:ln>
        </p:spPr>
        <p:txBody>
          <a:bodyPr/>
          <a:lstStyle/>
          <a:p>
            <a:endParaRPr lang="en-US"/>
          </a:p>
        </p:txBody>
      </p:sp>
      <p:sp>
        <p:nvSpPr>
          <p:cNvPr id="18438" name="Oval 6"/>
          <p:cNvSpPr>
            <a:spLocks noChangeArrowheads="1"/>
          </p:cNvSpPr>
          <p:nvPr/>
        </p:nvSpPr>
        <p:spPr bwMode="auto">
          <a:xfrm>
            <a:off x="3779838" y="4221163"/>
            <a:ext cx="1223962" cy="1009650"/>
          </a:xfrm>
          <a:prstGeom prst="ellipse">
            <a:avLst/>
          </a:prstGeom>
          <a:solidFill>
            <a:schemeClr val="bg1"/>
          </a:solidFill>
          <a:ln w="9525">
            <a:solidFill>
              <a:schemeClr val="folHlink"/>
            </a:solidFill>
            <a:round/>
            <a:headEnd/>
            <a:tailEnd/>
          </a:ln>
        </p:spPr>
        <p:txBody>
          <a:bodyPr wrap="none" anchor="ctr"/>
          <a:lstStyle/>
          <a:p>
            <a:pPr algn="ctr" rtl="1"/>
            <a:r>
              <a:rPr lang="fa-IR" b="1">
                <a:solidFill>
                  <a:schemeClr val="folHlink"/>
                </a:solidFill>
                <a:cs typeface="Koodak" pitchFamily="2" charset="-78"/>
              </a:rPr>
              <a:t>انجام </a:t>
            </a:r>
          </a:p>
          <a:p>
            <a:pPr algn="ctr" rtl="1"/>
            <a:r>
              <a:rPr lang="fa-IR" b="1">
                <a:solidFill>
                  <a:schemeClr val="folHlink"/>
                </a:solidFill>
                <a:cs typeface="Koodak" pitchFamily="2" charset="-78"/>
              </a:rPr>
              <a:t>دستور خريد</a:t>
            </a:r>
            <a:endParaRPr lang="en-US" b="1">
              <a:solidFill>
                <a:schemeClr val="folHlink"/>
              </a:solidFill>
              <a:cs typeface="Koodak" pitchFamily="2" charset="-78"/>
            </a:endParaRPr>
          </a:p>
        </p:txBody>
      </p:sp>
      <p:sp>
        <p:nvSpPr>
          <p:cNvPr id="18439" name="Line 7"/>
          <p:cNvSpPr>
            <a:spLocks noChangeShapeType="1"/>
          </p:cNvSpPr>
          <p:nvPr/>
        </p:nvSpPr>
        <p:spPr bwMode="auto">
          <a:xfrm>
            <a:off x="1042988" y="5300663"/>
            <a:ext cx="1657350" cy="0"/>
          </a:xfrm>
          <a:prstGeom prst="line">
            <a:avLst/>
          </a:prstGeom>
          <a:noFill/>
          <a:ln w="9525">
            <a:solidFill>
              <a:schemeClr val="folHlink"/>
            </a:solidFill>
            <a:round/>
            <a:headEnd/>
            <a:tailEnd/>
          </a:ln>
        </p:spPr>
        <p:txBody>
          <a:bodyPr/>
          <a:lstStyle/>
          <a:p>
            <a:endParaRPr lang="en-US"/>
          </a:p>
        </p:txBody>
      </p:sp>
      <p:sp>
        <p:nvSpPr>
          <p:cNvPr id="18440" name="Line 8"/>
          <p:cNvSpPr>
            <a:spLocks noChangeShapeType="1"/>
          </p:cNvSpPr>
          <p:nvPr/>
        </p:nvSpPr>
        <p:spPr bwMode="auto">
          <a:xfrm>
            <a:off x="2700338" y="4724400"/>
            <a:ext cx="0" cy="1295400"/>
          </a:xfrm>
          <a:prstGeom prst="line">
            <a:avLst/>
          </a:prstGeom>
          <a:noFill/>
          <a:ln w="9525">
            <a:solidFill>
              <a:schemeClr val="folHlink"/>
            </a:solidFill>
            <a:round/>
            <a:headEnd/>
            <a:tailEnd/>
          </a:ln>
        </p:spPr>
        <p:txBody>
          <a:bodyPr/>
          <a:lstStyle/>
          <a:p>
            <a:endParaRPr lang="en-US"/>
          </a:p>
        </p:txBody>
      </p:sp>
      <p:sp>
        <p:nvSpPr>
          <p:cNvPr id="18441" name="Line 9"/>
          <p:cNvSpPr>
            <a:spLocks noChangeShapeType="1"/>
          </p:cNvSpPr>
          <p:nvPr/>
        </p:nvSpPr>
        <p:spPr bwMode="auto">
          <a:xfrm>
            <a:off x="2700338" y="6021388"/>
            <a:ext cx="1079500" cy="0"/>
          </a:xfrm>
          <a:prstGeom prst="line">
            <a:avLst/>
          </a:prstGeom>
          <a:noFill/>
          <a:ln w="9525">
            <a:solidFill>
              <a:schemeClr val="folHlink"/>
            </a:solidFill>
            <a:round/>
            <a:headEnd/>
            <a:tailEnd type="triangle" w="med" len="med"/>
          </a:ln>
        </p:spPr>
        <p:txBody>
          <a:bodyPr/>
          <a:lstStyle/>
          <a:p>
            <a:endParaRPr lang="en-US"/>
          </a:p>
        </p:txBody>
      </p:sp>
      <p:sp>
        <p:nvSpPr>
          <p:cNvPr id="18442" name="Oval 10"/>
          <p:cNvSpPr>
            <a:spLocks noChangeArrowheads="1"/>
          </p:cNvSpPr>
          <p:nvPr/>
        </p:nvSpPr>
        <p:spPr bwMode="auto">
          <a:xfrm>
            <a:off x="3779838" y="5516563"/>
            <a:ext cx="1223962" cy="1009650"/>
          </a:xfrm>
          <a:prstGeom prst="ellipse">
            <a:avLst/>
          </a:prstGeom>
          <a:solidFill>
            <a:schemeClr val="bg1"/>
          </a:solidFill>
          <a:ln w="9525">
            <a:solidFill>
              <a:schemeClr val="folHlink"/>
            </a:solidFill>
            <a:round/>
            <a:headEnd/>
            <a:tailEnd/>
          </a:ln>
        </p:spPr>
        <p:txBody>
          <a:bodyPr wrap="none" anchor="ctr"/>
          <a:lstStyle/>
          <a:p>
            <a:pPr algn="ctr" rtl="1"/>
            <a:r>
              <a:rPr lang="fa-IR" b="1">
                <a:solidFill>
                  <a:schemeClr val="folHlink"/>
                </a:solidFill>
                <a:cs typeface="Koodak" pitchFamily="2" charset="-78"/>
              </a:rPr>
              <a:t>انجام </a:t>
            </a:r>
          </a:p>
          <a:p>
            <a:pPr algn="ctr" rtl="1"/>
            <a:r>
              <a:rPr lang="fa-IR" b="1">
                <a:solidFill>
                  <a:schemeClr val="folHlink"/>
                </a:solidFill>
                <a:cs typeface="Koodak" pitchFamily="2" charset="-78"/>
              </a:rPr>
              <a:t>دستور فروش</a:t>
            </a:r>
            <a:endParaRPr lang="en-US" b="1">
              <a:solidFill>
                <a:schemeClr val="folHlink"/>
              </a:solidFill>
              <a:cs typeface="Koodak" pitchFamily="2" charset="-78"/>
            </a:endParaRPr>
          </a:p>
        </p:txBody>
      </p:sp>
      <p:sp>
        <p:nvSpPr>
          <p:cNvPr id="18443" name="Line 11"/>
          <p:cNvSpPr>
            <a:spLocks noChangeShapeType="1"/>
          </p:cNvSpPr>
          <p:nvPr/>
        </p:nvSpPr>
        <p:spPr bwMode="auto">
          <a:xfrm>
            <a:off x="5003800" y="4724400"/>
            <a:ext cx="720725" cy="0"/>
          </a:xfrm>
          <a:prstGeom prst="line">
            <a:avLst/>
          </a:prstGeom>
          <a:noFill/>
          <a:ln w="9525">
            <a:solidFill>
              <a:schemeClr val="folHlink"/>
            </a:solidFill>
            <a:round/>
            <a:headEnd/>
            <a:tailEnd type="triangle" w="med" len="med"/>
          </a:ln>
        </p:spPr>
        <p:txBody>
          <a:bodyPr/>
          <a:lstStyle/>
          <a:p>
            <a:endParaRPr lang="en-US"/>
          </a:p>
        </p:txBody>
      </p:sp>
      <p:sp>
        <p:nvSpPr>
          <p:cNvPr id="18444" name="Oval 12"/>
          <p:cNvSpPr>
            <a:spLocks noChangeArrowheads="1"/>
          </p:cNvSpPr>
          <p:nvPr/>
        </p:nvSpPr>
        <p:spPr bwMode="auto">
          <a:xfrm>
            <a:off x="5724525" y="4221163"/>
            <a:ext cx="2232025" cy="1079500"/>
          </a:xfrm>
          <a:prstGeom prst="ellipse">
            <a:avLst/>
          </a:prstGeom>
          <a:solidFill>
            <a:schemeClr val="bg1"/>
          </a:solidFill>
          <a:ln w="9525">
            <a:solidFill>
              <a:schemeClr val="folHlink"/>
            </a:solidFill>
            <a:round/>
            <a:headEnd/>
            <a:tailEnd/>
          </a:ln>
        </p:spPr>
        <p:txBody>
          <a:bodyPr wrap="none" anchor="ctr"/>
          <a:lstStyle/>
          <a:p>
            <a:pPr algn="ctr" rtl="1"/>
            <a:r>
              <a:rPr lang="fa-IR" b="1">
                <a:solidFill>
                  <a:schemeClr val="folHlink"/>
                </a:solidFill>
                <a:cs typeface="Koodak" pitchFamily="2" charset="-78"/>
              </a:rPr>
              <a:t>ارايه اطلاعيه خريد سهام </a:t>
            </a:r>
          </a:p>
          <a:p>
            <a:pPr algn="ctr" rtl="1"/>
            <a:r>
              <a:rPr lang="fa-IR" b="1">
                <a:solidFill>
                  <a:schemeClr val="folHlink"/>
                </a:solidFill>
                <a:cs typeface="Koodak" pitchFamily="2" charset="-78"/>
              </a:rPr>
              <a:t>به همراه برگه هاي سهم</a:t>
            </a:r>
            <a:endParaRPr lang="en-US" b="1">
              <a:solidFill>
                <a:schemeClr val="folHlink"/>
              </a:solidFill>
              <a:cs typeface="Koodak" pitchFamily="2" charset="-78"/>
            </a:endParaRPr>
          </a:p>
        </p:txBody>
      </p:sp>
      <p:sp>
        <p:nvSpPr>
          <p:cNvPr id="18445" name="Oval 13"/>
          <p:cNvSpPr>
            <a:spLocks noChangeArrowheads="1"/>
          </p:cNvSpPr>
          <p:nvPr/>
        </p:nvSpPr>
        <p:spPr bwMode="auto">
          <a:xfrm>
            <a:off x="5724525" y="5373688"/>
            <a:ext cx="2232025" cy="1296987"/>
          </a:xfrm>
          <a:prstGeom prst="ellipse">
            <a:avLst/>
          </a:prstGeom>
          <a:solidFill>
            <a:schemeClr val="bg1"/>
          </a:solidFill>
          <a:ln w="9525">
            <a:solidFill>
              <a:schemeClr val="folHlink"/>
            </a:solidFill>
            <a:round/>
            <a:headEnd/>
            <a:tailEnd/>
          </a:ln>
        </p:spPr>
        <p:txBody>
          <a:bodyPr wrap="none" anchor="ctr"/>
          <a:lstStyle/>
          <a:p>
            <a:pPr algn="ctr" rtl="1"/>
            <a:r>
              <a:rPr lang="fa-IR" b="1">
                <a:solidFill>
                  <a:schemeClr val="folHlink"/>
                </a:solidFill>
                <a:cs typeface="Koodak" pitchFamily="2" charset="-78"/>
              </a:rPr>
              <a:t>ارايه اطلاعيه فروش</a:t>
            </a:r>
          </a:p>
          <a:p>
            <a:pPr algn="ctr" rtl="1"/>
            <a:r>
              <a:rPr lang="fa-IR" b="1">
                <a:solidFill>
                  <a:schemeClr val="folHlink"/>
                </a:solidFill>
                <a:cs typeface="Koodak" pitchFamily="2" charset="-78"/>
              </a:rPr>
              <a:t> سهام به همراه ارايه </a:t>
            </a:r>
          </a:p>
          <a:p>
            <a:pPr algn="ctr" rtl="1"/>
            <a:r>
              <a:rPr lang="fa-IR" b="1">
                <a:solidFill>
                  <a:schemeClr val="folHlink"/>
                </a:solidFill>
                <a:cs typeface="Koodak" pitchFamily="2" charset="-78"/>
              </a:rPr>
              <a:t>وجوه فروش سهام</a:t>
            </a:r>
            <a:endParaRPr lang="en-US" b="1">
              <a:solidFill>
                <a:schemeClr val="folHlink"/>
              </a:solidFill>
              <a:cs typeface="Koodak" pitchFamily="2" charset="-78"/>
            </a:endParaRPr>
          </a:p>
        </p:txBody>
      </p:sp>
      <p:sp>
        <p:nvSpPr>
          <p:cNvPr id="18446" name="Line 14"/>
          <p:cNvSpPr>
            <a:spLocks noChangeShapeType="1"/>
          </p:cNvSpPr>
          <p:nvPr/>
        </p:nvSpPr>
        <p:spPr bwMode="auto">
          <a:xfrm>
            <a:off x="5003800" y="6021388"/>
            <a:ext cx="720725" cy="0"/>
          </a:xfrm>
          <a:prstGeom prst="line">
            <a:avLst/>
          </a:prstGeom>
          <a:noFill/>
          <a:ln w="9525">
            <a:solidFill>
              <a:schemeClr val="folHlink"/>
            </a:solidFill>
            <a:round/>
            <a:headEnd/>
            <a:tailEnd type="triangle" w="med" len="med"/>
          </a:ln>
        </p:spPr>
        <p:txBody>
          <a:bodyPr/>
          <a:lstStyle/>
          <a:p>
            <a:endParaRPr lang="en-US"/>
          </a:p>
        </p:txBody>
      </p:sp>
      <p:sp>
        <p:nvSpPr>
          <p:cNvPr id="18447" name="Rectangle 15"/>
          <p:cNvSpPr>
            <a:spLocks noChangeArrowheads="1"/>
          </p:cNvSpPr>
          <p:nvPr/>
        </p:nvSpPr>
        <p:spPr bwMode="auto">
          <a:xfrm>
            <a:off x="6516688" y="2276475"/>
            <a:ext cx="1655762" cy="647700"/>
          </a:xfrm>
          <a:prstGeom prst="rect">
            <a:avLst/>
          </a:prstGeom>
          <a:solidFill>
            <a:schemeClr val="bg1"/>
          </a:solidFill>
          <a:ln w="9525">
            <a:solidFill>
              <a:schemeClr val="folHlink"/>
            </a:solidFill>
            <a:miter lim="800000"/>
            <a:headEnd/>
            <a:tailEnd/>
          </a:ln>
        </p:spPr>
        <p:txBody>
          <a:bodyPr wrap="none" anchor="ctr"/>
          <a:lstStyle/>
          <a:p>
            <a:pPr algn="ctr" rtl="1"/>
            <a:r>
              <a:rPr lang="fa-IR" b="1">
                <a:solidFill>
                  <a:schemeClr val="folHlink"/>
                </a:solidFill>
                <a:cs typeface="Koodak" pitchFamily="2" charset="-78"/>
              </a:rPr>
              <a:t>فرد سرمايه گذار</a:t>
            </a:r>
            <a:endParaRPr lang="en-US" b="1">
              <a:solidFill>
                <a:schemeClr val="folHlink"/>
              </a:solidFill>
              <a:cs typeface="Koodak" pitchFamily="2" charset="-78"/>
            </a:endParaRPr>
          </a:p>
        </p:txBody>
      </p:sp>
      <p:sp>
        <p:nvSpPr>
          <p:cNvPr id="18448" name="Line 16"/>
          <p:cNvSpPr>
            <a:spLocks noChangeShapeType="1"/>
          </p:cNvSpPr>
          <p:nvPr/>
        </p:nvSpPr>
        <p:spPr bwMode="auto">
          <a:xfrm flipH="1">
            <a:off x="5795963" y="2636838"/>
            <a:ext cx="720725" cy="0"/>
          </a:xfrm>
          <a:prstGeom prst="line">
            <a:avLst/>
          </a:prstGeom>
          <a:noFill/>
          <a:ln w="9525">
            <a:solidFill>
              <a:schemeClr val="folHlink"/>
            </a:solidFill>
            <a:round/>
            <a:headEnd/>
            <a:tailEnd type="triangle" w="med" len="med"/>
          </a:ln>
        </p:spPr>
        <p:txBody>
          <a:bodyPr/>
          <a:lstStyle/>
          <a:p>
            <a:endParaRPr lang="en-US"/>
          </a:p>
        </p:txBody>
      </p:sp>
      <p:sp>
        <p:nvSpPr>
          <p:cNvPr id="18449" name="Oval 17"/>
          <p:cNvSpPr>
            <a:spLocks noChangeArrowheads="1"/>
          </p:cNvSpPr>
          <p:nvPr/>
        </p:nvSpPr>
        <p:spPr bwMode="auto">
          <a:xfrm>
            <a:off x="4356100" y="2060575"/>
            <a:ext cx="1439863" cy="1081088"/>
          </a:xfrm>
          <a:prstGeom prst="ellipse">
            <a:avLst/>
          </a:prstGeom>
          <a:solidFill>
            <a:schemeClr val="bg1"/>
          </a:solidFill>
          <a:ln w="9525">
            <a:solidFill>
              <a:schemeClr val="folHlink"/>
            </a:solidFill>
            <a:round/>
            <a:headEnd/>
            <a:tailEnd/>
          </a:ln>
        </p:spPr>
        <p:txBody>
          <a:bodyPr wrap="none" anchor="ctr"/>
          <a:lstStyle/>
          <a:p>
            <a:pPr algn="ctr" rtl="1"/>
            <a:r>
              <a:rPr lang="fa-IR" b="1">
                <a:cs typeface="Yagut" pitchFamily="2" charset="-78"/>
              </a:rPr>
              <a:t>  </a:t>
            </a:r>
            <a:r>
              <a:rPr lang="fa-IR" b="1">
                <a:solidFill>
                  <a:schemeClr val="folHlink"/>
                </a:solidFill>
                <a:cs typeface="Koodak" pitchFamily="2" charset="-78"/>
              </a:rPr>
              <a:t>ارايه درخواست </a:t>
            </a:r>
          </a:p>
          <a:p>
            <a:pPr algn="ctr" rtl="1"/>
            <a:r>
              <a:rPr lang="fa-IR" b="1">
                <a:solidFill>
                  <a:schemeClr val="folHlink"/>
                </a:solidFill>
                <a:cs typeface="Koodak" pitchFamily="2" charset="-78"/>
              </a:rPr>
              <a:t>خريد يا فروش</a:t>
            </a:r>
            <a:endParaRPr lang="en-US" b="1">
              <a:solidFill>
                <a:schemeClr val="folHlink"/>
              </a:solidFill>
              <a:cs typeface="Koodak" pitchFamily="2" charset="-78"/>
            </a:endParaRPr>
          </a:p>
        </p:txBody>
      </p:sp>
      <p:sp>
        <p:nvSpPr>
          <p:cNvPr id="18450" name="Line 18"/>
          <p:cNvSpPr>
            <a:spLocks noChangeShapeType="1"/>
          </p:cNvSpPr>
          <p:nvPr/>
        </p:nvSpPr>
        <p:spPr bwMode="auto">
          <a:xfrm flipH="1">
            <a:off x="3563938" y="2636838"/>
            <a:ext cx="720725" cy="0"/>
          </a:xfrm>
          <a:prstGeom prst="line">
            <a:avLst/>
          </a:prstGeom>
          <a:noFill/>
          <a:ln w="9525">
            <a:solidFill>
              <a:schemeClr val="folHlink"/>
            </a:solidFill>
            <a:round/>
            <a:headEnd/>
            <a:tailEnd type="triangle" w="med" len="med"/>
          </a:ln>
        </p:spPr>
        <p:txBody>
          <a:bodyPr/>
          <a:lstStyle/>
          <a:p>
            <a:endParaRPr lang="en-US"/>
          </a:p>
        </p:txBody>
      </p:sp>
      <p:sp>
        <p:nvSpPr>
          <p:cNvPr id="18451" name="Oval 19"/>
          <p:cNvSpPr>
            <a:spLocks noChangeArrowheads="1"/>
          </p:cNvSpPr>
          <p:nvPr/>
        </p:nvSpPr>
        <p:spPr bwMode="auto">
          <a:xfrm>
            <a:off x="2339975" y="2060575"/>
            <a:ext cx="1223963" cy="1009650"/>
          </a:xfrm>
          <a:prstGeom prst="ellipse">
            <a:avLst/>
          </a:prstGeom>
          <a:solidFill>
            <a:schemeClr val="bg1"/>
          </a:solidFill>
          <a:ln w="9525">
            <a:solidFill>
              <a:schemeClr val="folHlink"/>
            </a:solidFill>
            <a:round/>
            <a:headEnd/>
            <a:tailEnd/>
          </a:ln>
        </p:spPr>
        <p:txBody>
          <a:bodyPr wrap="none" anchor="ctr"/>
          <a:lstStyle/>
          <a:p>
            <a:pPr algn="ctr" rtl="1"/>
            <a:r>
              <a:rPr lang="fa-IR" b="1">
                <a:solidFill>
                  <a:schemeClr val="folHlink"/>
                </a:solidFill>
                <a:cs typeface="Koodak" pitchFamily="2" charset="-78"/>
              </a:rPr>
              <a:t>كارگزاران</a:t>
            </a:r>
            <a:endParaRPr lang="en-US" b="1">
              <a:solidFill>
                <a:schemeClr val="folHlink"/>
              </a:solidFill>
              <a:cs typeface="Koodak" pitchFamily="2" charset="-78"/>
            </a:endParaRPr>
          </a:p>
        </p:txBody>
      </p:sp>
      <p:sp>
        <p:nvSpPr>
          <p:cNvPr id="18452" name="Line 20"/>
          <p:cNvSpPr>
            <a:spLocks noChangeShapeType="1"/>
          </p:cNvSpPr>
          <p:nvPr/>
        </p:nvSpPr>
        <p:spPr bwMode="auto">
          <a:xfrm>
            <a:off x="1116013" y="2565400"/>
            <a:ext cx="0" cy="863600"/>
          </a:xfrm>
          <a:prstGeom prst="line">
            <a:avLst/>
          </a:prstGeom>
          <a:noFill/>
          <a:ln w="9525">
            <a:solidFill>
              <a:schemeClr val="folHlink"/>
            </a:solidFill>
            <a:round/>
            <a:headEnd/>
            <a:tailEnd type="triangle" w="med" len="med"/>
          </a:ln>
        </p:spPr>
        <p:txBody>
          <a:bodyPr/>
          <a:lstStyle/>
          <a:p>
            <a:endParaRPr lang="en-US"/>
          </a:p>
        </p:txBody>
      </p:sp>
      <p:sp>
        <p:nvSpPr>
          <p:cNvPr id="18453" name="Line 21"/>
          <p:cNvSpPr>
            <a:spLocks noChangeShapeType="1"/>
          </p:cNvSpPr>
          <p:nvPr/>
        </p:nvSpPr>
        <p:spPr bwMode="auto">
          <a:xfrm flipH="1">
            <a:off x="1116013" y="2565400"/>
            <a:ext cx="1223962" cy="0"/>
          </a:xfrm>
          <a:prstGeom prst="line">
            <a:avLst/>
          </a:prstGeom>
          <a:noFill/>
          <a:ln w="9525">
            <a:solidFill>
              <a:schemeClr val="folHlink"/>
            </a:solidFill>
            <a:round/>
            <a:headEnd/>
            <a:tailEnd/>
          </a:ln>
        </p:spPr>
        <p:txBody>
          <a:bodyPr/>
          <a:lstStyle/>
          <a:p>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ChangeArrowheads="1"/>
          </p:cNvSpPr>
          <p:nvPr/>
        </p:nvSpPr>
        <p:spPr bwMode="auto">
          <a:xfrm>
            <a:off x="3638550" y="1052513"/>
            <a:ext cx="1735138" cy="641350"/>
          </a:xfrm>
          <a:prstGeom prst="rect">
            <a:avLst/>
          </a:prstGeom>
          <a:noFill/>
          <a:ln w="9525">
            <a:noFill/>
            <a:miter lim="800000"/>
            <a:headEnd/>
            <a:tailEnd/>
          </a:ln>
          <a:effectLst/>
        </p:spPr>
        <p:txBody>
          <a:bodyPr wrap="none" anchor="ctr">
            <a:spAutoFit/>
          </a:bodyPr>
          <a:lstStyle/>
          <a:p>
            <a:pPr algn="ctr" rtl="1">
              <a:defRPr/>
            </a:pPr>
            <a:r>
              <a:rPr lang="fa-IR" sz="3600" b="1">
                <a:solidFill>
                  <a:schemeClr val="hlink"/>
                </a:solidFill>
                <a:effectLst>
                  <a:outerShdw blurRad="38100" dist="38100" dir="2700000" algn="tl">
                    <a:srgbClr val="000000"/>
                  </a:outerShdw>
                </a:effectLst>
                <a:cs typeface="Koodak" pitchFamily="2" charset="-78"/>
              </a:rPr>
              <a:t>کارگزاران</a:t>
            </a:r>
            <a:endParaRPr lang="ar-SA" sz="3600">
              <a:cs typeface="Arial" pitchFamily="34" charset="0"/>
            </a:endParaRPr>
          </a:p>
        </p:txBody>
      </p:sp>
      <p:sp>
        <p:nvSpPr>
          <p:cNvPr id="19459" name="Rectangle 3"/>
          <p:cNvSpPr>
            <a:spLocks noChangeArrowheads="1"/>
          </p:cNvSpPr>
          <p:nvPr/>
        </p:nvSpPr>
        <p:spPr bwMode="auto">
          <a:xfrm>
            <a:off x="1187450" y="2349500"/>
            <a:ext cx="6553200" cy="2647950"/>
          </a:xfrm>
          <a:prstGeom prst="rect">
            <a:avLst/>
          </a:prstGeom>
          <a:noFill/>
          <a:ln w="9525">
            <a:noFill/>
            <a:miter lim="800000"/>
            <a:headEnd/>
            <a:tailEnd/>
          </a:ln>
        </p:spPr>
        <p:txBody>
          <a:bodyPr anchor="ctr">
            <a:spAutoFit/>
          </a:bodyPr>
          <a:lstStyle/>
          <a:p>
            <a:pPr algn="just" rtl="1"/>
            <a:r>
              <a:rPr lang="ar-SA" sz="2400" b="1">
                <a:solidFill>
                  <a:schemeClr val="accent1"/>
                </a:solidFill>
                <a:cs typeface="Yagut" pitchFamily="2" charset="-78"/>
              </a:rPr>
              <a:t>كارگزاران اشخاصي حقوقي هستند كه نقش واسطه بين خريدار و فروشنده را در بازار بورس بازي مي</a:t>
            </a:r>
            <a:r>
              <a:rPr lang="ar-SA" sz="2400" b="1">
                <a:solidFill>
                  <a:schemeClr val="accent1"/>
                </a:solidFill>
              </a:rPr>
              <a:t>‌</a:t>
            </a:r>
            <a:r>
              <a:rPr lang="ar-SA" sz="2400" b="1">
                <a:solidFill>
                  <a:schemeClr val="accent1"/>
                </a:solidFill>
                <a:cs typeface="Yagut" pitchFamily="2" charset="-78"/>
              </a:rPr>
              <a:t>كنند. آنها در اين نقش وظيفه يافتن خريدار براي فروشنده و فروشنده براي خريدار را بر عهده دارند. به عبارتي آنها عامل تطابق عرضه و تقاضا هستند. كارگزاران طي تشريفات و آزمون</a:t>
            </a:r>
            <a:r>
              <a:rPr lang="ar-SA" sz="2400" b="1">
                <a:solidFill>
                  <a:schemeClr val="accent1"/>
                </a:solidFill>
              </a:rPr>
              <a:t>‌</a:t>
            </a:r>
            <a:r>
              <a:rPr lang="ar-SA" sz="2400" b="1">
                <a:solidFill>
                  <a:schemeClr val="accent1"/>
                </a:solidFill>
                <a:cs typeface="Yagut" pitchFamily="2" charset="-78"/>
              </a:rPr>
              <a:t>هاي متعدد و خاصي انتخاب مي</a:t>
            </a:r>
            <a:r>
              <a:rPr lang="ar-SA" sz="2400" b="1">
                <a:solidFill>
                  <a:schemeClr val="accent1"/>
                </a:solidFill>
              </a:rPr>
              <a:t>‌</a:t>
            </a:r>
            <a:r>
              <a:rPr lang="ar-SA" sz="2400" b="1">
                <a:solidFill>
                  <a:schemeClr val="accent1"/>
                </a:solidFill>
                <a:cs typeface="Yagut" pitchFamily="2" charset="-78"/>
              </a:rPr>
              <a:t>شوند و بنابراين در كار خود صلاحيت، مهارت و دانش لازم را دارا مي</a:t>
            </a:r>
            <a:r>
              <a:rPr lang="ar-SA" sz="2400" b="1">
                <a:solidFill>
                  <a:schemeClr val="accent1"/>
                </a:solidFill>
              </a:rPr>
              <a:t>‌</a:t>
            </a:r>
            <a:r>
              <a:rPr lang="ar-SA" sz="2400" b="1">
                <a:solidFill>
                  <a:schemeClr val="accent1"/>
                </a:solidFill>
                <a:cs typeface="Yagut" pitchFamily="2" charset="-78"/>
              </a:rPr>
              <a:t>باشند.</a:t>
            </a:r>
            <a:r>
              <a:rPr lang="ar-SA" sz="2400" b="1">
                <a:solidFill>
                  <a:schemeClr val="folHlink"/>
                </a:solidFill>
                <a:cs typeface="Yagut" pitchFamily="2" charset="-78"/>
              </a:rPr>
              <a:t>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40" name="Rectangle 4"/>
          <p:cNvSpPr>
            <a:spLocks noChangeArrowheads="1"/>
          </p:cNvSpPr>
          <p:nvPr/>
        </p:nvSpPr>
        <p:spPr bwMode="auto">
          <a:xfrm>
            <a:off x="1944688" y="1052513"/>
            <a:ext cx="5364162" cy="641350"/>
          </a:xfrm>
          <a:prstGeom prst="rect">
            <a:avLst/>
          </a:prstGeom>
          <a:noFill/>
          <a:ln w="9525">
            <a:noFill/>
            <a:miter lim="800000"/>
            <a:headEnd/>
            <a:tailEnd/>
          </a:ln>
          <a:effectLst/>
        </p:spPr>
        <p:txBody>
          <a:bodyPr wrap="none" anchor="ctr">
            <a:spAutoFit/>
          </a:bodyPr>
          <a:lstStyle/>
          <a:p>
            <a:pPr algn="r" rtl="1">
              <a:defRPr/>
            </a:pPr>
            <a:r>
              <a:rPr lang="fa-IR" sz="3600" b="1">
                <a:solidFill>
                  <a:schemeClr val="hlink"/>
                </a:solidFill>
                <a:effectLst>
                  <a:outerShdw blurRad="38100" dist="38100" dir="2700000" algn="tl">
                    <a:srgbClr val="000000"/>
                  </a:outerShdw>
                </a:effectLst>
                <a:cs typeface="Koodak" pitchFamily="2" charset="-78"/>
              </a:rPr>
              <a:t>وظايف  و معيار انتخاب کارگزاران</a:t>
            </a:r>
            <a:r>
              <a:rPr lang="ar-SA" sz="3600">
                <a:cs typeface="Koodak" pitchFamily="2" charset="-78"/>
              </a:rPr>
              <a:t> </a:t>
            </a:r>
          </a:p>
        </p:txBody>
      </p:sp>
      <p:sp>
        <p:nvSpPr>
          <p:cNvPr id="142341" name="Rectangle 5"/>
          <p:cNvSpPr>
            <a:spLocks noChangeArrowheads="1"/>
          </p:cNvSpPr>
          <p:nvPr/>
        </p:nvSpPr>
        <p:spPr bwMode="auto">
          <a:xfrm>
            <a:off x="2500313" y="1776413"/>
            <a:ext cx="4484687" cy="1979612"/>
          </a:xfrm>
          <a:prstGeom prst="rect">
            <a:avLst/>
          </a:prstGeom>
          <a:noFill/>
          <a:ln w="9525">
            <a:noFill/>
            <a:miter lim="800000"/>
            <a:headEnd/>
            <a:tailEnd/>
          </a:ln>
          <a:effectLst/>
        </p:spPr>
        <p:txBody>
          <a:bodyPr wrap="none" anchor="ctr">
            <a:spAutoFit/>
          </a:bodyPr>
          <a:lstStyle/>
          <a:p>
            <a:pPr marL="342900" indent="-342900" algn="r" rtl="1">
              <a:defRPr/>
            </a:pPr>
            <a:r>
              <a:rPr lang="fa-IR" sz="2800" b="1">
                <a:solidFill>
                  <a:schemeClr val="hlink"/>
                </a:solidFill>
                <a:effectLst>
                  <a:outerShdw blurRad="38100" dist="38100" dir="2700000" algn="tl">
                    <a:srgbClr val="000000"/>
                  </a:outerShdw>
                </a:effectLst>
                <a:cs typeface="Koodak" pitchFamily="2" charset="-78"/>
              </a:rPr>
              <a:t>وظايف:</a:t>
            </a:r>
          </a:p>
          <a:p>
            <a:pPr marL="342900" indent="-342900" algn="r" rtl="1">
              <a:defRPr/>
            </a:pPr>
            <a:r>
              <a:rPr lang="fa-IR" sz="2400" b="1">
                <a:solidFill>
                  <a:schemeClr val="accent1"/>
                </a:solidFill>
                <a:cs typeface="Koodak" pitchFamily="2" charset="-78"/>
              </a:rPr>
              <a:t>1)</a:t>
            </a:r>
            <a:r>
              <a:rPr lang="ar-SA" sz="2400" b="1">
                <a:solidFill>
                  <a:schemeClr val="accent1"/>
                </a:solidFill>
                <a:cs typeface="Koodak" pitchFamily="2" charset="-78"/>
              </a:rPr>
              <a:t>انجام معامله</a:t>
            </a:r>
            <a:r>
              <a:rPr lang="en-US" sz="2400" b="1">
                <a:solidFill>
                  <a:schemeClr val="accent1"/>
                </a:solidFill>
                <a:cs typeface="Koodak" pitchFamily="2" charset="-78"/>
              </a:rPr>
              <a:t> </a:t>
            </a:r>
          </a:p>
          <a:p>
            <a:pPr marL="342900" indent="-342900" algn="r" rtl="1">
              <a:defRPr/>
            </a:pPr>
            <a:r>
              <a:rPr lang="fa-IR" sz="2400" b="1">
                <a:solidFill>
                  <a:schemeClr val="accent1"/>
                </a:solidFill>
                <a:cs typeface="Koodak" pitchFamily="2" charset="-78"/>
              </a:rPr>
              <a:t>2)</a:t>
            </a:r>
            <a:r>
              <a:rPr lang="ar-SA" sz="2400" b="1">
                <a:solidFill>
                  <a:schemeClr val="accent1"/>
                </a:solidFill>
                <a:cs typeface="Koodak" pitchFamily="2" charset="-78"/>
              </a:rPr>
              <a:t>اداره حساب سرمايه</a:t>
            </a:r>
            <a:r>
              <a:rPr lang="ar-SA" sz="2400" b="1">
                <a:solidFill>
                  <a:schemeClr val="accent1"/>
                </a:solidFill>
                <a:cs typeface="Arial" pitchFamily="34" charset="0"/>
              </a:rPr>
              <a:t>‌</a:t>
            </a:r>
            <a:r>
              <a:rPr lang="ar-SA" sz="2400" b="1">
                <a:solidFill>
                  <a:schemeClr val="accent1"/>
                </a:solidFill>
                <a:cs typeface="Koodak" pitchFamily="2" charset="-78"/>
              </a:rPr>
              <a:t>گذاري اشخاص</a:t>
            </a:r>
            <a:r>
              <a:rPr lang="en-US" sz="2400" b="1">
                <a:solidFill>
                  <a:schemeClr val="accent1"/>
                </a:solidFill>
                <a:cs typeface="Koodak" pitchFamily="2" charset="-78"/>
              </a:rPr>
              <a:t> </a:t>
            </a:r>
          </a:p>
          <a:p>
            <a:pPr marL="342900" indent="-342900" algn="r" rtl="1">
              <a:defRPr/>
            </a:pPr>
            <a:r>
              <a:rPr lang="fa-IR" sz="2400" b="1">
                <a:solidFill>
                  <a:schemeClr val="accent1"/>
                </a:solidFill>
                <a:cs typeface="Koodak" pitchFamily="2" charset="-78"/>
              </a:rPr>
              <a:t>3)</a:t>
            </a:r>
            <a:r>
              <a:rPr lang="ar-SA" sz="2400" b="1">
                <a:solidFill>
                  <a:schemeClr val="accent1"/>
                </a:solidFill>
                <a:cs typeface="Koodak" pitchFamily="2" charset="-78"/>
              </a:rPr>
              <a:t>مشاوره و راهنمايي</a:t>
            </a:r>
            <a:r>
              <a:rPr lang="en-US" sz="2400" b="1">
                <a:solidFill>
                  <a:schemeClr val="accent1"/>
                </a:solidFill>
                <a:cs typeface="Koodak" pitchFamily="2" charset="-78"/>
              </a:rPr>
              <a:t> </a:t>
            </a:r>
          </a:p>
          <a:p>
            <a:pPr marL="342900" indent="-342900" algn="r" rtl="1">
              <a:defRPr/>
            </a:pPr>
            <a:r>
              <a:rPr lang="fa-IR" sz="2400" b="1">
                <a:solidFill>
                  <a:schemeClr val="accent1"/>
                </a:solidFill>
                <a:cs typeface="Koodak" pitchFamily="2" charset="-78"/>
              </a:rPr>
              <a:t>4)</a:t>
            </a:r>
            <a:r>
              <a:rPr lang="ar-SA" sz="2400" b="1">
                <a:solidFill>
                  <a:schemeClr val="accent1"/>
                </a:solidFill>
                <a:cs typeface="Koodak" pitchFamily="2" charset="-78"/>
              </a:rPr>
              <a:t>معرفي شركت</a:t>
            </a:r>
            <a:r>
              <a:rPr lang="ar-SA" sz="2400" b="1">
                <a:solidFill>
                  <a:schemeClr val="accent1"/>
                </a:solidFill>
                <a:cs typeface="Arial" pitchFamily="34" charset="0"/>
              </a:rPr>
              <a:t>‌</a:t>
            </a:r>
            <a:r>
              <a:rPr lang="ar-SA" sz="2400" b="1">
                <a:solidFill>
                  <a:schemeClr val="accent1"/>
                </a:solidFill>
                <a:cs typeface="Koodak" pitchFamily="2" charset="-78"/>
              </a:rPr>
              <a:t>ها براي پذيرش در بورس</a:t>
            </a:r>
            <a:endParaRPr lang="en-US" sz="2400" b="1">
              <a:solidFill>
                <a:schemeClr val="accent1"/>
              </a:solidFill>
              <a:cs typeface="Koodak" pitchFamily="2" charset="-78"/>
            </a:endParaRPr>
          </a:p>
        </p:txBody>
      </p:sp>
      <p:sp>
        <p:nvSpPr>
          <p:cNvPr id="142342" name="Rectangle 6"/>
          <p:cNvSpPr>
            <a:spLocks noChangeArrowheads="1"/>
          </p:cNvSpPr>
          <p:nvPr/>
        </p:nvSpPr>
        <p:spPr bwMode="auto">
          <a:xfrm>
            <a:off x="2981325" y="4046538"/>
            <a:ext cx="3946525" cy="1568450"/>
          </a:xfrm>
          <a:prstGeom prst="rect">
            <a:avLst/>
          </a:prstGeom>
          <a:noFill/>
          <a:ln w="9525">
            <a:noFill/>
            <a:miter lim="800000"/>
            <a:headEnd/>
            <a:tailEnd/>
          </a:ln>
          <a:effectLst/>
        </p:spPr>
        <p:txBody>
          <a:bodyPr wrap="none" bIns="0" anchor="ctr">
            <a:spAutoFit/>
          </a:bodyPr>
          <a:lstStyle/>
          <a:p>
            <a:pPr algn="r" rtl="1">
              <a:tabLst>
                <a:tab pos="457200" algn="l"/>
              </a:tabLst>
              <a:defRPr/>
            </a:pPr>
            <a:r>
              <a:rPr lang="ar-SA" sz="2800" b="1">
                <a:solidFill>
                  <a:schemeClr val="hlink"/>
                </a:solidFill>
                <a:effectLst>
                  <a:outerShdw blurRad="38100" dist="38100" dir="2700000" algn="tl">
                    <a:srgbClr val="000000"/>
                  </a:outerShdw>
                </a:effectLst>
                <a:cs typeface="Koodak" pitchFamily="2" charset="-78"/>
              </a:rPr>
              <a:t>معيارهاي انتخاب كارگزار</a:t>
            </a:r>
            <a:r>
              <a:rPr lang="fa-IR" sz="2800" b="1">
                <a:solidFill>
                  <a:schemeClr val="hlink"/>
                </a:solidFill>
                <a:effectLst>
                  <a:outerShdw blurRad="38100" dist="38100" dir="2700000" algn="tl">
                    <a:srgbClr val="000000"/>
                  </a:outerShdw>
                </a:effectLst>
                <a:cs typeface="Koodak" pitchFamily="2" charset="-78"/>
              </a:rPr>
              <a:t>:</a:t>
            </a:r>
            <a:endParaRPr lang="en-US" sz="2800" i="1">
              <a:solidFill>
                <a:schemeClr val="hlink"/>
              </a:solidFill>
              <a:effectLst>
                <a:outerShdw blurRad="38100" dist="38100" dir="2700000" algn="tl">
                  <a:srgbClr val="000000"/>
                </a:outerShdw>
              </a:effectLst>
              <a:cs typeface="Koodak" pitchFamily="2" charset="-78"/>
            </a:endParaRPr>
          </a:p>
          <a:p>
            <a:pPr algn="r" rtl="1">
              <a:tabLst>
                <a:tab pos="457200" algn="l"/>
              </a:tabLst>
              <a:defRPr/>
            </a:pPr>
            <a:r>
              <a:rPr lang="fa-IR" sz="2400" b="1">
                <a:solidFill>
                  <a:schemeClr val="accent1"/>
                </a:solidFill>
                <a:cs typeface="Koodak" pitchFamily="2" charset="-78"/>
              </a:rPr>
              <a:t>1)</a:t>
            </a:r>
            <a:r>
              <a:rPr lang="ar-SA" sz="2400" b="1">
                <a:solidFill>
                  <a:schemeClr val="accent1"/>
                </a:solidFill>
                <a:cs typeface="Koodak" pitchFamily="2" charset="-78"/>
              </a:rPr>
              <a:t>قابليت انجام سريع سفارش مشتري</a:t>
            </a:r>
            <a:endParaRPr lang="en-US" sz="2400">
              <a:solidFill>
                <a:schemeClr val="accent1"/>
              </a:solidFill>
              <a:cs typeface="Koodak" pitchFamily="2" charset="-78"/>
            </a:endParaRPr>
          </a:p>
          <a:p>
            <a:pPr algn="r" rtl="1">
              <a:tabLst>
                <a:tab pos="457200" algn="l"/>
              </a:tabLst>
              <a:defRPr/>
            </a:pPr>
            <a:r>
              <a:rPr lang="fa-IR" sz="2400" b="1">
                <a:solidFill>
                  <a:schemeClr val="accent1"/>
                </a:solidFill>
                <a:cs typeface="Koodak" pitchFamily="2" charset="-78"/>
              </a:rPr>
              <a:t>2)</a:t>
            </a:r>
            <a:r>
              <a:rPr lang="ar-SA" sz="2400" b="1">
                <a:solidFill>
                  <a:schemeClr val="accent1"/>
                </a:solidFill>
                <a:cs typeface="Koodak" pitchFamily="2" charset="-78"/>
              </a:rPr>
              <a:t>داشتن اطلاعات مربوط و كافي</a:t>
            </a:r>
          </a:p>
          <a:p>
            <a:pPr algn="r" rtl="1">
              <a:tabLst>
                <a:tab pos="457200" algn="l"/>
              </a:tabLst>
              <a:defRPr/>
            </a:pPr>
            <a:r>
              <a:rPr lang="fa-IR" sz="2400" b="1">
                <a:solidFill>
                  <a:schemeClr val="accent1"/>
                </a:solidFill>
                <a:cs typeface="Koodak" pitchFamily="2" charset="-78"/>
              </a:rPr>
              <a:t>3)</a:t>
            </a:r>
            <a:r>
              <a:rPr lang="ar-SA" sz="2400" b="1">
                <a:solidFill>
                  <a:schemeClr val="accent1"/>
                </a:solidFill>
                <a:cs typeface="Koodak" pitchFamily="2" charset="-78"/>
              </a:rPr>
              <a:t>داشتن سيستم</a:t>
            </a:r>
            <a:r>
              <a:rPr lang="ar-SA" sz="2400" b="1">
                <a:solidFill>
                  <a:schemeClr val="accent1"/>
                </a:solidFill>
                <a:cs typeface="Arial" pitchFamily="34" charset="0"/>
              </a:rPr>
              <a:t>‌</a:t>
            </a:r>
            <a:r>
              <a:rPr lang="ar-SA" sz="2400" b="1">
                <a:solidFill>
                  <a:schemeClr val="accent1"/>
                </a:solidFill>
                <a:cs typeface="Koodak" pitchFamily="2" charset="-78"/>
              </a:rPr>
              <a:t>هاي داخلي مناسب</a:t>
            </a:r>
            <a:r>
              <a:rPr lang="en-US" sz="2400">
                <a:solidFill>
                  <a:schemeClr val="folHlink"/>
                </a:solidFill>
                <a:cs typeface="Yagut" pitchFamily="2" charset="-78"/>
              </a:rPr>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4" name="Text Box 4"/>
          <p:cNvSpPr txBox="1">
            <a:spLocks noChangeArrowheads="1"/>
          </p:cNvSpPr>
          <p:nvPr/>
        </p:nvSpPr>
        <p:spPr bwMode="auto">
          <a:xfrm>
            <a:off x="1187450" y="981075"/>
            <a:ext cx="6192838" cy="641350"/>
          </a:xfrm>
          <a:prstGeom prst="rect">
            <a:avLst/>
          </a:prstGeom>
          <a:noFill/>
          <a:ln w="9525">
            <a:noFill/>
            <a:miter lim="800000"/>
            <a:headEnd/>
            <a:tailEnd/>
          </a:ln>
          <a:effectLst/>
        </p:spPr>
        <p:txBody>
          <a:bodyPr>
            <a:spAutoFit/>
          </a:bodyPr>
          <a:lstStyle/>
          <a:p>
            <a:pPr algn="ctr" rtl="1">
              <a:spcBef>
                <a:spcPct val="50000"/>
              </a:spcBef>
              <a:defRPr/>
            </a:pPr>
            <a:r>
              <a:rPr lang="fa-IR" sz="3600" b="1">
                <a:solidFill>
                  <a:schemeClr val="hlink"/>
                </a:solidFill>
                <a:effectLst>
                  <a:outerShdw blurRad="38100" dist="38100" dir="2700000" algn="tl">
                    <a:srgbClr val="000000"/>
                  </a:outerShdw>
                </a:effectLst>
                <a:cs typeface="Koodak" pitchFamily="2" charset="-78"/>
              </a:rPr>
              <a:t>هزينه انجام معاملات</a:t>
            </a:r>
            <a:r>
              <a:rPr lang="fa-IR" sz="3600">
                <a:cs typeface="Koodak" pitchFamily="2" charset="-78"/>
              </a:rPr>
              <a:t> </a:t>
            </a:r>
            <a:endParaRPr lang="en-US" sz="3600">
              <a:cs typeface="Koodak" pitchFamily="2" charset="-78"/>
            </a:endParaRPr>
          </a:p>
        </p:txBody>
      </p:sp>
      <p:sp>
        <p:nvSpPr>
          <p:cNvPr id="21507" name="Text Box 6"/>
          <p:cNvSpPr txBox="1">
            <a:spLocks noChangeArrowheads="1"/>
          </p:cNvSpPr>
          <p:nvPr/>
        </p:nvSpPr>
        <p:spPr bwMode="auto">
          <a:xfrm>
            <a:off x="827088" y="2205038"/>
            <a:ext cx="7921625" cy="2654300"/>
          </a:xfrm>
          <a:prstGeom prst="rect">
            <a:avLst/>
          </a:prstGeom>
          <a:noFill/>
          <a:ln w="9525">
            <a:noFill/>
            <a:miter lim="800000"/>
            <a:headEnd/>
            <a:tailEnd/>
          </a:ln>
        </p:spPr>
        <p:txBody>
          <a:bodyPr>
            <a:spAutoFit/>
          </a:bodyPr>
          <a:lstStyle/>
          <a:p>
            <a:pPr algn="just" rtl="1"/>
            <a:r>
              <a:rPr lang="ar-SA" sz="2800" b="1">
                <a:solidFill>
                  <a:schemeClr val="accent1"/>
                </a:solidFill>
                <a:cs typeface="Koodak" pitchFamily="2" charset="-78"/>
              </a:rPr>
              <a:t>در حال حاضر براي سفارشات خريد، مبلغي كه خريدار مي</a:t>
            </a:r>
            <a:r>
              <a:rPr lang="ar-SA" sz="2800" b="1">
                <a:solidFill>
                  <a:schemeClr val="accent1"/>
                </a:solidFill>
              </a:rPr>
              <a:t>‌</a:t>
            </a:r>
            <a:r>
              <a:rPr lang="ar-SA" sz="2800" b="1">
                <a:solidFill>
                  <a:schemeClr val="accent1"/>
                </a:solidFill>
                <a:cs typeface="Koodak" pitchFamily="2" charset="-78"/>
              </a:rPr>
              <a:t>پردازد، عبارت است از </a:t>
            </a:r>
            <a:r>
              <a:rPr lang="fa-IR" sz="2800" b="1">
                <a:solidFill>
                  <a:schemeClr val="accent1"/>
                </a:solidFill>
                <a:cs typeface="Koodak" pitchFamily="2" charset="-78"/>
              </a:rPr>
              <a:t>0.4</a:t>
            </a:r>
            <a:r>
              <a:rPr lang="ar-SA" sz="2800" b="1">
                <a:solidFill>
                  <a:schemeClr val="accent1"/>
                </a:solidFill>
                <a:cs typeface="Koodak" pitchFamily="2" charset="-78"/>
              </a:rPr>
              <a:t>% ارزش خريد بابت كارمزد كارگزار و مبلغ </a:t>
            </a:r>
            <a:r>
              <a:rPr lang="fa-IR" sz="2800" b="1">
                <a:solidFill>
                  <a:schemeClr val="accent1"/>
                </a:solidFill>
                <a:cs typeface="Koodak" pitchFamily="2" charset="-78"/>
              </a:rPr>
              <a:t>0.15</a:t>
            </a:r>
            <a:r>
              <a:rPr lang="ar-SA" sz="2800" b="1">
                <a:solidFill>
                  <a:schemeClr val="accent1"/>
                </a:solidFill>
                <a:cs typeface="Koodak" pitchFamily="2" charset="-78"/>
              </a:rPr>
              <a:t>% ارزش خريد بابت كارمزد گسترش بورس</a:t>
            </a:r>
            <a:r>
              <a:rPr lang="fa-IR" sz="2800" b="1">
                <a:solidFill>
                  <a:schemeClr val="accent1"/>
                </a:solidFill>
                <a:cs typeface="Koodak" pitchFamily="2" charset="-78"/>
              </a:rPr>
              <a:t>.</a:t>
            </a:r>
            <a:endParaRPr lang="ar-SA" sz="2800" b="1">
              <a:solidFill>
                <a:schemeClr val="accent1"/>
              </a:solidFill>
              <a:cs typeface="Koodak" pitchFamily="2" charset="-78"/>
            </a:endParaRPr>
          </a:p>
          <a:p>
            <a:pPr algn="just" rtl="1"/>
            <a:r>
              <a:rPr lang="ar-SA" sz="2800" b="1">
                <a:solidFill>
                  <a:schemeClr val="accent1"/>
                </a:solidFill>
                <a:cs typeface="Koodak" pitchFamily="2" charset="-78"/>
              </a:rPr>
              <a:t>براي سفارشات فروش، علاوه بر دو مورد كارمزد كارگزار و كارمزد گسترش بورس، </a:t>
            </a:r>
            <a:r>
              <a:rPr lang="fa-IR" sz="2800" b="1">
                <a:solidFill>
                  <a:schemeClr val="accent1"/>
                </a:solidFill>
                <a:cs typeface="Koodak" pitchFamily="2" charset="-78"/>
              </a:rPr>
              <a:t>0.5</a:t>
            </a:r>
            <a:r>
              <a:rPr lang="ar-SA" sz="2800" b="1">
                <a:solidFill>
                  <a:schemeClr val="accent1"/>
                </a:solidFill>
                <a:cs typeface="Koodak" pitchFamily="2" charset="-78"/>
              </a:rPr>
              <a:t>% ماليات فروش نيز وجود دارد. </a:t>
            </a:r>
            <a:endParaRPr lang="fa-IR" sz="2800" b="1">
              <a:solidFill>
                <a:schemeClr val="accent1"/>
              </a:solidFill>
              <a:cs typeface="Koodak" pitchFamily="2" charset="-78"/>
            </a:endParaRPr>
          </a:p>
          <a:p>
            <a:pPr algn="just" rtl="1"/>
            <a:r>
              <a:rPr lang="fa-IR" sz="2800" b="1">
                <a:solidFill>
                  <a:schemeClr val="accent1"/>
                </a:solidFill>
                <a:cs typeface="Koodak" pitchFamily="2" charset="-78"/>
              </a:rPr>
              <a:t>کارمزد خريد و فروش اوراق قرضه(مشارکت) نيز 0.2</a:t>
            </a:r>
            <a:r>
              <a:rPr lang="ar-SA" sz="2800" b="1">
                <a:solidFill>
                  <a:schemeClr val="accent1"/>
                </a:solidFill>
                <a:cs typeface="Koodak" pitchFamily="2" charset="-78"/>
              </a:rPr>
              <a:t>%</a:t>
            </a:r>
            <a:r>
              <a:rPr lang="ar-SA" sz="2800">
                <a:solidFill>
                  <a:schemeClr val="accent1"/>
                </a:solidFill>
                <a:cs typeface="Koodak" pitchFamily="2" charset="-78"/>
              </a:rPr>
              <a:t> </a:t>
            </a:r>
            <a:r>
              <a:rPr lang="fa-IR" sz="2800">
                <a:solidFill>
                  <a:schemeClr val="accent1"/>
                </a:solidFill>
                <a:cs typeface="Koodak" pitchFamily="2" charset="-78"/>
              </a:rPr>
              <a:t>مي باشد</a:t>
            </a:r>
            <a:r>
              <a:rPr lang="en-US" sz="2800">
                <a:solidFill>
                  <a:schemeClr val="accent1"/>
                </a:solidFill>
                <a:cs typeface="Koodak" pitchFamily="2" charset="-78"/>
              </a:rPr>
              <a:t>.</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2" name="Text Box 4"/>
          <p:cNvSpPr txBox="1">
            <a:spLocks noChangeArrowheads="1"/>
          </p:cNvSpPr>
          <p:nvPr/>
        </p:nvSpPr>
        <p:spPr bwMode="auto">
          <a:xfrm>
            <a:off x="1187450" y="981075"/>
            <a:ext cx="6192838" cy="641350"/>
          </a:xfrm>
          <a:prstGeom prst="rect">
            <a:avLst/>
          </a:prstGeom>
          <a:noFill/>
          <a:ln w="9525">
            <a:noFill/>
            <a:miter lim="800000"/>
            <a:headEnd/>
            <a:tailEnd/>
          </a:ln>
          <a:effectLst/>
        </p:spPr>
        <p:txBody>
          <a:bodyPr>
            <a:spAutoFit/>
          </a:bodyPr>
          <a:lstStyle/>
          <a:p>
            <a:pPr algn="ctr" rtl="1">
              <a:spcBef>
                <a:spcPct val="50000"/>
              </a:spcBef>
              <a:defRPr/>
            </a:pPr>
            <a:r>
              <a:rPr lang="fa-IR" sz="3600" b="1">
                <a:solidFill>
                  <a:schemeClr val="hlink"/>
                </a:solidFill>
                <a:effectLst>
                  <a:outerShdw blurRad="38100" dist="38100" dir="2700000" algn="tl">
                    <a:srgbClr val="000000"/>
                  </a:outerShdw>
                </a:effectLst>
                <a:cs typeface="Koodak" pitchFamily="2" charset="-78"/>
              </a:rPr>
              <a:t>آشنايي با صورتهاي مالي</a:t>
            </a:r>
            <a:r>
              <a:rPr lang="fa-IR" sz="3600">
                <a:cs typeface="Koodak" pitchFamily="2" charset="-78"/>
              </a:rPr>
              <a:t> </a:t>
            </a:r>
            <a:endParaRPr lang="en-US" sz="3600">
              <a:cs typeface="Koodak" pitchFamily="2" charset="-78"/>
            </a:endParaRPr>
          </a:p>
        </p:txBody>
      </p:sp>
      <p:sp>
        <p:nvSpPr>
          <p:cNvPr id="145414" name="Text Box 6"/>
          <p:cNvSpPr txBox="1">
            <a:spLocks noChangeArrowheads="1"/>
          </p:cNvSpPr>
          <p:nvPr/>
        </p:nvSpPr>
        <p:spPr bwMode="auto">
          <a:xfrm>
            <a:off x="900113" y="1916113"/>
            <a:ext cx="7632700" cy="2527300"/>
          </a:xfrm>
          <a:prstGeom prst="rect">
            <a:avLst/>
          </a:prstGeom>
          <a:noFill/>
          <a:ln w="9525">
            <a:noFill/>
            <a:miter lim="800000"/>
            <a:headEnd/>
            <a:tailEnd/>
          </a:ln>
          <a:effectLst/>
        </p:spPr>
        <p:txBody>
          <a:bodyPr>
            <a:spAutoFit/>
          </a:bodyPr>
          <a:lstStyle/>
          <a:p>
            <a:pPr algn="just" rtl="1">
              <a:spcBef>
                <a:spcPct val="50000"/>
              </a:spcBef>
              <a:defRPr/>
            </a:pPr>
            <a:r>
              <a:rPr lang="fa-IR" sz="2800" b="1">
                <a:solidFill>
                  <a:schemeClr val="hlink"/>
                </a:solidFill>
                <a:effectLst>
                  <a:outerShdw blurRad="38100" dist="38100" dir="2700000" algn="tl">
                    <a:srgbClr val="000000"/>
                  </a:outerShdw>
                </a:effectLst>
                <a:cs typeface="Koodak" pitchFamily="2" charset="-78"/>
              </a:rPr>
              <a:t>ترازنامه</a:t>
            </a:r>
          </a:p>
          <a:p>
            <a:pPr algn="just" rtl="1">
              <a:spcBef>
                <a:spcPct val="50000"/>
              </a:spcBef>
              <a:defRPr/>
            </a:pPr>
            <a:r>
              <a:rPr lang="ar-SA" sz="2400" b="1">
                <a:solidFill>
                  <a:schemeClr val="accent1"/>
                </a:solidFill>
                <a:cs typeface="Koodak" pitchFamily="2" charset="-78"/>
              </a:rPr>
              <a:t>گزارشي است که وضعيت داراييها,بدهيهاوحقوق مالکان يک شرکت را دريک تاريخ</a:t>
            </a:r>
            <a:r>
              <a:rPr lang="ar-SA" sz="2400" b="1" u="sng">
                <a:solidFill>
                  <a:schemeClr val="accent1"/>
                </a:solidFill>
                <a:cs typeface="Koodak" pitchFamily="2" charset="-78"/>
              </a:rPr>
              <a:t> </a:t>
            </a:r>
            <a:r>
              <a:rPr lang="ar-SA" sz="2400" b="1">
                <a:solidFill>
                  <a:schemeClr val="accent1"/>
                </a:solidFill>
                <a:cs typeface="Koodak" pitchFamily="2" charset="-78"/>
              </a:rPr>
              <a:t>معين نشان ميدهد.ترازنامه منبع اصلي اطلاعات درباره نقدينگي وانعطاف پذيري مالي شرکت مي باشد.نقدينگي به مدت زماني که انتظارمي رودسپري گرددتايک دارايي به وجه نقدتبديل گرددويايک بدهي پرداخت گردداطلاق مي گردد</a:t>
            </a:r>
            <a:r>
              <a:rPr lang="en-US" sz="2400" b="1">
                <a:solidFill>
                  <a:schemeClr val="accent1"/>
                </a:solidFill>
                <a:cs typeface="Koodak" pitchFamily="2" charset="-78"/>
              </a:rPr>
              <a:t> </a:t>
            </a:r>
            <a:r>
              <a:rPr lang="fa-IR" sz="2400" b="1">
                <a:solidFill>
                  <a:schemeClr val="accent1"/>
                </a:solidFill>
                <a:cs typeface="Koodak" pitchFamily="2" charset="-78"/>
              </a:rPr>
              <a:t>.</a:t>
            </a:r>
            <a:endParaRPr lang="en-US" sz="2400" b="1">
              <a:solidFill>
                <a:schemeClr val="accent1"/>
              </a:solidFill>
              <a:cs typeface="Koodak" pitchFamily="2" charset="-78"/>
            </a:endParaRPr>
          </a:p>
        </p:txBody>
      </p:sp>
      <p:sp>
        <p:nvSpPr>
          <p:cNvPr id="145416" name="Text Box 8"/>
          <p:cNvSpPr txBox="1">
            <a:spLocks noChangeArrowheads="1"/>
          </p:cNvSpPr>
          <p:nvPr/>
        </p:nvSpPr>
        <p:spPr bwMode="auto">
          <a:xfrm>
            <a:off x="971550" y="4641850"/>
            <a:ext cx="7632700" cy="1815882"/>
          </a:xfrm>
          <a:prstGeom prst="rect">
            <a:avLst/>
          </a:prstGeom>
          <a:noFill/>
          <a:ln w="9525">
            <a:noFill/>
            <a:miter lim="800000"/>
            <a:headEnd/>
            <a:tailEnd/>
          </a:ln>
          <a:effectLst/>
        </p:spPr>
        <p:txBody>
          <a:bodyPr>
            <a:spAutoFit/>
          </a:bodyPr>
          <a:lstStyle/>
          <a:p>
            <a:pPr algn="just" rtl="1">
              <a:spcBef>
                <a:spcPct val="50000"/>
              </a:spcBef>
              <a:defRPr/>
            </a:pPr>
            <a:r>
              <a:rPr lang="fa-IR" sz="2800" b="1" dirty="0">
                <a:solidFill>
                  <a:schemeClr val="hlink"/>
                </a:solidFill>
                <a:effectLst>
                  <a:outerShdw blurRad="38100" dist="38100" dir="2700000" algn="tl">
                    <a:srgbClr val="000000"/>
                  </a:outerShdw>
                </a:effectLst>
                <a:cs typeface="Koodak" pitchFamily="2" charset="-78"/>
              </a:rPr>
              <a:t>صورت حساب سود و زيان</a:t>
            </a:r>
            <a:endParaRPr lang="fa-IR" sz="2800" b="1" dirty="0">
              <a:cs typeface="Koodak" pitchFamily="2" charset="-78"/>
            </a:endParaRPr>
          </a:p>
          <a:p>
            <a:pPr algn="just" rtl="1">
              <a:spcBef>
                <a:spcPct val="50000"/>
              </a:spcBef>
              <a:defRPr/>
            </a:pPr>
            <a:r>
              <a:rPr lang="ar-SA" sz="2400" b="1" dirty="0">
                <a:cs typeface="Koodak" pitchFamily="2" charset="-78"/>
              </a:rPr>
              <a:t>گزارشي است که نتايج عمليات يک موسسه رادرطي يک دوره مالي نشان مي دهد. گزارشگري سوديازيان خالص ناشي ازفعاليتهاي عملياتي ,بعنوان مبنايي براي تصميمات سرمايه گذاري وسايرتصميمات محسوب مي شود.</a:t>
            </a:r>
            <a:r>
              <a:rPr lang="en-US" sz="2000" dirty="0">
                <a:cs typeface="Koodak" pitchFamily="2" charset="-78"/>
              </a:rPr>
              <a:t>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8" name="Text Box 4"/>
          <p:cNvSpPr txBox="1">
            <a:spLocks noChangeArrowheads="1"/>
          </p:cNvSpPr>
          <p:nvPr/>
        </p:nvSpPr>
        <p:spPr bwMode="auto">
          <a:xfrm>
            <a:off x="1474788" y="981075"/>
            <a:ext cx="6192837" cy="641350"/>
          </a:xfrm>
          <a:prstGeom prst="rect">
            <a:avLst/>
          </a:prstGeom>
          <a:noFill/>
          <a:ln w="9525">
            <a:noFill/>
            <a:miter lim="800000"/>
            <a:headEnd/>
            <a:tailEnd/>
          </a:ln>
          <a:effectLst/>
        </p:spPr>
        <p:txBody>
          <a:bodyPr>
            <a:spAutoFit/>
          </a:bodyPr>
          <a:lstStyle/>
          <a:p>
            <a:pPr algn="ctr" rtl="1">
              <a:spcBef>
                <a:spcPct val="50000"/>
              </a:spcBef>
              <a:defRPr/>
            </a:pPr>
            <a:r>
              <a:rPr lang="fa-IR" sz="3600" b="1">
                <a:effectLst>
                  <a:outerShdw blurRad="38100" dist="38100" dir="2700000" algn="tl">
                    <a:srgbClr val="000000"/>
                  </a:outerShdw>
                </a:effectLst>
                <a:cs typeface="Koodak" pitchFamily="2" charset="-78"/>
              </a:rPr>
              <a:t>انواع تجزيه و تحليل صورتهاي مالي</a:t>
            </a:r>
            <a:r>
              <a:rPr lang="fa-IR" sz="3600">
                <a:cs typeface="Koodak" pitchFamily="2" charset="-78"/>
              </a:rPr>
              <a:t> </a:t>
            </a:r>
            <a:endParaRPr lang="en-US" sz="3600">
              <a:cs typeface="Koodak" pitchFamily="2" charset="-78"/>
            </a:endParaRPr>
          </a:p>
        </p:txBody>
      </p:sp>
      <p:sp>
        <p:nvSpPr>
          <p:cNvPr id="24579" name="Rectangle 5"/>
          <p:cNvSpPr>
            <a:spLocks noChangeArrowheads="1"/>
          </p:cNvSpPr>
          <p:nvPr/>
        </p:nvSpPr>
        <p:spPr bwMode="auto">
          <a:xfrm>
            <a:off x="1466850" y="2420938"/>
            <a:ext cx="6254750" cy="2528887"/>
          </a:xfrm>
          <a:prstGeom prst="rect">
            <a:avLst/>
          </a:prstGeom>
          <a:noFill/>
          <a:ln w="9525">
            <a:noFill/>
            <a:miter lim="800000"/>
            <a:headEnd/>
            <a:tailEnd/>
          </a:ln>
        </p:spPr>
        <p:txBody>
          <a:bodyPr wrap="none" anchor="ctr">
            <a:spAutoFit/>
          </a:bodyPr>
          <a:lstStyle/>
          <a:p>
            <a:pPr algn="r" rtl="1"/>
            <a:r>
              <a:rPr lang="ar-SA" sz="3200" b="1">
                <a:solidFill>
                  <a:schemeClr val="accent1"/>
                </a:solidFill>
                <a:cs typeface="Koodak" pitchFamily="2" charset="-78"/>
              </a:rPr>
              <a:t>1)تجزيه و تحليل افقي يا تجزيه و تحل</a:t>
            </a:r>
            <a:r>
              <a:rPr lang="fa-IR" sz="3200" b="1">
                <a:solidFill>
                  <a:schemeClr val="accent1"/>
                </a:solidFill>
                <a:cs typeface="Koodak" pitchFamily="2" charset="-78"/>
              </a:rPr>
              <a:t>ي</a:t>
            </a:r>
            <a:r>
              <a:rPr lang="ar-SA" sz="3200" b="1">
                <a:solidFill>
                  <a:schemeClr val="accent1"/>
                </a:solidFill>
                <a:cs typeface="Koodak" pitchFamily="2" charset="-78"/>
              </a:rPr>
              <a:t>ل روند</a:t>
            </a:r>
            <a:endParaRPr lang="fa-IR" sz="3200" b="1">
              <a:solidFill>
                <a:schemeClr val="accent1"/>
              </a:solidFill>
              <a:cs typeface="Koodak" pitchFamily="2" charset="-78"/>
            </a:endParaRPr>
          </a:p>
          <a:p>
            <a:pPr algn="r" rtl="1"/>
            <a:endParaRPr lang="fa-IR" sz="3200" b="1">
              <a:solidFill>
                <a:schemeClr val="accent1"/>
              </a:solidFill>
              <a:cs typeface="Koodak" pitchFamily="2" charset="-78"/>
            </a:endParaRPr>
          </a:p>
          <a:p>
            <a:pPr algn="r" rtl="1"/>
            <a:r>
              <a:rPr lang="fa-IR" sz="3200" b="1">
                <a:solidFill>
                  <a:schemeClr val="accent1"/>
                </a:solidFill>
                <a:cs typeface="Koodak" pitchFamily="2" charset="-78"/>
              </a:rPr>
              <a:t>2)</a:t>
            </a:r>
            <a:r>
              <a:rPr lang="ar-SA" sz="3200" b="1">
                <a:solidFill>
                  <a:schemeClr val="accent1"/>
                </a:solidFill>
                <a:cs typeface="Koodak" pitchFamily="2" charset="-78"/>
              </a:rPr>
              <a:t> تجزيه و تحليل عمودي </a:t>
            </a:r>
            <a:endParaRPr lang="fa-IR" sz="3200" b="1">
              <a:solidFill>
                <a:schemeClr val="accent1"/>
              </a:solidFill>
              <a:cs typeface="Koodak" pitchFamily="2" charset="-78"/>
            </a:endParaRPr>
          </a:p>
          <a:p>
            <a:pPr algn="r" rtl="1"/>
            <a:endParaRPr lang="fa-IR" sz="3200" b="1">
              <a:solidFill>
                <a:schemeClr val="accent1"/>
              </a:solidFill>
              <a:cs typeface="Koodak" pitchFamily="2" charset="-78"/>
            </a:endParaRPr>
          </a:p>
          <a:p>
            <a:pPr algn="r" rtl="1"/>
            <a:r>
              <a:rPr lang="fa-IR" sz="3200" b="1">
                <a:solidFill>
                  <a:schemeClr val="accent1"/>
                </a:solidFill>
                <a:cs typeface="Koodak" pitchFamily="2" charset="-78"/>
              </a:rPr>
              <a:t>3)تجزيه و تحليل نسبتهاي مالي( ترکيبي)</a:t>
            </a:r>
            <a:endParaRPr lang="ar-SA" sz="3200" b="1">
              <a:solidFill>
                <a:schemeClr val="accent1"/>
              </a:solidFill>
              <a:cs typeface="Koodak" pitchFamily="2" charset="-78"/>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40" name="Rectangle 4"/>
          <p:cNvSpPr>
            <a:spLocks noChangeArrowheads="1"/>
          </p:cNvSpPr>
          <p:nvPr/>
        </p:nvSpPr>
        <p:spPr bwMode="auto">
          <a:xfrm>
            <a:off x="1530350" y="981075"/>
            <a:ext cx="6713538" cy="641350"/>
          </a:xfrm>
          <a:prstGeom prst="rect">
            <a:avLst/>
          </a:prstGeom>
          <a:noFill/>
          <a:ln w="9525">
            <a:noFill/>
            <a:miter lim="800000"/>
            <a:headEnd/>
            <a:tailEnd/>
          </a:ln>
          <a:effectLst/>
        </p:spPr>
        <p:txBody>
          <a:bodyPr wrap="none" anchor="ctr">
            <a:spAutoFit/>
          </a:bodyPr>
          <a:lstStyle/>
          <a:p>
            <a:pPr algn="ctr" rtl="1">
              <a:defRPr/>
            </a:pPr>
            <a:r>
              <a:rPr lang="ar-SA" sz="3600" b="1">
                <a:effectLst>
                  <a:outerShdw blurRad="38100" dist="38100" dir="2700000" algn="tl">
                    <a:srgbClr val="000000"/>
                  </a:outerShdw>
                </a:effectLst>
                <a:cs typeface="Koodak" pitchFamily="2" charset="-78"/>
              </a:rPr>
              <a:t>تجزيه و تحليل افقي يا تجزيه و تحليل روند</a:t>
            </a:r>
            <a:r>
              <a:rPr lang="ar-SA" sz="3600">
                <a:cs typeface="Koodak" pitchFamily="2" charset="-78"/>
              </a:rPr>
              <a:t> </a:t>
            </a:r>
          </a:p>
        </p:txBody>
      </p:sp>
      <p:sp>
        <p:nvSpPr>
          <p:cNvPr id="25603" name="Rectangle 5"/>
          <p:cNvSpPr>
            <a:spLocks noChangeArrowheads="1"/>
          </p:cNvSpPr>
          <p:nvPr/>
        </p:nvSpPr>
        <p:spPr bwMode="auto">
          <a:xfrm>
            <a:off x="1044575" y="2697163"/>
            <a:ext cx="7415213" cy="2227262"/>
          </a:xfrm>
          <a:prstGeom prst="rect">
            <a:avLst/>
          </a:prstGeom>
          <a:noFill/>
          <a:ln w="9525">
            <a:noFill/>
            <a:miter lim="800000"/>
            <a:headEnd/>
            <a:tailEnd/>
          </a:ln>
        </p:spPr>
        <p:txBody>
          <a:bodyPr anchor="ctr">
            <a:spAutoFit/>
          </a:bodyPr>
          <a:lstStyle/>
          <a:p>
            <a:pPr algn="justLow" rtl="1"/>
            <a:r>
              <a:rPr lang="ar-SA" sz="2800" b="1">
                <a:solidFill>
                  <a:schemeClr val="accent1"/>
                </a:solidFill>
                <a:cs typeface="Koodak" pitchFamily="2" charset="-78"/>
              </a:rPr>
              <a:t>در تجزيه و تحليل افقي يك سال بعنوان سال پايه تعريف شده و تغييرات اقلام موجود در تراز نامه و صورت سود و زيان به صورت درصدي از سال پايه در نظر گرفته مي شود . براساس مقايسه اطلاعات سال مورد نظر با سالهاي قبل روند مطلوب يا نامطلوب وضعيت مالي وعملكرد شركت تعيين مي شود .</a:t>
            </a:r>
            <a:r>
              <a:rPr lang="ar-SA" sz="2400" b="1">
                <a:solidFill>
                  <a:schemeClr val="folHlink"/>
                </a:solidFill>
                <a:cs typeface="Yagut" pitchFamily="2" charset="-78"/>
              </a:rPr>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Text Box 2"/>
          <p:cNvSpPr txBox="1">
            <a:spLocks noChangeArrowheads="1"/>
          </p:cNvSpPr>
          <p:nvPr/>
        </p:nvSpPr>
        <p:spPr bwMode="auto">
          <a:xfrm>
            <a:off x="1908175" y="908050"/>
            <a:ext cx="5759450" cy="641350"/>
          </a:xfrm>
          <a:prstGeom prst="rect">
            <a:avLst/>
          </a:prstGeom>
          <a:noFill/>
          <a:ln w="9525">
            <a:noFill/>
            <a:miter lim="800000"/>
            <a:headEnd/>
            <a:tailEnd/>
          </a:ln>
          <a:effectLst/>
        </p:spPr>
        <p:txBody>
          <a:bodyPr>
            <a:spAutoFit/>
          </a:bodyPr>
          <a:lstStyle/>
          <a:p>
            <a:pPr algn="ctr" rtl="1">
              <a:spcBef>
                <a:spcPct val="50000"/>
              </a:spcBef>
              <a:defRPr/>
            </a:pPr>
            <a:r>
              <a:rPr lang="fa-IR" sz="3600" b="1">
                <a:solidFill>
                  <a:schemeClr val="hlink"/>
                </a:solidFill>
                <a:effectLst>
                  <a:outerShdw blurRad="38100" dist="38100" dir="2700000" algn="tl">
                    <a:srgbClr val="000000"/>
                  </a:outerShdw>
                </a:effectLst>
                <a:cs typeface="Koodak" pitchFamily="2" charset="-78"/>
              </a:rPr>
              <a:t>نقش بورس اوراق بهادار</a:t>
            </a:r>
            <a:endParaRPr lang="en-US" sz="3600" b="1">
              <a:solidFill>
                <a:schemeClr val="hlink"/>
              </a:solidFill>
              <a:effectLst>
                <a:outerShdw blurRad="38100" dist="38100" dir="2700000" algn="tl">
                  <a:srgbClr val="000000"/>
                </a:outerShdw>
              </a:effectLst>
              <a:cs typeface="Koodak" pitchFamily="2" charset="-78"/>
            </a:endParaRPr>
          </a:p>
        </p:txBody>
      </p:sp>
      <p:sp>
        <p:nvSpPr>
          <p:cNvPr id="7171" name="Rectangle 3"/>
          <p:cNvSpPr>
            <a:spLocks noChangeArrowheads="1"/>
          </p:cNvSpPr>
          <p:nvPr/>
        </p:nvSpPr>
        <p:spPr bwMode="auto">
          <a:xfrm>
            <a:off x="900113" y="2543047"/>
            <a:ext cx="7718425" cy="2554545"/>
          </a:xfrm>
          <a:prstGeom prst="rect">
            <a:avLst/>
          </a:prstGeom>
          <a:noFill/>
          <a:ln w="9525">
            <a:noFill/>
            <a:miter lim="800000"/>
            <a:headEnd/>
            <a:tailEnd/>
          </a:ln>
        </p:spPr>
        <p:txBody>
          <a:bodyPr anchor="ctr">
            <a:spAutoFit/>
          </a:bodyPr>
          <a:lstStyle/>
          <a:p>
            <a:pPr algn="just" rtl="1"/>
            <a:r>
              <a:rPr lang="fa-IR" sz="3200" b="1" dirty="0">
                <a:solidFill>
                  <a:schemeClr val="accent1"/>
                </a:solidFill>
                <a:cs typeface="Koodak" pitchFamily="2" charset="-78"/>
              </a:rPr>
              <a:t>1)</a:t>
            </a:r>
            <a:r>
              <a:rPr lang="ar-SA" sz="3200" b="1" dirty="0">
                <a:solidFill>
                  <a:schemeClr val="accent1"/>
                </a:solidFill>
                <a:cs typeface="Koodak" pitchFamily="2" charset="-78"/>
              </a:rPr>
              <a:t> جمع</a:t>
            </a:r>
            <a:r>
              <a:rPr lang="ar-SA" sz="3200" b="1" dirty="0">
                <a:solidFill>
                  <a:schemeClr val="accent1"/>
                </a:solidFill>
              </a:rPr>
              <a:t>‌</a:t>
            </a:r>
            <a:r>
              <a:rPr lang="ar-SA" sz="3200" b="1" dirty="0">
                <a:solidFill>
                  <a:schemeClr val="accent1"/>
                </a:solidFill>
                <a:cs typeface="Koodak" pitchFamily="2" charset="-78"/>
              </a:rPr>
              <a:t>آوري سرمايه</a:t>
            </a:r>
            <a:r>
              <a:rPr lang="ar-SA" sz="3200" b="1" dirty="0">
                <a:solidFill>
                  <a:schemeClr val="accent1"/>
                </a:solidFill>
              </a:rPr>
              <a:t>‌</a:t>
            </a:r>
            <a:r>
              <a:rPr lang="ar-SA" sz="3200" b="1" dirty="0">
                <a:solidFill>
                  <a:schemeClr val="accent1"/>
                </a:solidFill>
                <a:cs typeface="Koodak" pitchFamily="2" charset="-78"/>
              </a:rPr>
              <a:t>هاي جزيي و پراكنده ويك كاسه كردن آنها در جهت تجهيز منابع مالي شركتها</a:t>
            </a:r>
            <a:endParaRPr lang="fa-IR" sz="3200" b="1" dirty="0">
              <a:solidFill>
                <a:schemeClr val="accent1"/>
              </a:solidFill>
              <a:cs typeface="Koodak" pitchFamily="2" charset="-78"/>
            </a:endParaRPr>
          </a:p>
          <a:p>
            <a:pPr algn="just" rtl="1"/>
            <a:r>
              <a:rPr lang="fa-IR" sz="3200" b="1" dirty="0">
                <a:solidFill>
                  <a:schemeClr val="accent1"/>
                </a:solidFill>
                <a:cs typeface="Koodak" pitchFamily="2" charset="-78"/>
              </a:rPr>
              <a:t>2)</a:t>
            </a:r>
            <a:r>
              <a:rPr lang="ar-SA" sz="3200" b="1" dirty="0">
                <a:solidFill>
                  <a:schemeClr val="accent1"/>
                </a:solidFill>
                <a:cs typeface="Koodak" pitchFamily="2" charset="-78"/>
              </a:rPr>
              <a:t> توزيع عادلانه درآمد و ايجاد احساس مشاركت</a:t>
            </a:r>
            <a:endParaRPr lang="fa-IR" sz="3200" b="1" dirty="0">
              <a:solidFill>
                <a:schemeClr val="accent1"/>
              </a:solidFill>
              <a:cs typeface="Koodak" pitchFamily="2" charset="-78"/>
            </a:endParaRPr>
          </a:p>
          <a:p>
            <a:pPr algn="just" rtl="1"/>
            <a:r>
              <a:rPr lang="fa-IR" sz="3200" b="1" dirty="0">
                <a:solidFill>
                  <a:schemeClr val="accent1"/>
                </a:solidFill>
                <a:cs typeface="Koodak" pitchFamily="2" charset="-78"/>
              </a:rPr>
              <a:t>3)</a:t>
            </a:r>
            <a:r>
              <a:rPr lang="ar-SA" sz="3200" b="1" dirty="0">
                <a:solidFill>
                  <a:schemeClr val="accent1"/>
                </a:solidFill>
                <a:cs typeface="Koodak" pitchFamily="2" charset="-78"/>
              </a:rPr>
              <a:t> ايجاد يك بازار رقابتي كامل</a:t>
            </a:r>
            <a:r>
              <a:rPr lang="ar-SA" sz="3200" dirty="0">
                <a:solidFill>
                  <a:schemeClr val="accent1"/>
                </a:solidFill>
                <a:cs typeface="Koodak" pitchFamily="2" charset="-78"/>
              </a:rPr>
              <a:t> </a:t>
            </a:r>
            <a:endParaRPr lang="fa-IR" sz="3200" dirty="0">
              <a:solidFill>
                <a:schemeClr val="accent1"/>
              </a:solidFill>
              <a:cs typeface="Koodak" pitchFamily="2" charset="-78"/>
            </a:endParaRPr>
          </a:p>
          <a:p>
            <a:pPr algn="just" rtl="1"/>
            <a:r>
              <a:rPr lang="fa-IR" sz="3200" b="1" dirty="0">
                <a:cs typeface="Koodak" pitchFamily="2" charset="-78"/>
              </a:rPr>
              <a:t>4)</a:t>
            </a:r>
            <a:r>
              <a:rPr lang="ar-SA" sz="3200" b="1" dirty="0">
                <a:cs typeface="Koodak" pitchFamily="2" charset="-78"/>
              </a:rPr>
              <a:t> تخصيص مطلوب منابع</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4" name="Rectangle 4"/>
          <p:cNvSpPr>
            <a:spLocks noChangeArrowheads="1"/>
          </p:cNvSpPr>
          <p:nvPr/>
        </p:nvSpPr>
        <p:spPr bwMode="auto">
          <a:xfrm>
            <a:off x="2525713" y="981075"/>
            <a:ext cx="3702050" cy="641350"/>
          </a:xfrm>
          <a:prstGeom prst="rect">
            <a:avLst/>
          </a:prstGeom>
          <a:noFill/>
          <a:ln w="9525">
            <a:noFill/>
            <a:miter lim="800000"/>
            <a:headEnd/>
            <a:tailEnd/>
          </a:ln>
          <a:effectLst/>
        </p:spPr>
        <p:txBody>
          <a:bodyPr wrap="none" anchor="ctr">
            <a:spAutoFit/>
          </a:bodyPr>
          <a:lstStyle/>
          <a:p>
            <a:pPr algn="r" rtl="1">
              <a:defRPr/>
            </a:pPr>
            <a:r>
              <a:rPr lang="ar-SA" sz="3600" b="1">
                <a:solidFill>
                  <a:schemeClr val="hlink"/>
                </a:solidFill>
                <a:effectLst>
                  <a:outerShdw blurRad="38100" dist="38100" dir="2700000" algn="tl">
                    <a:srgbClr val="000000"/>
                  </a:outerShdw>
                </a:effectLst>
                <a:cs typeface="Koodak" pitchFamily="2" charset="-78"/>
              </a:rPr>
              <a:t>تجزيه و تحليل عمودي</a:t>
            </a:r>
            <a:r>
              <a:rPr lang="ar-SA" sz="3600">
                <a:cs typeface="Koodak" pitchFamily="2" charset="-78"/>
              </a:rPr>
              <a:t> </a:t>
            </a:r>
          </a:p>
        </p:txBody>
      </p:sp>
      <p:sp>
        <p:nvSpPr>
          <p:cNvPr id="26627" name="Rectangle 5"/>
          <p:cNvSpPr>
            <a:spLocks noChangeArrowheads="1"/>
          </p:cNvSpPr>
          <p:nvPr/>
        </p:nvSpPr>
        <p:spPr bwMode="auto">
          <a:xfrm>
            <a:off x="1547813" y="1969562"/>
            <a:ext cx="6121400" cy="3785652"/>
          </a:xfrm>
          <a:prstGeom prst="rect">
            <a:avLst/>
          </a:prstGeom>
          <a:noFill/>
          <a:ln w="9525">
            <a:noFill/>
            <a:miter lim="800000"/>
            <a:headEnd/>
            <a:tailEnd/>
          </a:ln>
        </p:spPr>
        <p:txBody>
          <a:bodyPr anchor="ctr">
            <a:spAutoFit/>
          </a:bodyPr>
          <a:lstStyle/>
          <a:p>
            <a:pPr algn="just" rtl="1"/>
            <a:r>
              <a:rPr lang="ar-SA" sz="2400" b="1" dirty="0">
                <a:solidFill>
                  <a:schemeClr val="accent1"/>
                </a:solidFill>
                <a:cs typeface="Koodak" pitchFamily="2" charset="-78"/>
              </a:rPr>
              <a:t>در تجزيه و تحليل عمودي يك قلم مهم صورت هاي مالي بعنوان ارزش پايه در نظر گرفته مي شود و ساير اقلام با آن مقايسه مي شود . در ترازنامه معمولاً جمع كل دارايي بعنوان قلم مهم تلقي شده و ساير اقلام به صورت درصدي از آن محاسبه مي شوند . </a:t>
            </a:r>
            <a:endParaRPr lang="en-US" sz="2400" dirty="0">
              <a:solidFill>
                <a:schemeClr val="accent1"/>
              </a:solidFill>
              <a:cs typeface="Koodak" pitchFamily="2" charset="-78"/>
            </a:endParaRPr>
          </a:p>
          <a:p>
            <a:pPr algn="just" rtl="1"/>
            <a:r>
              <a:rPr lang="ar-SA" sz="2400" b="1" dirty="0">
                <a:solidFill>
                  <a:schemeClr val="accent1"/>
                </a:solidFill>
                <a:cs typeface="Koodak" pitchFamily="2" charset="-78"/>
              </a:rPr>
              <a:t>در صورت سود و زيان هم فروش قلم مهم بوده و ساير اقلام به صورت درصد از  فروش بيان مي شوند . با اين </a:t>
            </a:r>
            <a:r>
              <a:rPr lang="ar-SA" sz="2400" b="1" dirty="0">
                <a:cs typeface="Koodak" pitchFamily="2" charset="-78"/>
              </a:rPr>
              <a:t>تحليل روابط موجود بين حساب ها و نسبت هاي آنها تعيين شده و در صورت انحراف از نسبت مورد نظر به سادگي مي توان آن را تعيين كرد .</a:t>
            </a:r>
            <a:r>
              <a:rPr lang="ar-SA" sz="2000" dirty="0">
                <a:cs typeface="Yagut" pitchFamily="2" charset="-78"/>
              </a:rPr>
              <a:t>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6"/>
          <p:cNvSpPr>
            <a:spLocks noChangeArrowheads="1"/>
          </p:cNvSpPr>
          <p:nvPr/>
        </p:nvSpPr>
        <p:spPr bwMode="auto">
          <a:xfrm>
            <a:off x="2270125" y="908050"/>
            <a:ext cx="4965700" cy="641350"/>
          </a:xfrm>
          <a:prstGeom prst="rect">
            <a:avLst/>
          </a:prstGeom>
          <a:noFill/>
          <a:ln w="9525">
            <a:noFill/>
            <a:miter lim="800000"/>
            <a:headEnd/>
            <a:tailEnd/>
          </a:ln>
        </p:spPr>
        <p:txBody>
          <a:bodyPr wrap="none" anchor="ctr">
            <a:spAutoFit/>
          </a:bodyPr>
          <a:lstStyle/>
          <a:p>
            <a:pPr algn="r" rtl="1"/>
            <a:r>
              <a:rPr lang="ar-SA" sz="3600" b="1">
                <a:solidFill>
                  <a:schemeClr val="hlink"/>
                </a:solidFill>
                <a:cs typeface="Koodak" pitchFamily="2" charset="-78"/>
              </a:rPr>
              <a:t>تجزيه و تحليل نسبت هاي مالي</a:t>
            </a:r>
            <a:r>
              <a:rPr lang="ar-SA" sz="3600">
                <a:solidFill>
                  <a:schemeClr val="hlink"/>
                </a:solidFill>
                <a:cs typeface="Koodak" pitchFamily="2" charset="-78"/>
              </a:rPr>
              <a:t> </a:t>
            </a:r>
          </a:p>
        </p:txBody>
      </p:sp>
      <p:sp>
        <p:nvSpPr>
          <p:cNvPr id="27651" name="Rectangle 7"/>
          <p:cNvSpPr>
            <a:spLocks noChangeArrowheads="1"/>
          </p:cNvSpPr>
          <p:nvPr/>
        </p:nvSpPr>
        <p:spPr bwMode="auto">
          <a:xfrm>
            <a:off x="1116013" y="1961108"/>
            <a:ext cx="7343775" cy="4154984"/>
          </a:xfrm>
          <a:prstGeom prst="rect">
            <a:avLst/>
          </a:prstGeom>
          <a:noFill/>
          <a:ln w="9525">
            <a:noFill/>
            <a:miter lim="800000"/>
            <a:headEnd/>
            <a:tailEnd/>
          </a:ln>
        </p:spPr>
        <p:txBody>
          <a:bodyPr anchor="ctr">
            <a:spAutoFit/>
          </a:bodyPr>
          <a:lstStyle/>
          <a:p>
            <a:pPr algn="just" rtl="1">
              <a:tabLst>
                <a:tab pos="228600" algn="l"/>
              </a:tabLst>
            </a:pPr>
            <a:r>
              <a:rPr lang="ar-SA" sz="2400" b="1" dirty="0">
                <a:solidFill>
                  <a:schemeClr val="accent1"/>
                </a:solidFill>
                <a:cs typeface="Koodak" pitchFamily="2" charset="-78"/>
              </a:rPr>
              <a:t>نسبت مالي عبارتست از ارتباط رياضي به صورت كسر بين ارقام موجود در ترازنامه و صورتحساب سود و زيان .</a:t>
            </a:r>
            <a:endParaRPr lang="fa-IR" sz="2400" b="1" dirty="0">
              <a:solidFill>
                <a:schemeClr val="accent1"/>
              </a:solidFill>
              <a:cs typeface="Koodak" pitchFamily="2" charset="-78"/>
            </a:endParaRPr>
          </a:p>
          <a:p>
            <a:pPr algn="just" rtl="1">
              <a:tabLst>
                <a:tab pos="228600" algn="l"/>
              </a:tabLst>
            </a:pPr>
            <a:r>
              <a:rPr lang="ar-SA" sz="2400" b="1" dirty="0">
                <a:solidFill>
                  <a:schemeClr val="accent1"/>
                </a:solidFill>
                <a:cs typeface="Koodak" pitchFamily="2" charset="-78"/>
              </a:rPr>
              <a:t> محاسبه نسبت ها باعث مي شود : </a:t>
            </a:r>
            <a:endParaRPr lang="en-US" sz="2400" b="1" dirty="0">
              <a:solidFill>
                <a:schemeClr val="accent1"/>
              </a:solidFill>
              <a:cs typeface="Koodak" pitchFamily="2" charset="-78"/>
            </a:endParaRPr>
          </a:p>
          <a:p>
            <a:pPr algn="just" rtl="1">
              <a:buFontTx/>
              <a:buBlip>
                <a:blip r:embed="rId3"/>
              </a:buBlip>
              <a:tabLst>
                <a:tab pos="228600" algn="l"/>
              </a:tabLst>
            </a:pPr>
            <a:r>
              <a:rPr lang="en-US" sz="2400" b="1" dirty="0">
                <a:solidFill>
                  <a:schemeClr val="accent1"/>
                </a:solidFill>
                <a:cs typeface="Koodak" pitchFamily="2" charset="-78"/>
              </a:rPr>
              <a:t> </a:t>
            </a:r>
            <a:r>
              <a:rPr lang="ar-SA" sz="2400" b="1" dirty="0">
                <a:solidFill>
                  <a:schemeClr val="accent1"/>
                </a:solidFill>
                <a:cs typeface="Koodak" pitchFamily="2" charset="-78"/>
              </a:rPr>
              <a:t>اطلاعات مالي خلاصه و طبقه بندي شود .</a:t>
            </a:r>
            <a:endParaRPr lang="en-US" sz="2400" b="1" dirty="0">
              <a:solidFill>
                <a:schemeClr val="accent1"/>
              </a:solidFill>
              <a:cs typeface="Koodak" pitchFamily="2" charset="-78"/>
            </a:endParaRPr>
          </a:p>
          <a:p>
            <a:pPr algn="just" rtl="1">
              <a:buFontTx/>
              <a:buBlip>
                <a:blip r:embed="rId3"/>
              </a:buBlip>
              <a:tabLst>
                <a:tab pos="228600" algn="l"/>
              </a:tabLst>
            </a:pPr>
            <a:r>
              <a:rPr lang="en-US" sz="2400" b="1" dirty="0">
                <a:solidFill>
                  <a:schemeClr val="accent1"/>
                </a:solidFill>
                <a:cs typeface="Koodak" pitchFamily="2" charset="-78"/>
              </a:rPr>
              <a:t> </a:t>
            </a:r>
            <a:r>
              <a:rPr lang="ar-SA" sz="2400" b="1" dirty="0">
                <a:solidFill>
                  <a:schemeClr val="accent1"/>
                </a:solidFill>
                <a:cs typeface="Koodak" pitchFamily="2" charset="-78"/>
              </a:rPr>
              <a:t>اطلاعات و ارزشهاي مطلق در صورت سود و زيان و ترازنامه بصورت نسبي بيان شوند كه اين امر باعث قضاوت صحيح تر نسبت به اطلاعات مالي مي شود . </a:t>
            </a:r>
            <a:endParaRPr lang="en-US" sz="2400" b="1" dirty="0">
              <a:solidFill>
                <a:schemeClr val="accent1"/>
              </a:solidFill>
              <a:cs typeface="Koodak" pitchFamily="2" charset="-78"/>
            </a:endParaRPr>
          </a:p>
          <a:p>
            <a:pPr algn="just" rtl="1">
              <a:buFontTx/>
              <a:buBlip>
                <a:blip r:embed="rId3"/>
              </a:buBlip>
              <a:tabLst>
                <a:tab pos="228600" algn="l"/>
              </a:tabLst>
            </a:pPr>
            <a:r>
              <a:rPr lang="en-US" sz="2400" b="1" dirty="0">
                <a:cs typeface="Koodak" pitchFamily="2" charset="-78"/>
              </a:rPr>
              <a:t> </a:t>
            </a:r>
            <a:r>
              <a:rPr lang="ar-SA" sz="2400" b="1" dirty="0">
                <a:cs typeface="Koodak" pitchFamily="2" charset="-78"/>
              </a:rPr>
              <a:t>اطلاعات به تناسب و ميزان نياز استفاده كنندگان در اختيار آنها قرار گيرد . </a:t>
            </a:r>
            <a:endParaRPr lang="en-US" sz="2400" b="1" dirty="0">
              <a:cs typeface="Koodak" pitchFamily="2" charset="-78"/>
            </a:endParaRPr>
          </a:p>
          <a:p>
            <a:pPr algn="just" rtl="1">
              <a:buFontTx/>
              <a:buBlip>
                <a:blip r:embed="rId3"/>
              </a:buBlip>
              <a:tabLst>
                <a:tab pos="228600" algn="l"/>
              </a:tabLst>
            </a:pPr>
            <a:r>
              <a:rPr lang="en-US" sz="2400" b="1" dirty="0">
                <a:cs typeface="Koodak" pitchFamily="2" charset="-78"/>
              </a:rPr>
              <a:t> </a:t>
            </a:r>
            <a:r>
              <a:rPr lang="ar-SA" sz="2400" b="1" dirty="0">
                <a:cs typeface="Koodak" pitchFamily="2" charset="-78"/>
              </a:rPr>
              <a:t>باعث ميشود استفاده كنندگان براساس ارزشها و اطلاعات كمي بتوانند قضاوت هاي كيفي بكنند .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4"/>
          <p:cNvSpPr txBox="1">
            <a:spLocks noChangeArrowheads="1"/>
          </p:cNvSpPr>
          <p:nvPr/>
        </p:nvSpPr>
        <p:spPr bwMode="auto">
          <a:xfrm>
            <a:off x="2124075" y="2205038"/>
            <a:ext cx="5184775" cy="3084512"/>
          </a:xfrm>
          <a:prstGeom prst="rect">
            <a:avLst/>
          </a:prstGeom>
          <a:noFill/>
          <a:ln w="9525">
            <a:noFill/>
            <a:miter lim="800000"/>
            <a:headEnd/>
            <a:tailEnd/>
          </a:ln>
        </p:spPr>
        <p:txBody>
          <a:bodyPr>
            <a:spAutoFit/>
          </a:bodyPr>
          <a:lstStyle/>
          <a:p>
            <a:pPr algn="r" rtl="1">
              <a:spcBef>
                <a:spcPct val="50000"/>
              </a:spcBef>
            </a:pPr>
            <a:r>
              <a:rPr lang="fa-IR" sz="2800" b="1">
                <a:solidFill>
                  <a:schemeClr val="accent1"/>
                </a:solidFill>
                <a:cs typeface="Koodak" pitchFamily="2" charset="-78"/>
              </a:rPr>
              <a:t>نسبتهاي نقدينگي</a:t>
            </a:r>
          </a:p>
          <a:p>
            <a:pPr algn="r" rtl="1">
              <a:spcBef>
                <a:spcPct val="50000"/>
              </a:spcBef>
            </a:pPr>
            <a:r>
              <a:rPr lang="fa-IR" sz="2800" b="1">
                <a:solidFill>
                  <a:schemeClr val="accent1"/>
                </a:solidFill>
                <a:cs typeface="Koodak" pitchFamily="2" charset="-78"/>
              </a:rPr>
              <a:t>نسبتهاي فعاليت</a:t>
            </a:r>
          </a:p>
          <a:p>
            <a:pPr algn="r" rtl="1">
              <a:spcBef>
                <a:spcPct val="50000"/>
              </a:spcBef>
            </a:pPr>
            <a:r>
              <a:rPr lang="fa-IR" sz="2800" b="1">
                <a:solidFill>
                  <a:schemeClr val="accent1"/>
                </a:solidFill>
                <a:cs typeface="Koodak" pitchFamily="2" charset="-78"/>
              </a:rPr>
              <a:t>نسبتهاي  سودآوري</a:t>
            </a:r>
          </a:p>
          <a:p>
            <a:pPr algn="r" rtl="1">
              <a:spcBef>
                <a:spcPct val="50000"/>
              </a:spcBef>
            </a:pPr>
            <a:r>
              <a:rPr lang="fa-IR" sz="2800" b="1">
                <a:solidFill>
                  <a:schemeClr val="accent1"/>
                </a:solidFill>
                <a:cs typeface="Koodak" pitchFamily="2" charset="-78"/>
              </a:rPr>
              <a:t>نسبتهاي ارزش بازار</a:t>
            </a:r>
          </a:p>
          <a:p>
            <a:pPr algn="r" rtl="1">
              <a:spcBef>
                <a:spcPct val="50000"/>
              </a:spcBef>
            </a:pPr>
            <a:r>
              <a:rPr lang="fa-IR" sz="2800" b="1">
                <a:solidFill>
                  <a:schemeClr val="accent1"/>
                </a:solidFill>
                <a:cs typeface="Koodak" pitchFamily="2" charset="-78"/>
              </a:rPr>
              <a:t>نسبتهاي اهرمي </a:t>
            </a:r>
            <a:endParaRPr lang="en-US" sz="2800" b="1">
              <a:solidFill>
                <a:schemeClr val="accent1"/>
              </a:solidFill>
              <a:cs typeface="Koodak" pitchFamily="2" charset="-78"/>
            </a:endParaRPr>
          </a:p>
        </p:txBody>
      </p:sp>
      <p:sp>
        <p:nvSpPr>
          <p:cNvPr id="28675" name="Rectangle 5"/>
          <p:cNvSpPr>
            <a:spLocks noChangeArrowheads="1"/>
          </p:cNvSpPr>
          <p:nvPr/>
        </p:nvSpPr>
        <p:spPr bwMode="auto">
          <a:xfrm>
            <a:off x="2693988" y="981075"/>
            <a:ext cx="3470275" cy="641350"/>
          </a:xfrm>
          <a:prstGeom prst="rect">
            <a:avLst/>
          </a:prstGeom>
          <a:noFill/>
          <a:ln w="9525">
            <a:noFill/>
            <a:miter lim="800000"/>
            <a:headEnd/>
            <a:tailEnd/>
          </a:ln>
        </p:spPr>
        <p:txBody>
          <a:bodyPr wrap="none" anchor="ctr">
            <a:spAutoFit/>
          </a:bodyPr>
          <a:lstStyle/>
          <a:p>
            <a:pPr algn="ctr" rtl="1"/>
            <a:r>
              <a:rPr lang="fa-IR" sz="3600" b="1">
                <a:solidFill>
                  <a:schemeClr val="hlink"/>
                </a:solidFill>
                <a:cs typeface="Koodak" pitchFamily="2" charset="-78"/>
              </a:rPr>
              <a:t>انواع</a:t>
            </a:r>
            <a:r>
              <a:rPr lang="ar-SA" sz="3600" b="1">
                <a:solidFill>
                  <a:schemeClr val="hlink"/>
                </a:solidFill>
                <a:cs typeface="Koodak" pitchFamily="2" charset="-78"/>
              </a:rPr>
              <a:t> نسبت هاي مالي</a:t>
            </a:r>
            <a:r>
              <a:rPr lang="ar-SA" sz="3600">
                <a:solidFill>
                  <a:schemeClr val="hlink"/>
                </a:solidFill>
              </a:rPr>
              <a:t>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4"/>
          <p:cNvSpPr>
            <a:spLocks noChangeArrowheads="1"/>
          </p:cNvSpPr>
          <p:nvPr/>
        </p:nvSpPr>
        <p:spPr bwMode="auto">
          <a:xfrm>
            <a:off x="1687513" y="2133600"/>
            <a:ext cx="6916737" cy="396875"/>
          </a:xfrm>
          <a:prstGeom prst="rect">
            <a:avLst/>
          </a:prstGeom>
          <a:noFill/>
          <a:ln w="9525">
            <a:noFill/>
            <a:miter lim="800000"/>
            <a:headEnd/>
            <a:tailEnd/>
          </a:ln>
        </p:spPr>
        <p:txBody>
          <a:bodyPr wrap="none" anchor="ctr">
            <a:spAutoFit/>
          </a:bodyPr>
          <a:lstStyle/>
          <a:p>
            <a:pPr algn="r" rtl="1"/>
            <a:r>
              <a:rPr lang="ar-SA" sz="2000" b="1">
                <a:solidFill>
                  <a:schemeClr val="accent1"/>
                </a:solidFill>
                <a:cs typeface="Koodak" pitchFamily="2" charset="-78"/>
              </a:rPr>
              <a:t>با استفاده از اين نسبت ها وضعيت و توان نقدينگي شركت اندازه گيري مي شود .</a:t>
            </a:r>
            <a:r>
              <a:rPr lang="ar-SA" b="1">
                <a:solidFill>
                  <a:schemeClr val="accent1"/>
                </a:solidFill>
                <a:cs typeface="Koodak" pitchFamily="2" charset="-78"/>
              </a:rPr>
              <a:t> </a:t>
            </a:r>
            <a:endParaRPr lang="fa-IR" b="1">
              <a:solidFill>
                <a:schemeClr val="accent1"/>
              </a:solidFill>
              <a:cs typeface="Koodak" pitchFamily="2" charset="-78"/>
            </a:endParaRPr>
          </a:p>
        </p:txBody>
      </p:sp>
      <p:sp>
        <p:nvSpPr>
          <p:cNvPr id="120837" name="Rectangle 5"/>
          <p:cNvSpPr>
            <a:spLocks noChangeArrowheads="1"/>
          </p:cNvSpPr>
          <p:nvPr/>
        </p:nvSpPr>
        <p:spPr bwMode="auto">
          <a:xfrm>
            <a:off x="3324225" y="1062038"/>
            <a:ext cx="3154363" cy="641350"/>
          </a:xfrm>
          <a:prstGeom prst="rect">
            <a:avLst/>
          </a:prstGeom>
          <a:noFill/>
          <a:ln w="9525">
            <a:noFill/>
            <a:miter lim="800000"/>
            <a:headEnd/>
            <a:tailEnd/>
          </a:ln>
          <a:effectLst/>
        </p:spPr>
        <p:txBody>
          <a:bodyPr wrap="none">
            <a:spAutoFit/>
          </a:bodyPr>
          <a:lstStyle/>
          <a:p>
            <a:pPr algn="r" rtl="1">
              <a:defRPr/>
            </a:pPr>
            <a:r>
              <a:rPr lang="ar-SA" sz="3600" b="1">
                <a:solidFill>
                  <a:schemeClr val="hlink"/>
                </a:solidFill>
                <a:effectLst>
                  <a:outerShdw blurRad="38100" dist="38100" dir="2700000" algn="tl">
                    <a:srgbClr val="000000"/>
                  </a:outerShdw>
                </a:effectLst>
                <a:cs typeface="Koodak" pitchFamily="2" charset="-78"/>
              </a:rPr>
              <a:t>نسبت هاي نقدينگي</a:t>
            </a:r>
            <a:endParaRPr lang="en-US" sz="3600" b="1">
              <a:solidFill>
                <a:schemeClr val="hlink"/>
              </a:solidFill>
              <a:effectLst>
                <a:outerShdw blurRad="38100" dist="38100" dir="2700000" algn="tl">
                  <a:srgbClr val="000000"/>
                </a:outerShdw>
              </a:effectLst>
              <a:cs typeface="Koodak" pitchFamily="2" charset="-78"/>
            </a:endParaRPr>
          </a:p>
        </p:txBody>
      </p:sp>
      <p:sp>
        <p:nvSpPr>
          <p:cNvPr id="29700" name="Text Box 14"/>
          <p:cNvSpPr txBox="1">
            <a:spLocks noChangeArrowheads="1"/>
          </p:cNvSpPr>
          <p:nvPr/>
        </p:nvSpPr>
        <p:spPr bwMode="auto">
          <a:xfrm>
            <a:off x="5940425" y="4868863"/>
            <a:ext cx="2663825" cy="396875"/>
          </a:xfrm>
          <a:prstGeom prst="rect">
            <a:avLst/>
          </a:prstGeom>
          <a:noFill/>
          <a:ln w="9525">
            <a:noFill/>
            <a:miter lim="800000"/>
            <a:headEnd/>
            <a:tailEnd/>
          </a:ln>
        </p:spPr>
        <p:txBody>
          <a:bodyPr>
            <a:spAutoFit/>
          </a:bodyPr>
          <a:lstStyle/>
          <a:p>
            <a:pPr algn="r" rtl="1">
              <a:spcBef>
                <a:spcPct val="50000"/>
              </a:spcBef>
            </a:pPr>
            <a:r>
              <a:rPr lang="fa-IR" sz="2000" b="1" dirty="0">
                <a:cs typeface="Koodak" pitchFamily="2" charset="-78"/>
              </a:rPr>
              <a:t>نسبت آني (سريع)=</a:t>
            </a:r>
            <a:endParaRPr lang="en-US" sz="2000" b="1" dirty="0">
              <a:cs typeface="Koodak" pitchFamily="2" charset="-78"/>
            </a:endParaRPr>
          </a:p>
        </p:txBody>
      </p:sp>
      <p:sp>
        <p:nvSpPr>
          <p:cNvPr id="29701" name="Text Box 15"/>
          <p:cNvSpPr txBox="1">
            <a:spLocks noChangeArrowheads="1"/>
          </p:cNvSpPr>
          <p:nvPr/>
        </p:nvSpPr>
        <p:spPr bwMode="auto">
          <a:xfrm>
            <a:off x="1539875" y="4581525"/>
            <a:ext cx="6056313" cy="860425"/>
          </a:xfrm>
          <a:prstGeom prst="rect">
            <a:avLst/>
          </a:prstGeom>
          <a:noFill/>
          <a:ln w="9525">
            <a:noFill/>
            <a:miter lim="800000"/>
            <a:headEnd/>
            <a:tailEnd/>
          </a:ln>
        </p:spPr>
        <p:txBody>
          <a:bodyPr/>
          <a:lstStyle/>
          <a:p>
            <a:pPr algn="ctr" rtl="1"/>
            <a:r>
              <a:rPr lang="ar-SA" sz="2000" b="1">
                <a:solidFill>
                  <a:schemeClr val="accent1"/>
                </a:solidFill>
                <a:latin typeface="Times New Roman" pitchFamily="18" charset="0"/>
                <a:cs typeface="Koodak" pitchFamily="2" charset="-78"/>
              </a:rPr>
              <a:t>دارايي هاي جاري غير سريع </a:t>
            </a:r>
            <a:r>
              <a:rPr lang="en-US" sz="2000" b="1">
                <a:solidFill>
                  <a:schemeClr val="accent1"/>
                </a:solidFill>
                <a:latin typeface="Times New Roman" pitchFamily="18" charset="0"/>
                <a:cs typeface="Koodak" pitchFamily="2" charset="-78"/>
              </a:rPr>
              <a:t>–</a:t>
            </a:r>
            <a:r>
              <a:rPr lang="ar-SA" sz="2000" b="1">
                <a:solidFill>
                  <a:schemeClr val="accent1"/>
                </a:solidFill>
                <a:latin typeface="Times New Roman" pitchFamily="18" charset="0"/>
                <a:cs typeface="Koodak" pitchFamily="2" charset="-78"/>
              </a:rPr>
              <a:t> دارايي هاي جاري</a:t>
            </a:r>
            <a:endParaRPr lang="fa-IR" sz="2000" b="1">
              <a:solidFill>
                <a:schemeClr val="accent1"/>
              </a:solidFill>
              <a:latin typeface="Times New Roman" pitchFamily="18" charset="0"/>
              <a:cs typeface="Koodak" pitchFamily="2" charset="-78"/>
            </a:endParaRPr>
          </a:p>
          <a:p>
            <a:pPr algn="ctr" rtl="1"/>
            <a:endParaRPr lang="ar-SA" sz="2000" b="1">
              <a:solidFill>
                <a:schemeClr val="accent1"/>
              </a:solidFill>
              <a:latin typeface="Times New Roman" pitchFamily="18" charset="0"/>
              <a:cs typeface="Koodak" pitchFamily="2" charset="-78"/>
            </a:endParaRPr>
          </a:p>
          <a:p>
            <a:pPr algn="ctr" rtl="1"/>
            <a:r>
              <a:rPr lang="ar-SA" sz="2000" b="1">
                <a:solidFill>
                  <a:schemeClr val="accent1"/>
                </a:solidFill>
                <a:latin typeface="Times New Roman" pitchFamily="18" charset="0"/>
                <a:cs typeface="Koodak" pitchFamily="2" charset="-78"/>
              </a:rPr>
              <a:t>بدهي هاي جاري</a:t>
            </a:r>
            <a:endParaRPr lang="en-US" sz="2000" b="1">
              <a:solidFill>
                <a:schemeClr val="accent1"/>
              </a:solidFill>
              <a:cs typeface="Koodak" pitchFamily="2" charset="-78"/>
            </a:endParaRPr>
          </a:p>
        </p:txBody>
      </p:sp>
      <p:sp>
        <p:nvSpPr>
          <p:cNvPr id="29702" name="Line 16"/>
          <p:cNvSpPr>
            <a:spLocks noChangeShapeType="1"/>
          </p:cNvSpPr>
          <p:nvPr/>
        </p:nvSpPr>
        <p:spPr bwMode="auto">
          <a:xfrm>
            <a:off x="2339975" y="5084763"/>
            <a:ext cx="4464050" cy="0"/>
          </a:xfrm>
          <a:prstGeom prst="line">
            <a:avLst/>
          </a:prstGeom>
          <a:noFill/>
          <a:ln w="9525">
            <a:solidFill>
              <a:schemeClr val="tx1"/>
            </a:solidFill>
            <a:round/>
            <a:headEnd/>
            <a:tailEnd/>
          </a:ln>
        </p:spPr>
        <p:txBody>
          <a:bodyPr/>
          <a:lstStyle/>
          <a:p>
            <a:endParaRPr lang="en-US"/>
          </a:p>
        </p:txBody>
      </p:sp>
      <p:sp>
        <p:nvSpPr>
          <p:cNvPr id="29703" name="Text Box 17"/>
          <p:cNvSpPr txBox="1">
            <a:spLocks noChangeArrowheads="1"/>
          </p:cNvSpPr>
          <p:nvPr/>
        </p:nvSpPr>
        <p:spPr bwMode="auto">
          <a:xfrm>
            <a:off x="5580063" y="3141663"/>
            <a:ext cx="1625600" cy="731837"/>
          </a:xfrm>
          <a:prstGeom prst="rect">
            <a:avLst/>
          </a:prstGeom>
          <a:noFill/>
          <a:ln w="9525">
            <a:noFill/>
            <a:miter lim="800000"/>
            <a:headEnd/>
            <a:tailEnd/>
          </a:ln>
        </p:spPr>
        <p:txBody>
          <a:bodyPr/>
          <a:lstStyle/>
          <a:p>
            <a:pPr algn="r" rtl="1"/>
            <a:r>
              <a:rPr lang="ar-SA" b="1">
                <a:solidFill>
                  <a:schemeClr val="accent1"/>
                </a:solidFill>
                <a:latin typeface="Times New Roman" pitchFamily="18" charset="0"/>
                <a:cs typeface="Koodak" pitchFamily="2" charset="-78"/>
              </a:rPr>
              <a:t>دارايي هاي جاري</a:t>
            </a:r>
            <a:endParaRPr lang="fa-IR" b="1">
              <a:solidFill>
                <a:schemeClr val="accent1"/>
              </a:solidFill>
              <a:latin typeface="Times New Roman" pitchFamily="18" charset="0"/>
              <a:cs typeface="Koodak" pitchFamily="2" charset="-78"/>
            </a:endParaRPr>
          </a:p>
          <a:p>
            <a:pPr algn="r" rtl="1"/>
            <a:endParaRPr lang="ar-SA" b="1">
              <a:solidFill>
                <a:schemeClr val="accent1"/>
              </a:solidFill>
              <a:latin typeface="Times New Roman" pitchFamily="18" charset="0"/>
              <a:cs typeface="Koodak" pitchFamily="2" charset="-78"/>
            </a:endParaRPr>
          </a:p>
          <a:p>
            <a:pPr algn="r" rtl="1"/>
            <a:r>
              <a:rPr lang="ar-SA" b="1">
                <a:solidFill>
                  <a:schemeClr val="accent1"/>
                </a:solidFill>
                <a:latin typeface="Times New Roman" pitchFamily="18" charset="0"/>
                <a:cs typeface="Koodak" pitchFamily="2" charset="-78"/>
              </a:rPr>
              <a:t>بدهي هاي جاري</a:t>
            </a:r>
          </a:p>
          <a:p>
            <a:pPr algn="r" rtl="1"/>
            <a:endParaRPr lang="en-US" b="1">
              <a:latin typeface="Times New Roman" pitchFamily="18" charset="0"/>
              <a:cs typeface="Yagut" pitchFamily="2" charset="-78"/>
            </a:endParaRPr>
          </a:p>
          <a:p>
            <a:pPr algn="r" rtl="1"/>
            <a:endParaRPr lang="en-US"/>
          </a:p>
        </p:txBody>
      </p:sp>
      <p:sp>
        <p:nvSpPr>
          <p:cNvPr id="29704" name="Line 18"/>
          <p:cNvSpPr>
            <a:spLocks noChangeShapeType="1"/>
          </p:cNvSpPr>
          <p:nvPr/>
        </p:nvSpPr>
        <p:spPr bwMode="auto">
          <a:xfrm>
            <a:off x="5651500" y="3573463"/>
            <a:ext cx="1584325" cy="0"/>
          </a:xfrm>
          <a:prstGeom prst="line">
            <a:avLst/>
          </a:prstGeom>
          <a:noFill/>
          <a:ln w="9525">
            <a:solidFill>
              <a:schemeClr val="tx1"/>
            </a:solidFill>
            <a:round/>
            <a:headEnd/>
            <a:tailEnd/>
          </a:ln>
        </p:spPr>
        <p:txBody>
          <a:bodyPr/>
          <a:lstStyle/>
          <a:p>
            <a:endParaRPr lang="en-US"/>
          </a:p>
        </p:txBody>
      </p:sp>
      <p:sp>
        <p:nvSpPr>
          <p:cNvPr id="29705" name="Text Box 19"/>
          <p:cNvSpPr txBox="1">
            <a:spLocks noChangeArrowheads="1"/>
          </p:cNvSpPr>
          <p:nvPr/>
        </p:nvSpPr>
        <p:spPr bwMode="auto">
          <a:xfrm>
            <a:off x="7091363" y="3357563"/>
            <a:ext cx="1441450" cy="396875"/>
          </a:xfrm>
          <a:prstGeom prst="rect">
            <a:avLst/>
          </a:prstGeom>
          <a:noFill/>
          <a:ln w="9525">
            <a:noFill/>
            <a:miter lim="800000"/>
            <a:headEnd/>
            <a:tailEnd/>
          </a:ln>
        </p:spPr>
        <p:txBody>
          <a:bodyPr>
            <a:spAutoFit/>
          </a:bodyPr>
          <a:lstStyle/>
          <a:p>
            <a:pPr algn="r" rtl="1">
              <a:spcBef>
                <a:spcPct val="50000"/>
              </a:spcBef>
            </a:pPr>
            <a:r>
              <a:rPr lang="fa-IR" sz="2000" b="1">
                <a:solidFill>
                  <a:schemeClr val="accent1"/>
                </a:solidFill>
                <a:cs typeface="Koodak" pitchFamily="2" charset="-78"/>
              </a:rPr>
              <a:t>نسبت جاري=</a:t>
            </a:r>
            <a:endParaRPr lang="en-US" sz="2000" b="1">
              <a:solidFill>
                <a:schemeClr val="accent1"/>
              </a:solidFill>
              <a:cs typeface="Koodak" pitchFamily="2" charset="-78"/>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80" name="Rectangle 4"/>
          <p:cNvSpPr>
            <a:spLocks noChangeArrowheads="1"/>
          </p:cNvSpPr>
          <p:nvPr/>
        </p:nvSpPr>
        <p:spPr bwMode="auto">
          <a:xfrm>
            <a:off x="3049588" y="1062038"/>
            <a:ext cx="2952750" cy="641350"/>
          </a:xfrm>
          <a:prstGeom prst="rect">
            <a:avLst/>
          </a:prstGeom>
          <a:noFill/>
          <a:ln w="9525">
            <a:noFill/>
            <a:miter lim="800000"/>
            <a:headEnd/>
            <a:tailEnd/>
          </a:ln>
          <a:effectLst/>
        </p:spPr>
        <p:txBody>
          <a:bodyPr wrap="none">
            <a:spAutoFit/>
          </a:bodyPr>
          <a:lstStyle/>
          <a:p>
            <a:pPr algn="r" rtl="1">
              <a:defRPr/>
            </a:pPr>
            <a:r>
              <a:rPr lang="ar-SA" sz="3600" b="1">
                <a:solidFill>
                  <a:schemeClr val="hlink"/>
                </a:solidFill>
                <a:effectLst>
                  <a:outerShdw blurRad="38100" dist="38100" dir="2700000" algn="tl">
                    <a:srgbClr val="000000"/>
                  </a:outerShdw>
                </a:effectLst>
                <a:cs typeface="Koodak" pitchFamily="2" charset="-78"/>
              </a:rPr>
              <a:t>نسبت هاي </a:t>
            </a:r>
            <a:r>
              <a:rPr lang="fa-IR" sz="3600" b="1">
                <a:solidFill>
                  <a:schemeClr val="hlink"/>
                </a:solidFill>
                <a:effectLst>
                  <a:outerShdw blurRad="38100" dist="38100" dir="2700000" algn="tl">
                    <a:srgbClr val="000000"/>
                  </a:outerShdw>
                </a:effectLst>
                <a:cs typeface="Koodak" pitchFamily="2" charset="-78"/>
              </a:rPr>
              <a:t>فعاليت</a:t>
            </a:r>
            <a:endParaRPr lang="en-US" sz="3600" b="1">
              <a:solidFill>
                <a:schemeClr val="hlink"/>
              </a:solidFill>
              <a:effectLst>
                <a:outerShdw blurRad="38100" dist="38100" dir="2700000" algn="tl">
                  <a:srgbClr val="000000"/>
                </a:outerShdw>
              </a:effectLst>
              <a:cs typeface="Koodak" pitchFamily="2" charset="-78"/>
            </a:endParaRPr>
          </a:p>
        </p:txBody>
      </p:sp>
      <p:sp>
        <p:nvSpPr>
          <p:cNvPr id="30723" name="Rectangle 5"/>
          <p:cNvSpPr>
            <a:spLocks noChangeArrowheads="1"/>
          </p:cNvSpPr>
          <p:nvPr/>
        </p:nvSpPr>
        <p:spPr bwMode="auto">
          <a:xfrm>
            <a:off x="6084888" y="2205038"/>
            <a:ext cx="2735262" cy="396875"/>
          </a:xfrm>
          <a:prstGeom prst="rect">
            <a:avLst/>
          </a:prstGeom>
          <a:noFill/>
          <a:ln w="9525">
            <a:noFill/>
            <a:miter lim="800000"/>
            <a:headEnd/>
            <a:tailEnd/>
          </a:ln>
        </p:spPr>
        <p:txBody>
          <a:bodyPr anchor="ctr">
            <a:spAutoFit/>
          </a:bodyPr>
          <a:lstStyle/>
          <a:p>
            <a:pPr algn="r" rtl="1"/>
            <a:r>
              <a:rPr lang="ar-SA" sz="2000" b="1">
                <a:solidFill>
                  <a:schemeClr val="accent1"/>
                </a:solidFill>
                <a:cs typeface="Yagut" pitchFamily="2" charset="-78"/>
              </a:rPr>
              <a:t>نسبت </a:t>
            </a:r>
            <a:r>
              <a:rPr lang="fa-IR" sz="2000" b="1">
                <a:solidFill>
                  <a:schemeClr val="accent1"/>
                </a:solidFill>
                <a:cs typeface="Yagut" pitchFamily="2" charset="-78"/>
              </a:rPr>
              <a:t>گردش موجودي کالا =</a:t>
            </a:r>
            <a:r>
              <a:rPr lang="ar-SA">
                <a:solidFill>
                  <a:schemeClr val="accent1"/>
                </a:solidFill>
              </a:rPr>
              <a:t> </a:t>
            </a:r>
          </a:p>
        </p:txBody>
      </p:sp>
      <p:sp>
        <p:nvSpPr>
          <p:cNvPr id="30724" name="Text Box 6"/>
          <p:cNvSpPr txBox="1">
            <a:spLocks noChangeArrowheads="1"/>
          </p:cNvSpPr>
          <p:nvPr/>
        </p:nvSpPr>
        <p:spPr bwMode="auto">
          <a:xfrm>
            <a:off x="2963863" y="1989138"/>
            <a:ext cx="3121025" cy="809625"/>
          </a:xfrm>
          <a:prstGeom prst="rect">
            <a:avLst/>
          </a:prstGeom>
          <a:noFill/>
          <a:ln w="9525">
            <a:noFill/>
            <a:miter lim="800000"/>
            <a:headEnd/>
            <a:tailEnd/>
          </a:ln>
        </p:spPr>
        <p:txBody>
          <a:bodyPr/>
          <a:lstStyle/>
          <a:p>
            <a:pPr algn="ctr" rtl="1"/>
            <a:r>
              <a:rPr lang="fa-IR" b="1">
                <a:solidFill>
                  <a:schemeClr val="accent1"/>
                </a:solidFill>
                <a:latin typeface="Times New Roman" pitchFamily="18" charset="0"/>
                <a:cs typeface="Yagut" pitchFamily="2" charset="-78"/>
              </a:rPr>
              <a:t>بهاي تمام شده کالاي فروش رفته</a:t>
            </a:r>
          </a:p>
          <a:p>
            <a:pPr algn="ctr" rtl="1"/>
            <a:endParaRPr lang="fa-IR" b="1">
              <a:solidFill>
                <a:schemeClr val="accent1"/>
              </a:solidFill>
              <a:latin typeface="Times New Roman" pitchFamily="18" charset="0"/>
              <a:cs typeface="Yagut" pitchFamily="2" charset="-78"/>
            </a:endParaRPr>
          </a:p>
          <a:p>
            <a:pPr algn="ctr" rtl="1"/>
            <a:r>
              <a:rPr lang="fa-IR" b="1">
                <a:solidFill>
                  <a:schemeClr val="accent1"/>
                </a:solidFill>
                <a:latin typeface="Times New Roman" pitchFamily="18" charset="0"/>
                <a:cs typeface="Yagut" pitchFamily="2" charset="-78"/>
              </a:rPr>
              <a:t>متوسط موجودي کالا</a:t>
            </a:r>
            <a:endParaRPr lang="en-US" b="1">
              <a:solidFill>
                <a:schemeClr val="accent1"/>
              </a:solidFill>
              <a:cs typeface="Yagut" pitchFamily="2" charset="-78"/>
            </a:endParaRPr>
          </a:p>
        </p:txBody>
      </p:sp>
      <p:sp>
        <p:nvSpPr>
          <p:cNvPr id="30725" name="Line 7"/>
          <p:cNvSpPr>
            <a:spLocks noChangeShapeType="1"/>
          </p:cNvSpPr>
          <p:nvPr/>
        </p:nvSpPr>
        <p:spPr bwMode="auto">
          <a:xfrm>
            <a:off x="2989263" y="2349500"/>
            <a:ext cx="2951162" cy="0"/>
          </a:xfrm>
          <a:prstGeom prst="line">
            <a:avLst/>
          </a:prstGeom>
          <a:noFill/>
          <a:ln w="9525">
            <a:solidFill>
              <a:schemeClr val="tx1"/>
            </a:solidFill>
            <a:round/>
            <a:headEnd/>
            <a:tailEnd/>
          </a:ln>
        </p:spPr>
        <p:txBody>
          <a:bodyPr/>
          <a:lstStyle/>
          <a:p>
            <a:endParaRPr lang="en-US"/>
          </a:p>
        </p:txBody>
      </p:sp>
      <p:sp>
        <p:nvSpPr>
          <p:cNvPr id="30726" name="Rectangle 8"/>
          <p:cNvSpPr>
            <a:spLocks noChangeArrowheads="1"/>
          </p:cNvSpPr>
          <p:nvPr/>
        </p:nvSpPr>
        <p:spPr bwMode="auto">
          <a:xfrm>
            <a:off x="5795963" y="3141663"/>
            <a:ext cx="3024187" cy="396875"/>
          </a:xfrm>
          <a:prstGeom prst="rect">
            <a:avLst/>
          </a:prstGeom>
          <a:noFill/>
          <a:ln w="9525">
            <a:noFill/>
            <a:miter lim="800000"/>
            <a:headEnd/>
            <a:tailEnd/>
          </a:ln>
        </p:spPr>
        <p:txBody>
          <a:bodyPr anchor="ctr">
            <a:spAutoFit/>
          </a:bodyPr>
          <a:lstStyle/>
          <a:p>
            <a:pPr algn="r" rtl="1"/>
            <a:r>
              <a:rPr lang="ar-SA" sz="2000" b="1">
                <a:solidFill>
                  <a:schemeClr val="accent1"/>
                </a:solidFill>
                <a:cs typeface="Yagut" pitchFamily="2" charset="-78"/>
              </a:rPr>
              <a:t>نسبت </a:t>
            </a:r>
            <a:r>
              <a:rPr lang="fa-IR" sz="2000" b="1">
                <a:solidFill>
                  <a:schemeClr val="accent1"/>
                </a:solidFill>
                <a:cs typeface="Yagut" pitchFamily="2" charset="-78"/>
              </a:rPr>
              <a:t>گردش مجموع داراييها =</a:t>
            </a:r>
            <a:r>
              <a:rPr lang="ar-SA">
                <a:solidFill>
                  <a:schemeClr val="accent1"/>
                </a:solidFill>
              </a:rPr>
              <a:t> </a:t>
            </a:r>
          </a:p>
        </p:txBody>
      </p:sp>
      <p:sp>
        <p:nvSpPr>
          <p:cNvPr id="30727" name="Text Box 9"/>
          <p:cNvSpPr txBox="1">
            <a:spLocks noChangeArrowheads="1"/>
          </p:cNvSpPr>
          <p:nvPr/>
        </p:nvSpPr>
        <p:spPr bwMode="auto">
          <a:xfrm>
            <a:off x="4067175" y="2924175"/>
            <a:ext cx="1871663" cy="809625"/>
          </a:xfrm>
          <a:prstGeom prst="rect">
            <a:avLst/>
          </a:prstGeom>
          <a:noFill/>
          <a:ln w="9525">
            <a:noFill/>
            <a:miter lim="800000"/>
            <a:headEnd/>
            <a:tailEnd/>
          </a:ln>
        </p:spPr>
        <p:txBody>
          <a:bodyPr/>
          <a:lstStyle/>
          <a:p>
            <a:pPr algn="ctr" rtl="1"/>
            <a:r>
              <a:rPr lang="fa-IR" b="1">
                <a:solidFill>
                  <a:schemeClr val="accent1"/>
                </a:solidFill>
                <a:latin typeface="Times New Roman" pitchFamily="18" charset="0"/>
                <a:cs typeface="Yagut" pitchFamily="2" charset="-78"/>
              </a:rPr>
              <a:t>فروش خالص</a:t>
            </a:r>
          </a:p>
          <a:p>
            <a:pPr algn="ctr" rtl="1"/>
            <a:endParaRPr lang="fa-IR" b="1">
              <a:solidFill>
                <a:schemeClr val="accent1"/>
              </a:solidFill>
              <a:latin typeface="Times New Roman" pitchFamily="18" charset="0"/>
              <a:cs typeface="Yagut" pitchFamily="2" charset="-78"/>
            </a:endParaRPr>
          </a:p>
          <a:p>
            <a:pPr algn="ctr" rtl="1"/>
            <a:r>
              <a:rPr lang="fa-IR" b="1">
                <a:solidFill>
                  <a:schemeClr val="accent1"/>
                </a:solidFill>
                <a:latin typeface="Times New Roman" pitchFamily="18" charset="0"/>
                <a:cs typeface="Yagut" pitchFamily="2" charset="-78"/>
              </a:rPr>
              <a:t>متوسط کل داراييها</a:t>
            </a:r>
            <a:endParaRPr lang="en-US" b="1">
              <a:solidFill>
                <a:schemeClr val="accent1"/>
              </a:solidFill>
              <a:cs typeface="Yagut" pitchFamily="2" charset="-78"/>
            </a:endParaRPr>
          </a:p>
        </p:txBody>
      </p:sp>
      <p:sp>
        <p:nvSpPr>
          <p:cNvPr id="30728" name="Line 10"/>
          <p:cNvSpPr>
            <a:spLocks noChangeShapeType="1"/>
          </p:cNvSpPr>
          <p:nvPr/>
        </p:nvSpPr>
        <p:spPr bwMode="auto">
          <a:xfrm>
            <a:off x="4211638" y="3357563"/>
            <a:ext cx="1727200" cy="0"/>
          </a:xfrm>
          <a:prstGeom prst="line">
            <a:avLst/>
          </a:prstGeom>
          <a:noFill/>
          <a:ln w="9525">
            <a:solidFill>
              <a:schemeClr val="tx1"/>
            </a:solidFill>
            <a:round/>
            <a:headEnd/>
            <a:tailEnd/>
          </a:ln>
        </p:spPr>
        <p:txBody>
          <a:bodyPr/>
          <a:lstStyle/>
          <a:p>
            <a:endParaRPr lang="en-US"/>
          </a:p>
        </p:txBody>
      </p:sp>
      <p:sp>
        <p:nvSpPr>
          <p:cNvPr id="30729" name="Rectangle 11"/>
          <p:cNvSpPr>
            <a:spLocks noChangeArrowheads="1"/>
          </p:cNvSpPr>
          <p:nvPr/>
        </p:nvSpPr>
        <p:spPr bwMode="auto">
          <a:xfrm>
            <a:off x="5435600" y="4365625"/>
            <a:ext cx="3455988" cy="396875"/>
          </a:xfrm>
          <a:prstGeom prst="rect">
            <a:avLst/>
          </a:prstGeom>
          <a:noFill/>
          <a:ln w="9525">
            <a:noFill/>
            <a:miter lim="800000"/>
            <a:headEnd/>
            <a:tailEnd/>
          </a:ln>
        </p:spPr>
        <p:txBody>
          <a:bodyPr anchor="ctr">
            <a:spAutoFit/>
          </a:bodyPr>
          <a:lstStyle/>
          <a:p>
            <a:pPr algn="r" rtl="1"/>
            <a:r>
              <a:rPr lang="ar-SA" sz="2000" b="1">
                <a:solidFill>
                  <a:schemeClr val="accent1"/>
                </a:solidFill>
                <a:cs typeface="Yagut" pitchFamily="2" charset="-78"/>
              </a:rPr>
              <a:t>نسبت </a:t>
            </a:r>
            <a:r>
              <a:rPr lang="fa-IR" sz="2000" b="1">
                <a:solidFill>
                  <a:schemeClr val="accent1"/>
                </a:solidFill>
                <a:cs typeface="Yagut" pitchFamily="2" charset="-78"/>
              </a:rPr>
              <a:t>گردش حسابهاي دريافتني =</a:t>
            </a:r>
            <a:r>
              <a:rPr lang="ar-SA">
                <a:solidFill>
                  <a:schemeClr val="accent1"/>
                </a:solidFill>
              </a:rPr>
              <a:t> </a:t>
            </a:r>
          </a:p>
        </p:txBody>
      </p:sp>
      <p:sp>
        <p:nvSpPr>
          <p:cNvPr id="30730" name="Text Box 12"/>
          <p:cNvSpPr txBox="1">
            <a:spLocks noChangeArrowheads="1"/>
          </p:cNvSpPr>
          <p:nvPr/>
        </p:nvSpPr>
        <p:spPr bwMode="auto">
          <a:xfrm>
            <a:off x="3276600" y="4149725"/>
            <a:ext cx="2374900" cy="809625"/>
          </a:xfrm>
          <a:prstGeom prst="rect">
            <a:avLst/>
          </a:prstGeom>
          <a:noFill/>
          <a:ln w="9525">
            <a:noFill/>
            <a:miter lim="800000"/>
            <a:headEnd/>
            <a:tailEnd/>
          </a:ln>
        </p:spPr>
        <p:txBody>
          <a:bodyPr/>
          <a:lstStyle/>
          <a:p>
            <a:pPr algn="ctr" rtl="1"/>
            <a:r>
              <a:rPr lang="fa-IR" b="1">
                <a:solidFill>
                  <a:schemeClr val="accent1"/>
                </a:solidFill>
                <a:latin typeface="Times New Roman" pitchFamily="18" charset="0"/>
                <a:cs typeface="Yagut" pitchFamily="2" charset="-78"/>
              </a:rPr>
              <a:t>خالص فروش نسيه</a:t>
            </a:r>
          </a:p>
          <a:p>
            <a:pPr algn="ctr" rtl="1"/>
            <a:endParaRPr lang="fa-IR" b="1">
              <a:solidFill>
                <a:schemeClr val="accent1"/>
              </a:solidFill>
              <a:latin typeface="Times New Roman" pitchFamily="18" charset="0"/>
              <a:cs typeface="Yagut" pitchFamily="2" charset="-78"/>
            </a:endParaRPr>
          </a:p>
          <a:p>
            <a:pPr algn="ctr" rtl="1"/>
            <a:r>
              <a:rPr lang="fa-IR" b="1">
                <a:solidFill>
                  <a:schemeClr val="accent1"/>
                </a:solidFill>
                <a:latin typeface="Times New Roman" pitchFamily="18" charset="0"/>
                <a:cs typeface="Yagut" pitchFamily="2" charset="-78"/>
              </a:rPr>
              <a:t>متوسط حسابهاي دريافتني</a:t>
            </a:r>
            <a:endParaRPr lang="en-US" b="1">
              <a:solidFill>
                <a:schemeClr val="accent1"/>
              </a:solidFill>
              <a:cs typeface="Yagut" pitchFamily="2" charset="-78"/>
            </a:endParaRPr>
          </a:p>
        </p:txBody>
      </p:sp>
      <p:sp>
        <p:nvSpPr>
          <p:cNvPr id="30731" name="Line 13"/>
          <p:cNvSpPr>
            <a:spLocks noChangeShapeType="1"/>
          </p:cNvSpPr>
          <p:nvPr/>
        </p:nvSpPr>
        <p:spPr bwMode="auto">
          <a:xfrm>
            <a:off x="3276600" y="4508500"/>
            <a:ext cx="2374900" cy="0"/>
          </a:xfrm>
          <a:prstGeom prst="line">
            <a:avLst/>
          </a:prstGeom>
          <a:noFill/>
          <a:ln w="9525">
            <a:solidFill>
              <a:schemeClr val="tx1"/>
            </a:solidFill>
            <a:round/>
            <a:headEnd/>
            <a:tailEnd/>
          </a:ln>
        </p:spPr>
        <p:txBody>
          <a:bodyPr/>
          <a:lstStyle/>
          <a:p>
            <a:endParaRPr lang="en-US"/>
          </a:p>
        </p:txBody>
      </p:sp>
      <p:sp>
        <p:nvSpPr>
          <p:cNvPr id="30732" name="Rectangle 14"/>
          <p:cNvSpPr>
            <a:spLocks noChangeArrowheads="1"/>
          </p:cNvSpPr>
          <p:nvPr/>
        </p:nvSpPr>
        <p:spPr bwMode="auto">
          <a:xfrm>
            <a:off x="5795963" y="5661025"/>
            <a:ext cx="3024187" cy="396875"/>
          </a:xfrm>
          <a:prstGeom prst="rect">
            <a:avLst/>
          </a:prstGeom>
          <a:noFill/>
          <a:ln w="9525">
            <a:noFill/>
            <a:miter lim="800000"/>
            <a:headEnd/>
            <a:tailEnd/>
          </a:ln>
        </p:spPr>
        <p:txBody>
          <a:bodyPr anchor="ctr">
            <a:spAutoFit/>
          </a:bodyPr>
          <a:lstStyle/>
          <a:p>
            <a:pPr algn="r" rtl="1"/>
            <a:r>
              <a:rPr lang="fa-IR" sz="2000" b="1">
                <a:solidFill>
                  <a:schemeClr val="accent1"/>
                </a:solidFill>
                <a:cs typeface="Yagut" pitchFamily="2" charset="-78"/>
              </a:rPr>
              <a:t>دوره گردش  وصول مطالبات =</a:t>
            </a:r>
            <a:r>
              <a:rPr lang="ar-SA">
                <a:solidFill>
                  <a:schemeClr val="accent1"/>
                </a:solidFill>
              </a:rPr>
              <a:t> </a:t>
            </a:r>
          </a:p>
        </p:txBody>
      </p:sp>
      <p:sp>
        <p:nvSpPr>
          <p:cNvPr id="30733" name="Text Box 15"/>
          <p:cNvSpPr txBox="1">
            <a:spLocks noChangeArrowheads="1"/>
          </p:cNvSpPr>
          <p:nvPr/>
        </p:nvSpPr>
        <p:spPr bwMode="auto">
          <a:xfrm>
            <a:off x="2843213" y="5445125"/>
            <a:ext cx="3022600" cy="809625"/>
          </a:xfrm>
          <a:prstGeom prst="rect">
            <a:avLst/>
          </a:prstGeom>
          <a:noFill/>
          <a:ln w="9525">
            <a:noFill/>
            <a:miter lim="800000"/>
            <a:headEnd/>
            <a:tailEnd/>
          </a:ln>
        </p:spPr>
        <p:txBody>
          <a:bodyPr/>
          <a:lstStyle/>
          <a:p>
            <a:pPr algn="ctr" rtl="1"/>
            <a:r>
              <a:rPr lang="fa-IR" b="1">
                <a:solidFill>
                  <a:schemeClr val="accent1"/>
                </a:solidFill>
                <a:latin typeface="Times New Roman" pitchFamily="18" charset="0"/>
                <a:cs typeface="Yagut" pitchFamily="2" charset="-78"/>
              </a:rPr>
              <a:t>تعداد روزهاي سال(365)</a:t>
            </a:r>
          </a:p>
          <a:p>
            <a:pPr algn="ctr" rtl="1"/>
            <a:endParaRPr lang="fa-IR" b="1">
              <a:solidFill>
                <a:schemeClr val="accent1"/>
              </a:solidFill>
              <a:latin typeface="Times New Roman" pitchFamily="18" charset="0"/>
              <a:cs typeface="Yagut" pitchFamily="2" charset="-78"/>
            </a:endParaRPr>
          </a:p>
          <a:p>
            <a:pPr algn="ctr" rtl="1"/>
            <a:r>
              <a:rPr lang="fa-IR" b="1">
                <a:solidFill>
                  <a:schemeClr val="accent1"/>
                </a:solidFill>
                <a:latin typeface="Times New Roman" pitchFamily="18" charset="0"/>
                <a:cs typeface="Yagut" pitchFamily="2" charset="-78"/>
              </a:rPr>
              <a:t>نسبت گردش حسابهاي دريافتني</a:t>
            </a:r>
            <a:endParaRPr lang="en-US" b="1">
              <a:solidFill>
                <a:schemeClr val="accent1"/>
              </a:solidFill>
              <a:cs typeface="Yagut" pitchFamily="2" charset="-78"/>
            </a:endParaRPr>
          </a:p>
        </p:txBody>
      </p:sp>
      <p:sp>
        <p:nvSpPr>
          <p:cNvPr id="30734" name="Line 16"/>
          <p:cNvSpPr>
            <a:spLocks noChangeShapeType="1"/>
          </p:cNvSpPr>
          <p:nvPr/>
        </p:nvSpPr>
        <p:spPr bwMode="auto">
          <a:xfrm>
            <a:off x="2843213" y="5876925"/>
            <a:ext cx="2951162" cy="0"/>
          </a:xfrm>
          <a:prstGeom prst="line">
            <a:avLst/>
          </a:prstGeom>
          <a:noFill/>
          <a:ln w="9525">
            <a:solidFill>
              <a:schemeClr val="tx1"/>
            </a:solidFill>
            <a:round/>
            <a:headEnd/>
            <a:tailEnd/>
          </a:ln>
        </p:spPr>
        <p:txBody>
          <a:bodyPr/>
          <a:lstStyle/>
          <a:p>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8" name="Rectangle 4"/>
          <p:cNvSpPr>
            <a:spLocks noChangeArrowheads="1"/>
          </p:cNvSpPr>
          <p:nvPr/>
        </p:nvSpPr>
        <p:spPr bwMode="auto">
          <a:xfrm>
            <a:off x="1187450" y="981075"/>
            <a:ext cx="7345363" cy="641350"/>
          </a:xfrm>
          <a:prstGeom prst="rect">
            <a:avLst/>
          </a:prstGeom>
          <a:noFill/>
          <a:ln w="9525">
            <a:noFill/>
            <a:miter lim="800000"/>
            <a:headEnd/>
            <a:tailEnd/>
          </a:ln>
          <a:effectLst/>
        </p:spPr>
        <p:txBody>
          <a:bodyPr anchor="ctr">
            <a:spAutoFit/>
          </a:bodyPr>
          <a:lstStyle/>
          <a:p>
            <a:pPr algn="ctr" rtl="1">
              <a:defRPr/>
            </a:pPr>
            <a:r>
              <a:rPr lang="en-US" b="1">
                <a:solidFill>
                  <a:schemeClr val="hlink"/>
                </a:solidFill>
                <a:effectLst>
                  <a:outerShdw blurRad="38100" dist="38100" dir="2700000" algn="tl">
                    <a:srgbClr val="000000"/>
                  </a:outerShdw>
                </a:effectLst>
                <a:cs typeface="Arial" pitchFamily="34" charset="0"/>
              </a:rPr>
              <a:t> </a:t>
            </a:r>
            <a:r>
              <a:rPr lang="ar-SA" sz="3600" b="1">
                <a:solidFill>
                  <a:schemeClr val="hlink"/>
                </a:solidFill>
                <a:effectLst>
                  <a:outerShdw blurRad="38100" dist="38100" dir="2700000" algn="tl">
                    <a:srgbClr val="000000"/>
                  </a:outerShdw>
                </a:effectLst>
                <a:cs typeface="Koodak" pitchFamily="2" charset="-78"/>
              </a:rPr>
              <a:t>نسبتهاي سودآوري</a:t>
            </a:r>
            <a:endParaRPr lang="ar-SA" sz="3600">
              <a:cs typeface="Koodak" pitchFamily="2" charset="-78"/>
            </a:endParaRPr>
          </a:p>
        </p:txBody>
      </p:sp>
      <p:sp>
        <p:nvSpPr>
          <p:cNvPr id="31747" name="Rectangle 5"/>
          <p:cNvSpPr>
            <a:spLocks noChangeArrowheads="1"/>
          </p:cNvSpPr>
          <p:nvPr/>
        </p:nvSpPr>
        <p:spPr bwMode="auto">
          <a:xfrm>
            <a:off x="6256338" y="3054350"/>
            <a:ext cx="2708275" cy="396875"/>
          </a:xfrm>
          <a:prstGeom prst="rect">
            <a:avLst/>
          </a:prstGeom>
          <a:noFill/>
          <a:ln w="9525">
            <a:noFill/>
            <a:miter lim="800000"/>
            <a:headEnd/>
            <a:tailEnd/>
          </a:ln>
        </p:spPr>
        <p:txBody>
          <a:bodyPr anchor="ctr">
            <a:spAutoFit/>
          </a:bodyPr>
          <a:lstStyle/>
          <a:p>
            <a:pPr algn="r" rtl="1"/>
            <a:r>
              <a:rPr lang="ar-SA" sz="2000" b="1">
                <a:solidFill>
                  <a:schemeClr val="accent1"/>
                </a:solidFill>
                <a:cs typeface="Koodak" pitchFamily="2" charset="-78"/>
              </a:rPr>
              <a:t>نسبت بازده قيمتي سهام</a:t>
            </a:r>
            <a:r>
              <a:rPr lang="ar-SA" sz="2000">
                <a:solidFill>
                  <a:schemeClr val="accent1"/>
                </a:solidFill>
                <a:cs typeface="Koodak" pitchFamily="2" charset="-78"/>
              </a:rPr>
              <a:t> </a:t>
            </a:r>
            <a:r>
              <a:rPr lang="en-US" sz="2000">
                <a:solidFill>
                  <a:schemeClr val="accent1"/>
                </a:solidFill>
                <a:cs typeface="Koodak" pitchFamily="2" charset="-78"/>
              </a:rPr>
              <a:t>=</a:t>
            </a:r>
            <a:endParaRPr lang="ar-SA" sz="2000">
              <a:solidFill>
                <a:schemeClr val="accent1"/>
              </a:solidFill>
              <a:cs typeface="Koodak" pitchFamily="2" charset="-78"/>
            </a:endParaRPr>
          </a:p>
        </p:txBody>
      </p:sp>
      <p:sp>
        <p:nvSpPr>
          <p:cNvPr id="31748" name="Text Box 6"/>
          <p:cNvSpPr txBox="1">
            <a:spLocks noChangeArrowheads="1"/>
          </p:cNvSpPr>
          <p:nvPr/>
        </p:nvSpPr>
        <p:spPr bwMode="auto">
          <a:xfrm>
            <a:off x="3348038" y="2781300"/>
            <a:ext cx="3443287" cy="639763"/>
          </a:xfrm>
          <a:prstGeom prst="rect">
            <a:avLst/>
          </a:prstGeom>
          <a:noFill/>
          <a:ln w="9525">
            <a:noFill/>
            <a:miter lim="800000"/>
            <a:headEnd/>
            <a:tailEnd/>
          </a:ln>
        </p:spPr>
        <p:txBody>
          <a:bodyPr/>
          <a:lstStyle/>
          <a:p>
            <a:pPr algn="ctr" rtl="1"/>
            <a:r>
              <a:rPr lang="ar-SA" sz="2000" b="1">
                <a:solidFill>
                  <a:schemeClr val="accent1"/>
                </a:solidFill>
                <a:latin typeface="Times New Roman" pitchFamily="18" charset="0"/>
                <a:cs typeface="Koodak" pitchFamily="2" charset="-78"/>
              </a:rPr>
              <a:t>قيمت خريد </a:t>
            </a:r>
            <a:r>
              <a:rPr lang="en-US" sz="2000" b="1">
                <a:solidFill>
                  <a:schemeClr val="accent1"/>
                </a:solidFill>
                <a:latin typeface="Times New Roman" pitchFamily="18" charset="0"/>
                <a:cs typeface="Koodak" pitchFamily="2" charset="-78"/>
              </a:rPr>
              <a:t>–</a:t>
            </a:r>
            <a:r>
              <a:rPr lang="ar-SA" sz="2000" b="1">
                <a:solidFill>
                  <a:schemeClr val="accent1"/>
                </a:solidFill>
                <a:latin typeface="Times New Roman" pitchFamily="18" charset="0"/>
                <a:cs typeface="Koodak" pitchFamily="2" charset="-78"/>
              </a:rPr>
              <a:t> قيمت فروش سهام</a:t>
            </a:r>
            <a:endParaRPr lang="en-US" sz="2000" b="1">
              <a:solidFill>
                <a:schemeClr val="accent1"/>
              </a:solidFill>
              <a:latin typeface="Times New Roman" pitchFamily="18" charset="0"/>
              <a:cs typeface="Koodak" pitchFamily="2" charset="-78"/>
            </a:endParaRPr>
          </a:p>
          <a:p>
            <a:pPr algn="ctr" rtl="1"/>
            <a:endParaRPr lang="ar-SA" sz="2000" b="1">
              <a:solidFill>
                <a:schemeClr val="accent1"/>
              </a:solidFill>
              <a:latin typeface="Times New Roman" pitchFamily="18" charset="0"/>
              <a:cs typeface="Koodak" pitchFamily="2" charset="-78"/>
            </a:endParaRPr>
          </a:p>
          <a:p>
            <a:pPr algn="ctr" rtl="1"/>
            <a:r>
              <a:rPr lang="ar-SA" sz="2000" b="1">
                <a:solidFill>
                  <a:schemeClr val="accent1"/>
                </a:solidFill>
                <a:latin typeface="Times New Roman" pitchFamily="18" charset="0"/>
                <a:cs typeface="Koodak" pitchFamily="2" charset="-78"/>
              </a:rPr>
              <a:t>قيمت خريد سهام</a:t>
            </a:r>
            <a:endParaRPr lang="en-US" sz="2000" b="1">
              <a:solidFill>
                <a:schemeClr val="accent1"/>
              </a:solidFill>
              <a:cs typeface="Koodak" pitchFamily="2" charset="-78"/>
            </a:endParaRPr>
          </a:p>
        </p:txBody>
      </p:sp>
      <p:sp>
        <p:nvSpPr>
          <p:cNvPr id="31749" name="Line 7"/>
          <p:cNvSpPr>
            <a:spLocks noChangeShapeType="1"/>
          </p:cNvSpPr>
          <p:nvPr/>
        </p:nvSpPr>
        <p:spPr bwMode="auto">
          <a:xfrm>
            <a:off x="3492500" y="3213100"/>
            <a:ext cx="3097213" cy="0"/>
          </a:xfrm>
          <a:prstGeom prst="line">
            <a:avLst/>
          </a:prstGeom>
          <a:noFill/>
          <a:ln w="9525">
            <a:solidFill>
              <a:schemeClr val="tx1"/>
            </a:solidFill>
            <a:round/>
            <a:headEnd/>
            <a:tailEnd/>
          </a:ln>
        </p:spPr>
        <p:txBody>
          <a:bodyPr/>
          <a:lstStyle/>
          <a:p>
            <a:endParaRPr lang="en-US"/>
          </a:p>
        </p:txBody>
      </p:sp>
      <p:sp>
        <p:nvSpPr>
          <p:cNvPr id="31750" name="Rectangle 8"/>
          <p:cNvSpPr>
            <a:spLocks noChangeArrowheads="1"/>
          </p:cNvSpPr>
          <p:nvPr/>
        </p:nvSpPr>
        <p:spPr bwMode="auto">
          <a:xfrm>
            <a:off x="6267450" y="3990975"/>
            <a:ext cx="2697163" cy="396875"/>
          </a:xfrm>
          <a:prstGeom prst="rect">
            <a:avLst/>
          </a:prstGeom>
          <a:noFill/>
          <a:ln w="9525">
            <a:noFill/>
            <a:miter lim="800000"/>
            <a:headEnd/>
            <a:tailEnd/>
          </a:ln>
        </p:spPr>
        <p:txBody>
          <a:bodyPr wrap="none" anchor="ctr">
            <a:spAutoFit/>
          </a:bodyPr>
          <a:lstStyle/>
          <a:p>
            <a:pPr algn="r" rtl="1"/>
            <a:r>
              <a:rPr lang="ar-SA" sz="2000" b="1">
                <a:solidFill>
                  <a:schemeClr val="accent1"/>
                </a:solidFill>
                <a:cs typeface="Koodak" pitchFamily="2" charset="-78"/>
              </a:rPr>
              <a:t>نسبت بازده كل سهام عادي</a:t>
            </a:r>
            <a:r>
              <a:rPr lang="ar-SA" sz="2000">
                <a:solidFill>
                  <a:schemeClr val="accent1"/>
                </a:solidFill>
                <a:cs typeface="Koodak" pitchFamily="2" charset="-78"/>
              </a:rPr>
              <a:t> </a:t>
            </a:r>
            <a:r>
              <a:rPr lang="en-US" sz="2000">
                <a:solidFill>
                  <a:schemeClr val="accent1"/>
                </a:solidFill>
                <a:cs typeface="Koodak" pitchFamily="2" charset="-78"/>
              </a:rPr>
              <a:t>=</a:t>
            </a:r>
            <a:endParaRPr lang="ar-SA" sz="2000">
              <a:solidFill>
                <a:schemeClr val="accent1"/>
              </a:solidFill>
              <a:cs typeface="Koodak" pitchFamily="2" charset="-78"/>
            </a:endParaRPr>
          </a:p>
        </p:txBody>
      </p:sp>
      <p:sp>
        <p:nvSpPr>
          <p:cNvPr id="31751" name="Text Box 9"/>
          <p:cNvSpPr txBox="1">
            <a:spLocks noChangeArrowheads="1"/>
          </p:cNvSpPr>
          <p:nvPr/>
        </p:nvSpPr>
        <p:spPr bwMode="auto">
          <a:xfrm>
            <a:off x="2857500" y="3716338"/>
            <a:ext cx="3917950" cy="788987"/>
          </a:xfrm>
          <a:prstGeom prst="rect">
            <a:avLst/>
          </a:prstGeom>
          <a:noFill/>
          <a:ln w="9525">
            <a:noFill/>
            <a:miter lim="800000"/>
            <a:headEnd/>
            <a:tailEnd/>
          </a:ln>
        </p:spPr>
        <p:txBody>
          <a:bodyPr/>
          <a:lstStyle/>
          <a:p>
            <a:pPr algn="ctr" rtl="1"/>
            <a:r>
              <a:rPr lang="ar-SA" sz="2000" b="1">
                <a:solidFill>
                  <a:schemeClr val="accent1"/>
                </a:solidFill>
                <a:latin typeface="Times New Roman" pitchFamily="18" charset="0"/>
                <a:cs typeface="Koodak" pitchFamily="2" charset="-78"/>
              </a:rPr>
              <a:t>سود حاصل از فروش سهام + سود نقدي</a:t>
            </a:r>
            <a:endParaRPr lang="en-US" sz="2000" b="1">
              <a:solidFill>
                <a:schemeClr val="accent1"/>
              </a:solidFill>
              <a:latin typeface="Times New Roman" pitchFamily="18" charset="0"/>
              <a:cs typeface="Koodak" pitchFamily="2" charset="-78"/>
            </a:endParaRPr>
          </a:p>
          <a:p>
            <a:pPr algn="ctr" rtl="1"/>
            <a:r>
              <a:rPr lang="ar-SA" sz="2000" b="1">
                <a:solidFill>
                  <a:schemeClr val="accent1"/>
                </a:solidFill>
                <a:latin typeface="Times New Roman" pitchFamily="18" charset="0"/>
                <a:cs typeface="Koodak" pitchFamily="2" charset="-78"/>
              </a:rPr>
              <a:t> </a:t>
            </a:r>
          </a:p>
          <a:p>
            <a:pPr algn="ctr" rtl="1"/>
            <a:r>
              <a:rPr lang="ar-SA" sz="2000" b="1">
                <a:solidFill>
                  <a:schemeClr val="accent1"/>
                </a:solidFill>
                <a:latin typeface="Times New Roman" pitchFamily="18" charset="0"/>
                <a:cs typeface="Koodak" pitchFamily="2" charset="-78"/>
              </a:rPr>
              <a:t>قيمت خريد سهام</a:t>
            </a:r>
            <a:endParaRPr lang="en-US" sz="2000" b="1">
              <a:solidFill>
                <a:schemeClr val="accent1"/>
              </a:solidFill>
              <a:cs typeface="Koodak" pitchFamily="2" charset="-78"/>
            </a:endParaRPr>
          </a:p>
        </p:txBody>
      </p:sp>
      <p:sp>
        <p:nvSpPr>
          <p:cNvPr id="31752" name="Line 10"/>
          <p:cNvSpPr>
            <a:spLocks noChangeShapeType="1"/>
          </p:cNvSpPr>
          <p:nvPr/>
        </p:nvSpPr>
        <p:spPr bwMode="auto">
          <a:xfrm>
            <a:off x="3203575" y="4149725"/>
            <a:ext cx="3097213" cy="0"/>
          </a:xfrm>
          <a:prstGeom prst="line">
            <a:avLst/>
          </a:prstGeom>
          <a:noFill/>
          <a:ln w="9525">
            <a:solidFill>
              <a:schemeClr val="tx1"/>
            </a:solidFill>
            <a:round/>
            <a:headEnd/>
            <a:tailEnd/>
          </a:ln>
        </p:spPr>
        <p:txBody>
          <a:bodyPr/>
          <a:lstStyle/>
          <a:p>
            <a:endParaRPr lang="en-US"/>
          </a:p>
        </p:txBody>
      </p:sp>
      <p:sp>
        <p:nvSpPr>
          <p:cNvPr id="31753" name="Rectangle 12"/>
          <p:cNvSpPr>
            <a:spLocks noChangeArrowheads="1"/>
          </p:cNvSpPr>
          <p:nvPr/>
        </p:nvSpPr>
        <p:spPr bwMode="auto">
          <a:xfrm>
            <a:off x="0" y="3116263"/>
            <a:ext cx="9144000" cy="0"/>
          </a:xfrm>
          <a:prstGeom prst="rect">
            <a:avLst/>
          </a:prstGeom>
          <a:noFill/>
          <a:ln w="9525">
            <a:noFill/>
            <a:miter lim="800000"/>
            <a:headEnd/>
            <a:tailEnd/>
          </a:ln>
        </p:spPr>
        <p:txBody>
          <a:bodyPr wrap="none" anchor="ctr">
            <a:spAutoFit/>
          </a:bodyPr>
          <a:lstStyle/>
          <a:p>
            <a:endParaRPr lang="fa-IR"/>
          </a:p>
        </p:txBody>
      </p:sp>
      <p:sp>
        <p:nvSpPr>
          <p:cNvPr id="31754" name="Line 17"/>
          <p:cNvSpPr>
            <a:spLocks noChangeShapeType="1"/>
          </p:cNvSpPr>
          <p:nvPr/>
        </p:nvSpPr>
        <p:spPr bwMode="auto">
          <a:xfrm>
            <a:off x="4932363" y="5157788"/>
            <a:ext cx="1512887" cy="0"/>
          </a:xfrm>
          <a:prstGeom prst="line">
            <a:avLst/>
          </a:prstGeom>
          <a:noFill/>
          <a:ln w="9525">
            <a:solidFill>
              <a:schemeClr val="tx1"/>
            </a:solidFill>
            <a:round/>
            <a:headEnd/>
            <a:tailEnd/>
          </a:ln>
        </p:spPr>
        <p:txBody>
          <a:bodyPr/>
          <a:lstStyle/>
          <a:p>
            <a:endParaRPr lang="en-US"/>
          </a:p>
        </p:txBody>
      </p:sp>
      <p:sp>
        <p:nvSpPr>
          <p:cNvPr id="31755" name="Text Box 18"/>
          <p:cNvSpPr txBox="1">
            <a:spLocks noChangeArrowheads="1"/>
          </p:cNvSpPr>
          <p:nvPr/>
        </p:nvSpPr>
        <p:spPr bwMode="auto">
          <a:xfrm>
            <a:off x="4211638" y="4652963"/>
            <a:ext cx="2493962" cy="669925"/>
          </a:xfrm>
          <a:prstGeom prst="rect">
            <a:avLst/>
          </a:prstGeom>
          <a:noFill/>
          <a:ln w="9525">
            <a:noFill/>
            <a:miter lim="800000"/>
            <a:headEnd/>
            <a:tailEnd/>
          </a:ln>
        </p:spPr>
        <p:txBody>
          <a:bodyPr/>
          <a:lstStyle/>
          <a:p>
            <a:pPr algn="r" rtl="1"/>
            <a:r>
              <a:rPr lang="ar-SA" sz="2000" b="1">
                <a:solidFill>
                  <a:schemeClr val="accent1"/>
                </a:solidFill>
                <a:latin typeface="Times New Roman" pitchFamily="18" charset="0"/>
                <a:cs typeface="Koodak" pitchFamily="2" charset="-78"/>
              </a:rPr>
              <a:t>سود پرداخت شده </a:t>
            </a:r>
            <a:endParaRPr lang="fa-IR" sz="2000" b="1">
              <a:solidFill>
                <a:schemeClr val="accent1"/>
              </a:solidFill>
              <a:latin typeface="Times New Roman" pitchFamily="18" charset="0"/>
              <a:cs typeface="Koodak" pitchFamily="2" charset="-78"/>
            </a:endParaRPr>
          </a:p>
          <a:p>
            <a:pPr algn="r" rtl="1"/>
            <a:endParaRPr lang="ar-SA" sz="2000" b="1">
              <a:solidFill>
                <a:schemeClr val="accent1"/>
              </a:solidFill>
              <a:latin typeface="Times New Roman" pitchFamily="18" charset="0"/>
              <a:cs typeface="Koodak" pitchFamily="2" charset="-78"/>
            </a:endParaRPr>
          </a:p>
          <a:p>
            <a:pPr algn="r" rtl="1"/>
            <a:r>
              <a:rPr lang="ar-SA" sz="2000" b="1">
                <a:solidFill>
                  <a:schemeClr val="accent1"/>
                </a:solidFill>
                <a:latin typeface="Times New Roman" pitchFamily="18" charset="0"/>
                <a:cs typeface="Koodak" pitchFamily="2" charset="-78"/>
              </a:rPr>
              <a:t>قيمت خريد هر سهم</a:t>
            </a:r>
            <a:endParaRPr lang="en-US" sz="2000" b="1">
              <a:solidFill>
                <a:schemeClr val="accent1"/>
              </a:solidFill>
              <a:cs typeface="Koodak" pitchFamily="2" charset="-78"/>
            </a:endParaRPr>
          </a:p>
        </p:txBody>
      </p:sp>
      <p:sp>
        <p:nvSpPr>
          <p:cNvPr id="31756" name="Rectangle 19"/>
          <p:cNvSpPr>
            <a:spLocks noChangeArrowheads="1"/>
          </p:cNvSpPr>
          <p:nvPr/>
        </p:nvSpPr>
        <p:spPr bwMode="auto">
          <a:xfrm>
            <a:off x="6521450" y="4999038"/>
            <a:ext cx="2371725" cy="396875"/>
          </a:xfrm>
          <a:prstGeom prst="rect">
            <a:avLst/>
          </a:prstGeom>
          <a:noFill/>
          <a:ln w="9525">
            <a:noFill/>
            <a:miter lim="800000"/>
            <a:headEnd/>
            <a:tailEnd/>
          </a:ln>
        </p:spPr>
        <p:txBody>
          <a:bodyPr wrap="none" anchor="ctr">
            <a:spAutoFit/>
          </a:bodyPr>
          <a:lstStyle/>
          <a:p>
            <a:pPr algn="r" rtl="1"/>
            <a:r>
              <a:rPr lang="ar-SA" sz="2000" b="1">
                <a:solidFill>
                  <a:schemeClr val="accent1"/>
                </a:solidFill>
                <a:cs typeface="Koodak" pitchFamily="2" charset="-78"/>
              </a:rPr>
              <a:t>نسبت بازده نقدي سهام</a:t>
            </a:r>
            <a:r>
              <a:rPr lang="fa-IR" sz="2000" b="1">
                <a:solidFill>
                  <a:schemeClr val="accent1"/>
                </a:solidFill>
                <a:cs typeface="Koodak" pitchFamily="2" charset="-78"/>
              </a:rPr>
              <a:t> </a:t>
            </a:r>
            <a:r>
              <a:rPr lang="en-US" sz="2000">
                <a:solidFill>
                  <a:schemeClr val="accent1"/>
                </a:solidFill>
                <a:cs typeface="Koodak" pitchFamily="2" charset="-78"/>
              </a:rPr>
              <a:t>=</a:t>
            </a:r>
            <a:r>
              <a:rPr lang="ar-SA" sz="2000" b="1">
                <a:solidFill>
                  <a:schemeClr val="accent1"/>
                </a:solidFill>
                <a:cs typeface="Koodak" pitchFamily="2" charset="-78"/>
              </a:rPr>
              <a:t> </a:t>
            </a:r>
          </a:p>
        </p:txBody>
      </p:sp>
      <p:sp>
        <p:nvSpPr>
          <p:cNvPr id="31757" name="Rectangle 20"/>
          <p:cNvSpPr>
            <a:spLocks noChangeArrowheads="1"/>
          </p:cNvSpPr>
          <p:nvPr/>
        </p:nvSpPr>
        <p:spPr bwMode="auto">
          <a:xfrm>
            <a:off x="755650" y="1989138"/>
            <a:ext cx="7967663" cy="701675"/>
          </a:xfrm>
          <a:prstGeom prst="rect">
            <a:avLst/>
          </a:prstGeom>
          <a:noFill/>
          <a:ln w="9525">
            <a:noFill/>
            <a:miter lim="800000"/>
            <a:headEnd/>
            <a:tailEnd/>
          </a:ln>
        </p:spPr>
        <p:txBody>
          <a:bodyPr anchor="ctr">
            <a:spAutoFit/>
          </a:bodyPr>
          <a:lstStyle/>
          <a:p>
            <a:pPr algn="just" rtl="1"/>
            <a:r>
              <a:rPr lang="fa-IR" sz="2000" b="1">
                <a:solidFill>
                  <a:schemeClr val="tx2"/>
                </a:solidFill>
                <a:cs typeface="Koodak" pitchFamily="2" charset="-78"/>
              </a:rPr>
              <a:t>نسبتهاي </a:t>
            </a:r>
            <a:r>
              <a:rPr lang="ar-SA" sz="2000" b="1">
                <a:solidFill>
                  <a:schemeClr val="tx2"/>
                </a:solidFill>
                <a:cs typeface="Koodak" pitchFamily="2" charset="-78"/>
              </a:rPr>
              <a:t> </a:t>
            </a:r>
            <a:r>
              <a:rPr lang="fa-IR" sz="2000" b="1">
                <a:solidFill>
                  <a:schemeClr val="tx2"/>
                </a:solidFill>
                <a:cs typeface="Koodak" pitchFamily="2" charset="-78"/>
              </a:rPr>
              <a:t>سودآوري </a:t>
            </a:r>
            <a:r>
              <a:rPr lang="ar-SA" sz="2000" b="1">
                <a:solidFill>
                  <a:schemeClr val="tx2"/>
                </a:solidFill>
                <a:cs typeface="Koodak" pitchFamily="2" charset="-78"/>
              </a:rPr>
              <a:t> </a:t>
            </a:r>
            <a:r>
              <a:rPr lang="fa-IR" sz="2000" b="1">
                <a:solidFill>
                  <a:schemeClr val="tx2"/>
                </a:solidFill>
                <a:cs typeface="Koodak" pitchFamily="2" charset="-78"/>
              </a:rPr>
              <a:t>مي توانند</a:t>
            </a:r>
            <a:r>
              <a:rPr lang="ar-SA" sz="2000" b="1">
                <a:solidFill>
                  <a:schemeClr val="tx2"/>
                </a:solidFill>
                <a:cs typeface="Koodak" pitchFamily="2" charset="-78"/>
              </a:rPr>
              <a:t> نشان دهند كه </a:t>
            </a:r>
            <a:r>
              <a:rPr lang="fa-IR" sz="2000" b="1">
                <a:solidFill>
                  <a:schemeClr val="tx2"/>
                </a:solidFill>
                <a:cs typeface="Koodak" pitchFamily="2" charset="-78"/>
              </a:rPr>
              <a:t>کداميک</a:t>
            </a:r>
            <a:r>
              <a:rPr lang="ar-SA" sz="2000" b="1">
                <a:solidFill>
                  <a:schemeClr val="tx2"/>
                </a:solidFill>
                <a:cs typeface="Koodak" pitchFamily="2" charset="-78"/>
              </a:rPr>
              <a:t> از </a:t>
            </a:r>
            <a:r>
              <a:rPr lang="fa-IR" sz="2000" b="1">
                <a:solidFill>
                  <a:schemeClr val="tx2"/>
                </a:solidFill>
                <a:cs typeface="Koodak" pitchFamily="2" charset="-78"/>
              </a:rPr>
              <a:t>جنبه هاي </a:t>
            </a:r>
            <a:r>
              <a:rPr lang="ar-SA" sz="2000" b="1">
                <a:solidFill>
                  <a:schemeClr val="tx2"/>
                </a:solidFill>
                <a:cs typeface="Koodak" pitchFamily="2" charset="-78"/>
              </a:rPr>
              <a:t> شركت </a:t>
            </a:r>
            <a:endParaRPr lang="en-US" sz="2000" b="1">
              <a:solidFill>
                <a:schemeClr val="tx2"/>
              </a:solidFill>
              <a:cs typeface="Koodak" pitchFamily="2" charset="-78"/>
            </a:endParaRPr>
          </a:p>
          <a:p>
            <a:pPr algn="just" rtl="1"/>
            <a:r>
              <a:rPr lang="ar-SA" sz="2000" b="1">
                <a:solidFill>
                  <a:schemeClr val="tx2"/>
                </a:solidFill>
                <a:cs typeface="Koodak" pitchFamily="2" charset="-78"/>
              </a:rPr>
              <a:t>مشخصا </a:t>
            </a:r>
            <a:r>
              <a:rPr lang="fa-IR" sz="2000" b="1">
                <a:solidFill>
                  <a:schemeClr val="tx2"/>
                </a:solidFill>
                <a:cs typeface="Koodak" pitchFamily="2" charset="-78"/>
              </a:rPr>
              <a:t>سودآور يا غير سودآورند</a:t>
            </a:r>
            <a:r>
              <a:rPr lang="ar-SA" sz="2000" b="1">
                <a:solidFill>
                  <a:schemeClr val="tx2"/>
                </a:solidFill>
                <a:cs typeface="Koodak" pitchFamily="2" charset="-78"/>
              </a:rPr>
              <a:t>.</a:t>
            </a:r>
            <a:r>
              <a:rPr lang="en-US" sz="2000">
                <a:solidFill>
                  <a:schemeClr val="tx2"/>
                </a:solidFill>
                <a:cs typeface="Yagut" pitchFamily="2" charset="-78"/>
              </a:rPr>
              <a:t>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6" name="Rectangle 4"/>
          <p:cNvSpPr>
            <a:spLocks noChangeArrowheads="1"/>
          </p:cNvSpPr>
          <p:nvPr/>
        </p:nvSpPr>
        <p:spPr bwMode="auto">
          <a:xfrm>
            <a:off x="2908300" y="908050"/>
            <a:ext cx="4068763" cy="641350"/>
          </a:xfrm>
          <a:prstGeom prst="rect">
            <a:avLst/>
          </a:prstGeom>
          <a:noFill/>
          <a:ln w="9525">
            <a:noFill/>
            <a:miter lim="800000"/>
            <a:headEnd/>
            <a:tailEnd/>
          </a:ln>
          <a:effectLst/>
        </p:spPr>
        <p:txBody>
          <a:bodyPr wrap="none" anchor="ctr">
            <a:spAutoFit/>
          </a:bodyPr>
          <a:lstStyle/>
          <a:p>
            <a:pPr algn="r" rtl="1">
              <a:defRPr/>
            </a:pPr>
            <a:r>
              <a:rPr lang="fa-IR" sz="3600" b="1">
                <a:solidFill>
                  <a:schemeClr val="hlink"/>
                </a:solidFill>
                <a:effectLst>
                  <a:outerShdw blurRad="38100" dist="38100" dir="2700000" algn="tl">
                    <a:srgbClr val="000000"/>
                  </a:outerShdw>
                </a:effectLst>
                <a:cs typeface="Koodak" pitchFamily="2" charset="-78"/>
              </a:rPr>
              <a:t>عوامل موثر برقيمت سهام</a:t>
            </a:r>
            <a:r>
              <a:rPr lang="ar-SA">
                <a:cs typeface="Koodak" pitchFamily="2" charset="-78"/>
              </a:rPr>
              <a:t> </a:t>
            </a:r>
          </a:p>
        </p:txBody>
      </p:sp>
      <p:sp>
        <p:nvSpPr>
          <p:cNvPr id="125957" name="Rectangle 5"/>
          <p:cNvSpPr>
            <a:spLocks noChangeArrowheads="1"/>
          </p:cNvSpPr>
          <p:nvPr/>
        </p:nvSpPr>
        <p:spPr bwMode="auto">
          <a:xfrm>
            <a:off x="1403350" y="2144108"/>
            <a:ext cx="6510338" cy="4031873"/>
          </a:xfrm>
          <a:prstGeom prst="rect">
            <a:avLst/>
          </a:prstGeom>
          <a:noFill/>
          <a:ln w="9525">
            <a:noFill/>
            <a:miter lim="800000"/>
            <a:headEnd/>
            <a:tailEnd/>
          </a:ln>
          <a:effectLst/>
        </p:spPr>
        <p:txBody>
          <a:bodyPr anchor="ctr">
            <a:spAutoFit/>
          </a:bodyPr>
          <a:lstStyle/>
          <a:p>
            <a:pPr algn="justLow" rtl="1">
              <a:defRPr/>
            </a:pPr>
            <a:r>
              <a:rPr lang="ar-SA" sz="2800" b="1" dirty="0">
                <a:solidFill>
                  <a:schemeClr val="accent1"/>
                </a:solidFill>
                <a:effectLst>
                  <a:outerShdw blurRad="38100" dist="38100" dir="2700000" algn="tl">
                    <a:srgbClr val="000000"/>
                  </a:outerShdw>
                </a:effectLst>
                <a:cs typeface="Koodak" pitchFamily="2" charset="-78"/>
              </a:rPr>
              <a:t>الف) عوامل کلان (محيطي)</a:t>
            </a:r>
            <a:r>
              <a:rPr lang="ar-SA" sz="3200" b="1" dirty="0">
                <a:solidFill>
                  <a:schemeClr val="accent1"/>
                </a:solidFill>
                <a:cs typeface="Koodak" pitchFamily="2" charset="-78"/>
              </a:rPr>
              <a:t> </a:t>
            </a:r>
            <a:endParaRPr lang="fa-IR" sz="3200" b="1" dirty="0">
              <a:solidFill>
                <a:schemeClr val="accent1"/>
              </a:solidFill>
              <a:cs typeface="Koodak" pitchFamily="2" charset="-78"/>
            </a:endParaRPr>
          </a:p>
          <a:p>
            <a:pPr algn="justLow" rtl="1">
              <a:defRPr/>
            </a:pPr>
            <a:r>
              <a:rPr lang="ar-SA" sz="2000" b="1" dirty="0">
                <a:solidFill>
                  <a:schemeClr val="accent1"/>
                </a:solidFill>
                <a:cs typeface="Koodak" pitchFamily="2" charset="-78"/>
              </a:rPr>
              <a:t>به مجموعه عواملي که خارج از اختيار شرکتها بوده و به شکل برونزا بر قيمت سهام شرکتها تاثير مي</a:t>
            </a:r>
            <a:r>
              <a:rPr lang="ar-SA" sz="2000" b="1" dirty="0">
                <a:solidFill>
                  <a:schemeClr val="accent1"/>
                </a:solidFill>
                <a:cs typeface="Arial" pitchFamily="34" charset="0"/>
              </a:rPr>
              <a:t>‌</a:t>
            </a:r>
            <a:r>
              <a:rPr lang="ar-SA" sz="2000" b="1" dirty="0">
                <a:solidFill>
                  <a:schemeClr val="accent1"/>
                </a:solidFill>
                <a:cs typeface="Koodak" pitchFamily="2" charset="-78"/>
              </a:rPr>
              <a:t>گذارند، عوامل محيطي مي</a:t>
            </a:r>
            <a:r>
              <a:rPr lang="ar-SA" sz="2000" b="1" dirty="0">
                <a:solidFill>
                  <a:schemeClr val="accent1"/>
                </a:solidFill>
                <a:cs typeface="Arial" pitchFamily="34" charset="0"/>
              </a:rPr>
              <a:t>‌</a:t>
            </a:r>
            <a:r>
              <a:rPr lang="ar-SA" sz="2000" b="1" dirty="0">
                <a:solidFill>
                  <a:schemeClr val="accent1"/>
                </a:solidFill>
                <a:cs typeface="Koodak" pitchFamily="2" charset="-78"/>
              </a:rPr>
              <a:t>گويند.</a:t>
            </a:r>
            <a:r>
              <a:rPr lang="ar-SA" sz="2000" dirty="0">
                <a:solidFill>
                  <a:schemeClr val="accent1"/>
                </a:solidFill>
                <a:cs typeface="Koodak" pitchFamily="2" charset="-78"/>
              </a:rPr>
              <a:t> </a:t>
            </a:r>
            <a:endParaRPr lang="fa-IR" sz="2000" dirty="0">
              <a:solidFill>
                <a:schemeClr val="accent1"/>
              </a:solidFill>
              <a:cs typeface="Koodak" pitchFamily="2" charset="-78"/>
            </a:endParaRPr>
          </a:p>
          <a:p>
            <a:pPr algn="justLow" rtl="1">
              <a:defRPr/>
            </a:pPr>
            <a:r>
              <a:rPr lang="ar-SA" sz="2800" b="1" dirty="0">
                <a:solidFill>
                  <a:schemeClr val="accent1"/>
                </a:solidFill>
                <a:effectLst>
                  <a:outerShdw blurRad="38100" dist="38100" dir="2700000" algn="tl">
                    <a:srgbClr val="000000"/>
                  </a:outerShdw>
                </a:effectLst>
                <a:cs typeface="Koodak" pitchFamily="2" charset="-78"/>
              </a:rPr>
              <a:t>  ب) عوامل صنعت</a:t>
            </a:r>
            <a:r>
              <a:rPr lang="ar-SA" sz="2800" b="1" dirty="0">
                <a:solidFill>
                  <a:schemeClr val="accent1"/>
                </a:solidFill>
                <a:cs typeface="Koodak" pitchFamily="2" charset="-78"/>
              </a:rPr>
              <a:t>  </a:t>
            </a:r>
            <a:endParaRPr lang="fa-IR" sz="2800" b="1" dirty="0">
              <a:solidFill>
                <a:schemeClr val="accent1"/>
              </a:solidFill>
              <a:cs typeface="Koodak" pitchFamily="2" charset="-78"/>
            </a:endParaRPr>
          </a:p>
          <a:p>
            <a:pPr algn="justLow" rtl="1">
              <a:defRPr/>
            </a:pPr>
            <a:r>
              <a:rPr lang="ar-SA" sz="3200" b="1" dirty="0">
                <a:solidFill>
                  <a:schemeClr val="accent1"/>
                </a:solidFill>
                <a:cs typeface="Koodak" pitchFamily="2" charset="-78"/>
              </a:rPr>
              <a:t> </a:t>
            </a:r>
            <a:r>
              <a:rPr lang="ar-SA" sz="2000" b="1" dirty="0">
                <a:solidFill>
                  <a:schemeClr val="accent1"/>
                </a:solidFill>
                <a:cs typeface="Koodak" pitchFamily="2" charset="-78"/>
              </a:rPr>
              <a:t>ازجمله عوامل ديگر تاثيرگذار بر قيمت سهام شرکتها وضعيت خاص آن صنعت است که اين شرکتها در آن فعاليت مي</a:t>
            </a:r>
            <a:r>
              <a:rPr lang="ar-SA" sz="2000" b="1" dirty="0">
                <a:solidFill>
                  <a:schemeClr val="accent1"/>
                </a:solidFill>
                <a:cs typeface="Arial" pitchFamily="34" charset="0"/>
              </a:rPr>
              <a:t>‌</a:t>
            </a:r>
            <a:r>
              <a:rPr lang="ar-SA" sz="2000" b="1" dirty="0">
                <a:solidFill>
                  <a:schemeClr val="accent1"/>
                </a:solidFill>
                <a:cs typeface="Koodak" pitchFamily="2" charset="-78"/>
              </a:rPr>
              <a:t>کنند و يا به طور کلي ميتوان گفت که ماهيت صنعتي که در آن قرار دارند.</a:t>
            </a:r>
            <a:r>
              <a:rPr lang="ar-SA" sz="2000" dirty="0">
                <a:solidFill>
                  <a:schemeClr val="accent1"/>
                </a:solidFill>
                <a:cs typeface="Koodak" pitchFamily="2" charset="-78"/>
              </a:rPr>
              <a:t> </a:t>
            </a:r>
            <a:endParaRPr lang="fa-IR" sz="2000" dirty="0">
              <a:solidFill>
                <a:schemeClr val="accent1"/>
              </a:solidFill>
              <a:cs typeface="Koodak" pitchFamily="2" charset="-78"/>
            </a:endParaRPr>
          </a:p>
          <a:p>
            <a:pPr algn="justLow" rtl="1">
              <a:defRPr/>
            </a:pPr>
            <a:r>
              <a:rPr lang="ar-SA" sz="2400" b="1" dirty="0">
                <a:cs typeface="Koodak" pitchFamily="2" charset="-78"/>
              </a:rPr>
              <a:t>  ج) عوامل خرد (دروني شرکت)</a:t>
            </a:r>
            <a:endParaRPr lang="fa-IR" sz="2400" b="1" dirty="0">
              <a:cs typeface="Koodak" pitchFamily="2" charset="-78"/>
            </a:endParaRPr>
          </a:p>
          <a:p>
            <a:pPr algn="justLow" rtl="1">
              <a:defRPr/>
            </a:pPr>
            <a:r>
              <a:rPr lang="ar-SA" sz="2000" b="1" dirty="0">
                <a:cs typeface="Koodak" pitchFamily="2" charset="-78"/>
              </a:rPr>
              <a:t>مجموعه عواملي که مستقيماً در ارتباط با خود شرکت بوده و ناشي از تغيير و تحولات داخلي آن باشد را عوامل خرد يا دروني تاثيرگذار بر قيمت سهام مي</a:t>
            </a:r>
            <a:r>
              <a:rPr lang="ar-SA" sz="2000" b="1" dirty="0">
                <a:cs typeface="Arial" pitchFamily="34" charset="0"/>
              </a:rPr>
              <a:t>‌</a:t>
            </a:r>
            <a:r>
              <a:rPr lang="ar-SA" sz="2000" b="1" dirty="0">
                <a:cs typeface="Koodak" pitchFamily="2" charset="-78"/>
              </a:rPr>
              <a:t>نامند</a:t>
            </a:r>
            <a:r>
              <a:rPr lang="ar-SA" sz="2000" dirty="0">
                <a:cs typeface="Koodak" pitchFamily="2" charset="-78"/>
              </a:rPr>
              <a:t> </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60" name="Rectangle 4"/>
          <p:cNvSpPr>
            <a:spLocks noChangeArrowheads="1"/>
          </p:cNvSpPr>
          <p:nvPr/>
        </p:nvSpPr>
        <p:spPr bwMode="auto">
          <a:xfrm>
            <a:off x="2732088" y="1060450"/>
            <a:ext cx="3775075" cy="579438"/>
          </a:xfrm>
          <a:prstGeom prst="rect">
            <a:avLst/>
          </a:prstGeom>
          <a:noFill/>
          <a:ln w="9525">
            <a:noFill/>
            <a:miter lim="800000"/>
            <a:headEnd/>
            <a:tailEnd/>
          </a:ln>
          <a:effectLst/>
        </p:spPr>
        <p:txBody>
          <a:bodyPr wrap="none">
            <a:spAutoFit/>
          </a:bodyPr>
          <a:lstStyle/>
          <a:p>
            <a:pPr algn="r" rtl="1">
              <a:defRPr/>
            </a:pPr>
            <a:r>
              <a:rPr lang="ar-SA" sz="3200" b="1">
                <a:solidFill>
                  <a:schemeClr val="hlink"/>
                </a:solidFill>
                <a:effectLst>
                  <a:outerShdw blurRad="38100" dist="38100" dir="2700000" algn="tl">
                    <a:srgbClr val="000000"/>
                  </a:outerShdw>
                </a:effectLst>
                <a:cs typeface="Koodak" pitchFamily="2" charset="-78"/>
              </a:rPr>
              <a:t>الف) عوامل کلان (محيطي)</a:t>
            </a:r>
            <a:r>
              <a:rPr lang="ar-SA" sz="3200">
                <a:cs typeface="Koodak" pitchFamily="2" charset="-78"/>
              </a:rPr>
              <a:t> </a:t>
            </a:r>
            <a:endParaRPr lang="fa-IR" sz="3200">
              <a:cs typeface="Koodak" pitchFamily="2" charset="-78"/>
            </a:endParaRPr>
          </a:p>
        </p:txBody>
      </p:sp>
      <p:sp>
        <p:nvSpPr>
          <p:cNvPr id="37891" name="Rectangle 5"/>
          <p:cNvSpPr>
            <a:spLocks noChangeArrowheads="1"/>
          </p:cNvSpPr>
          <p:nvPr/>
        </p:nvSpPr>
        <p:spPr bwMode="auto">
          <a:xfrm>
            <a:off x="1549400" y="2133600"/>
            <a:ext cx="5759450" cy="1917700"/>
          </a:xfrm>
          <a:prstGeom prst="rect">
            <a:avLst/>
          </a:prstGeom>
          <a:noFill/>
          <a:ln w="9525">
            <a:noFill/>
            <a:miter lim="800000"/>
            <a:headEnd/>
            <a:tailEnd/>
          </a:ln>
        </p:spPr>
        <p:txBody>
          <a:bodyPr anchor="ctr">
            <a:spAutoFit/>
          </a:bodyPr>
          <a:lstStyle/>
          <a:p>
            <a:pPr algn="r" rtl="1"/>
            <a:r>
              <a:rPr lang="ar-SA" sz="2400" b="1">
                <a:solidFill>
                  <a:schemeClr val="accent1"/>
                </a:solidFill>
                <a:cs typeface="Koodak" pitchFamily="2" charset="-78"/>
              </a:rPr>
              <a:t>1- وضعيت سياسي جهان و کشور</a:t>
            </a:r>
            <a:endParaRPr lang="fa-IR" sz="2400" b="1">
              <a:solidFill>
                <a:schemeClr val="accent1"/>
              </a:solidFill>
              <a:cs typeface="Koodak" pitchFamily="2" charset="-78"/>
            </a:endParaRPr>
          </a:p>
          <a:p>
            <a:pPr algn="r" rtl="1"/>
            <a:r>
              <a:rPr lang="ar-SA" sz="2400" b="1">
                <a:solidFill>
                  <a:schemeClr val="accent1"/>
                </a:solidFill>
                <a:cs typeface="Koodak" pitchFamily="2" charset="-78"/>
              </a:rPr>
              <a:t>2- وضعيت اقتصادي جهان و کشور</a:t>
            </a:r>
            <a:endParaRPr lang="fa-IR" sz="2400" b="1">
              <a:solidFill>
                <a:schemeClr val="accent1"/>
              </a:solidFill>
              <a:cs typeface="Koodak" pitchFamily="2" charset="-78"/>
            </a:endParaRPr>
          </a:p>
          <a:p>
            <a:pPr algn="r" rtl="1"/>
            <a:r>
              <a:rPr lang="ar-SA" sz="2400" b="1">
                <a:solidFill>
                  <a:schemeClr val="accent1"/>
                </a:solidFill>
                <a:cs typeface="Koodak" pitchFamily="2" charset="-78"/>
              </a:rPr>
              <a:t>3- بودجه سالانه کشور</a:t>
            </a:r>
            <a:endParaRPr lang="fa-IR" sz="2400" b="1">
              <a:solidFill>
                <a:schemeClr val="accent1"/>
              </a:solidFill>
              <a:cs typeface="Koodak" pitchFamily="2" charset="-78"/>
            </a:endParaRPr>
          </a:p>
          <a:p>
            <a:pPr algn="r" rtl="1"/>
            <a:r>
              <a:rPr lang="ar-SA" sz="2400" b="1">
                <a:solidFill>
                  <a:schemeClr val="accent1"/>
                </a:solidFill>
                <a:cs typeface="Koodak" pitchFamily="2" charset="-78"/>
              </a:rPr>
              <a:t>4- سياستهاي کلان پولي، مالي و ارزي</a:t>
            </a:r>
            <a:endParaRPr lang="fa-IR" sz="2400" b="1">
              <a:solidFill>
                <a:schemeClr val="accent1"/>
              </a:solidFill>
              <a:cs typeface="Koodak" pitchFamily="2" charset="-78"/>
            </a:endParaRPr>
          </a:p>
          <a:p>
            <a:pPr algn="r" rtl="1"/>
            <a:r>
              <a:rPr lang="ar-SA" sz="2400" b="1">
                <a:solidFill>
                  <a:schemeClr val="accent1"/>
                </a:solidFill>
                <a:cs typeface="Koodak" pitchFamily="2" charset="-78"/>
              </a:rPr>
              <a:t>5- تغيير قوانين و مقررات</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4" name="Rectangle 4"/>
          <p:cNvSpPr>
            <a:spLocks noChangeArrowheads="1"/>
          </p:cNvSpPr>
          <p:nvPr/>
        </p:nvSpPr>
        <p:spPr bwMode="auto">
          <a:xfrm>
            <a:off x="3460750" y="773113"/>
            <a:ext cx="2760663" cy="579437"/>
          </a:xfrm>
          <a:prstGeom prst="rect">
            <a:avLst/>
          </a:prstGeom>
          <a:noFill/>
          <a:ln w="9525">
            <a:noFill/>
            <a:miter lim="800000"/>
            <a:headEnd/>
            <a:tailEnd/>
          </a:ln>
          <a:effectLst/>
        </p:spPr>
        <p:txBody>
          <a:bodyPr wrap="none">
            <a:spAutoFit/>
          </a:bodyPr>
          <a:lstStyle/>
          <a:p>
            <a:pPr algn="r" rtl="1">
              <a:defRPr/>
            </a:pPr>
            <a:r>
              <a:rPr lang="ar-SA" sz="3200">
                <a:solidFill>
                  <a:schemeClr val="hlink"/>
                </a:solidFill>
                <a:cs typeface="Koodak" pitchFamily="2" charset="-78"/>
              </a:rPr>
              <a:t> </a:t>
            </a:r>
            <a:r>
              <a:rPr lang="ar-SA" sz="3200" b="1">
                <a:solidFill>
                  <a:schemeClr val="hlink"/>
                </a:solidFill>
                <a:effectLst>
                  <a:outerShdw blurRad="38100" dist="38100" dir="2700000" algn="tl">
                    <a:srgbClr val="000000"/>
                  </a:outerShdw>
                </a:effectLst>
                <a:cs typeface="Koodak" pitchFamily="2" charset="-78"/>
              </a:rPr>
              <a:t>ب) عوامل صنعت</a:t>
            </a:r>
            <a:r>
              <a:rPr lang="ar-SA" sz="3200">
                <a:cs typeface="Koodak" pitchFamily="2" charset="-78"/>
              </a:rPr>
              <a:t>  </a:t>
            </a:r>
            <a:endParaRPr lang="fa-IR" sz="3200">
              <a:cs typeface="Koodak" pitchFamily="2" charset="-78"/>
            </a:endParaRPr>
          </a:p>
        </p:txBody>
      </p:sp>
      <p:sp>
        <p:nvSpPr>
          <p:cNvPr id="38915" name="Rectangle 5"/>
          <p:cNvSpPr>
            <a:spLocks noChangeArrowheads="1"/>
          </p:cNvSpPr>
          <p:nvPr/>
        </p:nvSpPr>
        <p:spPr bwMode="auto">
          <a:xfrm>
            <a:off x="1331913" y="2005013"/>
            <a:ext cx="6985000" cy="3683000"/>
          </a:xfrm>
          <a:prstGeom prst="rect">
            <a:avLst/>
          </a:prstGeom>
          <a:noFill/>
          <a:ln w="9525">
            <a:noFill/>
            <a:miter lim="800000"/>
            <a:headEnd/>
            <a:tailEnd/>
          </a:ln>
        </p:spPr>
        <p:txBody>
          <a:bodyPr anchor="ctr">
            <a:spAutoFit/>
          </a:bodyPr>
          <a:lstStyle/>
          <a:p>
            <a:pPr marL="342900" indent="-342900" algn="r" rtl="1">
              <a:tabLst>
                <a:tab pos="347663" algn="l"/>
              </a:tabLst>
            </a:pPr>
            <a:r>
              <a:rPr lang="fa-IR" sz="2400" b="1">
                <a:solidFill>
                  <a:schemeClr val="accent1"/>
                </a:solidFill>
                <a:cs typeface="Koodak" pitchFamily="2" charset="-78"/>
              </a:rPr>
              <a:t>1)</a:t>
            </a:r>
            <a:r>
              <a:rPr lang="ar-SA" sz="2400" b="1">
                <a:solidFill>
                  <a:schemeClr val="accent1"/>
                </a:solidFill>
                <a:cs typeface="Koodak" pitchFamily="2" charset="-78"/>
              </a:rPr>
              <a:t>نحوه قيمت گذاري محصولات صنعت</a:t>
            </a:r>
            <a:endParaRPr lang="fa-IR" sz="2400" b="1">
              <a:solidFill>
                <a:schemeClr val="accent1"/>
              </a:solidFill>
              <a:cs typeface="Koodak" pitchFamily="2" charset="-78"/>
            </a:endParaRPr>
          </a:p>
          <a:p>
            <a:pPr marL="342900" indent="-342900" algn="r" rtl="1">
              <a:tabLst>
                <a:tab pos="347663" algn="l"/>
              </a:tabLst>
            </a:pPr>
            <a:r>
              <a:rPr lang="fa-IR" sz="2400" b="1">
                <a:solidFill>
                  <a:schemeClr val="accent1"/>
                </a:solidFill>
                <a:cs typeface="Koodak" pitchFamily="2" charset="-78"/>
              </a:rPr>
              <a:t>2)</a:t>
            </a:r>
            <a:r>
              <a:rPr lang="ar-SA" sz="2400" b="1">
                <a:solidFill>
                  <a:schemeClr val="accent1"/>
                </a:solidFill>
                <a:cs typeface="Koodak" pitchFamily="2" charset="-78"/>
              </a:rPr>
              <a:t>عرضه و تقاضاي محصولات صنعت</a:t>
            </a:r>
            <a:endParaRPr lang="fa-IR" sz="2400" b="1">
              <a:solidFill>
                <a:schemeClr val="accent1"/>
              </a:solidFill>
              <a:cs typeface="Koodak" pitchFamily="2" charset="-78"/>
            </a:endParaRPr>
          </a:p>
          <a:p>
            <a:pPr marL="342900" indent="-342900" algn="r" rtl="1">
              <a:tabLst>
                <a:tab pos="347663" algn="l"/>
              </a:tabLst>
            </a:pPr>
            <a:r>
              <a:rPr lang="fa-IR" sz="2400" b="1">
                <a:solidFill>
                  <a:schemeClr val="accent1"/>
                </a:solidFill>
                <a:cs typeface="Koodak" pitchFamily="2" charset="-78"/>
              </a:rPr>
              <a:t>3)</a:t>
            </a:r>
            <a:r>
              <a:rPr lang="ar-SA" sz="2400" b="1">
                <a:solidFill>
                  <a:schemeClr val="accent1"/>
                </a:solidFill>
                <a:cs typeface="Koodak" pitchFamily="2" charset="-78"/>
              </a:rPr>
              <a:t>سرمايه</a:t>
            </a:r>
            <a:r>
              <a:rPr lang="ar-SA" sz="2400" b="1">
                <a:solidFill>
                  <a:schemeClr val="accent1"/>
                </a:solidFill>
              </a:rPr>
              <a:t>‌</a:t>
            </a:r>
            <a:r>
              <a:rPr lang="ar-SA" sz="2400" b="1">
                <a:solidFill>
                  <a:schemeClr val="accent1"/>
                </a:solidFill>
                <a:cs typeface="Koodak" pitchFamily="2" charset="-78"/>
              </a:rPr>
              <a:t>گذاري</a:t>
            </a:r>
            <a:r>
              <a:rPr lang="ar-SA" sz="2400" b="1">
                <a:solidFill>
                  <a:schemeClr val="accent1"/>
                </a:solidFill>
              </a:rPr>
              <a:t>‌</a:t>
            </a:r>
            <a:r>
              <a:rPr lang="ar-SA" sz="2400" b="1">
                <a:solidFill>
                  <a:schemeClr val="accent1"/>
                </a:solidFill>
                <a:cs typeface="Koodak" pitchFamily="2" charset="-78"/>
              </a:rPr>
              <a:t>هاي کلان و بلندمدت</a:t>
            </a:r>
            <a:endParaRPr lang="fa-IR" sz="2400" b="1">
              <a:solidFill>
                <a:schemeClr val="accent1"/>
              </a:solidFill>
              <a:cs typeface="Koodak" pitchFamily="2" charset="-78"/>
            </a:endParaRPr>
          </a:p>
          <a:p>
            <a:pPr marL="342900" indent="-342900" algn="r" rtl="1">
              <a:tabLst>
                <a:tab pos="347663" algn="l"/>
              </a:tabLst>
            </a:pPr>
            <a:r>
              <a:rPr lang="fa-IR" sz="2400" b="1">
                <a:solidFill>
                  <a:schemeClr val="accent1"/>
                </a:solidFill>
                <a:cs typeface="Koodak" pitchFamily="2" charset="-78"/>
              </a:rPr>
              <a:t>4)</a:t>
            </a:r>
            <a:r>
              <a:rPr lang="ar-SA" sz="2400" b="1">
                <a:solidFill>
                  <a:schemeClr val="accent1"/>
                </a:solidFill>
                <a:cs typeface="Koodak" pitchFamily="2" charset="-78"/>
              </a:rPr>
              <a:t>تحولات تکنولوژي</a:t>
            </a:r>
            <a:endParaRPr lang="fa-IR" sz="2400" b="1">
              <a:solidFill>
                <a:schemeClr val="accent1"/>
              </a:solidFill>
              <a:cs typeface="Koodak" pitchFamily="2" charset="-78"/>
            </a:endParaRPr>
          </a:p>
          <a:p>
            <a:pPr marL="342900" indent="-342900" algn="r" rtl="1">
              <a:tabLst>
                <a:tab pos="347663" algn="l"/>
              </a:tabLst>
            </a:pPr>
            <a:r>
              <a:rPr lang="fa-IR" sz="2400" b="1">
                <a:solidFill>
                  <a:schemeClr val="accent1"/>
                </a:solidFill>
                <a:cs typeface="Koodak" pitchFamily="2" charset="-78"/>
              </a:rPr>
              <a:t>5)وضعيت استراژيک يا غير استراژيک صنعت</a:t>
            </a:r>
          </a:p>
          <a:p>
            <a:pPr marL="342900" indent="-342900" algn="r" rtl="1">
              <a:tabLst>
                <a:tab pos="347663" algn="l"/>
              </a:tabLst>
            </a:pPr>
            <a:r>
              <a:rPr lang="fa-IR" sz="2400" b="1">
                <a:solidFill>
                  <a:schemeClr val="accent1"/>
                </a:solidFill>
                <a:cs typeface="Koodak" pitchFamily="2" charset="-78"/>
              </a:rPr>
              <a:t>6)ارزبري</a:t>
            </a:r>
          </a:p>
          <a:p>
            <a:pPr marL="342900" indent="-342900" algn="r" rtl="1">
              <a:tabLst>
                <a:tab pos="347663" algn="l"/>
              </a:tabLst>
            </a:pPr>
            <a:r>
              <a:rPr lang="fa-IR" sz="2400" b="1">
                <a:solidFill>
                  <a:schemeClr val="accent1"/>
                </a:solidFill>
                <a:cs typeface="Koodak" pitchFamily="2" charset="-78"/>
              </a:rPr>
              <a:t>7)وابستگي صنعت(پسين وپيشين)</a:t>
            </a:r>
          </a:p>
          <a:p>
            <a:pPr marL="342900" indent="-342900" algn="r" rtl="1">
              <a:tabLst>
                <a:tab pos="347663" algn="l"/>
              </a:tabLst>
            </a:pPr>
            <a:r>
              <a:rPr lang="fa-IR" sz="2400" b="1">
                <a:solidFill>
                  <a:schemeClr val="accent1"/>
                </a:solidFill>
                <a:cs typeface="Koodak" pitchFamily="2" charset="-78"/>
              </a:rPr>
              <a:t>8)انحصاري،رقابتي</a:t>
            </a:r>
          </a:p>
          <a:p>
            <a:pPr marL="342900" indent="-342900" algn="r" rtl="1">
              <a:tabLst>
                <a:tab pos="347663" algn="l"/>
              </a:tabLst>
            </a:pPr>
            <a:r>
              <a:rPr lang="fa-IR" sz="2400" b="1">
                <a:solidFill>
                  <a:schemeClr val="accent1"/>
                </a:solidFill>
                <a:cs typeface="Koodak" pitchFamily="2" charset="-78"/>
              </a:rPr>
              <a:t>9)مزيتهاي نسبي و قيمتهاي جهاني</a:t>
            </a:r>
          </a:p>
          <a:p>
            <a:pPr marL="342900" indent="-342900" algn="justLow" rtl="1">
              <a:tabLst>
                <a:tab pos="347663" algn="l"/>
              </a:tabLst>
            </a:pPr>
            <a:endParaRPr lang="ar-SA" sz="2000" b="1">
              <a:solidFill>
                <a:schemeClr val="accent1"/>
              </a:solidFill>
              <a:cs typeface="Koodak" pitchFamily="2" charset="-78"/>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8" name="Rectangle 4"/>
          <p:cNvSpPr>
            <a:spLocks noChangeArrowheads="1"/>
          </p:cNvSpPr>
          <p:nvPr/>
        </p:nvSpPr>
        <p:spPr bwMode="auto">
          <a:xfrm>
            <a:off x="2411413" y="1052513"/>
            <a:ext cx="4383087" cy="579437"/>
          </a:xfrm>
          <a:prstGeom prst="rect">
            <a:avLst/>
          </a:prstGeom>
          <a:noFill/>
          <a:ln w="9525">
            <a:noFill/>
            <a:miter lim="800000"/>
            <a:headEnd/>
            <a:tailEnd/>
          </a:ln>
          <a:effectLst/>
        </p:spPr>
        <p:txBody>
          <a:bodyPr wrap="none">
            <a:spAutoFit/>
          </a:bodyPr>
          <a:lstStyle/>
          <a:p>
            <a:pPr algn="r" rtl="1">
              <a:defRPr/>
            </a:pPr>
            <a:r>
              <a:rPr lang="ar-SA" sz="3200">
                <a:cs typeface="Koodak" pitchFamily="2" charset="-78"/>
              </a:rPr>
              <a:t> </a:t>
            </a:r>
            <a:r>
              <a:rPr lang="ar-SA" sz="3200" b="1">
                <a:solidFill>
                  <a:schemeClr val="hlink"/>
                </a:solidFill>
                <a:effectLst>
                  <a:outerShdw blurRad="38100" dist="38100" dir="2700000" algn="tl">
                    <a:srgbClr val="000000"/>
                  </a:outerShdw>
                </a:effectLst>
                <a:cs typeface="Koodak" pitchFamily="2" charset="-78"/>
              </a:rPr>
              <a:t>ج) عوامل خرد (دروني شرکت)</a:t>
            </a:r>
            <a:endParaRPr lang="en-US" sz="3200" b="1">
              <a:solidFill>
                <a:schemeClr val="hlink"/>
              </a:solidFill>
              <a:effectLst>
                <a:outerShdw blurRad="38100" dist="38100" dir="2700000" algn="tl">
                  <a:srgbClr val="000000"/>
                </a:outerShdw>
              </a:effectLst>
              <a:cs typeface="Koodak" pitchFamily="2" charset="-78"/>
            </a:endParaRPr>
          </a:p>
        </p:txBody>
      </p:sp>
      <p:sp>
        <p:nvSpPr>
          <p:cNvPr id="39939" name="Rectangle 5"/>
          <p:cNvSpPr>
            <a:spLocks noChangeArrowheads="1"/>
          </p:cNvSpPr>
          <p:nvPr/>
        </p:nvSpPr>
        <p:spPr bwMode="auto">
          <a:xfrm>
            <a:off x="1258888" y="2105571"/>
            <a:ext cx="6913562" cy="4154984"/>
          </a:xfrm>
          <a:prstGeom prst="rect">
            <a:avLst/>
          </a:prstGeom>
          <a:noFill/>
          <a:ln w="9525">
            <a:noFill/>
            <a:miter lim="800000"/>
            <a:headEnd/>
            <a:tailEnd/>
          </a:ln>
        </p:spPr>
        <p:txBody>
          <a:bodyPr anchor="ctr">
            <a:spAutoFit/>
          </a:bodyPr>
          <a:lstStyle/>
          <a:p>
            <a:pPr marL="342900" indent="-342900" algn="justLow" rtl="1">
              <a:tabLst>
                <a:tab pos="476250" algn="l"/>
              </a:tabLst>
            </a:pPr>
            <a:r>
              <a:rPr lang="fa-IR" sz="2400" b="1" dirty="0">
                <a:solidFill>
                  <a:schemeClr val="accent1"/>
                </a:solidFill>
                <a:cs typeface="Koodak" pitchFamily="2" charset="-78"/>
              </a:rPr>
              <a:t>1)</a:t>
            </a:r>
            <a:r>
              <a:rPr lang="ar-SA" sz="2400" b="1" dirty="0">
                <a:solidFill>
                  <a:schemeClr val="accent1"/>
                </a:solidFill>
                <a:cs typeface="Koodak" pitchFamily="2" charset="-78"/>
              </a:rPr>
              <a:t>قابليت نقدشوندگي سهام شرکت</a:t>
            </a:r>
            <a:endParaRPr lang="fa-IR" sz="2400" b="1" dirty="0">
              <a:solidFill>
                <a:schemeClr val="accent1"/>
              </a:solidFill>
              <a:cs typeface="Koodak" pitchFamily="2" charset="-78"/>
            </a:endParaRPr>
          </a:p>
          <a:p>
            <a:pPr marL="342900" indent="-342900" algn="justLow" rtl="1">
              <a:tabLst>
                <a:tab pos="476250" algn="l"/>
              </a:tabLst>
            </a:pPr>
            <a:r>
              <a:rPr lang="fa-IR" sz="2400" b="1" dirty="0">
                <a:solidFill>
                  <a:schemeClr val="accent1"/>
                </a:solidFill>
                <a:cs typeface="Koodak" pitchFamily="2" charset="-78"/>
              </a:rPr>
              <a:t>2)</a:t>
            </a:r>
            <a:r>
              <a:rPr lang="ar-SA" sz="2400" b="1" dirty="0">
                <a:solidFill>
                  <a:schemeClr val="accent1"/>
                </a:solidFill>
                <a:cs typeface="Koodak" pitchFamily="2" charset="-78"/>
              </a:rPr>
              <a:t>تعداد سهام در دست مردم</a:t>
            </a:r>
            <a:r>
              <a:rPr lang="fa-IR" sz="2400" b="1" dirty="0">
                <a:solidFill>
                  <a:schemeClr val="accent1"/>
                </a:solidFill>
                <a:cs typeface="Koodak" pitchFamily="2" charset="-78"/>
              </a:rPr>
              <a:t>(سهام شناور)</a:t>
            </a:r>
          </a:p>
          <a:p>
            <a:pPr marL="342900" indent="-342900" algn="justLow" rtl="1">
              <a:tabLst>
                <a:tab pos="476250" algn="l"/>
              </a:tabLst>
            </a:pPr>
            <a:r>
              <a:rPr lang="fa-IR" sz="2400" b="1" dirty="0">
                <a:solidFill>
                  <a:schemeClr val="accent1"/>
                </a:solidFill>
                <a:cs typeface="Koodak" pitchFamily="2" charset="-78"/>
              </a:rPr>
              <a:t>3)</a:t>
            </a:r>
            <a:r>
              <a:rPr lang="ar-SA" sz="2400" b="1" dirty="0">
                <a:solidFill>
                  <a:schemeClr val="accent1"/>
                </a:solidFill>
                <a:cs typeface="Koodak" pitchFamily="2" charset="-78"/>
              </a:rPr>
              <a:t>ترکيب سهامداران</a:t>
            </a:r>
            <a:endParaRPr lang="fa-IR" sz="2400" b="1" dirty="0">
              <a:solidFill>
                <a:schemeClr val="accent1"/>
              </a:solidFill>
              <a:cs typeface="Koodak" pitchFamily="2" charset="-78"/>
            </a:endParaRPr>
          </a:p>
          <a:p>
            <a:pPr marL="342900" indent="-342900" algn="justLow" rtl="1">
              <a:tabLst>
                <a:tab pos="476250" algn="l"/>
              </a:tabLst>
            </a:pPr>
            <a:r>
              <a:rPr lang="fa-IR" sz="2400" b="1" dirty="0">
                <a:solidFill>
                  <a:schemeClr val="accent1"/>
                </a:solidFill>
                <a:cs typeface="Koodak" pitchFamily="2" charset="-78"/>
              </a:rPr>
              <a:t>4)</a:t>
            </a:r>
            <a:r>
              <a:rPr lang="ar-SA" sz="2400" b="1" dirty="0">
                <a:solidFill>
                  <a:schemeClr val="accent1"/>
                </a:solidFill>
                <a:cs typeface="Koodak" pitchFamily="2" charset="-78"/>
              </a:rPr>
              <a:t>سودآوري (</a:t>
            </a:r>
            <a:r>
              <a:rPr lang="en-US" sz="2400" b="1" dirty="0">
                <a:solidFill>
                  <a:schemeClr val="accent1"/>
                </a:solidFill>
                <a:cs typeface="Koodak" pitchFamily="2" charset="-78"/>
              </a:rPr>
              <a:t>EPS</a:t>
            </a:r>
            <a:r>
              <a:rPr lang="ar-SA" sz="2400" b="1" dirty="0">
                <a:solidFill>
                  <a:schemeClr val="accent1"/>
                </a:solidFill>
                <a:cs typeface="Koodak" pitchFamily="2" charset="-78"/>
              </a:rPr>
              <a:t>)  و ثبات آن</a:t>
            </a:r>
            <a:endParaRPr lang="fa-IR" sz="2400" b="1" dirty="0">
              <a:solidFill>
                <a:schemeClr val="accent1"/>
              </a:solidFill>
              <a:cs typeface="Koodak" pitchFamily="2" charset="-78"/>
            </a:endParaRPr>
          </a:p>
          <a:p>
            <a:pPr marL="342900" indent="-342900" algn="justLow" rtl="1">
              <a:tabLst>
                <a:tab pos="476250" algn="l"/>
              </a:tabLst>
            </a:pPr>
            <a:r>
              <a:rPr lang="fa-IR" sz="2400" b="1" dirty="0">
                <a:solidFill>
                  <a:schemeClr val="accent1"/>
                </a:solidFill>
                <a:cs typeface="Koodak" pitchFamily="2" charset="-78"/>
              </a:rPr>
              <a:t>5)</a:t>
            </a:r>
            <a:r>
              <a:rPr lang="ar-SA" sz="2400" b="1" dirty="0">
                <a:solidFill>
                  <a:schemeClr val="accent1"/>
                </a:solidFill>
                <a:cs typeface="Koodak" pitchFamily="2" charset="-78"/>
              </a:rPr>
              <a:t>طرح</a:t>
            </a:r>
            <a:r>
              <a:rPr lang="ar-SA" sz="2400" b="1" dirty="0">
                <a:solidFill>
                  <a:schemeClr val="accent1"/>
                </a:solidFill>
              </a:rPr>
              <a:t>‌</a:t>
            </a:r>
            <a:r>
              <a:rPr lang="ar-SA" sz="2400" b="1" dirty="0">
                <a:solidFill>
                  <a:schemeClr val="accent1"/>
                </a:solidFill>
                <a:cs typeface="Koodak" pitchFamily="2" charset="-78"/>
              </a:rPr>
              <a:t>هاي توسعه شرکت</a:t>
            </a:r>
            <a:endParaRPr lang="fa-IR" sz="2400" b="1" dirty="0">
              <a:solidFill>
                <a:schemeClr val="accent1"/>
              </a:solidFill>
              <a:cs typeface="Koodak" pitchFamily="2" charset="-78"/>
            </a:endParaRPr>
          </a:p>
          <a:p>
            <a:pPr marL="342900" indent="-342900" algn="justLow" rtl="1">
              <a:tabLst>
                <a:tab pos="476250" algn="l"/>
              </a:tabLst>
            </a:pPr>
            <a:r>
              <a:rPr lang="fa-IR" sz="2400" b="1" dirty="0">
                <a:solidFill>
                  <a:schemeClr val="accent1"/>
                </a:solidFill>
                <a:cs typeface="Koodak" pitchFamily="2" charset="-78"/>
              </a:rPr>
              <a:t>6)</a:t>
            </a:r>
            <a:r>
              <a:rPr lang="ar-SA" sz="2400" b="1" dirty="0">
                <a:solidFill>
                  <a:schemeClr val="accent1"/>
                </a:solidFill>
                <a:cs typeface="Koodak" pitchFamily="2" charset="-78"/>
              </a:rPr>
              <a:t>مديريت شرکت</a:t>
            </a:r>
            <a:endParaRPr lang="fa-IR" sz="2400" b="1" dirty="0">
              <a:solidFill>
                <a:schemeClr val="accent1"/>
              </a:solidFill>
              <a:cs typeface="Koodak" pitchFamily="2" charset="-78"/>
            </a:endParaRPr>
          </a:p>
          <a:p>
            <a:pPr marL="342900" indent="-342900" algn="r" rtl="1">
              <a:tabLst>
                <a:tab pos="476250" algn="l"/>
              </a:tabLst>
            </a:pPr>
            <a:r>
              <a:rPr lang="fa-IR" sz="2400" b="1" dirty="0">
                <a:solidFill>
                  <a:schemeClr val="accent1"/>
                </a:solidFill>
                <a:cs typeface="Koodak" pitchFamily="2" charset="-78"/>
              </a:rPr>
              <a:t>7)</a:t>
            </a:r>
            <a:r>
              <a:rPr lang="ar-SA" sz="2400" b="1" dirty="0">
                <a:solidFill>
                  <a:schemeClr val="accent1"/>
                </a:solidFill>
                <a:cs typeface="Koodak" pitchFamily="2" charset="-78"/>
              </a:rPr>
              <a:t>عمر شرکت و ميزان استهلاک ماشين</a:t>
            </a:r>
            <a:r>
              <a:rPr lang="ar-SA" sz="2400" b="1" dirty="0">
                <a:solidFill>
                  <a:schemeClr val="accent1"/>
                </a:solidFill>
              </a:rPr>
              <a:t>‌</a:t>
            </a:r>
            <a:r>
              <a:rPr lang="ar-SA" sz="2400" b="1" dirty="0">
                <a:solidFill>
                  <a:schemeClr val="accent1"/>
                </a:solidFill>
                <a:cs typeface="Koodak" pitchFamily="2" charset="-78"/>
              </a:rPr>
              <a:t>آلات</a:t>
            </a:r>
          </a:p>
          <a:p>
            <a:pPr marL="342900" indent="-342900" algn="r" rtl="1">
              <a:tabLst>
                <a:tab pos="476250" algn="l"/>
              </a:tabLst>
            </a:pPr>
            <a:r>
              <a:rPr lang="fa-IR" sz="2400" b="1" dirty="0">
                <a:cs typeface="Koodak" pitchFamily="2" charset="-78"/>
              </a:rPr>
              <a:t>8)</a:t>
            </a:r>
            <a:r>
              <a:rPr lang="ar-SA" sz="2400" b="1" dirty="0">
                <a:cs typeface="Koodak" pitchFamily="2" charset="-78"/>
              </a:rPr>
              <a:t>سابقه و اعتبار شرکت</a:t>
            </a:r>
          </a:p>
          <a:p>
            <a:pPr marL="342900" indent="-342900" algn="r" rtl="1">
              <a:tabLst>
                <a:tab pos="476250" algn="l"/>
              </a:tabLst>
            </a:pPr>
            <a:r>
              <a:rPr lang="fa-IR" sz="2400" b="1" dirty="0">
                <a:cs typeface="Koodak" pitchFamily="2" charset="-78"/>
              </a:rPr>
              <a:t>9)</a:t>
            </a:r>
            <a:r>
              <a:rPr lang="ar-SA" sz="2400" b="1" dirty="0">
                <a:cs typeface="Koodak" pitchFamily="2" charset="-78"/>
              </a:rPr>
              <a:t>روند قيمت سهم</a:t>
            </a:r>
          </a:p>
          <a:p>
            <a:pPr marL="342900" indent="-342900" algn="r" rtl="1">
              <a:tabLst>
                <a:tab pos="476250" algn="l"/>
              </a:tabLst>
            </a:pPr>
            <a:r>
              <a:rPr lang="fa-IR" sz="2400" b="1" dirty="0">
                <a:cs typeface="Koodak" pitchFamily="2" charset="-78"/>
              </a:rPr>
              <a:t>10)</a:t>
            </a:r>
            <a:r>
              <a:rPr lang="ar-SA" sz="2400" b="1" dirty="0">
                <a:cs typeface="Koodak" pitchFamily="2" charset="-78"/>
              </a:rPr>
              <a:t>دعاوي حقوقي عليه شرکت</a:t>
            </a:r>
          </a:p>
          <a:p>
            <a:pPr marL="342900" indent="-342900" algn="r" rtl="1">
              <a:tabLst>
                <a:tab pos="476250" algn="l"/>
              </a:tabLst>
            </a:pPr>
            <a:r>
              <a:rPr lang="fa-IR" sz="2400" b="1" dirty="0">
                <a:cs typeface="Koodak" pitchFamily="2" charset="-78"/>
              </a:rPr>
              <a:t>11)</a:t>
            </a:r>
            <a:r>
              <a:rPr lang="ar-SA" sz="2400" b="1" dirty="0">
                <a:cs typeface="Koodak" pitchFamily="2" charset="-78"/>
              </a:rPr>
              <a:t>اطلاعات درون شرکت و شايعات</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ChangeArrowheads="1"/>
          </p:cNvSpPr>
          <p:nvPr/>
        </p:nvSpPr>
        <p:spPr bwMode="auto">
          <a:xfrm>
            <a:off x="1331913" y="700088"/>
            <a:ext cx="6827837" cy="641350"/>
          </a:xfrm>
          <a:prstGeom prst="rect">
            <a:avLst/>
          </a:prstGeom>
          <a:noFill/>
          <a:ln w="9525">
            <a:noFill/>
            <a:miter lim="800000"/>
            <a:headEnd/>
            <a:tailEnd/>
          </a:ln>
          <a:effectLst/>
        </p:spPr>
        <p:txBody>
          <a:bodyPr wrap="none" anchor="ctr">
            <a:spAutoFit/>
          </a:bodyPr>
          <a:lstStyle/>
          <a:p>
            <a:pPr algn="r" rtl="1">
              <a:defRPr/>
            </a:pPr>
            <a:r>
              <a:rPr lang="ar-SA" sz="3600" b="1" dirty="0">
                <a:solidFill>
                  <a:schemeClr val="hlink"/>
                </a:solidFill>
                <a:effectLst>
                  <a:outerShdw blurRad="38100" dist="38100" dir="2700000" algn="tl">
                    <a:srgbClr val="000000"/>
                  </a:outerShdw>
                </a:effectLst>
                <a:cs typeface="Koodak" pitchFamily="2" charset="-78"/>
              </a:rPr>
              <a:t>مزاياي</a:t>
            </a:r>
            <a:r>
              <a:rPr lang="ar-SA" sz="3600" b="1" dirty="0">
                <a:solidFill>
                  <a:schemeClr val="hlink"/>
                </a:solidFill>
                <a:effectLst>
                  <a:outerShdw blurRad="38100" dist="38100" dir="2700000" algn="tl">
                    <a:srgbClr val="000000"/>
                  </a:outerShdw>
                </a:effectLst>
                <a:cs typeface="Arial" pitchFamily="34" charset="0"/>
              </a:rPr>
              <a:t>‌</a:t>
            </a:r>
            <a:r>
              <a:rPr lang="ar-SA" sz="3600" b="1" dirty="0">
                <a:solidFill>
                  <a:schemeClr val="hlink"/>
                </a:solidFill>
                <a:effectLst>
                  <a:outerShdw blurRad="38100" dist="38100" dir="2700000" algn="tl">
                    <a:srgbClr val="000000"/>
                  </a:outerShdw>
                </a:effectLst>
                <a:cs typeface="Koodak" pitchFamily="2" charset="-78"/>
              </a:rPr>
              <a:t>بورس</a:t>
            </a:r>
            <a:r>
              <a:rPr lang="ar-SA" sz="3600" b="1" dirty="0">
                <a:solidFill>
                  <a:schemeClr val="hlink"/>
                </a:solidFill>
                <a:effectLst>
                  <a:outerShdw blurRad="38100" dist="38100" dir="2700000" algn="tl">
                    <a:srgbClr val="000000"/>
                  </a:outerShdw>
                </a:effectLst>
                <a:cs typeface="Arial" pitchFamily="34" charset="0"/>
              </a:rPr>
              <a:t>‌</a:t>
            </a:r>
            <a:r>
              <a:rPr lang="ar-SA" sz="3600" b="1" dirty="0">
                <a:solidFill>
                  <a:schemeClr val="hlink"/>
                </a:solidFill>
                <a:effectLst>
                  <a:outerShdw blurRad="38100" dist="38100" dir="2700000" algn="tl">
                    <a:srgbClr val="000000"/>
                  </a:outerShdw>
                </a:effectLst>
                <a:cs typeface="Koodak" pitchFamily="2" charset="-78"/>
              </a:rPr>
              <a:t>اوراق</a:t>
            </a:r>
            <a:r>
              <a:rPr lang="ar-SA" sz="3600" b="1" dirty="0">
                <a:solidFill>
                  <a:schemeClr val="hlink"/>
                </a:solidFill>
                <a:effectLst>
                  <a:outerShdw blurRad="38100" dist="38100" dir="2700000" algn="tl">
                    <a:srgbClr val="000000"/>
                  </a:outerShdw>
                </a:effectLst>
                <a:cs typeface="Arial" pitchFamily="34" charset="0"/>
              </a:rPr>
              <a:t>‌</a:t>
            </a:r>
            <a:r>
              <a:rPr lang="ar-SA" sz="3600" b="1" dirty="0">
                <a:solidFill>
                  <a:schemeClr val="hlink"/>
                </a:solidFill>
                <a:effectLst>
                  <a:outerShdw blurRad="38100" dist="38100" dir="2700000" algn="tl">
                    <a:srgbClr val="000000"/>
                  </a:outerShdw>
                </a:effectLst>
                <a:cs typeface="Koodak" pitchFamily="2" charset="-78"/>
              </a:rPr>
              <a:t>بهادار</a:t>
            </a:r>
            <a:r>
              <a:rPr lang="fa-IR" sz="3600" b="1" dirty="0">
                <a:solidFill>
                  <a:schemeClr val="hlink"/>
                </a:solidFill>
                <a:effectLst>
                  <a:outerShdw blurRad="38100" dist="38100" dir="2700000" algn="tl">
                    <a:srgbClr val="000000"/>
                  </a:outerShdw>
                </a:effectLst>
                <a:cs typeface="Koodak" pitchFamily="2" charset="-78"/>
              </a:rPr>
              <a:t>از ديدگاه اقتصادي</a:t>
            </a:r>
            <a:r>
              <a:rPr lang="fa-IR" sz="3600" dirty="0">
                <a:cs typeface="Koodak" pitchFamily="2" charset="-78"/>
              </a:rPr>
              <a:t> </a:t>
            </a:r>
            <a:r>
              <a:rPr lang="en-US" sz="3600" dirty="0">
                <a:cs typeface="Koodak" pitchFamily="2" charset="-78"/>
              </a:rPr>
              <a:t> </a:t>
            </a:r>
          </a:p>
        </p:txBody>
      </p:sp>
      <p:sp>
        <p:nvSpPr>
          <p:cNvPr id="8195" name="Rectangle 3"/>
          <p:cNvSpPr>
            <a:spLocks noChangeArrowheads="1"/>
          </p:cNvSpPr>
          <p:nvPr/>
        </p:nvSpPr>
        <p:spPr bwMode="auto">
          <a:xfrm>
            <a:off x="3206750" y="2133600"/>
            <a:ext cx="4403725" cy="2838450"/>
          </a:xfrm>
          <a:prstGeom prst="rect">
            <a:avLst/>
          </a:prstGeom>
          <a:noFill/>
          <a:ln w="9525">
            <a:noFill/>
            <a:miter lim="800000"/>
            <a:headEnd/>
            <a:tailEnd/>
          </a:ln>
        </p:spPr>
        <p:txBody>
          <a:bodyPr wrap="none" anchor="ctr">
            <a:spAutoFit/>
          </a:bodyPr>
          <a:lstStyle/>
          <a:p>
            <a:pPr marL="342900" indent="-342900" algn="just" rtl="1"/>
            <a:r>
              <a:rPr lang="fa-IR" sz="3600" b="1" dirty="0">
                <a:solidFill>
                  <a:schemeClr val="accent1"/>
                </a:solidFill>
                <a:cs typeface="Koodak" pitchFamily="2" charset="-78"/>
              </a:rPr>
              <a:t>1)</a:t>
            </a:r>
            <a:r>
              <a:rPr lang="ar-SA" sz="3600" b="1" dirty="0">
                <a:solidFill>
                  <a:schemeClr val="accent1"/>
                </a:solidFill>
                <a:cs typeface="Koodak" pitchFamily="2" charset="-78"/>
              </a:rPr>
              <a:t>اقتصاد كلان</a:t>
            </a:r>
            <a:endParaRPr lang="fa-IR" sz="3600" b="1" dirty="0">
              <a:solidFill>
                <a:schemeClr val="accent1"/>
              </a:solidFill>
              <a:cs typeface="Koodak" pitchFamily="2" charset="-78"/>
            </a:endParaRPr>
          </a:p>
          <a:p>
            <a:pPr marL="342900" indent="-342900" algn="just" rtl="1"/>
            <a:endParaRPr lang="fa-IR" sz="3600" b="1" dirty="0">
              <a:solidFill>
                <a:schemeClr val="accent1"/>
              </a:solidFill>
              <a:cs typeface="Koodak" pitchFamily="2" charset="-78"/>
            </a:endParaRPr>
          </a:p>
          <a:p>
            <a:pPr marL="342900" indent="-342900" algn="just" rtl="1"/>
            <a:r>
              <a:rPr lang="fa-IR" sz="3600" b="1" dirty="0">
                <a:solidFill>
                  <a:schemeClr val="accent1"/>
                </a:solidFill>
                <a:cs typeface="Koodak" pitchFamily="2" charset="-78"/>
              </a:rPr>
              <a:t>2)</a:t>
            </a:r>
            <a:r>
              <a:rPr lang="ar-SA" sz="3600" b="1" dirty="0">
                <a:solidFill>
                  <a:schemeClr val="accent1"/>
                </a:solidFill>
                <a:cs typeface="Koodak" pitchFamily="2" charset="-78"/>
              </a:rPr>
              <a:t> سرمايه</a:t>
            </a:r>
            <a:r>
              <a:rPr lang="ar-SA" sz="3600" b="1" dirty="0">
                <a:solidFill>
                  <a:schemeClr val="accent1"/>
                </a:solidFill>
              </a:rPr>
              <a:t>‌</a:t>
            </a:r>
            <a:r>
              <a:rPr lang="ar-SA" sz="3600" b="1" dirty="0">
                <a:solidFill>
                  <a:schemeClr val="accent1"/>
                </a:solidFill>
                <a:cs typeface="Koodak" pitchFamily="2" charset="-78"/>
              </a:rPr>
              <a:t>گذاران</a:t>
            </a:r>
            <a:endParaRPr lang="fa-IR" sz="3600" b="1" dirty="0">
              <a:solidFill>
                <a:schemeClr val="accent1"/>
              </a:solidFill>
              <a:cs typeface="Koodak" pitchFamily="2" charset="-78"/>
            </a:endParaRPr>
          </a:p>
          <a:p>
            <a:pPr marL="342900" indent="-342900" algn="just" rtl="1"/>
            <a:endParaRPr lang="fa-IR" sz="3600" b="1" dirty="0">
              <a:solidFill>
                <a:schemeClr val="accent1"/>
              </a:solidFill>
              <a:cs typeface="Koodak" pitchFamily="2" charset="-78"/>
            </a:endParaRPr>
          </a:p>
          <a:p>
            <a:pPr marL="342900" indent="-342900" algn="just" rtl="1"/>
            <a:r>
              <a:rPr lang="ar-SA" sz="3600" b="1" dirty="0">
                <a:solidFill>
                  <a:schemeClr val="accent1"/>
                </a:solidFill>
                <a:cs typeface="Koodak" pitchFamily="2" charset="-78"/>
              </a:rPr>
              <a:t> </a:t>
            </a:r>
            <a:r>
              <a:rPr lang="fa-IR" sz="3600" b="1" dirty="0">
                <a:solidFill>
                  <a:schemeClr val="accent1"/>
                </a:solidFill>
                <a:cs typeface="Koodak" pitchFamily="2" charset="-78"/>
              </a:rPr>
              <a:t>3)</a:t>
            </a:r>
            <a:r>
              <a:rPr lang="ar-SA" sz="3600" b="1" dirty="0">
                <a:solidFill>
                  <a:schemeClr val="accent1"/>
                </a:solidFill>
                <a:cs typeface="Koodak" pitchFamily="2" charset="-78"/>
              </a:rPr>
              <a:t> شركت</a:t>
            </a:r>
            <a:r>
              <a:rPr lang="ar-SA" sz="3600" b="1" dirty="0">
                <a:solidFill>
                  <a:schemeClr val="accent1"/>
                </a:solidFill>
              </a:rPr>
              <a:t>‌</a:t>
            </a:r>
            <a:r>
              <a:rPr lang="ar-SA" sz="3600" b="1" dirty="0">
                <a:solidFill>
                  <a:schemeClr val="accent1"/>
                </a:solidFill>
                <a:cs typeface="Koodak" pitchFamily="2" charset="-78"/>
              </a:rPr>
              <a:t>هاي سرمايه</a:t>
            </a:r>
            <a:r>
              <a:rPr lang="ar-SA" sz="3600" b="1" dirty="0">
                <a:solidFill>
                  <a:schemeClr val="accent1"/>
                </a:solidFill>
              </a:rPr>
              <a:t>‌</a:t>
            </a:r>
            <a:r>
              <a:rPr lang="ar-SA" sz="3600" b="1" dirty="0">
                <a:solidFill>
                  <a:schemeClr val="accent1"/>
                </a:solidFill>
                <a:cs typeface="Koodak" pitchFamily="2" charset="-78"/>
              </a:rPr>
              <a:t>پذير</a:t>
            </a:r>
            <a:r>
              <a:rPr lang="en-US" b="1" dirty="0">
                <a:cs typeface="Yagut" pitchFamily="2" charset="-78"/>
              </a:rPr>
              <a:t>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2" name="Rectangle 4"/>
          <p:cNvSpPr>
            <a:spLocks noChangeArrowheads="1"/>
          </p:cNvSpPr>
          <p:nvPr/>
        </p:nvSpPr>
        <p:spPr bwMode="auto">
          <a:xfrm>
            <a:off x="2400300" y="989013"/>
            <a:ext cx="5062538" cy="579437"/>
          </a:xfrm>
          <a:prstGeom prst="rect">
            <a:avLst/>
          </a:prstGeom>
          <a:noFill/>
          <a:ln w="9525">
            <a:noFill/>
            <a:miter lim="800000"/>
            <a:headEnd/>
            <a:tailEnd/>
          </a:ln>
          <a:effectLst/>
        </p:spPr>
        <p:txBody>
          <a:bodyPr wrap="none">
            <a:spAutoFit/>
          </a:bodyPr>
          <a:lstStyle/>
          <a:p>
            <a:pPr algn="r" rtl="1">
              <a:defRPr/>
            </a:pPr>
            <a:r>
              <a:rPr lang="ar-SA" sz="3200">
                <a:cs typeface="Koodak" pitchFamily="2" charset="-78"/>
              </a:rPr>
              <a:t> </a:t>
            </a:r>
            <a:r>
              <a:rPr lang="fa-IR" sz="3200" b="1">
                <a:solidFill>
                  <a:schemeClr val="hlink"/>
                </a:solidFill>
                <a:effectLst>
                  <a:outerShdw blurRad="38100" dist="38100" dir="2700000" algn="tl">
                    <a:srgbClr val="000000"/>
                  </a:outerShdw>
                </a:effectLst>
                <a:cs typeface="Koodak" pitchFamily="2" charset="-78"/>
              </a:rPr>
              <a:t>ارزيابي شرکتها براساس نوع فعاليت</a:t>
            </a:r>
            <a:endParaRPr lang="en-US" sz="3200" b="1">
              <a:solidFill>
                <a:schemeClr val="hlink"/>
              </a:solidFill>
              <a:effectLst>
                <a:outerShdw blurRad="38100" dist="38100" dir="2700000" algn="tl">
                  <a:srgbClr val="000000"/>
                </a:outerShdw>
              </a:effectLst>
              <a:cs typeface="Koodak" pitchFamily="2" charset="-78"/>
            </a:endParaRPr>
          </a:p>
        </p:txBody>
      </p:sp>
      <p:sp>
        <p:nvSpPr>
          <p:cNvPr id="40963" name="Text Box 5"/>
          <p:cNvSpPr txBox="1">
            <a:spLocks noChangeArrowheads="1"/>
          </p:cNvSpPr>
          <p:nvPr/>
        </p:nvSpPr>
        <p:spPr bwMode="auto">
          <a:xfrm>
            <a:off x="971550" y="1989138"/>
            <a:ext cx="7561263" cy="4154984"/>
          </a:xfrm>
          <a:prstGeom prst="rect">
            <a:avLst/>
          </a:prstGeom>
          <a:noFill/>
          <a:ln w="9525">
            <a:noFill/>
            <a:miter lim="800000"/>
            <a:headEnd/>
            <a:tailEnd/>
          </a:ln>
        </p:spPr>
        <p:txBody>
          <a:bodyPr>
            <a:spAutoFit/>
          </a:bodyPr>
          <a:lstStyle/>
          <a:p>
            <a:pPr marL="342900" indent="-342900" algn="r" rtl="1"/>
            <a:r>
              <a:rPr lang="fa-IR" sz="2400" b="1" dirty="0">
                <a:solidFill>
                  <a:schemeClr val="accent1"/>
                </a:solidFill>
                <a:cs typeface="Koodak" pitchFamily="2" charset="-78"/>
              </a:rPr>
              <a:t>1)شرکتهاي توليدي(توجه به سود دهي و روند انتظارات آتي)</a:t>
            </a:r>
          </a:p>
          <a:p>
            <a:pPr marL="342900" indent="-342900" algn="r" rtl="1"/>
            <a:endParaRPr lang="fa-IR" sz="2400" b="1" dirty="0">
              <a:solidFill>
                <a:schemeClr val="accent1"/>
              </a:solidFill>
              <a:cs typeface="Koodak" pitchFamily="2" charset="-78"/>
            </a:endParaRPr>
          </a:p>
          <a:p>
            <a:pPr marL="342900" indent="-342900" algn="r" rtl="1"/>
            <a:r>
              <a:rPr lang="fa-IR" sz="2400" b="1" dirty="0">
                <a:solidFill>
                  <a:schemeClr val="accent1"/>
                </a:solidFill>
                <a:cs typeface="Koodak" pitchFamily="2" charset="-78"/>
              </a:rPr>
              <a:t>2)شرکتهاي سرمايه گذاري(تجزيه و تحليل سبد سهام ، پيش بيني سود)</a:t>
            </a:r>
          </a:p>
          <a:p>
            <a:pPr marL="342900" indent="-342900" algn="r" rtl="1"/>
            <a:endParaRPr lang="fa-IR" sz="2400" b="1" dirty="0">
              <a:solidFill>
                <a:schemeClr val="accent1"/>
              </a:solidFill>
              <a:cs typeface="Koodak" pitchFamily="2" charset="-78"/>
            </a:endParaRPr>
          </a:p>
          <a:p>
            <a:pPr marL="342900" indent="-342900" algn="r" rtl="1"/>
            <a:r>
              <a:rPr lang="fa-IR" sz="2400" b="1" dirty="0">
                <a:solidFill>
                  <a:schemeClr val="accent1"/>
                </a:solidFill>
                <a:cs typeface="Koodak" pitchFamily="2" charset="-78"/>
              </a:rPr>
              <a:t>3)شرکتهاي ساختماني(بهاي تمام شده)</a:t>
            </a:r>
          </a:p>
          <a:p>
            <a:pPr marL="342900" indent="-342900" algn="r" rtl="1"/>
            <a:endParaRPr lang="fa-IR" sz="2400" b="1" dirty="0">
              <a:solidFill>
                <a:schemeClr val="accent1"/>
              </a:solidFill>
              <a:cs typeface="Koodak" pitchFamily="2" charset="-78"/>
            </a:endParaRPr>
          </a:p>
          <a:p>
            <a:pPr marL="342900" indent="-342900" algn="r" rtl="1"/>
            <a:r>
              <a:rPr lang="fa-IR" sz="2400" b="1" dirty="0">
                <a:solidFill>
                  <a:schemeClr val="accent1"/>
                </a:solidFill>
                <a:cs typeface="Koodak" pitchFamily="2" charset="-78"/>
              </a:rPr>
              <a:t>4)شرکتهاي پيمانکاري(ميزان توانايي ورود به مناقصه ، توجه به صنعتي که </a:t>
            </a:r>
          </a:p>
          <a:p>
            <a:pPr marL="342900" indent="-342900" algn="r" rtl="1"/>
            <a:r>
              <a:rPr lang="fa-IR" sz="2400" b="1" dirty="0">
                <a:cs typeface="Koodak" pitchFamily="2" charset="-78"/>
              </a:rPr>
              <a:t>پيمانکار فعال است)</a:t>
            </a:r>
          </a:p>
          <a:p>
            <a:pPr marL="342900" indent="-342900" algn="r" rtl="1"/>
            <a:endParaRPr lang="fa-IR" sz="2400" b="1" dirty="0">
              <a:solidFill>
                <a:schemeClr val="accent1"/>
              </a:solidFill>
              <a:cs typeface="Koodak" pitchFamily="2" charset="-78"/>
            </a:endParaRPr>
          </a:p>
          <a:p>
            <a:pPr marL="342900" indent="-342900" algn="r" rtl="1"/>
            <a:r>
              <a:rPr lang="fa-IR" sz="2400" b="1" dirty="0">
                <a:cs typeface="Koodak" pitchFamily="2" charset="-78"/>
              </a:rPr>
              <a:t>5)بانکها و ساير واسطه</a:t>
            </a:r>
            <a:r>
              <a:rPr lang="fa-IR" sz="2400" b="1" dirty="0"/>
              <a:t>‌</a:t>
            </a:r>
            <a:r>
              <a:rPr lang="fa-IR" sz="2400" b="1" dirty="0">
                <a:cs typeface="Koodak" pitchFamily="2" charset="-78"/>
              </a:rPr>
              <a:t>هاي مالي (ليزينگها):</a:t>
            </a:r>
            <a:r>
              <a:rPr lang="en-US" sz="2400" dirty="0">
                <a:cs typeface="Koodak" pitchFamily="2" charset="-78"/>
              </a:rPr>
              <a:t> </a:t>
            </a:r>
            <a:r>
              <a:rPr lang="fa-IR" sz="2400" b="1" dirty="0">
                <a:cs typeface="Koodak" pitchFamily="2" charset="-78"/>
              </a:rPr>
              <a:t>(تفاوت بين سود اعطايي و </a:t>
            </a:r>
          </a:p>
          <a:p>
            <a:pPr marL="342900" indent="-342900" algn="r" rtl="1"/>
            <a:r>
              <a:rPr lang="fa-IR" sz="2400" b="1" dirty="0">
                <a:cs typeface="Koodak" pitchFamily="2" charset="-78"/>
              </a:rPr>
              <a:t>پرداختي)</a:t>
            </a:r>
            <a:endParaRPr lang="en-US" sz="2400" b="1" dirty="0">
              <a:cs typeface="Koodak" pitchFamily="2" charset="-78"/>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6" name="Rectangle 4"/>
          <p:cNvSpPr>
            <a:spLocks noChangeArrowheads="1"/>
          </p:cNvSpPr>
          <p:nvPr/>
        </p:nvSpPr>
        <p:spPr bwMode="auto">
          <a:xfrm>
            <a:off x="2105025" y="915988"/>
            <a:ext cx="5773738" cy="579437"/>
          </a:xfrm>
          <a:prstGeom prst="rect">
            <a:avLst/>
          </a:prstGeom>
          <a:noFill/>
          <a:ln w="9525">
            <a:noFill/>
            <a:miter lim="800000"/>
            <a:headEnd/>
            <a:tailEnd/>
          </a:ln>
          <a:effectLst/>
        </p:spPr>
        <p:txBody>
          <a:bodyPr wrap="none">
            <a:spAutoFit/>
          </a:bodyPr>
          <a:lstStyle/>
          <a:p>
            <a:pPr algn="r" rtl="1">
              <a:defRPr/>
            </a:pPr>
            <a:r>
              <a:rPr lang="fa-IR" sz="3200" b="1">
                <a:effectLst>
                  <a:outerShdw blurRad="38100" dist="38100" dir="2700000" algn="tl">
                    <a:srgbClr val="000000"/>
                  </a:outerShdw>
                </a:effectLst>
                <a:cs typeface="Koodak" pitchFamily="2" charset="-78"/>
              </a:rPr>
              <a:t>تقسيم بندي</a:t>
            </a:r>
            <a:r>
              <a:rPr lang="fa-IR" sz="3200">
                <a:cs typeface="Koodak" pitchFamily="2" charset="-78"/>
              </a:rPr>
              <a:t> </a:t>
            </a:r>
            <a:r>
              <a:rPr lang="fa-IR" sz="3200" b="1">
                <a:effectLst>
                  <a:outerShdw blurRad="38100" dist="38100" dir="2700000" algn="tl">
                    <a:srgbClr val="000000"/>
                  </a:outerShdw>
                </a:effectLst>
                <a:cs typeface="Koodak" pitchFamily="2" charset="-78"/>
              </a:rPr>
              <a:t> شرکتها براساس نوع مالکيت</a:t>
            </a:r>
            <a:endParaRPr lang="en-US" sz="3200" b="1">
              <a:effectLst>
                <a:outerShdw blurRad="38100" dist="38100" dir="2700000" algn="tl">
                  <a:srgbClr val="000000"/>
                </a:outerShdw>
              </a:effectLst>
              <a:cs typeface="Koodak" pitchFamily="2" charset="-78"/>
            </a:endParaRPr>
          </a:p>
        </p:txBody>
      </p:sp>
      <p:sp>
        <p:nvSpPr>
          <p:cNvPr id="41987" name="Rectangle 5"/>
          <p:cNvSpPr>
            <a:spLocks noChangeArrowheads="1"/>
          </p:cNvSpPr>
          <p:nvPr/>
        </p:nvSpPr>
        <p:spPr bwMode="auto">
          <a:xfrm>
            <a:off x="1258888" y="2365375"/>
            <a:ext cx="5545137" cy="2227263"/>
          </a:xfrm>
          <a:prstGeom prst="rect">
            <a:avLst/>
          </a:prstGeom>
          <a:noFill/>
          <a:ln w="9525">
            <a:noFill/>
            <a:miter lim="800000"/>
            <a:headEnd/>
            <a:tailEnd/>
          </a:ln>
        </p:spPr>
        <p:txBody>
          <a:bodyPr anchor="ctr">
            <a:spAutoFit/>
          </a:bodyPr>
          <a:lstStyle/>
          <a:p>
            <a:pPr algn="r" rtl="1"/>
            <a:r>
              <a:rPr lang="fa-IR" sz="2800" b="1">
                <a:solidFill>
                  <a:schemeClr val="accent1"/>
                </a:solidFill>
                <a:cs typeface="Koodak" pitchFamily="2" charset="-78"/>
              </a:rPr>
              <a:t>1-</a:t>
            </a:r>
            <a:r>
              <a:rPr lang="ar-SA" sz="2800" b="1">
                <a:solidFill>
                  <a:schemeClr val="accent1"/>
                </a:solidFill>
                <a:cs typeface="Koodak" pitchFamily="2" charset="-78"/>
              </a:rPr>
              <a:t>شرکت </a:t>
            </a:r>
            <a:r>
              <a:rPr lang="fa-IR" sz="2800" b="1">
                <a:solidFill>
                  <a:schemeClr val="accent1"/>
                </a:solidFill>
                <a:cs typeface="Koodak" pitchFamily="2" charset="-78"/>
              </a:rPr>
              <a:t>تک مالکي</a:t>
            </a:r>
            <a:r>
              <a:rPr lang="ar-SA" sz="2800" b="1">
                <a:solidFill>
                  <a:schemeClr val="accent1"/>
                </a:solidFill>
                <a:cs typeface="Koodak" pitchFamily="2" charset="-78"/>
              </a:rPr>
              <a:t> </a:t>
            </a:r>
            <a:endParaRPr lang="en-US" sz="2800">
              <a:solidFill>
                <a:schemeClr val="accent1"/>
              </a:solidFill>
              <a:cs typeface="Koodak" pitchFamily="2" charset="-78"/>
            </a:endParaRPr>
          </a:p>
          <a:p>
            <a:pPr algn="r" rtl="1"/>
            <a:r>
              <a:rPr lang="ar-SA" sz="2800" b="1">
                <a:solidFill>
                  <a:schemeClr val="accent1"/>
                </a:solidFill>
                <a:cs typeface="Koodak" pitchFamily="2" charset="-78"/>
              </a:rPr>
              <a:t>2-شرکت </a:t>
            </a:r>
            <a:r>
              <a:rPr lang="fa-IR" sz="2800" b="1">
                <a:solidFill>
                  <a:schemeClr val="accent1"/>
                </a:solidFill>
                <a:cs typeface="Koodak" pitchFamily="2" charset="-78"/>
              </a:rPr>
              <a:t>سهامي خاص</a:t>
            </a:r>
            <a:endParaRPr lang="en-US" sz="2800">
              <a:solidFill>
                <a:schemeClr val="accent1"/>
              </a:solidFill>
              <a:cs typeface="Koodak" pitchFamily="2" charset="-78"/>
            </a:endParaRPr>
          </a:p>
          <a:p>
            <a:pPr algn="r" rtl="1"/>
            <a:r>
              <a:rPr lang="ar-SA" sz="2800" b="1">
                <a:solidFill>
                  <a:srgbClr val="FF3300"/>
                </a:solidFill>
                <a:cs typeface="Koodak" pitchFamily="2" charset="-78"/>
              </a:rPr>
              <a:t>3-شرکت </a:t>
            </a:r>
            <a:r>
              <a:rPr lang="fa-IR" sz="2800" b="1">
                <a:solidFill>
                  <a:srgbClr val="FF3300"/>
                </a:solidFill>
                <a:cs typeface="Koodak" pitchFamily="2" charset="-78"/>
              </a:rPr>
              <a:t>سهامي عام </a:t>
            </a:r>
            <a:r>
              <a:rPr lang="ar-SA" b="1">
                <a:solidFill>
                  <a:srgbClr val="FF3300"/>
                </a:solidFill>
              </a:rPr>
              <a:t>٭</a:t>
            </a:r>
            <a:r>
              <a:rPr lang="ar-SA" sz="2800" b="1">
                <a:solidFill>
                  <a:srgbClr val="FF3300"/>
                </a:solidFill>
                <a:cs typeface="Koodak" pitchFamily="2" charset="-78"/>
              </a:rPr>
              <a:t> </a:t>
            </a:r>
            <a:endParaRPr lang="en-US" sz="2800">
              <a:solidFill>
                <a:srgbClr val="FF3300"/>
              </a:solidFill>
              <a:cs typeface="Koodak" pitchFamily="2" charset="-78"/>
            </a:endParaRPr>
          </a:p>
          <a:p>
            <a:pPr algn="r" rtl="1"/>
            <a:r>
              <a:rPr lang="ar-SA" sz="2800" b="1">
                <a:solidFill>
                  <a:schemeClr val="accent1"/>
                </a:solidFill>
                <a:cs typeface="Koodak" pitchFamily="2" charset="-78"/>
              </a:rPr>
              <a:t>4-شرکت </a:t>
            </a:r>
            <a:r>
              <a:rPr lang="fa-IR" sz="2800" b="1">
                <a:solidFill>
                  <a:schemeClr val="accent1"/>
                </a:solidFill>
                <a:cs typeface="Koodak" pitchFamily="2" charset="-78"/>
              </a:rPr>
              <a:t>تضامني</a:t>
            </a:r>
            <a:r>
              <a:rPr lang="ar-SA" sz="2800" b="1">
                <a:solidFill>
                  <a:schemeClr val="accent1"/>
                </a:solidFill>
                <a:cs typeface="Koodak" pitchFamily="2" charset="-78"/>
              </a:rPr>
              <a:t> </a:t>
            </a:r>
            <a:endParaRPr lang="fa-IR" sz="2800">
              <a:solidFill>
                <a:schemeClr val="accent1"/>
              </a:solidFill>
              <a:cs typeface="Koodak" pitchFamily="2" charset="-78"/>
            </a:endParaRPr>
          </a:p>
          <a:p>
            <a:pPr algn="r" rtl="1"/>
            <a:r>
              <a:rPr lang="fa-IR" sz="2800" b="1">
                <a:solidFill>
                  <a:schemeClr val="accent1"/>
                </a:solidFill>
                <a:cs typeface="Koodak" pitchFamily="2" charset="-78"/>
              </a:rPr>
              <a:t>و....</a:t>
            </a:r>
            <a:endParaRPr lang="ar-SA" sz="2800" b="1">
              <a:solidFill>
                <a:schemeClr val="accent1"/>
              </a:solidFill>
              <a:cs typeface="Koodak" pitchFamily="2" charset="-78"/>
            </a:endParaRPr>
          </a:p>
        </p:txBody>
      </p:sp>
      <p:sp>
        <p:nvSpPr>
          <p:cNvPr id="41988" name="Rectangle 6"/>
          <p:cNvSpPr>
            <a:spLocks noChangeArrowheads="1"/>
          </p:cNvSpPr>
          <p:nvPr/>
        </p:nvSpPr>
        <p:spPr bwMode="auto">
          <a:xfrm>
            <a:off x="755650" y="4735513"/>
            <a:ext cx="7950200" cy="946150"/>
          </a:xfrm>
          <a:prstGeom prst="rect">
            <a:avLst/>
          </a:prstGeom>
          <a:noFill/>
          <a:ln w="9525">
            <a:noFill/>
            <a:miter lim="800000"/>
            <a:headEnd/>
            <a:tailEnd/>
          </a:ln>
        </p:spPr>
        <p:txBody>
          <a:bodyPr anchor="ctr">
            <a:spAutoFit/>
          </a:bodyPr>
          <a:lstStyle/>
          <a:p>
            <a:pPr algn="ctr" rtl="1"/>
            <a:r>
              <a:rPr lang="ar-SA" sz="2800" b="1">
                <a:solidFill>
                  <a:schemeClr val="hlink"/>
                </a:solidFill>
                <a:cs typeface="Koodak" pitchFamily="2" charset="-78"/>
              </a:rPr>
              <a:t>٭</a:t>
            </a:r>
            <a:r>
              <a:rPr lang="fa-IR" sz="2800" b="1">
                <a:solidFill>
                  <a:schemeClr val="hlink"/>
                </a:solidFill>
                <a:cs typeface="Koodak" pitchFamily="2" charset="-78"/>
              </a:rPr>
              <a:t> </a:t>
            </a:r>
            <a:r>
              <a:rPr lang="ar-SA" sz="2800" b="1">
                <a:solidFill>
                  <a:schemeClr val="hlink"/>
                </a:solidFill>
                <a:cs typeface="Koodak" pitchFamily="2" charset="-78"/>
              </a:rPr>
              <a:t>طبق قانون بورس اوراق بهادار فقط شرکتهاي سهامي عام </a:t>
            </a:r>
            <a:endParaRPr lang="fa-IR" sz="2800" b="1">
              <a:solidFill>
                <a:schemeClr val="hlink"/>
              </a:solidFill>
              <a:cs typeface="Koodak" pitchFamily="2" charset="-78"/>
            </a:endParaRPr>
          </a:p>
          <a:p>
            <a:pPr algn="ctr" rtl="1"/>
            <a:r>
              <a:rPr lang="ar-SA" sz="2800" b="1">
                <a:solidFill>
                  <a:schemeClr val="hlink"/>
                </a:solidFill>
                <a:cs typeface="Koodak" pitchFamily="2" charset="-78"/>
              </a:rPr>
              <a:t>مي توانند دربورس پذيرفته شوند.</a:t>
            </a:r>
            <a:r>
              <a:rPr lang="ar-SA" sz="2800">
                <a:cs typeface="Koodak" pitchFamily="2" charset="-78"/>
              </a:rPr>
              <a:t> </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80" name="Rectangle 4"/>
          <p:cNvSpPr>
            <a:spLocks noChangeArrowheads="1"/>
          </p:cNvSpPr>
          <p:nvPr/>
        </p:nvSpPr>
        <p:spPr bwMode="auto">
          <a:xfrm>
            <a:off x="2876550" y="1060450"/>
            <a:ext cx="3967163" cy="579438"/>
          </a:xfrm>
          <a:prstGeom prst="rect">
            <a:avLst/>
          </a:prstGeom>
          <a:noFill/>
          <a:ln w="9525">
            <a:noFill/>
            <a:miter lim="800000"/>
            <a:headEnd/>
            <a:tailEnd/>
          </a:ln>
          <a:effectLst/>
        </p:spPr>
        <p:txBody>
          <a:bodyPr wrap="none">
            <a:spAutoFit/>
          </a:bodyPr>
          <a:lstStyle/>
          <a:p>
            <a:pPr algn="r" rtl="1">
              <a:defRPr/>
            </a:pPr>
            <a:r>
              <a:rPr lang="fa-IR" sz="3200" b="1">
                <a:effectLst>
                  <a:outerShdw blurRad="38100" dist="38100" dir="2700000" algn="tl">
                    <a:srgbClr val="000000"/>
                  </a:outerShdw>
                </a:effectLst>
                <a:cs typeface="Koodak" pitchFamily="2" charset="-78"/>
              </a:rPr>
              <a:t>آشنايي با شرکت سهامي عام</a:t>
            </a:r>
            <a:endParaRPr lang="en-US" sz="3200" b="1">
              <a:effectLst>
                <a:outerShdw blurRad="38100" dist="38100" dir="2700000" algn="tl">
                  <a:srgbClr val="000000"/>
                </a:outerShdw>
              </a:effectLst>
              <a:cs typeface="Koodak" pitchFamily="2" charset="-78"/>
            </a:endParaRPr>
          </a:p>
        </p:txBody>
      </p:sp>
      <p:sp>
        <p:nvSpPr>
          <p:cNvPr id="152581" name="Text Box 5"/>
          <p:cNvSpPr txBox="1">
            <a:spLocks noChangeArrowheads="1"/>
          </p:cNvSpPr>
          <p:nvPr/>
        </p:nvSpPr>
        <p:spPr bwMode="auto">
          <a:xfrm>
            <a:off x="1331913" y="1916113"/>
            <a:ext cx="6335712" cy="1524000"/>
          </a:xfrm>
          <a:prstGeom prst="rect">
            <a:avLst/>
          </a:prstGeom>
          <a:noFill/>
          <a:ln w="9525">
            <a:noFill/>
            <a:miter lim="800000"/>
            <a:headEnd/>
            <a:tailEnd/>
          </a:ln>
          <a:effectLst/>
        </p:spPr>
        <p:txBody>
          <a:bodyPr>
            <a:spAutoFit/>
          </a:bodyPr>
          <a:lstStyle/>
          <a:p>
            <a:pPr algn="r" rtl="1">
              <a:defRPr/>
            </a:pPr>
            <a:r>
              <a:rPr lang="fa-IR" sz="2800" b="1">
                <a:solidFill>
                  <a:schemeClr val="hlink"/>
                </a:solidFill>
                <a:effectLst>
                  <a:outerShdw blurRad="38100" dist="38100" dir="2700000" algn="tl">
                    <a:srgbClr val="000000"/>
                  </a:outerShdw>
                </a:effectLst>
                <a:cs typeface="Koodak" pitchFamily="2" charset="-78"/>
              </a:rPr>
              <a:t>شركت سهامي عام:</a:t>
            </a:r>
          </a:p>
          <a:p>
            <a:pPr algn="r" rtl="1">
              <a:defRPr/>
            </a:pPr>
            <a:r>
              <a:rPr lang="fa-IR" sz="2400" b="1">
                <a:solidFill>
                  <a:schemeClr val="accent1"/>
                </a:solidFill>
                <a:cs typeface="Koodak" pitchFamily="2" charset="-78"/>
              </a:rPr>
              <a:t>شركت هايي كه موسسين آنها قسمتي از سرمايه شركت را از طريق فروش سهام به مردم تامين مي كنند.</a:t>
            </a:r>
            <a:endParaRPr lang="en-US" sz="2400">
              <a:solidFill>
                <a:schemeClr val="accent1"/>
              </a:solidFill>
              <a:cs typeface="Koodak" pitchFamily="2" charset="-78"/>
            </a:endParaRPr>
          </a:p>
          <a:p>
            <a:pPr algn="r" rtl="1">
              <a:defRPr/>
            </a:pPr>
            <a:r>
              <a:rPr lang="en-US">
                <a:latin typeface="Arial"/>
                <a:cs typeface="Arial" pitchFamily="34" charset="0"/>
              </a:rPr>
              <a:t> </a:t>
            </a:r>
            <a:endParaRPr lang="en-US">
              <a:cs typeface="Arial" pitchFamily="34" charset="0"/>
            </a:endParaRPr>
          </a:p>
        </p:txBody>
      </p:sp>
      <p:sp>
        <p:nvSpPr>
          <p:cNvPr id="152583" name="Text Box 7"/>
          <p:cNvSpPr txBox="1">
            <a:spLocks noChangeArrowheads="1"/>
          </p:cNvSpPr>
          <p:nvPr/>
        </p:nvSpPr>
        <p:spPr bwMode="auto">
          <a:xfrm>
            <a:off x="1547813" y="3357563"/>
            <a:ext cx="6119812" cy="3378200"/>
          </a:xfrm>
          <a:prstGeom prst="rect">
            <a:avLst/>
          </a:prstGeom>
          <a:noFill/>
          <a:ln w="9525">
            <a:noFill/>
            <a:miter lim="800000"/>
            <a:headEnd/>
            <a:tailEnd/>
          </a:ln>
          <a:effectLst/>
        </p:spPr>
        <p:txBody>
          <a:bodyPr>
            <a:spAutoFit/>
          </a:bodyPr>
          <a:lstStyle/>
          <a:p>
            <a:pPr algn="just" rtl="1">
              <a:defRPr/>
            </a:pPr>
            <a:r>
              <a:rPr lang="ar-SA" sz="2400" b="1">
                <a:solidFill>
                  <a:schemeClr val="folHlink"/>
                </a:solidFill>
                <a:effectLst>
                  <a:outerShdw blurRad="38100" dist="38100" dir="2700000" algn="tl">
                    <a:srgbClr val="000000"/>
                  </a:outerShdw>
                </a:effectLst>
                <a:cs typeface="Koodak" pitchFamily="2" charset="-78"/>
              </a:rPr>
              <a:t>مزيت يک شرکت سهامي عام :</a:t>
            </a:r>
          </a:p>
          <a:p>
            <a:pPr algn="just" rtl="1">
              <a:defRPr/>
            </a:pPr>
            <a:r>
              <a:rPr lang="ar-SA" sz="2400" b="1">
                <a:solidFill>
                  <a:schemeClr val="folHlink"/>
                </a:solidFill>
                <a:cs typeface="Koodak" pitchFamily="2" charset="-78"/>
              </a:rPr>
              <a:t> به صورت شركت سهامي عام در</a:t>
            </a:r>
            <a:r>
              <a:rPr lang="ar-SA" sz="2400" b="1">
                <a:solidFill>
                  <a:schemeClr val="folHlink"/>
                </a:solidFill>
                <a:cs typeface="Arial" pitchFamily="34" charset="0"/>
              </a:rPr>
              <a:t>‌</a:t>
            </a:r>
            <a:r>
              <a:rPr lang="ar-SA" sz="2400" b="1">
                <a:solidFill>
                  <a:schemeClr val="folHlink"/>
                </a:solidFill>
                <a:cs typeface="Koodak" pitchFamily="2" charset="-78"/>
              </a:rPr>
              <a:t>آمدن راه خوبي براي تامين سرمايه مورد نياز يك شركت است. مورد مطالعه قرار گرفتن اوراق بهادار شركت بصورت عام در بازارهاي سرمايه موجب جلب توجه محافل مالي و صفحات جرايد مالي و مردم به شركت مي</a:t>
            </a:r>
            <a:r>
              <a:rPr lang="ar-SA" sz="2400" b="1">
                <a:solidFill>
                  <a:schemeClr val="folHlink"/>
                </a:solidFill>
                <a:cs typeface="Arial" pitchFamily="34" charset="0"/>
              </a:rPr>
              <a:t>‌</a:t>
            </a:r>
            <a:r>
              <a:rPr lang="ar-SA" sz="2400" b="1">
                <a:solidFill>
                  <a:schemeClr val="folHlink"/>
                </a:solidFill>
                <a:cs typeface="Koodak" pitchFamily="2" charset="-78"/>
              </a:rPr>
              <a:t>شود .  اين مساله در صورتيكه شركت عملكرد خوبي داشته باشد ، اجازه مي دهد كه شركت سرمايه مورد نياز خود را بسيار سهلتر و ارزانتر تامين كند .</a:t>
            </a:r>
            <a:endParaRPr lang="en-US" sz="2400" b="1">
              <a:solidFill>
                <a:schemeClr val="folHlink"/>
              </a:solidFill>
              <a:cs typeface="Koodak" pitchFamily="2" charset="-78"/>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8" name="Rectangle 4"/>
          <p:cNvSpPr>
            <a:spLocks noChangeArrowheads="1"/>
          </p:cNvSpPr>
          <p:nvPr/>
        </p:nvSpPr>
        <p:spPr bwMode="auto">
          <a:xfrm>
            <a:off x="3330575" y="1060450"/>
            <a:ext cx="2897188" cy="579438"/>
          </a:xfrm>
          <a:prstGeom prst="rect">
            <a:avLst/>
          </a:prstGeom>
          <a:noFill/>
          <a:ln w="9525">
            <a:noFill/>
            <a:miter lim="800000"/>
            <a:headEnd/>
            <a:tailEnd/>
          </a:ln>
          <a:effectLst/>
        </p:spPr>
        <p:txBody>
          <a:bodyPr wrap="none">
            <a:spAutoFit/>
          </a:bodyPr>
          <a:lstStyle/>
          <a:p>
            <a:pPr algn="r" rtl="1">
              <a:defRPr/>
            </a:pPr>
            <a:r>
              <a:rPr lang="fa-IR" sz="3200" b="1">
                <a:solidFill>
                  <a:schemeClr val="hlink"/>
                </a:solidFill>
                <a:effectLst>
                  <a:outerShdw blurRad="38100" dist="38100" dir="2700000" algn="tl">
                    <a:srgbClr val="000000"/>
                  </a:outerShdw>
                </a:effectLst>
                <a:cs typeface="Koodak" pitchFamily="2" charset="-78"/>
              </a:rPr>
              <a:t>آشنايي با انواع سهام</a:t>
            </a:r>
            <a:endParaRPr lang="en-US" sz="3200" b="1">
              <a:solidFill>
                <a:schemeClr val="hlink"/>
              </a:solidFill>
              <a:effectLst>
                <a:outerShdw blurRad="38100" dist="38100" dir="2700000" algn="tl">
                  <a:srgbClr val="000000"/>
                </a:outerShdw>
              </a:effectLst>
              <a:cs typeface="Koodak" pitchFamily="2" charset="-78"/>
            </a:endParaRPr>
          </a:p>
        </p:txBody>
      </p:sp>
      <p:sp>
        <p:nvSpPr>
          <p:cNvPr id="154629" name="Text Box 5"/>
          <p:cNvSpPr txBox="1">
            <a:spLocks noChangeArrowheads="1"/>
          </p:cNvSpPr>
          <p:nvPr/>
        </p:nvSpPr>
        <p:spPr bwMode="auto">
          <a:xfrm>
            <a:off x="1042988" y="1989138"/>
            <a:ext cx="7345362" cy="4383087"/>
          </a:xfrm>
          <a:prstGeom prst="rect">
            <a:avLst/>
          </a:prstGeom>
          <a:noFill/>
          <a:ln w="9525">
            <a:noFill/>
            <a:miter lim="800000"/>
            <a:headEnd/>
            <a:tailEnd/>
          </a:ln>
          <a:effectLst/>
        </p:spPr>
        <p:txBody>
          <a:bodyPr>
            <a:spAutoFit/>
          </a:bodyPr>
          <a:lstStyle/>
          <a:p>
            <a:pPr algn="just" rtl="1">
              <a:defRPr/>
            </a:pPr>
            <a:r>
              <a:rPr lang="fa-IR" sz="2400" b="1">
                <a:solidFill>
                  <a:schemeClr val="hlink"/>
                </a:solidFill>
                <a:effectLst>
                  <a:outerShdw blurRad="38100" dist="38100" dir="2700000" algn="tl">
                    <a:srgbClr val="000000"/>
                  </a:outerShdw>
                </a:effectLst>
                <a:cs typeface="Koodak" pitchFamily="2" charset="-78"/>
              </a:rPr>
              <a:t>سهم عادي:</a:t>
            </a:r>
          </a:p>
          <a:p>
            <a:pPr algn="just" rtl="1">
              <a:defRPr/>
            </a:pPr>
            <a:r>
              <a:rPr lang="fa-IR" sz="2400" b="1">
                <a:solidFill>
                  <a:schemeClr val="accent1"/>
                </a:solidFill>
                <a:cs typeface="Koodak" pitchFamily="2" charset="-78"/>
              </a:rPr>
              <a:t>سهم قسمتي از سرمايه شركت سهامي كه مشخص كننده ميزان مشاركت ، تعهدات ومنافع صاحبان آن درشركت سهامي مي باشد .سهام عادي تاريخ سررسيد مشخص ندارد.ميزان درآمدمشخصي ندارد و عايدات ناشي از آن بايستي برآورد گردد. </a:t>
            </a:r>
          </a:p>
          <a:p>
            <a:pPr algn="just" rtl="1">
              <a:defRPr/>
            </a:pPr>
            <a:r>
              <a:rPr lang="fa-IR" sz="2400" b="1">
                <a:solidFill>
                  <a:schemeClr val="hlink"/>
                </a:solidFill>
                <a:effectLst>
                  <a:outerShdw blurRad="38100" dist="38100" dir="2700000" algn="tl">
                    <a:srgbClr val="000000"/>
                  </a:outerShdw>
                </a:effectLst>
                <a:cs typeface="Koodak" pitchFamily="2" charset="-78"/>
              </a:rPr>
              <a:t>سهم ممتاز:</a:t>
            </a:r>
          </a:p>
          <a:p>
            <a:pPr algn="just" rtl="1">
              <a:defRPr/>
            </a:pPr>
            <a:r>
              <a:rPr lang="fa-IR" sz="2400" b="1">
                <a:solidFill>
                  <a:schemeClr val="accent1"/>
                </a:solidFill>
                <a:cs typeface="Koodak" pitchFamily="2" charset="-78"/>
              </a:rPr>
              <a:t>سهام ممتاز ِِِِِِيك نوع اوراق بهادار دورگه است . براِِِِِِي اِِِِِِينكه اِِِِِِين سهام هم داراِِِِِِيي سود ثابت و هم به عنوان سهامِِِِِِي با درآمد و سود متغِِِِِِير مِِِِِِيباشند. عمرسهام ممتاز و پرداخت وپرداخت سودهاِِِِِِي آن نامحدود است . سود دارندگان سهام ممتاز از نظراولوِِِِِِيت بعد از پرداخت سود دارندگان اوراق قرضه و قبل از پرداخت سود دارندگان سهام عادي است .</a:t>
            </a:r>
            <a:endParaRPr lang="en-US" sz="2400">
              <a:solidFill>
                <a:schemeClr val="accent1"/>
              </a:solidFill>
              <a:cs typeface="Koodak" pitchFamily="2" charset="-78"/>
            </a:endParaRPr>
          </a:p>
          <a:p>
            <a:pPr algn="r" rtl="1">
              <a:defRPr/>
            </a:pPr>
            <a:r>
              <a:rPr lang="en-US">
                <a:solidFill>
                  <a:schemeClr val="accent1"/>
                </a:solidFill>
                <a:latin typeface="Arial"/>
                <a:cs typeface="Arial" pitchFamily="34" charset="0"/>
              </a:rPr>
              <a:t> </a:t>
            </a:r>
            <a:endParaRPr lang="en-US">
              <a:solidFill>
                <a:schemeClr val="accent1"/>
              </a:solidFill>
              <a:cs typeface="Arial" pitchFamily="34"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5" name="Text Box 5"/>
          <p:cNvSpPr txBox="1">
            <a:spLocks noChangeArrowheads="1"/>
          </p:cNvSpPr>
          <p:nvPr/>
        </p:nvSpPr>
        <p:spPr bwMode="auto">
          <a:xfrm>
            <a:off x="827088" y="1989138"/>
            <a:ext cx="8066087" cy="4175125"/>
          </a:xfrm>
          <a:prstGeom prst="rect">
            <a:avLst/>
          </a:prstGeom>
          <a:noFill/>
          <a:ln w="9525">
            <a:noFill/>
            <a:miter lim="800000"/>
            <a:headEnd/>
            <a:tailEnd/>
          </a:ln>
          <a:effectLst/>
        </p:spPr>
        <p:txBody>
          <a:bodyPr>
            <a:spAutoFit/>
          </a:bodyPr>
          <a:lstStyle/>
          <a:p>
            <a:pPr algn="just" rtl="1">
              <a:defRPr/>
            </a:pPr>
            <a:r>
              <a:rPr lang="fa-IR" sz="2400" b="1">
                <a:solidFill>
                  <a:schemeClr val="folHlink"/>
                </a:solidFill>
                <a:effectLst>
                  <a:outerShdw blurRad="38100" dist="38100" dir="2700000" algn="tl">
                    <a:srgbClr val="000000"/>
                  </a:outerShdw>
                </a:effectLst>
                <a:cs typeface="Koodak" pitchFamily="2" charset="-78"/>
              </a:rPr>
              <a:t>مجمع عمومي عادي ساليانه :</a:t>
            </a:r>
          </a:p>
          <a:p>
            <a:pPr algn="just" rtl="1">
              <a:defRPr/>
            </a:pPr>
            <a:r>
              <a:rPr lang="ar-SA" sz="2000" b="1">
                <a:solidFill>
                  <a:schemeClr val="accent1"/>
                </a:solidFill>
                <a:cs typeface="Koodak" pitchFamily="2" charset="-78"/>
              </a:rPr>
              <a:t>مجمع عمومي عادي مجمعي است که به امورعادي وجاري شرکت رسيدگي مي کندبدون آنکه بتواندتغييري دراساسنامه وتشکيلات وعمليات شرکت بدهد.مجمع عمومي عادي اجبارادرپايان هرسال يک جلسه خواهدداشت که همان مجمع عادي ساليانه است .</a:t>
            </a:r>
          </a:p>
          <a:p>
            <a:pPr algn="just" rtl="1">
              <a:defRPr/>
            </a:pPr>
            <a:r>
              <a:rPr lang="ar-SA" sz="2000" b="1">
                <a:solidFill>
                  <a:schemeClr val="accent1"/>
                </a:solidFill>
                <a:cs typeface="Koodak" pitchFamily="2" charset="-78"/>
              </a:rPr>
              <a:t>زمان تشکيل مجمع عمومي عادي ساليانه حداکثر4ماه پس ازپايان سال مالي شرکت تعيين مي شودزيراپس ازخاتمه سال مالي بايدحسابهاي شرکت بسته وصورتهاي مالي آن تنظيم گردد.</a:t>
            </a:r>
            <a:endParaRPr lang="fa-IR" sz="2000" b="1">
              <a:solidFill>
                <a:schemeClr val="accent1"/>
              </a:solidFill>
              <a:cs typeface="Koodak" pitchFamily="2" charset="-78"/>
            </a:endParaRPr>
          </a:p>
          <a:p>
            <a:pPr algn="just" rtl="1">
              <a:defRPr/>
            </a:pPr>
            <a:r>
              <a:rPr lang="fa-IR" sz="2000" b="1">
                <a:solidFill>
                  <a:schemeClr val="folHlink"/>
                </a:solidFill>
                <a:latin typeface="Arial"/>
                <a:cs typeface="Koodak" pitchFamily="2" charset="-78"/>
              </a:rPr>
              <a:t> </a:t>
            </a:r>
            <a:r>
              <a:rPr lang="fa-IR" sz="2400" b="1">
                <a:solidFill>
                  <a:schemeClr val="folHlink"/>
                </a:solidFill>
                <a:effectLst>
                  <a:outerShdw blurRad="38100" dist="38100" dir="2700000" algn="tl">
                    <a:srgbClr val="000000"/>
                  </a:outerShdw>
                </a:effectLst>
                <a:cs typeface="Koodak" pitchFamily="2" charset="-78"/>
              </a:rPr>
              <a:t>مجمع عمومي فوق العاده و اختيارات آن :</a:t>
            </a:r>
          </a:p>
          <a:p>
            <a:pPr algn="just" rtl="1">
              <a:defRPr/>
            </a:pPr>
            <a:r>
              <a:rPr lang="ar-SA" sz="2000" b="1">
                <a:solidFill>
                  <a:schemeClr val="accent1"/>
                </a:solidFill>
                <a:cs typeface="Koodak" pitchFamily="2" charset="-78"/>
              </a:rPr>
              <a:t>مجمع عمومي فوق العاده مجمعي است که براي تغيير دراساسنامه شرکتهامانندتغييرسال مالي،تغييرمحل شرکت ، تغييرهيات مديره وبازرسان شرکت وتغييروظايف آنها،تغييرموضوع شرکت ،  تغييرمقررات مربوط به مجامع عمومي و...تشکيل مي شود.مجمع عمومي فوق العاده هرموقعي که لازم باشد،دعوت مي شود.دستورجلسه مجمع بايددردعوتنامه ذکرگرددتاصاحبان سهام بدانندراجع به چه موضوعي مذاکره خواهدشد. کليه صاحبان سهام حق دارنددرمجمع فوق العاده حاضرشده وراي بدهند.</a:t>
            </a:r>
            <a:r>
              <a:rPr lang="en-US" sz="2000">
                <a:solidFill>
                  <a:schemeClr val="accent1"/>
                </a:solidFill>
                <a:latin typeface="Arial"/>
                <a:cs typeface="Koodak" pitchFamily="2" charset="-78"/>
              </a:rPr>
              <a:t> </a:t>
            </a:r>
            <a:endParaRPr lang="en-US" sz="2000">
              <a:solidFill>
                <a:schemeClr val="accent1"/>
              </a:solidFill>
              <a:cs typeface="Koodak" pitchFamily="2" charset="-78"/>
            </a:endParaRPr>
          </a:p>
        </p:txBody>
      </p:sp>
      <p:sp>
        <p:nvSpPr>
          <p:cNvPr id="153606" name="Rectangle 6"/>
          <p:cNvSpPr>
            <a:spLocks noChangeArrowheads="1"/>
          </p:cNvSpPr>
          <p:nvPr/>
        </p:nvSpPr>
        <p:spPr bwMode="auto">
          <a:xfrm>
            <a:off x="3101975" y="1060450"/>
            <a:ext cx="3413125" cy="579438"/>
          </a:xfrm>
          <a:prstGeom prst="rect">
            <a:avLst/>
          </a:prstGeom>
          <a:noFill/>
          <a:ln w="9525">
            <a:noFill/>
            <a:miter lim="800000"/>
            <a:headEnd/>
            <a:tailEnd/>
          </a:ln>
          <a:effectLst/>
        </p:spPr>
        <p:txBody>
          <a:bodyPr wrap="none">
            <a:spAutoFit/>
          </a:bodyPr>
          <a:lstStyle/>
          <a:p>
            <a:pPr algn="r" rtl="1">
              <a:defRPr/>
            </a:pPr>
            <a:r>
              <a:rPr lang="fa-IR" sz="3200" b="1">
                <a:effectLst>
                  <a:outerShdw blurRad="38100" dist="38100" dir="2700000" algn="tl">
                    <a:srgbClr val="000000"/>
                  </a:outerShdw>
                </a:effectLst>
                <a:cs typeface="Koodak" pitchFamily="2" charset="-78"/>
              </a:rPr>
              <a:t>آشنايي با مجامع شرکتها</a:t>
            </a:r>
            <a:endParaRPr lang="en-US" sz="3200" b="1">
              <a:effectLst>
                <a:outerShdw blurRad="38100" dist="38100" dir="2700000" algn="tl">
                  <a:srgbClr val="000000"/>
                </a:outerShdw>
              </a:effectLst>
              <a:cs typeface="Koodak" pitchFamily="2" charset="-78"/>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4"/>
          <p:cNvSpPr>
            <a:spLocks noChangeArrowheads="1"/>
          </p:cNvSpPr>
          <p:nvPr/>
        </p:nvSpPr>
        <p:spPr bwMode="auto">
          <a:xfrm>
            <a:off x="611188" y="2005013"/>
            <a:ext cx="7632700" cy="3652837"/>
          </a:xfrm>
          <a:prstGeom prst="rect">
            <a:avLst/>
          </a:prstGeom>
          <a:noFill/>
          <a:ln w="9525">
            <a:noFill/>
            <a:miter lim="800000"/>
            <a:headEnd/>
            <a:tailEnd/>
          </a:ln>
        </p:spPr>
        <p:txBody>
          <a:bodyPr anchor="ctr">
            <a:spAutoFit/>
          </a:bodyPr>
          <a:lstStyle/>
          <a:p>
            <a:pPr algn="r" rtl="1">
              <a:tabLst>
                <a:tab pos="457200" algn="l"/>
              </a:tabLst>
            </a:pPr>
            <a:endParaRPr lang="en-US"/>
          </a:p>
          <a:p>
            <a:pPr algn="r" rtl="1">
              <a:buFontTx/>
              <a:buBlip>
                <a:blip r:embed="rId3"/>
              </a:buBlip>
              <a:tabLst>
                <a:tab pos="457200" algn="l"/>
              </a:tabLst>
            </a:pPr>
            <a:r>
              <a:rPr lang="ar-SA" sz="2400" b="1">
                <a:solidFill>
                  <a:schemeClr val="accent1"/>
                </a:solidFill>
                <a:cs typeface="Koodak" pitchFamily="2" charset="-78"/>
              </a:rPr>
              <a:t>تصويب صورتهاي مالي شرکت </a:t>
            </a:r>
            <a:endParaRPr lang="en-US" sz="2400" b="1">
              <a:solidFill>
                <a:schemeClr val="accent1"/>
              </a:solidFill>
              <a:cs typeface="Koodak" pitchFamily="2" charset="-78"/>
            </a:endParaRPr>
          </a:p>
          <a:p>
            <a:pPr algn="r" rtl="1">
              <a:buFontTx/>
              <a:buBlip>
                <a:blip r:embed="rId3"/>
              </a:buBlip>
              <a:tabLst>
                <a:tab pos="457200" algn="l"/>
              </a:tabLst>
            </a:pPr>
            <a:r>
              <a:rPr lang="ar-SA" sz="2400" b="1">
                <a:solidFill>
                  <a:schemeClr val="accent1"/>
                </a:solidFill>
                <a:cs typeface="Koodak" pitchFamily="2" charset="-78"/>
              </a:rPr>
              <a:t>تعيين سودقابل تقسيم شرکت </a:t>
            </a:r>
            <a:endParaRPr lang="en-US" sz="2400" b="1">
              <a:solidFill>
                <a:schemeClr val="accent1"/>
              </a:solidFill>
              <a:cs typeface="Koodak" pitchFamily="2" charset="-78"/>
            </a:endParaRPr>
          </a:p>
          <a:p>
            <a:pPr algn="r" rtl="1">
              <a:buFontTx/>
              <a:buBlip>
                <a:blip r:embed="rId3"/>
              </a:buBlip>
              <a:tabLst>
                <a:tab pos="457200" algn="l"/>
              </a:tabLst>
            </a:pPr>
            <a:r>
              <a:rPr lang="ar-SA" sz="2400" b="1">
                <a:solidFill>
                  <a:schemeClr val="accent1"/>
                </a:solidFill>
                <a:cs typeface="Koodak" pitchFamily="2" charset="-78"/>
              </a:rPr>
              <a:t>تاييدعمليات مديران شرکت </a:t>
            </a:r>
            <a:endParaRPr lang="en-US" sz="2400" b="1">
              <a:solidFill>
                <a:schemeClr val="accent1"/>
              </a:solidFill>
              <a:cs typeface="Koodak" pitchFamily="2" charset="-78"/>
            </a:endParaRPr>
          </a:p>
          <a:p>
            <a:pPr algn="r" rtl="1">
              <a:buFontTx/>
              <a:buBlip>
                <a:blip r:embed="rId3"/>
              </a:buBlip>
              <a:tabLst>
                <a:tab pos="457200" algn="l"/>
              </a:tabLst>
            </a:pPr>
            <a:r>
              <a:rPr lang="ar-SA" sz="2400" b="1">
                <a:solidFill>
                  <a:schemeClr val="accent1"/>
                </a:solidFill>
                <a:cs typeface="Koodak" pitchFamily="2" charset="-78"/>
              </a:rPr>
              <a:t>انتخاب بازرسان ومديران شرکت </a:t>
            </a:r>
            <a:endParaRPr lang="en-US" sz="2400" b="1">
              <a:solidFill>
                <a:schemeClr val="accent1"/>
              </a:solidFill>
              <a:cs typeface="Koodak" pitchFamily="2" charset="-78"/>
            </a:endParaRPr>
          </a:p>
          <a:p>
            <a:pPr algn="r" rtl="1">
              <a:buFontTx/>
              <a:buBlip>
                <a:blip r:embed="rId3"/>
              </a:buBlip>
              <a:tabLst>
                <a:tab pos="457200" algn="l"/>
              </a:tabLst>
            </a:pPr>
            <a:r>
              <a:rPr lang="ar-SA" sz="2400" b="1">
                <a:solidFill>
                  <a:schemeClr val="accent1"/>
                </a:solidFill>
                <a:cs typeface="Koodak" pitchFamily="2" charset="-78"/>
              </a:rPr>
              <a:t>تصميم</a:t>
            </a:r>
            <a:r>
              <a:rPr lang="ar-SA" sz="2400" b="1">
                <a:solidFill>
                  <a:schemeClr val="accent1"/>
                </a:solidFill>
              </a:rPr>
              <a:t>‌</a:t>
            </a:r>
            <a:r>
              <a:rPr lang="ar-SA" sz="2400" b="1">
                <a:solidFill>
                  <a:schemeClr val="accent1"/>
                </a:solidFill>
                <a:cs typeface="Koodak" pitchFamily="2" charset="-78"/>
              </a:rPr>
              <a:t>درباره</a:t>
            </a:r>
            <a:r>
              <a:rPr lang="ar-SA" sz="2400" b="1">
                <a:solidFill>
                  <a:schemeClr val="accent1"/>
                </a:solidFill>
              </a:rPr>
              <a:t>‌</a:t>
            </a:r>
            <a:r>
              <a:rPr lang="ar-SA" sz="2400" b="1">
                <a:solidFill>
                  <a:schemeClr val="accent1"/>
                </a:solidFill>
                <a:cs typeface="Koodak" pitchFamily="2" charset="-78"/>
              </a:rPr>
              <a:t>کليه</a:t>
            </a:r>
            <a:r>
              <a:rPr lang="ar-SA" sz="2400" b="1">
                <a:solidFill>
                  <a:schemeClr val="accent1"/>
                </a:solidFill>
              </a:rPr>
              <a:t>‌</a:t>
            </a:r>
            <a:r>
              <a:rPr lang="ar-SA" sz="2400" b="1">
                <a:solidFill>
                  <a:schemeClr val="accent1"/>
                </a:solidFill>
                <a:cs typeface="Koodak" pitchFamily="2" charset="-78"/>
              </a:rPr>
              <a:t>امورشرکت</a:t>
            </a:r>
            <a:r>
              <a:rPr lang="ar-SA" sz="2400" b="1">
                <a:solidFill>
                  <a:schemeClr val="accent1"/>
                </a:solidFill>
              </a:rPr>
              <a:t>‌</a:t>
            </a:r>
            <a:r>
              <a:rPr lang="ar-SA" sz="2400" b="1">
                <a:solidFill>
                  <a:schemeClr val="accent1"/>
                </a:solidFill>
                <a:cs typeface="Koodak" pitchFamily="2" charset="-78"/>
              </a:rPr>
              <a:t>که</a:t>
            </a:r>
            <a:r>
              <a:rPr lang="ar-SA" sz="2400" b="1">
                <a:solidFill>
                  <a:schemeClr val="accent1"/>
                </a:solidFill>
              </a:rPr>
              <a:t>‌</a:t>
            </a:r>
            <a:r>
              <a:rPr lang="ar-SA" sz="2400" b="1">
                <a:solidFill>
                  <a:schemeClr val="accent1"/>
                </a:solidFill>
                <a:cs typeface="Koodak" pitchFamily="2" charset="-78"/>
              </a:rPr>
              <a:t>خارج</a:t>
            </a:r>
            <a:r>
              <a:rPr lang="ar-SA" sz="2400" b="1">
                <a:solidFill>
                  <a:schemeClr val="accent1"/>
                </a:solidFill>
              </a:rPr>
              <a:t>‌</a:t>
            </a:r>
            <a:r>
              <a:rPr lang="ar-SA" sz="2400" b="1">
                <a:solidFill>
                  <a:schemeClr val="accent1"/>
                </a:solidFill>
                <a:cs typeface="Koodak" pitchFamily="2" charset="-78"/>
              </a:rPr>
              <a:t>ازاختيارات</a:t>
            </a:r>
            <a:r>
              <a:rPr lang="ar-SA" sz="2400" b="1">
                <a:solidFill>
                  <a:schemeClr val="accent1"/>
                </a:solidFill>
              </a:rPr>
              <a:t>‌</a:t>
            </a:r>
            <a:r>
              <a:rPr lang="ar-SA" sz="2400" b="1">
                <a:solidFill>
                  <a:schemeClr val="accent1"/>
                </a:solidFill>
                <a:cs typeface="Koodak" pitchFamily="2" charset="-78"/>
              </a:rPr>
              <a:t>هيات</a:t>
            </a:r>
            <a:r>
              <a:rPr lang="ar-SA" sz="2400" b="1">
                <a:solidFill>
                  <a:schemeClr val="accent1"/>
                </a:solidFill>
              </a:rPr>
              <a:t>‌</a:t>
            </a:r>
            <a:r>
              <a:rPr lang="ar-SA" sz="2400" b="1">
                <a:solidFill>
                  <a:schemeClr val="accent1"/>
                </a:solidFill>
                <a:cs typeface="Koodak" pitchFamily="2" charset="-78"/>
              </a:rPr>
              <a:t>مديره</a:t>
            </a:r>
            <a:r>
              <a:rPr lang="ar-SA" sz="2400" b="1">
                <a:solidFill>
                  <a:schemeClr val="accent1"/>
                </a:solidFill>
              </a:rPr>
              <a:t>‌</a:t>
            </a:r>
            <a:r>
              <a:rPr lang="ar-SA" sz="2400" b="1">
                <a:solidFill>
                  <a:schemeClr val="accent1"/>
                </a:solidFill>
                <a:cs typeface="Koodak" pitchFamily="2" charset="-78"/>
              </a:rPr>
              <a:t>باشدودرصلاحيت</a:t>
            </a:r>
            <a:r>
              <a:rPr lang="ar-SA" sz="2400" b="1">
                <a:solidFill>
                  <a:schemeClr val="accent1"/>
                </a:solidFill>
              </a:rPr>
              <a:t>‌</a:t>
            </a:r>
            <a:r>
              <a:rPr lang="ar-SA" sz="2400" b="1">
                <a:solidFill>
                  <a:schemeClr val="accent1"/>
                </a:solidFill>
                <a:cs typeface="Koodak" pitchFamily="2" charset="-78"/>
              </a:rPr>
              <a:t>مجمع</a:t>
            </a:r>
            <a:r>
              <a:rPr lang="ar-SA" sz="2400" b="1">
                <a:solidFill>
                  <a:schemeClr val="accent1"/>
                </a:solidFill>
              </a:rPr>
              <a:t>‌</a:t>
            </a:r>
            <a:r>
              <a:rPr lang="ar-SA" sz="2400" b="1">
                <a:solidFill>
                  <a:schemeClr val="accent1"/>
                </a:solidFill>
                <a:cs typeface="Koodak" pitchFamily="2" charset="-78"/>
              </a:rPr>
              <a:t>عمومي فوق</a:t>
            </a:r>
            <a:r>
              <a:rPr lang="ar-SA" sz="2400" b="1">
                <a:solidFill>
                  <a:schemeClr val="accent1"/>
                </a:solidFill>
              </a:rPr>
              <a:t>‌</a:t>
            </a:r>
            <a:r>
              <a:rPr lang="ar-SA" sz="2400" b="1">
                <a:solidFill>
                  <a:schemeClr val="accent1"/>
                </a:solidFill>
                <a:cs typeface="Koodak" pitchFamily="2" charset="-78"/>
              </a:rPr>
              <a:t>العاده نباشد.</a:t>
            </a:r>
            <a:endParaRPr lang="en-US" sz="2400" b="1">
              <a:solidFill>
                <a:schemeClr val="accent1"/>
              </a:solidFill>
              <a:cs typeface="Koodak" pitchFamily="2" charset="-78"/>
            </a:endParaRPr>
          </a:p>
          <a:p>
            <a:pPr algn="r" rtl="1">
              <a:buFontTx/>
              <a:buBlip>
                <a:blip r:embed="rId3"/>
              </a:buBlip>
              <a:tabLst>
                <a:tab pos="457200" algn="l"/>
              </a:tabLst>
            </a:pPr>
            <a:r>
              <a:rPr lang="ar-SA" sz="2400" b="1">
                <a:solidFill>
                  <a:schemeClr val="accent1"/>
                </a:solidFill>
                <a:cs typeface="Koodak" pitchFamily="2" charset="-78"/>
              </a:rPr>
              <a:t>تصويب پيشنهادات مديران وبازرسان شرکت </a:t>
            </a:r>
            <a:endParaRPr lang="en-US" sz="2400" b="1">
              <a:solidFill>
                <a:schemeClr val="accent1"/>
              </a:solidFill>
              <a:cs typeface="Koodak" pitchFamily="2" charset="-78"/>
            </a:endParaRPr>
          </a:p>
          <a:p>
            <a:pPr algn="r" rtl="1">
              <a:buFontTx/>
              <a:buBlip>
                <a:blip r:embed="rId3"/>
              </a:buBlip>
              <a:tabLst>
                <a:tab pos="457200" algn="l"/>
              </a:tabLst>
            </a:pPr>
            <a:r>
              <a:rPr lang="ar-SA" sz="2400" b="1">
                <a:solidFill>
                  <a:schemeClr val="accent1"/>
                </a:solidFill>
                <a:cs typeface="Koodak" pitchFamily="2" charset="-78"/>
              </a:rPr>
              <a:t>تعيين روزنامه کثيرالانتشاري که آگهي ها واطلاعيه هاي شرکت تا تاريخ مجمع عادي سال بعددرآن انتشارخواهديافت .</a:t>
            </a:r>
          </a:p>
        </p:txBody>
      </p:sp>
      <p:sp>
        <p:nvSpPr>
          <p:cNvPr id="155653" name="Rectangle 5"/>
          <p:cNvSpPr>
            <a:spLocks noChangeArrowheads="1"/>
          </p:cNvSpPr>
          <p:nvPr/>
        </p:nvSpPr>
        <p:spPr bwMode="auto">
          <a:xfrm>
            <a:off x="2997200" y="1204913"/>
            <a:ext cx="3746500" cy="579437"/>
          </a:xfrm>
          <a:prstGeom prst="rect">
            <a:avLst/>
          </a:prstGeom>
          <a:noFill/>
          <a:ln w="9525">
            <a:noFill/>
            <a:miter lim="800000"/>
            <a:headEnd/>
            <a:tailEnd/>
          </a:ln>
          <a:effectLst/>
        </p:spPr>
        <p:txBody>
          <a:bodyPr wrap="none">
            <a:spAutoFit/>
          </a:bodyPr>
          <a:lstStyle/>
          <a:p>
            <a:pPr algn="r" rtl="1">
              <a:defRPr/>
            </a:pPr>
            <a:r>
              <a:rPr lang="ar-SA" sz="3200" b="1">
                <a:solidFill>
                  <a:schemeClr val="hlink"/>
                </a:solidFill>
                <a:effectLst>
                  <a:outerShdw blurRad="38100" dist="38100" dir="2700000" algn="tl">
                    <a:srgbClr val="000000"/>
                  </a:outerShdw>
                </a:effectLst>
                <a:cs typeface="Koodak" pitchFamily="2" charset="-78"/>
              </a:rPr>
              <a:t>وظايف مجمع عمومي عادي</a:t>
            </a:r>
            <a:endParaRPr lang="en-US" sz="3200" b="1">
              <a:solidFill>
                <a:schemeClr val="hlink"/>
              </a:solidFill>
              <a:effectLst>
                <a:outerShdw blurRad="38100" dist="38100" dir="2700000" algn="tl">
                  <a:srgbClr val="000000"/>
                </a:outerShdw>
              </a:effectLst>
              <a:cs typeface="Koodak" pitchFamily="2" charset="-78"/>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4"/>
          <p:cNvSpPr>
            <a:spLocks noChangeArrowheads="1"/>
          </p:cNvSpPr>
          <p:nvPr/>
        </p:nvSpPr>
        <p:spPr bwMode="auto">
          <a:xfrm>
            <a:off x="900113" y="2179638"/>
            <a:ext cx="7775575" cy="3937000"/>
          </a:xfrm>
          <a:prstGeom prst="rect">
            <a:avLst/>
          </a:prstGeom>
          <a:noFill/>
          <a:ln w="9525">
            <a:noFill/>
            <a:miter lim="800000"/>
            <a:headEnd/>
            <a:tailEnd/>
          </a:ln>
        </p:spPr>
        <p:txBody>
          <a:bodyPr anchor="ctr">
            <a:spAutoFit/>
          </a:bodyPr>
          <a:lstStyle/>
          <a:p>
            <a:pPr algn="just" rtl="1">
              <a:tabLst>
                <a:tab pos="457200" algn="l"/>
              </a:tabLst>
            </a:pPr>
            <a:r>
              <a:rPr lang="fa-IR" b="1">
                <a:solidFill>
                  <a:schemeClr val="folHlink"/>
                </a:solidFill>
                <a:cs typeface="Koodak" pitchFamily="2" charset="-78"/>
              </a:rPr>
              <a:t>احتراما،بدينوسيله به اطلاع کليه سهامداران محترم شرکت الف (سهامي عام )مي رساند جلسه مجمع عمومي عادي ساليانه</a:t>
            </a:r>
            <a:r>
              <a:rPr lang="fa-IR" b="1">
                <a:solidFill>
                  <a:schemeClr val="folHlink"/>
                </a:solidFill>
              </a:rPr>
              <a:t>‌</a:t>
            </a:r>
            <a:r>
              <a:rPr lang="fa-IR" b="1">
                <a:solidFill>
                  <a:schemeClr val="folHlink"/>
                </a:solidFill>
                <a:cs typeface="Koodak" pitchFamily="2" charset="-78"/>
              </a:rPr>
              <a:t>صاحبان</a:t>
            </a:r>
            <a:r>
              <a:rPr lang="fa-IR" b="1">
                <a:solidFill>
                  <a:schemeClr val="folHlink"/>
                </a:solidFill>
              </a:rPr>
              <a:t>‌</a:t>
            </a:r>
            <a:r>
              <a:rPr lang="fa-IR" b="1">
                <a:solidFill>
                  <a:schemeClr val="folHlink"/>
                </a:solidFill>
                <a:cs typeface="Koodak" pitchFamily="2" charset="-78"/>
              </a:rPr>
              <a:t>سهام مربوط به سال مالي منتهي به 30/12/1383 درساعت 16 بعدازظهر روزشنبه مورخ 31/2/1383</a:t>
            </a:r>
            <a:r>
              <a:rPr lang="fa-IR">
                <a:solidFill>
                  <a:schemeClr val="folHlink"/>
                </a:solidFill>
                <a:cs typeface="Koodak" pitchFamily="2" charset="-78"/>
              </a:rPr>
              <a:t> </a:t>
            </a:r>
            <a:r>
              <a:rPr lang="fa-IR" b="1">
                <a:solidFill>
                  <a:schemeClr val="folHlink"/>
                </a:solidFill>
                <a:cs typeface="Koodak" pitchFamily="2" charset="-78"/>
              </a:rPr>
              <a:t>درمحل دفترمرکزي شرکت واقع در تهران ،خ عباس آباد،پلاک 203 تشکيل مي گردد.لذا ازکليه سهامداران محترم ويانماينده تام الاختيارآنها (که داراي معرفي نامه کتبي مي باشند)دعوت مي شوددرجلسه حضوربهم رسانند.</a:t>
            </a:r>
            <a:endParaRPr lang="en-US">
              <a:solidFill>
                <a:schemeClr val="folHlink"/>
              </a:solidFill>
              <a:cs typeface="Koodak" pitchFamily="2" charset="-78"/>
            </a:endParaRPr>
          </a:p>
          <a:p>
            <a:pPr algn="just" rtl="1">
              <a:tabLst>
                <a:tab pos="457200" algn="l"/>
              </a:tabLst>
            </a:pPr>
            <a:r>
              <a:rPr lang="fa-IR" b="1">
                <a:solidFill>
                  <a:schemeClr val="folHlink"/>
                </a:solidFill>
                <a:cs typeface="Koodak" pitchFamily="2" charset="-78"/>
              </a:rPr>
              <a:t>دستورجلسه به شرح زيرمي باشد:</a:t>
            </a:r>
            <a:endParaRPr lang="en-US">
              <a:solidFill>
                <a:schemeClr val="folHlink"/>
              </a:solidFill>
              <a:cs typeface="Koodak" pitchFamily="2" charset="-78"/>
            </a:endParaRPr>
          </a:p>
          <a:p>
            <a:pPr algn="just" rtl="1">
              <a:buFont typeface="Wingdings" pitchFamily="2" charset="2"/>
              <a:buChar char="ü"/>
              <a:tabLst>
                <a:tab pos="457200" algn="l"/>
              </a:tabLst>
            </a:pPr>
            <a:r>
              <a:rPr lang="fa-IR" b="1">
                <a:solidFill>
                  <a:schemeClr val="folHlink"/>
                </a:solidFill>
                <a:cs typeface="Koodak" pitchFamily="2" charset="-78"/>
              </a:rPr>
              <a:t>استماع گزارشات هيات مديره ،حسابرس ،بازرس قانوني دررابطه باعملکرد سال مالي منتهي به 30/12/1383</a:t>
            </a:r>
            <a:endParaRPr lang="en-US">
              <a:solidFill>
                <a:schemeClr val="folHlink"/>
              </a:solidFill>
              <a:cs typeface="Koodak" pitchFamily="2" charset="-78"/>
            </a:endParaRPr>
          </a:p>
          <a:p>
            <a:pPr algn="just" rtl="1">
              <a:buFont typeface="Wingdings" pitchFamily="2" charset="2"/>
              <a:buChar char="ü"/>
              <a:tabLst>
                <a:tab pos="457200" algn="l"/>
              </a:tabLst>
            </a:pPr>
            <a:r>
              <a:rPr lang="fa-IR" b="1">
                <a:solidFill>
                  <a:schemeClr val="folHlink"/>
                </a:solidFill>
                <a:cs typeface="Koodak" pitchFamily="2" charset="-78"/>
              </a:rPr>
              <a:t>بررسي وتصويب ترازنامه مورخ 30/12/83 و حساب سودوزيان سال مالي مزبور</a:t>
            </a:r>
            <a:endParaRPr lang="en-US">
              <a:solidFill>
                <a:schemeClr val="folHlink"/>
              </a:solidFill>
              <a:cs typeface="Koodak" pitchFamily="2" charset="-78"/>
            </a:endParaRPr>
          </a:p>
          <a:p>
            <a:pPr algn="just" rtl="1">
              <a:buFont typeface="Wingdings" pitchFamily="2" charset="2"/>
              <a:buChar char="ü"/>
              <a:tabLst>
                <a:tab pos="457200" algn="l"/>
              </a:tabLst>
            </a:pPr>
            <a:r>
              <a:rPr lang="fa-IR" b="1">
                <a:solidFill>
                  <a:schemeClr val="folHlink"/>
                </a:solidFill>
                <a:cs typeface="Koodak" pitchFamily="2" charset="-78"/>
              </a:rPr>
              <a:t>اتخاذتصميم درخصوص تخصيص وتقسيم سود سال مالي 1383</a:t>
            </a:r>
            <a:endParaRPr lang="en-US">
              <a:solidFill>
                <a:schemeClr val="folHlink"/>
              </a:solidFill>
              <a:cs typeface="Koodak" pitchFamily="2" charset="-78"/>
            </a:endParaRPr>
          </a:p>
          <a:p>
            <a:pPr algn="just" rtl="1">
              <a:buFont typeface="Wingdings" pitchFamily="2" charset="2"/>
              <a:buChar char="ü"/>
              <a:tabLst>
                <a:tab pos="457200" algn="l"/>
              </a:tabLst>
            </a:pPr>
            <a:r>
              <a:rPr lang="fa-IR" b="1">
                <a:solidFill>
                  <a:schemeClr val="folHlink"/>
                </a:solidFill>
                <a:cs typeface="Koodak" pitchFamily="2" charset="-78"/>
              </a:rPr>
              <a:t>انتخاب بازرسان اصلي وعلي</a:t>
            </a:r>
            <a:r>
              <a:rPr lang="fa-IR" b="1">
                <a:solidFill>
                  <a:schemeClr val="folHlink"/>
                </a:solidFill>
              </a:rPr>
              <a:t>‌</a:t>
            </a:r>
            <a:r>
              <a:rPr lang="fa-IR" b="1">
                <a:solidFill>
                  <a:schemeClr val="folHlink"/>
                </a:solidFill>
                <a:cs typeface="Koodak" pitchFamily="2" charset="-78"/>
              </a:rPr>
              <a:t>البدل براي سال مالي 1384وتعيين حق الزحمه آنها</a:t>
            </a:r>
            <a:endParaRPr lang="en-US">
              <a:solidFill>
                <a:schemeClr val="folHlink"/>
              </a:solidFill>
              <a:cs typeface="Koodak" pitchFamily="2" charset="-78"/>
            </a:endParaRPr>
          </a:p>
          <a:p>
            <a:pPr algn="just" rtl="1">
              <a:buFont typeface="Wingdings" pitchFamily="2" charset="2"/>
              <a:buChar char="ü"/>
              <a:tabLst>
                <a:tab pos="457200" algn="l"/>
              </a:tabLst>
            </a:pPr>
            <a:r>
              <a:rPr lang="fa-IR" b="1">
                <a:solidFill>
                  <a:schemeClr val="folHlink"/>
                </a:solidFill>
                <a:cs typeface="Koodak" pitchFamily="2" charset="-78"/>
              </a:rPr>
              <a:t>تعيين روزنامه کثيرالانتشارجهت درج آگهي هاي رسمي شرکت </a:t>
            </a:r>
            <a:endParaRPr lang="en-US">
              <a:solidFill>
                <a:schemeClr val="folHlink"/>
              </a:solidFill>
              <a:cs typeface="Koodak" pitchFamily="2" charset="-78"/>
            </a:endParaRPr>
          </a:p>
          <a:p>
            <a:pPr algn="just" rtl="1">
              <a:buFont typeface="Wingdings" pitchFamily="2" charset="2"/>
              <a:buChar char="ü"/>
              <a:tabLst>
                <a:tab pos="457200" algn="l"/>
              </a:tabLst>
            </a:pPr>
            <a:r>
              <a:rPr lang="fa-IR" b="1">
                <a:solidFill>
                  <a:schemeClr val="folHlink"/>
                </a:solidFill>
                <a:cs typeface="Koodak" pitchFamily="2" charset="-78"/>
              </a:rPr>
              <a:t>سايرمواردکه تصويب آن درصلاحيت مجمع باشد.</a:t>
            </a:r>
            <a:endParaRPr lang="en-US">
              <a:solidFill>
                <a:schemeClr val="folHlink"/>
              </a:solidFill>
              <a:cs typeface="Koodak" pitchFamily="2" charset="-78"/>
            </a:endParaRPr>
          </a:p>
          <a:p>
            <a:pPr rtl="1">
              <a:tabLst>
                <a:tab pos="457200" algn="l"/>
              </a:tabLst>
            </a:pPr>
            <a:r>
              <a:rPr lang="ar-SA" b="1">
                <a:solidFill>
                  <a:schemeClr val="folHlink"/>
                </a:solidFill>
                <a:cs typeface="Koodak" pitchFamily="2" charset="-78"/>
              </a:rPr>
              <a:t>هيات</a:t>
            </a:r>
            <a:r>
              <a:rPr lang="ar-SA" b="1">
                <a:solidFill>
                  <a:schemeClr val="folHlink"/>
                </a:solidFill>
              </a:rPr>
              <a:t>‌</a:t>
            </a:r>
            <a:r>
              <a:rPr lang="ar-SA" b="1">
                <a:solidFill>
                  <a:schemeClr val="folHlink"/>
                </a:solidFill>
                <a:cs typeface="Koodak" pitchFamily="2" charset="-78"/>
              </a:rPr>
              <a:t>مديره</a:t>
            </a:r>
            <a:r>
              <a:rPr lang="ar-SA" b="1">
                <a:solidFill>
                  <a:schemeClr val="folHlink"/>
                </a:solidFill>
              </a:rPr>
              <a:t>‌</a:t>
            </a:r>
            <a:r>
              <a:rPr lang="ar-SA" b="1">
                <a:solidFill>
                  <a:schemeClr val="folHlink"/>
                </a:solidFill>
                <a:cs typeface="Koodak" pitchFamily="2" charset="-78"/>
              </a:rPr>
              <a:t>شرکت</a:t>
            </a:r>
            <a:r>
              <a:rPr lang="ar-SA" b="1">
                <a:solidFill>
                  <a:schemeClr val="folHlink"/>
                </a:solidFill>
              </a:rPr>
              <a:t>‌</a:t>
            </a:r>
            <a:r>
              <a:rPr lang="ar-SA" b="1">
                <a:solidFill>
                  <a:schemeClr val="folHlink"/>
                </a:solidFill>
                <a:cs typeface="Koodak" pitchFamily="2" charset="-78"/>
              </a:rPr>
              <a:t>الف</a:t>
            </a:r>
            <a:r>
              <a:rPr lang="ar-SA" b="1">
                <a:solidFill>
                  <a:schemeClr val="folHlink"/>
                </a:solidFill>
              </a:rPr>
              <a:t>‌</a:t>
            </a:r>
            <a:r>
              <a:rPr lang="ar-SA" b="1">
                <a:solidFill>
                  <a:schemeClr val="folHlink"/>
                </a:solidFill>
                <a:cs typeface="Koodak" pitchFamily="2" charset="-78"/>
              </a:rPr>
              <a:t>(سهامي</a:t>
            </a:r>
            <a:r>
              <a:rPr lang="ar-SA" b="1">
                <a:solidFill>
                  <a:schemeClr val="folHlink"/>
                </a:solidFill>
              </a:rPr>
              <a:t>‌</a:t>
            </a:r>
            <a:r>
              <a:rPr lang="ar-SA" b="1">
                <a:solidFill>
                  <a:schemeClr val="folHlink"/>
                </a:solidFill>
                <a:cs typeface="Koodak" pitchFamily="2" charset="-78"/>
              </a:rPr>
              <a:t>عام)</a:t>
            </a:r>
          </a:p>
        </p:txBody>
      </p:sp>
      <p:sp>
        <p:nvSpPr>
          <p:cNvPr id="156677" name="Rectangle 5"/>
          <p:cNvSpPr>
            <a:spLocks noChangeArrowheads="1"/>
          </p:cNvSpPr>
          <p:nvPr/>
        </p:nvSpPr>
        <p:spPr bwMode="auto">
          <a:xfrm>
            <a:off x="1573213" y="692150"/>
            <a:ext cx="6330950" cy="946150"/>
          </a:xfrm>
          <a:prstGeom prst="rect">
            <a:avLst/>
          </a:prstGeom>
          <a:noFill/>
          <a:ln w="9525">
            <a:noFill/>
            <a:miter lim="800000"/>
            <a:headEnd/>
            <a:tailEnd/>
          </a:ln>
          <a:effectLst/>
        </p:spPr>
        <p:txBody>
          <a:bodyPr wrap="none">
            <a:spAutoFit/>
          </a:bodyPr>
          <a:lstStyle/>
          <a:p>
            <a:pPr algn="ctr" rtl="1">
              <a:defRPr/>
            </a:pPr>
            <a:r>
              <a:rPr lang="ar-SA" sz="2800" b="1">
                <a:solidFill>
                  <a:schemeClr val="hlink"/>
                </a:solidFill>
                <a:effectLst>
                  <a:outerShdw blurRad="38100" dist="38100" dir="2700000" algn="tl">
                    <a:srgbClr val="000000"/>
                  </a:outerShdw>
                </a:effectLst>
                <a:cs typeface="Koodak" pitchFamily="2" charset="-78"/>
              </a:rPr>
              <a:t>نمونه آگهي دعوت به </a:t>
            </a:r>
            <a:endParaRPr lang="fa-IR" sz="2800" b="1">
              <a:solidFill>
                <a:schemeClr val="hlink"/>
              </a:solidFill>
              <a:effectLst>
                <a:outerShdw blurRad="38100" dist="38100" dir="2700000" algn="tl">
                  <a:srgbClr val="000000"/>
                </a:outerShdw>
              </a:effectLst>
              <a:cs typeface="Koodak" pitchFamily="2" charset="-78"/>
            </a:endParaRPr>
          </a:p>
          <a:p>
            <a:pPr algn="ctr" rtl="1">
              <a:defRPr/>
            </a:pPr>
            <a:r>
              <a:rPr lang="ar-SA" sz="2800" b="1">
                <a:solidFill>
                  <a:schemeClr val="hlink"/>
                </a:solidFill>
                <a:effectLst>
                  <a:outerShdw blurRad="38100" dist="38100" dir="2700000" algn="tl">
                    <a:srgbClr val="000000"/>
                  </a:outerShdw>
                </a:effectLst>
                <a:cs typeface="Koodak" pitchFamily="2" charset="-78"/>
              </a:rPr>
              <a:t>مجمع عمومي عادي ساليانه صاحبان سهام شرکت الف</a:t>
            </a:r>
            <a:endParaRPr lang="en-US" sz="2800" b="1">
              <a:solidFill>
                <a:schemeClr val="hlink"/>
              </a:solidFill>
              <a:effectLst>
                <a:outerShdw blurRad="38100" dist="38100" dir="2700000" algn="tl">
                  <a:srgbClr val="000000"/>
                </a:outerShdw>
              </a:effectLst>
              <a:cs typeface="Koodak" pitchFamily="2" charset="-78"/>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700" name="Rectangle 4"/>
          <p:cNvSpPr>
            <a:spLocks noChangeArrowheads="1"/>
          </p:cNvSpPr>
          <p:nvPr/>
        </p:nvSpPr>
        <p:spPr bwMode="auto">
          <a:xfrm>
            <a:off x="3276600" y="981075"/>
            <a:ext cx="2497138" cy="641350"/>
          </a:xfrm>
          <a:prstGeom prst="rect">
            <a:avLst/>
          </a:prstGeom>
          <a:noFill/>
          <a:ln w="9525">
            <a:noFill/>
            <a:miter lim="800000"/>
            <a:headEnd/>
            <a:tailEnd/>
          </a:ln>
          <a:effectLst/>
        </p:spPr>
        <p:txBody>
          <a:bodyPr wrap="none" anchor="ctr">
            <a:spAutoFit/>
          </a:bodyPr>
          <a:lstStyle/>
          <a:p>
            <a:pPr algn="r" rtl="1">
              <a:defRPr/>
            </a:pPr>
            <a:r>
              <a:rPr lang="fa-IR" sz="3600" b="1">
                <a:solidFill>
                  <a:schemeClr val="hlink"/>
                </a:solidFill>
                <a:effectLst>
                  <a:outerShdw blurRad="38100" dist="38100" dir="2700000" algn="tl">
                    <a:srgbClr val="000000"/>
                  </a:outerShdw>
                </a:effectLst>
                <a:cs typeface="Koodak" pitchFamily="2" charset="-78"/>
              </a:rPr>
              <a:t>افزايش سرمايه</a:t>
            </a:r>
          </a:p>
        </p:txBody>
      </p:sp>
      <p:sp>
        <p:nvSpPr>
          <p:cNvPr id="157701" name="Text Box 5"/>
          <p:cNvSpPr txBox="1">
            <a:spLocks noChangeArrowheads="1"/>
          </p:cNvSpPr>
          <p:nvPr/>
        </p:nvSpPr>
        <p:spPr bwMode="auto">
          <a:xfrm>
            <a:off x="1331913" y="2133600"/>
            <a:ext cx="6911975" cy="3805238"/>
          </a:xfrm>
          <a:prstGeom prst="rect">
            <a:avLst/>
          </a:prstGeom>
          <a:noFill/>
          <a:ln w="9525">
            <a:noFill/>
            <a:miter lim="800000"/>
            <a:headEnd/>
            <a:tailEnd/>
          </a:ln>
          <a:effectLst/>
        </p:spPr>
        <p:txBody>
          <a:bodyPr>
            <a:spAutoFit/>
          </a:bodyPr>
          <a:lstStyle/>
          <a:p>
            <a:pPr algn="just" rtl="1">
              <a:defRPr/>
            </a:pPr>
            <a:r>
              <a:rPr lang="fa-IR" sz="2400" b="1">
                <a:solidFill>
                  <a:schemeClr val="accent1"/>
                </a:solidFill>
                <a:cs typeface="Koodak" pitchFamily="2" charset="-78"/>
              </a:rPr>
              <a:t>سرمايه شرکت رامي توان ازطريق صدورسهام جديد و يا از طريق بالا بردن مبلغ اسمي سهام موجود افزايش داد.تصميم گيري درباره افزايش سرمايه يک شرکت از اختيارات مجمع عمومي فوق العاده است .</a:t>
            </a:r>
          </a:p>
          <a:p>
            <a:pPr algn="just" rtl="1">
              <a:defRPr/>
            </a:pPr>
            <a:r>
              <a:rPr lang="fa-IR" sz="2800" b="1">
                <a:solidFill>
                  <a:schemeClr val="tx2"/>
                </a:solidFill>
                <a:effectLst>
                  <a:outerShdw blurRad="38100" dist="38100" dir="2700000" algn="tl">
                    <a:srgbClr val="000000"/>
                  </a:outerShdw>
                </a:effectLst>
                <a:cs typeface="Koodak" pitchFamily="2" charset="-78"/>
              </a:rPr>
              <a:t>راه هاي افزايش سرمايه</a:t>
            </a:r>
            <a:endParaRPr lang="fa-IR" sz="2800" b="1">
              <a:solidFill>
                <a:schemeClr val="tx2"/>
              </a:solidFill>
              <a:cs typeface="Koodak" pitchFamily="2" charset="-78"/>
            </a:endParaRPr>
          </a:p>
          <a:p>
            <a:pPr algn="just" rtl="1">
              <a:buFont typeface="Wingdings" pitchFamily="2" charset="2"/>
              <a:buChar char="ü"/>
              <a:defRPr/>
            </a:pPr>
            <a:r>
              <a:rPr lang="fa-IR" sz="2400" b="1">
                <a:solidFill>
                  <a:schemeClr val="accent1"/>
                </a:solidFill>
                <a:cs typeface="Koodak" pitchFamily="2" charset="-78"/>
              </a:rPr>
              <a:t>افزايش</a:t>
            </a:r>
            <a:r>
              <a:rPr lang="fa-IR" sz="2400" b="1">
                <a:solidFill>
                  <a:schemeClr val="accent1"/>
                </a:solidFill>
                <a:cs typeface="Arial" pitchFamily="34" charset="0"/>
              </a:rPr>
              <a:t>‌</a:t>
            </a:r>
            <a:r>
              <a:rPr lang="fa-IR" sz="2400" b="1">
                <a:solidFill>
                  <a:schemeClr val="accent1"/>
                </a:solidFill>
                <a:cs typeface="Koodak" pitchFamily="2" charset="-78"/>
              </a:rPr>
              <a:t>سرمايه ازمحل آورده سهامداران ويامطالبات حال شده آنها(شامل افزايش سرمايه ازمحل صرف سهام )</a:t>
            </a:r>
            <a:endParaRPr lang="en-US" sz="2400" b="1">
              <a:solidFill>
                <a:schemeClr val="accent1"/>
              </a:solidFill>
              <a:cs typeface="Koodak" pitchFamily="2" charset="-78"/>
            </a:endParaRPr>
          </a:p>
          <a:p>
            <a:pPr algn="just" rtl="1">
              <a:buFont typeface="Wingdings" pitchFamily="2" charset="2"/>
              <a:buChar char="ü"/>
              <a:defRPr/>
            </a:pPr>
            <a:r>
              <a:rPr lang="fa-IR" sz="2400" b="1">
                <a:solidFill>
                  <a:schemeClr val="accent1"/>
                </a:solidFill>
                <a:cs typeface="Koodak" pitchFamily="2" charset="-78"/>
              </a:rPr>
              <a:t>افزايش سرمايه ازمحل اندوخته وسودانباشته (سودسهمي ياسهام جايزه)</a:t>
            </a:r>
          </a:p>
          <a:p>
            <a:pPr algn="just" rtl="1">
              <a:buFont typeface="Wingdings" pitchFamily="2" charset="2"/>
              <a:buChar char="ü"/>
              <a:defRPr/>
            </a:pPr>
            <a:r>
              <a:rPr lang="fa-IR" sz="2400" b="1">
                <a:solidFill>
                  <a:schemeClr val="accent1"/>
                </a:solidFill>
                <a:cs typeface="Koodak" pitchFamily="2" charset="-78"/>
              </a:rPr>
              <a:t>افزايش سرمايه بصورت ترکيبي از اندوخته وآورده سهامداران</a:t>
            </a:r>
            <a:endParaRPr lang="en-US" sz="2400" b="1">
              <a:solidFill>
                <a:schemeClr val="accent1"/>
              </a:solidFill>
              <a:cs typeface="Koodak" pitchFamily="2" charset="-78"/>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ChangeArrowheads="1"/>
          </p:cNvSpPr>
          <p:nvPr/>
        </p:nvSpPr>
        <p:spPr bwMode="auto">
          <a:xfrm>
            <a:off x="3633788" y="4937125"/>
            <a:ext cx="4149725" cy="579438"/>
          </a:xfrm>
          <a:prstGeom prst="rect">
            <a:avLst/>
          </a:prstGeom>
          <a:noFill/>
          <a:ln w="9525">
            <a:noFill/>
            <a:miter lim="800000"/>
            <a:headEnd/>
            <a:tailEnd/>
          </a:ln>
        </p:spPr>
        <p:txBody>
          <a:bodyPr wrap="none" anchor="ctr">
            <a:spAutoFit/>
          </a:bodyPr>
          <a:lstStyle/>
          <a:p>
            <a:pPr algn="ctr" rtl="1"/>
            <a:r>
              <a:rPr lang="fa-IR" sz="3200">
                <a:latin typeface="Arial" charset="0"/>
                <a:cs typeface="Koodak" pitchFamily="2" charset="-78"/>
              </a:rPr>
              <a:t>نسبت    1000 + قيمت  قديم </a:t>
            </a:r>
            <a:endParaRPr lang="en-US" sz="3200">
              <a:latin typeface="Arial" charset="0"/>
              <a:cs typeface="Koodak" pitchFamily="2" charset="-78"/>
            </a:endParaRPr>
          </a:p>
        </p:txBody>
      </p:sp>
      <p:sp>
        <p:nvSpPr>
          <p:cNvPr id="236547" name="Rectangle 3"/>
          <p:cNvSpPr>
            <a:spLocks noGrp="1" noChangeArrowheads="1"/>
          </p:cNvSpPr>
          <p:nvPr>
            <p:ph idx="1"/>
          </p:nvPr>
        </p:nvSpPr>
        <p:spPr>
          <a:xfrm>
            <a:off x="539750" y="549275"/>
            <a:ext cx="8229600" cy="576263"/>
          </a:xfrm>
        </p:spPr>
        <p:txBody>
          <a:bodyPr/>
          <a:lstStyle/>
          <a:p>
            <a:pPr algn="ctr" rtl="1" eaLnBrk="1" hangingPunct="1">
              <a:lnSpc>
                <a:spcPct val="90000"/>
              </a:lnSpc>
              <a:buFont typeface="Wingdings" pitchFamily="2" charset="2"/>
              <a:buNone/>
              <a:defRPr/>
            </a:pPr>
            <a:r>
              <a:rPr lang="fa-IR" b="1" smtClean="0">
                <a:solidFill>
                  <a:schemeClr val="hlink"/>
                </a:solidFill>
                <a:cs typeface="Koodak" pitchFamily="2" charset="-78"/>
              </a:rPr>
              <a:t>انواع روشهاي افزايش سرمايه </a:t>
            </a:r>
            <a:endParaRPr lang="en-US" b="1" smtClean="0">
              <a:solidFill>
                <a:schemeClr val="hlink"/>
              </a:solidFill>
              <a:cs typeface="Koodak" pitchFamily="2" charset="-78"/>
            </a:endParaRPr>
          </a:p>
        </p:txBody>
      </p:sp>
      <p:sp>
        <p:nvSpPr>
          <p:cNvPr id="236548" name="Rectangle 4"/>
          <p:cNvSpPr>
            <a:spLocks noChangeArrowheads="1"/>
          </p:cNvSpPr>
          <p:nvPr/>
        </p:nvSpPr>
        <p:spPr bwMode="auto">
          <a:xfrm>
            <a:off x="3059113" y="1844675"/>
            <a:ext cx="5761037" cy="576263"/>
          </a:xfrm>
          <a:prstGeom prst="rect">
            <a:avLst/>
          </a:prstGeom>
          <a:noFill/>
          <a:ln w="9525">
            <a:noFill/>
            <a:miter lim="800000"/>
            <a:headEnd/>
            <a:tailEnd/>
          </a:ln>
          <a:effectLst/>
        </p:spPr>
        <p:txBody>
          <a:bodyPr/>
          <a:lstStyle/>
          <a:p>
            <a:pPr marL="342900" indent="-342900" algn="r" rtl="1">
              <a:lnSpc>
                <a:spcPct val="90000"/>
              </a:lnSpc>
              <a:spcBef>
                <a:spcPct val="20000"/>
              </a:spcBef>
              <a:buClr>
                <a:schemeClr val="hlink"/>
              </a:buClr>
              <a:buSzPct val="70000"/>
              <a:buFont typeface="Wingdings" pitchFamily="2" charset="2"/>
              <a:buNone/>
              <a:defRPr/>
            </a:pPr>
            <a:r>
              <a:rPr lang="fa-IR" sz="3200">
                <a:solidFill>
                  <a:srgbClr val="FF0000"/>
                </a:solidFill>
                <a:effectLst>
                  <a:outerShdw blurRad="38100" dist="38100" dir="2700000" algn="tl">
                    <a:srgbClr val="000000"/>
                  </a:outerShdw>
                </a:effectLst>
                <a:cs typeface="Koodak" pitchFamily="2" charset="-78"/>
              </a:rPr>
              <a:t>1- سود انباشته، اندوخته طرح و توسعه</a:t>
            </a:r>
            <a:endParaRPr lang="en-US" sz="3200">
              <a:solidFill>
                <a:srgbClr val="FF0000"/>
              </a:solidFill>
              <a:effectLst>
                <a:outerShdw blurRad="38100" dist="38100" dir="2700000" algn="tl">
                  <a:srgbClr val="000000"/>
                </a:outerShdw>
              </a:effectLst>
              <a:cs typeface="Koodak" pitchFamily="2" charset="-78"/>
            </a:endParaRPr>
          </a:p>
        </p:txBody>
      </p:sp>
      <p:sp>
        <p:nvSpPr>
          <p:cNvPr id="236549" name="Rectangle 5"/>
          <p:cNvSpPr>
            <a:spLocks noChangeArrowheads="1"/>
          </p:cNvSpPr>
          <p:nvPr/>
        </p:nvSpPr>
        <p:spPr bwMode="auto">
          <a:xfrm>
            <a:off x="3492500" y="4365625"/>
            <a:ext cx="5256213" cy="576263"/>
          </a:xfrm>
          <a:prstGeom prst="rect">
            <a:avLst/>
          </a:prstGeom>
          <a:noFill/>
          <a:ln w="9525">
            <a:noFill/>
            <a:miter lim="800000"/>
            <a:headEnd/>
            <a:tailEnd/>
          </a:ln>
          <a:effectLst/>
        </p:spPr>
        <p:txBody>
          <a:bodyPr/>
          <a:lstStyle/>
          <a:p>
            <a:pPr marL="342900" indent="-342900" algn="r" rtl="1">
              <a:lnSpc>
                <a:spcPct val="90000"/>
              </a:lnSpc>
              <a:spcBef>
                <a:spcPct val="20000"/>
              </a:spcBef>
              <a:buClr>
                <a:schemeClr val="hlink"/>
              </a:buClr>
              <a:buSzPct val="70000"/>
              <a:buFont typeface="Wingdings" pitchFamily="2" charset="2"/>
              <a:buNone/>
              <a:defRPr/>
            </a:pPr>
            <a:r>
              <a:rPr lang="fa-IR" sz="3200">
                <a:solidFill>
                  <a:srgbClr val="FF0000"/>
                </a:solidFill>
                <a:effectLst>
                  <a:outerShdw blurRad="38100" dist="38100" dir="2700000" algn="tl">
                    <a:srgbClr val="000000"/>
                  </a:outerShdw>
                </a:effectLst>
                <a:cs typeface="Koodak" pitchFamily="2" charset="-78"/>
              </a:rPr>
              <a:t>2- آورده نقدي و مطالبات</a:t>
            </a:r>
            <a:endParaRPr lang="en-US" sz="3200">
              <a:solidFill>
                <a:srgbClr val="FF0000"/>
              </a:solidFill>
              <a:effectLst>
                <a:outerShdw blurRad="38100" dist="38100" dir="2700000" algn="tl">
                  <a:srgbClr val="000000"/>
                </a:outerShdw>
              </a:effectLst>
              <a:cs typeface="Koodak" pitchFamily="2" charset="-78"/>
            </a:endParaRPr>
          </a:p>
        </p:txBody>
      </p:sp>
      <p:sp>
        <p:nvSpPr>
          <p:cNvPr id="236550" name="Rectangle 6"/>
          <p:cNvSpPr>
            <a:spLocks noChangeArrowheads="1"/>
          </p:cNvSpPr>
          <p:nvPr/>
        </p:nvSpPr>
        <p:spPr bwMode="auto">
          <a:xfrm>
            <a:off x="755650" y="3140075"/>
            <a:ext cx="2303463" cy="576263"/>
          </a:xfrm>
          <a:prstGeom prst="rect">
            <a:avLst/>
          </a:prstGeom>
          <a:noFill/>
          <a:ln w="9525">
            <a:noFill/>
            <a:miter lim="800000"/>
            <a:headEnd/>
            <a:tailEnd/>
          </a:ln>
          <a:effectLst/>
        </p:spPr>
        <p:txBody>
          <a:bodyPr/>
          <a:lstStyle/>
          <a:p>
            <a:pPr marL="342900" indent="-342900" algn="r" rtl="1">
              <a:lnSpc>
                <a:spcPct val="90000"/>
              </a:lnSpc>
              <a:spcBef>
                <a:spcPct val="20000"/>
              </a:spcBef>
              <a:buClr>
                <a:schemeClr val="hlink"/>
              </a:buClr>
              <a:buSzPct val="70000"/>
              <a:buFont typeface="Wingdings" pitchFamily="2" charset="2"/>
              <a:buNone/>
              <a:defRPr/>
            </a:pPr>
            <a:r>
              <a:rPr lang="fa-IR" sz="3200">
                <a:effectLst>
                  <a:outerShdw blurRad="38100" dist="38100" dir="2700000" algn="tl">
                    <a:srgbClr val="000000"/>
                  </a:outerShdw>
                </a:effectLst>
                <a:cs typeface="Koodak" pitchFamily="2" charset="-78"/>
              </a:rPr>
              <a:t>  = قيمت جديد </a:t>
            </a:r>
            <a:endParaRPr lang="en-US" sz="3200">
              <a:effectLst>
                <a:outerShdw blurRad="38100" dist="38100" dir="2700000" algn="tl">
                  <a:srgbClr val="000000"/>
                </a:outerShdw>
              </a:effectLst>
              <a:cs typeface="Koodak" pitchFamily="2" charset="-78"/>
            </a:endParaRPr>
          </a:p>
        </p:txBody>
      </p:sp>
      <p:sp>
        <p:nvSpPr>
          <p:cNvPr id="236551" name="Rectangle 7"/>
          <p:cNvSpPr>
            <a:spLocks noChangeArrowheads="1"/>
          </p:cNvSpPr>
          <p:nvPr/>
        </p:nvSpPr>
        <p:spPr bwMode="auto">
          <a:xfrm>
            <a:off x="755650" y="1844675"/>
            <a:ext cx="1765300" cy="576263"/>
          </a:xfrm>
          <a:prstGeom prst="rect">
            <a:avLst/>
          </a:prstGeom>
          <a:noFill/>
          <a:ln w="9525">
            <a:noFill/>
            <a:miter lim="800000"/>
            <a:headEnd/>
            <a:tailEnd/>
          </a:ln>
          <a:effectLst/>
        </p:spPr>
        <p:txBody>
          <a:bodyPr/>
          <a:lstStyle/>
          <a:p>
            <a:pPr marL="342900" indent="-342900" algn="r" rtl="1">
              <a:lnSpc>
                <a:spcPct val="90000"/>
              </a:lnSpc>
              <a:spcBef>
                <a:spcPct val="20000"/>
              </a:spcBef>
              <a:buClr>
                <a:schemeClr val="hlink"/>
              </a:buClr>
              <a:buSzPct val="70000"/>
              <a:buFont typeface="Wingdings" pitchFamily="2" charset="2"/>
              <a:buNone/>
              <a:defRPr/>
            </a:pPr>
            <a:r>
              <a:rPr lang="fa-IR" sz="3200">
                <a:solidFill>
                  <a:schemeClr val="tx2"/>
                </a:solidFill>
                <a:effectLst>
                  <a:outerShdw blurRad="38100" dist="38100" dir="2700000" algn="tl">
                    <a:srgbClr val="000000"/>
                  </a:outerShdw>
                </a:effectLst>
                <a:cs typeface="Koodak" pitchFamily="2" charset="-78"/>
              </a:rPr>
              <a:t>سهام جايزه </a:t>
            </a:r>
            <a:endParaRPr lang="en-US" sz="3200">
              <a:solidFill>
                <a:schemeClr val="tx2"/>
              </a:solidFill>
              <a:effectLst>
                <a:outerShdw blurRad="38100" dist="38100" dir="2700000" algn="tl">
                  <a:srgbClr val="000000"/>
                </a:outerShdw>
              </a:effectLst>
              <a:cs typeface="Koodak" pitchFamily="2" charset="-78"/>
            </a:endParaRPr>
          </a:p>
        </p:txBody>
      </p:sp>
      <p:sp>
        <p:nvSpPr>
          <p:cNvPr id="49160" name="Line 8"/>
          <p:cNvSpPr>
            <a:spLocks noChangeShapeType="1"/>
          </p:cNvSpPr>
          <p:nvPr/>
        </p:nvSpPr>
        <p:spPr bwMode="auto">
          <a:xfrm flipH="1">
            <a:off x="2555875" y="2133600"/>
            <a:ext cx="863600" cy="0"/>
          </a:xfrm>
          <a:prstGeom prst="line">
            <a:avLst/>
          </a:prstGeom>
          <a:noFill/>
          <a:ln w="57150">
            <a:solidFill>
              <a:schemeClr val="tx1"/>
            </a:solidFill>
            <a:round/>
            <a:headEnd/>
            <a:tailEnd type="triangle" w="med" len="med"/>
          </a:ln>
        </p:spPr>
        <p:txBody>
          <a:bodyPr/>
          <a:lstStyle/>
          <a:p>
            <a:endParaRPr lang="en-US"/>
          </a:p>
        </p:txBody>
      </p:sp>
      <p:sp>
        <p:nvSpPr>
          <p:cNvPr id="49161" name="Line 9"/>
          <p:cNvSpPr>
            <a:spLocks noChangeShapeType="1"/>
          </p:cNvSpPr>
          <p:nvPr/>
        </p:nvSpPr>
        <p:spPr bwMode="auto">
          <a:xfrm>
            <a:off x="2843213" y="3357563"/>
            <a:ext cx="3457575" cy="0"/>
          </a:xfrm>
          <a:prstGeom prst="line">
            <a:avLst/>
          </a:prstGeom>
          <a:noFill/>
          <a:ln w="9525">
            <a:solidFill>
              <a:schemeClr val="tx1"/>
            </a:solidFill>
            <a:round/>
            <a:headEnd/>
            <a:tailEnd/>
          </a:ln>
        </p:spPr>
        <p:txBody>
          <a:bodyPr/>
          <a:lstStyle/>
          <a:p>
            <a:endParaRPr lang="en-US"/>
          </a:p>
        </p:txBody>
      </p:sp>
      <p:sp>
        <p:nvSpPr>
          <p:cNvPr id="49162" name="Text Box 10"/>
          <p:cNvSpPr txBox="1">
            <a:spLocks noChangeArrowheads="1"/>
          </p:cNvSpPr>
          <p:nvPr/>
        </p:nvSpPr>
        <p:spPr bwMode="auto">
          <a:xfrm>
            <a:off x="3563938" y="2809875"/>
            <a:ext cx="2232025" cy="579438"/>
          </a:xfrm>
          <a:prstGeom prst="rect">
            <a:avLst/>
          </a:prstGeom>
          <a:noFill/>
          <a:ln w="9525">
            <a:noFill/>
            <a:miter lim="800000"/>
            <a:headEnd/>
            <a:tailEnd/>
          </a:ln>
        </p:spPr>
        <p:txBody>
          <a:bodyPr>
            <a:spAutoFit/>
          </a:bodyPr>
          <a:lstStyle/>
          <a:p>
            <a:pPr algn="ctr" rtl="1">
              <a:spcBef>
                <a:spcPct val="50000"/>
              </a:spcBef>
            </a:pPr>
            <a:r>
              <a:rPr lang="fa-IR" sz="3200">
                <a:cs typeface="Koodak" pitchFamily="2" charset="-78"/>
              </a:rPr>
              <a:t>قيمت قديم</a:t>
            </a:r>
            <a:endParaRPr lang="en-US" sz="3200">
              <a:cs typeface="Koodak" pitchFamily="2" charset="-78"/>
            </a:endParaRPr>
          </a:p>
        </p:txBody>
      </p:sp>
      <p:sp>
        <p:nvSpPr>
          <p:cNvPr id="49163" name="Text Box 11"/>
          <p:cNvSpPr txBox="1">
            <a:spLocks noChangeArrowheads="1"/>
          </p:cNvSpPr>
          <p:nvPr/>
        </p:nvSpPr>
        <p:spPr bwMode="auto">
          <a:xfrm>
            <a:off x="2784475" y="3425825"/>
            <a:ext cx="3384550" cy="579438"/>
          </a:xfrm>
          <a:prstGeom prst="rect">
            <a:avLst/>
          </a:prstGeom>
          <a:noFill/>
          <a:ln w="9525">
            <a:noFill/>
            <a:miter lim="800000"/>
            <a:headEnd/>
            <a:tailEnd/>
          </a:ln>
        </p:spPr>
        <p:txBody>
          <a:bodyPr>
            <a:spAutoFit/>
          </a:bodyPr>
          <a:lstStyle/>
          <a:p>
            <a:pPr algn="ctr" rtl="1">
              <a:spcBef>
                <a:spcPct val="50000"/>
              </a:spcBef>
            </a:pPr>
            <a:r>
              <a:rPr lang="fa-IR" sz="3200">
                <a:cs typeface="Koodak" pitchFamily="2" charset="-78"/>
              </a:rPr>
              <a:t>نسبت افزايش + 1</a:t>
            </a:r>
            <a:endParaRPr lang="en-US" sz="3200">
              <a:cs typeface="Koodak" pitchFamily="2" charset="-78"/>
            </a:endParaRPr>
          </a:p>
        </p:txBody>
      </p:sp>
      <p:sp>
        <p:nvSpPr>
          <p:cNvPr id="236556" name="Rectangle 12"/>
          <p:cNvSpPr>
            <a:spLocks noChangeArrowheads="1"/>
          </p:cNvSpPr>
          <p:nvPr/>
        </p:nvSpPr>
        <p:spPr bwMode="auto">
          <a:xfrm>
            <a:off x="900113" y="5348288"/>
            <a:ext cx="2303462" cy="576262"/>
          </a:xfrm>
          <a:prstGeom prst="rect">
            <a:avLst/>
          </a:prstGeom>
          <a:noFill/>
          <a:ln w="9525">
            <a:noFill/>
            <a:miter lim="800000"/>
            <a:headEnd/>
            <a:tailEnd/>
          </a:ln>
          <a:effectLst/>
        </p:spPr>
        <p:txBody>
          <a:bodyPr/>
          <a:lstStyle/>
          <a:p>
            <a:pPr marL="342900" indent="-342900" algn="r" rtl="1">
              <a:lnSpc>
                <a:spcPct val="90000"/>
              </a:lnSpc>
              <a:spcBef>
                <a:spcPct val="20000"/>
              </a:spcBef>
              <a:buClr>
                <a:schemeClr val="hlink"/>
              </a:buClr>
              <a:buSzPct val="70000"/>
              <a:buFont typeface="Wingdings" pitchFamily="2" charset="2"/>
              <a:buNone/>
              <a:defRPr/>
            </a:pPr>
            <a:r>
              <a:rPr lang="fa-IR" sz="3200">
                <a:effectLst>
                  <a:outerShdw blurRad="38100" dist="38100" dir="2700000" algn="tl">
                    <a:srgbClr val="000000"/>
                  </a:outerShdw>
                </a:effectLst>
                <a:cs typeface="Koodak" pitchFamily="2" charset="-78"/>
              </a:rPr>
              <a:t>  = قيمت جديد </a:t>
            </a:r>
            <a:endParaRPr lang="en-US" sz="3200">
              <a:effectLst>
                <a:outerShdw blurRad="38100" dist="38100" dir="2700000" algn="tl">
                  <a:srgbClr val="000000"/>
                </a:outerShdw>
              </a:effectLst>
              <a:cs typeface="Koodak" pitchFamily="2" charset="-78"/>
            </a:endParaRPr>
          </a:p>
        </p:txBody>
      </p:sp>
      <p:sp>
        <p:nvSpPr>
          <p:cNvPr id="49165" name="Text Box 13"/>
          <p:cNvSpPr txBox="1">
            <a:spLocks noChangeArrowheads="1"/>
          </p:cNvSpPr>
          <p:nvPr/>
        </p:nvSpPr>
        <p:spPr bwMode="auto">
          <a:xfrm>
            <a:off x="4067175" y="5657850"/>
            <a:ext cx="3384550" cy="579438"/>
          </a:xfrm>
          <a:prstGeom prst="rect">
            <a:avLst/>
          </a:prstGeom>
          <a:noFill/>
          <a:ln w="9525">
            <a:noFill/>
            <a:miter lim="800000"/>
            <a:headEnd/>
            <a:tailEnd/>
          </a:ln>
        </p:spPr>
        <p:txBody>
          <a:bodyPr>
            <a:spAutoFit/>
          </a:bodyPr>
          <a:lstStyle/>
          <a:p>
            <a:pPr algn="ctr" rtl="1">
              <a:spcBef>
                <a:spcPct val="50000"/>
              </a:spcBef>
            </a:pPr>
            <a:r>
              <a:rPr lang="fa-IR" sz="3200">
                <a:cs typeface="Koodak" pitchFamily="2" charset="-78"/>
              </a:rPr>
              <a:t>نسبت افزايش + 1</a:t>
            </a:r>
            <a:endParaRPr lang="en-US" sz="3200">
              <a:cs typeface="Koodak" pitchFamily="2" charset="-78"/>
            </a:endParaRPr>
          </a:p>
        </p:txBody>
      </p:sp>
      <p:sp>
        <p:nvSpPr>
          <p:cNvPr id="49166" name="Line 14"/>
          <p:cNvSpPr>
            <a:spLocks noChangeShapeType="1"/>
          </p:cNvSpPr>
          <p:nvPr/>
        </p:nvSpPr>
        <p:spPr bwMode="auto">
          <a:xfrm>
            <a:off x="2987675" y="5589588"/>
            <a:ext cx="5761038" cy="0"/>
          </a:xfrm>
          <a:prstGeom prst="line">
            <a:avLst/>
          </a:prstGeom>
          <a:noFill/>
          <a:ln w="9525">
            <a:solidFill>
              <a:schemeClr val="tx1"/>
            </a:solidFill>
            <a:round/>
            <a:headEnd/>
            <a:tailEnd/>
          </a:ln>
        </p:spPr>
        <p:txBody>
          <a:bodyPr/>
          <a:lstStyle/>
          <a:p>
            <a:endParaRPr lang="en-US"/>
          </a:p>
        </p:txBody>
      </p:sp>
      <p:sp>
        <p:nvSpPr>
          <p:cNvPr id="236559" name="Rectangle 15"/>
          <p:cNvSpPr>
            <a:spLocks noChangeArrowheads="1"/>
          </p:cNvSpPr>
          <p:nvPr/>
        </p:nvSpPr>
        <p:spPr bwMode="auto">
          <a:xfrm>
            <a:off x="2339975" y="4365625"/>
            <a:ext cx="1800225" cy="576263"/>
          </a:xfrm>
          <a:prstGeom prst="rect">
            <a:avLst/>
          </a:prstGeom>
          <a:noFill/>
          <a:ln w="9525">
            <a:noFill/>
            <a:miter lim="800000"/>
            <a:headEnd/>
            <a:tailEnd/>
          </a:ln>
          <a:effectLst/>
        </p:spPr>
        <p:txBody>
          <a:bodyPr/>
          <a:lstStyle/>
          <a:p>
            <a:pPr marL="342900" indent="-342900" algn="r" rtl="1">
              <a:lnSpc>
                <a:spcPct val="90000"/>
              </a:lnSpc>
              <a:spcBef>
                <a:spcPct val="20000"/>
              </a:spcBef>
              <a:buClr>
                <a:schemeClr val="hlink"/>
              </a:buClr>
              <a:buSzPct val="70000"/>
              <a:buFont typeface="Wingdings" pitchFamily="2" charset="2"/>
              <a:buNone/>
              <a:defRPr/>
            </a:pPr>
            <a:r>
              <a:rPr lang="fa-IR" sz="3200">
                <a:solidFill>
                  <a:schemeClr val="tx2"/>
                </a:solidFill>
                <a:effectLst>
                  <a:outerShdw blurRad="38100" dist="38100" dir="2700000" algn="tl">
                    <a:srgbClr val="000000"/>
                  </a:outerShdw>
                </a:effectLst>
                <a:cs typeface="Koodak" pitchFamily="2" charset="-78"/>
              </a:rPr>
              <a:t>حق تقدم</a:t>
            </a:r>
            <a:endParaRPr lang="en-US" sz="3200">
              <a:solidFill>
                <a:schemeClr val="tx2"/>
              </a:solidFill>
              <a:effectLst>
                <a:outerShdw blurRad="38100" dist="38100" dir="2700000" algn="tl">
                  <a:srgbClr val="000000"/>
                </a:outerShdw>
              </a:effectLst>
              <a:cs typeface="Koodak" pitchFamily="2" charset="-78"/>
            </a:endParaRPr>
          </a:p>
        </p:txBody>
      </p:sp>
      <p:sp>
        <p:nvSpPr>
          <p:cNvPr id="49168" name="Line 16"/>
          <p:cNvSpPr>
            <a:spLocks noChangeShapeType="1"/>
          </p:cNvSpPr>
          <p:nvPr/>
        </p:nvSpPr>
        <p:spPr bwMode="auto">
          <a:xfrm flipH="1">
            <a:off x="4211638" y="4654550"/>
            <a:ext cx="863600" cy="0"/>
          </a:xfrm>
          <a:prstGeom prst="line">
            <a:avLst/>
          </a:prstGeom>
          <a:noFill/>
          <a:ln w="57150">
            <a:solidFill>
              <a:schemeClr val="tx1"/>
            </a:solidFill>
            <a:round/>
            <a:headEnd/>
            <a:tailEnd type="triangle" w="med" len="med"/>
          </a:ln>
        </p:spPr>
        <p:txBody>
          <a:bodyPr/>
          <a:lstStyle/>
          <a:p>
            <a:endParaRPr lang="en-US"/>
          </a:p>
        </p:txBody>
      </p:sp>
      <p:sp>
        <p:nvSpPr>
          <p:cNvPr id="49169" name="Line 17"/>
          <p:cNvSpPr>
            <a:spLocks noChangeShapeType="1"/>
          </p:cNvSpPr>
          <p:nvPr/>
        </p:nvSpPr>
        <p:spPr bwMode="auto">
          <a:xfrm>
            <a:off x="6580188" y="5148263"/>
            <a:ext cx="152400" cy="152400"/>
          </a:xfrm>
          <a:prstGeom prst="line">
            <a:avLst/>
          </a:prstGeom>
          <a:noFill/>
          <a:ln w="22225">
            <a:solidFill>
              <a:schemeClr val="tx1"/>
            </a:solidFill>
            <a:round/>
            <a:headEnd/>
            <a:tailEnd/>
          </a:ln>
        </p:spPr>
        <p:txBody>
          <a:bodyPr/>
          <a:lstStyle/>
          <a:p>
            <a:endParaRPr lang="en-US"/>
          </a:p>
        </p:txBody>
      </p:sp>
      <p:sp>
        <p:nvSpPr>
          <p:cNvPr id="49170" name="Line 18"/>
          <p:cNvSpPr>
            <a:spLocks noChangeShapeType="1"/>
          </p:cNvSpPr>
          <p:nvPr/>
        </p:nvSpPr>
        <p:spPr bwMode="auto">
          <a:xfrm flipV="1">
            <a:off x="6580188" y="5148263"/>
            <a:ext cx="152400" cy="152400"/>
          </a:xfrm>
          <a:prstGeom prst="line">
            <a:avLst/>
          </a:prstGeom>
          <a:noFill/>
          <a:ln w="22225">
            <a:solidFill>
              <a:schemeClr val="tx1"/>
            </a:solidFill>
            <a:round/>
            <a:headEnd/>
            <a:tailEnd/>
          </a:ln>
        </p:spPr>
        <p:txBody>
          <a:bodyPr/>
          <a:lstStyle/>
          <a:p>
            <a:endParaRPr lang="en-US"/>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Rectangle 2"/>
          <p:cNvSpPr>
            <a:spLocks noGrp="1" noChangeArrowheads="1"/>
          </p:cNvSpPr>
          <p:nvPr>
            <p:ph idx="1"/>
          </p:nvPr>
        </p:nvSpPr>
        <p:spPr>
          <a:xfrm>
            <a:off x="457200" y="260350"/>
            <a:ext cx="8229600" cy="1655763"/>
          </a:xfrm>
        </p:spPr>
        <p:txBody>
          <a:bodyPr/>
          <a:lstStyle/>
          <a:p>
            <a:pPr algn="ctr" eaLnBrk="1" hangingPunct="1">
              <a:lnSpc>
                <a:spcPct val="80000"/>
              </a:lnSpc>
              <a:buFont typeface="Wingdings" pitchFamily="2" charset="2"/>
              <a:buNone/>
              <a:defRPr/>
            </a:pPr>
            <a:r>
              <a:rPr lang="fa-IR" b="1" smtClean="0">
                <a:solidFill>
                  <a:schemeClr val="tx2"/>
                </a:solidFill>
                <a:cs typeface="Koodak" pitchFamily="2" charset="-78"/>
              </a:rPr>
              <a:t>انواع روشهاي افزايش سرمايه  ( مثال )</a:t>
            </a:r>
          </a:p>
          <a:p>
            <a:pPr algn="ctr" eaLnBrk="1" hangingPunct="1">
              <a:lnSpc>
                <a:spcPct val="80000"/>
              </a:lnSpc>
              <a:buFont typeface="Wingdings" pitchFamily="2" charset="2"/>
              <a:buNone/>
              <a:defRPr/>
            </a:pPr>
            <a:endParaRPr lang="fa-IR" b="1" smtClean="0">
              <a:cs typeface="Koodak" pitchFamily="2" charset="-78"/>
            </a:endParaRPr>
          </a:p>
          <a:p>
            <a:pPr algn="ctr" eaLnBrk="1" hangingPunct="1">
              <a:lnSpc>
                <a:spcPct val="80000"/>
              </a:lnSpc>
              <a:buFont typeface="Wingdings" pitchFamily="2" charset="2"/>
              <a:buNone/>
              <a:defRPr/>
            </a:pPr>
            <a:r>
              <a:rPr lang="fa-IR" sz="2000" b="1" smtClean="0">
                <a:cs typeface="Koodak" pitchFamily="2" charset="-78"/>
              </a:rPr>
              <a:t>قيمت سهام شركتي 20000  ريال است. اين شركت 100 درصد افزايش سرمايه مي دهد.</a:t>
            </a:r>
          </a:p>
          <a:p>
            <a:pPr algn="ctr" eaLnBrk="1" hangingPunct="1">
              <a:lnSpc>
                <a:spcPct val="80000"/>
              </a:lnSpc>
              <a:buFont typeface="Wingdings" pitchFamily="2" charset="2"/>
              <a:buNone/>
              <a:defRPr/>
            </a:pPr>
            <a:r>
              <a:rPr lang="fa-IR" sz="2000" b="1" smtClean="0">
                <a:cs typeface="Koodak" pitchFamily="2" charset="-78"/>
              </a:rPr>
              <a:t>برآورد قيمت جديد چقدر خواهد بود؟</a:t>
            </a:r>
            <a:endParaRPr lang="en-US" sz="2000" b="1" smtClean="0">
              <a:cs typeface="Koodak" pitchFamily="2" charset="-78"/>
            </a:endParaRPr>
          </a:p>
        </p:txBody>
      </p:sp>
      <p:sp>
        <p:nvSpPr>
          <p:cNvPr id="237571" name="Rectangle 3"/>
          <p:cNvSpPr>
            <a:spLocks noChangeArrowheads="1"/>
          </p:cNvSpPr>
          <p:nvPr/>
        </p:nvSpPr>
        <p:spPr bwMode="auto">
          <a:xfrm>
            <a:off x="3348038" y="2124075"/>
            <a:ext cx="5472112" cy="576263"/>
          </a:xfrm>
          <a:prstGeom prst="rect">
            <a:avLst/>
          </a:prstGeom>
          <a:noFill/>
          <a:ln w="9525">
            <a:noFill/>
            <a:miter lim="800000"/>
            <a:headEnd/>
            <a:tailEnd/>
          </a:ln>
          <a:effectLst/>
        </p:spPr>
        <p:txBody>
          <a:bodyPr/>
          <a:lstStyle/>
          <a:p>
            <a:pPr marL="342900" indent="-342900" algn="r" rtl="1">
              <a:lnSpc>
                <a:spcPct val="90000"/>
              </a:lnSpc>
              <a:spcBef>
                <a:spcPct val="20000"/>
              </a:spcBef>
              <a:buClr>
                <a:schemeClr val="hlink"/>
              </a:buClr>
              <a:buSzPct val="70000"/>
              <a:buFont typeface="Wingdings" pitchFamily="2" charset="2"/>
              <a:buNone/>
              <a:defRPr/>
            </a:pPr>
            <a:r>
              <a:rPr lang="fa-IR" sz="3200">
                <a:solidFill>
                  <a:srgbClr val="FF0000"/>
                </a:solidFill>
                <a:effectLst>
                  <a:outerShdw blurRad="38100" dist="38100" dir="2700000" algn="tl">
                    <a:srgbClr val="000000"/>
                  </a:outerShdw>
                </a:effectLst>
                <a:cs typeface="Koodak" pitchFamily="2" charset="-78"/>
              </a:rPr>
              <a:t>1- سود انباشته، اندوخته طرح و توسعه</a:t>
            </a:r>
            <a:endParaRPr lang="en-US" sz="3200">
              <a:solidFill>
                <a:srgbClr val="FF0000"/>
              </a:solidFill>
              <a:effectLst>
                <a:outerShdw blurRad="38100" dist="38100" dir="2700000" algn="tl">
                  <a:srgbClr val="000000"/>
                </a:outerShdw>
              </a:effectLst>
              <a:cs typeface="Koodak" pitchFamily="2" charset="-78"/>
            </a:endParaRPr>
          </a:p>
        </p:txBody>
      </p:sp>
      <p:sp>
        <p:nvSpPr>
          <p:cNvPr id="237572" name="Rectangle 4"/>
          <p:cNvSpPr>
            <a:spLocks noChangeArrowheads="1"/>
          </p:cNvSpPr>
          <p:nvPr/>
        </p:nvSpPr>
        <p:spPr bwMode="auto">
          <a:xfrm>
            <a:off x="3563938" y="4365625"/>
            <a:ext cx="5256212" cy="576263"/>
          </a:xfrm>
          <a:prstGeom prst="rect">
            <a:avLst/>
          </a:prstGeom>
          <a:noFill/>
          <a:ln w="9525">
            <a:noFill/>
            <a:miter lim="800000"/>
            <a:headEnd/>
            <a:tailEnd/>
          </a:ln>
          <a:effectLst/>
        </p:spPr>
        <p:txBody>
          <a:bodyPr/>
          <a:lstStyle/>
          <a:p>
            <a:pPr marL="342900" indent="-342900" algn="r" rtl="1">
              <a:lnSpc>
                <a:spcPct val="90000"/>
              </a:lnSpc>
              <a:spcBef>
                <a:spcPct val="20000"/>
              </a:spcBef>
              <a:buClr>
                <a:schemeClr val="hlink"/>
              </a:buClr>
              <a:buSzPct val="70000"/>
              <a:buFont typeface="Wingdings" pitchFamily="2" charset="2"/>
              <a:buNone/>
              <a:defRPr/>
            </a:pPr>
            <a:r>
              <a:rPr lang="fa-IR" sz="3200">
                <a:solidFill>
                  <a:srgbClr val="FF0000"/>
                </a:solidFill>
                <a:effectLst>
                  <a:outerShdw blurRad="38100" dist="38100" dir="2700000" algn="tl">
                    <a:srgbClr val="000000"/>
                  </a:outerShdw>
                </a:effectLst>
                <a:cs typeface="Koodak" pitchFamily="2" charset="-78"/>
              </a:rPr>
              <a:t>2- آورده نقدي و مطالبات</a:t>
            </a:r>
            <a:endParaRPr lang="en-US" sz="3200">
              <a:solidFill>
                <a:srgbClr val="FF0000"/>
              </a:solidFill>
              <a:effectLst>
                <a:outerShdw blurRad="38100" dist="38100" dir="2700000" algn="tl">
                  <a:srgbClr val="000000"/>
                </a:outerShdw>
              </a:effectLst>
              <a:cs typeface="Koodak" pitchFamily="2" charset="-78"/>
            </a:endParaRPr>
          </a:p>
        </p:txBody>
      </p:sp>
      <p:sp>
        <p:nvSpPr>
          <p:cNvPr id="237573" name="Rectangle 5"/>
          <p:cNvSpPr>
            <a:spLocks noChangeArrowheads="1"/>
          </p:cNvSpPr>
          <p:nvPr/>
        </p:nvSpPr>
        <p:spPr bwMode="auto">
          <a:xfrm>
            <a:off x="684213" y="3106738"/>
            <a:ext cx="2303462" cy="576262"/>
          </a:xfrm>
          <a:prstGeom prst="rect">
            <a:avLst/>
          </a:prstGeom>
          <a:noFill/>
          <a:ln w="9525">
            <a:noFill/>
            <a:miter lim="800000"/>
            <a:headEnd/>
            <a:tailEnd/>
          </a:ln>
          <a:effectLst/>
        </p:spPr>
        <p:txBody>
          <a:bodyPr/>
          <a:lstStyle/>
          <a:p>
            <a:pPr marL="342900" indent="-342900" algn="r" rtl="1">
              <a:lnSpc>
                <a:spcPct val="90000"/>
              </a:lnSpc>
              <a:spcBef>
                <a:spcPct val="20000"/>
              </a:spcBef>
              <a:buClr>
                <a:schemeClr val="hlink"/>
              </a:buClr>
              <a:buSzPct val="70000"/>
              <a:buFont typeface="Wingdings" pitchFamily="2" charset="2"/>
              <a:buNone/>
              <a:defRPr/>
            </a:pPr>
            <a:r>
              <a:rPr lang="fa-IR" sz="3200">
                <a:effectLst>
                  <a:outerShdw blurRad="38100" dist="38100" dir="2700000" algn="tl">
                    <a:srgbClr val="000000"/>
                  </a:outerShdw>
                </a:effectLst>
                <a:cs typeface="Koodak" pitchFamily="2" charset="-78"/>
              </a:rPr>
              <a:t>  = قيمت جديد</a:t>
            </a:r>
            <a:endParaRPr lang="en-US" sz="3200">
              <a:effectLst>
                <a:outerShdw blurRad="38100" dist="38100" dir="2700000" algn="tl">
                  <a:srgbClr val="000000"/>
                </a:outerShdw>
              </a:effectLst>
              <a:cs typeface="Koodak" pitchFamily="2" charset="-78"/>
            </a:endParaRPr>
          </a:p>
        </p:txBody>
      </p:sp>
      <p:sp>
        <p:nvSpPr>
          <p:cNvPr id="237574" name="Rectangle 6"/>
          <p:cNvSpPr>
            <a:spLocks noChangeArrowheads="1"/>
          </p:cNvSpPr>
          <p:nvPr/>
        </p:nvSpPr>
        <p:spPr bwMode="auto">
          <a:xfrm>
            <a:off x="-107950" y="2133600"/>
            <a:ext cx="2520950" cy="576263"/>
          </a:xfrm>
          <a:prstGeom prst="rect">
            <a:avLst/>
          </a:prstGeom>
          <a:noFill/>
          <a:ln w="9525">
            <a:noFill/>
            <a:miter lim="800000"/>
            <a:headEnd/>
            <a:tailEnd/>
          </a:ln>
          <a:effectLst/>
        </p:spPr>
        <p:txBody>
          <a:bodyPr/>
          <a:lstStyle/>
          <a:p>
            <a:pPr marL="342900" indent="-342900" algn="r" rtl="1">
              <a:lnSpc>
                <a:spcPct val="90000"/>
              </a:lnSpc>
              <a:spcBef>
                <a:spcPct val="20000"/>
              </a:spcBef>
              <a:buClr>
                <a:schemeClr val="hlink"/>
              </a:buClr>
              <a:buSzPct val="70000"/>
              <a:buFont typeface="Wingdings" pitchFamily="2" charset="2"/>
              <a:buNone/>
              <a:defRPr/>
            </a:pPr>
            <a:r>
              <a:rPr lang="fa-IR" sz="3200">
                <a:solidFill>
                  <a:schemeClr val="tx2"/>
                </a:solidFill>
                <a:effectLst>
                  <a:outerShdw blurRad="38100" dist="38100" dir="2700000" algn="tl">
                    <a:srgbClr val="000000"/>
                  </a:outerShdw>
                </a:effectLst>
                <a:cs typeface="Koodak" pitchFamily="2" charset="-78"/>
              </a:rPr>
              <a:t>سهام جايزه</a:t>
            </a:r>
            <a:endParaRPr lang="en-US" sz="3200">
              <a:solidFill>
                <a:schemeClr val="tx2"/>
              </a:solidFill>
              <a:effectLst>
                <a:outerShdw blurRad="38100" dist="38100" dir="2700000" algn="tl">
                  <a:srgbClr val="000000"/>
                </a:outerShdw>
              </a:effectLst>
              <a:cs typeface="Koodak" pitchFamily="2" charset="-78"/>
            </a:endParaRPr>
          </a:p>
        </p:txBody>
      </p:sp>
      <p:sp>
        <p:nvSpPr>
          <p:cNvPr id="50183" name="Line 7"/>
          <p:cNvSpPr>
            <a:spLocks noChangeShapeType="1"/>
          </p:cNvSpPr>
          <p:nvPr/>
        </p:nvSpPr>
        <p:spPr bwMode="auto">
          <a:xfrm flipH="1">
            <a:off x="2484438" y="2413000"/>
            <a:ext cx="863600" cy="0"/>
          </a:xfrm>
          <a:prstGeom prst="line">
            <a:avLst/>
          </a:prstGeom>
          <a:noFill/>
          <a:ln w="57150">
            <a:solidFill>
              <a:schemeClr val="tx1"/>
            </a:solidFill>
            <a:round/>
            <a:headEnd/>
            <a:tailEnd type="triangle" w="med" len="med"/>
          </a:ln>
        </p:spPr>
        <p:txBody>
          <a:bodyPr/>
          <a:lstStyle/>
          <a:p>
            <a:endParaRPr lang="en-US"/>
          </a:p>
        </p:txBody>
      </p:sp>
      <p:sp>
        <p:nvSpPr>
          <p:cNvPr id="50184" name="Line 8"/>
          <p:cNvSpPr>
            <a:spLocks noChangeShapeType="1"/>
          </p:cNvSpPr>
          <p:nvPr/>
        </p:nvSpPr>
        <p:spPr bwMode="auto">
          <a:xfrm>
            <a:off x="2843213" y="3357563"/>
            <a:ext cx="3457575" cy="0"/>
          </a:xfrm>
          <a:prstGeom prst="line">
            <a:avLst/>
          </a:prstGeom>
          <a:noFill/>
          <a:ln w="9525">
            <a:solidFill>
              <a:schemeClr val="tx1"/>
            </a:solidFill>
            <a:round/>
            <a:headEnd/>
            <a:tailEnd/>
          </a:ln>
        </p:spPr>
        <p:txBody>
          <a:bodyPr/>
          <a:lstStyle/>
          <a:p>
            <a:endParaRPr lang="en-US"/>
          </a:p>
        </p:txBody>
      </p:sp>
      <p:sp>
        <p:nvSpPr>
          <p:cNvPr id="50185" name="Text Box 9"/>
          <p:cNvSpPr txBox="1">
            <a:spLocks noChangeArrowheads="1"/>
          </p:cNvSpPr>
          <p:nvPr/>
        </p:nvSpPr>
        <p:spPr bwMode="auto">
          <a:xfrm>
            <a:off x="3563938" y="2809875"/>
            <a:ext cx="1655762" cy="579438"/>
          </a:xfrm>
          <a:prstGeom prst="rect">
            <a:avLst/>
          </a:prstGeom>
          <a:noFill/>
          <a:ln w="9525">
            <a:noFill/>
            <a:miter lim="800000"/>
            <a:headEnd/>
            <a:tailEnd/>
          </a:ln>
        </p:spPr>
        <p:txBody>
          <a:bodyPr>
            <a:spAutoFit/>
          </a:bodyPr>
          <a:lstStyle/>
          <a:p>
            <a:pPr algn="ctr" rtl="1">
              <a:spcBef>
                <a:spcPct val="50000"/>
              </a:spcBef>
            </a:pPr>
            <a:r>
              <a:rPr lang="fa-IR" sz="3200">
                <a:cs typeface="Koodak" pitchFamily="2" charset="-78"/>
              </a:rPr>
              <a:t>20000</a:t>
            </a:r>
            <a:endParaRPr lang="en-US" sz="3200">
              <a:cs typeface="Koodak" pitchFamily="2" charset="-78"/>
            </a:endParaRPr>
          </a:p>
        </p:txBody>
      </p:sp>
      <p:sp>
        <p:nvSpPr>
          <p:cNvPr id="50186" name="Text Box 10"/>
          <p:cNvSpPr txBox="1">
            <a:spLocks noChangeArrowheads="1"/>
          </p:cNvSpPr>
          <p:nvPr/>
        </p:nvSpPr>
        <p:spPr bwMode="auto">
          <a:xfrm>
            <a:off x="2784475" y="3425825"/>
            <a:ext cx="3384550" cy="579438"/>
          </a:xfrm>
          <a:prstGeom prst="rect">
            <a:avLst/>
          </a:prstGeom>
          <a:noFill/>
          <a:ln w="9525">
            <a:noFill/>
            <a:miter lim="800000"/>
            <a:headEnd/>
            <a:tailEnd/>
          </a:ln>
        </p:spPr>
        <p:txBody>
          <a:bodyPr>
            <a:spAutoFit/>
          </a:bodyPr>
          <a:lstStyle/>
          <a:p>
            <a:pPr algn="ctr" rtl="1">
              <a:spcBef>
                <a:spcPct val="50000"/>
              </a:spcBef>
            </a:pPr>
            <a:r>
              <a:rPr lang="fa-IR" sz="3200">
                <a:cs typeface="Koodak" pitchFamily="2" charset="-78"/>
              </a:rPr>
              <a:t>1 + 1</a:t>
            </a:r>
            <a:endParaRPr lang="en-US" sz="3200">
              <a:cs typeface="Koodak" pitchFamily="2" charset="-78"/>
            </a:endParaRPr>
          </a:p>
        </p:txBody>
      </p:sp>
      <p:sp>
        <p:nvSpPr>
          <p:cNvPr id="237579" name="Rectangle 11"/>
          <p:cNvSpPr>
            <a:spLocks noChangeArrowheads="1"/>
          </p:cNvSpPr>
          <p:nvPr/>
        </p:nvSpPr>
        <p:spPr bwMode="auto">
          <a:xfrm>
            <a:off x="900113" y="5326063"/>
            <a:ext cx="2303462" cy="576262"/>
          </a:xfrm>
          <a:prstGeom prst="rect">
            <a:avLst/>
          </a:prstGeom>
          <a:noFill/>
          <a:ln w="9525">
            <a:noFill/>
            <a:miter lim="800000"/>
            <a:headEnd/>
            <a:tailEnd/>
          </a:ln>
          <a:effectLst/>
        </p:spPr>
        <p:txBody>
          <a:bodyPr/>
          <a:lstStyle/>
          <a:p>
            <a:pPr marL="342900" indent="-342900" algn="r" rtl="1">
              <a:lnSpc>
                <a:spcPct val="90000"/>
              </a:lnSpc>
              <a:spcBef>
                <a:spcPct val="20000"/>
              </a:spcBef>
              <a:buClr>
                <a:schemeClr val="hlink"/>
              </a:buClr>
              <a:buSzPct val="70000"/>
              <a:buFont typeface="Wingdings" pitchFamily="2" charset="2"/>
              <a:buNone/>
              <a:defRPr/>
            </a:pPr>
            <a:r>
              <a:rPr lang="fa-IR" sz="3200">
                <a:effectLst>
                  <a:outerShdw blurRad="38100" dist="38100" dir="2700000" algn="tl">
                    <a:srgbClr val="000000"/>
                  </a:outerShdw>
                </a:effectLst>
                <a:cs typeface="Koodak" pitchFamily="2" charset="-78"/>
              </a:rPr>
              <a:t>  = قيمت جديد</a:t>
            </a:r>
            <a:endParaRPr lang="en-US" sz="3200">
              <a:effectLst>
                <a:outerShdw blurRad="38100" dist="38100" dir="2700000" algn="tl">
                  <a:srgbClr val="000000"/>
                </a:outerShdw>
              </a:effectLst>
              <a:cs typeface="Koodak" pitchFamily="2" charset="-78"/>
            </a:endParaRPr>
          </a:p>
        </p:txBody>
      </p:sp>
      <p:sp>
        <p:nvSpPr>
          <p:cNvPr id="50188" name="Text Box 12"/>
          <p:cNvSpPr txBox="1">
            <a:spLocks noChangeArrowheads="1"/>
          </p:cNvSpPr>
          <p:nvPr/>
        </p:nvSpPr>
        <p:spPr bwMode="auto">
          <a:xfrm>
            <a:off x="3686175" y="5657850"/>
            <a:ext cx="1944688" cy="579438"/>
          </a:xfrm>
          <a:prstGeom prst="rect">
            <a:avLst/>
          </a:prstGeom>
          <a:noFill/>
          <a:ln w="9525">
            <a:noFill/>
            <a:miter lim="800000"/>
            <a:headEnd/>
            <a:tailEnd/>
          </a:ln>
        </p:spPr>
        <p:txBody>
          <a:bodyPr>
            <a:spAutoFit/>
          </a:bodyPr>
          <a:lstStyle/>
          <a:p>
            <a:pPr algn="ctr" rtl="1">
              <a:spcBef>
                <a:spcPct val="50000"/>
              </a:spcBef>
            </a:pPr>
            <a:r>
              <a:rPr lang="fa-IR" sz="3200">
                <a:cs typeface="Koodak" pitchFamily="2" charset="-78"/>
              </a:rPr>
              <a:t>1 + 1</a:t>
            </a:r>
            <a:endParaRPr lang="en-US" sz="3200">
              <a:cs typeface="Koodak" pitchFamily="2" charset="-78"/>
            </a:endParaRPr>
          </a:p>
        </p:txBody>
      </p:sp>
      <p:sp>
        <p:nvSpPr>
          <p:cNvPr id="50189" name="Line 13"/>
          <p:cNvSpPr>
            <a:spLocks noChangeShapeType="1"/>
          </p:cNvSpPr>
          <p:nvPr/>
        </p:nvSpPr>
        <p:spPr bwMode="auto">
          <a:xfrm>
            <a:off x="2987675" y="5589588"/>
            <a:ext cx="3384550" cy="0"/>
          </a:xfrm>
          <a:prstGeom prst="line">
            <a:avLst/>
          </a:prstGeom>
          <a:noFill/>
          <a:ln w="9525">
            <a:solidFill>
              <a:schemeClr val="tx1"/>
            </a:solidFill>
            <a:round/>
            <a:headEnd/>
            <a:tailEnd/>
          </a:ln>
        </p:spPr>
        <p:txBody>
          <a:bodyPr/>
          <a:lstStyle/>
          <a:p>
            <a:endParaRPr lang="en-US"/>
          </a:p>
        </p:txBody>
      </p:sp>
      <p:sp>
        <p:nvSpPr>
          <p:cNvPr id="237582" name="Rectangle 14"/>
          <p:cNvSpPr>
            <a:spLocks noChangeArrowheads="1"/>
          </p:cNvSpPr>
          <p:nvPr/>
        </p:nvSpPr>
        <p:spPr bwMode="auto">
          <a:xfrm>
            <a:off x="2339975" y="4365625"/>
            <a:ext cx="1800225" cy="576263"/>
          </a:xfrm>
          <a:prstGeom prst="rect">
            <a:avLst/>
          </a:prstGeom>
          <a:noFill/>
          <a:ln w="9525">
            <a:noFill/>
            <a:miter lim="800000"/>
            <a:headEnd/>
            <a:tailEnd/>
          </a:ln>
          <a:effectLst/>
        </p:spPr>
        <p:txBody>
          <a:bodyPr/>
          <a:lstStyle/>
          <a:p>
            <a:pPr marL="342900" indent="-342900" algn="r" rtl="1">
              <a:lnSpc>
                <a:spcPct val="90000"/>
              </a:lnSpc>
              <a:spcBef>
                <a:spcPct val="20000"/>
              </a:spcBef>
              <a:buClr>
                <a:schemeClr val="hlink"/>
              </a:buClr>
              <a:buSzPct val="70000"/>
              <a:buFont typeface="Wingdings" pitchFamily="2" charset="2"/>
              <a:buNone/>
              <a:defRPr/>
            </a:pPr>
            <a:r>
              <a:rPr lang="fa-IR" sz="3200">
                <a:solidFill>
                  <a:schemeClr val="tx2"/>
                </a:solidFill>
                <a:effectLst>
                  <a:outerShdw blurRad="38100" dist="38100" dir="2700000" algn="tl">
                    <a:srgbClr val="000000"/>
                  </a:outerShdw>
                </a:effectLst>
                <a:cs typeface="Koodak" pitchFamily="2" charset="-78"/>
              </a:rPr>
              <a:t>حق تقدم</a:t>
            </a:r>
            <a:endParaRPr lang="en-US" sz="3200">
              <a:solidFill>
                <a:schemeClr val="tx2"/>
              </a:solidFill>
              <a:effectLst>
                <a:outerShdw blurRad="38100" dist="38100" dir="2700000" algn="tl">
                  <a:srgbClr val="000000"/>
                </a:outerShdw>
              </a:effectLst>
              <a:cs typeface="Koodak" pitchFamily="2" charset="-78"/>
            </a:endParaRPr>
          </a:p>
        </p:txBody>
      </p:sp>
      <p:sp>
        <p:nvSpPr>
          <p:cNvPr id="50191" name="Line 15"/>
          <p:cNvSpPr>
            <a:spLocks noChangeShapeType="1"/>
          </p:cNvSpPr>
          <p:nvPr/>
        </p:nvSpPr>
        <p:spPr bwMode="auto">
          <a:xfrm flipH="1">
            <a:off x="4211638" y="4654550"/>
            <a:ext cx="863600" cy="0"/>
          </a:xfrm>
          <a:prstGeom prst="line">
            <a:avLst/>
          </a:prstGeom>
          <a:noFill/>
          <a:ln w="57150">
            <a:solidFill>
              <a:schemeClr val="tx1"/>
            </a:solidFill>
            <a:round/>
            <a:headEnd/>
            <a:tailEnd type="triangle" w="med" len="med"/>
          </a:ln>
        </p:spPr>
        <p:txBody>
          <a:bodyPr/>
          <a:lstStyle/>
          <a:p>
            <a:endParaRPr lang="en-US"/>
          </a:p>
        </p:txBody>
      </p:sp>
      <p:sp>
        <p:nvSpPr>
          <p:cNvPr id="237584" name="Rectangle 16"/>
          <p:cNvSpPr>
            <a:spLocks noChangeArrowheads="1"/>
          </p:cNvSpPr>
          <p:nvPr/>
        </p:nvSpPr>
        <p:spPr bwMode="auto">
          <a:xfrm>
            <a:off x="6227763" y="3140075"/>
            <a:ext cx="1584325" cy="576263"/>
          </a:xfrm>
          <a:prstGeom prst="rect">
            <a:avLst/>
          </a:prstGeom>
          <a:noFill/>
          <a:ln w="9525">
            <a:noFill/>
            <a:miter lim="800000"/>
            <a:headEnd/>
            <a:tailEnd/>
          </a:ln>
          <a:effectLst/>
        </p:spPr>
        <p:txBody>
          <a:bodyPr/>
          <a:lstStyle/>
          <a:p>
            <a:pPr marL="342900" indent="-342900" algn="r" rtl="1">
              <a:lnSpc>
                <a:spcPct val="90000"/>
              </a:lnSpc>
              <a:spcBef>
                <a:spcPct val="20000"/>
              </a:spcBef>
              <a:buClr>
                <a:schemeClr val="hlink"/>
              </a:buClr>
              <a:buSzPct val="70000"/>
              <a:buFont typeface="Wingdings" pitchFamily="2" charset="2"/>
              <a:buNone/>
              <a:defRPr/>
            </a:pPr>
            <a:r>
              <a:rPr lang="fa-IR" sz="3200">
                <a:effectLst>
                  <a:outerShdw blurRad="38100" dist="38100" dir="2700000" algn="tl">
                    <a:srgbClr val="000000"/>
                  </a:outerShdw>
                </a:effectLst>
                <a:cs typeface="Koodak" pitchFamily="2" charset="-78"/>
              </a:rPr>
              <a:t>10000=</a:t>
            </a:r>
            <a:endParaRPr lang="en-US" sz="3200">
              <a:effectLst>
                <a:outerShdw blurRad="38100" dist="38100" dir="2700000" algn="tl">
                  <a:srgbClr val="000000"/>
                </a:outerShdw>
              </a:effectLst>
              <a:cs typeface="Koodak" pitchFamily="2" charset="-78"/>
            </a:endParaRPr>
          </a:p>
        </p:txBody>
      </p:sp>
      <p:sp>
        <p:nvSpPr>
          <p:cNvPr id="237585" name="Rectangle 17"/>
          <p:cNvSpPr>
            <a:spLocks noChangeArrowheads="1"/>
          </p:cNvSpPr>
          <p:nvPr/>
        </p:nvSpPr>
        <p:spPr bwMode="auto">
          <a:xfrm>
            <a:off x="6300788" y="5322888"/>
            <a:ext cx="1584325" cy="576262"/>
          </a:xfrm>
          <a:prstGeom prst="rect">
            <a:avLst/>
          </a:prstGeom>
          <a:noFill/>
          <a:ln w="9525">
            <a:noFill/>
            <a:miter lim="800000"/>
            <a:headEnd/>
            <a:tailEnd/>
          </a:ln>
          <a:effectLst/>
        </p:spPr>
        <p:txBody>
          <a:bodyPr/>
          <a:lstStyle/>
          <a:p>
            <a:pPr marL="342900" indent="-342900" algn="r" rtl="1">
              <a:lnSpc>
                <a:spcPct val="90000"/>
              </a:lnSpc>
              <a:spcBef>
                <a:spcPct val="20000"/>
              </a:spcBef>
              <a:buClr>
                <a:schemeClr val="hlink"/>
              </a:buClr>
              <a:buSzPct val="70000"/>
              <a:buFont typeface="Wingdings" pitchFamily="2" charset="2"/>
              <a:buNone/>
              <a:defRPr/>
            </a:pPr>
            <a:r>
              <a:rPr lang="fa-IR" sz="3200">
                <a:effectLst>
                  <a:outerShdw blurRad="38100" dist="38100" dir="2700000" algn="tl">
                    <a:srgbClr val="000000"/>
                  </a:outerShdw>
                </a:effectLst>
                <a:cs typeface="Koodak" pitchFamily="2" charset="-78"/>
              </a:rPr>
              <a:t>10500=</a:t>
            </a:r>
            <a:endParaRPr lang="en-US" sz="3200">
              <a:effectLst>
                <a:outerShdw blurRad="38100" dist="38100" dir="2700000" algn="tl">
                  <a:srgbClr val="000000"/>
                </a:outerShdw>
              </a:effectLst>
              <a:cs typeface="Koodak" pitchFamily="2" charset="-78"/>
            </a:endParaRPr>
          </a:p>
        </p:txBody>
      </p:sp>
      <p:sp>
        <p:nvSpPr>
          <p:cNvPr id="50194" name="Rectangle 18"/>
          <p:cNvSpPr>
            <a:spLocks noChangeArrowheads="1"/>
          </p:cNvSpPr>
          <p:nvPr/>
        </p:nvSpPr>
        <p:spPr bwMode="auto">
          <a:xfrm>
            <a:off x="3133725" y="5081588"/>
            <a:ext cx="3090863" cy="579437"/>
          </a:xfrm>
          <a:prstGeom prst="rect">
            <a:avLst/>
          </a:prstGeom>
          <a:noFill/>
          <a:ln w="9525">
            <a:noFill/>
            <a:miter lim="800000"/>
            <a:headEnd/>
            <a:tailEnd/>
          </a:ln>
        </p:spPr>
        <p:txBody>
          <a:bodyPr wrap="none" anchor="ctr">
            <a:spAutoFit/>
          </a:bodyPr>
          <a:lstStyle/>
          <a:p>
            <a:pPr algn="ctr" rtl="1"/>
            <a:r>
              <a:rPr lang="fa-IR" sz="3200">
                <a:latin typeface="Arial" charset="0"/>
                <a:cs typeface="Koodak" pitchFamily="2" charset="-78"/>
              </a:rPr>
              <a:t>1    1000 + 20000</a:t>
            </a:r>
            <a:endParaRPr lang="en-US" sz="3200">
              <a:latin typeface="Arial" charset="0"/>
              <a:cs typeface="Koodak" pitchFamily="2" charset="-78"/>
            </a:endParaRPr>
          </a:p>
        </p:txBody>
      </p:sp>
      <p:sp>
        <p:nvSpPr>
          <p:cNvPr id="50195" name="Line 19"/>
          <p:cNvSpPr>
            <a:spLocks noChangeShapeType="1"/>
          </p:cNvSpPr>
          <p:nvPr/>
        </p:nvSpPr>
        <p:spPr bwMode="auto">
          <a:xfrm>
            <a:off x="5651500" y="5229225"/>
            <a:ext cx="152400" cy="152400"/>
          </a:xfrm>
          <a:prstGeom prst="line">
            <a:avLst/>
          </a:prstGeom>
          <a:noFill/>
          <a:ln w="22225">
            <a:solidFill>
              <a:schemeClr val="tx1"/>
            </a:solidFill>
            <a:round/>
            <a:headEnd/>
            <a:tailEnd/>
          </a:ln>
        </p:spPr>
        <p:txBody>
          <a:bodyPr/>
          <a:lstStyle/>
          <a:p>
            <a:endParaRPr lang="en-US"/>
          </a:p>
        </p:txBody>
      </p:sp>
      <p:sp>
        <p:nvSpPr>
          <p:cNvPr id="50196" name="Line 20"/>
          <p:cNvSpPr>
            <a:spLocks noChangeShapeType="1"/>
          </p:cNvSpPr>
          <p:nvPr/>
        </p:nvSpPr>
        <p:spPr bwMode="auto">
          <a:xfrm flipV="1">
            <a:off x="5651500" y="5229225"/>
            <a:ext cx="152400" cy="152400"/>
          </a:xfrm>
          <a:prstGeom prst="line">
            <a:avLst/>
          </a:prstGeom>
          <a:noFill/>
          <a:ln w="22225">
            <a:solidFill>
              <a:schemeClr val="tx1"/>
            </a:solidFill>
            <a:round/>
            <a:headEnd/>
            <a:tailEnd/>
          </a:ln>
        </p:spPr>
        <p:txBody>
          <a:bodyPr/>
          <a:lstStyle/>
          <a:p>
            <a:endParaRPr lang="en-US"/>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ChangeArrowheads="1"/>
          </p:cNvSpPr>
          <p:nvPr/>
        </p:nvSpPr>
        <p:spPr bwMode="auto">
          <a:xfrm>
            <a:off x="966788" y="806450"/>
            <a:ext cx="7473950" cy="641350"/>
          </a:xfrm>
          <a:prstGeom prst="rect">
            <a:avLst/>
          </a:prstGeom>
          <a:noFill/>
          <a:ln w="9525">
            <a:noFill/>
            <a:miter lim="800000"/>
            <a:headEnd/>
            <a:tailEnd/>
          </a:ln>
          <a:effectLst/>
        </p:spPr>
        <p:txBody>
          <a:bodyPr wrap="none" anchor="ctr">
            <a:spAutoFit/>
          </a:bodyPr>
          <a:lstStyle/>
          <a:p>
            <a:pPr algn="justLow" rtl="1">
              <a:defRPr/>
            </a:pPr>
            <a:r>
              <a:rPr lang="ar-SA" sz="3600" b="1" dirty="0">
                <a:solidFill>
                  <a:schemeClr val="hlink"/>
                </a:solidFill>
                <a:effectLst>
                  <a:outerShdw blurRad="38100" dist="38100" dir="2700000" algn="tl">
                    <a:srgbClr val="000000"/>
                  </a:outerShdw>
                </a:effectLst>
                <a:cs typeface="Koodak" pitchFamily="2" charset="-78"/>
              </a:rPr>
              <a:t>مزاياي بورس اوراق بهادار از ديدگاه اقتصاد كلان</a:t>
            </a:r>
          </a:p>
        </p:txBody>
      </p:sp>
      <p:sp>
        <p:nvSpPr>
          <p:cNvPr id="9219" name="Rectangle 3"/>
          <p:cNvSpPr>
            <a:spLocks noChangeArrowheads="1"/>
          </p:cNvSpPr>
          <p:nvPr/>
        </p:nvSpPr>
        <p:spPr bwMode="auto">
          <a:xfrm>
            <a:off x="501650" y="2185462"/>
            <a:ext cx="8391525" cy="3785652"/>
          </a:xfrm>
          <a:prstGeom prst="rect">
            <a:avLst/>
          </a:prstGeom>
          <a:noFill/>
          <a:ln w="9525">
            <a:noFill/>
            <a:miter lim="800000"/>
            <a:headEnd/>
            <a:tailEnd/>
          </a:ln>
        </p:spPr>
        <p:txBody>
          <a:bodyPr anchor="ctr">
            <a:spAutoFit/>
          </a:bodyPr>
          <a:lstStyle/>
          <a:p>
            <a:pPr algn="just" rtl="1">
              <a:tabLst>
                <a:tab pos="457200" algn="l"/>
              </a:tabLst>
            </a:pPr>
            <a:r>
              <a:rPr lang="fa-IR" sz="2400" b="1" dirty="0">
                <a:solidFill>
                  <a:schemeClr val="accent1"/>
                </a:solidFill>
                <a:cs typeface="Koodak" pitchFamily="2" charset="-78"/>
              </a:rPr>
              <a:t>1)</a:t>
            </a:r>
            <a:r>
              <a:rPr lang="ar-SA" sz="2400" b="1" dirty="0">
                <a:solidFill>
                  <a:schemeClr val="accent1"/>
                </a:solidFill>
                <a:cs typeface="Koodak" pitchFamily="2" charset="-78"/>
              </a:rPr>
              <a:t>جمع</a:t>
            </a:r>
            <a:r>
              <a:rPr lang="ar-SA" sz="2400" b="1" dirty="0">
                <a:solidFill>
                  <a:schemeClr val="accent1"/>
                </a:solidFill>
              </a:rPr>
              <a:t>‌</a:t>
            </a:r>
            <a:r>
              <a:rPr lang="ar-SA" sz="2400" b="1" dirty="0">
                <a:solidFill>
                  <a:schemeClr val="accent1"/>
                </a:solidFill>
                <a:cs typeface="Koodak" pitchFamily="2" charset="-78"/>
              </a:rPr>
              <a:t>آوري سرمايه</a:t>
            </a:r>
            <a:r>
              <a:rPr lang="ar-SA" sz="2400" b="1" dirty="0">
                <a:solidFill>
                  <a:schemeClr val="accent1"/>
                </a:solidFill>
              </a:rPr>
              <a:t>‌</a:t>
            </a:r>
            <a:r>
              <a:rPr lang="ar-SA" sz="2400" b="1" dirty="0">
                <a:solidFill>
                  <a:schemeClr val="accent1"/>
                </a:solidFill>
                <a:cs typeface="Koodak" pitchFamily="2" charset="-78"/>
              </a:rPr>
              <a:t>هاي جزئي و پراكنده و انباشت آن براي تجهيز منابع مالي شركت</a:t>
            </a:r>
            <a:r>
              <a:rPr lang="ar-SA" sz="2400" b="1" dirty="0">
                <a:solidFill>
                  <a:schemeClr val="accent1"/>
                </a:solidFill>
              </a:rPr>
              <a:t>‌</a:t>
            </a:r>
            <a:r>
              <a:rPr lang="ar-SA" sz="2400" b="1" dirty="0">
                <a:solidFill>
                  <a:schemeClr val="accent1"/>
                </a:solidFill>
                <a:cs typeface="Koodak" pitchFamily="2" charset="-78"/>
              </a:rPr>
              <a:t>ها</a:t>
            </a:r>
            <a:endParaRPr lang="en-US" sz="2400" b="1" dirty="0">
              <a:solidFill>
                <a:schemeClr val="accent1"/>
              </a:solidFill>
              <a:cs typeface="Koodak" pitchFamily="2" charset="-78"/>
            </a:endParaRPr>
          </a:p>
          <a:p>
            <a:pPr algn="just" rtl="1">
              <a:tabLst>
                <a:tab pos="457200" algn="l"/>
              </a:tabLst>
            </a:pPr>
            <a:r>
              <a:rPr lang="fa-IR" sz="2400" b="1" dirty="0">
                <a:solidFill>
                  <a:schemeClr val="accent1"/>
                </a:solidFill>
                <a:cs typeface="Koodak" pitchFamily="2" charset="-78"/>
              </a:rPr>
              <a:t>2)</a:t>
            </a:r>
            <a:r>
              <a:rPr lang="ar-SA" sz="2400" b="1" dirty="0">
                <a:solidFill>
                  <a:schemeClr val="accent1"/>
                </a:solidFill>
                <a:cs typeface="Koodak" pitchFamily="2" charset="-78"/>
              </a:rPr>
              <a:t>بكار گيري پس</a:t>
            </a:r>
            <a:r>
              <a:rPr lang="ar-SA" sz="2400" b="1" dirty="0">
                <a:solidFill>
                  <a:schemeClr val="accent1"/>
                </a:solidFill>
              </a:rPr>
              <a:t>‌</a:t>
            </a:r>
            <a:r>
              <a:rPr lang="ar-SA" sz="2400" b="1" dirty="0">
                <a:solidFill>
                  <a:schemeClr val="accent1"/>
                </a:solidFill>
                <a:cs typeface="Koodak" pitchFamily="2" charset="-78"/>
              </a:rPr>
              <a:t>اندازهاي راكد در امر توليد و تأمين مالي دولت و موسسات</a:t>
            </a:r>
            <a:endParaRPr lang="en-US" sz="2400" b="1" dirty="0">
              <a:solidFill>
                <a:schemeClr val="accent1"/>
              </a:solidFill>
              <a:cs typeface="Koodak" pitchFamily="2" charset="-78"/>
            </a:endParaRPr>
          </a:p>
          <a:p>
            <a:pPr algn="just" rtl="1">
              <a:tabLst>
                <a:tab pos="457200" algn="l"/>
              </a:tabLst>
            </a:pPr>
            <a:r>
              <a:rPr lang="fa-IR" sz="2400" b="1" dirty="0">
                <a:solidFill>
                  <a:schemeClr val="accent1"/>
                </a:solidFill>
                <a:cs typeface="Koodak" pitchFamily="2" charset="-78"/>
              </a:rPr>
              <a:t>3)</a:t>
            </a:r>
            <a:r>
              <a:rPr lang="ar-SA" sz="2400" b="1" dirty="0">
                <a:solidFill>
                  <a:schemeClr val="accent1"/>
                </a:solidFill>
                <a:cs typeface="Koodak" pitchFamily="2" charset="-78"/>
              </a:rPr>
              <a:t>كنترل حجم پول، نقدينگي و تورم </a:t>
            </a:r>
            <a:endParaRPr lang="fa-IR" sz="2400" b="1" dirty="0">
              <a:solidFill>
                <a:schemeClr val="accent1"/>
              </a:solidFill>
              <a:cs typeface="Koodak" pitchFamily="2" charset="-78"/>
            </a:endParaRPr>
          </a:p>
          <a:p>
            <a:pPr algn="just" rtl="1">
              <a:tabLst>
                <a:tab pos="457200" algn="l"/>
              </a:tabLst>
            </a:pPr>
            <a:r>
              <a:rPr lang="fa-IR" sz="2400" b="1" dirty="0">
                <a:solidFill>
                  <a:schemeClr val="accent1"/>
                </a:solidFill>
                <a:cs typeface="Koodak" pitchFamily="2" charset="-78"/>
              </a:rPr>
              <a:t>4)</a:t>
            </a:r>
            <a:r>
              <a:rPr lang="ar-SA" sz="2400" b="1" dirty="0">
                <a:solidFill>
                  <a:schemeClr val="accent1"/>
                </a:solidFill>
                <a:cs typeface="Koodak" pitchFamily="2" charset="-78"/>
              </a:rPr>
              <a:t>بورس به مثابه بازار رقابت كامل (تعداد زياد خريدار و فروشنده، آزادي ورود و خروج از بازار، شفافيت اطلاعات و تخصيص مطلوب منابع)</a:t>
            </a:r>
            <a:endParaRPr lang="en-US" sz="2400" b="1" dirty="0">
              <a:solidFill>
                <a:schemeClr val="accent1"/>
              </a:solidFill>
              <a:cs typeface="Koodak" pitchFamily="2" charset="-78"/>
            </a:endParaRPr>
          </a:p>
          <a:p>
            <a:pPr algn="just" rtl="1">
              <a:tabLst>
                <a:tab pos="457200" algn="l"/>
              </a:tabLst>
            </a:pPr>
            <a:r>
              <a:rPr lang="fa-IR" sz="2400" b="1" dirty="0">
                <a:cs typeface="Koodak" pitchFamily="2" charset="-78"/>
              </a:rPr>
              <a:t>5)</a:t>
            </a:r>
            <a:r>
              <a:rPr lang="ar-SA" sz="2400" b="1" dirty="0">
                <a:cs typeface="Koodak" pitchFamily="2" charset="-78"/>
              </a:rPr>
              <a:t>رشد توليد ناخالص ملي، افزايش اشتغال و كمك به حفظ تعادل اقتصادي</a:t>
            </a:r>
            <a:endParaRPr lang="fa-IR" sz="2400" b="1" dirty="0">
              <a:cs typeface="Koodak" pitchFamily="2" charset="-78"/>
            </a:endParaRPr>
          </a:p>
          <a:p>
            <a:pPr algn="just" rtl="1">
              <a:tabLst>
                <a:tab pos="457200" algn="l"/>
              </a:tabLst>
            </a:pPr>
            <a:r>
              <a:rPr lang="ar-SA" sz="2400" b="1" dirty="0">
                <a:cs typeface="Koodak" pitchFamily="2" charset="-78"/>
              </a:rPr>
              <a:t> </a:t>
            </a:r>
            <a:r>
              <a:rPr lang="fa-IR" sz="2400" b="1" dirty="0">
                <a:cs typeface="Koodak" pitchFamily="2" charset="-78"/>
              </a:rPr>
              <a:t>6)</a:t>
            </a:r>
            <a:r>
              <a:rPr lang="ar-SA" sz="2400" b="1" dirty="0">
                <a:cs typeface="Koodak" pitchFamily="2" charset="-78"/>
              </a:rPr>
              <a:t>فراهم نمودن توزيع عادلانه ثروت از طريق گسترش مالكيت عمومي </a:t>
            </a:r>
            <a:endParaRPr lang="fa-IR" sz="2400" b="1" dirty="0">
              <a:cs typeface="Koodak" pitchFamily="2" charset="-78"/>
            </a:endParaRPr>
          </a:p>
          <a:p>
            <a:pPr algn="just" rtl="1">
              <a:tabLst>
                <a:tab pos="457200" algn="l"/>
              </a:tabLst>
            </a:pPr>
            <a:r>
              <a:rPr lang="ar-SA" sz="2400" b="1" dirty="0">
                <a:cs typeface="Koodak" pitchFamily="2" charset="-78"/>
              </a:rPr>
              <a:t>و ايجاد احساس مشاركت عمومي</a:t>
            </a:r>
            <a:endParaRPr lang="en-US" sz="2400" b="1" dirty="0">
              <a:cs typeface="Koodak" pitchFamily="2" charset="-78"/>
            </a:endParaRPr>
          </a:p>
          <a:p>
            <a:pPr algn="just" rtl="1">
              <a:tabLst>
                <a:tab pos="457200" algn="l"/>
              </a:tabLst>
            </a:pPr>
            <a:r>
              <a:rPr lang="fa-IR" sz="2400" b="1" dirty="0">
                <a:cs typeface="Koodak" pitchFamily="2" charset="-78"/>
              </a:rPr>
              <a:t>7)</a:t>
            </a:r>
            <a:r>
              <a:rPr lang="ar-SA" sz="2400" b="1" dirty="0">
                <a:cs typeface="Koodak" pitchFamily="2" charset="-78"/>
              </a:rPr>
              <a:t>افزايش درجه نقدينگي ثروت افراد</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4"/>
          <p:cNvSpPr>
            <a:spLocks noChangeArrowheads="1"/>
          </p:cNvSpPr>
          <p:nvPr/>
        </p:nvSpPr>
        <p:spPr bwMode="auto">
          <a:xfrm>
            <a:off x="914400" y="2679700"/>
            <a:ext cx="5486400" cy="0"/>
          </a:xfrm>
          <a:prstGeom prst="rect">
            <a:avLst/>
          </a:prstGeom>
          <a:solidFill>
            <a:srgbClr val="FFFFFF"/>
          </a:solidFill>
          <a:ln w="9525">
            <a:noFill/>
            <a:miter lim="800000"/>
            <a:headEnd/>
            <a:tailEnd/>
          </a:ln>
        </p:spPr>
        <p:txBody>
          <a:bodyPr wrap="none" anchor="ctr">
            <a:spAutoFit/>
          </a:bodyPr>
          <a:lstStyle/>
          <a:p>
            <a:endParaRPr lang="fa-IR"/>
          </a:p>
        </p:txBody>
      </p:sp>
      <p:sp>
        <p:nvSpPr>
          <p:cNvPr id="161837" name="Rectangle 45"/>
          <p:cNvSpPr>
            <a:spLocks noChangeArrowheads="1"/>
          </p:cNvSpPr>
          <p:nvPr/>
        </p:nvSpPr>
        <p:spPr bwMode="auto">
          <a:xfrm>
            <a:off x="3563938" y="908050"/>
            <a:ext cx="1423987" cy="641350"/>
          </a:xfrm>
          <a:prstGeom prst="rect">
            <a:avLst/>
          </a:prstGeom>
          <a:noFill/>
          <a:ln w="9525">
            <a:noFill/>
            <a:miter lim="800000"/>
            <a:headEnd/>
            <a:tailEnd/>
          </a:ln>
          <a:effectLst/>
        </p:spPr>
        <p:txBody>
          <a:bodyPr wrap="none">
            <a:spAutoFit/>
          </a:bodyPr>
          <a:lstStyle/>
          <a:p>
            <a:pPr algn="r" rtl="1">
              <a:defRPr/>
            </a:pPr>
            <a:r>
              <a:rPr lang="ar-SA" sz="3600" b="1">
                <a:solidFill>
                  <a:schemeClr val="hlink"/>
                </a:solidFill>
                <a:effectLst>
                  <a:outerShdw blurRad="38100" dist="38100" dir="2700000" algn="tl">
                    <a:srgbClr val="000000"/>
                  </a:outerShdw>
                </a:effectLst>
                <a:cs typeface="Yagut" pitchFamily="2" charset="-78"/>
              </a:rPr>
              <a:t>شاخص</a:t>
            </a:r>
          </a:p>
        </p:txBody>
      </p:sp>
      <p:graphicFrame>
        <p:nvGraphicFramePr>
          <p:cNvPr id="161906" name="Group 114"/>
          <p:cNvGraphicFramePr>
            <a:graphicFrameLocks noGrp="1"/>
          </p:cNvGraphicFramePr>
          <p:nvPr/>
        </p:nvGraphicFramePr>
        <p:xfrm>
          <a:off x="827088" y="2060575"/>
          <a:ext cx="7689850" cy="4206240"/>
        </p:xfrm>
        <a:graphic>
          <a:graphicData uri="http://schemas.openxmlformats.org/drawingml/2006/table">
            <a:tbl>
              <a:tblPr rtl="1"/>
              <a:tblGrid>
                <a:gridCol w="7689850"/>
              </a:tblGrid>
              <a:tr h="2160588">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2000" b="1" i="0" u="none" strike="noStrike" cap="none" normalizeH="0" baseline="0" smtClean="0">
                          <a:ln>
                            <a:noFill/>
                          </a:ln>
                          <a:solidFill>
                            <a:schemeClr val="folHlink"/>
                          </a:solidFill>
                          <a:effectLst>
                            <a:outerShdw blurRad="38100" dist="38100" dir="2700000" algn="tl">
                              <a:srgbClr val="000000"/>
                            </a:outerShdw>
                          </a:effectLst>
                          <a:latin typeface="Tahoma" pitchFamily="34" charset="0"/>
                          <a:ea typeface="Times New Roman" pitchFamily="18" charset="0"/>
                          <a:cs typeface="Koodak" pitchFamily="2" charset="-78"/>
                        </a:rPr>
                        <a:t>شاخص</a:t>
                      </a:r>
                      <a:r>
                        <a:rPr kumimoji="0" lang="fa-IR" sz="2000" b="1" i="0" u="none" strike="noStrike" cap="none" normalizeH="0" baseline="0" smtClean="0">
                          <a:ln>
                            <a:noFill/>
                          </a:ln>
                          <a:solidFill>
                            <a:schemeClr val="hlink"/>
                          </a:solidFill>
                          <a:effectLst>
                            <a:outerShdw blurRad="38100" dist="38100" dir="2700000" algn="tl">
                              <a:srgbClr val="000000"/>
                            </a:outerShdw>
                          </a:effectLst>
                          <a:latin typeface="Tahoma" pitchFamily="34" charset="0"/>
                          <a:ea typeface="Times New Roman" pitchFamily="18" charset="0"/>
                          <a:cs typeface="Koodak" pitchFamily="2" charset="-78"/>
                        </a:rPr>
                        <a:t> </a:t>
                      </a:r>
                      <a:r>
                        <a:rPr kumimoji="0" lang="fa-IR" sz="2000" b="1" i="0" u="none" strike="noStrike" cap="none" normalizeH="0" baseline="0" smtClean="0">
                          <a:ln>
                            <a:noFill/>
                          </a:ln>
                          <a:solidFill>
                            <a:schemeClr val="folHlink"/>
                          </a:solidFill>
                          <a:effectLst>
                            <a:outerShdw blurRad="38100" dist="38100" dir="2700000" algn="tl">
                              <a:srgbClr val="000000"/>
                            </a:outerShdw>
                          </a:effectLst>
                          <a:latin typeface="Tahoma" pitchFamily="34" charset="0"/>
                          <a:ea typeface="Times New Roman" pitchFamily="18" charset="0"/>
                          <a:cs typeface="Koodak" pitchFamily="2" charset="-78"/>
                        </a:rPr>
                        <a:t>تغييرات ايجادشده در متغيرهاي معيني را در طول يک دوره بررسي مي کند .</a:t>
                      </a:r>
                    </a:p>
                    <a:p>
                      <a:pPr marL="0" marR="0" lvl="0" indent="0" algn="r" defTabSz="914400" rtl="1" eaLnBrk="1" fontAlgn="base" latinLnBrk="0" hangingPunct="1">
                        <a:lnSpc>
                          <a:spcPct val="100000"/>
                        </a:lnSpc>
                        <a:spcBef>
                          <a:spcPct val="0"/>
                        </a:spcBef>
                        <a:spcAft>
                          <a:spcPct val="0"/>
                        </a:spcAft>
                        <a:buClrTx/>
                        <a:buSzTx/>
                        <a:buFontTx/>
                        <a:buNone/>
                        <a:tabLst/>
                      </a:pPr>
                      <a:endParaRPr kumimoji="0" lang="fa-IR" sz="2000" b="1" i="0" u="none" strike="noStrike" cap="none" normalizeH="0" baseline="0" smtClean="0">
                        <a:ln>
                          <a:noFill/>
                        </a:ln>
                        <a:solidFill>
                          <a:schemeClr val="folHlink"/>
                        </a:solidFill>
                        <a:effectLst>
                          <a:outerShdw blurRad="38100" dist="38100" dir="2700000" algn="tl">
                            <a:srgbClr val="000000"/>
                          </a:outerShdw>
                        </a:effectLst>
                        <a:latin typeface="Tahoma" pitchFamily="34" charset="0"/>
                        <a:ea typeface="Times New Roman" pitchFamily="18" charset="0"/>
                        <a:cs typeface="Koodak"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r>
                        <a:rPr kumimoji="0" lang="fa-IR" sz="2000" b="1" i="0" u="none" strike="noStrike" cap="none" normalizeH="0" baseline="0" smtClean="0">
                          <a:ln>
                            <a:noFill/>
                          </a:ln>
                          <a:solidFill>
                            <a:schemeClr val="folHlink"/>
                          </a:solidFill>
                          <a:effectLst>
                            <a:outerShdw blurRad="38100" dist="38100" dir="2700000" algn="tl">
                              <a:srgbClr val="000000"/>
                            </a:outerShdw>
                          </a:effectLst>
                          <a:latin typeface="Tahoma" pitchFamily="34" charset="0"/>
                          <a:ea typeface="Times New Roman" pitchFamily="18" charset="0"/>
                          <a:cs typeface="Koodak" pitchFamily="2" charset="-78"/>
                        </a:rPr>
                        <a:t>شاخص هاي مهم بازار بورس ايران عبارتند از :</a:t>
                      </a:r>
                    </a:p>
                    <a:p>
                      <a:pPr marL="0" marR="0" lvl="0" indent="0" algn="r" defTabSz="914400" rtl="1" eaLnBrk="1" fontAlgn="base" latinLnBrk="0" hangingPunct="1">
                        <a:lnSpc>
                          <a:spcPct val="100000"/>
                        </a:lnSpc>
                        <a:spcBef>
                          <a:spcPct val="0"/>
                        </a:spcBef>
                        <a:spcAft>
                          <a:spcPct val="0"/>
                        </a:spcAft>
                        <a:buClrTx/>
                        <a:buSzTx/>
                        <a:buFontTx/>
                        <a:buNone/>
                        <a:tabLst/>
                      </a:pPr>
                      <a:r>
                        <a:rPr kumimoji="0" lang="ar-SA" sz="2000" b="1" i="0" u="none" strike="noStrike" cap="none" normalizeH="0" baseline="0" smtClean="0">
                          <a:ln>
                            <a:noFill/>
                          </a:ln>
                          <a:solidFill>
                            <a:schemeClr val="folHlink"/>
                          </a:solidFill>
                          <a:effectLst>
                            <a:outerShdw blurRad="38100" dist="38100" dir="2700000" algn="tl">
                              <a:srgbClr val="000000"/>
                            </a:outerShdw>
                          </a:effectLst>
                          <a:latin typeface="Tahoma" pitchFamily="34" charset="0"/>
                          <a:ea typeface="Times New Roman" pitchFamily="18" charset="0"/>
                          <a:cs typeface="Koodak" pitchFamily="2" charset="-78"/>
                        </a:rPr>
                        <a:t>شاخص كل</a:t>
                      </a:r>
                      <a:r>
                        <a:rPr kumimoji="0" lang="fa-IR" sz="2000" b="1" i="0" u="none" strike="noStrike" cap="none" normalizeH="0" baseline="0" smtClean="0">
                          <a:ln>
                            <a:noFill/>
                          </a:ln>
                          <a:solidFill>
                            <a:schemeClr val="folHlink"/>
                          </a:solidFill>
                          <a:effectLst>
                            <a:outerShdw blurRad="38100" dist="38100" dir="2700000" algn="tl">
                              <a:srgbClr val="000000"/>
                            </a:outerShdw>
                          </a:effectLst>
                          <a:latin typeface="Tahoma" pitchFamily="34" charset="0"/>
                          <a:ea typeface="Times New Roman" pitchFamily="18" charset="0"/>
                          <a:cs typeface="Koodak" pitchFamily="2" charset="-78"/>
                        </a:rPr>
                        <a:t> ،</a:t>
                      </a:r>
                      <a:r>
                        <a:rPr kumimoji="0" lang="ar-SA" sz="2000" b="1" i="0" u="none" strike="noStrike" cap="none" normalizeH="0" baseline="0" smtClean="0">
                          <a:ln>
                            <a:noFill/>
                          </a:ln>
                          <a:solidFill>
                            <a:schemeClr val="folHlink"/>
                          </a:solidFill>
                          <a:effectLst>
                            <a:outerShdw blurRad="38100" dist="38100" dir="2700000" algn="tl">
                              <a:srgbClr val="000000"/>
                            </a:outerShdw>
                          </a:effectLst>
                          <a:latin typeface="Tahoma" pitchFamily="34" charset="0"/>
                          <a:ea typeface="Times New Roman" pitchFamily="18" charset="0"/>
                          <a:cs typeface="Koodak" pitchFamily="2" charset="-78"/>
                        </a:rPr>
                        <a:t>شاخص كل تالار اصلي</a:t>
                      </a:r>
                      <a:r>
                        <a:rPr kumimoji="0" lang="fa-IR" sz="2000" b="1" i="0" u="none" strike="noStrike" cap="none" normalizeH="0" baseline="0" smtClean="0">
                          <a:ln>
                            <a:noFill/>
                          </a:ln>
                          <a:solidFill>
                            <a:schemeClr val="folHlink"/>
                          </a:solidFill>
                          <a:effectLst>
                            <a:outerShdw blurRad="38100" dist="38100" dir="2700000" algn="tl">
                              <a:srgbClr val="000000"/>
                            </a:outerShdw>
                          </a:effectLst>
                          <a:latin typeface="Tahoma" pitchFamily="34" charset="0"/>
                          <a:ea typeface="Times New Roman" pitchFamily="18" charset="0"/>
                          <a:cs typeface="Koodak" pitchFamily="2" charset="-78"/>
                        </a:rPr>
                        <a:t>،</a:t>
                      </a:r>
                      <a:r>
                        <a:rPr kumimoji="0" lang="ar-SA" sz="2000" b="1" i="0" u="none" strike="noStrike" cap="none" normalizeH="0" baseline="0" smtClean="0">
                          <a:ln>
                            <a:noFill/>
                          </a:ln>
                          <a:solidFill>
                            <a:schemeClr val="folHlink"/>
                          </a:solidFill>
                          <a:effectLst>
                            <a:outerShdw blurRad="38100" dist="38100" dir="2700000" algn="tl">
                              <a:srgbClr val="000000"/>
                            </a:outerShdw>
                          </a:effectLst>
                          <a:latin typeface="Tahoma" pitchFamily="34" charset="0"/>
                          <a:ea typeface="Times New Roman" pitchFamily="18" charset="0"/>
                          <a:cs typeface="Koodak" pitchFamily="2" charset="-78"/>
                        </a:rPr>
                        <a:t> شاخص كل تالار فرعي </a:t>
                      </a:r>
                      <a:r>
                        <a:rPr kumimoji="0" lang="fa-IR" sz="2000" b="1" i="0" u="none" strike="noStrike" cap="none" normalizeH="0" baseline="0" smtClean="0">
                          <a:ln>
                            <a:noFill/>
                          </a:ln>
                          <a:solidFill>
                            <a:schemeClr val="folHlink"/>
                          </a:solidFill>
                          <a:effectLst>
                            <a:outerShdw blurRad="38100" dist="38100" dir="2700000" algn="tl">
                              <a:srgbClr val="000000"/>
                            </a:outerShdw>
                          </a:effectLst>
                          <a:latin typeface="Tahoma" pitchFamily="34" charset="0"/>
                          <a:ea typeface="Times New Roman" pitchFamily="18" charset="0"/>
                          <a:cs typeface="Koodak" pitchFamily="2" charset="-78"/>
                        </a:rPr>
                        <a:t>، </a:t>
                      </a:r>
                      <a:r>
                        <a:rPr kumimoji="0" lang="ar-SA" sz="2000" b="1" i="0" u="none" strike="noStrike" cap="none" normalizeH="0" baseline="0" smtClean="0">
                          <a:ln>
                            <a:noFill/>
                          </a:ln>
                          <a:solidFill>
                            <a:schemeClr val="folHlink"/>
                          </a:solidFill>
                          <a:effectLst>
                            <a:outerShdw blurRad="38100" dist="38100" dir="2700000" algn="tl">
                              <a:srgbClr val="000000"/>
                            </a:outerShdw>
                          </a:effectLst>
                          <a:latin typeface="Tahoma" pitchFamily="34" charset="0"/>
                          <a:ea typeface="Times New Roman" pitchFamily="18" charset="0"/>
                          <a:cs typeface="Koodak" pitchFamily="2" charset="-78"/>
                        </a:rPr>
                        <a:t>شاخص بازده نقدي</a:t>
                      </a:r>
                      <a:r>
                        <a:rPr kumimoji="0" lang="fa-IR" sz="2000" b="1" i="0" u="none" strike="noStrike" cap="none" normalizeH="0" baseline="0" smtClean="0">
                          <a:ln>
                            <a:noFill/>
                          </a:ln>
                          <a:solidFill>
                            <a:schemeClr val="folHlink"/>
                          </a:solidFill>
                          <a:effectLst>
                            <a:outerShdw blurRad="38100" dist="38100" dir="2700000" algn="tl">
                              <a:srgbClr val="000000"/>
                            </a:outerShdw>
                          </a:effectLst>
                          <a:latin typeface="Tahoma" pitchFamily="34" charset="0"/>
                          <a:ea typeface="Times New Roman" pitchFamily="18" charset="0"/>
                          <a:cs typeface="Koodak" pitchFamily="2" charset="-78"/>
                        </a:rPr>
                        <a:t>، </a:t>
                      </a:r>
                      <a:r>
                        <a:rPr kumimoji="0" lang="ar-SA" sz="2000" b="1" i="0" u="none" strike="noStrike" cap="none" normalizeH="0" baseline="0" smtClean="0">
                          <a:ln>
                            <a:noFill/>
                          </a:ln>
                          <a:solidFill>
                            <a:schemeClr val="folHlink"/>
                          </a:solidFill>
                          <a:effectLst>
                            <a:outerShdw blurRad="38100" dist="38100" dir="2700000" algn="tl">
                              <a:srgbClr val="000000"/>
                            </a:outerShdw>
                          </a:effectLst>
                          <a:latin typeface="Tahoma" pitchFamily="34" charset="0"/>
                          <a:ea typeface="Times New Roman" pitchFamily="18" charset="0"/>
                          <a:cs typeface="Koodak" pitchFamily="2" charset="-78"/>
                        </a:rPr>
                        <a:t>شاخص بازده نقدي و قيمت</a:t>
                      </a:r>
                      <a:r>
                        <a:rPr kumimoji="0" lang="fa-IR" sz="2000" b="1" i="0" u="none" strike="noStrike" cap="none" normalizeH="0" baseline="0" smtClean="0">
                          <a:ln>
                            <a:noFill/>
                          </a:ln>
                          <a:solidFill>
                            <a:schemeClr val="folHlink"/>
                          </a:solidFill>
                          <a:effectLst>
                            <a:outerShdw blurRad="38100" dist="38100" dir="2700000" algn="tl">
                              <a:srgbClr val="000000"/>
                            </a:outerShdw>
                          </a:effectLst>
                          <a:latin typeface="Tahoma" pitchFamily="34" charset="0"/>
                          <a:ea typeface="Times New Roman" pitchFamily="18" charset="0"/>
                          <a:cs typeface="Koodak" pitchFamily="2" charset="-78"/>
                        </a:rPr>
                        <a:t> ، </a:t>
                      </a:r>
                      <a:r>
                        <a:rPr kumimoji="0" lang="ar-SA" sz="2000" b="1" i="0" u="none" strike="noStrike" cap="none" normalizeH="0" baseline="0" smtClean="0">
                          <a:ln>
                            <a:noFill/>
                          </a:ln>
                          <a:solidFill>
                            <a:schemeClr val="folHlink"/>
                          </a:solidFill>
                          <a:effectLst>
                            <a:outerShdw blurRad="38100" dist="38100" dir="2700000" algn="tl">
                              <a:srgbClr val="000000"/>
                            </a:outerShdw>
                          </a:effectLst>
                          <a:latin typeface="Tahoma" pitchFamily="34" charset="0"/>
                          <a:ea typeface="Times New Roman" pitchFamily="18" charset="0"/>
                          <a:cs typeface="Koodak" pitchFamily="2" charset="-78"/>
                        </a:rPr>
                        <a:t>شاخص صنعت</a:t>
                      </a:r>
                      <a:endParaRPr kumimoji="0" lang="ar-SA" sz="2000" b="1" i="0" u="none" strike="noStrike" cap="none" normalizeH="0" baseline="0" smtClean="0">
                        <a:ln>
                          <a:noFill/>
                        </a:ln>
                        <a:solidFill>
                          <a:schemeClr val="folHlink"/>
                        </a:solidFill>
                        <a:effectLst>
                          <a:outerShdw blurRad="38100" dist="38100" dir="2700000" algn="tl">
                            <a:srgbClr val="000000"/>
                          </a:outerShdw>
                        </a:effectLst>
                        <a:latin typeface="Arial" pitchFamily="34" charset="0"/>
                        <a:ea typeface="Times New Roman" pitchFamily="18" charset="0"/>
                        <a:cs typeface="Koodak"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endParaRPr kumimoji="0" lang="ar-SA" sz="2000" b="1" i="0" u="none" strike="noStrike" cap="none" normalizeH="0" baseline="0" smtClean="0">
                        <a:ln>
                          <a:noFill/>
                        </a:ln>
                        <a:solidFill>
                          <a:schemeClr val="folHlink"/>
                        </a:solidFill>
                        <a:effectLst>
                          <a:outerShdw blurRad="38100" dist="38100" dir="2700000" algn="tl">
                            <a:srgbClr val="000000"/>
                          </a:outerShdw>
                        </a:effectLst>
                        <a:latin typeface="Arial" pitchFamily="34" charset="0"/>
                        <a:ea typeface="Times New Roman" pitchFamily="18" charset="0"/>
                        <a:cs typeface="Koodak"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r>
                        <a:rPr kumimoji="0" lang="fa-IR" sz="2000" b="1" i="0" u="none" strike="noStrike" cap="none" normalizeH="0" baseline="0" smtClean="0">
                          <a:ln>
                            <a:noFill/>
                          </a:ln>
                          <a:solidFill>
                            <a:schemeClr val="folHlink"/>
                          </a:solidFill>
                          <a:effectLst>
                            <a:outerShdw blurRad="38100" dist="38100" dir="2700000" algn="tl">
                              <a:srgbClr val="000000"/>
                            </a:outerShdw>
                          </a:effectLst>
                          <a:latin typeface="Arial" pitchFamily="34" charset="0"/>
                          <a:ea typeface="Times New Roman" pitchFamily="18" charset="0"/>
                          <a:cs typeface="Koodak" pitchFamily="2" charset="-78"/>
                        </a:rPr>
                        <a:t>شاخص کل از فرمول زير محاسبه مي شود :</a:t>
                      </a:r>
                      <a:endParaRPr kumimoji="0" lang="ar-SA" sz="2000" b="1" i="0" u="none" strike="noStrike" cap="none" normalizeH="0" baseline="0" smtClean="0">
                        <a:ln>
                          <a:noFill/>
                        </a:ln>
                        <a:solidFill>
                          <a:schemeClr val="folHlink"/>
                        </a:solidFill>
                        <a:effectLst>
                          <a:outerShdw blurRad="38100" dist="38100" dir="2700000" algn="tl">
                            <a:srgbClr val="000000"/>
                          </a:outerShdw>
                        </a:effectLst>
                        <a:latin typeface="Arial" pitchFamily="34" charset="0"/>
                        <a:ea typeface="Times New Roman" pitchFamily="18" charset="0"/>
                        <a:cs typeface="Koodak" pitchFamily="2" charset="-78"/>
                      </a:endParaRPr>
                    </a:p>
                  </a:txBody>
                  <a:tcPr anchor="ctr" horzOverflow="overflow">
                    <a:lnL cap="flat">
                      <a:noFill/>
                    </a:lnL>
                    <a:lnR cap="flat">
                      <a:noFill/>
                    </a:lnR>
                    <a:lnT cap="flat">
                      <a:noFill/>
                    </a:lnT>
                    <a:lnB>
                      <a:noFill/>
                    </a:lnB>
                    <a:lnTlToBr>
                      <a:noFill/>
                    </a:lnTlToBr>
                    <a:lnBlToTr>
                      <a:noFill/>
                    </a:lnBlToTr>
                    <a:noFill/>
                  </a:tcPr>
                </a:tc>
              </a:tr>
              <a:tr h="169863">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a-IR" sz="2000" b="1" i="0" u="none" strike="noStrike" cap="none" normalizeH="0" baseline="0" smtClean="0">
                        <a:ln>
                          <a:noFill/>
                        </a:ln>
                        <a:solidFill>
                          <a:schemeClr val="folHlink"/>
                        </a:solidFill>
                        <a:effectLst>
                          <a:outerShdw blurRad="38100" dist="38100" dir="2700000" algn="tl">
                            <a:srgbClr val="000000"/>
                          </a:outerShdw>
                        </a:effectLst>
                        <a:latin typeface="Arial" pitchFamily="34" charset="0"/>
                        <a:cs typeface="Yagut" pitchFamily="2" charset="-78"/>
                      </a:endParaRPr>
                    </a:p>
                  </a:txBody>
                  <a:tcPr anchor="ctr" horzOverflow="overflow">
                    <a:lnL cap="flat">
                      <a:noFill/>
                    </a:lnL>
                    <a:lnR cap="flat">
                      <a:noFill/>
                    </a:lnR>
                    <a:lnT>
                      <a:noFill/>
                    </a:lnT>
                    <a:lnB>
                      <a:noFill/>
                    </a:lnB>
                    <a:lnTlToBr>
                      <a:noFill/>
                    </a:lnTlToBr>
                    <a:lnBlToTr>
                      <a:noFill/>
                    </a:lnBlToTr>
                    <a:noFill/>
                  </a:tcPr>
                </a:tc>
              </a:tr>
              <a:tr h="17145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a-IR" sz="2000" b="1" i="0" u="none" strike="noStrike" cap="none" normalizeH="0" baseline="0" smtClean="0">
                        <a:ln>
                          <a:noFill/>
                        </a:ln>
                        <a:solidFill>
                          <a:schemeClr val="folHlink"/>
                        </a:solidFill>
                        <a:effectLst>
                          <a:outerShdw blurRad="38100" dist="38100" dir="2700000" algn="tl">
                            <a:srgbClr val="000000"/>
                          </a:outerShdw>
                        </a:effectLst>
                        <a:latin typeface="Arial" pitchFamily="34" charset="0"/>
                        <a:cs typeface="Yagut" pitchFamily="2" charset="-78"/>
                      </a:endParaRPr>
                    </a:p>
                  </a:txBody>
                  <a:tcPr anchor="ctr" horzOverflow="overflow">
                    <a:lnL cap="flat">
                      <a:noFill/>
                    </a:lnL>
                    <a:lnR cap="flat">
                      <a:noFill/>
                    </a:lnR>
                    <a:lnT>
                      <a:noFill/>
                    </a:lnT>
                    <a:lnB>
                      <a:noFill/>
                    </a:lnB>
                    <a:lnTlToBr>
                      <a:noFill/>
                    </a:lnTlToBr>
                    <a:lnBlToTr>
                      <a:noFill/>
                    </a:lnBlToTr>
                    <a:noFill/>
                  </a:tcPr>
                </a:tc>
              </a:tr>
              <a:tr h="169863">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a-IR" sz="2000" b="1" i="0" u="none" strike="noStrike" cap="none" normalizeH="0" baseline="0" smtClean="0">
                        <a:ln>
                          <a:noFill/>
                        </a:ln>
                        <a:solidFill>
                          <a:schemeClr val="folHlink"/>
                        </a:solidFill>
                        <a:effectLst>
                          <a:outerShdw blurRad="38100" dist="38100" dir="2700000" algn="tl">
                            <a:srgbClr val="000000"/>
                          </a:outerShdw>
                        </a:effectLst>
                        <a:latin typeface="Arial" pitchFamily="34" charset="0"/>
                        <a:cs typeface="Yagut" pitchFamily="2" charset="-78"/>
                      </a:endParaRPr>
                    </a:p>
                  </a:txBody>
                  <a:tcPr anchor="ctr" horzOverflow="overflow">
                    <a:lnL cap="flat">
                      <a:noFill/>
                    </a:lnL>
                    <a:lnR cap="flat">
                      <a:noFill/>
                    </a:lnR>
                    <a:lnT>
                      <a:noFill/>
                    </a:lnT>
                    <a:lnB>
                      <a:noFill/>
                    </a:lnB>
                    <a:lnTlToBr>
                      <a:noFill/>
                    </a:lnTlToBr>
                    <a:lnBlToTr>
                      <a:noFill/>
                    </a:lnBlToTr>
                    <a:noFill/>
                  </a:tcPr>
                </a:tc>
              </a:tr>
              <a:tr h="17145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a-IR" sz="2000" b="1" i="0" u="none" strike="noStrike" cap="none" normalizeH="0" baseline="0" smtClean="0">
                        <a:ln>
                          <a:noFill/>
                        </a:ln>
                        <a:solidFill>
                          <a:schemeClr val="folHlink"/>
                        </a:solidFill>
                        <a:effectLst>
                          <a:outerShdw blurRad="38100" dist="38100" dir="2700000" algn="tl">
                            <a:srgbClr val="000000"/>
                          </a:outerShdw>
                        </a:effectLst>
                        <a:latin typeface="Arial" pitchFamily="34" charset="0"/>
                        <a:cs typeface="Yagut" pitchFamily="2" charset="-78"/>
                      </a:endParaRPr>
                    </a:p>
                  </a:txBody>
                  <a:tcPr anchor="ctr" horzOverflow="overflow">
                    <a:lnL cap="flat">
                      <a:noFill/>
                    </a:lnL>
                    <a:lnR cap="flat">
                      <a:noFill/>
                    </a:lnR>
                    <a:lnT>
                      <a:noFill/>
                    </a:lnT>
                    <a:lnB>
                      <a:noFill/>
                    </a:lnB>
                    <a:lnTlToBr>
                      <a:noFill/>
                    </a:lnTlToBr>
                    <a:lnBlToTr>
                      <a:noFill/>
                    </a:lnBlToTr>
                    <a:noFill/>
                  </a:tcPr>
                </a:tc>
              </a:tr>
              <a:tr h="169863">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a-IR" sz="2000" b="1" i="0" u="none" strike="noStrike" cap="none" normalizeH="0" baseline="0" smtClean="0">
                        <a:ln>
                          <a:noFill/>
                        </a:ln>
                        <a:solidFill>
                          <a:schemeClr val="folHlink"/>
                        </a:solidFill>
                        <a:effectLst>
                          <a:outerShdw blurRad="38100" dist="38100" dir="2700000" algn="tl">
                            <a:srgbClr val="000000"/>
                          </a:outerShdw>
                        </a:effectLst>
                        <a:latin typeface="Arial" pitchFamily="34" charset="0"/>
                        <a:cs typeface="Yagut" pitchFamily="2" charset="-78"/>
                      </a:endParaRPr>
                    </a:p>
                  </a:txBody>
                  <a:tcPr anchor="ctr" horzOverflow="overflow">
                    <a:lnL cap="flat">
                      <a:noFill/>
                    </a:lnL>
                    <a:lnR cap="flat">
                      <a:noFill/>
                    </a:lnR>
                    <a:lnT>
                      <a:noFill/>
                    </a:lnT>
                    <a:lnB cap="flat">
                      <a:noFill/>
                    </a:lnB>
                    <a:lnTlToBr>
                      <a:noFill/>
                    </a:lnTlToBr>
                    <a:lnBlToTr>
                      <a:noFill/>
                    </a:lnBlToTr>
                    <a:noFill/>
                  </a:tcPr>
                </a:tc>
              </a:tr>
            </a:tbl>
          </a:graphicData>
        </a:graphic>
      </p:graphicFrame>
      <p:graphicFrame>
        <p:nvGraphicFramePr>
          <p:cNvPr id="161905" name="Group 113"/>
          <p:cNvGraphicFramePr>
            <a:graphicFrameLocks noGrp="1"/>
          </p:cNvGraphicFramePr>
          <p:nvPr/>
        </p:nvGraphicFramePr>
        <p:xfrm>
          <a:off x="5653088" y="4797425"/>
          <a:ext cx="3167062" cy="2987040"/>
        </p:xfrm>
        <a:graphic>
          <a:graphicData uri="http://schemas.openxmlformats.org/drawingml/2006/table">
            <a:tbl>
              <a:tblPr rtl="1"/>
              <a:tblGrid>
                <a:gridCol w="3167062"/>
              </a:tblGrid>
              <a:tr h="165100">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000" b="1" i="0" u="none" strike="noStrike" cap="none" normalizeH="0" baseline="0" smtClean="0">
                          <a:ln>
                            <a:noFill/>
                          </a:ln>
                          <a:solidFill>
                            <a:schemeClr val="folHlink"/>
                          </a:solidFill>
                          <a:effectLst>
                            <a:outerShdw blurRad="38100" dist="38100" dir="2700000" algn="tl">
                              <a:srgbClr val="000000"/>
                            </a:outerShdw>
                          </a:effectLst>
                          <a:latin typeface="Tahoma" pitchFamily="34" charset="0"/>
                          <a:ea typeface="Times New Roman" pitchFamily="18" charset="0"/>
                          <a:cs typeface="Koodak" pitchFamily="2" charset="-78"/>
                        </a:rPr>
                        <a:t>شاخص كل</a:t>
                      </a:r>
                      <a:r>
                        <a:rPr kumimoji="0" lang="fa-IR" sz="2000" b="1" i="0" u="none" strike="noStrike" cap="none" normalizeH="0" baseline="0" smtClean="0">
                          <a:ln>
                            <a:noFill/>
                          </a:ln>
                          <a:solidFill>
                            <a:schemeClr val="folHlink"/>
                          </a:solidFill>
                          <a:effectLst>
                            <a:outerShdw blurRad="38100" dist="38100" dir="2700000" algn="tl">
                              <a:srgbClr val="000000"/>
                            </a:outerShdw>
                          </a:effectLst>
                          <a:latin typeface="Tahoma" pitchFamily="34" charset="0"/>
                          <a:ea typeface="Times New Roman" pitchFamily="18" charset="0"/>
                          <a:cs typeface="Koodak" pitchFamily="2" charset="-78"/>
                        </a:rPr>
                        <a:t> قيمت</a:t>
                      </a:r>
                      <a:r>
                        <a:rPr kumimoji="0" lang="en-US" sz="2000" b="1" i="0" u="none" strike="noStrike" cap="none" normalizeH="0" baseline="0" smtClean="0">
                          <a:ln>
                            <a:noFill/>
                          </a:ln>
                          <a:solidFill>
                            <a:schemeClr val="folHlink"/>
                          </a:solidFill>
                          <a:effectLst>
                            <a:outerShdw blurRad="38100" dist="38100" dir="2700000" algn="tl">
                              <a:srgbClr val="000000"/>
                            </a:outerShdw>
                          </a:effectLst>
                          <a:latin typeface="Tahoma" pitchFamily="34" charset="0"/>
                          <a:ea typeface="Times New Roman" pitchFamily="18" charset="0"/>
                          <a:cs typeface="Koodak" pitchFamily="2" charset="-78"/>
                        </a:rPr>
                        <a:t>(TEPIX)</a:t>
                      </a:r>
                      <a:r>
                        <a:rPr kumimoji="0" lang="fa-IR" sz="2000" b="1" i="0" u="none" strike="noStrike" cap="none" normalizeH="0" baseline="0" smtClean="0">
                          <a:ln>
                            <a:noFill/>
                          </a:ln>
                          <a:solidFill>
                            <a:schemeClr val="folHlink"/>
                          </a:solidFill>
                          <a:effectLst>
                            <a:outerShdw blurRad="38100" dist="38100" dir="2700000" algn="tl">
                              <a:srgbClr val="000000"/>
                            </a:outerShdw>
                          </a:effectLst>
                          <a:latin typeface="Tahoma" pitchFamily="34" charset="0"/>
                          <a:ea typeface="Times New Roman" pitchFamily="18" charset="0"/>
                          <a:cs typeface="Koodak" pitchFamily="2" charset="-78"/>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a-IR" sz="2000" b="1" i="0" u="none" strike="noStrike" cap="none" normalizeH="0" baseline="0" smtClean="0">
                        <a:ln>
                          <a:noFill/>
                        </a:ln>
                        <a:solidFill>
                          <a:schemeClr val="folHlink"/>
                        </a:solidFill>
                        <a:effectLst>
                          <a:outerShdw blurRad="38100" dist="38100" dir="2700000" algn="tl">
                            <a:srgbClr val="000000"/>
                          </a:outerShdw>
                        </a:effectLst>
                        <a:latin typeface="Tahoma" pitchFamily="34" charset="0"/>
                        <a:ea typeface="Times New Roman" pitchFamily="18" charset="0"/>
                        <a:cs typeface="Koodak" pitchFamily="2" charset="-7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ar-SA" sz="2000" b="1" i="0" u="none" strike="noStrike" cap="none" normalizeH="0" baseline="0" smtClean="0">
                        <a:ln>
                          <a:noFill/>
                        </a:ln>
                        <a:solidFill>
                          <a:schemeClr val="folHlink"/>
                        </a:solidFill>
                        <a:effectLst>
                          <a:outerShdw blurRad="38100" dist="38100" dir="2700000" algn="tl">
                            <a:srgbClr val="000000"/>
                          </a:outerShdw>
                        </a:effectLst>
                        <a:latin typeface="Arial" pitchFamily="34" charset="0"/>
                        <a:cs typeface="Yagut" pitchFamily="2" charset="-78"/>
                      </a:endParaRPr>
                    </a:p>
                  </a:txBody>
                  <a:tcPr anchor="ctr" horzOverflow="overflow">
                    <a:lnL cap="flat">
                      <a:noFill/>
                    </a:lnL>
                    <a:lnR cap="flat">
                      <a:noFill/>
                    </a:lnR>
                    <a:lnT cap="flat">
                      <a:noFill/>
                    </a:lnT>
                    <a:lnB>
                      <a:noFill/>
                    </a:lnB>
                    <a:lnTlToBr>
                      <a:noFill/>
                    </a:lnTlToBr>
                    <a:lnBlToTr>
                      <a:noFill/>
                    </a:lnBlToTr>
                    <a:no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a-IR" sz="2000" b="1" i="0" u="none" strike="noStrike" cap="none" normalizeH="0" baseline="0" smtClean="0">
                        <a:ln>
                          <a:noFill/>
                        </a:ln>
                        <a:solidFill>
                          <a:schemeClr val="folHlink"/>
                        </a:solidFill>
                        <a:effectLst>
                          <a:outerShdw blurRad="38100" dist="38100" dir="2700000" algn="tl">
                            <a:srgbClr val="000000"/>
                          </a:outerShdw>
                        </a:effectLst>
                        <a:latin typeface="Arial" pitchFamily="34" charset="0"/>
                        <a:cs typeface="Yagut" pitchFamily="2" charset="-78"/>
                      </a:endParaRPr>
                    </a:p>
                  </a:txBody>
                  <a:tcPr anchor="ctr" horzOverflow="overflow">
                    <a:lnL cap="flat">
                      <a:noFill/>
                    </a:lnL>
                    <a:lnR cap="flat">
                      <a:noFill/>
                    </a:lnR>
                    <a:lnT>
                      <a:noFill/>
                    </a:lnT>
                    <a:lnB>
                      <a:noFill/>
                    </a:lnB>
                    <a:lnTlToBr>
                      <a:noFill/>
                    </a:lnTlToBr>
                    <a:lnBlToTr>
                      <a:noFill/>
                    </a:lnBlToTr>
                    <a:no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a-IR" sz="2000" b="1" i="0" u="none" strike="noStrike" cap="none" normalizeH="0" baseline="0" smtClean="0">
                        <a:ln>
                          <a:noFill/>
                        </a:ln>
                        <a:solidFill>
                          <a:schemeClr val="folHlink"/>
                        </a:solidFill>
                        <a:effectLst>
                          <a:outerShdw blurRad="38100" dist="38100" dir="2700000" algn="tl">
                            <a:srgbClr val="000000"/>
                          </a:outerShdw>
                        </a:effectLst>
                        <a:latin typeface="Arial" pitchFamily="34" charset="0"/>
                        <a:cs typeface="Yagut" pitchFamily="2" charset="-78"/>
                      </a:endParaRPr>
                    </a:p>
                  </a:txBody>
                  <a:tcPr anchor="ctr" horzOverflow="overflow">
                    <a:lnL cap="flat">
                      <a:noFill/>
                    </a:lnL>
                    <a:lnR cap="flat">
                      <a:noFill/>
                    </a:lnR>
                    <a:lnT>
                      <a:noFill/>
                    </a:lnT>
                    <a:lnB>
                      <a:noFill/>
                    </a:lnB>
                    <a:lnTlToBr>
                      <a:noFill/>
                    </a:lnTlToBr>
                    <a:lnBlToTr>
                      <a:noFill/>
                    </a:lnBlToTr>
                    <a:no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a-IR" sz="2000" b="1" i="0" u="none" strike="noStrike" cap="none" normalizeH="0" baseline="0" smtClean="0">
                        <a:ln>
                          <a:noFill/>
                        </a:ln>
                        <a:solidFill>
                          <a:schemeClr val="folHlink"/>
                        </a:solidFill>
                        <a:effectLst>
                          <a:outerShdw blurRad="38100" dist="38100" dir="2700000" algn="tl">
                            <a:srgbClr val="000000"/>
                          </a:outerShdw>
                        </a:effectLst>
                        <a:latin typeface="Arial" pitchFamily="34" charset="0"/>
                        <a:cs typeface="Yagut" pitchFamily="2" charset="-78"/>
                      </a:endParaRPr>
                    </a:p>
                  </a:txBody>
                  <a:tcPr anchor="ctr" horzOverflow="overflow">
                    <a:lnL cap="flat">
                      <a:noFill/>
                    </a:lnL>
                    <a:lnR cap="flat">
                      <a:noFill/>
                    </a:lnR>
                    <a:lnT>
                      <a:noFill/>
                    </a:lnT>
                    <a:lnB>
                      <a:noFill/>
                    </a:lnB>
                    <a:lnTlToBr>
                      <a:noFill/>
                    </a:lnTlToBr>
                    <a:lnBlToTr>
                      <a:noFill/>
                    </a:lnBlToTr>
                    <a:no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a-IR" sz="2000" b="1" i="0" u="none" strike="noStrike" cap="none" normalizeH="0" baseline="0" smtClean="0">
                        <a:ln>
                          <a:noFill/>
                        </a:ln>
                        <a:solidFill>
                          <a:schemeClr val="folHlink"/>
                        </a:solidFill>
                        <a:effectLst>
                          <a:outerShdw blurRad="38100" dist="38100" dir="2700000" algn="tl">
                            <a:srgbClr val="000000"/>
                          </a:outerShdw>
                        </a:effectLst>
                        <a:latin typeface="Arial" pitchFamily="34" charset="0"/>
                        <a:cs typeface="Yagut" pitchFamily="2" charset="-78"/>
                      </a:endParaRPr>
                    </a:p>
                  </a:txBody>
                  <a:tcPr anchor="ctr" horzOverflow="overflow">
                    <a:lnL cap="flat">
                      <a:noFill/>
                    </a:lnL>
                    <a:lnR cap="flat">
                      <a:noFill/>
                    </a:lnR>
                    <a:lnT>
                      <a:noFill/>
                    </a:lnT>
                    <a:lnB>
                      <a:noFill/>
                    </a:lnB>
                    <a:lnTlToBr>
                      <a:noFill/>
                    </a:lnTlToBr>
                    <a:lnBlToTr>
                      <a:noFill/>
                    </a:lnBlToTr>
                    <a:no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a-IR" sz="2000" b="1" i="0" u="none" strike="noStrike" cap="none" normalizeH="0" baseline="0" smtClean="0">
                        <a:ln>
                          <a:noFill/>
                        </a:ln>
                        <a:solidFill>
                          <a:schemeClr val="folHlink"/>
                        </a:solidFill>
                        <a:effectLst>
                          <a:outerShdw blurRad="38100" dist="38100" dir="2700000" algn="tl">
                            <a:srgbClr val="000000"/>
                          </a:outerShdw>
                        </a:effectLst>
                        <a:latin typeface="Arial" pitchFamily="34" charset="0"/>
                        <a:cs typeface="Yagut" pitchFamily="2" charset="-78"/>
                      </a:endParaRPr>
                    </a:p>
                  </a:txBody>
                  <a:tcPr anchor="ctr" horzOverflow="overflow">
                    <a:lnL cap="flat">
                      <a:noFill/>
                    </a:lnL>
                    <a:lnR cap="flat">
                      <a:noFill/>
                    </a:lnR>
                    <a:lnT>
                      <a:noFill/>
                    </a:lnT>
                    <a:lnB cap="flat">
                      <a:noFill/>
                    </a:lnB>
                    <a:lnTlToBr>
                      <a:noFill/>
                    </a:lnTlToBr>
                    <a:lnBlToTr>
                      <a:noFill/>
                    </a:lnBlToTr>
                    <a:noFill/>
                  </a:tcPr>
                </a:tc>
              </a:tr>
            </a:tbl>
          </a:graphicData>
        </a:graphic>
      </p:graphicFrame>
      <p:sp>
        <p:nvSpPr>
          <p:cNvPr id="51218" name="Text Box 99"/>
          <p:cNvSpPr txBox="1">
            <a:spLocks noChangeArrowheads="1"/>
          </p:cNvSpPr>
          <p:nvPr/>
        </p:nvSpPr>
        <p:spPr bwMode="auto">
          <a:xfrm>
            <a:off x="1476375" y="4652963"/>
            <a:ext cx="4464050" cy="779462"/>
          </a:xfrm>
          <a:prstGeom prst="rect">
            <a:avLst/>
          </a:prstGeom>
          <a:noFill/>
          <a:ln w="9525">
            <a:noFill/>
            <a:miter lim="800000"/>
            <a:headEnd/>
            <a:tailEnd/>
          </a:ln>
        </p:spPr>
        <p:txBody>
          <a:bodyPr>
            <a:spAutoFit/>
          </a:bodyPr>
          <a:lstStyle/>
          <a:p>
            <a:pPr algn="ctr" rtl="1">
              <a:spcBef>
                <a:spcPct val="50000"/>
              </a:spcBef>
            </a:pPr>
            <a:r>
              <a:rPr lang="fa-IR" b="1">
                <a:solidFill>
                  <a:schemeClr val="folHlink"/>
                </a:solidFill>
                <a:cs typeface="Koodak" pitchFamily="2" charset="-78"/>
              </a:rPr>
              <a:t>ارزش جاري سهام منتشره شرکتهاي پذيرفته شده </a:t>
            </a:r>
          </a:p>
          <a:p>
            <a:pPr algn="ctr" rtl="1">
              <a:spcBef>
                <a:spcPct val="50000"/>
              </a:spcBef>
            </a:pPr>
            <a:r>
              <a:rPr lang="fa-IR" b="1">
                <a:solidFill>
                  <a:schemeClr val="folHlink"/>
                </a:solidFill>
                <a:cs typeface="Koodak" pitchFamily="2" charset="-78"/>
              </a:rPr>
              <a:t>ارزش پايه سهام منتشره شرکتهاي پذيرفته شده</a:t>
            </a:r>
            <a:r>
              <a:rPr lang="fa-IR" b="1">
                <a:cs typeface="Koodak" pitchFamily="2" charset="-78"/>
              </a:rPr>
              <a:t> </a:t>
            </a:r>
            <a:endParaRPr lang="en-US" b="1">
              <a:cs typeface="Koodak" pitchFamily="2" charset="-78"/>
            </a:endParaRPr>
          </a:p>
        </p:txBody>
      </p:sp>
      <p:sp>
        <p:nvSpPr>
          <p:cNvPr id="51219" name="Line 100"/>
          <p:cNvSpPr>
            <a:spLocks noChangeShapeType="1"/>
          </p:cNvSpPr>
          <p:nvPr/>
        </p:nvSpPr>
        <p:spPr bwMode="auto">
          <a:xfrm>
            <a:off x="1692275" y="5013325"/>
            <a:ext cx="4176713" cy="0"/>
          </a:xfrm>
          <a:prstGeom prst="line">
            <a:avLst/>
          </a:prstGeom>
          <a:noFill/>
          <a:ln w="9525">
            <a:solidFill>
              <a:schemeClr val="folHlink"/>
            </a:solidFill>
            <a:round/>
            <a:headEnd/>
            <a:tailEnd/>
          </a:ln>
        </p:spPr>
        <p:txBody>
          <a:bodyPr/>
          <a:lstStyle/>
          <a:p>
            <a:endParaRPr lang="en-US"/>
          </a:p>
        </p:txBody>
      </p:sp>
      <p:sp>
        <p:nvSpPr>
          <p:cNvPr id="51220" name="Line 101"/>
          <p:cNvSpPr>
            <a:spLocks noChangeShapeType="1"/>
          </p:cNvSpPr>
          <p:nvPr/>
        </p:nvSpPr>
        <p:spPr bwMode="auto">
          <a:xfrm>
            <a:off x="1476375" y="4940300"/>
            <a:ext cx="152400" cy="152400"/>
          </a:xfrm>
          <a:prstGeom prst="line">
            <a:avLst/>
          </a:prstGeom>
          <a:noFill/>
          <a:ln w="22225">
            <a:solidFill>
              <a:schemeClr val="folHlink"/>
            </a:solidFill>
            <a:round/>
            <a:headEnd/>
            <a:tailEnd/>
          </a:ln>
        </p:spPr>
        <p:txBody>
          <a:bodyPr/>
          <a:lstStyle/>
          <a:p>
            <a:endParaRPr lang="en-US"/>
          </a:p>
        </p:txBody>
      </p:sp>
      <p:sp>
        <p:nvSpPr>
          <p:cNvPr id="51221" name="Line 102"/>
          <p:cNvSpPr>
            <a:spLocks noChangeShapeType="1"/>
          </p:cNvSpPr>
          <p:nvPr/>
        </p:nvSpPr>
        <p:spPr bwMode="auto">
          <a:xfrm flipV="1">
            <a:off x="1476375" y="4940300"/>
            <a:ext cx="152400" cy="152400"/>
          </a:xfrm>
          <a:prstGeom prst="line">
            <a:avLst/>
          </a:prstGeom>
          <a:noFill/>
          <a:ln w="22225">
            <a:solidFill>
              <a:schemeClr val="folHlink"/>
            </a:solidFill>
            <a:round/>
            <a:headEnd/>
            <a:tailEnd/>
          </a:ln>
        </p:spPr>
        <p:txBody>
          <a:bodyPr/>
          <a:lstStyle/>
          <a:p>
            <a:endParaRPr lang="en-US"/>
          </a:p>
        </p:txBody>
      </p:sp>
      <p:sp>
        <p:nvSpPr>
          <p:cNvPr id="51222" name="Text Box 103"/>
          <p:cNvSpPr txBox="1">
            <a:spLocks noChangeArrowheads="1"/>
          </p:cNvSpPr>
          <p:nvPr/>
        </p:nvSpPr>
        <p:spPr bwMode="auto">
          <a:xfrm>
            <a:off x="755650" y="4797425"/>
            <a:ext cx="649288" cy="396875"/>
          </a:xfrm>
          <a:prstGeom prst="rect">
            <a:avLst/>
          </a:prstGeom>
          <a:noFill/>
          <a:ln w="9525">
            <a:noFill/>
            <a:miter lim="800000"/>
            <a:headEnd/>
            <a:tailEnd/>
          </a:ln>
        </p:spPr>
        <p:txBody>
          <a:bodyPr>
            <a:spAutoFit/>
          </a:bodyPr>
          <a:lstStyle/>
          <a:p>
            <a:pPr algn="r" rtl="1">
              <a:spcBef>
                <a:spcPct val="50000"/>
              </a:spcBef>
            </a:pPr>
            <a:r>
              <a:rPr lang="fa-IR" sz="2000" b="1">
                <a:solidFill>
                  <a:schemeClr val="folHlink"/>
                </a:solidFill>
                <a:cs typeface="Koodak" pitchFamily="2" charset="-78"/>
              </a:rPr>
              <a:t>100</a:t>
            </a:r>
            <a:endParaRPr lang="en-US" sz="2000" b="1">
              <a:solidFill>
                <a:schemeClr val="folHlink"/>
              </a:solidFill>
              <a:cs typeface="Koodak" pitchFamily="2" charset="-78"/>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2" name="Rectangle 4"/>
          <p:cNvSpPr>
            <a:spLocks noChangeArrowheads="1"/>
          </p:cNvSpPr>
          <p:nvPr/>
        </p:nvSpPr>
        <p:spPr bwMode="auto">
          <a:xfrm>
            <a:off x="900113" y="1989138"/>
            <a:ext cx="7704137" cy="4473575"/>
          </a:xfrm>
          <a:prstGeom prst="rect">
            <a:avLst/>
          </a:prstGeom>
          <a:noFill/>
          <a:ln w="9525">
            <a:noFill/>
            <a:miter lim="800000"/>
            <a:headEnd/>
            <a:tailEnd/>
          </a:ln>
          <a:effectLst/>
        </p:spPr>
        <p:txBody>
          <a:bodyPr>
            <a:spAutoFit/>
          </a:bodyPr>
          <a:lstStyle/>
          <a:p>
            <a:pPr algn="just" rtl="1">
              <a:defRPr/>
            </a:pPr>
            <a:r>
              <a:rPr lang="ar-SA" sz="2400" b="1">
                <a:solidFill>
                  <a:schemeClr val="hlink"/>
                </a:solidFill>
                <a:effectLst>
                  <a:outerShdw blurRad="38100" dist="38100" dir="2700000" algn="tl">
                    <a:srgbClr val="000000"/>
                  </a:outerShdw>
                </a:effectLst>
                <a:cs typeface="Koodak" pitchFamily="2" charset="-78"/>
              </a:rPr>
              <a:t>شاخص بازده نقدي</a:t>
            </a:r>
            <a:r>
              <a:rPr lang="fa-IR" sz="2400" b="1">
                <a:solidFill>
                  <a:schemeClr val="hlink"/>
                </a:solidFill>
                <a:effectLst>
                  <a:outerShdw blurRad="38100" dist="38100" dir="2700000" algn="tl">
                    <a:srgbClr val="000000"/>
                  </a:outerShdw>
                </a:effectLst>
                <a:cs typeface="Koodak" pitchFamily="2" charset="-78"/>
              </a:rPr>
              <a:t>:</a:t>
            </a:r>
            <a:r>
              <a:rPr lang="fa-IR" sz="2400">
                <a:solidFill>
                  <a:schemeClr val="folHlink"/>
                </a:solidFill>
                <a:cs typeface="Koodak" pitchFamily="2" charset="-78"/>
              </a:rPr>
              <a:t> </a:t>
            </a:r>
          </a:p>
          <a:p>
            <a:pPr algn="just" rtl="1">
              <a:defRPr/>
            </a:pPr>
            <a:r>
              <a:rPr lang="fa-IR" sz="2400" b="1">
                <a:solidFill>
                  <a:schemeClr val="folHlink"/>
                </a:solidFill>
                <a:cs typeface="Koodak" pitchFamily="2" charset="-78"/>
              </a:rPr>
              <a:t>اين شاخص بيانگر سطح عمومي بازده نقدي پرداختي شرکتها است و مقدار آن از تقسيم پايه شاخص کل قيمت بر پايه شاخص قيمت و بازده نقدي، به دست مي آيد.</a:t>
            </a:r>
          </a:p>
          <a:p>
            <a:pPr algn="just" rtl="1">
              <a:defRPr/>
            </a:pPr>
            <a:r>
              <a:rPr lang="fa-IR" sz="2400" b="1">
                <a:solidFill>
                  <a:schemeClr val="hlink"/>
                </a:solidFill>
                <a:effectLst>
                  <a:outerShdw blurRad="38100" dist="38100" dir="2700000" algn="tl">
                    <a:srgbClr val="000000"/>
                  </a:outerShdw>
                </a:effectLst>
                <a:cs typeface="Koodak" pitchFamily="2" charset="-78"/>
              </a:rPr>
              <a:t> </a:t>
            </a:r>
            <a:r>
              <a:rPr lang="ar-SA" sz="2400" b="1">
                <a:solidFill>
                  <a:schemeClr val="hlink"/>
                </a:solidFill>
                <a:effectLst>
                  <a:outerShdw blurRad="38100" dist="38100" dir="2700000" algn="tl">
                    <a:srgbClr val="000000"/>
                  </a:outerShdw>
                </a:effectLst>
                <a:cs typeface="Koodak" pitchFamily="2" charset="-78"/>
              </a:rPr>
              <a:t>شاخص بازده نقدي و قيمت</a:t>
            </a:r>
            <a:r>
              <a:rPr lang="fa-IR" sz="2400" b="1">
                <a:solidFill>
                  <a:schemeClr val="hlink"/>
                </a:solidFill>
                <a:effectLst>
                  <a:outerShdw blurRad="38100" dist="38100" dir="2700000" algn="tl">
                    <a:srgbClr val="000000"/>
                  </a:outerShdw>
                </a:effectLst>
                <a:cs typeface="Koodak" pitchFamily="2" charset="-78"/>
              </a:rPr>
              <a:t>:</a:t>
            </a:r>
          </a:p>
          <a:p>
            <a:pPr algn="just" rtl="1">
              <a:defRPr/>
            </a:pPr>
            <a:r>
              <a:rPr lang="fa-IR" sz="2400" b="1">
                <a:solidFill>
                  <a:schemeClr val="folHlink"/>
                </a:solidFill>
                <a:cs typeface="Koodak" pitchFamily="2" charset="-78"/>
              </a:rPr>
              <a:t>تغييرات اين شاخص نشانگر بازده کل بورس است و از تغييرات قيمت و بازده نقدي پرداختي،</a:t>
            </a:r>
            <a:r>
              <a:rPr lang="fa-IR" sz="2400" b="1">
                <a:solidFill>
                  <a:schemeClr val="folHlink"/>
                </a:solidFill>
                <a:cs typeface="Arial" pitchFamily="34" charset="0"/>
              </a:rPr>
              <a:t>‌</a:t>
            </a:r>
            <a:r>
              <a:rPr lang="fa-IR" sz="2400" b="1">
                <a:solidFill>
                  <a:schemeClr val="folHlink"/>
                </a:solidFill>
                <a:cs typeface="Koodak" pitchFamily="2" charset="-78"/>
              </a:rPr>
              <a:t> متاثر ميشود. محاسبه اين شاخص همانند شاخص کل قيمت است و تنها تفاوت ميان آن دو در شيوه تعديل آنها است.</a:t>
            </a:r>
            <a:r>
              <a:rPr lang="fa-IR" sz="2400">
                <a:solidFill>
                  <a:schemeClr val="folHlink"/>
                </a:solidFill>
                <a:cs typeface="Koodak" pitchFamily="2" charset="-78"/>
              </a:rPr>
              <a:t> </a:t>
            </a:r>
            <a:endParaRPr lang="fa-IR" sz="2400" b="1">
              <a:solidFill>
                <a:schemeClr val="folHlink"/>
              </a:solidFill>
              <a:cs typeface="Koodak" pitchFamily="2" charset="-78"/>
            </a:endParaRPr>
          </a:p>
          <a:p>
            <a:pPr algn="just" rtl="1">
              <a:defRPr/>
            </a:pPr>
            <a:r>
              <a:rPr lang="ar-SA" sz="2400" b="1">
                <a:solidFill>
                  <a:schemeClr val="hlink"/>
                </a:solidFill>
                <a:effectLst>
                  <a:outerShdw blurRad="38100" dist="38100" dir="2700000" algn="tl">
                    <a:srgbClr val="000000"/>
                  </a:outerShdw>
                </a:effectLst>
                <a:cs typeface="Koodak" pitchFamily="2" charset="-78"/>
              </a:rPr>
              <a:t>شاخص صنعت</a:t>
            </a:r>
            <a:r>
              <a:rPr lang="fa-IR" sz="2400" b="1">
                <a:solidFill>
                  <a:schemeClr val="hlink"/>
                </a:solidFill>
                <a:effectLst>
                  <a:outerShdw blurRad="38100" dist="38100" dir="2700000" algn="tl">
                    <a:srgbClr val="000000"/>
                  </a:outerShdw>
                </a:effectLst>
                <a:cs typeface="Koodak" pitchFamily="2" charset="-78"/>
              </a:rPr>
              <a:t>:</a:t>
            </a:r>
          </a:p>
          <a:p>
            <a:pPr algn="just" rtl="1">
              <a:defRPr/>
            </a:pPr>
            <a:r>
              <a:rPr lang="fa-IR" sz="2400" b="1">
                <a:solidFill>
                  <a:schemeClr val="folHlink"/>
                </a:solidFill>
                <a:cs typeface="Koodak" pitchFamily="2" charset="-78"/>
              </a:rPr>
              <a:t>شرکتهاي پذيرفته شده در بورس تهران در صنايع مختلفي طبقه بندي مي شوند و شاخص قيمت براي هر صنعت به طور جداگانه محاسبه مي شود. فرمول محاسبه آن نيز شبيه شاخص کل قيمت است.</a:t>
            </a:r>
            <a:endParaRPr lang="ar-SA" sz="2400" b="1">
              <a:solidFill>
                <a:schemeClr val="folHlink"/>
              </a:solidFill>
              <a:cs typeface="Koodak" pitchFamily="2" charset="-78"/>
            </a:endParaRPr>
          </a:p>
        </p:txBody>
      </p:sp>
      <p:sp>
        <p:nvSpPr>
          <p:cNvPr id="165893" name="Rectangle 5"/>
          <p:cNvSpPr>
            <a:spLocks noChangeArrowheads="1"/>
          </p:cNvSpPr>
          <p:nvPr/>
        </p:nvSpPr>
        <p:spPr bwMode="auto">
          <a:xfrm>
            <a:off x="3779838" y="908050"/>
            <a:ext cx="1281112" cy="641350"/>
          </a:xfrm>
          <a:prstGeom prst="rect">
            <a:avLst/>
          </a:prstGeom>
          <a:noFill/>
          <a:ln w="9525">
            <a:noFill/>
            <a:miter lim="800000"/>
            <a:headEnd/>
            <a:tailEnd/>
          </a:ln>
          <a:effectLst/>
        </p:spPr>
        <p:txBody>
          <a:bodyPr wrap="none">
            <a:spAutoFit/>
          </a:bodyPr>
          <a:lstStyle/>
          <a:p>
            <a:pPr algn="r" rtl="1">
              <a:defRPr/>
            </a:pPr>
            <a:r>
              <a:rPr lang="ar-SA" sz="3600" b="1">
                <a:solidFill>
                  <a:schemeClr val="hlink"/>
                </a:solidFill>
                <a:effectLst>
                  <a:outerShdw blurRad="38100" dist="38100" dir="2700000" algn="tl">
                    <a:srgbClr val="000000"/>
                  </a:outerShdw>
                </a:effectLst>
                <a:cs typeface="Koodak" pitchFamily="2" charset="-78"/>
              </a:rPr>
              <a:t>شاخص</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75" name="Rectangle 59"/>
          <p:cNvSpPr>
            <a:spLocks noChangeArrowheads="1"/>
          </p:cNvSpPr>
          <p:nvPr/>
        </p:nvSpPr>
        <p:spPr bwMode="auto">
          <a:xfrm>
            <a:off x="3590925" y="1062038"/>
            <a:ext cx="1571625" cy="641350"/>
          </a:xfrm>
          <a:prstGeom prst="rect">
            <a:avLst/>
          </a:prstGeom>
          <a:noFill/>
          <a:ln w="9525">
            <a:noFill/>
            <a:miter lim="800000"/>
            <a:headEnd/>
            <a:tailEnd/>
          </a:ln>
          <a:effectLst/>
        </p:spPr>
        <p:txBody>
          <a:bodyPr wrap="none">
            <a:spAutoFit/>
          </a:bodyPr>
          <a:lstStyle/>
          <a:p>
            <a:pPr algn="r" rtl="1">
              <a:defRPr/>
            </a:pPr>
            <a:r>
              <a:rPr lang="fa-IR" sz="3600" b="1">
                <a:solidFill>
                  <a:schemeClr val="hlink"/>
                </a:solidFill>
                <a:effectLst>
                  <a:outerShdw blurRad="38100" dist="38100" dir="2700000" algn="tl">
                    <a:srgbClr val="000000"/>
                  </a:outerShdw>
                </a:effectLst>
                <a:cs typeface="Koodak" pitchFamily="2" charset="-78"/>
              </a:rPr>
              <a:t>حجم مبنا</a:t>
            </a:r>
            <a:endParaRPr lang="ar-SA" sz="3600" b="1">
              <a:solidFill>
                <a:schemeClr val="hlink"/>
              </a:solidFill>
              <a:effectLst>
                <a:outerShdw blurRad="38100" dist="38100" dir="2700000" algn="tl">
                  <a:srgbClr val="000000"/>
                </a:outerShdw>
              </a:effectLst>
              <a:cs typeface="Koodak" pitchFamily="2" charset="-78"/>
            </a:endParaRPr>
          </a:p>
        </p:txBody>
      </p:sp>
      <p:sp>
        <p:nvSpPr>
          <p:cNvPr id="53251" name="Text Box 60"/>
          <p:cNvSpPr txBox="1">
            <a:spLocks noChangeArrowheads="1"/>
          </p:cNvSpPr>
          <p:nvPr/>
        </p:nvSpPr>
        <p:spPr bwMode="auto">
          <a:xfrm>
            <a:off x="1258888" y="2997200"/>
            <a:ext cx="6840537" cy="2100263"/>
          </a:xfrm>
          <a:prstGeom prst="rect">
            <a:avLst/>
          </a:prstGeom>
          <a:noFill/>
          <a:ln w="9525">
            <a:noFill/>
            <a:miter lim="800000"/>
            <a:headEnd/>
            <a:tailEnd/>
          </a:ln>
        </p:spPr>
        <p:txBody>
          <a:bodyPr>
            <a:spAutoFit/>
          </a:bodyPr>
          <a:lstStyle/>
          <a:p>
            <a:pPr algn="just" rtl="1">
              <a:spcBef>
                <a:spcPct val="50000"/>
              </a:spcBef>
            </a:pPr>
            <a:r>
              <a:rPr lang="fa-IR" sz="2400" b="1">
                <a:solidFill>
                  <a:schemeClr val="accent1"/>
                </a:solidFill>
                <a:cs typeface="Koodak" pitchFamily="2" charset="-78"/>
              </a:rPr>
              <a:t>حداقل تعداد برگه سهامي که بايدمورد معامله قرار کيرد تا سهم درپايان روز در قيمتي به ثبت برسد.حجم مبناي روزانه هر سهم معادل با 20درصد تعداد کل سهام منتشره شرکت تقسيم بر250روز کاري سال مي باشد.</a:t>
            </a:r>
          </a:p>
          <a:p>
            <a:pPr algn="r" rtl="1">
              <a:spcBef>
                <a:spcPct val="50000"/>
              </a:spcBef>
            </a:pPr>
            <a:endParaRPr lang="en-US" sz="2400" b="1">
              <a:solidFill>
                <a:schemeClr val="accent1"/>
              </a:solidFill>
              <a:cs typeface="Koodak" pitchFamily="2" charset="-78"/>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8594" name="Group 2"/>
          <p:cNvGraphicFramePr>
            <a:graphicFrameLocks noGrp="1"/>
          </p:cNvGraphicFramePr>
          <p:nvPr>
            <p:ph sz="half" idx="1"/>
          </p:nvPr>
        </p:nvGraphicFramePr>
        <p:xfrm>
          <a:off x="250825" y="4437063"/>
          <a:ext cx="8893175" cy="2316480"/>
        </p:xfrm>
        <a:graphic>
          <a:graphicData uri="http://schemas.openxmlformats.org/drawingml/2006/table">
            <a:tbl>
              <a:tblPr rtl="1"/>
              <a:tblGrid>
                <a:gridCol w="1146175"/>
                <a:gridCol w="1185862"/>
                <a:gridCol w="1184275"/>
                <a:gridCol w="1182688"/>
                <a:gridCol w="1184275"/>
                <a:gridCol w="1863725"/>
                <a:gridCol w="1146175"/>
              </a:tblGrid>
              <a:tr h="3524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3200" b="0" i="0" u="none" strike="noStrike" cap="none" normalizeH="0" baseline="0" smtClean="0">
                        <a:ln>
                          <a:noFill/>
                        </a:ln>
                        <a:solidFill>
                          <a:schemeClr val="folHlink"/>
                        </a:solidFill>
                        <a:effectLst>
                          <a:outerShdw blurRad="38100" dist="38100" dir="2700000" algn="tl">
                            <a:srgbClr val="000000"/>
                          </a:outerShdw>
                        </a:effectLst>
                        <a:latin typeface="Tahoma" pitchFamily="34" charset="0"/>
                        <a:cs typeface="Nazanin" pitchFamily="2" charset="-78"/>
                      </a:endParaRPr>
                    </a:p>
                  </a:txBody>
                  <a:tcPr anchor="b"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3200" b="0" i="0" u="none" strike="noStrike" cap="none" normalizeH="0" baseline="0" smtClean="0">
                        <a:ln>
                          <a:noFill/>
                        </a:ln>
                        <a:solidFill>
                          <a:schemeClr val="folHlink"/>
                        </a:solidFill>
                        <a:effectLst>
                          <a:outerShdw blurRad="38100" dist="38100" dir="2700000" algn="tl">
                            <a:srgbClr val="000000"/>
                          </a:outerShdw>
                        </a:effectLst>
                        <a:latin typeface="Tahoma" pitchFamily="34" charset="0"/>
                        <a:cs typeface="Nazanin" pitchFamily="2" charset="-78"/>
                      </a:endParaRPr>
                    </a:p>
                  </a:txBody>
                  <a:tcPr anchor="b" horzOverflow="overflow">
                    <a:lnL>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3200" b="0" i="0" u="none" strike="noStrike" cap="none" normalizeH="0" baseline="0" smtClean="0">
                        <a:ln>
                          <a:noFill/>
                        </a:ln>
                        <a:solidFill>
                          <a:schemeClr val="folHlink"/>
                        </a:solidFill>
                        <a:effectLst>
                          <a:outerShdw blurRad="38100" dist="38100" dir="2700000" algn="tl">
                            <a:srgbClr val="000000"/>
                          </a:outerShdw>
                        </a:effectLst>
                        <a:latin typeface="Tahoma" pitchFamily="34" charset="0"/>
                        <a:cs typeface="Nazanin" pitchFamily="2" charset="-78"/>
                      </a:endParaRPr>
                    </a:p>
                  </a:txBody>
                  <a:tcPr anchor="b" horzOverflow="overflow">
                    <a:lnL>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3200" b="0" i="0" u="none" strike="noStrike" cap="none" normalizeH="0" baseline="0" smtClean="0">
                        <a:ln>
                          <a:noFill/>
                        </a:ln>
                        <a:solidFill>
                          <a:schemeClr val="folHlink"/>
                        </a:solidFill>
                        <a:effectLst>
                          <a:outerShdw blurRad="38100" dist="38100" dir="2700000" algn="tl">
                            <a:srgbClr val="000000"/>
                          </a:outerShdw>
                        </a:effectLst>
                        <a:latin typeface="Tahoma" pitchFamily="34" charset="0"/>
                        <a:cs typeface="Nazanin" pitchFamily="2" charset="-78"/>
                      </a:endParaRPr>
                    </a:p>
                  </a:txBody>
                  <a:tcPr anchor="b" horzOverflow="overflow">
                    <a:lnL>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3200" b="0" i="0" u="none" strike="noStrike" cap="none" normalizeH="0" baseline="0" smtClean="0">
                        <a:ln>
                          <a:noFill/>
                        </a:ln>
                        <a:solidFill>
                          <a:schemeClr val="folHlink"/>
                        </a:solidFill>
                        <a:effectLst>
                          <a:outerShdw blurRad="38100" dist="38100" dir="2700000" algn="tl">
                            <a:srgbClr val="000000"/>
                          </a:outerShdw>
                        </a:effectLst>
                        <a:latin typeface="Tahoma" pitchFamily="34" charset="0"/>
                        <a:cs typeface="Nazanin" pitchFamily="2" charset="-78"/>
                      </a:endParaRPr>
                    </a:p>
                  </a:txBody>
                  <a:tcPr anchor="b" horzOverflow="overflow">
                    <a:lnL>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3200" b="0" i="0" u="none" strike="noStrike" cap="none" normalizeH="0" baseline="0" smtClean="0">
                        <a:ln>
                          <a:noFill/>
                        </a:ln>
                        <a:solidFill>
                          <a:schemeClr val="folHlink"/>
                        </a:solidFill>
                        <a:effectLst>
                          <a:outerShdw blurRad="38100" dist="38100" dir="2700000" algn="tl">
                            <a:srgbClr val="000000"/>
                          </a:outerShdw>
                        </a:effectLst>
                        <a:latin typeface="Tahoma" pitchFamily="34" charset="0"/>
                        <a:cs typeface="Nazanin" pitchFamily="2" charset="-78"/>
                      </a:endParaRPr>
                    </a:p>
                  </a:txBody>
                  <a:tcPr anchor="b" horzOverflow="overflow">
                    <a:lnL>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3200" b="0" i="0" u="none" strike="noStrike" cap="none" normalizeH="0" baseline="0" smtClean="0">
                        <a:ln>
                          <a:noFill/>
                        </a:ln>
                        <a:solidFill>
                          <a:schemeClr val="folHlink"/>
                        </a:solidFill>
                        <a:effectLst>
                          <a:outerShdw blurRad="38100" dist="38100" dir="2700000" algn="tl">
                            <a:srgbClr val="000000"/>
                          </a:outerShdw>
                        </a:effectLst>
                        <a:latin typeface="Tahoma" pitchFamily="34" charset="0"/>
                        <a:cs typeface="Nazanin" pitchFamily="2" charset="-78"/>
                      </a:endParaRPr>
                    </a:p>
                  </a:txBody>
                  <a:tcPr anchor="b" horzOverflow="overflow">
                    <a:lnL>
                      <a:noFill/>
                    </a:lnL>
                    <a:lnR cap="flat">
                      <a:noFill/>
                    </a:lnR>
                    <a:lnT cap="flat">
                      <a:noFill/>
                    </a:lnT>
                    <a:lnB>
                      <a:noFill/>
                    </a:lnB>
                    <a:lnTlToBr>
                      <a:noFill/>
                    </a:lnTlToBr>
                    <a:lnBlToTr>
                      <a:noFill/>
                    </a:lnBlToTr>
                    <a:noFill/>
                  </a:tcPr>
                </a:tc>
              </a:tr>
              <a:tr h="5746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3200" b="0" i="0" u="none" strike="noStrike" cap="none" normalizeH="0" baseline="0" smtClean="0">
                        <a:ln>
                          <a:noFill/>
                        </a:ln>
                        <a:solidFill>
                          <a:schemeClr val="folHlink"/>
                        </a:solidFill>
                        <a:effectLst>
                          <a:outerShdw blurRad="38100" dist="38100" dir="2700000" algn="tl">
                            <a:srgbClr val="000000"/>
                          </a:outerShdw>
                        </a:effectLst>
                        <a:latin typeface="Tahoma" pitchFamily="34" charset="0"/>
                        <a:cs typeface="Nazanin" pitchFamily="2" charset="-78"/>
                      </a:endParaRPr>
                    </a:p>
                  </a:txBody>
                  <a:tcPr anchor="ctr" horzOverflow="overflow">
                    <a:lnL cap="flat">
                      <a:noFill/>
                    </a:lnL>
                    <a:lnR>
                      <a:noFill/>
                    </a:lnR>
                    <a:lnT>
                      <a:noFill/>
                    </a:lnT>
                    <a:lnB>
                      <a:noFill/>
                    </a:lnB>
                    <a:lnTlToBr>
                      <a:noFill/>
                    </a:lnTlToBr>
                    <a:lnBlToTr>
                      <a:noFill/>
                    </a:lnBlToTr>
                    <a:noFill/>
                  </a:tcPr>
                </a:tc>
                <a:tc gridSpan="4">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ar-SA" sz="3200" b="0" i="0" u="none" strike="noStrike" cap="none" normalizeH="0" baseline="0" smtClean="0">
                          <a:ln>
                            <a:noFill/>
                          </a:ln>
                          <a:solidFill>
                            <a:schemeClr val="folHlink"/>
                          </a:solidFill>
                          <a:effectLst>
                            <a:outerShdw blurRad="38100" dist="38100" dir="2700000" algn="tl">
                              <a:srgbClr val="000000"/>
                            </a:outerShdw>
                          </a:effectLst>
                          <a:latin typeface="Arial" pitchFamily="34" charset="0"/>
                          <a:cs typeface="Koodak" pitchFamily="2" charset="-78"/>
                        </a:rPr>
                        <a:t>20 درصد تعداد سهام شرکت</a:t>
                      </a:r>
                    </a:p>
                  </a:txBody>
                  <a:tcPr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rowSpan="2">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fa-IR" sz="3200" b="0" i="0" u="none" strike="noStrike" cap="none" normalizeH="0" baseline="0" smtClean="0">
                          <a:ln>
                            <a:noFill/>
                          </a:ln>
                          <a:solidFill>
                            <a:schemeClr val="folHlink"/>
                          </a:solidFill>
                          <a:effectLst>
                            <a:outerShdw blurRad="38100" dist="38100" dir="2700000" algn="tl">
                              <a:srgbClr val="000000"/>
                            </a:outerShdw>
                          </a:effectLst>
                          <a:latin typeface="Arial" pitchFamily="34" charset="0"/>
                          <a:cs typeface="Koodak" pitchFamily="2" charset="-78"/>
                        </a:rPr>
                        <a:t>= </a:t>
                      </a:r>
                      <a:r>
                        <a:rPr kumimoji="0" lang="ar-SA" sz="3200" b="0" i="0" u="none" strike="noStrike" cap="none" normalizeH="0" baseline="0" smtClean="0">
                          <a:ln>
                            <a:noFill/>
                          </a:ln>
                          <a:solidFill>
                            <a:schemeClr val="folHlink"/>
                          </a:solidFill>
                          <a:effectLst>
                            <a:outerShdw blurRad="38100" dist="38100" dir="2700000" algn="tl">
                              <a:srgbClr val="000000"/>
                            </a:outerShdw>
                          </a:effectLst>
                          <a:latin typeface="Arial" pitchFamily="34" charset="0"/>
                          <a:cs typeface="Koodak" pitchFamily="2" charset="-78"/>
                        </a:rPr>
                        <a:t>حجم مبنا</a:t>
                      </a:r>
                    </a:p>
                  </a:txBody>
                  <a:tcPr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3200" b="0" i="0" u="none" strike="noStrike" cap="none" normalizeH="0" baseline="0" smtClean="0">
                        <a:ln>
                          <a:noFill/>
                        </a:ln>
                        <a:solidFill>
                          <a:schemeClr val="folHlink"/>
                        </a:solidFill>
                        <a:effectLst>
                          <a:outerShdw blurRad="38100" dist="38100" dir="2700000" algn="tl">
                            <a:srgbClr val="000000"/>
                          </a:outerShdw>
                        </a:effectLst>
                        <a:latin typeface="Tahoma" pitchFamily="34" charset="0"/>
                        <a:cs typeface="Nazanin" pitchFamily="2" charset="-78"/>
                      </a:endParaRPr>
                    </a:p>
                  </a:txBody>
                  <a:tcPr anchor="ctr" horzOverflow="overflow">
                    <a:lnL>
                      <a:noFill/>
                    </a:lnL>
                    <a:lnR cap="flat">
                      <a:noFill/>
                    </a:lnR>
                    <a:lnT>
                      <a:noFill/>
                    </a:lnT>
                    <a:lnB>
                      <a:noFill/>
                    </a:lnB>
                    <a:lnTlToBr>
                      <a:noFill/>
                    </a:lnTlToBr>
                    <a:lnBlToTr>
                      <a:noFill/>
                    </a:lnBlToTr>
                    <a:noFill/>
                  </a:tcPr>
                </a:tc>
              </a:tr>
              <a:tr h="3619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3200" b="0" i="0" u="none" strike="noStrike" cap="none" normalizeH="0" baseline="0" smtClean="0">
                        <a:ln>
                          <a:noFill/>
                        </a:ln>
                        <a:solidFill>
                          <a:schemeClr val="folHlink"/>
                        </a:solidFill>
                        <a:effectLst>
                          <a:outerShdw blurRad="38100" dist="38100" dir="2700000" algn="tl">
                            <a:srgbClr val="000000"/>
                          </a:outerShdw>
                        </a:effectLst>
                        <a:latin typeface="Tahoma" pitchFamily="34" charset="0"/>
                        <a:cs typeface="Nazanin" pitchFamily="2" charset="-78"/>
                      </a:endParaRPr>
                    </a:p>
                  </a:txBody>
                  <a:tcPr anchor="b" horzOverflow="overflow">
                    <a:lnL cap="flat">
                      <a:noFill/>
                    </a:lnL>
                    <a:lnR>
                      <a:noFill/>
                    </a:lnR>
                    <a:lnT>
                      <a:noFill/>
                    </a:lnT>
                    <a:lnB>
                      <a:noFill/>
                    </a:lnB>
                    <a:lnTlToBr>
                      <a:noFill/>
                    </a:lnTlToBr>
                    <a:lnBlToTr>
                      <a:noFill/>
                    </a:lnBlToTr>
                    <a:noFill/>
                  </a:tcPr>
                </a:tc>
                <a:tc gridSpan="4">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ar-SA" sz="3200" b="0" i="0" u="none" strike="noStrike" cap="none" normalizeH="0" baseline="0" smtClean="0">
                          <a:ln>
                            <a:noFill/>
                          </a:ln>
                          <a:solidFill>
                            <a:schemeClr val="folHlink"/>
                          </a:solidFill>
                          <a:effectLst>
                            <a:outerShdw blurRad="38100" dist="38100" dir="2700000" algn="tl">
                              <a:srgbClr val="000000"/>
                            </a:outerShdw>
                          </a:effectLst>
                          <a:latin typeface="Arial" pitchFamily="34" charset="0"/>
                          <a:cs typeface="Koodak" pitchFamily="2" charset="-78"/>
                        </a:rPr>
                        <a:t>250 روز کاري</a:t>
                      </a:r>
                    </a:p>
                  </a:txBody>
                  <a:tcPr anchor="b"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vMerge="1">
                  <a:txBody>
                    <a:bodyPr/>
                    <a:lstStyle/>
                    <a:p>
                      <a:pPr rtl="1"/>
                      <a:endParaRPr lang="fa-IR"/>
                    </a:p>
                  </a:txBody>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3200" b="0" i="0" u="none" strike="noStrike" cap="none" normalizeH="0" baseline="0" smtClean="0">
                        <a:ln>
                          <a:noFill/>
                        </a:ln>
                        <a:solidFill>
                          <a:schemeClr val="folHlink"/>
                        </a:solidFill>
                        <a:effectLst>
                          <a:outerShdw blurRad="38100" dist="38100" dir="2700000" algn="tl">
                            <a:srgbClr val="000000"/>
                          </a:outerShdw>
                        </a:effectLst>
                        <a:latin typeface="Tahoma" pitchFamily="34" charset="0"/>
                        <a:cs typeface="Nazanin" pitchFamily="2" charset="-78"/>
                      </a:endParaRPr>
                    </a:p>
                  </a:txBody>
                  <a:tcPr anchor="ctr" horzOverflow="overflow">
                    <a:lnL>
                      <a:noFill/>
                    </a:lnL>
                    <a:lnR cap="flat">
                      <a:noFill/>
                    </a:lnR>
                    <a:lnT>
                      <a:noFill/>
                    </a:lnT>
                    <a:lnB>
                      <a:noFill/>
                    </a:lnB>
                    <a:lnTlToBr>
                      <a:noFill/>
                    </a:lnTlToBr>
                    <a:lnBlToTr>
                      <a:noFill/>
                    </a:lnBlToTr>
                    <a:noFill/>
                  </a:tcPr>
                </a:tc>
              </a:tr>
              <a:tr h="3524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3200" b="0" i="0" u="none" strike="noStrike" cap="none" normalizeH="0" baseline="0" smtClean="0">
                        <a:ln>
                          <a:noFill/>
                        </a:ln>
                        <a:solidFill>
                          <a:schemeClr val="folHlink"/>
                        </a:solidFill>
                        <a:effectLst>
                          <a:outerShdw blurRad="38100" dist="38100" dir="2700000" algn="tl">
                            <a:srgbClr val="000000"/>
                          </a:outerShdw>
                        </a:effectLst>
                        <a:latin typeface="Tahoma" pitchFamily="34" charset="0"/>
                        <a:cs typeface="Nazanin" pitchFamily="2" charset="-78"/>
                      </a:endParaRPr>
                    </a:p>
                  </a:txBody>
                  <a:tcPr anchor="b"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3200" b="0" i="0" u="none" strike="noStrike" cap="none" normalizeH="0" baseline="0" smtClean="0">
                        <a:ln>
                          <a:noFill/>
                        </a:ln>
                        <a:solidFill>
                          <a:schemeClr val="folHlink"/>
                        </a:solidFill>
                        <a:effectLst>
                          <a:outerShdw blurRad="38100" dist="38100" dir="2700000" algn="tl">
                            <a:srgbClr val="000000"/>
                          </a:outerShdw>
                        </a:effectLst>
                        <a:latin typeface="Tahoma" pitchFamily="34" charset="0"/>
                        <a:cs typeface="Nazanin" pitchFamily="2" charset="-78"/>
                      </a:endParaRPr>
                    </a:p>
                  </a:txBody>
                  <a:tcPr anchor="b"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3200" b="0" i="0" u="none" strike="noStrike" cap="none" normalizeH="0" baseline="0" smtClean="0">
                        <a:ln>
                          <a:noFill/>
                        </a:ln>
                        <a:solidFill>
                          <a:schemeClr val="folHlink"/>
                        </a:solidFill>
                        <a:effectLst>
                          <a:outerShdw blurRad="38100" dist="38100" dir="2700000" algn="tl">
                            <a:srgbClr val="000000"/>
                          </a:outerShdw>
                        </a:effectLst>
                        <a:latin typeface="Tahoma" pitchFamily="34" charset="0"/>
                        <a:cs typeface="Nazanin" pitchFamily="2" charset="-78"/>
                      </a:endParaRPr>
                    </a:p>
                  </a:txBody>
                  <a:tcPr anchor="b"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3200" b="0" i="0" u="none" strike="noStrike" cap="none" normalizeH="0" baseline="0" smtClean="0">
                        <a:ln>
                          <a:noFill/>
                        </a:ln>
                        <a:solidFill>
                          <a:schemeClr val="folHlink"/>
                        </a:solidFill>
                        <a:effectLst>
                          <a:outerShdw blurRad="38100" dist="38100" dir="2700000" algn="tl">
                            <a:srgbClr val="000000"/>
                          </a:outerShdw>
                        </a:effectLst>
                        <a:latin typeface="Tahoma" pitchFamily="34" charset="0"/>
                        <a:cs typeface="Nazanin" pitchFamily="2" charset="-78"/>
                      </a:endParaRPr>
                    </a:p>
                  </a:txBody>
                  <a:tcPr anchor="b"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3200" b="0" i="0" u="none" strike="noStrike" cap="none" normalizeH="0" baseline="0" smtClean="0">
                        <a:ln>
                          <a:noFill/>
                        </a:ln>
                        <a:solidFill>
                          <a:schemeClr val="folHlink"/>
                        </a:solidFill>
                        <a:effectLst>
                          <a:outerShdw blurRad="38100" dist="38100" dir="2700000" algn="tl">
                            <a:srgbClr val="000000"/>
                          </a:outerShdw>
                        </a:effectLst>
                        <a:latin typeface="Tahoma" pitchFamily="34" charset="0"/>
                        <a:cs typeface="Nazanin" pitchFamily="2" charset="-78"/>
                      </a:endParaRPr>
                    </a:p>
                  </a:txBody>
                  <a:tcPr anchor="b"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3200" b="0" i="0" u="none" strike="noStrike" cap="none" normalizeH="0" baseline="0" smtClean="0">
                        <a:ln>
                          <a:noFill/>
                        </a:ln>
                        <a:solidFill>
                          <a:schemeClr val="folHlink"/>
                        </a:solidFill>
                        <a:effectLst>
                          <a:outerShdw blurRad="38100" dist="38100" dir="2700000" algn="tl">
                            <a:srgbClr val="000000"/>
                          </a:outerShdw>
                        </a:effectLst>
                        <a:latin typeface="Tahoma" pitchFamily="34" charset="0"/>
                        <a:cs typeface="Nazanin" pitchFamily="2" charset="-78"/>
                      </a:endParaRPr>
                    </a:p>
                  </a:txBody>
                  <a:tcPr anchor="b"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3200" b="0" i="0" u="none" strike="noStrike" cap="none" normalizeH="0" baseline="0" smtClean="0">
                        <a:ln>
                          <a:noFill/>
                        </a:ln>
                        <a:solidFill>
                          <a:schemeClr val="folHlink"/>
                        </a:solidFill>
                        <a:effectLst>
                          <a:outerShdw blurRad="38100" dist="38100" dir="2700000" algn="tl">
                            <a:srgbClr val="000000"/>
                          </a:outerShdw>
                        </a:effectLst>
                        <a:latin typeface="Tahoma" pitchFamily="34" charset="0"/>
                        <a:cs typeface="Nazanin" pitchFamily="2" charset="-78"/>
                      </a:endParaRPr>
                    </a:p>
                  </a:txBody>
                  <a:tcPr anchor="b" horzOverflow="overflow">
                    <a:lnL>
                      <a:noFill/>
                    </a:lnL>
                    <a:lnR cap="flat">
                      <a:noFill/>
                    </a:lnR>
                    <a:lnT>
                      <a:noFill/>
                    </a:lnT>
                    <a:lnB cap="flat">
                      <a:noFill/>
                    </a:lnB>
                    <a:lnTlToBr>
                      <a:noFill/>
                    </a:lnTlToBr>
                    <a:lnBlToTr>
                      <a:noFill/>
                    </a:lnBlToTr>
                    <a:noFill/>
                  </a:tcPr>
                </a:tc>
              </a:tr>
            </a:tbl>
          </a:graphicData>
        </a:graphic>
      </p:graphicFrame>
      <p:sp>
        <p:nvSpPr>
          <p:cNvPr id="54297" name="Rectangle 29"/>
          <p:cNvSpPr>
            <a:spLocks noChangeArrowheads="1"/>
          </p:cNvSpPr>
          <p:nvPr/>
        </p:nvSpPr>
        <p:spPr bwMode="auto">
          <a:xfrm>
            <a:off x="0" y="2700338"/>
            <a:ext cx="9144000" cy="0"/>
          </a:xfrm>
          <a:prstGeom prst="rect">
            <a:avLst/>
          </a:prstGeom>
          <a:noFill/>
          <a:ln w="9525">
            <a:noFill/>
            <a:miter lim="800000"/>
            <a:headEnd/>
            <a:tailEnd/>
          </a:ln>
        </p:spPr>
        <p:txBody>
          <a:bodyPr wrap="none" anchor="ctr">
            <a:spAutoFit/>
          </a:bodyPr>
          <a:lstStyle/>
          <a:p>
            <a:endParaRPr lang="fa-IR"/>
          </a:p>
        </p:txBody>
      </p:sp>
      <p:sp>
        <p:nvSpPr>
          <p:cNvPr id="54298" name="Line 30"/>
          <p:cNvSpPr>
            <a:spLocks noChangeShapeType="1"/>
          </p:cNvSpPr>
          <p:nvPr/>
        </p:nvSpPr>
        <p:spPr bwMode="auto">
          <a:xfrm>
            <a:off x="3276600" y="5589588"/>
            <a:ext cx="4824413" cy="0"/>
          </a:xfrm>
          <a:prstGeom prst="line">
            <a:avLst/>
          </a:prstGeom>
          <a:noFill/>
          <a:ln w="9525">
            <a:solidFill>
              <a:schemeClr val="tx1"/>
            </a:solidFill>
            <a:round/>
            <a:headEnd/>
            <a:tailEnd/>
          </a:ln>
        </p:spPr>
        <p:txBody>
          <a:bodyPr/>
          <a:lstStyle/>
          <a:p>
            <a:endParaRPr lang="en-US"/>
          </a:p>
        </p:txBody>
      </p:sp>
      <p:sp>
        <p:nvSpPr>
          <p:cNvPr id="238623" name="Rectangle 31"/>
          <p:cNvSpPr>
            <a:spLocks noChangeArrowheads="1"/>
          </p:cNvSpPr>
          <p:nvPr/>
        </p:nvSpPr>
        <p:spPr bwMode="auto">
          <a:xfrm>
            <a:off x="1908175" y="0"/>
            <a:ext cx="6048375" cy="1484313"/>
          </a:xfrm>
          <a:prstGeom prst="rect">
            <a:avLst/>
          </a:prstGeom>
          <a:noFill/>
          <a:ln w="9525">
            <a:noFill/>
            <a:miter lim="800000"/>
            <a:headEnd/>
            <a:tailEnd/>
          </a:ln>
          <a:effectLst>
            <a:outerShdw dist="35921" dir="2700000" algn="ctr" rotWithShape="0">
              <a:schemeClr val="bg2"/>
            </a:outerShdw>
          </a:effectLst>
        </p:spPr>
        <p:txBody>
          <a:bodyPr wrap="none" anchor="ctr"/>
          <a:lstStyle/>
          <a:p>
            <a:pPr algn="ctr" rtl="1">
              <a:defRPr/>
            </a:pPr>
            <a:r>
              <a:rPr lang="fa-IR" sz="4000" b="1">
                <a:solidFill>
                  <a:schemeClr val="hlink"/>
                </a:solidFill>
                <a:cs typeface="Koodak" pitchFamily="2" charset="-78"/>
              </a:rPr>
              <a:t>محاسبه قيمت پاياني</a:t>
            </a:r>
            <a:endParaRPr lang="en-US" sz="4000" b="1">
              <a:solidFill>
                <a:schemeClr val="hlink"/>
              </a:solidFill>
              <a:cs typeface="Koodak" pitchFamily="2" charset="-78"/>
            </a:endParaRPr>
          </a:p>
        </p:txBody>
      </p:sp>
      <p:sp>
        <p:nvSpPr>
          <p:cNvPr id="238624" name="Rectangle 32"/>
          <p:cNvSpPr>
            <a:spLocks noChangeArrowheads="1"/>
          </p:cNvSpPr>
          <p:nvPr/>
        </p:nvSpPr>
        <p:spPr bwMode="auto">
          <a:xfrm>
            <a:off x="1258888" y="2060575"/>
            <a:ext cx="7632700" cy="2663825"/>
          </a:xfrm>
          <a:prstGeom prst="rect">
            <a:avLst/>
          </a:prstGeom>
          <a:noFill/>
          <a:ln w="9525">
            <a:noFill/>
            <a:miter lim="800000"/>
            <a:headEnd/>
            <a:tailEnd/>
          </a:ln>
          <a:effectLst>
            <a:outerShdw dist="35921" dir="2700000" algn="ctr" rotWithShape="0">
              <a:schemeClr val="bg2"/>
            </a:outerShdw>
          </a:effectLst>
        </p:spPr>
        <p:txBody>
          <a:bodyPr wrap="none" anchor="ctr"/>
          <a:lstStyle/>
          <a:p>
            <a:pPr algn="r" rtl="1">
              <a:defRPr/>
            </a:pPr>
            <a:r>
              <a:rPr lang="fa-IR" sz="3600">
                <a:solidFill>
                  <a:schemeClr val="tx2"/>
                </a:solidFill>
                <a:cs typeface="Koodak" pitchFamily="2" charset="-78"/>
              </a:rPr>
              <a:t>الف: ميانگين وزني از معاملات انجام شده</a:t>
            </a:r>
          </a:p>
          <a:p>
            <a:pPr algn="r" rtl="1">
              <a:defRPr/>
            </a:pPr>
            <a:endParaRPr lang="fa-IR" sz="3600">
              <a:solidFill>
                <a:schemeClr val="tx2"/>
              </a:solidFill>
              <a:cs typeface="Koodak" pitchFamily="2" charset="-78"/>
            </a:endParaRPr>
          </a:p>
          <a:p>
            <a:pPr algn="r" rtl="1">
              <a:defRPr/>
            </a:pPr>
            <a:endParaRPr lang="fa-IR" sz="3600">
              <a:solidFill>
                <a:schemeClr val="tx2"/>
              </a:solidFill>
              <a:cs typeface="Koodak" pitchFamily="2" charset="-78"/>
            </a:endParaRPr>
          </a:p>
          <a:p>
            <a:pPr algn="r" rtl="1">
              <a:defRPr/>
            </a:pPr>
            <a:r>
              <a:rPr lang="fa-IR" sz="3600">
                <a:solidFill>
                  <a:schemeClr val="tx2"/>
                </a:solidFill>
                <a:cs typeface="Koodak" pitchFamily="2" charset="-78"/>
              </a:rPr>
              <a:t>ب: حجم مبنا:</a:t>
            </a:r>
            <a:endParaRPr lang="en-US" sz="3500">
              <a:cs typeface="B Titr" pitchFamily="2" charset="-7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3" presetClass="entr" presetSubtype="0" fill="hold" nodeType="afterEffect">
                                  <p:stCondLst>
                                    <p:cond delay="0"/>
                                  </p:stCondLst>
                                  <p:childTnLst>
                                    <p:set>
                                      <p:cBhvr>
                                        <p:cTn id="6" dur="1" fill="hold">
                                          <p:stCondLst>
                                            <p:cond delay="0"/>
                                          </p:stCondLst>
                                        </p:cTn>
                                        <p:tgtEl>
                                          <p:spTgt spid="238594"/>
                                        </p:tgtEl>
                                        <p:attrNameLst>
                                          <p:attrName>style.visibility</p:attrName>
                                        </p:attrNameLst>
                                      </p:cBhvr>
                                      <p:to>
                                        <p:strVal val="visible"/>
                                      </p:to>
                                    </p:set>
                                    <p:animEffect transition="in" filter="fade">
                                      <p:cBhvr>
                                        <p:cTn id="7" dur="100"/>
                                        <p:tgtEl>
                                          <p:spTgt spid="238594"/>
                                        </p:tgtEl>
                                      </p:cBhvr>
                                    </p:animEffect>
                                    <p:anim calcmode="lin" valueType="num">
                                      <p:cBhvr>
                                        <p:cTn id="8" dur="400" fill="hold"/>
                                        <p:tgtEl>
                                          <p:spTgt spid="238594"/>
                                        </p:tgtEl>
                                        <p:attrNameLst>
                                          <p:attrName>ppt_x</p:attrName>
                                        </p:attrNameLst>
                                      </p:cBhvr>
                                      <p:tavLst>
                                        <p:tav tm="0">
                                          <p:val>
                                            <p:strVal val="#ppt_x"/>
                                          </p:val>
                                        </p:tav>
                                        <p:tav tm="100000">
                                          <p:val>
                                            <p:strVal val="#ppt_x"/>
                                          </p:val>
                                        </p:tav>
                                      </p:tavLst>
                                    </p:anim>
                                    <p:anim calcmode="lin" valueType="num">
                                      <p:cBhvr>
                                        <p:cTn id="9" dur="400" fill="hold"/>
                                        <p:tgtEl>
                                          <p:spTgt spid="238594"/>
                                        </p:tgtEl>
                                        <p:attrNameLst>
                                          <p:attrName>ppt_y</p:attrName>
                                        </p:attrNameLst>
                                      </p:cBhvr>
                                      <p:tavLst>
                                        <p:tav tm="0">
                                          <p:val>
                                            <p:strVal val="#ppt_y+0.31"/>
                                          </p:val>
                                        </p:tav>
                                        <p:tav tm="100000">
                                          <p:val>
                                            <p:strVal val="#ppt_y+0.31"/>
                                          </p:val>
                                        </p:tav>
                                      </p:tavLst>
                                    </p:anim>
                                    <p:anim calcmode="lin" valueType="num">
                                      <p:cBhvr>
                                        <p:cTn id="10" dur="600" decel="50000" fill="hold">
                                          <p:stCondLst>
                                            <p:cond delay="400"/>
                                          </p:stCondLst>
                                        </p:cTn>
                                        <p:tgtEl>
                                          <p:spTgt spid="238594"/>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600" decel="50000" fill="hold">
                                          <p:stCondLst>
                                            <p:cond delay="400"/>
                                          </p:stCondLst>
                                        </p:cTn>
                                        <p:tgtEl>
                                          <p:spTgt spid="238594"/>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par>
                          <p:cTn id="12" fill="hold">
                            <p:stCondLst>
                              <p:cond delay="1000"/>
                            </p:stCondLst>
                            <p:childTnLst>
                              <p:par>
                                <p:cTn id="13" presetID="12" presetClass="entr" presetSubtype="4" fill="hold" grpId="0" nodeType="afterEffect">
                                  <p:stCondLst>
                                    <p:cond delay="0"/>
                                  </p:stCondLst>
                                  <p:childTnLst>
                                    <p:set>
                                      <p:cBhvr>
                                        <p:cTn id="14" dur="1" fill="hold">
                                          <p:stCondLst>
                                            <p:cond delay="0"/>
                                          </p:stCondLst>
                                        </p:cTn>
                                        <p:tgtEl>
                                          <p:spTgt spid="238623"/>
                                        </p:tgtEl>
                                        <p:attrNameLst>
                                          <p:attrName>style.visibility</p:attrName>
                                        </p:attrNameLst>
                                      </p:cBhvr>
                                      <p:to>
                                        <p:strVal val="visible"/>
                                      </p:to>
                                    </p:set>
                                    <p:animEffect transition="in" filter="slide(fromBottom)">
                                      <p:cBhvr>
                                        <p:cTn id="15" dur="500"/>
                                        <p:tgtEl>
                                          <p:spTgt spid="238623"/>
                                        </p:tgtEl>
                                      </p:cBhvr>
                                    </p:animEffect>
                                  </p:childTnLst>
                                </p:cTn>
                              </p:par>
                            </p:childTnLst>
                          </p:cTn>
                        </p:par>
                        <p:par>
                          <p:cTn id="16" fill="hold">
                            <p:stCondLst>
                              <p:cond delay="1500"/>
                            </p:stCondLst>
                            <p:childTnLst>
                              <p:par>
                                <p:cTn id="17" presetID="12" presetClass="entr" presetSubtype="4" fill="hold" grpId="0" nodeType="afterEffect">
                                  <p:stCondLst>
                                    <p:cond delay="0"/>
                                  </p:stCondLst>
                                  <p:childTnLst>
                                    <p:set>
                                      <p:cBhvr>
                                        <p:cTn id="18" dur="1" fill="hold">
                                          <p:stCondLst>
                                            <p:cond delay="0"/>
                                          </p:stCondLst>
                                        </p:cTn>
                                        <p:tgtEl>
                                          <p:spTgt spid="238624"/>
                                        </p:tgtEl>
                                        <p:attrNameLst>
                                          <p:attrName>style.visibility</p:attrName>
                                        </p:attrNameLst>
                                      </p:cBhvr>
                                      <p:to>
                                        <p:strVal val="visible"/>
                                      </p:to>
                                    </p:set>
                                    <p:animEffect transition="in" filter="slide(fromBottom)">
                                      <p:cBhvr>
                                        <p:cTn id="19" dur="500"/>
                                        <p:tgtEl>
                                          <p:spTgt spid="2386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8623" grpId="0"/>
      <p:bldP spid="238624"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ChangeArrowheads="1"/>
          </p:cNvSpPr>
          <p:nvPr/>
        </p:nvSpPr>
        <p:spPr bwMode="auto">
          <a:xfrm>
            <a:off x="0" y="2700338"/>
            <a:ext cx="9144000" cy="0"/>
          </a:xfrm>
          <a:prstGeom prst="rect">
            <a:avLst/>
          </a:prstGeom>
          <a:noFill/>
          <a:ln w="9525">
            <a:noFill/>
            <a:miter lim="800000"/>
            <a:headEnd/>
            <a:tailEnd/>
          </a:ln>
        </p:spPr>
        <p:txBody>
          <a:bodyPr wrap="none" anchor="ctr">
            <a:spAutoFit/>
          </a:bodyPr>
          <a:lstStyle/>
          <a:p>
            <a:endParaRPr lang="fa-IR"/>
          </a:p>
        </p:txBody>
      </p:sp>
      <p:graphicFrame>
        <p:nvGraphicFramePr>
          <p:cNvPr id="240643" name="Group 3"/>
          <p:cNvGraphicFramePr>
            <a:graphicFrameLocks noGrp="1"/>
          </p:cNvGraphicFramePr>
          <p:nvPr>
            <p:ph sz="half" idx="1"/>
          </p:nvPr>
        </p:nvGraphicFramePr>
        <p:xfrm>
          <a:off x="49213" y="481013"/>
          <a:ext cx="8893175" cy="2804160"/>
        </p:xfrm>
        <a:graphic>
          <a:graphicData uri="http://schemas.openxmlformats.org/drawingml/2006/table">
            <a:tbl>
              <a:tblPr rtl="1"/>
              <a:tblGrid>
                <a:gridCol w="8893175"/>
              </a:tblGrid>
              <a:tr h="552450">
                <a:tc>
                  <a:txBody>
                    <a:bodyPr/>
                    <a:lstStyle/>
                    <a:p>
                      <a:pPr marL="342900" marR="0" lvl="0" indent="-342900" algn="ctr" defTabSz="914400" rtl="1" eaLnBrk="1" fontAlgn="b" latinLnBrk="0" hangingPunct="1">
                        <a:lnSpc>
                          <a:spcPct val="100000"/>
                        </a:lnSpc>
                        <a:spcBef>
                          <a:spcPct val="0"/>
                        </a:spcBef>
                        <a:spcAft>
                          <a:spcPct val="0"/>
                        </a:spcAft>
                        <a:buClrTx/>
                        <a:buSzTx/>
                        <a:buFontTx/>
                        <a:buNone/>
                        <a:tabLst/>
                      </a:pPr>
                      <a:r>
                        <a:rPr kumimoji="0" lang="ar-SA" sz="3200" b="1" i="0" u="none" strike="noStrike" cap="none" normalizeH="0" baseline="0" smtClean="0">
                          <a:ln>
                            <a:noFill/>
                          </a:ln>
                          <a:solidFill>
                            <a:schemeClr val="accent1"/>
                          </a:solidFill>
                          <a:effectLst>
                            <a:outerShdw blurRad="38100" dist="38100" dir="2700000" algn="tl">
                              <a:srgbClr val="000000"/>
                            </a:outerShdw>
                          </a:effectLst>
                          <a:latin typeface="Arial" pitchFamily="34" charset="0"/>
                          <a:cs typeface="Koodak" pitchFamily="2" charset="-78"/>
                        </a:rPr>
                        <a:t>تعداد سهام شرکت=100 ميليون سهم</a:t>
                      </a:r>
                    </a:p>
                  </a:txBody>
                  <a:tcPr anchor="b" horzOverflow="overflow">
                    <a:lnL cap="flat">
                      <a:noFill/>
                    </a:lnL>
                    <a:lnR cap="flat">
                      <a:noFill/>
                    </a:lnR>
                    <a:lnT cap="flat">
                      <a:noFill/>
                    </a:lnT>
                    <a:lnB>
                      <a:noFill/>
                    </a:lnB>
                    <a:lnTlToBr>
                      <a:noFill/>
                    </a:lnTlToBr>
                    <a:lnBlToTr>
                      <a:noFill/>
                    </a:lnBlToTr>
                    <a:noFill/>
                  </a:tcPr>
                </a:tc>
              </a:tr>
              <a:tr h="557213">
                <a:tc>
                  <a:txBody>
                    <a:bodyPr/>
                    <a:lstStyle/>
                    <a:p>
                      <a:pPr marL="342900" marR="0" lvl="0" indent="-342900" algn="ctr" defTabSz="914400" rtl="1" eaLnBrk="1" fontAlgn="b" latinLnBrk="0" hangingPunct="1">
                        <a:lnSpc>
                          <a:spcPct val="100000"/>
                        </a:lnSpc>
                        <a:spcBef>
                          <a:spcPct val="0"/>
                        </a:spcBef>
                        <a:spcAft>
                          <a:spcPct val="0"/>
                        </a:spcAft>
                        <a:buClrTx/>
                        <a:buSzTx/>
                        <a:buFontTx/>
                        <a:buNone/>
                        <a:tabLst/>
                      </a:pPr>
                      <a:r>
                        <a:rPr kumimoji="0" lang="ar-SA" sz="3200" b="1" i="0" u="none" strike="noStrike" cap="none" normalizeH="0" baseline="0" smtClean="0">
                          <a:ln>
                            <a:noFill/>
                          </a:ln>
                          <a:solidFill>
                            <a:schemeClr val="accent1"/>
                          </a:solidFill>
                          <a:effectLst>
                            <a:outerShdw blurRad="38100" dist="38100" dir="2700000" algn="tl">
                              <a:srgbClr val="000000"/>
                            </a:outerShdw>
                          </a:effectLst>
                          <a:latin typeface="Arial" pitchFamily="34" charset="0"/>
                          <a:cs typeface="Koodak" pitchFamily="2" charset="-78"/>
                        </a:rPr>
                        <a:t>حجم مبنا= 80،000  سهم</a:t>
                      </a:r>
                    </a:p>
                  </a:txBody>
                  <a:tcPr anchor="b" horzOverflow="overflow">
                    <a:lnL cap="flat">
                      <a:noFill/>
                    </a:lnL>
                    <a:lnR cap="flat">
                      <a:noFill/>
                    </a:lnR>
                    <a:lnT>
                      <a:noFill/>
                    </a:lnT>
                    <a:lnB>
                      <a:noFill/>
                    </a:lnB>
                    <a:lnTlToBr>
                      <a:noFill/>
                    </a:lnTlToBr>
                    <a:lnBlToTr>
                      <a:noFill/>
                    </a:lnBlToTr>
                    <a:noFill/>
                  </a:tcPr>
                </a:tc>
              </a:tr>
              <a:tr h="590550">
                <a:tc>
                  <a:txBody>
                    <a:bodyPr/>
                    <a:lstStyle/>
                    <a:p>
                      <a:pPr marL="342900" marR="0" lvl="0" indent="-342900" algn="ctr" defTabSz="914400" rtl="1" eaLnBrk="1" fontAlgn="b" latinLnBrk="0" hangingPunct="1">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accent1"/>
                        </a:solidFill>
                        <a:effectLst>
                          <a:outerShdw blurRad="38100" dist="38100" dir="2700000" algn="tl">
                            <a:srgbClr val="000000"/>
                          </a:outerShdw>
                        </a:effectLst>
                        <a:latin typeface="Arial" pitchFamily="34" charset="0"/>
                        <a:cs typeface="Koodak" pitchFamily="2" charset="-78"/>
                      </a:endParaRPr>
                    </a:p>
                    <a:p>
                      <a:pPr marL="342900" marR="0" lvl="0" indent="-342900" algn="ctr" defTabSz="914400" rtl="1" eaLnBrk="1" fontAlgn="b" latinLnBrk="0" hangingPunct="1">
                        <a:lnSpc>
                          <a:spcPct val="100000"/>
                        </a:lnSpc>
                        <a:spcBef>
                          <a:spcPct val="0"/>
                        </a:spcBef>
                        <a:spcAft>
                          <a:spcPct val="0"/>
                        </a:spcAft>
                        <a:buClrTx/>
                        <a:buSzTx/>
                        <a:buFontTx/>
                        <a:buNone/>
                        <a:tabLst/>
                      </a:pPr>
                      <a:r>
                        <a:rPr kumimoji="0" lang="ar-SA" sz="3200" b="1" i="0" u="none" strike="noStrike" cap="none" normalizeH="0" baseline="0" smtClean="0">
                          <a:ln>
                            <a:noFill/>
                          </a:ln>
                          <a:solidFill>
                            <a:schemeClr val="accent1"/>
                          </a:solidFill>
                          <a:effectLst>
                            <a:outerShdw blurRad="38100" dist="38100" dir="2700000" algn="tl">
                              <a:srgbClr val="000000"/>
                            </a:outerShdw>
                          </a:effectLst>
                          <a:latin typeface="Arial" pitchFamily="34" charset="0"/>
                          <a:cs typeface="Koodak" pitchFamily="2" charset="-78"/>
                        </a:rPr>
                        <a:t>قيمت پاياني روز قبل= 10،000 ريال</a:t>
                      </a:r>
                    </a:p>
                  </a:txBody>
                  <a:tcPr anchor="b" horzOverflow="overflow">
                    <a:lnL cap="flat">
                      <a:noFill/>
                    </a:lnL>
                    <a:lnR cap="flat">
                      <a:noFill/>
                    </a:lnR>
                    <a:lnT>
                      <a:noFill/>
                    </a:lnT>
                    <a:lnB>
                      <a:noFill/>
                    </a:lnB>
                    <a:lnTlToBr>
                      <a:noFill/>
                    </a:lnTlToBr>
                    <a:lnBlToTr>
                      <a:noFill/>
                    </a:lnBlToTr>
                    <a:noFill/>
                  </a:tcPr>
                </a:tc>
              </a:tr>
              <a:tr h="574675">
                <a:tc>
                  <a:txBody>
                    <a:bodyPr/>
                    <a:lstStyle/>
                    <a:p>
                      <a:pPr marL="342900" marR="0" lvl="0" indent="-342900" algn="ctr" defTabSz="914400" rtl="1" eaLnBrk="1" fontAlgn="b" latinLnBrk="0" hangingPunct="1">
                        <a:lnSpc>
                          <a:spcPct val="100000"/>
                        </a:lnSpc>
                        <a:spcBef>
                          <a:spcPct val="0"/>
                        </a:spcBef>
                        <a:spcAft>
                          <a:spcPct val="0"/>
                        </a:spcAft>
                        <a:buClrTx/>
                        <a:buSzTx/>
                        <a:buFontTx/>
                        <a:buNone/>
                        <a:tabLst/>
                      </a:pPr>
                      <a:r>
                        <a:rPr kumimoji="0" lang="ar-SA" sz="3200" b="1" i="0" u="none" strike="noStrike" cap="none" normalizeH="0" baseline="0" smtClean="0">
                          <a:ln>
                            <a:noFill/>
                          </a:ln>
                          <a:solidFill>
                            <a:schemeClr val="accent1"/>
                          </a:solidFill>
                          <a:effectLst>
                            <a:outerShdw blurRad="38100" dist="38100" dir="2700000" algn="tl">
                              <a:srgbClr val="000000"/>
                            </a:outerShdw>
                          </a:effectLst>
                          <a:latin typeface="Arial" pitchFamily="34" charset="0"/>
                          <a:cs typeface="Koodak" pitchFamily="2" charset="-78"/>
                        </a:rPr>
                        <a:t>ميانگين وزني قيمت  روز جاري= </a:t>
                      </a:r>
                      <a:r>
                        <a:rPr kumimoji="0" lang="ar-SA" sz="3200" b="1" i="0" u="none" strike="noStrike" cap="none" normalizeH="0" baseline="0" smtClean="0">
                          <a:ln>
                            <a:noFill/>
                          </a:ln>
                          <a:solidFill>
                            <a:srgbClr val="FF3300"/>
                          </a:solidFill>
                          <a:effectLst>
                            <a:outerShdw blurRad="38100" dist="38100" dir="2700000" algn="tl">
                              <a:srgbClr val="000000"/>
                            </a:outerShdw>
                          </a:effectLst>
                          <a:latin typeface="Arial" pitchFamily="34" charset="0"/>
                          <a:cs typeface="Koodak" pitchFamily="2" charset="-78"/>
                        </a:rPr>
                        <a:t>10،400</a:t>
                      </a:r>
                      <a:r>
                        <a:rPr kumimoji="0" lang="ar-SA" sz="3200" b="1" i="0" u="none" strike="noStrike" cap="none" normalizeH="0" baseline="0" smtClean="0">
                          <a:ln>
                            <a:noFill/>
                          </a:ln>
                          <a:solidFill>
                            <a:schemeClr val="accent1"/>
                          </a:solidFill>
                          <a:effectLst>
                            <a:outerShdw blurRad="38100" dist="38100" dir="2700000" algn="tl">
                              <a:srgbClr val="000000"/>
                            </a:outerShdw>
                          </a:effectLst>
                          <a:latin typeface="Arial" pitchFamily="34" charset="0"/>
                          <a:cs typeface="Koodak" pitchFamily="2" charset="-78"/>
                        </a:rPr>
                        <a:t> ريال</a:t>
                      </a:r>
                    </a:p>
                  </a:txBody>
                  <a:tcPr anchor="b" horzOverflow="overflow">
                    <a:lnL cap="flat">
                      <a:noFill/>
                    </a:lnL>
                    <a:lnR cap="flat">
                      <a:noFill/>
                    </a:lnR>
                    <a:lnT>
                      <a:noFill/>
                    </a:lnT>
                    <a:lnB cap="flat">
                      <a:noFill/>
                    </a:lnB>
                    <a:lnTlToBr>
                      <a:noFill/>
                    </a:lnTlToBr>
                    <a:lnBlToTr>
                      <a:noFill/>
                    </a:lnBlToTr>
                    <a:noFill/>
                  </a:tcPr>
                </a:tc>
              </a:tr>
            </a:tbl>
          </a:graphicData>
        </a:graphic>
      </p:graphicFrame>
      <p:graphicFrame>
        <p:nvGraphicFramePr>
          <p:cNvPr id="240652" name="Group 12"/>
          <p:cNvGraphicFramePr>
            <a:graphicFrameLocks noGrp="1"/>
          </p:cNvGraphicFramePr>
          <p:nvPr>
            <p:ph sz="quarter" idx="2"/>
          </p:nvPr>
        </p:nvGraphicFramePr>
        <p:xfrm>
          <a:off x="2112963" y="4581525"/>
          <a:ext cx="7067550" cy="1376363"/>
        </p:xfrm>
        <a:graphic>
          <a:graphicData uri="http://schemas.openxmlformats.org/drawingml/2006/table">
            <a:tbl>
              <a:tblPr rtl="1"/>
              <a:tblGrid>
                <a:gridCol w="7067550"/>
              </a:tblGrid>
              <a:tr h="774700">
                <a:tc>
                  <a:txBody>
                    <a:bodyPr/>
                    <a:lstStyle/>
                    <a:p>
                      <a:pPr marL="0" marR="0" lvl="0" indent="0" algn="r" defTabSz="914400" rtl="1" eaLnBrk="1" fontAlgn="b" latinLnBrk="0" hangingPunct="1">
                        <a:lnSpc>
                          <a:spcPct val="100000"/>
                        </a:lnSpc>
                        <a:spcBef>
                          <a:spcPct val="0"/>
                        </a:spcBef>
                        <a:spcAft>
                          <a:spcPct val="0"/>
                        </a:spcAft>
                        <a:buClrTx/>
                        <a:buSzTx/>
                        <a:buFontTx/>
                        <a:buNone/>
                        <a:tabLst/>
                      </a:pPr>
                      <a:r>
                        <a:rPr kumimoji="0" lang="fa-IR"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Koodak" pitchFamily="2" charset="-78"/>
                        </a:rPr>
                        <a:t>ب</a:t>
                      </a:r>
                      <a:r>
                        <a:rPr kumimoji="0" lang="ar-SA"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Koodak" pitchFamily="2" charset="-78"/>
                        </a:rPr>
                        <a:t>: تعدادسهام معامله شده کمتر از حجم مبنا باشد. </a:t>
                      </a:r>
                    </a:p>
                  </a:txBody>
                  <a:tcPr anchor="b" horzOverflow="overflow">
                    <a:lnL cap="flat">
                      <a:noFill/>
                    </a:lnL>
                    <a:lnR cap="flat">
                      <a:noFill/>
                    </a:lnR>
                    <a:lnT cap="flat">
                      <a:noFill/>
                    </a:lnT>
                    <a:lnB>
                      <a:noFill/>
                    </a:lnB>
                    <a:lnTlToBr>
                      <a:noFill/>
                    </a:lnTlToBr>
                    <a:lnBlToTr>
                      <a:noFill/>
                    </a:lnBlToTr>
                    <a:noFill/>
                  </a:tcPr>
                </a:tc>
              </a:tr>
              <a:tr h="601663">
                <a:tc>
                  <a:txBody>
                    <a:bodyPr/>
                    <a:lstStyle/>
                    <a:p>
                      <a:pPr marL="0" marR="0" lvl="0" indent="0" algn="r" defTabSz="914400" rtl="1" eaLnBrk="1" fontAlgn="b" latinLnBrk="0" hangingPunct="1">
                        <a:lnSpc>
                          <a:spcPct val="100000"/>
                        </a:lnSpc>
                        <a:spcBef>
                          <a:spcPct val="0"/>
                        </a:spcBef>
                        <a:spcAft>
                          <a:spcPct val="0"/>
                        </a:spcAft>
                        <a:buClrTx/>
                        <a:buSzTx/>
                        <a:buFontTx/>
                        <a:buNone/>
                        <a:tabLst/>
                      </a:pPr>
                      <a:r>
                        <a:rPr kumimoji="0" lang="ar-SA" sz="2400" b="0"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Koodak" pitchFamily="2" charset="-78"/>
                        </a:rPr>
                        <a:t>(براي مثال40،000 سهم معامله شده باشد )</a:t>
                      </a:r>
                    </a:p>
                  </a:txBody>
                  <a:tcPr anchor="b" horzOverflow="overflow">
                    <a:lnL cap="flat">
                      <a:noFill/>
                    </a:lnL>
                    <a:lnR cap="flat">
                      <a:noFill/>
                    </a:lnR>
                    <a:lnT>
                      <a:noFill/>
                    </a:lnT>
                    <a:lnB cap="flat">
                      <a:noFill/>
                    </a:lnB>
                    <a:lnTlToBr>
                      <a:noFill/>
                    </a:lnTlToBr>
                    <a:lnBlToTr>
                      <a:noFill/>
                    </a:lnBlToTr>
                    <a:noFill/>
                  </a:tcPr>
                </a:tc>
              </a:tr>
            </a:tbl>
          </a:graphicData>
        </a:graphic>
      </p:graphicFrame>
      <p:graphicFrame>
        <p:nvGraphicFramePr>
          <p:cNvPr id="240659" name="Group 19"/>
          <p:cNvGraphicFramePr>
            <a:graphicFrameLocks noGrp="1"/>
          </p:cNvGraphicFramePr>
          <p:nvPr>
            <p:ph sz="quarter" idx="3"/>
          </p:nvPr>
        </p:nvGraphicFramePr>
        <p:xfrm>
          <a:off x="2652713" y="3357563"/>
          <a:ext cx="6491287" cy="754063"/>
        </p:xfrm>
        <a:graphic>
          <a:graphicData uri="http://schemas.openxmlformats.org/drawingml/2006/table">
            <a:tbl>
              <a:tblPr rtl="1"/>
              <a:tblGrid>
                <a:gridCol w="6491287"/>
              </a:tblGrid>
              <a:tr h="754063">
                <a:tc>
                  <a:txBody>
                    <a:bodyPr/>
                    <a:lstStyle/>
                    <a:p>
                      <a:pPr marL="0" marR="0" lvl="0" indent="0" algn="r" defTabSz="914400" rtl="1" eaLnBrk="1" fontAlgn="b" latinLnBrk="0" hangingPunct="1">
                        <a:lnSpc>
                          <a:spcPct val="100000"/>
                        </a:lnSpc>
                        <a:spcBef>
                          <a:spcPct val="0"/>
                        </a:spcBef>
                        <a:spcAft>
                          <a:spcPct val="0"/>
                        </a:spcAft>
                        <a:buClrTx/>
                        <a:buSzTx/>
                        <a:buFontTx/>
                        <a:buNone/>
                        <a:tabLst/>
                      </a:pPr>
                      <a:r>
                        <a:rPr kumimoji="0" lang="fa-IR"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Koodak" pitchFamily="2" charset="-78"/>
                        </a:rPr>
                        <a:t>الف</a:t>
                      </a:r>
                      <a:r>
                        <a:rPr kumimoji="0" lang="ar-SA"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cs typeface="Koodak" pitchFamily="2" charset="-78"/>
                        </a:rPr>
                        <a:t>: تعدادسهام معامله شده بيشتر از حجم مبنا باشد</a:t>
                      </a:r>
                    </a:p>
                  </a:txBody>
                  <a:tcPr anchor="b" horzOverflow="overflow">
                    <a:lnL cap="flat">
                      <a:noFill/>
                    </a:lnL>
                    <a:lnR cap="flat">
                      <a:noFill/>
                    </a:lnR>
                    <a:lnT cap="flat">
                      <a:noFill/>
                    </a:lnT>
                    <a:lnB cap="flat">
                      <a:noFill/>
                    </a:lnB>
                    <a:lnTlToBr>
                      <a:noFill/>
                    </a:lnTlToBr>
                    <a:lnBlToTr>
                      <a:noFill/>
                    </a:lnBlToTr>
                    <a:noFill/>
                  </a:tcPr>
                </a:tc>
              </a:tr>
            </a:tbl>
          </a:graphicData>
        </a:graphic>
      </p:graphicFrame>
      <p:sp>
        <p:nvSpPr>
          <p:cNvPr id="240665" name="Text Box 25"/>
          <p:cNvSpPr txBox="1">
            <a:spLocks noChangeArrowheads="1"/>
          </p:cNvSpPr>
          <p:nvPr/>
        </p:nvSpPr>
        <p:spPr bwMode="auto">
          <a:xfrm>
            <a:off x="179388" y="5516563"/>
            <a:ext cx="2663825" cy="742950"/>
          </a:xfrm>
          <a:prstGeom prst="rect">
            <a:avLst/>
          </a:prstGeom>
          <a:noFill/>
          <a:ln w="9525">
            <a:noFill/>
            <a:miter lim="800000"/>
            <a:headEnd/>
            <a:tailEnd/>
          </a:ln>
        </p:spPr>
        <p:txBody>
          <a:bodyPr/>
          <a:lstStyle/>
          <a:p>
            <a:pPr algn="ctr"/>
            <a:r>
              <a:rPr lang="en-US" sz="2800">
                <a:solidFill>
                  <a:schemeClr val="folHlink"/>
                </a:solidFill>
                <a:cs typeface="Koodak" pitchFamily="2" charset="-78"/>
              </a:rPr>
              <a:t>P2=</a:t>
            </a:r>
            <a:r>
              <a:rPr lang="fa-IR" sz="2800">
                <a:solidFill>
                  <a:schemeClr val="folHlink"/>
                </a:solidFill>
                <a:cs typeface="Koodak" pitchFamily="2" charset="-78"/>
              </a:rPr>
              <a:t>10،200</a:t>
            </a:r>
            <a:endParaRPr lang="en-US" sz="2800">
              <a:solidFill>
                <a:schemeClr val="folHlink"/>
              </a:solidFill>
              <a:cs typeface="Koodak" pitchFamily="2" charset="-78"/>
            </a:endParaRPr>
          </a:p>
        </p:txBody>
      </p:sp>
      <p:sp>
        <p:nvSpPr>
          <p:cNvPr id="240666" name="Text Box 26"/>
          <p:cNvSpPr txBox="1">
            <a:spLocks noChangeArrowheads="1"/>
          </p:cNvSpPr>
          <p:nvPr/>
        </p:nvSpPr>
        <p:spPr bwMode="auto">
          <a:xfrm>
            <a:off x="179388" y="4005263"/>
            <a:ext cx="2736850" cy="431800"/>
          </a:xfrm>
          <a:prstGeom prst="rect">
            <a:avLst/>
          </a:prstGeom>
          <a:noFill/>
          <a:ln w="9525" algn="ctr">
            <a:noFill/>
            <a:miter lim="800000"/>
            <a:headEnd/>
            <a:tailEnd/>
          </a:ln>
        </p:spPr>
        <p:txBody>
          <a:bodyPr/>
          <a:lstStyle/>
          <a:p>
            <a:pPr algn="ctr"/>
            <a:r>
              <a:rPr lang="en-US" sz="2800">
                <a:solidFill>
                  <a:schemeClr val="tx2"/>
                </a:solidFill>
                <a:cs typeface="Koodak" pitchFamily="2" charset="-78"/>
              </a:rPr>
              <a:t>P2=</a:t>
            </a:r>
            <a:r>
              <a:rPr lang="fa-IR" sz="2800">
                <a:solidFill>
                  <a:schemeClr val="tx2"/>
                </a:solidFill>
                <a:cs typeface="Koodak" pitchFamily="2" charset="-78"/>
              </a:rPr>
              <a:t>10،400</a:t>
            </a:r>
            <a:endParaRPr lang="en-US" sz="2800">
              <a:solidFill>
                <a:schemeClr val="tx2"/>
              </a:solidFill>
              <a:cs typeface="Koodak" pitchFamily="2" charset="-7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5" presetClass="entr" presetSubtype="0" fill="hold" nodeType="afterEffect">
                                  <p:stCondLst>
                                    <p:cond delay="0"/>
                                  </p:stCondLst>
                                  <p:childTnLst>
                                    <p:set>
                                      <p:cBhvr>
                                        <p:cTn id="6" dur="1" fill="hold">
                                          <p:stCondLst>
                                            <p:cond delay="0"/>
                                          </p:stCondLst>
                                        </p:cTn>
                                        <p:tgtEl>
                                          <p:spTgt spid="240643"/>
                                        </p:tgtEl>
                                        <p:attrNameLst>
                                          <p:attrName>style.visibility</p:attrName>
                                        </p:attrNameLst>
                                      </p:cBhvr>
                                      <p:to>
                                        <p:strVal val="visible"/>
                                      </p:to>
                                    </p:set>
                                    <p:anim calcmode="lin" valueType="num">
                                      <p:cBhvr>
                                        <p:cTn id="7" dur="500" decel="50000" fill="hold">
                                          <p:stCondLst>
                                            <p:cond delay="0"/>
                                          </p:stCondLst>
                                        </p:cTn>
                                        <p:tgtEl>
                                          <p:spTgt spid="240643"/>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40643"/>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40643"/>
                                        </p:tgtEl>
                                        <p:attrNameLst>
                                          <p:attrName>ppt_w</p:attrName>
                                        </p:attrNameLst>
                                      </p:cBhvr>
                                      <p:tavLst>
                                        <p:tav tm="0">
                                          <p:val>
                                            <p:strVal val="#ppt_w*.05"/>
                                          </p:val>
                                        </p:tav>
                                        <p:tav tm="100000">
                                          <p:val>
                                            <p:strVal val="#ppt_w"/>
                                          </p:val>
                                        </p:tav>
                                      </p:tavLst>
                                    </p:anim>
                                    <p:anim calcmode="lin" valueType="num">
                                      <p:cBhvr>
                                        <p:cTn id="10" dur="1000" fill="hold"/>
                                        <p:tgtEl>
                                          <p:spTgt spid="240643"/>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40643"/>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40643"/>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40643"/>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40643"/>
                                        </p:tgtEl>
                                      </p:cBhvr>
                                    </p:animEffect>
                                  </p:childTnLst>
                                </p:cTn>
                              </p:par>
                            </p:childTnLst>
                          </p:cTn>
                        </p:par>
                        <p:par>
                          <p:cTn id="15" fill="hold">
                            <p:stCondLst>
                              <p:cond delay="1000"/>
                            </p:stCondLst>
                            <p:childTnLst>
                              <p:par>
                                <p:cTn id="16" presetID="25" presetClass="entr" presetSubtype="0" fill="hold" nodeType="afterEffect">
                                  <p:stCondLst>
                                    <p:cond delay="0"/>
                                  </p:stCondLst>
                                  <p:childTnLst>
                                    <p:set>
                                      <p:cBhvr>
                                        <p:cTn id="17" dur="1" fill="hold">
                                          <p:stCondLst>
                                            <p:cond delay="0"/>
                                          </p:stCondLst>
                                        </p:cTn>
                                        <p:tgtEl>
                                          <p:spTgt spid="240652"/>
                                        </p:tgtEl>
                                        <p:attrNameLst>
                                          <p:attrName>style.visibility</p:attrName>
                                        </p:attrNameLst>
                                      </p:cBhvr>
                                      <p:to>
                                        <p:strVal val="visible"/>
                                      </p:to>
                                    </p:set>
                                    <p:anim calcmode="lin" valueType="num">
                                      <p:cBhvr>
                                        <p:cTn id="18" dur="500" decel="50000" fill="hold">
                                          <p:stCondLst>
                                            <p:cond delay="0"/>
                                          </p:stCondLst>
                                        </p:cTn>
                                        <p:tgtEl>
                                          <p:spTgt spid="240652"/>
                                        </p:tgtEl>
                                        <p:attrNameLst>
                                          <p:attrName>style.rotation</p:attrName>
                                        </p:attrNameLst>
                                      </p:cBhvr>
                                      <p:tavLst>
                                        <p:tav tm="0">
                                          <p:val>
                                            <p:fltVal val="-90"/>
                                          </p:val>
                                        </p:tav>
                                        <p:tav tm="100000">
                                          <p:val>
                                            <p:fltVal val="0"/>
                                          </p:val>
                                        </p:tav>
                                      </p:tavLst>
                                    </p:anim>
                                    <p:anim calcmode="lin" valueType="num">
                                      <p:cBhvr>
                                        <p:cTn id="19" dur="500" decel="50000" fill="hold">
                                          <p:stCondLst>
                                            <p:cond delay="0"/>
                                          </p:stCondLst>
                                        </p:cTn>
                                        <p:tgtEl>
                                          <p:spTgt spid="240652"/>
                                        </p:tgtEl>
                                        <p:attrNameLst>
                                          <p:attrName>ppt_w</p:attrName>
                                        </p:attrNameLst>
                                      </p:cBhvr>
                                      <p:tavLst>
                                        <p:tav tm="0">
                                          <p:val>
                                            <p:strVal val="#ppt_w"/>
                                          </p:val>
                                        </p:tav>
                                        <p:tav tm="100000">
                                          <p:val>
                                            <p:strVal val="#ppt_w*.05"/>
                                          </p:val>
                                        </p:tav>
                                      </p:tavLst>
                                    </p:anim>
                                    <p:anim calcmode="lin" valueType="num">
                                      <p:cBhvr>
                                        <p:cTn id="20" dur="500" accel="50000" fill="hold">
                                          <p:stCondLst>
                                            <p:cond delay="500"/>
                                          </p:stCondLst>
                                        </p:cTn>
                                        <p:tgtEl>
                                          <p:spTgt spid="240652"/>
                                        </p:tgtEl>
                                        <p:attrNameLst>
                                          <p:attrName>ppt_w</p:attrName>
                                        </p:attrNameLst>
                                      </p:cBhvr>
                                      <p:tavLst>
                                        <p:tav tm="0">
                                          <p:val>
                                            <p:strVal val="#ppt_w*.05"/>
                                          </p:val>
                                        </p:tav>
                                        <p:tav tm="100000">
                                          <p:val>
                                            <p:strVal val="#ppt_w"/>
                                          </p:val>
                                        </p:tav>
                                      </p:tavLst>
                                    </p:anim>
                                    <p:anim calcmode="lin" valueType="num">
                                      <p:cBhvr>
                                        <p:cTn id="21" dur="1000" fill="hold"/>
                                        <p:tgtEl>
                                          <p:spTgt spid="240652"/>
                                        </p:tgtEl>
                                        <p:attrNameLst>
                                          <p:attrName>ppt_h</p:attrName>
                                        </p:attrNameLst>
                                      </p:cBhvr>
                                      <p:tavLst>
                                        <p:tav tm="0">
                                          <p:val>
                                            <p:strVal val="#ppt_h"/>
                                          </p:val>
                                        </p:tav>
                                        <p:tav tm="100000">
                                          <p:val>
                                            <p:strVal val="#ppt_h"/>
                                          </p:val>
                                        </p:tav>
                                      </p:tavLst>
                                    </p:anim>
                                    <p:anim calcmode="lin" valueType="num">
                                      <p:cBhvr>
                                        <p:cTn id="22" dur="500" decel="50000" fill="hold">
                                          <p:stCondLst>
                                            <p:cond delay="0"/>
                                          </p:stCondLst>
                                        </p:cTn>
                                        <p:tgtEl>
                                          <p:spTgt spid="240652"/>
                                        </p:tgtEl>
                                        <p:attrNameLst>
                                          <p:attrName>ppt_x</p:attrName>
                                        </p:attrNameLst>
                                      </p:cBhvr>
                                      <p:tavLst>
                                        <p:tav tm="0">
                                          <p:val>
                                            <p:strVal val="#ppt_x+.4"/>
                                          </p:val>
                                        </p:tav>
                                        <p:tav tm="100000">
                                          <p:val>
                                            <p:strVal val="#ppt_x"/>
                                          </p:val>
                                        </p:tav>
                                      </p:tavLst>
                                    </p:anim>
                                    <p:anim calcmode="lin" valueType="num">
                                      <p:cBhvr>
                                        <p:cTn id="23" dur="500" decel="50000" fill="hold">
                                          <p:stCondLst>
                                            <p:cond delay="0"/>
                                          </p:stCondLst>
                                        </p:cTn>
                                        <p:tgtEl>
                                          <p:spTgt spid="240652"/>
                                        </p:tgtEl>
                                        <p:attrNameLst>
                                          <p:attrName>ppt_y</p:attrName>
                                        </p:attrNameLst>
                                      </p:cBhvr>
                                      <p:tavLst>
                                        <p:tav tm="0">
                                          <p:val>
                                            <p:strVal val="#ppt_y-.2"/>
                                          </p:val>
                                        </p:tav>
                                        <p:tav tm="100000">
                                          <p:val>
                                            <p:strVal val="#ppt_y+.1"/>
                                          </p:val>
                                        </p:tav>
                                      </p:tavLst>
                                    </p:anim>
                                    <p:anim calcmode="lin" valueType="num">
                                      <p:cBhvr>
                                        <p:cTn id="24" dur="500" accel="50000" fill="hold">
                                          <p:stCondLst>
                                            <p:cond delay="500"/>
                                          </p:stCondLst>
                                        </p:cTn>
                                        <p:tgtEl>
                                          <p:spTgt spid="240652"/>
                                        </p:tgtEl>
                                        <p:attrNameLst>
                                          <p:attrName>ppt_y</p:attrName>
                                        </p:attrNameLst>
                                      </p:cBhvr>
                                      <p:tavLst>
                                        <p:tav tm="0">
                                          <p:val>
                                            <p:strVal val="#ppt_y+.1"/>
                                          </p:val>
                                        </p:tav>
                                        <p:tav tm="100000">
                                          <p:val>
                                            <p:strVal val="#ppt_y"/>
                                          </p:val>
                                        </p:tav>
                                      </p:tavLst>
                                    </p:anim>
                                    <p:animEffect transition="in" filter="fade">
                                      <p:cBhvr>
                                        <p:cTn id="25" dur="1000" decel="50000">
                                          <p:stCondLst>
                                            <p:cond delay="0"/>
                                          </p:stCondLst>
                                        </p:cTn>
                                        <p:tgtEl>
                                          <p:spTgt spid="240652"/>
                                        </p:tgtEl>
                                      </p:cBhvr>
                                    </p:animEffect>
                                  </p:childTnLst>
                                </p:cTn>
                              </p:par>
                            </p:childTnLst>
                          </p:cTn>
                        </p:par>
                        <p:par>
                          <p:cTn id="26" fill="hold">
                            <p:stCondLst>
                              <p:cond delay="2000"/>
                            </p:stCondLst>
                            <p:childTnLst>
                              <p:par>
                                <p:cTn id="27" presetID="25" presetClass="entr" presetSubtype="0" fill="hold" grpId="0" nodeType="afterEffect">
                                  <p:stCondLst>
                                    <p:cond delay="0"/>
                                  </p:stCondLst>
                                  <p:childTnLst>
                                    <p:set>
                                      <p:cBhvr>
                                        <p:cTn id="28" dur="1" fill="hold">
                                          <p:stCondLst>
                                            <p:cond delay="0"/>
                                          </p:stCondLst>
                                        </p:cTn>
                                        <p:tgtEl>
                                          <p:spTgt spid="240665"/>
                                        </p:tgtEl>
                                        <p:attrNameLst>
                                          <p:attrName>style.visibility</p:attrName>
                                        </p:attrNameLst>
                                      </p:cBhvr>
                                      <p:to>
                                        <p:strVal val="visible"/>
                                      </p:to>
                                    </p:set>
                                    <p:anim calcmode="lin" valueType="num">
                                      <p:cBhvr>
                                        <p:cTn id="29" dur="500" decel="50000" fill="hold">
                                          <p:stCondLst>
                                            <p:cond delay="0"/>
                                          </p:stCondLst>
                                        </p:cTn>
                                        <p:tgtEl>
                                          <p:spTgt spid="240665"/>
                                        </p:tgtEl>
                                        <p:attrNameLst>
                                          <p:attrName>style.rotation</p:attrName>
                                        </p:attrNameLst>
                                      </p:cBhvr>
                                      <p:tavLst>
                                        <p:tav tm="0">
                                          <p:val>
                                            <p:fltVal val="-90"/>
                                          </p:val>
                                        </p:tav>
                                        <p:tav tm="100000">
                                          <p:val>
                                            <p:fltVal val="0"/>
                                          </p:val>
                                        </p:tav>
                                      </p:tavLst>
                                    </p:anim>
                                    <p:anim calcmode="lin" valueType="num">
                                      <p:cBhvr>
                                        <p:cTn id="30" dur="500" decel="50000" fill="hold">
                                          <p:stCondLst>
                                            <p:cond delay="0"/>
                                          </p:stCondLst>
                                        </p:cTn>
                                        <p:tgtEl>
                                          <p:spTgt spid="240665"/>
                                        </p:tgtEl>
                                        <p:attrNameLst>
                                          <p:attrName>ppt_w</p:attrName>
                                        </p:attrNameLst>
                                      </p:cBhvr>
                                      <p:tavLst>
                                        <p:tav tm="0">
                                          <p:val>
                                            <p:strVal val="#ppt_w"/>
                                          </p:val>
                                        </p:tav>
                                        <p:tav tm="100000">
                                          <p:val>
                                            <p:strVal val="#ppt_w*.05"/>
                                          </p:val>
                                        </p:tav>
                                      </p:tavLst>
                                    </p:anim>
                                    <p:anim calcmode="lin" valueType="num">
                                      <p:cBhvr>
                                        <p:cTn id="31" dur="500" accel="50000" fill="hold">
                                          <p:stCondLst>
                                            <p:cond delay="500"/>
                                          </p:stCondLst>
                                        </p:cTn>
                                        <p:tgtEl>
                                          <p:spTgt spid="240665"/>
                                        </p:tgtEl>
                                        <p:attrNameLst>
                                          <p:attrName>ppt_w</p:attrName>
                                        </p:attrNameLst>
                                      </p:cBhvr>
                                      <p:tavLst>
                                        <p:tav tm="0">
                                          <p:val>
                                            <p:strVal val="#ppt_w*.05"/>
                                          </p:val>
                                        </p:tav>
                                        <p:tav tm="100000">
                                          <p:val>
                                            <p:strVal val="#ppt_w"/>
                                          </p:val>
                                        </p:tav>
                                      </p:tavLst>
                                    </p:anim>
                                    <p:anim calcmode="lin" valueType="num">
                                      <p:cBhvr>
                                        <p:cTn id="32" dur="1000" fill="hold"/>
                                        <p:tgtEl>
                                          <p:spTgt spid="240665"/>
                                        </p:tgtEl>
                                        <p:attrNameLst>
                                          <p:attrName>ppt_h</p:attrName>
                                        </p:attrNameLst>
                                      </p:cBhvr>
                                      <p:tavLst>
                                        <p:tav tm="0">
                                          <p:val>
                                            <p:strVal val="#ppt_h"/>
                                          </p:val>
                                        </p:tav>
                                        <p:tav tm="100000">
                                          <p:val>
                                            <p:strVal val="#ppt_h"/>
                                          </p:val>
                                        </p:tav>
                                      </p:tavLst>
                                    </p:anim>
                                    <p:anim calcmode="lin" valueType="num">
                                      <p:cBhvr>
                                        <p:cTn id="33" dur="500" decel="50000" fill="hold">
                                          <p:stCondLst>
                                            <p:cond delay="0"/>
                                          </p:stCondLst>
                                        </p:cTn>
                                        <p:tgtEl>
                                          <p:spTgt spid="240665"/>
                                        </p:tgtEl>
                                        <p:attrNameLst>
                                          <p:attrName>ppt_x</p:attrName>
                                        </p:attrNameLst>
                                      </p:cBhvr>
                                      <p:tavLst>
                                        <p:tav tm="0">
                                          <p:val>
                                            <p:strVal val="#ppt_x+.4"/>
                                          </p:val>
                                        </p:tav>
                                        <p:tav tm="100000">
                                          <p:val>
                                            <p:strVal val="#ppt_x"/>
                                          </p:val>
                                        </p:tav>
                                      </p:tavLst>
                                    </p:anim>
                                    <p:anim calcmode="lin" valueType="num">
                                      <p:cBhvr>
                                        <p:cTn id="34" dur="500" decel="50000" fill="hold">
                                          <p:stCondLst>
                                            <p:cond delay="0"/>
                                          </p:stCondLst>
                                        </p:cTn>
                                        <p:tgtEl>
                                          <p:spTgt spid="240665"/>
                                        </p:tgtEl>
                                        <p:attrNameLst>
                                          <p:attrName>ppt_y</p:attrName>
                                        </p:attrNameLst>
                                      </p:cBhvr>
                                      <p:tavLst>
                                        <p:tav tm="0">
                                          <p:val>
                                            <p:strVal val="#ppt_y-.2"/>
                                          </p:val>
                                        </p:tav>
                                        <p:tav tm="100000">
                                          <p:val>
                                            <p:strVal val="#ppt_y+.1"/>
                                          </p:val>
                                        </p:tav>
                                      </p:tavLst>
                                    </p:anim>
                                    <p:anim calcmode="lin" valueType="num">
                                      <p:cBhvr>
                                        <p:cTn id="35" dur="500" accel="50000" fill="hold">
                                          <p:stCondLst>
                                            <p:cond delay="500"/>
                                          </p:stCondLst>
                                        </p:cTn>
                                        <p:tgtEl>
                                          <p:spTgt spid="240665"/>
                                        </p:tgtEl>
                                        <p:attrNameLst>
                                          <p:attrName>ppt_y</p:attrName>
                                        </p:attrNameLst>
                                      </p:cBhvr>
                                      <p:tavLst>
                                        <p:tav tm="0">
                                          <p:val>
                                            <p:strVal val="#ppt_y+.1"/>
                                          </p:val>
                                        </p:tav>
                                        <p:tav tm="100000">
                                          <p:val>
                                            <p:strVal val="#ppt_y"/>
                                          </p:val>
                                        </p:tav>
                                      </p:tavLst>
                                    </p:anim>
                                    <p:animEffect transition="in" filter="fade">
                                      <p:cBhvr>
                                        <p:cTn id="36" dur="1000" decel="50000">
                                          <p:stCondLst>
                                            <p:cond delay="0"/>
                                          </p:stCondLst>
                                        </p:cTn>
                                        <p:tgtEl>
                                          <p:spTgt spid="240665"/>
                                        </p:tgtEl>
                                      </p:cBhvr>
                                    </p:animEffect>
                                  </p:childTnLst>
                                </p:cTn>
                              </p:par>
                            </p:childTnLst>
                          </p:cTn>
                        </p:par>
                        <p:par>
                          <p:cTn id="37" fill="hold">
                            <p:stCondLst>
                              <p:cond delay="3000"/>
                            </p:stCondLst>
                            <p:childTnLst>
                              <p:par>
                                <p:cTn id="38" presetID="25" presetClass="entr" presetSubtype="0" fill="hold" nodeType="afterEffect">
                                  <p:stCondLst>
                                    <p:cond delay="0"/>
                                  </p:stCondLst>
                                  <p:childTnLst>
                                    <p:set>
                                      <p:cBhvr>
                                        <p:cTn id="39" dur="1" fill="hold">
                                          <p:stCondLst>
                                            <p:cond delay="0"/>
                                          </p:stCondLst>
                                        </p:cTn>
                                        <p:tgtEl>
                                          <p:spTgt spid="240659"/>
                                        </p:tgtEl>
                                        <p:attrNameLst>
                                          <p:attrName>style.visibility</p:attrName>
                                        </p:attrNameLst>
                                      </p:cBhvr>
                                      <p:to>
                                        <p:strVal val="visible"/>
                                      </p:to>
                                    </p:set>
                                    <p:anim calcmode="lin" valueType="num">
                                      <p:cBhvr>
                                        <p:cTn id="40" dur="500" decel="50000" fill="hold">
                                          <p:stCondLst>
                                            <p:cond delay="0"/>
                                          </p:stCondLst>
                                        </p:cTn>
                                        <p:tgtEl>
                                          <p:spTgt spid="240659"/>
                                        </p:tgtEl>
                                        <p:attrNameLst>
                                          <p:attrName>style.rotation</p:attrName>
                                        </p:attrNameLst>
                                      </p:cBhvr>
                                      <p:tavLst>
                                        <p:tav tm="0">
                                          <p:val>
                                            <p:fltVal val="-90"/>
                                          </p:val>
                                        </p:tav>
                                        <p:tav tm="100000">
                                          <p:val>
                                            <p:fltVal val="0"/>
                                          </p:val>
                                        </p:tav>
                                      </p:tavLst>
                                    </p:anim>
                                    <p:anim calcmode="lin" valueType="num">
                                      <p:cBhvr>
                                        <p:cTn id="41" dur="500" decel="50000" fill="hold">
                                          <p:stCondLst>
                                            <p:cond delay="0"/>
                                          </p:stCondLst>
                                        </p:cTn>
                                        <p:tgtEl>
                                          <p:spTgt spid="240659"/>
                                        </p:tgtEl>
                                        <p:attrNameLst>
                                          <p:attrName>ppt_w</p:attrName>
                                        </p:attrNameLst>
                                      </p:cBhvr>
                                      <p:tavLst>
                                        <p:tav tm="0">
                                          <p:val>
                                            <p:strVal val="#ppt_w"/>
                                          </p:val>
                                        </p:tav>
                                        <p:tav tm="100000">
                                          <p:val>
                                            <p:strVal val="#ppt_w*.05"/>
                                          </p:val>
                                        </p:tav>
                                      </p:tavLst>
                                    </p:anim>
                                    <p:anim calcmode="lin" valueType="num">
                                      <p:cBhvr>
                                        <p:cTn id="42" dur="500" accel="50000" fill="hold">
                                          <p:stCondLst>
                                            <p:cond delay="500"/>
                                          </p:stCondLst>
                                        </p:cTn>
                                        <p:tgtEl>
                                          <p:spTgt spid="240659"/>
                                        </p:tgtEl>
                                        <p:attrNameLst>
                                          <p:attrName>ppt_w</p:attrName>
                                        </p:attrNameLst>
                                      </p:cBhvr>
                                      <p:tavLst>
                                        <p:tav tm="0">
                                          <p:val>
                                            <p:strVal val="#ppt_w*.05"/>
                                          </p:val>
                                        </p:tav>
                                        <p:tav tm="100000">
                                          <p:val>
                                            <p:strVal val="#ppt_w"/>
                                          </p:val>
                                        </p:tav>
                                      </p:tavLst>
                                    </p:anim>
                                    <p:anim calcmode="lin" valueType="num">
                                      <p:cBhvr>
                                        <p:cTn id="43" dur="1000" fill="hold"/>
                                        <p:tgtEl>
                                          <p:spTgt spid="240659"/>
                                        </p:tgtEl>
                                        <p:attrNameLst>
                                          <p:attrName>ppt_h</p:attrName>
                                        </p:attrNameLst>
                                      </p:cBhvr>
                                      <p:tavLst>
                                        <p:tav tm="0">
                                          <p:val>
                                            <p:strVal val="#ppt_h"/>
                                          </p:val>
                                        </p:tav>
                                        <p:tav tm="100000">
                                          <p:val>
                                            <p:strVal val="#ppt_h"/>
                                          </p:val>
                                        </p:tav>
                                      </p:tavLst>
                                    </p:anim>
                                    <p:anim calcmode="lin" valueType="num">
                                      <p:cBhvr>
                                        <p:cTn id="44" dur="500" decel="50000" fill="hold">
                                          <p:stCondLst>
                                            <p:cond delay="0"/>
                                          </p:stCondLst>
                                        </p:cTn>
                                        <p:tgtEl>
                                          <p:spTgt spid="240659"/>
                                        </p:tgtEl>
                                        <p:attrNameLst>
                                          <p:attrName>ppt_x</p:attrName>
                                        </p:attrNameLst>
                                      </p:cBhvr>
                                      <p:tavLst>
                                        <p:tav tm="0">
                                          <p:val>
                                            <p:strVal val="#ppt_x+.4"/>
                                          </p:val>
                                        </p:tav>
                                        <p:tav tm="100000">
                                          <p:val>
                                            <p:strVal val="#ppt_x"/>
                                          </p:val>
                                        </p:tav>
                                      </p:tavLst>
                                    </p:anim>
                                    <p:anim calcmode="lin" valueType="num">
                                      <p:cBhvr>
                                        <p:cTn id="45" dur="500" decel="50000" fill="hold">
                                          <p:stCondLst>
                                            <p:cond delay="0"/>
                                          </p:stCondLst>
                                        </p:cTn>
                                        <p:tgtEl>
                                          <p:spTgt spid="240659"/>
                                        </p:tgtEl>
                                        <p:attrNameLst>
                                          <p:attrName>ppt_y</p:attrName>
                                        </p:attrNameLst>
                                      </p:cBhvr>
                                      <p:tavLst>
                                        <p:tav tm="0">
                                          <p:val>
                                            <p:strVal val="#ppt_y-.2"/>
                                          </p:val>
                                        </p:tav>
                                        <p:tav tm="100000">
                                          <p:val>
                                            <p:strVal val="#ppt_y+.1"/>
                                          </p:val>
                                        </p:tav>
                                      </p:tavLst>
                                    </p:anim>
                                    <p:anim calcmode="lin" valueType="num">
                                      <p:cBhvr>
                                        <p:cTn id="46" dur="500" accel="50000" fill="hold">
                                          <p:stCondLst>
                                            <p:cond delay="500"/>
                                          </p:stCondLst>
                                        </p:cTn>
                                        <p:tgtEl>
                                          <p:spTgt spid="240659"/>
                                        </p:tgtEl>
                                        <p:attrNameLst>
                                          <p:attrName>ppt_y</p:attrName>
                                        </p:attrNameLst>
                                      </p:cBhvr>
                                      <p:tavLst>
                                        <p:tav tm="0">
                                          <p:val>
                                            <p:strVal val="#ppt_y+.1"/>
                                          </p:val>
                                        </p:tav>
                                        <p:tav tm="100000">
                                          <p:val>
                                            <p:strVal val="#ppt_y"/>
                                          </p:val>
                                        </p:tav>
                                      </p:tavLst>
                                    </p:anim>
                                    <p:animEffect transition="in" filter="fade">
                                      <p:cBhvr>
                                        <p:cTn id="47" dur="1000" decel="50000">
                                          <p:stCondLst>
                                            <p:cond delay="0"/>
                                          </p:stCondLst>
                                        </p:cTn>
                                        <p:tgtEl>
                                          <p:spTgt spid="240659"/>
                                        </p:tgtEl>
                                      </p:cBhvr>
                                    </p:animEffect>
                                  </p:childTnLst>
                                </p:cTn>
                              </p:par>
                            </p:childTnLst>
                          </p:cTn>
                        </p:par>
                        <p:par>
                          <p:cTn id="48" fill="hold">
                            <p:stCondLst>
                              <p:cond delay="4000"/>
                            </p:stCondLst>
                            <p:childTnLst>
                              <p:par>
                                <p:cTn id="49" presetID="25" presetClass="entr" presetSubtype="0" fill="hold" grpId="0" nodeType="afterEffect">
                                  <p:stCondLst>
                                    <p:cond delay="0"/>
                                  </p:stCondLst>
                                  <p:childTnLst>
                                    <p:set>
                                      <p:cBhvr>
                                        <p:cTn id="50" dur="1" fill="hold">
                                          <p:stCondLst>
                                            <p:cond delay="0"/>
                                          </p:stCondLst>
                                        </p:cTn>
                                        <p:tgtEl>
                                          <p:spTgt spid="240666"/>
                                        </p:tgtEl>
                                        <p:attrNameLst>
                                          <p:attrName>style.visibility</p:attrName>
                                        </p:attrNameLst>
                                      </p:cBhvr>
                                      <p:to>
                                        <p:strVal val="visible"/>
                                      </p:to>
                                    </p:set>
                                    <p:anim calcmode="lin" valueType="num">
                                      <p:cBhvr>
                                        <p:cTn id="51" dur="500" decel="50000" fill="hold">
                                          <p:stCondLst>
                                            <p:cond delay="0"/>
                                          </p:stCondLst>
                                        </p:cTn>
                                        <p:tgtEl>
                                          <p:spTgt spid="240666"/>
                                        </p:tgtEl>
                                        <p:attrNameLst>
                                          <p:attrName>style.rotation</p:attrName>
                                        </p:attrNameLst>
                                      </p:cBhvr>
                                      <p:tavLst>
                                        <p:tav tm="0">
                                          <p:val>
                                            <p:fltVal val="-90"/>
                                          </p:val>
                                        </p:tav>
                                        <p:tav tm="100000">
                                          <p:val>
                                            <p:fltVal val="0"/>
                                          </p:val>
                                        </p:tav>
                                      </p:tavLst>
                                    </p:anim>
                                    <p:anim calcmode="lin" valueType="num">
                                      <p:cBhvr>
                                        <p:cTn id="52" dur="500" decel="50000" fill="hold">
                                          <p:stCondLst>
                                            <p:cond delay="0"/>
                                          </p:stCondLst>
                                        </p:cTn>
                                        <p:tgtEl>
                                          <p:spTgt spid="240666"/>
                                        </p:tgtEl>
                                        <p:attrNameLst>
                                          <p:attrName>ppt_w</p:attrName>
                                        </p:attrNameLst>
                                      </p:cBhvr>
                                      <p:tavLst>
                                        <p:tav tm="0">
                                          <p:val>
                                            <p:strVal val="#ppt_w"/>
                                          </p:val>
                                        </p:tav>
                                        <p:tav tm="100000">
                                          <p:val>
                                            <p:strVal val="#ppt_w*.05"/>
                                          </p:val>
                                        </p:tav>
                                      </p:tavLst>
                                    </p:anim>
                                    <p:anim calcmode="lin" valueType="num">
                                      <p:cBhvr>
                                        <p:cTn id="53" dur="500" accel="50000" fill="hold">
                                          <p:stCondLst>
                                            <p:cond delay="500"/>
                                          </p:stCondLst>
                                        </p:cTn>
                                        <p:tgtEl>
                                          <p:spTgt spid="240666"/>
                                        </p:tgtEl>
                                        <p:attrNameLst>
                                          <p:attrName>ppt_w</p:attrName>
                                        </p:attrNameLst>
                                      </p:cBhvr>
                                      <p:tavLst>
                                        <p:tav tm="0">
                                          <p:val>
                                            <p:strVal val="#ppt_w*.05"/>
                                          </p:val>
                                        </p:tav>
                                        <p:tav tm="100000">
                                          <p:val>
                                            <p:strVal val="#ppt_w"/>
                                          </p:val>
                                        </p:tav>
                                      </p:tavLst>
                                    </p:anim>
                                    <p:anim calcmode="lin" valueType="num">
                                      <p:cBhvr>
                                        <p:cTn id="54" dur="1000" fill="hold"/>
                                        <p:tgtEl>
                                          <p:spTgt spid="240666"/>
                                        </p:tgtEl>
                                        <p:attrNameLst>
                                          <p:attrName>ppt_h</p:attrName>
                                        </p:attrNameLst>
                                      </p:cBhvr>
                                      <p:tavLst>
                                        <p:tav tm="0">
                                          <p:val>
                                            <p:strVal val="#ppt_h"/>
                                          </p:val>
                                        </p:tav>
                                        <p:tav tm="100000">
                                          <p:val>
                                            <p:strVal val="#ppt_h"/>
                                          </p:val>
                                        </p:tav>
                                      </p:tavLst>
                                    </p:anim>
                                    <p:anim calcmode="lin" valueType="num">
                                      <p:cBhvr>
                                        <p:cTn id="55" dur="500" decel="50000" fill="hold">
                                          <p:stCondLst>
                                            <p:cond delay="0"/>
                                          </p:stCondLst>
                                        </p:cTn>
                                        <p:tgtEl>
                                          <p:spTgt spid="240666"/>
                                        </p:tgtEl>
                                        <p:attrNameLst>
                                          <p:attrName>ppt_x</p:attrName>
                                        </p:attrNameLst>
                                      </p:cBhvr>
                                      <p:tavLst>
                                        <p:tav tm="0">
                                          <p:val>
                                            <p:strVal val="#ppt_x+.4"/>
                                          </p:val>
                                        </p:tav>
                                        <p:tav tm="100000">
                                          <p:val>
                                            <p:strVal val="#ppt_x"/>
                                          </p:val>
                                        </p:tav>
                                      </p:tavLst>
                                    </p:anim>
                                    <p:anim calcmode="lin" valueType="num">
                                      <p:cBhvr>
                                        <p:cTn id="56" dur="500" decel="50000" fill="hold">
                                          <p:stCondLst>
                                            <p:cond delay="0"/>
                                          </p:stCondLst>
                                        </p:cTn>
                                        <p:tgtEl>
                                          <p:spTgt spid="240666"/>
                                        </p:tgtEl>
                                        <p:attrNameLst>
                                          <p:attrName>ppt_y</p:attrName>
                                        </p:attrNameLst>
                                      </p:cBhvr>
                                      <p:tavLst>
                                        <p:tav tm="0">
                                          <p:val>
                                            <p:strVal val="#ppt_y-.2"/>
                                          </p:val>
                                        </p:tav>
                                        <p:tav tm="100000">
                                          <p:val>
                                            <p:strVal val="#ppt_y+.1"/>
                                          </p:val>
                                        </p:tav>
                                      </p:tavLst>
                                    </p:anim>
                                    <p:anim calcmode="lin" valueType="num">
                                      <p:cBhvr>
                                        <p:cTn id="57" dur="500" accel="50000" fill="hold">
                                          <p:stCondLst>
                                            <p:cond delay="500"/>
                                          </p:stCondLst>
                                        </p:cTn>
                                        <p:tgtEl>
                                          <p:spTgt spid="240666"/>
                                        </p:tgtEl>
                                        <p:attrNameLst>
                                          <p:attrName>ppt_y</p:attrName>
                                        </p:attrNameLst>
                                      </p:cBhvr>
                                      <p:tavLst>
                                        <p:tav tm="0">
                                          <p:val>
                                            <p:strVal val="#ppt_y+.1"/>
                                          </p:val>
                                        </p:tav>
                                        <p:tav tm="100000">
                                          <p:val>
                                            <p:strVal val="#ppt_y"/>
                                          </p:val>
                                        </p:tav>
                                      </p:tavLst>
                                    </p:anim>
                                    <p:animEffect transition="in" filter="fade">
                                      <p:cBhvr>
                                        <p:cTn id="58" dur="1000" decel="50000">
                                          <p:stCondLst>
                                            <p:cond delay="0"/>
                                          </p:stCondLst>
                                        </p:cTn>
                                        <p:tgtEl>
                                          <p:spTgt spid="2406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0665" grpId="0"/>
      <p:bldP spid="240666"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4"/>
          <p:cNvSpPr>
            <a:spLocks noChangeArrowheads="1"/>
          </p:cNvSpPr>
          <p:nvPr/>
        </p:nvSpPr>
        <p:spPr bwMode="auto">
          <a:xfrm>
            <a:off x="1258888" y="2565400"/>
            <a:ext cx="6985000" cy="1735138"/>
          </a:xfrm>
          <a:prstGeom prst="rect">
            <a:avLst/>
          </a:prstGeom>
          <a:noFill/>
          <a:ln w="9525">
            <a:noFill/>
            <a:miter lim="800000"/>
            <a:headEnd/>
            <a:tailEnd/>
          </a:ln>
        </p:spPr>
        <p:txBody>
          <a:bodyPr>
            <a:spAutoFit/>
          </a:bodyPr>
          <a:lstStyle/>
          <a:p>
            <a:pPr algn="just" rtl="1"/>
            <a:r>
              <a:rPr lang="fa-IR" sz="2400" b="1">
                <a:solidFill>
                  <a:schemeClr val="accent1"/>
                </a:solidFill>
                <a:cs typeface="Koodak" pitchFamily="2" charset="-78"/>
              </a:rPr>
              <a:t>سهم شناورآزاد ، مقدار سهمي است که انتظار مي رود در آينده نزديک قابل معامله باشد.يعني در مالکيت دارندگاني است که آماده اند در صورت اخذ قيمت مناسب،آن را براي فروش ارايه کنند.</a:t>
            </a:r>
          </a:p>
          <a:p>
            <a:pPr algn="just" rtl="1">
              <a:spcBef>
                <a:spcPct val="50000"/>
              </a:spcBef>
            </a:pPr>
            <a:endParaRPr lang="fa-IR" sz="2400" b="1">
              <a:solidFill>
                <a:schemeClr val="accent1"/>
              </a:solidFill>
              <a:cs typeface="Koodak" pitchFamily="2" charset="-78"/>
            </a:endParaRPr>
          </a:p>
        </p:txBody>
      </p:sp>
      <p:sp>
        <p:nvSpPr>
          <p:cNvPr id="164869" name="Rectangle 5"/>
          <p:cNvSpPr>
            <a:spLocks noChangeArrowheads="1"/>
          </p:cNvSpPr>
          <p:nvPr/>
        </p:nvSpPr>
        <p:spPr bwMode="auto">
          <a:xfrm>
            <a:off x="3478213" y="1135063"/>
            <a:ext cx="1846262" cy="641350"/>
          </a:xfrm>
          <a:prstGeom prst="rect">
            <a:avLst/>
          </a:prstGeom>
          <a:noFill/>
          <a:ln w="9525">
            <a:noFill/>
            <a:miter lim="800000"/>
            <a:headEnd/>
            <a:tailEnd/>
          </a:ln>
          <a:effectLst/>
        </p:spPr>
        <p:txBody>
          <a:bodyPr wrap="none">
            <a:spAutoFit/>
          </a:bodyPr>
          <a:lstStyle/>
          <a:p>
            <a:pPr algn="r" rtl="1">
              <a:defRPr/>
            </a:pPr>
            <a:r>
              <a:rPr lang="fa-IR" sz="3600" b="1">
                <a:solidFill>
                  <a:schemeClr val="hlink"/>
                </a:solidFill>
                <a:effectLst>
                  <a:outerShdw blurRad="38100" dist="38100" dir="2700000" algn="tl">
                    <a:srgbClr val="000000"/>
                  </a:outerShdw>
                </a:effectLst>
                <a:cs typeface="Koodak" pitchFamily="2" charset="-78"/>
              </a:rPr>
              <a:t>سهم شناور</a:t>
            </a:r>
            <a:endParaRPr lang="en-US" sz="3600" b="1">
              <a:solidFill>
                <a:schemeClr val="hlink"/>
              </a:solidFill>
              <a:effectLst>
                <a:outerShdw blurRad="38100" dist="38100" dir="2700000" algn="tl">
                  <a:srgbClr val="000000"/>
                </a:outerShdw>
              </a:effectLst>
              <a:cs typeface="Koodak" pitchFamily="2" charset="-78"/>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6966" name="Group 54"/>
          <p:cNvGraphicFramePr>
            <a:graphicFrameLocks noGrp="1"/>
          </p:cNvGraphicFramePr>
          <p:nvPr/>
        </p:nvGraphicFramePr>
        <p:xfrm>
          <a:off x="971550" y="2133600"/>
          <a:ext cx="7940675" cy="4145600"/>
        </p:xfrm>
        <a:graphic>
          <a:graphicData uri="http://schemas.openxmlformats.org/drawingml/2006/table">
            <a:tbl>
              <a:tblPr rtl="1"/>
              <a:tblGrid>
                <a:gridCol w="3081337"/>
                <a:gridCol w="4859338"/>
              </a:tblGrid>
              <a:tr h="358775">
                <a:tc>
                  <a:txBody>
                    <a:bodyPr/>
                    <a:lstStyle/>
                    <a:p>
                      <a:pPr marL="0" marR="0" lvl="0" indent="0" algn="ct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ar-SA" sz="18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Koodak" pitchFamily="2" charset="-78"/>
                        </a:rPr>
                        <a:t>شـــــــــرط</a:t>
                      </a:r>
                      <a:endParaRPr kumimoji="0" lang="ar-SA" sz="1800" b="1" i="0" u="none" strike="noStrike" cap="none" normalizeH="0" baseline="0" smtClean="0">
                        <a:ln>
                          <a:noFill/>
                        </a:ln>
                        <a:solidFill>
                          <a:schemeClr val="bg1"/>
                        </a:solidFill>
                        <a:effectLst>
                          <a:outerShdw blurRad="38100" dist="38100" dir="2700000" algn="tl">
                            <a:srgbClr val="000000"/>
                          </a:outerShdw>
                        </a:effectLst>
                        <a:latin typeface="Tahoma" pitchFamily="34" charset="0"/>
                        <a:ea typeface="Times New Roman" pitchFamily="18" charset="0"/>
                        <a:cs typeface="Koodak" pitchFamily="2" charset="-78"/>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hlink"/>
                    </a:solid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ar-SA" sz="1800" b="1" i="0" u="none" strike="noStrike" cap="none" normalizeH="0" baseline="0" smtClean="0">
                          <a:ln>
                            <a:noFill/>
                          </a:ln>
                          <a:solidFill>
                            <a:schemeClr val="bg1"/>
                          </a:solidFill>
                          <a:effectLst>
                            <a:outerShdw blurRad="38100" dist="38100" dir="2700000" algn="tl">
                              <a:srgbClr val="000000"/>
                            </a:outerShdw>
                          </a:effectLst>
                          <a:latin typeface="Times New Roman" pitchFamily="18" charset="0"/>
                          <a:ea typeface="Times New Roman" pitchFamily="18" charset="0"/>
                          <a:cs typeface="Koodak" pitchFamily="2" charset="-78"/>
                        </a:rPr>
                        <a:t>شــــــــــــــــــرح</a:t>
                      </a:r>
                      <a:endParaRPr kumimoji="0" lang="ar-SA" sz="1800" b="1" i="0" u="none" strike="noStrike" cap="none" normalizeH="0" baseline="0" smtClean="0">
                        <a:ln>
                          <a:noFill/>
                        </a:ln>
                        <a:solidFill>
                          <a:schemeClr val="bg1"/>
                        </a:solidFill>
                        <a:effectLst>
                          <a:outerShdw blurRad="38100" dist="38100" dir="2700000" algn="tl">
                            <a:srgbClr val="000000"/>
                          </a:outerShdw>
                        </a:effectLst>
                        <a:latin typeface="Tahoma" pitchFamily="34" charset="0"/>
                        <a:ea typeface="Times New Roman" pitchFamily="18" charset="0"/>
                        <a:cs typeface="Koodak" pitchFamily="2" charset="-78"/>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hlink"/>
                    </a:solidFill>
                  </a:tcPr>
                </a:tc>
              </a:tr>
              <a:tr h="384175">
                <a:tc>
                  <a:txBody>
                    <a:bodyPr/>
                    <a:lstStyle/>
                    <a:p>
                      <a:pPr marL="0" marR="0" lvl="0" indent="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ar-SA" sz="1400" b="1" i="0" u="none" strike="noStrike" cap="none" normalizeH="0" baseline="0" smtClean="0">
                          <a:ln>
                            <a:noFill/>
                          </a:ln>
                          <a:solidFill>
                            <a:schemeClr val="accent1"/>
                          </a:solidFill>
                          <a:effectLst>
                            <a:outerShdw blurRad="38100" dist="38100" dir="2700000" algn="tl">
                              <a:srgbClr val="000000"/>
                            </a:outerShdw>
                          </a:effectLst>
                          <a:latin typeface="Times New Roman" pitchFamily="18" charset="0"/>
                          <a:ea typeface="Times New Roman" pitchFamily="18" charset="0"/>
                          <a:cs typeface="Koodak" pitchFamily="2" charset="-78"/>
                        </a:rPr>
                        <a:t>1</a:t>
                      </a:r>
                      <a:r>
                        <a:rPr kumimoji="0" lang="fa-IR" sz="1400" b="1" i="0" u="none" strike="noStrike" cap="none" normalizeH="0" baseline="0" smtClean="0">
                          <a:ln>
                            <a:noFill/>
                          </a:ln>
                          <a:solidFill>
                            <a:schemeClr val="accent1"/>
                          </a:solidFill>
                          <a:effectLst>
                            <a:outerShdw blurRad="38100" dist="38100" dir="2700000" algn="tl">
                              <a:srgbClr val="000000"/>
                            </a:outerShdw>
                          </a:effectLst>
                          <a:latin typeface="Times New Roman" pitchFamily="18" charset="0"/>
                          <a:ea typeface="Times New Roman" pitchFamily="18" charset="0"/>
                          <a:cs typeface="Koodak" pitchFamily="2" charset="-78"/>
                        </a:rPr>
                        <a:t>-</a:t>
                      </a:r>
                      <a:r>
                        <a:rPr kumimoji="0" lang="ar-SA" sz="1400" b="1" i="0" u="none" strike="noStrike" cap="none" normalizeH="0" baseline="0" smtClean="0">
                          <a:ln>
                            <a:noFill/>
                          </a:ln>
                          <a:solidFill>
                            <a:schemeClr val="accent1"/>
                          </a:solidFill>
                          <a:effectLst>
                            <a:outerShdw blurRad="38100" dist="38100" dir="2700000" algn="tl">
                              <a:srgbClr val="000000"/>
                            </a:outerShdw>
                          </a:effectLst>
                          <a:latin typeface="Times New Roman" pitchFamily="18" charset="0"/>
                          <a:ea typeface="Times New Roman" pitchFamily="18" charset="0"/>
                          <a:cs typeface="Koodak" pitchFamily="2" charset="-78"/>
                        </a:rPr>
                        <a:t> تابعيت</a:t>
                      </a:r>
                      <a:endParaRPr kumimoji="0" lang="ar-SA" sz="1400" b="1" i="0" u="none" strike="noStrike" cap="none" normalizeH="0" baseline="0" smtClean="0">
                        <a:ln>
                          <a:noFill/>
                        </a:ln>
                        <a:solidFill>
                          <a:schemeClr val="accent1"/>
                        </a:solidFill>
                        <a:effectLst>
                          <a:outerShdw blurRad="38100" dist="38100" dir="2700000" algn="tl">
                            <a:srgbClr val="000000"/>
                          </a:outerShdw>
                        </a:effectLst>
                        <a:latin typeface="Tahoma" pitchFamily="34" charset="0"/>
                        <a:ea typeface="Times New Roman" pitchFamily="18" charset="0"/>
                        <a:cs typeface="Koodak" pitchFamily="2" charset="-78"/>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ar-SA" sz="1400" b="1" i="0" u="none" strike="noStrike" cap="none" normalizeH="0" baseline="0" smtClean="0">
                          <a:ln>
                            <a:noFill/>
                          </a:ln>
                          <a:solidFill>
                            <a:schemeClr val="accent1"/>
                          </a:solidFill>
                          <a:effectLst>
                            <a:outerShdw blurRad="38100" dist="38100" dir="2700000" algn="tl">
                              <a:srgbClr val="000000"/>
                            </a:outerShdw>
                          </a:effectLst>
                          <a:latin typeface="Times New Roman" pitchFamily="18" charset="0"/>
                          <a:ea typeface="Times New Roman" pitchFamily="18" charset="0"/>
                          <a:cs typeface="Koodak" pitchFamily="2" charset="-78"/>
                        </a:rPr>
                        <a:t>درايران ثبت شده و داراي تابعيت ايراني باشد .</a:t>
                      </a:r>
                      <a:endParaRPr kumimoji="0" lang="fa-IR" sz="1400" b="1" i="0" u="none" strike="noStrike" cap="none" normalizeH="0" baseline="0" smtClean="0">
                        <a:ln>
                          <a:noFill/>
                        </a:ln>
                        <a:solidFill>
                          <a:schemeClr val="accent1"/>
                        </a:solidFill>
                        <a:effectLst>
                          <a:outerShdw blurRad="38100" dist="38100" dir="2700000" algn="tl">
                            <a:srgbClr val="000000"/>
                          </a:outerShdw>
                        </a:effectLst>
                        <a:latin typeface="Times New Roman" pitchFamily="18" charset="0"/>
                        <a:ea typeface="Times New Roman" pitchFamily="18" charset="0"/>
                        <a:cs typeface="Koodak" pitchFamily="2" charset="-78"/>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0363">
                <a:tc>
                  <a:txBody>
                    <a:bodyPr/>
                    <a:lstStyle/>
                    <a:p>
                      <a:pPr marL="0" marR="0" lvl="0" indent="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ar-SA" sz="1400" b="1" i="0" u="none" strike="noStrike" cap="none" normalizeH="0" baseline="0" smtClean="0">
                          <a:ln>
                            <a:noFill/>
                          </a:ln>
                          <a:solidFill>
                            <a:schemeClr val="accent1"/>
                          </a:solidFill>
                          <a:effectLst>
                            <a:outerShdw blurRad="38100" dist="38100" dir="2700000" algn="tl">
                              <a:srgbClr val="000000"/>
                            </a:outerShdw>
                          </a:effectLst>
                          <a:latin typeface="Times New Roman" pitchFamily="18" charset="0"/>
                          <a:ea typeface="Times New Roman" pitchFamily="18" charset="0"/>
                          <a:cs typeface="Koodak" pitchFamily="2" charset="-78"/>
                        </a:rPr>
                        <a:t>2</a:t>
                      </a:r>
                      <a:r>
                        <a:rPr kumimoji="0" lang="fa-IR" sz="1400" b="1" i="0" u="none" strike="noStrike" cap="none" normalizeH="0" baseline="0" smtClean="0">
                          <a:ln>
                            <a:noFill/>
                          </a:ln>
                          <a:solidFill>
                            <a:schemeClr val="accent1"/>
                          </a:solidFill>
                          <a:effectLst>
                            <a:outerShdw blurRad="38100" dist="38100" dir="2700000" algn="tl">
                              <a:srgbClr val="000000"/>
                            </a:outerShdw>
                          </a:effectLst>
                          <a:latin typeface="Times New Roman" pitchFamily="18" charset="0"/>
                          <a:ea typeface="Times New Roman" pitchFamily="18" charset="0"/>
                          <a:cs typeface="Koodak" pitchFamily="2" charset="-78"/>
                        </a:rPr>
                        <a:t>-</a:t>
                      </a:r>
                      <a:r>
                        <a:rPr kumimoji="0" lang="ar-SA" sz="1400" b="1" i="0" u="none" strike="noStrike" cap="none" normalizeH="0" baseline="0" smtClean="0">
                          <a:ln>
                            <a:noFill/>
                          </a:ln>
                          <a:solidFill>
                            <a:schemeClr val="accent1"/>
                          </a:solidFill>
                          <a:effectLst>
                            <a:outerShdw blurRad="38100" dist="38100" dir="2700000" algn="tl">
                              <a:srgbClr val="000000"/>
                            </a:outerShdw>
                          </a:effectLst>
                          <a:latin typeface="Times New Roman" pitchFamily="18" charset="0"/>
                          <a:ea typeface="Times New Roman" pitchFamily="18" charset="0"/>
                          <a:cs typeface="Koodak" pitchFamily="2" charset="-78"/>
                        </a:rPr>
                        <a:t> حداقل سرمايه</a:t>
                      </a: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ar-SA" sz="1400" b="1" i="0" u="none" strike="noStrike" cap="none" normalizeH="0" baseline="0" smtClean="0">
                          <a:ln>
                            <a:noFill/>
                          </a:ln>
                          <a:solidFill>
                            <a:schemeClr val="accent1"/>
                          </a:solidFill>
                          <a:effectLst>
                            <a:outerShdw blurRad="38100" dist="38100" dir="2700000" algn="tl">
                              <a:srgbClr val="000000"/>
                            </a:outerShdw>
                          </a:effectLst>
                          <a:latin typeface="Times New Roman" pitchFamily="18" charset="0"/>
                          <a:ea typeface="Times New Roman" pitchFamily="18" charset="0"/>
                          <a:cs typeface="Koodak" pitchFamily="2" charset="-78"/>
                        </a:rPr>
                        <a:t>5 ميليارد ريال</a:t>
                      </a:r>
                      <a:r>
                        <a:rPr kumimoji="0" lang="fa-IR" sz="1400" b="1" i="0" u="none" strike="noStrike" cap="none" normalizeH="0" baseline="0" smtClean="0">
                          <a:ln>
                            <a:noFill/>
                          </a:ln>
                          <a:solidFill>
                            <a:schemeClr val="accent1"/>
                          </a:solidFill>
                          <a:effectLst>
                            <a:outerShdw blurRad="38100" dist="38100" dir="2700000" algn="tl">
                              <a:srgbClr val="000000"/>
                            </a:outerShdw>
                          </a:effectLst>
                          <a:latin typeface="Times New Roman" pitchFamily="18" charset="0"/>
                          <a:ea typeface="Times New Roman" pitchFamily="18" charset="0"/>
                          <a:cs typeface="Koodak" pitchFamily="2" charset="-78"/>
                        </a:rPr>
                        <a:t>.</a:t>
                      </a:r>
                      <a:endParaRPr kumimoji="0" lang="fa-IR" sz="1400" b="1" i="0" u="none" strike="noStrike" cap="none" normalizeH="0" baseline="0" smtClean="0">
                        <a:ln>
                          <a:noFill/>
                        </a:ln>
                        <a:solidFill>
                          <a:schemeClr val="accent1"/>
                        </a:solidFill>
                        <a:effectLst>
                          <a:outerShdw blurRad="38100" dist="38100" dir="2700000" algn="tl">
                            <a:srgbClr val="000000"/>
                          </a:outerShdw>
                        </a:effectLst>
                        <a:latin typeface="Tahoma" pitchFamily="34" charset="0"/>
                        <a:ea typeface="Times New Roman" pitchFamily="18" charset="0"/>
                        <a:cs typeface="Koodak" pitchFamily="2" charset="-78"/>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14338">
                <a:tc>
                  <a:txBody>
                    <a:bodyPr/>
                    <a:lstStyle/>
                    <a:p>
                      <a:pPr marL="0" marR="0" lvl="0" indent="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ar-SA" sz="1400" b="1" i="0" u="none" strike="noStrike" cap="none" normalizeH="0" baseline="0" smtClean="0">
                          <a:ln>
                            <a:noFill/>
                          </a:ln>
                          <a:solidFill>
                            <a:schemeClr val="accent1"/>
                          </a:solidFill>
                          <a:effectLst>
                            <a:outerShdw blurRad="38100" dist="38100" dir="2700000" algn="tl">
                              <a:srgbClr val="000000"/>
                            </a:outerShdw>
                          </a:effectLst>
                          <a:latin typeface="Times New Roman" pitchFamily="18" charset="0"/>
                          <a:ea typeface="Times New Roman" pitchFamily="18" charset="0"/>
                          <a:cs typeface="Koodak" pitchFamily="2" charset="-78"/>
                        </a:rPr>
                        <a:t>3</a:t>
                      </a:r>
                      <a:r>
                        <a:rPr kumimoji="0" lang="fa-IR" sz="1400" b="1" i="0" u="none" strike="noStrike" cap="none" normalizeH="0" baseline="0" smtClean="0">
                          <a:ln>
                            <a:noFill/>
                          </a:ln>
                          <a:solidFill>
                            <a:schemeClr val="accent1"/>
                          </a:solidFill>
                          <a:effectLst>
                            <a:outerShdw blurRad="38100" dist="38100" dir="2700000" algn="tl">
                              <a:srgbClr val="000000"/>
                            </a:outerShdw>
                          </a:effectLst>
                          <a:latin typeface="Times New Roman" pitchFamily="18" charset="0"/>
                          <a:ea typeface="Times New Roman" pitchFamily="18" charset="0"/>
                          <a:cs typeface="Koodak" pitchFamily="2" charset="-78"/>
                        </a:rPr>
                        <a:t>-</a:t>
                      </a:r>
                      <a:r>
                        <a:rPr kumimoji="0" lang="ar-SA" sz="1400" b="1" i="0" u="none" strike="noStrike" cap="none" normalizeH="0" baseline="0" smtClean="0">
                          <a:ln>
                            <a:noFill/>
                          </a:ln>
                          <a:solidFill>
                            <a:schemeClr val="accent1"/>
                          </a:solidFill>
                          <a:effectLst>
                            <a:outerShdw blurRad="38100" dist="38100" dir="2700000" algn="tl">
                              <a:srgbClr val="000000"/>
                            </a:outerShdw>
                          </a:effectLst>
                          <a:latin typeface="Times New Roman" pitchFamily="18" charset="0"/>
                          <a:ea typeface="Times New Roman" pitchFamily="18" charset="0"/>
                          <a:cs typeface="Koodak" pitchFamily="2" charset="-78"/>
                        </a:rPr>
                        <a:t> حداقل زمان بهره برداري يا</a:t>
                      </a:r>
                      <a:r>
                        <a:rPr kumimoji="0" lang="fa-IR" sz="1400" b="1" i="0" u="none" strike="noStrike" cap="none" normalizeH="0" baseline="0" smtClean="0">
                          <a:ln>
                            <a:noFill/>
                          </a:ln>
                          <a:solidFill>
                            <a:schemeClr val="accent1"/>
                          </a:solidFill>
                          <a:effectLst>
                            <a:outerShdw blurRad="38100" dist="38100" dir="2700000" algn="tl">
                              <a:srgbClr val="000000"/>
                            </a:outerShdw>
                          </a:effectLst>
                          <a:latin typeface="Times New Roman" pitchFamily="18" charset="0"/>
                          <a:ea typeface="Times New Roman" pitchFamily="18" charset="0"/>
                          <a:cs typeface="Koodak" pitchFamily="2" charset="-78"/>
                        </a:rPr>
                        <a:t> </a:t>
                      </a:r>
                      <a:r>
                        <a:rPr kumimoji="0" lang="ar-SA" sz="1400" b="1" i="0" u="none" strike="noStrike" cap="none" normalizeH="0" baseline="0" smtClean="0">
                          <a:ln>
                            <a:noFill/>
                          </a:ln>
                          <a:solidFill>
                            <a:schemeClr val="accent1"/>
                          </a:solidFill>
                          <a:effectLst>
                            <a:outerShdw blurRad="38100" dist="38100" dir="2700000" algn="tl">
                              <a:srgbClr val="000000"/>
                            </a:outerShdw>
                          </a:effectLst>
                          <a:latin typeface="Times New Roman" pitchFamily="18" charset="0"/>
                          <a:ea typeface="Times New Roman" pitchFamily="18" charset="0"/>
                          <a:cs typeface="Koodak" pitchFamily="2" charset="-78"/>
                        </a:rPr>
                        <a:t>فعاليت</a:t>
                      </a: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ar-SA" sz="1400" b="1" i="0" u="none" strike="noStrike" cap="none" normalizeH="0" baseline="0" smtClean="0">
                          <a:ln>
                            <a:noFill/>
                          </a:ln>
                          <a:solidFill>
                            <a:schemeClr val="accent1"/>
                          </a:solidFill>
                          <a:effectLst>
                            <a:outerShdw blurRad="38100" dist="38100" dir="2700000" algn="tl">
                              <a:srgbClr val="000000"/>
                            </a:outerShdw>
                          </a:effectLst>
                          <a:latin typeface="Times New Roman" pitchFamily="18" charset="0"/>
                          <a:ea typeface="Times New Roman" pitchFamily="18" charset="0"/>
                          <a:cs typeface="Koodak" pitchFamily="2" charset="-78"/>
                        </a:rPr>
                        <a:t>يک سال</a:t>
                      </a:r>
                      <a:r>
                        <a:rPr kumimoji="0" lang="fa-IR" sz="1400" b="1" i="0" u="none" strike="noStrike" cap="none" normalizeH="0" baseline="0" smtClean="0">
                          <a:ln>
                            <a:noFill/>
                          </a:ln>
                          <a:solidFill>
                            <a:schemeClr val="accent1"/>
                          </a:solidFill>
                          <a:effectLst>
                            <a:outerShdw blurRad="38100" dist="38100" dir="2700000" algn="tl">
                              <a:srgbClr val="000000"/>
                            </a:outerShdw>
                          </a:effectLst>
                          <a:latin typeface="Times New Roman" pitchFamily="18" charset="0"/>
                          <a:ea typeface="Times New Roman" pitchFamily="18" charset="0"/>
                          <a:cs typeface="Koodak" pitchFamily="2" charset="-78"/>
                        </a:rPr>
                        <a:t>.</a:t>
                      </a:r>
                      <a:endParaRPr kumimoji="0" lang="fa-IR" sz="1400" b="1" i="0" u="none" strike="noStrike" cap="none" normalizeH="0" baseline="0" smtClean="0">
                        <a:ln>
                          <a:noFill/>
                        </a:ln>
                        <a:solidFill>
                          <a:schemeClr val="accent1"/>
                        </a:solidFill>
                        <a:effectLst>
                          <a:outerShdw blurRad="38100" dist="38100" dir="2700000" algn="tl">
                            <a:srgbClr val="000000"/>
                          </a:outerShdw>
                        </a:effectLst>
                        <a:latin typeface="Tahoma" pitchFamily="34" charset="0"/>
                        <a:ea typeface="Times New Roman" pitchFamily="18" charset="0"/>
                        <a:cs typeface="Koodak" pitchFamily="2" charset="-78"/>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85813">
                <a:tc>
                  <a:txBody>
                    <a:bodyPr/>
                    <a:lstStyle/>
                    <a:p>
                      <a:pPr marL="0" marR="0" lvl="0" indent="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ar-SA" sz="1400" b="1" i="0" u="none" strike="noStrike" cap="none" normalizeH="0" baseline="0" smtClean="0">
                          <a:ln>
                            <a:noFill/>
                          </a:ln>
                          <a:solidFill>
                            <a:schemeClr val="accent1"/>
                          </a:solidFill>
                          <a:effectLst>
                            <a:outerShdw blurRad="38100" dist="38100" dir="2700000" algn="tl">
                              <a:srgbClr val="000000"/>
                            </a:outerShdw>
                          </a:effectLst>
                          <a:latin typeface="Times New Roman" pitchFamily="18" charset="0"/>
                          <a:ea typeface="Times New Roman" pitchFamily="18" charset="0"/>
                          <a:cs typeface="Koodak" pitchFamily="2" charset="-78"/>
                        </a:rPr>
                        <a:t>4</a:t>
                      </a:r>
                      <a:r>
                        <a:rPr kumimoji="0" lang="fa-IR" sz="1400" b="1" i="0" u="none" strike="noStrike" cap="none" normalizeH="0" baseline="0" smtClean="0">
                          <a:ln>
                            <a:noFill/>
                          </a:ln>
                          <a:solidFill>
                            <a:schemeClr val="accent1"/>
                          </a:solidFill>
                          <a:effectLst>
                            <a:outerShdw blurRad="38100" dist="38100" dir="2700000" algn="tl">
                              <a:srgbClr val="000000"/>
                            </a:outerShdw>
                          </a:effectLst>
                          <a:latin typeface="Times New Roman" pitchFamily="18" charset="0"/>
                          <a:ea typeface="Times New Roman" pitchFamily="18" charset="0"/>
                          <a:cs typeface="Koodak" pitchFamily="2" charset="-78"/>
                        </a:rPr>
                        <a:t>- م</a:t>
                      </a:r>
                      <a:r>
                        <a:rPr kumimoji="0" lang="ar-SA" sz="1400" b="1" i="0" u="none" strike="noStrike" cap="none" normalizeH="0" baseline="0" smtClean="0">
                          <a:ln>
                            <a:noFill/>
                          </a:ln>
                          <a:solidFill>
                            <a:schemeClr val="accent1"/>
                          </a:solidFill>
                          <a:effectLst>
                            <a:outerShdw blurRad="38100" dist="38100" dir="2700000" algn="tl">
                              <a:srgbClr val="000000"/>
                            </a:outerShdw>
                          </a:effectLst>
                          <a:latin typeface="Times New Roman" pitchFamily="18" charset="0"/>
                          <a:ea typeface="Times New Roman" pitchFamily="18" charset="0"/>
                          <a:cs typeface="Koodak" pitchFamily="2" charset="-78"/>
                        </a:rPr>
                        <a:t>يزان سهام در اختيار سهامداران عمده</a:t>
                      </a: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ar-SA" sz="1400" b="1" i="0" u="none" strike="noStrike" cap="none" normalizeH="0" baseline="0" smtClean="0">
                          <a:ln>
                            <a:noFill/>
                          </a:ln>
                          <a:solidFill>
                            <a:schemeClr val="accent1"/>
                          </a:solidFill>
                          <a:effectLst>
                            <a:outerShdw blurRad="38100" dist="38100" dir="2700000" algn="tl">
                              <a:srgbClr val="000000"/>
                            </a:outerShdw>
                          </a:effectLst>
                          <a:latin typeface="Times New Roman" pitchFamily="18" charset="0"/>
                          <a:ea typeface="Times New Roman" pitchFamily="18" charset="0"/>
                          <a:cs typeface="Koodak" pitchFamily="2" charset="-78"/>
                        </a:rPr>
                        <a:t>در زمان پذيرش، آمادگي عرضه سهام توسط سهامداران عمده به نحوي باشد که بيشتر از 90 درصد از سهام شرکت در </a:t>
                      </a:r>
                      <a:r>
                        <a:rPr kumimoji="0" lang="fa-IR" sz="1400" b="1" i="0" u="none" strike="noStrike" cap="none" normalizeH="0" baseline="0" smtClean="0">
                          <a:ln>
                            <a:noFill/>
                          </a:ln>
                          <a:solidFill>
                            <a:schemeClr val="accent1"/>
                          </a:solidFill>
                          <a:effectLst>
                            <a:outerShdw blurRad="38100" dist="38100" dir="2700000" algn="tl">
                              <a:srgbClr val="000000"/>
                            </a:outerShdw>
                          </a:effectLst>
                          <a:latin typeface="Times New Roman" pitchFamily="18" charset="0"/>
                          <a:ea typeface="Times New Roman" pitchFamily="18" charset="0"/>
                          <a:cs typeface="Koodak" pitchFamily="2" charset="-78"/>
                        </a:rPr>
                        <a:t> </a:t>
                      </a:r>
                      <a:r>
                        <a:rPr kumimoji="0" lang="ar-SA" sz="1400" b="1" i="0" u="none" strike="noStrike" cap="none" normalizeH="0" baseline="0" smtClean="0">
                          <a:ln>
                            <a:noFill/>
                          </a:ln>
                          <a:solidFill>
                            <a:schemeClr val="accent1"/>
                          </a:solidFill>
                          <a:effectLst>
                            <a:outerShdw blurRad="38100" dist="38100" dir="2700000" algn="tl">
                              <a:srgbClr val="000000"/>
                            </a:outerShdw>
                          </a:effectLst>
                          <a:latin typeface="Times New Roman" pitchFamily="18" charset="0"/>
                          <a:ea typeface="Times New Roman" pitchFamily="18" charset="0"/>
                          <a:cs typeface="Koodak" pitchFamily="2" charset="-78"/>
                        </a:rPr>
                        <a:t>اختيار کمتر از 10 سهامدار نباشد.</a:t>
                      </a:r>
                      <a:endParaRPr kumimoji="0" lang="fa-IR" sz="1400" b="1" i="0" u="none" strike="noStrike" cap="none" normalizeH="0" baseline="0" smtClean="0">
                        <a:ln>
                          <a:noFill/>
                        </a:ln>
                        <a:solidFill>
                          <a:schemeClr val="accent1"/>
                        </a:solidFill>
                        <a:effectLst>
                          <a:outerShdw blurRad="38100" dist="38100" dir="2700000" algn="tl">
                            <a:srgbClr val="000000"/>
                          </a:outerShdw>
                        </a:effectLst>
                        <a:latin typeface="Times New Roman" pitchFamily="18" charset="0"/>
                        <a:ea typeface="Times New Roman" pitchFamily="18" charset="0"/>
                        <a:cs typeface="Koodak" pitchFamily="2" charset="-78"/>
                      </a:endParaRPr>
                    </a:p>
                    <a:p>
                      <a:pPr marL="0" marR="0" lvl="0" indent="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ar-SA" sz="1400" b="1" i="0" u="none" strike="noStrike" cap="none" normalizeH="0" baseline="0" smtClean="0">
                          <a:ln>
                            <a:noFill/>
                          </a:ln>
                          <a:solidFill>
                            <a:schemeClr val="accent1"/>
                          </a:solidFill>
                          <a:effectLst>
                            <a:outerShdw blurRad="38100" dist="38100" dir="2700000" algn="tl">
                              <a:srgbClr val="000000"/>
                            </a:outerShdw>
                          </a:effectLst>
                          <a:latin typeface="Times New Roman" pitchFamily="18" charset="0"/>
                          <a:ea typeface="Times New Roman" pitchFamily="18" charset="0"/>
                          <a:cs typeface="Koodak" pitchFamily="2" charset="-78"/>
                        </a:rPr>
                        <a:t>(با تعهد سهامدار عمده، امکان رفع اين بند بعد از درج نام شرکت، وجود دارد)</a:t>
                      </a:r>
                      <a:endParaRPr kumimoji="0" lang="fa-IR" sz="1400" b="1" i="0" u="none" strike="noStrike" cap="none" normalizeH="0" baseline="0" smtClean="0">
                        <a:ln>
                          <a:noFill/>
                        </a:ln>
                        <a:solidFill>
                          <a:schemeClr val="accent1"/>
                        </a:solidFill>
                        <a:effectLst>
                          <a:outerShdw blurRad="38100" dist="38100" dir="2700000" algn="tl">
                            <a:srgbClr val="000000"/>
                          </a:outerShdw>
                        </a:effectLst>
                        <a:latin typeface="Times New Roman" pitchFamily="18" charset="0"/>
                        <a:ea typeface="Times New Roman" pitchFamily="18" charset="0"/>
                        <a:cs typeface="Koodak" pitchFamily="2" charset="-78"/>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47700">
                <a:tc>
                  <a:txBody>
                    <a:bodyPr/>
                    <a:lstStyle/>
                    <a:p>
                      <a:pPr marL="0" marR="0" lvl="0" indent="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ar-SA" sz="1400" b="1" i="0" u="none" strike="noStrike" cap="none" normalizeH="0" baseline="0" smtClean="0">
                          <a:ln>
                            <a:noFill/>
                          </a:ln>
                          <a:solidFill>
                            <a:schemeClr val="accent1"/>
                          </a:solidFill>
                          <a:effectLst>
                            <a:outerShdw blurRad="38100" dist="38100" dir="2700000" algn="tl">
                              <a:srgbClr val="000000"/>
                            </a:outerShdw>
                          </a:effectLst>
                          <a:latin typeface="Times New Roman" pitchFamily="18" charset="0"/>
                          <a:ea typeface="Times New Roman" pitchFamily="18" charset="0"/>
                          <a:cs typeface="Koodak" pitchFamily="2" charset="-78"/>
                        </a:rPr>
                        <a:t>5</a:t>
                      </a:r>
                      <a:r>
                        <a:rPr kumimoji="0" lang="fa-IR" sz="1400" b="1" i="0" u="none" strike="noStrike" cap="none" normalizeH="0" baseline="0" smtClean="0">
                          <a:ln>
                            <a:noFill/>
                          </a:ln>
                          <a:solidFill>
                            <a:schemeClr val="accent1"/>
                          </a:solidFill>
                          <a:effectLst>
                            <a:outerShdw blurRad="38100" dist="38100" dir="2700000" algn="tl">
                              <a:srgbClr val="000000"/>
                            </a:outerShdw>
                          </a:effectLst>
                          <a:latin typeface="Times New Roman" pitchFamily="18" charset="0"/>
                          <a:ea typeface="Times New Roman" pitchFamily="18" charset="0"/>
                          <a:cs typeface="Koodak" pitchFamily="2" charset="-78"/>
                        </a:rPr>
                        <a:t>- </a:t>
                      </a:r>
                      <a:r>
                        <a:rPr kumimoji="0" lang="ar-SA" sz="1400" b="1" i="0" u="none" strike="noStrike" cap="none" normalizeH="0" baseline="0" smtClean="0">
                          <a:ln>
                            <a:noFill/>
                          </a:ln>
                          <a:solidFill>
                            <a:schemeClr val="accent1"/>
                          </a:solidFill>
                          <a:effectLst>
                            <a:outerShdw blurRad="38100" dist="38100" dir="2700000" algn="tl">
                              <a:srgbClr val="000000"/>
                            </a:outerShdw>
                          </a:effectLst>
                          <a:latin typeface="Times New Roman" pitchFamily="18" charset="0"/>
                          <a:ea typeface="Times New Roman" pitchFamily="18" charset="0"/>
                          <a:cs typeface="Koodak" pitchFamily="2" charset="-78"/>
                        </a:rPr>
                        <a:t>حداقل دوره</a:t>
                      </a:r>
                      <a:r>
                        <a:rPr kumimoji="0" lang="fa-IR" sz="1400" b="1" i="0" u="none" strike="noStrike" cap="none" normalizeH="0" baseline="0" smtClean="0">
                          <a:ln>
                            <a:noFill/>
                          </a:ln>
                          <a:solidFill>
                            <a:schemeClr val="accent1"/>
                          </a:solidFill>
                          <a:effectLst>
                            <a:outerShdw blurRad="38100" dist="38100" dir="2700000" algn="tl">
                              <a:srgbClr val="000000"/>
                            </a:outerShdw>
                          </a:effectLst>
                          <a:latin typeface="Times New Roman" pitchFamily="18" charset="0"/>
                          <a:ea typeface="Times New Roman" pitchFamily="18" charset="0"/>
                          <a:cs typeface="Koodak" pitchFamily="2" charset="-78"/>
                        </a:rPr>
                        <a:t> </a:t>
                      </a:r>
                      <a:r>
                        <a:rPr kumimoji="0" lang="ar-SA" sz="1400" b="1" i="0" u="none" strike="noStrike" cap="none" normalizeH="0" baseline="0" smtClean="0">
                          <a:ln>
                            <a:noFill/>
                          </a:ln>
                          <a:solidFill>
                            <a:schemeClr val="accent1"/>
                          </a:solidFill>
                          <a:effectLst>
                            <a:outerShdw blurRad="38100" dist="38100" dir="2700000" algn="tl">
                              <a:srgbClr val="000000"/>
                            </a:outerShdw>
                          </a:effectLst>
                          <a:latin typeface="Times New Roman" pitchFamily="18" charset="0"/>
                          <a:ea typeface="Times New Roman" pitchFamily="18" charset="0"/>
                          <a:cs typeface="Koodak" pitchFamily="2" charset="-78"/>
                        </a:rPr>
                        <a:t>هاي سودآوري</a:t>
                      </a: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ar-SA" sz="1400" b="1" i="0" u="none" strike="noStrike" cap="none" normalizeH="0" baseline="0" smtClean="0">
                          <a:ln>
                            <a:noFill/>
                          </a:ln>
                          <a:solidFill>
                            <a:schemeClr val="accent1"/>
                          </a:solidFill>
                          <a:effectLst>
                            <a:outerShdw blurRad="38100" dist="38100" dir="2700000" algn="tl">
                              <a:srgbClr val="000000"/>
                            </a:outerShdw>
                          </a:effectLst>
                          <a:latin typeface="Times New Roman" pitchFamily="18" charset="0"/>
                          <a:ea typeface="Times New Roman" pitchFamily="18" charset="0"/>
                          <a:cs typeface="Koodak" pitchFamily="2" charset="-78"/>
                        </a:rPr>
                        <a:t>در آخرين سال مالي سود آور بوده و امکان تداوم سود آوري آن در آينده وجود داشته باشد.</a:t>
                      </a:r>
                      <a:endParaRPr kumimoji="0" lang="ar-SA" sz="1400" b="1" i="0" u="none" strike="noStrike" cap="none" normalizeH="0" baseline="0" smtClean="0">
                        <a:ln>
                          <a:noFill/>
                        </a:ln>
                        <a:solidFill>
                          <a:schemeClr val="accent1"/>
                        </a:solidFill>
                        <a:effectLst>
                          <a:outerShdw blurRad="38100" dist="38100" dir="2700000" algn="tl">
                            <a:srgbClr val="000000"/>
                          </a:outerShdw>
                        </a:effectLst>
                        <a:latin typeface="Tahoma" pitchFamily="34" charset="0"/>
                        <a:ea typeface="Times New Roman" pitchFamily="18" charset="0"/>
                        <a:cs typeface="Koodak" pitchFamily="2" charset="-78"/>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03238">
                <a:tc>
                  <a:txBody>
                    <a:bodyPr/>
                    <a:lstStyle/>
                    <a:p>
                      <a:pPr marL="0" marR="0" lvl="0" indent="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ar-SA" sz="1400" b="1" i="0" u="none" strike="noStrike" cap="none" normalizeH="0" baseline="0" smtClean="0">
                          <a:ln>
                            <a:noFill/>
                          </a:ln>
                          <a:solidFill>
                            <a:schemeClr val="accent1"/>
                          </a:solidFill>
                          <a:effectLst>
                            <a:outerShdw blurRad="38100" dist="38100" dir="2700000" algn="tl">
                              <a:srgbClr val="000000"/>
                            </a:outerShdw>
                          </a:effectLst>
                          <a:latin typeface="Times New Roman" pitchFamily="18" charset="0"/>
                          <a:ea typeface="Times New Roman" pitchFamily="18" charset="0"/>
                          <a:cs typeface="Koodak" pitchFamily="2" charset="-78"/>
                        </a:rPr>
                        <a:t>6</a:t>
                      </a:r>
                      <a:r>
                        <a:rPr kumimoji="0" lang="fa-IR" sz="1400" b="1" i="0" u="none" strike="noStrike" cap="none" normalizeH="0" baseline="0" smtClean="0">
                          <a:ln>
                            <a:noFill/>
                          </a:ln>
                          <a:solidFill>
                            <a:schemeClr val="accent1"/>
                          </a:solidFill>
                          <a:effectLst>
                            <a:outerShdw blurRad="38100" dist="38100" dir="2700000" algn="tl">
                              <a:srgbClr val="000000"/>
                            </a:outerShdw>
                          </a:effectLst>
                          <a:latin typeface="Times New Roman" pitchFamily="18" charset="0"/>
                          <a:ea typeface="Times New Roman" pitchFamily="18" charset="0"/>
                          <a:cs typeface="Koodak" pitchFamily="2" charset="-78"/>
                        </a:rPr>
                        <a:t>-</a:t>
                      </a:r>
                      <a:r>
                        <a:rPr kumimoji="0" lang="ar-SA" sz="1400" b="1" i="0" u="none" strike="noStrike" cap="none" normalizeH="0" baseline="0" smtClean="0">
                          <a:ln>
                            <a:noFill/>
                          </a:ln>
                          <a:solidFill>
                            <a:schemeClr val="accent1"/>
                          </a:solidFill>
                          <a:effectLst>
                            <a:outerShdw blurRad="38100" dist="38100" dir="2700000" algn="tl">
                              <a:srgbClr val="000000"/>
                            </a:outerShdw>
                          </a:effectLst>
                          <a:latin typeface="Times New Roman" pitchFamily="18" charset="0"/>
                          <a:ea typeface="Times New Roman" pitchFamily="18" charset="0"/>
                          <a:cs typeface="Koodak" pitchFamily="2" charset="-78"/>
                        </a:rPr>
                        <a:t> حداقل دوره ارائه گزارش</a:t>
                      </a:r>
                      <a:r>
                        <a:rPr kumimoji="0" lang="fa-IR" sz="1400" b="1" i="0" u="none" strike="noStrike" cap="none" normalizeH="0" baseline="0" smtClean="0">
                          <a:ln>
                            <a:noFill/>
                          </a:ln>
                          <a:solidFill>
                            <a:schemeClr val="accent1"/>
                          </a:solidFill>
                          <a:effectLst>
                            <a:outerShdw blurRad="38100" dist="38100" dir="2700000" algn="tl">
                              <a:srgbClr val="000000"/>
                            </a:outerShdw>
                          </a:effectLst>
                          <a:latin typeface="Times New Roman" pitchFamily="18" charset="0"/>
                          <a:ea typeface="Times New Roman" pitchFamily="18" charset="0"/>
                          <a:cs typeface="Koodak" pitchFamily="2" charset="-78"/>
                        </a:rPr>
                        <a:t> </a:t>
                      </a:r>
                      <a:r>
                        <a:rPr kumimoji="0" lang="ar-SA" sz="1400" b="1" i="0" u="none" strike="noStrike" cap="none" normalizeH="0" baseline="0" smtClean="0">
                          <a:ln>
                            <a:noFill/>
                          </a:ln>
                          <a:solidFill>
                            <a:schemeClr val="accent1"/>
                          </a:solidFill>
                          <a:effectLst>
                            <a:outerShdw blurRad="38100" dist="38100" dir="2700000" algn="tl">
                              <a:srgbClr val="000000"/>
                            </a:outerShdw>
                          </a:effectLst>
                          <a:latin typeface="Times New Roman" pitchFamily="18" charset="0"/>
                          <a:ea typeface="Times New Roman" pitchFamily="18" charset="0"/>
                          <a:cs typeface="Koodak" pitchFamily="2" charset="-78"/>
                        </a:rPr>
                        <a:t>هاي حسابرسي توسط حسابرسان مستقل</a:t>
                      </a: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ar-SA" sz="1400" b="1" i="0" u="none" strike="noStrike" cap="none" normalizeH="0" baseline="0" smtClean="0">
                          <a:ln>
                            <a:noFill/>
                          </a:ln>
                          <a:solidFill>
                            <a:schemeClr val="accent1"/>
                          </a:solidFill>
                          <a:effectLst>
                            <a:outerShdw blurRad="38100" dist="38100" dir="2700000" algn="tl">
                              <a:srgbClr val="000000"/>
                            </a:outerShdw>
                          </a:effectLst>
                          <a:latin typeface="Times New Roman" pitchFamily="18" charset="0"/>
                          <a:ea typeface="Times New Roman" pitchFamily="18" charset="0"/>
                          <a:cs typeface="Koodak" pitchFamily="2" charset="-78"/>
                        </a:rPr>
                        <a:t>يک دوره مالي پيش از پذيرش.</a:t>
                      </a:r>
                      <a:endParaRPr kumimoji="0" lang="ar-SA" sz="1400" b="1" i="0" u="none" strike="noStrike" cap="none" normalizeH="0" baseline="0" smtClean="0">
                        <a:ln>
                          <a:noFill/>
                        </a:ln>
                        <a:solidFill>
                          <a:schemeClr val="accent1"/>
                        </a:solidFill>
                        <a:effectLst>
                          <a:outerShdw blurRad="38100" dist="38100" dir="2700000" algn="tl">
                            <a:srgbClr val="000000"/>
                          </a:outerShdw>
                        </a:effectLst>
                        <a:latin typeface="Tahoma" pitchFamily="34" charset="0"/>
                        <a:ea typeface="Times New Roman" pitchFamily="18" charset="0"/>
                        <a:cs typeface="Koodak" pitchFamily="2" charset="-78"/>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84213">
                <a:tc>
                  <a:txBody>
                    <a:bodyPr/>
                    <a:lstStyle/>
                    <a:p>
                      <a:pPr marL="0" marR="0" lvl="0" indent="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ar-SA" sz="1400" b="1" i="0" u="none" strike="noStrike" cap="none" normalizeH="0" baseline="0" smtClean="0">
                          <a:ln>
                            <a:noFill/>
                          </a:ln>
                          <a:solidFill>
                            <a:schemeClr val="accent1"/>
                          </a:solidFill>
                          <a:effectLst>
                            <a:outerShdw blurRad="38100" dist="38100" dir="2700000" algn="tl">
                              <a:srgbClr val="000000"/>
                            </a:outerShdw>
                          </a:effectLst>
                          <a:latin typeface="Times New Roman" pitchFamily="18" charset="0"/>
                          <a:ea typeface="Times New Roman" pitchFamily="18" charset="0"/>
                          <a:cs typeface="Koodak" pitchFamily="2" charset="-78"/>
                        </a:rPr>
                        <a:t>7</a:t>
                      </a:r>
                      <a:r>
                        <a:rPr kumimoji="0" lang="fa-IR" sz="1400" b="1" i="0" u="none" strike="noStrike" cap="none" normalizeH="0" baseline="0" smtClean="0">
                          <a:ln>
                            <a:noFill/>
                          </a:ln>
                          <a:solidFill>
                            <a:schemeClr val="accent1"/>
                          </a:solidFill>
                          <a:effectLst>
                            <a:outerShdw blurRad="38100" dist="38100" dir="2700000" algn="tl">
                              <a:srgbClr val="000000"/>
                            </a:outerShdw>
                          </a:effectLst>
                          <a:latin typeface="Times New Roman" pitchFamily="18" charset="0"/>
                          <a:ea typeface="Times New Roman" pitchFamily="18" charset="0"/>
                          <a:cs typeface="Koodak" pitchFamily="2" charset="-78"/>
                        </a:rPr>
                        <a:t>-</a:t>
                      </a:r>
                      <a:r>
                        <a:rPr kumimoji="0" lang="ar-SA" sz="1400" b="1" i="0" u="none" strike="noStrike" cap="none" normalizeH="0" baseline="0" smtClean="0">
                          <a:ln>
                            <a:noFill/>
                          </a:ln>
                          <a:solidFill>
                            <a:schemeClr val="accent1"/>
                          </a:solidFill>
                          <a:effectLst>
                            <a:outerShdw blurRad="38100" dist="38100" dir="2700000" algn="tl">
                              <a:srgbClr val="000000"/>
                            </a:outerShdw>
                          </a:effectLst>
                          <a:latin typeface="Times New Roman" pitchFamily="18" charset="0"/>
                          <a:ea typeface="Times New Roman" pitchFamily="18" charset="0"/>
                          <a:cs typeface="Koodak" pitchFamily="2" charset="-78"/>
                        </a:rPr>
                        <a:t> حداقل نسبت حقوق صاحبان سهام به کل داراييها</a:t>
                      </a:r>
                      <a:endParaRPr kumimoji="0" lang="ar-SA" sz="1400" b="1" i="0" u="none" strike="noStrike" cap="none" normalizeH="0" baseline="0" smtClean="0">
                        <a:ln>
                          <a:noFill/>
                        </a:ln>
                        <a:solidFill>
                          <a:schemeClr val="accent1"/>
                        </a:solidFill>
                        <a:effectLst>
                          <a:outerShdw blurRad="38100" dist="38100" dir="2700000" algn="tl">
                            <a:srgbClr val="000000"/>
                          </a:outerShdw>
                        </a:effectLst>
                        <a:latin typeface="Tahoma" pitchFamily="34" charset="0"/>
                        <a:ea typeface="Times New Roman" pitchFamily="18" charset="0"/>
                        <a:cs typeface="Koodak" pitchFamily="2" charset="-78"/>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ar-SA" sz="1400" b="1" i="0" u="none" strike="noStrike" cap="none" normalizeH="0" baseline="0" smtClean="0">
                          <a:ln>
                            <a:noFill/>
                          </a:ln>
                          <a:solidFill>
                            <a:schemeClr val="accent1"/>
                          </a:solidFill>
                          <a:effectLst>
                            <a:outerShdw blurRad="38100" dist="38100" dir="2700000" algn="tl">
                              <a:srgbClr val="000000"/>
                            </a:outerShdw>
                          </a:effectLst>
                          <a:latin typeface="Times New Roman" pitchFamily="18" charset="0"/>
                          <a:ea typeface="Times New Roman" pitchFamily="18" charset="0"/>
                          <a:cs typeface="Koodak" pitchFamily="2" charset="-78"/>
                        </a:rPr>
                        <a:t>نبايد از 20 درصد کمترباشد يا </a:t>
                      </a:r>
                      <a:r>
                        <a:rPr kumimoji="0" lang="fa-IR" sz="1400" b="1" i="0" u="none" strike="noStrike" cap="none" normalizeH="0" baseline="0" smtClean="0">
                          <a:ln>
                            <a:noFill/>
                          </a:ln>
                          <a:solidFill>
                            <a:schemeClr val="accent1"/>
                          </a:solidFill>
                          <a:effectLst>
                            <a:outerShdw blurRad="38100" dist="38100" dir="2700000" algn="tl">
                              <a:srgbClr val="000000"/>
                            </a:outerShdw>
                          </a:effectLst>
                          <a:latin typeface="Times New Roman" pitchFamily="18" charset="0"/>
                          <a:ea typeface="Times New Roman" pitchFamily="18" charset="0"/>
                          <a:cs typeface="Koodak" pitchFamily="2" charset="-78"/>
                        </a:rPr>
                        <a:t> </a:t>
                      </a:r>
                      <a:r>
                        <a:rPr kumimoji="0" lang="ar-SA" sz="1400" b="1" i="0" u="none" strike="noStrike" cap="none" normalizeH="0" baseline="0" smtClean="0">
                          <a:ln>
                            <a:noFill/>
                          </a:ln>
                          <a:solidFill>
                            <a:schemeClr val="accent1"/>
                          </a:solidFill>
                          <a:effectLst>
                            <a:outerShdw blurRad="38100" dist="38100" dir="2700000" algn="tl">
                              <a:srgbClr val="000000"/>
                            </a:outerShdw>
                          </a:effectLst>
                          <a:latin typeface="Times New Roman" pitchFamily="18" charset="0"/>
                          <a:ea typeface="Times New Roman" pitchFamily="18" charset="0"/>
                          <a:cs typeface="Koodak" pitchFamily="2" charset="-78"/>
                        </a:rPr>
                        <a:t>به تشخيص هيات پذيرش از حد مطلوب برخوردار باشد.</a:t>
                      </a:r>
                      <a:endParaRPr kumimoji="0" lang="ar-SA" sz="1400" b="1" i="0" u="none" strike="noStrike" cap="none" normalizeH="0" baseline="0" smtClean="0">
                        <a:ln>
                          <a:noFill/>
                        </a:ln>
                        <a:solidFill>
                          <a:schemeClr val="accent1"/>
                        </a:solidFill>
                        <a:effectLst>
                          <a:outerShdw blurRad="38100" dist="38100" dir="2700000" algn="tl">
                            <a:srgbClr val="000000"/>
                          </a:outerShdw>
                        </a:effectLst>
                        <a:latin typeface="Tahoma" pitchFamily="34" charset="0"/>
                        <a:ea typeface="Times New Roman" pitchFamily="18" charset="0"/>
                        <a:cs typeface="Koodak" pitchFamily="2" charset="-78"/>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66959" name="Rectangle 47"/>
          <p:cNvSpPr>
            <a:spLocks noChangeArrowheads="1"/>
          </p:cNvSpPr>
          <p:nvPr/>
        </p:nvSpPr>
        <p:spPr bwMode="auto">
          <a:xfrm>
            <a:off x="1835150" y="1052513"/>
            <a:ext cx="6272213" cy="579437"/>
          </a:xfrm>
          <a:prstGeom prst="rect">
            <a:avLst/>
          </a:prstGeom>
          <a:noFill/>
          <a:ln w="9525">
            <a:noFill/>
            <a:miter lim="800000"/>
            <a:headEnd/>
            <a:tailEnd/>
          </a:ln>
          <a:effectLst/>
        </p:spPr>
        <p:txBody>
          <a:bodyPr wrap="none">
            <a:spAutoFit/>
          </a:bodyPr>
          <a:lstStyle/>
          <a:p>
            <a:pPr algn="r" rtl="1">
              <a:defRPr/>
            </a:pPr>
            <a:r>
              <a:rPr lang="fa-IR" sz="3200" b="1">
                <a:solidFill>
                  <a:schemeClr val="hlink"/>
                </a:solidFill>
                <a:effectLst>
                  <a:outerShdw blurRad="38100" dist="38100" dir="2700000" algn="tl">
                    <a:srgbClr val="000000"/>
                  </a:outerShdw>
                </a:effectLst>
                <a:cs typeface="Koodak" pitchFamily="2" charset="-78"/>
              </a:rPr>
              <a:t>حداقل شرايط شرکتها براي پذيرش در بورس</a:t>
            </a:r>
            <a:endParaRPr lang="en-US" sz="3200" b="1">
              <a:solidFill>
                <a:schemeClr val="hlink"/>
              </a:solidFill>
              <a:effectLst>
                <a:outerShdw blurRad="38100" dist="38100" dir="2700000" algn="tl">
                  <a:srgbClr val="000000"/>
                </a:outerShdw>
              </a:effectLst>
              <a:cs typeface="Koodak" pitchFamily="2" charset="-78"/>
            </a:endParaRPr>
          </a:p>
        </p:txBody>
      </p:sp>
      <p:sp>
        <p:nvSpPr>
          <p:cNvPr id="60448" name="Rectangle 48"/>
          <p:cNvSpPr>
            <a:spLocks noChangeArrowheads="1"/>
          </p:cNvSpPr>
          <p:nvPr/>
        </p:nvSpPr>
        <p:spPr bwMode="auto">
          <a:xfrm>
            <a:off x="688975" y="6394450"/>
            <a:ext cx="8455025" cy="274638"/>
          </a:xfrm>
          <a:prstGeom prst="rect">
            <a:avLst/>
          </a:prstGeom>
          <a:noFill/>
          <a:ln w="9525">
            <a:noFill/>
            <a:miter lim="800000"/>
            <a:headEnd/>
            <a:tailEnd/>
          </a:ln>
        </p:spPr>
        <p:txBody>
          <a:bodyPr anchor="ctr">
            <a:spAutoFit/>
          </a:bodyPr>
          <a:lstStyle/>
          <a:p>
            <a:pPr algn="ctr" rtl="1"/>
            <a:r>
              <a:rPr lang="ar-SA" sz="1200" b="1">
                <a:solidFill>
                  <a:schemeClr val="hlink"/>
                </a:solidFill>
                <a:latin typeface="Arial" charset="0"/>
                <a:ea typeface="Times New Roman" pitchFamily="18" charset="0"/>
                <a:cs typeface="Koodak" pitchFamily="2" charset="-78"/>
              </a:rPr>
              <a:t>با توجه به اينکه احراز مابقي شرايط پذيرش در طي مراحل پذيرش و درج نام</a:t>
            </a:r>
            <a:r>
              <a:rPr lang="fa-IR" sz="1200" b="1">
                <a:solidFill>
                  <a:schemeClr val="hlink"/>
                </a:solidFill>
                <a:latin typeface="Arial" charset="0"/>
                <a:ea typeface="Times New Roman" pitchFamily="18" charset="0"/>
                <a:cs typeface="Koodak" pitchFamily="2" charset="-78"/>
              </a:rPr>
              <a:t>، </a:t>
            </a:r>
            <a:r>
              <a:rPr lang="ar-SA" sz="1200" b="1">
                <a:solidFill>
                  <a:schemeClr val="hlink"/>
                </a:solidFill>
                <a:latin typeface="Arial" charset="0"/>
                <a:ea typeface="Times New Roman" pitchFamily="18" charset="0"/>
                <a:cs typeface="Koodak" pitchFamily="2" charset="-78"/>
              </a:rPr>
              <a:t>امکان پذير مي باشد، جزو حداقل شرايط لحاظ نشده است.</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5575" y="3933056"/>
            <a:ext cx="6781800" cy="1600200"/>
          </a:xfrm>
        </p:spPr>
        <p:txBody>
          <a:bodyPr>
            <a:normAutofit/>
          </a:bodyPr>
          <a:lstStyle/>
          <a:p>
            <a:pPr algn="ctr"/>
            <a:r>
              <a:rPr lang="fa-IR" dirty="0" smtClean="0">
                <a:latin typeface="IranNastaliq" pitchFamily="18" charset="0"/>
                <a:cs typeface="IranNastaliq" pitchFamily="18" charset="0"/>
              </a:rPr>
              <a:t>کاری از : حسین داوری-محمد رضا جوکار-مهدی چایچیان</a:t>
            </a:r>
            <a:endParaRPr lang="en-US" dirty="0">
              <a:latin typeface="IranNastaliq" pitchFamily="18" charset="0"/>
              <a:cs typeface="IranNastaliq" pitchFamily="18" charset="0"/>
            </a:endParaRPr>
          </a:p>
        </p:txBody>
      </p:sp>
      <p:sp>
        <p:nvSpPr>
          <p:cNvPr id="3" name="Content Placeholder 2"/>
          <p:cNvSpPr>
            <a:spLocks noGrp="1"/>
          </p:cNvSpPr>
          <p:nvPr>
            <p:ph idx="1"/>
          </p:nvPr>
        </p:nvSpPr>
        <p:spPr/>
        <p:txBody>
          <a:bodyPr/>
          <a:lstStyle/>
          <a:p>
            <a:pPr algn="r" rtl="1">
              <a:buNone/>
            </a:pPr>
            <a:r>
              <a:rPr lang="fa-IR" dirty="0" smtClean="0"/>
              <a:t> </a:t>
            </a:r>
            <a:endParaRPr lang="fa-IR" dirty="0" smtClean="0"/>
          </a:p>
        </p:txBody>
      </p:sp>
      <p:sp>
        <p:nvSpPr>
          <p:cNvPr id="4" name="Slide Number Placeholder 3"/>
          <p:cNvSpPr>
            <a:spLocks noGrp="1"/>
          </p:cNvSpPr>
          <p:nvPr>
            <p:ph type="sldNum" sz="quarter" idx="12"/>
          </p:nvPr>
        </p:nvSpPr>
        <p:spPr/>
        <p:txBody>
          <a:bodyPr/>
          <a:lstStyle/>
          <a:p>
            <a:pPr>
              <a:defRPr/>
            </a:pPr>
            <a:fld id="{125CF3BB-1838-4FDD-B445-8E22824B5194}" type="slidenum">
              <a:rPr lang="ar-SA" smtClean="0"/>
              <a:pPr>
                <a:defRPr/>
              </a:pPr>
              <a:t>47</a:t>
            </a:fld>
            <a:endParaRPr lang="en-US"/>
          </a:p>
        </p:txBody>
      </p:sp>
      <p:sp>
        <p:nvSpPr>
          <p:cNvPr id="5" name="Rectangle 4"/>
          <p:cNvSpPr/>
          <p:nvPr/>
        </p:nvSpPr>
        <p:spPr>
          <a:xfrm>
            <a:off x="282575" y="2700234"/>
            <a:ext cx="2286000" cy="1400383"/>
          </a:xfrm>
          <a:prstGeom prst="rect">
            <a:avLst/>
          </a:prstGeom>
        </p:spPr>
        <p:txBody>
          <a:bodyPr>
            <a:spAutoFit/>
          </a:bodyPr>
          <a:lstStyle/>
          <a:p>
            <a:r>
              <a:rPr lang="en-US" sz="6700" dirty="0">
                <a:solidFill>
                  <a:prstClr val="black">
                    <a:lumMod val="85000"/>
                    <a:lumOff val="15000"/>
                  </a:prstClr>
                </a:solidFill>
                <a:latin typeface="Impact"/>
                <a:ea typeface="+mj-ea"/>
                <a:cs typeface="_MRT_Khodkar" pitchFamily="2" charset="-78"/>
              </a:rPr>
              <a:t>finish</a:t>
            </a:r>
            <a:r>
              <a:rPr lang="fa-IR" sz="6700" dirty="0">
                <a:solidFill>
                  <a:prstClr val="black">
                    <a:lumMod val="85000"/>
                    <a:lumOff val="15000"/>
                  </a:prstClr>
                </a:solidFill>
                <a:latin typeface="Impact"/>
                <a:ea typeface="+mj-ea"/>
                <a:cs typeface="Tahoma"/>
              </a:rPr>
              <a:t/>
            </a:r>
            <a:br>
              <a:rPr lang="fa-IR" sz="6700" dirty="0">
                <a:solidFill>
                  <a:prstClr val="black">
                    <a:lumMod val="85000"/>
                    <a:lumOff val="15000"/>
                  </a:prstClr>
                </a:solidFill>
                <a:latin typeface="Impact"/>
                <a:ea typeface="+mj-ea"/>
                <a:cs typeface="Tahoma"/>
              </a:rPr>
            </a:br>
            <a:endParaRPr lang="fa-I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ChangeArrowheads="1"/>
          </p:cNvSpPr>
          <p:nvPr/>
        </p:nvSpPr>
        <p:spPr bwMode="auto">
          <a:xfrm>
            <a:off x="814388" y="877888"/>
            <a:ext cx="7993062" cy="641350"/>
          </a:xfrm>
          <a:prstGeom prst="rect">
            <a:avLst/>
          </a:prstGeom>
          <a:noFill/>
          <a:ln w="9525">
            <a:noFill/>
            <a:miter lim="800000"/>
            <a:headEnd/>
            <a:tailEnd/>
          </a:ln>
          <a:effectLst/>
        </p:spPr>
        <p:txBody>
          <a:bodyPr wrap="none" anchor="ctr">
            <a:spAutoFit/>
          </a:bodyPr>
          <a:lstStyle/>
          <a:p>
            <a:pPr algn="r" rtl="1">
              <a:defRPr/>
            </a:pPr>
            <a:r>
              <a:rPr lang="ar-SA" sz="3600" b="1" dirty="0">
                <a:solidFill>
                  <a:schemeClr val="hlink"/>
                </a:solidFill>
                <a:effectLst>
                  <a:outerShdw blurRad="38100" dist="38100" dir="2700000" algn="tl">
                    <a:srgbClr val="000000"/>
                  </a:outerShdw>
                </a:effectLst>
                <a:cs typeface="Koodak" pitchFamily="2" charset="-78"/>
              </a:rPr>
              <a:t>مزاياي بورس اوراق بهادار از ديدگاه سرمايه</a:t>
            </a:r>
            <a:r>
              <a:rPr lang="ar-SA" sz="3600" b="1" dirty="0">
                <a:solidFill>
                  <a:schemeClr val="hlink"/>
                </a:solidFill>
                <a:effectLst>
                  <a:outerShdw blurRad="38100" dist="38100" dir="2700000" algn="tl">
                    <a:srgbClr val="000000"/>
                  </a:outerShdw>
                </a:effectLst>
                <a:cs typeface="Arial" pitchFamily="34" charset="0"/>
              </a:rPr>
              <a:t>‌</a:t>
            </a:r>
            <a:r>
              <a:rPr lang="ar-SA" sz="3600" b="1" dirty="0">
                <a:solidFill>
                  <a:schemeClr val="hlink"/>
                </a:solidFill>
                <a:effectLst>
                  <a:outerShdw blurRad="38100" dist="38100" dir="2700000" algn="tl">
                    <a:srgbClr val="000000"/>
                  </a:outerShdw>
                </a:effectLst>
                <a:cs typeface="Koodak" pitchFamily="2" charset="-78"/>
              </a:rPr>
              <a:t>گذاران</a:t>
            </a:r>
            <a:r>
              <a:rPr lang="en-US" sz="3600" dirty="0">
                <a:cs typeface="Koodak" pitchFamily="2" charset="-78"/>
              </a:rPr>
              <a:t> </a:t>
            </a:r>
          </a:p>
        </p:txBody>
      </p:sp>
      <p:sp>
        <p:nvSpPr>
          <p:cNvPr id="10243" name="Rectangle 3"/>
          <p:cNvSpPr>
            <a:spLocks noChangeArrowheads="1"/>
          </p:cNvSpPr>
          <p:nvPr/>
        </p:nvSpPr>
        <p:spPr bwMode="auto">
          <a:xfrm>
            <a:off x="323850" y="1945750"/>
            <a:ext cx="8342313" cy="3785652"/>
          </a:xfrm>
          <a:prstGeom prst="rect">
            <a:avLst/>
          </a:prstGeom>
          <a:noFill/>
          <a:ln w="9525">
            <a:noFill/>
            <a:miter lim="800000"/>
            <a:headEnd/>
            <a:tailEnd/>
          </a:ln>
        </p:spPr>
        <p:txBody>
          <a:bodyPr anchor="ctr">
            <a:spAutoFit/>
          </a:bodyPr>
          <a:lstStyle/>
          <a:p>
            <a:pPr algn="r" rtl="1">
              <a:tabLst>
                <a:tab pos="457200" algn="l"/>
              </a:tabLst>
            </a:pPr>
            <a:r>
              <a:rPr lang="fa-IR" sz="2400" b="1" dirty="0">
                <a:solidFill>
                  <a:schemeClr val="accent1"/>
                </a:solidFill>
                <a:cs typeface="Koodak" pitchFamily="2" charset="-78"/>
              </a:rPr>
              <a:t>1)</a:t>
            </a:r>
            <a:r>
              <a:rPr lang="ar-SA" sz="2400" b="1" dirty="0">
                <a:solidFill>
                  <a:schemeClr val="accent1"/>
                </a:solidFill>
                <a:cs typeface="Koodak" pitchFamily="2" charset="-78"/>
              </a:rPr>
              <a:t>خريد سهام و اوراق بهادار براي كسب بازده مناسب و پوشش در مقابل تورم</a:t>
            </a:r>
            <a:endParaRPr lang="en-US" sz="2400" dirty="0">
              <a:solidFill>
                <a:schemeClr val="accent1"/>
              </a:solidFill>
              <a:cs typeface="Koodak" pitchFamily="2" charset="-78"/>
            </a:endParaRPr>
          </a:p>
          <a:p>
            <a:pPr algn="r" rtl="1">
              <a:tabLst>
                <a:tab pos="457200" algn="l"/>
              </a:tabLst>
            </a:pPr>
            <a:r>
              <a:rPr lang="fa-IR" sz="2400" b="1" dirty="0">
                <a:solidFill>
                  <a:schemeClr val="accent1"/>
                </a:solidFill>
                <a:cs typeface="Koodak" pitchFamily="2" charset="-78"/>
              </a:rPr>
              <a:t>2)</a:t>
            </a:r>
            <a:r>
              <a:rPr lang="ar-SA" sz="2400" b="1" dirty="0">
                <a:solidFill>
                  <a:schemeClr val="accent1"/>
                </a:solidFill>
                <a:cs typeface="Koodak" pitchFamily="2" charset="-78"/>
              </a:rPr>
              <a:t>اطمينان از گزينه سرمايه</a:t>
            </a:r>
            <a:r>
              <a:rPr lang="ar-SA" sz="2400" b="1" dirty="0">
                <a:solidFill>
                  <a:schemeClr val="accent1"/>
                </a:solidFill>
              </a:rPr>
              <a:t>‌</a:t>
            </a:r>
            <a:r>
              <a:rPr lang="ar-SA" sz="2400" b="1" dirty="0">
                <a:solidFill>
                  <a:schemeClr val="accent1"/>
                </a:solidFill>
                <a:cs typeface="Koodak" pitchFamily="2" charset="-78"/>
              </a:rPr>
              <a:t>گذاري به دليل شفافيت اطلاعات</a:t>
            </a:r>
            <a:endParaRPr lang="en-US" sz="2400" dirty="0">
              <a:solidFill>
                <a:schemeClr val="accent1"/>
              </a:solidFill>
              <a:cs typeface="Koodak" pitchFamily="2" charset="-78"/>
            </a:endParaRPr>
          </a:p>
          <a:p>
            <a:pPr algn="r" rtl="1">
              <a:tabLst>
                <a:tab pos="457200" algn="l"/>
              </a:tabLst>
            </a:pPr>
            <a:r>
              <a:rPr lang="fa-IR" sz="2400" b="1" dirty="0">
                <a:solidFill>
                  <a:schemeClr val="accent1"/>
                </a:solidFill>
                <a:cs typeface="Koodak" pitchFamily="2" charset="-78"/>
              </a:rPr>
              <a:t>3)</a:t>
            </a:r>
            <a:r>
              <a:rPr lang="ar-SA" sz="2400" b="1" dirty="0">
                <a:solidFill>
                  <a:schemeClr val="accent1"/>
                </a:solidFill>
                <a:cs typeface="Koodak" pitchFamily="2" charset="-78"/>
              </a:rPr>
              <a:t>قابليت نقدينگي اوراق بهادار و سهولت نقل و انتقال سهام </a:t>
            </a:r>
            <a:endParaRPr lang="fa-IR" sz="2400" b="1" dirty="0">
              <a:solidFill>
                <a:schemeClr val="accent1"/>
              </a:solidFill>
              <a:cs typeface="Koodak" pitchFamily="2" charset="-78"/>
            </a:endParaRPr>
          </a:p>
          <a:p>
            <a:pPr algn="r" rtl="1">
              <a:tabLst>
                <a:tab pos="457200" algn="l"/>
              </a:tabLst>
            </a:pPr>
            <a:r>
              <a:rPr lang="fa-IR" sz="2400" b="1" dirty="0">
                <a:solidFill>
                  <a:schemeClr val="accent1"/>
                </a:solidFill>
                <a:cs typeface="Koodak" pitchFamily="2" charset="-78"/>
              </a:rPr>
              <a:t>4)</a:t>
            </a:r>
            <a:r>
              <a:rPr lang="ar-SA" sz="2400" b="1" dirty="0">
                <a:solidFill>
                  <a:schemeClr val="accent1"/>
                </a:solidFill>
                <a:cs typeface="Koodak" pitchFamily="2" charset="-78"/>
              </a:rPr>
              <a:t>مشاركت در فرآيند تصميم</a:t>
            </a:r>
            <a:r>
              <a:rPr lang="ar-SA" sz="2400" b="1" dirty="0">
                <a:solidFill>
                  <a:schemeClr val="accent1"/>
                </a:solidFill>
              </a:rPr>
              <a:t>‌</a:t>
            </a:r>
            <a:r>
              <a:rPr lang="ar-SA" sz="2400" b="1" dirty="0">
                <a:solidFill>
                  <a:schemeClr val="accent1"/>
                </a:solidFill>
                <a:cs typeface="Koodak" pitchFamily="2" charset="-78"/>
              </a:rPr>
              <a:t>گيري براي اداره شركت</a:t>
            </a:r>
            <a:r>
              <a:rPr lang="ar-SA" sz="2400" b="1" dirty="0">
                <a:solidFill>
                  <a:schemeClr val="accent1"/>
                </a:solidFill>
              </a:rPr>
              <a:t>‌</a:t>
            </a:r>
            <a:r>
              <a:rPr lang="ar-SA" sz="2400" b="1" dirty="0">
                <a:solidFill>
                  <a:schemeClr val="accent1"/>
                </a:solidFill>
                <a:cs typeface="Koodak" pitchFamily="2" charset="-78"/>
              </a:rPr>
              <a:t>ها</a:t>
            </a:r>
            <a:endParaRPr lang="en-US" sz="2400" dirty="0">
              <a:solidFill>
                <a:schemeClr val="accent1"/>
              </a:solidFill>
              <a:cs typeface="Koodak" pitchFamily="2" charset="-78"/>
            </a:endParaRPr>
          </a:p>
          <a:p>
            <a:pPr algn="r" rtl="1">
              <a:tabLst>
                <a:tab pos="457200" algn="l"/>
              </a:tabLst>
            </a:pPr>
            <a:r>
              <a:rPr lang="fa-IR" sz="2400" b="1" dirty="0">
                <a:solidFill>
                  <a:schemeClr val="accent1"/>
                </a:solidFill>
                <a:cs typeface="Koodak" pitchFamily="2" charset="-78"/>
              </a:rPr>
              <a:t>5)</a:t>
            </a:r>
            <a:r>
              <a:rPr lang="ar-SA" sz="2400" b="1" dirty="0">
                <a:solidFill>
                  <a:schemeClr val="accent1"/>
                </a:solidFill>
                <a:cs typeface="Koodak" pitchFamily="2" charset="-78"/>
              </a:rPr>
              <a:t>ايجاد يك بازار دائمي و مستمر </a:t>
            </a:r>
            <a:r>
              <a:rPr lang="fa-IR" sz="2400" b="1" dirty="0">
                <a:solidFill>
                  <a:schemeClr val="accent1"/>
                </a:solidFill>
                <a:cs typeface="Koodak" pitchFamily="2" charset="-78"/>
              </a:rPr>
              <a:t>با</a:t>
            </a:r>
            <a:r>
              <a:rPr lang="ar-SA" sz="2400" b="1" dirty="0">
                <a:solidFill>
                  <a:schemeClr val="accent1"/>
                </a:solidFill>
                <a:cs typeface="Koodak" pitchFamily="2" charset="-78"/>
              </a:rPr>
              <a:t> امكان سرمايه</a:t>
            </a:r>
            <a:r>
              <a:rPr lang="ar-SA" sz="2400" b="1" dirty="0">
                <a:solidFill>
                  <a:schemeClr val="accent1"/>
                </a:solidFill>
              </a:rPr>
              <a:t>‌</a:t>
            </a:r>
            <a:r>
              <a:rPr lang="ar-SA" sz="2400" b="1" dirty="0">
                <a:solidFill>
                  <a:schemeClr val="accent1"/>
                </a:solidFill>
                <a:cs typeface="Koodak" pitchFamily="2" charset="-78"/>
              </a:rPr>
              <a:t>گذاري بلند مدت و كوتاه مدت </a:t>
            </a:r>
            <a:endParaRPr lang="fa-IR" sz="2400" b="1" dirty="0">
              <a:solidFill>
                <a:schemeClr val="accent1"/>
              </a:solidFill>
              <a:cs typeface="Koodak" pitchFamily="2" charset="-78"/>
            </a:endParaRPr>
          </a:p>
          <a:p>
            <a:pPr algn="r" rtl="1">
              <a:tabLst>
                <a:tab pos="457200" algn="l"/>
              </a:tabLst>
            </a:pPr>
            <a:r>
              <a:rPr lang="fa-IR" sz="2400" b="1" dirty="0">
                <a:solidFill>
                  <a:schemeClr val="accent1"/>
                </a:solidFill>
                <a:cs typeface="Koodak" pitchFamily="2" charset="-78"/>
              </a:rPr>
              <a:t>6)</a:t>
            </a:r>
            <a:r>
              <a:rPr lang="ar-SA" sz="2400" b="1" dirty="0">
                <a:solidFill>
                  <a:schemeClr val="accent1"/>
                </a:solidFill>
                <a:cs typeface="Koodak" pitchFamily="2" charset="-78"/>
              </a:rPr>
              <a:t>وجود طيف</a:t>
            </a:r>
            <a:r>
              <a:rPr lang="ar-SA" sz="2400" b="1" dirty="0">
                <a:solidFill>
                  <a:schemeClr val="accent1"/>
                </a:solidFill>
              </a:rPr>
              <a:t>‌</a:t>
            </a:r>
            <a:r>
              <a:rPr lang="ar-SA" sz="2400" b="1" dirty="0">
                <a:solidFill>
                  <a:schemeClr val="accent1"/>
                </a:solidFill>
                <a:cs typeface="Koodak" pitchFamily="2" charset="-78"/>
              </a:rPr>
              <a:t>هاي متنوع از اوراق بهادار از نظر درجه بازدهي و خطر پذيري </a:t>
            </a:r>
            <a:endParaRPr lang="fa-IR" sz="2400" b="1" dirty="0">
              <a:solidFill>
                <a:schemeClr val="accent1"/>
              </a:solidFill>
              <a:cs typeface="Koodak" pitchFamily="2" charset="-78"/>
            </a:endParaRPr>
          </a:p>
          <a:p>
            <a:pPr algn="r" rtl="1">
              <a:tabLst>
                <a:tab pos="457200" algn="l"/>
              </a:tabLst>
            </a:pPr>
            <a:r>
              <a:rPr lang="fa-IR" sz="2400" b="1" dirty="0">
                <a:solidFill>
                  <a:schemeClr val="accent1"/>
                </a:solidFill>
                <a:cs typeface="Koodak" pitchFamily="2" charset="-78"/>
              </a:rPr>
              <a:t>7)منظم و رسمي بودن </a:t>
            </a:r>
            <a:r>
              <a:rPr lang="ar-SA" sz="2400" b="1" dirty="0">
                <a:solidFill>
                  <a:schemeClr val="accent1"/>
                </a:solidFill>
                <a:cs typeface="Koodak" pitchFamily="2" charset="-78"/>
              </a:rPr>
              <a:t> خريد و فروش اوراق بهادار </a:t>
            </a:r>
            <a:endParaRPr lang="fa-IR" sz="2400" b="1" dirty="0">
              <a:solidFill>
                <a:schemeClr val="accent1"/>
              </a:solidFill>
              <a:cs typeface="Koodak" pitchFamily="2" charset="-78"/>
            </a:endParaRPr>
          </a:p>
          <a:p>
            <a:pPr algn="r" rtl="1">
              <a:tabLst>
                <a:tab pos="457200" algn="l"/>
              </a:tabLst>
            </a:pPr>
            <a:r>
              <a:rPr lang="fa-IR" sz="2400" b="1" dirty="0">
                <a:cs typeface="Koodak" pitchFamily="2" charset="-78"/>
              </a:rPr>
              <a:t>8)</a:t>
            </a:r>
            <a:r>
              <a:rPr lang="ar-SA" sz="2400" b="1" dirty="0">
                <a:cs typeface="Koodak" pitchFamily="2" charset="-78"/>
              </a:rPr>
              <a:t>حمايت از سرمايه</a:t>
            </a:r>
            <a:r>
              <a:rPr lang="ar-SA" sz="2400" b="1" dirty="0"/>
              <a:t>‌</a:t>
            </a:r>
            <a:r>
              <a:rPr lang="ar-SA" sz="2400" b="1" dirty="0">
                <a:cs typeface="Koodak" pitchFamily="2" charset="-78"/>
              </a:rPr>
              <a:t>گذاران كوچك و احساس مشاركت در امور توليدي و تجاري</a:t>
            </a:r>
            <a:endParaRPr lang="en-US" sz="2400" dirty="0">
              <a:cs typeface="Koodak" pitchFamily="2" charset="-78"/>
            </a:endParaRPr>
          </a:p>
          <a:p>
            <a:pPr algn="r" rtl="1">
              <a:tabLst>
                <a:tab pos="457200" algn="l"/>
              </a:tabLst>
            </a:pPr>
            <a:r>
              <a:rPr lang="fa-IR" sz="2400" b="1" dirty="0">
                <a:cs typeface="Koodak" pitchFamily="2" charset="-78"/>
              </a:rPr>
              <a:t>9)</a:t>
            </a:r>
            <a:r>
              <a:rPr lang="ar-SA" sz="2400" b="1" dirty="0">
                <a:cs typeface="Koodak" pitchFamily="2" charset="-78"/>
              </a:rPr>
              <a:t>نظارت مضاعف بر فعاليت شركت</a:t>
            </a:r>
            <a:r>
              <a:rPr lang="ar-SA" sz="2400" b="1" dirty="0"/>
              <a:t>‌</a:t>
            </a:r>
            <a:r>
              <a:rPr lang="ar-SA" sz="2400" b="1" dirty="0">
                <a:cs typeface="Koodak" pitchFamily="2" charset="-78"/>
              </a:rPr>
              <a:t>ها در چارچوب استانداردها و آئين</a:t>
            </a:r>
            <a:r>
              <a:rPr lang="ar-SA" sz="2400" b="1" dirty="0"/>
              <a:t>‌</a:t>
            </a:r>
            <a:r>
              <a:rPr lang="ar-SA" sz="2400" b="1" dirty="0">
                <a:cs typeface="Koodak" pitchFamily="2" charset="-78"/>
              </a:rPr>
              <a:t>نامه</a:t>
            </a:r>
            <a:r>
              <a:rPr lang="ar-SA" sz="2400" b="1" dirty="0"/>
              <a:t>‌</a:t>
            </a:r>
            <a:r>
              <a:rPr lang="ar-SA" sz="2400" b="1" dirty="0">
                <a:cs typeface="Koodak" pitchFamily="2" charset="-78"/>
              </a:rPr>
              <a:t>هاي بازارسرمايه</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ChangeArrowheads="1"/>
          </p:cNvSpPr>
          <p:nvPr/>
        </p:nvSpPr>
        <p:spPr bwMode="auto">
          <a:xfrm>
            <a:off x="865188" y="333375"/>
            <a:ext cx="7810500" cy="641350"/>
          </a:xfrm>
          <a:prstGeom prst="rect">
            <a:avLst/>
          </a:prstGeom>
          <a:noFill/>
          <a:ln w="9525">
            <a:noFill/>
            <a:miter lim="800000"/>
            <a:headEnd/>
            <a:tailEnd/>
          </a:ln>
          <a:effectLst/>
        </p:spPr>
        <p:txBody>
          <a:bodyPr wrap="none" anchor="ctr">
            <a:spAutoFit/>
          </a:bodyPr>
          <a:lstStyle/>
          <a:p>
            <a:pPr algn="justLow" rtl="1">
              <a:defRPr/>
            </a:pPr>
            <a:r>
              <a:rPr lang="ar-SA" sz="3600" b="1">
                <a:solidFill>
                  <a:schemeClr val="hlink"/>
                </a:solidFill>
                <a:effectLst>
                  <a:outerShdw blurRad="38100" dist="38100" dir="2700000" algn="tl">
                    <a:srgbClr val="000000"/>
                  </a:outerShdw>
                </a:effectLst>
                <a:cs typeface="Koodak" pitchFamily="2" charset="-78"/>
              </a:rPr>
              <a:t>مزاياي بورس اوراق بهادار از ديدگاه واحد اقتصادي</a:t>
            </a:r>
          </a:p>
        </p:txBody>
      </p:sp>
      <p:sp>
        <p:nvSpPr>
          <p:cNvPr id="11267" name="Rectangle 3"/>
          <p:cNvSpPr>
            <a:spLocks noChangeArrowheads="1"/>
          </p:cNvSpPr>
          <p:nvPr/>
        </p:nvSpPr>
        <p:spPr bwMode="auto">
          <a:xfrm>
            <a:off x="388938" y="1802915"/>
            <a:ext cx="8431212" cy="4893647"/>
          </a:xfrm>
          <a:prstGeom prst="rect">
            <a:avLst/>
          </a:prstGeom>
          <a:noFill/>
          <a:ln w="9525">
            <a:noFill/>
            <a:miter lim="800000"/>
            <a:headEnd/>
            <a:tailEnd/>
          </a:ln>
        </p:spPr>
        <p:txBody>
          <a:bodyPr anchor="ctr">
            <a:spAutoFit/>
          </a:bodyPr>
          <a:lstStyle/>
          <a:p>
            <a:pPr algn="r" rtl="1">
              <a:tabLst>
                <a:tab pos="457200" algn="l"/>
              </a:tabLst>
            </a:pPr>
            <a:r>
              <a:rPr lang="fa-IR" sz="2400" b="1" dirty="0">
                <a:solidFill>
                  <a:schemeClr val="accent1"/>
                </a:solidFill>
                <a:cs typeface="Koodak" pitchFamily="2" charset="-78"/>
              </a:rPr>
              <a:t>1)</a:t>
            </a:r>
            <a:r>
              <a:rPr lang="ar-SA" sz="2400" b="1" dirty="0">
                <a:solidFill>
                  <a:schemeClr val="accent1"/>
                </a:solidFill>
                <a:cs typeface="Koodak" pitchFamily="2" charset="-78"/>
              </a:rPr>
              <a:t>سهولت در تأمين مالي از طريق انتشار سهام و ساير اوراق بهادار</a:t>
            </a:r>
            <a:endParaRPr lang="en-US" sz="2400" dirty="0">
              <a:solidFill>
                <a:schemeClr val="accent1"/>
              </a:solidFill>
              <a:cs typeface="Koodak" pitchFamily="2" charset="-78"/>
            </a:endParaRPr>
          </a:p>
          <a:p>
            <a:pPr algn="r" rtl="1">
              <a:tabLst>
                <a:tab pos="457200" algn="l"/>
              </a:tabLst>
            </a:pPr>
            <a:r>
              <a:rPr lang="fa-IR" sz="2400" b="1" dirty="0">
                <a:solidFill>
                  <a:schemeClr val="accent1"/>
                </a:solidFill>
                <a:cs typeface="Koodak" pitchFamily="2" charset="-78"/>
              </a:rPr>
              <a:t>2)</a:t>
            </a:r>
            <a:r>
              <a:rPr lang="ar-SA" sz="2400" b="1" dirty="0">
                <a:solidFill>
                  <a:schemeClr val="accent1"/>
                </a:solidFill>
                <a:cs typeface="Koodak" pitchFamily="2" charset="-78"/>
              </a:rPr>
              <a:t>افزايش اعتبار داخلي و خارجي و تأمين مالي با به وثيقه گذاردن سهام شركت</a:t>
            </a:r>
            <a:endParaRPr lang="fa-IR" sz="2400" b="1" dirty="0">
              <a:solidFill>
                <a:schemeClr val="folHlink"/>
              </a:solidFill>
              <a:cs typeface="Koodak" pitchFamily="2" charset="-78"/>
            </a:endParaRPr>
          </a:p>
          <a:p>
            <a:pPr algn="r" rtl="1">
              <a:tabLst>
                <a:tab pos="457200" algn="l"/>
              </a:tabLst>
            </a:pPr>
            <a:r>
              <a:rPr lang="fa-IR" sz="2400" b="1" dirty="0">
                <a:solidFill>
                  <a:schemeClr val="accent1"/>
                </a:solidFill>
                <a:cs typeface="Koodak" pitchFamily="2" charset="-78"/>
              </a:rPr>
              <a:t>3)</a:t>
            </a:r>
            <a:r>
              <a:rPr lang="ar-SA" sz="2400" b="1" dirty="0">
                <a:solidFill>
                  <a:schemeClr val="accent1"/>
                </a:solidFill>
                <a:cs typeface="Koodak" pitchFamily="2" charset="-78"/>
              </a:rPr>
              <a:t>تعيين ارزش بازار بر اساس قانون عرضه و تقاضا </a:t>
            </a:r>
            <a:endParaRPr lang="fa-IR" sz="2400" b="1" dirty="0">
              <a:solidFill>
                <a:schemeClr val="accent1"/>
              </a:solidFill>
              <a:cs typeface="Koodak" pitchFamily="2" charset="-78"/>
            </a:endParaRPr>
          </a:p>
          <a:p>
            <a:pPr algn="r" rtl="1">
              <a:tabLst>
                <a:tab pos="457200" algn="l"/>
              </a:tabLst>
            </a:pPr>
            <a:r>
              <a:rPr lang="fa-IR" sz="2400" b="1" dirty="0">
                <a:solidFill>
                  <a:schemeClr val="accent1"/>
                </a:solidFill>
                <a:cs typeface="Koodak" pitchFamily="2" charset="-78"/>
              </a:rPr>
              <a:t>4)</a:t>
            </a:r>
            <a:r>
              <a:rPr lang="ar-SA" sz="2400" b="1" dirty="0">
                <a:solidFill>
                  <a:schemeClr val="accent1"/>
                </a:solidFill>
                <a:cs typeface="Koodak" pitchFamily="2" charset="-78"/>
              </a:rPr>
              <a:t>سهولت در تغيير تركيب سهام</a:t>
            </a:r>
            <a:r>
              <a:rPr lang="ar-SA" sz="2400" b="1" dirty="0">
                <a:solidFill>
                  <a:schemeClr val="accent1"/>
                </a:solidFill>
              </a:rPr>
              <a:t>‌</a:t>
            </a:r>
            <a:r>
              <a:rPr lang="ar-SA" sz="2400" b="1" dirty="0">
                <a:solidFill>
                  <a:schemeClr val="accent1"/>
                </a:solidFill>
                <a:cs typeface="Koodak" pitchFamily="2" charset="-78"/>
              </a:rPr>
              <a:t>داري و انتقال مالكيت</a:t>
            </a:r>
            <a:endParaRPr lang="en-US" sz="2400" dirty="0">
              <a:solidFill>
                <a:schemeClr val="accent1"/>
              </a:solidFill>
              <a:cs typeface="Koodak" pitchFamily="2" charset="-78"/>
            </a:endParaRPr>
          </a:p>
          <a:p>
            <a:pPr algn="r" rtl="1">
              <a:tabLst>
                <a:tab pos="457200" algn="l"/>
              </a:tabLst>
            </a:pPr>
            <a:r>
              <a:rPr lang="fa-IR" sz="2400" b="1" dirty="0">
                <a:solidFill>
                  <a:schemeClr val="accent1"/>
                </a:solidFill>
                <a:cs typeface="Koodak" pitchFamily="2" charset="-78"/>
              </a:rPr>
              <a:t>5)</a:t>
            </a:r>
            <a:r>
              <a:rPr lang="ar-SA" sz="2400" b="1" dirty="0">
                <a:solidFill>
                  <a:schemeClr val="accent1"/>
                </a:solidFill>
                <a:cs typeface="Koodak" pitchFamily="2" charset="-78"/>
              </a:rPr>
              <a:t>به وجود آمدن ديدگاهي مطلوب در سرمايه</a:t>
            </a:r>
            <a:r>
              <a:rPr lang="ar-SA" sz="2400" b="1" dirty="0">
                <a:solidFill>
                  <a:schemeClr val="accent1"/>
                </a:solidFill>
              </a:rPr>
              <a:t>‌</a:t>
            </a:r>
            <a:r>
              <a:rPr lang="ar-SA" sz="2400" b="1" dirty="0">
                <a:solidFill>
                  <a:schemeClr val="accent1"/>
                </a:solidFill>
                <a:cs typeface="Koodak" pitchFamily="2" charset="-78"/>
              </a:rPr>
              <a:t>گذاران با كاهش ريسك واحد اقتصادي و امكان تأمين مالي با هزينه كمتر</a:t>
            </a:r>
            <a:endParaRPr lang="fa-IR" sz="2400" b="1" dirty="0">
              <a:solidFill>
                <a:schemeClr val="accent1"/>
              </a:solidFill>
              <a:cs typeface="Koodak" pitchFamily="2" charset="-78"/>
            </a:endParaRPr>
          </a:p>
          <a:p>
            <a:pPr algn="r">
              <a:tabLst>
                <a:tab pos="457200" algn="l"/>
              </a:tabLst>
            </a:pPr>
            <a:r>
              <a:rPr lang="fa-IR" sz="2400" b="1" dirty="0">
                <a:solidFill>
                  <a:schemeClr val="accent1"/>
                </a:solidFill>
                <a:cs typeface="Koodak" pitchFamily="2" charset="-78"/>
              </a:rPr>
              <a:t>6)</a:t>
            </a:r>
            <a:r>
              <a:rPr lang="ar-SA" sz="2400" b="1" dirty="0">
                <a:solidFill>
                  <a:schemeClr val="accent1"/>
                </a:solidFill>
                <a:cs typeface="Koodak" pitchFamily="2" charset="-78"/>
              </a:rPr>
              <a:t>برخورداري از مزاياي خاص و اعتباري مانند افزايش سقف تسهيلات بانكي</a:t>
            </a:r>
            <a:endParaRPr lang="fa-IR" sz="2400" b="1" dirty="0">
              <a:solidFill>
                <a:schemeClr val="accent1"/>
              </a:solidFill>
              <a:cs typeface="Koodak" pitchFamily="2" charset="-78"/>
            </a:endParaRPr>
          </a:p>
          <a:p>
            <a:pPr algn="r">
              <a:tabLst>
                <a:tab pos="457200" algn="l"/>
              </a:tabLst>
            </a:pPr>
            <a:r>
              <a:rPr lang="ar-SA" sz="2400" b="1" dirty="0">
                <a:solidFill>
                  <a:schemeClr val="accent1"/>
                </a:solidFill>
                <a:cs typeface="Koodak" pitchFamily="2" charset="-78"/>
              </a:rPr>
              <a:t> و انتشار اوراق مشاركت</a:t>
            </a:r>
            <a:endParaRPr lang="en-US" sz="2400" dirty="0">
              <a:solidFill>
                <a:schemeClr val="accent1"/>
              </a:solidFill>
              <a:cs typeface="Koodak" pitchFamily="2" charset="-78"/>
            </a:endParaRPr>
          </a:p>
          <a:p>
            <a:pPr algn="r">
              <a:tabLst>
                <a:tab pos="457200" algn="l"/>
              </a:tabLst>
            </a:pPr>
            <a:r>
              <a:rPr lang="fa-IR" sz="2400" b="1" dirty="0">
                <a:cs typeface="Koodak" pitchFamily="2" charset="-78"/>
              </a:rPr>
              <a:t>7)</a:t>
            </a:r>
            <a:r>
              <a:rPr lang="ar-SA" sz="2400" b="1" dirty="0">
                <a:cs typeface="Koodak" pitchFamily="2" charset="-78"/>
              </a:rPr>
              <a:t>انتشار اوراق مشاركت بدون اخذ مجوز از بانك مركزي و فقط با مجوز بورس اوراق بهادار</a:t>
            </a:r>
            <a:endParaRPr lang="en-US" sz="2400" dirty="0">
              <a:cs typeface="Koodak" pitchFamily="2" charset="-78"/>
            </a:endParaRPr>
          </a:p>
          <a:p>
            <a:pPr algn="r">
              <a:tabLst>
                <a:tab pos="457200" algn="l"/>
              </a:tabLst>
            </a:pPr>
            <a:r>
              <a:rPr lang="fa-IR" sz="2400" b="1" dirty="0">
                <a:cs typeface="Koodak" pitchFamily="2" charset="-78"/>
              </a:rPr>
              <a:t>8)</a:t>
            </a:r>
            <a:r>
              <a:rPr lang="ar-SA" sz="2400" b="1" dirty="0">
                <a:cs typeface="Koodak" pitchFamily="2" charset="-78"/>
              </a:rPr>
              <a:t>برخورداري از معافيت</a:t>
            </a:r>
            <a:r>
              <a:rPr lang="ar-SA" sz="2400" b="1" dirty="0"/>
              <a:t>‌</a:t>
            </a:r>
            <a:r>
              <a:rPr lang="ar-SA" sz="2400" b="1" dirty="0">
                <a:cs typeface="Koodak" pitchFamily="2" charset="-78"/>
              </a:rPr>
              <a:t>هاي مالياتي</a:t>
            </a:r>
            <a:endParaRPr lang="en-US" sz="2400" dirty="0">
              <a:cs typeface="Koodak" pitchFamily="2" charset="-78"/>
            </a:endParaRPr>
          </a:p>
          <a:p>
            <a:pPr algn="r">
              <a:tabLst>
                <a:tab pos="457200" algn="l"/>
              </a:tabLst>
            </a:pPr>
            <a:r>
              <a:rPr lang="fa-IR" sz="2400" b="1" dirty="0">
                <a:cs typeface="Koodak" pitchFamily="2" charset="-78"/>
              </a:rPr>
              <a:t>9)</a:t>
            </a:r>
            <a:r>
              <a:rPr lang="ar-SA" sz="2400" b="1" dirty="0">
                <a:cs typeface="Koodak" pitchFamily="2" charset="-78"/>
              </a:rPr>
              <a:t>تبيين چشم</a:t>
            </a:r>
            <a:r>
              <a:rPr lang="ar-SA" sz="2400" b="1" dirty="0"/>
              <a:t>‌</a:t>
            </a:r>
            <a:r>
              <a:rPr lang="ar-SA" sz="2400" b="1" dirty="0">
                <a:cs typeface="Koodak" pitchFamily="2" charset="-78"/>
              </a:rPr>
              <a:t>انداز فعاليت شركت در آينده و ارزيابي عملكرد شركت</a:t>
            </a:r>
            <a:endParaRPr lang="en-US" sz="2400" dirty="0">
              <a:cs typeface="Koodak" pitchFamily="2" charset="-78"/>
            </a:endParaRPr>
          </a:p>
          <a:p>
            <a:pPr algn="r">
              <a:tabLst>
                <a:tab pos="457200" algn="l"/>
              </a:tabLst>
            </a:pPr>
            <a:r>
              <a:rPr lang="fa-IR" sz="2400" b="1" dirty="0">
                <a:cs typeface="Koodak" pitchFamily="2" charset="-78"/>
              </a:rPr>
              <a:t>10)</a:t>
            </a:r>
            <a:r>
              <a:rPr lang="ar-SA" sz="2400" b="1" dirty="0">
                <a:cs typeface="Koodak" pitchFamily="2" charset="-78"/>
              </a:rPr>
              <a:t> ارتقاء سطح اعتماد عمومي و استفاده از مشاركت عمومي در توسعه شركت</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ChangeArrowheads="1"/>
          </p:cNvSpPr>
          <p:nvPr/>
        </p:nvSpPr>
        <p:spPr bwMode="auto">
          <a:xfrm>
            <a:off x="3317875" y="771525"/>
            <a:ext cx="2216150" cy="641350"/>
          </a:xfrm>
          <a:prstGeom prst="rect">
            <a:avLst/>
          </a:prstGeom>
          <a:noFill/>
          <a:ln w="9525">
            <a:noFill/>
            <a:miter lim="800000"/>
            <a:headEnd/>
            <a:tailEnd/>
          </a:ln>
          <a:effectLst/>
        </p:spPr>
        <p:txBody>
          <a:bodyPr wrap="none" anchor="ctr">
            <a:spAutoFit/>
          </a:bodyPr>
          <a:lstStyle/>
          <a:p>
            <a:pPr algn="justLow" rtl="1">
              <a:defRPr/>
            </a:pPr>
            <a:r>
              <a:rPr lang="ar-SA" sz="3600" b="1">
                <a:solidFill>
                  <a:schemeClr val="hlink"/>
                </a:solidFill>
                <a:effectLst>
                  <a:outerShdw blurRad="38100" dist="38100" dir="2700000" algn="tl">
                    <a:srgbClr val="000000"/>
                  </a:outerShdw>
                </a:effectLst>
                <a:cs typeface="Koodak" pitchFamily="2" charset="-78"/>
              </a:rPr>
              <a:t>بازارهاي مالي</a:t>
            </a:r>
          </a:p>
        </p:txBody>
      </p:sp>
      <p:sp>
        <p:nvSpPr>
          <p:cNvPr id="12291" name="Rectangle 3"/>
          <p:cNvSpPr>
            <a:spLocks noChangeArrowheads="1"/>
          </p:cNvSpPr>
          <p:nvPr/>
        </p:nvSpPr>
        <p:spPr bwMode="auto">
          <a:xfrm>
            <a:off x="755650" y="2133600"/>
            <a:ext cx="7524750" cy="3081338"/>
          </a:xfrm>
          <a:prstGeom prst="rect">
            <a:avLst/>
          </a:prstGeom>
          <a:noFill/>
          <a:ln w="9525">
            <a:noFill/>
            <a:miter lim="800000"/>
            <a:headEnd/>
            <a:tailEnd/>
          </a:ln>
        </p:spPr>
        <p:txBody>
          <a:bodyPr anchor="ctr">
            <a:spAutoFit/>
          </a:bodyPr>
          <a:lstStyle/>
          <a:p>
            <a:pPr algn="just" rtl="1"/>
            <a:r>
              <a:rPr lang="ar-SA" sz="2800" b="1" dirty="0">
                <a:solidFill>
                  <a:schemeClr val="accent1"/>
                </a:solidFill>
                <a:cs typeface="Koodak" pitchFamily="2" charset="-78"/>
              </a:rPr>
              <a:t>بازارهاي مالي بازارهايي هستندکه درآنهاداراييهاي مالي مبادله </a:t>
            </a:r>
            <a:endParaRPr lang="fa-IR" sz="2800" b="1" dirty="0">
              <a:solidFill>
                <a:schemeClr val="accent1"/>
              </a:solidFill>
              <a:cs typeface="Koodak" pitchFamily="2" charset="-78"/>
            </a:endParaRPr>
          </a:p>
          <a:p>
            <a:pPr algn="just" rtl="1"/>
            <a:r>
              <a:rPr lang="ar-SA" sz="2800" b="1" dirty="0">
                <a:solidFill>
                  <a:schemeClr val="accent1"/>
                </a:solidFill>
                <a:cs typeface="Koodak" pitchFamily="2" charset="-78"/>
              </a:rPr>
              <a:t>مي شوند.دارا</a:t>
            </a:r>
            <a:r>
              <a:rPr lang="fa-IR" sz="2800" b="1" dirty="0">
                <a:solidFill>
                  <a:schemeClr val="accent1"/>
                </a:solidFill>
                <a:cs typeface="Koodak" pitchFamily="2" charset="-78"/>
              </a:rPr>
              <a:t>يي</a:t>
            </a:r>
            <a:r>
              <a:rPr lang="ar-SA" sz="2800" b="1" dirty="0">
                <a:solidFill>
                  <a:schemeClr val="accent1"/>
                </a:solidFill>
                <a:cs typeface="Koodak" pitchFamily="2" charset="-78"/>
              </a:rPr>
              <a:t>هاي مالي دارا</a:t>
            </a:r>
            <a:r>
              <a:rPr lang="fa-IR" sz="2800" b="1" dirty="0">
                <a:solidFill>
                  <a:schemeClr val="accent1"/>
                </a:solidFill>
                <a:cs typeface="Koodak" pitchFamily="2" charset="-78"/>
              </a:rPr>
              <a:t>يي</a:t>
            </a:r>
            <a:r>
              <a:rPr lang="ar-SA" sz="2800" b="1" dirty="0">
                <a:solidFill>
                  <a:schemeClr val="accent1"/>
                </a:solidFill>
                <a:cs typeface="Koodak" pitchFamily="2" charset="-78"/>
              </a:rPr>
              <a:t>هاي کاغذي هستندمثل سهام و</a:t>
            </a:r>
            <a:r>
              <a:rPr lang="en-US" sz="2800" b="1" dirty="0">
                <a:solidFill>
                  <a:schemeClr val="accent1"/>
                </a:solidFill>
                <a:cs typeface="Koodak" pitchFamily="2" charset="-78"/>
              </a:rPr>
              <a:t> </a:t>
            </a:r>
            <a:r>
              <a:rPr lang="ar-SA" sz="2800" b="1" dirty="0">
                <a:solidFill>
                  <a:schemeClr val="accent1"/>
                </a:solidFill>
                <a:cs typeface="Koodak" pitchFamily="2" charset="-78"/>
              </a:rPr>
              <a:t>اوراق مشارکت وارزش آنهابه ارزش تول</a:t>
            </a:r>
            <a:r>
              <a:rPr lang="fa-IR" sz="2800" b="1" dirty="0">
                <a:solidFill>
                  <a:schemeClr val="accent1"/>
                </a:solidFill>
                <a:cs typeface="Koodak" pitchFamily="2" charset="-78"/>
              </a:rPr>
              <a:t>ي</a:t>
            </a:r>
            <a:r>
              <a:rPr lang="ar-SA" sz="2800" b="1" dirty="0">
                <a:solidFill>
                  <a:schemeClr val="accent1"/>
                </a:solidFill>
                <a:cs typeface="Koodak" pitchFamily="2" charset="-78"/>
              </a:rPr>
              <a:t>دات وخدمات ارا</a:t>
            </a:r>
            <a:r>
              <a:rPr lang="fa-IR" sz="2800" b="1" dirty="0">
                <a:solidFill>
                  <a:schemeClr val="accent1"/>
                </a:solidFill>
                <a:cs typeface="Koodak" pitchFamily="2" charset="-78"/>
              </a:rPr>
              <a:t>ي</a:t>
            </a:r>
            <a:r>
              <a:rPr lang="ar-SA" sz="2800" b="1" dirty="0">
                <a:solidFill>
                  <a:schemeClr val="accent1"/>
                </a:solidFill>
                <a:cs typeface="Koodak" pitchFamily="2" charset="-78"/>
              </a:rPr>
              <a:t>ه شده توسط شرکتهاي منتشرکننده آنها</a:t>
            </a:r>
            <a:r>
              <a:rPr lang="en-US" sz="2800" b="1" dirty="0">
                <a:solidFill>
                  <a:schemeClr val="accent1"/>
                </a:solidFill>
                <a:cs typeface="Koodak" pitchFamily="2" charset="-78"/>
              </a:rPr>
              <a:t> </a:t>
            </a:r>
            <a:r>
              <a:rPr lang="ar-SA" sz="2800" b="1" dirty="0">
                <a:solidFill>
                  <a:schemeClr val="accent1"/>
                </a:solidFill>
                <a:cs typeface="Koodak" pitchFamily="2" charset="-78"/>
              </a:rPr>
              <a:t>وابسته است.</a:t>
            </a:r>
            <a:endParaRPr lang="fa-IR" sz="2800" b="1" dirty="0">
              <a:solidFill>
                <a:schemeClr val="accent1"/>
              </a:solidFill>
              <a:cs typeface="Koodak" pitchFamily="2" charset="-78"/>
            </a:endParaRPr>
          </a:p>
          <a:p>
            <a:pPr algn="just" rtl="1"/>
            <a:r>
              <a:rPr lang="ar-SA" sz="2800" b="1" dirty="0">
                <a:cs typeface="Koodak" pitchFamily="2" charset="-78"/>
              </a:rPr>
              <a:t>تفاوت دارا</a:t>
            </a:r>
            <a:r>
              <a:rPr lang="fa-IR" sz="2800" b="1" dirty="0">
                <a:cs typeface="Koodak" pitchFamily="2" charset="-78"/>
              </a:rPr>
              <a:t>يي</a:t>
            </a:r>
            <a:r>
              <a:rPr lang="ar-SA" sz="2800" b="1" dirty="0">
                <a:cs typeface="Koodak" pitchFamily="2" charset="-78"/>
              </a:rPr>
              <a:t>هاي مالي بادارا</a:t>
            </a:r>
            <a:r>
              <a:rPr lang="fa-IR" sz="2800" b="1" dirty="0">
                <a:cs typeface="Koodak" pitchFamily="2" charset="-78"/>
              </a:rPr>
              <a:t>يي</a:t>
            </a:r>
            <a:r>
              <a:rPr lang="ar-SA" sz="2800" b="1" dirty="0">
                <a:cs typeface="Koodak" pitchFamily="2" charset="-78"/>
              </a:rPr>
              <a:t>هاي واقعي درا</a:t>
            </a:r>
            <a:r>
              <a:rPr lang="fa-IR" sz="2800" b="1" dirty="0">
                <a:cs typeface="Koodak" pitchFamily="2" charset="-78"/>
              </a:rPr>
              <a:t>ي</a:t>
            </a:r>
            <a:r>
              <a:rPr lang="ar-SA" sz="2800" b="1" dirty="0">
                <a:cs typeface="Koodak" pitchFamily="2" charset="-78"/>
              </a:rPr>
              <a:t>نست که دارا</a:t>
            </a:r>
            <a:r>
              <a:rPr lang="fa-IR" sz="2800" b="1" dirty="0">
                <a:cs typeface="Koodak" pitchFamily="2" charset="-78"/>
              </a:rPr>
              <a:t>يي</a:t>
            </a:r>
            <a:r>
              <a:rPr lang="ar-SA" sz="2800" b="1" dirty="0">
                <a:cs typeface="Koodak" pitchFamily="2" charset="-78"/>
              </a:rPr>
              <a:t>هاي واقعي ماه</a:t>
            </a:r>
            <a:r>
              <a:rPr lang="fa-IR" sz="2800" b="1" dirty="0">
                <a:cs typeface="Koodak" pitchFamily="2" charset="-78"/>
              </a:rPr>
              <a:t>ي</a:t>
            </a:r>
            <a:r>
              <a:rPr lang="ar-SA" sz="2800" b="1" dirty="0">
                <a:cs typeface="Koodak" pitchFamily="2" charset="-78"/>
              </a:rPr>
              <a:t>ت ف</a:t>
            </a:r>
            <a:r>
              <a:rPr lang="fa-IR" sz="2800" b="1" dirty="0">
                <a:cs typeface="Koodak" pitchFamily="2" charset="-78"/>
              </a:rPr>
              <a:t>ي</a:t>
            </a:r>
            <a:r>
              <a:rPr lang="ar-SA" sz="2800" b="1" dirty="0">
                <a:cs typeface="Koodak" pitchFamily="2" charset="-78"/>
              </a:rPr>
              <a:t>ز</a:t>
            </a:r>
            <a:r>
              <a:rPr lang="fa-IR" sz="2800" b="1" dirty="0">
                <a:cs typeface="Koodak" pitchFamily="2" charset="-78"/>
              </a:rPr>
              <a:t>ي</a:t>
            </a:r>
            <a:r>
              <a:rPr lang="ar-SA" sz="2800" b="1" dirty="0">
                <a:cs typeface="Koodak" pitchFamily="2" charset="-78"/>
              </a:rPr>
              <a:t>کي دارندمانند اتومب</a:t>
            </a:r>
            <a:r>
              <a:rPr lang="fa-IR" sz="2800" b="1" dirty="0">
                <a:cs typeface="Koodak" pitchFamily="2" charset="-78"/>
              </a:rPr>
              <a:t>ي</a:t>
            </a:r>
            <a:r>
              <a:rPr lang="ar-SA" sz="2800" b="1" dirty="0">
                <a:cs typeface="Koodak" pitchFamily="2" charset="-78"/>
              </a:rPr>
              <a:t>ل ,املاک ومستغلات، وسا</a:t>
            </a:r>
            <a:r>
              <a:rPr lang="fa-IR" sz="2800" b="1" dirty="0">
                <a:cs typeface="Koodak" pitchFamily="2" charset="-78"/>
              </a:rPr>
              <a:t>ي</a:t>
            </a:r>
            <a:r>
              <a:rPr lang="ar-SA" sz="2800" b="1" dirty="0">
                <a:cs typeface="Koodak" pitchFamily="2" charset="-78"/>
              </a:rPr>
              <a:t>ل منزل و...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Text Box 2"/>
          <p:cNvSpPr txBox="1">
            <a:spLocks noChangeArrowheads="1"/>
          </p:cNvSpPr>
          <p:nvPr/>
        </p:nvSpPr>
        <p:spPr bwMode="auto">
          <a:xfrm>
            <a:off x="1692275" y="981075"/>
            <a:ext cx="5329238" cy="641350"/>
          </a:xfrm>
          <a:prstGeom prst="rect">
            <a:avLst/>
          </a:prstGeom>
          <a:noFill/>
          <a:ln w="9525">
            <a:noFill/>
            <a:miter lim="800000"/>
            <a:headEnd/>
            <a:tailEnd/>
          </a:ln>
          <a:effectLst/>
        </p:spPr>
        <p:txBody>
          <a:bodyPr>
            <a:spAutoFit/>
          </a:bodyPr>
          <a:lstStyle/>
          <a:p>
            <a:pPr algn="ctr" rtl="1">
              <a:spcBef>
                <a:spcPct val="50000"/>
              </a:spcBef>
              <a:defRPr/>
            </a:pPr>
            <a:r>
              <a:rPr lang="fa-IR" sz="3600" b="1">
                <a:solidFill>
                  <a:schemeClr val="hlink"/>
                </a:solidFill>
                <a:effectLst>
                  <a:outerShdw blurRad="38100" dist="38100" dir="2700000" algn="tl">
                    <a:srgbClr val="000000"/>
                  </a:outerShdw>
                </a:effectLst>
                <a:cs typeface="Koodak" pitchFamily="2" charset="-78"/>
              </a:rPr>
              <a:t>تقسيم بندي  بازار هاي مالي</a:t>
            </a:r>
            <a:r>
              <a:rPr lang="fa-IR" sz="3600">
                <a:cs typeface="Koodak" pitchFamily="2" charset="-78"/>
              </a:rPr>
              <a:t> </a:t>
            </a:r>
            <a:endParaRPr lang="en-US" sz="3600">
              <a:cs typeface="Koodak" pitchFamily="2" charset="-78"/>
            </a:endParaRPr>
          </a:p>
        </p:txBody>
      </p:sp>
      <p:sp>
        <p:nvSpPr>
          <p:cNvPr id="135171" name="Rectangle 3"/>
          <p:cNvSpPr>
            <a:spLocks noChangeArrowheads="1"/>
          </p:cNvSpPr>
          <p:nvPr/>
        </p:nvSpPr>
        <p:spPr bwMode="auto">
          <a:xfrm>
            <a:off x="1187450" y="2111901"/>
            <a:ext cx="6985000" cy="3600986"/>
          </a:xfrm>
          <a:prstGeom prst="rect">
            <a:avLst/>
          </a:prstGeom>
          <a:noFill/>
          <a:ln w="9525">
            <a:noFill/>
            <a:miter lim="800000"/>
            <a:headEnd/>
            <a:tailEnd/>
          </a:ln>
          <a:effectLst/>
        </p:spPr>
        <p:txBody>
          <a:bodyPr anchor="ctr">
            <a:spAutoFit/>
          </a:bodyPr>
          <a:lstStyle/>
          <a:p>
            <a:pPr algn="ctr" rtl="1">
              <a:tabLst>
                <a:tab pos="457200" algn="l"/>
              </a:tabLst>
              <a:defRPr/>
            </a:pPr>
            <a:r>
              <a:rPr lang="ar-SA" sz="2800" b="1" dirty="0">
                <a:solidFill>
                  <a:schemeClr val="accent1"/>
                </a:solidFill>
                <a:cs typeface="Koodak" pitchFamily="2" charset="-78"/>
              </a:rPr>
              <a:t>طبقه بندي بر اساس سررس</a:t>
            </a:r>
            <a:r>
              <a:rPr lang="fa-IR" sz="2800" b="1" dirty="0">
                <a:solidFill>
                  <a:schemeClr val="accent1"/>
                </a:solidFill>
                <a:cs typeface="Koodak" pitchFamily="2" charset="-78"/>
              </a:rPr>
              <a:t>ي</a:t>
            </a:r>
            <a:r>
              <a:rPr lang="ar-SA" sz="2800" b="1" dirty="0">
                <a:solidFill>
                  <a:schemeClr val="accent1"/>
                </a:solidFill>
                <a:cs typeface="Koodak" pitchFamily="2" charset="-78"/>
              </a:rPr>
              <a:t>د حق مالي</a:t>
            </a:r>
            <a:endParaRPr lang="en-US" sz="2800" b="1" dirty="0">
              <a:solidFill>
                <a:schemeClr val="accent1"/>
              </a:solidFill>
              <a:cs typeface="Koodak" pitchFamily="2" charset="-78"/>
            </a:endParaRPr>
          </a:p>
          <a:p>
            <a:pPr algn="just" rtl="1">
              <a:tabLst>
                <a:tab pos="457200" algn="l"/>
              </a:tabLst>
              <a:defRPr/>
            </a:pPr>
            <a:r>
              <a:rPr lang="ar-SA" sz="2800" b="1" dirty="0">
                <a:solidFill>
                  <a:schemeClr val="accent1"/>
                </a:solidFill>
                <a:effectLst>
                  <a:outerShdw blurRad="38100" dist="38100" dir="2700000" algn="tl">
                    <a:srgbClr val="000000"/>
                  </a:outerShdw>
                </a:effectLst>
                <a:cs typeface="Koodak" pitchFamily="2" charset="-78"/>
              </a:rPr>
              <a:t>الف) بازار پول</a:t>
            </a:r>
            <a:endParaRPr lang="fa-IR" sz="2800" b="1" dirty="0">
              <a:solidFill>
                <a:schemeClr val="accent1"/>
              </a:solidFill>
              <a:effectLst>
                <a:outerShdw blurRad="38100" dist="38100" dir="2700000" algn="tl">
                  <a:srgbClr val="000000"/>
                </a:outerShdw>
              </a:effectLst>
              <a:cs typeface="Koodak" pitchFamily="2" charset="-78"/>
            </a:endParaRPr>
          </a:p>
          <a:p>
            <a:pPr algn="just" rtl="1">
              <a:tabLst>
                <a:tab pos="457200" algn="l"/>
              </a:tabLst>
              <a:defRPr/>
            </a:pPr>
            <a:r>
              <a:rPr lang="ar-SA" sz="2400" b="1" dirty="0">
                <a:solidFill>
                  <a:schemeClr val="accent1"/>
                </a:solidFill>
                <a:cs typeface="Koodak" pitchFamily="2" charset="-78"/>
              </a:rPr>
              <a:t>در بازار پول اوراق بهاداري که زمان سررس</a:t>
            </a:r>
            <a:r>
              <a:rPr lang="fa-IR" sz="2400" b="1" dirty="0">
                <a:solidFill>
                  <a:schemeClr val="accent1"/>
                </a:solidFill>
                <a:cs typeface="Koodak" pitchFamily="2" charset="-78"/>
              </a:rPr>
              <a:t>ي</a:t>
            </a:r>
            <a:r>
              <a:rPr lang="ar-SA" sz="2400" b="1" dirty="0">
                <a:solidFill>
                  <a:schemeClr val="accent1"/>
                </a:solidFill>
                <a:cs typeface="Koodak" pitchFamily="2" charset="-78"/>
              </a:rPr>
              <a:t>د آنها کمتر از </a:t>
            </a:r>
            <a:r>
              <a:rPr lang="fa-IR" sz="2400" b="1" dirty="0">
                <a:solidFill>
                  <a:schemeClr val="accent1"/>
                </a:solidFill>
                <a:cs typeface="Koodak" pitchFamily="2" charset="-78"/>
              </a:rPr>
              <a:t>ي</a:t>
            </a:r>
            <a:r>
              <a:rPr lang="ar-SA" sz="2400" b="1" dirty="0">
                <a:solidFill>
                  <a:schemeClr val="accent1"/>
                </a:solidFill>
                <a:cs typeface="Koodak" pitchFamily="2" charset="-78"/>
              </a:rPr>
              <a:t>ک سال است مبادله مي</a:t>
            </a:r>
            <a:r>
              <a:rPr lang="ar-SA" sz="2400" b="1" dirty="0">
                <a:solidFill>
                  <a:schemeClr val="accent1"/>
                </a:solidFill>
                <a:cs typeface="Arial" pitchFamily="34" charset="0"/>
              </a:rPr>
              <a:t>‌</a:t>
            </a:r>
            <a:r>
              <a:rPr lang="ar-SA" sz="2400" b="1" dirty="0">
                <a:solidFill>
                  <a:schemeClr val="accent1"/>
                </a:solidFill>
                <a:cs typeface="Koodak" pitchFamily="2" charset="-78"/>
              </a:rPr>
              <a:t>شوند. در</a:t>
            </a:r>
            <a:r>
              <a:rPr lang="fa-IR" sz="2400" b="1" dirty="0">
                <a:solidFill>
                  <a:schemeClr val="accent1"/>
                </a:solidFill>
                <a:cs typeface="Koodak" pitchFamily="2" charset="-78"/>
              </a:rPr>
              <a:t>اين</a:t>
            </a:r>
            <a:r>
              <a:rPr lang="ar-SA" sz="2400" b="1" dirty="0">
                <a:solidFill>
                  <a:schemeClr val="accent1"/>
                </a:solidFill>
                <a:cs typeface="Koodak" pitchFamily="2" charset="-78"/>
              </a:rPr>
              <a:t> بازار بانکها و صرافي</a:t>
            </a:r>
            <a:r>
              <a:rPr lang="ar-SA" sz="2400" b="1" dirty="0">
                <a:solidFill>
                  <a:schemeClr val="accent1"/>
                </a:solidFill>
                <a:cs typeface="Arial" pitchFamily="34" charset="0"/>
              </a:rPr>
              <a:t>‌</a:t>
            </a:r>
            <a:r>
              <a:rPr lang="ar-SA" sz="2400" b="1" dirty="0">
                <a:solidFill>
                  <a:schemeClr val="accent1"/>
                </a:solidFill>
                <a:cs typeface="Koodak" pitchFamily="2" charset="-78"/>
              </a:rPr>
              <a:t>ها فعال</a:t>
            </a:r>
            <a:r>
              <a:rPr lang="fa-IR" sz="2400" b="1" dirty="0">
                <a:solidFill>
                  <a:schemeClr val="accent1"/>
                </a:solidFill>
                <a:cs typeface="Koodak" pitchFamily="2" charset="-78"/>
              </a:rPr>
              <a:t>ي</a:t>
            </a:r>
            <a:r>
              <a:rPr lang="ar-SA" sz="2400" b="1" dirty="0">
                <a:solidFill>
                  <a:schemeClr val="accent1"/>
                </a:solidFill>
                <a:cs typeface="Koodak" pitchFamily="2" charset="-78"/>
              </a:rPr>
              <a:t>ت دارند</a:t>
            </a:r>
            <a:r>
              <a:rPr lang="fa-IR" sz="2400" b="1" dirty="0">
                <a:solidFill>
                  <a:schemeClr val="accent1"/>
                </a:solidFill>
                <a:cs typeface="Koodak" pitchFamily="2" charset="-78"/>
              </a:rPr>
              <a:t>.</a:t>
            </a:r>
            <a:r>
              <a:rPr lang="en-US" sz="2400" b="1" dirty="0">
                <a:solidFill>
                  <a:schemeClr val="accent1"/>
                </a:solidFill>
                <a:effectLst>
                  <a:outerShdw blurRad="38100" dist="38100" dir="2700000" algn="tl">
                    <a:srgbClr val="000000"/>
                  </a:outerShdw>
                </a:effectLst>
                <a:cs typeface="Koodak" pitchFamily="2" charset="-78"/>
              </a:rPr>
              <a:t/>
            </a:r>
            <a:br>
              <a:rPr lang="en-US" sz="2400" b="1" dirty="0">
                <a:solidFill>
                  <a:schemeClr val="accent1"/>
                </a:solidFill>
                <a:effectLst>
                  <a:outerShdw blurRad="38100" dist="38100" dir="2700000" algn="tl">
                    <a:srgbClr val="000000"/>
                  </a:outerShdw>
                </a:effectLst>
                <a:cs typeface="Koodak" pitchFamily="2" charset="-78"/>
              </a:rPr>
            </a:br>
            <a:endParaRPr lang="en-US" sz="2400" b="1" dirty="0">
              <a:solidFill>
                <a:schemeClr val="accent1"/>
              </a:solidFill>
              <a:effectLst>
                <a:outerShdw blurRad="38100" dist="38100" dir="2700000" algn="tl">
                  <a:srgbClr val="000000"/>
                </a:outerShdw>
              </a:effectLst>
              <a:cs typeface="Koodak" pitchFamily="2" charset="-78"/>
            </a:endParaRPr>
          </a:p>
          <a:p>
            <a:pPr algn="just" rtl="1">
              <a:tabLst>
                <a:tab pos="457200" algn="l"/>
              </a:tabLst>
              <a:defRPr/>
            </a:pPr>
            <a:r>
              <a:rPr lang="ar-SA" sz="2800" b="1" dirty="0">
                <a:solidFill>
                  <a:schemeClr val="accent1"/>
                </a:solidFill>
                <a:effectLst>
                  <a:outerShdw blurRad="38100" dist="38100" dir="2700000" algn="tl">
                    <a:srgbClr val="000000"/>
                  </a:outerShdw>
                </a:effectLst>
                <a:cs typeface="Koodak" pitchFamily="2" charset="-78"/>
              </a:rPr>
              <a:t> ب) بازار سرما</a:t>
            </a:r>
            <a:r>
              <a:rPr lang="fa-IR" sz="2800" b="1" dirty="0">
                <a:solidFill>
                  <a:schemeClr val="accent1"/>
                </a:solidFill>
                <a:effectLst>
                  <a:outerShdw blurRad="38100" dist="38100" dir="2700000" algn="tl">
                    <a:srgbClr val="000000"/>
                  </a:outerShdw>
                </a:effectLst>
                <a:cs typeface="Koodak" pitchFamily="2" charset="-78"/>
              </a:rPr>
              <a:t>ي</a:t>
            </a:r>
            <a:r>
              <a:rPr lang="ar-SA" sz="2800" b="1" dirty="0">
                <a:solidFill>
                  <a:schemeClr val="accent1"/>
                </a:solidFill>
                <a:effectLst>
                  <a:outerShdw blurRad="38100" dist="38100" dir="2700000" algn="tl">
                    <a:srgbClr val="000000"/>
                  </a:outerShdw>
                </a:effectLst>
                <a:cs typeface="Koodak" pitchFamily="2" charset="-78"/>
              </a:rPr>
              <a:t>ه</a:t>
            </a:r>
            <a:endParaRPr lang="en-US" sz="2800" b="1" dirty="0">
              <a:solidFill>
                <a:schemeClr val="accent1"/>
              </a:solidFill>
              <a:effectLst>
                <a:outerShdw blurRad="38100" dist="38100" dir="2700000" algn="tl">
                  <a:srgbClr val="000000"/>
                </a:outerShdw>
              </a:effectLst>
              <a:cs typeface="Koodak" pitchFamily="2" charset="-78"/>
            </a:endParaRPr>
          </a:p>
          <a:p>
            <a:pPr algn="just" rtl="1">
              <a:tabLst>
                <a:tab pos="457200" algn="l"/>
              </a:tabLst>
              <a:defRPr/>
            </a:pPr>
            <a:r>
              <a:rPr lang="en-US" sz="2000" b="1" dirty="0">
                <a:cs typeface="Koodak" pitchFamily="2" charset="-78"/>
              </a:rPr>
              <a:t> </a:t>
            </a:r>
            <a:r>
              <a:rPr lang="ar-SA" sz="2400" b="1" dirty="0">
                <a:cs typeface="Koodak" pitchFamily="2" charset="-78"/>
              </a:rPr>
              <a:t>در بازار سرما</a:t>
            </a:r>
            <a:r>
              <a:rPr lang="fa-IR" sz="2400" b="1" dirty="0">
                <a:cs typeface="Koodak" pitchFamily="2" charset="-78"/>
              </a:rPr>
              <a:t>ي</a:t>
            </a:r>
            <a:r>
              <a:rPr lang="ar-SA" sz="2400" b="1" dirty="0">
                <a:cs typeface="Koodak" pitchFamily="2" charset="-78"/>
              </a:rPr>
              <a:t>ه اوراق بهاداري که زمان سررس</a:t>
            </a:r>
            <a:r>
              <a:rPr lang="fa-IR" sz="2400" b="1" dirty="0">
                <a:cs typeface="Koodak" pitchFamily="2" charset="-78"/>
              </a:rPr>
              <a:t>ي</a:t>
            </a:r>
            <a:r>
              <a:rPr lang="ar-SA" sz="2400" b="1" dirty="0">
                <a:cs typeface="Koodak" pitchFamily="2" charset="-78"/>
              </a:rPr>
              <a:t>د آنها ب</a:t>
            </a:r>
            <a:r>
              <a:rPr lang="fa-IR" sz="2400" b="1" dirty="0">
                <a:cs typeface="Koodak" pitchFamily="2" charset="-78"/>
              </a:rPr>
              <a:t>ي</a:t>
            </a:r>
            <a:r>
              <a:rPr lang="ar-SA" sz="2400" b="1" dirty="0">
                <a:cs typeface="Koodak" pitchFamily="2" charset="-78"/>
              </a:rPr>
              <a:t>ش از </a:t>
            </a:r>
            <a:r>
              <a:rPr lang="fa-IR" sz="2400" b="1" dirty="0">
                <a:cs typeface="Koodak" pitchFamily="2" charset="-78"/>
              </a:rPr>
              <a:t>ي</a:t>
            </a:r>
            <a:r>
              <a:rPr lang="ar-SA" sz="2400" b="1" dirty="0">
                <a:cs typeface="Koodak" pitchFamily="2" charset="-78"/>
              </a:rPr>
              <a:t>ک سال باشد دادوستد مي</a:t>
            </a:r>
            <a:r>
              <a:rPr lang="ar-SA" sz="2400" b="1" dirty="0">
                <a:cs typeface="Arial" pitchFamily="34" charset="0"/>
              </a:rPr>
              <a:t>‌</a:t>
            </a:r>
            <a:r>
              <a:rPr lang="ar-SA" sz="2400" b="1" dirty="0">
                <a:cs typeface="Koodak" pitchFamily="2" charset="-78"/>
              </a:rPr>
              <a:t>شوند. بازار سرما</a:t>
            </a:r>
            <a:r>
              <a:rPr lang="fa-IR" sz="2400" b="1" dirty="0">
                <a:cs typeface="Koodak" pitchFamily="2" charset="-78"/>
              </a:rPr>
              <a:t>ي</a:t>
            </a:r>
            <a:r>
              <a:rPr lang="ar-SA" sz="2400" b="1" dirty="0">
                <a:cs typeface="Koodak" pitchFamily="2" charset="-78"/>
              </a:rPr>
              <a:t>ه عمدتاً بورس اوراق بهادار را شامل مي</a:t>
            </a:r>
            <a:r>
              <a:rPr lang="ar-SA" sz="2400" b="1" dirty="0">
                <a:cs typeface="Arial" pitchFamily="34" charset="0"/>
              </a:rPr>
              <a:t>‌</a:t>
            </a:r>
            <a:r>
              <a:rPr lang="ar-SA" sz="2400" b="1" dirty="0">
                <a:cs typeface="Koodak" pitchFamily="2" charset="-78"/>
              </a:rPr>
              <a:t>شود.</a:t>
            </a:r>
            <a:endParaRPr lang="en-US" sz="2400" b="1" dirty="0">
              <a:cs typeface="Koodak" pitchFamily="2" charset="-7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ChangeArrowheads="1"/>
          </p:cNvSpPr>
          <p:nvPr/>
        </p:nvSpPr>
        <p:spPr bwMode="auto">
          <a:xfrm>
            <a:off x="395288" y="1932434"/>
            <a:ext cx="7775575" cy="3847207"/>
          </a:xfrm>
          <a:prstGeom prst="rect">
            <a:avLst/>
          </a:prstGeom>
          <a:noFill/>
          <a:ln w="9525">
            <a:noFill/>
            <a:miter lim="800000"/>
            <a:headEnd/>
            <a:tailEnd/>
          </a:ln>
          <a:effectLst/>
        </p:spPr>
        <p:txBody>
          <a:bodyPr anchor="ctr">
            <a:spAutoFit/>
          </a:bodyPr>
          <a:lstStyle/>
          <a:p>
            <a:pPr indent="228600" algn="ctr" rtl="1">
              <a:tabLst>
                <a:tab pos="457200" algn="l"/>
              </a:tabLst>
              <a:defRPr/>
            </a:pPr>
            <a:r>
              <a:rPr lang="ar-SA" sz="2400" b="1" dirty="0">
                <a:solidFill>
                  <a:schemeClr val="accent1"/>
                </a:solidFill>
                <a:cs typeface="Yagut" pitchFamily="2" charset="-78"/>
              </a:rPr>
              <a:t>طبقه</a:t>
            </a:r>
            <a:r>
              <a:rPr lang="ar-SA" sz="2400" b="1" dirty="0">
                <a:solidFill>
                  <a:schemeClr val="accent1"/>
                </a:solidFill>
                <a:cs typeface="Arial" pitchFamily="34" charset="0"/>
              </a:rPr>
              <a:t>‌</a:t>
            </a:r>
            <a:r>
              <a:rPr lang="ar-SA" sz="2400" b="1" dirty="0">
                <a:solidFill>
                  <a:schemeClr val="accent1"/>
                </a:solidFill>
                <a:cs typeface="Yagut" pitchFamily="2" charset="-78"/>
              </a:rPr>
              <a:t>بندي براساس مرحلة انتشار</a:t>
            </a:r>
            <a:endParaRPr lang="en-US" sz="2400" dirty="0">
              <a:solidFill>
                <a:schemeClr val="accent1"/>
              </a:solidFill>
              <a:cs typeface="Yagut" pitchFamily="2" charset="-78"/>
            </a:endParaRPr>
          </a:p>
          <a:p>
            <a:pPr indent="228600" algn="just" rtl="1">
              <a:tabLst>
                <a:tab pos="457200" algn="l"/>
              </a:tabLst>
              <a:defRPr/>
            </a:pPr>
            <a:r>
              <a:rPr lang="ar-SA" sz="2400" b="1" dirty="0">
                <a:solidFill>
                  <a:schemeClr val="accent1"/>
                </a:solidFill>
                <a:effectLst>
                  <a:outerShdw blurRad="38100" dist="38100" dir="2700000" algn="tl">
                    <a:srgbClr val="000000"/>
                  </a:outerShdw>
                </a:effectLst>
                <a:cs typeface="Yagut" pitchFamily="2" charset="-78"/>
              </a:rPr>
              <a:t>الف) بازار اول</a:t>
            </a:r>
            <a:r>
              <a:rPr lang="fa-IR" sz="2400" b="1" dirty="0">
                <a:solidFill>
                  <a:schemeClr val="accent1"/>
                </a:solidFill>
                <a:effectLst>
                  <a:outerShdw blurRad="38100" dist="38100" dir="2700000" algn="tl">
                    <a:srgbClr val="000000"/>
                  </a:outerShdw>
                </a:effectLst>
                <a:cs typeface="Yagut" pitchFamily="2" charset="-78"/>
              </a:rPr>
              <a:t>ي</a:t>
            </a:r>
            <a:r>
              <a:rPr lang="ar-SA" sz="2400" b="1" dirty="0">
                <a:solidFill>
                  <a:schemeClr val="accent1"/>
                </a:solidFill>
                <a:effectLst>
                  <a:outerShdw blurRad="38100" dist="38100" dir="2700000" algn="tl">
                    <a:srgbClr val="000000"/>
                  </a:outerShdw>
                </a:effectLst>
                <a:cs typeface="Yagut" pitchFamily="2" charset="-78"/>
              </a:rPr>
              <a:t>ه</a:t>
            </a:r>
            <a:endParaRPr lang="fa-IR" sz="2400" b="1" dirty="0">
              <a:solidFill>
                <a:schemeClr val="accent1"/>
              </a:solidFill>
              <a:effectLst>
                <a:outerShdw blurRad="38100" dist="38100" dir="2700000" algn="tl">
                  <a:srgbClr val="000000"/>
                </a:outerShdw>
              </a:effectLst>
              <a:cs typeface="Yagut" pitchFamily="2" charset="-78"/>
            </a:endParaRPr>
          </a:p>
          <a:p>
            <a:pPr indent="228600" algn="just" rtl="1">
              <a:tabLst>
                <a:tab pos="457200" algn="l"/>
              </a:tabLst>
              <a:defRPr/>
            </a:pPr>
            <a:r>
              <a:rPr lang="ar-SA" sz="2000" b="1" dirty="0">
                <a:solidFill>
                  <a:schemeClr val="accent1"/>
                </a:solidFill>
                <a:cs typeface="Yagut" pitchFamily="2" charset="-78"/>
              </a:rPr>
              <a:t>اوراق بهاداري که براي اول</a:t>
            </a:r>
            <a:r>
              <a:rPr lang="fa-IR" sz="2000" b="1" dirty="0">
                <a:solidFill>
                  <a:schemeClr val="accent1"/>
                </a:solidFill>
                <a:cs typeface="Yagut" pitchFamily="2" charset="-78"/>
              </a:rPr>
              <a:t>ي</a:t>
            </a:r>
            <a:r>
              <a:rPr lang="ar-SA" sz="2000" b="1" dirty="0">
                <a:solidFill>
                  <a:schemeClr val="accent1"/>
                </a:solidFill>
                <a:cs typeface="Yagut" pitchFamily="2" charset="-78"/>
              </a:rPr>
              <a:t>ن بارتوسط دولت و</a:t>
            </a:r>
            <a:r>
              <a:rPr lang="fa-IR" sz="2000" b="1" dirty="0">
                <a:solidFill>
                  <a:schemeClr val="accent1"/>
                </a:solidFill>
                <a:cs typeface="Yagut" pitchFamily="2" charset="-78"/>
              </a:rPr>
              <a:t>ي</a:t>
            </a:r>
            <a:r>
              <a:rPr lang="ar-SA" sz="2000" b="1" dirty="0">
                <a:solidFill>
                  <a:schemeClr val="accent1"/>
                </a:solidFill>
                <a:cs typeface="Yagut" pitchFamily="2" charset="-78"/>
              </a:rPr>
              <a:t>اشرکتها منتشرمي شود درا</a:t>
            </a:r>
            <a:r>
              <a:rPr lang="fa-IR" sz="2000" b="1" dirty="0">
                <a:solidFill>
                  <a:schemeClr val="accent1"/>
                </a:solidFill>
                <a:cs typeface="Yagut" pitchFamily="2" charset="-78"/>
              </a:rPr>
              <a:t>ي</a:t>
            </a:r>
            <a:r>
              <a:rPr lang="ar-SA" sz="2000" b="1" dirty="0">
                <a:solidFill>
                  <a:schemeClr val="accent1"/>
                </a:solidFill>
                <a:cs typeface="Yagut" pitchFamily="2" charset="-78"/>
              </a:rPr>
              <a:t>ن بازارپذ</a:t>
            </a:r>
            <a:r>
              <a:rPr lang="fa-IR" sz="2000" b="1" dirty="0">
                <a:solidFill>
                  <a:schemeClr val="accent1"/>
                </a:solidFill>
                <a:cs typeface="Yagut" pitchFamily="2" charset="-78"/>
              </a:rPr>
              <a:t>ي</a:t>
            </a:r>
            <a:r>
              <a:rPr lang="ar-SA" sz="2000" b="1" dirty="0">
                <a:solidFill>
                  <a:schemeClr val="accent1"/>
                </a:solidFill>
                <a:cs typeface="Yagut" pitchFamily="2" charset="-78"/>
              </a:rPr>
              <a:t>ره نو</a:t>
            </a:r>
            <a:r>
              <a:rPr lang="fa-IR" sz="2000" b="1" dirty="0">
                <a:solidFill>
                  <a:schemeClr val="accent1"/>
                </a:solidFill>
                <a:cs typeface="Yagut" pitchFamily="2" charset="-78"/>
              </a:rPr>
              <a:t>ي</a:t>
            </a:r>
            <a:r>
              <a:rPr lang="ar-SA" sz="2000" b="1" dirty="0">
                <a:solidFill>
                  <a:schemeClr val="accent1"/>
                </a:solidFill>
                <a:cs typeface="Yagut" pitchFamily="2" charset="-78"/>
              </a:rPr>
              <a:t>سي مي شوند. درواقع تاس</a:t>
            </a:r>
            <a:r>
              <a:rPr lang="fa-IR" sz="2000" b="1" dirty="0">
                <a:solidFill>
                  <a:schemeClr val="accent1"/>
                </a:solidFill>
                <a:cs typeface="Yagut" pitchFamily="2" charset="-78"/>
              </a:rPr>
              <a:t>ي</a:t>
            </a:r>
            <a:r>
              <a:rPr lang="ar-SA" sz="2000" b="1" dirty="0">
                <a:solidFill>
                  <a:schemeClr val="accent1"/>
                </a:solidFill>
                <a:cs typeface="Yagut" pitchFamily="2" charset="-78"/>
              </a:rPr>
              <a:t>س هرشرکت و</a:t>
            </a:r>
            <a:r>
              <a:rPr lang="fa-IR" sz="2000" b="1" dirty="0">
                <a:solidFill>
                  <a:schemeClr val="accent1"/>
                </a:solidFill>
                <a:cs typeface="Yagut" pitchFamily="2" charset="-78"/>
              </a:rPr>
              <a:t>ي</a:t>
            </a:r>
            <a:r>
              <a:rPr lang="ar-SA" sz="2000" b="1" dirty="0">
                <a:solidFill>
                  <a:schemeClr val="accent1"/>
                </a:solidFill>
                <a:cs typeface="Yagut" pitchFamily="2" charset="-78"/>
              </a:rPr>
              <a:t>اشروع هرفعال</a:t>
            </a:r>
            <a:r>
              <a:rPr lang="fa-IR" sz="2000" b="1" dirty="0">
                <a:solidFill>
                  <a:schemeClr val="accent1"/>
                </a:solidFill>
                <a:cs typeface="Yagut" pitchFamily="2" charset="-78"/>
              </a:rPr>
              <a:t>ي</a:t>
            </a:r>
            <a:r>
              <a:rPr lang="ar-SA" sz="2000" b="1" dirty="0">
                <a:solidFill>
                  <a:schemeClr val="accent1"/>
                </a:solidFill>
                <a:cs typeface="Yagut" pitchFamily="2" charset="-78"/>
              </a:rPr>
              <a:t>ت اقتصادي دربازاراول</a:t>
            </a:r>
            <a:r>
              <a:rPr lang="fa-IR" sz="2000" b="1" dirty="0">
                <a:solidFill>
                  <a:schemeClr val="accent1"/>
                </a:solidFill>
                <a:cs typeface="Yagut" pitchFamily="2" charset="-78"/>
              </a:rPr>
              <a:t>ي</a:t>
            </a:r>
            <a:r>
              <a:rPr lang="ar-SA" sz="2000" b="1" dirty="0">
                <a:solidFill>
                  <a:schemeClr val="accent1"/>
                </a:solidFill>
                <a:cs typeface="Yagut" pitchFamily="2" charset="-78"/>
              </a:rPr>
              <a:t>ه صورت مي گ</a:t>
            </a:r>
            <a:r>
              <a:rPr lang="fa-IR" sz="2000" b="1" dirty="0">
                <a:solidFill>
                  <a:schemeClr val="accent1"/>
                </a:solidFill>
                <a:cs typeface="Yagut" pitchFamily="2" charset="-78"/>
              </a:rPr>
              <a:t>ي</a:t>
            </a:r>
            <a:r>
              <a:rPr lang="ar-SA" sz="2000" b="1" dirty="0">
                <a:solidFill>
                  <a:schemeClr val="accent1"/>
                </a:solidFill>
                <a:cs typeface="Yagut" pitchFamily="2" charset="-78"/>
              </a:rPr>
              <a:t>رد.</a:t>
            </a:r>
            <a:r>
              <a:rPr lang="ar-SA" sz="2000" dirty="0">
                <a:solidFill>
                  <a:schemeClr val="accent1"/>
                </a:solidFill>
                <a:cs typeface="Yagut" pitchFamily="2" charset="-78"/>
              </a:rPr>
              <a:t> </a:t>
            </a:r>
            <a:endParaRPr lang="ar-SA" sz="2000" b="1" dirty="0">
              <a:solidFill>
                <a:schemeClr val="accent1"/>
              </a:solidFill>
              <a:cs typeface="Yagut" pitchFamily="2" charset="-78"/>
            </a:endParaRPr>
          </a:p>
          <a:p>
            <a:pPr indent="228600" algn="just" rtl="1">
              <a:tabLst>
                <a:tab pos="457200" algn="l"/>
              </a:tabLst>
              <a:defRPr/>
            </a:pPr>
            <a:r>
              <a:rPr lang="ar-SA" sz="2400" b="1" dirty="0">
                <a:solidFill>
                  <a:schemeClr val="accent1"/>
                </a:solidFill>
                <a:effectLst>
                  <a:outerShdw blurRad="38100" dist="38100" dir="2700000" algn="tl">
                    <a:srgbClr val="000000"/>
                  </a:outerShdw>
                </a:effectLst>
                <a:cs typeface="Yagut" pitchFamily="2" charset="-78"/>
              </a:rPr>
              <a:t>ب) بازار ثانو</a:t>
            </a:r>
            <a:r>
              <a:rPr lang="fa-IR" sz="2400" b="1" dirty="0">
                <a:solidFill>
                  <a:schemeClr val="accent1"/>
                </a:solidFill>
                <a:effectLst>
                  <a:outerShdw blurRad="38100" dist="38100" dir="2700000" algn="tl">
                    <a:srgbClr val="000000"/>
                  </a:outerShdw>
                </a:effectLst>
                <a:cs typeface="Yagut" pitchFamily="2" charset="-78"/>
              </a:rPr>
              <a:t>ي</a:t>
            </a:r>
            <a:r>
              <a:rPr lang="ar-SA" sz="2400" b="1" dirty="0">
                <a:solidFill>
                  <a:schemeClr val="accent1"/>
                </a:solidFill>
                <a:effectLst>
                  <a:outerShdw blurRad="38100" dist="38100" dir="2700000" algn="tl">
                    <a:srgbClr val="000000"/>
                  </a:outerShdw>
                </a:effectLst>
                <a:cs typeface="Yagut" pitchFamily="2" charset="-78"/>
              </a:rPr>
              <a:t>ه</a:t>
            </a:r>
            <a:r>
              <a:rPr lang="en-US" sz="2400" dirty="0">
                <a:solidFill>
                  <a:schemeClr val="accent1"/>
                </a:solidFill>
                <a:cs typeface="Yagut" pitchFamily="2" charset="-78"/>
              </a:rPr>
              <a:t> </a:t>
            </a:r>
          </a:p>
          <a:p>
            <a:pPr indent="228600" algn="just" rtl="1">
              <a:tabLst>
                <a:tab pos="457200" algn="l"/>
              </a:tabLst>
              <a:defRPr/>
            </a:pPr>
            <a:r>
              <a:rPr lang="ar-SA" sz="2000" b="1" dirty="0">
                <a:solidFill>
                  <a:schemeClr val="accent1"/>
                </a:solidFill>
                <a:cs typeface="Yagut" pitchFamily="2" charset="-78"/>
              </a:rPr>
              <a:t>در بازار ثانو</a:t>
            </a:r>
            <a:r>
              <a:rPr lang="fa-IR" sz="2000" b="1" dirty="0">
                <a:solidFill>
                  <a:schemeClr val="accent1"/>
                </a:solidFill>
                <a:cs typeface="Yagut" pitchFamily="2" charset="-78"/>
              </a:rPr>
              <a:t>ي</a:t>
            </a:r>
            <a:r>
              <a:rPr lang="ar-SA" sz="2000" b="1" dirty="0">
                <a:solidFill>
                  <a:schemeClr val="accent1"/>
                </a:solidFill>
                <a:cs typeface="Yagut" pitchFamily="2" charset="-78"/>
              </a:rPr>
              <a:t>ه اوراق بهاداري که در بازار اول</a:t>
            </a:r>
            <a:r>
              <a:rPr lang="fa-IR" sz="2000" b="1" dirty="0">
                <a:solidFill>
                  <a:schemeClr val="accent1"/>
                </a:solidFill>
                <a:cs typeface="Yagut" pitchFamily="2" charset="-78"/>
              </a:rPr>
              <a:t>ي</a:t>
            </a:r>
            <a:r>
              <a:rPr lang="ar-SA" sz="2000" b="1" dirty="0">
                <a:solidFill>
                  <a:schemeClr val="accent1"/>
                </a:solidFill>
                <a:cs typeface="Yagut" pitchFamily="2" charset="-78"/>
              </a:rPr>
              <a:t>ه پذ</a:t>
            </a:r>
            <a:r>
              <a:rPr lang="fa-IR" sz="2000" b="1" dirty="0">
                <a:solidFill>
                  <a:schemeClr val="accent1"/>
                </a:solidFill>
                <a:cs typeface="Yagut" pitchFamily="2" charset="-78"/>
              </a:rPr>
              <a:t>ي</a:t>
            </a:r>
            <a:r>
              <a:rPr lang="ar-SA" sz="2000" b="1" dirty="0">
                <a:solidFill>
                  <a:schemeClr val="accent1"/>
                </a:solidFill>
                <a:cs typeface="Yagut" pitchFamily="2" charset="-78"/>
              </a:rPr>
              <a:t>ره نو</a:t>
            </a:r>
            <a:r>
              <a:rPr lang="fa-IR" sz="2000" b="1" dirty="0">
                <a:solidFill>
                  <a:schemeClr val="accent1"/>
                </a:solidFill>
                <a:cs typeface="Yagut" pitchFamily="2" charset="-78"/>
              </a:rPr>
              <a:t>ي</a:t>
            </a:r>
            <a:r>
              <a:rPr lang="ar-SA" sz="2000" b="1" dirty="0">
                <a:solidFill>
                  <a:schemeClr val="accent1"/>
                </a:solidFill>
                <a:cs typeface="Yagut" pitchFamily="2" charset="-78"/>
              </a:rPr>
              <a:t>سي شده</a:t>
            </a:r>
            <a:r>
              <a:rPr lang="ar-SA" sz="2000" b="1" dirty="0">
                <a:solidFill>
                  <a:schemeClr val="accent1"/>
                </a:solidFill>
                <a:cs typeface="Arial" pitchFamily="34" charset="0"/>
              </a:rPr>
              <a:t>‌</a:t>
            </a:r>
            <a:r>
              <a:rPr lang="ar-SA" sz="2000" b="1" dirty="0">
                <a:solidFill>
                  <a:schemeClr val="accent1"/>
                </a:solidFill>
                <a:cs typeface="Yagut" pitchFamily="2" charset="-78"/>
              </a:rPr>
              <a:t>اندمورد داد و ستد</a:t>
            </a:r>
            <a:r>
              <a:rPr lang="fa-IR" sz="2000" b="1" dirty="0">
                <a:solidFill>
                  <a:schemeClr val="accent1"/>
                </a:solidFill>
                <a:cs typeface="Yagut" pitchFamily="2" charset="-78"/>
              </a:rPr>
              <a:t> </a:t>
            </a:r>
            <a:r>
              <a:rPr lang="ar-SA" sz="2000" b="1" dirty="0">
                <a:solidFill>
                  <a:schemeClr val="accent1"/>
                </a:solidFill>
                <a:cs typeface="Yagut" pitchFamily="2" charset="-78"/>
              </a:rPr>
              <a:t>مجدد</a:t>
            </a:r>
            <a:r>
              <a:rPr lang="fa-IR" sz="2000" b="1" dirty="0">
                <a:solidFill>
                  <a:schemeClr val="accent1"/>
                </a:solidFill>
                <a:cs typeface="Yagut" pitchFamily="2" charset="-78"/>
              </a:rPr>
              <a:t> </a:t>
            </a:r>
            <a:r>
              <a:rPr lang="ar-SA" sz="2000" b="1" dirty="0">
                <a:solidFill>
                  <a:schemeClr val="accent1"/>
                </a:solidFill>
                <a:cs typeface="Yagut" pitchFamily="2" charset="-78"/>
              </a:rPr>
              <a:t>قرار مي گ</a:t>
            </a:r>
            <a:r>
              <a:rPr lang="fa-IR" sz="2000" b="1" dirty="0">
                <a:solidFill>
                  <a:schemeClr val="accent1"/>
                </a:solidFill>
                <a:cs typeface="Yagut" pitchFamily="2" charset="-78"/>
              </a:rPr>
              <a:t>ي</a:t>
            </a:r>
            <a:r>
              <a:rPr lang="ar-SA" sz="2000" b="1" dirty="0">
                <a:solidFill>
                  <a:schemeClr val="accent1"/>
                </a:solidFill>
                <a:cs typeface="Yagut" pitchFamily="2" charset="-78"/>
              </a:rPr>
              <a:t>رند</a:t>
            </a:r>
            <a:r>
              <a:rPr lang="fa-IR" sz="2000" b="1" dirty="0">
                <a:solidFill>
                  <a:schemeClr val="accent1"/>
                </a:solidFill>
                <a:cs typeface="Yagut" pitchFamily="2" charset="-78"/>
              </a:rPr>
              <a:t> </a:t>
            </a:r>
            <a:r>
              <a:rPr lang="ar-SA" sz="2000" b="1" dirty="0">
                <a:solidFill>
                  <a:schemeClr val="accent1"/>
                </a:solidFill>
                <a:cs typeface="Yagut" pitchFamily="2" charset="-78"/>
              </a:rPr>
              <a:t>ونماد</a:t>
            </a:r>
            <a:r>
              <a:rPr lang="fa-IR" sz="2000" b="1" dirty="0">
                <a:solidFill>
                  <a:schemeClr val="accent1"/>
                </a:solidFill>
                <a:cs typeface="Yagut" pitchFamily="2" charset="-78"/>
              </a:rPr>
              <a:t> </a:t>
            </a:r>
            <a:r>
              <a:rPr lang="ar-SA" sz="2000" b="1" dirty="0">
                <a:solidFill>
                  <a:schemeClr val="accent1"/>
                </a:solidFill>
                <a:cs typeface="Yagut" pitchFamily="2" charset="-78"/>
              </a:rPr>
              <a:t>آن درکشورما بازار بورس اوراق بهادار است.</a:t>
            </a:r>
          </a:p>
          <a:p>
            <a:pPr indent="228600" algn="just" rtl="1">
              <a:tabLst>
                <a:tab pos="457200" algn="l"/>
              </a:tabLst>
              <a:defRPr/>
            </a:pPr>
            <a:r>
              <a:rPr lang="ar-SA" sz="2400" b="1" dirty="0">
                <a:cs typeface="Yagut" pitchFamily="2" charset="-78"/>
              </a:rPr>
              <a:t>بازاربورس بازارثانو</a:t>
            </a:r>
            <a:r>
              <a:rPr lang="fa-IR" sz="2400" b="1" dirty="0">
                <a:cs typeface="Yagut" pitchFamily="2" charset="-78"/>
              </a:rPr>
              <a:t>ي</a:t>
            </a:r>
            <a:r>
              <a:rPr lang="ar-SA" sz="2400" b="1" dirty="0">
                <a:cs typeface="Yagut" pitchFamily="2" charset="-78"/>
              </a:rPr>
              <a:t>ه است </a:t>
            </a:r>
            <a:r>
              <a:rPr lang="fa-IR" sz="2400" b="1" dirty="0">
                <a:cs typeface="Yagut" pitchFamily="2" charset="-78"/>
              </a:rPr>
              <a:t>،ي</a:t>
            </a:r>
            <a:r>
              <a:rPr lang="ar-SA" sz="2400" b="1" dirty="0">
                <a:cs typeface="Yagut" pitchFamily="2" charset="-78"/>
              </a:rPr>
              <a:t>عني دربورس شرکتي تاس</a:t>
            </a:r>
            <a:r>
              <a:rPr lang="fa-IR" sz="2400" b="1" dirty="0">
                <a:cs typeface="Yagut" pitchFamily="2" charset="-78"/>
              </a:rPr>
              <a:t>ي</a:t>
            </a:r>
            <a:r>
              <a:rPr lang="ar-SA" sz="2400" b="1" dirty="0">
                <a:cs typeface="Yagut" pitchFamily="2" charset="-78"/>
              </a:rPr>
              <a:t>س نمي شودوفقط سهام شرکتهاي پذ</a:t>
            </a:r>
            <a:r>
              <a:rPr lang="fa-IR" sz="2400" b="1" dirty="0">
                <a:cs typeface="Yagut" pitchFamily="2" charset="-78"/>
              </a:rPr>
              <a:t>ي</a:t>
            </a:r>
            <a:r>
              <a:rPr lang="ar-SA" sz="2400" b="1" dirty="0">
                <a:cs typeface="Yagut" pitchFamily="2" charset="-78"/>
              </a:rPr>
              <a:t>رفته شده که قبلاتاس</a:t>
            </a:r>
            <a:r>
              <a:rPr lang="fa-IR" sz="2400" b="1" dirty="0">
                <a:cs typeface="Yagut" pitchFamily="2" charset="-78"/>
              </a:rPr>
              <a:t>ي</a:t>
            </a:r>
            <a:r>
              <a:rPr lang="ar-SA" sz="2400" b="1" dirty="0">
                <a:cs typeface="Yagut" pitchFamily="2" charset="-78"/>
              </a:rPr>
              <a:t>س شده وچندسال فعال</a:t>
            </a:r>
            <a:r>
              <a:rPr lang="fa-IR" sz="2400" b="1" dirty="0">
                <a:cs typeface="Yagut" pitchFamily="2" charset="-78"/>
              </a:rPr>
              <a:t>ي</a:t>
            </a:r>
            <a:r>
              <a:rPr lang="ar-SA" sz="2400" b="1" dirty="0">
                <a:cs typeface="Yagut" pitchFamily="2" charset="-78"/>
              </a:rPr>
              <a:t>ت کرده</a:t>
            </a:r>
            <a:r>
              <a:rPr lang="fa-IR" sz="2400" b="1" dirty="0">
                <a:cs typeface="Yagut" pitchFamily="2" charset="-78"/>
              </a:rPr>
              <a:t> </a:t>
            </a:r>
            <a:r>
              <a:rPr lang="ar-SA" sz="2400" b="1" dirty="0">
                <a:cs typeface="Yagut" pitchFamily="2" charset="-78"/>
              </a:rPr>
              <a:t>اند,موردمعامله قرارمي گ</a:t>
            </a:r>
            <a:r>
              <a:rPr lang="fa-IR" sz="2400" b="1" dirty="0">
                <a:cs typeface="Yagut" pitchFamily="2" charset="-78"/>
              </a:rPr>
              <a:t>ي</a:t>
            </a:r>
            <a:r>
              <a:rPr lang="ar-SA" sz="2400" b="1" dirty="0">
                <a:cs typeface="Yagut" pitchFamily="2" charset="-78"/>
              </a:rPr>
              <a:t>رد.</a:t>
            </a:r>
            <a:endParaRPr lang="en-US" sz="2400" b="1" dirty="0">
              <a:cs typeface="Yagut" pitchFamily="2" charset="-78"/>
            </a:endParaRPr>
          </a:p>
        </p:txBody>
      </p:sp>
      <p:sp>
        <p:nvSpPr>
          <p:cNvPr id="136195" name="Rectangle 3"/>
          <p:cNvSpPr>
            <a:spLocks noChangeArrowheads="1"/>
          </p:cNvSpPr>
          <p:nvPr/>
        </p:nvSpPr>
        <p:spPr bwMode="auto">
          <a:xfrm>
            <a:off x="2117725" y="908050"/>
            <a:ext cx="4433888" cy="641350"/>
          </a:xfrm>
          <a:prstGeom prst="rect">
            <a:avLst/>
          </a:prstGeom>
          <a:noFill/>
          <a:ln w="9525">
            <a:noFill/>
            <a:miter lim="800000"/>
            <a:headEnd/>
            <a:tailEnd/>
          </a:ln>
          <a:effectLst/>
        </p:spPr>
        <p:txBody>
          <a:bodyPr wrap="none">
            <a:spAutoFit/>
          </a:bodyPr>
          <a:lstStyle/>
          <a:p>
            <a:pPr algn="r" rtl="1">
              <a:defRPr/>
            </a:pPr>
            <a:r>
              <a:rPr lang="fa-IR" sz="3600" b="1">
                <a:solidFill>
                  <a:schemeClr val="hlink"/>
                </a:solidFill>
                <a:effectLst>
                  <a:outerShdw blurRad="38100" dist="38100" dir="2700000" algn="tl">
                    <a:srgbClr val="000000"/>
                  </a:outerShdw>
                </a:effectLst>
                <a:cs typeface="Yagut" pitchFamily="2" charset="-78"/>
              </a:rPr>
              <a:t>تقسيم بندي  بازار سرمايه</a:t>
            </a:r>
            <a:endParaRPr lang="en-US" sz="3600" b="1">
              <a:solidFill>
                <a:schemeClr val="hlink"/>
              </a:solidFill>
              <a:effectLst>
                <a:outerShdw blurRad="38100" dist="38100" dir="2700000" algn="tl">
                  <a:srgbClr val="000000"/>
                </a:outerShdw>
              </a:effectLst>
              <a:cs typeface="Yagut" pitchFamily="2" charset="-78"/>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1084</TotalTime>
  <Words>3228</Words>
  <Application>Microsoft Office PowerPoint</Application>
  <PresentationFormat>On-screen Show (4:3)</PresentationFormat>
  <Paragraphs>417</Paragraphs>
  <Slides>47</Slides>
  <Notes>42</Notes>
  <HiddenSlides>0</HiddenSlides>
  <MMClips>0</MMClips>
  <ScaleCrop>false</ScaleCrop>
  <HeadingPairs>
    <vt:vector size="4" baseType="variant">
      <vt:variant>
        <vt:lpstr>Theme</vt:lpstr>
      </vt:variant>
      <vt:variant>
        <vt:i4>1</vt:i4>
      </vt:variant>
      <vt:variant>
        <vt:lpstr>Slide Titles</vt:lpstr>
      </vt:variant>
      <vt:variant>
        <vt:i4>47</vt:i4>
      </vt:variant>
    </vt:vector>
  </HeadingPairs>
  <TitlesOfParts>
    <vt:vector size="48" baseType="lpstr">
      <vt:lpstr>NewsPrint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کاری از : حسین داوری-محمد رضا جوکار-مهدی چایچیان</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leiliragheb</dc:creator>
  <cp:lastModifiedBy>cafe net arash</cp:lastModifiedBy>
  <cp:revision>75</cp:revision>
  <cp:lastPrinted>1601-01-01T00:00:00Z</cp:lastPrinted>
  <dcterms:created xsi:type="dcterms:W3CDTF">2005-09-03T09:13:21Z</dcterms:created>
  <dcterms:modified xsi:type="dcterms:W3CDTF">2017-03-08T16:28:18Z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5</vt:i4>
  </property>
</Properties>
</file>