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embeddedFontLst>
    <p:embeddedFont>
      <p:font typeface="B Koodak" pitchFamily="2" charset="-78"/>
      <p:bold r:id="rId15"/>
    </p:embeddedFont>
    <p:embeddedFont>
      <p:font typeface="B Titr" pitchFamily="2" charset="-78"/>
      <p:bold r:id="rId16"/>
    </p:embeddedFont>
    <p:embeddedFont>
      <p:font typeface="Baskerville Old Face" pitchFamily="18" charset="0"/>
      <p:regular r:id="rId17"/>
    </p:embeddedFont>
    <p:embeddedFont>
      <p:font typeface="Impact" pitchFamily="34" charset="0"/>
      <p:regular r:id="rId18"/>
    </p:embeddedFont>
    <p:embeddedFont>
      <p:font typeface="A Suls" pitchFamily="2" charset="-7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971" autoAdjust="0"/>
    <p:restoredTop sz="94660"/>
  </p:normalViewPr>
  <p:slideViewPr>
    <p:cSldViewPr>
      <p:cViewPr>
        <p:scale>
          <a:sx n="64" d="100"/>
          <a:sy n="64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D636BC-E4F7-49F9-9F96-771D46163362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119D1E-1994-41CD-84AF-6E8B430DDE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0EDE35E8-7E30-4AE7-B74F-6AF5C85F307F}" type="datetimeFigureOut">
              <a:rPr lang="fa-IR" smtClean="0"/>
              <a:pPr/>
              <a:t>07/02/1435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7D7044E5-98AF-4FF6-BAEC-D4E6B07018E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64371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endParaRPr lang="fa-IR" b="0" dirty="0" smtClean="0">
              <a:cs typeface="B Koodak" pitchFamily="2" charset="-78"/>
            </a:endParaRPr>
          </a:p>
          <a:p>
            <a:endParaRPr lang="fa-IR" sz="2800" b="0" dirty="0" smtClean="0">
              <a:cs typeface="B Titr" pitchFamily="2" charset="-78"/>
            </a:endParaRPr>
          </a:p>
          <a:p>
            <a:r>
              <a:rPr lang="fa-IR" sz="4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کاربرد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B Titr" pitchFamily="2" charset="-78"/>
              </a:rPr>
              <a:t>GIS</a:t>
            </a:r>
            <a:r>
              <a:rPr lang="fa-IR" sz="4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در شهرداری و مدیریت شهری</a:t>
            </a:r>
          </a:p>
          <a:p>
            <a:endParaRPr lang="fa-IR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/>
            <a:endParaRPr lang="fa-IR" b="0" dirty="0" smtClean="0">
              <a:cs typeface="B Titr" pitchFamily="2" charset="-78"/>
            </a:endParaRPr>
          </a:p>
          <a:p>
            <a:r>
              <a:rPr lang="fa-IR" sz="3000" b="0" dirty="0" smtClean="0">
                <a:cs typeface="B Koodak" pitchFamily="2" charset="-78"/>
              </a:rPr>
              <a:t>تهیه‌کننده</a:t>
            </a:r>
            <a:r>
              <a:rPr lang="fa-IR" sz="3000" b="0" dirty="0" smtClean="0">
                <a:cs typeface="B Koodak" pitchFamily="2" charset="-78"/>
              </a:rPr>
              <a:t>: </a:t>
            </a:r>
            <a:endParaRPr lang="fa-IR" sz="3000" b="0" dirty="0" smtClean="0">
              <a:cs typeface="B Titr" pitchFamily="2" charset="-78"/>
            </a:endParaRPr>
          </a:p>
          <a:p>
            <a:endParaRPr lang="fa-IR" sz="3000" b="0" dirty="0" smtClean="0">
              <a:cs typeface="B Titr" pitchFamily="2" charset="-78"/>
            </a:endParaRPr>
          </a:p>
          <a:p>
            <a:r>
              <a:rPr lang="fa-IR" sz="3000" b="0" dirty="0" smtClean="0">
                <a:cs typeface="B Koodak" pitchFamily="2" charset="-78"/>
              </a:rPr>
              <a:t>استاد راهنما</a:t>
            </a:r>
            <a:r>
              <a:rPr lang="fa-IR" sz="3000" b="0" dirty="0" smtClean="0">
                <a:cs typeface="B Koodak" pitchFamily="2" charset="-78"/>
              </a:rPr>
              <a:t>: </a:t>
            </a:r>
            <a:endParaRPr lang="fa-IR" sz="3000" b="0" dirty="0" smtClean="0">
              <a:cs typeface="B Titr" pitchFamily="2" charset="-78"/>
            </a:endParaRPr>
          </a:p>
          <a:p>
            <a:pPr algn="r"/>
            <a:endParaRPr lang="fa-IR" b="0" dirty="0" smtClean="0"/>
          </a:p>
        </p:txBody>
      </p:sp>
      <p:pic>
        <p:nvPicPr>
          <p:cNvPr id="4" name="Picture 3" descr="Azad_University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1929016" cy="192901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57166"/>
            <a:ext cx="8929718" cy="609600"/>
          </a:xfrm>
        </p:spPr>
        <p:txBody>
          <a:bodyPr/>
          <a:lstStyle/>
          <a:p>
            <a:pPr algn="r"/>
            <a:r>
              <a:rPr lang="fa-IR" dirty="0" smtClean="0">
                <a:cs typeface="B Titr" pitchFamily="2" charset="-78"/>
              </a:rPr>
              <a:t>2- سازمان تنظیف و بازیافت مواد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15436" cy="5429264"/>
          </a:xfrm>
        </p:spPr>
        <p:txBody>
          <a:bodyPr/>
          <a:lstStyle/>
          <a:p>
            <a:pPr algn="justLow"/>
            <a:r>
              <a:rPr lang="fa-IR" sz="2600" b="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الف) تقسیم نواحی خدماتی به نواحی تفکیکی نظافت معابر شهری</a:t>
            </a:r>
          </a:p>
          <a:p>
            <a:pPr algn="justLow"/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در این فعالیت هر ناحیه تفکیکی جمع آوری زباله به زیر نواحی کوچک‌تر تقسیم می‌شود. هر ناحیه، حیطه‌ای است که یک یا چند کارگر شهرداری در آن به نظافت و جمع آوری زباله مشغول هستند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/>
            <a:r>
              <a:rPr lang="fa-IR" sz="2600" b="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ب) تعیین مسیر بهینه ماشین‌های جمع آوری و حمل زباله</a:t>
            </a:r>
          </a:p>
          <a:p>
            <a:pPr algn="justLow"/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سامانه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GIS</a:t>
            </a:r>
            <a:r>
              <a:rPr lang="fa-IR" sz="2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</a:t>
            </a: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با استفاده از قابلیت‌های خود و با تجزیه و تحلیل اطلاعات، می‌تواند با توجه به پارامترهای مختلف، مسیرهای بهینه را انتخاب و به عنوان پیشنهاد مطرح نماید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/>
            <a:r>
              <a:rPr lang="fa-IR" sz="2600" b="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ج) تعیین مسیر ویژه بهینه جمع آوری زباله</a:t>
            </a: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، مخصوص جمع آوری زباله‌های آلوده و خطرناک نظیر زباله و شیرابه‌های بیمارستان‌ها و مراکز درمانی</a:t>
            </a:r>
            <a:endParaRPr lang="fa-IR" sz="26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8" name="Picture 7" descr="1383688229_recycling_bin_fu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-28577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28604"/>
            <a:ext cx="8929718" cy="609600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3- سازمان فضای سبز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15436" cy="5286412"/>
          </a:xfrm>
        </p:spPr>
        <p:txBody>
          <a:bodyPr/>
          <a:lstStyle/>
          <a:p>
            <a:pPr algn="justLow">
              <a:lnSpc>
                <a:spcPct val="150000"/>
              </a:lnSpc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تعیین محل بهینه جهت احداث پارک و توزیع بهینه پارک‌ها در سطح شهر، مدیریت پارک‌ها و نمایش پلان داخلی پارک‌ها به همراه گونه‌های گیاهی و امکانات و تجهیزات موجود درآن</a:t>
            </a:r>
            <a:endParaRPr lang="en-US" sz="28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r"/>
            <a:endParaRPr lang="fa-IR" dirty="0" smtClean="0"/>
          </a:p>
          <a:p>
            <a:r>
              <a:rPr lang="fa-IR" sz="4400" b="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4- اداره سامان‌دهی معابر</a:t>
            </a:r>
          </a:p>
          <a:p>
            <a:pPr algn="r">
              <a:lnSpc>
                <a:spcPct val="150000"/>
              </a:lnSpc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تراکم و محل استقرار دست فروشان، نمایش تراکم و محل استقرار پرسنل شهرداری، و انتخاب بهترین محل، برای برگزاری بازارهای هفتگی</a:t>
            </a:r>
            <a:endParaRPr lang="fa-IR" sz="28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7" name="Picture 6" descr="1383689329_path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2214578" cy="221457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10" y="1857364"/>
            <a:ext cx="7772400" cy="4643430"/>
          </a:xfrm>
        </p:spPr>
        <p:txBody>
          <a:bodyPr/>
          <a:lstStyle/>
          <a:p>
            <a:pPr algn="ctr"/>
            <a:r>
              <a:rPr lang="fa-IR" sz="7200" dirty="0" smtClean="0">
                <a:solidFill>
                  <a:schemeClr val="accent6">
                    <a:lumMod val="75000"/>
                  </a:schemeClr>
                </a:solidFill>
                <a:latin typeface="A Suls" pitchFamily="2" charset="-78"/>
                <a:cs typeface="A Suls" pitchFamily="2" charset="-78"/>
              </a:rPr>
              <a:t>با تشکر از توجه شما</a:t>
            </a:r>
          </a:p>
          <a:p>
            <a:pPr algn="ctr"/>
            <a:endParaRPr lang="fa-IR" sz="8000" dirty="0">
              <a:solidFill>
                <a:schemeClr val="accent6">
                  <a:lumMod val="75000"/>
                </a:schemeClr>
              </a:solidFill>
              <a:latin typeface="A Suls" pitchFamily="2" charset="-78"/>
              <a:cs typeface="A Suls" pitchFamily="2" charset="-78"/>
            </a:endParaRPr>
          </a:p>
        </p:txBody>
      </p:sp>
      <p:pic>
        <p:nvPicPr>
          <p:cNvPr id="6" name="Picture 5" descr="1369246713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143248"/>
            <a:ext cx="2500354" cy="250035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15303" cy="64294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sz="2400" b="0" dirty="0" smtClean="0">
                <a:cs typeface="B Koodak" pitchFamily="2" charset="-78"/>
              </a:rPr>
              <a:t>سامانه اطلاعات جغرافیایی (</a:t>
            </a:r>
            <a:r>
              <a:rPr lang="en-US" sz="1900" dirty="0" smtClean="0">
                <a:latin typeface="+mn-lt"/>
                <a:cs typeface="B Koodak" pitchFamily="2" charset="-78"/>
              </a:rPr>
              <a:t>Geographic Information System</a:t>
            </a:r>
            <a:r>
              <a:rPr lang="fa-IR" sz="2400" b="0" dirty="0" smtClean="0">
                <a:cs typeface="B Koodak" pitchFamily="2" charset="-78"/>
              </a:rPr>
              <a:t>)</a:t>
            </a:r>
            <a:r>
              <a:rPr lang="en-US" sz="2400" b="0" dirty="0" smtClean="0">
                <a:cs typeface="B Koodak" pitchFamily="2" charset="-78"/>
              </a:rPr>
              <a:t>: </a:t>
            </a:r>
            <a:br>
              <a:rPr lang="en-US" sz="2400" b="0" dirty="0" smtClean="0">
                <a:cs typeface="B Koodak" pitchFamily="2" charset="-78"/>
              </a:rPr>
            </a:br>
            <a:r>
              <a:rPr lang="fa-IR" sz="2400" b="0" dirty="0" smtClean="0">
                <a:cs typeface="B Koodak" pitchFamily="2" charset="-78"/>
              </a:rPr>
              <a:t>1- سامانه رایانه‌ای برای مدیریت و تجزیه و تحلیل اطلاعات مکانی </a:t>
            </a:r>
            <a:br>
              <a:rPr lang="fa-IR" sz="2400" b="0" dirty="0" smtClean="0">
                <a:cs typeface="B Koodak" pitchFamily="2" charset="-78"/>
              </a:rPr>
            </a:br>
            <a:r>
              <a:rPr lang="fa-IR" sz="2400" b="0" dirty="0" smtClean="0">
                <a:cs typeface="B Koodak" pitchFamily="2" charset="-78"/>
              </a:rPr>
              <a:t>2- دارای قابلیت جمع آوری، ذخیره، تجزیه و تحلیل و نمایش اطلاعات جغرافیایی (مکانی) </a:t>
            </a:r>
            <a:br>
              <a:rPr lang="fa-IR" sz="2400" b="0" dirty="0" smtClean="0">
                <a:cs typeface="B Koodak" pitchFamily="2" charset="-78"/>
              </a:rPr>
            </a:br>
            <a:r>
              <a:rPr lang="fa-IR" sz="2400" b="0" dirty="0" smtClean="0">
                <a:cs typeface="B Koodak" pitchFamily="2" charset="-78"/>
              </a:rPr>
              <a:t>3- داده‌ها در یک سامانه اطلاعات جغرافیایی بر اساس موقعیتشان نشان داده می‌شوند</a:t>
            </a:r>
            <a:br>
              <a:rPr lang="fa-IR" sz="2400" b="0" dirty="0" smtClean="0">
                <a:cs typeface="B Koodak" pitchFamily="2" charset="-78"/>
              </a:rPr>
            </a:br>
            <a:r>
              <a:rPr lang="fa-IR" sz="2400" b="0" dirty="0" smtClean="0">
                <a:cs typeface="B Koodak" pitchFamily="2" charset="-78"/>
              </a:rPr>
              <a:t>4- فناوری </a:t>
            </a:r>
            <a:r>
              <a:rPr lang="en-US" sz="2400" b="0" dirty="0" smtClean="0">
                <a:cs typeface="B Koodak" pitchFamily="2" charset="-78"/>
              </a:rPr>
              <a:t> </a:t>
            </a:r>
            <a:r>
              <a:rPr lang="en-US" sz="2000" dirty="0" smtClean="0">
                <a:latin typeface="+mn-lt"/>
                <a:cs typeface="B Koodak" pitchFamily="2" charset="-78"/>
              </a:rPr>
              <a:t>GIS </a:t>
            </a:r>
            <a:r>
              <a:rPr lang="fa-IR" sz="2400" b="0" dirty="0" smtClean="0">
                <a:cs typeface="B Koodak" pitchFamily="2" charset="-78"/>
              </a:rPr>
              <a:t>با جمع آوری و تلفیق اطلاعات پایگاه داده‌ها، به وسیله تصویر سازی و استفاده از آنالیزهای جغرافیایی، اطلاعاتی را برای تهیه نقشه‌ها فراهم می‌سازد</a:t>
            </a:r>
            <a:r>
              <a:rPr lang="fa-IR" sz="2400" dirty="0" smtClean="0">
                <a:cs typeface="B Koodak" pitchFamily="2" charset="-78"/>
              </a:rPr>
              <a:t>.</a:t>
            </a:r>
            <a:r>
              <a:rPr lang="fa-IR" sz="2400" b="0" dirty="0" smtClean="0">
                <a:cs typeface="B Koodak" pitchFamily="2" charset="-78"/>
              </a:rPr>
              <a:t> </a:t>
            </a:r>
            <a:r>
              <a:rPr lang="fa-IR" sz="2800" b="0" dirty="0" smtClean="0">
                <a:cs typeface="B Koodak" pitchFamily="2" charset="-78"/>
              </a:rPr>
              <a:t/>
            </a:r>
            <a:br>
              <a:rPr lang="fa-IR" sz="2800" b="0" dirty="0" smtClean="0">
                <a:cs typeface="B Koodak" pitchFamily="2" charset="-78"/>
              </a:rPr>
            </a:br>
            <a:r>
              <a:rPr lang="en-US" sz="2800" b="0" dirty="0">
                <a:cs typeface="B Koodak" pitchFamily="2" charset="-78"/>
              </a:rPr>
              <a:t/>
            </a:r>
            <a:br>
              <a:rPr lang="en-US" sz="2800" b="0" dirty="0">
                <a:cs typeface="B Koodak" pitchFamily="2" charset="-78"/>
              </a:rPr>
            </a:br>
            <a:endParaRPr lang="fa-IR" sz="2800" b="0" dirty="0">
              <a:cs typeface="B Koodak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214290"/>
            <a:ext cx="48577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مقدمه</a:t>
            </a:r>
            <a:endParaRPr lang="fa-IR" sz="54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4429156"/>
          </a:xfrm>
        </p:spPr>
        <p:txBody>
          <a:bodyPr/>
          <a:lstStyle/>
          <a:p>
            <a:r>
              <a:rPr lang="fa-IR" sz="6500" dirty="0" smtClean="0">
                <a:cs typeface="B Titr" pitchFamily="2" charset="-78"/>
              </a:rPr>
              <a:t>کاربردهای عمومی </a:t>
            </a:r>
            <a:r>
              <a:rPr lang="en-US" sz="6500" dirty="0" smtClean="0"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GIS</a:t>
            </a:r>
            <a:r>
              <a:rPr lang="fa-IR" sz="6500" dirty="0" smtClean="0">
                <a:cs typeface="B Titr" pitchFamily="2" charset="-78"/>
              </a:rPr>
              <a:t> در شهرداری</a:t>
            </a:r>
            <a:endParaRPr lang="fa-IR" sz="6500" dirty="0"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09600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1- مکان‌یابی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358246" cy="5286412"/>
          </a:xfrm>
        </p:spPr>
        <p:txBody>
          <a:bodyPr/>
          <a:lstStyle/>
          <a:p>
            <a:pPr algn="justLow">
              <a:buFont typeface="Wingdings" pitchFamily="2" charset="2"/>
              <a:buChar char="ü"/>
            </a:pPr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مطالعه مراکز موجود (ایستگاه‌های آتش نشانی، مدارس، منابع آب،              </a:t>
            </a:r>
          </a:p>
          <a:p>
            <a:pPr algn="justLow"/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  پارک‌ها و فضای سبز و...)</a:t>
            </a:r>
          </a:p>
          <a:p>
            <a:pPr algn="justLow"/>
            <a:endParaRPr lang="fa-IR" sz="27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تصمیم گیری در رابطه با ایجاد مراکز جدید به منظور توزیع بهینه </a:t>
            </a:r>
          </a:p>
          <a:p>
            <a:pPr algn="justLow"/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  امکانات و خدمات شهری</a:t>
            </a:r>
          </a:p>
          <a:p>
            <a:pPr algn="justLow">
              <a:buFont typeface="Wingdings" pitchFamily="2" charset="2"/>
              <a:buChar char="ü"/>
            </a:pPr>
            <a:endParaRPr lang="fa-IR" sz="27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مکان یابی موقعیت بهینه برای اجرای پروژه‌های پیشنهادی</a:t>
            </a:r>
          </a:p>
          <a:p>
            <a:pPr algn="justLow"/>
            <a:endParaRPr lang="fa-IR" sz="27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مطالعه پارک‌ها و فضای سبز موجود</a:t>
            </a:r>
          </a:p>
          <a:p>
            <a:pPr algn="justLow"/>
            <a:endParaRPr lang="fa-IR" sz="27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7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تصمیم گیری در رابطه با ایجاد و توزیع بهینه مکان‌های جدید</a:t>
            </a:r>
            <a:endParaRPr lang="fa-IR" sz="27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609600"/>
          </a:xfrm>
        </p:spPr>
        <p:txBody>
          <a:bodyPr/>
          <a:lstStyle/>
          <a:p>
            <a:pPr rtl="0"/>
            <a:r>
              <a:rPr lang="fa-IR" sz="3800" dirty="0" smtClean="0">
                <a:cs typeface="B Titr" pitchFamily="2" charset="-78"/>
              </a:rPr>
              <a:t>2- تقسیم‌بندی مجدد مرزهای مناطق و ممیزی املاک</a:t>
            </a:r>
            <a:endParaRPr lang="fa-IR" sz="3800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8143932" cy="5214974"/>
          </a:xfrm>
        </p:spPr>
        <p:txBody>
          <a:bodyPr/>
          <a:lstStyle/>
          <a:p>
            <a:pPr algn="justLow">
              <a:buFont typeface="Wingdings" pitchFamily="2" charset="2"/>
              <a:buChar char="ü"/>
            </a:pPr>
            <a:r>
              <a:rPr lang="fa-IR" sz="32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تغییر تقسیمات شهری از قبیل تقسیمات مناطق شهرداری، پستی و آماری، در مقاطع مختلف زمانی</a:t>
            </a:r>
          </a:p>
          <a:p>
            <a:pPr algn="justLow">
              <a:buFont typeface="Wingdings" pitchFamily="2" charset="2"/>
              <a:buChar char="ü"/>
            </a:pPr>
            <a:endParaRPr lang="fa-IR" sz="32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32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امکان نمایش تقسیمات مختلف شهری (پست، آب و  فاضلاب، شهرداری،...) بر روی یکدیگر و بهینه سازی آن‌ها</a:t>
            </a:r>
          </a:p>
          <a:p>
            <a:pPr algn="justLow">
              <a:buFont typeface="Wingdings" pitchFamily="2" charset="2"/>
              <a:buChar char="ü"/>
            </a:pPr>
            <a:endParaRPr lang="fa-IR" sz="32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32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تعیین و ارزیابی اطلاعات مربوط به قطعات ملکی</a:t>
            </a:r>
            <a:endParaRPr lang="fa-IR" sz="32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609600"/>
          </a:xfrm>
        </p:spPr>
        <p:txBody>
          <a:bodyPr/>
          <a:lstStyle/>
          <a:p>
            <a:r>
              <a:rPr lang="fa-IR" sz="4000" dirty="0" smtClean="0">
                <a:cs typeface="B Titr" pitchFamily="2" charset="-78"/>
              </a:rPr>
              <a:t>3- اطلاع‌رسانی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429684" cy="5643602"/>
          </a:xfrm>
        </p:spPr>
        <p:txBody>
          <a:bodyPr/>
          <a:lstStyle/>
          <a:p>
            <a:pPr algn="justLow">
              <a:buFont typeface="Wingdings" pitchFamily="2" charset="2"/>
              <a:buChar char="ü"/>
            </a:pP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پایش و مدیریت پارک‌های موجود در هر منطقه شهرداری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ارائه اطلاعات مکان - مرجع به اداره راهنمایی و رانندگی به منظور  </a:t>
            </a:r>
          </a:p>
          <a:p>
            <a:pPr algn="justLow"/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مدیریت بهینه ترافیک و حمل و نقل شهری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امکان ارائه پاسخ‌های صحیح و قابل اعتماد در رابطه با نیاز‌ها و سئوالات </a:t>
            </a:r>
          </a:p>
          <a:p>
            <a:pPr algn="justLow"/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ارباب رجوع در ارتباط با اطلاعات مکان – مرجع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تعیین موقعیت یک ساختمان با وارد کردن یک قلم اطلاعات توصیفی   </a:t>
            </a:r>
          </a:p>
          <a:p>
            <a:pPr algn="justLow"/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مربوط به آن</a:t>
            </a:r>
          </a:p>
          <a:p>
            <a:pPr algn="justLow"/>
            <a:endParaRPr lang="fa-IR" sz="26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6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اطلاع رسانی عمومی به واحدهای ارائه کننده خدمات شهری</a:t>
            </a:r>
            <a:endParaRPr lang="fa-IR" sz="26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8001024" cy="5929354"/>
          </a:xfrm>
        </p:spPr>
        <p:txBody>
          <a:bodyPr/>
          <a:lstStyle/>
          <a:p>
            <a:pPr algn="justLow">
              <a:buFont typeface="Wingdings" pitchFamily="2" charset="2"/>
              <a:buChar char="ü"/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ارائه اطلاعات به منظور توسعه و تأسیس مراکز خدمات عمومی  </a:t>
            </a:r>
          </a:p>
          <a:p>
            <a:pPr algn="justLow"/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مانند: بیمارستان، پارک، کتابخانه و ...</a:t>
            </a:r>
          </a:p>
          <a:p>
            <a:pPr algn="justLow">
              <a:buFont typeface="Wingdings" pitchFamily="2" charset="2"/>
              <a:buChar char="ü"/>
            </a:pPr>
            <a:endParaRPr lang="fa-IR" sz="28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ارائه اطلاعات مراکز جاذب سفر (تاریخی، مذهبی، ورزشی، </a:t>
            </a:r>
          </a:p>
          <a:p>
            <a:pPr algn="justLow"/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فرهنگی) </a:t>
            </a:r>
          </a:p>
          <a:p>
            <a:pPr algn="justLow">
              <a:buFont typeface="Wingdings" pitchFamily="2" charset="2"/>
              <a:buChar char="ü"/>
            </a:pPr>
            <a:endParaRPr lang="fa-IR" sz="28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طبقه بندی خانه‌های استیجاری بر اساس قیمت، مساحت، </a:t>
            </a:r>
          </a:p>
          <a:p>
            <a:pPr algn="justLow"/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  دسترسی‌ها، مجاورت‌ها و... </a:t>
            </a:r>
          </a:p>
          <a:p>
            <a:pPr algn="justLow">
              <a:buFont typeface="Wingdings" pitchFamily="2" charset="2"/>
              <a:buChar char="ü"/>
            </a:pPr>
            <a:endParaRPr lang="fa-IR" sz="28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>
              <a:buFont typeface="Wingdings" pitchFamily="2" charset="2"/>
              <a:buChar char="ü"/>
            </a:pPr>
            <a:r>
              <a:rPr lang="fa-IR" sz="28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مشخص نمودن مناطق ممنوعه در ساخت و سازهای شهری</a:t>
            </a:r>
            <a:endParaRPr lang="fa-IR" sz="28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3286148"/>
          </a:xfrm>
        </p:spPr>
        <p:txBody>
          <a:bodyPr/>
          <a:lstStyle/>
          <a:p>
            <a:r>
              <a:rPr lang="fa-IR" sz="6500" dirty="0" smtClean="0">
                <a:cs typeface="B Titr" pitchFamily="2" charset="-78"/>
              </a:rPr>
              <a:t>معرفی کاربردهای </a:t>
            </a:r>
            <a:r>
              <a:rPr lang="en-US" sz="6500" dirty="0" smtClean="0"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GIS</a:t>
            </a:r>
            <a:r>
              <a:rPr lang="en-US" sz="6500" dirty="0" smtClean="0">
                <a:cs typeface="B Titr" pitchFamily="2" charset="-78"/>
              </a:rPr>
              <a:t> </a:t>
            </a:r>
            <a:r>
              <a:rPr lang="fa-IR" sz="6500" dirty="0" smtClean="0">
                <a:cs typeface="B Titr" pitchFamily="2" charset="-78"/>
              </a:rPr>
              <a:t> در حوزه خدمات شهری</a:t>
            </a:r>
            <a:endParaRPr lang="fa-IR" sz="6500" dirty="0"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09600"/>
          </a:xfrm>
        </p:spPr>
        <p:txBody>
          <a:bodyPr/>
          <a:lstStyle/>
          <a:p>
            <a:pPr algn="r"/>
            <a:r>
              <a:rPr lang="fa-IR" sz="4000" dirty="0" smtClean="0">
                <a:cs typeface="B Titr" pitchFamily="2" charset="-78"/>
              </a:rPr>
              <a:t>1- سازمان آتش‌نشانی و خدمات ایمنی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5000660"/>
          </a:xfrm>
        </p:spPr>
        <p:txBody>
          <a:bodyPr/>
          <a:lstStyle/>
          <a:p>
            <a:pPr algn="justLow"/>
            <a:r>
              <a:rPr lang="fa-IR" sz="30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الف) تهیه نقشه تماتیک (موضوعی) و طبقه بندی نواحی شهری بر اساس ضریب خطر</a:t>
            </a:r>
          </a:p>
          <a:p>
            <a:pPr algn="justLow"/>
            <a:endParaRPr lang="fa-IR" sz="30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/>
            <a:r>
              <a:rPr lang="fa-IR" sz="30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ب) در اختیار داشتن اطلاعات مورد نیاز در زمینه تجهیزات ایمنی موجود در ساختمان‌ها و مجتمع‌های مسکونی و تجاری بزرگ</a:t>
            </a:r>
          </a:p>
          <a:p>
            <a:pPr algn="justLow"/>
            <a:endParaRPr lang="fa-IR" sz="3000" b="0" dirty="0" smtClean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  <a:p>
            <a:pPr algn="justLow"/>
            <a:r>
              <a:rPr lang="fa-IR" sz="3000" b="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ج) تعیین نزدیک‌ترین ایستگاه آتش نشانی به منظور امداد رسانی در یک محل خاص، با توجه به نوع حادثه و امکانات ایستگاه‌ها</a:t>
            </a:r>
            <a:endParaRPr lang="fa-IR" sz="3000" b="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12" name="Picture 11" descr="1383687815_Fire_Pum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Office Theme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 Them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581</TotalTime>
  <Words>544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Eurostile</vt:lpstr>
      <vt:lpstr>B Koodak</vt:lpstr>
      <vt:lpstr>B Titr</vt:lpstr>
      <vt:lpstr>Baskerville Old Face</vt:lpstr>
      <vt:lpstr>Impact</vt:lpstr>
      <vt:lpstr>Adobe Gothic Std B</vt:lpstr>
      <vt:lpstr>Wingdings</vt:lpstr>
      <vt:lpstr>A Suls</vt:lpstr>
      <vt:lpstr>Calibri</vt:lpstr>
      <vt:lpstr>cloud_skipper</vt:lpstr>
      <vt:lpstr>Slide 1</vt:lpstr>
      <vt:lpstr> سامانه اطلاعات جغرافیایی (Geographic Information System):  1- سامانه رایانه‌ای برای مدیریت و تجزیه و تحلیل اطلاعات مکانی  2- دارای قابلیت جمع آوری، ذخیره، تجزیه و تحلیل و نمایش اطلاعات جغرافیایی (مکانی)  3- داده‌ها در یک سامانه اطلاعات جغرافیایی بر اساس موقعیتشان نشان داده می‌شوند 4- فناوری  GIS با جمع آوری و تلفیق اطلاعات پایگاه داده‌ها، به وسیله تصویر سازی و استفاده از آنالیزهای جغرافیایی، اطلاعاتی را برای تهیه نقشه‌ها فراهم می‌سازد.   </vt:lpstr>
      <vt:lpstr>کاربردهای عمومی GIS در شهرداری</vt:lpstr>
      <vt:lpstr>1- مکان‌یابی</vt:lpstr>
      <vt:lpstr>2- تقسیم‌بندی مجدد مرزهای مناطق و ممیزی املاک</vt:lpstr>
      <vt:lpstr>3- اطلاع‌رسانی</vt:lpstr>
      <vt:lpstr>Slide 7</vt:lpstr>
      <vt:lpstr>معرفی کاربردهای GIS  در حوزه خدمات شهری</vt:lpstr>
      <vt:lpstr>1- سازمان آتش‌نشانی و خدمات ایمنی</vt:lpstr>
      <vt:lpstr>2- سازمان تنظیف و بازیافت مواد</vt:lpstr>
      <vt:lpstr>3- سازمان فضای سبز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Hamed</dc:creator>
  <cp:lastModifiedBy>MSI</cp:lastModifiedBy>
  <cp:revision>106</cp:revision>
  <dcterms:created xsi:type="dcterms:W3CDTF">2013-05-17T13:49:18Z</dcterms:created>
  <dcterms:modified xsi:type="dcterms:W3CDTF">2014-05-01T15:03:41Z</dcterms:modified>
</cp:coreProperties>
</file>