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6"/>
  </p:notesMasterIdLst>
  <p:sldIdLst>
    <p:sldId id="359" r:id="rId2"/>
    <p:sldId id="35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61" r:id="rId104"/>
    <p:sldId id="360" r:id="rId10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8B7D5B"/>
    <a:srgbClr val="352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101" autoAdjust="0"/>
    <p:restoredTop sz="95568" autoAdjust="0"/>
  </p:normalViewPr>
  <p:slideViewPr>
    <p:cSldViewPr>
      <p:cViewPr varScale="1">
        <p:scale>
          <a:sx n="75" d="100"/>
          <a:sy n="75" d="100"/>
        </p:scale>
        <p:origin x="10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3EB12E2-1588-4DF6-BD0B-9E50C6A3F13B}" type="datetimeFigureOut">
              <a:rPr lang="ar-SA" smtClean="0"/>
              <a:pPr/>
              <a:t>23/08/1435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06E87A-97D0-4276-8783-CAA621719B7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43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4241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53285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100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609252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101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220969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102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7952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6784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0013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1891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7249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2171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999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0464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4225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615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5267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1659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043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6666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080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9369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5863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1097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8913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9119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191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2313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03787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4876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1980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1577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838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88979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52133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49227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50165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968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33156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86798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07714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75501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97175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93153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20460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19844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36630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30557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7647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70643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31039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66158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88621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83783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74056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50064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88696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69730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7121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5143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03274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77091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49597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56551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96074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98688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65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43939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66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386546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67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252775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68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08395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69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7900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396130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70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761799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87830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72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380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73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045811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74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761703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75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895864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76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076251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77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37949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78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118133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79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3865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664577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80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427738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81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488951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82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573436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83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14624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84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183420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85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52621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86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302414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87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56644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88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69674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89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9676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237043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90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524648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91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92729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92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08577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93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246359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94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796217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95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2068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96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80411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97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687682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98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36988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6E87A-97D0-4276-8783-CAA621719B70}" type="slidenum">
              <a:rPr lang="ar-SA" smtClean="0"/>
              <a:pPr/>
              <a:t>99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627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F468-9BC6-4658-B39B-3A1B86A5FED2}" type="datetimeFigureOut">
              <a:rPr lang="ar-SA" smtClean="0"/>
              <a:pPr/>
              <a:t>23/08/1435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08AE-17A4-4F63-A020-B2B00C8654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F468-9BC6-4658-B39B-3A1B86A5FED2}" type="datetimeFigureOut">
              <a:rPr lang="ar-SA" smtClean="0"/>
              <a:pPr/>
              <a:t>23/08/1435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08AE-17A4-4F63-A020-B2B00C8654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F468-9BC6-4658-B39B-3A1B86A5FED2}" type="datetimeFigureOut">
              <a:rPr lang="ar-SA" smtClean="0"/>
              <a:pPr/>
              <a:t>23/08/1435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08AE-17A4-4F63-A020-B2B00C8654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F468-9BC6-4658-B39B-3A1B86A5FED2}" type="datetimeFigureOut">
              <a:rPr lang="ar-SA" smtClean="0"/>
              <a:pPr/>
              <a:t>23/08/1435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08AE-17A4-4F63-A020-B2B00C8654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F468-9BC6-4658-B39B-3A1B86A5FED2}" type="datetimeFigureOut">
              <a:rPr lang="ar-SA" smtClean="0"/>
              <a:pPr/>
              <a:t>23/08/1435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08AE-17A4-4F63-A020-B2B00C8654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F468-9BC6-4658-B39B-3A1B86A5FED2}" type="datetimeFigureOut">
              <a:rPr lang="ar-SA" smtClean="0"/>
              <a:pPr/>
              <a:t>23/08/1435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08AE-17A4-4F63-A020-B2B00C8654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F468-9BC6-4658-B39B-3A1B86A5FED2}" type="datetimeFigureOut">
              <a:rPr lang="ar-SA" smtClean="0"/>
              <a:pPr/>
              <a:t>23/08/1435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08AE-17A4-4F63-A020-B2B00C8654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F468-9BC6-4658-B39B-3A1B86A5FED2}" type="datetimeFigureOut">
              <a:rPr lang="ar-SA" smtClean="0"/>
              <a:pPr/>
              <a:t>23/08/1435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08AE-17A4-4F63-A020-B2B00C8654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F468-9BC6-4658-B39B-3A1B86A5FED2}" type="datetimeFigureOut">
              <a:rPr lang="ar-SA" smtClean="0"/>
              <a:pPr/>
              <a:t>23/08/1435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08AE-17A4-4F63-A020-B2B00C8654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F468-9BC6-4658-B39B-3A1B86A5FED2}" type="datetimeFigureOut">
              <a:rPr lang="ar-SA" smtClean="0"/>
              <a:pPr/>
              <a:t>23/08/1435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08AE-17A4-4F63-A020-B2B00C8654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F468-9BC6-4658-B39B-3A1B86A5FED2}" type="datetimeFigureOut">
              <a:rPr lang="ar-SA" smtClean="0"/>
              <a:pPr/>
              <a:t>23/08/1435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08AE-17A4-4F63-A020-B2B00C8654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BF468-9BC6-4658-B39B-3A1B86A5FED2}" type="datetimeFigureOut">
              <a:rPr lang="ar-SA" smtClean="0"/>
              <a:pPr/>
              <a:t>23/08/1435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E08AE-17A4-4F63-A020-B2B00C8654C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16824" cy="5112568"/>
          </a:xfrm>
        </p:spPr>
        <p:txBody>
          <a:bodyPr>
            <a:normAutofit/>
          </a:bodyPr>
          <a:lstStyle/>
          <a:p>
            <a:r>
              <a:rPr lang="fa-IR" sz="8000" b="1" dirty="0">
                <a:ln w="17780" cmpd="sng">
                  <a:solidFill>
                    <a:srgbClr val="66FF66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cs typeface="EntezareZohoor 3 **" pitchFamily="2" charset="-78"/>
              </a:rPr>
              <a:t>بسم الله رحمان   الرحیم</a:t>
            </a:r>
            <a:r>
              <a:rPr lang="fa-IR" dirty="0" smtClean="0">
                <a:cs typeface="MRT_AridiKoufi" panose="03020502030600020003" pitchFamily="66" charset="-78"/>
              </a:rPr>
              <a:t/>
            </a:r>
            <a:br>
              <a:rPr lang="fa-IR" dirty="0" smtClean="0">
                <a:cs typeface="MRT_AridiKoufi" panose="03020502030600020003" pitchFamily="66" charset="-78"/>
              </a:rPr>
            </a:br>
            <a:r>
              <a:rPr lang="fa-I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rgbClr val="66FF6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2  Mitra_5 (MRT)" panose="00000700000000000000" pitchFamily="2" charset="-78"/>
              </a:rPr>
              <a:t>گمنامی آرزوی ماست</a:t>
            </a:r>
            <a:r>
              <a:rPr lang="fa-I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2  Mitra_5 (MRT)" panose="00000700000000000000" pitchFamily="2" charset="-78"/>
              </a:rPr>
              <a:t/>
            </a:r>
            <a:br>
              <a:rPr lang="fa-I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2  Mitra_5 (MRT)" panose="00000700000000000000" pitchFamily="2" charset="-78"/>
              </a:rPr>
            </a:br>
            <a:r>
              <a:rPr lang="fa-IR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2  Mitra_5 (MRT)" panose="00000700000000000000" pitchFamily="2" charset="-78"/>
              </a:rPr>
              <a:t>گمنامی آرزوی ماست</a:t>
            </a:r>
            <a:endParaRPr lang="fa-IR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2  Mitra_5 (MRT)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469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980728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ذَاالْحَمْدِ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الثَّناَءِ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ذَاالْفَخْرِ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اْلبَهاَءِِ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صاحب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ستايش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ثناء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داراى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فخر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زيبايى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ذَاالْمَجْدِ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وَ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السَّناَءِِ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ذَاالْعَهْدِ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وَ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الْوَفاَءِ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صاحب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مجد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بزرگى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صاحب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عهد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وفاء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ذَاالْعَفْوِ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الرِّضاَءِِ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ذَاالْمَنِّ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الْعَطاَءِِ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ذَاالْفَصْلِ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الْقَضاَءِ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داراى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گذشت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رضا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دارنده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نعمت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عطاء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در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دست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تو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است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فصل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خصومات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داورى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ذَاالْعِزِّ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الْبَقاَءِِ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ذَاالْجُودِ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السَّخاَءِِ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ذَاال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ْ</a:t>
            </a:r>
            <a:r>
              <a:rPr kumimoji="0" lang="fa-IR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آ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لاَءِ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وَالنَّعْماَءِ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داراى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عزت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پايندگى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صاحب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جود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بخشش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صاحب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دهش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نعمت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5206" y="-24"/>
            <a:ext cx="285752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8</a:t>
            </a:r>
            <a:endParaRPr lang="ar-SA" sz="2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98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692696"/>
            <a:ext cx="74888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عِلْمُهُ سابِقٌ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وَعْدُهُ صادِقٌ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لُطْفُهُ ظاهِرٌ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كه دانش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او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از پيش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كه وعده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اش راست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كه لطفش آشكار است</a:t>
            </a:r>
            <a:r>
              <a:rPr lang="en-US" sz="2600" b="1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اَمْرُهُ غالِبٌ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كِتابُهُ مُحْكَمٌ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قَضا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ئُهُ كائِنٌ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فرمانش بر همه غالب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كتابش محكم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حكم و قضايش حتمى است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b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قُرْآنُهُ مَجيدٌ يا مَنْ مُلْكُهُ قَديمٌ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قرآنش مجيد و گرامى است، اى كه فرمانروائي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 قديم است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فَضْلُهُ عَميمٌ يا مَنْ عَرْشُهُ عَظيمٌ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فضل و بخشش همگانى است، اى كه عرش او عظيم است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99</a:t>
            </a:r>
          </a:p>
        </p:txBody>
      </p:sp>
      <p:sp>
        <p:nvSpPr>
          <p:cNvPr id="3" name="Rectangle 2"/>
          <p:cNvSpPr/>
          <p:nvPr/>
        </p:nvSpPr>
        <p:spPr>
          <a:xfrm>
            <a:off x="785786" y="537929"/>
            <a:ext cx="7572428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لا يَشْغَلُهُ سَمْعٌ عَنْ سَمْعٍ </a:t>
            </a:r>
            <a:r>
              <a:rPr lang="fa-IR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لا يَمْنَعُهُ فِعْلٌ عَنْ فِعْلٍ</a:t>
            </a:r>
            <a:b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سرگرم نكند او را شنيدنى از شنيدنى ديگر</a:t>
            </a:r>
            <a:r>
              <a:rPr lang="fa-IR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بازش ندارد كارى از كارى</a:t>
            </a:r>
            <a:endParaRPr lang="fa-IR" sz="25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10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لا يُلْهيهِ قَوْلٌ عَنْ قَوْلٍ يا مَنْ لا يُغَلِّطُهُ سُؤ الٌ عَنْ سُؤالٍ</a:t>
            </a:r>
            <a:endParaRPr lang="fa-IR" sz="25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3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مشغولش نكند گفتارى از گفتارى دگر</a:t>
            </a:r>
            <a:r>
              <a:rPr lang="fa-IR" sz="23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3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به اشتباهش نيندازد پرسشى از پرسشى</a:t>
            </a:r>
            <a:endParaRPr lang="fa-IR" sz="23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11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لا يَحْجُبُهُ شَىْءٌ عَنْ شَىْءٍ </a:t>
            </a:r>
            <a:r>
              <a:rPr lang="en-US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لا يُبْرِمُهُ اِلْحاحُ الْمُلِحّينَ </a:t>
            </a:r>
            <a:b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حجاب نشود او را چيزى از چيزى</a:t>
            </a: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به ستوهش نياورد پافشارى اصرار ورزان</a:t>
            </a:r>
            <a:endParaRPr lang="fa-IR" sz="24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05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هُوَ غايَةُ مُرادِ الْمُريدينَ</a:t>
            </a:r>
            <a:r>
              <a:rPr lang="fa-IR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هُوَ مُنْتَهى هِمَمِ الْعارِفينَ </a:t>
            </a:r>
            <a:b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او منتهاى مقصود جويندگان است</a:t>
            </a: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او سرحد نهايى وجهه همت عارفان است</a:t>
            </a:r>
            <a:endParaRPr lang="fa-IR" sz="24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05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5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ar-SA" sz="25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هُوَ مُنْتَهى طَلَبِ الطّالِبينَ</a:t>
            </a:r>
            <a:r>
              <a:rPr lang="fa-IR" sz="25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 </a:t>
            </a:r>
            <a:r>
              <a:rPr lang="ar-SA" sz="25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لا يَخْفى عَلَيْهِ ذَرَّةٌ فِى الْعالَمينَ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او آخرين مرحله خواسته خواستاران است</a:t>
            </a:r>
            <a:r>
              <a:rPr lang="fa-IR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بر او ذره، اى در تمام جهانيان پنهان نيست</a:t>
            </a:r>
            <a:endParaRPr lang="en-US" sz="25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578" y="-24"/>
            <a:ext cx="71438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100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007164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حَليماً لا يَعْجَلُ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جَواداً لا يَبْخَلُ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صادِقاً لا يُخْلِفُ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ى بردبارى كه شتاب نكند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بخشنده، اى كه بخل ندارد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راست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وعده، اى كه خلاف وعده نمى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كند 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  </a:t>
            </a:r>
            <a:endParaRPr lang="fa-IR" sz="2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وَهّاباً لا يَمَلُّ يا قاهِراً لا يُغْلَبُ يا عَظيماً لا يُوصَفُ يا عَدْلاً</a:t>
            </a:r>
            <a:r>
              <a:rPr lang="fa-IR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لا يَحيفُ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بخشنده، اى كه خسته نمى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شود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چيره، اى كه شكست نپذيرد، اى بزرگى كه در وصف نگنجد، اى دادگرى كه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حكمش ستم نكند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غَنِيّاً لا يَفْتَقِرُ يا كَبيراً لا يَصْغُرُ يا حافِظاً لا يَغْفُلُ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توانگرى كه درويش نشود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بزرگى كه كوچك نشود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نگهبانى كه غفلت نكند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1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 advClick="0" advTm="1000">
        <p15:prstTrans prst="wind" invX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60840" cy="5112568"/>
          </a:xfrm>
        </p:spPr>
        <p:txBody>
          <a:bodyPr>
            <a:normAutofit/>
          </a:bodyPr>
          <a:lstStyle/>
          <a:p>
            <a:r>
              <a:rPr lang="fa-IR" sz="8000" b="1" dirty="0">
                <a:ln w="17780" cmpd="sng">
                  <a:solidFill>
                    <a:srgbClr val="66FF66"/>
                  </a:solidFill>
                  <a:prstDash val="solid"/>
                  <a:miter lim="800000"/>
                </a:ln>
                <a:solidFill>
                  <a:srgbClr val="66FF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  <a:reflection blurRad="6350" stA="55000" endA="50" endPos="85000" dist="60007" dir="5400000" sy="-100000" algn="bl" rotWithShape="0"/>
                </a:effectLst>
                <a:cs typeface="EntezareZohoor 3 **" pitchFamily="2" charset="-78"/>
              </a:rPr>
              <a:t>اللهم عجل الولیکل فرج</a:t>
            </a:r>
          </a:p>
        </p:txBody>
      </p:sp>
    </p:spTree>
    <p:extLst>
      <p:ext uri="{BB962C8B-B14F-4D97-AF65-F5344CB8AC3E}">
        <p14:creationId xmlns:p14="http://schemas.microsoft.com/office/powerpoint/2010/main" val="2849516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6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6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6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6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6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26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26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26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26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26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26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26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0"/>
                            </p:stCondLst>
                            <p:childTnLst>
                              <p:par>
                                <p:cTn id="82" presetID="26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2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92" presetID="26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26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0" presetID="26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4" presetID="26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8" presetID="26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2" presetID="26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6" presetID="26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0" presetID="26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4" presetID="26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8" presetID="26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2" presetID="26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6" presetID="26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0" presetID="26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2" grpId="8"/>
      <p:bldP spid="2" grpId="9"/>
      <p:bldP spid="2" grpId="10"/>
      <p:bldP spid="2" grpId="11"/>
      <p:bldP spid="2" grpId="12"/>
      <p:bldP spid="2" grpId="13"/>
      <p:bldP spid="2" grpId="14"/>
      <p:bldP spid="2" grpId="15"/>
      <p:bldP spid="2" grpId="16"/>
      <p:bldP spid="2" grpId="17"/>
      <p:bldP spid="2" grpId="18"/>
      <p:bldP spid="2" grpId="19"/>
      <p:bldP spid="2" grpId="20"/>
      <p:bldP spid="2" grpId="21"/>
      <p:bldP spid="2" grpId="22"/>
      <p:bldP spid="2" grpId="23"/>
      <p:bldP spid="2" grpId="24"/>
      <p:bldP spid="2" grpId="25"/>
      <p:bldP spid="2" grpId="26"/>
      <p:bldP spid="2" grpId="27"/>
      <p:bldP spid="2" grpId="28"/>
      <p:bldP spid="2" grpId="29"/>
      <p:bldP spid="2" grpId="30"/>
      <p:bldP spid="2" grpId="31"/>
      <p:bldP spid="2" grpId="32"/>
      <p:bldP spid="2" grpId="33"/>
      <p:bldP spid="2" grpId="3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76" y="1124744"/>
            <a:ext cx="70009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اَللّهُمَّ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اِنّى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اَسْئَلُكَ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بِاسْمِكَ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تو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به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حق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نامت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a-IR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مانِعُ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دافِعُ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رافِعُ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مانع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طرف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بالابرنده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a-IR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صانِعُ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نافِعُ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سامِعُ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سازنده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سود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رسان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شنوا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a-IR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جامِعُ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شافِعُ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واسِعُ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fa-IR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مُوسِعُ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گردآورنده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شفاعت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پذير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فراخ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رحمت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وسع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ت‌بخش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5206" y="-24"/>
            <a:ext cx="285752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/>
              <a:t>9</a:t>
            </a:r>
            <a:endParaRPr lang="ar-SA" sz="2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76" y="1000108"/>
            <a:ext cx="70009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صانِعَ</a:t>
            </a:r>
            <a:r>
              <a:rPr kumimoji="0" lang="en-US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كُلِّ</a:t>
            </a:r>
            <a:r>
              <a:rPr kumimoji="0" lang="en-US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مَصْنُوعٍ</a:t>
            </a:r>
            <a:r>
              <a:rPr kumimoji="0" lang="en-US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خالِقَ</a:t>
            </a:r>
            <a:r>
              <a:rPr kumimoji="0" lang="en-US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كُلِّ</a:t>
            </a:r>
            <a:r>
              <a:rPr kumimoji="0" lang="en-US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مَخْلُوقٍ</a:t>
            </a:r>
            <a:r>
              <a:rPr kumimoji="0" lang="en-US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رازِقَ</a:t>
            </a:r>
            <a:r>
              <a:rPr kumimoji="0" lang="en-US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كُلِّ</a:t>
            </a:r>
            <a:r>
              <a:rPr kumimoji="0" lang="en-US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مَرْزُوقٍ</a:t>
            </a:r>
            <a:r>
              <a:rPr kumimoji="0" lang="en-US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مالِكَ</a:t>
            </a:r>
            <a:r>
              <a:rPr kumimoji="0" lang="en-US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كُلِّ</a:t>
            </a:r>
            <a:r>
              <a:rPr kumimoji="0" lang="en-US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مَمْلُوكٍ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سازنده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ساخته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آفريننده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هرآفريده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روزى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ده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روزى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خور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مالك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مملوك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ياكاشِفَ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مَكْرُوبٍ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fa-IR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فارِجَ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مَهْمُومٍ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راحِمَ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مَرْحُومٍ</a:t>
            </a:r>
            <a:b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غمزداى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غمزده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دلگشاى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اندوهگين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رحمت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بخش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رحمتخواه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ناصِرَ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مَخْذُولٍ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ساتِرَكُلِّ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مَعْيُوبٍ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مَلْجَأَ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مَطْرُودٍ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ياور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ياور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عيب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پوش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معيوب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پناه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آواره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852" y="928670"/>
            <a:ext cx="67151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ar-SA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86" y="836712"/>
            <a:ext cx="75306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عُدَّتى عِنْدَ شِدَّتى يا رَجاَئى عِنْدَ مُصيبَتى يا مُونِسى عِنْدَ وَحْشَتى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ذخيره هنگام سختى من، اى اميد من در برابر پيش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مدهاى ناگوار، اى همدم من هنگام ترس و وحشت 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صاحِبى عِنْدَ غُرْبَتى يا وَلِيّى عِنْدَ نِعْمَتى يا غِياثى عِنْدَ كُرْبَتى يا دَليلى عِنْدَ حَيْرَتى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رفيق من در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غربتم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صاحب اختيار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من در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نعمتم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فريادرس من در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غم و اندوه، اى دليل و راهنمايم هنگام سرگردانى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غَناَئى عِنْدَ افْتِقارى يا مَلْجَ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ئي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عِنْدَ اضْطِرارى يا مُعينى عِنْدَ مَفْزَعى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توانگرى من هنگام ندارى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پناه من هنگام درماندگى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كمك كارم در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بيچارگى و پريشانى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12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928670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ياعَلاّمَ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الْغُيُوبِ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غَفّارَ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الذُّنُوبِ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سَتّارَ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الْعُيُوبِ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بخوبى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داناى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ناديدنى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بسيارآمرزنده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گناهان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پرده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پوش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عيوب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بندگان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ياكاشِفَ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الْكُرُوب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مُقَلِّبَ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الْقُلُوبِ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ياطَبيبَ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الْقُلُوبِ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غمزداى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غم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گرداننده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دل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طبيب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دل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مُنَوِّرَ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الْقُلُوبِ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اَنيسَ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الْقُلُوبِ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نوربخش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دل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همدم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دل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endParaRPr lang="fa-IR" sz="2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مُفَرِّجَ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الْهُمُومِ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مُنَفِّسَ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الْغُمُومِ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زداينده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اندوه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	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غم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‌گش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غم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13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052736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اَللّهُمَّ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اِنّى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اَسْئَلُكَ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بِاْسمِكَ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حق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نامت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جَليلُ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جَميلُ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وَكيلُ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كَفيلُ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بزرگوار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زيبا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كارگزار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عهده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دار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دَليلُ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قَبيلُ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مُديلُ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راهنما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پذيرنده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دول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دهنده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600" b="1" dirty="0" smtClean="0">
              <a:solidFill>
                <a:srgbClr val="990099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مُنيلُ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مُقيلُ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مُحيلُ</a:t>
            </a:r>
            <a:r>
              <a:rPr lang="ar-SA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عطابخشنده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درگذرنده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نير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وده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14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150040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يادَليلَ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الْمُتَحَيِّرينَ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غِياثَ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الْمُسْتَغيثينَ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صَريخَ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الْمُسْتَصْرِخينَ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راهنماى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سرگردانان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فريادرس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فرياد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دادرس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دادخواهان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جارَ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الْمُسْتَجيرينَ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اَمانَ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الْخائِفينَ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عَوْنَ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الْمُؤْمِنينَ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پناه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پناه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جويان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امان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بخش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ترسناكان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كمك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مؤمنان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راحِمَ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الْمَساكينَ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مَلْجَ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أ 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الْعاصينَ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غافِرَ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الْمُذْنِبينَ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رحم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مسكينان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پناه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عاصيان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آمرزنده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گناهكاران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مُجيبَ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دَعْوَةِ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الْمُضْطَرّينَ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اجابت‌كننده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دعاى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درماندگان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15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24" y="655523"/>
            <a:ext cx="74295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ذَا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الْجُودِ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الاِْحْسانِ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ذَاالْفَضْلِ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الاِْمْتِنانِ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داراى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بخشندگى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احسان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صاحب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فضل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نعمت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ذَا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الاْمْنِ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الاْمانِ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ذَا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الْقُدْسِ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السُّبْحانِ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ذَا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الْحِكْمَة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ِوَالْبَيانِ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مايه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امن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امان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داراى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پاكى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پاكيزگى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صاحب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فرزانگى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بيان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ذَا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الرَّحْمَةِ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الرِّضْوانِ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ذَاالْحُجَّةِ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الْبُرْهانِ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ذَا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الْعَظَمَةِ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السُّلْطانِ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صاحب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رحمت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خوشنودى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داراى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حجت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دليل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برهان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خداوند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عظمت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سلطنت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ذَا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الرَّ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أ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ْفَةِ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الْمُسْتَعانِ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ذَا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العَفْوِ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الْغُفْرانِ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دارنده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رافت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ياور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بندگان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صاحب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بخشندگى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آمرزش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16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786" y="635573"/>
            <a:ext cx="75724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رَبُّ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شَىْءٍ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شَىْءٍ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خالِقُ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شَىْءٍ</a:t>
            </a:r>
            <a:endParaRPr lang="ar-SA" sz="2600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پروردگار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چيز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معبود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چيز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آفريننده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چيز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است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صانِعُ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كُلِّ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شَىْءٍ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قَبْلَ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كُلِّ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شَىْءٍ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بَعْدَ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كُلِّ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شَىْءٍ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سازنده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چيز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پيش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چيز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بوده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پس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چيز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بود</a:t>
            </a: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فَوْقَ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شَىْءٍ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عالِمٌ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بِكُلِّ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شَىْءٍ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برتر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ازهر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چيز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چيز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دانا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است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قادِرٌ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عَلى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كُلِّ شَىْءٍ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يَبْقى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يَفْنى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كُلُّ شَىْءٍ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به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هر چيزى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توانا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است،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تنها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مي‌ماند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هر چيز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ديگر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فانى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گردد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17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285860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اَللّهُمَّ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اِنّى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اَسْئَلُكَ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بِاسْمِكَ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ي‌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بحق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نامت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مُؤْمِنُ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مُهَيْمِنُ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مُكَوِّنُ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مُلَقِّنُ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مُبَيِّنُ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امانده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مسلط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چيز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وجود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آرنده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ياد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دهنده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آشكاركننده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600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مُهَوِّنُ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مُمَكِّنُ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مُزَيِّنُ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مُعْلِنُ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مُقَسِّمُ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آسان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امكانده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دركارها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زيور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بخش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آشكار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تقسيم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Tehran" pitchFamily="2" charset="-78"/>
              </a:rPr>
              <a:t>بسم الله الرحمن الرحيم</a:t>
            </a:r>
          </a:p>
          <a:p>
            <a:pPr algn="ctr"/>
            <a:r>
              <a:rPr lang="fa-I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Karim" pitchFamily="2" charset="-78"/>
              </a:rPr>
              <a:t>به نام خداوند بخشنده مهربان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cs typeface="B Karim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18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24" y="785795"/>
            <a:ext cx="7429552" cy="495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فى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مُلْكِهِ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مُقيمٌ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فى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سُلْطانِهِ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قَديمٌ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فرمانروايى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پا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برجا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سلطنت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پادشاهي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قديم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ديرينه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است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هُو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فى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جَلالِهِ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عَظيمٌ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عَلى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عِبادِهِ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رَحيمٌ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جلالت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شوكت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بزرگى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بندگان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خويش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مهربانى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بِكُلِّ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شَىْءٍ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عَليمٌ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بِمَنْ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عَصاهُ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حَليمٌ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چيز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دانايى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نسبت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نافرمان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بردبارى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بِمَنْ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رَجاهُ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كَريمٌ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فى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صُنْعِهِ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حَكيمٌ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اميدوار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بخشنده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بزرگوارى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آفرينش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ساختنت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فرزانه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‌اى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فى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حِكْمَتِهِ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لَطيفٌ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فى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لُطْفِهِ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قَديمٌ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در</a:t>
            </a:r>
            <a:r>
              <a:rPr lang="en-US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عين</a:t>
            </a:r>
            <a:r>
              <a:rPr lang="en-US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فرزانگى</a:t>
            </a:r>
            <a:r>
              <a:rPr lang="en-US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مهربانى</a:t>
            </a:r>
            <a:r>
              <a:rPr lang="fa-IR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در</a:t>
            </a:r>
            <a:r>
              <a:rPr lang="en-US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لطف</a:t>
            </a:r>
            <a:r>
              <a:rPr lang="en-US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خود</a:t>
            </a:r>
            <a:r>
              <a:rPr lang="en-US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ديرينه</a:t>
            </a:r>
            <a:r>
              <a:rPr lang="fa-IR" sz="2600" spc="-15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‌اى</a:t>
            </a:r>
            <a:endParaRPr lang="en-US" sz="2600" b="1" spc="-150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19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24" y="706045"/>
            <a:ext cx="750099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لايُرْجى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اِلا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ّفَضْلُهُ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لايُسْئَلُ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اِلاّ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عَفْوُهُ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لايُنْظَر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ُاِل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ابِرُّهُ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اميدى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نيست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جز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نيكى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درخواست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نشود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جز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گذشتش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چش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داشتى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نيست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جز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نيكى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endParaRPr lang="en-US" sz="10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1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1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لايُخافُ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عَدْلُهُ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يَدُومُ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مُلْكُهُ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سُلْطانَ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اسُلْطانُهُ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ی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ترسى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نيست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جز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عدل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جاويد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ماند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جز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فرمانروايى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ملك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سلطنت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قدرتى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نيست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جز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سلطنت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او</a:t>
            </a:r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1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1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وَسِعَتْ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شَىْءٍ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رَحْمَتُهُ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سَبَقَتْ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رَحْمَتُهُ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غَضَبَهُ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رحمتش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همه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چيز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را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فرا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گرفته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رحمتش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خشمش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پيشى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جسته</a:t>
            </a:r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1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1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اَحاطَ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بِكُلِّ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شَىْءٍ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عِلْمُهُ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لَيْسَ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اَحَدٌ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مِثْلَهُ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علمش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همه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چيز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احاطه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گشته،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مانندش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هيچكس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نخواهد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بود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20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24" y="1023694"/>
            <a:ext cx="750099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فارِجَ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الْهَمِّ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كاشِفَ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الْغَمِّ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غافِرَ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الذَّنْبِ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دلگشاى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اندوه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غمزداى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آمرزنده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گناه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قابِلَ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التَّوْبِ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خالِقَ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الْخَلْقِ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صادِقَ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الْوَعْد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ِ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توبه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پذير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آفريننده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وعده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مُوفِىَ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الْعَهْدِ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ی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عالِمَ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السّرِّ</a:t>
            </a:r>
            <a:endParaRPr lang="fa-IR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وفادار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پيمان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داناى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اسرار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نهان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فالِقَ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الْحَبِّ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رازِقَ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ْ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نامِ</a:t>
            </a:r>
            <a:endParaRPr lang="fa-IR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شكافنده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دانه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روز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ي‌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بندگان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21</a:t>
            </a:r>
          </a:p>
        </p:txBody>
      </p:sp>
      <p:sp>
        <p:nvSpPr>
          <p:cNvPr id="3" name="Rectangle 2"/>
          <p:cNvSpPr/>
          <p:nvPr/>
        </p:nvSpPr>
        <p:spPr>
          <a:xfrm>
            <a:off x="928662" y="571480"/>
            <a:ext cx="73581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1023694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اَللّهُمَّ اِنّى اَسْئَلُكَ بِاسْمِكَ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 از تو خواهم به حق نامت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عَلِىُّ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وَفِىُّ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غَنِىُّ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والا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با وفا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توانگر </a:t>
            </a:r>
            <a:r>
              <a:rPr lang="ar-SA" sz="2600" dirty="0" smtClean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/>
            </a:r>
            <a:br>
              <a:rPr lang="ar-SA" sz="2600" dirty="0" smtClean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</a:br>
            <a:endParaRPr lang="fa-IR" sz="2600" dirty="0" smtClean="0"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مَلِىُّ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حَفِىُّ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رَضِىُّ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endParaRPr lang="fa-IR" sz="2600" dirty="0" smtClean="0"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بى نياز مطلق، اى مهربان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پسنديده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زَكِىُّ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بَدِىُّ يا قَوِىُّ يا وَلِىُّ</a:t>
            </a:r>
            <a:endParaRPr lang="en-US" sz="2600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پاكيزه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پديدآ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و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رنده، اى نيرومند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سرپرست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22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24" y="1071546"/>
            <a:ext cx="735811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اَظْهَرَ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الْجَميل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َيا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سَتَرَ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الْقَبيحَ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لَمْ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يُؤاخِذْ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بِالْجَريرَةِ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كار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نيك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را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آشكار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كار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زشت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را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پنهان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كسى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را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گناه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نگيرى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لَمْ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يَهْتِكِ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السِّتْرَ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عَظيمَ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الْعَفْوِ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حَسَنَ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التَّجاوُزِ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ی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واسِعَ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الْمَغْفِرَةِ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اسرار كسي فاش نكنی،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بزرگ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گذشت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‌كننده،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نيكو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درگذر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با وسعت آمرزنده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ar-SA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باسِطَ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الْيَدَيْنِ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بِالرَّحْمَةِ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صاحِبَ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نَجْوى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مُنْتَهى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شَكْوى</a:t>
            </a:r>
            <a:endParaRPr lang="fa-IR" sz="2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گشاده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دست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رحمت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مطلع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سخن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سرى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راز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منتهاى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شكايت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23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726951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ياذَاالنِّعْمَةِالسّابِغَةِ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ياذَاالرَّحْمَةِالْواسِعَةِ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صاحب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نعمت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فراوان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داراى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رحمت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پهناور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ياذَاالْمِنَّةِالسّابِقَةِ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	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ياذَاالْحِكْمَةِالْبالِغَةِ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داراى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حكمت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رسا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صاحب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احسان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پيشين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ياذَاالْقُدْرَةِالْكامِلَةِ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	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ياذَاالْحُجَّةِالْقاطِعَةِ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داراى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نيروى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كامل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صاحب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برهان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دليل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قاطع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برنده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80008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1600" b="1" dirty="0" smtClean="0">
                <a:solidFill>
                  <a:srgbClr val="80008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ياذَاالْكَرامَةِالظّاهِرَةِ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ياذَاالْعِزَّةِالدّائِمَةِ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صاحب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بزرگوارى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هويدا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صاحب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عزت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جاويدان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ياذَاالْقُوَّةِالْمَتينَةِ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ياذَاالْعَظَمَةِالْمَنيعَةِ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صاحب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نيروى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محكم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داراى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عظمت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ارجمند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24</a:t>
            </a:r>
          </a:p>
        </p:txBody>
      </p:sp>
      <p:sp>
        <p:nvSpPr>
          <p:cNvPr id="3" name="Rectangle 2"/>
          <p:cNvSpPr/>
          <p:nvPr/>
        </p:nvSpPr>
        <p:spPr>
          <a:xfrm>
            <a:off x="785786" y="1268760"/>
            <a:ext cx="75306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بَديعَ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السَّمواتِ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جاعِلَ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الظُّلُماتِ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راحِمَ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الْعَبَراتِ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پديد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ور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آسمان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قراردهنده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تاريكي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ترحم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اشك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ديده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مُقيلَ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الْعَثَراتِ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ساتِرَ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الْعَوْراتِ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مُحْيِىَ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الاْمْواتِ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مُنْزِلَ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الاْياتِ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درگذرنده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لغزش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پرده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‌پ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وش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عيب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زنده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مردگان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فروفرستنده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آيات</a:t>
            </a:r>
            <a:endParaRPr lang="fa-IR" sz="2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مُضَعِّفَ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الْحَسَناتِ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ماحِىَ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السَّيِّئاتِ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شَديدَ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النَّقِماتِ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چندان‌کننده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حسنات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محوكننده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بدي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سخت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گيرنده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انتقام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25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1095702"/>
            <a:ext cx="75608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اَللّهُمَّ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اِنّى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اَسْئَلُكَ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بِاسْمِكَ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حق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نامت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600" dirty="0" smtClean="0">
              <a:latin typeface="Arial" pitchFamily="34" charset="0"/>
              <a:cs typeface="Arial" pitchFamily="34" charset="0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مُصَوِّرُ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مُقَدِّرُ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مُدَبِّرُ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صورت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آفرين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اندازه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گير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تدبيركننده</a:t>
            </a:r>
            <a:r>
              <a:rPr lang="en-US" sz="2600" b="1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مُطَهِّرُ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مُنَوِّرُ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مُيَسِّرُ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پاك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روشنى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بخش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آسان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كننده</a:t>
            </a:r>
            <a:endParaRPr lang="fa-IR" sz="2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مُبَشِّرُ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مُنْذِرُ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مُقَدِّمُ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مُؤَخِّرُ</a:t>
            </a:r>
            <a:r>
              <a:rPr lang="en-US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مژده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بيم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پيش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انداز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پس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انداز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26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1050084"/>
            <a:ext cx="76328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يارَبَّ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الْبَيْتِ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الْحَرامِ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رَبَّ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الشَّهْرِ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الْحَرامِ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رَبَّ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الْبَلَدِ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الْحَرامِ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پروردگار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خانه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محترم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پروردگار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ماه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حرام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پروردگار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شهر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محترم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يارَبَّ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الرُّكْنِ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الْمَقامِ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رَبَّ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الْمَشْعَرِ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الْحَرامِ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رَبَّ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الْمَسْجِدِ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الْحَرامِ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پروردگار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ركن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مقام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پروردگار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مشعر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الحرام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پروردگار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مسجد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الحرام</a:t>
            </a:r>
            <a:endParaRPr lang="fa-IR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رَبَّ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الْحِلِّ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الْحَرامِ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رَبَّ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النُّورِ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الظَّلامِ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پروردگار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قسمت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حل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حرم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پروردگار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روشنى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تاريكى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رَبَّ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التَّحِيَّةِ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السَّلامِ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رَبَّ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الْقُدْرَةِ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فِى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ْ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نامِ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پروردگار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تحيت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درود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پروردگار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نيرو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خلق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27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1124744"/>
            <a:ext cx="76328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اَحْكَمَ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الْحاكِمينَ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اَعْدَلَ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الْعادِلينَ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داورترين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داوران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دادرس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ترين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دادگران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اَصْدَقَ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الصّادِقينَ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اَطْهَرَ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الطّاهِرينَ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اَحْسَنَ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الْخالِقينَ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راستگوترين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راستگويان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پاكيزه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ترين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پاكان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بهترين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آفرينندگان</a:t>
            </a:r>
            <a:endParaRPr lang="en-US" sz="2600" b="1" dirty="0" smtClean="0">
              <a:solidFill>
                <a:srgbClr val="80008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اَسْرَعَ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الْحاسِبينَ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اَسْمَعَ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السّامِعينَ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اَبْصَرَ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النّاظِرينَ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سريعترين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حسابرسان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شنواترين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شنوايان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بيناترين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بينندگان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اَشْفَعَ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الشّافِعين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َيا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اَكْرَمَ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الاْكْرَمينَ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بهترين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شفيعان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بزرگوارترين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كريمان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15206" y="-24"/>
            <a:ext cx="285752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1</a:t>
            </a:r>
            <a:endParaRPr lang="ar-SA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052736"/>
            <a:ext cx="7560840" cy="44935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اَللّهُمَّ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اِنّى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اَسْئَلُكَ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بِاسْمِكَ</a:t>
            </a: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تو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مى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به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حق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نامت</a:t>
            </a:r>
            <a:endParaRPr kumimoji="0" lang="en-US" sz="2600" i="0" u="none" strike="noStrike" cap="none" normalizeH="0" baseline="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600" b="1" i="0" u="none" strike="noStrike" cap="none" normalizeH="0" baseline="0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يااَللّه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ُيا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رَحْمنُ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رَحيمُ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ياكَريمُ</a:t>
            </a:r>
            <a:endParaRPr kumimoji="0" lang="en-US" sz="2600" b="1" i="0" u="none" strike="noStrike" cap="none" normalizeH="0" baseline="0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بخشاينده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مهربان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بزرگوار</a:t>
            </a:r>
            <a:endParaRPr kumimoji="0" lang="en-US" sz="2600" i="0" u="none" strike="noStrike" cap="none" normalizeH="0" baseline="0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600" b="1" i="0" u="none" strike="noStrike" cap="none" normalizeH="0" baseline="0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يامُقيمُ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ياعَظيمُ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قَديمُ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عَليمُ</a:t>
            </a:r>
            <a:endParaRPr kumimoji="0" lang="en-US" sz="2600" b="1" i="0" u="none" strike="noStrike" cap="none" normalizeH="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برپا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دارنده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بزرگ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قديم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دانا</a:t>
            </a:r>
            <a:endParaRPr kumimoji="0" lang="en-US" sz="2600" i="0" u="none" strike="noStrike" cap="none" normalizeH="0" baseline="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600" b="1" i="0" u="none" strike="noStrike" cap="none" normalizeH="0" baseline="0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ياحَليمُ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ياحَكيمُ</a:t>
            </a:r>
            <a:endParaRPr kumimoji="0" lang="fa-IR" sz="2600" b="1" i="0" u="none" strike="noStrike" cap="none" normalizeH="0" baseline="0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بردبار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فرزانه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28</a:t>
            </a:r>
          </a:p>
        </p:txBody>
      </p:sp>
      <p:sp>
        <p:nvSpPr>
          <p:cNvPr id="3" name="Rectangle 2"/>
          <p:cNvSpPr/>
          <p:nvPr/>
        </p:nvSpPr>
        <p:spPr>
          <a:xfrm>
            <a:off x="714348" y="620688"/>
            <a:ext cx="76740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عِمادَ مَنْ لا عِمادَ لَهُ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سَنَدَ مَنْ لا سَنَدَ لَهُ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پشتيبان كسى كه پشتيبان ندارد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پشتوانه آن كس كه پشتوانه ندارد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80008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ar-SA" sz="2600" b="1" dirty="0" smtClean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/>
            </a:r>
            <a:br>
              <a:rPr lang="ar-SA" sz="2600" b="1" dirty="0" smtClean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ذُخْرَ مَنْ لا ذُخْرَ لَهُ يا حِرْزَ مَنْ لا حِرْزَ لَهُ </a:t>
            </a:r>
            <a:endParaRPr lang="fa-IR" sz="2600" b="1" dirty="0" smtClean="0"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ذخيره آن كس كه ذخيره ندارد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پناه آن كس كه پناهى ندارد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600" b="1" dirty="0" smtClean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غِياثَ مَنْ لا غِياثَ لَهُ يا فَخْرَ مَنْ لا فَخْرَ لَه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ُ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عِزَّ مَنْ لا عِزَّ لَهُ 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فريادرس آن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كس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ي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فريادرس ندارد، اى افتخار آن كس كه مايه افتخارى ندارد، اى عزت آن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كس كه عزتى ندارد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مُعينَ مَنْ لا مُعينَ لَهُ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اَنيسَ مَنْ لا اَنيسَ لَهُ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اَمانَ مَنْ لا اَمانَ لَهُ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كمك آن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كس كه كمكى ندارد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همدم آن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كس كه همدمى ندارد، اى امان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بخش آن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كس كه امانى ندارد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600" b="1" dirty="0" smtClean="0">
              <a:solidFill>
                <a:srgbClr val="800080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095702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اَللّهُمَّ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اِنّى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اَسْئَلُكَ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بِاسْمِكَ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حق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نامت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عاصِمُ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قائِمُ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د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َئِمُ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نگهدار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پابرجا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جاويدان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راحِمُ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سالِمُ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حاكِمُ</a:t>
            </a:r>
            <a:endParaRPr lang="fa-IR" sz="2600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رحم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سلامت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بخش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حاكم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/>
            </a:r>
            <a:br>
              <a:rPr lang="ar-SA" sz="2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عالِمُ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قاسِمُ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قابِضُ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باسِطُ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دانا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تقسيم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تنگ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گير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گشايش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بخش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29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778449"/>
            <a:ext cx="74888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عاصِمَ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اسْتَعْصَمَهُ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راحِمَ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اسْتَرْحَمَهُ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غافِرَ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اسْتَغْفَرَهُ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نگهدار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كسى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از او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نگهداري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رحم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كسى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از او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ترحم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آمرزنده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كسى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آمرزش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مي‌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خواهد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/>
            </a:r>
            <a:br>
              <a:rPr lang="ar-SA" sz="2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ناصِرَ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اسْتَنْصَرَهُ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ياحافِظَ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اسْتَحْفَظَهُ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مُكْرِمَ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اسْتَكْرَمَهُ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ياور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كسى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يارى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طلبد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نگهدار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كسى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نگهدارى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اكرام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كسى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بزرگوارى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خواهد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مُرْشِدَ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اسْتَرْشَدَهُ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صَريخَ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اسْتَصْرَخَهُ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راهنماى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كسى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رهجويد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دادرس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كسى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دادرسى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خواهد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مُعين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َمَنِ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اسْتَعانَهُ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مُغيثَ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اسْتَغاثَهُ</a:t>
            </a:r>
            <a:endParaRPr lang="fa-IR" sz="2600" dirty="0" smtClean="0">
              <a:solidFill>
                <a:srgbClr val="0000FF"/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كمك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كسى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از او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كمك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فريادرس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كسى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از او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فريادرسي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خواند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30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31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24" y="692696"/>
            <a:ext cx="750099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عَزيزاً لا يُضامُ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لَطيفاً لا يُرامُ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قَيُّوماً لا يَنامُ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عزيزى كه ذلت نپذيرد، اى لطيفى كه دست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انداز كسى واقع نگردد، اى پاينده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‌اي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خواب ندارد</a:t>
            </a:r>
            <a:endParaRPr lang="en-US" sz="2600" b="1" dirty="0" smtClean="0">
              <a:solidFill>
                <a:srgbClr val="80008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/>
            </a:r>
            <a:br>
              <a:rPr lang="ar-SA" sz="2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دائِماً لا يَفُوتُ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حَيّاً لا يَمُوتُ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جاويدانى كه از دست نرود</a:t>
            </a:r>
            <a:r>
              <a:rPr lang="fa-IR" sz="2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،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زنده، اى كه نميرد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مَلِكاً لا يَزُولُ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باقِياً لا يَفْنى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پادشاهى كه سلطنتش زوال ندارد</a:t>
            </a:r>
            <a:r>
              <a:rPr lang="fa-IR" sz="2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،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ماندگارى كه نيستى ندارد</a:t>
            </a:r>
            <a:endParaRPr lang="fa-IR" sz="2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عالِماً لا يَجْهَلُ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صَمَداً لا يُطْعَمُ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قَوِيّاً لا يَضْعُفُ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دانايى كه نادانى ندارد، اى بى نيازى كه خوراك نخواهد، اى نيرومندى كه سستى نپذيرد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32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1095702"/>
            <a:ext cx="75608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َللّهُمَّ اِنّى اَسْئَلُكَ بِاسْمِكَ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 از تو 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 به حق نامت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اَحَدُ يا واحِدُ يا شاهِدُ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يكتا، اى يگانه، اى گواه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 </a:t>
            </a: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ماجِدُ يا حامِدُ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راشِدُ </a:t>
            </a:r>
            <a:endParaRPr lang="fa-IR" sz="2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بزرگوار، اى ستوده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هنما 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</a:b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باعِثُ يا وارِثُ يا ضا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رُّ يا نافِعُ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b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</a:b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برانگيزنده، اى ارث برنده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زيان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بخش، اى سودرسان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33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24" y="980728"/>
            <a:ext cx="75009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اَعْظَمَ مِنْ كُلِّ عَظيمٍ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اَكْرَمَ مِنْ كُلِّ كَريمٍ يا اَرْحَمَ مِنْ كُلِّ رَحيمٍ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بزرگتر از هر بزرگى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بزرگوارتر از هر بزرگوارى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مهربان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تر از هر مهربانى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اَعْلَمَ مِنْ كُلِّ عَليمٍ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اَحْكَمَ مِنْ كُلِّ حَكيمٍ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داناتر از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هر دانا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فرزانه تر از هر فرزانه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اَقْدَمَ مِنْ كُلِّ قَديمٍ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اَكْبَرَ مِنْ كُلِّ كَبيرٍ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جلوتر از هر قديمى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بزرگتر از هر بزرگ</a:t>
            </a:r>
            <a:endParaRPr lang="fa-IR" sz="2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2600" b="1" dirty="0" smtClean="0">
                <a:solidFill>
                  <a:srgbClr val="80008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اَلْطَفَ مِنْ كُلِّ لَطيفٍ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اَجَلَّ مِن كُلِّ جَليلٍ يا اَعَزَّ مِنْ كُلِّ عَزيزٍ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با لطف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تر از هر لطف دارى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والاتر از هر والايى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عزيزتر از هر عزيزى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34</a:t>
            </a:r>
          </a:p>
        </p:txBody>
      </p:sp>
      <p:sp>
        <p:nvSpPr>
          <p:cNvPr id="3" name="Rectangle 2"/>
          <p:cNvSpPr/>
          <p:nvPr/>
        </p:nvSpPr>
        <p:spPr>
          <a:xfrm>
            <a:off x="785786" y="1571612"/>
            <a:ext cx="75009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كَريمَ الصَّفْحِ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عَظيمَ الْمَنِّ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كَثيرَ الْخَيْرِ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قَديمَ الْفَضْلِ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بزرگوار چشم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پوش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بزرگ نعمت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بخش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پر خير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ديرينه بخشش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600" b="1" dirty="0" smtClean="0">
                <a:solidFill>
                  <a:srgbClr val="80008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داَئِمَ اللُّطْفِ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لَطيفَ الصُّنْعِ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مُنَفِّسَ الْكَرْبِ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جاويد لطف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دقيق صنعت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زداينده اندوه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600" b="1" dirty="0" smtClean="0">
                <a:solidFill>
                  <a:srgbClr val="80008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fa-IR" sz="2600" b="1" dirty="0" smtClean="0">
              <a:solidFill>
                <a:srgbClr val="80008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كاشِفَ الضُّرِّ يا مالِكَ الْمُلْكِ يا قاضِىَ الْحَقِّ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en-US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برطرف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 گرفتارى، اى فرمانرواى عالم هستى، اى حاكم بر حق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en-US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ar-SA" sz="2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35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24" y="767601"/>
            <a:ext cx="74295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هُوَ فى عَهْدِهِ وَفِىُّ يا مَنْ هُوَ فى وَفاَئِهِ قَوِىُّ يا مَنْ هُوَ فى قُوَّتِهِ عَلِىُّ </a:t>
            </a:r>
            <a:endParaRPr lang="ar-SA" sz="2600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در پيمانش وفادار، اى كه در وفا كردن به پيمانش نيرومند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در نيرومندي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ش بلند مرتبه است</a:t>
            </a:r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10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هُوَ فى عُلُوِّهِ قَريبٌ يا مَنْ هُوَ فى قُرْبِهِ لَطيفٌ يا مَنْ هُوَ فى لُطْفِهِ شَريفٌ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در عين بلند مرتبه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نزديك است، اى كه در عين نزديكى دقيق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در عين دقت بزرگوار است </a:t>
            </a:r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هُوَ فى شَرَفِهِ عَزيزٌ يا مَنْ هُوَ فى عِزِّهِ عَظيمٌ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در عين بزرگوارى با عزت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در عين عزت با عظمت است </a:t>
            </a:r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80008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هُوَ فى عَظَمَتِهِ مَجيدٌ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هُوَ فى مَجْدِهِ حَميدٌ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در عين عظمتش برجسته است، اى كه در عين برجستگى ستوده است 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36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052736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اَللّهُمَّ اِنّى اَسْئَلُكَ بِاسْمِكَ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 از تو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مي‌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 به حق نامت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كافى يا شافى يا وافى يا مُعافى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كفايت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شفادهنده، اى وفادار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تندرستى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بخش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هادى يا داعى يا قاضى يا راضى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هنما، اى خواننده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داور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راضى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عالى يا باقى</a:t>
            </a: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والا مرتبه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‌اي جاودان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37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24" y="620688"/>
            <a:ext cx="74295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كُلُّ شَىْءٍ خاضِعٌ لَهُ </a:t>
            </a:r>
            <a:r>
              <a:rPr lang="fa-IR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كُلُّ شَىْءٍ خاشِعٌ لَهُ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هر چيز در برابرش سر تعظيم فرود آورد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هر چيز در برابرش رام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گشته 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كُلُّ شَىْءٍ كائِنٌ لَهُ</a:t>
            </a:r>
            <a:r>
              <a:rPr lang="fa-IR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كُلُّ شَىْءٍ مَوْجُودٌ بِهِ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هر چه در عالم موجود است از آن اوست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هر چه هست بوجود او موجود است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500" b="1" dirty="0" smtClean="0">
                <a:solidFill>
                  <a:srgbClr val="80008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كُلُّ شَىْءٍ مُنيبٌ اِلَيْهِ</a:t>
            </a:r>
            <a:r>
              <a:rPr lang="fa-IR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كُلُّ شَىْءٍ خاَئِفٌ مِنْهُ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هر چيزى بسوى او بازگردد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هر چيزى از او انديشه دارد</a:t>
            </a:r>
            <a:endParaRPr lang="en-US" sz="10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endParaRPr lang="fa-IR" sz="10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4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كُلُّ شَىْءٍ قاَئِمٌ بِهِ </a:t>
            </a:r>
            <a:r>
              <a:rPr lang="fa-IR" sz="24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4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كُلُّ شَىْءٍ صاَئِرٌ اِلَيْهِ </a:t>
            </a:r>
            <a:br>
              <a:rPr lang="ar-SA" sz="24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كه هر چيزى به او پايدار است</a:t>
            </a: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هر چيزى بسوى او برگردد</a:t>
            </a:r>
            <a:r>
              <a:rPr lang="ar-SA" sz="24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endParaRPr lang="en-US" sz="1000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100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/>
            </a:r>
            <a:br>
              <a:rPr lang="ar-SA" sz="100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r>
              <a:rPr lang="en-US" sz="25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كُلُّ شَىْءٍ يُسَبِّحُ بِحَمْدِهِ يا مَنْ كُلُّ شَىْءٍ هالِكٌ اِل</a:t>
            </a:r>
            <a:r>
              <a:rPr lang="fa-IR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 وَجْهَهُ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هر چيز به ستايش او تسبيح گويد، اى كه هر چيز نابود شود جز ذات او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07164"/>
            <a:ext cx="7488832" cy="44935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ياسَيِّدَ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السّاداتِ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يامُجيبَ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الدَّعَواتِ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آقاى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آقايان</a:t>
            </a:r>
            <a:r>
              <a:rPr kumimoji="0" lang="fa-IR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اجابت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دعاها</a:t>
            </a:r>
            <a:endParaRPr kumimoji="0" lang="en-US" sz="26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يارافِعَ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الدَّرَجاتِ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ياوَلِىّ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َالْحَسَناتِ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بالابرنده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مرتبه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r>
              <a:rPr kumimoji="0" lang="fa-IR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صاحب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هرنيكى</a:t>
            </a:r>
            <a:endParaRPr kumimoji="0" lang="en-US" sz="26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ياغافِرَ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الْخَطيئاَتِ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يامُعْطِى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الْمَسْئَلاتِ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ياقابِلَ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التَّوْباتِ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آمرزنده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گناهان</a:t>
            </a:r>
            <a:r>
              <a:rPr kumimoji="0" lang="fa-IR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دهنده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خواسته</a:t>
            </a:r>
            <a:r>
              <a:rPr kumimoji="0" lang="fa-IR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r>
              <a:rPr kumimoji="0" lang="fa-IR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پذيرنده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توبه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‌ه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</a:t>
            </a:r>
            <a:endParaRPr kumimoji="0" lang="en-US" sz="26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ياسامِعَ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الاْصْواتِ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ياعالِمَ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الْخَفِيّاتِ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يادافِعَ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الْبَلِيّاتِ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شنونده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صداها</a:t>
            </a:r>
            <a:r>
              <a:rPr kumimoji="0" lang="fa-IR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داناى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اسرار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پنهانى</a:t>
            </a:r>
            <a:r>
              <a:rPr kumimoji="0" lang="fa-IR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برطرف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بلاها</a:t>
            </a:r>
            <a:endParaRPr kumimoji="0" lang="en-US" sz="26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5206" y="-24"/>
            <a:ext cx="285752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/>
              <a:t>2</a:t>
            </a:r>
            <a:endParaRPr lang="ar-SA" sz="2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38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24" y="548680"/>
            <a:ext cx="74295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لا مَفَرَّ 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 اِلَيْهِ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لا مَفْزَعَ 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 اِلَيْهِ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گريزگاهى نيست جز بسوى او، اى كه پناهگاهى نيست جز بسوى او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لا مَقْصَدَ 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ّا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اِلَيْهِ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لا مَنْجا مِنْهُ 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 اِلَيْهِ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endParaRPr lang="en-US" sz="2600" b="1" dirty="0" smtClean="0"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مقصدى نيست جز درگاهش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راه نجاتى از او نيست جز خود او 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لا يُرْغَبُ 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 اِلَيْهِ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لا حَوْلَ وَلا قُوَّةَ 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 بِهِ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رغبت و اشتياقى نباشد جز به درگاه او، اى كه جنبش و نيرويى نيست مگر بوسيله او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لا يُسْتَعانُ 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 بِهِ يا مَنْ لا يُتَوَكَّلُ 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 عَلَيْهِ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كمك نجوي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 جز به 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توكل نشود جز بر او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لا يُرْجى 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 هُوَ يا مَنْ لا يُعْبَدُ 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 هُوَ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اميدوار نتوان بود جز به او، اى كه پرستش نشود جز او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39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24" y="935726"/>
            <a:ext cx="74295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خَيْرَ الْمَرْهُوبينَ يا خَيْرَ الْمَرْغُوبينَ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بهترين كسى كه خلق از او ترسند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بهترين مايه شوق و آرزو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ياخَيْرَ الْمَطْلُوبينَ ياخَيْرَ الْمَسْئُولينَ ياخَيْرَ الْمَقْصُودينَ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بهترين جوياشدگان، اى بهترين خواسته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شدگان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بهترين مقصود خلق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  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خَيْرَالْمَذْكُورينَ ياخَيْرَالْمَشْكُورينَ ياخَيْرَالْمَحْبُوبينَ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بهترين يادشدگان، اى بهترين سپاس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شدگان، اى بهترين دوستان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  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خَيْرَ الْمَدْعُوّينَ يا خَيْرَ الْمُسْتَ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اءْ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نِسينَ </a:t>
            </a:r>
            <a:r>
              <a:rPr lang="ar-SA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ar-SA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بهترين خوانده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شدگان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بهترين همدمان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40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980728"/>
            <a:ext cx="75608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اَللّهُمَّ اِنّى اَسْئَلُكَ بِاسْمِكَ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 از تو 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 به حق نامت 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غافِرُ يا ساتِرُ يا قادِرُ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آمرزنده، اى پرده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پوش، اى توانا 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endParaRPr lang="en-US" sz="2600" b="1" dirty="0" smtClean="0">
              <a:solidFill>
                <a:srgbClr val="80008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قاهِرُ يا فاطِرُ يا كاسِرُ يا جابِرُ </a:t>
            </a:r>
            <a:endParaRPr lang="ar-SA" sz="2600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قاهر، اى آفريننده، اى شكننده، اى بهم پيونددهنده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ذاكِرُ يا ناظِرُ يا ناصِرُ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يادآورنده، اى بيننده، اى يارى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دهنده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41</a:t>
            </a:r>
          </a:p>
        </p:txBody>
      </p:sp>
      <p:sp>
        <p:nvSpPr>
          <p:cNvPr id="3" name="Rectangle 2"/>
          <p:cNvSpPr/>
          <p:nvPr/>
        </p:nvSpPr>
        <p:spPr>
          <a:xfrm>
            <a:off x="785786" y="892807"/>
            <a:ext cx="75009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خَلَقَ فَسَوّى يا مَنْ قَدَّرَ فَهَدى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آفريد و بيار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اندازه گرفت و راهنمايى كرد 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يَكْشِفُ الْبَلْوى يا مَنْ يَسْمَعُ النَّجْوى يا مَنْ يُنْقِذُ الْغَرْقى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برطرف كند گرفتارى را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بشنود سخن درگوشى را، اى كه نجات دهد غريق را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يُنْجِى الْهَلْكى يا مَنْ يَشْفِى الْمَرْضى يا مَنْ اَضْحَكَ وَاَبْكى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برهاند هلاك شده را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شفا دهد بيمار را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بخنداند و بگرياند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اَماتَ وَاَحْيى يا مَنْ خَلَقَ الزَّوْجَيْنِ الذَّكَرَ وَالاُْنْثى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بميراند و زنده كند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آفريد دو جفت نر و ماده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42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24" y="615454"/>
            <a:ext cx="74295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فىِ الْبَرِّ وَالْبَحْرِ سَبيلُهُ يا مَنْ فِى الافاقِ اياتُهُ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هم در خشكى و هم در دريا راه رسيدن به او هست، اى كه در سراسر گيتى نشانه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هاى او هست 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فِى الاْياتِ بُرْهانُهُ يا مَنْ فِى الْمَماتِ قُدْرَتُهُ يا مَنْ فِى الْقُبُورِ عِبْرَتُهُ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در اين نشانه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 برهان او موجود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در مردن نشانه قدرت او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در گورها پند او است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فِى الْقِي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مَةِ مُلْكُهُ يا مَنْ فِى الْحِسابِ هَيْبَتُهُ يا مَنْ فِى الْميزانِ قَضاَئُهُ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در روز قيامت نيز سلطنت او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در حساب آن روز هيبت دارد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   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در پاى ميزان حكم و داورى او است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فِى الْجَنَّةِ ثَوابُهُ يا مَنْ فِى النّارِ عِقابُهُ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در بهشت پاداش نيك او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در دوزخ شكنجه او است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0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43</a:t>
            </a:r>
          </a:p>
        </p:txBody>
      </p:sp>
      <p:sp>
        <p:nvSpPr>
          <p:cNvPr id="3" name="Rectangle 2"/>
          <p:cNvSpPr/>
          <p:nvPr/>
        </p:nvSpPr>
        <p:spPr>
          <a:xfrm>
            <a:off x="785786" y="849887"/>
            <a:ext cx="753063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اِلَيْهِ يَهْرَبُ الْخائِفُونَ يا مَنْ اِلَيْهِ يَفْزَعُ الْمُذْنِبُونَ يا مَنْ اِلَيْهِ يَقْصِدُ الْمُنيبُونَ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به سويش گريزند ترسناكان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به او پناه برند گنهكاران، اى كه او را مقصود قرار دهند بازآيندگان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اِلَيْهِ يَرْغَبُ الزّاهِدُونَ يا مَنْ اِلَيْهِ يَلْجَاءُ الْمُتَحَيِّرُونَ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بسوى او روند پارسايان، اى كه بدو پناه برند سرگردانان </a:t>
            </a:r>
            <a:r>
              <a:rPr lang="ar-SA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/>
            </a:r>
            <a:br>
              <a:rPr lang="ar-SA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بِهِ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يَسْتَاءْنِسُ الْمُريدُونَ يا مَنْ بِه يَفْتَخِرُالْمُحِبُّونَ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فى عَفْوِهِ يَطْمَعُ الْخاطِئُونَ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به او همدم شوند خواستاران، اى كه به دوستي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 افتخار كنند دوستان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در گذشت او طمع دارند خطاكاران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اِلَيْهِ يَسْكُنُ الْمُوقِنُونَ يا مَنْ عَلَيْهِ يَتَوَكَّلُ الْمُتَوَكِّلُونَ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كه به ذكر او آرامش پذيرد دل يقين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داران، اى كه بر او توكل كنند توكل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كنندگان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44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1124744"/>
            <a:ext cx="75608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اَللّهُمَّ اِنّى اَسْئَلُكَ بِاسْمِكَ </a:t>
            </a:r>
            <a:endParaRPr lang="ar-SA" sz="2600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خدايا از تو 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خواهم به حق نامت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endParaRPr lang="en-US" sz="2600" b="1" dirty="0" smtClean="0">
              <a:solidFill>
                <a:srgbClr val="80008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حَبيبُ يا طَبيبُ يا قَريبُ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محبوب دل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ها، اى طبيب دردها، اى نزديك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رَقيبُ يا حَسيبُ يا مَُهيبُ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مراقب كار بندگان، اى حساب نگهدار، اى با هيبت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مُثيبُ يا مُجيبُ يا خَبيرُ يا بَصيرُ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پاداش نيك دهنده، اى اجابت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كننده، اى آگاه، اى بينا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45</a:t>
            </a:r>
          </a:p>
        </p:txBody>
      </p:sp>
      <p:sp>
        <p:nvSpPr>
          <p:cNvPr id="3" name="Rectangle 2"/>
          <p:cNvSpPr/>
          <p:nvPr/>
        </p:nvSpPr>
        <p:spPr>
          <a:xfrm>
            <a:off x="785786" y="620688"/>
            <a:ext cx="74295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اَقَرَبَ مِنْ كُلِّ قَريبٍ يا اَحَبَّ مِنْ كُلِّ حَبيبٍ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نزديكتر از هر نزديك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محبوبتر از هر محبوب</a:t>
            </a:r>
            <a:r>
              <a:rPr lang="ar-SA" sz="2600" dirty="0" smtClean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/>
            </a:r>
            <a:br>
              <a:rPr lang="ar-SA" sz="2600" dirty="0" smtClean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</a:br>
            <a:endParaRPr lang="fa-IR" sz="2600" dirty="0" smtClean="0">
              <a:solidFill>
                <a:srgbClr val="0000FF"/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اَبْصَرَ مِنْ كُلِّ بَصيرٍ يا اَخْبَرَ مِنْ كُلِّ خَبيرٍ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بيناتر از هر بينا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آگاه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تر از هر آگاه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اَشْرَفَ مِنْ كُلِّ شَريفٍ يا اَرْفَعَ مِنْ كُلِّ رَفيعٍ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شريفتر از هر شريف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برتر از هر بلند مرتبه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</a:t>
            </a:r>
            <a:endParaRPr lang="fa-IR" sz="2600" b="1" dirty="0" smtClean="0">
              <a:solidFill>
                <a:srgbClr val="80008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اَقْوى مِنْ كُلِّ قَوِي يا اَغْنى مِنْ كُلِّ غَنِىٍّ </a:t>
            </a:r>
            <a:endParaRPr lang="fa-IR" sz="2600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نيرومندتر از هر نيرومند، اى توانگرتر از هر توانگر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اَجْوَدَ مِنْ كُلِّ جَوادٍ يا اَرْاَفَ مِنْ كُلِّ رَؤُفٍ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بخشنده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تر از هر بخشنده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مهربانتر از هر مهربان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46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707011"/>
            <a:ext cx="74888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غالِباً غَيْرَ مَغْلُوبٍ يا صانِعاً غَيْرَ مَصْنُوعٍ</a:t>
            </a:r>
            <a:r>
              <a:rPr lang="ar-SA" sz="2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/>
            </a:r>
            <a:br>
              <a:rPr lang="ar-SA" sz="2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پيروزى كه هرگز مغلوب نگردد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سازنده، اى كه مصنوع كسى نيست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/>
            </a:r>
            <a:br>
              <a:rPr lang="ar-SA" sz="2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خالِقاً غَيْرَ مَخْلُوقٍ يا مالِكاً غَيْرَ مَمْلُوكٍ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آفريننده، اى كه كسى او را نيافريده، اى مالكى كه مملوك كسى نيست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/>
            </a:r>
            <a:br>
              <a:rPr lang="ar-SA" sz="2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قاهِراً غَيْرَ مَقْهُورٍ يا رافِعاً غَيْرَ مَرْفُوعٍ يا حافِظاً غَيْرَ مَحْفُوظٍ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چيره شكست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ناپذير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بلند مرتبه كه بلندى را كسى به او نداده، اى نگهدارنده، اى كه نگهدارى ندارد 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ناصِراً غَيْرَ مَنْصُورٍ يا شاهِداً غَيْرَ غاَئِبٍ يا قَريباً غَيْرَ بَعيدٍ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ياورى كه كس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ي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يارى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‌اش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نكند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حاضرى كه پنهانى ندارد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نزديكى كه دور نشود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47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052736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نُورَ النُّورِ يا مُنَوِّرَ النُّورِ يا خالِقَ النُّورِ يا مُدَبِّرَ النُّورِ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روشنى نور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اي روشنى ده نور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خالق نور و روشنى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تدبير كننده نور </a:t>
            </a:r>
            <a:r>
              <a:rPr lang="ar-SA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/>
            </a:r>
            <a:br>
              <a:rPr lang="ar-SA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مُقَدِّرَ النُّورِ يا نُورَ كُلِّ نُورٍ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اندازه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گير نور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روشنى هر نور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نُورا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ً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قَبْلَ كُلِّ نُورٍ يا نُورا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ً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بَعْدَ كُلِّ نُورٍ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روشنى پيش از هر نور، اى روشنى پس از هر نور</a:t>
            </a:r>
            <a:endParaRPr lang="fa-IR" sz="2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endParaRPr lang="fa-IR" sz="2600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نُوراً فَوْقَ كُلِّ نُورٍ يا نُوراً لَيْسَ كَمِثْلِهِ نُورٌ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روشنى بالاى هر نور، اى نورى كه مانندش نورى نيست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06" y="-24"/>
            <a:ext cx="285752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/>
              <a:t>3</a:t>
            </a:r>
            <a:endParaRPr lang="ar-SA" sz="2600" dirty="0"/>
          </a:p>
        </p:txBody>
      </p:sp>
      <p:sp>
        <p:nvSpPr>
          <p:cNvPr id="3" name="Rectangle 2"/>
          <p:cNvSpPr/>
          <p:nvPr/>
        </p:nvSpPr>
        <p:spPr>
          <a:xfrm>
            <a:off x="755576" y="390481"/>
            <a:ext cx="756084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600" b="1" i="0" u="none" strike="noStrike" cap="none" normalizeH="0" baseline="0" dirty="0" smtClean="0"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ياخَيْرَالْغافِرينَ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ياخَيْرَالْفاتِحينَ</a:t>
            </a:r>
            <a:endParaRPr kumimoji="0" lang="en-US" sz="2600" b="1" i="0" u="none" strike="noStrike" cap="none" normalizeH="0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بهترين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آمرزندگان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بهترين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گشايندگان</a:t>
            </a:r>
            <a:endParaRPr kumimoji="0" lang="en-US" sz="2600" i="0" u="none" strike="noStrike" cap="none" normalizeH="0" baseline="0" dirty="0" smtClean="0"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ياخَيْرَ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النّاصِرينَ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ياخَيْرَالْحاكِمينَ</a:t>
            </a:r>
            <a:endParaRPr kumimoji="0" lang="en-US" sz="2600" b="1" i="0" u="none" strike="noStrike" cap="none" normalizeH="0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بهترين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ياران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بهترين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حاكمان</a:t>
            </a:r>
            <a:endParaRPr kumimoji="0" lang="en-US" sz="2600" i="0" u="none" strike="noStrike" cap="none" normalizeH="0" baseline="0" dirty="0" smtClean="0">
              <a:solidFill>
                <a:schemeClr val="accent3">
                  <a:lumMod val="50000"/>
                </a:schemeClr>
              </a:solidFill>
              <a:effectLst/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ياخَيْرَ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الرّازِقينَ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ياخَيْرَالْوارِثينَ</a:t>
            </a:r>
            <a:endParaRPr kumimoji="0" lang="en-US" sz="2600" b="1" i="0" u="none" strike="noStrike" cap="none" normalizeH="0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بهترين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روزى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دَهندگان، 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بهترين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ارث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بَران</a:t>
            </a:r>
            <a:endParaRPr kumimoji="0" lang="en-US" sz="2600" i="0" u="none" strike="noStrike" cap="none" normalizeH="0" baseline="0" dirty="0" smtClean="0"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1" i="0" u="none" strike="noStrike" cap="none" normalizeH="0" baseline="0" dirty="0" smtClean="0"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خَيْرَالْحامِدينَ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خَيْرَالذّاكِرينَ</a:t>
            </a:r>
            <a:endParaRPr kumimoji="0" lang="fa-IR" sz="2600" b="1" i="0" u="none" strike="noStrike" cap="none" normalizeH="0" baseline="0" dirty="0" smtClean="0">
              <a:solidFill>
                <a:srgbClr val="0000FF"/>
              </a:solidFill>
              <a:effectLst/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بهترين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ستايشگران، 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بهترين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يادكنندگان</a:t>
            </a:r>
            <a:r>
              <a:rPr kumimoji="0" lang="ar-SA" sz="2600" b="1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/>
            </a:r>
            <a:br>
              <a:rPr kumimoji="0" lang="ar-SA" sz="2600" b="1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endParaRPr kumimoji="0" lang="en-US" sz="2000" b="1" i="0" u="none" strike="noStrike" cap="none" normalizeH="0" baseline="0" dirty="0" smtClean="0">
              <a:solidFill>
                <a:schemeClr val="accent3">
                  <a:lumMod val="50000"/>
                </a:schemeClr>
              </a:solidFill>
              <a:effectLst/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ياخَيْرَالْمُنْزِلينَ</a:t>
            </a:r>
            <a:r>
              <a:rPr kumimoji="0" lang="en-US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ياخَيْرَالْمُحْسِنينَ</a:t>
            </a:r>
            <a:br>
              <a:rPr kumimoji="0" lang="ar-SA" sz="2600" b="1" i="0" u="none" strike="noStrike" cap="none" normalizeH="0" baseline="0" dirty="0" smtClean="0"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بهترين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فروفرستندگان</a:t>
            </a:r>
            <a:r>
              <a:rPr kumimoji="0" lang="fa-IR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بهترين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احسان</a:t>
            </a:r>
            <a:r>
              <a:rPr kumimoji="0" lang="en-US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كنندگان</a:t>
            </a:r>
            <a:endParaRPr kumimoji="0" lang="fa-IR" sz="2600" i="0" u="none" strike="noStrike" cap="none" normalizeH="0" baseline="0" dirty="0" smtClean="0">
              <a:solidFill>
                <a:schemeClr val="accent3">
                  <a:lumMod val="50000"/>
                </a:schemeClr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7599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48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964245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عَطائُهُ شَريفٌ يا مَنْ فِعْلُهُ لَطيفٌ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كه عطا و بخشش شريف و ارجمند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كارش دقيق است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لُطْفُهُ مُقيمٌ يا مَنْ اِحْسانُهُ قَديمٌ يا مَنْ قَوْلُهُ حَقُّ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كه لطفش پايدار است، اى كه احسانش ديرينه است، اى كه گفتارش حق است</a:t>
            </a:r>
            <a:endParaRPr lang="en-US" sz="25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ar-SA" sz="2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/>
            </a:r>
            <a:br>
              <a:rPr lang="ar-SA" sz="2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وَعْدُهُ صِدْقٌ يا مَنْ عَفْوُهُ فَضْلٌ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كه وعده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اش راست است، اى كه گذشتش فضل است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عَذابُهُ عَدْلٌ يا مَنْ ذِكْرُهُ حُلْوٌ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فَضْلُهُ عَميمٌ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كيفرش از روى عدل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ذكرش شيرين است، 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 فضلش عمومى است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49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052736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اَللّهُمَّ اِنّى اَسْئَلُكَ بِاسْمِكَ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خدايا از تو 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 به حق نامت 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/>
            </a:r>
            <a:br>
              <a:rPr lang="ar-SA" sz="2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مُسَهِّلُ يا مُفَصِّلُ يا مُبَدِّلُ يا مُذَلِّلُ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همواركننده راه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جداكننده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تبديل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كننده، اى خواركننده 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مُنَزِّلُ يا مُنَوِّلُ يا مُفْضِلُ يا مُجْزِلُ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فرودآ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رنده، اى جايزه 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نده،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فزون بخش، اى بزرگ عطا بخش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endParaRPr lang="fa-IR" sz="2600" b="1" dirty="0" smtClean="0">
              <a:solidFill>
                <a:srgbClr val="80008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مُمْهِلُ يا مُجْمِلُ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مهلت 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نيكو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بخش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50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692696"/>
            <a:ext cx="75608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يَرى وَ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لا يُرى يا مَنْ يَخْلُقُ وَ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لا يُخْلَقُ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كه ببيند ولى ديده نشود، اى كه بيافريند ولى كسى او را نيافريده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يَهْدى وَ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لا يُهْدى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يُحْيى وَ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لا يُحْيى يا مَنْ يَسْئَلُ وَ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لا يُسْئَلُ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راهنمايى كند ولى راهنمايى نشود، اى كه زنده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مي‌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كنى ولى زنده نشده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بازخواست كند ولى كسى از او بازخواست نكند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يُطْعِمُ وَ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لا يُطْعَمُ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يُجيرُ وَ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لا يُجارُ عَلَيْهِ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بخوراند ولى خورانده نشود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پناه دهد ولى كسى او را پناه ندهد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يَقْضى وَ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لا يُقْضى عَلَيْهِ يا مَنْ يَحْكُمُ وَ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لا يُحْكَمُ عَلَيْهِ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قضاوت كنى ولى قضاوت بر تو نشود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حكم كنى ولى كسى بر تو حكم نكند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لَمْ يَلِدْ وَلَمْ يُولَدْ وَلَمْ يَكُنْ لَهُ كُفُواً اَحَدٌ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كه نزايد و نه زائيده شده و نيست برايش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هيچكس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همتايى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51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493113"/>
            <a:ext cx="74888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نِعْمَ الْحَسيبُ يا نِعْمَ الطَّبيبُ يا نِعْمَ الرَّقيبُ يا نِعْمَ الْقَريبُ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نيكو حساب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نيكو طبيب، اى نيكو نگهبان، اى نيكو نزديك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نِعْمَ الْمُجيبُ يا نِعْمَ الْحَبيبُ يا نِعْمَ الْكَفيلُ يا نِعْمَ الَوْكيلُ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نيكو پاسخ ده، اى نيكو دوست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نيكو عهده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نيكو وكيل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نِعْمَ الْمَوْلى يا نِعْمَ النَّصيرُ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نيكو سرور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نيكو ياور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52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583515"/>
            <a:ext cx="74888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سُرُورَ الْعارِفينَ يا مُنَى الْمُحِبّينَ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مايه دلشادى عارفان، اى آرزوى محبان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اَنيسَ الْمُريدينَ يا حَبيبَ التَّوّابينَ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همدم خواستاران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دوستدار توبه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كنندگان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fa-IR" sz="2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رازِقَ الْمُقِلّينَ يا رَجاَءَ الْمُذْنِبينَ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روزى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ده نداران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اميد گنه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كاران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قُرَّةَ عَيْنِ الْعابِدينَ يا مُنَفِّسَ عَنِ الْمَكْرُوبينَ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نورچشم پرستش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كنندگان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برطرف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 اندوه اندوهناكان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مُفَرِّجَ عَنِ الْمَغْمُومينَ يا اِلهَ الاْوَّلينَ وَالاْ خِرينَ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غمزداى غمزدگان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معبود پيشنيان و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آيندگان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53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052736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اَللّهُمَّ اِنّى اَسْئَلُكَ بِاسْمِكَ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خدايا من از تو 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خواهم به حق نامت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رَبَّنا يا اِلهَنا يا سَيِّدَنا يا مَوْل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نا</a:t>
            </a:r>
            <a:r>
              <a:rPr lang="ar-SA" sz="2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/>
            </a:r>
            <a:br>
              <a:rPr lang="ar-SA" sz="2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پروردگار ما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معبود ما، اى آقاى ما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سرور ما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/>
            </a:r>
            <a:b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ناصِرَنا يا حافِظَنا يا دَليلَنا يا مُعينَنا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ياور ما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نگهدار ما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راهنماى ما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كمك كار ما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حَبيبَنا يا طَبيبَنا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محبوب ما</a:t>
            </a:r>
            <a:r>
              <a:rPr lang="ar-SA" sz="2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،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طبيب ما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54</a:t>
            </a:r>
          </a:p>
        </p:txBody>
      </p:sp>
      <p:sp>
        <p:nvSpPr>
          <p:cNvPr id="3" name="Rectangle 2"/>
          <p:cNvSpPr/>
          <p:nvPr/>
        </p:nvSpPr>
        <p:spPr>
          <a:xfrm>
            <a:off x="785786" y="764704"/>
            <a:ext cx="75306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رَبَّ النَّبيّينَ وَالاْبْرارِ يا رَبَّ الصِّدّيقينَ وَالاْخْيارِ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پروردگار پيمبران و نيكوكاران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پروردگار راستگويان و برگزيدگان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رَبَّ الْجَنَّةِ وَالنّارِ يا رَبَّ الصِّغارِ وَالْكِبارِ يا رَبَّ الْحُبُوبِ وَالثِّمارِ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پروردگار بهشت و دوزخ، اى پروردگار كوچك و بزرگ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پروردگار حبوبات و ميوه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جات</a:t>
            </a:r>
            <a:r>
              <a:rPr lang="ar-SA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/>
            </a:r>
            <a:br>
              <a:rPr lang="ar-SA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 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رَبَّ الاْنْهارِ وَالاْشْجارِ يا رَبَّ الصَّحارى وَالْقِفارِ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پروردگار نهرها و درختان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پروردگار دشت و هامون </a:t>
            </a:r>
            <a:b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رَبَّ الْبَرارى وَالْبِحارِ يا رَبَّ اللَّيْلِ وَالنَّهارِ يا رَبَّ الاْعْلانِ وَالاْسْرارِ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پروردگار صحراها و درياها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پروردگار شب و روز، اى پروردگار پيدا و نهان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55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635573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نَفَذَ فى كُلِّ شَىْءٍ اَمْرُهُ يا مَنْ لَحِقَ بِكُلِّ شَىْءٍ عِلْمُهُ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در هر چيز دستورش نفوذ كرده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علمش به هر چيزى تعلق يافته</a:t>
            </a:r>
            <a:r>
              <a:rPr lang="ar-SA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/>
            </a:r>
            <a:br>
              <a:rPr lang="ar-SA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بَلَغَتْ اِلى كُلِّ شَىْءٍ قُدْرَتُهُ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لا تُحْصِى الْعِبادُ نِعَمَهُ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قدرت و توانائي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ش به هر چيزى رسيده، اى كه بندگان شماره نعمتهايش را نتوانند</a:t>
            </a:r>
            <a:r>
              <a:rPr lang="ar-SA" sz="2600" b="1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لا تَبْلُغُ الْخَلائِقُ شُكْرَهُ يا مَنْ لا تُدْرِكُ الاْفْهامُ جَلالَهُ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خلائق از عهده شكرش برنيايند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عقول درك عظمت و جلالش نتوانند</a:t>
            </a:r>
            <a:r>
              <a:rPr lang="ar-SA" sz="2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endParaRPr lang="fa-IR" sz="2600" b="1" dirty="0" smtClean="0">
              <a:solidFill>
                <a:srgbClr val="80008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لا تَنالُ ال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ْ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وْهامُ كُنْهَهُ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مَنِ الْعَظَمَةُ وَالْكِبْرِيآءُ رِد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َئُهُ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اوهام و خيالات به كنه ذاتش نرسند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عظمت و بزرگى لباس او است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لا تَرُدُّ الْعِبادُ قَض</a:t>
            </a:r>
            <a:r>
              <a:rPr lang="fa-IR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ئَهُ يا مَنْ لا مُلْكَ اِل</a:t>
            </a:r>
            <a:r>
              <a:rPr lang="fa-IR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 مُلْكُهُ يا مَنْ لاعَطاَءَ اِل</a:t>
            </a:r>
            <a:r>
              <a:rPr lang="fa-IR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 عَطائُهُ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بندگان از حكم 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نتوانند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سرپيچى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ند، اى كه سلطنتى جز سلطنت او نيست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كه بخششى جز بخشش او نيست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56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624745"/>
            <a:ext cx="7488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لَهُ الْمَثَلُ الاْعْلى يا مَنْ لَهُ الصِّفاتُ الْعُلْيا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از آن اوست عالى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ترين مثال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ها، اى كه خاص اوست برترين اوصاف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4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لَهُ الاْخِرَةُ وَالاُْولى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لَهُ الْجَنَّةُ الْمَاْوى يامَنْ لَهُ الاْياتُ الْكُبْرى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از آن اوست دنيا و آخرت، اى كه از آن او است بهشت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آن جايگاه آسايش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براى اوست نشانه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هاى بس بزرگ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4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يامَنْ لَهُ الاْسْماءُ الْحُسْنى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يامَنْ لَهُ الْحُكْمُ وَالْقَضا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ءُ يامَنْ لَهُ الْهَواَءُ وَالْفَضا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ءُ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براى او است نام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هاى نيكو، اى كه براى او است فرمان و داورى، اى كه از آن او است هوا و فضا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4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لَهُ الْعَرْشُ وَالثَّرى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لَهُ السَّمواتُ الْعُلى</a:t>
            </a:r>
            <a:r>
              <a:rPr lang="ar-SA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  <a:t/>
            </a:r>
            <a:br>
              <a:rPr lang="ar-SA" sz="2600" dirty="0" smtClean="0">
                <a:latin typeface="Arial" pitchFamily="34" charset="0"/>
                <a:ea typeface="Times New Roman" pitchFamily="18" charset="0"/>
                <a:cs typeface="B Mitra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كه از آن او است عرش و فرش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از آن او است آسمانهاى بلند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57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124744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اَللّهُمَّ اِنّى اَسْئَلُكَ بِاسْمِكَ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 از تو 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 به حق نامت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عَفُوُّ يا غَفُورُ يا صَبُورُ يا شَكُورُ</a:t>
            </a:r>
            <a:endParaRPr lang="ar-SA" sz="2600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درگذرنده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آمرزنده، اى شكيبا، اى سپاس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پذير بندگان</a:t>
            </a:r>
            <a:r>
              <a:rPr lang="ar-SA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/>
            </a:r>
            <a:br>
              <a:rPr lang="ar-SA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رَؤُفُ يا عَطُوفُ يا مَسْئُولُ يا وَدُودُ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مهربان، اى توجه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مورد توجه و درخواست بندگان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مهرورز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سُبُّوحُ يا قُدُّوسُ 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منزه، اى پاكيزه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06" y="-24"/>
            <a:ext cx="285752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/>
              <a:t>4</a:t>
            </a:r>
            <a:endParaRPr lang="ar-SA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20688"/>
            <a:ext cx="7632848" cy="5247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1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لَهُ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الْعِزَّةُ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وَالْجَمال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ُيا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لَهُ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الْقُدْرَةُ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الْكَمالُ</a:t>
            </a:r>
            <a:endParaRPr lang="fa-IR" sz="2600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عزت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زيبايى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آن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نيرو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كمال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ازآن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است</a:t>
            </a: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لَهُ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الْمُلْكُ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الْجَلال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ُيا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الْكَبيرُ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الْمُتَعالُِ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پادشاهى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وجلال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ازآن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بزرگ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برتر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است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1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مُنْشِىءَ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الْسَّحابِ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الثِّقالِ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شَديدُ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الْمِحالِ</a:t>
            </a:r>
            <a:endParaRPr lang="fa-IR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پديد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آرنده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ابرهاى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سنگين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سخت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كيفر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است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سَريعُ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الْحِسابِ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شَديدُ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الْعِقابِ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درحساب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كشيدن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سريع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دركيفرسخت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است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1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عِنْدَهُ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حُسْنُ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الثَّوابِ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عِنْدَهُ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اُمُّ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الْكِتابِ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پاداش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خوب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نزد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نزد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است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مايه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اصل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كتابها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58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24" y="695593"/>
            <a:ext cx="74295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فِى السَّماءِ عَظَمَتُهُ يا مَنْ فِى الاْرْضِ اياتُهُ يا مَنْ فى كُلِّ شَىْءٍ دَلائِلُهُ</a:t>
            </a:r>
            <a:endParaRPr lang="ar-SA" sz="2600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در آسمان آثار عظمتش هويدا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در زمين نشانه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هايش آشكار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در هر چيز برهان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هاى 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موجود است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فِى الْبِحارِ عَجائِبُهُ يا مَنْ فِى الْجِبالِ خَز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ئِنُهُ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در دريا آثار شگفت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انگيز دارد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در كوه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 است گنجينه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هايش</a:t>
            </a: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يَبْدَءُ الْخَلْقَ ثُمَّ يُعيدُهُ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اِلَيْهِ يَرْجِعُ الاْمْرُ كُلُّهُ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اَظْهَرَ فى كُلِّ شَىْءٍ لُطْفَهُ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خلق را پديد آورد سپس بازگرداند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به سويش همه امورات بازگردد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     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كه در هر چيز لطف و مهرش را آشكار ساخته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اَحْسَنَ كُلَّ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شَىْءٍ خَلْقَهُ يا مَنْ تَصَرَّفَ فِى</a:t>
            </a:r>
            <a:r>
              <a:rPr lang="ar-SA" sz="2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الْخَلائِقِ قُدْرَتُهُ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ar-SA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خلقت هر چيز را نيكو ساخته</a:t>
            </a:r>
            <a:r>
              <a:rPr lang="fa-IR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تصرف كرده در همه خلايق قدرت او</a:t>
            </a:r>
            <a:endParaRPr lang="en-US" sz="25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59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752212"/>
            <a:ext cx="748883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حَبيبَ مَنْ لا حَبيبَ لَهُ يا طَبيبَ مَنْ لا طَبيبَ لَهُ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دوست آن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كس كه دوستى ندارد، اى طبيب آن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كس كه طبيبى ندارد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يا مُجيبَ مَنْ لا مُجيبَ لَهُ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يا شَفيقَ مَنْ لا شَفيقَ لَهُ </a:t>
            </a:r>
            <a:r>
              <a:rPr lang="ar-SA" sz="2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/>
            </a:r>
            <a:br>
              <a:rPr lang="ar-SA" sz="2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پاسخ ده آن كس كه پاسخ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ده ندارد، اى يار دلسوز آن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كس كه دلسوزى ندارد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1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en-US" sz="1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1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يارَفيقَ مَنْ لا رَفيقَ لَهُ</a:t>
            </a:r>
            <a:r>
              <a:rPr lang="en-US" sz="25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يامُغيثَ مَن</a:t>
            </a:r>
            <a:r>
              <a:rPr lang="en-US" sz="25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لا مُغيثَ لَهُ</a:t>
            </a:r>
            <a:r>
              <a:rPr lang="en-US" sz="25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يادَليلَ مَنْ لادَليلَ لَهُ</a:t>
            </a:r>
            <a:r>
              <a:rPr lang="ar-SA" sz="2600" dirty="0" smtClean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/>
            </a:r>
            <a:br>
              <a:rPr lang="ar-SA" sz="2600" dirty="0" smtClean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رفيق آن كس كه رفيق ندارد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فريادرس آن كس كه فريادرسى ندارد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راهنماى آن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كه راهنمايى ندارد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25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يااَنيسَ مَنْ لا اَنيسَ لَهُ</a:t>
            </a:r>
            <a:r>
              <a:rPr lang="en-US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ياراحِمَ مَنْ لا</a:t>
            </a:r>
            <a:r>
              <a:rPr lang="fa-IR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راحِمَ لَهُ </a:t>
            </a:r>
            <a:r>
              <a:rPr lang="fa-IR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ی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اصاحِبَ مَنْ لا</a:t>
            </a:r>
            <a:r>
              <a:rPr lang="fa-IR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صاحِبَ لَهُ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مونس آنكس كه مونسى ندارد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ترحم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 آن كس كه ترحم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   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ندارد، اى همدم آن كس كه همدمى ندارد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60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548680"/>
            <a:ext cx="753063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كافِىَ مَنِ اسْتَكْفاهُ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هادِىَ مَنِ اسْتَهْداهُ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كالِئَ مَنِ اسْتَكْلاهُ</a:t>
            </a:r>
            <a:r>
              <a:rPr lang="ar-SA" sz="2600" dirty="0" smtClean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/>
            </a:r>
            <a:br>
              <a:rPr lang="ar-SA" sz="2600" dirty="0" smtClean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كفايت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كننده آن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كس كه از او كفايت خواهد، اى 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هنماى كسى كه از او راهنمايى خواهد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نگهبان كسى كه از او نگهبانى خواهد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2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راعِىَ مَنِ اسْتَرْعاهُ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شافِىَ مَنِ اسْتَشْفاهُ يا قاضِىَ مَنِ اسْتَقْضاهُ</a:t>
            </a:r>
            <a:r>
              <a:rPr lang="ar-SA" sz="2600" dirty="0" smtClean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/>
            </a:r>
            <a:br>
              <a:rPr lang="ar-SA" sz="2600" dirty="0" smtClean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مراعات كننده كسى كه از او رعايت خواهد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بهبود دهنده كسى كه از او بهبودى خواهد، اى داور كسى كه از او داورى جويد</a:t>
            </a:r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14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ar-SA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ar-SA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يا مُغْنِىَ مَنِ اسْتَغْناهُ يا مُوفِىَ مَنِ اسْتَوْفاهُ</a:t>
            </a:r>
            <a:r>
              <a:rPr lang="ar-SA" sz="2600" dirty="0" smtClean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 </a:t>
            </a:r>
            <a:br>
              <a:rPr lang="ar-SA" sz="2600" dirty="0" smtClean="0"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بى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نياز كننده كسى كه از او بى نيازى خواهد، اى وفا كننده كسى كه از او وفا خواهد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مُقَوِّىَ مَنِ اسْتَقْواهُ يا وَلِىَّ مَنِ اسْتَوْلاهُ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نيرو ده آن كس كه از او نيرو خواهد، اى سرور كسى كه او را به سرورى خواهد</a:t>
            </a:r>
            <a:r>
              <a:rPr lang="ar-SA" sz="2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61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1124744"/>
            <a:ext cx="75608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اَللّهُمَّ اِنّى اَسْئَلُكَ بِاسْمِكَ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 از تو 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 به حق نامت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/>
            </a:r>
            <a:br>
              <a:rPr lang="ar-SA" sz="2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خالِقُ يا رازِقُ يا ناطِقُ يا صادِقُ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آفريننده، اى روزى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گويا، اى راستگو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فالِقُ يا فارِقُ يا فاتِقُ يا راتِقُ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شكافنده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جداكننده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بازكننده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پيوست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دهنده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سابِقُ يا سامِقُ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سبقت جوينده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بلندمرتبه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62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707011"/>
            <a:ext cx="74888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يُقَلِّبُ اللَّيْلَ وَالنَّهارَ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جَعَلَ الظُّلُماتِ وَالاْنْوارَ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جابجا كنى شب و روز را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مقرر ساختى تاريكي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 و نور را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خَلَقَ الظِّلَّ وَالْحَرُورَ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سَخَّرَ الشَّمْسَ وَالْقَمَرَ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كه آفريدى سايه و گرما را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مسخر خود كردى مهر و ماه را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قَدَّرَ الْخَيْرَ وَالشَّرَّ يا مَنْ خَلَقَ الْمَوْتَ وَالْحَيوةَ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مقدر كردى خير و شر را، اى كه آفريدى مرگ و زندگى را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لَهُ الْخَلْقُ وَالاْمْرُ يا مَنْ لَمْ يَتَّخِذْ صاحِبَةً وَلا وَلَداً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آفريدن و فرمان از او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نگرفته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است براى خود همسر و فرزندى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لَيْسَ لَهُ شَريكٌ فِى الْمُلْكِ يامَنْ لَمْ يَكُنْ لَهُ وَلِىُّ مِنَ الذُّلِّ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شريكى در فرمانروايى ندارد، اى كه نيست برايش سرپرستى از خوارى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63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521216"/>
            <a:ext cx="760263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يَعْلَمُ مُرادَ الْمُريدينَ يا مَنْ يَعْلَمُ ضَميرَ الصّامِتينَ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داند خواسته دل هر خواهنده را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آگاه است از نهاد خاموشان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يَسْمَعُ اَنينَ الْواهِنينَ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يَرى بُكا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َء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َ الْخاَئِفينَ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شنود ناله خسته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دلان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را،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بيند گريه ترسناكان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را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يَمْلِكُ حَوائِجَ السّاَئِلينَ يامَنْ يَقْبَلُ عُذْرَ التّاَئِبينَ</a:t>
            </a:r>
            <a:r>
              <a:rPr lang="en-US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لا يُصْلِحُ عَمَلَ الْمُفْسِدينَ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دارد خواسته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هاى خواستاران را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بپذيرد عذر توبه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كنندگان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اصلاح نكند كار مفسدان را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لايُضيعُ اَجْرَالْمُحْسِنينَ يامَنْ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لايَبْعَُدُ عَنْ قُلُوبِ الْعارِفينَ يااَجْوَدَ الاْجْودينَ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از بين نبرد پاداش نيكوكاران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دور نباشد از دل عارفان 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بخشنده ترين بخشندگان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64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791975"/>
            <a:ext cx="74888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داَئِمَ الْبَقا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ءِ يا سامِعَ الدُّعا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ءِ يا واسِعَ الْعَطا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ءِ يا غافِرَ الْخَطاَءِ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هميشه باقى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شنواى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دعا، اى وسيع بخشش، اى آمرزنده خطا و لغزش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يا بَديعَ السَّماَءِ يا حَسَنَ الْبَلا</a:t>
            </a:r>
            <a:r>
              <a:rPr lang="fa-IR" sz="26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َ</a:t>
            </a:r>
            <a:r>
              <a:rPr lang="ar-SA" sz="26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ءِ يا جَميلَ الثَّنا</a:t>
            </a:r>
            <a:r>
              <a:rPr lang="fa-IR" sz="26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َ</a:t>
            </a:r>
            <a:r>
              <a:rPr lang="ar-SA" sz="2600" b="1" dirty="0" smtClean="0">
                <a:latin typeface="Tahoma" pitchFamily="34" charset="0"/>
                <a:ea typeface="Times New Roman" pitchFamily="18" charset="0"/>
                <a:cs typeface="B Nazanin" pitchFamily="2" charset="-78"/>
              </a:rPr>
              <a:t>ءِ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پديد آ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رنده آسمان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نيك آزمايش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زيباستايش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قَديمَ السَّناءِ يا كَثيرَ الْوَفاءِ يا شَريفَ الْجَزاءِ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ديرينه والا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زياد وفادار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ارجمند پاداش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65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095702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اَللّهُمَّ اِنّى اَسْئَلُكَ بِاسْمِكَ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 از تو 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 به حق نامت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سَتّارُ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غَفّارُ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قَهّارُ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جَبّارُ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پوشاننده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آمرزند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با قهر و سطوت، اى باجبروت و عظمت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صَبّارُ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باَرُّ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مُخْتارُ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فَتّاحُ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صبر پيشه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نيك بخش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مختار در كارها، اى كارگشا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نَفّاحُ يا مُرْتاحُ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پرجود و عطا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فرح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بخش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66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24" y="635573"/>
            <a:ext cx="74295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خَلَقَنى وَسَوّانى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رَزَقَنى وَرَبّانى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كه مرا آفريدى و آراستى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روزيم دادى و پروريدى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اَطْعَمَنى وَسَقانى يا مَنْ قَرَّبَنى وَ اَدْنانى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كه مرا خوراندى و نوشاندى، اى كه پيش خود برده و نزديكم كردى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عَصَمَنى وَكَفانى يا مَنْ حَفَظَنى وَكَلانى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اَعَزَّنى وَاَغْنانى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كه مرا نگهداشته و كفايت كردى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محافظت و نگهداري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ي‌ا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 كردى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   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به من عزت بخشيد و توانگرم ساخت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وَفَّقَنى وَهَدانى يا مَنْ انَسَنى وَ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آوانى يا مَنْ اَماتَنى وَ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اَحْيانى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به من توفيق داده و راهنمايى كرد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با من انس گرفته و جايم داد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مرا بميراند و زنده كند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67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548680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يُحِقُّ الْحَقَّ بِكَلِماتِهِ يا مَنْ يَقْبَلُ التَّوْبَةَ عَنْ عِبادِهِ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حق را بوسيله كلماتش پابرجا كرد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توبه را از بندگانش بپذيرد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يَحُولُ بَيْنَ الْمَرْءِ وَ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قَلْبِهِ يا مَنْ لا تَنْفَعُ الشَّفاعَةُ اِلاّ بِاِذْنِهِ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ميان انسان و دلش حائل گردد</a:t>
            </a: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سود ندهد شفاعت و ميانجيگرى جز به</a:t>
            </a: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اذن او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en-US" sz="2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هُوَ اَعْلَمُ بِمَنْ ضَلَّ عَنْ سَبيلِهِ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لامُعَقِّبَ لِحُكْمِه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او داناتر است به كسى كه از راهش گمراه گردد</a:t>
            </a: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كاونده و پى</a:t>
            </a: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جويى براى حكمش نيست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ِ يا مَنْ لا رادَّ لِقَضائِهِ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مَنِ انْقادَ كُلُّ شَىْءٍ لاِمْرِهِ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ar-SA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بازگردانى براى قضايش نيست</a:t>
            </a:r>
            <a:r>
              <a:rPr lang="fa-IR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هر چيز در</a:t>
            </a:r>
            <a:r>
              <a:rPr lang="fa-IR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برابر امرش مطيع و منقاد گشته</a:t>
            </a:r>
            <a:endParaRPr lang="en-US" sz="25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4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ar-SA" sz="24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يامَنِ السَّمواتُ مَطْوِيّاتٌ بِيَمينِهِ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4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يُرْسِلُ الرِّياحَ بُشْراً بَيْنَ يَدَىْ رَحْمَتِهِ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آسمان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 بدست قدرتش بهم پيچيده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فرستد بادها را نويدى در پيشاپيش رحمتش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5206" y="-24"/>
            <a:ext cx="285752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5</a:t>
            </a:r>
            <a:endParaRPr lang="ar-SA" sz="2600" dirty="0"/>
          </a:p>
        </p:txBody>
      </p:sp>
      <p:sp>
        <p:nvSpPr>
          <p:cNvPr id="3" name="Rectangle 2"/>
          <p:cNvSpPr/>
          <p:nvPr/>
        </p:nvSpPr>
        <p:spPr>
          <a:xfrm>
            <a:off x="827584" y="1023694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اَللّهُمَّ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اِنّى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اَسْئَلُكَ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بِاسْمِكَ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تو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بحق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نامت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fa-IR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حَنّانُ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مَنّانُ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دَيّانُ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بُرْهانُ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مهر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يشه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نعمت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بخش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پاداش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دهنده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دليل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راهنما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kumimoji="0" lang="fa-IR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سُلْطانُ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رِضْوانُ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غُفْرانُ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سُبْحانُ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سلطان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خوشنود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آمرزنده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منزه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مُسْتَعانُ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ذَا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الْمَنِّ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وَ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الْبَيانِ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ياور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صاحب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نعمت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بيان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68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768761"/>
            <a:ext cx="74591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جَعَلَ الاْرْضَ مِهاداً يا مَنْ جَعَلَ الْجِبالَ اَوْتاداً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زمين را گهواره قرار داده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كوه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 را ميخ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هاى قرار داد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14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جَعَلَ الشَّمْسَ سِراجاً يا مَنْ جَعَلَ الْقَمَرَ نُوراً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خورشيد را چراغى تابناك كرد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ماه را نوربخش قرار داد </a:t>
            </a:r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14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14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جَعَلَ اللَّيْلَ لِباساً يا مَنْ جَعَلَ النَّهارَ مَعاشاً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شب را پوشش نهاد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روز را براى تحصيل معاش مقرر ساختى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0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/>
            </a:r>
            <a:br>
              <a:rPr lang="ar-SA" sz="20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جَعَلَ النَّوْمَ سُباتاً يا مَنْ جَعَلَ السَّماءَ بِناءً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خواب را مايه آرامش قرار داد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آسمان را ساختمانى قرار داد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0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جَعَلَ الاْشْياءَ اَزْواجاً يا مَنْ جَعَلَ النّارَ مِرْصادا</a:t>
            </a:r>
            <a:r>
              <a:rPr lang="ar-SA" sz="2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ً</a:t>
            </a:r>
            <a:endParaRPr lang="fa-IR" sz="2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مخلوقات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را جفت آفريد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آتش را در كمين قرارداد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69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167710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اَللّهُمَّ اِنّى اَسْئَلُكَ بِاسْمِكَ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 از تو 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 به حق نامت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سَميعُ يا شَفيعُ يا رَفيعُ يا مَنيعُ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شنوا، اى شفيع، اى بلند مرتبه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والامقام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2600" b="1" dirty="0" smtClean="0">
              <a:solidFill>
                <a:srgbClr val="800080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سَريعُ يا بَديعُ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كَبيرُ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سريع در كارها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پديد آ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بزرگ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2600" b="1" dirty="0" smtClean="0">
              <a:solidFill>
                <a:srgbClr val="800080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قَديرُ يا خَبيرُ يا مُجيرُ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توانا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آگاه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پناه ده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70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908720"/>
            <a:ext cx="748883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حَيّاً قَبْلَ كُلِّ حَي</a:t>
            </a:r>
            <a:r>
              <a:rPr lang="en-US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حَيّاً بَعْدَ كُلِّ حَي</a:t>
            </a:r>
            <a:r>
              <a:rPr lang="en-US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5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حَىُّ الَّذى لَيْسَ كَمِثْلِهِ حَىُّ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زنده پيش از هر موجود زنده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زنده پس از هر موجود زنده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نيست مانندش زنده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حَىُّ الَّذى لا يُشارِكُهُ حَىُّ 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حَىُّ الَّذى لا يَحْتاجُ اِلى حَي </a:t>
            </a:r>
            <a:r>
              <a:rPr lang="ar-SA" sz="2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زنده، اى كه شريكش نيست هيچ زنده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اى، اى زنده، اى كه نيازمند نيست به هيچ زنده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endParaRPr lang="en-US" sz="2600" b="1" dirty="0" smtClean="0">
              <a:solidFill>
                <a:srgbClr val="80008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ياحَىُّ الَّذى يُميتُ كُلَّ حَي ياحَىُّ الَّذى يَرْزُقُ كُلَّ حَي ياحَيّاً لَمْ يَرِثِ الْحَيوةَ مِنْ حَي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زنده، اى كه بميراند هر زنده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را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زنده، اى كه روزى دهد هر زنده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را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  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زنده، اى كه ارث نبرد زندگى را از زنده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حَىُّ الَّذى يُحْيِى الْمَوْتى يا حَىُّ يا قَيُّومُ لا تَاْخُذُهُ سِنَةٌ وَلا نَوْمٌ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زنده، اى كه زنده كند مردگان را</a:t>
            </a:r>
            <a:r>
              <a:rPr lang="fa-IR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زنده پاينده، اى كه او را چرت و خواب نگيرد</a:t>
            </a:r>
            <a:endParaRPr lang="en-US" sz="25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71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664092"/>
            <a:ext cx="7488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لَهُ ذِكْرٌ لا يُنْسى يا مَنْ لَهُ نُورٌ لا يُطْفى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لَهُ نِعَمٌ لا تُعَدُّ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يادش فراموش نشدنى است، اى كه نورش خاموش نشدنى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نعمتهايش بشمار درنيايد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/>
            </a:r>
            <a:b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لَهُ مُلْكٌ لا يَزُولُ يا مَنْ لَهُ ثَناءٌ لا يُحْصى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فرمانروائي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 زوال نپذيرد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مدح و ثنايش نتوان شمردن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لَهُ جَلالٌ لا يُكَيَّفُ يامَنْ لَهُ كَمالٌ لا يُدْرَكُ يامَنْ لَهُ قَضاءٌ لا يُرَدُّ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چگونگى بزرگى و جلالتش نتوان گفتن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كمالش قابل درك نباشد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فرمان قضايش بازگشت ندارد 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لَهُ صِفاتٌ لا تُبَدَّلُ يا مَنْ لَهُ نُعُوتٌ لا تُغَيَّرُ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صفاتش تبديل نپذيرد، اى كه اوصافش تغيير نكند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72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908720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يارَبَّ الْعالَمينَ يامالِكَ يَوْمِ الدّينِ ياغايَةَ الطّالِبينَ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ياظَهْرَ الل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اجينَ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پروردگار جهانيان، اى فرمانرواى روز جزا، اى مقصد نهايى جويندگان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پشت و پناه پناهندگان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a-IR" sz="2600" b="1" dirty="0" smtClean="0">
                <a:solidFill>
                  <a:srgbClr val="80008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مُدْرِكَ الْهارِبينَ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يُحِبُّ الصّابِرينَ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يُحِبُّ التَّوّابينَ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دريابنده گريختگان، اى كه دوست دارد شكيبايان را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دوست دارد توبه كاران را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يُحِبُّ الْمُتَطَهِّرينَ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يُحِبُّ الْمُحْسِنينَ يامَنْ هُوَ اَعْلَمُ بِالْمُهْتَدينَ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دوست دارد پاكيزگان را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دوست دارد نيكوكاران را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داناتر است به راه يافتگان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73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0100" y="1124744"/>
            <a:ext cx="707236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اَللّهُمَّ اِنّى اَسْئَلُكَ بِاسْمِكَ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 از تو 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 به حق نامت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2600" b="1" dirty="0" smtClean="0">
              <a:solidFill>
                <a:srgbClr val="80008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شَفيقُ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رَفيقُ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حَفيظُ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مُحيطُ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مهربان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رفيق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نگهدارنده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احاطه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دار بر همه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مُقيتُ يا مُغيثُ يا مُعِزُّ يا مُذِلُّ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توانا، اى فريادرس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عز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‌ت‌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بخش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خواركننده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مُبْدِئُ يا مُعيدُ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آغازنده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بازگرداننده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74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24" y="571480"/>
            <a:ext cx="750099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هُوَ اَحَدٌ بِلا ضِدٍّ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هُوَ فَرْدٌ بِلا نِدٍّ يامَنْ هُوَ صَمَدٌ بِلا عَيْبٍ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يكتاى بى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ضد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او يگانه 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ي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ست كه مانند ندارد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او بى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نياز است بى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عيب </a:t>
            </a:r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هُوَ وِتْرٌ بِلا كَيْفٍ يا مَنْ هُوَ قاضٍ بِلا حَيْفٍ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او تنهايى است و چگونگى ندارد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او حاكمى است كه ستم در حكمش نيست</a:t>
            </a:r>
            <a:endParaRPr lang="fa-IR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هُوَ رَبُّ بِلا وَزيرٍ يامَنْ هُوَ عَزيزٌ بِلا ذُلٍّ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هُوَ غَنِىُّ بِلا فَقْرٍ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او پروردگارى است بدون وزير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او عزيزى است بى ذلت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او دارايى است كه ندارى ندارد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هُوَ مَلِكٌ بِلا عَزْلٍ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هُوَ مَوْصُوفٌ بِلا شَبيهٍ </a:t>
            </a:r>
            <a:endParaRPr lang="fa-IR" sz="260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او پادشاهى است كه معزول نشود</a:t>
            </a:r>
            <a:r>
              <a:rPr lang="fa-IR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او توصيف شده</a:t>
            </a:r>
            <a:r>
              <a:rPr lang="fa-IR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است بى</a:t>
            </a:r>
            <a:r>
              <a:rPr lang="fa-IR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‌مانند</a:t>
            </a:r>
            <a:endParaRPr lang="ar-SA" sz="25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75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500042"/>
            <a:ext cx="75306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4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ذِكْرُهُ شَرَفٌ لِلذّاكِرينَ</a:t>
            </a:r>
            <a:r>
              <a:rPr lang="fa-IR" sz="24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4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شُكْرُهُ فَوْزٌ لِلشّاكِرينَ </a:t>
            </a:r>
            <a:br>
              <a:rPr lang="ar-SA" sz="24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ذكر او موجب شرافت ذكركنندگان او است، اى كه سپاسگزاري</a:t>
            </a: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‌ا</a:t>
            </a: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ش مايه سعادت سپاسگزاران است </a:t>
            </a:r>
            <a:r>
              <a:rPr lang="ar-SA" sz="24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/>
            </a:r>
            <a:br>
              <a:rPr lang="ar-SA" sz="24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r>
              <a:rPr lang="ar-SA" sz="24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حَمْدُهُ عِزُّ لِلْحامِدينَ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4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طاعَتُهُ نَجاةٌ لِلْمُطيعينَ يامَنْ بابُهُ مَفْتُوحٌ لِلطّالِبينَ </a:t>
            </a:r>
            <a:br>
              <a:rPr lang="ar-SA" sz="24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ستايشش عزتى است براى ستايش</a:t>
            </a: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كنندگان</a:t>
            </a: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طاعتش وسيله نجات مطيعان است</a:t>
            </a: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دَرِ رحمتش باز است به روى رحمت خواهان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4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4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سَبيلُهُ واضِحٌ لِلْمُنيبينَ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4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اياتُهُ بُرْهانٌ لِلنّاظِرينَ </a:t>
            </a:r>
            <a:br>
              <a:rPr lang="ar-SA" sz="24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راه بسوى او آشكار است براى بازآمدگان</a:t>
            </a: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آيات و نشانه</a:t>
            </a: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هايش دليل روشنى است براى بينندگان </a:t>
            </a:r>
            <a:r>
              <a:rPr lang="ar-SA" sz="24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/>
            </a:r>
            <a:br>
              <a:rPr lang="ar-SA" sz="24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r>
              <a:rPr lang="ar-SA" sz="24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كِتابُهُ تَذْكِرَةٌ لِلْمُتَّقينَ</a:t>
            </a:r>
            <a:r>
              <a:rPr lang="fa-IR" sz="24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4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رِزْقُهُ عُمُومٌ لِلطّاَئِعينَ وَالْعاصينَ </a:t>
            </a:r>
            <a:br>
              <a:rPr lang="ar-SA" sz="24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كتابش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سبب پند و تنبيه است براى پرهيزكاران</a:t>
            </a: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روزى او همگانى است براى فرمانبرداران و نافرمانان</a:t>
            </a:r>
            <a:r>
              <a:rPr lang="ar-SA" sz="24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/>
            </a:r>
            <a:br>
              <a:rPr lang="ar-SA" sz="24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r>
              <a:rPr lang="en-US" sz="24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ar-SA" sz="24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رَحْمَتُهُ قَريبٌ مِنَالْمُحْسِنينَ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رحمتش نزديك است به نيكوكاران 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76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500042"/>
            <a:ext cx="763284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تَبارَكَ اسْمُهُ يا مَنْ تَعالى جَدُّهُ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اى كه نامش بزرگ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اقبال او بلند است</a:t>
            </a:r>
            <a:b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لا اِلهَ غَيْرُهُ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يا مَنْ جَلَّ ثَناَئُهُ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يا مَنْ تَقَدَّسَتَ اَسْماَئُهُ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معبودى جز او نيست، اى كه برجسته است ثنا و مدحش، اى كه پاكيزه است نام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هايش </a:t>
            </a:r>
            <a:r>
              <a:rPr lang="ar-SA" sz="24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/>
            </a:r>
            <a:br>
              <a:rPr lang="ar-SA" sz="24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يَدُومُ بَقائُهُ 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يامَنِ الْعَظَمَةُ بَه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ئُهُ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يامَنِ الْكِبْرِياءُ رِد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ئُهُ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بقايش هميشگى است، اى كه عظمت جلوه او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بزرگى در بر او است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0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لا تُحْصى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آ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لائُهُ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لا تُعَدُّ نَعْماَئُهُ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نيكي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هايش به حساب درنيايد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كه نعمت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هايش شماره نشود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77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0100" y="1124744"/>
            <a:ext cx="7143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اَللّهُمَّ اِنّى اَسْئَلُكَ بِاسْمِكَ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خدايا از تو خواهم به حق نامت</a:t>
            </a:r>
            <a:r>
              <a:rPr lang="ar-SA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ar-SA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مُعينُ يا اَمينُ يا مُبينُ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مَتينُ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ياور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امان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بخش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آشكار كننده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استوار و ثابت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2600" b="1" dirty="0" smtClean="0">
              <a:solidFill>
                <a:srgbClr val="800080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مَكينُ يا رَشيدُ يا حَميدُ يا مَجيدُ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پابرجا، اى راهنما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ستوده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گرامى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2600" b="1" dirty="0" smtClean="0">
              <a:solidFill>
                <a:srgbClr val="800080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شَديدُ يا شَهيدُ</a:t>
            </a:r>
            <a:r>
              <a:rPr lang="ar-SA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ar-SA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سخت نيرو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گواه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692696"/>
            <a:ext cx="753063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</a:t>
            </a:r>
            <a:r>
              <a:rPr kumimoji="0" lang="en-US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تَواضَعَ</a:t>
            </a:r>
            <a:r>
              <a:rPr kumimoji="0" lang="en-US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كُلُّ</a:t>
            </a:r>
            <a:r>
              <a:rPr kumimoji="0" lang="fa-IR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شَىْءٍ</a:t>
            </a:r>
            <a:r>
              <a:rPr kumimoji="0" lang="en-US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لِعَظَمَتِهِ</a:t>
            </a:r>
            <a:r>
              <a:rPr kumimoji="0" lang="en-US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مَنِ</a:t>
            </a:r>
            <a:r>
              <a:rPr kumimoji="0" lang="en-US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اسْتَسْلَمَ</a:t>
            </a:r>
            <a:r>
              <a:rPr kumimoji="0" lang="en-US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كُلُّ</a:t>
            </a:r>
            <a:r>
              <a:rPr kumimoji="0" lang="fa-IR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شَىْءٍ</a:t>
            </a:r>
            <a:r>
              <a:rPr kumimoji="0" lang="en-US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لِقُدْرَتِهِ</a:t>
            </a:r>
            <a:r>
              <a:rPr kumimoji="0" lang="en-US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</a:t>
            </a:r>
            <a:r>
              <a:rPr kumimoji="0" lang="en-US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ذَلَّ</a:t>
            </a:r>
            <a:r>
              <a:rPr kumimoji="0" lang="en-US" sz="2500" b="1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كُلُّ</a:t>
            </a:r>
            <a:r>
              <a:rPr kumimoji="0" lang="fa-IR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شَىْءٍ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لِعِزَّتِهِ</a:t>
            </a:r>
            <a:endParaRPr kumimoji="0" lang="en-US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kumimoji="0" lang="fa-IR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چيزى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در</a:t>
            </a:r>
            <a:r>
              <a:rPr kumimoji="0" lang="fa-IR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برابر</a:t>
            </a:r>
            <a:r>
              <a:rPr kumimoji="0" lang="fa-IR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عظمتش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فروتن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گشته</a:t>
            </a:r>
            <a:r>
              <a:rPr kumimoji="0" lang="fa-IR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چيز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در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برابر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قدرتش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تسليم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گرديد</a:t>
            </a:r>
            <a:r>
              <a:rPr lang="fa-IR" sz="25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</a:t>
            </a:r>
            <a:r>
              <a:rPr kumimoji="0" lang="fa-IR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kumimoji="0" lang="fa-IR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چيزى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در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برابر</a:t>
            </a:r>
            <a:r>
              <a:rPr kumimoji="0" lang="fa-IR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عزت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kumimoji="0" lang="fa-IR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شوكتش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خوار</a:t>
            </a:r>
            <a:r>
              <a:rPr kumimoji="0" lang="en-US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5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گشته</a:t>
            </a:r>
            <a:endParaRPr kumimoji="0" lang="en-US" sz="25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خَضَعَ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شَىْءٍ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لِهَيْبَتِهِ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انْقادَ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كُلُّ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شَىْءٍ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مِنْ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خَشْيَتِهِ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چيز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در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برابر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هيبتش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خاضع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گرديده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چيزى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از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ترس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فرمانبردار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مطيعش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گرديده</a:t>
            </a:r>
            <a:endParaRPr kumimoji="0" lang="en-US" sz="26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يامَنْ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تَشَقَّقَتِ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الْجِبالُ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مِنْ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مَخافَتِهِ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kumimoji="0" lang="fa-IR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مَنْ</a:t>
            </a:r>
            <a:r>
              <a:rPr kumimoji="0" lang="fa-IR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قامَتِ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السَّمواتُ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>بِاَمْرِهِ</a:t>
            </a:r>
            <a:b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كه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كوه</a:t>
            </a:r>
            <a:r>
              <a:rPr kumimoji="0" lang="fa-IR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ها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از</a:t>
            </a:r>
            <a:r>
              <a:rPr kumimoji="0" lang="fa-IR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هراسش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از</a:t>
            </a:r>
            <a:r>
              <a:rPr kumimoji="0" lang="fa-IR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هم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شكافته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كه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به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امر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او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آسمان</a:t>
            </a:r>
            <a:r>
              <a:rPr kumimoji="0" lang="fa-IR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ها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برپا</a:t>
            </a:r>
            <a:r>
              <a:rPr kumimoji="0" lang="fa-IR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Arial Unicode MS" pitchFamily="34" charset="-128"/>
                <a:cs typeface="B Mitra" pitchFamily="2" charset="-78"/>
              </a:rPr>
              <a:t>گشته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يامَنِ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اسْتَقَرَّتِ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الاْرَضُ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و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نَبِاِذْنِهِ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ْيُسَبِّحُ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الرَّعْدُ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بِحَمْدِهِ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لايَعْتَدى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عَلى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اَهْلِ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مَمْلَكَتِهِ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زمين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ها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به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اذن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در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جاى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خود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مستقر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گشته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رعد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به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ستايش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او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غرِّش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زند</a:t>
            </a:r>
            <a:r>
              <a:rPr kumimoji="0" lang="fa-IR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كه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بر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اهل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كشور</a:t>
            </a:r>
            <a:r>
              <a:rPr kumimoji="0" lang="fa-IR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خود</a:t>
            </a:r>
            <a:r>
              <a:rPr kumimoji="0" lang="fa-IR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ستم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نكند</a:t>
            </a:r>
            <a:endParaRPr kumimoji="0" lang="en-US" sz="26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5206" y="-24"/>
            <a:ext cx="285752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/>
              <a:t>6</a:t>
            </a:r>
            <a:endParaRPr lang="ar-SA" sz="2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78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655523"/>
            <a:ext cx="753063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ذَاالْعَرْشِ الْمَجيدِ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ذَا الْقَوْلِ السَّديدِ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صاحب عرش با شوكت، اى صاحب گفتار محكم</a:t>
            </a:r>
            <a:b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</a:b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ذَاالْفِعْلِ الرَّشيدِ يا ذَاالْبَطْشِ الشَّديدِ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ذَاالْوَعْدِ وَالْوَعيدِ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صاحب كار مستحكم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صاحب حمله سخت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صاحب نويد و تهديد</a:t>
            </a:r>
            <a:r>
              <a:rPr lang="ar-SA" sz="2600" b="1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endParaRPr lang="en-US" sz="2600" b="1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هُوَ الْوَلِىُّ الْحَميدُ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هُوَ فَعّالٌ لِما يُريدُ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هُوَ قَريبٌ غَيْرُ بَعيدٍ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او است صاحب اختيارى ستوده، اى كه او است كننده هر چه را خواهد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   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او است نزديكى كه دورى ندارد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  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هُوَ عَلى كُلِّ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شَىْءٍ شَهيدٌ يا مَنْ هُوَ لَيْسَ بِظَلاّمٍ لِلْعَبيدِ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او بر هر چيز گواه باشد، اى كه او ستمكار بر بندگان نيست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79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500042"/>
            <a:ext cx="74591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لا شَريكَ لَهُ وَلا وَزيرَ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لا شَبيهَ لَهُ وَلا نَظيرَ</a:t>
            </a:r>
            <a:r>
              <a:rPr lang="ar-SA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ar-SA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برايش شريك و وزيرى نيست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برايش شبيه و نظيرى نيست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خالِقَ الشَّمْسِ وَالْقَمَرِ الْمُنيرِ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مُغْنِىَ الْباَئِسِ الْفَقيرِ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رازِقَ الْطِّفْلِ الصَّغيرِ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آفريننده مهر و ماه تابنده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بى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نياز كننده بينواى درمانده، اى روزى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ده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B Mitra" pitchFamily="2" charset="-78"/>
              </a:rPr>
              <a:t> كودك خردسال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راحِمَ الشَّيْخِ الْكَبيرِ يا جابِرَ الْعَظْمِ الْكَسيرِ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 مهرورز پير كهن سال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 جوش ده استخوان شكسته 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ياعِصْمَةَ الْخائِفِ الْمُسْتَجيرِ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يامَنْ هُوَ بِعِبادِهِ خَبيرٌ بَصيرٌ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يامَنْ هُوَ عَلى كُلِّ شَىْءٍ قَديرٌ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نگهدار ترسان پناهنده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به حال بندگانش خبير و بينا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او بر هر چيز قادر و تواناست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80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764704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ذَاالْجُودِ وَالنِّعَمِ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ذَاالْفَضْلِ وَالْكَرَمِ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صاحب جود و نعمت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صاحب بخشش و بزرگوارى </a:t>
            </a:r>
            <a:b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endParaRPr lang="fa-IR" sz="2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خالِقَ اللَّوْحِ وَالْقَلَمِ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بارِئَ الذَّرِّ وَالنَّسَمِ يا ذَاالْبَاءْسِ وَالنِّقَمِ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آفريننده لوح و قلم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پديد آرنده ذرات و انسان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داراى عذاب و انتقام </a:t>
            </a:r>
            <a:b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	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مُلْهِمَ الْعَرَبِ وَالْعَجَمِ يا كاشِفَ الضُّرِّ وَالاْلَمِ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عالِمَ السِّرِّ وَالْهِمَمِ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الهام بخش عرب و عجم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برطرف كننده رنج و الم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داناى راز و قصدهاى نهان </a:t>
            </a:r>
            <a:r>
              <a:rPr lang="ar-SA" sz="2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fa-IR" sz="2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رَبَّ الْبَيْتِ وَ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الْحَرَمِ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خَلَقَ ال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ْ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شياءَ مِنَ الْعَدَمِ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پروردگار كعبه و حرم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آفريدى موجودات را از نيستى و عدم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81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124744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اَللّهُمَّ اِنّى اَسْئَلُكَ بِاسْمِكَ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خدايا از تو خواهم به حق نامت</a:t>
            </a:r>
            <a:b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فاعِلُ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جاعِلُ يا قابِلُ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كامِلُ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كننده هر كار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مقرر كننده امور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پذيرنده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كامل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600" b="1" dirty="0" smtClean="0">
              <a:solidFill>
                <a:srgbClr val="800080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فاصِلُ يا واصِلُ يا عادِلُ يا غالِبُ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جدا كننده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پيوست دهنده، اى دادگر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چيره</a:t>
            </a:r>
            <a:b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</a:b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طالِبُ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واهِبُ</a:t>
            </a:r>
            <a:r>
              <a:rPr lang="en-US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en-US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جوينده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بخشنده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82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821369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اَنْعَمَ بِطَوْلِهِ يا مَنْ اَكْرَمَ بِجُودِهِ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جادَ بِلُطْفِهِ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نعمت بخشيد به فضل خود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كرم كرد به بخشش خود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جود كرد به لطف خود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تَعَزَّزَ بِقُدْرَتِهِ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ی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 مَنْ قَدَّرَ بِحِكْمَتِهِ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عزيز باشد به نيروى خود، اى كه اندازه گيرد به حكمت خويش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حَكَمَ بِتَدْبيرِهِ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دَبَّرَ بِعِلْمِهِ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تَجاوَزَ بِحِلْمِهِ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حكم كند به تدبير خود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تدبير كرد به دانش خود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بگذرد به بردبارى خويش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دَنى فى عُلُّوِهِ يا مَنْ عَلا فى دُنُوِّهِ</a:t>
            </a:r>
            <a:r>
              <a:rPr lang="ar-SA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br>
              <a:rPr lang="ar-SA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نزديك است در عين بلندى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بلند است در عين نزديكى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83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0100" y="764704"/>
            <a:ext cx="72152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يَخْلُقُ ما يَشا</a:t>
            </a:r>
            <a:r>
              <a:rPr lang="fa-IR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َ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ءُ</a:t>
            </a:r>
            <a:r>
              <a:rPr lang="en-US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يَفْعَلُ ما يَشاَءُ </a:t>
            </a:r>
            <a:r>
              <a:rPr lang="en-US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يَهْدى مَنْ يَشاَءُ </a:t>
            </a:r>
            <a:endParaRPr lang="en-US" sz="2600" spc="-150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آفريند هر چه را خواهد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انجام دهد هر چه خواهد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راهنمايى كند هر كه را خواهد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400" b="1" spc="-15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يُضِلُّ مَنْ يَشا</a:t>
            </a:r>
            <a:r>
              <a:rPr lang="fa-IR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َ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ءُ</a:t>
            </a:r>
            <a:r>
              <a:rPr lang="en-US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يُعَذِّبُ مَنْ يَشاَءُ</a:t>
            </a:r>
            <a:r>
              <a:rPr lang="en-US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 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يَغْفِرُ لِمَنْ يَشا</a:t>
            </a:r>
            <a:r>
              <a:rPr lang="fa-IR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َ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ءُ</a:t>
            </a:r>
            <a:r>
              <a:rPr lang="en-US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گمراه كند هر كه را خواهد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عذاب كند هر كه را خواهد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بيامرزد هر كه را خواهد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4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يُعِزُّ مَنْ يَشا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ءُ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يُذِلُّ مَنْ يَشاَءُ 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عزت بخشد به هر ك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س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خواهد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ذلت دهد به هر كه خواهد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400" b="1" spc="-15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يُصَوِّرُ فِى الاْرْحامِ ما يَشاَءُ </a:t>
            </a:r>
            <a:r>
              <a:rPr lang="en-US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يَخْتَصُّ بِرَحْمَتِهِ مَنْ يَشاَءُ </a:t>
            </a:r>
            <a:endParaRPr lang="en-US" sz="2600" spc="-15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مخصوص به رحمت خويش گرداند هر كه را خواهد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نقش بندد در ميان رحم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ها هر طور كه خواهد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84</a:t>
            </a:r>
          </a:p>
        </p:txBody>
      </p:sp>
      <p:sp>
        <p:nvSpPr>
          <p:cNvPr id="3" name="Rectangle 2"/>
          <p:cNvSpPr/>
          <p:nvPr/>
        </p:nvSpPr>
        <p:spPr>
          <a:xfrm>
            <a:off x="928662" y="620688"/>
            <a:ext cx="735811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لَمْ يَتَّخِذْ صاحِبَةً وَلا وَلَداً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جَعَلَ لِكُلِّ شَىْءٍ قَدْراً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نگرفته است همسر و فرزندى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قرار داد براى هر چيز اندازه، اى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لا يُشْرِكُ فى حُكْمِهِ اَحَداً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جَعَلَ الْمَلائِكَةَ رُسُلاً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شريك نكرده در حكم خويش احدى را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قرار داد فرشتگان را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پيام آور</a:t>
            </a:r>
            <a:endParaRPr lang="fa-IR" sz="2600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400" b="1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جَعَلَ فِى السَّما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ءِ بُرُوجاً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جَعَلَ الاْرْضَ قَراراً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در آسمان برج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ها قرار داد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زمين را قرارگاه كرد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4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خَلَقَ مِنَ الْما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ءِ بَشَراً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جَعَلَ لِكُلِّ شَىْءٍ اَمَداً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آفريد از آب بشر را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قرار داد براى هر چيز مدت و دورانى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4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اَحاطَ بِكُلِّ شَىْءٍ عِلْماً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اَحْصى كُلَّ شَىْءٍ عَدَداً</a:t>
            </a:r>
            <a:r>
              <a:rPr lang="ar-SA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ar-SA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دانشش به هر چيز احاطه كرده، اى كه عدد هر چيز را شماره كرده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B Mitra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85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124744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اَللّهُمَّ اِنّى اَسْئَلُكَ بِاسْمِكَ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 از تو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مي‌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 به حق نامت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اَوَّلُ يا اخِرُ يا ظاهِرُ يا باطِنُ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آغاز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انجام، اى ظاهر، اى نهان </a:t>
            </a:r>
            <a:b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</a:br>
            <a:endParaRPr lang="fa-IR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بَرُّ يا حَقُّ يا فَرْدُ يا وِتْرُ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نيكوكا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برحق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يكتا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همتا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fa-IR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صَمَدُ يا سَرْمَدُ</a:t>
            </a:r>
            <a:endParaRPr lang="ar-SA" sz="2600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بى نياز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ابدى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86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635573"/>
            <a:ext cx="74888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خَيْرَ مَعْرُوفٍ عُرِفَ</a:t>
            </a:r>
            <a:r>
              <a:rPr lang="en-US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اَفْضَلَ مَعْبُودٍ عُبِدَ </a:t>
            </a:r>
            <a:r>
              <a:rPr lang="en-US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اَجَلَّ مَشْكُورٍ شُكِرَ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بهترين شناخته شده به نيكى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برترين معبودى كه پرستش شده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بهترين سپاس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شدگان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  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اَعَزَّ مَذْكُورٍ ذُكِرَ </a:t>
            </a:r>
            <a:r>
              <a:rPr lang="en-US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اَعْلى مَحْمُودٍ حُمِدَ</a:t>
            </a:r>
            <a:r>
              <a:rPr lang="en-US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اَقْدَمَ مَوْجُودٍ طُلِبَ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عزيزترين يادشدگان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والاترين ستوده شده</a:t>
            </a:r>
            <a:r>
              <a:rPr lang="fa-IR" sz="2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پيش ترين موجودى كه جويايش شده اند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اَرْفَعَ مَوْصُوفٍ وُصِفَ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اَكْبَرَ مَقْصُودٍ قُصِدَ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برترين موجودى كه مورد توصيف واقع شده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بزرگتر مقصودى كه قصد او كرده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اند</a:t>
            </a:r>
            <a:endParaRPr lang="fa-IR" sz="2600" b="1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اَكْرَمَ مَسْئُولٍ سُئِلَ يا اَشْرَفَ مَحْبُوبٍ عُلِمَ</a:t>
            </a:r>
            <a:r>
              <a:rPr lang="ar-SA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  <a:t/>
            </a:r>
            <a:br>
              <a:rPr lang="ar-SA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بزرگوار كسى كه از او درخواست شده، اى ارجمندترين دوستى كه 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توان يافت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87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150040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حَبيبَ الْباكينَ</a:t>
            </a:r>
            <a:r>
              <a:rPr lang="fa-IR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fa-IR" sz="2600" b="1" dirty="0" smtClean="0">
                <a:cs typeface="B Nazanin" pitchFamily="2" charset="-78"/>
              </a:rPr>
              <a:t>يا سَيِّدَ الْمُتَوَكِّلينَ يا هادِىَ الْمُضِلّينَ</a:t>
            </a:r>
            <a:endParaRPr lang="en-US" sz="2600" b="1" spc="-150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هنماى گمراهان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آقاى توكل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كنندگان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دوست گريانان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وَلِىَّ الْمُؤْمِنينَ </a:t>
            </a:r>
            <a:r>
              <a:rPr lang="en-US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اَنيسَ الذّاكِرينَ</a:t>
            </a:r>
            <a:r>
              <a:rPr lang="en-US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يا مَفْزَعَ الْمَلْهُوفينَ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سرور مؤ منان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همدم يادكنندگان، اى پناه ستمديدگان</a:t>
            </a:r>
            <a:b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مُنْجِىَ الصّادِقينَ 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اَقْدَرَ الْقادِرينَ</a:t>
            </a: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نجات دهنده راستگويان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مقتدرترين قدرت داران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2600" b="1" dirty="0" smtClean="0">
              <a:solidFill>
                <a:srgbClr val="80008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اَعْلَمَ الْعالِمينَ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اِلهَ الْخَلْقِ اَجْمَعينَ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داناترين دانايان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معبود تمامى آفريدگان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1078602"/>
            <a:ext cx="75608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غافِر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َالْخَطايا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كاشِفَ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الْبَلايا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مُنْتَهَى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الرَّجايا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آمرزنده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خطاها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برطر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ف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‌ك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ننده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بلاها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منتهاى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اميدها</a:t>
            </a:r>
            <a:endParaRPr kumimoji="0" lang="fa-IR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مُجْزِلَ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الْعَطايا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واهِبَ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الْهَدايا</a:t>
            </a:r>
            <a:b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عطاكننده بزرگ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بخشنده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هديه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endParaRPr kumimoji="0" lang="fa-IR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رازِقَ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الْبَرايا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قاضِىَ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الْمَنايا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سامِعَ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الشَّكايا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روزى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‌دهنده‌ي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بند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ه‌ها،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برآور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ده‌كننده‌ي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آرزوها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شنونده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شكايت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ها</a:t>
            </a:r>
            <a:endParaRPr kumimoji="0" lang="fa-IR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باعِثَ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الْبَرايا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يا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مُطْلِقَ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B Nazanin" pitchFamily="2" charset="-78"/>
              </a:rPr>
              <a:t>الاُْسارى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برانگيزنده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مردمان</a:t>
            </a:r>
            <a:r>
              <a:rPr kumimoji="0" lang="fa-IR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رهاننده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  <a:r>
              <a:rPr kumimoji="0" lang="ar-SA" sz="2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B Mitra" pitchFamily="2" charset="-78"/>
              </a:rPr>
              <a:t>اسيران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5206" y="-24"/>
            <a:ext cx="285752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/>
              <a:t>7</a:t>
            </a:r>
            <a:endParaRPr lang="ar-SA" sz="2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88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635573"/>
            <a:ext cx="74888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عَلا فَقَهَرَ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مَلَكَ فَقَدَرَ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بَطَنَ فَخَبَرَ</a:t>
            </a: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از برترى بر همه قاهر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فرمانروا است و نيرومند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در درونى و از درون آگاه</a:t>
            </a:r>
            <a:r>
              <a:rPr lang="en-US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/>
            </a:r>
            <a:br>
              <a:rPr lang="en-US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   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ی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 مَنْ عُبِدَ فَشَكَرَ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عُصِىَ فَغَفَرَ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لا تَحْويهِ الْفِكَرُ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 كه پرستندش و او بدان پاداش دهد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نافرمانيش كنند و بيامرزد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در فكرها نگنجد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600" b="1" dirty="0" smtClean="0">
              <a:solidFill>
                <a:srgbClr val="800080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لا يُدْرِكُهُ بَصَرٌ يا مَنْ لا يَخْفى عَلَيْهِ اَثَرٌ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ديده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او را درنيابد، اى كه هيچ كارى بر او پنهان نماند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</a:t>
            </a: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رازِقَ الْبَشَرِ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مُقَدِّرَ كُلِّ قَدَرٍ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روزى ده بشر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اندازه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گير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B Mitra" pitchFamily="2" charset="-78"/>
              </a:rPr>
              <a:t> هر اندازه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89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124744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اَللّهُمَّ اِنّى اَسْئَلُكَ بِاسْمِكَ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خدايا از تو خواهم به حق نامت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حافِظُ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بارِئُ يا ذارِئُ يا باذِخُ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اى نگهدار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،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 پديد آ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>رنده، اى آفريننده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 والامقام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  <a:t/>
            </a:r>
            <a:b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B Mitra" pitchFamily="2" charset="-78"/>
              </a:rPr>
            </a:b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 </a:t>
            </a:r>
            <a:endParaRPr lang="fa-IR" sz="2600" b="1" dirty="0" smtClean="0">
              <a:solidFill>
                <a:srgbClr val="800080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فارِجُ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فاتِحُ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كاشِفُ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ضامِنُ</a:t>
            </a:r>
            <a:r>
              <a:rPr lang="en-US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غمزدا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كارگشا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برطرف كننده اندوه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ضامن بندگان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endParaRPr lang="fa-IR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endParaRPr lang="fa-IR" sz="2600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امِرُ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ناهى</a:t>
            </a:r>
            <a:r>
              <a:rPr lang="en-US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endParaRPr lang="fa-IR" sz="2600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فرمان ده، اى قدغن كن از كارهاى بد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90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571480"/>
            <a:ext cx="74888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لا يَعْلَمُ الْغَيْبَ 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ّ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 هُوَ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لا يَصْرِفُ السُّوَّءَ 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ّ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 هُوَ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نمى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داند غيب را جز 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باز نگرداند بدى را جز 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0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لايَخْلُقُ الْخَلْقَ 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ّ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اهُوَ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يامَنْ لايَغْفِرُ الذَّنْبَ اِل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ّ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 هُوَ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نيافريند خلق را جز 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نيامرزد گناه را جز او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000" b="1" spc="-150" dirty="0" smtClean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لا يُتِمُّ النِّعْمَةَ اِل</a:t>
            </a:r>
            <a:r>
              <a:rPr lang="fa-IR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ّ</a:t>
            </a:r>
            <a:r>
              <a:rPr lang="ar-SA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 هُوَ</a:t>
            </a:r>
            <a:r>
              <a:rPr lang="en-US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 </a:t>
            </a:r>
            <a:r>
              <a:rPr lang="ar-SA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لا يُقَلِّبُ الْقُلُوبَ اِل</a:t>
            </a:r>
            <a:r>
              <a:rPr lang="fa-IR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ّ</a:t>
            </a:r>
            <a:r>
              <a:rPr lang="ar-SA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 هُوَ</a:t>
            </a:r>
            <a:r>
              <a:rPr lang="en-US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 </a:t>
            </a:r>
            <a:r>
              <a:rPr lang="ar-SA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لا يُدَبِّرُ</a:t>
            </a:r>
            <a:r>
              <a:rPr lang="fa-IR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الاْمْرَ اِل</a:t>
            </a:r>
            <a:r>
              <a:rPr lang="fa-IR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ّ</a:t>
            </a:r>
            <a:r>
              <a:rPr lang="ar-SA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 هُوَ</a:t>
            </a:r>
            <a:r>
              <a:rPr lang="en-US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به پايان نرساند نعمت و احسان را جز 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دگرگون نكند دل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ها را جز 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تدبير نكند كارها را جز او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4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لا يُنَزِّلُ الْغَيْثَ اِل</a:t>
            </a:r>
            <a:r>
              <a:rPr lang="fa-IR" sz="24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4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اهُوَ </a:t>
            </a:r>
            <a:r>
              <a:rPr lang="fa-IR" sz="24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4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لا يَبْسُطُ الرِّزْقَ اِل</a:t>
            </a:r>
            <a:r>
              <a:rPr lang="fa-IR" sz="24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4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اهُوَ </a:t>
            </a:r>
            <a:r>
              <a:rPr lang="fa-IR" sz="24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4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يامَنْ لايُحْيِى الْمَوْتى اِل</a:t>
            </a:r>
            <a:r>
              <a:rPr lang="fa-IR" sz="24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ّ</a:t>
            </a:r>
            <a:r>
              <a:rPr lang="ar-SA" sz="2400" b="1" spc="-15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اهُوَ</a:t>
            </a:r>
            <a:endParaRPr lang="fa-IR" sz="2400" spc="-1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كه فرو نفرستد باران را جز 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نگستراند روزى را جز او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كه زنده نكند مردگان را جز او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91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078602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مُعينَ الْضُعَفاءِ يا صاحِبَ الْغُرَباءِ يا ناصِرَ الاْوْلِياءِ</a:t>
            </a: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كمك كار ناتوانان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رفيق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دور از وطنان، اى يار دوستان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قاهِرَ الاْعْد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ءِ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رافِعَ السَّماءِ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اَنيسَ الاْصْفِياءِ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چيره بر دشمنان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بالا برنده آسمان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مونس برگزيدگان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endParaRPr lang="en-US" sz="2600" b="1" dirty="0" smtClean="0">
              <a:solidFill>
                <a:srgbClr val="800080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حَبيبَ الاْتْقِياءِ يا كَنْزَ الْفُقَراءِ</a:t>
            </a:r>
            <a:endParaRPr lang="en-US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دوست پرهيزكاران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گنجينه بينوايان</a:t>
            </a:r>
            <a:endParaRPr lang="en-US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اِلهَ الاْغْنِياءِ يا اَكْرَمَ الْكُرَماءِ</a:t>
            </a:r>
            <a:r>
              <a:rPr lang="en-US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معبود توانگران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كريم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ترين كريمان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92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224" y="785794"/>
            <a:ext cx="74295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كافِياً مِنْ كُلِّ شَىْءٍ يا قائِماً عَلى كُلِّ شَىْءٍ يا مَنْ لا يُشْبِهُهُ شَىْءٌ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ى كفايت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كننده از هر چيز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نگهبان بر هر چيز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چيزى مانندش نيست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لا يَزيدُ فى مُلْكِهِ شَىْءٌ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لا يَخْفى عَلَيْهِ شَىْءٌ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چيزى به فرمانروا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ي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ي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ش نيفزايد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چيزى بر او پوشيده نيست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b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6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لا يَنْقُصُ مِنْ خَزائِنِهِ شَىْءٌ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لَيْسَ كَمِثْلِهِ شَىْءٌ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كم نشود از گنجينه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هايش چيزى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نيست همانندش چيزى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/>
            </a:r>
            <a:br>
              <a:rPr lang="en-US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endParaRPr lang="fa-IR" sz="2600" b="1" spc="-15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B Nazanin" pitchFamily="2" charset="-7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spc="-15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B Nazanin" pitchFamily="2" charset="-78"/>
              </a:rPr>
              <a:t>يامَنْ لا يَعْزُبُ عَنْ عِلْمِهِ شَيءٌ يامَنْ هُوَ خَبيرٌ بِكُلِّ شَيْءٍ يامَنْ وَسِعَتْ رَحْمَتُهُ كُلَّ شَيْءٍ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پنهان نماند از دانش او چيزى، اى كه او خبير و آگاه است به هر چيز، اى كه رحمتش فراگيرد هر چيز را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93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124744"/>
            <a:ext cx="75608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اَللّهُمَّ اِنّى اَسْئَلُكَ بِاسْمِكَ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 از تو 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 به ح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ق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نامت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مُكْرِمُ يا مُطْعِمُ يا مُنْعِمُ يا مُعْطى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fa-IR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اكرام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طعام دهنده، اى نعمت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بخشنده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عطا ده</a:t>
            </a:r>
            <a:r>
              <a:rPr lang="en-US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/>
            </a:r>
            <a:br>
              <a:rPr lang="en-US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endParaRPr lang="fa-IR" sz="2600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مُغْنى يا مُقْنى يا مُفْنى يا مُحْيى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ثروت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نده،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سرمايه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نده،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فانى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زنده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يا مُرْضى يا مُنْجى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خشنود سازنده، اى نجات بخش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94</a:t>
            </a:r>
          </a:p>
        </p:txBody>
      </p:sp>
      <p:sp>
        <p:nvSpPr>
          <p:cNvPr id="3" name="Rectangle 2"/>
          <p:cNvSpPr/>
          <p:nvPr/>
        </p:nvSpPr>
        <p:spPr>
          <a:xfrm>
            <a:off x="785786" y="785794"/>
            <a:ext cx="75724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اَوَّلَ كُلِّ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شَىْءٍ وَآخِرَهُ يا اِلهَ كُلِّ شَىْءٍ وَمَليكَهُ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آغاز و انجام هر چيز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معبود و مالك هر چيز </a:t>
            </a:r>
            <a:r>
              <a:rPr lang="ar-SA" sz="2600" dirty="0" smtClean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/>
            </a:r>
            <a:br>
              <a:rPr lang="ar-SA" sz="2600" dirty="0" smtClean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</a:br>
            <a:endParaRPr lang="fa-IR" sz="2600" b="1" spc="-150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يارَبَّ كُلِّ شَىْءٍ وَ</a:t>
            </a:r>
            <a:r>
              <a:rPr lang="fa-IR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صانِعَهُ</a:t>
            </a:r>
            <a:r>
              <a:rPr lang="en-US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</a:t>
            </a:r>
            <a:r>
              <a:rPr lang="fa-IR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بارِئَ كُلِّ</a:t>
            </a:r>
            <a:r>
              <a:rPr lang="fa-IR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شَىْءٍ وَخالِقَهُ</a:t>
            </a:r>
            <a:r>
              <a:rPr lang="en-US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fa-IR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ی</a:t>
            </a:r>
            <a:r>
              <a:rPr lang="ar-SA" sz="26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اقابِضَ كُلِّ شَىْءٍ وَباسِطَهُ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پروردگار و سازنده هر 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پديد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آ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و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رنده و آفريننده هر چيز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بست و باز كننده هر چيز</a:t>
            </a:r>
            <a:r>
              <a:rPr lang="en-US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/>
            </a:r>
            <a:br>
              <a:rPr lang="en-US" sz="2600" dirty="0" smtClean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</a:b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مُبْدِئَ كُلِّ شَىْءٍ وَمُعيدَهُ 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مُنْشِئَ كُلِّ</a:t>
            </a:r>
            <a:r>
              <a:rPr lang="fa-IR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شَىْءٍ وَمُقَدِّرَهُ 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پديد آ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و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رنده و بازگرداننده هر چيز، اى بوجود آورنده و اندازه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گير هر چيز</a:t>
            </a:r>
            <a:endParaRPr lang="fa-IR" sz="2600" b="1" spc="-150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500" b="1" spc="-150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يامُكَوِّنَ كُلِّ شَىْءٍ وَمُحَوِّلَهُ</a:t>
            </a:r>
            <a:r>
              <a:rPr lang="en-US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يامُحْيِىَ كُلِّ شَىْءٍ وَمُميتَهُ ياخالِقَ كُلِّ</a:t>
            </a:r>
            <a:r>
              <a:rPr lang="fa-IR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شَىْءٍ وَوارِثَهُ</a:t>
            </a:r>
            <a:r>
              <a:rPr lang="fa-IR" sz="25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بودكننده و تبديل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كننده هر چيز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زنده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كننده و ميراننده هر چيز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آفريننده و وارث هر چيز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95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836712"/>
            <a:ext cx="74888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cs typeface="B Nazanin" pitchFamily="2" charset="-78"/>
              </a:rPr>
              <a:t>يا خَيْرَ ذاكِرٍ وَمَذْكُورٍ</a:t>
            </a:r>
            <a:r>
              <a:rPr lang="en-US" sz="2600" b="1" dirty="0" smtClean="0">
                <a:cs typeface="B Nazanin" pitchFamily="2" charset="-78"/>
              </a:rPr>
              <a:t> </a:t>
            </a:r>
            <a:r>
              <a:rPr lang="ar-SA" sz="2600" b="1" dirty="0" smtClean="0">
                <a:cs typeface="B Nazanin" pitchFamily="2" charset="-78"/>
              </a:rPr>
              <a:t>يا خَيْرَ شاكِرٍ وَمَشْكُورٍ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بهترين يادآور و ياد شده، اى بهترين سپاسگزار و سپاس شده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0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خَيْرَ حامِدٍ وَمَحْمُودٍ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خَيْرَ شاهِدٍ وَمَشْهُودٍ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خَيْرَ داعٍ وَمَدْعُوٍّ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بهترين ستاينده و ستوده شده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بهترين گواه و گواهى شده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بهترين خواننده و خوانده شده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0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ياخَيْرَ مُجيبٍ وَمُجابٍ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ياخَيْرَ مُونِسٍ وَاَنيسٍ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ياخَيْرَ صاحِبٍ وَجَليسٍ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بهترين اجابت كن و اجابت شده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بهترين انيس و مونس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بهترين رفيق و هم نشين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0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خَيْرَ مَقْصُودٍ وَمَطْلُوبٍ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خَيْرَ حَبيبٍ وَمَحْبُوبٍ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en-US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2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بهترين مقصود و مطلوب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بهترين دوست و محبوب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96</a:t>
            </a:r>
          </a:p>
        </p:txBody>
      </p:sp>
      <p:sp>
        <p:nvSpPr>
          <p:cNvPr id="3" name="Rectangle 2"/>
          <p:cNvSpPr/>
          <p:nvPr/>
        </p:nvSpPr>
        <p:spPr>
          <a:xfrm>
            <a:off x="785786" y="548680"/>
            <a:ext cx="75724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هُوَ لِمَنْ دَعاهُ مُجيبٌ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هُوَ لِمَنْ اَطاعَهُ حَبيبٌ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براى خواننده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اش اجابت كند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با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مطيع و فرمانبردارش دوست است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4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مَنْ هُوَ اِلى مَنْ اَحَبَّهُ قَريبٌ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مَنْ هُوَ بِمَنِ اسْتَحْفَظَهُ رَقيبٌ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به هر كه دوستش دارد نزديك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براى هركس كه از او نگهبانى خواهد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نگهبان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ست</a:t>
            </a:r>
            <a:endParaRPr lang="fa-IR" sz="260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400" b="1" spc="-150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Mitra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500" b="1" spc="-150" dirty="0" smtClean="0"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هُوَ بِمَنْ رَجاهُ كَريمٌ</a:t>
            </a:r>
            <a:r>
              <a:rPr lang="en-US" sz="2500" b="1" spc="-150" dirty="0" smtClean="0">
                <a:latin typeface="Tahoma" pitchFamily="34" charset="0"/>
                <a:ea typeface="Arial Unicode MS" pitchFamily="34" charset="-128"/>
                <a:cs typeface="B Nazanin" pitchFamily="2" charset="-78"/>
              </a:rPr>
              <a:t>  </a:t>
            </a:r>
            <a:r>
              <a:rPr lang="ar-SA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هُوَ بِمَنْ عَصاهُ حَليمٌ</a:t>
            </a:r>
            <a:r>
              <a:rPr lang="en-US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هُوَ فى عَظَمَتِهِ رَحيمٌ</a:t>
            </a:r>
            <a:r>
              <a:rPr lang="en-US" sz="25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نسبت به هر كس به او اميد داشته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باشد كريم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نسبت به نافرمانش بردبار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در عين عظمت و بزرگي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ش مهربان است</a:t>
            </a:r>
            <a:endParaRPr lang="fa-IR" sz="2600" b="1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1400" b="1" spc="-150" dirty="0" smtClean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400" b="1" spc="-150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مَنْ هُوَ فى حِكْمَتِهِ عَظيمٌ يا مَنْ هُوَ فى اِحْسانِهِ قَديمٌ يا مَنْ هُوَ بِمَنْ اَرادَهُ عَليمٌ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/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در حكمت خود عظيم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كه در احسان و عطابخشى ديرين است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كه به هر كس كه او را بطلبد دانا است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-24"/>
            <a:ext cx="57150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/>
              <a:t>97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1124744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اَللّهُمَّ اِنّى اَسْئَلُكَ بِاسْمِكَ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خدايا از تو مى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خواهم به حق نامت</a:t>
            </a:r>
            <a:endParaRPr lang="en-US" sz="2600" b="1" dirty="0" smtClean="0">
              <a:solidFill>
                <a:schemeClr val="accent3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يا مُسَبِّبُ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يا مُرَغِّبُ يا مُقَلِّبُ يا مُعَقِّبُ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اى سبب ساز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رغبت 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زير و رو كن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 پى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  <a:t>جو</a:t>
            </a:r>
            <a:b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B Mitra" pitchFamily="2" charset="-78"/>
              </a:rPr>
            </a:br>
            <a:endParaRPr lang="fa-IR" sz="2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مُرَتِّبُ 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 </a:t>
            </a: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مُخَوِّفُ يا مُحَذِّرُ يا مُذَكِّرُ</a:t>
            </a:r>
            <a:endParaRPr lang="fa-IR" sz="2600" b="1" dirty="0" smtClean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ترتيب 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ه،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بيم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‌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ده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ترساننده، اى ياد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نداز</a:t>
            </a:r>
            <a:endParaRPr lang="fa-IR" sz="26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Arial Unicode MS" pitchFamily="34" charset="-128"/>
              <a:cs typeface="B Nazanin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en-US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fa-IR" sz="2600" b="1" dirty="0" smtClean="0">
                <a:solidFill>
                  <a:srgbClr val="800080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  <a:tab pos="5143500" algn="r"/>
              </a:tabLst>
            </a:pPr>
            <a: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  <a:t>يا مُسَخِّرُ يا مُغَيِّرُ</a:t>
            </a:r>
            <a:br>
              <a:rPr lang="ar-SA" sz="2600" b="1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Nazanin" pitchFamily="2" charset="-78"/>
              </a:rPr>
            </a:b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اى مسخر كننده </a:t>
            </a:r>
            <a:r>
              <a:rPr lang="fa-IR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، اى تغییر</a:t>
            </a:r>
            <a:r>
              <a:rPr lang="ar-SA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Arial Unicode MS" pitchFamily="34" charset="-128"/>
                <a:cs typeface="B Mitra" pitchFamily="2" charset="-78"/>
              </a:rPr>
              <a:t> دهنده</a:t>
            </a:r>
            <a:endParaRPr lang="ar-SA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</TotalTime>
  <Words>2615</Words>
  <Application>Microsoft Office PowerPoint</Application>
  <PresentationFormat>نمایش روی پرده (4:3)</PresentationFormat>
  <Paragraphs>940</Paragraphs>
  <Slides>104</Slides>
  <Notes>102</Notes>
  <HiddenSlides>0</HiddenSlides>
  <MMClips>0</MMClips>
  <ScaleCrop>false</ScaleCrop>
  <HeadingPairs>
    <vt:vector size="6" baseType="variant">
      <vt:variant>
        <vt:lpstr>نوع خط بکاربرده شده</vt:lpstr>
      </vt:variant>
      <vt:variant>
        <vt:i4>14</vt:i4>
      </vt:variant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104</vt:i4>
      </vt:variant>
    </vt:vector>
  </HeadingPairs>
  <TitlesOfParts>
    <vt:vector size="119" baseType="lpstr">
      <vt:lpstr>Arial Unicode MS</vt:lpstr>
      <vt:lpstr>2  Mitra_5 (MRT)</vt:lpstr>
      <vt:lpstr>Arial</vt:lpstr>
      <vt:lpstr>B Karim</vt:lpstr>
      <vt:lpstr>B Mitra</vt:lpstr>
      <vt:lpstr>B Nazanin</vt:lpstr>
      <vt:lpstr>B Tehran</vt:lpstr>
      <vt:lpstr>Book Antiqua</vt:lpstr>
      <vt:lpstr>Calibri</vt:lpstr>
      <vt:lpstr>EntezareZohoor 3 **</vt:lpstr>
      <vt:lpstr>IranNastaliq</vt:lpstr>
      <vt:lpstr>MRT_AridiKoufi</vt:lpstr>
      <vt:lpstr>Tahoma</vt:lpstr>
      <vt:lpstr>Times New Roman</vt:lpstr>
      <vt:lpstr>Office Theme</vt:lpstr>
      <vt:lpstr>بسم الله رحمان   الرحیم گمنامی آرزوی ماست گمنامی آرزوی ماست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اللهم عجل الولیکل فرج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saralla hosiny</cp:lastModifiedBy>
  <cp:revision>294</cp:revision>
  <dcterms:created xsi:type="dcterms:W3CDTF">2010-08-02T15:33:21Z</dcterms:created>
  <dcterms:modified xsi:type="dcterms:W3CDTF">2014-06-21T18:11:09Z</dcterms:modified>
</cp:coreProperties>
</file>