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7" r:id="rId3"/>
    <p:sldId id="323" r:id="rId4"/>
    <p:sldId id="258" r:id="rId5"/>
    <p:sldId id="259" r:id="rId6"/>
    <p:sldId id="302" r:id="rId7"/>
    <p:sldId id="303" r:id="rId8"/>
    <p:sldId id="262" r:id="rId9"/>
    <p:sldId id="271" r:id="rId10"/>
    <p:sldId id="321" r:id="rId11"/>
    <p:sldId id="309" r:id="rId12"/>
    <p:sldId id="310" r:id="rId13"/>
    <p:sldId id="311" r:id="rId14"/>
    <p:sldId id="312" r:id="rId15"/>
    <p:sldId id="324" r:id="rId16"/>
    <p:sldId id="313" r:id="rId17"/>
    <p:sldId id="314" r:id="rId18"/>
    <p:sldId id="315" r:id="rId19"/>
    <p:sldId id="325" r:id="rId20"/>
    <p:sldId id="316" r:id="rId21"/>
    <p:sldId id="317" r:id="rId22"/>
    <p:sldId id="318" r:id="rId23"/>
    <p:sldId id="319" r:id="rId24"/>
    <p:sldId id="320" r:id="rId25"/>
    <p:sldId id="322" r:id="rId26"/>
    <p:sldId id="304" r:id="rId27"/>
    <p:sldId id="305" r:id="rId28"/>
    <p:sldId id="295" r:id="rId29"/>
    <p:sldId id="297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2BF86-B799-4BA2-9040-458E44EF19F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C717F-7088-4C85-8F8C-A03CAC48AEFE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تیروزین</a:t>
          </a:r>
          <a:endParaRPr lang="en-US" dirty="0">
            <a:cs typeface="B Koodak" pitchFamily="2" charset="-78"/>
          </a:endParaRPr>
        </a:p>
      </dgm:t>
    </dgm:pt>
    <dgm:pt modelId="{F6C1B171-299F-489E-A559-EDA17C936D5E}" type="parTrans" cxnId="{7A876BE1-459E-4D81-BA5F-8415120A9A71}">
      <dgm:prSet/>
      <dgm:spPr/>
      <dgm:t>
        <a:bodyPr/>
        <a:lstStyle/>
        <a:p>
          <a:endParaRPr lang="en-US"/>
        </a:p>
      </dgm:t>
    </dgm:pt>
    <dgm:pt modelId="{8304FA70-60AE-42D7-BA8D-A0C4810B1EBE}" type="sibTrans" cxnId="{7A876BE1-459E-4D81-BA5F-8415120A9A71}">
      <dgm:prSet/>
      <dgm:spPr/>
      <dgm:t>
        <a:bodyPr/>
        <a:lstStyle/>
        <a:p>
          <a:endParaRPr lang="en-US"/>
        </a:p>
      </dgm:t>
    </dgm:pt>
    <dgm:pt modelId="{E6295073-714C-4279-8CE0-09A566D92064}">
      <dgm:prSet phldrT="[Text]"/>
      <dgm:spPr/>
      <dgm:t>
        <a:bodyPr/>
        <a:lstStyle/>
        <a:p>
          <a:pPr rtl="1"/>
          <a:r>
            <a:rPr lang="fa-IR" dirty="0" smtClean="0">
              <a:cs typeface="B Koodak" pitchFamily="2" charset="-78"/>
            </a:rPr>
            <a:t>ناقل پیام عصبی</a:t>
          </a:r>
          <a:r>
            <a:rPr lang="en-US" dirty="0" smtClean="0">
              <a:cs typeface="B Koodak" pitchFamily="2" charset="-78"/>
            </a:rPr>
            <a:t>:</a:t>
          </a:r>
        </a:p>
        <a:p>
          <a:pPr rtl="1"/>
          <a:r>
            <a:rPr lang="fa-IR" dirty="0" smtClean="0">
              <a:cs typeface="B Koodak" pitchFamily="2" charset="-78"/>
            </a:rPr>
            <a:t>کته کول آمینها </a:t>
          </a:r>
          <a:endParaRPr lang="en-US" dirty="0"/>
        </a:p>
      </dgm:t>
    </dgm:pt>
    <dgm:pt modelId="{C0F756F1-570F-4AED-BD53-6012400E7125}" type="parTrans" cxnId="{F8117B0D-11D6-4BAD-B51C-E80F43EE8047}">
      <dgm:prSet/>
      <dgm:spPr/>
      <dgm:t>
        <a:bodyPr/>
        <a:lstStyle/>
        <a:p>
          <a:endParaRPr lang="en-US"/>
        </a:p>
      </dgm:t>
    </dgm:pt>
    <dgm:pt modelId="{062F116D-8782-4708-AB78-5517BCCDD071}" type="sibTrans" cxnId="{F8117B0D-11D6-4BAD-B51C-E80F43EE8047}">
      <dgm:prSet/>
      <dgm:spPr/>
      <dgm:t>
        <a:bodyPr/>
        <a:lstStyle/>
        <a:p>
          <a:endParaRPr lang="en-US"/>
        </a:p>
      </dgm:t>
    </dgm:pt>
    <dgm:pt modelId="{58A969FB-3AE3-4F38-87D8-74DB68BEBCFD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اسکلت کربنی</a:t>
          </a:r>
        </a:p>
        <a:p>
          <a:r>
            <a:rPr lang="fa-IR" dirty="0" smtClean="0">
              <a:cs typeface="B Koodak" pitchFamily="2" charset="-78"/>
            </a:rPr>
            <a:t>  جهت تولید انرژی </a:t>
          </a:r>
          <a:endParaRPr lang="en-US" dirty="0"/>
        </a:p>
      </dgm:t>
    </dgm:pt>
    <dgm:pt modelId="{8A6D103F-2236-4382-9310-C77214F70160}" type="parTrans" cxnId="{B60A5032-AE17-4C82-B6E9-EB57D8B9C6E8}">
      <dgm:prSet/>
      <dgm:spPr/>
      <dgm:t>
        <a:bodyPr/>
        <a:lstStyle/>
        <a:p>
          <a:endParaRPr lang="en-US"/>
        </a:p>
      </dgm:t>
    </dgm:pt>
    <dgm:pt modelId="{505100C7-21B9-49FD-B0A3-9714F02BAC7E}" type="sibTrans" cxnId="{B60A5032-AE17-4C82-B6E9-EB57D8B9C6E8}">
      <dgm:prSet/>
      <dgm:spPr/>
      <dgm:t>
        <a:bodyPr/>
        <a:lstStyle/>
        <a:p>
          <a:endParaRPr lang="en-US"/>
        </a:p>
      </dgm:t>
    </dgm:pt>
    <dgm:pt modelId="{B78098BB-804E-4110-B3C3-440724BA280B}">
      <dgm:prSet phldrT="[Text]"/>
      <dgm:spPr/>
      <dgm:t>
        <a:bodyPr/>
        <a:lstStyle/>
        <a:p>
          <a:r>
            <a:rPr lang="fa-IR" dirty="0" smtClean="0">
              <a:cs typeface="B Koodak" pitchFamily="2" charset="-78"/>
            </a:rPr>
            <a:t>ساخت پروتئینها </a:t>
          </a:r>
          <a:endParaRPr lang="en-US" dirty="0"/>
        </a:p>
      </dgm:t>
    </dgm:pt>
    <dgm:pt modelId="{5A2228A8-11C8-42FE-99A4-AFC85C6B66F3}" type="parTrans" cxnId="{A9D230FD-098E-4DA6-97C3-7CC5630A4255}">
      <dgm:prSet/>
      <dgm:spPr/>
      <dgm:t>
        <a:bodyPr/>
        <a:lstStyle/>
        <a:p>
          <a:endParaRPr lang="en-US"/>
        </a:p>
      </dgm:t>
    </dgm:pt>
    <dgm:pt modelId="{F3B53951-808E-459D-9314-937EC583C785}" type="sibTrans" cxnId="{A9D230FD-098E-4DA6-97C3-7CC5630A4255}">
      <dgm:prSet/>
      <dgm:spPr/>
      <dgm:t>
        <a:bodyPr/>
        <a:lstStyle/>
        <a:p>
          <a:endParaRPr lang="en-US"/>
        </a:p>
      </dgm:t>
    </dgm:pt>
    <dgm:pt modelId="{CCA5F7A2-1FD1-4EAF-9FC5-A2137E9CC96E}">
      <dgm:prSet/>
      <dgm:spPr/>
      <dgm:t>
        <a:bodyPr/>
        <a:lstStyle/>
        <a:p>
          <a:r>
            <a:rPr lang="en-US" b="1" dirty="0" smtClean="0"/>
            <a:t>dopamine</a:t>
          </a:r>
          <a:endParaRPr lang="en-US" dirty="0"/>
        </a:p>
      </dgm:t>
    </dgm:pt>
    <dgm:pt modelId="{81D828BE-9131-482A-9ED8-38A7DD85C13B}" type="parTrans" cxnId="{97C3E6B5-7118-48D9-997B-38E7D6C14348}">
      <dgm:prSet/>
      <dgm:spPr/>
      <dgm:t>
        <a:bodyPr/>
        <a:lstStyle/>
        <a:p>
          <a:endParaRPr lang="en-US"/>
        </a:p>
      </dgm:t>
    </dgm:pt>
    <dgm:pt modelId="{C861F914-5CA8-4770-9C14-AE38F1618FB6}" type="sibTrans" cxnId="{97C3E6B5-7118-48D9-997B-38E7D6C14348}">
      <dgm:prSet/>
      <dgm:spPr/>
      <dgm:t>
        <a:bodyPr/>
        <a:lstStyle/>
        <a:p>
          <a:endParaRPr lang="en-US"/>
        </a:p>
      </dgm:t>
    </dgm:pt>
    <dgm:pt modelId="{A27143C8-DEBB-475B-B7AB-D58B4FBFEA71}">
      <dgm:prSet/>
      <dgm:spPr/>
      <dgm:t>
        <a:bodyPr/>
        <a:lstStyle/>
        <a:p>
          <a:r>
            <a:rPr lang="en-US" b="1" dirty="0" smtClean="0"/>
            <a:t>norepinephrine</a:t>
          </a:r>
          <a:endParaRPr lang="en-US" dirty="0"/>
        </a:p>
      </dgm:t>
    </dgm:pt>
    <dgm:pt modelId="{FB69A895-FB54-4F8D-8C2A-6FD7941EF9EA}" type="parTrans" cxnId="{814FEDF0-6CB7-4AB7-8CFA-B8C0442CD9ED}">
      <dgm:prSet/>
      <dgm:spPr/>
      <dgm:t>
        <a:bodyPr/>
        <a:lstStyle/>
        <a:p>
          <a:endParaRPr lang="en-US"/>
        </a:p>
      </dgm:t>
    </dgm:pt>
    <dgm:pt modelId="{C7A3596B-AAFA-4DDB-A64A-69BFF792CD32}" type="sibTrans" cxnId="{814FEDF0-6CB7-4AB7-8CFA-B8C0442CD9ED}">
      <dgm:prSet/>
      <dgm:spPr/>
      <dgm:t>
        <a:bodyPr/>
        <a:lstStyle/>
        <a:p>
          <a:endParaRPr lang="en-US"/>
        </a:p>
      </dgm:t>
    </dgm:pt>
    <dgm:pt modelId="{0CEF9929-5E06-4F46-915C-3E7E5F6D4361}">
      <dgm:prSet/>
      <dgm:spPr/>
      <dgm:t>
        <a:bodyPr/>
        <a:lstStyle/>
        <a:p>
          <a:r>
            <a:rPr lang="en-US" b="1" dirty="0" smtClean="0"/>
            <a:t>epinephrine</a:t>
          </a:r>
          <a:endParaRPr lang="en-US" dirty="0"/>
        </a:p>
      </dgm:t>
    </dgm:pt>
    <dgm:pt modelId="{44BA11B4-D1CC-495C-A4A4-1CD7B0B50C54}" type="parTrans" cxnId="{07F50456-4F04-4628-8CBC-4A83A50D9F60}">
      <dgm:prSet/>
      <dgm:spPr/>
      <dgm:t>
        <a:bodyPr/>
        <a:lstStyle/>
        <a:p>
          <a:endParaRPr lang="en-US"/>
        </a:p>
      </dgm:t>
    </dgm:pt>
    <dgm:pt modelId="{9381A27B-077F-4A62-AF9B-64938001D3B0}" type="sibTrans" cxnId="{07F50456-4F04-4628-8CBC-4A83A50D9F60}">
      <dgm:prSet/>
      <dgm:spPr/>
      <dgm:t>
        <a:bodyPr/>
        <a:lstStyle/>
        <a:p>
          <a:endParaRPr lang="en-US"/>
        </a:p>
      </dgm:t>
    </dgm:pt>
    <dgm:pt modelId="{969A4E94-6EA7-465B-BD5D-081CEA37D67C}" type="pres">
      <dgm:prSet presAssocID="{0052BF86-B799-4BA2-9040-458E44EF19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FD976F-2741-4BC6-AF9C-7DCAD8E50868}" type="pres">
      <dgm:prSet presAssocID="{C94C717F-7088-4C85-8F8C-A03CAC48AEFE}" presName="hierRoot1" presStyleCnt="0"/>
      <dgm:spPr/>
      <dgm:t>
        <a:bodyPr/>
        <a:lstStyle/>
        <a:p>
          <a:endParaRPr lang="en-US"/>
        </a:p>
      </dgm:t>
    </dgm:pt>
    <dgm:pt modelId="{657C8017-E04D-43D4-88AF-FDF593C68FD0}" type="pres">
      <dgm:prSet presAssocID="{C94C717F-7088-4C85-8F8C-A03CAC48AEFE}" presName="composite" presStyleCnt="0"/>
      <dgm:spPr/>
      <dgm:t>
        <a:bodyPr/>
        <a:lstStyle/>
        <a:p>
          <a:endParaRPr lang="en-US"/>
        </a:p>
      </dgm:t>
    </dgm:pt>
    <dgm:pt modelId="{4BC6E94C-CD62-4828-A0FE-3952672B811C}" type="pres">
      <dgm:prSet presAssocID="{C94C717F-7088-4C85-8F8C-A03CAC48AEFE}" presName="background" presStyleLbl="node0" presStyleIdx="0" presStyleCnt="1"/>
      <dgm:spPr/>
      <dgm:t>
        <a:bodyPr/>
        <a:lstStyle/>
        <a:p>
          <a:endParaRPr lang="en-US"/>
        </a:p>
      </dgm:t>
    </dgm:pt>
    <dgm:pt modelId="{A38F4971-ED90-431D-A14F-B18A2F42D5BA}" type="pres">
      <dgm:prSet presAssocID="{C94C717F-7088-4C85-8F8C-A03CAC48AE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97526-8996-4A97-9485-604722A88283}" type="pres">
      <dgm:prSet presAssocID="{C94C717F-7088-4C85-8F8C-A03CAC48AEFE}" presName="hierChild2" presStyleCnt="0"/>
      <dgm:spPr/>
      <dgm:t>
        <a:bodyPr/>
        <a:lstStyle/>
        <a:p>
          <a:endParaRPr lang="en-US"/>
        </a:p>
      </dgm:t>
    </dgm:pt>
    <dgm:pt modelId="{B076FD44-DA98-4866-8CA6-C344FCCB796E}" type="pres">
      <dgm:prSet presAssocID="{C0F756F1-570F-4AED-BD53-6012400E712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A65657B1-4043-44D2-8954-AB32ABEE864A}" type="pres">
      <dgm:prSet presAssocID="{E6295073-714C-4279-8CE0-09A566D92064}" presName="hierRoot2" presStyleCnt="0"/>
      <dgm:spPr/>
      <dgm:t>
        <a:bodyPr/>
        <a:lstStyle/>
        <a:p>
          <a:endParaRPr lang="en-US"/>
        </a:p>
      </dgm:t>
    </dgm:pt>
    <dgm:pt modelId="{94B04492-8EFE-4F52-A62D-49CDCF738A10}" type="pres">
      <dgm:prSet presAssocID="{E6295073-714C-4279-8CE0-09A566D92064}" presName="composite2" presStyleCnt="0"/>
      <dgm:spPr/>
      <dgm:t>
        <a:bodyPr/>
        <a:lstStyle/>
        <a:p>
          <a:endParaRPr lang="en-US"/>
        </a:p>
      </dgm:t>
    </dgm:pt>
    <dgm:pt modelId="{CADBD0D3-DB39-43A1-9074-7338382A79A9}" type="pres">
      <dgm:prSet presAssocID="{E6295073-714C-4279-8CE0-09A566D92064}" presName="background2" presStyleLbl="node2" presStyleIdx="0" presStyleCnt="3"/>
      <dgm:spPr/>
      <dgm:t>
        <a:bodyPr/>
        <a:lstStyle/>
        <a:p>
          <a:endParaRPr lang="en-US"/>
        </a:p>
      </dgm:t>
    </dgm:pt>
    <dgm:pt modelId="{0DBB138E-B971-4DF9-80A5-8F6F125BC622}" type="pres">
      <dgm:prSet presAssocID="{E6295073-714C-4279-8CE0-09A566D9206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0E73D-A104-4CFE-AE7F-EAD78430D5FD}" type="pres">
      <dgm:prSet presAssocID="{E6295073-714C-4279-8CE0-09A566D92064}" presName="hierChild3" presStyleCnt="0"/>
      <dgm:spPr/>
      <dgm:t>
        <a:bodyPr/>
        <a:lstStyle/>
        <a:p>
          <a:endParaRPr lang="en-US"/>
        </a:p>
      </dgm:t>
    </dgm:pt>
    <dgm:pt modelId="{6B47AB12-4291-4CE8-904C-D6E348B9FDEE}" type="pres">
      <dgm:prSet presAssocID="{81D828BE-9131-482A-9ED8-38A7DD85C13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52881A0A-6EE4-4D3E-B916-BE11B4713A0E}" type="pres">
      <dgm:prSet presAssocID="{CCA5F7A2-1FD1-4EAF-9FC5-A2137E9CC96E}" presName="hierRoot3" presStyleCnt="0"/>
      <dgm:spPr/>
      <dgm:t>
        <a:bodyPr/>
        <a:lstStyle/>
        <a:p>
          <a:endParaRPr lang="en-US"/>
        </a:p>
      </dgm:t>
    </dgm:pt>
    <dgm:pt modelId="{5E73B2C4-5F67-4BF9-A039-8D771D3EEE1E}" type="pres">
      <dgm:prSet presAssocID="{CCA5F7A2-1FD1-4EAF-9FC5-A2137E9CC96E}" presName="composite3" presStyleCnt="0"/>
      <dgm:spPr/>
      <dgm:t>
        <a:bodyPr/>
        <a:lstStyle/>
        <a:p>
          <a:endParaRPr lang="en-US"/>
        </a:p>
      </dgm:t>
    </dgm:pt>
    <dgm:pt modelId="{8FC2BC04-6211-465E-AEDB-737DF75053E6}" type="pres">
      <dgm:prSet presAssocID="{CCA5F7A2-1FD1-4EAF-9FC5-A2137E9CC96E}" presName="background3" presStyleLbl="node3" presStyleIdx="0" presStyleCnt="3"/>
      <dgm:spPr/>
      <dgm:t>
        <a:bodyPr/>
        <a:lstStyle/>
        <a:p>
          <a:endParaRPr lang="en-US"/>
        </a:p>
      </dgm:t>
    </dgm:pt>
    <dgm:pt modelId="{1D224DF3-7C5A-49C3-A891-6F266B1A7390}" type="pres">
      <dgm:prSet presAssocID="{CCA5F7A2-1FD1-4EAF-9FC5-A2137E9CC96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2DCF89-DF45-4103-9CA7-80A89028F26C}" type="pres">
      <dgm:prSet presAssocID="{CCA5F7A2-1FD1-4EAF-9FC5-A2137E9CC96E}" presName="hierChild4" presStyleCnt="0"/>
      <dgm:spPr/>
      <dgm:t>
        <a:bodyPr/>
        <a:lstStyle/>
        <a:p>
          <a:endParaRPr lang="en-US"/>
        </a:p>
      </dgm:t>
    </dgm:pt>
    <dgm:pt modelId="{A4D23880-C0FD-478B-B182-06627CB21C43}" type="pres">
      <dgm:prSet presAssocID="{44BA11B4-D1CC-495C-A4A4-1CD7B0B50C54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CE908CB-C82E-4E83-94DD-FBC656F8A7E5}" type="pres">
      <dgm:prSet presAssocID="{0CEF9929-5E06-4F46-915C-3E7E5F6D4361}" presName="hierRoot3" presStyleCnt="0"/>
      <dgm:spPr/>
      <dgm:t>
        <a:bodyPr/>
        <a:lstStyle/>
        <a:p>
          <a:endParaRPr lang="en-US"/>
        </a:p>
      </dgm:t>
    </dgm:pt>
    <dgm:pt modelId="{9B94A8DC-451A-4582-BAEB-4FDDFDCA503D}" type="pres">
      <dgm:prSet presAssocID="{0CEF9929-5E06-4F46-915C-3E7E5F6D4361}" presName="composite3" presStyleCnt="0"/>
      <dgm:spPr/>
      <dgm:t>
        <a:bodyPr/>
        <a:lstStyle/>
        <a:p>
          <a:endParaRPr lang="en-US"/>
        </a:p>
      </dgm:t>
    </dgm:pt>
    <dgm:pt modelId="{4AA3AA9E-55ED-4F82-A0AA-54160F28AC09}" type="pres">
      <dgm:prSet presAssocID="{0CEF9929-5E06-4F46-915C-3E7E5F6D4361}" presName="background3" presStyleLbl="node3" presStyleIdx="1" presStyleCnt="3"/>
      <dgm:spPr/>
      <dgm:t>
        <a:bodyPr/>
        <a:lstStyle/>
        <a:p>
          <a:endParaRPr lang="en-US"/>
        </a:p>
      </dgm:t>
    </dgm:pt>
    <dgm:pt modelId="{9048B667-196E-4C89-85D1-FBA3E4E4FD3F}" type="pres">
      <dgm:prSet presAssocID="{0CEF9929-5E06-4F46-915C-3E7E5F6D436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AE3529-16B5-4360-8ECF-FF260FC516B1}" type="pres">
      <dgm:prSet presAssocID="{0CEF9929-5E06-4F46-915C-3E7E5F6D4361}" presName="hierChild4" presStyleCnt="0"/>
      <dgm:spPr/>
      <dgm:t>
        <a:bodyPr/>
        <a:lstStyle/>
        <a:p>
          <a:endParaRPr lang="en-US"/>
        </a:p>
      </dgm:t>
    </dgm:pt>
    <dgm:pt modelId="{471694F5-0B56-4082-BFEF-ED11D9D67EE3}" type="pres">
      <dgm:prSet presAssocID="{FB69A895-FB54-4F8D-8C2A-6FD7941EF9E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8273C07-AE1B-4FA6-82B1-2DA5196AEC12}" type="pres">
      <dgm:prSet presAssocID="{A27143C8-DEBB-475B-B7AB-D58B4FBFEA71}" presName="hierRoot3" presStyleCnt="0"/>
      <dgm:spPr/>
      <dgm:t>
        <a:bodyPr/>
        <a:lstStyle/>
        <a:p>
          <a:endParaRPr lang="en-US"/>
        </a:p>
      </dgm:t>
    </dgm:pt>
    <dgm:pt modelId="{F152FBC3-3176-4663-9D54-491A2CD50CE7}" type="pres">
      <dgm:prSet presAssocID="{A27143C8-DEBB-475B-B7AB-D58B4FBFEA71}" presName="composite3" presStyleCnt="0"/>
      <dgm:spPr/>
      <dgm:t>
        <a:bodyPr/>
        <a:lstStyle/>
        <a:p>
          <a:endParaRPr lang="en-US"/>
        </a:p>
      </dgm:t>
    </dgm:pt>
    <dgm:pt modelId="{1CAC4DC2-C41A-4A12-BAB6-CF992C4A196C}" type="pres">
      <dgm:prSet presAssocID="{A27143C8-DEBB-475B-B7AB-D58B4FBFEA71}" presName="background3" presStyleLbl="node3" presStyleIdx="2" presStyleCnt="3"/>
      <dgm:spPr/>
      <dgm:t>
        <a:bodyPr/>
        <a:lstStyle/>
        <a:p>
          <a:endParaRPr lang="en-US"/>
        </a:p>
      </dgm:t>
    </dgm:pt>
    <dgm:pt modelId="{B687D79F-88EF-4B0B-8979-9773D51CB084}" type="pres">
      <dgm:prSet presAssocID="{A27143C8-DEBB-475B-B7AB-D58B4FBFEA7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6E2DE2-E67F-4AC4-9421-83F3A7B21ACC}" type="pres">
      <dgm:prSet presAssocID="{A27143C8-DEBB-475B-B7AB-D58B4FBFEA71}" presName="hierChild4" presStyleCnt="0"/>
      <dgm:spPr/>
      <dgm:t>
        <a:bodyPr/>
        <a:lstStyle/>
        <a:p>
          <a:endParaRPr lang="en-US"/>
        </a:p>
      </dgm:t>
    </dgm:pt>
    <dgm:pt modelId="{E5A8E8BA-560D-4B5F-BDF4-D2D2A99D8A91}" type="pres">
      <dgm:prSet presAssocID="{8A6D103F-2236-4382-9310-C77214F7016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12D7F700-6A99-4C25-B62F-85ABDE8055B0}" type="pres">
      <dgm:prSet presAssocID="{58A969FB-3AE3-4F38-87D8-74DB68BEBCFD}" presName="hierRoot2" presStyleCnt="0"/>
      <dgm:spPr/>
      <dgm:t>
        <a:bodyPr/>
        <a:lstStyle/>
        <a:p>
          <a:endParaRPr lang="en-US"/>
        </a:p>
      </dgm:t>
    </dgm:pt>
    <dgm:pt modelId="{B88690FB-0E8C-4FAF-9552-24DEC8CCDD45}" type="pres">
      <dgm:prSet presAssocID="{58A969FB-3AE3-4F38-87D8-74DB68BEBCFD}" presName="composite2" presStyleCnt="0"/>
      <dgm:spPr/>
      <dgm:t>
        <a:bodyPr/>
        <a:lstStyle/>
        <a:p>
          <a:endParaRPr lang="en-US"/>
        </a:p>
      </dgm:t>
    </dgm:pt>
    <dgm:pt modelId="{0B722AF2-34E3-4B65-ABD6-9C5F7E9CCFE9}" type="pres">
      <dgm:prSet presAssocID="{58A969FB-3AE3-4F38-87D8-74DB68BEBCFD}" presName="background2" presStyleLbl="node2" presStyleIdx="1" presStyleCnt="3"/>
      <dgm:spPr/>
      <dgm:t>
        <a:bodyPr/>
        <a:lstStyle/>
        <a:p>
          <a:endParaRPr lang="en-US"/>
        </a:p>
      </dgm:t>
    </dgm:pt>
    <dgm:pt modelId="{C40C6B87-BB9A-45DB-8A95-2186753BBAF9}" type="pres">
      <dgm:prSet presAssocID="{58A969FB-3AE3-4F38-87D8-74DB68BEBCF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37FE64-B1C5-4593-B5C0-3C13EF22F0DA}" type="pres">
      <dgm:prSet presAssocID="{58A969FB-3AE3-4F38-87D8-74DB68BEBCFD}" presName="hierChild3" presStyleCnt="0"/>
      <dgm:spPr/>
      <dgm:t>
        <a:bodyPr/>
        <a:lstStyle/>
        <a:p>
          <a:endParaRPr lang="en-US"/>
        </a:p>
      </dgm:t>
    </dgm:pt>
    <dgm:pt modelId="{1CBB6DB7-ACAD-4FAA-881A-BA6A18BCB4F1}" type="pres">
      <dgm:prSet presAssocID="{5A2228A8-11C8-42FE-99A4-AFC85C6B66F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06D0019-F248-4B3F-B119-9E80806F9FED}" type="pres">
      <dgm:prSet presAssocID="{B78098BB-804E-4110-B3C3-440724BA280B}" presName="hierRoot2" presStyleCnt="0"/>
      <dgm:spPr/>
      <dgm:t>
        <a:bodyPr/>
        <a:lstStyle/>
        <a:p>
          <a:endParaRPr lang="en-US"/>
        </a:p>
      </dgm:t>
    </dgm:pt>
    <dgm:pt modelId="{9168FA82-994D-4409-BF48-92671235F97E}" type="pres">
      <dgm:prSet presAssocID="{B78098BB-804E-4110-B3C3-440724BA280B}" presName="composite2" presStyleCnt="0"/>
      <dgm:spPr/>
      <dgm:t>
        <a:bodyPr/>
        <a:lstStyle/>
        <a:p>
          <a:endParaRPr lang="en-US"/>
        </a:p>
      </dgm:t>
    </dgm:pt>
    <dgm:pt modelId="{8DCE2DD2-7BD7-4AE0-BB14-2DF108CC5B8D}" type="pres">
      <dgm:prSet presAssocID="{B78098BB-804E-4110-B3C3-440724BA280B}" presName="background2" presStyleLbl="node2" presStyleIdx="2" presStyleCnt="3"/>
      <dgm:spPr/>
      <dgm:t>
        <a:bodyPr/>
        <a:lstStyle/>
        <a:p>
          <a:endParaRPr lang="en-US"/>
        </a:p>
      </dgm:t>
    </dgm:pt>
    <dgm:pt modelId="{7B52CB47-0C7A-472D-8817-48DAD4E3BB66}" type="pres">
      <dgm:prSet presAssocID="{B78098BB-804E-4110-B3C3-440724BA280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172A2-AF77-404C-B2D4-CD37826B41E8}" type="pres">
      <dgm:prSet presAssocID="{B78098BB-804E-4110-B3C3-440724BA280B}" presName="hierChild3" presStyleCnt="0"/>
      <dgm:spPr/>
      <dgm:t>
        <a:bodyPr/>
        <a:lstStyle/>
        <a:p>
          <a:endParaRPr lang="en-US"/>
        </a:p>
      </dgm:t>
    </dgm:pt>
  </dgm:ptLst>
  <dgm:cxnLst>
    <dgm:cxn modelId="{3C4B793D-6E4D-4487-B8F7-B57370F18EBA}" type="presOf" srcId="{44BA11B4-D1CC-495C-A4A4-1CD7B0B50C54}" destId="{A4D23880-C0FD-478B-B182-06627CB21C43}" srcOrd="0" destOrd="0" presId="urn:microsoft.com/office/officeart/2005/8/layout/hierarchy1"/>
    <dgm:cxn modelId="{00FCDDA8-2DEC-45E6-BDAE-07E383A2B288}" type="presOf" srcId="{B78098BB-804E-4110-B3C3-440724BA280B}" destId="{7B52CB47-0C7A-472D-8817-48DAD4E3BB66}" srcOrd="0" destOrd="0" presId="urn:microsoft.com/office/officeart/2005/8/layout/hierarchy1"/>
    <dgm:cxn modelId="{FF55A706-C256-41D9-9BFF-9B43B58F3260}" type="presOf" srcId="{FB69A895-FB54-4F8D-8C2A-6FD7941EF9EA}" destId="{471694F5-0B56-4082-BFEF-ED11D9D67EE3}" srcOrd="0" destOrd="0" presId="urn:microsoft.com/office/officeart/2005/8/layout/hierarchy1"/>
    <dgm:cxn modelId="{F8117B0D-11D6-4BAD-B51C-E80F43EE8047}" srcId="{C94C717F-7088-4C85-8F8C-A03CAC48AEFE}" destId="{E6295073-714C-4279-8CE0-09A566D92064}" srcOrd="0" destOrd="0" parTransId="{C0F756F1-570F-4AED-BD53-6012400E7125}" sibTransId="{062F116D-8782-4708-AB78-5517BCCDD071}"/>
    <dgm:cxn modelId="{6AF10574-8B1E-4701-ABB0-E3038A74B8C6}" type="presOf" srcId="{E6295073-714C-4279-8CE0-09A566D92064}" destId="{0DBB138E-B971-4DF9-80A5-8F6F125BC622}" srcOrd="0" destOrd="0" presId="urn:microsoft.com/office/officeart/2005/8/layout/hierarchy1"/>
    <dgm:cxn modelId="{6E696A8D-CC9B-48F0-B5B0-BEE93D79BC3B}" type="presOf" srcId="{81D828BE-9131-482A-9ED8-38A7DD85C13B}" destId="{6B47AB12-4291-4CE8-904C-D6E348B9FDEE}" srcOrd="0" destOrd="0" presId="urn:microsoft.com/office/officeart/2005/8/layout/hierarchy1"/>
    <dgm:cxn modelId="{E9729EA7-9302-4A34-B791-EB9820225972}" type="presOf" srcId="{CCA5F7A2-1FD1-4EAF-9FC5-A2137E9CC96E}" destId="{1D224DF3-7C5A-49C3-A891-6F266B1A7390}" srcOrd="0" destOrd="0" presId="urn:microsoft.com/office/officeart/2005/8/layout/hierarchy1"/>
    <dgm:cxn modelId="{96303F2C-80CA-4504-BB75-4E032B0D1BB1}" type="presOf" srcId="{C94C717F-7088-4C85-8F8C-A03CAC48AEFE}" destId="{A38F4971-ED90-431D-A14F-B18A2F42D5BA}" srcOrd="0" destOrd="0" presId="urn:microsoft.com/office/officeart/2005/8/layout/hierarchy1"/>
    <dgm:cxn modelId="{814FEDF0-6CB7-4AB7-8CFA-B8C0442CD9ED}" srcId="{E6295073-714C-4279-8CE0-09A566D92064}" destId="{A27143C8-DEBB-475B-B7AB-D58B4FBFEA71}" srcOrd="2" destOrd="0" parTransId="{FB69A895-FB54-4F8D-8C2A-6FD7941EF9EA}" sibTransId="{C7A3596B-AAFA-4DDB-A64A-69BFF792CD32}"/>
    <dgm:cxn modelId="{A9D230FD-098E-4DA6-97C3-7CC5630A4255}" srcId="{C94C717F-7088-4C85-8F8C-A03CAC48AEFE}" destId="{B78098BB-804E-4110-B3C3-440724BA280B}" srcOrd="2" destOrd="0" parTransId="{5A2228A8-11C8-42FE-99A4-AFC85C6B66F3}" sibTransId="{F3B53951-808E-459D-9314-937EC583C785}"/>
    <dgm:cxn modelId="{49D53499-13B8-40C3-A7A1-A179A02DD477}" type="presOf" srcId="{0CEF9929-5E06-4F46-915C-3E7E5F6D4361}" destId="{9048B667-196E-4C89-85D1-FBA3E4E4FD3F}" srcOrd="0" destOrd="0" presId="urn:microsoft.com/office/officeart/2005/8/layout/hierarchy1"/>
    <dgm:cxn modelId="{97C3E6B5-7118-48D9-997B-38E7D6C14348}" srcId="{E6295073-714C-4279-8CE0-09A566D92064}" destId="{CCA5F7A2-1FD1-4EAF-9FC5-A2137E9CC96E}" srcOrd="0" destOrd="0" parTransId="{81D828BE-9131-482A-9ED8-38A7DD85C13B}" sibTransId="{C861F914-5CA8-4770-9C14-AE38F1618FB6}"/>
    <dgm:cxn modelId="{7A876BE1-459E-4D81-BA5F-8415120A9A71}" srcId="{0052BF86-B799-4BA2-9040-458E44EF19FF}" destId="{C94C717F-7088-4C85-8F8C-A03CAC48AEFE}" srcOrd="0" destOrd="0" parTransId="{F6C1B171-299F-489E-A559-EDA17C936D5E}" sibTransId="{8304FA70-60AE-42D7-BA8D-A0C4810B1EBE}"/>
    <dgm:cxn modelId="{B60A5032-AE17-4C82-B6E9-EB57D8B9C6E8}" srcId="{C94C717F-7088-4C85-8F8C-A03CAC48AEFE}" destId="{58A969FB-3AE3-4F38-87D8-74DB68BEBCFD}" srcOrd="1" destOrd="0" parTransId="{8A6D103F-2236-4382-9310-C77214F70160}" sibTransId="{505100C7-21B9-49FD-B0A3-9714F02BAC7E}"/>
    <dgm:cxn modelId="{F7F137A1-EC89-4F40-9683-03FAF675C2D4}" type="presOf" srcId="{A27143C8-DEBB-475B-B7AB-D58B4FBFEA71}" destId="{B687D79F-88EF-4B0B-8979-9773D51CB084}" srcOrd="0" destOrd="0" presId="urn:microsoft.com/office/officeart/2005/8/layout/hierarchy1"/>
    <dgm:cxn modelId="{79A4AAD3-55F1-49B0-868B-5A6C81576F12}" type="presOf" srcId="{8A6D103F-2236-4382-9310-C77214F70160}" destId="{E5A8E8BA-560D-4B5F-BDF4-D2D2A99D8A91}" srcOrd="0" destOrd="0" presId="urn:microsoft.com/office/officeart/2005/8/layout/hierarchy1"/>
    <dgm:cxn modelId="{AA15BF36-5FEE-44EB-BF33-58FE7F572C33}" type="presOf" srcId="{C0F756F1-570F-4AED-BD53-6012400E7125}" destId="{B076FD44-DA98-4866-8CA6-C344FCCB796E}" srcOrd="0" destOrd="0" presId="urn:microsoft.com/office/officeart/2005/8/layout/hierarchy1"/>
    <dgm:cxn modelId="{CB301FD2-1B89-4949-922D-884C87908E86}" type="presOf" srcId="{0052BF86-B799-4BA2-9040-458E44EF19FF}" destId="{969A4E94-6EA7-465B-BD5D-081CEA37D67C}" srcOrd="0" destOrd="0" presId="urn:microsoft.com/office/officeart/2005/8/layout/hierarchy1"/>
    <dgm:cxn modelId="{D5A3EF93-FB7F-4548-80DA-9B0BCA8C28BA}" type="presOf" srcId="{58A969FB-3AE3-4F38-87D8-74DB68BEBCFD}" destId="{C40C6B87-BB9A-45DB-8A95-2186753BBAF9}" srcOrd="0" destOrd="0" presId="urn:microsoft.com/office/officeart/2005/8/layout/hierarchy1"/>
    <dgm:cxn modelId="{07F50456-4F04-4628-8CBC-4A83A50D9F60}" srcId="{E6295073-714C-4279-8CE0-09A566D92064}" destId="{0CEF9929-5E06-4F46-915C-3E7E5F6D4361}" srcOrd="1" destOrd="0" parTransId="{44BA11B4-D1CC-495C-A4A4-1CD7B0B50C54}" sibTransId="{9381A27B-077F-4A62-AF9B-64938001D3B0}"/>
    <dgm:cxn modelId="{49389DE0-C4E3-4916-988E-751FD9E0F9F7}" type="presOf" srcId="{5A2228A8-11C8-42FE-99A4-AFC85C6B66F3}" destId="{1CBB6DB7-ACAD-4FAA-881A-BA6A18BCB4F1}" srcOrd="0" destOrd="0" presId="urn:microsoft.com/office/officeart/2005/8/layout/hierarchy1"/>
    <dgm:cxn modelId="{3D945620-2590-441A-A562-DCA48E96EEC8}" type="presParOf" srcId="{969A4E94-6EA7-465B-BD5D-081CEA37D67C}" destId="{5FFD976F-2741-4BC6-AF9C-7DCAD8E50868}" srcOrd="0" destOrd="0" presId="urn:microsoft.com/office/officeart/2005/8/layout/hierarchy1"/>
    <dgm:cxn modelId="{AD42605C-AEC5-49CA-ADAE-B248941F57BF}" type="presParOf" srcId="{5FFD976F-2741-4BC6-AF9C-7DCAD8E50868}" destId="{657C8017-E04D-43D4-88AF-FDF593C68FD0}" srcOrd="0" destOrd="0" presId="urn:microsoft.com/office/officeart/2005/8/layout/hierarchy1"/>
    <dgm:cxn modelId="{16F77F52-8D4D-43E9-B963-E665AF95586E}" type="presParOf" srcId="{657C8017-E04D-43D4-88AF-FDF593C68FD0}" destId="{4BC6E94C-CD62-4828-A0FE-3952672B811C}" srcOrd="0" destOrd="0" presId="urn:microsoft.com/office/officeart/2005/8/layout/hierarchy1"/>
    <dgm:cxn modelId="{1A7963B1-2E40-4B55-B13C-68B81AF1DBAC}" type="presParOf" srcId="{657C8017-E04D-43D4-88AF-FDF593C68FD0}" destId="{A38F4971-ED90-431D-A14F-B18A2F42D5BA}" srcOrd="1" destOrd="0" presId="urn:microsoft.com/office/officeart/2005/8/layout/hierarchy1"/>
    <dgm:cxn modelId="{3862BDC0-BE07-45F5-B30F-5CDE9CC5F9CB}" type="presParOf" srcId="{5FFD976F-2741-4BC6-AF9C-7DCAD8E50868}" destId="{2A197526-8996-4A97-9485-604722A88283}" srcOrd="1" destOrd="0" presId="urn:microsoft.com/office/officeart/2005/8/layout/hierarchy1"/>
    <dgm:cxn modelId="{94A61888-CA22-4B24-84DB-068C171113DD}" type="presParOf" srcId="{2A197526-8996-4A97-9485-604722A88283}" destId="{B076FD44-DA98-4866-8CA6-C344FCCB796E}" srcOrd="0" destOrd="0" presId="urn:microsoft.com/office/officeart/2005/8/layout/hierarchy1"/>
    <dgm:cxn modelId="{4C62E3E8-B21D-4274-AF9F-62AAD38E1C12}" type="presParOf" srcId="{2A197526-8996-4A97-9485-604722A88283}" destId="{A65657B1-4043-44D2-8954-AB32ABEE864A}" srcOrd="1" destOrd="0" presId="urn:microsoft.com/office/officeart/2005/8/layout/hierarchy1"/>
    <dgm:cxn modelId="{5EF1EA09-0463-4D12-B177-5E87D214A325}" type="presParOf" srcId="{A65657B1-4043-44D2-8954-AB32ABEE864A}" destId="{94B04492-8EFE-4F52-A62D-49CDCF738A10}" srcOrd="0" destOrd="0" presId="urn:microsoft.com/office/officeart/2005/8/layout/hierarchy1"/>
    <dgm:cxn modelId="{A665B36D-A3D2-491C-8E55-7DB31D147F18}" type="presParOf" srcId="{94B04492-8EFE-4F52-A62D-49CDCF738A10}" destId="{CADBD0D3-DB39-43A1-9074-7338382A79A9}" srcOrd="0" destOrd="0" presId="urn:microsoft.com/office/officeart/2005/8/layout/hierarchy1"/>
    <dgm:cxn modelId="{C71DCFD8-523D-4D81-A919-9D7FE363A1CC}" type="presParOf" srcId="{94B04492-8EFE-4F52-A62D-49CDCF738A10}" destId="{0DBB138E-B971-4DF9-80A5-8F6F125BC622}" srcOrd="1" destOrd="0" presId="urn:microsoft.com/office/officeart/2005/8/layout/hierarchy1"/>
    <dgm:cxn modelId="{DC16A8F4-EA03-46BE-8344-047688BF2E78}" type="presParOf" srcId="{A65657B1-4043-44D2-8954-AB32ABEE864A}" destId="{4DC0E73D-A104-4CFE-AE7F-EAD78430D5FD}" srcOrd="1" destOrd="0" presId="urn:microsoft.com/office/officeart/2005/8/layout/hierarchy1"/>
    <dgm:cxn modelId="{B10D78BE-E685-4C68-9986-0CAE52801A9D}" type="presParOf" srcId="{4DC0E73D-A104-4CFE-AE7F-EAD78430D5FD}" destId="{6B47AB12-4291-4CE8-904C-D6E348B9FDEE}" srcOrd="0" destOrd="0" presId="urn:microsoft.com/office/officeart/2005/8/layout/hierarchy1"/>
    <dgm:cxn modelId="{41E3E3CA-154E-4FA7-A44C-E462C5718E48}" type="presParOf" srcId="{4DC0E73D-A104-4CFE-AE7F-EAD78430D5FD}" destId="{52881A0A-6EE4-4D3E-B916-BE11B4713A0E}" srcOrd="1" destOrd="0" presId="urn:microsoft.com/office/officeart/2005/8/layout/hierarchy1"/>
    <dgm:cxn modelId="{6B83AE49-DBBF-4EBD-8C9E-D4AFF44F5585}" type="presParOf" srcId="{52881A0A-6EE4-4D3E-B916-BE11B4713A0E}" destId="{5E73B2C4-5F67-4BF9-A039-8D771D3EEE1E}" srcOrd="0" destOrd="0" presId="urn:microsoft.com/office/officeart/2005/8/layout/hierarchy1"/>
    <dgm:cxn modelId="{8495FA3C-AB87-4BD4-91EF-DE8C89BCF4EF}" type="presParOf" srcId="{5E73B2C4-5F67-4BF9-A039-8D771D3EEE1E}" destId="{8FC2BC04-6211-465E-AEDB-737DF75053E6}" srcOrd="0" destOrd="0" presId="urn:microsoft.com/office/officeart/2005/8/layout/hierarchy1"/>
    <dgm:cxn modelId="{FBC71B1A-DDE5-44FE-86D2-508213237D1B}" type="presParOf" srcId="{5E73B2C4-5F67-4BF9-A039-8D771D3EEE1E}" destId="{1D224DF3-7C5A-49C3-A891-6F266B1A7390}" srcOrd="1" destOrd="0" presId="urn:microsoft.com/office/officeart/2005/8/layout/hierarchy1"/>
    <dgm:cxn modelId="{C55832DA-A8DC-4021-8FE2-0AE802467846}" type="presParOf" srcId="{52881A0A-6EE4-4D3E-B916-BE11B4713A0E}" destId="{952DCF89-DF45-4103-9CA7-80A89028F26C}" srcOrd="1" destOrd="0" presId="urn:microsoft.com/office/officeart/2005/8/layout/hierarchy1"/>
    <dgm:cxn modelId="{098B361A-E06D-4D3D-B581-61F3D2E057FA}" type="presParOf" srcId="{4DC0E73D-A104-4CFE-AE7F-EAD78430D5FD}" destId="{A4D23880-C0FD-478B-B182-06627CB21C43}" srcOrd="2" destOrd="0" presId="urn:microsoft.com/office/officeart/2005/8/layout/hierarchy1"/>
    <dgm:cxn modelId="{C6212C28-C06F-4C69-A9F3-A269DB2514FD}" type="presParOf" srcId="{4DC0E73D-A104-4CFE-AE7F-EAD78430D5FD}" destId="{8CE908CB-C82E-4E83-94DD-FBC656F8A7E5}" srcOrd="3" destOrd="0" presId="urn:microsoft.com/office/officeart/2005/8/layout/hierarchy1"/>
    <dgm:cxn modelId="{DE7DE0D3-30E8-43F8-81F0-EFA93C62DC3C}" type="presParOf" srcId="{8CE908CB-C82E-4E83-94DD-FBC656F8A7E5}" destId="{9B94A8DC-451A-4582-BAEB-4FDDFDCA503D}" srcOrd="0" destOrd="0" presId="urn:microsoft.com/office/officeart/2005/8/layout/hierarchy1"/>
    <dgm:cxn modelId="{CD6D35E7-F615-4BEB-801A-CA6147760496}" type="presParOf" srcId="{9B94A8DC-451A-4582-BAEB-4FDDFDCA503D}" destId="{4AA3AA9E-55ED-4F82-A0AA-54160F28AC09}" srcOrd="0" destOrd="0" presId="urn:microsoft.com/office/officeart/2005/8/layout/hierarchy1"/>
    <dgm:cxn modelId="{3EFCE588-24FC-43F3-8A22-FDFDC8DE6E4D}" type="presParOf" srcId="{9B94A8DC-451A-4582-BAEB-4FDDFDCA503D}" destId="{9048B667-196E-4C89-85D1-FBA3E4E4FD3F}" srcOrd="1" destOrd="0" presId="urn:microsoft.com/office/officeart/2005/8/layout/hierarchy1"/>
    <dgm:cxn modelId="{56ED73CF-1EDF-485A-B903-0709490C3413}" type="presParOf" srcId="{8CE908CB-C82E-4E83-94DD-FBC656F8A7E5}" destId="{6DAE3529-16B5-4360-8ECF-FF260FC516B1}" srcOrd="1" destOrd="0" presId="urn:microsoft.com/office/officeart/2005/8/layout/hierarchy1"/>
    <dgm:cxn modelId="{D03EE59F-DAA4-4761-81EB-D1CEA29E86F0}" type="presParOf" srcId="{4DC0E73D-A104-4CFE-AE7F-EAD78430D5FD}" destId="{471694F5-0B56-4082-BFEF-ED11D9D67EE3}" srcOrd="4" destOrd="0" presId="urn:microsoft.com/office/officeart/2005/8/layout/hierarchy1"/>
    <dgm:cxn modelId="{DC323E86-2D9A-4FB8-B6C0-7248C7F13322}" type="presParOf" srcId="{4DC0E73D-A104-4CFE-AE7F-EAD78430D5FD}" destId="{28273C07-AE1B-4FA6-82B1-2DA5196AEC12}" srcOrd="5" destOrd="0" presId="urn:microsoft.com/office/officeart/2005/8/layout/hierarchy1"/>
    <dgm:cxn modelId="{9754011F-1B7B-46C6-84C1-4AF250E3E763}" type="presParOf" srcId="{28273C07-AE1B-4FA6-82B1-2DA5196AEC12}" destId="{F152FBC3-3176-4663-9D54-491A2CD50CE7}" srcOrd="0" destOrd="0" presId="urn:microsoft.com/office/officeart/2005/8/layout/hierarchy1"/>
    <dgm:cxn modelId="{31D2E77E-1F54-4ED4-B1A4-E38ADFFB204D}" type="presParOf" srcId="{F152FBC3-3176-4663-9D54-491A2CD50CE7}" destId="{1CAC4DC2-C41A-4A12-BAB6-CF992C4A196C}" srcOrd="0" destOrd="0" presId="urn:microsoft.com/office/officeart/2005/8/layout/hierarchy1"/>
    <dgm:cxn modelId="{0720EFCE-D4C2-4A41-8622-AAEE59EAF66C}" type="presParOf" srcId="{F152FBC3-3176-4663-9D54-491A2CD50CE7}" destId="{B687D79F-88EF-4B0B-8979-9773D51CB084}" srcOrd="1" destOrd="0" presId="urn:microsoft.com/office/officeart/2005/8/layout/hierarchy1"/>
    <dgm:cxn modelId="{729249A5-968D-4CE6-97A3-DBDDFE05293A}" type="presParOf" srcId="{28273C07-AE1B-4FA6-82B1-2DA5196AEC12}" destId="{956E2DE2-E67F-4AC4-9421-83F3A7B21ACC}" srcOrd="1" destOrd="0" presId="urn:microsoft.com/office/officeart/2005/8/layout/hierarchy1"/>
    <dgm:cxn modelId="{3015D2DF-0650-472B-94A9-CDF601AB38D2}" type="presParOf" srcId="{2A197526-8996-4A97-9485-604722A88283}" destId="{E5A8E8BA-560D-4B5F-BDF4-D2D2A99D8A91}" srcOrd="2" destOrd="0" presId="urn:microsoft.com/office/officeart/2005/8/layout/hierarchy1"/>
    <dgm:cxn modelId="{455F746D-0B38-47C6-AA80-B53249C93904}" type="presParOf" srcId="{2A197526-8996-4A97-9485-604722A88283}" destId="{12D7F700-6A99-4C25-B62F-85ABDE8055B0}" srcOrd="3" destOrd="0" presId="urn:microsoft.com/office/officeart/2005/8/layout/hierarchy1"/>
    <dgm:cxn modelId="{4B43BD15-F96C-4516-B760-251588F672F4}" type="presParOf" srcId="{12D7F700-6A99-4C25-B62F-85ABDE8055B0}" destId="{B88690FB-0E8C-4FAF-9552-24DEC8CCDD45}" srcOrd="0" destOrd="0" presId="urn:microsoft.com/office/officeart/2005/8/layout/hierarchy1"/>
    <dgm:cxn modelId="{8E55A46F-A07B-43E5-81BB-BCB418D95646}" type="presParOf" srcId="{B88690FB-0E8C-4FAF-9552-24DEC8CCDD45}" destId="{0B722AF2-34E3-4B65-ABD6-9C5F7E9CCFE9}" srcOrd="0" destOrd="0" presId="urn:microsoft.com/office/officeart/2005/8/layout/hierarchy1"/>
    <dgm:cxn modelId="{95C24DE5-5D24-49B6-A184-2A9FC8A56D2A}" type="presParOf" srcId="{B88690FB-0E8C-4FAF-9552-24DEC8CCDD45}" destId="{C40C6B87-BB9A-45DB-8A95-2186753BBAF9}" srcOrd="1" destOrd="0" presId="urn:microsoft.com/office/officeart/2005/8/layout/hierarchy1"/>
    <dgm:cxn modelId="{41DD5661-7D1A-449E-800D-BE599641B6F3}" type="presParOf" srcId="{12D7F700-6A99-4C25-B62F-85ABDE8055B0}" destId="{0C37FE64-B1C5-4593-B5C0-3C13EF22F0DA}" srcOrd="1" destOrd="0" presId="urn:microsoft.com/office/officeart/2005/8/layout/hierarchy1"/>
    <dgm:cxn modelId="{12ED8E4F-7E02-4BFF-929F-9090D788EC15}" type="presParOf" srcId="{2A197526-8996-4A97-9485-604722A88283}" destId="{1CBB6DB7-ACAD-4FAA-881A-BA6A18BCB4F1}" srcOrd="4" destOrd="0" presId="urn:microsoft.com/office/officeart/2005/8/layout/hierarchy1"/>
    <dgm:cxn modelId="{F271E6F6-AF9A-4C7A-B2B0-C4955AD20DCD}" type="presParOf" srcId="{2A197526-8996-4A97-9485-604722A88283}" destId="{906D0019-F248-4B3F-B119-9E80806F9FED}" srcOrd="5" destOrd="0" presId="urn:microsoft.com/office/officeart/2005/8/layout/hierarchy1"/>
    <dgm:cxn modelId="{5DA25D04-2349-4417-A3C6-63A6247ED117}" type="presParOf" srcId="{906D0019-F248-4B3F-B119-9E80806F9FED}" destId="{9168FA82-994D-4409-BF48-92671235F97E}" srcOrd="0" destOrd="0" presId="urn:microsoft.com/office/officeart/2005/8/layout/hierarchy1"/>
    <dgm:cxn modelId="{ACC932DB-885F-41F3-93B1-0CA82DEEF4A7}" type="presParOf" srcId="{9168FA82-994D-4409-BF48-92671235F97E}" destId="{8DCE2DD2-7BD7-4AE0-BB14-2DF108CC5B8D}" srcOrd="0" destOrd="0" presId="urn:microsoft.com/office/officeart/2005/8/layout/hierarchy1"/>
    <dgm:cxn modelId="{DE27C942-8772-4370-98DE-B4CA2972AC46}" type="presParOf" srcId="{9168FA82-994D-4409-BF48-92671235F97E}" destId="{7B52CB47-0C7A-472D-8817-48DAD4E3BB66}" srcOrd="1" destOrd="0" presId="urn:microsoft.com/office/officeart/2005/8/layout/hierarchy1"/>
    <dgm:cxn modelId="{2AF6A5DD-A046-41C6-82A5-C7DF1F932889}" type="presParOf" srcId="{906D0019-F248-4B3F-B119-9E80806F9FED}" destId="{146172A2-AF77-404C-B2D4-CD37826B41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B6DB7-ACAD-4FAA-881A-BA6A18BCB4F1}">
      <dsp:nvSpPr>
        <dsp:cNvPr id="0" name=""/>
        <dsp:cNvSpPr/>
      </dsp:nvSpPr>
      <dsp:spPr>
        <a:xfrm>
          <a:off x="5071169" y="1224120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8E8BA-560D-4B5F-BDF4-D2D2A99D8A91}">
      <dsp:nvSpPr>
        <dsp:cNvPr id="0" name=""/>
        <dsp:cNvSpPr/>
      </dsp:nvSpPr>
      <dsp:spPr>
        <a:xfrm>
          <a:off x="5025449" y="1224120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694F5-0B56-4082-BFEF-ED11D9D67EE3}">
      <dsp:nvSpPr>
        <dsp:cNvPr id="0" name=""/>
        <dsp:cNvSpPr/>
      </dsp:nvSpPr>
      <dsp:spPr>
        <a:xfrm>
          <a:off x="2967156" y="2817910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3880-C0FD-478B-B182-06627CB21C43}">
      <dsp:nvSpPr>
        <dsp:cNvPr id="0" name=""/>
        <dsp:cNvSpPr/>
      </dsp:nvSpPr>
      <dsp:spPr>
        <a:xfrm>
          <a:off x="2921436" y="2817910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7AB12-4291-4CE8-904C-D6E348B9FDEE}">
      <dsp:nvSpPr>
        <dsp:cNvPr id="0" name=""/>
        <dsp:cNvSpPr/>
      </dsp:nvSpPr>
      <dsp:spPr>
        <a:xfrm>
          <a:off x="863143" y="2817910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6FD44-DA98-4866-8CA6-C344FCCB796E}">
      <dsp:nvSpPr>
        <dsp:cNvPr id="0" name=""/>
        <dsp:cNvSpPr/>
      </dsp:nvSpPr>
      <dsp:spPr>
        <a:xfrm>
          <a:off x="2967156" y="1224120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6E94C-CD62-4828-A0FE-3952672B811C}">
      <dsp:nvSpPr>
        <dsp:cNvPr id="0" name=""/>
        <dsp:cNvSpPr/>
      </dsp:nvSpPr>
      <dsp:spPr>
        <a:xfrm>
          <a:off x="4210436" y="13098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8F4971-ED90-431D-A14F-B18A2F42D5BA}">
      <dsp:nvSpPr>
        <dsp:cNvPr id="0" name=""/>
        <dsp:cNvSpPr/>
      </dsp:nvSpPr>
      <dsp:spPr>
        <a:xfrm>
          <a:off x="4401710" y="31270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تیروزین</a:t>
          </a:r>
          <a:endParaRPr lang="en-US" sz="1800" kern="1200" dirty="0">
            <a:cs typeface="B Koodak" pitchFamily="2" charset="-78"/>
          </a:endParaRPr>
        </a:p>
      </dsp:txBody>
      <dsp:txXfrm>
        <a:off x="4401710" y="312700"/>
        <a:ext cx="1721465" cy="1093130"/>
      </dsp:txXfrm>
    </dsp:sp>
    <dsp:sp modelId="{CADBD0D3-DB39-43A1-9074-7338382A79A9}">
      <dsp:nvSpPr>
        <dsp:cNvPr id="0" name=""/>
        <dsp:cNvSpPr/>
      </dsp:nvSpPr>
      <dsp:spPr>
        <a:xfrm>
          <a:off x="2106423" y="17247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BB138E-B971-4DF9-80A5-8F6F125BC622}">
      <dsp:nvSpPr>
        <dsp:cNvPr id="0" name=""/>
        <dsp:cNvSpPr/>
      </dsp:nvSpPr>
      <dsp:spPr>
        <a:xfrm>
          <a:off x="2297697" y="19064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ناقل پیام عصبی</a:t>
          </a:r>
          <a:r>
            <a:rPr lang="en-US" sz="1800" kern="1200" dirty="0" smtClean="0">
              <a:cs typeface="B Koodak" pitchFamily="2" charset="-78"/>
            </a:rPr>
            <a:t>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کته کول آمینها </a:t>
          </a:r>
          <a:endParaRPr lang="en-US" sz="1800" kern="1200" dirty="0"/>
        </a:p>
      </dsp:txBody>
      <dsp:txXfrm>
        <a:off x="2297697" y="1906489"/>
        <a:ext cx="1721465" cy="1093130"/>
      </dsp:txXfrm>
    </dsp:sp>
    <dsp:sp modelId="{8FC2BC04-6211-465E-AEDB-737DF75053E6}">
      <dsp:nvSpPr>
        <dsp:cNvPr id="0" name=""/>
        <dsp:cNvSpPr/>
      </dsp:nvSpPr>
      <dsp:spPr>
        <a:xfrm>
          <a:off x="2411" y="331856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224DF3-7C5A-49C3-A891-6F266B1A7390}">
      <dsp:nvSpPr>
        <dsp:cNvPr id="0" name=""/>
        <dsp:cNvSpPr/>
      </dsp:nvSpPr>
      <dsp:spPr>
        <a:xfrm>
          <a:off x="193684" y="350027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dopamine</a:t>
          </a:r>
          <a:endParaRPr lang="en-US" sz="1800" kern="1200" dirty="0"/>
        </a:p>
      </dsp:txBody>
      <dsp:txXfrm>
        <a:off x="193684" y="3500279"/>
        <a:ext cx="1721465" cy="1093130"/>
      </dsp:txXfrm>
    </dsp:sp>
    <dsp:sp modelId="{4AA3AA9E-55ED-4F82-A0AA-54160F28AC09}">
      <dsp:nvSpPr>
        <dsp:cNvPr id="0" name=""/>
        <dsp:cNvSpPr/>
      </dsp:nvSpPr>
      <dsp:spPr>
        <a:xfrm>
          <a:off x="2106423" y="331856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48B667-196E-4C89-85D1-FBA3E4E4FD3F}">
      <dsp:nvSpPr>
        <dsp:cNvPr id="0" name=""/>
        <dsp:cNvSpPr/>
      </dsp:nvSpPr>
      <dsp:spPr>
        <a:xfrm>
          <a:off x="2297697" y="350027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epinephrine</a:t>
          </a:r>
          <a:endParaRPr lang="en-US" sz="1800" kern="1200" dirty="0"/>
        </a:p>
      </dsp:txBody>
      <dsp:txXfrm>
        <a:off x="2297697" y="3500279"/>
        <a:ext cx="1721465" cy="1093130"/>
      </dsp:txXfrm>
    </dsp:sp>
    <dsp:sp modelId="{1CAC4DC2-C41A-4A12-BAB6-CF992C4A196C}">
      <dsp:nvSpPr>
        <dsp:cNvPr id="0" name=""/>
        <dsp:cNvSpPr/>
      </dsp:nvSpPr>
      <dsp:spPr>
        <a:xfrm>
          <a:off x="4210436" y="331856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87D79F-88EF-4B0B-8979-9773D51CB084}">
      <dsp:nvSpPr>
        <dsp:cNvPr id="0" name=""/>
        <dsp:cNvSpPr/>
      </dsp:nvSpPr>
      <dsp:spPr>
        <a:xfrm>
          <a:off x="4401710" y="350027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norepinephrine</a:t>
          </a:r>
          <a:endParaRPr lang="en-US" sz="1800" kern="1200" dirty="0"/>
        </a:p>
      </dsp:txBody>
      <dsp:txXfrm>
        <a:off x="4401710" y="3500279"/>
        <a:ext cx="1721465" cy="1093130"/>
      </dsp:txXfrm>
    </dsp:sp>
    <dsp:sp modelId="{0B722AF2-34E3-4B65-ABD6-9C5F7E9CCFE9}">
      <dsp:nvSpPr>
        <dsp:cNvPr id="0" name=""/>
        <dsp:cNvSpPr/>
      </dsp:nvSpPr>
      <dsp:spPr>
        <a:xfrm>
          <a:off x="4210436" y="17247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0C6B87-BB9A-45DB-8A95-2186753BBAF9}">
      <dsp:nvSpPr>
        <dsp:cNvPr id="0" name=""/>
        <dsp:cNvSpPr/>
      </dsp:nvSpPr>
      <dsp:spPr>
        <a:xfrm>
          <a:off x="4401710" y="19064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اسکلت کربنی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  جهت تولید انرژی </a:t>
          </a:r>
          <a:endParaRPr lang="en-US" sz="1800" kern="1200" dirty="0"/>
        </a:p>
      </dsp:txBody>
      <dsp:txXfrm>
        <a:off x="4401710" y="1906489"/>
        <a:ext cx="1721465" cy="1093130"/>
      </dsp:txXfrm>
    </dsp:sp>
    <dsp:sp modelId="{8DCE2DD2-7BD7-4AE0-BB14-2DF108CC5B8D}">
      <dsp:nvSpPr>
        <dsp:cNvPr id="0" name=""/>
        <dsp:cNvSpPr/>
      </dsp:nvSpPr>
      <dsp:spPr>
        <a:xfrm>
          <a:off x="6314449" y="17247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52CB47-0C7A-472D-8817-48DAD4E3BB66}">
      <dsp:nvSpPr>
        <dsp:cNvPr id="0" name=""/>
        <dsp:cNvSpPr/>
      </dsp:nvSpPr>
      <dsp:spPr>
        <a:xfrm>
          <a:off x="6505723" y="19064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Koodak" pitchFamily="2" charset="-78"/>
            </a:rPr>
            <a:t>ساخت پروتئینها </a:t>
          </a:r>
          <a:endParaRPr lang="en-US" sz="1800" kern="1200" dirty="0"/>
        </a:p>
      </dsp:txBody>
      <dsp:txXfrm>
        <a:off x="6505723" y="1906489"/>
        <a:ext cx="1721465" cy="109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EF67-8822-4833-8373-BAC8A8274CA3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A76B-1A08-4C06-B24A-CF39693CF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DEA34-3663-4A92-8D86-156AD7263217}" type="slidenum">
              <a:rPr lang="en-US"/>
              <a:pPr/>
              <a:t>28</a:t>
            </a:fld>
            <a:endParaRPr lang="en-US"/>
          </a:p>
        </p:txBody>
      </p:sp>
      <p:sp>
        <p:nvSpPr>
          <p:cNvPr id="819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F90A-EFE0-405A-859A-6E6C9E4C1989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2FEE2-4096-4B96-A170-4260DE31C661}" type="slidenum">
              <a:rPr lang="en-US"/>
              <a:pPr/>
              <a:t>30</a:t>
            </a:fld>
            <a:endParaRPr lang="en-US"/>
          </a:p>
        </p:txBody>
      </p:sp>
      <p:sp>
        <p:nvSpPr>
          <p:cNvPr id="839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9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2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13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3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1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70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70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15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85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46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CD73-199A-46FF-A281-0A8BA0336AD7}" type="datetimeFigureOut">
              <a:rPr lang="en-US" smtClean="0"/>
              <a:pPr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AEE9-8875-4E9F-8EAA-255FD970A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38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mic Sans MS" pitchFamily="66" charset="0"/>
              </a:rPr>
              <a:t>Biosynthesis of Non-essential Amino Acids</a:t>
            </a:r>
          </a:p>
        </p:txBody>
      </p:sp>
    </p:spTree>
    <p:extLst>
      <p:ext uri="{BB962C8B-B14F-4D97-AF65-F5344CB8AC3E}">
        <p14:creationId xmlns:p14="http://schemas.microsoft.com/office/powerpoint/2010/main" xmlns="" val="20703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696200" cy="2559050"/>
          </a:xfrm>
        </p:spPr>
        <p:txBody>
          <a:bodyPr/>
          <a:lstStyle/>
          <a:p>
            <a:r>
              <a:rPr lang="en-US" sz="4000" b="1" smtClean="0">
                <a:latin typeface="Arial" pitchFamily="34" charset="0"/>
              </a:rPr>
              <a:t>CONVERSION of AMINO ACIDS </a:t>
            </a:r>
            <a:br>
              <a:rPr lang="en-US" sz="4000" b="1" smtClean="0">
                <a:latin typeface="Arial" pitchFamily="34" charset="0"/>
              </a:rPr>
            </a:br>
            <a:r>
              <a:rPr lang="en-US" sz="4000" b="1" smtClean="0">
                <a:latin typeface="Arial" pitchFamily="34" charset="0"/>
              </a:rPr>
              <a:t>to</a:t>
            </a:r>
            <a:br>
              <a:rPr lang="en-US" sz="4000" b="1" smtClean="0">
                <a:latin typeface="Arial" pitchFamily="34" charset="0"/>
              </a:rPr>
            </a:br>
            <a:r>
              <a:rPr lang="en-US" sz="4000" b="1" smtClean="0">
                <a:latin typeface="Arial" pitchFamily="34" charset="0"/>
              </a:rPr>
              <a:t>SPECIALIZED PRODUCTS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20000" cy="1752600"/>
          </a:xfrm>
        </p:spPr>
        <p:txBody>
          <a:bodyPr rtlCol="0" anchor="ctr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4000" dirty="0" smtClean="0">
                <a:cs typeface="B Koodak" pitchFamily="2" charset="-78"/>
              </a:rPr>
              <a:t>تبدیل اسیدهای آمینه به مشتقات خاص</a:t>
            </a:r>
            <a:endParaRPr lang="en-US" sz="40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7848600" cy="5516563"/>
          </a:xfrm>
        </p:spPr>
        <p:txBody>
          <a:bodyPr/>
          <a:lstStyle/>
          <a:p>
            <a:pPr algn="r" rtl="1"/>
            <a:r>
              <a:rPr lang="fa-IR" smtClean="0"/>
              <a:t>ترکیبات مهم متنوعی از اسیدهای آمینه مشتق می شود که می توان از موارد زیر نام برد:</a:t>
            </a:r>
          </a:p>
          <a:p>
            <a:pPr lvl="1" algn="r" rtl="1">
              <a:buFont typeface="Wingdings" pitchFamily="2" charset="2"/>
              <a:buChar char="ü"/>
            </a:pPr>
            <a:r>
              <a:rPr lang="en-US" sz="3600" smtClean="0">
                <a:ea typeface="2  Koodak"/>
                <a:cs typeface="2  Koodak"/>
              </a:rPr>
              <a:t>Heme</a:t>
            </a:r>
            <a:endParaRPr lang="fa-IR" sz="3600" smtClean="0">
              <a:ea typeface="2  Koodak"/>
              <a:cs typeface="2  Koodak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en-US" sz="3600" smtClean="0">
                <a:ea typeface="2  Koodak"/>
                <a:cs typeface="2  Koodak"/>
              </a:rPr>
              <a:t>purines, pyrimidines</a:t>
            </a:r>
            <a:endParaRPr lang="fa-IR" sz="3600" smtClean="0">
              <a:ea typeface="2  Koodak"/>
              <a:cs typeface="2  Koodak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sz="3600" smtClean="0">
                <a:ea typeface="2  Koodak"/>
                <a:cs typeface="2  Koodak"/>
              </a:rPr>
              <a:t> </a:t>
            </a:r>
            <a:r>
              <a:rPr lang="en-US" sz="3600" smtClean="0">
                <a:ea typeface="2  Koodak"/>
                <a:cs typeface="2  Koodak"/>
              </a:rPr>
              <a:t>hormones</a:t>
            </a:r>
            <a:endParaRPr lang="fa-IR" sz="3600" smtClean="0">
              <a:ea typeface="2  Koodak"/>
              <a:cs typeface="2  Koodak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en-US" sz="3600" smtClean="0">
                <a:ea typeface="2  Koodak"/>
                <a:cs typeface="2  Koodak"/>
              </a:rPr>
              <a:t>Neurotransmitters</a:t>
            </a:r>
            <a:endParaRPr lang="fa-IR" sz="3600" smtClean="0">
              <a:ea typeface="2  Koodak"/>
              <a:cs typeface="2  Koodak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sz="3600" smtClean="0"/>
              <a:t>پپتیدهای بیولوژیک فعال 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en-US" b="1" dirty="0"/>
              <a:t>Tyrosine-Derived </a:t>
            </a:r>
            <a:r>
              <a:rPr lang="en-US" b="1" dirty="0" smtClean="0"/>
              <a:t>Neurotransmitters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>
                <a:cs typeface="B Koodak" pitchFamily="2" charset="-78"/>
              </a:rPr>
              <a:t>واسطه های انتقال پیام عصبی مشتق از تیروزین</a:t>
            </a:r>
            <a:endParaRPr lang="en-US" dirty="0">
              <a:cs typeface="B Koodak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764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2000" smtClean="0">
                <a:cs typeface="B Koodak" pitchFamily="2" charset="-78"/>
              </a:rPr>
              <a:t>تیروزین به نرون های سازنده کول آمینها در بخش ماده سیاه (</a:t>
            </a:r>
            <a:r>
              <a:rPr lang="en-US" sz="2000" smtClean="0">
                <a:cs typeface="B Koodak" pitchFamily="2" charset="-78"/>
              </a:rPr>
              <a:t>substantia nigra </a:t>
            </a:r>
            <a:r>
              <a:rPr lang="fa-IR" sz="2000" smtClean="0">
                <a:cs typeface="B Koodak" pitchFamily="2" charset="-78"/>
              </a:rPr>
              <a:t> ) مغز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fa-IR" sz="2000" smtClean="0">
                <a:cs typeface="B Koodak" pitchFamily="2" charset="-78"/>
              </a:rPr>
              <a:t>و یا بخش مرکزی یا مدولای غده فوق کلیوی منتقل شده  و</a:t>
            </a:r>
            <a:endParaRPr lang="en-US" sz="2000" smtClean="0"/>
          </a:p>
        </p:txBody>
      </p:sp>
      <p:pic>
        <p:nvPicPr>
          <p:cNvPr id="6147" name="Picture 2" descr="http://brainmind.com/images/basalgangli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92250"/>
            <a:ext cx="5027613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images.tutorvista.com/content/chemical-coordination-animals/adrenal-gland-structu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2362200"/>
            <a:ext cx="36401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pPr algn="r" rtl="1"/>
            <a:r>
              <a:rPr lang="fa-IR" sz="2400" smtClean="0">
                <a:cs typeface="B Koodak" pitchFamily="2" charset="-78"/>
              </a:rPr>
              <a:t> در بخش ماده سیاه (</a:t>
            </a:r>
            <a:r>
              <a:rPr lang="en-US" sz="2400" smtClean="0">
                <a:cs typeface="B Koodak" pitchFamily="2" charset="-78"/>
              </a:rPr>
              <a:t>substantia nigra </a:t>
            </a:r>
            <a:r>
              <a:rPr lang="fa-IR" sz="2400" smtClean="0">
                <a:cs typeface="B Koodak" pitchFamily="2" charset="-78"/>
              </a:rPr>
              <a:t> ) تنها تا مرحله ساخت دوپامین و در بخش مرکزی غده فوق کلیوی تا انتهای مسیر ادامه می یابد. </a:t>
            </a:r>
            <a:endParaRPr lang="en-US" sz="2400" smtClean="0">
              <a:cs typeface="B Koodak" pitchFamily="2" charset="-78"/>
            </a:endParaRPr>
          </a:p>
        </p:txBody>
      </p:sp>
      <p:pic>
        <p:nvPicPr>
          <p:cNvPr id="7171" name="Picture 2" descr="Synthesis of catecholamines from tyros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5819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Koodak" pitchFamily="2" charset="-78"/>
              </a:rPr>
              <a:t>تخریب کته کول آمینها: </a:t>
            </a:r>
            <a:endParaRPr lang="en-US" smtClean="0">
              <a:cs typeface="B Koodak" pitchFamily="2" charset="-78"/>
            </a:endParaRPr>
          </a:p>
        </p:txBody>
      </p:sp>
      <p:pic>
        <p:nvPicPr>
          <p:cNvPr id="8195" name="Picture 2" descr="Metabolism of the catecholam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740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4800" y="5121275"/>
            <a:ext cx="429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COMT= catecholamine-</a:t>
            </a:r>
            <a:r>
              <a:rPr lang="en-US" i="1">
                <a:latin typeface="Calibri" pitchFamily="34" charset="0"/>
              </a:rPr>
              <a:t>O</a:t>
            </a:r>
            <a:r>
              <a:rPr lang="en-US">
                <a:latin typeface="Calibri" pitchFamily="34" charset="0"/>
              </a:rPr>
              <a:t>-methyltransferase</a:t>
            </a:r>
          </a:p>
          <a:p>
            <a:r>
              <a:rPr lang="en-US">
                <a:latin typeface="Calibri" pitchFamily="34" charset="0"/>
              </a:rPr>
              <a:t>MAO= Mono amine oxidase </a:t>
            </a:r>
          </a:p>
          <a:p>
            <a:r>
              <a:rPr lang="en-US">
                <a:latin typeface="Calibri" pitchFamily="34" charset="0"/>
              </a:rPr>
              <a:t>MHPG= 3-methoxy-4-hydroxyphenylglycol</a:t>
            </a:r>
          </a:p>
          <a:p>
            <a:r>
              <a:rPr lang="en-US">
                <a:latin typeface="Calibri" pitchFamily="34" charset="0"/>
              </a:rPr>
              <a:t>DOPAC= dihydroxyphenylacetic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2800" b="1" dirty="0" smtClean="0"/>
              <a:t>ناقلین عصبی مشتق از اسید آمینه تریپتوفان:</a:t>
            </a:r>
            <a:endParaRPr lang="en-US" sz="28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486400" y="1905000"/>
            <a:ext cx="3429000" cy="4419600"/>
          </a:xfrm>
        </p:spPr>
        <p:txBody>
          <a:bodyPr/>
          <a:lstStyle/>
          <a:p>
            <a:pPr algn="r" rtl="1"/>
            <a:r>
              <a:rPr lang="fa-IR" sz="2400" dirty="0" smtClean="0"/>
              <a:t> تریپتوفان به عنوان پیش ساز سنتز </a:t>
            </a:r>
            <a:r>
              <a:rPr lang="fa-IR" sz="2400" dirty="0" smtClean="0">
                <a:solidFill>
                  <a:srgbClr val="FF0000"/>
                </a:solidFill>
              </a:rPr>
              <a:t>سرتونین</a:t>
            </a:r>
            <a:r>
              <a:rPr lang="fa-IR" sz="2400" dirty="0" smtClean="0"/>
              <a:t> ( 5-هیدروکسی تریپتامینٰ </a:t>
            </a:r>
            <a:r>
              <a:rPr lang="en-US" sz="2400" dirty="0" smtClean="0"/>
              <a:t>5-HT</a:t>
            </a:r>
            <a:r>
              <a:rPr lang="fa-IR" sz="2400" dirty="0" smtClean="0"/>
              <a:t>) و </a:t>
            </a:r>
            <a:r>
              <a:rPr lang="fa-IR" sz="2400" dirty="0" smtClean="0">
                <a:solidFill>
                  <a:srgbClr val="FF0000"/>
                </a:solidFill>
              </a:rPr>
              <a:t>ملاتونین</a:t>
            </a:r>
            <a:r>
              <a:rPr lang="fa-IR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dirty="0" smtClean="0"/>
              <a:t>-acetyl-5-methoxytryptamine</a:t>
            </a:r>
            <a:r>
              <a:rPr lang="fa-IR" sz="2400" dirty="0" smtClean="0"/>
              <a:t>) می باشد.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54031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3000" y="3733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6400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472440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+mn-cs"/>
              </a:rPr>
              <a:t>اهمیت سروتونین:</a:t>
            </a:r>
            <a:endParaRPr lang="en-US" dirty="0">
              <a:cs typeface="+mn-cs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/>
              <a:t>سروتونین با غلظت بالایی در پلاکت ها و در سلولهای دستگاه گوارش یافت می شود. مقدار کمتری از آن در شبکیه چشم و مغز وجود دارد.</a:t>
            </a:r>
          </a:p>
          <a:p>
            <a:pPr algn="r" rtl="1"/>
            <a:r>
              <a:rPr lang="fa-IR" smtClean="0"/>
              <a:t> جسم سلولی نورون های حاوی سروتونین در ساقه مغز بوده و به بخشی از هیپوتالاموس – سیستم لیمبیک – نئوکورتکس و طناب نخاعی امتداد می یابد.</a:t>
            </a:r>
          </a:p>
          <a:p>
            <a:pPr algn="r" rtl="1"/>
            <a:r>
              <a:rPr lang="fa-IR" smtClean="0"/>
              <a:t>بدنبال رهایی سرتونین از از انتهایی این نرون ها، اکثر سرتونین رها شده به طریق فعال بازجذب می شوند.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اهمیت ملاتونین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/>
              <a:t>ملاتونین در غده ی پینال و شبکیه که دارای آنزیم </a:t>
            </a:r>
            <a:r>
              <a:rPr lang="en-US" i="1" smtClean="0"/>
              <a:t>N</a:t>
            </a:r>
            <a:r>
              <a:rPr lang="en-US" smtClean="0"/>
              <a:t>-acetyltransferase</a:t>
            </a:r>
            <a:r>
              <a:rPr lang="fa-IR" smtClean="0"/>
              <a:t> هستند از سرتونین تولید می شود.</a:t>
            </a:r>
          </a:p>
          <a:p>
            <a:pPr algn="r" rtl="1"/>
            <a:r>
              <a:rPr lang="fa-IR" smtClean="0"/>
              <a:t> سلول های پارانشیم پینال ملاتونین را به خون ترشح می کنند. </a:t>
            </a:r>
          </a:p>
          <a:p>
            <a:pPr algn="r" rtl="1"/>
            <a:r>
              <a:rPr lang="fa-IR" smtClean="0"/>
              <a:t>تولید و ترشح ملاتونین در تاریکی افزایش یافته و در طول روز در میزانی اندک یافت می 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9" name="AutoShape 5" descr="https://s-media-cache-ak0.pinimg.com/originals/09/6a/09/096a0955e4edfbf8da9933519c421b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https://s-media-cache-ak0.pinimg.com/originals/09/6a/09/096a0955e4edfbf8da9933519c421b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latin typeface="Arial" pitchFamily="34" charset="0"/>
              </a:rPr>
              <a:t>Essential &amp; Non-essential AA</a:t>
            </a:r>
            <a:endParaRPr lang="en-US" sz="3600" dirty="0"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635" b="6079"/>
          <a:stretch/>
        </p:blipFill>
        <p:spPr bwMode="auto">
          <a:xfrm>
            <a:off x="304800" y="685800"/>
            <a:ext cx="2882153" cy="59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65" t="1924" r="32817" b="21542"/>
          <a:stretch/>
        </p:blipFill>
        <p:spPr bwMode="auto">
          <a:xfrm>
            <a:off x="3191291" y="1358153"/>
            <a:ext cx="2752309" cy="481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3" t="1924" b="46555"/>
          <a:stretch/>
        </p:blipFill>
        <p:spPr bwMode="auto">
          <a:xfrm>
            <a:off x="5939260" y="1940859"/>
            <a:ext cx="2752311" cy="32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9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11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3200" b="1" dirty="0" smtClean="0">
                <a:cs typeface="+mn-cs"/>
              </a:rPr>
              <a:t>کراتین، کراتین فسفات و کراتینین</a:t>
            </a:r>
            <a:endParaRPr lang="en-US" sz="3200" dirty="0">
              <a:cs typeface="+mn-cs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5588" y="838200"/>
            <a:ext cx="8305800" cy="1230313"/>
          </a:xfrm>
        </p:spPr>
        <p:txBody>
          <a:bodyPr/>
          <a:lstStyle/>
          <a:p>
            <a:pPr algn="r" rtl="1"/>
            <a:r>
              <a:rPr lang="fa-IR" sz="2000" smtClean="0"/>
              <a:t>کراتین در کبد و از متیلاسیون گوانیدواستات به کمک ترکیب دهنده گروه متیل  - آدنوزیل متیونین (</a:t>
            </a:r>
            <a:r>
              <a:rPr lang="en-US" sz="2000" smtClean="0"/>
              <a:t>SAM</a:t>
            </a:r>
            <a:r>
              <a:rPr lang="fa-IR" sz="2000" smtClean="0"/>
              <a:t> ) ساخته می شود. گوانیدو استات در کلیه از اسید آمینه آرژنین و گلاسین ساخته می شود.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934200" y="1981200"/>
            <a:ext cx="21574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ü"/>
            </a:pPr>
            <a:r>
              <a:rPr lang="fa-IR" sz="2000" dirty="0">
                <a:latin typeface="Calibri" pitchFamily="34" charset="0"/>
              </a:rPr>
              <a:t>کراتین و کراتین فسفات در عضله، مغز و خون یافت می شوند.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fa-IR" sz="2000" dirty="0">
                <a:latin typeface="Calibri" pitchFamily="34" charset="0"/>
              </a:rPr>
              <a:t>در عضله کراتین فسفات به شکل  دهیدراتاسیون غیر آنزیمی به کراتینین تبدیل می شود.</a:t>
            </a: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fa-IR" sz="2000" dirty="0">
                <a:latin typeface="Calibri" pitchFamily="34" charset="0"/>
              </a:rPr>
              <a:t>کراتینین به کمک کلیه از بدن دفع می شود و ازاینرو برای بررسی کارکرد کلیوی استفاده می شود.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152400" y="1752600"/>
            <a:ext cx="68362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5867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6019800"/>
            <a:ext cx="1447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6019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ynthesis of glutathione (GSH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62000"/>
            <a:ext cx="25908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219200"/>
            <a:ext cx="533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q"/>
            </a:pPr>
            <a:r>
              <a:rPr lang="fa-IR" sz="2200" dirty="0">
                <a:latin typeface="Calibri" pitchFamily="34" charset="0"/>
                <a:cs typeface="+mj-cs"/>
              </a:rPr>
              <a:t>گلوتاتیون(</a:t>
            </a:r>
            <a:r>
              <a:rPr lang="en-US" sz="2200" dirty="0">
                <a:latin typeface="Calibri" pitchFamily="34" charset="0"/>
                <a:cs typeface="+mj-cs"/>
              </a:rPr>
              <a:t>GSH</a:t>
            </a:r>
            <a:r>
              <a:rPr lang="fa-IR" sz="2200" dirty="0">
                <a:latin typeface="Calibri" pitchFamily="34" charset="0"/>
                <a:cs typeface="+mj-cs"/>
              </a:rPr>
              <a:t>) تری پپتیدی است که از گلوتامات، سیستئین و گلاسین تولید می شود و نقش های مهم و متنوعی بر عهده دارد که از مهمترین آنها می توان به موارد زیر اشاره کرد: </a:t>
            </a:r>
          </a:p>
          <a:p>
            <a:pPr marL="800100" lvl="1" indent="-342900" algn="r" rtl="1">
              <a:buFont typeface="Wingdings" pitchFamily="2" charset="2"/>
              <a:buChar char="ü"/>
            </a:pPr>
            <a:r>
              <a:rPr lang="fa-IR" sz="2200" dirty="0">
                <a:latin typeface="Calibri" pitchFamily="34" charset="0"/>
                <a:cs typeface="+mj-cs"/>
              </a:rPr>
              <a:t> اتصال به داروها و افزایش انحلال آنها در آب</a:t>
            </a:r>
          </a:p>
          <a:p>
            <a:pPr marL="800100" lvl="1" indent="-342900" algn="r" rtl="1">
              <a:buFont typeface="Wingdings" pitchFamily="2" charset="2"/>
              <a:buChar char="ü"/>
            </a:pPr>
            <a:r>
              <a:rPr lang="fa-IR" sz="2200" dirty="0">
                <a:latin typeface="Calibri" pitchFamily="34" charset="0"/>
                <a:cs typeface="+mj-cs"/>
              </a:rPr>
              <a:t> انتقال پروتئین ها از عرض غشاء </a:t>
            </a:r>
          </a:p>
          <a:p>
            <a:pPr marL="800100" lvl="1" indent="-342900" algn="r" rtl="1">
              <a:buFont typeface="Wingdings" pitchFamily="2" charset="2"/>
              <a:buChar char="ü"/>
            </a:pPr>
            <a:r>
              <a:rPr lang="fa-IR" sz="2200" dirty="0">
                <a:latin typeface="Calibri" pitchFamily="34" charset="0"/>
                <a:cs typeface="+mj-cs"/>
              </a:rPr>
              <a:t> تسهیل جابجایی پیوندهای دی سولفیدی در پروتئینها </a:t>
            </a:r>
          </a:p>
          <a:p>
            <a:pPr marL="800100" lvl="1" indent="-342900" algn="r" rtl="1">
              <a:buFont typeface="Wingdings" pitchFamily="2" charset="2"/>
              <a:buChar char="ü"/>
            </a:pPr>
            <a:r>
              <a:rPr lang="fa-IR" sz="2200" dirty="0">
                <a:latin typeface="Calibri" pitchFamily="34" charset="0"/>
                <a:cs typeface="+mj-cs"/>
              </a:rPr>
              <a:t> از مهمترین سیستم دفاعی در برابر آسیب های اکسیداتیو</a:t>
            </a: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fa-IR" sz="2200" dirty="0">
                <a:latin typeface="Calibri" pitchFamily="34" charset="0"/>
                <a:cs typeface="+mj-cs"/>
              </a:rPr>
              <a:t>گلوتاتیون در سیتوزول تمام سلولهای پستانداران ساخته می شود که میزان این سنتز را دسترسی به سیستدین و فعالیت آنزیمی کلیدی این مسیر یعنی گاما گلوتامیل سیستدین سنتتاز (</a:t>
            </a:r>
            <a:r>
              <a:rPr lang="en-US" sz="2200" dirty="0">
                <a:latin typeface="Calibri" pitchFamily="34" charset="0"/>
                <a:cs typeface="+mj-cs"/>
              </a:rPr>
              <a:t>γ-</a:t>
            </a:r>
            <a:r>
              <a:rPr lang="en-US" sz="2200" dirty="0" err="1">
                <a:latin typeface="Calibri" pitchFamily="34" charset="0"/>
                <a:cs typeface="+mj-cs"/>
              </a:rPr>
              <a:t>glutamylcysteine</a:t>
            </a:r>
            <a:r>
              <a:rPr lang="en-US" sz="2200" dirty="0">
                <a:latin typeface="Calibri" pitchFamily="34" charset="0"/>
                <a:cs typeface="+mj-cs"/>
              </a:rPr>
              <a:t> </a:t>
            </a:r>
            <a:r>
              <a:rPr lang="en-US" sz="2200" dirty="0" err="1">
                <a:latin typeface="Calibri" pitchFamily="34" charset="0"/>
                <a:cs typeface="+mj-cs"/>
              </a:rPr>
              <a:t>synthetase</a:t>
            </a:r>
            <a:r>
              <a:rPr lang="en-US" sz="2200" dirty="0">
                <a:latin typeface="Calibri" pitchFamily="34" charset="0"/>
                <a:cs typeface="+mj-cs"/>
              </a:rPr>
              <a:t> (GCS)</a:t>
            </a:r>
            <a:r>
              <a:rPr lang="fa-IR" sz="2200" dirty="0">
                <a:latin typeface="Calibri" pitchFamily="34" charset="0"/>
                <a:cs typeface="+mj-cs"/>
              </a:rPr>
              <a:t> ) تعیین می کند.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b="1" dirty="0" smtClean="0">
                <a:cs typeface="+mn-cs"/>
              </a:rPr>
              <a:t>گلوتاتیون </a:t>
            </a:r>
            <a:endParaRPr lang="en-US" dirty="0"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420" y="3657600"/>
            <a:ext cx="2887980" cy="30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bcn.boulder.co.us/health/rmeha/glut1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152400"/>
            <a:ext cx="7553325" cy="4572000"/>
          </a:xfrm>
        </p:spPr>
      </p:pic>
      <p:pic>
        <p:nvPicPr>
          <p:cNvPr id="14339" name="Picture 2" descr="Structure of oxidized glutathione (GSS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95800"/>
            <a:ext cx="2116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>
                <a:cs typeface="+mn-cs"/>
              </a:rPr>
              <a:t>گاما آمینوبوتیریک اسید</a:t>
            </a:r>
            <a:br>
              <a:rPr lang="fa-IR" dirty="0" smtClean="0">
                <a:cs typeface="+mn-cs"/>
              </a:rPr>
            </a:br>
            <a:r>
              <a:rPr lang="en-US" dirty="0" smtClean="0">
                <a:cs typeface="+mn-cs"/>
              </a:rPr>
              <a:t>γ-</a:t>
            </a:r>
            <a:r>
              <a:rPr lang="en-US" dirty="0" err="1" smtClean="0">
                <a:cs typeface="+mn-cs"/>
              </a:rPr>
              <a:t>Aminobutyrate</a:t>
            </a:r>
            <a:r>
              <a:rPr lang="en-US" dirty="0" smtClean="0">
                <a:cs typeface="+mn-cs"/>
              </a:rPr>
              <a:t> (GABA)</a:t>
            </a:r>
            <a:endParaRPr lang="en-US" dirty="0">
              <a:cs typeface="+mn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07963" y="2209800"/>
            <a:ext cx="3429000" cy="4057650"/>
          </a:xfrm>
        </p:spPr>
        <p:txBody>
          <a:bodyPr/>
          <a:lstStyle/>
          <a:p>
            <a:pPr algn="r" rtl="1"/>
            <a:r>
              <a:rPr lang="fa-IR" smtClean="0"/>
              <a:t>این ترکیب یک ناقل عصبی مهاری در بافت مغزی است.</a:t>
            </a:r>
          </a:p>
          <a:p>
            <a:pPr algn="r" rtl="1"/>
            <a:r>
              <a:rPr lang="fa-IR" smtClean="0"/>
              <a:t>از دکربوکسیلاسیون گلوتامات تولید می شود.</a:t>
            </a:r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3625"/>
          <a:stretch>
            <a:fillRect/>
          </a:stretch>
        </p:blipFill>
        <p:spPr bwMode="auto">
          <a:xfrm>
            <a:off x="3657600" y="1828800"/>
            <a:ext cx="5324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429000" y="304800"/>
            <a:ext cx="2819400" cy="863600"/>
          </a:xfrm>
        </p:spPr>
        <p:txBody>
          <a:bodyPr/>
          <a:lstStyle/>
          <a:p>
            <a:r>
              <a:rPr lang="en-US" b="1" dirty="0" err="1" smtClean="0"/>
              <a:t>Histidine</a:t>
            </a:r>
            <a:endParaRPr lang="en-US" dirty="0" smtClean="0"/>
          </a:p>
        </p:txBody>
      </p:sp>
      <p:pic>
        <p:nvPicPr>
          <p:cNvPr id="17411" name="Picture 4" descr="http://wikidoc.org/images/1/1f/Histidine-histam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3992563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568559"/>
            <a:ext cx="8610600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j-lt"/>
                <a:cs typeface="+mn-cs"/>
              </a:rPr>
              <a:t>هیستیدین در تعداد زیادی از پروتئین ها و آنزیم ها موجود بوده و در ساختمان و عمل هموگلوبین نقش مهمی دارد.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>
                <a:latin typeface="+mj-lt"/>
                <a:cs typeface="+mn-cs"/>
              </a:rPr>
              <a:t>دکربوکسیلاسیون هیستیدین سبب تولید هیستامین می شود که نقش مهمی در واکنش های خساسیتی دارد.</a:t>
            </a:r>
            <a:endParaRPr lang="en-US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خطاهای مادرزادی </a:t>
            </a:r>
            <a:r>
              <a:rPr lang="fa-IR" dirty="0" smtClean="0"/>
              <a:t>متابولیسم آمینوآسیدها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خطاهای مادرزادی متابولیسم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خطاهای مادرزادی متابولیسم شامل کلاس بزرگی از بیماری های ژنتیکی از اختلالات مربوط به سوخت و ساز بدن است. </a:t>
            </a:r>
            <a:endParaRPr lang="fa-IR" dirty="0" smtClean="0"/>
          </a:p>
          <a:p>
            <a:pPr algn="r" rtl="1"/>
            <a:r>
              <a:rPr lang="fa-IR" dirty="0" smtClean="0"/>
              <a:t>اکثریت آنها </a:t>
            </a:r>
            <a:r>
              <a:rPr lang="fa-IR" dirty="0"/>
              <a:t>به دلیل نقص ژن های </a:t>
            </a:r>
            <a:r>
              <a:rPr lang="fa-IR" dirty="0" smtClean="0"/>
              <a:t>خاصی است که آنزیم های دخیل در تبدیل </a:t>
            </a:r>
            <a:r>
              <a:rPr lang="fa-IR" dirty="0"/>
              <a:t>مواد مختلف </a:t>
            </a:r>
            <a:r>
              <a:rPr lang="fa-IR" dirty="0" smtClean="0"/>
              <a:t>(سوبستراها) </a:t>
            </a:r>
            <a:r>
              <a:rPr lang="fa-IR" dirty="0"/>
              <a:t>به </a:t>
            </a:r>
            <a:r>
              <a:rPr lang="fa-IR" dirty="0" smtClean="0"/>
              <a:t>محصولات را کد می کنند. </a:t>
            </a:r>
          </a:p>
          <a:p>
            <a:pPr algn="r" rtl="1"/>
            <a:r>
              <a:rPr lang="fa-IR" dirty="0" smtClean="0"/>
              <a:t>در </a:t>
            </a:r>
            <a:r>
              <a:rPr lang="fa-IR" dirty="0"/>
              <a:t>بسیاری از </a:t>
            </a:r>
            <a:r>
              <a:rPr lang="fa-IR" dirty="0" smtClean="0"/>
              <a:t>این اختلالات</a:t>
            </a:r>
            <a:r>
              <a:rPr lang="fa-IR" dirty="0"/>
              <a:t>، </a:t>
            </a:r>
            <a:r>
              <a:rPr lang="fa-IR" dirty="0" smtClean="0"/>
              <a:t>مشکلاتی </a:t>
            </a:r>
            <a:r>
              <a:rPr lang="fa-IR" dirty="0"/>
              <a:t>بوجود می آیند </a:t>
            </a:r>
            <a:r>
              <a:rPr lang="fa-IR" dirty="0" smtClean="0"/>
              <a:t>که به </a:t>
            </a:r>
            <a:r>
              <a:rPr lang="fa-IR" dirty="0"/>
              <a:t>علت تجمع مواد سمی هستند و یا تداخل با عملکرد </a:t>
            </a:r>
            <a:r>
              <a:rPr lang="fa-IR" dirty="0" smtClean="0"/>
              <a:t>طبیعی و </a:t>
            </a:r>
            <a:r>
              <a:rPr lang="fa-IR" dirty="0"/>
              <a:t>یا به </a:t>
            </a:r>
            <a:r>
              <a:rPr lang="fa-IR" dirty="0" smtClean="0"/>
              <a:t>دلیل </a:t>
            </a:r>
            <a:r>
              <a:rPr lang="fa-IR" dirty="0"/>
              <a:t>کاهش توانایی </a:t>
            </a:r>
            <a:r>
              <a:rPr lang="fa-IR" dirty="0" smtClean="0"/>
              <a:t>تولید </a:t>
            </a:r>
            <a:r>
              <a:rPr lang="fa-IR" dirty="0"/>
              <a:t>ترکیبات ضروری است. </a:t>
            </a:r>
            <a:endParaRPr lang="fa-IR" dirty="0" smtClean="0"/>
          </a:p>
          <a:p>
            <a:pPr algn="r" rtl="1"/>
            <a:r>
              <a:rPr lang="fa-IR" dirty="0" smtClean="0"/>
              <a:t>خطاهای </a:t>
            </a:r>
            <a:r>
              <a:rPr lang="fa-IR" dirty="0"/>
              <a:t>مادرزادی متابولیسم در حال حاضر اغلب به عنوان بیماری های </a:t>
            </a:r>
            <a:r>
              <a:rPr lang="fa-IR" dirty="0" smtClean="0"/>
              <a:t>مادرزادی متابولیک </a:t>
            </a:r>
            <a:r>
              <a:rPr lang="fa-IR" dirty="0"/>
              <a:t>یا بیماری های متابولیک </a:t>
            </a:r>
            <a:r>
              <a:rPr lang="fa-IR" dirty="0" smtClean="0"/>
              <a:t>ارثی نامیده می شوند.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1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297" y="4661297"/>
            <a:ext cx="2196703" cy="219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602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Phenylketonuria</a:t>
            </a:r>
            <a:r>
              <a:rPr lang="fa-IR" dirty="0" smtClean="0"/>
              <a:t>فنیل کتونوری </a:t>
            </a:r>
            <a:endParaRPr lang="en-US" dirty="0"/>
          </a:p>
        </p:txBody>
      </p:sp>
      <p:pic>
        <p:nvPicPr>
          <p:cNvPr id="18434" name="Picture 2" descr="http://www.mun.ca/biology/scarr/Fg13_01_PKU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6858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481" y="457200"/>
            <a:ext cx="2357438" cy="18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4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3236-D4D5-4C89-9871-58D0F8EF9E0D}" type="slidenum">
              <a:rPr lang="en-US"/>
              <a:pPr/>
              <a:t>28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7891" y="1600200"/>
            <a:ext cx="8090297" cy="4732734"/>
          </a:xfrm>
        </p:spPr>
        <p:txBody>
          <a:bodyPr/>
          <a:lstStyle/>
          <a:p>
            <a:pPr lvl="1">
              <a:spcAft>
                <a:spcPts val="9"/>
              </a:spcAft>
            </a:pPr>
            <a:r>
              <a:rPr lang="en-US" dirty="0" smtClean="0"/>
              <a:t>Absence </a:t>
            </a:r>
            <a:r>
              <a:rPr lang="en-US" dirty="0"/>
              <a:t>of </a:t>
            </a:r>
            <a:r>
              <a:rPr lang="en-US" dirty="0" err="1"/>
              <a:t>homogentisate</a:t>
            </a:r>
            <a:r>
              <a:rPr lang="en-US" dirty="0"/>
              <a:t> oxidase </a:t>
            </a:r>
            <a:r>
              <a:rPr lang="en-US" dirty="0" smtClean="0"/>
              <a:t>activity</a:t>
            </a:r>
            <a:endParaRPr lang="en-US" sz="2000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9"/>
              </a:spcAft>
            </a:pPr>
            <a:r>
              <a:rPr lang="fa-IR" dirty="0" smtClean="0"/>
              <a:t>الکاپتونوری</a:t>
            </a:r>
            <a:br>
              <a:rPr lang="fa-IR" dirty="0" smtClean="0"/>
            </a:br>
            <a:r>
              <a:rPr lang="en-US" dirty="0" err="1" smtClean="0"/>
              <a:t>Alcaptonuria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1" y="2732484"/>
            <a:ext cx="3383236" cy="3424535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rgbClr val="1D1F43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094" y="2411015"/>
            <a:ext cx="3053953" cy="221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094" y="4554141"/>
            <a:ext cx="1993553" cy="208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3" name="Text Box 7"/>
          <p:cNvSpPr txBox="1">
            <a:spLocks/>
          </p:cNvSpPr>
          <p:nvPr/>
        </p:nvSpPr>
        <p:spPr bwMode="auto">
          <a:xfrm>
            <a:off x="7233047" y="3203526"/>
            <a:ext cx="621960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/>
              <a:t>urine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6687221" y="5137919"/>
            <a:ext cx="671717" cy="3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/>
              <a:t>sclera</a:t>
            </a:r>
          </a:p>
        </p:txBody>
      </p:sp>
    </p:spTree>
    <p:extLst>
      <p:ext uri="{BB962C8B-B14F-4D97-AF65-F5344CB8AC3E}">
        <p14:creationId xmlns:p14="http://schemas.microsoft.com/office/powerpoint/2010/main" xmlns="" val="10281993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B6ECB-95EB-4AA4-B9E5-5E47E240EA3B}" type="slidenum">
              <a:rPr lang="en-US"/>
              <a:pPr/>
              <a:t>29</a:t>
            </a:fld>
            <a:endParaRPr lang="en-US"/>
          </a:p>
        </p:txBody>
      </p:sp>
      <p:pic>
        <p:nvPicPr>
          <p:cNvPr id="137231" name="Picture 15"/>
          <p:cNvPicPr>
            <a:picLocks noChangeAspect="1"/>
          </p:cNvPicPr>
          <p:nvPr/>
        </p:nvPicPr>
        <p:blipFill>
          <a:blip r:embed="rId3" cstate="print">
            <a:lum bright="-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63" y="1905000"/>
            <a:ext cx="5947172" cy="47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8" y="1418950"/>
            <a:ext cx="8358188" cy="4317206"/>
          </a:xfrm>
        </p:spPr>
        <p:txBody>
          <a:bodyPr/>
          <a:lstStyle/>
          <a:p>
            <a:pPr lvl="1">
              <a:spcAft>
                <a:spcPts val="9"/>
              </a:spcAft>
            </a:pPr>
            <a:r>
              <a:rPr lang="en-US" dirty="0" smtClean="0"/>
              <a:t>Absence  </a:t>
            </a:r>
            <a:r>
              <a:rPr lang="en-US" dirty="0"/>
              <a:t>of melanin pigment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785812" y="76201"/>
            <a:ext cx="8358188" cy="762000"/>
          </a:xfrm>
        </p:spPr>
        <p:txBody>
          <a:bodyPr>
            <a:normAutofit/>
          </a:bodyPr>
          <a:lstStyle/>
          <a:p>
            <a:pPr>
              <a:spcAft>
                <a:spcPts val="9"/>
              </a:spcAft>
            </a:pPr>
            <a:r>
              <a:rPr lang="en-US" dirty="0" smtClean="0"/>
              <a:t>Albinism</a:t>
            </a:r>
            <a:r>
              <a:rPr lang="fa-IR" dirty="0" smtClean="0">
                <a:solidFill>
                  <a:srgbClr val="441515"/>
                </a:solidFill>
              </a:rPr>
              <a:t>زالی یا آلبینیسم </a:t>
            </a:r>
            <a:endParaRPr lang="en-US" dirty="0">
              <a:solidFill>
                <a:srgbClr val="441515"/>
              </a:solidFill>
            </a:endParaRPr>
          </a:p>
        </p:txBody>
      </p:sp>
      <p:pic>
        <p:nvPicPr>
          <p:cNvPr id="13722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794" y="4018358"/>
            <a:ext cx="2464594" cy="16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9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616" y="5662538"/>
            <a:ext cx="1017984" cy="89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30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788" y="5811738"/>
            <a:ext cx="76795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 descr="http://t2.gstatic.com/images?q=tbn:ANd9GcRfbwHZ2hgCPI0TeWCAHCOTPYU_s64GeITGRidXRrbyguhb5JK9K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06" b="63354"/>
          <a:stretch/>
        </p:blipFill>
        <p:spPr bwMode="auto">
          <a:xfrm>
            <a:off x="6503632" y="1335740"/>
            <a:ext cx="2202918" cy="26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85145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1000" y="0"/>
            <a:ext cx="7696200" cy="48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876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Overview of the synthesis of nonessential amino acids. Carbons of 10 amino acids can be produced from glucose via intermediates of </a:t>
            </a:r>
            <a:r>
              <a:rPr lang="en-US" dirty="0" err="1" smtClean="0"/>
              <a:t>glycolysis</a:t>
            </a:r>
            <a:r>
              <a:rPr lang="en-US" dirty="0" smtClean="0"/>
              <a:t> or the </a:t>
            </a:r>
            <a:r>
              <a:rPr lang="en-US" dirty="0" err="1" smtClean="0"/>
              <a:t>tricarboxylic</a:t>
            </a:r>
            <a:r>
              <a:rPr lang="en-US" dirty="0" smtClean="0"/>
              <a:t> acid (TCA) cycle. The 11th nonessential amino acid, tyrosine, is synthesized by hydroxylation of the essential amino acid, phenylalanine. The source of sulfur for </a:t>
            </a:r>
            <a:r>
              <a:rPr lang="en-US" dirty="0" err="1" smtClean="0"/>
              <a:t>cysteine</a:t>
            </a:r>
            <a:r>
              <a:rPr lang="en-US" dirty="0" smtClean="0"/>
              <a:t> is the essential amino acid </a:t>
            </a:r>
            <a:r>
              <a:rPr lang="en-US" dirty="0" err="1" smtClean="0"/>
              <a:t>methionine</a:t>
            </a:r>
            <a:r>
              <a:rPr lang="en-US" dirty="0" smtClean="0"/>
              <a:t> (the </a:t>
            </a:r>
            <a:r>
              <a:rPr lang="en-US" dirty="0" err="1" smtClean="0"/>
              <a:t>cysteines</a:t>
            </a:r>
            <a:r>
              <a:rPr lang="en-US" dirty="0" smtClean="0"/>
              <a:t>’ carbon and nitrogen are derived from serine). </a:t>
            </a:r>
            <a:r>
              <a:rPr lang="en-US" dirty="0" err="1" smtClean="0"/>
              <a:t>CoA</a:t>
            </a:r>
            <a:r>
              <a:rPr lang="en-US" dirty="0" smtClean="0"/>
              <a:t>, coenzyme A; GDH, glutamate </a:t>
            </a:r>
            <a:r>
              <a:rPr lang="en-US" dirty="0" err="1" smtClean="0"/>
              <a:t>dehydrogenase</a:t>
            </a:r>
            <a:r>
              <a:rPr lang="en-US" dirty="0" smtClean="0"/>
              <a:t>; TA, </a:t>
            </a:r>
            <a:r>
              <a:rPr lang="en-US" dirty="0" err="1" smtClean="0"/>
              <a:t>transamination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A142E-2AE5-45B0-832F-DF6CE06EC10E}" type="slidenum">
              <a:rPr lang="en-US"/>
              <a:pPr/>
              <a:t>30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599" cy="4917491"/>
          </a:xfrm>
        </p:spPr>
        <p:txBody>
          <a:bodyPr/>
          <a:lstStyle/>
          <a:p>
            <a:pPr lvl="1">
              <a:spcAft>
                <a:spcPts val="9"/>
              </a:spcAft>
            </a:pPr>
            <a:r>
              <a:rPr lang="en-US" dirty="0" smtClean="0"/>
              <a:t>deficiency </a:t>
            </a:r>
            <a:r>
              <a:rPr lang="en-US" dirty="0"/>
              <a:t>of the </a:t>
            </a:r>
            <a:r>
              <a:rPr lang="en-US" b="1" i="1" dirty="0">
                <a:solidFill>
                  <a:srgbClr val="C00000"/>
                </a:solidFill>
              </a:rPr>
              <a:t>branched-chain alpha-</a:t>
            </a:r>
            <a:r>
              <a:rPr lang="en-US" b="1" i="1" dirty="0" err="1">
                <a:solidFill>
                  <a:srgbClr val="C00000"/>
                </a:solidFill>
              </a:rPr>
              <a:t>keto</a:t>
            </a:r>
            <a:r>
              <a:rPr lang="en-US" b="1" i="1" dirty="0">
                <a:solidFill>
                  <a:srgbClr val="C00000"/>
                </a:solidFill>
              </a:rPr>
              <a:t> acid dehydrogenase complex (BCKDC)</a:t>
            </a:r>
            <a:endParaRPr lang="fa-IR" dirty="0" smtClean="0"/>
          </a:p>
          <a:p>
            <a:pPr lvl="1">
              <a:spcAft>
                <a:spcPts val="9"/>
              </a:spcAft>
            </a:pPr>
            <a:r>
              <a:rPr lang="en-US" dirty="0" smtClean="0"/>
              <a:t>Leads </a:t>
            </a:r>
            <a:r>
              <a:rPr lang="en-US" dirty="0"/>
              <a:t>to elevation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C00000"/>
                </a:solidFill>
              </a:rPr>
              <a:t>alpha-</a:t>
            </a:r>
            <a:r>
              <a:rPr lang="en-US" b="1" i="1" dirty="0" err="1" smtClean="0">
                <a:solidFill>
                  <a:srgbClr val="C00000"/>
                </a:solidFill>
              </a:rPr>
              <a:t>keto</a:t>
            </a:r>
            <a:r>
              <a:rPr lang="en-US" b="1" i="1" dirty="0" smtClean="0">
                <a:solidFill>
                  <a:srgbClr val="C00000"/>
                </a:solidFill>
              </a:rPr>
              <a:t> acid </a:t>
            </a:r>
            <a:endParaRPr lang="fa-IR" dirty="0" smtClean="0">
              <a:latin typeface="Lucida Grande" pitchFamily="1" charset="0"/>
            </a:endParaRPr>
          </a:p>
          <a:p>
            <a:pPr lvl="1">
              <a:spcAft>
                <a:spcPts val="9"/>
              </a:spcAft>
            </a:pPr>
            <a:r>
              <a:rPr lang="fa-IR" dirty="0">
                <a:latin typeface="Lucida Grande" pitchFamily="1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Mental </a:t>
            </a:r>
            <a:r>
              <a:rPr lang="en-US" dirty="0" err="1">
                <a:solidFill>
                  <a:srgbClr val="000000"/>
                </a:solidFill>
              </a:rPr>
              <a:t>retardatioin</a:t>
            </a:r>
            <a:r>
              <a:rPr lang="en-US" dirty="0">
                <a:solidFill>
                  <a:srgbClr val="000000"/>
                </a:solidFill>
              </a:rPr>
              <a:t> unless put on a diet early in life </a:t>
            </a:r>
            <a:endParaRPr lang="en-US" dirty="0">
              <a:latin typeface="Lucida Grande" pitchFamily="1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52400"/>
            <a:ext cx="8358188" cy="1079897"/>
          </a:xfrm>
        </p:spPr>
        <p:txBody>
          <a:bodyPr>
            <a:normAutofit fontScale="90000"/>
          </a:bodyPr>
          <a:lstStyle/>
          <a:p>
            <a:pPr>
              <a:spcAft>
                <a:spcPts val="9"/>
              </a:spcAft>
            </a:pPr>
            <a:r>
              <a:rPr lang="fa-IR" dirty="0" smtClean="0">
                <a:solidFill>
                  <a:srgbClr val="441515"/>
                </a:solidFill>
              </a:rPr>
              <a:t> </a:t>
            </a:r>
            <a:r>
              <a:rPr lang="en-US" dirty="0"/>
              <a:t>MSUD </a:t>
            </a:r>
            <a:r>
              <a:rPr lang="fa-IR" dirty="0" smtClean="0">
                <a:solidFill>
                  <a:srgbClr val="441515"/>
                </a:solidFill>
              </a:rPr>
              <a:t>بیماری ادرار بوی شربت افرا</a:t>
            </a:r>
            <a:br>
              <a:rPr lang="fa-IR" dirty="0" smtClean="0">
                <a:solidFill>
                  <a:srgbClr val="441515"/>
                </a:solidFill>
              </a:rPr>
            </a:br>
            <a:r>
              <a:rPr lang="en-US" dirty="0"/>
              <a:t>Maple syrup urine </a:t>
            </a:r>
            <a:r>
              <a:rPr lang="en-US" dirty="0" smtClean="0"/>
              <a:t>disease</a:t>
            </a:r>
            <a:endParaRPr lang="en-US" dirty="0">
              <a:solidFill>
                <a:srgbClr val="441515"/>
              </a:solidFill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51" y="3733800"/>
            <a:ext cx="4657949" cy="3080742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rgbClr val="1D1F43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551925" cy="20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2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886200"/>
            <a:ext cx="2385790" cy="28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3" name="Rectangle 9"/>
          <p:cNvSpPr>
            <a:spLocks/>
          </p:cNvSpPr>
          <p:nvPr/>
        </p:nvSpPr>
        <p:spPr bwMode="auto">
          <a:xfrm>
            <a:off x="1339454" y="5947172"/>
            <a:ext cx="1027006" cy="34191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7699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Comic Sans MS" pitchFamily="66" charset="0"/>
              </a:rPr>
              <a:t>Alanine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73602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701" y="4401671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/>
              <a:t>تشکیل آلانین ترانس پیروات.</a:t>
            </a:r>
          </a:p>
          <a:p>
            <a:pPr algn="r" rtl="1"/>
            <a:r>
              <a:rPr lang="fa-IR" sz="2400" dirty="0"/>
              <a:t>دهنده </a:t>
            </a:r>
            <a:r>
              <a:rPr lang="fa-IR" sz="2400" dirty="0" smtClean="0"/>
              <a:t>آمین </a:t>
            </a:r>
            <a:r>
              <a:rPr lang="fa-IR" sz="2400" dirty="0"/>
              <a:t>ممکن است گلوتامات </a:t>
            </a:r>
            <a:r>
              <a:rPr lang="fa-IR" sz="2400" dirty="0" smtClean="0"/>
              <a:t>یا آسپارتات باشد. محصول </a:t>
            </a:r>
            <a:r>
              <a:rPr lang="fa-IR" sz="2400" dirty="0"/>
              <a:t>دیگر </a:t>
            </a:r>
            <a:r>
              <a:rPr lang="fa-IR" sz="2400" dirty="0" smtClean="0"/>
              <a:t>می تواند   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ketoglutarate</a:t>
            </a:r>
            <a:r>
              <a:rPr lang="en-US" sz="2400" dirty="0" smtClean="0"/>
              <a:t> </a:t>
            </a:r>
            <a:r>
              <a:rPr lang="fa-IR" sz="2400" dirty="0" smtClean="0"/>
              <a:t> یا </a:t>
            </a:r>
            <a:r>
              <a:rPr lang="en-US" sz="2400" dirty="0" smtClean="0"/>
              <a:t>oxaloacetate</a:t>
            </a:r>
            <a:r>
              <a:rPr lang="fa-IR" sz="2400" dirty="0" smtClean="0"/>
              <a:t>  باشد.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64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sz="2800" b="1" dirty="0" err="1">
                <a:latin typeface="Comic Sans MS" pitchFamily="66" charset="0"/>
              </a:rPr>
              <a:t>Aspartate</a:t>
            </a:r>
            <a:r>
              <a:rPr lang="en-US" sz="2800" b="1" dirty="0">
                <a:latin typeface="Comic Sans MS" pitchFamily="66" charset="0"/>
              </a:rPr>
              <a:t> and </a:t>
            </a:r>
            <a:r>
              <a:rPr lang="en-US" sz="2800" b="1" dirty="0" err="1">
                <a:latin typeface="Comic Sans MS" pitchFamily="66" charset="0"/>
              </a:rPr>
              <a:t>Asparagine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84" r="41364"/>
          <a:stretch/>
        </p:blipFill>
        <p:spPr bwMode="auto">
          <a:xfrm>
            <a:off x="76200" y="1828800"/>
            <a:ext cx="4724400" cy="19235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4114800"/>
            <a:ext cx="3895165" cy="2472887"/>
            <a:chOff x="2200832" y="2516266"/>
            <a:chExt cx="7441410" cy="395537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832" y="2516266"/>
              <a:ext cx="7441410" cy="395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83870" y="4773868"/>
              <a:ext cx="1971092" cy="8368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Asparagine</a:t>
              </a:r>
              <a:endParaRPr lang="fa-IR" sz="1400" b="1" dirty="0" smtClean="0">
                <a:solidFill>
                  <a:srgbClr val="FF0000"/>
                </a:solidFill>
              </a:endParaRPr>
            </a:p>
            <a:p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</a:rPr>
                <a:t>synthetase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76006" y="1828800"/>
            <a:ext cx="4039394" cy="4572000"/>
            <a:chOff x="400049" y="2286000"/>
            <a:chExt cx="4487091" cy="4572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22" y="2553684"/>
              <a:ext cx="3975498" cy="1780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" y="4676775"/>
              <a:ext cx="4487091" cy="218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670613" y="2286000"/>
              <a:ext cx="20008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2000" b="1" dirty="0">
                  <a:solidFill>
                    <a:srgbClr val="FF0000"/>
                  </a:solidFill>
                </a:rPr>
                <a:t>گلوتامات دهیدروژناز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5892225"/>
              <a:ext cx="91440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a-IR" sz="1600" b="1" dirty="0">
                  <a:solidFill>
                    <a:srgbClr val="FF0000"/>
                  </a:solidFill>
                </a:rPr>
                <a:t>گلوتامین سنتتاز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953000" y="3048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Glutamate and Glutamine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7400" y="31242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556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8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15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سرین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529262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5486400"/>
            <a:ext cx="7793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/>
              <a:t>اکسیداسیون گروه آلفا هیدروکسیل حد واسط </a:t>
            </a:r>
            <a:r>
              <a:rPr lang="fa-IR" sz="2400" b="1" dirty="0" smtClean="0"/>
              <a:t>گلیکولیتیک 3- فسفوگلیسرات</a:t>
            </a:r>
            <a:r>
              <a:rPr lang="en-US" sz="2400" b="1" dirty="0" smtClean="0"/>
              <a:t> </a:t>
            </a:r>
            <a:r>
              <a:rPr lang="fa-IR" sz="2400" b="1" dirty="0"/>
              <a:t>آن را تبدیل به </a:t>
            </a:r>
            <a:r>
              <a:rPr lang="fa-IR" sz="2400" b="1" dirty="0" smtClean="0"/>
              <a:t>اکسو اسید می کند که </a:t>
            </a:r>
            <a:r>
              <a:rPr lang="fa-IR" sz="2400" b="1" dirty="0"/>
              <a:t>ترانس و دفسفریلاسیون پس از آن منجر به </a:t>
            </a:r>
            <a:r>
              <a:rPr lang="fa-IR" sz="2400" b="1" dirty="0" smtClean="0"/>
              <a:t>تولید سرین می شود.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989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/>
          <a:lstStyle/>
          <a:p>
            <a:r>
              <a:rPr lang="fa-IR" dirty="0" smtClean="0"/>
              <a:t>گلایسین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1833" y="6096000"/>
            <a:ext cx="3466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</a:rPr>
              <a:t>تشکیل </a:t>
            </a:r>
            <a:r>
              <a:rPr lang="fa-IR" sz="2800" dirty="0" smtClean="0">
                <a:solidFill>
                  <a:srgbClr val="FF0000"/>
                </a:solidFill>
              </a:rPr>
              <a:t>گلایسین </a:t>
            </a:r>
            <a:r>
              <a:rPr lang="fa-IR" sz="2800" dirty="0">
                <a:solidFill>
                  <a:srgbClr val="FF0000"/>
                </a:solidFill>
              </a:rPr>
              <a:t>از کولین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2291"/>
            <a:ext cx="48863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308847"/>
            <a:ext cx="41243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3810000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واکنش سرین </a:t>
            </a:r>
            <a:r>
              <a:rPr lang="fa-IR" b="1" dirty="0">
                <a:solidFill>
                  <a:srgbClr val="FF0000"/>
                </a:solidFill>
              </a:rPr>
              <a:t>هیدروکسی متیل ترانسفراز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5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/>
          <a:lstStyle/>
          <a:p>
            <a:r>
              <a:rPr lang="fa-IR" sz="2800" b="1" dirty="0" smtClean="0">
                <a:latin typeface="Comic Sans MS" pitchFamily="66" charset="0"/>
              </a:rPr>
              <a:t>سیستئین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381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9200" y="2172206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/>
              <a:t>تبدیل هموسیستئین و سرین به </a:t>
            </a:r>
            <a:r>
              <a:rPr lang="fa-IR" sz="3200" dirty="0" smtClean="0"/>
              <a:t>هموسرین</a:t>
            </a:r>
            <a:r>
              <a:rPr lang="en-US" sz="3200" dirty="0" smtClean="0"/>
              <a:t> </a:t>
            </a:r>
            <a:r>
              <a:rPr lang="fa-IR" sz="3200" dirty="0"/>
              <a:t>و سیستئین</a:t>
            </a:r>
            <a:r>
              <a:rPr lang="fa-IR" sz="3200" dirty="0" smtClean="0"/>
              <a:t>.</a:t>
            </a:r>
          </a:p>
          <a:p>
            <a:pPr algn="r" rtl="1"/>
            <a:r>
              <a:rPr lang="fa-IR" sz="3200" dirty="0" smtClean="0"/>
              <a:t>گوگرد </a:t>
            </a:r>
            <a:r>
              <a:rPr lang="fa-IR" sz="3200" dirty="0"/>
              <a:t>سیستئین مشتق از متیونین و اسکلت کربن از سرین.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2057400"/>
          </a:xfrm>
        </p:spPr>
        <p:txBody>
          <a:bodyPr/>
          <a:lstStyle/>
          <a:p>
            <a:r>
              <a:rPr lang="en-US" sz="2800" b="1" dirty="0" smtClean="0">
                <a:latin typeface="Comic Sans MS" pitchFamily="66" charset="0"/>
              </a:rPr>
              <a:t>Arginine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8153400" cy="33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5105400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Argininosuccinase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897</Words>
  <Application>Microsoft Office PowerPoint</Application>
  <PresentationFormat>On-screen Show (4:3)</PresentationFormat>
  <Paragraphs>99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Biosynthesis of Non-essential Amino Acids</vt:lpstr>
      <vt:lpstr>Essential &amp; Non-essential AA</vt:lpstr>
      <vt:lpstr>Slide 3</vt:lpstr>
      <vt:lpstr>Alanine</vt:lpstr>
      <vt:lpstr>Aspartate and Asparagine</vt:lpstr>
      <vt:lpstr>سرین</vt:lpstr>
      <vt:lpstr>گلایسین</vt:lpstr>
      <vt:lpstr>سیستئین</vt:lpstr>
      <vt:lpstr>Arginine</vt:lpstr>
      <vt:lpstr>CONVERSION of AMINO ACIDS  to SPECIALIZED PRODUCTS</vt:lpstr>
      <vt:lpstr>Slide 11</vt:lpstr>
      <vt:lpstr>Tyrosine-Derived Neurotransmitters واسطه های انتقال پیام عصبی مشتق از تیروزین</vt:lpstr>
      <vt:lpstr>تیروزین به نرون های سازنده کول آمینها در بخش ماده سیاه (substantia nigra  ) مغز  و یا بخش مرکزی یا مدولای غده فوق کلیوی منتقل شده  و</vt:lpstr>
      <vt:lpstr> در بخش ماده سیاه (substantia nigra  ) تنها تا مرحله ساخت دوپامین و در بخش مرکزی غده فوق کلیوی تا انتهای مسیر ادامه می یابد. </vt:lpstr>
      <vt:lpstr>تخریب کته کول آمینها: </vt:lpstr>
      <vt:lpstr>ناقلین عصبی مشتق از اسید آمینه تریپتوفان:</vt:lpstr>
      <vt:lpstr>اهمیت سروتونین:</vt:lpstr>
      <vt:lpstr>اهمیت ملاتونین</vt:lpstr>
      <vt:lpstr>Slide 19</vt:lpstr>
      <vt:lpstr>کراتین، کراتین فسفات و کراتینین</vt:lpstr>
      <vt:lpstr>گلوتاتیون </vt:lpstr>
      <vt:lpstr>Slide 22</vt:lpstr>
      <vt:lpstr>گاما آمینوبوتیریک اسید γ-Aminobutyrate (GABA)</vt:lpstr>
      <vt:lpstr>Histidine</vt:lpstr>
      <vt:lpstr>خطاهای مادرزادی متابولیسم آمینوآسیدها</vt:lpstr>
      <vt:lpstr>خطاهای مادرزادی متابولیسم</vt:lpstr>
      <vt:lpstr>Phenylketonuriaفنیل کتونوری </vt:lpstr>
      <vt:lpstr>الکاپتونوری Alcaptonuria </vt:lpstr>
      <vt:lpstr>Albinismزالی یا آلبینیسم </vt:lpstr>
      <vt:lpstr> MSUD بیماری ادرار بوی شربت افرا Maple syrup urine disease</vt:lpstr>
    </vt:vector>
  </TitlesOfParts>
  <Company>*************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siamak</dc:creator>
  <cp:lastModifiedBy>class ostadan</cp:lastModifiedBy>
  <cp:revision>44</cp:revision>
  <dcterms:created xsi:type="dcterms:W3CDTF">2012-10-15T09:48:47Z</dcterms:created>
  <dcterms:modified xsi:type="dcterms:W3CDTF">2015-06-07T07:05:29Z</dcterms:modified>
</cp:coreProperties>
</file>