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7">
  <p:sldMasterIdLst>
    <p:sldMasterId id="2147483648" r:id="rId1"/>
  </p:sldMasterIdLst>
  <p:notesMasterIdLst>
    <p:notesMasterId r:id="rId24"/>
  </p:notesMasterIdLst>
  <p:sldIdLst>
    <p:sldId id="382" r:id="rId2"/>
    <p:sldId id="450" r:id="rId3"/>
    <p:sldId id="670" r:id="rId4"/>
    <p:sldId id="671" r:id="rId5"/>
    <p:sldId id="685" r:id="rId6"/>
    <p:sldId id="686" r:id="rId7"/>
    <p:sldId id="687" r:id="rId8"/>
    <p:sldId id="688" r:id="rId9"/>
    <p:sldId id="689" r:id="rId10"/>
    <p:sldId id="690" r:id="rId11"/>
    <p:sldId id="691" r:id="rId12"/>
    <p:sldId id="679" r:id="rId13"/>
    <p:sldId id="680" r:id="rId14"/>
    <p:sldId id="681" r:id="rId15"/>
    <p:sldId id="684" r:id="rId16"/>
    <p:sldId id="672" r:id="rId17"/>
    <p:sldId id="673" r:id="rId18"/>
    <p:sldId id="674" r:id="rId19"/>
    <p:sldId id="675" r:id="rId20"/>
    <p:sldId id="676" r:id="rId21"/>
    <p:sldId id="677" r:id="rId22"/>
    <p:sldId id="550" r:id="rId23"/>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Arial" pitchFamily="34" charset="0"/>
        <a:ea typeface="+mn-ea"/>
        <a:cs typeface="Arial" pitchFamily="34" charset="0"/>
      </a:defRPr>
    </a:lvl6pPr>
    <a:lvl7pPr marL="2743200" algn="r" defTabSz="914400" rtl="1" eaLnBrk="1" latinLnBrk="0" hangingPunct="1">
      <a:defRPr sz="1200" kern="1200">
        <a:solidFill>
          <a:schemeClr val="tx1"/>
        </a:solidFill>
        <a:latin typeface="Arial" pitchFamily="34" charset="0"/>
        <a:ea typeface="+mn-ea"/>
        <a:cs typeface="Arial" pitchFamily="34" charset="0"/>
      </a:defRPr>
    </a:lvl7pPr>
    <a:lvl8pPr marL="3200400" algn="r" defTabSz="914400" rtl="1" eaLnBrk="1" latinLnBrk="0" hangingPunct="1">
      <a:defRPr sz="1200" kern="1200">
        <a:solidFill>
          <a:schemeClr val="tx1"/>
        </a:solidFill>
        <a:latin typeface="Arial" pitchFamily="34" charset="0"/>
        <a:ea typeface="+mn-ea"/>
        <a:cs typeface="Arial" pitchFamily="34" charset="0"/>
      </a:defRPr>
    </a:lvl8pPr>
    <a:lvl9pPr marL="3657600" algn="r" defTabSz="914400" rtl="1" eaLnBrk="1" latinLnBrk="0" hangingPunct="1">
      <a:defRPr sz="12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959E"/>
    <a:srgbClr val="3EAC92"/>
    <a:srgbClr val="47A8AF"/>
    <a:srgbClr val="FFFFFF"/>
    <a:srgbClr val="FF3399"/>
    <a:srgbClr val="FF9933"/>
    <a:srgbClr val="A50021"/>
    <a:srgbClr val="FFB7CF"/>
    <a:srgbClr val="FF6699"/>
    <a:srgbClr val="C1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30" autoAdjust="0"/>
    <p:restoredTop sz="94660"/>
  </p:normalViewPr>
  <p:slideViewPr>
    <p:cSldViewPr>
      <p:cViewPr varScale="1">
        <p:scale>
          <a:sx n="79" d="100"/>
          <a:sy n="79" d="100"/>
        </p:scale>
        <p:origin x="99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1116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16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16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mtClean="0"/>
            </a:lvl1pPr>
          </a:lstStyle>
          <a:p>
            <a:pPr>
              <a:defRPr/>
            </a:pPr>
            <a:endParaRPr lang="en-US"/>
          </a:p>
        </p:txBody>
      </p:sp>
      <p:sp>
        <p:nvSpPr>
          <p:cNvPr id="1116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mtClean="0"/>
            </a:lvl1pPr>
          </a:lstStyle>
          <a:p>
            <a:pPr>
              <a:defRPr/>
            </a:pPr>
            <a:fld id="{EF5933EB-A06B-4E8E-94CE-CABF043199C5}" type="slidenum">
              <a:rPr lang="en-US"/>
              <a:pPr>
                <a:defRPr/>
              </a:pPr>
              <a:t>‹#›</a:t>
            </a:fld>
            <a:endParaRPr lang="en-US"/>
          </a:p>
        </p:txBody>
      </p:sp>
    </p:spTree>
    <p:extLst>
      <p:ext uri="{BB962C8B-B14F-4D97-AF65-F5344CB8AC3E}">
        <p14:creationId xmlns:p14="http://schemas.microsoft.com/office/powerpoint/2010/main" val="2070778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117D00A-3904-4DC8-A01F-4228F4F26237}" type="slidenum">
              <a:rPr lang="en-US"/>
              <a:pPr/>
              <a:t>22</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74165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2E47D2-4B8C-413F-A1C4-9F9D82C47BF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4A67F6-29B8-417F-8558-B36D456893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610E17-1F98-4C2D-87B1-6BF771ED0CB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EAC254-607E-4372-BAED-15A4688AAF0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2966B7-74F6-4EBA-BE07-95C79A383C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4E1FCA-973E-4E10-95A1-C5145B887D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C8185B-2D87-44BF-9472-6D0FC39EE6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F9C275-7E3B-41CB-ADFE-B78E38756B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4988EE4-AABF-406D-A342-CAA206DCBB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855255-D14F-4790-8E4A-9153F27456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039855-A8EB-441D-9962-A89135AED2F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6562BD0-CA71-49FA-B4E9-F7FF05C85E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cs typeface="Arial" pitchFamily="34" charset="0"/>
        </a:defRPr>
      </a:lvl2pPr>
      <a:lvl3pPr algn="ctr" rtl="0" eaLnBrk="1" fontAlgn="base" hangingPunct="1">
        <a:spcBef>
          <a:spcPct val="0"/>
        </a:spcBef>
        <a:spcAft>
          <a:spcPct val="0"/>
        </a:spcAft>
        <a:defRPr sz="4400">
          <a:solidFill>
            <a:schemeClr val="tx2"/>
          </a:solidFill>
          <a:latin typeface="Arial" pitchFamily="34" charset="0"/>
          <a:cs typeface="Arial" pitchFamily="34" charset="0"/>
        </a:defRPr>
      </a:lvl3pPr>
      <a:lvl4pPr algn="ctr" rtl="0" eaLnBrk="1" fontAlgn="base" hangingPunct="1">
        <a:spcBef>
          <a:spcPct val="0"/>
        </a:spcBef>
        <a:spcAft>
          <a:spcPct val="0"/>
        </a:spcAft>
        <a:defRPr sz="4400">
          <a:solidFill>
            <a:schemeClr val="tx2"/>
          </a:solidFill>
          <a:latin typeface="Arial" pitchFamily="34" charset="0"/>
          <a:cs typeface="Arial" pitchFamily="34" charset="0"/>
        </a:defRPr>
      </a:lvl4pPr>
      <a:lvl5pPr algn="ctr" rtl="0"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 Id="rId9" Type="http://schemas.openxmlformats.org/officeDocument/2006/relationships/image" Target="../media/image29.gif"/></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BESM2"/>
          <p:cNvPicPr>
            <a:picLocks noChangeAspect="1" noChangeArrowheads="1"/>
          </p:cNvPicPr>
          <p:nvPr/>
        </p:nvPicPr>
        <p:blipFill>
          <a:blip r:embed="rId2"/>
          <a:srcRect/>
          <a:stretch>
            <a:fillRect/>
          </a:stretch>
        </p:blipFill>
        <p:spPr bwMode="auto">
          <a:xfrm>
            <a:off x="0" y="3175"/>
            <a:ext cx="9144000" cy="6854825"/>
          </a:xfrm>
          <a:prstGeom prst="rect">
            <a:avLst/>
          </a:prstGeom>
          <a:noFill/>
          <a:ln w="9525">
            <a:noFill/>
            <a:miter lim="800000"/>
            <a:headEnd/>
            <a:tailEnd/>
          </a:ln>
        </p:spPr>
      </p:pic>
      <p:pic>
        <p:nvPicPr>
          <p:cNvPr id="2051" name="Picture 7" descr="balilys_e0"/>
          <p:cNvPicPr>
            <a:picLocks noChangeAspect="1" noChangeArrowheads="1" noCrop="1"/>
          </p:cNvPicPr>
          <p:nvPr/>
        </p:nvPicPr>
        <p:blipFill>
          <a:blip r:embed="rId3"/>
          <a:srcRect/>
          <a:stretch>
            <a:fillRect/>
          </a:stretch>
        </p:blipFill>
        <p:spPr bwMode="auto">
          <a:xfrm rot="-2381321">
            <a:off x="-30163" y="176213"/>
            <a:ext cx="1403351" cy="1047750"/>
          </a:xfrm>
          <a:prstGeom prst="rect">
            <a:avLst/>
          </a:prstGeom>
          <a:noFill/>
          <a:ln w="9525">
            <a:noFill/>
            <a:miter lim="800000"/>
            <a:headEnd/>
            <a:tailEnd/>
          </a:ln>
        </p:spPr>
      </p:pic>
      <p:pic>
        <p:nvPicPr>
          <p:cNvPr id="2052" name="Picture 8" descr="baredroses_e0"/>
          <p:cNvPicPr>
            <a:picLocks noChangeAspect="1" noChangeArrowheads="1" noCrop="1"/>
          </p:cNvPicPr>
          <p:nvPr/>
        </p:nvPicPr>
        <p:blipFill>
          <a:blip r:embed="rId4"/>
          <a:srcRect/>
          <a:stretch>
            <a:fillRect/>
          </a:stretch>
        </p:blipFill>
        <p:spPr bwMode="auto">
          <a:xfrm>
            <a:off x="7524750" y="4149725"/>
            <a:ext cx="1143000" cy="1143000"/>
          </a:xfrm>
          <a:prstGeom prst="rect">
            <a:avLst/>
          </a:prstGeom>
          <a:noFill/>
          <a:ln w="9525">
            <a:noFill/>
            <a:miter lim="800000"/>
            <a:headEnd/>
            <a:tailEnd/>
          </a:ln>
        </p:spPr>
      </p:pic>
      <p:pic>
        <p:nvPicPr>
          <p:cNvPr id="2053" name="Picture 9" descr="baredroses_e0"/>
          <p:cNvPicPr>
            <a:picLocks noChangeAspect="1" noChangeArrowheads="1" noCrop="1"/>
          </p:cNvPicPr>
          <p:nvPr/>
        </p:nvPicPr>
        <p:blipFill>
          <a:blip r:embed="rId4"/>
          <a:srcRect/>
          <a:stretch>
            <a:fillRect/>
          </a:stretch>
        </p:blipFill>
        <p:spPr bwMode="auto">
          <a:xfrm>
            <a:off x="6877050" y="2349500"/>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726278521"/>
              </p:ext>
            </p:extLst>
          </p:nvPr>
        </p:nvGraphicFramePr>
        <p:xfrm>
          <a:off x="348095" y="228600"/>
          <a:ext cx="8782050" cy="6477000"/>
        </p:xfrm>
        <a:graphic>
          <a:graphicData uri="http://schemas.openxmlformats.org/presentationml/2006/ole">
            <mc:AlternateContent xmlns:mc="http://schemas.openxmlformats.org/markup-compatibility/2006">
              <mc:Choice xmlns:v="urn:schemas-microsoft-com:vml" Requires="v">
                <p:oleObj spid="_x0000_s8197" name="Worksheet" r:id="rId3" imgW="8782016" imgH="5848485" progId="Excel.Sheet.12">
                  <p:embed/>
                </p:oleObj>
              </mc:Choice>
              <mc:Fallback>
                <p:oleObj name="Worksheet" r:id="rId3" imgW="8782016" imgH="5848485" progId="Excel.Sheet.12">
                  <p:embed/>
                  <p:pic>
                    <p:nvPicPr>
                      <p:cNvPr id="0" name=""/>
                      <p:cNvPicPr/>
                      <p:nvPr/>
                    </p:nvPicPr>
                    <p:blipFill>
                      <a:blip r:embed="rId4"/>
                      <a:stretch>
                        <a:fillRect/>
                      </a:stretch>
                    </p:blipFill>
                    <p:spPr>
                      <a:xfrm>
                        <a:off x="348095" y="228600"/>
                        <a:ext cx="8782050" cy="6477000"/>
                      </a:xfrm>
                      <a:prstGeom prst="rect">
                        <a:avLst/>
                      </a:prstGeom>
                    </p:spPr>
                  </p:pic>
                </p:oleObj>
              </mc:Fallback>
            </mc:AlternateContent>
          </a:graphicData>
        </a:graphic>
      </p:graphicFrame>
    </p:spTree>
    <p:extLst>
      <p:ext uri="{BB962C8B-B14F-4D97-AF65-F5344CB8AC3E}">
        <p14:creationId xmlns:p14="http://schemas.microsoft.com/office/powerpoint/2010/main" val="1299654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502997990"/>
              </p:ext>
            </p:extLst>
          </p:nvPr>
        </p:nvGraphicFramePr>
        <p:xfrm>
          <a:off x="581025" y="304800"/>
          <a:ext cx="7981950" cy="6172200"/>
        </p:xfrm>
        <a:graphic>
          <a:graphicData uri="http://schemas.openxmlformats.org/presentationml/2006/ole">
            <mc:AlternateContent xmlns:mc="http://schemas.openxmlformats.org/markup-compatibility/2006">
              <mc:Choice xmlns:v="urn:schemas-microsoft-com:vml" Requires="v">
                <p:oleObj spid="_x0000_s9220" name="Worksheet" r:id="rId3" imgW="7981984" imgH="5038657" progId="Excel.Sheet.12">
                  <p:embed/>
                </p:oleObj>
              </mc:Choice>
              <mc:Fallback>
                <p:oleObj name="Worksheet" r:id="rId3" imgW="7981984" imgH="5038657" progId="Excel.Sheet.12">
                  <p:embed/>
                  <p:pic>
                    <p:nvPicPr>
                      <p:cNvPr id="0" name=""/>
                      <p:cNvPicPr/>
                      <p:nvPr/>
                    </p:nvPicPr>
                    <p:blipFill>
                      <a:blip r:embed="rId4"/>
                      <a:stretch>
                        <a:fillRect/>
                      </a:stretch>
                    </p:blipFill>
                    <p:spPr>
                      <a:xfrm>
                        <a:off x="581025" y="304800"/>
                        <a:ext cx="7981950" cy="6172200"/>
                      </a:xfrm>
                      <a:prstGeom prst="rect">
                        <a:avLst/>
                      </a:prstGeom>
                    </p:spPr>
                  </p:pic>
                </p:oleObj>
              </mc:Fallback>
            </mc:AlternateContent>
          </a:graphicData>
        </a:graphic>
      </p:graphicFrame>
    </p:spTree>
    <p:extLst>
      <p:ext uri="{BB962C8B-B14F-4D97-AF65-F5344CB8AC3E}">
        <p14:creationId xmlns:p14="http://schemas.microsoft.com/office/powerpoint/2010/main" val="233057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642910" y="1142984"/>
            <a:ext cx="8001056" cy="2862322"/>
          </a:xfrm>
          <a:prstGeom prst="rect">
            <a:avLst/>
          </a:prstGeom>
          <a:gradFill>
            <a:gsLst>
              <a:gs pos="0">
                <a:srgbClr val="FF6699"/>
              </a:gs>
              <a:gs pos="50000">
                <a:srgbClr val="FFFFCC"/>
              </a:gs>
              <a:gs pos="100000">
                <a:schemeClr val="accent1"/>
              </a:gs>
            </a:gsLst>
            <a:lin ang="2700000" scaled="1"/>
          </a:grad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dash"/>
            <a:miter lim="800000"/>
            <a:headEnd/>
            <a:tailEnd/>
          </a:ln>
          <a:effectLst/>
        </p:spPr>
        <p:txBody>
          <a:bodyPr wrap="square" rtlCol="1">
            <a:spAutoFit/>
          </a:bodyPr>
          <a:lstStyle/>
          <a:p>
            <a:pPr algn="just" rtl="1"/>
            <a:r>
              <a:rPr lang="fa-IR" sz="2000" dirty="0"/>
              <a:t>تحقیقات انجام </a:t>
            </a:r>
            <a:r>
              <a:rPr lang="fa-IR" sz="2000" dirty="0" smtClean="0"/>
              <a:t>شده توسط </a:t>
            </a:r>
            <a:r>
              <a:rPr lang="fa-IR" sz="2000" dirty="0"/>
              <a:t>چــان، روان و لادر </a:t>
            </a:r>
            <a:r>
              <a:rPr lang="en-US" sz="2000" dirty="0" smtClean="0"/>
              <a:t> </a:t>
            </a:r>
            <a:r>
              <a:rPr lang="en-US" sz="1400" dirty="0" smtClean="0"/>
              <a:t>Chan</a:t>
            </a:r>
            <a:r>
              <a:rPr lang="en-US" sz="1400" dirty="0"/>
              <a:t>, Rowan and </a:t>
            </a:r>
            <a:r>
              <a:rPr lang="en-US" sz="1400" dirty="0" err="1"/>
              <a:t>Luder</a:t>
            </a:r>
            <a:r>
              <a:rPr lang="en-US" sz="1400" dirty="0"/>
              <a:t>, </a:t>
            </a:r>
            <a:r>
              <a:rPr lang="en-US" sz="1400" dirty="0" smtClean="0"/>
              <a:t>1996 </a:t>
            </a:r>
            <a:r>
              <a:rPr lang="fa-IR" sz="2000" dirty="0" smtClean="0"/>
              <a:t>تحت </a:t>
            </a:r>
            <a:r>
              <a:rPr lang="fa-IR" sz="2000" dirty="0"/>
              <a:t>عنوان «مدل‌سازی نواوریهای حسابداری دولتی» ارائه شده، زمینه لازم را برای ارزیابی و هدایت تحقیقات آینده در مورد حسابداری و گزارشگری مالی نهادهای بزرگ بخش عمومی، فراهم ساخته است</a:t>
            </a:r>
            <a:r>
              <a:rPr lang="fa-IR" sz="2000" dirty="0" smtClean="0"/>
              <a:t>.</a:t>
            </a:r>
            <a:r>
              <a:rPr lang="fa-IR" sz="2000" dirty="0"/>
              <a:t> مدل اصلی و اصلاحی اقتضایی موردنظر، بر پایه مطالعات تطبیقی پس‌رویدادی و در مورد تحولات و نواوریهای صورت گرفته در کشورهای تحت بررسی طراحی شده و از این طریق محرکها و متغیرهای موثر در تحول حسابداری بخش عمومی را مورد شناسایی قرار داده </a:t>
            </a:r>
            <a:r>
              <a:rPr lang="fa-IR" sz="2000" dirty="0" smtClean="0"/>
              <a:t>است.</a:t>
            </a:r>
            <a:r>
              <a:rPr lang="fa-IR" sz="2000" dirty="0"/>
              <a:t> </a:t>
            </a:r>
            <a:r>
              <a:rPr lang="fa-IR" sz="2000" dirty="0" smtClean="0"/>
              <a:t>لیکن </a:t>
            </a:r>
            <a:r>
              <a:rPr lang="fa-IR" sz="2000" dirty="0"/>
              <a:t>مرور اجمالی این متغیرها همراه با طرح پرسشهایی در مورد وضعیت موجود آنها، زمینه‌ای را جهت قضاوت خوانندگان درباره فراهم بودن بستر لازم برای تحول در حسابداری بخش عمومی ایران فراهم می‌کند.</a:t>
            </a:r>
            <a:endParaRPr lang="fa-IR" sz="1900" b="1" dirty="0" smtClean="0">
              <a:cs typeface="B Titr" pitchFamily="2" charset="-78"/>
            </a:endParaRPr>
          </a:p>
        </p:txBody>
      </p:sp>
      <p:sp>
        <p:nvSpPr>
          <p:cNvPr id="3" name="Rectangle 2"/>
          <p:cNvSpPr/>
          <p:nvPr/>
        </p:nvSpPr>
        <p:spPr>
          <a:xfrm>
            <a:off x="1828800" y="457200"/>
            <a:ext cx="5314275" cy="369332"/>
          </a:xfrm>
          <a:prstGeom prst="rect">
            <a:avLst/>
          </a:prstGeom>
        </p:spPr>
        <p:txBody>
          <a:bodyPr wrap="none">
            <a:spAutoFit/>
          </a:bodyPr>
          <a:lstStyle/>
          <a:p>
            <a:r>
              <a:rPr lang="fa-IR" sz="1800" b="1" dirty="0">
                <a:solidFill>
                  <a:srgbClr val="0B4CA6"/>
                </a:solidFill>
                <a:latin typeface="tahoma" panose="020B0604030504040204" pitchFamily="34" charset="0"/>
              </a:rPr>
              <a:t>ارزیابی اجمالی زمینه تحول در گزارشگری مالی بخش عمومی ایران</a:t>
            </a:r>
            <a:endParaRPr lang="en-US" sz="1800" dirty="0"/>
          </a:p>
        </p:txBody>
      </p:sp>
    </p:spTree>
    <p:extLst>
      <p:ext uri="{BB962C8B-B14F-4D97-AF65-F5344CB8AC3E}">
        <p14:creationId xmlns:p14="http://schemas.microsoft.com/office/powerpoint/2010/main" val="695717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457200" y="838200"/>
            <a:ext cx="8001056" cy="4401205"/>
          </a:xfrm>
          <a:prstGeom prst="rect">
            <a:avLst/>
          </a:prstGeom>
          <a:gradFill>
            <a:gsLst>
              <a:gs pos="0">
                <a:srgbClr val="FF6699"/>
              </a:gs>
              <a:gs pos="50000">
                <a:srgbClr val="FFFFCC"/>
              </a:gs>
              <a:gs pos="100000">
                <a:schemeClr val="accent1"/>
              </a:gs>
            </a:gsLst>
            <a:lin ang="2700000" scaled="1"/>
          </a:grad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dash"/>
            <a:miter lim="800000"/>
            <a:headEnd/>
            <a:tailEnd/>
          </a:ln>
          <a:effectLst/>
        </p:spPr>
        <p:txBody>
          <a:bodyPr wrap="square" rtlCol="1">
            <a:spAutoFit/>
          </a:bodyPr>
          <a:lstStyle/>
          <a:p>
            <a:pPr algn="just" rtl="1"/>
            <a:r>
              <a:rPr lang="fa-IR" sz="2000" dirty="0"/>
              <a:t>1- همان‌طور که ملاحظه می‌شود، یکی از اساسی‌ترین عوامل ایجاد تحول در نظام حسابداری و گزارشگری مالی نهادهای بخش عمومی، وجود محرکهایی نظیر بحران مالی و اقتصادی و رسواییهای مالی است. علاوه بر این، چیره شدن نظریه و دکترین خاص افراد یا گروههایی در حوزه حسابداری بخش عمومی که مورد پذیرش صاحبنظران نیز باشد و همچنین احساس نیاز به تحول در حسابداری و گزارشگری مالی این بخش، از جمله این عوامل محسوب می‌شوند. بر‌استی آیا چنین محرکهایی در ایران زمینه بروز و ظهور داشته‌اند؟ پاسخ </a:t>
            </a:r>
            <a:r>
              <a:rPr lang="fa-IR" sz="2000" dirty="0" smtClean="0"/>
              <a:t>منفی </a:t>
            </a:r>
            <a:r>
              <a:rPr lang="fa-IR" sz="2000" dirty="0"/>
              <a:t>است، زیرا به‌دلیل برخورداری از نعمت منابع مالی حاصل از فروش نفت و گاز و سایر منابع </a:t>
            </a:r>
            <a:r>
              <a:rPr lang="fa-IR" sz="2000" dirty="0" smtClean="0"/>
              <a:t>اگر </a:t>
            </a:r>
            <a:r>
              <a:rPr lang="fa-IR" sz="2000" dirty="0"/>
              <a:t>هم بحران مالی و اقتصادی وجود داشته، شوک لازم را پدید نیاورده است. به‌رغم طرح مفاسد اقتصادی به‌وسیله مقامات اجرایی، قضایی و گروهها و نهادهای مدنی، هرگز رسوایی‌های مالی، اگر هم وجود داشته است، به صورت عمومی افشا نشده تا تاثیر خود را بر اصلاح ساختار نظام حسابداری و کنترلی نمایان کند. طرح دکترین یا نظریه خاص توسط افراد و گروههای معین نیز به دلیل ضعف دانش نظری حسابداری و گزارشگری مالی بخش عمومی، هرگز زمینه بروز نیافته است و شواهد و قرائن کافی در مورد احساس نیاز به انجام اصلاحات لازم و سامان دادن به نظام حسابداری بخش عمومی نیز مشهود نیست.</a:t>
            </a:r>
            <a:endParaRPr lang="fa-IR" sz="1900" b="1" dirty="0" smtClean="0">
              <a:cs typeface="B Titr" pitchFamily="2" charset="-78"/>
            </a:endParaRPr>
          </a:p>
        </p:txBody>
      </p:sp>
    </p:spTree>
    <p:extLst>
      <p:ext uri="{BB962C8B-B14F-4D97-AF65-F5344CB8AC3E}">
        <p14:creationId xmlns:p14="http://schemas.microsoft.com/office/powerpoint/2010/main" val="3554942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609600" y="304800"/>
            <a:ext cx="8001056" cy="1938992"/>
          </a:xfrm>
          <a:prstGeom prst="rect">
            <a:avLst/>
          </a:prstGeom>
          <a:gradFill>
            <a:gsLst>
              <a:gs pos="0">
                <a:srgbClr val="FF6699"/>
              </a:gs>
              <a:gs pos="50000">
                <a:srgbClr val="FFFFCC"/>
              </a:gs>
              <a:gs pos="100000">
                <a:schemeClr val="accent1"/>
              </a:gs>
            </a:gsLst>
            <a:lin ang="2700000" scaled="1"/>
          </a:grad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dash"/>
            <a:miter lim="800000"/>
            <a:headEnd/>
            <a:tailEnd/>
          </a:ln>
          <a:effectLst/>
        </p:spPr>
        <p:txBody>
          <a:bodyPr wrap="square" rtlCol="1">
            <a:spAutoFit/>
          </a:bodyPr>
          <a:lstStyle/>
          <a:p>
            <a:pPr algn="just" rtl="1"/>
            <a:r>
              <a:rPr lang="fa-IR" sz="2000" dirty="0"/>
              <a:t>2- </a:t>
            </a:r>
            <a:r>
              <a:rPr lang="fa-IR" sz="2000" dirty="0" smtClean="0"/>
              <a:t>سیر تحولات </a:t>
            </a:r>
            <a:r>
              <a:rPr lang="fa-IR" sz="2000" dirty="0"/>
              <a:t>حسابداری بر طبق تحقیقات انجام شده به‌وسیله نهادهای بین‌المللی، گویای آن است که فراهم شدن زیرساختهای مورد نیاز شامل وجود قوانین و مقررات الزام‌آور برای ایجاد تحول، ساختار اداری مناسب و شیوه ارائه خدمات و فرهنگ‌سازی، در ایجاد تحولات اساسی در نظام حسابداری و گزارشگری مالی بخش عمومی تاثیر درخور ملاحظه‌ای داشته </a:t>
            </a:r>
            <a:r>
              <a:rPr lang="fa-IR" sz="2000" dirty="0" smtClean="0"/>
              <a:t>است </a:t>
            </a:r>
            <a:r>
              <a:rPr lang="fa-IR" sz="2000" dirty="0"/>
              <a:t>در ایران این زیرساختها برای ایجاد تحول فراهم نشده است و فراهم شدن آن، نیازمند زمان کافی و برنامه‌ریزی مناسب است.</a:t>
            </a:r>
            <a:endParaRPr lang="fa-IR" sz="1900" b="1" dirty="0" smtClean="0">
              <a:cs typeface="B Titr" pitchFamily="2" charset="-78"/>
            </a:endParaRPr>
          </a:p>
        </p:txBody>
      </p:sp>
      <p:sp>
        <p:nvSpPr>
          <p:cNvPr id="5" name="TextBox 4"/>
          <p:cNvSpPr txBox="1"/>
          <p:nvPr/>
        </p:nvSpPr>
        <p:spPr bwMode="auto">
          <a:xfrm>
            <a:off x="609600" y="2514600"/>
            <a:ext cx="8001056" cy="3477875"/>
          </a:xfrm>
          <a:prstGeom prst="rect">
            <a:avLst/>
          </a:prstGeom>
          <a:gradFill>
            <a:gsLst>
              <a:gs pos="0">
                <a:srgbClr val="FF6699"/>
              </a:gs>
              <a:gs pos="50000">
                <a:srgbClr val="FFFFCC"/>
              </a:gs>
              <a:gs pos="100000">
                <a:schemeClr val="accent1"/>
              </a:gs>
            </a:gsLst>
            <a:lin ang="2700000" scaled="1"/>
          </a:grad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dash"/>
            <a:miter lim="800000"/>
            <a:headEnd/>
            <a:tailEnd/>
          </a:ln>
          <a:effectLst/>
        </p:spPr>
        <p:txBody>
          <a:bodyPr wrap="square" rtlCol="1">
            <a:spAutoFit/>
          </a:bodyPr>
          <a:lstStyle/>
          <a:p>
            <a:pPr algn="just" rtl="1"/>
            <a:r>
              <a:rPr lang="fa-IR" sz="2000"/>
              <a:t>3- همان‌طور که در مدل تحول مشاهده می‌شود، در اغلب کشورهای مورد مطالعه، محرکها اثر مستقیمی برروی پیش‌برندگان سیاسی تحول داشته‌اند تا آنها با استفاده از مقررات قانونی خود، در پیشبرد تحول نقشی درخور ایفا و بر مفهوم و تعریف عملیاتی از تحول و تدوین راهبرد اجرایی آن به صورت غیرمستقیم تاثیرگذار باشند. در ایران اگرچه نقش مقامات اجرایی و قانونگذار در ایجاد تحول در نظام بودجه‌بندی و حرکت به سمت بودجه‌بندی عملیاتی به طرق مقتضی مشهود است، لیکن ایفای چنین نقشی در مورد تحول در نظام حسابداری و گزارشگری مالی مشاهده نشده است. نگاهی اجمالی به میزگردهای مقامات اجرایی، سخنرانیهای پیش از دستور نمایندگان مجلس شورای اسلامی و مصاحبه‌های وزیران امور اقتصادی و دارایی و روسای دیوان محاسبات کشور  از سالهای گذشته تا کنون، گویای این واقعیت است که نیاز به تحول در نظام حسابداری و گزارشگری مالی به عنوان ابزار اصلی ایفا و ارزیابی مسئولیت پاسخگویی جایگاهی نداشته و شواهدی دال بر طرح آن نیز نمی‌توان ارائه کرد.</a:t>
            </a:r>
            <a:endParaRPr lang="fa-IR" sz="1900" b="1" dirty="0" smtClean="0">
              <a:cs typeface="B Titr" pitchFamily="2" charset="-78"/>
            </a:endParaRPr>
          </a:p>
        </p:txBody>
      </p:sp>
    </p:spTree>
    <p:extLst>
      <p:ext uri="{BB962C8B-B14F-4D97-AF65-F5344CB8AC3E}">
        <p14:creationId xmlns:p14="http://schemas.microsoft.com/office/powerpoint/2010/main" val="2171505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585537" y="152400"/>
            <a:ext cx="8001056" cy="1754326"/>
          </a:xfrm>
          <a:prstGeom prst="rect">
            <a:avLst/>
          </a:prstGeom>
          <a:gradFill>
            <a:gsLst>
              <a:gs pos="0">
                <a:srgbClr val="FF6699"/>
              </a:gs>
              <a:gs pos="50000">
                <a:srgbClr val="FFFFCC"/>
              </a:gs>
              <a:gs pos="100000">
                <a:schemeClr val="accent1"/>
              </a:gs>
            </a:gsLst>
            <a:lin ang="2700000" scaled="1"/>
          </a:grad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dash"/>
            <a:miter lim="800000"/>
            <a:headEnd/>
            <a:tailEnd/>
          </a:ln>
          <a:effectLst/>
        </p:spPr>
        <p:txBody>
          <a:bodyPr wrap="square" rtlCol="1">
            <a:spAutoFit/>
          </a:bodyPr>
          <a:lstStyle/>
          <a:p>
            <a:pPr algn="just" rtl="1"/>
            <a:r>
              <a:rPr lang="fa-IR" sz="1800" dirty="0"/>
              <a:t>4- نهادهای حرفه‌ای، موسسه‌های حسابرسی و مشاوره‌ای، دانشگاهیان و نهادهای تخصصی از یک سو و ذینفعان تحول نظیر شهروندان، نمایندگان قانونی مردم، مدیران و مقامات ارشد دولتی و تحلیلگران از دیگر سو، ضمن همکنشی سازنده با یکدیگر به طریق مقتضی، بر پیش‌برندگان سیاسی تحول و اصلاح زیرساختهای مورد نیاز اثر غیرمستقیم داشته‌اند. عملکرد این نهادها و ذینفعان در تاثیرگذاری بر فراهم شدن زمینه لازم برای ایجاد تحول در نظام حسابداری و گزارشگری مالی نهادهای بخش عمومی ایران به قدری ناچیز است که بحث در مورد جزئیات آن نیز موجب اطاله کلام خواهد شد.</a:t>
            </a:r>
            <a:endParaRPr lang="fa-IR" sz="1800" b="1" dirty="0" smtClean="0">
              <a:cs typeface="B Titr" pitchFamily="2" charset="-78"/>
            </a:endParaRPr>
          </a:p>
        </p:txBody>
      </p:sp>
      <p:sp>
        <p:nvSpPr>
          <p:cNvPr id="5" name="TextBox 4"/>
          <p:cNvSpPr txBox="1"/>
          <p:nvPr/>
        </p:nvSpPr>
        <p:spPr bwMode="auto">
          <a:xfrm>
            <a:off x="585537" y="2209800"/>
            <a:ext cx="8001056" cy="4247317"/>
          </a:xfrm>
          <a:prstGeom prst="rect">
            <a:avLst/>
          </a:prstGeom>
          <a:gradFill>
            <a:gsLst>
              <a:gs pos="0">
                <a:srgbClr val="FF6699"/>
              </a:gs>
              <a:gs pos="50000">
                <a:srgbClr val="FFFFCC"/>
              </a:gs>
              <a:gs pos="100000">
                <a:schemeClr val="accent1"/>
              </a:gs>
            </a:gsLst>
            <a:lin ang="2700000" scaled="1"/>
          </a:grad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dash"/>
            <a:miter lim="800000"/>
            <a:headEnd/>
            <a:tailEnd/>
          </a:ln>
          <a:effectLst/>
        </p:spPr>
        <p:txBody>
          <a:bodyPr wrap="square" rtlCol="1">
            <a:spAutoFit/>
          </a:bodyPr>
          <a:lstStyle/>
          <a:p>
            <a:pPr algn="just" rtl="1"/>
            <a:r>
              <a:rPr lang="fa-IR" sz="1800" dirty="0"/>
              <a:t>5- تاثیر درخور ملاحظه محرکها در فراهم شدن زمینه لازم برای ایجاد تحول و ارتباط و همکنشی عوامل تاثیرگذار در فرایند تحول در کشورهایی که تحول در نظام حسابداری و گزارشگری مالی نهادهای بخش عمومی را تجربه کرده‌اند، موجب شد تا قبل از هرگونه اقدام، مفهوم و تعریف عملیاتی از تحول ارائه و راهبرد اجرایی آن تدوین شود. فقدان محرکها و عوامل موثر در ایجاد تحول در کشورهایی که قصد اجرای آن را دارند، موجب می‌شود تعریف روشنی از تحول ارائه نشود و به تبع آن تدوین راهبرد اجرایی آن نیز با مشکلات جدی روبه‌رو شود. نتیجه چنین اصلاحاتی از قبل مشخص است و احتمالاً با شکست روبه‌رو خواهد شد. به‌عنوان مثال، برخی فکر می‌کنند انتقال از مبنای نقدی یا نقدی تعدیل شده به مبنای تعهدی، تحولی بنیادی در نظام حسابداری و گزارشگری مالی نهادهای بخش عمومی ایجاد می‌کند. این در حالی است که بسیاری از صاحبنظران حسابداری بخش عمومی ضمن آنکه انجام چنین امری را برای ارتقای سطح مسئولیت پاسخگویی نظام حسابداری مفید می‌دانند، لیکن آن را از مصداقهای تحول به شمار نمی‌آورند. برخی دیگر معتقدند که بسیاری از کسانی که مرتب از مزایا و محاسن حسابداری تعهدی سخن می‌گویند، آشنایی چندانی با مفهوم واقعی حسابداری تعهدی ندارند و از چگونگی اجرای این مفهوم در حسابداری و گزارشگری بخش عمومی بی‌اطلاعند. به‌نظر می‌رسد، این قبیل موارد عمدتاً از فراهم نبودن زمینه لازم و نبود محرکها و عوامل موثر و تعیین‌کننده در حرکت به سمت اصلاحات بنیادی در نظام حسابداری، ناشی می‌شود.</a:t>
            </a:r>
            <a:endParaRPr lang="fa-IR" sz="1800" b="1" dirty="0" smtClean="0">
              <a:cs typeface="B Titr" pitchFamily="2" charset="-78"/>
            </a:endParaRPr>
          </a:p>
        </p:txBody>
      </p:sp>
    </p:spTree>
    <p:extLst>
      <p:ext uri="{BB962C8B-B14F-4D97-AF65-F5344CB8AC3E}">
        <p14:creationId xmlns:p14="http://schemas.microsoft.com/office/powerpoint/2010/main" val="3346570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42910" y="1571612"/>
            <a:ext cx="8070877" cy="3785652"/>
          </a:xfrm>
          <a:prstGeom prst="rect">
            <a:avLst/>
          </a:prstGeom>
          <a:gradFill>
            <a:gsLst>
              <a:gs pos="0">
                <a:schemeClr val="accent1"/>
              </a:gs>
              <a:gs pos="50000">
                <a:srgbClr val="FFFFCC"/>
              </a:gs>
              <a:gs pos="100000">
                <a:schemeClr val="accent1"/>
              </a:gs>
            </a:gsLst>
            <a:lin ang="2700000" scaled="1"/>
          </a:grad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dash"/>
            <a:miter lim="800000"/>
            <a:headEnd/>
            <a:tailEnd/>
          </a:ln>
          <a:effectLst/>
        </p:spPr>
        <p:txBody>
          <a:bodyPr wrap="square">
            <a:spAutoFit/>
          </a:bodyPr>
          <a:lstStyle/>
          <a:p>
            <a:pPr algn="ctr" rtl="1"/>
            <a:r>
              <a:rPr lang="fa-IR" sz="2400" dirty="0" smtClean="0"/>
              <a:t>نهادهای </a:t>
            </a:r>
            <a:r>
              <a:rPr lang="fa-IR" sz="2400" dirty="0"/>
              <a:t>بزرگ بخش عمومی ایران نظیر دولت و واحدهای تابع، شهرداریها و نهادهای انقلاب اسلامی، تحت تاثیر ویژگیهای محیطی و مقرراتی خاصی قرار دارند که به‌رغم وجوه تشابه درخور ملاحظه با نهادهای مشابه در سایر کشورها، وجوه تفاوت به نسبت زیادی نیز دارند. نظام سیاسی، ساختار قدرت، نحوه تامین منابع مالی فعالیتهای حاکمیتی این نهادها، نقش و مشارکت بیش از اندازه این قبیل نهادها در اقتصاد عمومی و اتکای بیش از حد دولت به منابع حاصل از فروش نفت، آنها را از بسیاری جنبه‌ها از نهادهای مشابه در کشورهای دیگر متمایز می‌کند. از این‌رو، انتخاب برخی رویکردهای پیشگفته برای تدوین چارچوب نظری و استانداردهای حسابداری و گزارشگری مالی نهادهای بخش عمومی ایران مناسب نیست</a:t>
            </a:r>
            <a:endParaRPr lang="en-US" sz="2400" dirty="0">
              <a:solidFill>
                <a:schemeClr val="accent1">
                  <a:lumMod val="50000"/>
                </a:schemeClr>
              </a:solidFill>
              <a:cs typeface="B Titr" pitchFamily="2" charset="-78"/>
            </a:endParaRPr>
          </a:p>
        </p:txBody>
      </p:sp>
      <p:sp>
        <p:nvSpPr>
          <p:cNvPr id="160769" name="Rectangle 1"/>
          <p:cNvSpPr>
            <a:spLocks noChangeArrowheads="1"/>
          </p:cNvSpPr>
          <p:nvPr/>
        </p:nvSpPr>
        <p:spPr bwMode="auto">
          <a:xfrm>
            <a:off x="1714480" y="285728"/>
            <a:ext cx="5307864"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200"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حسابداری و گزارشگری مالی در بخش عمومی ایران</a:t>
            </a:r>
            <a:endParaRPr kumimoji="0" lang="fa-IR" sz="2200" b="0" i="0" u="none" strike="noStrike" cap="none" normalizeH="0" baseline="0" dirty="0" smtClean="0">
              <a:ln>
                <a:noFill/>
              </a:ln>
              <a:solidFill>
                <a:schemeClr val="tx1"/>
              </a:solidFill>
              <a:effectLst/>
              <a:cs typeface="B Titr" pitchFamily="2" charset="-78"/>
            </a:endParaRPr>
          </a:p>
        </p:txBody>
      </p:sp>
    </p:spTree>
    <p:extLst>
      <p:ext uri="{BB962C8B-B14F-4D97-AF65-F5344CB8AC3E}">
        <p14:creationId xmlns:p14="http://schemas.microsoft.com/office/powerpoint/2010/main" val="741281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hinking-Man"/>
          <p:cNvPicPr>
            <a:picLocks noChangeAspect="1" noChangeArrowheads="1"/>
          </p:cNvPicPr>
          <p:nvPr/>
        </p:nvPicPr>
        <p:blipFill>
          <a:blip r:embed="rId2"/>
          <a:srcRect/>
          <a:stretch>
            <a:fillRect/>
          </a:stretch>
        </p:blipFill>
        <p:spPr bwMode="auto">
          <a:xfrm>
            <a:off x="3428992" y="1428736"/>
            <a:ext cx="2786082" cy="4180104"/>
          </a:xfrm>
          <a:prstGeom prst="rect">
            <a:avLst/>
          </a:prstGeom>
          <a:noFill/>
          <a:ln w="9525">
            <a:noFill/>
            <a:miter lim="800000"/>
            <a:headEnd/>
            <a:tailEnd/>
          </a:ln>
        </p:spPr>
      </p:pic>
      <p:sp>
        <p:nvSpPr>
          <p:cNvPr id="3" name="TextBox 2"/>
          <p:cNvSpPr txBox="1"/>
          <p:nvPr/>
        </p:nvSpPr>
        <p:spPr bwMode="auto">
          <a:xfrm>
            <a:off x="3214678" y="571480"/>
            <a:ext cx="2928958" cy="400110"/>
          </a:xfrm>
          <a:prstGeom prst="rect">
            <a:avLst/>
          </a:prstGeom>
          <a:no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dash"/>
            <a:miter lim="800000"/>
            <a:headEnd/>
            <a:tailEnd/>
          </a:ln>
          <a:effectLst/>
        </p:spPr>
        <p:txBody>
          <a:bodyPr wrap="square" rtlCol="1">
            <a:spAutoFit/>
          </a:bodyPr>
          <a:lstStyle/>
          <a:p>
            <a:pPr algn="ctr" rtl="1"/>
            <a:r>
              <a:rPr lang="fa-IR" sz="2000" b="1" dirty="0" smtClean="0">
                <a:cs typeface="B Titr" pitchFamily="2" charset="-78"/>
              </a:rPr>
              <a:t> چه باید کرد؟</a:t>
            </a:r>
          </a:p>
        </p:txBody>
      </p:sp>
    </p:spTree>
    <p:extLst>
      <p:ext uri="{BB962C8B-B14F-4D97-AF65-F5344CB8AC3E}">
        <p14:creationId xmlns:p14="http://schemas.microsoft.com/office/powerpoint/2010/main" val="1041401707"/>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07623" y="2895600"/>
            <a:ext cx="8070877" cy="3785652"/>
          </a:xfrm>
          <a:prstGeom prst="rect">
            <a:avLst/>
          </a:prstGeom>
          <a:gradFill>
            <a:gsLst>
              <a:gs pos="0">
                <a:schemeClr val="accent1"/>
              </a:gs>
              <a:gs pos="50000">
                <a:srgbClr val="FFFFCC"/>
              </a:gs>
              <a:gs pos="100000">
                <a:schemeClr val="accent1"/>
              </a:gs>
            </a:gsLst>
            <a:lin ang="2700000" scaled="1"/>
          </a:grad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dash"/>
            <a:miter lim="800000"/>
            <a:headEnd/>
            <a:tailEnd/>
          </a:ln>
          <a:effectLst/>
        </p:spPr>
        <p:txBody>
          <a:bodyPr wrap="square">
            <a:spAutoFit/>
          </a:bodyPr>
          <a:lstStyle/>
          <a:p>
            <a:pPr algn="ctr" rtl="1"/>
            <a:r>
              <a:rPr lang="fa-IR" sz="2000" dirty="0" smtClean="0"/>
              <a:t>الف: </a:t>
            </a:r>
            <a:r>
              <a:rPr lang="fa-IR" sz="2000" b="1" dirty="0"/>
              <a:t>انجام یک مطالعه تطبیقی نظری از طریق بررسی چارچوبهای نظری و استانداردهای مصوب مراجع رسمی تدوین استاندارد ملی و بین‌المللی با هدف شناسایی عوامل کلیدی تشکیل دهنده و تاثیرگذار از یک سو و مطالعه نظرات حامیان و مخالفان صاحبنظر در حسابداری و گزارشگری نهادهای بخش عمومی کشور تدوین‌کننده استاندارد از دیگر سو و مقایسه، </a:t>
            </a:r>
            <a:r>
              <a:rPr lang="fa-IR" sz="2000" b="1" dirty="0" smtClean="0"/>
              <a:t>جمع بندی </a:t>
            </a:r>
            <a:r>
              <a:rPr lang="fa-IR" sz="2000" b="1" dirty="0"/>
              <a:t>و معرفی عوامل کلیدی که از پشتوانه نظری و منطقی کافی حاصل از مطالعه برخوردار است. از آنجا که هریک از عوامل کلیدی مورد شناسایی حوزه‌ای از حسابداری و گزارشگری مالی موضوع چارچوب نظری را تشکیل داده و نظام حسابداری نهادهای بخش عمومی را تحت تاثیر قرار می‌دهد، مطالعه تطبیقی مورد نظر به این حوزه‌ها به‌منظور دستیابی به مبانی نظری شفاف حاکم بر آن حوزه تسری می‌یابد. یافته‌های این مرحله، پشتوانه نظری محکمی همراه با دلایل نظری مربوط به انتخاب عوامل کلیدی مربوط و اجزای تشکیل‌دهنده آن برای مرجع تدوین استاندارد فراهم می‌کند تا به عنوان بخشی از مبانی نتیجه‌گیری مبتنی بر تضارب آرای نظری مورد استفاده قرار گیرد</a:t>
            </a:r>
            <a:r>
              <a:rPr lang="fa-IR" sz="2000" dirty="0"/>
              <a:t>.</a:t>
            </a:r>
            <a:endParaRPr lang="en-US" sz="2000" dirty="0">
              <a:solidFill>
                <a:schemeClr val="accent1">
                  <a:lumMod val="50000"/>
                </a:schemeClr>
              </a:solidFill>
              <a:cs typeface="B Titr" pitchFamily="2" charset="-78"/>
            </a:endParaRPr>
          </a:p>
        </p:txBody>
      </p:sp>
      <p:sp>
        <p:nvSpPr>
          <p:cNvPr id="4" name="TextBox 3"/>
          <p:cNvSpPr txBox="1"/>
          <p:nvPr/>
        </p:nvSpPr>
        <p:spPr bwMode="auto">
          <a:xfrm>
            <a:off x="3178583" y="152400"/>
            <a:ext cx="2928958" cy="400110"/>
          </a:xfrm>
          <a:prstGeom prst="rect">
            <a:avLst/>
          </a:prstGeom>
          <a:no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dash"/>
            <a:miter lim="800000"/>
            <a:headEnd/>
            <a:tailEnd/>
          </a:ln>
          <a:effectLst/>
        </p:spPr>
        <p:txBody>
          <a:bodyPr wrap="square" rtlCol="1">
            <a:spAutoFit/>
          </a:bodyPr>
          <a:lstStyle/>
          <a:p>
            <a:pPr algn="ctr" rtl="1"/>
            <a:r>
              <a:rPr lang="fa-IR" sz="2000" b="1" dirty="0" smtClean="0">
                <a:cs typeface="B Titr" pitchFamily="2" charset="-78"/>
              </a:rPr>
              <a:t> چه باید کرد؟</a:t>
            </a:r>
          </a:p>
        </p:txBody>
      </p:sp>
      <p:sp>
        <p:nvSpPr>
          <p:cNvPr id="5" name="TextBox 4"/>
          <p:cNvSpPr txBox="1"/>
          <p:nvPr/>
        </p:nvSpPr>
        <p:spPr bwMode="auto">
          <a:xfrm>
            <a:off x="511954" y="552510"/>
            <a:ext cx="8332787" cy="1692771"/>
          </a:xfrm>
          <a:prstGeom prst="rect">
            <a:avLst/>
          </a:prstGeom>
          <a:no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dash"/>
            <a:miter lim="800000"/>
            <a:headEnd/>
            <a:tailEnd/>
          </a:ln>
          <a:effectLst/>
        </p:spPr>
        <p:txBody>
          <a:bodyPr wrap="square" rtlCol="1">
            <a:spAutoFit/>
          </a:bodyPr>
          <a:lstStyle/>
          <a:p>
            <a:pPr algn="ctr"/>
            <a:r>
              <a:rPr lang="fa-IR" sz="2000" dirty="0" smtClean="0"/>
              <a:t>تدوین </a:t>
            </a:r>
            <a:r>
              <a:rPr lang="fa-IR" sz="2000" dirty="0"/>
              <a:t>مبانی نظری گزارشگری مالی مناسب برای نهادهای بزرگ بخش عمومی ایران، مستلزم طی مراحل چهارگانه مستقل لیکن مرتبط با یکدیگر به شرح زیر خواهد بود:</a:t>
            </a:r>
            <a:r>
              <a:rPr lang="fa-IR" sz="2000" b="1" dirty="0" smtClean="0">
                <a:cs typeface="B Titr" pitchFamily="2" charset="-78"/>
              </a:rPr>
              <a:t> </a:t>
            </a:r>
          </a:p>
          <a:p>
            <a:pPr algn="r"/>
            <a:r>
              <a:rPr lang="fa-IR" sz="1100" b="1" dirty="0" smtClean="0"/>
              <a:t>دکتر </a:t>
            </a:r>
            <a:r>
              <a:rPr lang="fa-IR" sz="1100" b="1" dirty="0"/>
              <a:t>جعفر </a:t>
            </a:r>
            <a:r>
              <a:rPr lang="fa-IR" sz="1100" b="1" dirty="0" smtClean="0"/>
              <a:t>باباجانی    </a:t>
            </a:r>
          </a:p>
          <a:p>
            <a:pPr algn="r"/>
            <a:r>
              <a:rPr lang="fa-IR" sz="1100" b="1" dirty="0" smtClean="0"/>
              <a:t> </a:t>
            </a:r>
            <a:r>
              <a:rPr lang="fa-IR" sz="1100" dirty="0"/>
              <a:t>شماره </a:t>
            </a:r>
            <a:r>
              <a:rPr lang="fa-IR" sz="1100" dirty="0" smtClean="0"/>
              <a:t>49</a:t>
            </a:r>
            <a:r>
              <a:rPr lang="fa-IR" sz="1100" dirty="0"/>
              <a:t> </a:t>
            </a:r>
            <a:br>
              <a:rPr lang="fa-IR" sz="1100" dirty="0"/>
            </a:br>
            <a:r>
              <a:rPr lang="fa-IR" sz="1100" dirty="0" smtClean="0"/>
              <a:t>نشریه حسابرس</a:t>
            </a:r>
            <a:r>
              <a:rPr lang="fa-IR" sz="1100" dirty="0"/>
              <a:t/>
            </a:r>
            <a:br>
              <a:rPr lang="fa-IR" sz="1100" dirty="0"/>
            </a:br>
            <a:r>
              <a:rPr lang="fa-IR" sz="1100" dirty="0"/>
              <a:t>تابستان 1389</a:t>
            </a:r>
          </a:p>
          <a:p>
            <a:pPr algn="ctr" rtl="1"/>
            <a:endParaRPr lang="fa-IR" sz="2000" b="1" dirty="0" smtClean="0">
              <a:cs typeface="B Titr" pitchFamily="2" charset="-78"/>
            </a:endParaRPr>
          </a:p>
        </p:txBody>
      </p:sp>
    </p:spTree>
    <p:extLst>
      <p:ext uri="{BB962C8B-B14F-4D97-AF65-F5344CB8AC3E}">
        <p14:creationId xmlns:p14="http://schemas.microsoft.com/office/powerpoint/2010/main" val="2479239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33400" y="838200"/>
            <a:ext cx="8070877" cy="4093428"/>
          </a:xfrm>
          <a:prstGeom prst="rect">
            <a:avLst/>
          </a:prstGeom>
          <a:gradFill>
            <a:gsLst>
              <a:gs pos="0">
                <a:schemeClr val="accent1"/>
              </a:gs>
              <a:gs pos="50000">
                <a:srgbClr val="FFFFCC"/>
              </a:gs>
              <a:gs pos="100000">
                <a:schemeClr val="accent1"/>
              </a:gs>
            </a:gsLst>
            <a:lin ang="2700000" scaled="1"/>
          </a:grad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dash"/>
            <a:miter lim="800000"/>
            <a:headEnd/>
            <a:tailEnd/>
          </a:ln>
          <a:effectLst/>
        </p:spPr>
        <p:txBody>
          <a:bodyPr wrap="square">
            <a:spAutoFit/>
          </a:bodyPr>
          <a:lstStyle/>
          <a:p>
            <a:pPr algn="ctr" rtl="1"/>
            <a:r>
              <a:rPr lang="fa-IR" sz="2000" dirty="0" smtClean="0"/>
              <a:t>ب: انجام </a:t>
            </a:r>
            <a:r>
              <a:rPr lang="fa-IR" sz="2000" dirty="0"/>
              <a:t>یک مطالعه تطبیقی از قوانین و مقررات حاکم بر فعالیتهای حاکمیتی نهادهای بزرگ بخش عمومی، به‌منظور ارزیابی و حصول اطمینان از میزان سازگاری ظرفیتهای قانونی بالقوه و بالفعل جهت پذیرش عوامل کلیدی استخراج‌شده از مطالعه تطبیقی نظری مرحله قبل که به نوبه خود می‌تواند زمینه لازم را برای ضمانت اجرایی مبانی نظری فراهم سازد. البته این بدان معنی نیست که این مطالعه صرفاً محدود به مقررات موجود شود، بلکه ظرفیت تغییرپذیری قوانین و مقررات نیز مورد نظر قرار خواهد گرفت. اگر چه، قوانین و مقررات حاکم بر فعالیتهای حاکمیتی نهادهای بزرگ بخش عمومی ایران از قوت و نارساییهایی برخوردار است، لیکن تصویب و اجرای این مقررات ریشه در ساختار سیاسی، فرهنگی، اقتصادی و اجتماعی جامعه دارد و می‌‌تواند برای تدوین مقررات حسابداری و گزارشگری مالی تا حدودی راهگشا باشد. بنابراین، یافته‌‌های حاصل از این مطالعه که بر ارزیابی میزان سازگاری قوانین و مقررات موضوعه با مبانی نظری حاصل از مطالعه تطبیقی نظری و ارتقای ظرفیتهای قانونی از طریق مصوبه‌های جدید تاکید دارد، در شناسایی و معرفی عوامل کلیدی موثر در مبانی نظری گزارشگری مالی تاثیرگذار خواهد بود.</a:t>
            </a:r>
            <a:endParaRPr lang="en-US" sz="2000" dirty="0">
              <a:solidFill>
                <a:schemeClr val="accent1">
                  <a:lumMod val="50000"/>
                </a:schemeClr>
              </a:solidFill>
              <a:cs typeface="B Titr" pitchFamily="2" charset="-78"/>
            </a:endParaRPr>
          </a:p>
        </p:txBody>
      </p:sp>
    </p:spTree>
    <p:extLst>
      <p:ext uri="{BB962C8B-B14F-4D97-AF65-F5344CB8AC3E}">
        <p14:creationId xmlns:p14="http://schemas.microsoft.com/office/powerpoint/2010/main" val="4007665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048-C"/>
          <p:cNvPicPr>
            <a:picLocks noChangeAspect="1" noChangeArrowheads="1"/>
          </p:cNvPicPr>
          <p:nvPr/>
        </p:nvPicPr>
        <p:blipFill>
          <a:blip r:embed="rId2"/>
          <a:srcRect/>
          <a:stretch>
            <a:fillRect/>
          </a:stretch>
        </p:blipFill>
        <p:spPr bwMode="auto">
          <a:xfrm>
            <a:off x="-654050" y="-287338"/>
            <a:ext cx="6132513" cy="7416801"/>
          </a:xfrm>
          <a:prstGeom prst="rect">
            <a:avLst/>
          </a:prstGeom>
          <a:solidFill>
            <a:srgbClr val="CC9900"/>
          </a:solidFill>
          <a:ln w="9525">
            <a:noFill/>
            <a:miter lim="800000"/>
            <a:headEnd/>
            <a:tailEnd/>
          </a:ln>
        </p:spPr>
      </p:pic>
      <p:pic>
        <p:nvPicPr>
          <p:cNvPr id="8195" name="Picture 3" descr="048-C"/>
          <p:cNvPicPr>
            <a:picLocks noChangeAspect="1" noChangeArrowheads="1"/>
          </p:cNvPicPr>
          <p:nvPr/>
        </p:nvPicPr>
        <p:blipFill>
          <a:blip r:embed="rId2"/>
          <a:srcRect l="11856" b="-963"/>
          <a:stretch>
            <a:fillRect/>
          </a:stretch>
        </p:blipFill>
        <p:spPr bwMode="auto">
          <a:xfrm>
            <a:off x="4427538" y="-273050"/>
            <a:ext cx="5405437" cy="7488238"/>
          </a:xfrm>
          <a:prstGeom prst="rect">
            <a:avLst/>
          </a:prstGeom>
          <a:solidFill>
            <a:srgbClr val="CC9900"/>
          </a:solidFill>
          <a:ln w="9525">
            <a:noFill/>
            <a:miter lim="800000"/>
            <a:headEnd/>
            <a:tailEnd/>
          </a:ln>
        </p:spPr>
      </p:pic>
      <p:pic>
        <p:nvPicPr>
          <p:cNvPr id="282628" name="Picture 4"/>
          <p:cNvPicPr>
            <a:picLocks noChangeAspect="1" noChangeArrowheads="1"/>
          </p:cNvPicPr>
          <p:nvPr/>
        </p:nvPicPr>
        <p:blipFill>
          <a:blip r:embed="rId3"/>
          <a:srcRect/>
          <a:stretch>
            <a:fillRect/>
          </a:stretch>
        </p:blipFill>
        <p:spPr bwMode="auto">
          <a:xfrm>
            <a:off x="1327150" y="107950"/>
            <a:ext cx="6491288" cy="6643688"/>
          </a:xfrm>
          <a:prstGeom prst="rect">
            <a:avLst/>
          </a:prstGeom>
          <a:noFill/>
          <a:ln w="9525">
            <a:noFill/>
            <a:miter lim="800000"/>
            <a:headEnd/>
            <a:tailEnd/>
          </a:ln>
        </p:spPr>
      </p:pic>
      <p:sp>
        <p:nvSpPr>
          <p:cNvPr id="282629" name="Text Box 5"/>
          <p:cNvSpPr txBox="1">
            <a:spLocks noChangeArrowheads="1"/>
          </p:cNvSpPr>
          <p:nvPr/>
        </p:nvSpPr>
        <p:spPr bwMode="auto">
          <a:xfrm>
            <a:off x="2715406" y="2131686"/>
            <a:ext cx="3714776" cy="3108543"/>
          </a:xfrm>
          <a:prstGeom prst="rect">
            <a:avLst/>
          </a:prstGeom>
          <a:noFill/>
          <a:ln w="9525">
            <a:noFill/>
            <a:miter lim="800000"/>
            <a:headEnd/>
            <a:tailEnd/>
          </a:ln>
        </p:spPr>
        <p:txBody>
          <a:bodyPr wrap="square">
            <a:spAutoFit/>
          </a:bodyPr>
          <a:lstStyle/>
          <a:p>
            <a:pPr algn="ctr"/>
            <a:r>
              <a:rPr lang="fa-IR" sz="1600" b="1" dirty="0" smtClean="0">
                <a:solidFill>
                  <a:srgbClr val="002060"/>
                </a:solidFill>
                <a:cs typeface="B Titr" pitchFamily="2" charset="-78"/>
              </a:rPr>
              <a:t>تدوین</a:t>
            </a:r>
            <a:r>
              <a:rPr lang="fa-IR" sz="2000" b="1" dirty="0" smtClean="0">
                <a:solidFill>
                  <a:srgbClr val="002060"/>
                </a:solidFill>
                <a:cs typeface="B Titr" pitchFamily="2" charset="-78"/>
              </a:rPr>
              <a:t> </a:t>
            </a:r>
            <a:r>
              <a:rPr lang="fa-IR" sz="2000" b="1" dirty="0">
                <a:solidFill>
                  <a:srgbClr val="002060"/>
                </a:solidFill>
                <a:cs typeface="B Titr" pitchFamily="2" charset="-78"/>
              </a:rPr>
              <a:t>چارچوب نظري براي حسابداري  بخش عمومي</a:t>
            </a:r>
          </a:p>
          <a:p>
            <a:pPr algn="ctr"/>
            <a:endParaRPr lang="fa-IR" sz="2000" b="1" dirty="0" smtClean="0">
              <a:solidFill>
                <a:srgbClr val="002060"/>
              </a:solidFill>
              <a:cs typeface="B Titr" pitchFamily="2" charset="-78"/>
            </a:endParaRPr>
          </a:p>
          <a:p>
            <a:pPr algn="ctr"/>
            <a:r>
              <a:rPr lang="fa-IR" sz="2800" b="1" dirty="0" smtClean="0">
                <a:solidFill>
                  <a:srgbClr val="A50021"/>
                </a:solidFill>
                <a:cs typeface="B Titr" pitchFamily="2" charset="-78"/>
              </a:rPr>
              <a:t> استاد: جناب آقای دکترعطاالله محمدی</a:t>
            </a:r>
            <a:endParaRPr lang="fa-IR" sz="1000" b="1" dirty="0" smtClean="0">
              <a:solidFill>
                <a:srgbClr val="A50021"/>
              </a:solidFill>
              <a:cs typeface="B Titr" pitchFamily="2" charset="-78"/>
            </a:endParaRPr>
          </a:p>
          <a:p>
            <a:pPr algn="ctr"/>
            <a:r>
              <a:rPr lang="fa-IR" sz="2000" b="1" dirty="0" smtClean="0">
                <a:cs typeface="B Titr" pitchFamily="2" charset="-78"/>
              </a:rPr>
              <a:t>17 بهمن ماه 1392</a:t>
            </a:r>
            <a:endParaRPr lang="en-US" sz="2000" b="1" dirty="0" smtClean="0">
              <a:cs typeface="B Titr" pitchFamily="2" charset="-78"/>
            </a:endParaRPr>
          </a:p>
          <a:p>
            <a:pPr algn="ctr"/>
            <a:r>
              <a:rPr lang="fa-IR" sz="1600" b="1" dirty="0" smtClean="0">
                <a:cs typeface="B Titr" pitchFamily="2" charset="-78"/>
              </a:rPr>
              <a:t> ارائه دهندگان </a:t>
            </a:r>
          </a:p>
          <a:p>
            <a:pPr algn="ctr"/>
            <a:r>
              <a:rPr lang="fa-IR" sz="1600" b="1" dirty="0" smtClean="0">
                <a:cs typeface="B Titr" pitchFamily="2" charset="-78"/>
              </a:rPr>
              <a:t>فریده  مسعودی</a:t>
            </a:r>
          </a:p>
          <a:p>
            <a:pPr algn="ctr"/>
            <a:r>
              <a:rPr lang="fa-IR" sz="1600" b="1" dirty="0" smtClean="0">
                <a:cs typeface="B Titr" pitchFamily="2" charset="-78"/>
              </a:rPr>
              <a:t>شاهو حیدری</a:t>
            </a:r>
          </a:p>
          <a:p>
            <a:pPr algn="ctr"/>
            <a:endParaRPr lang="fa-IR" b="1" dirty="0" smtClean="0">
              <a:cs typeface="B Titr" pitchFamily="2" charset="-78"/>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82628"/>
                                        </p:tgtEl>
                                        <p:attrNameLst>
                                          <p:attrName>style.visibility</p:attrName>
                                        </p:attrNameLst>
                                      </p:cBhvr>
                                      <p:to>
                                        <p:strVal val="visible"/>
                                      </p:to>
                                    </p:set>
                                    <p:animEffect transition="in" filter="diamond(in)">
                                      <p:cBhvr>
                                        <p:cTn id="7" dur="2000"/>
                                        <p:tgtEl>
                                          <p:spTgt spid="2826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2629"/>
                                        </p:tgtEl>
                                        <p:attrNameLst>
                                          <p:attrName>style.visibility</p:attrName>
                                        </p:attrNameLst>
                                      </p:cBhvr>
                                      <p:to>
                                        <p:strVal val="visible"/>
                                      </p:to>
                                    </p:set>
                                    <p:animEffect transition="in" filter="fade">
                                      <p:cBhvr>
                                        <p:cTn id="10" dur="2000"/>
                                        <p:tgtEl>
                                          <p:spTgt spid="282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33400" y="838200"/>
            <a:ext cx="8070877" cy="2246769"/>
          </a:xfrm>
          <a:prstGeom prst="rect">
            <a:avLst/>
          </a:prstGeom>
          <a:gradFill>
            <a:gsLst>
              <a:gs pos="0">
                <a:schemeClr val="accent1"/>
              </a:gs>
              <a:gs pos="50000">
                <a:srgbClr val="FFFFCC"/>
              </a:gs>
              <a:gs pos="100000">
                <a:schemeClr val="accent1"/>
              </a:gs>
            </a:gsLst>
            <a:lin ang="2700000" scaled="1"/>
          </a:grad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dash"/>
            <a:miter lim="800000"/>
            <a:headEnd/>
            <a:tailEnd/>
          </a:ln>
          <a:effectLst/>
        </p:spPr>
        <p:txBody>
          <a:bodyPr wrap="square">
            <a:spAutoFit/>
          </a:bodyPr>
          <a:lstStyle/>
          <a:p>
            <a:pPr algn="ctr" rtl="1"/>
            <a:r>
              <a:rPr lang="fa-IR" sz="2000" dirty="0"/>
              <a:t>ج- در این مرحله، عوامل کلیدی موثر در مبانی نظری و اجزای تشکیل دهنده هر یک از عوامل را که از پشتوانه نظری و قانونی لازم (مقررات موجود و ظرفیت تغییرپذیری آنها) برخوردار است، به طریق مقتضی و با هدف کسب اجماع موافق عمومی مبتنی بر تضارب آرای اشخاص صاحبنظر به نظرخواهی ارجاع داده می‌‌شود. عوامل کلیدی و اجزای تشکیل‌دهنده هر یک از عوامل که به صورت جداگانه مورد نظرخواهی خبرگان قرار می‌‌گیرد، در صورت کسب اجماع نظر موافق عمومی که با روشهای مناسب آماری اثبات می‌‌شود، پذیرفته‌شده و در پیشنویس چارچوب نظری به طریق مقتضی لحاظ می‌گردد.</a:t>
            </a:r>
            <a:endParaRPr lang="en-US" sz="2000" dirty="0">
              <a:solidFill>
                <a:schemeClr val="accent1">
                  <a:lumMod val="50000"/>
                </a:schemeClr>
              </a:solidFill>
              <a:cs typeface="B Titr" pitchFamily="2" charset="-78"/>
            </a:endParaRPr>
          </a:p>
        </p:txBody>
      </p:sp>
    </p:spTree>
    <p:extLst>
      <p:ext uri="{BB962C8B-B14F-4D97-AF65-F5344CB8AC3E}">
        <p14:creationId xmlns:p14="http://schemas.microsoft.com/office/powerpoint/2010/main" val="3184545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33400" y="838200"/>
            <a:ext cx="8070877" cy="1631216"/>
          </a:xfrm>
          <a:prstGeom prst="rect">
            <a:avLst/>
          </a:prstGeom>
          <a:gradFill>
            <a:gsLst>
              <a:gs pos="0">
                <a:schemeClr val="accent1"/>
              </a:gs>
              <a:gs pos="50000">
                <a:srgbClr val="FFFFCC"/>
              </a:gs>
              <a:gs pos="100000">
                <a:schemeClr val="accent1"/>
              </a:gs>
            </a:gsLst>
            <a:lin ang="2700000" scaled="1"/>
          </a:grad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dash"/>
            <a:miter lim="800000"/>
            <a:headEnd/>
            <a:tailEnd/>
          </a:ln>
          <a:effectLst/>
        </p:spPr>
        <p:txBody>
          <a:bodyPr wrap="square">
            <a:spAutoFit/>
          </a:bodyPr>
          <a:lstStyle/>
          <a:p>
            <a:pPr algn="ctr" rtl="1"/>
            <a:r>
              <a:rPr lang="fa-IR" sz="2000"/>
              <a:t>د- در مرحله نهایی، پیشنویس چارچوب نظری براساس یافته‌های مراحل فوق به‌وسیله مرجع تدوین استاندارد که اعضای آن براساس سوابق پژوهشی، تجربی، آموزشی و دانش نظری انتخاب می‌‌شوند و باید از تواناییهای نظری و عملی کافی برخوردار باشند، تهیه و برای نظرخواهی به تعداد محدودی اشخاص صاحبنظر ارجاع داده می‌شود تا براساس نظرات ابرازشده، اصلاحات لازم اعمال و متن نهایی تنظیم و پس از تصویب ابلاغ شود.</a:t>
            </a:r>
            <a:endParaRPr lang="en-US" sz="2000" dirty="0">
              <a:solidFill>
                <a:schemeClr val="accent1">
                  <a:lumMod val="50000"/>
                </a:schemeClr>
              </a:solidFill>
              <a:cs typeface="B Titr" pitchFamily="2" charset="-78"/>
            </a:endParaRPr>
          </a:p>
        </p:txBody>
      </p:sp>
      <p:sp>
        <p:nvSpPr>
          <p:cNvPr id="3" name="Text Box 4"/>
          <p:cNvSpPr txBox="1">
            <a:spLocks noChangeArrowheads="1"/>
          </p:cNvSpPr>
          <p:nvPr/>
        </p:nvSpPr>
        <p:spPr bwMode="auto">
          <a:xfrm>
            <a:off x="505326" y="3733800"/>
            <a:ext cx="8070877" cy="1631216"/>
          </a:xfrm>
          <a:prstGeom prst="rect">
            <a:avLst/>
          </a:prstGeom>
          <a:gradFill>
            <a:gsLst>
              <a:gs pos="0">
                <a:schemeClr val="accent1"/>
              </a:gs>
              <a:gs pos="50000">
                <a:srgbClr val="FFFFCC"/>
              </a:gs>
              <a:gs pos="100000">
                <a:schemeClr val="accent1"/>
              </a:gs>
            </a:gsLst>
            <a:lin ang="2700000" scaled="1"/>
          </a:grad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dash"/>
            <a:miter lim="800000"/>
            <a:headEnd/>
            <a:tailEnd/>
          </a:ln>
          <a:effectLst/>
        </p:spPr>
        <p:txBody>
          <a:bodyPr wrap="square">
            <a:spAutoFit/>
          </a:bodyPr>
          <a:lstStyle/>
          <a:p>
            <a:pPr algn="ctr" rtl="1"/>
            <a:r>
              <a:rPr lang="fa-IR" sz="2000"/>
              <a:t>ذکر این نکته مهم نیز ضروری است که طی مراحل فوق، مستلزم صرف زمان و هزینه کافی است و قطعاً با مخالفت برخی از افراد روبه‌رو می‌شود که به زودبازده بودن پروژه‌‌ها باور دارند و به انجام چنین مطالعاتی، آن هم برای این قبیل امور، اعتقادی ندارند. این شیوه برخورد با مسائل در برخی جوامع به شیوه‌‌ای مرسوم تبدیل شده و بخصوص در مورد حسابداری و گزارشگری مالی که هنوز دل‌نگرانی مقامات اجرایی محسوب نمی‌‌شود، امری طبیعی است. </a:t>
            </a:r>
            <a:endParaRPr lang="en-US" sz="2000" dirty="0">
              <a:solidFill>
                <a:schemeClr val="accent1">
                  <a:lumMod val="50000"/>
                </a:schemeClr>
              </a:solidFill>
              <a:cs typeface="B Titr" pitchFamily="2" charset="-78"/>
            </a:endParaRPr>
          </a:p>
        </p:txBody>
      </p:sp>
    </p:spTree>
    <p:extLst>
      <p:ext uri="{BB962C8B-B14F-4D97-AF65-F5344CB8AC3E}">
        <p14:creationId xmlns:p14="http://schemas.microsoft.com/office/powerpoint/2010/main" val="2312893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5"/>
          <p:cNvPicPr>
            <a:picLocks noChangeAspect="1" noChangeArrowheads="1"/>
          </p:cNvPicPr>
          <p:nvPr/>
        </p:nvPicPr>
        <p:blipFill>
          <a:blip r:embed="rId3"/>
          <a:srcRect/>
          <a:stretch>
            <a:fillRect/>
          </a:stretch>
        </p:blipFill>
        <p:spPr bwMode="auto">
          <a:xfrm>
            <a:off x="0" y="0"/>
            <a:ext cx="9324975" cy="6889750"/>
          </a:xfrm>
          <a:prstGeom prst="rect">
            <a:avLst/>
          </a:prstGeom>
          <a:noFill/>
          <a:ln w="9525">
            <a:noFill/>
            <a:miter lim="800000"/>
            <a:headEnd/>
            <a:tailEnd/>
          </a:ln>
        </p:spPr>
      </p:pic>
      <p:pic>
        <p:nvPicPr>
          <p:cNvPr id="46083" name="Picture 2" descr="kr_bfriend2"/>
          <p:cNvPicPr>
            <a:picLocks noChangeAspect="1" noChangeArrowheads="1" noCrop="1"/>
          </p:cNvPicPr>
          <p:nvPr/>
        </p:nvPicPr>
        <p:blipFill>
          <a:blip r:embed="rId4"/>
          <a:srcRect/>
          <a:stretch>
            <a:fillRect/>
          </a:stretch>
        </p:blipFill>
        <p:spPr bwMode="auto">
          <a:xfrm>
            <a:off x="971550" y="908050"/>
            <a:ext cx="7273925" cy="5270500"/>
          </a:xfrm>
          <a:prstGeom prst="rect">
            <a:avLst/>
          </a:prstGeom>
          <a:noFill/>
          <a:ln w="9525">
            <a:noFill/>
            <a:miter lim="800000"/>
            <a:headEnd/>
            <a:tailEnd/>
          </a:ln>
        </p:spPr>
      </p:pic>
      <p:sp>
        <p:nvSpPr>
          <p:cNvPr id="46084" name="Text Box 4"/>
          <p:cNvSpPr txBox="1">
            <a:spLocks noChangeArrowheads="1"/>
          </p:cNvSpPr>
          <p:nvPr/>
        </p:nvSpPr>
        <p:spPr bwMode="auto">
          <a:xfrm>
            <a:off x="1818480" y="2947033"/>
            <a:ext cx="5688013" cy="1015663"/>
          </a:xfrm>
          <a:prstGeom prst="rect">
            <a:avLst/>
          </a:prstGeom>
          <a:noFill/>
          <a:ln w="9525">
            <a:noFill/>
            <a:miter lim="800000"/>
            <a:headEnd/>
            <a:tailEnd/>
          </a:ln>
        </p:spPr>
        <p:txBody>
          <a:bodyPr>
            <a:spAutoFit/>
          </a:bodyPr>
          <a:lstStyle/>
          <a:p>
            <a:pPr algn="ctr" rtl="1">
              <a:spcBef>
                <a:spcPct val="50000"/>
              </a:spcBef>
            </a:pPr>
            <a:r>
              <a:rPr lang="fa-IR" sz="6000" dirty="0">
                <a:solidFill>
                  <a:schemeClr val="accent2">
                    <a:lumMod val="50000"/>
                  </a:schemeClr>
                </a:solidFill>
                <a:cs typeface="B Aseman" panose="00000400000000000000" pitchFamily="2" charset="-78"/>
              </a:rPr>
              <a:t>با تشکر از حسن توجه شما</a:t>
            </a:r>
            <a:endParaRPr lang="en-US" sz="6000" dirty="0">
              <a:solidFill>
                <a:schemeClr val="accent2">
                  <a:lumMod val="50000"/>
                </a:schemeClr>
              </a:solidFill>
              <a:cs typeface="B Aseman" panose="00000400000000000000" pitchFamily="2" charset="-78"/>
            </a:endParaRPr>
          </a:p>
        </p:txBody>
      </p:sp>
      <p:pic>
        <p:nvPicPr>
          <p:cNvPr id="46085" name="Picture 5" descr="1zcz47p"/>
          <p:cNvPicPr>
            <a:picLocks noChangeAspect="1" noChangeArrowheads="1" noCrop="1"/>
          </p:cNvPicPr>
          <p:nvPr/>
        </p:nvPicPr>
        <p:blipFill>
          <a:blip r:embed="rId5"/>
          <a:srcRect/>
          <a:stretch>
            <a:fillRect/>
          </a:stretch>
        </p:blipFill>
        <p:spPr bwMode="auto">
          <a:xfrm>
            <a:off x="7451725" y="1196975"/>
            <a:ext cx="520700" cy="520700"/>
          </a:xfrm>
          <a:prstGeom prst="rect">
            <a:avLst/>
          </a:prstGeom>
          <a:noFill/>
          <a:ln w="9525">
            <a:noFill/>
            <a:miter lim="800000"/>
            <a:headEnd/>
            <a:tailEnd/>
          </a:ln>
        </p:spPr>
      </p:pic>
      <p:pic>
        <p:nvPicPr>
          <p:cNvPr id="46087" name="Picture 6" descr="724477q91a05862f"/>
          <p:cNvPicPr>
            <a:picLocks noChangeAspect="1" noChangeArrowheads="1" noCrop="1"/>
          </p:cNvPicPr>
          <p:nvPr/>
        </p:nvPicPr>
        <p:blipFill>
          <a:blip r:embed="rId6"/>
          <a:srcRect/>
          <a:stretch>
            <a:fillRect/>
          </a:stretch>
        </p:blipFill>
        <p:spPr bwMode="auto">
          <a:xfrm>
            <a:off x="6084888" y="2351088"/>
            <a:ext cx="714375" cy="1190625"/>
          </a:xfrm>
          <a:prstGeom prst="rect">
            <a:avLst/>
          </a:prstGeom>
          <a:noFill/>
          <a:ln w="9525">
            <a:noFill/>
            <a:miter lim="800000"/>
            <a:headEnd/>
            <a:tailEnd/>
          </a:ln>
        </p:spPr>
      </p:pic>
      <p:pic>
        <p:nvPicPr>
          <p:cNvPr id="46088" name="Picture 7" descr="724477q91a05862f"/>
          <p:cNvPicPr>
            <a:picLocks noChangeAspect="1" noChangeArrowheads="1" noCrop="1"/>
          </p:cNvPicPr>
          <p:nvPr/>
        </p:nvPicPr>
        <p:blipFill>
          <a:blip r:embed="rId6"/>
          <a:srcRect/>
          <a:stretch>
            <a:fillRect/>
          </a:stretch>
        </p:blipFill>
        <p:spPr bwMode="auto">
          <a:xfrm>
            <a:off x="3059113" y="2351088"/>
            <a:ext cx="714375" cy="1190625"/>
          </a:xfrm>
          <a:prstGeom prst="rect">
            <a:avLst/>
          </a:prstGeom>
          <a:noFill/>
          <a:ln w="9525">
            <a:noFill/>
            <a:miter lim="800000"/>
            <a:headEnd/>
            <a:tailEnd/>
          </a:ln>
        </p:spPr>
      </p:pic>
      <p:pic>
        <p:nvPicPr>
          <p:cNvPr id="46089" name="Picture 11" descr="8"/>
          <p:cNvPicPr>
            <a:picLocks noChangeAspect="1" noChangeArrowheads="1"/>
          </p:cNvPicPr>
          <p:nvPr/>
        </p:nvPicPr>
        <p:blipFill>
          <a:blip r:embed="rId7"/>
          <a:srcRect/>
          <a:stretch>
            <a:fillRect/>
          </a:stretch>
        </p:blipFill>
        <p:spPr bwMode="auto">
          <a:xfrm>
            <a:off x="2195513" y="4005263"/>
            <a:ext cx="4829175" cy="752475"/>
          </a:xfrm>
          <a:prstGeom prst="rect">
            <a:avLst/>
          </a:prstGeom>
          <a:noFill/>
          <a:ln w="9525">
            <a:noFill/>
            <a:miter lim="800000"/>
            <a:headEnd/>
            <a:tailEnd/>
          </a:ln>
        </p:spPr>
      </p:pic>
      <p:pic>
        <p:nvPicPr>
          <p:cNvPr id="46090" name="Picture 12" descr="8"/>
          <p:cNvPicPr>
            <a:picLocks noChangeAspect="1" noChangeArrowheads="1"/>
          </p:cNvPicPr>
          <p:nvPr/>
        </p:nvPicPr>
        <p:blipFill>
          <a:blip r:embed="rId7"/>
          <a:srcRect/>
          <a:stretch>
            <a:fillRect/>
          </a:stretch>
        </p:blipFill>
        <p:spPr bwMode="auto">
          <a:xfrm>
            <a:off x="2411413" y="2205038"/>
            <a:ext cx="4829175" cy="752475"/>
          </a:xfrm>
          <a:prstGeom prst="rect">
            <a:avLst/>
          </a:prstGeom>
          <a:noFill/>
          <a:ln w="9525">
            <a:noFill/>
            <a:miter lim="800000"/>
            <a:headEnd/>
            <a:tailEnd/>
          </a:ln>
        </p:spPr>
      </p:pic>
      <p:pic>
        <p:nvPicPr>
          <p:cNvPr id="46091" name="Picture 13" descr="redrose_md_clr"/>
          <p:cNvPicPr>
            <a:picLocks noChangeAspect="1" noChangeArrowheads="1" noCrop="1"/>
          </p:cNvPicPr>
          <p:nvPr/>
        </p:nvPicPr>
        <p:blipFill>
          <a:blip r:embed="rId8"/>
          <a:srcRect/>
          <a:stretch>
            <a:fillRect/>
          </a:stretch>
        </p:blipFill>
        <p:spPr bwMode="auto">
          <a:xfrm rot="-4663142">
            <a:off x="3348038" y="4797425"/>
            <a:ext cx="952500" cy="952500"/>
          </a:xfrm>
          <a:prstGeom prst="rect">
            <a:avLst/>
          </a:prstGeom>
          <a:noFill/>
          <a:ln w="9525">
            <a:noFill/>
            <a:miter lim="800000"/>
            <a:headEnd/>
            <a:tailEnd/>
          </a:ln>
        </p:spPr>
      </p:pic>
      <p:pic>
        <p:nvPicPr>
          <p:cNvPr id="46092" name="Picture 14" descr="81"/>
          <p:cNvPicPr>
            <a:picLocks noChangeAspect="1" noChangeArrowheads="1" noCrop="1"/>
          </p:cNvPicPr>
          <p:nvPr/>
        </p:nvPicPr>
        <p:blipFill>
          <a:blip r:embed="rId9"/>
          <a:srcRect/>
          <a:stretch>
            <a:fillRect/>
          </a:stretch>
        </p:blipFill>
        <p:spPr bwMode="auto">
          <a:xfrm>
            <a:off x="827088" y="765175"/>
            <a:ext cx="1008062" cy="800100"/>
          </a:xfrm>
          <a:prstGeom prst="rect">
            <a:avLst/>
          </a:prstGeom>
          <a:noFill/>
          <a:ln w="9525">
            <a:noFill/>
            <a:miter lim="800000"/>
            <a:headEnd/>
            <a:tailEnd/>
          </a:ln>
        </p:spPr>
      </p:pic>
    </p:spTree>
  </p:cSld>
  <p:clrMapOvr>
    <a:masterClrMapping/>
  </p:clrMapOvr>
  <p:transition spd="slow" advClick="0" advTm="34000">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429126" y="1828800"/>
            <a:ext cx="8229600" cy="5630862"/>
          </a:xfrm>
        </p:spPr>
        <p:txBody>
          <a:bodyPr>
            <a:normAutofit/>
          </a:bodyPr>
          <a:lstStyle/>
          <a:p>
            <a:pPr marL="365760" indent="-283464" algn="r" eaLnBrk="1" fontAlgn="auto" hangingPunct="1">
              <a:spcAft>
                <a:spcPts val="0"/>
              </a:spcAft>
              <a:buFont typeface="Wingdings 3" pitchFamily="18" charset="2"/>
              <a:buNone/>
              <a:defRPr/>
            </a:pPr>
            <a:r>
              <a:rPr lang="fa-IR" sz="3600" b="1" dirty="0" smtClean="0">
                <a:effectLst>
                  <a:outerShdw blurRad="38100" dist="38100" dir="2700000" algn="tl">
                    <a:srgbClr val="000000">
                      <a:alpha val="43137"/>
                    </a:srgbClr>
                  </a:outerShdw>
                </a:effectLst>
                <a:ea typeface="+mn-ea"/>
                <a:cs typeface="B Nazanin" pitchFamily="2" charset="-78"/>
              </a:rPr>
              <a:t> </a:t>
            </a:r>
            <a:endParaRPr lang="en-US" sz="3600" b="1" dirty="0" smtClean="0">
              <a:effectLst>
                <a:outerShdw blurRad="38100" dist="38100" dir="2700000" algn="tl">
                  <a:srgbClr val="000000">
                    <a:alpha val="43137"/>
                  </a:srgbClr>
                </a:outerShdw>
              </a:effectLst>
              <a:ea typeface="+mn-ea"/>
              <a:cs typeface="B Nazanin" pitchFamily="2" charset="-78"/>
            </a:endParaRPr>
          </a:p>
        </p:txBody>
      </p:sp>
      <p:pic>
        <p:nvPicPr>
          <p:cNvPr id="1026" name="Picture 2" descr="https://encrypted-tbn0.gstatic.com/images?q=tbn:ANd9GcRFigFieKXEmLgtXpNZN-WmJo2lFGJWtl56Yity-icK2p0thdd1gDco0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994" y="1846847"/>
            <a:ext cx="1304925" cy="80962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57200" y="381000"/>
            <a:ext cx="8183562" cy="1050925"/>
          </a:xfrm>
        </p:spPr>
        <p:txBody>
          <a:bodyPr/>
          <a:lstStyle/>
          <a:p>
            <a:pPr fontAlgn="auto">
              <a:spcAft>
                <a:spcPts val="0"/>
              </a:spcAft>
              <a:defRPr/>
            </a:pPr>
            <a:r>
              <a:rPr lang="fa-IR" sz="3200" b="1" dirty="0">
                <a:effectLst>
                  <a:outerShdw blurRad="38100" dist="38100" dir="2700000" algn="tl">
                    <a:srgbClr val="000000">
                      <a:alpha val="43137"/>
                    </a:srgbClr>
                  </a:outerShdw>
                </a:effectLst>
                <a:cs typeface="B Karim" panose="00000400000000000000" pitchFamily="2" charset="-78"/>
              </a:rPr>
              <a:t>بررسی پژوهش های انجام شده در زمینه ی تدوین چارچوب نظری برای بخش عمومی</a:t>
            </a:r>
            <a:r>
              <a:rPr lang="fa-IR" sz="4000" b="1" dirty="0">
                <a:effectLst>
                  <a:outerShdw blurRad="38100" dist="38100" dir="2700000" algn="tl">
                    <a:srgbClr val="000000">
                      <a:alpha val="43137"/>
                    </a:srgbClr>
                  </a:outerShdw>
                </a:effectLst>
                <a:cs typeface="B Karim" panose="00000400000000000000" pitchFamily="2" charset="-78"/>
              </a:rPr>
              <a:t/>
            </a:r>
            <a:br>
              <a:rPr lang="fa-IR" sz="4000" b="1" dirty="0">
                <a:effectLst>
                  <a:outerShdw blurRad="38100" dist="38100" dir="2700000" algn="tl">
                    <a:srgbClr val="000000">
                      <a:alpha val="43137"/>
                    </a:srgbClr>
                  </a:outerShdw>
                </a:effectLst>
                <a:cs typeface="B Karim" panose="00000400000000000000" pitchFamily="2" charset="-78"/>
              </a:rPr>
            </a:br>
            <a:endParaRPr lang="en-US" sz="4000" b="1" dirty="0">
              <a:solidFill>
                <a:srgbClr val="C00000"/>
              </a:solidFill>
              <a:effectLst>
                <a:outerShdw blurRad="38100" dist="38100" dir="2700000" algn="tl">
                  <a:srgbClr val="000000">
                    <a:alpha val="43137"/>
                  </a:srgbClr>
                </a:outerShdw>
              </a:effectLst>
              <a:ea typeface="+mj-ea"/>
              <a:cs typeface="B Nazanin" pitchFamily="2" charset="-78"/>
            </a:endParaRPr>
          </a:p>
        </p:txBody>
      </p:sp>
      <p:pic>
        <p:nvPicPr>
          <p:cNvPr id="2" name="Picture 1"/>
          <p:cNvPicPr>
            <a:picLocks noChangeAspect="1"/>
          </p:cNvPicPr>
          <p:nvPr/>
        </p:nvPicPr>
        <p:blipFill>
          <a:blip r:embed="rId3"/>
          <a:stretch>
            <a:fillRect/>
          </a:stretch>
        </p:blipFill>
        <p:spPr>
          <a:xfrm>
            <a:off x="7118684" y="1377181"/>
            <a:ext cx="868788" cy="704449"/>
          </a:xfrm>
          <a:prstGeom prst="rect">
            <a:avLst/>
          </a:prstGeom>
        </p:spPr>
      </p:pic>
      <p:sp>
        <p:nvSpPr>
          <p:cNvPr id="3" name="Rectangle 2"/>
          <p:cNvSpPr/>
          <p:nvPr/>
        </p:nvSpPr>
        <p:spPr>
          <a:xfrm>
            <a:off x="7073087" y="2754645"/>
            <a:ext cx="1045478" cy="646331"/>
          </a:xfrm>
          <a:prstGeom prst="rect">
            <a:avLst/>
          </a:prstGeom>
        </p:spPr>
        <p:txBody>
          <a:bodyPr wrap="none">
            <a:spAutoFit/>
          </a:bodyPr>
          <a:lstStyle/>
          <a:p>
            <a:pPr marL="365760" lvl="0" indent="-283464" algn="r" fontAlgn="auto">
              <a:spcBef>
                <a:spcPct val="20000"/>
              </a:spcBef>
              <a:spcAft>
                <a:spcPts val="0"/>
              </a:spcAft>
              <a:defRPr/>
            </a:pPr>
            <a:r>
              <a:rPr lang="fa-IR" sz="3600" b="1" kern="0" dirty="0">
                <a:solidFill>
                  <a:srgbClr val="000000"/>
                </a:solidFill>
                <a:effectLst>
                  <a:outerShdw blurRad="38100" dist="38100" dir="2700000" algn="tl">
                    <a:srgbClr val="000000">
                      <a:alpha val="43137"/>
                    </a:srgbClr>
                  </a:outerShdw>
                </a:effectLst>
                <a:latin typeface="Arial"/>
                <a:cs typeface="B Nazanin" pitchFamily="2" charset="-78"/>
              </a:rPr>
              <a:t>آمریکا</a:t>
            </a:r>
          </a:p>
        </p:txBody>
      </p:sp>
      <p:pic>
        <p:nvPicPr>
          <p:cNvPr id="6" name="Picture 5"/>
          <p:cNvPicPr>
            <a:picLocks noChangeAspect="1"/>
          </p:cNvPicPr>
          <p:nvPr/>
        </p:nvPicPr>
        <p:blipFill>
          <a:blip r:embed="rId4"/>
          <a:stretch>
            <a:fillRect/>
          </a:stretch>
        </p:blipFill>
        <p:spPr>
          <a:xfrm>
            <a:off x="4267200" y="1846846"/>
            <a:ext cx="1504950" cy="907799"/>
          </a:xfrm>
          <a:prstGeom prst="rect">
            <a:avLst/>
          </a:prstGeom>
        </p:spPr>
      </p:pic>
      <p:pic>
        <p:nvPicPr>
          <p:cNvPr id="7" name="Picture 6"/>
          <p:cNvPicPr>
            <a:picLocks noChangeAspect="1"/>
          </p:cNvPicPr>
          <p:nvPr/>
        </p:nvPicPr>
        <p:blipFill>
          <a:blip r:embed="rId5"/>
          <a:stretch>
            <a:fillRect/>
          </a:stretch>
        </p:blipFill>
        <p:spPr>
          <a:xfrm>
            <a:off x="4372110" y="1400199"/>
            <a:ext cx="1019829" cy="658412"/>
          </a:xfrm>
          <a:prstGeom prst="rect">
            <a:avLst/>
          </a:prstGeom>
        </p:spPr>
      </p:pic>
      <p:sp>
        <p:nvSpPr>
          <p:cNvPr id="8" name="Rectangle 7"/>
          <p:cNvSpPr/>
          <p:nvPr/>
        </p:nvSpPr>
        <p:spPr>
          <a:xfrm>
            <a:off x="4340026" y="2828354"/>
            <a:ext cx="1503937" cy="646331"/>
          </a:xfrm>
          <a:prstGeom prst="rect">
            <a:avLst/>
          </a:prstGeom>
        </p:spPr>
        <p:txBody>
          <a:bodyPr wrap="none">
            <a:spAutoFit/>
          </a:bodyPr>
          <a:lstStyle/>
          <a:p>
            <a:pPr marL="365760" lvl="0" indent="-283464" algn="r" fontAlgn="auto">
              <a:spcBef>
                <a:spcPct val="20000"/>
              </a:spcBef>
              <a:spcAft>
                <a:spcPts val="0"/>
              </a:spcAft>
              <a:defRPr/>
            </a:pPr>
            <a:r>
              <a:rPr lang="fa-IR" sz="3600" b="1" kern="0" dirty="0">
                <a:solidFill>
                  <a:srgbClr val="000000"/>
                </a:solidFill>
                <a:effectLst>
                  <a:outerShdw blurRad="38100" dist="38100" dir="2700000" algn="tl">
                    <a:srgbClr val="000000">
                      <a:alpha val="43137"/>
                    </a:srgbClr>
                  </a:outerShdw>
                </a:effectLst>
                <a:latin typeface="Arial"/>
                <a:cs typeface="B Nazanin" pitchFamily="2" charset="-78"/>
              </a:rPr>
              <a:t>انگلستان</a:t>
            </a:r>
          </a:p>
        </p:txBody>
      </p:sp>
      <p:pic>
        <p:nvPicPr>
          <p:cNvPr id="9" name="Picture 8"/>
          <p:cNvPicPr>
            <a:picLocks noChangeAspect="1"/>
          </p:cNvPicPr>
          <p:nvPr/>
        </p:nvPicPr>
        <p:blipFill>
          <a:blip r:embed="rId6"/>
          <a:stretch>
            <a:fillRect/>
          </a:stretch>
        </p:blipFill>
        <p:spPr>
          <a:xfrm>
            <a:off x="1427896" y="1828800"/>
            <a:ext cx="1362075" cy="1143000"/>
          </a:xfrm>
          <a:prstGeom prst="rect">
            <a:avLst/>
          </a:prstGeom>
        </p:spPr>
      </p:pic>
      <p:pic>
        <p:nvPicPr>
          <p:cNvPr id="10" name="Picture 9"/>
          <p:cNvPicPr>
            <a:picLocks noChangeAspect="1"/>
          </p:cNvPicPr>
          <p:nvPr/>
        </p:nvPicPr>
        <p:blipFill>
          <a:blip r:embed="rId7"/>
          <a:stretch>
            <a:fillRect/>
          </a:stretch>
        </p:blipFill>
        <p:spPr>
          <a:xfrm>
            <a:off x="1647815" y="1363663"/>
            <a:ext cx="661930" cy="533400"/>
          </a:xfrm>
          <a:prstGeom prst="rect">
            <a:avLst/>
          </a:prstGeom>
        </p:spPr>
      </p:pic>
      <p:sp>
        <p:nvSpPr>
          <p:cNvPr id="12" name="Rectangle 11"/>
          <p:cNvSpPr/>
          <p:nvPr/>
        </p:nvSpPr>
        <p:spPr>
          <a:xfrm>
            <a:off x="1525263" y="2879726"/>
            <a:ext cx="997388" cy="646331"/>
          </a:xfrm>
          <a:prstGeom prst="rect">
            <a:avLst/>
          </a:prstGeom>
        </p:spPr>
        <p:txBody>
          <a:bodyPr wrap="none">
            <a:spAutoFit/>
          </a:bodyPr>
          <a:lstStyle/>
          <a:p>
            <a:pPr marL="365760" lvl="0" indent="-283464" algn="r" fontAlgn="auto">
              <a:spcBef>
                <a:spcPct val="20000"/>
              </a:spcBef>
              <a:spcAft>
                <a:spcPts val="0"/>
              </a:spcAft>
              <a:defRPr/>
            </a:pPr>
            <a:r>
              <a:rPr lang="fa-IR" sz="3600" b="1" kern="0" smtClean="0">
                <a:solidFill>
                  <a:srgbClr val="000000"/>
                </a:solidFill>
                <a:effectLst>
                  <a:outerShdw blurRad="38100" dist="38100" dir="2700000" algn="tl">
                    <a:srgbClr val="000000">
                      <a:alpha val="43137"/>
                    </a:srgbClr>
                  </a:outerShdw>
                </a:effectLst>
                <a:latin typeface="Arial"/>
                <a:cs typeface="B Nazanin" pitchFamily="2" charset="-78"/>
              </a:rPr>
              <a:t>کانادا</a:t>
            </a:r>
            <a:endParaRPr lang="fa-IR" sz="3600" b="1" kern="0" dirty="0">
              <a:solidFill>
                <a:srgbClr val="000000"/>
              </a:solidFill>
              <a:effectLst>
                <a:outerShdw blurRad="38100" dist="38100" dir="2700000" algn="tl">
                  <a:srgbClr val="000000">
                    <a:alpha val="43137"/>
                  </a:srgbClr>
                </a:outerShdw>
              </a:effectLst>
              <a:latin typeface="Arial"/>
              <a:cs typeface="B Nazanin" pitchFamily="2" charset="-78"/>
            </a:endParaRPr>
          </a:p>
        </p:txBody>
      </p:sp>
      <p:pic>
        <p:nvPicPr>
          <p:cNvPr id="13" name="Picture 12"/>
          <p:cNvPicPr>
            <a:picLocks noChangeAspect="1"/>
          </p:cNvPicPr>
          <p:nvPr/>
        </p:nvPicPr>
        <p:blipFill>
          <a:blip r:embed="rId8"/>
          <a:stretch>
            <a:fillRect/>
          </a:stretch>
        </p:blipFill>
        <p:spPr>
          <a:xfrm>
            <a:off x="7361094" y="4415130"/>
            <a:ext cx="885825" cy="1285875"/>
          </a:xfrm>
          <a:prstGeom prst="rect">
            <a:avLst/>
          </a:prstGeom>
        </p:spPr>
      </p:pic>
      <p:sp>
        <p:nvSpPr>
          <p:cNvPr id="14" name="Rectangle 13"/>
          <p:cNvSpPr/>
          <p:nvPr/>
        </p:nvSpPr>
        <p:spPr>
          <a:xfrm>
            <a:off x="7537672" y="3840287"/>
            <a:ext cx="518091" cy="646331"/>
          </a:xfrm>
          <a:prstGeom prst="rect">
            <a:avLst/>
          </a:prstGeom>
        </p:spPr>
        <p:txBody>
          <a:bodyPr wrap="none">
            <a:spAutoFit/>
          </a:bodyPr>
          <a:lstStyle/>
          <a:p>
            <a:r>
              <a:rPr lang="en-US" sz="3600" b="1" kern="0" dirty="0">
                <a:solidFill>
                  <a:srgbClr val="000000"/>
                </a:solidFill>
                <a:effectLst>
                  <a:outerShdw blurRad="38100" dist="38100" dir="2700000" algn="tl">
                    <a:srgbClr val="000000">
                      <a:alpha val="43137"/>
                    </a:srgbClr>
                  </a:outerShdw>
                </a:effectLst>
                <a:latin typeface="Arial"/>
                <a:cs typeface="B Nazanin" pitchFamily="2" charset="-78"/>
              </a:rPr>
              <a:t>D</a:t>
            </a:r>
            <a:endParaRPr lang="en-US" dirty="0"/>
          </a:p>
        </p:txBody>
      </p:sp>
      <p:sp>
        <p:nvSpPr>
          <p:cNvPr id="15" name="Rectangle 14"/>
          <p:cNvSpPr/>
          <p:nvPr/>
        </p:nvSpPr>
        <p:spPr>
          <a:xfrm>
            <a:off x="7023983" y="5774714"/>
            <a:ext cx="1372491" cy="646331"/>
          </a:xfrm>
          <a:prstGeom prst="rect">
            <a:avLst/>
          </a:prstGeom>
        </p:spPr>
        <p:txBody>
          <a:bodyPr wrap="none">
            <a:spAutoFit/>
          </a:bodyPr>
          <a:lstStyle/>
          <a:p>
            <a:pPr marL="365760" lvl="0" indent="-283464" algn="r" fontAlgn="auto">
              <a:spcBef>
                <a:spcPct val="20000"/>
              </a:spcBef>
              <a:spcAft>
                <a:spcPts val="0"/>
              </a:spcAft>
              <a:defRPr/>
            </a:pPr>
            <a:r>
              <a:rPr lang="fa-IR" sz="3600" b="1" kern="0" dirty="0">
                <a:solidFill>
                  <a:srgbClr val="000000"/>
                </a:solidFill>
                <a:effectLst>
                  <a:outerShdw blurRad="38100" dist="38100" dir="2700000" algn="tl">
                    <a:srgbClr val="000000">
                      <a:alpha val="43137"/>
                    </a:srgbClr>
                  </a:outerShdw>
                </a:effectLst>
                <a:latin typeface="Arial"/>
                <a:cs typeface="B Nazanin" pitchFamily="2" charset="-78"/>
              </a:rPr>
              <a:t>نیوزیلند</a:t>
            </a:r>
          </a:p>
        </p:txBody>
      </p:sp>
      <p:pic>
        <p:nvPicPr>
          <p:cNvPr id="16" name="Picture 15"/>
          <p:cNvPicPr>
            <a:picLocks noChangeAspect="1"/>
          </p:cNvPicPr>
          <p:nvPr/>
        </p:nvPicPr>
        <p:blipFill>
          <a:blip r:embed="rId9"/>
          <a:stretch>
            <a:fillRect/>
          </a:stretch>
        </p:blipFill>
        <p:spPr>
          <a:xfrm>
            <a:off x="4606590" y="4505148"/>
            <a:ext cx="1019175" cy="962025"/>
          </a:xfrm>
          <a:prstGeom prst="rect">
            <a:avLst/>
          </a:prstGeom>
        </p:spPr>
      </p:pic>
      <p:pic>
        <p:nvPicPr>
          <p:cNvPr id="17" name="Picture 16"/>
          <p:cNvPicPr>
            <a:picLocks noChangeAspect="1"/>
          </p:cNvPicPr>
          <p:nvPr/>
        </p:nvPicPr>
        <p:blipFill>
          <a:blip r:embed="rId10"/>
          <a:stretch>
            <a:fillRect/>
          </a:stretch>
        </p:blipFill>
        <p:spPr>
          <a:xfrm>
            <a:off x="4476244" y="3840287"/>
            <a:ext cx="1231499" cy="1012024"/>
          </a:xfrm>
          <a:prstGeom prst="rect">
            <a:avLst/>
          </a:prstGeom>
        </p:spPr>
      </p:pic>
      <p:sp>
        <p:nvSpPr>
          <p:cNvPr id="18" name="Rectangle 17"/>
          <p:cNvSpPr/>
          <p:nvPr/>
        </p:nvSpPr>
        <p:spPr>
          <a:xfrm>
            <a:off x="3770295" y="5855889"/>
            <a:ext cx="2691763" cy="400110"/>
          </a:xfrm>
          <a:prstGeom prst="rect">
            <a:avLst/>
          </a:prstGeom>
        </p:spPr>
        <p:txBody>
          <a:bodyPr wrap="none">
            <a:spAutoFit/>
          </a:bodyPr>
          <a:lstStyle/>
          <a:p>
            <a:r>
              <a:rPr lang="fa-IR" sz="2000" b="1" dirty="0">
                <a:effectLst>
                  <a:outerShdw blurRad="38100" dist="38100" dir="2700000" algn="tl">
                    <a:srgbClr val="000000">
                      <a:alpha val="43137"/>
                    </a:srgbClr>
                  </a:outerShdw>
                </a:effectLst>
                <a:cs typeface="B Nazanin" pitchFamily="2" charset="-78"/>
              </a:rPr>
              <a:t>کنفدراسیون بین المللی حسابداری</a:t>
            </a:r>
            <a:endParaRPr lang="en-US" sz="2000" dirty="0"/>
          </a:p>
        </p:txBody>
      </p:sp>
      <p:pic>
        <p:nvPicPr>
          <p:cNvPr id="19" name="Picture 18"/>
          <p:cNvPicPr>
            <a:picLocks noChangeAspect="1"/>
          </p:cNvPicPr>
          <p:nvPr/>
        </p:nvPicPr>
        <p:blipFill>
          <a:blip r:embed="rId11"/>
          <a:stretch>
            <a:fillRect/>
          </a:stretch>
        </p:blipFill>
        <p:spPr>
          <a:xfrm>
            <a:off x="1124609" y="4395636"/>
            <a:ext cx="1428750" cy="1428750"/>
          </a:xfrm>
          <a:prstGeom prst="rect">
            <a:avLst/>
          </a:prstGeom>
        </p:spPr>
      </p:pic>
      <p:sp>
        <p:nvSpPr>
          <p:cNvPr id="20" name="Rectangle 19"/>
          <p:cNvSpPr/>
          <p:nvPr/>
        </p:nvSpPr>
        <p:spPr>
          <a:xfrm>
            <a:off x="1557163" y="3682213"/>
            <a:ext cx="466794" cy="646331"/>
          </a:xfrm>
          <a:prstGeom prst="rect">
            <a:avLst/>
          </a:prstGeom>
        </p:spPr>
        <p:txBody>
          <a:bodyPr wrap="none">
            <a:spAutoFit/>
          </a:bodyPr>
          <a:lstStyle/>
          <a:p>
            <a:r>
              <a:rPr lang="en-US" sz="3600" b="1" kern="0" dirty="0">
                <a:solidFill>
                  <a:srgbClr val="000000"/>
                </a:solidFill>
                <a:effectLst>
                  <a:outerShdw blurRad="38100" dist="38100" dir="2700000" algn="tl">
                    <a:srgbClr val="000000">
                      <a:alpha val="43137"/>
                    </a:srgbClr>
                  </a:outerShdw>
                </a:effectLst>
                <a:latin typeface="Arial"/>
                <a:cs typeface="B Nazanin" pitchFamily="2" charset="-78"/>
              </a:rPr>
              <a:t>F</a:t>
            </a:r>
            <a:endParaRPr lang="en-US" dirty="0"/>
          </a:p>
        </p:txBody>
      </p:sp>
      <p:sp>
        <p:nvSpPr>
          <p:cNvPr id="22" name="Rectangle 21"/>
          <p:cNvSpPr/>
          <p:nvPr/>
        </p:nvSpPr>
        <p:spPr>
          <a:xfrm>
            <a:off x="1406814" y="5932833"/>
            <a:ext cx="864339" cy="646331"/>
          </a:xfrm>
          <a:prstGeom prst="rect">
            <a:avLst/>
          </a:prstGeom>
        </p:spPr>
        <p:txBody>
          <a:bodyPr wrap="none">
            <a:spAutoFit/>
          </a:bodyPr>
          <a:lstStyle/>
          <a:p>
            <a:r>
              <a:rPr lang="fa-IR" sz="3600" b="1" kern="0" dirty="0">
                <a:solidFill>
                  <a:srgbClr val="000000"/>
                </a:solidFill>
                <a:effectLst>
                  <a:outerShdw blurRad="38100" dist="38100" dir="2700000" algn="tl">
                    <a:srgbClr val="000000">
                      <a:alpha val="43137"/>
                    </a:srgbClr>
                  </a:outerShdw>
                </a:effectLst>
                <a:latin typeface="Arial"/>
                <a:cs typeface="B Nazanin" pitchFamily="2" charset="-78"/>
              </a:rPr>
              <a:t>ایران</a:t>
            </a:r>
            <a:endParaRPr lang="en-US" dirty="0"/>
          </a:p>
        </p:txBody>
      </p:sp>
    </p:spTree>
    <p:extLst>
      <p:ext uri="{BB962C8B-B14F-4D97-AF65-F5344CB8AC3E}">
        <p14:creationId xmlns:p14="http://schemas.microsoft.com/office/powerpoint/2010/main" val="68558822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to="" calcmode="lin" valueType="num">
                                      <p:cBhvr>
                                        <p:cTn id="7" dur="1" fill="hold"/>
                                        <p:tgtEl>
                                          <p:spTgt spid="10242">
                                            <p:txEl>
                                              <p:pRg st="0" end="0"/>
                                            </p:txEl>
                                          </p:spTgt>
                                        </p:tgtEl>
                                        <p:attrNameLst>
                                          <p:attrName/>
                                        </p:attrNameLst>
                                      </p:cBhvr>
                                    </p:anim>
                                  </p:childTnLst>
                                </p:cTn>
                              </p:par>
                            </p:childTnLst>
                          </p:cTn>
                        </p:par>
                        <p:par>
                          <p:cTn id="8" fill="hold">
                            <p:stCondLst>
                              <p:cond delay="0"/>
                            </p:stCondLst>
                            <p:childTnLst>
                              <p:par>
                                <p:cTn id="9" presetID="4"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par>
                          <p:cTn id="12" fill="hold">
                            <p:stCondLst>
                              <p:cond delay="500"/>
                            </p:stCondLst>
                            <p:childTnLst>
                              <p:par>
                                <p:cTn id="13" presetID="5"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encrypted-tbn1.gstatic.com/images?q=tbn:ANd9GcROgn2r34U6een6R63Ck_GoPnf5gclJe8CJpTnBlFUv0rokwHLq4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2438400" y="376335"/>
            <a:ext cx="4572000" cy="3890865"/>
          </a:xfrm>
          <a:prstGeom prst="rect">
            <a:avLst/>
          </a:prstGeom>
        </p:spPr>
      </p:pic>
      <p:sp>
        <p:nvSpPr>
          <p:cNvPr id="6" name="Rectangle 5"/>
          <p:cNvSpPr/>
          <p:nvPr/>
        </p:nvSpPr>
        <p:spPr>
          <a:xfrm>
            <a:off x="0" y="4876800"/>
            <a:ext cx="8763000" cy="1415772"/>
          </a:xfrm>
          <a:prstGeom prst="rect">
            <a:avLst/>
          </a:prstGeom>
        </p:spPr>
        <p:txBody>
          <a:bodyPr wrap="square">
            <a:spAutoFit/>
          </a:bodyPr>
          <a:lstStyle/>
          <a:p>
            <a:pPr algn="ctr"/>
            <a:r>
              <a:rPr lang="fa-IR" sz="4800" b="1" dirty="0">
                <a:ln w="22225">
                  <a:solidFill>
                    <a:schemeClr val="accent2"/>
                  </a:solidFill>
                  <a:prstDash val="solid"/>
                </a:ln>
                <a:solidFill>
                  <a:schemeClr val="accent2">
                    <a:lumMod val="40000"/>
                    <a:lumOff val="60000"/>
                  </a:schemeClr>
                </a:solidFill>
                <a:cs typeface="B Karim" panose="00000400000000000000" pitchFamily="2" charset="-78"/>
              </a:rPr>
              <a:t>تدوین </a:t>
            </a:r>
            <a:r>
              <a:rPr lang="fa-IR" sz="5400" b="1" dirty="0">
                <a:ln w="22225">
                  <a:solidFill>
                    <a:schemeClr val="accent2"/>
                  </a:solidFill>
                  <a:prstDash val="solid"/>
                </a:ln>
                <a:solidFill>
                  <a:schemeClr val="accent2">
                    <a:lumMod val="40000"/>
                    <a:lumOff val="60000"/>
                  </a:schemeClr>
                </a:solidFill>
                <a:cs typeface="B Karim" panose="00000400000000000000" pitchFamily="2" charset="-78"/>
              </a:rPr>
              <a:t>چارچوب</a:t>
            </a:r>
            <a:r>
              <a:rPr lang="fa-IR" sz="4800" b="1" dirty="0">
                <a:ln w="22225">
                  <a:solidFill>
                    <a:schemeClr val="accent2"/>
                  </a:solidFill>
                  <a:prstDash val="solid"/>
                </a:ln>
                <a:solidFill>
                  <a:schemeClr val="accent2">
                    <a:lumMod val="40000"/>
                    <a:lumOff val="60000"/>
                  </a:schemeClr>
                </a:solidFill>
                <a:cs typeface="B Karim" panose="00000400000000000000" pitchFamily="2" charset="-78"/>
              </a:rPr>
              <a:t> نظری برای بخش </a:t>
            </a:r>
            <a:r>
              <a:rPr lang="fa-IR" sz="4800" b="1" dirty="0" smtClean="0">
                <a:ln w="22225">
                  <a:solidFill>
                    <a:schemeClr val="accent2"/>
                  </a:solidFill>
                  <a:prstDash val="solid"/>
                </a:ln>
                <a:solidFill>
                  <a:schemeClr val="accent2">
                    <a:lumMod val="40000"/>
                    <a:lumOff val="60000"/>
                  </a:schemeClr>
                </a:solidFill>
                <a:cs typeface="B Karim" panose="00000400000000000000" pitchFamily="2" charset="-78"/>
              </a:rPr>
              <a:t>عمومی ایران</a:t>
            </a:r>
            <a:r>
              <a:rPr lang="fa-IR" sz="3200" b="1" dirty="0" smtClean="0">
                <a:ln w="22225">
                  <a:solidFill>
                    <a:schemeClr val="accent2"/>
                  </a:solidFill>
                  <a:prstDash val="solid"/>
                </a:ln>
                <a:solidFill>
                  <a:schemeClr val="accent2">
                    <a:lumMod val="40000"/>
                    <a:lumOff val="60000"/>
                  </a:schemeClr>
                </a:solidFill>
                <a:cs typeface="B Karim" panose="00000400000000000000" pitchFamily="2" charset="-78"/>
              </a:rPr>
              <a:t> </a:t>
            </a:r>
            <a:r>
              <a:rPr lang="fa-IR" sz="4000" b="1" dirty="0">
                <a:effectLst>
                  <a:outerShdw blurRad="38100" dist="38100" dir="2700000" algn="tl">
                    <a:srgbClr val="000000">
                      <a:alpha val="43137"/>
                    </a:srgbClr>
                  </a:outerShdw>
                </a:effectLst>
                <a:cs typeface="B Karim" panose="00000400000000000000" pitchFamily="2" charset="-78"/>
              </a:rPr>
              <a:t/>
            </a:r>
            <a:br>
              <a:rPr lang="fa-IR" sz="4000" b="1" dirty="0">
                <a:effectLst>
                  <a:outerShdw blurRad="38100" dist="38100" dir="2700000" algn="tl">
                    <a:srgbClr val="000000">
                      <a:alpha val="43137"/>
                    </a:srgbClr>
                  </a:outerShdw>
                </a:effectLst>
                <a:cs typeface="B Karim" panose="00000400000000000000" pitchFamily="2" charset="-78"/>
              </a:rPr>
            </a:br>
            <a:endParaRPr lang="en-US" sz="3200" dirty="0"/>
          </a:p>
        </p:txBody>
      </p:sp>
    </p:spTree>
    <p:extLst>
      <p:ext uri="{BB962C8B-B14F-4D97-AF65-F5344CB8AC3E}">
        <p14:creationId xmlns:p14="http://schemas.microsoft.com/office/powerpoint/2010/main" val="2170221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430212" y="267623"/>
            <a:ext cx="8713788" cy="488950"/>
          </a:xfrm>
          <a:prstGeom prst="rect">
            <a:avLst/>
          </a:prstGeom>
          <a:noFill/>
          <a:ln w="9525">
            <a:noFill/>
            <a:miter lim="800000"/>
            <a:headEnd/>
            <a:tailEnd/>
          </a:ln>
        </p:spPr>
        <p:txBody>
          <a:bodyPr>
            <a:spAutoFit/>
          </a:bodyPr>
          <a:lstStyle/>
          <a:p>
            <a:pPr algn="ctr">
              <a:spcBef>
                <a:spcPct val="50000"/>
              </a:spcBef>
            </a:pPr>
            <a:r>
              <a:rPr lang="fa-IR" sz="2600" dirty="0" smtClean="0">
                <a:solidFill>
                  <a:srgbClr val="FF6699"/>
                </a:solidFill>
                <a:effectLst>
                  <a:outerShdw blurRad="38100" dist="38100" dir="2700000" algn="tl">
                    <a:srgbClr val="000000">
                      <a:alpha val="43137"/>
                    </a:srgbClr>
                  </a:outerShdw>
                </a:effectLst>
                <a:cs typeface="B Titr" pitchFamily="2" charset="-78"/>
              </a:rPr>
              <a:t>پیش نویس مفاهیم نظری گزارشگری مای بخش عمومی ایران در یک نگاه</a:t>
            </a:r>
            <a:endParaRPr lang="en-US" sz="2600" dirty="0">
              <a:solidFill>
                <a:srgbClr val="FF6699"/>
              </a:solidFill>
              <a:effectLst>
                <a:outerShdw blurRad="38100" dist="38100" dir="2700000" algn="tl">
                  <a:srgbClr val="000000">
                    <a:alpha val="43137"/>
                  </a:srgbClr>
                </a:outerShdw>
              </a:effectLst>
              <a:cs typeface="B Titr" pitchFamily="2" charset="-78"/>
            </a:endParaRPr>
          </a:p>
        </p:txBody>
      </p:sp>
      <p:sp>
        <p:nvSpPr>
          <p:cNvPr id="287748" name="Text Box 4"/>
          <p:cNvSpPr txBox="1">
            <a:spLocks noChangeArrowheads="1"/>
          </p:cNvSpPr>
          <p:nvPr/>
        </p:nvSpPr>
        <p:spPr bwMode="auto">
          <a:xfrm>
            <a:off x="785786" y="1116157"/>
            <a:ext cx="7785125" cy="5016758"/>
          </a:xfrm>
          <a:prstGeom prst="rect">
            <a:avLst/>
          </a:prstGeom>
          <a:gradFill>
            <a:gsLst>
              <a:gs pos="0">
                <a:schemeClr val="accent1"/>
              </a:gs>
              <a:gs pos="50000">
                <a:srgbClr val="FFFFCC"/>
              </a:gs>
              <a:gs pos="100000">
                <a:schemeClr val="accent1"/>
              </a:gs>
            </a:gsLst>
            <a:lin ang="2700000" scaled="1"/>
          </a:grad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dash"/>
            <a:miter lim="800000"/>
            <a:headEnd/>
            <a:tailEnd/>
          </a:ln>
          <a:effectLst/>
        </p:spPr>
        <p:txBody>
          <a:bodyPr wrap="square">
            <a:spAutoFit/>
          </a:bodyPr>
          <a:lstStyle/>
          <a:p>
            <a:pPr algn="r"/>
            <a:r>
              <a:rPr lang="fa-IR" sz="2000" b="1" dirty="0"/>
              <a:t>پیش نویس</a:t>
            </a:r>
            <a:endParaRPr lang="fa-IR" sz="2000" dirty="0"/>
          </a:p>
          <a:p>
            <a:pPr algn="r"/>
            <a:r>
              <a:rPr lang="fa-IR" sz="2000" b="1" dirty="0"/>
              <a:t>مفاهیم نظری گزارشگری مالی بخش عمومی</a:t>
            </a:r>
            <a:endParaRPr lang="fa-IR" sz="2000" dirty="0"/>
          </a:p>
          <a:p>
            <a:pPr algn="r"/>
            <a:r>
              <a:rPr lang="fa-IR" sz="2000" dirty="0"/>
              <a:t> </a:t>
            </a:r>
          </a:p>
          <a:p>
            <a:pPr algn="r"/>
            <a:r>
              <a:rPr lang="fa-IR" sz="2000" dirty="0"/>
              <a:t>بیانیه مفاهیم نظری : اهداف گزارشگری مالی</a:t>
            </a:r>
          </a:p>
          <a:p>
            <a:pPr algn="r"/>
            <a:r>
              <a:rPr lang="fa-IR" sz="2000" dirty="0"/>
              <a:t>کمیته تدوین استانداردهای حسابداری دولتی با مشارکت دیوان محاسبات، معاونت برنامه‌ریزی و نظارت راهبردی ریاست جمهوری، معاونت هزینه وزارت امور اقتصادی و دارایی و سازمان حسابرسی در مرداد ماه ۱۳۸۸ تشکیل شد. هدف این کمیته، تدوین استانداردهای حسابداری بخش عمومی برای ایجاد تحول اساسی در نظام گزارشگری مالی بخش عمومی به ویژه دولت می‌باشد.</a:t>
            </a:r>
          </a:p>
          <a:p>
            <a:pPr algn="r"/>
            <a:r>
              <a:rPr lang="fa-IR" sz="2000" dirty="0"/>
              <a:t>این کمیته برای تدوین استانداردهای هماهنگ و با کیفیت بالا براساس یک مبنای نظری مناسب، تدوین مفاهیم نظری گزارشگری مالی بخش عمومی را به عنوان اولویت نخست انتخاب کرد. پیش‌نویس بخش اول مفاهیم نظری با عنوان اهداف گزارشگری مالی براساس بررسی تطبیقی آخرین بیانیه‌های منتشر شده توسط مراجع حرفه‌ای معتبر و بررسی قوانین و مقررات و سایر شرایط داخلی تدوین شده است.</a:t>
            </a:r>
          </a:p>
          <a:p>
            <a:pPr algn="r"/>
            <a:r>
              <a:rPr lang="fa-IR" sz="2000" dirty="0"/>
              <a:t> </a:t>
            </a:r>
          </a:p>
          <a:p>
            <a:pPr algn="r"/>
            <a:r>
              <a:rPr lang="fa-IR" sz="2000" dirty="0"/>
              <a:t>کمیته تدوین استانداردهای حسابداری دولتی</a:t>
            </a:r>
          </a:p>
        </p:txBody>
      </p:sp>
    </p:spTree>
    <p:extLst>
      <p:ext uri="{BB962C8B-B14F-4D97-AF65-F5344CB8AC3E}">
        <p14:creationId xmlns:p14="http://schemas.microsoft.com/office/powerpoint/2010/main" val="3686886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8" name="Text Box 4"/>
          <p:cNvSpPr txBox="1">
            <a:spLocks noChangeArrowheads="1"/>
          </p:cNvSpPr>
          <p:nvPr/>
        </p:nvSpPr>
        <p:spPr bwMode="auto">
          <a:xfrm>
            <a:off x="457200" y="76200"/>
            <a:ext cx="7785125" cy="369332"/>
          </a:xfrm>
          <a:prstGeom prst="rect">
            <a:avLst/>
          </a:prstGeom>
          <a:gradFill>
            <a:gsLst>
              <a:gs pos="0">
                <a:schemeClr val="accent1"/>
              </a:gs>
              <a:gs pos="50000">
                <a:srgbClr val="FFFFCC"/>
              </a:gs>
              <a:gs pos="100000">
                <a:schemeClr val="accent1"/>
              </a:gs>
            </a:gsLst>
            <a:lin ang="2700000" scaled="1"/>
          </a:grad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dash"/>
            <a:miter lim="800000"/>
            <a:headEnd/>
            <a:tailEnd/>
          </a:ln>
          <a:effectLst/>
        </p:spPr>
        <p:txBody>
          <a:bodyPr wrap="square">
            <a:spAutoFit/>
          </a:bodyPr>
          <a:lstStyle/>
          <a:p>
            <a:pPr lvl="0" algn="ctr" eaLnBrk="0" hangingPunct="0"/>
            <a:r>
              <a:rPr lang="ar-SA" sz="1800" dirty="0">
                <a:ln w="0"/>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فهرست </a:t>
            </a:r>
            <a:r>
              <a:rPr lang="ar-SA" sz="1800" dirty="0" smtClean="0">
                <a:ln w="0"/>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مندرجات</a:t>
            </a:r>
            <a:r>
              <a:rPr lang="fa-IR" sz="1800" dirty="0" smtClean="0">
                <a:ln w="0"/>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fa-IR" sz="1800" dirty="0">
                <a:ln w="0"/>
                <a:effectLst>
                  <a:outerShdw blurRad="38100" dist="19050" dir="2700000" algn="tl" rotWithShape="0">
                    <a:schemeClr val="dk1">
                      <a:alpha val="40000"/>
                    </a:schemeClr>
                  </a:outerShdw>
                </a:effectLst>
                <a:cs typeface="B Titr" pitchFamily="2" charset="-78"/>
              </a:rPr>
              <a:t>پیش نویس مفاهیم نظری گزارشگری مای بخش عمومی ایران </a:t>
            </a:r>
            <a:endParaRPr lang="en-US" sz="1800" dirty="0">
              <a:ln w="0"/>
              <a:effectLst>
                <a:outerShdw blurRad="38100" dist="19050" dir="2700000" algn="tl" rotWithShape="0">
                  <a:schemeClr val="dk1">
                    <a:alpha val="40000"/>
                  </a:scheme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196471202"/>
              </p:ext>
            </p:extLst>
          </p:nvPr>
        </p:nvGraphicFramePr>
        <p:xfrm>
          <a:off x="381000" y="609600"/>
          <a:ext cx="7620000" cy="5920930"/>
        </p:xfrm>
        <a:graphic>
          <a:graphicData uri="http://schemas.openxmlformats.org/drawingml/2006/table">
            <a:tbl>
              <a:tblPr rtl="1"/>
              <a:tblGrid>
                <a:gridCol w="6537230"/>
                <a:gridCol w="1082770"/>
              </a:tblGrid>
              <a:tr h="193716">
                <a:tc>
                  <a:txBody>
                    <a:bodyPr/>
                    <a:lstStyle/>
                    <a:p>
                      <a:pPr rtl="1" fontAlgn="base"/>
                      <a:endParaRPr lang="en-US" sz="1400" u="none" strike="noStrike" dirty="0">
                        <a:effectLst/>
                      </a:endParaRPr>
                    </a:p>
                  </a:txBody>
                  <a:tcPr marL="0" marR="0" marT="0" marB="0">
                    <a:lnL>
                      <a:noFill/>
                    </a:lnL>
                    <a:lnR>
                      <a:noFill/>
                    </a:lnR>
                    <a:lnT>
                      <a:noFill/>
                    </a:lnT>
                    <a:lnB>
                      <a:noFill/>
                    </a:lnB>
                  </a:tcPr>
                </a:tc>
                <a:tc>
                  <a:txBody>
                    <a:bodyPr/>
                    <a:lstStyle/>
                    <a:p>
                      <a:pPr rtl="1" fontAlgn="base"/>
                      <a:r>
                        <a:rPr lang="fa-IR" sz="1100" b="1" u="none" strike="noStrike">
                          <a:solidFill>
                            <a:srgbClr val="FF0000"/>
                          </a:solidFill>
                          <a:effectLst/>
                        </a:rPr>
                        <a:t>شماره بند</a:t>
                      </a:r>
                      <a:endParaRPr lang="fa-IR" sz="1100" u="none" strike="noStrike">
                        <a:solidFill>
                          <a:srgbClr val="FF0000"/>
                        </a:solidFill>
                        <a:effectLst/>
                      </a:endParaRPr>
                    </a:p>
                  </a:txBody>
                  <a:tcPr marL="0" marR="0" marT="0" marB="0">
                    <a:lnL>
                      <a:noFill/>
                    </a:lnL>
                    <a:lnR>
                      <a:noFill/>
                    </a:lnR>
                    <a:lnT>
                      <a:noFill/>
                    </a:lnT>
                    <a:lnB>
                      <a:noFill/>
                    </a:lnB>
                  </a:tcPr>
                </a:tc>
              </a:tr>
              <a:tr h="193716">
                <a:tc>
                  <a:txBody>
                    <a:bodyPr/>
                    <a:lstStyle/>
                    <a:p>
                      <a:pPr rtl="1" fontAlgn="base"/>
                      <a:r>
                        <a:rPr lang="fa-IR" sz="1400" u="none" strike="noStrike">
                          <a:effectLst/>
                        </a:rPr>
                        <a:t>مقدمه</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۱</a:t>
                      </a:r>
                    </a:p>
                  </a:txBody>
                  <a:tcPr marL="0" marR="0" marT="0" marB="0">
                    <a:lnL>
                      <a:noFill/>
                    </a:lnL>
                    <a:lnR>
                      <a:noFill/>
                    </a:lnR>
                    <a:lnT>
                      <a:noFill/>
                    </a:lnT>
                    <a:lnB>
                      <a:noFill/>
                    </a:lnB>
                  </a:tcPr>
                </a:tc>
              </a:tr>
              <a:tr h="193716">
                <a:tc>
                  <a:txBody>
                    <a:bodyPr/>
                    <a:lstStyle/>
                    <a:p>
                      <a:pPr rtl="1" fontAlgn="base"/>
                      <a:r>
                        <a:rPr lang="fa-IR" sz="1400" u="none" strike="noStrike" dirty="0">
                          <a:effectLst/>
                        </a:rPr>
                        <a:t>دامنه کاربرد</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۶</a:t>
                      </a:r>
                    </a:p>
                  </a:txBody>
                  <a:tcPr marL="0" marR="0" marT="0" marB="0">
                    <a:lnL>
                      <a:noFill/>
                    </a:lnL>
                    <a:lnR>
                      <a:noFill/>
                    </a:lnR>
                    <a:lnT>
                      <a:noFill/>
                    </a:lnT>
                    <a:lnB>
                      <a:noFill/>
                    </a:lnB>
                  </a:tcPr>
                </a:tc>
              </a:tr>
              <a:tr h="193716">
                <a:tc>
                  <a:txBody>
                    <a:bodyPr/>
                    <a:lstStyle/>
                    <a:p>
                      <a:pPr rtl="1" fontAlgn="base"/>
                      <a:r>
                        <a:rPr lang="fa-IR" sz="1400" u="none" strike="noStrike">
                          <a:effectLst/>
                        </a:rPr>
                        <a:t>تعاریف</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۷</a:t>
                      </a:r>
                    </a:p>
                  </a:txBody>
                  <a:tcPr marL="0" marR="0" marT="0" marB="0">
                    <a:lnL>
                      <a:noFill/>
                    </a:lnL>
                    <a:lnR>
                      <a:noFill/>
                    </a:lnR>
                    <a:lnT>
                      <a:noFill/>
                    </a:lnT>
                    <a:lnB>
                      <a:noFill/>
                    </a:lnB>
                  </a:tcPr>
                </a:tc>
              </a:tr>
              <a:tr h="193716">
                <a:tc>
                  <a:txBody>
                    <a:bodyPr/>
                    <a:lstStyle/>
                    <a:p>
                      <a:pPr rtl="1" fontAlgn="base"/>
                      <a:r>
                        <a:rPr lang="fa-IR" sz="1400" u="none" strike="noStrike" dirty="0">
                          <a:effectLst/>
                        </a:rPr>
                        <a:t>ویژگیهای محیط گزارشگری مالی</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۹-۸</a:t>
                      </a:r>
                    </a:p>
                  </a:txBody>
                  <a:tcPr marL="0" marR="0" marT="0" marB="0">
                    <a:lnL>
                      <a:noFill/>
                    </a:lnL>
                    <a:lnR>
                      <a:noFill/>
                    </a:lnR>
                    <a:lnT>
                      <a:noFill/>
                    </a:lnT>
                    <a:lnB>
                      <a:noFill/>
                    </a:lnB>
                  </a:tcPr>
                </a:tc>
              </a:tr>
              <a:tr h="193716">
                <a:tc>
                  <a:txBody>
                    <a:bodyPr/>
                    <a:lstStyle/>
                    <a:p>
                      <a:pPr rtl="1" fontAlgn="base"/>
                      <a:r>
                        <a:rPr lang="fa-IR" sz="1400" u="none" strike="noStrike">
                          <a:effectLst/>
                        </a:rPr>
                        <a:t>تفکیک قوا</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۱۰</a:t>
                      </a:r>
                    </a:p>
                  </a:txBody>
                  <a:tcPr marL="0" marR="0" marT="0" marB="0">
                    <a:lnL>
                      <a:noFill/>
                    </a:lnL>
                    <a:lnR>
                      <a:noFill/>
                    </a:lnR>
                    <a:lnT>
                      <a:noFill/>
                    </a:lnT>
                    <a:lnB>
                      <a:noFill/>
                    </a:lnB>
                  </a:tcPr>
                </a:tc>
              </a:tr>
              <a:tr h="193716">
                <a:tc>
                  <a:txBody>
                    <a:bodyPr/>
                    <a:lstStyle/>
                    <a:p>
                      <a:pPr rtl="1" fontAlgn="base"/>
                      <a:r>
                        <a:rPr lang="fa-IR" sz="1400" u="none" strike="noStrike">
                          <a:effectLst/>
                        </a:rPr>
                        <a:t>مسئولیت تأمین امنیت و رفاه عمومی</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۱۱</a:t>
                      </a:r>
                    </a:p>
                  </a:txBody>
                  <a:tcPr marL="0" marR="0" marT="0" marB="0">
                    <a:lnL>
                      <a:noFill/>
                    </a:lnL>
                    <a:lnR>
                      <a:noFill/>
                    </a:lnR>
                    <a:lnT>
                      <a:noFill/>
                    </a:lnT>
                    <a:lnB>
                      <a:noFill/>
                    </a:lnB>
                  </a:tcPr>
                </a:tc>
              </a:tr>
              <a:tr h="193716">
                <a:tc>
                  <a:txBody>
                    <a:bodyPr/>
                    <a:lstStyle/>
                    <a:p>
                      <a:pPr rtl="1" fontAlgn="base"/>
                      <a:r>
                        <a:rPr lang="fa-IR" sz="1400" u="none" strike="noStrike">
                          <a:effectLst/>
                        </a:rPr>
                        <a:t>ماهیت فرآیند سیاسی</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۱۲</a:t>
                      </a:r>
                    </a:p>
                  </a:txBody>
                  <a:tcPr marL="0" marR="0" marT="0" marB="0">
                    <a:lnL>
                      <a:noFill/>
                    </a:lnL>
                    <a:lnR>
                      <a:noFill/>
                    </a:lnR>
                    <a:lnT>
                      <a:noFill/>
                    </a:lnT>
                    <a:lnB>
                      <a:noFill/>
                    </a:lnB>
                  </a:tcPr>
                </a:tc>
              </a:tr>
              <a:tr h="193716">
                <a:tc>
                  <a:txBody>
                    <a:bodyPr/>
                    <a:lstStyle/>
                    <a:p>
                      <a:pPr rtl="1" fontAlgn="base"/>
                      <a:r>
                        <a:rPr lang="fa-IR" sz="1400" u="none" strike="noStrike">
                          <a:effectLst/>
                        </a:rPr>
                        <a:t>ساختار تأمین منابع مالی</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۱۳</a:t>
                      </a:r>
                    </a:p>
                  </a:txBody>
                  <a:tcPr marL="0" marR="0" marT="0" marB="0">
                    <a:lnL>
                      <a:noFill/>
                    </a:lnL>
                    <a:lnR>
                      <a:noFill/>
                    </a:lnR>
                    <a:lnT>
                      <a:noFill/>
                    </a:lnT>
                    <a:lnB>
                      <a:noFill/>
                    </a:lnB>
                  </a:tcPr>
                </a:tc>
              </a:tr>
              <a:tr h="193716">
                <a:tc>
                  <a:txBody>
                    <a:bodyPr/>
                    <a:lstStyle/>
                    <a:p>
                      <a:pPr rtl="1" fontAlgn="base"/>
                      <a:r>
                        <a:rPr lang="fa-IR" sz="1400" u="none" strike="noStrike">
                          <a:effectLst/>
                        </a:rPr>
                        <a:t>سرمایه‌گذاریهای زیربنایی</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۱۵-۱۴</a:t>
                      </a:r>
                    </a:p>
                  </a:txBody>
                  <a:tcPr marL="0" marR="0" marT="0" marB="0">
                    <a:lnL>
                      <a:noFill/>
                    </a:lnL>
                    <a:lnR>
                      <a:noFill/>
                    </a:lnR>
                    <a:lnT>
                      <a:noFill/>
                    </a:lnT>
                    <a:lnB>
                      <a:noFill/>
                    </a:lnB>
                  </a:tcPr>
                </a:tc>
              </a:tr>
              <a:tr h="193716">
                <a:tc>
                  <a:txBody>
                    <a:bodyPr/>
                    <a:lstStyle/>
                    <a:p>
                      <a:pPr rtl="1" fontAlgn="base"/>
                      <a:r>
                        <a:rPr lang="fa-IR" sz="1400" u="none" strike="noStrike">
                          <a:effectLst/>
                        </a:rPr>
                        <a:t>مسئولیت در برابر رسانه‌های عمومی</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۱۶</a:t>
                      </a:r>
                    </a:p>
                  </a:txBody>
                  <a:tcPr marL="0" marR="0" marT="0" marB="0">
                    <a:lnL>
                      <a:noFill/>
                    </a:lnL>
                    <a:lnR>
                      <a:noFill/>
                    </a:lnR>
                    <a:lnT>
                      <a:noFill/>
                    </a:lnT>
                    <a:lnB>
                      <a:noFill/>
                    </a:lnB>
                  </a:tcPr>
                </a:tc>
              </a:tr>
              <a:tr h="193716">
                <a:tc>
                  <a:txBody>
                    <a:bodyPr/>
                    <a:lstStyle/>
                    <a:p>
                      <a:pPr rtl="1" fontAlgn="base"/>
                      <a:r>
                        <a:rPr lang="fa-IR" sz="1400" u="none" strike="noStrike">
                          <a:effectLst/>
                        </a:rPr>
                        <a:t>اهمیت بودجه</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۱۷</a:t>
                      </a:r>
                    </a:p>
                  </a:txBody>
                  <a:tcPr marL="0" marR="0" marT="0" marB="0">
                    <a:lnL>
                      <a:noFill/>
                    </a:lnL>
                    <a:lnR>
                      <a:noFill/>
                    </a:lnR>
                    <a:lnT>
                      <a:noFill/>
                    </a:lnT>
                    <a:lnB>
                      <a:noFill/>
                    </a:lnB>
                  </a:tcPr>
                </a:tc>
              </a:tr>
              <a:tr h="193716">
                <a:tc>
                  <a:txBody>
                    <a:bodyPr/>
                    <a:lstStyle/>
                    <a:p>
                      <a:pPr rtl="1" fontAlgn="base"/>
                      <a:r>
                        <a:rPr lang="fa-IR" sz="1400" u="none" strike="noStrike">
                          <a:effectLst/>
                        </a:rPr>
                        <a:t>استفاده‌کنندگان اصلی گزارشهای مالی بخش عمومی</a:t>
                      </a:r>
                    </a:p>
                  </a:txBody>
                  <a:tcPr marL="0" marR="0" marT="0" marB="0">
                    <a:lnL>
                      <a:noFill/>
                    </a:lnL>
                    <a:lnR>
                      <a:noFill/>
                    </a:lnR>
                    <a:lnT>
                      <a:noFill/>
                    </a:lnT>
                    <a:lnB>
                      <a:noFill/>
                    </a:lnB>
                  </a:tcPr>
                </a:tc>
                <a:tc>
                  <a:txBody>
                    <a:bodyPr/>
                    <a:lstStyle/>
                    <a:p>
                      <a:pPr rtl="1" fontAlgn="base"/>
                      <a:endParaRPr lang="en-US" sz="1100" u="none" strike="noStrike">
                        <a:solidFill>
                          <a:srgbClr val="FF0000"/>
                        </a:solidFill>
                        <a:effectLst/>
                      </a:endParaRPr>
                    </a:p>
                  </a:txBody>
                  <a:tcPr marL="0" marR="0" marT="0" marB="0">
                    <a:lnL>
                      <a:noFill/>
                    </a:lnL>
                    <a:lnR>
                      <a:noFill/>
                    </a:lnR>
                    <a:lnT>
                      <a:noFill/>
                    </a:lnT>
                    <a:lnB>
                      <a:noFill/>
                    </a:lnB>
                  </a:tcPr>
                </a:tc>
              </a:tr>
              <a:tr h="193716">
                <a:tc>
                  <a:txBody>
                    <a:bodyPr/>
                    <a:lstStyle/>
                    <a:p>
                      <a:pPr rtl="1" fontAlgn="base"/>
                      <a:r>
                        <a:rPr lang="fa-IR" sz="1400" u="none" strike="noStrike">
                          <a:effectLst/>
                        </a:rPr>
                        <a:t>شهروندان</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۱۹-۱۸</a:t>
                      </a:r>
                    </a:p>
                  </a:txBody>
                  <a:tcPr marL="0" marR="0" marT="0" marB="0">
                    <a:lnL>
                      <a:noFill/>
                    </a:lnL>
                    <a:lnR>
                      <a:noFill/>
                    </a:lnR>
                    <a:lnT>
                      <a:noFill/>
                    </a:lnT>
                    <a:lnB>
                      <a:noFill/>
                    </a:lnB>
                  </a:tcPr>
                </a:tc>
              </a:tr>
              <a:tr h="193716">
                <a:tc>
                  <a:txBody>
                    <a:bodyPr/>
                    <a:lstStyle/>
                    <a:p>
                      <a:pPr rtl="1" fontAlgn="base"/>
                      <a:r>
                        <a:rPr lang="fa-IR" sz="1400" u="none" strike="noStrike">
                          <a:effectLst/>
                        </a:rPr>
                        <a:t>شوراها</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۲۰</a:t>
                      </a:r>
                    </a:p>
                  </a:txBody>
                  <a:tcPr marL="0" marR="0" marT="0" marB="0">
                    <a:lnL>
                      <a:noFill/>
                    </a:lnL>
                    <a:lnR>
                      <a:noFill/>
                    </a:lnR>
                    <a:lnT>
                      <a:noFill/>
                    </a:lnT>
                    <a:lnB>
                      <a:noFill/>
                    </a:lnB>
                  </a:tcPr>
                </a:tc>
              </a:tr>
              <a:tr h="193716">
                <a:tc>
                  <a:txBody>
                    <a:bodyPr/>
                    <a:lstStyle/>
                    <a:p>
                      <a:pPr rtl="1" fontAlgn="base"/>
                      <a:r>
                        <a:rPr lang="fa-IR" sz="1400" u="none" strike="noStrike">
                          <a:effectLst/>
                        </a:rPr>
                        <a:t>مجلس شورای اسلامی</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۲۲-۲۱</a:t>
                      </a:r>
                    </a:p>
                  </a:txBody>
                  <a:tcPr marL="0" marR="0" marT="0" marB="0">
                    <a:lnL>
                      <a:noFill/>
                    </a:lnL>
                    <a:lnR>
                      <a:noFill/>
                    </a:lnR>
                    <a:lnT>
                      <a:noFill/>
                    </a:lnT>
                    <a:lnB>
                      <a:noFill/>
                    </a:lnB>
                  </a:tcPr>
                </a:tc>
              </a:tr>
              <a:tr h="193716">
                <a:tc>
                  <a:txBody>
                    <a:bodyPr/>
                    <a:lstStyle/>
                    <a:p>
                      <a:pPr rtl="1" fontAlgn="base"/>
                      <a:r>
                        <a:rPr lang="fa-IR" sz="1400" u="none" strike="noStrike">
                          <a:effectLst/>
                        </a:rPr>
                        <a:t>رهبر</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۲۳</a:t>
                      </a:r>
                    </a:p>
                  </a:txBody>
                  <a:tcPr marL="0" marR="0" marT="0" marB="0">
                    <a:lnL>
                      <a:noFill/>
                    </a:lnL>
                    <a:lnR>
                      <a:noFill/>
                    </a:lnR>
                    <a:lnT>
                      <a:noFill/>
                    </a:lnT>
                    <a:lnB>
                      <a:noFill/>
                    </a:lnB>
                  </a:tcPr>
                </a:tc>
              </a:tr>
              <a:tr h="193716">
                <a:tc>
                  <a:txBody>
                    <a:bodyPr/>
                    <a:lstStyle/>
                    <a:p>
                      <a:pPr rtl="1" fontAlgn="base"/>
                      <a:r>
                        <a:rPr lang="fa-IR" sz="1400" u="none" strike="noStrike" dirty="0">
                          <a:effectLst/>
                        </a:rPr>
                        <a:t>مقامات اجرایی</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۲۵-۲۴</a:t>
                      </a:r>
                    </a:p>
                  </a:txBody>
                  <a:tcPr marL="0" marR="0" marT="0" marB="0">
                    <a:lnL>
                      <a:noFill/>
                    </a:lnL>
                    <a:lnR>
                      <a:noFill/>
                    </a:lnR>
                    <a:lnT>
                      <a:noFill/>
                    </a:lnT>
                    <a:lnB>
                      <a:noFill/>
                    </a:lnB>
                  </a:tcPr>
                </a:tc>
              </a:tr>
              <a:tr h="373570">
                <a:tc>
                  <a:txBody>
                    <a:bodyPr/>
                    <a:lstStyle/>
                    <a:p>
                      <a:pPr rtl="1" fontAlgn="base"/>
                      <a:r>
                        <a:rPr lang="fa-IR" sz="1400" u="none" strike="noStrike">
                          <a:effectLst/>
                        </a:rPr>
                        <a:t>نیازهای اطلاعاتی استفاده‌کنندگان گزارشهای مالی با مقاصد عمومی</a:t>
                      </a:r>
                    </a:p>
                  </a:txBody>
                  <a:tcPr marL="0" marR="0" marT="0" marB="0">
                    <a:lnL>
                      <a:noFill/>
                    </a:lnL>
                    <a:lnR>
                      <a:noFill/>
                    </a:lnR>
                    <a:lnT>
                      <a:noFill/>
                    </a:lnT>
                    <a:lnB>
                      <a:noFill/>
                    </a:lnB>
                  </a:tcPr>
                </a:tc>
                <a:tc>
                  <a:txBody>
                    <a:bodyPr/>
                    <a:lstStyle/>
                    <a:p>
                      <a:pPr rtl="1" fontAlgn="base"/>
                      <a:endParaRPr lang="en-US" sz="1100" u="none" strike="noStrike">
                        <a:solidFill>
                          <a:srgbClr val="FF0000"/>
                        </a:solidFill>
                        <a:effectLst/>
                      </a:endParaRPr>
                    </a:p>
                  </a:txBody>
                  <a:tcPr marL="0" marR="0" marT="0" marB="0">
                    <a:lnL>
                      <a:noFill/>
                    </a:lnL>
                    <a:lnR>
                      <a:noFill/>
                    </a:lnR>
                    <a:lnT>
                      <a:noFill/>
                    </a:lnT>
                    <a:lnB>
                      <a:noFill/>
                    </a:lnB>
                  </a:tcPr>
                </a:tc>
              </a:tr>
              <a:tr h="193716">
                <a:tc>
                  <a:txBody>
                    <a:bodyPr/>
                    <a:lstStyle/>
                    <a:p>
                      <a:pPr rtl="1" fontAlgn="base"/>
                      <a:r>
                        <a:rPr lang="fa-IR" sz="1400" u="none" strike="noStrike">
                          <a:effectLst/>
                        </a:rPr>
                        <a:t>رعایت بودجه</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۲۸-۲۶</a:t>
                      </a:r>
                    </a:p>
                  </a:txBody>
                  <a:tcPr marL="0" marR="0" marT="0" marB="0">
                    <a:lnL>
                      <a:noFill/>
                    </a:lnL>
                    <a:lnR>
                      <a:noFill/>
                    </a:lnR>
                    <a:lnT>
                      <a:noFill/>
                    </a:lnT>
                    <a:lnB>
                      <a:noFill/>
                    </a:lnB>
                  </a:tcPr>
                </a:tc>
              </a:tr>
              <a:tr h="193716">
                <a:tc>
                  <a:txBody>
                    <a:bodyPr/>
                    <a:lstStyle/>
                    <a:p>
                      <a:pPr rtl="1" fontAlgn="base"/>
                      <a:r>
                        <a:rPr lang="fa-IR" sz="1400" u="none" strike="noStrike">
                          <a:effectLst/>
                        </a:rPr>
                        <a:t>وضعیت مالی و عملکرد مالی</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۳۳-۲۹</a:t>
                      </a:r>
                    </a:p>
                  </a:txBody>
                  <a:tcPr marL="0" marR="0" marT="0" marB="0">
                    <a:lnL>
                      <a:noFill/>
                    </a:lnL>
                    <a:lnR>
                      <a:noFill/>
                    </a:lnR>
                    <a:lnT>
                      <a:noFill/>
                    </a:lnT>
                    <a:lnB>
                      <a:noFill/>
                    </a:lnB>
                  </a:tcPr>
                </a:tc>
              </a:tr>
              <a:tr h="193716">
                <a:tc>
                  <a:txBody>
                    <a:bodyPr/>
                    <a:lstStyle/>
                    <a:p>
                      <a:pPr rtl="1" fontAlgn="base"/>
                      <a:r>
                        <a:rPr lang="fa-IR" sz="1400" u="none" strike="noStrike">
                          <a:effectLst/>
                        </a:rPr>
                        <a:t>رعایت سایر قوانین و مقررات</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۳۴</a:t>
                      </a:r>
                    </a:p>
                  </a:txBody>
                  <a:tcPr marL="0" marR="0" marT="0" marB="0">
                    <a:lnL>
                      <a:noFill/>
                    </a:lnL>
                    <a:lnR>
                      <a:noFill/>
                    </a:lnR>
                    <a:lnT>
                      <a:noFill/>
                    </a:lnT>
                    <a:lnB>
                      <a:noFill/>
                    </a:lnB>
                  </a:tcPr>
                </a:tc>
              </a:tr>
              <a:tr h="193716">
                <a:tc>
                  <a:txBody>
                    <a:bodyPr/>
                    <a:lstStyle/>
                    <a:p>
                      <a:pPr rtl="1" fontAlgn="base"/>
                      <a:r>
                        <a:rPr lang="fa-IR" sz="1400" u="none" strike="noStrike">
                          <a:effectLst/>
                        </a:rPr>
                        <a:t>ارزیابی کارآیی، اثربخشی و صرفه اقتصادی</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۳۵</a:t>
                      </a:r>
                    </a:p>
                  </a:txBody>
                  <a:tcPr marL="0" marR="0" marT="0" marB="0">
                    <a:lnL>
                      <a:noFill/>
                    </a:lnL>
                    <a:lnR>
                      <a:noFill/>
                    </a:lnR>
                    <a:lnT>
                      <a:noFill/>
                    </a:lnT>
                    <a:lnB>
                      <a:noFill/>
                    </a:lnB>
                  </a:tcPr>
                </a:tc>
              </a:tr>
              <a:tr h="193716">
                <a:tc>
                  <a:txBody>
                    <a:bodyPr/>
                    <a:lstStyle/>
                    <a:p>
                      <a:pPr rtl="1" fontAlgn="base"/>
                      <a:r>
                        <a:rPr lang="fa-IR" sz="1400" u="none" strike="noStrike">
                          <a:effectLst/>
                        </a:rPr>
                        <a:t>سایر اطلاعات</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۳۶</a:t>
                      </a:r>
                    </a:p>
                  </a:txBody>
                  <a:tcPr marL="0" marR="0" marT="0" marB="0">
                    <a:lnL>
                      <a:noFill/>
                    </a:lnL>
                    <a:lnR>
                      <a:noFill/>
                    </a:lnR>
                    <a:lnT>
                      <a:noFill/>
                    </a:lnT>
                    <a:lnB>
                      <a:noFill/>
                    </a:lnB>
                  </a:tcPr>
                </a:tc>
              </a:tr>
              <a:tr h="193716">
                <a:tc>
                  <a:txBody>
                    <a:bodyPr/>
                    <a:lstStyle/>
                    <a:p>
                      <a:pPr rtl="1" fontAlgn="base"/>
                      <a:r>
                        <a:rPr lang="fa-IR" sz="1400" u="none" strike="noStrike">
                          <a:effectLst/>
                        </a:rPr>
                        <a:t>نیازهای اطلاعاتی مشترک استفاده‌کنندگان</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۳۷</a:t>
                      </a:r>
                    </a:p>
                  </a:txBody>
                  <a:tcPr marL="0" marR="0" marT="0" marB="0">
                    <a:lnL>
                      <a:noFill/>
                    </a:lnL>
                    <a:lnR>
                      <a:noFill/>
                    </a:lnR>
                    <a:lnT>
                      <a:noFill/>
                    </a:lnT>
                    <a:lnB>
                      <a:noFill/>
                    </a:lnB>
                  </a:tcPr>
                </a:tc>
              </a:tr>
              <a:tr h="193716">
                <a:tc>
                  <a:txBody>
                    <a:bodyPr/>
                    <a:lstStyle/>
                    <a:p>
                      <a:pPr rtl="1" fontAlgn="base"/>
                      <a:r>
                        <a:rPr lang="fa-IR" sz="1400" u="none" strike="noStrike">
                          <a:effectLst/>
                        </a:rPr>
                        <a:t>محتوای عمومی گزارشگری مالی</a:t>
                      </a:r>
                    </a:p>
                  </a:txBody>
                  <a:tcPr marL="0" marR="0" marT="0" marB="0">
                    <a:lnL>
                      <a:noFill/>
                    </a:lnL>
                    <a:lnR>
                      <a:noFill/>
                    </a:lnR>
                    <a:lnT>
                      <a:noFill/>
                    </a:lnT>
                    <a:lnB>
                      <a:noFill/>
                    </a:lnB>
                  </a:tcPr>
                </a:tc>
                <a:tc>
                  <a:txBody>
                    <a:bodyPr/>
                    <a:lstStyle/>
                    <a:p>
                      <a:pPr algn="ctr" rtl="1" fontAlgn="base"/>
                      <a:r>
                        <a:rPr lang="fa-IR" sz="1100" u="none" strike="noStrike">
                          <a:solidFill>
                            <a:srgbClr val="FF0000"/>
                          </a:solidFill>
                          <a:effectLst/>
                        </a:rPr>
                        <a:t>۳۸</a:t>
                      </a:r>
                    </a:p>
                  </a:txBody>
                  <a:tcPr marL="0" marR="0" marT="0" marB="0">
                    <a:lnL>
                      <a:noFill/>
                    </a:lnL>
                    <a:lnR>
                      <a:noFill/>
                    </a:lnR>
                    <a:lnT>
                      <a:noFill/>
                    </a:lnT>
                    <a:lnB>
                      <a:noFill/>
                    </a:lnB>
                  </a:tcPr>
                </a:tc>
              </a:tr>
              <a:tr h="193716">
                <a:tc>
                  <a:txBody>
                    <a:bodyPr/>
                    <a:lstStyle/>
                    <a:p>
                      <a:pPr rtl="1" fontAlgn="base"/>
                      <a:r>
                        <a:rPr lang="fa-IR" sz="1400" u="none" strike="noStrike" dirty="0">
                          <a:effectLst/>
                        </a:rPr>
                        <a:t>محدودیتهای گزارشگری مالی</a:t>
                      </a:r>
                    </a:p>
                  </a:txBody>
                  <a:tcPr marL="0" marR="0" marT="0" marB="0">
                    <a:lnL>
                      <a:noFill/>
                    </a:lnL>
                    <a:lnR>
                      <a:noFill/>
                    </a:lnR>
                    <a:lnT>
                      <a:noFill/>
                    </a:lnT>
                    <a:lnB>
                      <a:noFill/>
                    </a:lnB>
                  </a:tcPr>
                </a:tc>
                <a:tc>
                  <a:txBody>
                    <a:bodyPr/>
                    <a:lstStyle/>
                    <a:p>
                      <a:pPr algn="ctr" rtl="1" fontAlgn="base"/>
                      <a:r>
                        <a:rPr lang="fa-IR" sz="1100" u="none" strike="noStrike" dirty="0">
                          <a:solidFill>
                            <a:srgbClr val="FF0000"/>
                          </a:solidFill>
                          <a:effectLst/>
                        </a:rPr>
                        <a:t>۴۳-۳۹</a:t>
                      </a:r>
                    </a:p>
                  </a:txBody>
                  <a:tcPr marL="0" marR="0" marT="0" marB="0">
                    <a:lnL>
                      <a:noFill/>
                    </a:lnL>
                    <a:lnR>
                      <a:noFill/>
                    </a:lnR>
                    <a:lnT>
                      <a:noFill/>
                    </a:lnT>
                    <a:lnB>
                      <a:noFill/>
                    </a:lnB>
                  </a:tcPr>
                </a:tc>
              </a:tr>
            </a:tbl>
          </a:graphicData>
        </a:graphic>
      </p:graphicFrame>
    </p:spTree>
    <p:extLst>
      <p:ext uri="{BB962C8B-B14F-4D97-AF65-F5344CB8AC3E}">
        <p14:creationId xmlns:p14="http://schemas.microsoft.com/office/powerpoint/2010/main" val="2605456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653584644"/>
              </p:ext>
            </p:extLst>
          </p:nvPr>
        </p:nvGraphicFramePr>
        <p:xfrm>
          <a:off x="581025" y="228600"/>
          <a:ext cx="7981950" cy="6248400"/>
        </p:xfrm>
        <a:graphic>
          <a:graphicData uri="http://schemas.openxmlformats.org/presentationml/2006/ole">
            <mc:AlternateContent xmlns:mc="http://schemas.openxmlformats.org/markup-compatibility/2006">
              <mc:Choice xmlns:v="urn:schemas-microsoft-com:vml" Requires="v">
                <p:oleObj spid="_x0000_s5128" name="Worksheet" r:id="rId3" imgW="7981984" imgH="4962457" progId="Excel.Sheet.12">
                  <p:embed/>
                </p:oleObj>
              </mc:Choice>
              <mc:Fallback>
                <p:oleObj name="Worksheet" r:id="rId3" imgW="7981984" imgH="4962457" progId="Excel.Sheet.12">
                  <p:embed/>
                  <p:pic>
                    <p:nvPicPr>
                      <p:cNvPr id="0" name=""/>
                      <p:cNvPicPr/>
                      <p:nvPr/>
                    </p:nvPicPr>
                    <p:blipFill>
                      <a:blip r:embed="rId4"/>
                      <a:stretch>
                        <a:fillRect/>
                      </a:stretch>
                    </p:blipFill>
                    <p:spPr>
                      <a:xfrm>
                        <a:off x="581025" y="228600"/>
                        <a:ext cx="7981950" cy="6248400"/>
                      </a:xfrm>
                      <a:prstGeom prst="rect">
                        <a:avLst/>
                      </a:prstGeom>
                    </p:spPr>
                  </p:pic>
                </p:oleObj>
              </mc:Fallback>
            </mc:AlternateContent>
          </a:graphicData>
        </a:graphic>
      </p:graphicFrame>
    </p:spTree>
    <p:extLst>
      <p:ext uri="{BB962C8B-B14F-4D97-AF65-F5344CB8AC3E}">
        <p14:creationId xmlns:p14="http://schemas.microsoft.com/office/powerpoint/2010/main" val="918554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675282192"/>
              </p:ext>
            </p:extLst>
          </p:nvPr>
        </p:nvGraphicFramePr>
        <p:xfrm>
          <a:off x="228600" y="457200"/>
          <a:ext cx="8458199" cy="5867399"/>
        </p:xfrm>
        <a:graphic>
          <a:graphicData uri="http://schemas.openxmlformats.org/presentationml/2006/ole">
            <mc:AlternateContent xmlns:mc="http://schemas.openxmlformats.org/markup-compatibility/2006">
              <mc:Choice xmlns:v="urn:schemas-microsoft-com:vml" Requires="v">
                <p:oleObj spid="_x0000_s6151" name="Worksheet" r:id="rId3" imgW="7981984" imgH="3762443" progId="Excel.Sheet.12">
                  <p:embed/>
                </p:oleObj>
              </mc:Choice>
              <mc:Fallback>
                <p:oleObj name="Worksheet" r:id="rId3" imgW="7981984" imgH="3762443" progId="Excel.Sheet.12">
                  <p:embed/>
                  <p:pic>
                    <p:nvPicPr>
                      <p:cNvPr id="0" name=""/>
                      <p:cNvPicPr/>
                      <p:nvPr/>
                    </p:nvPicPr>
                    <p:blipFill>
                      <a:blip r:embed="rId4"/>
                      <a:stretch>
                        <a:fillRect/>
                      </a:stretch>
                    </p:blipFill>
                    <p:spPr>
                      <a:xfrm>
                        <a:off x="228600" y="457200"/>
                        <a:ext cx="8458199" cy="5867399"/>
                      </a:xfrm>
                      <a:prstGeom prst="rect">
                        <a:avLst/>
                      </a:prstGeom>
                    </p:spPr>
                  </p:pic>
                </p:oleObj>
              </mc:Fallback>
            </mc:AlternateContent>
          </a:graphicData>
        </a:graphic>
      </p:graphicFrame>
    </p:spTree>
    <p:extLst>
      <p:ext uri="{BB962C8B-B14F-4D97-AF65-F5344CB8AC3E}">
        <p14:creationId xmlns:p14="http://schemas.microsoft.com/office/powerpoint/2010/main" val="558846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284748830"/>
              </p:ext>
            </p:extLst>
          </p:nvPr>
        </p:nvGraphicFramePr>
        <p:xfrm>
          <a:off x="304800" y="304800"/>
          <a:ext cx="8458200" cy="6272213"/>
        </p:xfrm>
        <a:graphic>
          <a:graphicData uri="http://schemas.openxmlformats.org/presentationml/2006/ole">
            <mc:AlternateContent xmlns:mc="http://schemas.openxmlformats.org/markup-compatibility/2006">
              <mc:Choice xmlns:v="urn:schemas-microsoft-com:vml" Requires="v">
                <p:oleObj spid="_x0000_s7175" name="Worksheet" r:id="rId3" imgW="8458335" imgH="5686357" progId="Excel.Sheet.12">
                  <p:embed/>
                </p:oleObj>
              </mc:Choice>
              <mc:Fallback>
                <p:oleObj name="Worksheet" r:id="rId3" imgW="8458335" imgH="5686357" progId="Excel.Sheet.12">
                  <p:embed/>
                  <p:pic>
                    <p:nvPicPr>
                      <p:cNvPr id="0" name=""/>
                      <p:cNvPicPr/>
                      <p:nvPr/>
                    </p:nvPicPr>
                    <p:blipFill>
                      <a:blip r:embed="rId4"/>
                      <a:stretch>
                        <a:fillRect/>
                      </a:stretch>
                    </p:blipFill>
                    <p:spPr>
                      <a:xfrm>
                        <a:off x="304800" y="304800"/>
                        <a:ext cx="8458200" cy="6272213"/>
                      </a:xfrm>
                      <a:prstGeom prst="rect">
                        <a:avLst/>
                      </a:prstGeom>
                    </p:spPr>
                  </p:pic>
                </p:oleObj>
              </mc:Fallback>
            </mc:AlternateContent>
          </a:graphicData>
        </a:graphic>
      </p:graphicFrame>
    </p:spTree>
    <p:extLst>
      <p:ext uri="{BB962C8B-B14F-4D97-AF65-F5344CB8AC3E}">
        <p14:creationId xmlns:p14="http://schemas.microsoft.com/office/powerpoint/2010/main" val="1804699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pitchFamily="34" charset="0"/>
            <a:cs typeface="Arial" pitchFamily="34" charset="0"/>
          </a:defRPr>
        </a:defPPr>
      </a:lstStyle>
    </a:lnDef>
    <a:txDef>
      <a:spPr bwMode="auto">
        <a:gradFill>
          <a:gsLst>
            <a:gs pos="0">
              <a:schemeClr val="accent1"/>
            </a:gs>
            <a:gs pos="50000">
              <a:srgbClr val="FFFFCC"/>
            </a:gs>
            <a:gs pos="100000">
              <a:schemeClr val="accent1"/>
            </a:gs>
          </a:gsLst>
          <a:lin ang="2700000" scaled="1"/>
        </a:grad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dash"/>
          <a:miter lim="800000"/>
          <a:headEnd/>
          <a:tailEnd/>
        </a:ln>
        <a:effectLst/>
      </a:spPr>
      <a:bodyPr wrap="square">
        <a:spAutoFit/>
      </a:bodyPr>
      <a:lstStyle>
        <a:defPPr algn="just" rtl="1">
          <a:defRPr sz="2000" b="1" dirty="0" smtClean="0">
            <a:cs typeface="B Titr" pitchFamily="2" charset="-78"/>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حیدری +مسعودی</Template>
  <TotalTime>0</TotalTime>
  <Words>1943</Words>
  <Application>Microsoft Office PowerPoint</Application>
  <PresentationFormat>On-screen Show (4:3)</PresentationFormat>
  <Paragraphs>100</Paragraphs>
  <Slides>22</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3" baseType="lpstr">
      <vt:lpstr>Arial</vt:lpstr>
      <vt:lpstr>B Aseman</vt:lpstr>
      <vt:lpstr>B Karim</vt:lpstr>
      <vt:lpstr>B Nazanin</vt:lpstr>
      <vt:lpstr>B Titr</vt:lpstr>
      <vt:lpstr>Calibri</vt:lpstr>
      <vt:lpstr>tahoma</vt:lpstr>
      <vt:lpstr>tahoma</vt:lpstr>
      <vt:lpstr>Wingdings 3</vt:lpstr>
      <vt:lpstr>Default Design</vt:lpstr>
      <vt:lpstr>Worksheet</vt:lpstr>
      <vt:lpstr>PowerPoint Presentation</vt:lpstr>
      <vt:lpstr>PowerPoint Presentation</vt:lpstr>
      <vt:lpstr>بررسی پژوهش های انجام شده در زمینه ی تدوین چارچوب نظری برای بخش عمومی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2014-03-04T12:48:48Z</dcterms:created>
  <dcterms:modified xsi:type="dcterms:W3CDTF">2014-03-07T17:53:18Z</dcterms:modified>
</cp:coreProperties>
</file>