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8" r:id="rId3"/>
    <p:sldId id="303" r:id="rId4"/>
    <p:sldId id="289" r:id="rId5"/>
    <p:sldId id="304" r:id="rId6"/>
    <p:sldId id="290" r:id="rId7"/>
    <p:sldId id="291" r:id="rId8"/>
    <p:sldId id="292" r:id="rId9"/>
    <p:sldId id="305" r:id="rId10"/>
    <p:sldId id="293" r:id="rId11"/>
    <p:sldId id="306" r:id="rId12"/>
    <p:sldId id="294" r:id="rId13"/>
    <p:sldId id="307" r:id="rId14"/>
    <p:sldId id="295" r:id="rId15"/>
    <p:sldId id="308" r:id="rId16"/>
    <p:sldId id="296" r:id="rId17"/>
    <p:sldId id="297" r:id="rId18"/>
    <p:sldId id="298" r:id="rId19"/>
    <p:sldId id="28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4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23032" y="5082175"/>
            <a:ext cx="6233375" cy="102335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indent="-1905" algn="ctr" rtl="1">
              <a:lnSpc>
                <a:spcPct val="150000"/>
              </a:lnSpc>
            </a:pPr>
            <a:r>
              <a:rPr lang="fa-IR" sz="4400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مدرس : قاسمی</a:t>
            </a:r>
            <a:endParaRPr lang="en-US" sz="4400" dirty="0">
              <a:ln w="0"/>
              <a:solidFill>
                <a:srgbClr val="00206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43953" y="1085367"/>
            <a:ext cx="8591535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905" algn="ctr" rtl="1">
              <a:lnSpc>
                <a:spcPct val="200000"/>
              </a:lnSpc>
            </a:pPr>
            <a:r>
              <a:rPr lang="fa-IR" sz="6000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فلسفه چیست؟</a:t>
            </a:r>
          </a:p>
          <a:p>
            <a:pPr indent="-1905" algn="ctr" rtl="1">
              <a:lnSpc>
                <a:spcPct val="200000"/>
              </a:lnSpc>
            </a:pPr>
            <a:r>
              <a:rPr lang="fa-IR" sz="4800" dirty="0" smtClean="0">
                <a:ln w="0"/>
                <a:solidFill>
                  <a:srgbClr val="00206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B Titr" panose="00000700000000000000" pitchFamily="2" charset="-78"/>
              </a:rPr>
              <a:t>جلسه  اول</a:t>
            </a:r>
            <a:endParaRPr lang="en-US" sz="4800" dirty="0">
              <a:ln w="0"/>
              <a:solidFill>
                <a:srgbClr val="00206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1580390"/>
              </p:ext>
            </p:extLst>
          </p:nvPr>
        </p:nvGraphicFramePr>
        <p:xfrm>
          <a:off x="4394200" y="2362200"/>
          <a:ext cx="914400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4" name="Equation" r:id="rId3" imgW="914400" imgH="272160" progId="Equation.DSMT4">
                  <p:embed/>
                </p:oleObj>
              </mc:Choice>
              <mc:Fallback>
                <p:oleObj name="Equation" r:id="rId3" imgW="914400" imgH="272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271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2845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6" y="2366537"/>
            <a:ext cx="11121980" cy="4351338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None/>
            </a:pPr>
            <a:r>
              <a:rPr lang="fa-IR" b="1" dirty="0">
                <a:cs typeface="B Nazanin" pitchFamily="2" charset="-78"/>
              </a:rPr>
              <a:t>-در تمامی این قوانین اصول مشترکی به ترتیب زیر وجود دارد که در نزد دانشمندان این علوم پذیرفته شده اند: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b="1" dirty="0">
                <a:cs typeface="B Nazanin" pitchFamily="2" charset="-78"/>
              </a:rPr>
              <a:t>1)کاربرد مفاهیمی مانند فلز، رادیم، اشعه رادیواکتیو، چشمه صوت و طول موج و غیره نشان می دهد که دانشمندان پذیرفته اند که آنها ساخته و پرداخته خیالات ذهنی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b="1" dirty="0">
                <a:cs typeface="B Nazanin" pitchFamily="2" charset="-78"/>
              </a:rPr>
              <a:t>نبوده و اموری واقعی هستند</a:t>
            </a:r>
            <a:r>
              <a:rPr lang="fa-IR" b="1" dirty="0" smtClean="0">
                <a:cs typeface="B Nazanin" pitchFamily="2" charset="-78"/>
              </a:rPr>
              <a:t>.</a:t>
            </a:r>
            <a:endParaRPr lang="fa-IR" b="1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63040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151" y="2136339"/>
            <a:ext cx="11745533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  <a:buNone/>
            </a:pPr>
            <a:r>
              <a:rPr lang="fa-IR" sz="2800" b="1" dirty="0">
                <a:cs typeface="B Nazanin" pitchFamily="2" charset="-78"/>
              </a:rPr>
              <a:t>2)دانشمندان قبول دارند که آدمی قادر به شناخت طبیعت و موجودات و قوانین آن است.</a:t>
            </a:r>
          </a:p>
          <a:p>
            <a:pPr algn="r" rtl="1">
              <a:lnSpc>
                <a:spcPct val="200000"/>
              </a:lnSpc>
              <a:buNone/>
            </a:pPr>
            <a:r>
              <a:rPr lang="fa-IR" sz="2800" b="1" dirty="0">
                <a:cs typeface="B Nazanin" pitchFamily="2" charset="-78"/>
              </a:rPr>
              <a:t>3)دانشمندان پذیرفته اند که به حواس انسان می توان اعتمادکرد و تجربه و آزمایش روشی مطمئن برای کشف اسرار طبیعت است.</a:t>
            </a:r>
          </a:p>
          <a:p>
            <a:pPr algn="r" rtl="1">
              <a:lnSpc>
                <a:spcPct val="200000"/>
              </a:lnSpc>
              <a:buNone/>
            </a:pPr>
            <a:r>
              <a:rPr lang="fa-IR" sz="2800" b="1" dirty="0">
                <a:cs typeface="B Nazanin" pitchFamily="2" charset="-78"/>
              </a:rPr>
              <a:t>4)دانشمندان اصل یکنواخت عمل کردن طبیعت را پدیرفته اند و معتقدند که در شرایط مشابه نتایج مشابهی از آن بدست می آید.</a:t>
            </a:r>
          </a:p>
        </p:txBody>
      </p:sp>
    </p:spTree>
    <p:extLst>
      <p:ext uri="{BB962C8B-B14F-4D97-AF65-F5344CB8AC3E}">
        <p14:creationId xmlns:p14="http://schemas.microsoft.com/office/powerpoint/2010/main" val="24286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577" y="2506662"/>
            <a:ext cx="11754119" cy="4351338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fa-IR" b="1" dirty="0">
                <a:cs typeface="B Nazanin" pitchFamily="2" charset="-78"/>
              </a:rPr>
              <a:t>5)دانشمندان اصل علیت را قبول دارند و براین نظرند که همه قوانین علمی برپایه آن اصل بنا شده است.</a:t>
            </a:r>
          </a:p>
          <a:p>
            <a:pPr algn="r" rtl="1">
              <a:buNone/>
            </a:pPr>
            <a:endParaRPr lang="fa-IR" b="1" dirty="0">
              <a:cs typeface="B Nazanin" pitchFamily="2" charset="-78"/>
            </a:endParaRPr>
          </a:p>
          <a:p>
            <a:pPr algn="r" rtl="1">
              <a:buNone/>
            </a:pPr>
            <a:r>
              <a:rPr lang="fa-IR" b="1" dirty="0">
                <a:cs typeface="B Nazanin" pitchFamily="2" charset="-78"/>
              </a:rPr>
              <a:t>1-10)روش تجربی</a:t>
            </a:r>
          </a:p>
          <a:p>
            <a:pPr algn="r" rtl="1">
              <a:buNone/>
            </a:pPr>
            <a:r>
              <a:rPr lang="fa-IR" b="1" dirty="0">
                <a:cs typeface="B Nazanin" pitchFamily="2" charset="-78"/>
              </a:rPr>
              <a:t>روش دست یافتن به قوانین علومی از قبیل فیزیک،شیمی و غیره روش تجربی است و به همین دلیل این علوم“علوم تجربی“ نامیده شده اند.</a:t>
            </a:r>
          </a:p>
          <a:p>
            <a:pPr algn="r" rtl="1">
              <a:buNone/>
            </a:pPr>
            <a:r>
              <a:rPr lang="fa-IR" b="1" dirty="0">
                <a:cs typeface="B Nazanin" pitchFamily="2" charset="-78"/>
              </a:rPr>
              <a:t>-تعریف علوم تجربی: مجموعه منظمی از نتایج تلاشهای تجربی انسان برای درک بهتر</a:t>
            </a:r>
          </a:p>
          <a:p>
            <a:pPr algn="r" rtl="1">
              <a:buNone/>
            </a:pPr>
            <a:r>
              <a:rPr lang="fa-IR" b="1" dirty="0">
                <a:cs typeface="B Nazanin" pitchFamily="2" charset="-78"/>
              </a:rPr>
              <a:t>پدیده های طبیعت</a:t>
            </a:r>
            <a:r>
              <a:rPr lang="fa-IR" b="1" dirty="0" smtClean="0">
                <a:cs typeface="B Nazanin" pitchFamily="2" charset="-78"/>
              </a:rPr>
              <a:t>.</a:t>
            </a:r>
            <a:endParaRPr lang="fa-IR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60896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69702" y="2078692"/>
            <a:ext cx="1115310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50000"/>
              </a:lnSpc>
              <a:buNone/>
            </a:pPr>
            <a:r>
              <a:rPr lang="fa-IR" sz="2800" b="1" dirty="0">
                <a:cs typeface="B Nazanin" pitchFamily="2" charset="-78"/>
              </a:rPr>
              <a:t>1-11)“ قوانین علمی “ و “ اصل علیت“</a:t>
            </a:r>
          </a:p>
          <a:p>
            <a:pPr algn="r" rtl="1">
              <a:lnSpc>
                <a:spcPct val="250000"/>
              </a:lnSpc>
              <a:buNone/>
            </a:pPr>
            <a:r>
              <a:rPr lang="fa-IR" sz="2800" b="1" dirty="0">
                <a:cs typeface="B Nazanin" pitchFamily="2" charset="-78"/>
              </a:rPr>
              <a:t>-یکی از نشانه های قوانین علمی یا طبیعی      این است که   از پدیده ای خیر می دهد که تکرار می شود.</a:t>
            </a:r>
          </a:p>
        </p:txBody>
      </p:sp>
    </p:spTree>
    <p:extLst>
      <p:ext uri="{BB962C8B-B14F-4D97-AF65-F5344CB8AC3E}">
        <p14:creationId xmlns:p14="http://schemas.microsoft.com/office/powerpoint/2010/main" val="1554646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505" y="3860487"/>
            <a:ext cx="10515600" cy="4351338"/>
          </a:xfrm>
        </p:spPr>
        <p:txBody>
          <a:bodyPr>
            <a:noAutofit/>
          </a:bodyPr>
          <a:lstStyle/>
          <a:p>
            <a:pPr algn="r" rtl="1">
              <a:buNone/>
            </a:pPr>
            <a:r>
              <a:rPr lang="fa-IR" b="1" dirty="0" smtClean="0"/>
              <a:t>-</a:t>
            </a:r>
            <a:r>
              <a:rPr lang="fa-IR" b="1" dirty="0">
                <a:cs typeface="B Nazanin" pitchFamily="2" charset="-78"/>
              </a:rPr>
              <a:t>در همه علوم برای بیان قوانین از مفاهیم“ علت و معلول“ استفاده می شود.</a:t>
            </a:r>
          </a:p>
          <a:p>
            <a:pPr algn="r" rtl="1">
              <a:buNone/>
            </a:pPr>
            <a:r>
              <a:rPr lang="fa-IR" b="1" dirty="0">
                <a:cs typeface="B Nazanin" pitchFamily="2" charset="-78"/>
              </a:rPr>
              <a:t>-تمام تحقیقات علمی در پرتو قاعده مهم ”علیت“ معنا پیدا می کند.</a:t>
            </a:r>
          </a:p>
          <a:p>
            <a:pPr algn="r" rtl="1">
              <a:buFontTx/>
              <a:buChar char="-"/>
            </a:pPr>
            <a:r>
              <a:rPr lang="fa-IR" b="1" dirty="0">
                <a:cs typeface="B Nazanin" pitchFamily="2" charset="-78"/>
              </a:rPr>
              <a:t>اصل علیت می گوید: امکان ندارد حادثه ای دراین جهان بدون علت روی دهد و یا </a:t>
            </a:r>
          </a:p>
          <a:p>
            <a:pPr algn="r" rtl="1">
              <a:buNone/>
            </a:pPr>
            <a:r>
              <a:rPr lang="fa-IR" b="1" dirty="0">
                <a:cs typeface="B Nazanin" pitchFamily="2" charset="-78"/>
              </a:rPr>
              <a:t>مواردی خود به خود بدون دخالت یک عامل دیگر به وجود آید.</a:t>
            </a:r>
          </a:p>
          <a:p>
            <a:pPr algn="r" rtl="1">
              <a:buNone/>
            </a:pPr>
            <a:endParaRPr lang="fa-IR" b="1" dirty="0">
              <a:cs typeface="B Nazanin" pitchFamily="2" charset="-78"/>
            </a:endParaRPr>
          </a:p>
          <a:p>
            <a:pPr algn="r" rtl="1">
              <a:buNone/>
            </a:pPr>
            <a:endParaRPr lang="fa-IR" b="1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8505" y="2399987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fa-IR" sz="2800" b="1" dirty="0">
                <a:cs typeface="B Nazanin" pitchFamily="2" charset="-78"/>
              </a:rPr>
              <a:t>-هریک از قوانین علمی ، بیان علیت چیزی نسبت به چیز دیگر است(هرقانون علمی،</a:t>
            </a:r>
            <a:br>
              <a:rPr lang="fa-IR" sz="2800" b="1" dirty="0">
                <a:cs typeface="B Nazanin" pitchFamily="2" charset="-78"/>
              </a:rPr>
            </a:br>
            <a:r>
              <a:rPr lang="fa-IR" sz="2800" b="1" dirty="0">
                <a:cs typeface="B Nazanin" pitchFamily="2" charset="-78"/>
              </a:rPr>
              <a:t>بیان یک رابطه علیت است.) </a:t>
            </a:r>
          </a:p>
        </p:txBody>
      </p:sp>
    </p:spTree>
    <p:extLst>
      <p:ext uri="{BB962C8B-B14F-4D97-AF65-F5344CB8AC3E}">
        <p14:creationId xmlns:p14="http://schemas.microsoft.com/office/powerpoint/2010/main" val="1792201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910" y="2036682"/>
            <a:ext cx="11809927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buNone/>
            </a:pPr>
            <a:r>
              <a:rPr lang="fa-IR" sz="2800" b="1" dirty="0">
                <a:cs typeface="B Nazanin" pitchFamily="2" charset="-78"/>
              </a:rPr>
              <a:t>1-12)ا صول و مبانی فلسفی علوم تجربی</a:t>
            </a:r>
            <a:r>
              <a:rPr lang="fa-IR" sz="2800" b="1" dirty="0" smtClean="0">
                <a:cs typeface="B Nazanin" pitchFamily="2" charset="-78"/>
              </a:rPr>
              <a:t>:</a:t>
            </a:r>
          </a:p>
          <a:p>
            <a:pPr algn="r" rtl="1">
              <a:lnSpc>
                <a:spcPct val="150000"/>
              </a:lnSpc>
              <a:buNone/>
            </a:pPr>
            <a:endParaRPr lang="fa-IR" sz="2800" b="1" dirty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fa-IR" sz="2800" b="1" dirty="0">
                <a:cs typeface="B Nazanin" pitchFamily="2" charset="-78"/>
              </a:rPr>
              <a:t>علوم طبیعی متکی بر مبانی و اصولی به صورت زیر است، که مانند ستونهای محکم محافظ این علوم هستند.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2800" b="1" dirty="0">
                <a:cs typeface="B Nazanin" pitchFamily="2" charset="-78"/>
              </a:rPr>
              <a:t>1)اصل واقعیت داشتن جهان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2800" b="1" dirty="0">
                <a:cs typeface="B Nazanin" pitchFamily="2" charset="-78"/>
              </a:rPr>
              <a:t>2)اصل قابل شناخت بودن طبیعت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2800" b="1" dirty="0">
                <a:cs typeface="B Nazanin" pitchFamily="2" charset="-78"/>
              </a:rPr>
              <a:t>3)اصل درستی روش تجربه و آزمایش</a:t>
            </a:r>
          </a:p>
        </p:txBody>
      </p:sp>
    </p:spTree>
    <p:extLst>
      <p:ext uri="{BB962C8B-B14F-4D97-AF65-F5344CB8AC3E}">
        <p14:creationId xmlns:p14="http://schemas.microsoft.com/office/powerpoint/2010/main" val="1408094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819" y="2965697"/>
            <a:ext cx="11650014" cy="4351338"/>
          </a:xfrm>
        </p:spPr>
        <p:txBody>
          <a:bodyPr>
            <a:normAutofit/>
          </a:bodyPr>
          <a:lstStyle/>
          <a:p>
            <a:pPr algn="r" rtl="1">
              <a:lnSpc>
                <a:spcPct val="1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5)اصل تبعیت همه موجودات از اصل علیت </a:t>
            </a:r>
          </a:p>
          <a:p>
            <a:pPr algn="r" rtl="1">
              <a:lnSpc>
                <a:spcPct val="1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1-1-12)توضیحاتی درباره اصول مذکور:</a:t>
            </a:r>
          </a:p>
          <a:p>
            <a:pPr algn="r" rtl="1">
              <a:lnSpc>
                <a:spcPct val="1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-اصول مذکور موضوع هیچ یک از علوم تجربی نبوده و در هیچ علم تجربی قابل تحقیق نیستند.</a:t>
            </a:r>
          </a:p>
          <a:p>
            <a:pPr algn="r" rtl="1">
              <a:lnSpc>
                <a:spcPct val="1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-اصول مذکور  یک دانشفلسفی دارند و این فلسفه است که می تواند عهده دار</a:t>
            </a:r>
          </a:p>
          <a:p>
            <a:pPr algn="r" rtl="1">
              <a:lnSpc>
                <a:spcPct val="1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تحقیق در این اصول و مبانی باشد.</a:t>
            </a:r>
          </a:p>
          <a:p>
            <a:pPr algn="r" rtl="1">
              <a:lnSpc>
                <a:spcPct val="100000"/>
              </a:lnSpc>
              <a:buNone/>
            </a:pPr>
            <a:r>
              <a:rPr lang="fa-IR" b="1" dirty="0" smtClean="0">
                <a:cs typeface="B Nazanin" pitchFamily="2" charset="-78"/>
              </a:rPr>
              <a:t>-هدف فلسفه از و تحقیق در مبانی و اصول غیرتجربی علوم، دست یافتن به یک ”تبیین  عقلانی“ از علوم تجربی است.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6233" y="1974984"/>
            <a:ext cx="10515600" cy="1325563"/>
          </a:xfrm>
        </p:spPr>
        <p:txBody>
          <a:bodyPr>
            <a:normAutofit/>
          </a:bodyPr>
          <a:lstStyle/>
          <a:p>
            <a:pPr algn="r"/>
            <a:r>
              <a:rPr lang="fa-IR" sz="2800" b="1" dirty="0">
                <a:cs typeface="B Nazanin" pitchFamily="2" charset="-78"/>
              </a:rPr>
              <a:t>4)اصل یکسان عمل کردن طبیعت</a:t>
            </a:r>
          </a:p>
        </p:txBody>
      </p:sp>
    </p:spTree>
    <p:extLst>
      <p:ext uri="{BB962C8B-B14F-4D97-AF65-F5344CB8AC3E}">
        <p14:creationId xmlns:p14="http://schemas.microsoft.com/office/powerpoint/2010/main" val="320704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433" y="2186234"/>
            <a:ext cx="10362127" cy="4351338"/>
          </a:xfrm>
        </p:spPr>
        <p:txBody>
          <a:bodyPr/>
          <a:lstStyle/>
          <a:p>
            <a:pPr algn="r" rtl="1">
              <a:buNone/>
            </a:pPr>
            <a:r>
              <a:rPr lang="fa-IR" b="1" dirty="0" smtClean="0">
                <a:cs typeface="B Nazanin" pitchFamily="2" charset="-78"/>
              </a:rPr>
              <a:t>1-13)معنای مشترک بین کاربرد فلسفه در نزد عموم مردم و“فلسفه به عنوان یک دانش“(فلسفه به معنی عام آن)</a:t>
            </a:r>
          </a:p>
          <a:p>
            <a:pPr algn="r" rtl="1">
              <a:buNone/>
            </a:pPr>
            <a:r>
              <a:rPr lang="fa-IR" b="1" dirty="0" smtClean="0">
                <a:cs typeface="B Nazanin" pitchFamily="2" charset="-78"/>
              </a:rPr>
              <a:t>”تبیین عقلانی“ همان معنای مشترکی است که بین کاربرد فلسفه در نزد  عموم مردم (در گفتگوهای روزمره) و کاربرد آن به شکل یک دانش خاص وجود دارد.</a:t>
            </a:r>
          </a:p>
          <a:p>
            <a:pPr algn="r" rtl="1">
              <a:buNone/>
            </a:pPr>
            <a:r>
              <a:rPr lang="fa-IR" b="1" dirty="0" smtClean="0">
                <a:cs typeface="B Nazanin" pitchFamily="2" charset="-78"/>
              </a:rPr>
              <a:t>مروری بر بعضی نکات مهم درس</a:t>
            </a:r>
          </a:p>
          <a:p>
            <a:pPr algn="r" rtl="1">
              <a:buNone/>
            </a:pPr>
            <a:r>
              <a:rPr lang="fa-IR" b="1" dirty="0" smtClean="0">
                <a:cs typeface="B Nazanin" pitchFamily="2" charset="-78"/>
              </a:rPr>
              <a:t>فلسفه به عنوان یک دانش خاص= فلسفه در معنی عام</a:t>
            </a:r>
          </a:p>
          <a:p>
            <a:pPr algn="r" rtl="1">
              <a:buNone/>
            </a:pPr>
            <a:r>
              <a:rPr lang="fa-IR" b="1" dirty="0" smtClean="0">
                <a:cs typeface="B Nazanin" pitchFamily="2" charset="-78"/>
              </a:rPr>
              <a:t>معنای اولیه سوفیست  = دانشمند</a:t>
            </a:r>
          </a:p>
          <a:p>
            <a:pPr algn="r" rtl="1">
              <a:buNone/>
            </a:pPr>
            <a:r>
              <a:rPr lang="fa-IR" b="1" dirty="0" smtClean="0">
                <a:cs typeface="B Nazanin" pitchFamily="2" charset="-78"/>
              </a:rPr>
              <a:t>معنای کنونی سوفیست  = مغالطه کار(تنزل یافته دانشمند و معنای اولیه آن)</a:t>
            </a:r>
            <a:endParaRPr lang="fa-IR" b="1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1347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6989" y="2714267"/>
            <a:ext cx="10515600" cy="4351338"/>
          </a:xfrm>
        </p:spPr>
        <p:txBody>
          <a:bodyPr/>
          <a:lstStyle/>
          <a:p>
            <a:pPr algn="r" rtl="1">
              <a:buNone/>
            </a:pPr>
            <a:r>
              <a:rPr lang="fa-IR" b="1" dirty="0" smtClean="0">
                <a:cs typeface="B Nazanin" pitchFamily="2" charset="-78"/>
              </a:rPr>
              <a:t>معنای کنونی فلسفه  = دانش(معنای ارتقاء یافته دوستداری دانایی)</a:t>
            </a:r>
          </a:p>
          <a:p>
            <a:pPr algn="r" rtl="1">
              <a:buNone/>
            </a:pPr>
            <a:r>
              <a:rPr lang="fa-IR" b="1" dirty="0" smtClean="0">
                <a:cs typeface="B Nazanin" pitchFamily="2" charset="-78"/>
              </a:rPr>
              <a:t>معنای اولیه فلسفه  = فیلوسوفیا= دوستداری دانایی</a:t>
            </a:r>
          </a:p>
          <a:p>
            <a:pPr algn="r" rtl="1">
              <a:buNone/>
            </a:pPr>
            <a:endParaRPr lang="fa-IR" b="1" dirty="0" smtClean="0">
              <a:cs typeface="B Nazanin" pitchFamily="2" charset="-78"/>
            </a:endParaRPr>
          </a:p>
          <a:p>
            <a:pPr algn="r" rtl="1">
              <a:buNone/>
            </a:pPr>
            <a:r>
              <a:rPr lang="fa-IR" b="1" dirty="0" smtClean="0">
                <a:cs typeface="B Nazanin" pitchFamily="2" charset="-78"/>
              </a:rPr>
              <a:t>معنای کنونی فیلسوف   = دانشمند(معنای ارتقاء یافته دوستداردانایی)</a:t>
            </a:r>
          </a:p>
          <a:p>
            <a:pPr algn="r" rtl="1">
              <a:buNone/>
            </a:pPr>
            <a:r>
              <a:rPr lang="fa-IR" b="1" dirty="0" smtClean="0">
                <a:cs typeface="B Nazanin" pitchFamily="2" charset="-78"/>
              </a:rPr>
              <a:t>معناشی اولیه فیلوسوف = فیلوسوفوس = دوستداردانایی</a:t>
            </a:r>
            <a:endParaRPr lang="fa-IR" b="1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58129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66682" y="1803042"/>
            <a:ext cx="6967470" cy="3000778"/>
          </a:xfrm>
          <a:prstGeom prst="roundRect">
            <a:avLst/>
          </a:prstGeom>
          <a:ln w="57150">
            <a:solidFill>
              <a:srgbClr val="C00000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327301" y="2511380"/>
            <a:ext cx="32841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9600" dirty="0" smtClean="0">
                <a:cs typeface="B Titr" panose="00000700000000000000" pitchFamily="2" charset="-78"/>
              </a:rPr>
              <a:t>پایان</a:t>
            </a:r>
            <a:endParaRPr lang="en-US" sz="96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83078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759853" y="1913817"/>
            <a:ext cx="1272432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>
                <a:cs typeface="B Nazanin" panose="00000400000000000000" pitchFamily="2" charset="-78"/>
              </a:rPr>
              <a:t>1-1)واژه فلسفه(</a:t>
            </a:r>
            <a:r>
              <a:rPr lang="en-US" sz="2800" b="1" dirty="0">
                <a:cs typeface="B Nazanin" pitchFamily="2" charset="-78"/>
              </a:rPr>
              <a:t>philosophy</a:t>
            </a:r>
            <a:r>
              <a:rPr lang="fa-IR" sz="2800" b="1" dirty="0" smtClean="0">
                <a:cs typeface="B Nazanin" pitchFamily="2" charset="-78"/>
              </a:rPr>
              <a:t>)</a:t>
            </a:r>
          </a:p>
          <a:p>
            <a:pPr algn="r" rtl="1">
              <a:lnSpc>
                <a:spcPct val="150000"/>
              </a:lnSpc>
            </a:pPr>
            <a:endParaRPr lang="fa-IR" sz="2800" b="1" dirty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>
                <a:cs typeface="B Nazanin" pitchFamily="2" charset="-78"/>
              </a:rPr>
              <a:t>-کلمه فلسفه ریشه یونانی دارد.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>
                <a:cs typeface="B Nazanin" pitchFamily="2" charset="-78"/>
              </a:rPr>
              <a:t>-معرب کلمه“فیلوسوفیا“(</a:t>
            </a:r>
            <a:r>
              <a:rPr lang="en-US" sz="2800" b="1" dirty="0" err="1">
                <a:cs typeface="B Nazanin" pitchFamily="2" charset="-78"/>
              </a:rPr>
              <a:t>philosophia</a:t>
            </a:r>
            <a:r>
              <a:rPr lang="fa-IR" sz="2800" b="1" dirty="0">
                <a:cs typeface="B Nazanin" pitchFamily="2" charset="-78"/>
              </a:rPr>
              <a:t>)است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>
                <a:cs typeface="B Nazanin" pitchFamily="2" charset="-78"/>
              </a:rPr>
              <a:t>”فیلوسوفیا“مرکب از دوکلمه“فیلو“ و ”سوفیا“ است.</a:t>
            </a:r>
          </a:p>
          <a:p>
            <a:pPr algn="r" rtl="1">
              <a:lnSpc>
                <a:spcPct val="150000"/>
              </a:lnSpc>
            </a:pPr>
            <a:r>
              <a:rPr lang="fa-IR" sz="2800" b="1" dirty="0">
                <a:cs typeface="B Nazanin" pitchFamily="2" charset="-78"/>
              </a:rPr>
              <a:t>  فیلو       +       سوفیا (=فلسفه)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2800" b="1" dirty="0">
                <a:cs typeface="B Nazanin" pitchFamily="2" charset="-78"/>
              </a:rPr>
              <a:t>   دوستداری    +    دانایی  </a:t>
            </a:r>
          </a:p>
          <a:p>
            <a:pPr algn="r" rtl="1">
              <a:lnSpc>
                <a:spcPct val="150000"/>
              </a:lnSpc>
              <a:buNone/>
            </a:pPr>
            <a:endParaRPr lang="fa-IR" sz="2800" b="1" dirty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endParaRPr lang="fa-IR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1219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-1996225" y="1991502"/>
            <a:ext cx="1398645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buNone/>
            </a:pPr>
            <a:r>
              <a:rPr lang="fa-IR" sz="2800" b="1" dirty="0">
                <a:cs typeface="B Nazanin" pitchFamily="2" charset="-78"/>
              </a:rPr>
              <a:t>1-2 واژه فیلسوف(</a:t>
            </a:r>
            <a:r>
              <a:rPr lang="en-US" sz="2800" b="1" dirty="0">
                <a:cs typeface="B Nazanin" pitchFamily="2" charset="-78"/>
              </a:rPr>
              <a:t>philosopher</a:t>
            </a:r>
            <a:r>
              <a:rPr lang="fa-IR" sz="2800" b="1" dirty="0">
                <a:cs typeface="B Nazanin" pitchFamily="2" charset="-78"/>
              </a:rPr>
              <a:t> </a:t>
            </a:r>
            <a:r>
              <a:rPr lang="en-US" sz="2800" b="1" dirty="0">
                <a:cs typeface="B Nazanin" pitchFamily="2" charset="-78"/>
              </a:rPr>
              <a:t>(</a:t>
            </a:r>
          </a:p>
          <a:p>
            <a:pPr algn="r" rtl="1">
              <a:lnSpc>
                <a:spcPct val="150000"/>
              </a:lnSpc>
              <a:buNone/>
            </a:pPr>
            <a:r>
              <a:rPr lang="en-US" sz="2800" b="1" dirty="0">
                <a:cs typeface="B Nazanin" pitchFamily="2" charset="-78"/>
              </a:rPr>
              <a:t>-</a:t>
            </a:r>
            <a:r>
              <a:rPr lang="fa-IR" sz="2800" b="1" dirty="0">
                <a:cs typeface="B Nazanin" pitchFamily="2" charset="-78"/>
              </a:rPr>
              <a:t>فیلسوف در یونانی فیلوسوفوس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2800" b="1" dirty="0">
                <a:cs typeface="B Nazanin" pitchFamily="2" charset="-78"/>
              </a:rPr>
              <a:t>-فیلوسوفوس(</a:t>
            </a:r>
            <a:r>
              <a:rPr lang="en-US" sz="2800" b="1" dirty="0" err="1">
                <a:cs typeface="B Nazanin" pitchFamily="2" charset="-78"/>
              </a:rPr>
              <a:t>philosophos</a:t>
            </a:r>
            <a:r>
              <a:rPr lang="fa-IR" sz="2800" b="1" dirty="0">
                <a:cs typeface="B Nazanin" pitchFamily="2" charset="-78"/>
              </a:rPr>
              <a:t>)مرکب از دو کلمه“فیلو“و ”سوفوس“است.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2800" b="1" dirty="0">
                <a:cs typeface="B Nazanin" pitchFamily="2" charset="-78"/>
              </a:rPr>
              <a:t>     فیلو  +      سوفوس(=فیلسوف)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2800" b="1" dirty="0">
                <a:cs typeface="B Nazanin" pitchFamily="2" charset="-78"/>
              </a:rPr>
              <a:t>   دوستدار   +    دانایی  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2800" b="1" dirty="0">
                <a:cs typeface="B Nazanin" pitchFamily="2" charset="-78"/>
              </a:rPr>
              <a:t>-اولین کسی که خود را (=فیلسوف)نامید، اندیشمند و ریاضیدان بزرگ یونان ”فیثاغورث“بود.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2800" b="1" dirty="0">
                <a:cs typeface="B Nazanin" pitchFamily="2" charset="-78"/>
              </a:rPr>
              <a:t>-افلاطون نیز استاد خود“سقراط“ را فیلوفوس(=فیلسوف) نامید.</a:t>
            </a:r>
          </a:p>
        </p:txBody>
      </p:sp>
    </p:spTree>
    <p:extLst>
      <p:ext uri="{BB962C8B-B14F-4D97-AF65-F5344CB8AC3E}">
        <p14:creationId xmlns:p14="http://schemas.microsoft.com/office/powerpoint/2010/main" val="2366731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12124" y="1595021"/>
            <a:ext cx="1155234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b="1" dirty="0" smtClean="0">
                <a:cs typeface="B Nazanin" pitchFamily="2" charset="-78"/>
              </a:rPr>
              <a:t/>
            </a:r>
            <a:br>
              <a:rPr lang="fa-IR" sz="2800" b="1" dirty="0" smtClean="0">
                <a:cs typeface="B Nazanin" pitchFamily="2" charset="-78"/>
              </a:rPr>
            </a:br>
            <a:r>
              <a:rPr lang="fa-IR" sz="2800" b="1" dirty="0" smtClean="0">
                <a:cs typeface="B Nazanin" pitchFamily="2" charset="-78"/>
              </a:rPr>
              <a:t>1 -3 </a:t>
            </a:r>
            <a:r>
              <a:rPr lang="fa-IR" sz="2800" b="1" dirty="0">
                <a:cs typeface="B Nazanin" pitchFamily="2" charset="-78"/>
              </a:rPr>
              <a:t>واژه“سفسطه“ و ”سوفیست“</a:t>
            </a:r>
            <a:br>
              <a:rPr lang="fa-IR" sz="2800" b="1" dirty="0">
                <a:cs typeface="B Nazanin" pitchFamily="2" charset="-78"/>
              </a:rPr>
            </a:br>
            <a:r>
              <a:rPr lang="fa-IR" sz="2800" b="1" dirty="0">
                <a:cs typeface="B Nazanin" pitchFamily="2" charset="-78"/>
              </a:rPr>
              <a:t>-کلمه“سفسطه“ در زبان عربی از کلمه یونانی“سوفیست“ گرفته شده است.</a:t>
            </a:r>
            <a:br>
              <a:rPr lang="fa-IR" sz="2800" b="1" dirty="0">
                <a:cs typeface="B Nazanin" pitchFamily="2" charset="-78"/>
              </a:rPr>
            </a:br>
            <a:r>
              <a:rPr lang="fa-IR" sz="2800" b="1" dirty="0">
                <a:cs typeface="B Nazanin" pitchFamily="2" charset="-78"/>
              </a:rPr>
              <a:t/>
            </a:r>
            <a:br>
              <a:rPr lang="fa-IR" sz="2800" b="1" dirty="0">
                <a:cs typeface="B Nazanin" pitchFamily="2" charset="-78"/>
              </a:rPr>
            </a:br>
            <a:r>
              <a:rPr lang="fa-IR" sz="2800" b="1" dirty="0">
                <a:cs typeface="B Nazanin" pitchFamily="2" charset="-78"/>
              </a:rPr>
              <a:t>-معنی اصلی کلمه سوفیست          دانشمند</a:t>
            </a:r>
            <a:br>
              <a:rPr lang="fa-IR" sz="2800" b="1" dirty="0">
                <a:cs typeface="B Nazanin" pitchFamily="2" charset="-78"/>
              </a:rPr>
            </a:br>
            <a:r>
              <a:rPr lang="fa-IR" sz="2800" b="1" dirty="0">
                <a:cs typeface="B Nazanin" pitchFamily="2" charset="-78"/>
              </a:rPr>
              <a:t/>
            </a:r>
            <a:br>
              <a:rPr lang="fa-IR" sz="2800" b="1" dirty="0">
                <a:cs typeface="B Nazanin" pitchFamily="2" charset="-78"/>
              </a:rPr>
            </a:br>
            <a:r>
              <a:rPr lang="fa-IR" sz="2800" b="1" dirty="0">
                <a:cs typeface="B Nazanin" pitchFamily="2" charset="-78"/>
              </a:rPr>
              <a:t>-به تدریج کلمه“سوفیست“ معنی اصلی خود را از دست می دهد و مفهوم“مغالطه کار“ به خود می گیرد.  </a:t>
            </a:r>
            <a:br>
              <a:rPr lang="fa-IR" sz="2800" b="1" dirty="0">
                <a:cs typeface="B Nazanin" pitchFamily="2" charset="-78"/>
              </a:rPr>
            </a:br>
            <a:r>
              <a:rPr lang="fa-IR" sz="2800" b="1" dirty="0">
                <a:cs typeface="B Nazanin" pitchFamily="2" charset="-78"/>
              </a:rPr>
              <a:t/>
            </a:r>
            <a:br>
              <a:rPr lang="fa-IR" sz="2800" b="1" dirty="0">
                <a:cs typeface="B Nazanin" pitchFamily="2" charset="-78"/>
              </a:rPr>
            </a:br>
            <a:r>
              <a:rPr lang="fa-IR" sz="2800" b="1" dirty="0">
                <a:cs typeface="B Nazanin" pitchFamily="2" charset="-78"/>
              </a:rPr>
              <a:t>-تنزل مفهوم کلمه“سوفیست“ از دانشمند    به          مغالطه کار</a:t>
            </a:r>
            <a:br>
              <a:rPr lang="fa-IR" sz="2800" b="1" dirty="0">
                <a:cs typeface="B Nazanin" pitchFamily="2" charset="-78"/>
              </a:rPr>
            </a:br>
            <a:r>
              <a:rPr lang="fa-IR" sz="2800" b="1" dirty="0">
                <a:cs typeface="B Nazanin" pitchFamily="2" charset="-78"/>
              </a:rPr>
              <a:t>-معنی رایج کلمه ” سفسطه“        مغالطه کاری</a:t>
            </a:r>
            <a:br>
              <a:rPr lang="fa-IR" sz="2800" b="1" dirty="0">
                <a:cs typeface="B Nazanin" pitchFamily="2" charset="-78"/>
              </a:rPr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04125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4219" y="1888472"/>
            <a:ext cx="11423561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>
                <a:cs typeface="B Nazanin" pitchFamily="2" charset="-78"/>
              </a:rPr>
              <a:t/>
            </a:r>
            <a:br>
              <a:rPr lang="fa-IR" sz="2800" b="1" dirty="0">
                <a:cs typeface="B Nazanin" pitchFamily="2" charset="-78"/>
              </a:rPr>
            </a:br>
            <a:r>
              <a:rPr lang="fa-IR" sz="2800" b="1" dirty="0">
                <a:cs typeface="B Nazanin" pitchFamily="2" charset="-78"/>
              </a:rPr>
              <a:t>-سوفیست       درعربی       سوفسطایی</a:t>
            </a:r>
            <a:br>
              <a:rPr lang="fa-IR" sz="2800" b="1" dirty="0">
                <a:cs typeface="B Nazanin" pitchFamily="2" charset="-78"/>
              </a:rPr>
            </a:br>
            <a:r>
              <a:rPr lang="fa-IR" sz="2800" b="1" dirty="0">
                <a:cs typeface="B Nazanin" pitchFamily="2" charset="-78"/>
              </a:rPr>
              <a:t>-سوفسطایی     یعنی       مغالطه </a:t>
            </a:r>
            <a:r>
              <a:rPr lang="fa-IR" sz="2800" b="1" dirty="0" smtClean="0">
                <a:cs typeface="B Nazanin" pitchFamily="2" charset="-78"/>
              </a:rPr>
              <a:t>کار</a:t>
            </a:r>
            <a:r>
              <a:rPr lang="fa-IR" sz="2800" b="1" dirty="0">
                <a:cs typeface="B Nazanin" pitchFamily="2" charset="-78"/>
              </a:rPr>
              <a:t/>
            </a:r>
            <a:br>
              <a:rPr lang="fa-IR" sz="2800" b="1" dirty="0">
                <a:cs typeface="B Nazanin" pitchFamily="2" charset="-78"/>
              </a:rPr>
            </a:br>
            <a:r>
              <a:rPr lang="fa-IR" sz="2800" b="1" dirty="0">
                <a:cs typeface="B Nazanin" pitchFamily="2" charset="-78"/>
              </a:rPr>
              <a:t>1-4)چندنکته درباره سوفیست ها</a:t>
            </a:r>
            <a:br>
              <a:rPr lang="fa-IR" sz="2800" b="1" dirty="0">
                <a:cs typeface="B Nazanin" pitchFamily="2" charset="-78"/>
              </a:rPr>
            </a:br>
            <a:r>
              <a:rPr lang="fa-IR" sz="2800" b="1" dirty="0">
                <a:cs typeface="B Nazanin" pitchFamily="2" charset="-78"/>
              </a:rPr>
              <a:t>-سوفیست ها پیش از سقراط پدید آمدند.</a:t>
            </a:r>
            <a:br>
              <a:rPr lang="fa-IR" sz="2800" b="1" dirty="0">
                <a:cs typeface="B Nazanin" pitchFamily="2" charset="-78"/>
              </a:rPr>
            </a:br>
            <a:r>
              <a:rPr lang="fa-IR" sz="2800" b="1" dirty="0">
                <a:cs typeface="B Nazanin" pitchFamily="2" charset="-78"/>
              </a:rPr>
              <a:t>-سوفیست ها“ ادارک انسان“ را مقیاس حقیقت و واقعیت می پنداشتند.</a:t>
            </a:r>
            <a:br>
              <a:rPr lang="fa-IR" sz="2800" b="1" dirty="0">
                <a:cs typeface="B Nazanin" pitchFamily="2" charset="-78"/>
              </a:rPr>
            </a:br>
            <a:r>
              <a:rPr lang="fa-IR" sz="2800" b="1" dirty="0">
                <a:cs typeface="B Nazanin" pitchFamily="2" charset="-78"/>
              </a:rPr>
              <a:t>سوفیست ها برای حقیقت و واقعیت، ارزش و اعتباری غیراز“ادراک آدمی قائل نبودند.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60979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5583" y="1965539"/>
            <a:ext cx="1150083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buNone/>
            </a:pPr>
            <a:endParaRPr lang="fa-IR" sz="2800" b="1" dirty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endParaRPr lang="fa-IR" sz="2800" b="1" dirty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fa-IR" sz="2800" b="1" dirty="0">
                <a:cs typeface="B Nazanin" pitchFamily="2" charset="-78"/>
              </a:rPr>
              <a:t>1-5) چرا سقراط به جای“سوفیست“ خود را ”فیلسوف“ نامید؟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2800" b="1" dirty="0">
                <a:cs typeface="B Nazanin" pitchFamily="2" charset="-78"/>
              </a:rPr>
              <a:t>1)به علت تواضع و فروتنی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2800" b="1" dirty="0">
                <a:cs typeface="B Nazanin" pitchFamily="2" charset="-78"/>
              </a:rPr>
              <a:t>2)برای همردیف نشدن با سوفیست ها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2800" b="1" dirty="0">
                <a:cs typeface="B Nazanin" pitchFamily="2" charset="-78"/>
              </a:rPr>
              <a:t>-ارتقاء مفهوم </a:t>
            </a:r>
            <a:r>
              <a:rPr lang="fa-IR" sz="2800" b="1" dirty="0" smtClean="0">
                <a:cs typeface="B Nazanin" pitchFamily="2" charset="-78"/>
              </a:rPr>
              <a:t>کلمه“فیلسوف “: </a:t>
            </a:r>
            <a:r>
              <a:rPr lang="fa-IR" sz="2800" b="1" dirty="0">
                <a:cs typeface="B Nazanin" pitchFamily="2" charset="-78"/>
              </a:rPr>
              <a:t>پس از سقراط، مفهوم کلمه فیلوسوفوس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2800" b="1" dirty="0">
                <a:cs typeface="B Nazanin" pitchFamily="2" charset="-78"/>
              </a:rPr>
              <a:t>(دوستداردانایی)          ”دانشمند“ ارتقاء یافت و کلمه“فلسفه“ نیز مرادف با دانش شد.</a:t>
            </a:r>
          </a:p>
        </p:txBody>
      </p:sp>
      <p:sp>
        <p:nvSpPr>
          <p:cNvPr id="5" name="Rectangle 4"/>
          <p:cNvSpPr/>
          <p:nvPr/>
        </p:nvSpPr>
        <p:spPr>
          <a:xfrm>
            <a:off x="-478665" y="1190040"/>
            <a:ext cx="1232508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dirty="0">
                <a:cs typeface="B Nazanin" pitchFamily="2" charset="-78"/>
              </a:rPr>
              <a:t/>
            </a:r>
            <a:br>
              <a:rPr lang="fa-IR" sz="2800" dirty="0">
                <a:cs typeface="B Nazanin" pitchFamily="2" charset="-78"/>
              </a:rPr>
            </a:br>
            <a:r>
              <a:rPr lang="fa-IR" sz="2800" dirty="0">
                <a:cs typeface="B Nazanin" pitchFamily="2" charset="-78"/>
              </a:rPr>
              <a:t/>
            </a:r>
            <a:br>
              <a:rPr lang="fa-IR" sz="2800" dirty="0">
                <a:cs typeface="B Nazanin" pitchFamily="2" charset="-78"/>
              </a:rPr>
            </a:br>
            <a:r>
              <a:rPr lang="fa-I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سوفیست ها در استدلالهای خود“مغالطه“ می کردند.</a:t>
            </a:r>
            <a:br>
              <a:rPr lang="fa-I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</a:br>
            <a:r>
              <a:rPr lang="fa-I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-تعریف مغالطه:استدلالی را گویند که در ظاهر درست به نظر می رسد ولی درحقیقت درست نیست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9776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93719"/>
            <a:ext cx="1170689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buNone/>
            </a:pPr>
            <a:r>
              <a:rPr lang="fa-IR" sz="2800" dirty="0">
                <a:cs typeface="B Nazanin" pitchFamily="2" charset="-78"/>
              </a:rPr>
              <a:t>.  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2800" dirty="0" smtClean="0">
                <a:cs typeface="B Nazanin" pitchFamily="2" charset="-78"/>
              </a:rPr>
              <a:t>1-6) مقصود </a:t>
            </a:r>
            <a:r>
              <a:rPr lang="fa-IR" sz="2800" dirty="0">
                <a:cs typeface="B Nazanin" pitchFamily="2" charset="-78"/>
              </a:rPr>
              <a:t>از فلسفه در نزد عامه </a:t>
            </a:r>
            <a:r>
              <a:rPr lang="fa-IR" sz="2800" dirty="0" smtClean="0">
                <a:cs typeface="B Nazanin" pitchFamily="2" charset="-78"/>
              </a:rPr>
              <a:t>مردم</a:t>
            </a:r>
            <a:endParaRPr lang="fa-IR" sz="2800" dirty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fa-IR" sz="2800" dirty="0">
                <a:cs typeface="B Nazanin" pitchFamily="2" charset="-78"/>
              </a:rPr>
              <a:t>-مقصود از فلسفه دربین مردم             چرایی حادثه ها و توضیح و تبیین آنهاست.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2800" dirty="0">
                <a:cs typeface="B Nazanin" pitchFamily="2" charset="-78"/>
              </a:rPr>
              <a:t>-کلمه فلسفه در بین مردم   به معنای   ”تبیین عقلانی“ یک واقعه یا پدیده است.</a:t>
            </a:r>
          </a:p>
          <a:p>
            <a:pPr algn="r" rtl="1">
              <a:lnSpc>
                <a:spcPct val="150000"/>
              </a:lnSpc>
              <a:buNone/>
            </a:pPr>
            <a:endParaRPr lang="fa-IR" sz="2800" dirty="0"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fa-IR" sz="2800" dirty="0">
                <a:cs typeface="B Nazanin" pitchFamily="2" charset="-78"/>
              </a:rPr>
              <a:t>1-7)مفهوم به عنوان یک دانش خاص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2800" dirty="0">
                <a:cs typeface="B Nazanin" pitchFamily="2" charset="-78"/>
              </a:rPr>
              <a:t>-“فلسفه“ به عنوان یک دانش، تفاوت زیادی با ”فلسفه“ به معنای رایج آن در نزد عموم مردم دارد.</a:t>
            </a:r>
          </a:p>
          <a:p>
            <a:pPr algn="r" rtl="1">
              <a:lnSpc>
                <a:spcPct val="150000"/>
              </a:lnSpc>
              <a:buNone/>
            </a:pPr>
            <a:endParaRPr lang="fa-IR" sz="28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19412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5" y="2083203"/>
            <a:ext cx="11134859" cy="4351338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فلسفه به عنوان یک دانش،به شکل خاصی از تکاپوی پایان ناپذیرعقلانی برای دست یافتن        به     ”راز و رمزامور“ است.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1-8)چرا انسان به سوی فلسفه می رود؟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  برای    “زدودن حیرت“ و   برای    ”فهم حقایق امور“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-به قول ارسطو:“ اعجاب و حیرت است که نخستین اندیشمندان و همچنین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b="1" dirty="0" smtClean="0">
                <a:cs typeface="B Nazanin" pitchFamily="2" charset="-78"/>
              </a:rPr>
              <a:t>مردم امروز را به بحث های فلسفی کشانیده است“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71842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528033" y="2502009"/>
            <a:ext cx="12192000" cy="3162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50000"/>
              </a:lnSpc>
              <a:buNone/>
            </a:pPr>
            <a:r>
              <a:rPr lang="fa-IR" sz="2800" b="1" dirty="0">
                <a:cs typeface="B Nazanin" pitchFamily="2" charset="-78"/>
              </a:rPr>
              <a:t>1-9) مبانی و اصول مشترک قوانین علمی و تجربی</a:t>
            </a:r>
          </a:p>
          <a:p>
            <a:pPr algn="r" rtl="1">
              <a:lnSpc>
                <a:spcPct val="250000"/>
              </a:lnSpc>
              <a:buNone/>
            </a:pPr>
            <a:r>
              <a:rPr lang="fa-IR" sz="2800" b="1" dirty="0">
                <a:cs typeface="B Nazanin" pitchFamily="2" charset="-78"/>
              </a:rPr>
              <a:t>-تمام علوم تجربی از قبیل شیمی و فیزیک و زیست شناسی و غیره، قوانین</a:t>
            </a:r>
          </a:p>
          <a:p>
            <a:pPr algn="r" rtl="1">
              <a:lnSpc>
                <a:spcPct val="250000"/>
              </a:lnSpc>
              <a:buNone/>
            </a:pPr>
            <a:r>
              <a:rPr lang="fa-IR" sz="2800" b="1" dirty="0">
                <a:cs typeface="B Nazanin" pitchFamily="2" charset="-78"/>
              </a:rPr>
              <a:t>خاص خود را دارند.</a:t>
            </a:r>
          </a:p>
        </p:txBody>
      </p:sp>
    </p:spTree>
    <p:extLst>
      <p:ext uri="{BB962C8B-B14F-4D97-AF65-F5344CB8AC3E}">
        <p14:creationId xmlns:p14="http://schemas.microsoft.com/office/powerpoint/2010/main" val="49903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885</Words>
  <Application>Microsoft Office PowerPoint</Application>
  <PresentationFormat>Widescreen</PresentationFormat>
  <Paragraphs>86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B Nazanin</vt:lpstr>
      <vt:lpstr>B Titr</vt:lpstr>
      <vt:lpstr>Calibri</vt:lpstr>
      <vt:lpstr>Calibri Light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-هریک از قوانین علمی ، بیان علیت چیزی نسبت به چیز دیگر است(هرقانون علمی، بیان یک رابطه علیت است.) </vt:lpstr>
      <vt:lpstr>PowerPoint Presentation</vt:lpstr>
      <vt:lpstr>4)اصل یکسان عمل کردن طبیعت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82</cp:revision>
  <dcterms:created xsi:type="dcterms:W3CDTF">2015-07-06T05:06:21Z</dcterms:created>
  <dcterms:modified xsi:type="dcterms:W3CDTF">2015-10-03T13:26:58Z</dcterms:modified>
</cp:coreProperties>
</file>