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20"/>
  </p:notesMasterIdLst>
  <p:sldIdLst>
    <p:sldId id="256" r:id="rId2"/>
    <p:sldId id="257" r:id="rId3"/>
    <p:sldId id="258" r:id="rId4"/>
    <p:sldId id="260" r:id="rId5"/>
    <p:sldId id="261" r:id="rId6"/>
    <p:sldId id="262" r:id="rId7"/>
    <p:sldId id="263" r:id="rId8"/>
    <p:sldId id="264" r:id="rId9"/>
    <p:sldId id="265" r:id="rId10"/>
    <p:sldId id="266" r:id="rId11"/>
    <p:sldId id="267" r:id="rId12"/>
    <p:sldId id="285" r:id="rId13"/>
    <p:sldId id="281" r:id="rId14"/>
    <p:sldId id="272" r:id="rId15"/>
    <p:sldId id="286" r:id="rId16"/>
    <p:sldId id="282" r:id="rId17"/>
    <p:sldId id="283" r:id="rId18"/>
    <p:sldId id="284" r:id="rId19"/>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E37A2"/>
    <a:srgbClr val="860000"/>
    <a:srgbClr val="761010"/>
    <a:srgbClr val="553803"/>
    <a:srgbClr val="990033"/>
    <a:srgbClr val="33CC33"/>
    <a:srgbClr val="660066"/>
    <a:srgbClr val="EAEAEA"/>
    <a:srgbClr val="E8BAC5"/>
    <a:srgbClr val="1F3F7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87132" autoAdjust="0"/>
    <p:restoredTop sz="93250" autoAdjust="0"/>
  </p:normalViewPr>
  <p:slideViewPr>
    <p:cSldViewPr>
      <p:cViewPr>
        <p:scale>
          <a:sx n="62" d="100"/>
          <a:sy n="62" d="100"/>
        </p:scale>
        <p:origin x="-804" y="-318"/>
      </p:cViewPr>
      <p:guideLst>
        <p:guide orient="horz" pos="2160"/>
        <p:guide pos="2880"/>
      </p:guideLst>
    </p:cSldViewPr>
  </p:slideViewPr>
  <p:outlineViewPr>
    <p:cViewPr>
      <p:scale>
        <a:sx n="33" d="100"/>
        <a:sy n="33" d="100"/>
      </p:scale>
      <p:origin x="0" y="168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646"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5FA066-095B-4736-8BD9-655A1A627A4B}" type="doc">
      <dgm:prSet loTypeId="urn:microsoft.com/office/officeart/2005/8/layout/target3" loCatId="relationship" qsTypeId="urn:microsoft.com/office/officeart/2005/8/quickstyle/3d1" qsCatId="3D" csTypeId="urn:microsoft.com/office/officeart/2005/8/colors/accent1_2" csCatId="accent1" phldr="1"/>
      <dgm:spPr/>
      <dgm:t>
        <a:bodyPr/>
        <a:lstStyle/>
        <a:p>
          <a:endParaRPr lang="en-US"/>
        </a:p>
      </dgm:t>
    </dgm:pt>
    <dgm:pt modelId="{87E51E67-EE2B-49D7-B5D2-04C836B95124}">
      <dgm:prSet custT="1"/>
      <dgm:spPr/>
      <dgm:t>
        <a:bodyPr/>
        <a:lstStyle/>
        <a:p>
          <a:pPr algn="r" rtl="1"/>
          <a:endParaRPr lang="en-US" sz="2200" dirty="0">
            <a:cs typeface="B Zar" pitchFamily="2" charset="-78"/>
          </a:endParaRPr>
        </a:p>
      </dgm:t>
    </dgm:pt>
    <dgm:pt modelId="{AAED873A-F7CC-4C7E-BAA5-FD0E661CF391}" type="parTrans" cxnId="{79F9A2D3-3390-4E22-8299-F4955B085493}">
      <dgm:prSet/>
      <dgm:spPr/>
      <dgm:t>
        <a:bodyPr/>
        <a:lstStyle/>
        <a:p>
          <a:pPr algn="r"/>
          <a:endParaRPr lang="en-US"/>
        </a:p>
      </dgm:t>
    </dgm:pt>
    <dgm:pt modelId="{FA61F5FE-8722-427D-A4FF-ACD4E9B55F36}" type="sibTrans" cxnId="{79F9A2D3-3390-4E22-8299-F4955B085493}">
      <dgm:prSet/>
      <dgm:spPr/>
      <dgm:t>
        <a:bodyPr/>
        <a:lstStyle/>
        <a:p>
          <a:pPr algn="r"/>
          <a:endParaRPr lang="en-US"/>
        </a:p>
      </dgm:t>
    </dgm:pt>
    <dgm:pt modelId="{19DAC247-156D-442F-A69B-3F6DEB81E591}" type="pres">
      <dgm:prSet presAssocID="{7D5FA066-095B-4736-8BD9-655A1A627A4B}" presName="Name0" presStyleCnt="0">
        <dgm:presLayoutVars>
          <dgm:chMax val="7"/>
          <dgm:dir val="rev"/>
          <dgm:animLvl val="lvl"/>
          <dgm:resizeHandles val="exact"/>
        </dgm:presLayoutVars>
      </dgm:prSet>
      <dgm:spPr/>
      <dgm:t>
        <a:bodyPr/>
        <a:lstStyle/>
        <a:p>
          <a:endParaRPr lang="en-US"/>
        </a:p>
      </dgm:t>
    </dgm:pt>
    <dgm:pt modelId="{A675300B-3F16-4C51-9760-DA6D4F6E0667}" type="pres">
      <dgm:prSet presAssocID="{87E51E67-EE2B-49D7-B5D2-04C836B95124}" presName="circle1" presStyleLbl="node1" presStyleIdx="0" presStyleCnt="1" custLinFactNeighborX="4128"/>
      <dgm:spPr/>
    </dgm:pt>
    <dgm:pt modelId="{F97CCE68-B597-4465-A52B-99F5734C5546}" type="pres">
      <dgm:prSet presAssocID="{87E51E67-EE2B-49D7-B5D2-04C836B95124}" presName="space" presStyleCnt="0"/>
      <dgm:spPr/>
    </dgm:pt>
    <dgm:pt modelId="{A9887CBD-A1C6-4332-8EF9-EFC7E33C60CE}" type="pres">
      <dgm:prSet presAssocID="{87E51E67-EE2B-49D7-B5D2-04C836B95124}" presName="rect1" presStyleLbl="alignAcc1" presStyleIdx="0" presStyleCnt="1" custScaleX="103230" custLinFactNeighborX="807"/>
      <dgm:spPr/>
      <dgm:t>
        <a:bodyPr/>
        <a:lstStyle/>
        <a:p>
          <a:endParaRPr lang="en-US"/>
        </a:p>
      </dgm:t>
    </dgm:pt>
    <dgm:pt modelId="{4932F648-1D9F-4C53-8861-62FCB264DFDA}" type="pres">
      <dgm:prSet presAssocID="{87E51E67-EE2B-49D7-B5D2-04C836B95124}" presName="rect1ParTxNoCh" presStyleLbl="alignAcc1" presStyleIdx="0" presStyleCnt="1">
        <dgm:presLayoutVars>
          <dgm:chMax val="1"/>
          <dgm:bulletEnabled val="1"/>
        </dgm:presLayoutVars>
      </dgm:prSet>
      <dgm:spPr/>
      <dgm:t>
        <a:bodyPr/>
        <a:lstStyle/>
        <a:p>
          <a:endParaRPr lang="en-US"/>
        </a:p>
      </dgm:t>
    </dgm:pt>
  </dgm:ptLst>
  <dgm:cxnLst>
    <dgm:cxn modelId="{AC9C94E5-3FFD-4FEF-BF49-7DD79D0C76C6}" type="presOf" srcId="{7D5FA066-095B-4736-8BD9-655A1A627A4B}" destId="{19DAC247-156D-442F-A69B-3F6DEB81E591}" srcOrd="0" destOrd="0" presId="urn:microsoft.com/office/officeart/2005/8/layout/target3"/>
    <dgm:cxn modelId="{7343C47E-1310-470C-87EE-503A238FD9E9}" type="presOf" srcId="{87E51E67-EE2B-49D7-B5D2-04C836B95124}" destId="{4932F648-1D9F-4C53-8861-62FCB264DFDA}" srcOrd="1" destOrd="0" presId="urn:microsoft.com/office/officeart/2005/8/layout/target3"/>
    <dgm:cxn modelId="{E0A24A9B-807C-4D2F-B85C-1A93241FCA3E}" type="presOf" srcId="{87E51E67-EE2B-49D7-B5D2-04C836B95124}" destId="{A9887CBD-A1C6-4332-8EF9-EFC7E33C60CE}" srcOrd="0" destOrd="0" presId="urn:microsoft.com/office/officeart/2005/8/layout/target3"/>
    <dgm:cxn modelId="{79F9A2D3-3390-4E22-8299-F4955B085493}" srcId="{7D5FA066-095B-4736-8BD9-655A1A627A4B}" destId="{87E51E67-EE2B-49D7-B5D2-04C836B95124}" srcOrd="0" destOrd="0" parTransId="{AAED873A-F7CC-4C7E-BAA5-FD0E661CF391}" sibTransId="{FA61F5FE-8722-427D-A4FF-ACD4E9B55F36}"/>
    <dgm:cxn modelId="{4ED3A916-667C-42FA-99C7-C766172A570A}" type="presParOf" srcId="{19DAC247-156D-442F-A69B-3F6DEB81E591}" destId="{A675300B-3F16-4C51-9760-DA6D4F6E0667}" srcOrd="0" destOrd="0" presId="urn:microsoft.com/office/officeart/2005/8/layout/target3"/>
    <dgm:cxn modelId="{889A2B3B-DC17-4ED9-8902-23BB565BF0C4}" type="presParOf" srcId="{19DAC247-156D-442F-A69B-3F6DEB81E591}" destId="{F97CCE68-B597-4465-A52B-99F5734C5546}" srcOrd="1" destOrd="0" presId="urn:microsoft.com/office/officeart/2005/8/layout/target3"/>
    <dgm:cxn modelId="{BBC634DE-CAC4-4A9E-BD47-CE94C5B239B0}" type="presParOf" srcId="{19DAC247-156D-442F-A69B-3F6DEB81E591}" destId="{A9887CBD-A1C6-4332-8EF9-EFC7E33C60CE}" srcOrd="2" destOrd="0" presId="urn:microsoft.com/office/officeart/2005/8/layout/target3"/>
    <dgm:cxn modelId="{A571A7B0-2D4B-4823-9A2C-A08F29818ACB}" type="presParOf" srcId="{19DAC247-156D-442F-A69B-3F6DEB81E591}" destId="{4932F648-1D9F-4C53-8861-62FCB264DFDA}" srcOrd="3"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AD1F3AA-C36B-4A18-A7A5-39B4EA7ABE00}" type="doc">
      <dgm:prSet loTypeId="urn:microsoft.com/office/officeart/2005/8/layout/list1" loCatId="list" qsTypeId="urn:microsoft.com/office/officeart/2009/2/quickstyle/3d8" qsCatId="3D" csTypeId="urn:microsoft.com/office/officeart/2005/8/colors/accent1_2" csCatId="accent1" phldr="1"/>
      <dgm:spPr/>
      <dgm:t>
        <a:bodyPr/>
        <a:lstStyle/>
        <a:p>
          <a:endParaRPr lang="en-US"/>
        </a:p>
      </dgm:t>
    </dgm:pt>
    <dgm:pt modelId="{5E6FBC3E-69D8-4DA5-8FC2-FCA83053FD3C}">
      <dgm:prSet phldrT="[Text]" custT="1"/>
      <dgm:spPr>
        <a:solidFill>
          <a:schemeClr val="accent6">
            <a:lumMod val="75000"/>
          </a:schemeClr>
        </a:solidFill>
      </dgm:spPr>
      <dgm:t>
        <a:bodyPr/>
        <a:lstStyle/>
        <a:p>
          <a:pPr algn="ctr" rtl="1"/>
          <a:r>
            <a:rPr lang="fa-IR" sz="2800" b="1" dirty="0" smtClean="0">
              <a:cs typeface="B Zar" pitchFamily="2" charset="-78"/>
            </a:rPr>
            <a:t>1. روزه دار عمداً قی کند.</a:t>
          </a:r>
          <a:endParaRPr lang="en-US" sz="2800" b="1" dirty="0" smtClean="0">
            <a:solidFill>
              <a:schemeClr val="bg2">
                <a:lumMod val="10000"/>
              </a:schemeClr>
            </a:solidFill>
            <a:cs typeface="B Zar" pitchFamily="2" charset="-78"/>
          </a:endParaRPr>
        </a:p>
      </dgm:t>
    </dgm:pt>
    <dgm:pt modelId="{159251EE-1DFD-4E7A-8560-07216F398483}" type="parTrans" cxnId="{E421A0F0-BAEE-477D-A656-24D05698A618}">
      <dgm:prSet/>
      <dgm:spPr/>
      <dgm:t>
        <a:bodyPr/>
        <a:lstStyle/>
        <a:p>
          <a:endParaRPr lang="en-US"/>
        </a:p>
      </dgm:t>
    </dgm:pt>
    <dgm:pt modelId="{AF780772-C35D-47F7-9F1C-9626CF3A74A6}" type="sibTrans" cxnId="{E421A0F0-BAEE-477D-A656-24D05698A618}">
      <dgm:prSet/>
      <dgm:spPr/>
      <dgm:t>
        <a:bodyPr/>
        <a:lstStyle/>
        <a:p>
          <a:endParaRPr lang="en-US"/>
        </a:p>
      </dgm:t>
    </dgm:pt>
    <dgm:pt modelId="{15642794-10F7-42DE-A7A7-37002A8F4C8C}">
      <dgm:prSet custT="1"/>
      <dgm:spPr>
        <a:solidFill>
          <a:schemeClr val="accent6">
            <a:lumMod val="75000"/>
          </a:schemeClr>
        </a:solidFill>
      </dgm:spPr>
      <dgm:t>
        <a:bodyPr/>
        <a:lstStyle/>
        <a:p>
          <a:pPr algn="just" rtl="1"/>
          <a:r>
            <a:rPr lang="fa-IR" sz="2400" b="1" dirty="0" smtClean="0">
              <a:cs typeface="B Zar" pitchFamily="2" charset="-78"/>
            </a:rPr>
            <a:t>2. در ماه رمضان غسل جنابت را فراموش کند و با حال جنابت، یک یا چند روز روزه بگیرد.</a:t>
          </a:r>
          <a:endParaRPr lang="en-US" sz="2400" b="1" dirty="0" smtClean="0">
            <a:solidFill>
              <a:schemeClr val="bg2">
                <a:lumMod val="10000"/>
              </a:schemeClr>
            </a:solidFill>
            <a:cs typeface="B Zar" pitchFamily="2" charset="-78"/>
          </a:endParaRPr>
        </a:p>
      </dgm:t>
    </dgm:pt>
    <dgm:pt modelId="{B304EBB9-B171-4BC5-BA4D-30934470BE2F}" type="parTrans" cxnId="{1CD0DE23-73D8-4A79-AA78-895DB409F59C}">
      <dgm:prSet/>
      <dgm:spPr/>
      <dgm:t>
        <a:bodyPr/>
        <a:lstStyle/>
        <a:p>
          <a:endParaRPr lang="en-US"/>
        </a:p>
      </dgm:t>
    </dgm:pt>
    <dgm:pt modelId="{9420260C-AC29-4573-896B-226E396EC903}" type="sibTrans" cxnId="{1CD0DE23-73D8-4A79-AA78-895DB409F59C}">
      <dgm:prSet/>
      <dgm:spPr/>
      <dgm:t>
        <a:bodyPr/>
        <a:lstStyle/>
        <a:p>
          <a:endParaRPr lang="en-US"/>
        </a:p>
      </dgm:t>
    </dgm:pt>
    <dgm:pt modelId="{EAE8FDF3-4006-488F-B0D4-82A301347CF8}">
      <dgm:prSet custT="1"/>
      <dgm:spPr>
        <a:solidFill>
          <a:schemeClr val="accent6">
            <a:lumMod val="75000"/>
          </a:schemeClr>
        </a:solidFill>
      </dgm:spPr>
      <dgm:t>
        <a:bodyPr/>
        <a:lstStyle/>
        <a:p>
          <a:pPr algn="just" rtl="1"/>
          <a:r>
            <a:rPr lang="fa-IR" sz="2000" b="1" dirty="0" smtClean="0">
              <a:cs typeface="B Zar" pitchFamily="2" charset="-78"/>
            </a:rPr>
            <a:t>3. در ماه رمضان، بدون این که تحقیق کند صبح شده یا نه؟ کار یکند که روزه را باطل می‌کند؛ مثلاً آب بخورد و بعداً معلوم شود صبح بوده است.</a:t>
          </a:r>
          <a:endParaRPr lang="en-US" sz="2000" b="1" dirty="0" smtClean="0">
            <a:solidFill>
              <a:schemeClr val="bg2">
                <a:lumMod val="10000"/>
              </a:schemeClr>
            </a:solidFill>
            <a:cs typeface="B Zar" pitchFamily="2" charset="-78"/>
          </a:endParaRPr>
        </a:p>
      </dgm:t>
    </dgm:pt>
    <dgm:pt modelId="{7198BC70-C1CA-4839-8A5B-6EBF0E4A037A}" type="parTrans" cxnId="{92568B22-256E-4A07-8283-0430AB56AE1F}">
      <dgm:prSet/>
      <dgm:spPr/>
      <dgm:t>
        <a:bodyPr/>
        <a:lstStyle/>
        <a:p>
          <a:endParaRPr lang="en-US"/>
        </a:p>
      </dgm:t>
    </dgm:pt>
    <dgm:pt modelId="{015356BD-9998-44C3-9B2D-475EFD20A2C7}" type="sibTrans" cxnId="{92568B22-256E-4A07-8283-0430AB56AE1F}">
      <dgm:prSet/>
      <dgm:spPr/>
      <dgm:t>
        <a:bodyPr/>
        <a:lstStyle/>
        <a:p>
          <a:endParaRPr lang="en-US"/>
        </a:p>
      </dgm:t>
    </dgm:pt>
    <dgm:pt modelId="{B50BA0AA-C6B9-48B0-A533-0AEE7FC0AFB6}">
      <dgm:prSet custT="1"/>
      <dgm:spPr>
        <a:solidFill>
          <a:schemeClr val="accent6">
            <a:lumMod val="75000"/>
          </a:schemeClr>
        </a:solidFill>
      </dgm:spPr>
      <dgm:t>
        <a:bodyPr/>
        <a:lstStyle/>
        <a:p>
          <a:pPr algn="just" rtl="1"/>
          <a:r>
            <a:rPr lang="fa-IR" sz="2000" b="1" dirty="0" smtClean="0">
              <a:cs typeface="B Zar" pitchFamily="2" charset="-78"/>
            </a:rPr>
            <a:t>4. کسی بگوید: صبح نشده و روزه‌دار با اعتماد به گفتة او، کاری کند که روزه را باطل می‌کند، و بعداً معلوم شود صبح بوده است.</a:t>
          </a:r>
          <a:endParaRPr lang="en-US" sz="2000" b="1" dirty="0" smtClean="0">
            <a:solidFill>
              <a:schemeClr val="bg2">
                <a:lumMod val="10000"/>
              </a:schemeClr>
            </a:solidFill>
            <a:cs typeface="B Zar" pitchFamily="2" charset="-78"/>
          </a:endParaRPr>
        </a:p>
      </dgm:t>
    </dgm:pt>
    <dgm:pt modelId="{58BFA7EA-30DE-4EAC-B67A-0AF08679455A}" type="parTrans" cxnId="{D1C31809-E086-4825-BDC4-F46BC54FCF59}">
      <dgm:prSet/>
      <dgm:spPr/>
      <dgm:t>
        <a:bodyPr/>
        <a:lstStyle/>
        <a:p>
          <a:endParaRPr lang="en-US"/>
        </a:p>
      </dgm:t>
    </dgm:pt>
    <dgm:pt modelId="{491D621F-6BFB-46A2-88D5-7D16EBD4909C}" type="sibTrans" cxnId="{D1C31809-E086-4825-BDC4-F46BC54FCF59}">
      <dgm:prSet/>
      <dgm:spPr/>
      <dgm:t>
        <a:bodyPr/>
        <a:lstStyle/>
        <a:p>
          <a:endParaRPr lang="en-US"/>
        </a:p>
      </dgm:t>
    </dgm:pt>
    <dgm:pt modelId="{AA07237E-9451-4C0A-A11E-451741BC3C93}" type="pres">
      <dgm:prSet presAssocID="{BAD1F3AA-C36B-4A18-A7A5-39B4EA7ABE00}" presName="linear" presStyleCnt="0">
        <dgm:presLayoutVars>
          <dgm:dir/>
          <dgm:animLvl val="lvl"/>
          <dgm:resizeHandles val="exact"/>
        </dgm:presLayoutVars>
      </dgm:prSet>
      <dgm:spPr/>
      <dgm:t>
        <a:bodyPr/>
        <a:lstStyle/>
        <a:p>
          <a:endParaRPr lang="en-US"/>
        </a:p>
      </dgm:t>
    </dgm:pt>
    <dgm:pt modelId="{F5D7E193-BE41-419D-9B05-41FACC5BFFC3}" type="pres">
      <dgm:prSet presAssocID="{5E6FBC3E-69D8-4DA5-8FC2-FCA83053FD3C}" presName="parentLin" presStyleCnt="0"/>
      <dgm:spPr/>
      <dgm:t>
        <a:bodyPr/>
        <a:lstStyle/>
        <a:p>
          <a:endParaRPr lang="en-US"/>
        </a:p>
      </dgm:t>
    </dgm:pt>
    <dgm:pt modelId="{4EC74440-3664-46BA-BB46-F9AAFBC0B756}" type="pres">
      <dgm:prSet presAssocID="{5E6FBC3E-69D8-4DA5-8FC2-FCA83053FD3C}" presName="parentLeftMargin" presStyleLbl="node1" presStyleIdx="0" presStyleCnt="4"/>
      <dgm:spPr/>
      <dgm:t>
        <a:bodyPr/>
        <a:lstStyle/>
        <a:p>
          <a:endParaRPr lang="en-US"/>
        </a:p>
      </dgm:t>
    </dgm:pt>
    <dgm:pt modelId="{09A25025-8EA9-4E77-AA2C-37751BF9F010}" type="pres">
      <dgm:prSet presAssocID="{5E6FBC3E-69D8-4DA5-8FC2-FCA83053FD3C}" presName="parentText" presStyleLbl="node1" presStyleIdx="0" presStyleCnt="4" custScaleY="61951" custLinFactNeighborX="7645" custLinFactNeighborY="35">
        <dgm:presLayoutVars>
          <dgm:chMax val="0"/>
          <dgm:bulletEnabled val="1"/>
        </dgm:presLayoutVars>
      </dgm:prSet>
      <dgm:spPr/>
      <dgm:t>
        <a:bodyPr/>
        <a:lstStyle/>
        <a:p>
          <a:endParaRPr lang="en-US"/>
        </a:p>
      </dgm:t>
    </dgm:pt>
    <dgm:pt modelId="{FFAB0045-3A64-49A9-88F6-4766FF8A2181}" type="pres">
      <dgm:prSet presAssocID="{5E6FBC3E-69D8-4DA5-8FC2-FCA83053FD3C}" presName="negativeSpace" presStyleCnt="0"/>
      <dgm:spPr/>
      <dgm:t>
        <a:bodyPr/>
        <a:lstStyle/>
        <a:p>
          <a:endParaRPr lang="en-US"/>
        </a:p>
      </dgm:t>
    </dgm:pt>
    <dgm:pt modelId="{5DA1825C-0C56-420C-A681-32CF0E457221}" type="pres">
      <dgm:prSet presAssocID="{5E6FBC3E-69D8-4DA5-8FC2-FCA83053FD3C}" presName="childText" presStyleLbl="conFgAcc1" presStyleIdx="0" presStyleCnt="4" custScaleY="72571">
        <dgm:presLayoutVars>
          <dgm:bulletEnabled val="1"/>
        </dgm:presLayoutVars>
      </dgm:prSet>
      <dgm:spPr>
        <a:solidFill>
          <a:schemeClr val="bg1">
            <a:alpha val="90000"/>
          </a:schemeClr>
        </a:solidFill>
        <a:ln>
          <a:solidFill>
            <a:schemeClr val="bg2"/>
          </a:solidFill>
        </a:ln>
      </dgm:spPr>
      <dgm:t>
        <a:bodyPr/>
        <a:lstStyle/>
        <a:p>
          <a:endParaRPr lang="en-US"/>
        </a:p>
      </dgm:t>
    </dgm:pt>
    <dgm:pt modelId="{0B16E204-E468-43E2-8CA0-FC1038402029}" type="pres">
      <dgm:prSet presAssocID="{AF780772-C35D-47F7-9F1C-9626CF3A74A6}" presName="spaceBetweenRectangles" presStyleCnt="0"/>
      <dgm:spPr/>
      <dgm:t>
        <a:bodyPr/>
        <a:lstStyle/>
        <a:p>
          <a:endParaRPr lang="en-US"/>
        </a:p>
      </dgm:t>
    </dgm:pt>
    <dgm:pt modelId="{28CB29BF-B181-4432-866E-F2251E41B23A}" type="pres">
      <dgm:prSet presAssocID="{15642794-10F7-42DE-A7A7-37002A8F4C8C}" presName="parentLin" presStyleCnt="0"/>
      <dgm:spPr/>
    </dgm:pt>
    <dgm:pt modelId="{EBA3D6E8-99A5-41BC-8FFC-0CA78361E068}" type="pres">
      <dgm:prSet presAssocID="{15642794-10F7-42DE-A7A7-37002A8F4C8C}" presName="parentLeftMargin" presStyleLbl="node1" presStyleIdx="0" presStyleCnt="4"/>
      <dgm:spPr/>
      <dgm:t>
        <a:bodyPr/>
        <a:lstStyle/>
        <a:p>
          <a:endParaRPr lang="en-US"/>
        </a:p>
      </dgm:t>
    </dgm:pt>
    <dgm:pt modelId="{B1BFD906-733C-44E2-8E8F-234023CE51AD}" type="pres">
      <dgm:prSet presAssocID="{15642794-10F7-42DE-A7A7-37002A8F4C8C}" presName="parentText" presStyleLbl="node1" presStyleIdx="1" presStyleCnt="4" custScaleY="61951">
        <dgm:presLayoutVars>
          <dgm:chMax val="0"/>
          <dgm:bulletEnabled val="1"/>
        </dgm:presLayoutVars>
      </dgm:prSet>
      <dgm:spPr/>
      <dgm:t>
        <a:bodyPr/>
        <a:lstStyle/>
        <a:p>
          <a:endParaRPr lang="en-US"/>
        </a:p>
      </dgm:t>
    </dgm:pt>
    <dgm:pt modelId="{824CD7E5-69CF-47C6-937C-94B8223FD85C}" type="pres">
      <dgm:prSet presAssocID="{15642794-10F7-42DE-A7A7-37002A8F4C8C}" presName="negativeSpace" presStyleCnt="0"/>
      <dgm:spPr/>
    </dgm:pt>
    <dgm:pt modelId="{CFD9E015-5252-4D8B-8880-F621BD25F09E}" type="pres">
      <dgm:prSet presAssocID="{15642794-10F7-42DE-A7A7-37002A8F4C8C}" presName="childText" presStyleLbl="conFgAcc1" presStyleIdx="1" presStyleCnt="4" custScaleY="72571">
        <dgm:presLayoutVars>
          <dgm:bulletEnabled val="1"/>
        </dgm:presLayoutVars>
      </dgm:prSet>
      <dgm:spPr/>
    </dgm:pt>
    <dgm:pt modelId="{4285B3E0-C855-4FD9-8EDA-B868220BD9F8}" type="pres">
      <dgm:prSet presAssocID="{9420260C-AC29-4573-896B-226E396EC903}" presName="spaceBetweenRectangles" presStyleCnt="0"/>
      <dgm:spPr/>
    </dgm:pt>
    <dgm:pt modelId="{3A112280-26E6-44AE-8F32-A241A7D59D84}" type="pres">
      <dgm:prSet presAssocID="{EAE8FDF3-4006-488F-B0D4-82A301347CF8}" presName="parentLin" presStyleCnt="0"/>
      <dgm:spPr/>
    </dgm:pt>
    <dgm:pt modelId="{0C5825E2-03E0-46B9-B775-680BC96BD19F}" type="pres">
      <dgm:prSet presAssocID="{EAE8FDF3-4006-488F-B0D4-82A301347CF8}" presName="parentLeftMargin" presStyleLbl="node1" presStyleIdx="1" presStyleCnt="4"/>
      <dgm:spPr/>
      <dgm:t>
        <a:bodyPr/>
        <a:lstStyle/>
        <a:p>
          <a:endParaRPr lang="en-US"/>
        </a:p>
      </dgm:t>
    </dgm:pt>
    <dgm:pt modelId="{98F82E67-05DB-4B67-9E62-2761F6244DDB}" type="pres">
      <dgm:prSet presAssocID="{EAE8FDF3-4006-488F-B0D4-82A301347CF8}" presName="parentText" presStyleLbl="node1" presStyleIdx="2" presStyleCnt="4" custScaleY="61951">
        <dgm:presLayoutVars>
          <dgm:chMax val="0"/>
          <dgm:bulletEnabled val="1"/>
        </dgm:presLayoutVars>
      </dgm:prSet>
      <dgm:spPr/>
      <dgm:t>
        <a:bodyPr/>
        <a:lstStyle/>
        <a:p>
          <a:endParaRPr lang="en-US"/>
        </a:p>
      </dgm:t>
    </dgm:pt>
    <dgm:pt modelId="{B51006A0-7D15-44A9-B69A-B01D1CE50361}" type="pres">
      <dgm:prSet presAssocID="{EAE8FDF3-4006-488F-B0D4-82A301347CF8}" presName="negativeSpace" presStyleCnt="0"/>
      <dgm:spPr/>
    </dgm:pt>
    <dgm:pt modelId="{2C05FDA9-8620-4393-B0C1-4E436B1B111B}" type="pres">
      <dgm:prSet presAssocID="{EAE8FDF3-4006-488F-B0D4-82A301347CF8}" presName="childText" presStyleLbl="conFgAcc1" presStyleIdx="2" presStyleCnt="4" custScaleY="71966">
        <dgm:presLayoutVars>
          <dgm:bulletEnabled val="1"/>
        </dgm:presLayoutVars>
      </dgm:prSet>
      <dgm:spPr/>
    </dgm:pt>
    <dgm:pt modelId="{5BC7A670-FC7F-4472-85FE-C87DF774E337}" type="pres">
      <dgm:prSet presAssocID="{015356BD-9998-44C3-9B2D-475EFD20A2C7}" presName="spaceBetweenRectangles" presStyleCnt="0"/>
      <dgm:spPr/>
    </dgm:pt>
    <dgm:pt modelId="{2BDB8BCD-9EC2-4B2F-9A86-64C1278AE92C}" type="pres">
      <dgm:prSet presAssocID="{B50BA0AA-C6B9-48B0-A533-0AEE7FC0AFB6}" presName="parentLin" presStyleCnt="0"/>
      <dgm:spPr/>
    </dgm:pt>
    <dgm:pt modelId="{A1CCEBF8-E104-492F-AA58-C11941EB2670}" type="pres">
      <dgm:prSet presAssocID="{B50BA0AA-C6B9-48B0-A533-0AEE7FC0AFB6}" presName="parentLeftMargin" presStyleLbl="node1" presStyleIdx="2" presStyleCnt="4"/>
      <dgm:spPr/>
      <dgm:t>
        <a:bodyPr/>
        <a:lstStyle/>
        <a:p>
          <a:endParaRPr lang="en-US"/>
        </a:p>
      </dgm:t>
    </dgm:pt>
    <dgm:pt modelId="{2D9D2325-B194-43AD-A7BA-F9BD98143291}" type="pres">
      <dgm:prSet presAssocID="{B50BA0AA-C6B9-48B0-A533-0AEE7FC0AFB6}" presName="parentText" presStyleLbl="node1" presStyleIdx="3" presStyleCnt="4" custScaleY="71482" custLinFactNeighborX="13761" custLinFactNeighborY="-99">
        <dgm:presLayoutVars>
          <dgm:chMax val="0"/>
          <dgm:bulletEnabled val="1"/>
        </dgm:presLayoutVars>
      </dgm:prSet>
      <dgm:spPr/>
      <dgm:t>
        <a:bodyPr/>
        <a:lstStyle/>
        <a:p>
          <a:endParaRPr lang="en-US"/>
        </a:p>
      </dgm:t>
    </dgm:pt>
    <dgm:pt modelId="{BFFA6C6F-B3BA-4692-8202-C476E3406673}" type="pres">
      <dgm:prSet presAssocID="{B50BA0AA-C6B9-48B0-A533-0AEE7FC0AFB6}" presName="negativeSpace" presStyleCnt="0"/>
      <dgm:spPr/>
    </dgm:pt>
    <dgm:pt modelId="{8E3E30C4-09DB-46CD-840A-196880CD31CC}" type="pres">
      <dgm:prSet presAssocID="{B50BA0AA-C6B9-48B0-A533-0AEE7FC0AFB6}" presName="childText" presStyleLbl="conFgAcc1" presStyleIdx="3" presStyleCnt="4" custScaleY="71692">
        <dgm:presLayoutVars>
          <dgm:bulletEnabled val="1"/>
        </dgm:presLayoutVars>
      </dgm:prSet>
      <dgm:spPr/>
    </dgm:pt>
  </dgm:ptLst>
  <dgm:cxnLst>
    <dgm:cxn modelId="{C8E74573-6FA6-436F-AC1B-EF1B5D95CEAA}" type="presOf" srcId="{15642794-10F7-42DE-A7A7-37002A8F4C8C}" destId="{EBA3D6E8-99A5-41BC-8FFC-0CA78361E068}" srcOrd="0" destOrd="0" presId="urn:microsoft.com/office/officeart/2005/8/layout/list1"/>
    <dgm:cxn modelId="{609C203C-7E92-4356-A693-DF8192F94D51}" type="presOf" srcId="{EAE8FDF3-4006-488F-B0D4-82A301347CF8}" destId="{98F82E67-05DB-4B67-9E62-2761F6244DDB}" srcOrd="1" destOrd="0" presId="urn:microsoft.com/office/officeart/2005/8/layout/list1"/>
    <dgm:cxn modelId="{D1C31809-E086-4825-BDC4-F46BC54FCF59}" srcId="{BAD1F3AA-C36B-4A18-A7A5-39B4EA7ABE00}" destId="{B50BA0AA-C6B9-48B0-A533-0AEE7FC0AFB6}" srcOrd="3" destOrd="0" parTransId="{58BFA7EA-30DE-4EAC-B67A-0AF08679455A}" sibTransId="{491D621F-6BFB-46A2-88D5-7D16EBD4909C}"/>
    <dgm:cxn modelId="{1CD0DE23-73D8-4A79-AA78-895DB409F59C}" srcId="{BAD1F3AA-C36B-4A18-A7A5-39B4EA7ABE00}" destId="{15642794-10F7-42DE-A7A7-37002A8F4C8C}" srcOrd="1" destOrd="0" parTransId="{B304EBB9-B171-4BC5-BA4D-30934470BE2F}" sibTransId="{9420260C-AC29-4573-896B-226E396EC903}"/>
    <dgm:cxn modelId="{E421A0F0-BAEE-477D-A656-24D05698A618}" srcId="{BAD1F3AA-C36B-4A18-A7A5-39B4EA7ABE00}" destId="{5E6FBC3E-69D8-4DA5-8FC2-FCA83053FD3C}" srcOrd="0" destOrd="0" parTransId="{159251EE-1DFD-4E7A-8560-07216F398483}" sibTransId="{AF780772-C35D-47F7-9F1C-9626CF3A74A6}"/>
    <dgm:cxn modelId="{D79E7CF1-AEAE-4B56-8499-44E8C9B2F0F4}" type="presOf" srcId="{BAD1F3AA-C36B-4A18-A7A5-39B4EA7ABE00}" destId="{AA07237E-9451-4C0A-A11E-451741BC3C93}" srcOrd="0" destOrd="0" presId="urn:microsoft.com/office/officeart/2005/8/layout/list1"/>
    <dgm:cxn modelId="{21278AEC-7588-447C-9534-3921C1B48FEA}" type="presOf" srcId="{B50BA0AA-C6B9-48B0-A533-0AEE7FC0AFB6}" destId="{2D9D2325-B194-43AD-A7BA-F9BD98143291}" srcOrd="1" destOrd="0" presId="urn:microsoft.com/office/officeart/2005/8/layout/list1"/>
    <dgm:cxn modelId="{92568B22-256E-4A07-8283-0430AB56AE1F}" srcId="{BAD1F3AA-C36B-4A18-A7A5-39B4EA7ABE00}" destId="{EAE8FDF3-4006-488F-B0D4-82A301347CF8}" srcOrd="2" destOrd="0" parTransId="{7198BC70-C1CA-4839-8A5B-6EBF0E4A037A}" sibTransId="{015356BD-9998-44C3-9B2D-475EFD20A2C7}"/>
    <dgm:cxn modelId="{895D0B15-955B-42EB-8A11-FCA2F96A7B85}" type="presOf" srcId="{B50BA0AA-C6B9-48B0-A533-0AEE7FC0AFB6}" destId="{A1CCEBF8-E104-492F-AA58-C11941EB2670}" srcOrd="0" destOrd="0" presId="urn:microsoft.com/office/officeart/2005/8/layout/list1"/>
    <dgm:cxn modelId="{D94EA2FD-42FB-4591-9E41-703253CB219E}" type="presOf" srcId="{5E6FBC3E-69D8-4DA5-8FC2-FCA83053FD3C}" destId="{09A25025-8EA9-4E77-AA2C-37751BF9F010}" srcOrd="1" destOrd="0" presId="urn:microsoft.com/office/officeart/2005/8/layout/list1"/>
    <dgm:cxn modelId="{49FC6B62-6E38-4A3D-9CC9-904CA59150B8}" type="presOf" srcId="{5E6FBC3E-69D8-4DA5-8FC2-FCA83053FD3C}" destId="{4EC74440-3664-46BA-BB46-F9AAFBC0B756}" srcOrd="0" destOrd="0" presId="urn:microsoft.com/office/officeart/2005/8/layout/list1"/>
    <dgm:cxn modelId="{0F0D4B21-1ACB-4174-A4C6-5B1D86F26001}" type="presOf" srcId="{EAE8FDF3-4006-488F-B0D4-82A301347CF8}" destId="{0C5825E2-03E0-46B9-B775-680BC96BD19F}" srcOrd="0" destOrd="0" presId="urn:microsoft.com/office/officeart/2005/8/layout/list1"/>
    <dgm:cxn modelId="{5D3F8E82-FA69-41E2-8C11-071DACE1C7F9}" type="presOf" srcId="{15642794-10F7-42DE-A7A7-37002A8F4C8C}" destId="{B1BFD906-733C-44E2-8E8F-234023CE51AD}" srcOrd="1" destOrd="0" presId="urn:microsoft.com/office/officeart/2005/8/layout/list1"/>
    <dgm:cxn modelId="{FFF49FB8-2970-4A8B-98BF-C747AA7CB86C}" type="presParOf" srcId="{AA07237E-9451-4C0A-A11E-451741BC3C93}" destId="{F5D7E193-BE41-419D-9B05-41FACC5BFFC3}" srcOrd="0" destOrd="0" presId="urn:microsoft.com/office/officeart/2005/8/layout/list1"/>
    <dgm:cxn modelId="{A9DEF6AD-529F-4DBD-9244-60C6A2911F80}" type="presParOf" srcId="{F5D7E193-BE41-419D-9B05-41FACC5BFFC3}" destId="{4EC74440-3664-46BA-BB46-F9AAFBC0B756}" srcOrd="0" destOrd="0" presId="urn:microsoft.com/office/officeart/2005/8/layout/list1"/>
    <dgm:cxn modelId="{D1FBFFBC-3A13-489B-B506-B23F567CEE00}" type="presParOf" srcId="{F5D7E193-BE41-419D-9B05-41FACC5BFFC3}" destId="{09A25025-8EA9-4E77-AA2C-37751BF9F010}" srcOrd="1" destOrd="0" presId="urn:microsoft.com/office/officeart/2005/8/layout/list1"/>
    <dgm:cxn modelId="{47C15259-DB57-4F2C-9290-805DF066A17B}" type="presParOf" srcId="{AA07237E-9451-4C0A-A11E-451741BC3C93}" destId="{FFAB0045-3A64-49A9-88F6-4766FF8A2181}" srcOrd="1" destOrd="0" presId="urn:microsoft.com/office/officeart/2005/8/layout/list1"/>
    <dgm:cxn modelId="{B4CCC274-1F9B-46D4-A10A-25282F575104}" type="presParOf" srcId="{AA07237E-9451-4C0A-A11E-451741BC3C93}" destId="{5DA1825C-0C56-420C-A681-32CF0E457221}" srcOrd="2" destOrd="0" presId="urn:microsoft.com/office/officeart/2005/8/layout/list1"/>
    <dgm:cxn modelId="{770E4F60-4B57-47BF-B343-9CB11B45A37C}" type="presParOf" srcId="{AA07237E-9451-4C0A-A11E-451741BC3C93}" destId="{0B16E204-E468-43E2-8CA0-FC1038402029}" srcOrd="3" destOrd="0" presId="urn:microsoft.com/office/officeart/2005/8/layout/list1"/>
    <dgm:cxn modelId="{4801A021-2999-4549-86EB-1A88FF5AC8C2}" type="presParOf" srcId="{AA07237E-9451-4C0A-A11E-451741BC3C93}" destId="{28CB29BF-B181-4432-866E-F2251E41B23A}" srcOrd="4" destOrd="0" presId="urn:microsoft.com/office/officeart/2005/8/layout/list1"/>
    <dgm:cxn modelId="{756D2C77-11E2-4745-9C2D-C62CE1030948}" type="presParOf" srcId="{28CB29BF-B181-4432-866E-F2251E41B23A}" destId="{EBA3D6E8-99A5-41BC-8FFC-0CA78361E068}" srcOrd="0" destOrd="0" presId="urn:microsoft.com/office/officeart/2005/8/layout/list1"/>
    <dgm:cxn modelId="{EF091D0C-6C6E-4D3C-8A68-4CB04D264686}" type="presParOf" srcId="{28CB29BF-B181-4432-866E-F2251E41B23A}" destId="{B1BFD906-733C-44E2-8E8F-234023CE51AD}" srcOrd="1" destOrd="0" presId="urn:microsoft.com/office/officeart/2005/8/layout/list1"/>
    <dgm:cxn modelId="{19C0C046-F5D3-4EDE-8846-1908755FE54C}" type="presParOf" srcId="{AA07237E-9451-4C0A-A11E-451741BC3C93}" destId="{824CD7E5-69CF-47C6-937C-94B8223FD85C}" srcOrd="5" destOrd="0" presId="urn:microsoft.com/office/officeart/2005/8/layout/list1"/>
    <dgm:cxn modelId="{A72E88D7-4C93-476E-A25A-D8F4E93555DB}" type="presParOf" srcId="{AA07237E-9451-4C0A-A11E-451741BC3C93}" destId="{CFD9E015-5252-4D8B-8880-F621BD25F09E}" srcOrd="6" destOrd="0" presId="urn:microsoft.com/office/officeart/2005/8/layout/list1"/>
    <dgm:cxn modelId="{7B28E533-1411-4C2B-BAF4-7B26CD288A13}" type="presParOf" srcId="{AA07237E-9451-4C0A-A11E-451741BC3C93}" destId="{4285B3E0-C855-4FD9-8EDA-B868220BD9F8}" srcOrd="7" destOrd="0" presId="urn:microsoft.com/office/officeart/2005/8/layout/list1"/>
    <dgm:cxn modelId="{5F954D0B-7493-4D86-A06F-E13E75111ADE}" type="presParOf" srcId="{AA07237E-9451-4C0A-A11E-451741BC3C93}" destId="{3A112280-26E6-44AE-8F32-A241A7D59D84}" srcOrd="8" destOrd="0" presId="urn:microsoft.com/office/officeart/2005/8/layout/list1"/>
    <dgm:cxn modelId="{E1B79C21-7A37-41E8-AFDA-B04AF55A706E}" type="presParOf" srcId="{3A112280-26E6-44AE-8F32-A241A7D59D84}" destId="{0C5825E2-03E0-46B9-B775-680BC96BD19F}" srcOrd="0" destOrd="0" presId="urn:microsoft.com/office/officeart/2005/8/layout/list1"/>
    <dgm:cxn modelId="{743B18FB-073A-4917-9150-5CCD4BFD05EB}" type="presParOf" srcId="{3A112280-26E6-44AE-8F32-A241A7D59D84}" destId="{98F82E67-05DB-4B67-9E62-2761F6244DDB}" srcOrd="1" destOrd="0" presId="urn:microsoft.com/office/officeart/2005/8/layout/list1"/>
    <dgm:cxn modelId="{D0482D18-2B5B-4146-8066-EB91026D34F6}" type="presParOf" srcId="{AA07237E-9451-4C0A-A11E-451741BC3C93}" destId="{B51006A0-7D15-44A9-B69A-B01D1CE50361}" srcOrd="9" destOrd="0" presId="urn:microsoft.com/office/officeart/2005/8/layout/list1"/>
    <dgm:cxn modelId="{0AAD74F8-4E42-42D5-9486-00B92A5A4D63}" type="presParOf" srcId="{AA07237E-9451-4C0A-A11E-451741BC3C93}" destId="{2C05FDA9-8620-4393-B0C1-4E436B1B111B}" srcOrd="10" destOrd="0" presId="urn:microsoft.com/office/officeart/2005/8/layout/list1"/>
    <dgm:cxn modelId="{3E8718EA-59F1-4930-88F4-4FE84C4270BF}" type="presParOf" srcId="{AA07237E-9451-4C0A-A11E-451741BC3C93}" destId="{5BC7A670-FC7F-4472-85FE-C87DF774E337}" srcOrd="11" destOrd="0" presId="urn:microsoft.com/office/officeart/2005/8/layout/list1"/>
    <dgm:cxn modelId="{57D2DE94-9F04-40FA-99B8-DF4B4EDF8DFD}" type="presParOf" srcId="{AA07237E-9451-4C0A-A11E-451741BC3C93}" destId="{2BDB8BCD-9EC2-4B2F-9A86-64C1278AE92C}" srcOrd="12" destOrd="0" presId="urn:microsoft.com/office/officeart/2005/8/layout/list1"/>
    <dgm:cxn modelId="{6D9FCE3C-B256-40FB-92BD-9A725D9E5BE7}" type="presParOf" srcId="{2BDB8BCD-9EC2-4B2F-9A86-64C1278AE92C}" destId="{A1CCEBF8-E104-492F-AA58-C11941EB2670}" srcOrd="0" destOrd="0" presId="urn:microsoft.com/office/officeart/2005/8/layout/list1"/>
    <dgm:cxn modelId="{863E40EF-43B8-4650-91E7-A6E068B1B1FD}" type="presParOf" srcId="{2BDB8BCD-9EC2-4B2F-9A86-64C1278AE92C}" destId="{2D9D2325-B194-43AD-A7BA-F9BD98143291}" srcOrd="1" destOrd="0" presId="urn:microsoft.com/office/officeart/2005/8/layout/list1"/>
    <dgm:cxn modelId="{256C7D7C-1B26-4BAC-9DE5-83D0D94BFFDF}" type="presParOf" srcId="{AA07237E-9451-4C0A-A11E-451741BC3C93}" destId="{BFFA6C6F-B3BA-4692-8202-C476E3406673}" srcOrd="13" destOrd="0" presId="urn:microsoft.com/office/officeart/2005/8/layout/list1"/>
    <dgm:cxn modelId="{044C57E5-9A51-4A82-81A4-36B1E8AEBE0C}" type="presParOf" srcId="{AA07237E-9451-4C0A-A11E-451741BC3C93}" destId="{8E3E30C4-09DB-46CD-840A-196880CD31CC}" srcOrd="14"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AD1F3AA-C36B-4A18-A7A5-39B4EA7ABE00}" type="doc">
      <dgm:prSet loTypeId="urn:microsoft.com/office/officeart/2005/8/layout/list1" loCatId="list" qsTypeId="urn:microsoft.com/office/officeart/2009/2/quickstyle/3d8" qsCatId="3D" csTypeId="urn:microsoft.com/office/officeart/2005/8/colors/accent1_2" csCatId="accent1" phldr="1"/>
      <dgm:spPr/>
      <dgm:t>
        <a:bodyPr/>
        <a:lstStyle/>
        <a:p>
          <a:endParaRPr lang="en-US"/>
        </a:p>
      </dgm:t>
    </dgm:pt>
    <dgm:pt modelId="{5E6FBC3E-69D8-4DA5-8FC2-FCA83053FD3C}">
      <dgm:prSet phldrT="[Text]" custT="1"/>
      <dgm:spPr>
        <a:solidFill>
          <a:schemeClr val="accent6">
            <a:lumMod val="75000"/>
          </a:schemeClr>
        </a:solidFill>
      </dgm:spPr>
      <dgm:t>
        <a:bodyPr/>
        <a:lstStyle/>
        <a:p>
          <a:pPr algn="ctr" rtl="1"/>
          <a:r>
            <a:rPr lang="fa-IR" sz="3200" b="1" dirty="0" smtClean="0">
              <a:solidFill>
                <a:srgbClr val="FFFF00"/>
              </a:solidFill>
              <a:cs typeface="B Zar" pitchFamily="2" charset="-78"/>
            </a:rPr>
            <a:t>5. روزه‌هایی که به سبب سفر، باطل شده است.</a:t>
          </a:r>
          <a:endParaRPr lang="en-US" sz="3200" b="1" dirty="0" smtClean="0">
            <a:solidFill>
              <a:srgbClr val="FFFF00"/>
            </a:solidFill>
            <a:cs typeface="B Zar" pitchFamily="2" charset="-78"/>
          </a:endParaRPr>
        </a:p>
      </dgm:t>
    </dgm:pt>
    <dgm:pt modelId="{159251EE-1DFD-4E7A-8560-07216F398483}" type="parTrans" cxnId="{E421A0F0-BAEE-477D-A656-24D05698A618}">
      <dgm:prSet/>
      <dgm:spPr/>
      <dgm:t>
        <a:bodyPr/>
        <a:lstStyle/>
        <a:p>
          <a:endParaRPr lang="en-US"/>
        </a:p>
      </dgm:t>
    </dgm:pt>
    <dgm:pt modelId="{AF780772-C35D-47F7-9F1C-9626CF3A74A6}" type="sibTrans" cxnId="{E421A0F0-BAEE-477D-A656-24D05698A618}">
      <dgm:prSet/>
      <dgm:spPr/>
      <dgm:t>
        <a:bodyPr/>
        <a:lstStyle/>
        <a:p>
          <a:endParaRPr lang="en-US"/>
        </a:p>
      </dgm:t>
    </dgm:pt>
    <dgm:pt modelId="{15642794-10F7-42DE-A7A7-37002A8F4C8C}">
      <dgm:prSet custT="1"/>
      <dgm:spPr>
        <a:solidFill>
          <a:schemeClr val="accent6">
            <a:lumMod val="75000"/>
          </a:schemeClr>
        </a:solidFill>
      </dgm:spPr>
      <dgm:t>
        <a:bodyPr/>
        <a:lstStyle/>
        <a:p>
          <a:pPr algn="just" rtl="1"/>
          <a:r>
            <a:rPr lang="fa-IR" sz="2800" b="1" dirty="0" smtClean="0">
              <a:solidFill>
                <a:srgbClr val="FFFF00"/>
              </a:solidFill>
              <a:cs typeface="B Zar" pitchFamily="2" charset="-78"/>
            </a:rPr>
            <a:t>6. روزه‌های ایام حیض و نفاس بانوان.</a:t>
          </a:r>
          <a:endParaRPr lang="en-US" sz="2800" b="1" dirty="0" smtClean="0">
            <a:solidFill>
              <a:srgbClr val="FFFF00"/>
            </a:solidFill>
            <a:cs typeface="B Zar" pitchFamily="2" charset="-78"/>
          </a:endParaRPr>
        </a:p>
      </dgm:t>
    </dgm:pt>
    <dgm:pt modelId="{B304EBB9-B171-4BC5-BA4D-30934470BE2F}" type="parTrans" cxnId="{1CD0DE23-73D8-4A79-AA78-895DB409F59C}">
      <dgm:prSet/>
      <dgm:spPr/>
      <dgm:t>
        <a:bodyPr/>
        <a:lstStyle/>
        <a:p>
          <a:endParaRPr lang="en-US"/>
        </a:p>
      </dgm:t>
    </dgm:pt>
    <dgm:pt modelId="{9420260C-AC29-4573-896B-226E396EC903}" type="sibTrans" cxnId="{1CD0DE23-73D8-4A79-AA78-895DB409F59C}">
      <dgm:prSet/>
      <dgm:spPr/>
      <dgm:t>
        <a:bodyPr/>
        <a:lstStyle/>
        <a:p>
          <a:endParaRPr lang="en-US"/>
        </a:p>
      </dgm:t>
    </dgm:pt>
    <dgm:pt modelId="{EAE8FDF3-4006-488F-B0D4-82A301347CF8}">
      <dgm:prSet custT="1"/>
      <dgm:spPr>
        <a:solidFill>
          <a:schemeClr val="accent6">
            <a:lumMod val="75000"/>
          </a:schemeClr>
        </a:solidFill>
      </dgm:spPr>
      <dgm:t>
        <a:bodyPr/>
        <a:lstStyle/>
        <a:p>
          <a:pPr algn="just" rtl="1"/>
          <a:r>
            <a:rPr lang="fa-IR" sz="2000" b="1" dirty="0" smtClean="0">
              <a:solidFill>
                <a:srgbClr val="FFFF00"/>
              </a:solidFill>
              <a:cs typeface="B Zar" pitchFamily="2" charset="-78"/>
            </a:rPr>
            <a:t>7. بر اثر ندانستن مسأله، مبطلی انجام داده ولی نمی‌توانسته مسأله را یاد بگیرد، یا اصلاً متوجه نبوده است.</a:t>
          </a:r>
          <a:endParaRPr lang="en-US" sz="2000" b="1" dirty="0" smtClean="0">
            <a:solidFill>
              <a:srgbClr val="FFFF00"/>
            </a:solidFill>
            <a:cs typeface="B Zar" pitchFamily="2" charset="-78"/>
          </a:endParaRPr>
        </a:p>
      </dgm:t>
    </dgm:pt>
    <dgm:pt modelId="{7198BC70-C1CA-4839-8A5B-6EBF0E4A037A}" type="parTrans" cxnId="{92568B22-256E-4A07-8283-0430AB56AE1F}">
      <dgm:prSet/>
      <dgm:spPr/>
      <dgm:t>
        <a:bodyPr/>
        <a:lstStyle/>
        <a:p>
          <a:endParaRPr lang="en-US"/>
        </a:p>
      </dgm:t>
    </dgm:pt>
    <dgm:pt modelId="{015356BD-9998-44C3-9B2D-475EFD20A2C7}" type="sibTrans" cxnId="{92568B22-256E-4A07-8283-0430AB56AE1F}">
      <dgm:prSet/>
      <dgm:spPr/>
      <dgm:t>
        <a:bodyPr/>
        <a:lstStyle/>
        <a:p>
          <a:endParaRPr lang="en-US"/>
        </a:p>
      </dgm:t>
    </dgm:pt>
    <dgm:pt modelId="{B50BA0AA-C6B9-48B0-A533-0AEE7FC0AFB6}">
      <dgm:prSet custT="1"/>
      <dgm:spPr>
        <a:solidFill>
          <a:schemeClr val="accent6">
            <a:lumMod val="75000"/>
          </a:schemeClr>
        </a:solidFill>
      </dgm:spPr>
      <dgm:t>
        <a:bodyPr/>
        <a:lstStyle/>
        <a:p>
          <a:pPr algn="ctr" rtl="1"/>
          <a:r>
            <a:rPr lang="fa-IR" sz="2400" b="1" dirty="0" smtClean="0">
              <a:solidFill>
                <a:srgbClr val="FFFF00"/>
              </a:solidFill>
              <a:cs typeface="B Zar" pitchFamily="2" charset="-78"/>
            </a:rPr>
            <a:t>8. به سبب بیماری روزه نگیرد و بیماریش پس از ماه رمضان برطرف شود.</a:t>
          </a:r>
          <a:endParaRPr lang="en-US" sz="2400" b="1" dirty="0" smtClean="0">
            <a:solidFill>
              <a:srgbClr val="FFFF00"/>
            </a:solidFill>
            <a:cs typeface="B Zar" pitchFamily="2" charset="-78"/>
          </a:endParaRPr>
        </a:p>
      </dgm:t>
    </dgm:pt>
    <dgm:pt modelId="{58BFA7EA-30DE-4EAC-B67A-0AF08679455A}" type="parTrans" cxnId="{D1C31809-E086-4825-BDC4-F46BC54FCF59}">
      <dgm:prSet/>
      <dgm:spPr/>
      <dgm:t>
        <a:bodyPr/>
        <a:lstStyle/>
        <a:p>
          <a:endParaRPr lang="en-US"/>
        </a:p>
      </dgm:t>
    </dgm:pt>
    <dgm:pt modelId="{491D621F-6BFB-46A2-88D5-7D16EBD4909C}" type="sibTrans" cxnId="{D1C31809-E086-4825-BDC4-F46BC54FCF59}">
      <dgm:prSet/>
      <dgm:spPr/>
      <dgm:t>
        <a:bodyPr/>
        <a:lstStyle/>
        <a:p>
          <a:endParaRPr lang="en-US"/>
        </a:p>
      </dgm:t>
    </dgm:pt>
    <dgm:pt modelId="{AA07237E-9451-4C0A-A11E-451741BC3C93}" type="pres">
      <dgm:prSet presAssocID="{BAD1F3AA-C36B-4A18-A7A5-39B4EA7ABE00}" presName="linear" presStyleCnt="0">
        <dgm:presLayoutVars>
          <dgm:dir/>
          <dgm:animLvl val="lvl"/>
          <dgm:resizeHandles val="exact"/>
        </dgm:presLayoutVars>
      </dgm:prSet>
      <dgm:spPr/>
      <dgm:t>
        <a:bodyPr/>
        <a:lstStyle/>
        <a:p>
          <a:endParaRPr lang="en-US"/>
        </a:p>
      </dgm:t>
    </dgm:pt>
    <dgm:pt modelId="{F5D7E193-BE41-419D-9B05-41FACC5BFFC3}" type="pres">
      <dgm:prSet presAssocID="{5E6FBC3E-69D8-4DA5-8FC2-FCA83053FD3C}" presName="parentLin" presStyleCnt="0"/>
      <dgm:spPr/>
      <dgm:t>
        <a:bodyPr/>
        <a:lstStyle/>
        <a:p>
          <a:endParaRPr lang="en-US"/>
        </a:p>
      </dgm:t>
    </dgm:pt>
    <dgm:pt modelId="{4EC74440-3664-46BA-BB46-F9AAFBC0B756}" type="pres">
      <dgm:prSet presAssocID="{5E6FBC3E-69D8-4DA5-8FC2-FCA83053FD3C}" presName="parentLeftMargin" presStyleLbl="node1" presStyleIdx="0" presStyleCnt="4"/>
      <dgm:spPr/>
      <dgm:t>
        <a:bodyPr/>
        <a:lstStyle/>
        <a:p>
          <a:endParaRPr lang="en-US"/>
        </a:p>
      </dgm:t>
    </dgm:pt>
    <dgm:pt modelId="{09A25025-8EA9-4E77-AA2C-37751BF9F010}" type="pres">
      <dgm:prSet presAssocID="{5E6FBC3E-69D8-4DA5-8FC2-FCA83053FD3C}" presName="parentText" presStyleLbl="node1" presStyleIdx="0" presStyleCnt="4" custScaleY="61951" custLinFactNeighborX="7645" custLinFactNeighborY="35">
        <dgm:presLayoutVars>
          <dgm:chMax val="0"/>
          <dgm:bulletEnabled val="1"/>
        </dgm:presLayoutVars>
      </dgm:prSet>
      <dgm:spPr/>
      <dgm:t>
        <a:bodyPr/>
        <a:lstStyle/>
        <a:p>
          <a:endParaRPr lang="en-US"/>
        </a:p>
      </dgm:t>
    </dgm:pt>
    <dgm:pt modelId="{FFAB0045-3A64-49A9-88F6-4766FF8A2181}" type="pres">
      <dgm:prSet presAssocID="{5E6FBC3E-69D8-4DA5-8FC2-FCA83053FD3C}" presName="negativeSpace" presStyleCnt="0"/>
      <dgm:spPr/>
      <dgm:t>
        <a:bodyPr/>
        <a:lstStyle/>
        <a:p>
          <a:endParaRPr lang="en-US"/>
        </a:p>
      </dgm:t>
    </dgm:pt>
    <dgm:pt modelId="{5DA1825C-0C56-420C-A681-32CF0E457221}" type="pres">
      <dgm:prSet presAssocID="{5E6FBC3E-69D8-4DA5-8FC2-FCA83053FD3C}" presName="childText" presStyleLbl="conFgAcc1" presStyleIdx="0" presStyleCnt="4" custScaleY="72571">
        <dgm:presLayoutVars>
          <dgm:bulletEnabled val="1"/>
        </dgm:presLayoutVars>
      </dgm:prSet>
      <dgm:spPr>
        <a:solidFill>
          <a:schemeClr val="bg1">
            <a:alpha val="90000"/>
          </a:schemeClr>
        </a:solidFill>
        <a:ln>
          <a:solidFill>
            <a:schemeClr val="bg2"/>
          </a:solidFill>
        </a:ln>
      </dgm:spPr>
      <dgm:t>
        <a:bodyPr/>
        <a:lstStyle/>
        <a:p>
          <a:endParaRPr lang="en-US"/>
        </a:p>
      </dgm:t>
    </dgm:pt>
    <dgm:pt modelId="{0B16E204-E468-43E2-8CA0-FC1038402029}" type="pres">
      <dgm:prSet presAssocID="{AF780772-C35D-47F7-9F1C-9626CF3A74A6}" presName="spaceBetweenRectangles" presStyleCnt="0"/>
      <dgm:spPr/>
      <dgm:t>
        <a:bodyPr/>
        <a:lstStyle/>
        <a:p>
          <a:endParaRPr lang="en-US"/>
        </a:p>
      </dgm:t>
    </dgm:pt>
    <dgm:pt modelId="{28CB29BF-B181-4432-866E-F2251E41B23A}" type="pres">
      <dgm:prSet presAssocID="{15642794-10F7-42DE-A7A7-37002A8F4C8C}" presName="parentLin" presStyleCnt="0"/>
      <dgm:spPr/>
    </dgm:pt>
    <dgm:pt modelId="{EBA3D6E8-99A5-41BC-8FFC-0CA78361E068}" type="pres">
      <dgm:prSet presAssocID="{15642794-10F7-42DE-A7A7-37002A8F4C8C}" presName="parentLeftMargin" presStyleLbl="node1" presStyleIdx="0" presStyleCnt="4"/>
      <dgm:spPr/>
      <dgm:t>
        <a:bodyPr/>
        <a:lstStyle/>
        <a:p>
          <a:endParaRPr lang="en-US"/>
        </a:p>
      </dgm:t>
    </dgm:pt>
    <dgm:pt modelId="{B1BFD906-733C-44E2-8E8F-234023CE51AD}" type="pres">
      <dgm:prSet presAssocID="{15642794-10F7-42DE-A7A7-37002A8F4C8C}" presName="parentText" presStyleLbl="node1" presStyleIdx="1" presStyleCnt="4" custScaleY="61951">
        <dgm:presLayoutVars>
          <dgm:chMax val="0"/>
          <dgm:bulletEnabled val="1"/>
        </dgm:presLayoutVars>
      </dgm:prSet>
      <dgm:spPr/>
      <dgm:t>
        <a:bodyPr/>
        <a:lstStyle/>
        <a:p>
          <a:endParaRPr lang="en-US"/>
        </a:p>
      </dgm:t>
    </dgm:pt>
    <dgm:pt modelId="{824CD7E5-69CF-47C6-937C-94B8223FD85C}" type="pres">
      <dgm:prSet presAssocID="{15642794-10F7-42DE-A7A7-37002A8F4C8C}" presName="negativeSpace" presStyleCnt="0"/>
      <dgm:spPr/>
    </dgm:pt>
    <dgm:pt modelId="{CFD9E015-5252-4D8B-8880-F621BD25F09E}" type="pres">
      <dgm:prSet presAssocID="{15642794-10F7-42DE-A7A7-37002A8F4C8C}" presName="childText" presStyleLbl="conFgAcc1" presStyleIdx="1" presStyleCnt="4" custScaleY="72571">
        <dgm:presLayoutVars>
          <dgm:bulletEnabled val="1"/>
        </dgm:presLayoutVars>
      </dgm:prSet>
      <dgm:spPr/>
    </dgm:pt>
    <dgm:pt modelId="{4285B3E0-C855-4FD9-8EDA-B868220BD9F8}" type="pres">
      <dgm:prSet presAssocID="{9420260C-AC29-4573-896B-226E396EC903}" presName="spaceBetweenRectangles" presStyleCnt="0"/>
      <dgm:spPr/>
    </dgm:pt>
    <dgm:pt modelId="{3A112280-26E6-44AE-8F32-A241A7D59D84}" type="pres">
      <dgm:prSet presAssocID="{EAE8FDF3-4006-488F-B0D4-82A301347CF8}" presName="parentLin" presStyleCnt="0"/>
      <dgm:spPr/>
    </dgm:pt>
    <dgm:pt modelId="{0C5825E2-03E0-46B9-B775-680BC96BD19F}" type="pres">
      <dgm:prSet presAssocID="{EAE8FDF3-4006-488F-B0D4-82A301347CF8}" presName="parentLeftMargin" presStyleLbl="node1" presStyleIdx="1" presStyleCnt="4"/>
      <dgm:spPr/>
      <dgm:t>
        <a:bodyPr/>
        <a:lstStyle/>
        <a:p>
          <a:endParaRPr lang="en-US"/>
        </a:p>
      </dgm:t>
    </dgm:pt>
    <dgm:pt modelId="{98F82E67-05DB-4B67-9E62-2761F6244DDB}" type="pres">
      <dgm:prSet presAssocID="{EAE8FDF3-4006-488F-B0D4-82A301347CF8}" presName="parentText" presStyleLbl="node1" presStyleIdx="2" presStyleCnt="4" custScaleY="61951">
        <dgm:presLayoutVars>
          <dgm:chMax val="0"/>
          <dgm:bulletEnabled val="1"/>
        </dgm:presLayoutVars>
      </dgm:prSet>
      <dgm:spPr/>
      <dgm:t>
        <a:bodyPr/>
        <a:lstStyle/>
        <a:p>
          <a:endParaRPr lang="en-US"/>
        </a:p>
      </dgm:t>
    </dgm:pt>
    <dgm:pt modelId="{B51006A0-7D15-44A9-B69A-B01D1CE50361}" type="pres">
      <dgm:prSet presAssocID="{EAE8FDF3-4006-488F-B0D4-82A301347CF8}" presName="negativeSpace" presStyleCnt="0"/>
      <dgm:spPr/>
    </dgm:pt>
    <dgm:pt modelId="{2C05FDA9-8620-4393-B0C1-4E436B1B111B}" type="pres">
      <dgm:prSet presAssocID="{EAE8FDF3-4006-488F-B0D4-82A301347CF8}" presName="childText" presStyleLbl="conFgAcc1" presStyleIdx="2" presStyleCnt="4" custScaleY="71966">
        <dgm:presLayoutVars>
          <dgm:bulletEnabled val="1"/>
        </dgm:presLayoutVars>
      </dgm:prSet>
      <dgm:spPr/>
    </dgm:pt>
    <dgm:pt modelId="{5BC7A670-FC7F-4472-85FE-C87DF774E337}" type="pres">
      <dgm:prSet presAssocID="{015356BD-9998-44C3-9B2D-475EFD20A2C7}" presName="spaceBetweenRectangles" presStyleCnt="0"/>
      <dgm:spPr/>
    </dgm:pt>
    <dgm:pt modelId="{2BDB8BCD-9EC2-4B2F-9A86-64C1278AE92C}" type="pres">
      <dgm:prSet presAssocID="{B50BA0AA-C6B9-48B0-A533-0AEE7FC0AFB6}" presName="parentLin" presStyleCnt="0"/>
      <dgm:spPr/>
    </dgm:pt>
    <dgm:pt modelId="{A1CCEBF8-E104-492F-AA58-C11941EB2670}" type="pres">
      <dgm:prSet presAssocID="{B50BA0AA-C6B9-48B0-A533-0AEE7FC0AFB6}" presName="parentLeftMargin" presStyleLbl="node1" presStyleIdx="2" presStyleCnt="4"/>
      <dgm:spPr/>
      <dgm:t>
        <a:bodyPr/>
        <a:lstStyle/>
        <a:p>
          <a:endParaRPr lang="en-US"/>
        </a:p>
      </dgm:t>
    </dgm:pt>
    <dgm:pt modelId="{2D9D2325-B194-43AD-A7BA-F9BD98143291}" type="pres">
      <dgm:prSet presAssocID="{B50BA0AA-C6B9-48B0-A533-0AEE7FC0AFB6}" presName="parentText" presStyleLbl="node1" presStyleIdx="3" presStyleCnt="4" custScaleY="71482" custLinFactNeighborX="13761" custLinFactNeighborY="-99">
        <dgm:presLayoutVars>
          <dgm:chMax val="0"/>
          <dgm:bulletEnabled val="1"/>
        </dgm:presLayoutVars>
      </dgm:prSet>
      <dgm:spPr/>
      <dgm:t>
        <a:bodyPr/>
        <a:lstStyle/>
        <a:p>
          <a:endParaRPr lang="en-US"/>
        </a:p>
      </dgm:t>
    </dgm:pt>
    <dgm:pt modelId="{BFFA6C6F-B3BA-4692-8202-C476E3406673}" type="pres">
      <dgm:prSet presAssocID="{B50BA0AA-C6B9-48B0-A533-0AEE7FC0AFB6}" presName="negativeSpace" presStyleCnt="0"/>
      <dgm:spPr/>
    </dgm:pt>
    <dgm:pt modelId="{8E3E30C4-09DB-46CD-840A-196880CD31CC}" type="pres">
      <dgm:prSet presAssocID="{B50BA0AA-C6B9-48B0-A533-0AEE7FC0AFB6}" presName="childText" presStyleLbl="conFgAcc1" presStyleIdx="3" presStyleCnt="4" custScaleY="71692">
        <dgm:presLayoutVars>
          <dgm:bulletEnabled val="1"/>
        </dgm:presLayoutVars>
      </dgm:prSet>
      <dgm:spPr/>
    </dgm:pt>
  </dgm:ptLst>
  <dgm:cxnLst>
    <dgm:cxn modelId="{CDA8188C-7E36-4C4A-918A-D6E53B2B6B9B}" type="presOf" srcId="{EAE8FDF3-4006-488F-B0D4-82A301347CF8}" destId="{98F82E67-05DB-4B67-9E62-2761F6244DDB}" srcOrd="1" destOrd="0" presId="urn:microsoft.com/office/officeart/2005/8/layout/list1"/>
    <dgm:cxn modelId="{BDDA113E-48D4-4C78-AD12-A227F344AB3A}" type="presOf" srcId="{15642794-10F7-42DE-A7A7-37002A8F4C8C}" destId="{EBA3D6E8-99A5-41BC-8FFC-0CA78361E068}" srcOrd="0" destOrd="0" presId="urn:microsoft.com/office/officeart/2005/8/layout/list1"/>
    <dgm:cxn modelId="{C145F87D-6CBF-4D41-BBD1-C15AFE6F9B18}" type="presOf" srcId="{15642794-10F7-42DE-A7A7-37002A8F4C8C}" destId="{B1BFD906-733C-44E2-8E8F-234023CE51AD}" srcOrd="1" destOrd="0" presId="urn:microsoft.com/office/officeart/2005/8/layout/list1"/>
    <dgm:cxn modelId="{829E9B85-B7D8-4EC9-BF15-6640CF5B1D5C}" type="presOf" srcId="{5E6FBC3E-69D8-4DA5-8FC2-FCA83053FD3C}" destId="{4EC74440-3664-46BA-BB46-F9AAFBC0B756}" srcOrd="0" destOrd="0" presId="urn:microsoft.com/office/officeart/2005/8/layout/list1"/>
    <dgm:cxn modelId="{D1C31809-E086-4825-BDC4-F46BC54FCF59}" srcId="{BAD1F3AA-C36B-4A18-A7A5-39B4EA7ABE00}" destId="{B50BA0AA-C6B9-48B0-A533-0AEE7FC0AFB6}" srcOrd="3" destOrd="0" parTransId="{58BFA7EA-30DE-4EAC-B67A-0AF08679455A}" sibTransId="{491D621F-6BFB-46A2-88D5-7D16EBD4909C}"/>
    <dgm:cxn modelId="{1CD0DE23-73D8-4A79-AA78-895DB409F59C}" srcId="{BAD1F3AA-C36B-4A18-A7A5-39B4EA7ABE00}" destId="{15642794-10F7-42DE-A7A7-37002A8F4C8C}" srcOrd="1" destOrd="0" parTransId="{B304EBB9-B171-4BC5-BA4D-30934470BE2F}" sibTransId="{9420260C-AC29-4573-896B-226E396EC903}"/>
    <dgm:cxn modelId="{05230D72-9FFE-4A5D-900C-17F2220EF6DF}" type="presOf" srcId="{BAD1F3AA-C36B-4A18-A7A5-39B4EA7ABE00}" destId="{AA07237E-9451-4C0A-A11E-451741BC3C93}" srcOrd="0" destOrd="0" presId="urn:microsoft.com/office/officeart/2005/8/layout/list1"/>
    <dgm:cxn modelId="{E421A0F0-BAEE-477D-A656-24D05698A618}" srcId="{BAD1F3AA-C36B-4A18-A7A5-39B4EA7ABE00}" destId="{5E6FBC3E-69D8-4DA5-8FC2-FCA83053FD3C}" srcOrd="0" destOrd="0" parTransId="{159251EE-1DFD-4E7A-8560-07216F398483}" sibTransId="{AF780772-C35D-47F7-9F1C-9626CF3A74A6}"/>
    <dgm:cxn modelId="{92568B22-256E-4A07-8283-0430AB56AE1F}" srcId="{BAD1F3AA-C36B-4A18-A7A5-39B4EA7ABE00}" destId="{EAE8FDF3-4006-488F-B0D4-82A301347CF8}" srcOrd="2" destOrd="0" parTransId="{7198BC70-C1CA-4839-8A5B-6EBF0E4A037A}" sibTransId="{015356BD-9998-44C3-9B2D-475EFD20A2C7}"/>
    <dgm:cxn modelId="{2ACB5773-FE31-46DA-BB99-49E2F258A8F0}" type="presOf" srcId="{EAE8FDF3-4006-488F-B0D4-82A301347CF8}" destId="{0C5825E2-03E0-46B9-B775-680BC96BD19F}" srcOrd="0" destOrd="0" presId="urn:microsoft.com/office/officeart/2005/8/layout/list1"/>
    <dgm:cxn modelId="{EE964EC5-753B-4A24-9B3D-23E15AE72B1C}" type="presOf" srcId="{B50BA0AA-C6B9-48B0-A533-0AEE7FC0AFB6}" destId="{A1CCEBF8-E104-492F-AA58-C11941EB2670}" srcOrd="0" destOrd="0" presId="urn:microsoft.com/office/officeart/2005/8/layout/list1"/>
    <dgm:cxn modelId="{B97CB38C-395E-4945-AFB2-93B0DEDF134A}" type="presOf" srcId="{5E6FBC3E-69D8-4DA5-8FC2-FCA83053FD3C}" destId="{09A25025-8EA9-4E77-AA2C-37751BF9F010}" srcOrd="1" destOrd="0" presId="urn:microsoft.com/office/officeart/2005/8/layout/list1"/>
    <dgm:cxn modelId="{3DBA024C-49D5-47C6-87A1-EB986153CE21}" type="presOf" srcId="{B50BA0AA-C6B9-48B0-A533-0AEE7FC0AFB6}" destId="{2D9D2325-B194-43AD-A7BA-F9BD98143291}" srcOrd="1" destOrd="0" presId="urn:microsoft.com/office/officeart/2005/8/layout/list1"/>
    <dgm:cxn modelId="{F0F492F9-9C87-43C0-B82B-F45D799EB04F}" type="presParOf" srcId="{AA07237E-9451-4C0A-A11E-451741BC3C93}" destId="{F5D7E193-BE41-419D-9B05-41FACC5BFFC3}" srcOrd="0" destOrd="0" presId="urn:microsoft.com/office/officeart/2005/8/layout/list1"/>
    <dgm:cxn modelId="{63FE130C-3DA0-4C4B-B51A-4097931B6FD6}" type="presParOf" srcId="{F5D7E193-BE41-419D-9B05-41FACC5BFFC3}" destId="{4EC74440-3664-46BA-BB46-F9AAFBC0B756}" srcOrd="0" destOrd="0" presId="urn:microsoft.com/office/officeart/2005/8/layout/list1"/>
    <dgm:cxn modelId="{0BDFD37E-955C-41F6-8323-40C22FDF16EC}" type="presParOf" srcId="{F5D7E193-BE41-419D-9B05-41FACC5BFFC3}" destId="{09A25025-8EA9-4E77-AA2C-37751BF9F010}" srcOrd="1" destOrd="0" presId="urn:microsoft.com/office/officeart/2005/8/layout/list1"/>
    <dgm:cxn modelId="{FEC48132-915D-4979-8456-75C6836C7BBB}" type="presParOf" srcId="{AA07237E-9451-4C0A-A11E-451741BC3C93}" destId="{FFAB0045-3A64-49A9-88F6-4766FF8A2181}" srcOrd="1" destOrd="0" presId="urn:microsoft.com/office/officeart/2005/8/layout/list1"/>
    <dgm:cxn modelId="{292604D9-E698-4987-B141-DE6B80D29A8E}" type="presParOf" srcId="{AA07237E-9451-4C0A-A11E-451741BC3C93}" destId="{5DA1825C-0C56-420C-A681-32CF0E457221}" srcOrd="2" destOrd="0" presId="urn:microsoft.com/office/officeart/2005/8/layout/list1"/>
    <dgm:cxn modelId="{22D222C9-1D36-4DAF-9982-F02031B62E94}" type="presParOf" srcId="{AA07237E-9451-4C0A-A11E-451741BC3C93}" destId="{0B16E204-E468-43E2-8CA0-FC1038402029}" srcOrd="3" destOrd="0" presId="urn:microsoft.com/office/officeart/2005/8/layout/list1"/>
    <dgm:cxn modelId="{AA2C5B52-08E0-41C5-A005-75F3A8DC4718}" type="presParOf" srcId="{AA07237E-9451-4C0A-A11E-451741BC3C93}" destId="{28CB29BF-B181-4432-866E-F2251E41B23A}" srcOrd="4" destOrd="0" presId="urn:microsoft.com/office/officeart/2005/8/layout/list1"/>
    <dgm:cxn modelId="{22543466-9288-4EEC-8C82-5E0EF6CE41D8}" type="presParOf" srcId="{28CB29BF-B181-4432-866E-F2251E41B23A}" destId="{EBA3D6E8-99A5-41BC-8FFC-0CA78361E068}" srcOrd="0" destOrd="0" presId="urn:microsoft.com/office/officeart/2005/8/layout/list1"/>
    <dgm:cxn modelId="{FD933860-A1C4-487F-9271-511493BD5133}" type="presParOf" srcId="{28CB29BF-B181-4432-866E-F2251E41B23A}" destId="{B1BFD906-733C-44E2-8E8F-234023CE51AD}" srcOrd="1" destOrd="0" presId="urn:microsoft.com/office/officeart/2005/8/layout/list1"/>
    <dgm:cxn modelId="{30F03F7E-B8AF-44F4-94A7-3636E651F4F6}" type="presParOf" srcId="{AA07237E-9451-4C0A-A11E-451741BC3C93}" destId="{824CD7E5-69CF-47C6-937C-94B8223FD85C}" srcOrd="5" destOrd="0" presId="urn:microsoft.com/office/officeart/2005/8/layout/list1"/>
    <dgm:cxn modelId="{18D9512D-369D-4034-86E8-5D5CF6B4727D}" type="presParOf" srcId="{AA07237E-9451-4C0A-A11E-451741BC3C93}" destId="{CFD9E015-5252-4D8B-8880-F621BD25F09E}" srcOrd="6" destOrd="0" presId="urn:microsoft.com/office/officeart/2005/8/layout/list1"/>
    <dgm:cxn modelId="{8311051E-B6DA-43F3-B6BF-19437C3C400D}" type="presParOf" srcId="{AA07237E-9451-4C0A-A11E-451741BC3C93}" destId="{4285B3E0-C855-4FD9-8EDA-B868220BD9F8}" srcOrd="7" destOrd="0" presId="urn:microsoft.com/office/officeart/2005/8/layout/list1"/>
    <dgm:cxn modelId="{892EC1AE-CFE8-4DED-A58E-A67A65F39C6C}" type="presParOf" srcId="{AA07237E-9451-4C0A-A11E-451741BC3C93}" destId="{3A112280-26E6-44AE-8F32-A241A7D59D84}" srcOrd="8" destOrd="0" presId="urn:microsoft.com/office/officeart/2005/8/layout/list1"/>
    <dgm:cxn modelId="{5C4295B4-9D6C-4A10-BCE3-3748D66E16C8}" type="presParOf" srcId="{3A112280-26E6-44AE-8F32-A241A7D59D84}" destId="{0C5825E2-03E0-46B9-B775-680BC96BD19F}" srcOrd="0" destOrd="0" presId="urn:microsoft.com/office/officeart/2005/8/layout/list1"/>
    <dgm:cxn modelId="{F972EA29-73E9-48BF-85D6-DE321E5B2970}" type="presParOf" srcId="{3A112280-26E6-44AE-8F32-A241A7D59D84}" destId="{98F82E67-05DB-4B67-9E62-2761F6244DDB}" srcOrd="1" destOrd="0" presId="urn:microsoft.com/office/officeart/2005/8/layout/list1"/>
    <dgm:cxn modelId="{50A1CC09-B545-47D5-A6C5-3122F89B9A7D}" type="presParOf" srcId="{AA07237E-9451-4C0A-A11E-451741BC3C93}" destId="{B51006A0-7D15-44A9-B69A-B01D1CE50361}" srcOrd="9" destOrd="0" presId="urn:microsoft.com/office/officeart/2005/8/layout/list1"/>
    <dgm:cxn modelId="{8BEC1A21-DE82-4DA9-815A-E1A600913CA7}" type="presParOf" srcId="{AA07237E-9451-4C0A-A11E-451741BC3C93}" destId="{2C05FDA9-8620-4393-B0C1-4E436B1B111B}" srcOrd="10" destOrd="0" presId="urn:microsoft.com/office/officeart/2005/8/layout/list1"/>
    <dgm:cxn modelId="{08FC2DF9-1CA6-49C6-BBC3-6DB0194F178C}" type="presParOf" srcId="{AA07237E-9451-4C0A-A11E-451741BC3C93}" destId="{5BC7A670-FC7F-4472-85FE-C87DF774E337}" srcOrd="11" destOrd="0" presId="urn:microsoft.com/office/officeart/2005/8/layout/list1"/>
    <dgm:cxn modelId="{6CAC8EE9-C87C-4339-A668-BF48A763F62D}" type="presParOf" srcId="{AA07237E-9451-4C0A-A11E-451741BC3C93}" destId="{2BDB8BCD-9EC2-4B2F-9A86-64C1278AE92C}" srcOrd="12" destOrd="0" presId="urn:microsoft.com/office/officeart/2005/8/layout/list1"/>
    <dgm:cxn modelId="{F7A2975A-0A3E-4E0E-B465-D745CA38C5BC}" type="presParOf" srcId="{2BDB8BCD-9EC2-4B2F-9A86-64C1278AE92C}" destId="{A1CCEBF8-E104-492F-AA58-C11941EB2670}" srcOrd="0" destOrd="0" presId="urn:microsoft.com/office/officeart/2005/8/layout/list1"/>
    <dgm:cxn modelId="{2F39EB7E-834D-409D-B0D5-94B1F19332D5}" type="presParOf" srcId="{2BDB8BCD-9EC2-4B2F-9A86-64C1278AE92C}" destId="{2D9D2325-B194-43AD-A7BA-F9BD98143291}" srcOrd="1" destOrd="0" presId="urn:microsoft.com/office/officeart/2005/8/layout/list1"/>
    <dgm:cxn modelId="{3D64C192-70F8-44B9-89AC-487BCA9855DF}" type="presParOf" srcId="{AA07237E-9451-4C0A-A11E-451741BC3C93}" destId="{BFFA6C6F-B3BA-4692-8202-C476E3406673}" srcOrd="13" destOrd="0" presId="urn:microsoft.com/office/officeart/2005/8/layout/list1"/>
    <dgm:cxn modelId="{D6F29FCC-989D-4B30-9E53-8615126CA50F}" type="presParOf" srcId="{AA07237E-9451-4C0A-A11E-451741BC3C93}" destId="{8E3E30C4-09DB-46CD-840A-196880CD31CC}" srcOrd="14"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75300B-3F16-4C51-9760-DA6D4F6E0667}">
      <dsp:nvSpPr>
        <dsp:cNvPr id="0" name=""/>
        <dsp:cNvSpPr/>
      </dsp:nvSpPr>
      <dsp:spPr>
        <a:xfrm>
          <a:off x="2449493" y="0"/>
          <a:ext cx="3200399" cy="3200399"/>
        </a:xfrm>
        <a:prstGeom prst="pie">
          <a:avLst>
            <a:gd name="adj1" fmla="val 16200000"/>
            <a:gd name="adj2" fmla="val 540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A9887CBD-A1C6-4332-8EF9-EFC7E33C60CE}">
      <dsp:nvSpPr>
        <dsp:cNvPr id="0" name=""/>
        <dsp:cNvSpPr/>
      </dsp:nvSpPr>
      <dsp:spPr>
        <a:xfrm>
          <a:off x="-19" y="0"/>
          <a:ext cx="4011724" cy="3200399"/>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83820" tIns="83820" rIns="83820" bIns="83820" numCol="1" spcCol="1270" anchor="ctr" anchorCtr="0">
          <a:noAutofit/>
        </a:bodyPr>
        <a:lstStyle/>
        <a:p>
          <a:pPr lvl="0" algn="r" defTabSz="977900" rtl="1">
            <a:lnSpc>
              <a:spcPct val="90000"/>
            </a:lnSpc>
            <a:spcBef>
              <a:spcPct val="0"/>
            </a:spcBef>
            <a:spcAft>
              <a:spcPct val="35000"/>
            </a:spcAft>
          </a:pPr>
          <a:endParaRPr lang="en-US" sz="2200" kern="1200" dirty="0">
            <a:cs typeface="B Zar" pitchFamily="2" charset="-78"/>
          </a:endParaRPr>
        </a:p>
      </dsp:txBody>
      <dsp:txXfrm>
        <a:off x="-19" y="0"/>
        <a:ext cx="4011724" cy="32003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A1825C-0C56-420C-A681-32CF0E457221}">
      <dsp:nvSpPr>
        <dsp:cNvPr id="0" name=""/>
        <dsp:cNvSpPr/>
      </dsp:nvSpPr>
      <dsp:spPr>
        <a:xfrm>
          <a:off x="0" y="629393"/>
          <a:ext cx="7924800" cy="1170425"/>
        </a:xfrm>
        <a:prstGeom prst="rect">
          <a:avLst/>
        </a:prstGeom>
        <a:solidFill>
          <a:schemeClr val="bg1">
            <a:alpha val="90000"/>
          </a:schemeClr>
        </a:solidFill>
        <a:ln>
          <a:solidFill>
            <a:schemeClr val="bg2"/>
          </a:solidFill>
        </a:ln>
        <a:effectLst/>
        <a:sp3d z="-152400" extrusionH="63500" prstMaterial="matte">
          <a:bevelT w="44450" h="6350" prst="relaxedInset"/>
          <a:contourClr>
            <a:schemeClr val="bg1"/>
          </a:contourClr>
        </a:sp3d>
      </dsp:spPr>
      <dsp:style>
        <a:lnRef idx="0">
          <a:scrgbClr r="0" g="0" b="0"/>
        </a:lnRef>
        <a:fillRef idx="1">
          <a:scrgbClr r="0" g="0" b="0"/>
        </a:fillRef>
        <a:effectRef idx="0">
          <a:scrgbClr r="0" g="0" b="0"/>
        </a:effectRef>
        <a:fontRef idx="minor"/>
      </dsp:style>
    </dsp:sp>
    <dsp:sp modelId="{09A25025-8EA9-4E77-AA2C-37751BF9F010}">
      <dsp:nvSpPr>
        <dsp:cNvPr id="0" name=""/>
        <dsp:cNvSpPr/>
      </dsp:nvSpPr>
      <dsp:spPr>
        <a:xfrm>
          <a:off x="426532" y="404266"/>
          <a:ext cx="5547360" cy="1170427"/>
        </a:xfrm>
        <a:prstGeom prst="roundRect">
          <a:avLst/>
        </a:prstGeom>
        <a:solidFill>
          <a:schemeClr val="accent6">
            <a:lumMod val="75000"/>
          </a:schemeClr>
        </a:solidFill>
        <a:ln>
          <a:noFill/>
        </a:ln>
        <a:effectLst>
          <a:outerShdw blurRad="50800" dist="381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209677" tIns="0" rIns="209677" bIns="0" numCol="1" spcCol="1270" anchor="ctr" anchorCtr="0">
          <a:noAutofit/>
        </a:bodyPr>
        <a:lstStyle/>
        <a:p>
          <a:pPr lvl="0" algn="ctr" defTabSz="1244600" rtl="1">
            <a:lnSpc>
              <a:spcPct val="90000"/>
            </a:lnSpc>
            <a:spcBef>
              <a:spcPct val="0"/>
            </a:spcBef>
            <a:spcAft>
              <a:spcPct val="35000"/>
            </a:spcAft>
          </a:pPr>
          <a:r>
            <a:rPr lang="fa-IR" sz="2800" b="1" kern="1200" dirty="0" smtClean="0">
              <a:cs typeface="B Zar" pitchFamily="2" charset="-78"/>
            </a:rPr>
            <a:t>1. روزه دار عمداً قی کند.</a:t>
          </a:r>
          <a:endParaRPr lang="en-US" sz="2800" b="1" kern="1200" dirty="0" smtClean="0">
            <a:solidFill>
              <a:schemeClr val="bg2">
                <a:lumMod val="10000"/>
              </a:schemeClr>
            </a:solidFill>
            <a:cs typeface="B Zar" pitchFamily="2" charset="-78"/>
          </a:endParaRPr>
        </a:p>
      </dsp:txBody>
      <dsp:txXfrm>
        <a:off x="483668" y="461402"/>
        <a:ext cx="5433088" cy="1056155"/>
      </dsp:txXfrm>
    </dsp:sp>
    <dsp:sp modelId="{CFD9E015-5252-4D8B-8880-F621BD25F09E}">
      <dsp:nvSpPr>
        <dsp:cNvPr id="0" name=""/>
        <dsp:cNvSpPr/>
      </dsp:nvSpPr>
      <dsp:spPr>
        <a:xfrm>
          <a:off x="0" y="2371206"/>
          <a:ext cx="7924800" cy="1170425"/>
        </a:xfrm>
        <a:prstGeom prst="rect">
          <a:avLst/>
        </a:prstGeom>
        <a:solidFill>
          <a:schemeClr val="lt1">
            <a:alpha val="90000"/>
            <a:hueOff val="0"/>
            <a:satOff val="0"/>
            <a:lumOff val="0"/>
            <a:alphaOff val="0"/>
          </a:schemeClr>
        </a:solidFill>
        <a:ln>
          <a:noFill/>
        </a:ln>
        <a:effectLst/>
        <a:sp3d z="-152400" extrusionH="63500" prstMaterial="matte">
          <a:bevelT w="44450" h="6350" prst="relaxedInset"/>
          <a:contourClr>
            <a:schemeClr val="bg1"/>
          </a:contourClr>
        </a:sp3d>
      </dsp:spPr>
      <dsp:style>
        <a:lnRef idx="0">
          <a:scrgbClr r="0" g="0" b="0"/>
        </a:lnRef>
        <a:fillRef idx="1">
          <a:scrgbClr r="0" g="0" b="0"/>
        </a:fillRef>
        <a:effectRef idx="0">
          <a:scrgbClr r="0" g="0" b="0"/>
        </a:effectRef>
        <a:fontRef idx="minor"/>
      </dsp:style>
    </dsp:sp>
    <dsp:sp modelId="{B1BFD906-733C-44E2-8E8F-234023CE51AD}">
      <dsp:nvSpPr>
        <dsp:cNvPr id="0" name=""/>
        <dsp:cNvSpPr/>
      </dsp:nvSpPr>
      <dsp:spPr>
        <a:xfrm>
          <a:off x="396240" y="2145418"/>
          <a:ext cx="5547360" cy="1170427"/>
        </a:xfrm>
        <a:prstGeom prst="roundRect">
          <a:avLst/>
        </a:prstGeom>
        <a:solidFill>
          <a:schemeClr val="accent6">
            <a:lumMod val="75000"/>
          </a:schemeClr>
        </a:solidFill>
        <a:ln>
          <a:noFill/>
        </a:ln>
        <a:effectLst>
          <a:outerShdw blurRad="50800" dist="381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209677" tIns="0" rIns="209677" bIns="0" numCol="1" spcCol="1270" anchor="ctr" anchorCtr="0">
          <a:noAutofit/>
        </a:bodyPr>
        <a:lstStyle/>
        <a:p>
          <a:pPr lvl="0" algn="just" defTabSz="1066800" rtl="1">
            <a:lnSpc>
              <a:spcPct val="90000"/>
            </a:lnSpc>
            <a:spcBef>
              <a:spcPct val="0"/>
            </a:spcBef>
            <a:spcAft>
              <a:spcPct val="35000"/>
            </a:spcAft>
          </a:pPr>
          <a:r>
            <a:rPr lang="fa-IR" sz="2400" b="1" kern="1200" dirty="0" smtClean="0">
              <a:cs typeface="B Zar" pitchFamily="2" charset="-78"/>
            </a:rPr>
            <a:t>2. در ماه رمضان غسل جنابت را فراموش کند و با حال جنابت، یک یا چند روز روزه بگیرد.</a:t>
          </a:r>
          <a:endParaRPr lang="en-US" sz="2400" b="1" kern="1200" dirty="0" smtClean="0">
            <a:solidFill>
              <a:schemeClr val="bg2">
                <a:lumMod val="10000"/>
              </a:schemeClr>
            </a:solidFill>
            <a:cs typeface="B Zar" pitchFamily="2" charset="-78"/>
          </a:endParaRPr>
        </a:p>
      </dsp:txBody>
      <dsp:txXfrm>
        <a:off x="453376" y="2202554"/>
        <a:ext cx="5433088" cy="1056155"/>
      </dsp:txXfrm>
    </dsp:sp>
    <dsp:sp modelId="{2C05FDA9-8620-4393-B0C1-4E436B1B111B}">
      <dsp:nvSpPr>
        <dsp:cNvPr id="0" name=""/>
        <dsp:cNvSpPr/>
      </dsp:nvSpPr>
      <dsp:spPr>
        <a:xfrm>
          <a:off x="0" y="4113019"/>
          <a:ext cx="7924800" cy="1160667"/>
        </a:xfrm>
        <a:prstGeom prst="rect">
          <a:avLst/>
        </a:prstGeom>
        <a:solidFill>
          <a:schemeClr val="lt1">
            <a:alpha val="90000"/>
            <a:hueOff val="0"/>
            <a:satOff val="0"/>
            <a:lumOff val="0"/>
            <a:alphaOff val="0"/>
          </a:schemeClr>
        </a:solidFill>
        <a:ln>
          <a:noFill/>
        </a:ln>
        <a:effectLst/>
        <a:sp3d z="-152400" extrusionH="63500" prstMaterial="matte">
          <a:bevelT w="44450" h="6350" prst="relaxedInset"/>
          <a:contourClr>
            <a:schemeClr val="bg1"/>
          </a:contourClr>
        </a:sp3d>
      </dsp:spPr>
      <dsp:style>
        <a:lnRef idx="0">
          <a:scrgbClr r="0" g="0" b="0"/>
        </a:lnRef>
        <a:fillRef idx="1">
          <a:scrgbClr r="0" g="0" b="0"/>
        </a:fillRef>
        <a:effectRef idx="0">
          <a:scrgbClr r="0" g="0" b="0"/>
        </a:effectRef>
        <a:fontRef idx="minor"/>
      </dsp:style>
    </dsp:sp>
    <dsp:sp modelId="{98F82E67-05DB-4B67-9E62-2761F6244DDB}">
      <dsp:nvSpPr>
        <dsp:cNvPr id="0" name=""/>
        <dsp:cNvSpPr/>
      </dsp:nvSpPr>
      <dsp:spPr>
        <a:xfrm>
          <a:off x="396240" y="3887231"/>
          <a:ext cx="5547360" cy="1170427"/>
        </a:xfrm>
        <a:prstGeom prst="roundRect">
          <a:avLst/>
        </a:prstGeom>
        <a:solidFill>
          <a:schemeClr val="accent6">
            <a:lumMod val="75000"/>
          </a:schemeClr>
        </a:solidFill>
        <a:ln>
          <a:noFill/>
        </a:ln>
        <a:effectLst>
          <a:outerShdw blurRad="50800" dist="381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209677" tIns="0" rIns="209677" bIns="0" numCol="1" spcCol="1270" anchor="ctr" anchorCtr="0">
          <a:noAutofit/>
        </a:bodyPr>
        <a:lstStyle/>
        <a:p>
          <a:pPr lvl="0" algn="just" defTabSz="889000" rtl="1">
            <a:lnSpc>
              <a:spcPct val="90000"/>
            </a:lnSpc>
            <a:spcBef>
              <a:spcPct val="0"/>
            </a:spcBef>
            <a:spcAft>
              <a:spcPct val="35000"/>
            </a:spcAft>
          </a:pPr>
          <a:r>
            <a:rPr lang="fa-IR" sz="2000" b="1" kern="1200" dirty="0" smtClean="0">
              <a:cs typeface="B Zar" pitchFamily="2" charset="-78"/>
            </a:rPr>
            <a:t>3. در ماه رمضان، بدون این که تحقیق کند صبح شده یا نه؟ کار یکند که روزه را باطل می‌کند؛ مثلاً آب بخورد و بعداً معلوم شود صبح بوده است.</a:t>
          </a:r>
          <a:endParaRPr lang="en-US" sz="2000" b="1" kern="1200" dirty="0" smtClean="0">
            <a:solidFill>
              <a:schemeClr val="bg2">
                <a:lumMod val="10000"/>
              </a:schemeClr>
            </a:solidFill>
            <a:cs typeface="B Zar" pitchFamily="2" charset="-78"/>
          </a:endParaRPr>
        </a:p>
      </dsp:txBody>
      <dsp:txXfrm>
        <a:off x="453376" y="3944367"/>
        <a:ext cx="5433088" cy="1056155"/>
      </dsp:txXfrm>
    </dsp:sp>
    <dsp:sp modelId="{8E3E30C4-09DB-46CD-840A-196880CD31CC}">
      <dsp:nvSpPr>
        <dsp:cNvPr id="0" name=""/>
        <dsp:cNvSpPr/>
      </dsp:nvSpPr>
      <dsp:spPr>
        <a:xfrm>
          <a:off x="0" y="6025141"/>
          <a:ext cx="7924800" cy="1156248"/>
        </a:xfrm>
        <a:prstGeom prst="rect">
          <a:avLst/>
        </a:prstGeom>
        <a:solidFill>
          <a:schemeClr val="lt1">
            <a:alpha val="90000"/>
            <a:hueOff val="0"/>
            <a:satOff val="0"/>
            <a:lumOff val="0"/>
            <a:alphaOff val="0"/>
          </a:schemeClr>
        </a:solidFill>
        <a:ln>
          <a:noFill/>
        </a:ln>
        <a:effectLst/>
        <a:sp3d z="-152400" extrusionH="63500" prstMaterial="matte">
          <a:bevelT w="44450" h="6350" prst="relaxedInset"/>
          <a:contourClr>
            <a:schemeClr val="bg1"/>
          </a:contourClr>
        </a:sp3d>
      </dsp:spPr>
      <dsp:style>
        <a:lnRef idx="0">
          <a:scrgbClr r="0" g="0" b="0"/>
        </a:lnRef>
        <a:fillRef idx="1">
          <a:scrgbClr r="0" g="0" b="0"/>
        </a:fillRef>
        <a:effectRef idx="0">
          <a:scrgbClr r="0" g="0" b="0"/>
        </a:effectRef>
        <a:fontRef idx="minor"/>
      </dsp:style>
    </dsp:sp>
    <dsp:sp modelId="{2D9D2325-B194-43AD-A7BA-F9BD98143291}">
      <dsp:nvSpPr>
        <dsp:cNvPr id="0" name=""/>
        <dsp:cNvSpPr/>
      </dsp:nvSpPr>
      <dsp:spPr>
        <a:xfrm>
          <a:off x="450766" y="5617416"/>
          <a:ext cx="5547360" cy="1350495"/>
        </a:xfrm>
        <a:prstGeom prst="roundRect">
          <a:avLst/>
        </a:prstGeom>
        <a:solidFill>
          <a:schemeClr val="accent6">
            <a:lumMod val="75000"/>
          </a:schemeClr>
        </a:solidFill>
        <a:ln>
          <a:noFill/>
        </a:ln>
        <a:effectLst>
          <a:outerShdw blurRad="50800" dist="381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209677" tIns="0" rIns="209677" bIns="0" numCol="1" spcCol="1270" anchor="ctr" anchorCtr="0">
          <a:noAutofit/>
        </a:bodyPr>
        <a:lstStyle/>
        <a:p>
          <a:pPr lvl="0" algn="just" defTabSz="889000" rtl="1">
            <a:lnSpc>
              <a:spcPct val="90000"/>
            </a:lnSpc>
            <a:spcBef>
              <a:spcPct val="0"/>
            </a:spcBef>
            <a:spcAft>
              <a:spcPct val="35000"/>
            </a:spcAft>
          </a:pPr>
          <a:r>
            <a:rPr lang="fa-IR" sz="2000" b="1" kern="1200" dirty="0" smtClean="0">
              <a:cs typeface="B Zar" pitchFamily="2" charset="-78"/>
            </a:rPr>
            <a:t>4. کسی بگوید: صبح نشده و روزه‌دار با اعتماد به گفتة او، کاری کند که روزه را باطل می‌کند، و بعداً معلوم شود صبح بوده است.</a:t>
          </a:r>
          <a:endParaRPr lang="en-US" sz="2000" b="1" kern="1200" dirty="0" smtClean="0">
            <a:solidFill>
              <a:schemeClr val="bg2">
                <a:lumMod val="10000"/>
              </a:schemeClr>
            </a:solidFill>
            <a:cs typeface="B Zar" pitchFamily="2" charset="-78"/>
          </a:endParaRPr>
        </a:p>
      </dsp:txBody>
      <dsp:txXfrm>
        <a:off x="516692" y="5683342"/>
        <a:ext cx="5415508" cy="121864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A1825C-0C56-420C-A681-32CF0E457221}">
      <dsp:nvSpPr>
        <dsp:cNvPr id="0" name=""/>
        <dsp:cNvSpPr/>
      </dsp:nvSpPr>
      <dsp:spPr>
        <a:xfrm>
          <a:off x="0" y="629393"/>
          <a:ext cx="7924800" cy="1170425"/>
        </a:xfrm>
        <a:prstGeom prst="rect">
          <a:avLst/>
        </a:prstGeom>
        <a:solidFill>
          <a:schemeClr val="bg1">
            <a:alpha val="90000"/>
          </a:schemeClr>
        </a:solidFill>
        <a:ln>
          <a:solidFill>
            <a:schemeClr val="bg2"/>
          </a:solidFill>
        </a:ln>
        <a:effectLst/>
        <a:sp3d z="-152400" extrusionH="63500" prstMaterial="matte">
          <a:bevelT w="44450" h="6350" prst="relaxedInset"/>
          <a:contourClr>
            <a:schemeClr val="bg1"/>
          </a:contourClr>
        </a:sp3d>
      </dsp:spPr>
      <dsp:style>
        <a:lnRef idx="0">
          <a:scrgbClr r="0" g="0" b="0"/>
        </a:lnRef>
        <a:fillRef idx="1">
          <a:scrgbClr r="0" g="0" b="0"/>
        </a:fillRef>
        <a:effectRef idx="0">
          <a:scrgbClr r="0" g="0" b="0"/>
        </a:effectRef>
        <a:fontRef idx="minor"/>
      </dsp:style>
    </dsp:sp>
    <dsp:sp modelId="{09A25025-8EA9-4E77-AA2C-37751BF9F010}">
      <dsp:nvSpPr>
        <dsp:cNvPr id="0" name=""/>
        <dsp:cNvSpPr/>
      </dsp:nvSpPr>
      <dsp:spPr>
        <a:xfrm>
          <a:off x="426532" y="404266"/>
          <a:ext cx="5547360" cy="1170427"/>
        </a:xfrm>
        <a:prstGeom prst="roundRect">
          <a:avLst/>
        </a:prstGeom>
        <a:solidFill>
          <a:schemeClr val="accent6">
            <a:lumMod val="75000"/>
          </a:schemeClr>
        </a:solidFill>
        <a:ln>
          <a:noFill/>
        </a:ln>
        <a:effectLst>
          <a:outerShdw blurRad="50800" dist="381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209677" tIns="0" rIns="209677" bIns="0" numCol="1" spcCol="1270" anchor="ctr" anchorCtr="0">
          <a:noAutofit/>
        </a:bodyPr>
        <a:lstStyle/>
        <a:p>
          <a:pPr lvl="0" algn="ctr" defTabSz="1422400" rtl="1">
            <a:lnSpc>
              <a:spcPct val="90000"/>
            </a:lnSpc>
            <a:spcBef>
              <a:spcPct val="0"/>
            </a:spcBef>
            <a:spcAft>
              <a:spcPct val="35000"/>
            </a:spcAft>
          </a:pPr>
          <a:r>
            <a:rPr lang="fa-IR" sz="3200" b="1" kern="1200" dirty="0" smtClean="0">
              <a:solidFill>
                <a:srgbClr val="FFFF00"/>
              </a:solidFill>
              <a:cs typeface="B Zar" pitchFamily="2" charset="-78"/>
            </a:rPr>
            <a:t>5. روزه‌هایی که به سبب سفر، باطل شده است.</a:t>
          </a:r>
          <a:endParaRPr lang="en-US" sz="3200" b="1" kern="1200" dirty="0" smtClean="0">
            <a:solidFill>
              <a:srgbClr val="FFFF00"/>
            </a:solidFill>
            <a:cs typeface="B Zar" pitchFamily="2" charset="-78"/>
          </a:endParaRPr>
        </a:p>
      </dsp:txBody>
      <dsp:txXfrm>
        <a:off x="483668" y="461402"/>
        <a:ext cx="5433088" cy="1056155"/>
      </dsp:txXfrm>
    </dsp:sp>
    <dsp:sp modelId="{CFD9E015-5252-4D8B-8880-F621BD25F09E}">
      <dsp:nvSpPr>
        <dsp:cNvPr id="0" name=""/>
        <dsp:cNvSpPr/>
      </dsp:nvSpPr>
      <dsp:spPr>
        <a:xfrm>
          <a:off x="0" y="2371206"/>
          <a:ext cx="7924800" cy="1170425"/>
        </a:xfrm>
        <a:prstGeom prst="rect">
          <a:avLst/>
        </a:prstGeom>
        <a:solidFill>
          <a:schemeClr val="lt1">
            <a:alpha val="90000"/>
            <a:hueOff val="0"/>
            <a:satOff val="0"/>
            <a:lumOff val="0"/>
            <a:alphaOff val="0"/>
          </a:schemeClr>
        </a:solidFill>
        <a:ln>
          <a:noFill/>
        </a:ln>
        <a:effectLst/>
        <a:sp3d z="-152400" extrusionH="63500" prstMaterial="matte">
          <a:bevelT w="44450" h="6350" prst="relaxedInset"/>
          <a:contourClr>
            <a:schemeClr val="bg1"/>
          </a:contourClr>
        </a:sp3d>
      </dsp:spPr>
      <dsp:style>
        <a:lnRef idx="0">
          <a:scrgbClr r="0" g="0" b="0"/>
        </a:lnRef>
        <a:fillRef idx="1">
          <a:scrgbClr r="0" g="0" b="0"/>
        </a:fillRef>
        <a:effectRef idx="0">
          <a:scrgbClr r="0" g="0" b="0"/>
        </a:effectRef>
        <a:fontRef idx="minor"/>
      </dsp:style>
    </dsp:sp>
    <dsp:sp modelId="{B1BFD906-733C-44E2-8E8F-234023CE51AD}">
      <dsp:nvSpPr>
        <dsp:cNvPr id="0" name=""/>
        <dsp:cNvSpPr/>
      </dsp:nvSpPr>
      <dsp:spPr>
        <a:xfrm>
          <a:off x="396240" y="2145418"/>
          <a:ext cx="5547360" cy="1170427"/>
        </a:xfrm>
        <a:prstGeom prst="roundRect">
          <a:avLst/>
        </a:prstGeom>
        <a:solidFill>
          <a:schemeClr val="accent6">
            <a:lumMod val="75000"/>
          </a:schemeClr>
        </a:solidFill>
        <a:ln>
          <a:noFill/>
        </a:ln>
        <a:effectLst>
          <a:outerShdw blurRad="50800" dist="381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209677" tIns="0" rIns="209677" bIns="0" numCol="1" spcCol="1270" anchor="ctr" anchorCtr="0">
          <a:noAutofit/>
        </a:bodyPr>
        <a:lstStyle/>
        <a:p>
          <a:pPr lvl="0" algn="just" defTabSz="1244600" rtl="1">
            <a:lnSpc>
              <a:spcPct val="90000"/>
            </a:lnSpc>
            <a:spcBef>
              <a:spcPct val="0"/>
            </a:spcBef>
            <a:spcAft>
              <a:spcPct val="35000"/>
            </a:spcAft>
          </a:pPr>
          <a:r>
            <a:rPr lang="fa-IR" sz="2800" b="1" kern="1200" dirty="0" smtClean="0">
              <a:solidFill>
                <a:srgbClr val="FFFF00"/>
              </a:solidFill>
              <a:cs typeface="B Zar" pitchFamily="2" charset="-78"/>
            </a:rPr>
            <a:t>6. روزه‌های ایام حیض و نفاس بانوان.</a:t>
          </a:r>
          <a:endParaRPr lang="en-US" sz="2800" b="1" kern="1200" dirty="0" smtClean="0">
            <a:solidFill>
              <a:srgbClr val="FFFF00"/>
            </a:solidFill>
            <a:cs typeface="B Zar" pitchFamily="2" charset="-78"/>
          </a:endParaRPr>
        </a:p>
      </dsp:txBody>
      <dsp:txXfrm>
        <a:off x="453376" y="2202554"/>
        <a:ext cx="5433088" cy="1056155"/>
      </dsp:txXfrm>
    </dsp:sp>
    <dsp:sp modelId="{2C05FDA9-8620-4393-B0C1-4E436B1B111B}">
      <dsp:nvSpPr>
        <dsp:cNvPr id="0" name=""/>
        <dsp:cNvSpPr/>
      </dsp:nvSpPr>
      <dsp:spPr>
        <a:xfrm>
          <a:off x="0" y="4113019"/>
          <a:ext cx="7924800" cy="1160667"/>
        </a:xfrm>
        <a:prstGeom prst="rect">
          <a:avLst/>
        </a:prstGeom>
        <a:solidFill>
          <a:schemeClr val="lt1">
            <a:alpha val="90000"/>
            <a:hueOff val="0"/>
            <a:satOff val="0"/>
            <a:lumOff val="0"/>
            <a:alphaOff val="0"/>
          </a:schemeClr>
        </a:solidFill>
        <a:ln>
          <a:noFill/>
        </a:ln>
        <a:effectLst/>
        <a:sp3d z="-152400" extrusionH="63500" prstMaterial="matte">
          <a:bevelT w="44450" h="6350" prst="relaxedInset"/>
          <a:contourClr>
            <a:schemeClr val="bg1"/>
          </a:contourClr>
        </a:sp3d>
      </dsp:spPr>
      <dsp:style>
        <a:lnRef idx="0">
          <a:scrgbClr r="0" g="0" b="0"/>
        </a:lnRef>
        <a:fillRef idx="1">
          <a:scrgbClr r="0" g="0" b="0"/>
        </a:fillRef>
        <a:effectRef idx="0">
          <a:scrgbClr r="0" g="0" b="0"/>
        </a:effectRef>
        <a:fontRef idx="minor"/>
      </dsp:style>
    </dsp:sp>
    <dsp:sp modelId="{98F82E67-05DB-4B67-9E62-2761F6244DDB}">
      <dsp:nvSpPr>
        <dsp:cNvPr id="0" name=""/>
        <dsp:cNvSpPr/>
      </dsp:nvSpPr>
      <dsp:spPr>
        <a:xfrm>
          <a:off x="396240" y="3887231"/>
          <a:ext cx="5547360" cy="1170427"/>
        </a:xfrm>
        <a:prstGeom prst="roundRect">
          <a:avLst/>
        </a:prstGeom>
        <a:solidFill>
          <a:schemeClr val="accent6">
            <a:lumMod val="75000"/>
          </a:schemeClr>
        </a:solidFill>
        <a:ln>
          <a:noFill/>
        </a:ln>
        <a:effectLst>
          <a:outerShdw blurRad="50800" dist="381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209677" tIns="0" rIns="209677" bIns="0" numCol="1" spcCol="1270" anchor="ctr" anchorCtr="0">
          <a:noAutofit/>
        </a:bodyPr>
        <a:lstStyle/>
        <a:p>
          <a:pPr lvl="0" algn="just" defTabSz="889000" rtl="1">
            <a:lnSpc>
              <a:spcPct val="90000"/>
            </a:lnSpc>
            <a:spcBef>
              <a:spcPct val="0"/>
            </a:spcBef>
            <a:spcAft>
              <a:spcPct val="35000"/>
            </a:spcAft>
          </a:pPr>
          <a:r>
            <a:rPr lang="fa-IR" sz="2000" b="1" kern="1200" dirty="0" smtClean="0">
              <a:solidFill>
                <a:srgbClr val="FFFF00"/>
              </a:solidFill>
              <a:cs typeface="B Zar" pitchFamily="2" charset="-78"/>
            </a:rPr>
            <a:t>7. بر اثر ندانستن مسأله، مبطلی انجام داده ولی نمی‌توانسته مسأله را یاد بگیرد، یا اصلاً متوجه نبوده است.</a:t>
          </a:r>
          <a:endParaRPr lang="en-US" sz="2000" b="1" kern="1200" dirty="0" smtClean="0">
            <a:solidFill>
              <a:srgbClr val="FFFF00"/>
            </a:solidFill>
            <a:cs typeface="B Zar" pitchFamily="2" charset="-78"/>
          </a:endParaRPr>
        </a:p>
      </dsp:txBody>
      <dsp:txXfrm>
        <a:off x="453376" y="3944367"/>
        <a:ext cx="5433088" cy="1056155"/>
      </dsp:txXfrm>
    </dsp:sp>
    <dsp:sp modelId="{8E3E30C4-09DB-46CD-840A-196880CD31CC}">
      <dsp:nvSpPr>
        <dsp:cNvPr id="0" name=""/>
        <dsp:cNvSpPr/>
      </dsp:nvSpPr>
      <dsp:spPr>
        <a:xfrm>
          <a:off x="0" y="6025141"/>
          <a:ext cx="7924800" cy="1156248"/>
        </a:xfrm>
        <a:prstGeom prst="rect">
          <a:avLst/>
        </a:prstGeom>
        <a:solidFill>
          <a:schemeClr val="lt1">
            <a:alpha val="90000"/>
            <a:hueOff val="0"/>
            <a:satOff val="0"/>
            <a:lumOff val="0"/>
            <a:alphaOff val="0"/>
          </a:schemeClr>
        </a:solidFill>
        <a:ln>
          <a:noFill/>
        </a:ln>
        <a:effectLst/>
        <a:sp3d z="-152400" extrusionH="63500" prstMaterial="matte">
          <a:bevelT w="44450" h="6350" prst="relaxedInset"/>
          <a:contourClr>
            <a:schemeClr val="bg1"/>
          </a:contourClr>
        </a:sp3d>
      </dsp:spPr>
      <dsp:style>
        <a:lnRef idx="0">
          <a:scrgbClr r="0" g="0" b="0"/>
        </a:lnRef>
        <a:fillRef idx="1">
          <a:scrgbClr r="0" g="0" b="0"/>
        </a:fillRef>
        <a:effectRef idx="0">
          <a:scrgbClr r="0" g="0" b="0"/>
        </a:effectRef>
        <a:fontRef idx="minor"/>
      </dsp:style>
    </dsp:sp>
    <dsp:sp modelId="{2D9D2325-B194-43AD-A7BA-F9BD98143291}">
      <dsp:nvSpPr>
        <dsp:cNvPr id="0" name=""/>
        <dsp:cNvSpPr/>
      </dsp:nvSpPr>
      <dsp:spPr>
        <a:xfrm>
          <a:off x="450766" y="5617416"/>
          <a:ext cx="5547360" cy="1350495"/>
        </a:xfrm>
        <a:prstGeom prst="roundRect">
          <a:avLst/>
        </a:prstGeom>
        <a:solidFill>
          <a:schemeClr val="accent6">
            <a:lumMod val="75000"/>
          </a:schemeClr>
        </a:solidFill>
        <a:ln>
          <a:noFill/>
        </a:ln>
        <a:effectLst>
          <a:outerShdw blurRad="50800" dist="381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209677" tIns="0" rIns="209677" bIns="0" numCol="1" spcCol="1270" anchor="ctr" anchorCtr="0">
          <a:noAutofit/>
        </a:bodyPr>
        <a:lstStyle/>
        <a:p>
          <a:pPr lvl="0" algn="ctr" defTabSz="1066800" rtl="1">
            <a:lnSpc>
              <a:spcPct val="90000"/>
            </a:lnSpc>
            <a:spcBef>
              <a:spcPct val="0"/>
            </a:spcBef>
            <a:spcAft>
              <a:spcPct val="35000"/>
            </a:spcAft>
          </a:pPr>
          <a:r>
            <a:rPr lang="fa-IR" sz="2400" b="1" kern="1200" dirty="0" smtClean="0">
              <a:solidFill>
                <a:srgbClr val="FFFF00"/>
              </a:solidFill>
              <a:cs typeface="B Zar" pitchFamily="2" charset="-78"/>
            </a:rPr>
            <a:t>8. به سبب بیماری روزه نگیرد و بیماریش پس از ماه رمضان برطرف شود.</a:t>
          </a:r>
          <a:endParaRPr lang="en-US" sz="2400" b="1" kern="1200" dirty="0" smtClean="0">
            <a:solidFill>
              <a:srgbClr val="FFFF00"/>
            </a:solidFill>
            <a:cs typeface="B Zar" pitchFamily="2" charset="-78"/>
          </a:endParaRPr>
        </a:p>
      </dsp:txBody>
      <dsp:txXfrm>
        <a:off x="516692" y="5683342"/>
        <a:ext cx="5415508" cy="1218643"/>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9/2/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9/2/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A4955919-2438-4BF8-840B-E21E48049236}" type="datetimeFigureOut">
              <a:rPr lang="fa-IR" smtClean="0"/>
              <a:pPr/>
              <a:t>1435/04/04</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F59E9407-5B16-4F15-9F96-6F6092B19EB2}" type="slidenum">
              <a:rPr lang="fa-IR" smtClean="0"/>
              <a:pPr/>
              <a:t>‹#›</a:t>
            </a:fld>
            <a:endParaRPr lang="fa-IR"/>
          </a:p>
        </p:txBody>
      </p:sp>
    </p:spTree>
    <p:extLst>
      <p:ext uri="{BB962C8B-B14F-4D97-AF65-F5344CB8AC3E}">
        <p14:creationId xmlns:p14="http://schemas.microsoft.com/office/powerpoint/2010/main" xmlns="" val="155093942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F59E9407-5B16-4F15-9F96-6F6092B19EB2}" type="slidenum">
              <a:rPr lang="fa-IR" smtClean="0"/>
              <a:pPr/>
              <a:t>1</a:t>
            </a:fld>
            <a:endParaRPr lang="fa-I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499AB547-88A8-40AF-A1C4-4BFC3EB39B78}" type="datetimeFigureOut">
              <a:rPr lang="fa-IR" smtClean="0"/>
              <a:pPr/>
              <a:t>1435/04/04</a:t>
            </a:fld>
            <a:endParaRPr lang="fa-I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fa-I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E8B6A07C-BAB0-4E21-8904-AC5DEE69C9FC}"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9AB547-88A8-40AF-A1C4-4BFC3EB39B78}" type="datetimeFigureOut">
              <a:rPr lang="fa-IR" smtClean="0"/>
              <a:pPr/>
              <a:t>1435/04/04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8B6A07C-BAB0-4E21-8904-AC5DEE69C9FC}"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9AB547-88A8-40AF-A1C4-4BFC3EB39B78}" type="datetimeFigureOut">
              <a:rPr lang="fa-IR" smtClean="0"/>
              <a:pPr/>
              <a:t>1435/04/04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8B6A07C-BAB0-4E21-8904-AC5DEE69C9FC}"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499AB547-88A8-40AF-A1C4-4BFC3EB39B78}" type="datetimeFigureOut">
              <a:rPr lang="fa-IR" smtClean="0"/>
              <a:pPr/>
              <a:t>1435/04/04</a:t>
            </a:fld>
            <a:endParaRPr lang="fa-IR"/>
          </a:p>
        </p:txBody>
      </p:sp>
      <p:sp>
        <p:nvSpPr>
          <p:cNvPr id="9" name="Slide Number Placeholder 8"/>
          <p:cNvSpPr>
            <a:spLocks noGrp="1"/>
          </p:cNvSpPr>
          <p:nvPr>
            <p:ph type="sldNum" sz="quarter" idx="15"/>
          </p:nvPr>
        </p:nvSpPr>
        <p:spPr/>
        <p:txBody>
          <a:bodyPr rtlCol="0"/>
          <a:lstStyle/>
          <a:p>
            <a:fld id="{E8B6A07C-BAB0-4E21-8904-AC5DEE69C9FC}" type="slidenum">
              <a:rPr lang="fa-IR" smtClean="0"/>
              <a:pPr/>
              <a:t>‹#›</a:t>
            </a:fld>
            <a:endParaRPr lang="fa-IR"/>
          </a:p>
        </p:txBody>
      </p:sp>
      <p:sp>
        <p:nvSpPr>
          <p:cNvPr id="10" name="Footer Placeholder 9"/>
          <p:cNvSpPr>
            <a:spLocks noGrp="1"/>
          </p:cNvSpPr>
          <p:nvPr>
            <p:ph type="ftr" sz="quarter" idx="16"/>
          </p:nvPr>
        </p:nvSpPr>
        <p:spPr/>
        <p:txBody>
          <a:bodyPr rtlCol="0"/>
          <a:lstStyle/>
          <a:p>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499AB547-88A8-40AF-A1C4-4BFC3EB39B78}" type="datetimeFigureOut">
              <a:rPr lang="fa-IR" smtClean="0"/>
              <a:pPr/>
              <a:t>1435/04/04</a:t>
            </a:fld>
            <a:endParaRPr lang="fa-I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fa-I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E8B6A07C-BAB0-4E21-8904-AC5DEE69C9FC}"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99AB547-88A8-40AF-A1C4-4BFC3EB39B78}" type="datetimeFigureOut">
              <a:rPr lang="fa-IR" smtClean="0"/>
              <a:pPr/>
              <a:t>1435/04/04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8B6A07C-BAB0-4E21-8904-AC5DEE69C9FC}" type="slidenum">
              <a:rPr lang="fa-IR" smtClean="0"/>
              <a:pPr/>
              <a:t>‹#›</a:t>
            </a:fld>
            <a:endParaRPr lang="fa-I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499AB547-88A8-40AF-A1C4-4BFC3EB39B78}" type="datetimeFigureOut">
              <a:rPr lang="fa-IR" smtClean="0"/>
              <a:pPr/>
              <a:t>1435/04/04</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E8B6A07C-BAB0-4E21-8904-AC5DEE69C9FC}" type="slidenum">
              <a:rPr lang="fa-IR" smtClean="0"/>
              <a:pPr/>
              <a:t>‹#›</a:t>
            </a:fld>
            <a:endParaRPr lang="fa-I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499AB547-88A8-40AF-A1C4-4BFC3EB39B78}" type="datetimeFigureOut">
              <a:rPr lang="fa-IR" smtClean="0"/>
              <a:pPr/>
              <a:t>1435/04/04</a:t>
            </a:fld>
            <a:endParaRPr lang="fa-IR"/>
          </a:p>
        </p:txBody>
      </p:sp>
      <p:sp>
        <p:nvSpPr>
          <p:cNvPr id="7" name="Slide Number Placeholder 6"/>
          <p:cNvSpPr>
            <a:spLocks noGrp="1"/>
          </p:cNvSpPr>
          <p:nvPr>
            <p:ph type="sldNum" sz="quarter" idx="11"/>
          </p:nvPr>
        </p:nvSpPr>
        <p:spPr/>
        <p:txBody>
          <a:bodyPr rtlCol="0"/>
          <a:lstStyle/>
          <a:p>
            <a:fld id="{E8B6A07C-BAB0-4E21-8904-AC5DEE69C9FC}" type="slidenum">
              <a:rPr lang="fa-IR" smtClean="0"/>
              <a:pPr/>
              <a:t>‹#›</a:t>
            </a:fld>
            <a:endParaRPr lang="fa-IR"/>
          </a:p>
        </p:txBody>
      </p:sp>
      <p:sp>
        <p:nvSpPr>
          <p:cNvPr id="8" name="Footer Placeholder 7"/>
          <p:cNvSpPr>
            <a:spLocks noGrp="1"/>
          </p:cNvSpPr>
          <p:nvPr>
            <p:ph type="ftr" sz="quarter" idx="12"/>
          </p:nvPr>
        </p:nvSpPr>
        <p:spPr/>
        <p:txBody>
          <a:bodyPr rtlCol="0"/>
          <a:lstStyle/>
          <a:p>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9AB547-88A8-40AF-A1C4-4BFC3EB39B78}" type="datetimeFigureOut">
              <a:rPr lang="fa-IR" smtClean="0"/>
              <a:pPr/>
              <a:t>1435/04/04</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E8B6A07C-BAB0-4E21-8904-AC5DEE69C9FC}"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1"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499AB547-88A8-40AF-A1C4-4BFC3EB39B78}" type="datetimeFigureOut">
              <a:rPr lang="fa-IR" smtClean="0"/>
              <a:pPr/>
              <a:t>1435/04/04</a:t>
            </a:fld>
            <a:endParaRPr lang="fa-IR"/>
          </a:p>
        </p:txBody>
      </p:sp>
      <p:sp>
        <p:nvSpPr>
          <p:cNvPr id="22" name="Slide Number Placeholder 21"/>
          <p:cNvSpPr>
            <a:spLocks noGrp="1"/>
          </p:cNvSpPr>
          <p:nvPr>
            <p:ph type="sldNum" sz="quarter" idx="15"/>
          </p:nvPr>
        </p:nvSpPr>
        <p:spPr/>
        <p:txBody>
          <a:bodyPr rtlCol="0"/>
          <a:lstStyle/>
          <a:p>
            <a:fld id="{E8B6A07C-BAB0-4E21-8904-AC5DEE69C9FC}" type="slidenum">
              <a:rPr lang="fa-IR" smtClean="0"/>
              <a:pPr/>
              <a:t>‹#›</a:t>
            </a:fld>
            <a:endParaRPr lang="fa-IR"/>
          </a:p>
        </p:txBody>
      </p:sp>
      <p:sp>
        <p:nvSpPr>
          <p:cNvPr id="23" name="Footer Placeholder 22"/>
          <p:cNvSpPr>
            <a:spLocks noGrp="1"/>
          </p:cNvSpPr>
          <p:nvPr>
            <p:ph type="ftr" sz="quarter" idx="16"/>
          </p:nvPr>
        </p:nvSpPr>
        <p:spPr/>
        <p:txBody>
          <a:bodyPr rtlCol="0"/>
          <a:lstStyle/>
          <a:p>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9"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499AB547-88A8-40AF-A1C4-4BFC3EB39B78}" type="datetimeFigureOut">
              <a:rPr lang="fa-IR" smtClean="0"/>
              <a:pPr/>
              <a:t>1435/04/04</a:t>
            </a:fld>
            <a:endParaRPr lang="fa-IR"/>
          </a:p>
        </p:txBody>
      </p:sp>
      <p:sp>
        <p:nvSpPr>
          <p:cNvPr id="18" name="Slide Number Placeholder 17"/>
          <p:cNvSpPr>
            <a:spLocks noGrp="1"/>
          </p:cNvSpPr>
          <p:nvPr>
            <p:ph type="sldNum" sz="quarter" idx="11"/>
          </p:nvPr>
        </p:nvSpPr>
        <p:spPr/>
        <p:txBody>
          <a:bodyPr rtlCol="0"/>
          <a:lstStyle/>
          <a:p>
            <a:fld id="{E8B6A07C-BAB0-4E21-8904-AC5DEE69C9FC}" type="slidenum">
              <a:rPr lang="fa-IR" smtClean="0"/>
              <a:pPr/>
              <a:t>‹#›</a:t>
            </a:fld>
            <a:endParaRPr lang="fa-IR"/>
          </a:p>
        </p:txBody>
      </p:sp>
      <p:sp>
        <p:nvSpPr>
          <p:cNvPr id="21" name="Footer Placeholder 20"/>
          <p:cNvSpPr>
            <a:spLocks noGrp="1"/>
          </p:cNvSpPr>
          <p:nvPr>
            <p:ph type="ftr" sz="quarter" idx="12"/>
          </p:nvPr>
        </p:nvSpPr>
        <p:spPr/>
        <p:txBody>
          <a:bodyPr rtlCol="0"/>
          <a:lstStyle/>
          <a:p>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499AB547-88A8-40AF-A1C4-4BFC3EB39B78}" type="datetimeFigureOut">
              <a:rPr lang="fa-IR" smtClean="0"/>
              <a:pPr/>
              <a:t>1435/04/04</a:t>
            </a:fld>
            <a:endParaRPr lang="fa-IR"/>
          </a:p>
        </p:txBody>
      </p:sp>
      <p:sp>
        <p:nvSpPr>
          <p:cNvPr id="3" name="Footer Placeholder 2"/>
          <p:cNvSpPr>
            <a:spLocks noGrp="1"/>
          </p:cNvSpPr>
          <p:nvPr>
            <p:ph type="ftr" sz="quarter" idx="3"/>
          </p:nvPr>
        </p:nvSpPr>
        <p:spPr>
          <a:xfrm rot="5400000">
            <a:off x="6990187"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a-I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8B6A07C-BAB0-4E21-8904-AC5DEE69C9FC}"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3.xml"/><Relationship Id="rId1" Type="http://schemas.openxmlformats.org/officeDocument/2006/relationships/slideLayout" Target="../slideLayouts/slideLayout2.xml"/><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3.xml"/><Relationship Id="rId1" Type="http://schemas.openxmlformats.org/officeDocument/2006/relationships/slideLayout" Target="../slideLayouts/slideLayout2.xml"/><Relationship Id="rId4" Type="http://schemas.microsoft.com/office/2007/relationships/hdphoto" Target="../media/hdphoto1.wdp"/></Relationships>
</file>

<file path=ppt/slides/_rels/slide13.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6.xml"/><Relationship Id="rId1" Type="http://schemas.openxmlformats.org/officeDocument/2006/relationships/slideLayout" Target="../slideLayouts/slideLayout2.xml"/><Relationship Id="rId4" Type="http://schemas.microsoft.com/office/2007/relationships/hdphoto" Target="../media/hdphoto1.wdp"/></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6.xml"/><Relationship Id="rId1" Type="http://schemas.openxmlformats.org/officeDocument/2006/relationships/slideLayout" Target="../slideLayouts/slideLayout2.xml"/><Relationship Id="rId4" Type="http://schemas.microsoft.com/office/2007/relationships/hdphoto" Target="../media/hdphoto1.wdp"/></Relationships>
</file>

<file path=ppt/slides/_rels/slide16.xml.rels><?xml version="1.0" encoding="UTF-8" standalone="yes"?>
<Relationships xmlns="http://schemas.openxmlformats.org/package/2006/relationships"><Relationship Id="rId2" Type="http://schemas.openxmlformats.org/officeDocument/2006/relationships/slide" Target="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01.png"/>
          <p:cNvPicPr>
            <a:picLocks noChangeAspect="1"/>
          </p:cNvPicPr>
          <p:nvPr/>
        </p:nvPicPr>
        <p:blipFill>
          <a:blip r:embed="rId3" cstate="print"/>
          <a:stretch>
            <a:fillRect/>
          </a:stretch>
        </p:blipFill>
        <p:spPr>
          <a:xfrm>
            <a:off x="-152399" y="0"/>
            <a:ext cx="2084937" cy="6858000"/>
          </a:xfrm>
          <a:prstGeom prst="rect">
            <a:avLst/>
          </a:prstGeom>
        </p:spPr>
      </p:pic>
      <p:sp>
        <p:nvSpPr>
          <p:cNvPr id="5" name="Rectangle 4"/>
          <p:cNvSpPr/>
          <p:nvPr/>
        </p:nvSpPr>
        <p:spPr>
          <a:xfrm>
            <a:off x="0" y="609600"/>
            <a:ext cx="3048000" cy="76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 name="TextBox 5"/>
          <p:cNvSpPr txBox="1"/>
          <p:nvPr/>
        </p:nvSpPr>
        <p:spPr>
          <a:xfrm>
            <a:off x="4191000" y="990600"/>
            <a:ext cx="4267200" cy="369332"/>
          </a:xfrm>
          <a:prstGeom prst="rect">
            <a:avLst/>
          </a:prstGeom>
          <a:noFill/>
        </p:spPr>
        <p:txBody>
          <a:bodyPr wrap="square" rtlCol="1">
            <a:spAutoFit/>
          </a:bodyPr>
          <a:lstStyle/>
          <a:p>
            <a:r>
              <a:rPr lang="fa-IR" dirty="0">
                <a:solidFill>
                  <a:schemeClr val="accent1">
                    <a:lumMod val="75000"/>
                  </a:schemeClr>
                </a:solidFill>
                <a:cs typeface="B Titr" pitchFamily="2" charset="-78"/>
              </a:rPr>
              <a:t>درس   ســـی   و    </a:t>
            </a:r>
            <a:r>
              <a:rPr lang="fa-IR" dirty="0" smtClean="0">
                <a:solidFill>
                  <a:schemeClr val="accent1">
                    <a:lumMod val="75000"/>
                  </a:schemeClr>
                </a:solidFill>
                <a:cs typeface="B Titr" pitchFamily="2" charset="-78"/>
              </a:rPr>
              <a:t>هفـــت</a:t>
            </a:r>
            <a:endParaRPr lang="fa-IR" dirty="0">
              <a:solidFill>
                <a:schemeClr val="accent1">
                  <a:lumMod val="75000"/>
                </a:schemeClr>
              </a:solidFill>
              <a:cs typeface="B Titr" pitchFamily="2" charset="-78"/>
            </a:endParaRPr>
          </a:p>
        </p:txBody>
      </p:sp>
      <p:sp>
        <p:nvSpPr>
          <p:cNvPr id="7" name="TextBox 6"/>
          <p:cNvSpPr txBox="1"/>
          <p:nvPr/>
        </p:nvSpPr>
        <p:spPr>
          <a:xfrm>
            <a:off x="-1484669" y="381000"/>
            <a:ext cx="1624164" cy="1477328"/>
          </a:xfrm>
          <a:prstGeom prst="rect">
            <a:avLst/>
          </a:prstGeom>
          <a:noFill/>
        </p:spPr>
        <p:txBody>
          <a:bodyPr wrap="none" rtlCol="1">
            <a:spAutoFit/>
          </a:bodyPr>
          <a:lstStyle/>
          <a:p>
            <a:r>
              <a:rPr lang="fa-IR" sz="9000" b="1" spc="600" dirty="0" smtClean="0">
                <a:solidFill>
                  <a:schemeClr val="accent1"/>
                </a:solidFill>
                <a:latin typeface="B Beirut Arb" pitchFamily="2" charset="-78"/>
                <a:cs typeface="B Nazanin" pitchFamily="2" charset="-78"/>
              </a:rPr>
              <a:t>37</a:t>
            </a:r>
            <a:endParaRPr lang="fa-IR" sz="9000" b="1" spc="600" dirty="0">
              <a:solidFill>
                <a:schemeClr val="accent1"/>
              </a:solidFill>
              <a:latin typeface="B Beirut Arb" pitchFamily="2" charset="-78"/>
              <a:cs typeface="B Nazanin" pitchFamily="2" charset="-78"/>
            </a:endParaRPr>
          </a:p>
        </p:txBody>
      </p:sp>
      <p:sp>
        <p:nvSpPr>
          <p:cNvPr id="2" name="Rectangle 1"/>
          <p:cNvSpPr/>
          <p:nvPr/>
        </p:nvSpPr>
        <p:spPr>
          <a:xfrm>
            <a:off x="3049803" y="3878759"/>
            <a:ext cx="3884397" cy="769441"/>
          </a:xfrm>
          <a:prstGeom prst="rect">
            <a:avLst/>
          </a:prstGeom>
        </p:spPr>
        <p:txBody>
          <a:bodyPr wrap="none">
            <a:spAutoFit/>
          </a:bodyPr>
          <a:lstStyle/>
          <a:p>
            <a:r>
              <a:rPr lang="fa-IR" sz="4400" b="1" dirty="0" smtClean="0">
                <a:solidFill>
                  <a:schemeClr val="accent1">
                    <a:lumMod val="75000"/>
                  </a:schemeClr>
                </a:solidFill>
                <a:cs typeface="B Nazanin" pitchFamily="2" charset="-78"/>
              </a:rPr>
              <a:t>قضا و </a:t>
            </a:r>
            <a:r>
              <a:rPr lang="fa-IR" sz="4400" b="1" smtClean="0">
                <a:solidFill>
                  <a:schemeClr val="accent1">
                    <a:lumMod val="75000"/>
                  </a:schemeClr>
                </a:solidFill>
                <a:cs typeface="B Nazanin" pitchFamily="2" charset="-78"/>
              </a:rPr>
              <a:t>کفاره روزه(1)</a:t>
            </a:r>
            <a:endParaRPr lang="fa-IR" sz="4400" b="1" dirty="0">
              <a:solidFill>
                <a:schemeClr val="accent1">
                  <a:lumMod val="75000"/>
                </a:schemeClr>
              </a:solidFill>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0"/>
                                        <p:tgtEl>
                                          <p:spTgt spid="4"/>
                                        </p:tgtEl>
                                      </p:cBhvr>
                                    </p:animEffect>
                                  </p:childTnLst>
                                </p:cTn>
                              </p:par>
                            </p:childTnLst>
                          </p:cTn>
                        </p:par>
                        <p:par>
                          <p:cTn id="8" fill="hold">
                            <p:stCondLst>
                              <p:cond delay="3000"/>
                            </p:stCondLst>
                            <p:childTnLst>
                              <p:par>
                                <p:cTn id="9" presetID="2" presetClass="entr" presetSubtype="8" fill="hold" grpId="4"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2000" fill="hold"/>
                                        <p:tgtEl>
                                          <p:spTgt spid="5"/>
                                        </p:tgtEl>
                                        <p:attrNameLst>
                                          <p:attrName>ppt_x</p:attrName>
                                        </p:attrNameLst>
                                      </p:cBhvr>
                                      <p:tavLst>
                                        <p:tav tm="0">
                                          <p:val>
                                            <p:strVal val="0-#ppt_w/2"/>
                                          </p:val>
                                        </p:tav>
                                        <p:tav tm="100000">
                                          <p:val>
                                            <p:strVal val="#ppt_x"/>
                                          </p:val>
                                        </p:tav>
                                      </p:tavLst>
                                    </p:anim>
                                    <p:anim calcmode="lin" valueType="num">
                                      <p:cBhvr additive="base">
                                        <p:cTn id="12" dur="20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5000"/>
                            </p:stCondLst>
                            <p:childTnLst>
                              <p:par>
                                <p:cTn id="14" presetID="63" presetClass="path" presetSubtype="0" accel="50000" decel="50000" fill="hold" grpId="0" nodeType="afterEffect">
                                  <p:stCondLst>
                                    <p:cond delay="0"/>
                                  </p:stCondLst>
                                  <p:childTnLst>
                                    <p:animMotion origin="layout" path="M 0.10521 0.00346 L 0.63177 0.00346 " pathEditMode="relative" rAng="0" ptsTypes="AA">
                                      <p:cBhvr>
                                        <p:cTn id="15" dur="2000" fill="hold"/>
                                        <p:tgtEl>
                                          <p:spTgt spid="7"/>
                                        </p:tgtEl>
                                        <p:attrNameLst>
                                          <p:attrName>ppt_x</p:attrName>
                                          <p:attrName>ppt_y</p:attrName>
                                        </p:attrNameLst>
                                      </p:cBhvr>
                                      <p:rCtr x="26319" y="0"/>
                                    </p:animMotion>
                                  </p:childTnLst>
                                </p:cTn>
                              </p:par>
                            </p:childTnLst>
                          </p:cTn>
                        </p:par>
                        <p:par>
                          <p:cTn id="16" fill="hold">
                            <p:stCondLst>
                              <p:cond delay="7000"/>
                            </p:stCondLst>
                            <p:childTnLst>
                              <p:par>
                                <p:cTn id="17" presetID="4" presetClass="entr" presetSubtype="16"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box(in)">
                                      <p:cBhvr>
                                        <p:cTn id="19" dur="500"/>
                                        <p:tgtEl>
                                          <p:spTgt spid="6"/>
                                        </p:tgtEl>
                                      </p:cBhvr>
                                    </p:animEffect>
                                  </p:childTnLst>
                                </p:cTn>
                              </p:par>
                            </p:childTnLst>
                          </p:cTn>
                        </p:par>
                        <p:par>
                          <p:cTn id="20" fill="hold">
                            <p:stCondLst>
                              <p:cond delay="7500"/>
                            </p:stCondLst>
                            <p:childTnLst>
                              <p:par>
                                <p:cTn id="21" presetID="21" presetClass="entr" presetSubtype="4" fill="hold" grpId="0" nodeType="after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wheel(4)">
                                      <p:cBhvr>
                                        <p:cTn id="23" dur="3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4" animBg="1"/>
      <p:bldP spid="6" grpId="0"/>
      <p:bldP spid="7" grpId="0"/>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19691" y="5569789"/>
            <a:ext cx="685800" cy="838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3" name="Freeform 2"/>
          <p:cNvSpPr/>
          <p:nvPr/>
        </p:nvSpPr>
        <p:spPr>
          <a:xfrm>
            <a:off x="762000" y="4800600"/>
            <a:ext cx="7620000" cy="1706562"/>
          </a:xfrm>
          <a:custGeom>
            <a:avLst/>
            <a:gdLst>
              <a:gd name="connsiteX0" fmla="*/ 0 w 7620000"/>
              <a:gd name="connsiteY0" fmla="*/ 170656 h 1706562"/>
              <a:gd name="connsiteX1" fmla="*/ 170656 w 7620000"/>
              <a:gd name="connsiteY1" fmla="*/ 0 h 1706562"/>
              <a:gd name="connsiteX2" fmla="*/ 7449344 w 7620000"/>
              <a:gd name="connsiteY2" fmla="*/ 0 h 1706562"/>
              <a:gd name="connsiteX3" fmla="*/ 7620000 w 7620000"/>
              <a:gd name="connsiteY3" fmla="*/ 170656 h 1706562"/>
              <a:gd name="connsiteX4" fmla="*/ 7620000 w 7620000"/>
              <a:gd name="connsiteY4" fmla="*/ 1535906 h 1706562"/>
              <a:gd name="connsiteX5" fmla="*/ 7449344 w 7620000"/>
              <a:gd name="connsiteY5" fmla="*/ 1706562 h 1706562"/>
              <a:gd name="connsiteX6" fmla="*/ 170656 w 7620000"/>
              <a:gd name="connsiteY6" fmla="*/ 1706562 h 1706562"/>
              <a:gd name="connsiteX7" fmla="*/ 0 w 7620000"/>
              <a:gd name="connsiteY7" fmla="*/ 1535906 h 1706562"/>
              <a:gd name="connsiteX8" fmla="*/ 0 w 7620000"/>
              <a:gd name="connsiteY8" fmla="*/ 170656 h 17065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0" h="1706562">
                <a:moveTo>
                  <a:pt x="0" y="170656"/>
                </a:moveTo>
                <a:cubicBezTo>
                  <a:pt x="0" y="76405"/>
                  <a:pt x="76405" y="0"/>
                  <a:pt x="170656" y="0"/>
                </a:cubicBezTo>
                <a:lnTo>
                  <a:pt x="7449344" y="0"/>
                </a:lnTo>
                <a:cubicBezTo>
                  <a:pt x="7543595" y="0"/>
                  <a:pt x="7620000" y="76405"/>
                  <a:pt x="7620000" y="170656"/>
                </a:cubicBezTo>
                <a:lnTo>
                  <a:pt x="7620000" y="1535906"/>
                </a:lnTo>
                <a:cubicBezTo>
                  <a:pt x="7620000" y="1630157"/>
                  <a:pt x="7543595" y="1706562"/>
                  <a:pt x="7449344" y="1706562"/>
                </a:cubicBezTo>
                <a:lnTo>
                  <a:pt x="170656" y="1706562"/>
                </a:lnTo>
                <a:cubicBezTo>
                  <a:pt x="76405" y="1706562"/>
                  <a:pt x="0" y="1630157"/>
                  <a:pt x="0" y="1535906"/>
                </a:cubicBezTo>
                <a:lnTo>
                  <a:pt x="0" y="170656"/>
                </a:lnTo>
                <a:close/>
              </a:path>
            </a:pathLst>
          </a:custGeom>
        </p:spPr>
        <p:style>
          <a:lnRef idx="1">
            <a:schemeClr val="accent5"/>
          </a:lnRef>
          <a:fillRef idx="3">
            <a:schemeClr val="accent5"/>
          </a:fillRef>
          <a:effectRef idx="2">
            <a:schemeClr val="accent5"/>
          </a:effectRef>
          <a:fontRef idx="minor">
            <a:schemeClr val="lt1"/>
          </a:fontRef>
        </p:style>
        <p:txBody>
          <a:bodyPr spcFirstLastPara="0" vert="horz" wrap="square" lIns="1820386" tIns="125730" rIns="125731" bIns="125730" numCol="1" spcCol="1270" anchor="t" anchorCtr="0">
            <a:noAutofit/>
          </a:bodyPr>
          <a:lstStyle/>
          <a:p>
            <a:pPr lvl="0" algn="l" defTabSz="1466850">
              <a:lnSpc>
                <a:spcPct val="90000"/>
              </a:lnSpc>
              <a:spcBef>
                <a:spcPct val="0"/>
              </a:spcBef>
              <a:spcAft>
                <a:spcPct val="35000"/>
              </a:spcAft>
            </a:pPr>
            <a:endParaRPr lang="en-US" sz="3300" kern="1200"/>
          </a:p>
          <a:p>
            <a:pPr marL="228600" lvl="1" indent="-228600" algn="l" defTabSz="1155700">
              <a:lnSpc>
                <a:spcPct val="90000"/>
              </a:lnSpc>
              <a:spcBef>
                <a:spcPct val="0"/>
              </a:spcBef>
              <a:spcAft>
                <a:spcPct val="15000"/>
              </a:spcAft>
              <a:buChar char="••"/>
            </a:pPr>
            <a:endParaRPr lang="en-US" sz="2600" kern="1200"/>
          </a:p>
          <a:p>
            <a:pPr marL="228600" lvl="1" indent="-228600" algn="l" defTabSz="1155700">
              <a:lnSpc>
                <a:spcPct val="90000"/>
              </a:lnSpc>
              <a:spcBef>
                <a:spcPct val="0"/>
              </a:spcBef>
              <a:spcAft>
                <a:spcPct val="15000"/>
              </a:spcAft>
              <a:buChar char="••"/>
            </a:pPr>
            <a:endParaRPr lang="en-US" sz="2600" kern="1200"/>
          </a:p>
        </p:txBody>
      </p:sp>
      <p:sp>
        <p:nvSpPr>
          <p:cNvPr id="4" name="Freeform 3"/>
          <p:cNvSpPr/>
          <p:nvPr/>
        </p:nvSpPr>
        <p:spPr>
          <a:xfrm>
            <a:off x="762000" y="720436"/>
            <a:ext cx="7620000" cy="1706562"/>
          </a:xfrm>
          <a:custGeom>
            <a:avLst/>
            <a:gdLst>
              <a:gd name="connsiteX0" fmla="*/ 0 w 7620000"/>
              <a:gd name="connsiteY0" fmla="*/ 170656 h 1706562"/>
              <a:gd name="connsiteX1" fmla="*/ 170656 w 7620000"/>
              <a:gd name="connsiteY1" fmla="*/ 0 h 1706562"/>
              <a:gd name="connsiteX2" fmla="*/ 7449344 w 7620000"/>
              <a:gd name="connsiteY2" fmla="*/ 0 h 1706562"/>
              <a:gd name="connsiteX3" fmla="*/ 7620000 w 7620000"/>
              <a:gd name="connsiteY3" fmla="*/ 170656 h 1706562"/>
              <a:gd name="connsiteX4" fmla="*/ 7620000 w 7620000"/>
              <a:gd name="connsiteY4" fmla="*/ 1535906 h 1706562"/>
              <a:gd name="connsiteX5" fmla="*/ 7449344 w 7620000"/>
              <a:gd name="connsiteY5" fmla="*/ 1706562 h 1706562"/>
              <a:gd name="connsiteX6" fmla="*/ 170656 w 7620000"/>
              <a:gd name="connsiteY6" fmla="*/ 1706562 h 1706562"/>
              <a:gd name="connsiteX7" fmla="*/ 0 w 7620000"/>
              <a:gd name="connsiteY7" fmla="*/ 1535906 h 1706562"/>
              <a:gd name="connsiteX8" fmla="*/ 0 w 7620000"/>
              <a:gd name="connsiteY8" fmla="*/ 170656 h 17065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0" h="1706562">
                <a:moveTo>
                  <a:pt x="0" y="170656"/>
                </a:moveTo>
                <a:cubicBezTo>
                  <a:pt x="0" y="76405"/>
                  <a:pt x="76405" y="0"/>
                  <a:pt x="170656" y="0"/>
                </a:cubicBezTo>
                <a:lnTo>
                  <a:pt x="7449344" y="0"/>
                </a:lnTo>
                <a:cubicBezTo>
                  <a:pt x="7543595" y="0"/>
                  <a:pt x="7620000" y="76405"/>
                  <a:pt x="7620000" y="170656"/>
                </a:cubicBezTo>
                <a:lnTo>
                  <a:pt x="7620000" y="1535906"/>
                </a:lnTo>
                <a:cubicBezTo>
                  <a:pt x="7620000" y="1630157"/>
                  <a:pt x="7543595" y="1706562"/>
                  <a:pt x="7449344" y="1706562"/>
                </a:cubicBezTo>
                <a:lnTo>
                  <a:pt x="170656" y="1706562"/>
                </a:lnTo>
                <a:cubicBezTo>
                  <a:pt x="76405" y="1706562"/>
                  <a:pt x="0" y="1630157"/>
                  <a:pt x="0" y="1535906"/>
                </a:cubicBezTo>
                <a:lnTo>
                  <a:pt x="0" y="170656"/>
                </a:lnTo>
                <a:close/>
              </a:path>
            </a:pathLst>
          </a:custGeom>
        </p:spPr>
        <p:style>
          <a:lnRef idx="1">
            <a:schemeClr val="accent5"/>
          </a:lnRef>
          <a:fillRef idx="3">
            <a:schemeClr val="accent5"/>
          </a:fillRef>
          <a:effectRef idx="2">
            <a:schemeClr val="accent5"/>
          </a:effectRef>
          <a:fontRef idx="minor">
            <a:schemeClr val="lt1"/>
          </a:fontRef>
        </p:style>
        <p:txBody>
          <a:bodyPr spcFirstLastPara="0" vert="horz" wrap="square" lIns="1820386" tIns="125730" rIns="125731" bIns="125730" numCol="1" spcCol="1270" anchor="t" anchorCtr="0">
            <a:noAutofit/>
          </a:bodyPr>
          <a:lstStyle/>
          <a:p>
            <a:pPr lvl="0" algn="l" defTabSz="1466850">
              <a:lnSpc>
                <a:spcPct val="90000"/>
              </a:lnSpc>
              <a:spcBef>
                <a:spcPct val="0"/>
              </a:spcBef>
              <a:spcAft>
                <a:spcPct val="35000"/>
              </a:spcAft>
            </a:pPr>
            <a:endParaRPr lang="en-US" sz="3300" kern="1200"/>
          </a:p>
          <a:p>
            <a:pPr marL="228600" lvl="1" indent="-228600" algn="l" defTabSz="1155700">
              <a:lnSpc>
                <a:spcPct val="90000"/>
              </a:lnSpc>
              <a:spcBef>
                <a:spcPct val="0"/>
              </a:spcBef>
              <a:spcAft>
                <a:spcPct val="15000"/>
              </a:spcAft>
              <a:buChar char="••"/>
            </a:pPr>
            <a:endParaRPr lang="en-US" sz="2600" kern="1200"/>
          </a:p>
          <a:p>
            <a:pPr marL="228600" lvl="1" indent="-228600" algn="l" defTabSz="1155700">
              <a:lnSpc>
                <a:spcPct val="90000"/>
              </a:lnSpc>
              <a:spcBef>
                <a:spcPct val="0"/>
              </a:spcBef>
              <a:spcAft>
                <a:spcPct val="15000"/>
              </a:spcAft>
              <a:buChar char="••"/>
            </a:pPr>
            <a:endParaRPr lang="en-US" sz="2600" kern="1200"/>
          </a:p>
        </p:txBody>
      </p:sp>
      <p:grpSp>
        <p:nvGrpSpPr>
          <p:cNvPr id="5" name="Group 4"/>
          <p:cNvGrpSpPr/>
          <p:nvPr/>
        </p:nvGrpSpPr>
        <p:grpSpPr>
          <a:xfrm>
            <a:off x="2304256" y="2667000"/>
            <a:ext cx="4611688" cy="1524000"/>
            <a:chOff x="2304256" y="2667000"/>
            <a:chExt cx="4611688" cy="1524000"/>
          </a:xfrm>
        </p:grpSpPr>
        <p:sp>
          <p:nvSpPr>
            <p:cNvPr id="6" name="Rounded Rectangle 5"/>
            <p:cNvSpPr/>
            <p:nvPr/>
          </p:nvSpPr>
          <p:spPr>
            <a:xfrm>
              <a:off x="2438400" y="2667000"/>
              <a:ext cx="4477544" cy="1365250"/>
            </a:xfrm>
            <a:prstGeom prst="roundRect">
              <a:avLst>
                <a:gd name="adj" fmla="val 10000"/>
              </a:avLst>
            </a:prstGeom>
          </p:spPr>
          <p:style>
            <a:lnRef idx="1">
              <a:schemeClr val="accent3"/>
            </a:lnRef>
            <a:fillRef idx="3">
              <a:schemeClr val="accent3"/>
            </a:fillRef>
            <a:effectRef idx="2">
              <a:schemeClr val="accent3"/>
            </a:effectRef>
            <a:fontRef idx="minor">
              <a:schemeClr val="lt1"/>
            </a:fontRef>
          </p:style>
        </p:sp>
        <p:sp>
          <p:nvSpPr>
            <p:cNvPr id="7" name="Rounded Rectangle 6"/>
            <p:cNvSpPr/>
            <p:nvPr/>
          </p:nvSpPr>
          <p:spPr>
            <a:xfrm>
              <a:off x="2304256" y="2825750"/>
              <a:ext cx="4477544" cy="1365250"/>
            </a:xfrm>
            <a:prstGeom prst="roundRect">
              <a:avLst>
                <a:gd name="adj" fmla="val 10000"/>
              </a:avLst>
            </a:prstGeom>
            <a:scene3d>
              <a:camera prst="orthographicFront">
                <a:rot lat="0" lon="0" rev="0"/>
              </a:camera>
              <a:lightRig rig="contrasting" dir="t">
                <a:rot lat="0" lon="0" rev="1200000"/>
              </a:lightRig>
            </a:scene3d>
            <a:sp3d z="300000" contourW="19050" prstMaterial="metal">
              <a:bevelT w="88900" h="203200"/>
              <a:bevelB w="165100" h="254000"/>
            </a:sp3d>
          </p:spPr>
          <p:style>
            <a:lnRef idx="0">
              <a:schemeClr val="lt1">
                <a:hueOff val="0"/>
                <a:satOff val="0"/>
                <a:lumOff val="0"/>
                <a:alphaOff val="0"/>
              </a:schemeClr>
            </a:lnRef>
            <a:fillRef idx="1">
              <a:schemeClr val="accent1">
                <a:tint val="50000"/>
                <a:hueOff val="0"/>
                <a:satOff val="0"/>
                <a:lumOff val="0"/>
                <a:alphaOff val="0"/>
              </a:schemeClr>
            </a:fillRef>
            <a:effectRef idx="1">
              <a:schemeClr val="accent1">
                <a:tint val="50000"/>
                <a:hueOff val="0"/>
                <a:satOff val="0"/>
                <a:lumOff val="0"/>
                <a:alphaOff val="0"/>
              </a:schemeClr>
            </a:effectRef>
            <a:fontRef idx="minor">
              <a:schemeClr val="lt1">
                <a:hueOff val="0"/>
                <a:satOff val="0"/>
                <a:lumOff val="0"/>
                <a:alphaOff val="0"/>
              </a:schemeClr>
            </a:fontRef>
          </p:style>
        </p:sp>
      </p:grpSp>
      <p:sp>
        <p:nvSpPr>
          <p:cNvPr id="8" name="Freeform 7"/>
          <p:cNvSpPr/>
          <p:nvPr/>
        </p:nvSpPr>
        <p:spPr>
          <a:xfrm>
            <a:off x="609600" y="568036"/>
            <a:ext cx="7620000" cy="1706562"/>
          </a:xfrm>
          <a:custGeom>
            <a:avLst/>
            <a:gdLst>
              <a:gd name="connsiteX0" fmla="*/ 0 w 7620000"/>
              <a:gd name="connsiteY0" fmla="*/ 170656 h 1706562"/>
              <a:gd name="connsiteX1" fmla="*/ 170656 w 7620000"/>
              <a:gd name="connsiteY1" fmla="*/ 0 h 1706562"/>
              <a:gd name="connsiteX2" fmla="*/ 7449344 w 7620000"/>
              <a:gd name="connsiteY2" fmla="*/ 0 h 1706562"/>
              <a:gd name="connsiteX3" fmla="*/ 7620000 w 7620000"/>
              <a:gd name="connsiteY3" fmla="*/ 170656 h 1706562"/>
              <a:gd name="connsiteX4" fmla="*/ 7620000 w 7620000"/>
              <a:gd name="connsiteY4" fmla="*/ 1535906 h 1706562"/>
              <a:gd name="connsiteX5" fmla="*/ 7449344 w 7620000"/>
              <a:gd name="connsiteY5" fmla="*/ 1706562 h 1706562"/>
              <a:gd name="connsiteX6" fmla="*/ 170656 w 7620000"/>
              <a:gd name="connsiteY6" fmla="*/ 1706562 h 1706562"/>
              <a:gd name="connsiteX7" fmla="*/ 0 w 7620000"/>
              <a:gd name="connsiteY7" fmla="*/ 1535906 h 1706562"/>
              <a:gd name="connsiteX8" fmla="*/ 0 w 7620000"/>
              <a:gd name="connsiteY8" fmla="*/ 170656 h 17065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0" h="1706562">
                <a:moveTo>
                  <a:pt x="0" y="170656"/>
                </a:moveTo>
                <a:cubicBezTo>
                  <a:pt x="0" y="76405"/>
                  <a:pt x="76405" y="0"/>
                  <a:pt x="170656" y="0"/>
                </a:cubicBezTo>
                <a:lnTo>
                  <a:pt x="7449344" y="0"/>
                </a:lnTo>
                <a:cubicBezTo>
                  <a:pt x="7543595" y="0"/>
                  <a:pt x="7620000" y="76405"/>
                  <a:pt x="7620000" y="170656"/>
                </a:cubicBezTo>
                <a:lnTo>
                  <a:pt x="7620000" y="1535906"/>
                </a:lnTo>
                <a:cubicBezTo>
                  <a:pt x="7620000" y="1630157"/>
                  <a:pt x="7543595" y="1706562"/>
                  <a:pt x="7449344" y="1706562"/>
                </a:cubicBezTo>
                <a:lnTo>
                  <a:pt x="170656" y="1706562"/>
                </a:lnTo>
                <a:cubicBezTo>
                  <a:pt x="76405" y="1706562"/>
                  <a:pt x="0" y="1630157"/>
                  <a:pt x="0" y="1535906"/>
                </a:cubicBezTo>
                <a:lnTo>
                  <a:pt x="0" y="170656"/>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lt1">
              <a:hueOff val="0"/>
              <a:satOff val="0"/>
              <a:lumOff val="0"/>
              <a:alphaOff val="0"/>
            </a:schemeClr>
          </a:lnRef>
          <a:fillRef idx="1">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1820386" tIns="125730" rIns="125731" bIns="125730" numCol="1" spcCol="1270" anchor="t" anchorCtr="0">
            <a:noAutofit/>
          </a:bodyPr>
          <a:lstStyle/>
          <a:p>
            <a:pPr lvl="0" algn="l" defTabSz="1466850">
              <a:lnSpc>
                <a:spcPct val="90000"/>
              </a:lnSpc>
              <a:spcBef>
                <a:spcPct val="0"/>
              </a:spcBef>
              <a:spcAft>
                <a:spcPct val="35000"/>
              </a:spcAft>
            </a:pPr>
            <a:endParaRPr lang="en-US" sz="3300" kern="1200"/>
          </a:p>
          <a:p>
            <a:pPr marL="228600" lvl="1" indent="-228600" algn="l" defTabSz="1155700">
              <a:lnSpc>
                <a:spcPct val="90000"/>
              </a:lnSpc>
              <a:spcBef>
                <a:spcPct val="0"/>
              </a:spcBef>
              <a:spcAft>
                <a:spcPct val="15000"/>
              </a:spcAft>
              <a:buChar char="••"/>
            </a:pPr>
            <a:endParaRPr lang="en-US" sz="2600" kern="1200"/>
          </a:p>
          <a:p>
            <a:pPr marL="228600" lvl="1" indent="-228600" algn="l" defTabSz="1155700">
              <a:lnSpc>
                <a:spcPct val="90000"/>
              </a:lnSpc>
              <a:spcBef>
                <a:spcPct val="0"/>
              </a:spcBef>
              <a:spcAft>
                <a:spcPct val="15000"/>
              </a:spcAft>
              <a:buChar char="••"/>
            </a:pPr>
            <a:endParaRPr lang="en-US" sz="2600" kern="1200"/>
          </a:p>
        </p:txBody>
      </p:sp>
      <p:sp>
        <p:nvSpPr>
          <p:cNvPr id="9" name="Freeform 8"/>
          <p:cNvSpPr/>
          <p:nvPr/>
        </p:nvSpPr>
        <p:spPr>
          <a:xfrm>
            <a:off x="609600" y="4618038"/>
            <a:ext cx="7620000" cy="1706562"/>
          </a:xfrm>
          <a:custGeom>
            <a:avLst/>
            <a:gdLst>
              <a:gd name="connsiteX0" fmla="*/ 0 w 7620000"/>
              <a:gd name="connsiteY0" fmla="*/ 170656 h 1706562"/>
              <a:gd name="connsiteX1" fmla="*/ 170656 w 7620000"/>
              <a:gd name="connsiteY1" fmla="*/ 0 h 1706562"/>
              <a:gd name="connsiteX2" fmla="*/ 7449344 w 7620000"/>
              <a:gd name="connsiteY2" fmla="*/ 0 h 1706562"/>
              <a:gd name="connsiteX3" fmla="*/ 7620000 w 7620000"/>
              <a:gd name="connsiteY3" fmla="*/ 170656 h 1706562"/>
              <a:gd name="connsiteX4" fmla="*/ 7620000 w 7620000"/>
              <a:gd name="connsiteY4" fmla="*/ 1535906 h 1706562"/>
              <a:gd name="connsiteX5" fmla="*/ 7449344 w 7620000"/>
              <a:gd name="connsiteY5" fmla="*/ 1706562 h 1706562"/>
              <a:gd name="connsiteX6" fmla="*/ 170656 w 7620000"/>
              <a:gd name="connsiteY6" fmla="*/ 1706562 h 1706562"/>
              <a:gd name="connsiteX7" fmla="*/ 0 w 7620000"/>
              <a:gd name="connsiteY7" fmla="*/ 1535906 h 1706562"/>
              <a:gd name="connsiteX8" fmla="*/ 0 w 7620000"/>
              <a:gd name="connsiteY8" fmla="*/ 170656 h 17065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0" h="1706562">
                <a:moveTo>
                  <a:pt x="0" y="170656"/>
                </a:moveTo>
                <a:cubicBezTo>
                  <a:pt x="0" y="76405"/>
                  <a:pt x="76405" y="0"/>
                  <a:pt x="170656" y="0"/>
                </a:cubicBezTo>
                <a:lnTo>
                  <a:pt x="7449344" y="0"/>
                </a:lnTo>
                <a:cubicBezTo>
                  <a:pt x="7543595" y="0"/>
                  <a:pt x="7620000" y="76405"/>
                  <a:pt x="7620000" y="170656"/>
                </a:cubicBezTo>
                <a:lnTo>
                  <a:pt x="7620000" y="1535906"/>
                </a:lnTo>
                <a:cubicBezTo>
                  <a:pt x="7620000" y="1630157"/>
                  <a:pt x="7543595" y="1706562"/>
                  <a:pt x="7449344" y="1706562"/>
                </a:cubicBezTo>
                <a:lnTo>
                  <a:pt x="170656" y="1706562"/>
                </a:lnTo>
                <a:cubicBezTo>
                  <a:pt x="76405" y="1706562"/>
                  <a:pt x="0" y="1630157"/>
                  <a:pt x="0" y="1535906"/>
                </a:cubicBezTo>
                <a:lnTo>
                  <a:pt x="0" y="170656"/>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lt1">
              <a:hueOff val="0"/>
              <a:satOff val="0"/>
              <a:lumOff val="0"/>
              <a:alphaOff val="0"/>
            </a:schemeClr>
          </a:lnRef>
          <a:fillRef idx="1">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1820386" tIns="125730" rIns="125731" bIns="125730" numCol="1" spcCol="1270" anchor="t" anchorCtr="0">
            <a:noAutofit/>
          </a:bodyPr>
          <a:lstStyle/>
          <a:p>
            <a:pPr lvl="0" algn="l" defTabSz="1466850">
              <a:lnSpc>
                <a:spcPct val="90000"/>
              </a:lnSpc>
              <a:spcBef>
                <a:spcPct val="0"/>
              </a:spcBef>
              <a:spcAft>
                <a:spcPct val="35000"/>
              </a:spcAft>
            </a:pPr>
            <a:endParaRPr lang="en-US" sz="3300" kern="1200"/>
          </a:p>
          <a:p>
            <a:pPr marL="228600" lvl="1" indent="-228600" algn="l" defTabSz="1155700">
              <a:lnSpc>
                <a:spcPct val="90000"/>
              </a:lnSpc>
              <a:spcBef>
                <a:spcPct val="0"/>
              </a:spcBef>
              <a:spcAft>
                <a:spcPct val="15000"/>
              </a:spcAft>
              <a:buChar char="••"/>
            </a:pPr>
            <a:endParaRPr lang="en-US" sz="2600" kern="1200"/>
          </a:p>
          <a:p>
            <a:pPr marL="228600" lvl="1" indent="-228600" algn="l" defTabSz="1155700">
              <a:lnSpc>
                <a:spcPct val="90000"/>
              </a:lnSpc>
              <a:spcBef>
                <a:spcPct val="0"/>
              </a:spcBef>
              <a:spcAft>
                <a:spcPct val="15000"/>
              </a:spcAft>
              <a:buChar char="••"/>
            </a:pPr>
            <a:endParaRPr lang="en-US" sz="2600" kern="1200"/>
          </a:p>
        </p:txBody>
      </p:sp>
      <p:sp>
        <p:nvSpPr>
          <p:cNvPr id="11" name="Rectangle 10"/>
          <p:cNvSpPr/>
          <p:nvPr/>
        </p:nvSpPr>
        <p:spPr>
          <a:xfrm>
            <a:off x="685800" y="780871"/>
            <a:ext cx="7410090" cy="1200329"/>
          </a:xfrm>
          <a:prstGeom prst="rect">
            <a:avLst/>
          </a:prstGeom>
        </p:spPr>
        <p:txBody>
          <a:bodyPr wrap="square">
            <a:spAutoFit/>
          </a:bodyPr>
          <a:lstStyle/>
          <a:p>
            <a:pPr algn="justLow"/>
            <a:r>
              <a:rPr lang="fa-IR" sz="2400" b="1" dirty="0">
                <a:solidFill>
                  <a:schemeClr val="bg1"/>
                </a:solidFill>
                <a:cs typeface="B Zar" pitchFamily="2" charset="-78"/>
              </a:rPr>
              <a:t>8. زنی که بچه شیر می‌دهد و شیر او کم است و روزه برای خودش ضرر دارد، قضای روزه را باید بجا آورد و بنابر احتیاط واجب برای هر روز یک مد طعام به فقیر بدهد.</a:t>
            </a:r>
          </a:p>
        </p:txBody>
      </p:sp>
      <p:sp>
        <p:nvSpPr>
          <p:cNvPr id="12" name="Rectangle 11"/>
          <p:cNvSpPr/>
          <p:nvPr/>
        </p:nvSpPr>
        <p:spPr>
          <a:xfrm>
            <a:off x="762000" y="4754940"/>
            <a:ext cx="7333890" cy="1569660"/>
          </a:xfrm>
          <a:prstGeom prst="rect">
            <a:avLst/>
          </a:prstGeom>
        </p:spPr>
        <p:txBody>
          <a:bodyPr wrap="square">
            <a:spAutoFit/>
          </a:bodyPr>
          <a:lstStyle/>
          <a:p>
            <a:pPr algn="justLow"/>
            <a:r>
              <a:rPr lang="fa-IR" sz="2400" b="1" dirty="0">
                <a:solidFill>
                  <a:schemeClr val="bg1"/>
                </a:solidFill>
                <a:cs typeface="B Zar" pitchFamily="2" charset="-78"/>
              </a:rPr>
              <a:t>9. به واسطة عذری، غیر بیماری مانند مسافرت، روزة ماه رمضان را نگیرد و عذر او تا ماه رمضان سال بعد طول بکشد، قضای آن را باید بجا آورد و بنابر احتیاط مستحب برای هر روز یک مد طعام به فقیر بدهد.</a:t>
            </a:r>
          </a:p>
        </p:txBody>
      </p:sp>
      <p:sp>
        <p:nvSpPr>
          <p:cNvPr id="13" name="Rectangle 12"/>
          <p:cNvSpPr/>
          <p:nvPr/>
        </p:nvSpPr>
        <p:spPr>
          <a:xfrm>
            <a:off x="842682" y="2849940"/>
            <a:ext cx="7463118" cy="1815882"/>
          </a:xfrm>
          <a:prstGeom prst="rect">
            <a:avLst/>
          </a:prstGeom>
        </p:spPr>
        <p:txBody>
          <a:bodyPr wrap="square">
            <a:spAutoFit/>
          </a:bodyPr>
          <a:lstStyle/>
          <a:p>
            <a:pPr algn="ctr"/>
            <a:r>
              <a:rPr lang="fa-IR" sz="2800" b="1" spc="50" dirty="0">
                <a:ln w="11430"/>
                <a:solidFill>
                  <a:srgbClr val="761010"/>
                </a:solidFill>
                <a:cs typeface="B Zar" pitchFamily="2" charset="-78"/>
              </a:rPr>
              <a:t>قضای روزه </a:t>
            </a:r>
            <a:endParaRPr lang="en-US" sz="2800" b="1" spc="50" dirty="0" smtClean="0">
              <a:ln w="11430"/>
              <a:solidFill>
                <a:srgbClr val="761010"/>
              </a:solidFill>
              <a:cs typeface="B Zar" pitchFamily="2" charset="-78"/>
            </a:endParaRPr>
          </a:p>
          <a:p>
            <a:pPr algn="ctr"/>
            <a:r>
              <a:rPr lang="fa-IR" sz="2800" b="1" spc="50" dirty="0" smtClean="0">
                <a:ln w="11430"/>
                <a:solidFill>
                  <a:srgbClr val="761010"/>
                </a:solidFill>
                <a:cs typeface="B Zar" pitchFamily="2" charset="-78"/>
              </a:rPr>
              <a:t>و </a:t>
            </a:r>
            <a:endParaRPr lang="en-US" sz="2800" b="1" spc="50" dirty="0" smtClean="0">
              <a:ln w="11430"/>
              <a:solidFill>
                <a:srgbClr val="761010"/>
              </a:solidFill>
              <a:cs typeface="B Zar" pitchFamily="2" charset="-78"/>
            </a:endParaRPr>
          </a:p>
          <a:p>
            <a:pPr algn="ctr"/>
            <a:r>
              <a:rPr lang="fa-IR" sz="2800" b="1" spc="50" dirty="0" smtClean="0">
                <a:ln w="11430"/>
                <a:solidFill>
                  <a:srgbClr val="761010"/>
                </a:solidFill>
                <a:cs typeface="B Zar" pitchFamily="2" charset="-78"/>
              </a:rPr>
              <a:t>یک </a:t>
            </a:r>
            <a:r>
              <a:rPr lang="fa-IR" sz="2800" b="1" spc="50" dirty="0">
                <a:ln w="11430"/>
                <a:solidFill>
                  <a:srgbClr val="761010"/>
                </a:solidFill>
                <a:cs typeface="B Zar" pitchFamily="2" charset="-78"/>
              </a:rPr>
              <a:t>مد طعام به ازای هر روز </a:t>
            </a:r>
          </a:p>
          <a:p>
            <a:pPr lvl="0" algn="ctr"/>
            <a:endParaRPr lang="fa-IR" sz="2800" dirty="0">
              <a:solidFill>
                <a:srgbClr val="761010"/>
              </a:solidFill>
              <a:cs typeface="B Titr" pitchFamily="2" charset="-78"/>
            </a:endParaRPr>
          </a:p>
        </p:txBody>
      </p:sp>
    </p:spTree>
    <p:extLst>
      <p:ext uri="{BB962C8B-B14F-4D97-AF65-F5344CB8AC3E}">
        <p14:creationId xmlns:p14="http://schemas.microsoft.com/office/powerpoint/2010/main" xmlns="" val="1417451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3000" fill="hold"/>
                                        <p:tgtEl>
                                          <p:spTgt spid="5"/>
                                        </p:tgtEl>
                                        <p:attrNameLst>
                                          <p:attrName>ppt_w</p:attrName>
                                        </p:attrNameLst>
                                      </p:cBhvr>
                                      <p:tavLst>
                                        <p:tav tm="0">
                                          <p:val>
                                            <p:fltVal val="0"/>
                                          </p:val>
                                        </p:tav>
                                        <p:tav tm="100000">
                                          <p:val>
                                            <p:strVal val="#ppt_w"/>
                                          </p:val>
                                        </p:tav>
                                      </p:tavLst>
                                    </p:anim>
                                    <p:anim calcmode="lin" valueType="num">
                                      <p:cBhvr>
                                        <p:cTn id="8" dur="3000" fill="hold"/>
                                        <p:tgtEl>
                                          <p:spTgt spid="5"/>
                                        </p:tgtEl>
                                        <p:attrNameLst>
                                          <p:attrName>ppt_h</p:attrName>
                                        </p:attrNameLst>
                                      </p:cBhvr>
                                      <p:tavLst>
                                        <p:tav tm="0">
                                          <p:val>
                                            <p:fltVal val="0"/>
                                          </p:val>
                                        </p:tav>
                                        <p:tav tm="100000">
                                          <p:val>
                                            <p:strVal val="#ppt_h"/>
                                          </p:val>
                                        </p:tav>
                                      </p:tavLst>
                                    </p:anim>
                                    <p:anim calcmode="lin" valueType="num">
                                      <p:cBhvr>
                                        <p:cTn id="9" dur="3000" fill="hold"/>
                                        <p:tgtEl>
                                          <p:spTgt spid="5"/>
                                        </p:tgtEl>
                                        <p:attrNameLst>
                                          <p:attrName>style.rotation</p:attrName>
                                        </p:attrNameLst>
                                      </p:cBhvr>
                                      <p:tavLst>
                                        <p:tav tm="0">
                                          <p:val>
                                            <p:fltVal val="90"/>
                                          </p:val>
                                        </p:tav>
                                        <p:tav tm="100000">
                                          <p:val>
                                            <p:fltVal val="0"/>
                                          </p:val>
                                        </p:tav>
                                      </p:tavLst>
                                    </p:anim>
                                    <p:animEffect transition="in" filter="fade">
                                      <p:cBhvr>
                                        <p:cTn id="10" dur="3000"/>
                                        <p:tgtEl>
                                          <p:spTgt spid="5"/>
                                        </p:tgtEl>
                                      </p:cBhvr>
                                    </p:animEffect>
                                  </p:childTnLst>
                                </p:cTn>
                              </p:par>
                            </p:childTnLst>
                          </p:cTn>
                        </p:par>
                        <p:par>
                          <p:cTn id="11" fill="hold">
                            <p:stCondLst>
                              <p:cond delay="3000"/>
                            </p:stCondLst>
                            <p:childTnLst>
                              <p:par>
                                <p:cTn id="12" presetID="26" presetClass="entr" presetSubtype="0" fill="hold" grpId="0" nodeType="after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wipe(down)">
                                      <p:cBhvr>
                                        <p:cTn id="14" dur="580">
                                          <p:stCondLst>
                                            <p:cond delay="0"/>
                                          </p:stCondLst>
                                        </p:cTn>
                                        <p:tgtEl>
                                          <p:spTgt spid="13"/>
                                        </p:tgtEl>
                                      </p:cBhvr>
                                    </p:animEffect>
                                    <p:anim calcmode="lin" valueType="num">
                                      <p:cBhvr>
                                        <p:cTn id="15"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20" dur="26">
                                          <p:stCondLst>
                                            <p:cond delay="650"/>
                                          </p:stCondLst>
                                        </p:cTn>
                                        <p:tgtEl>
                                          <p:spTgt spid="13"/>
                                        </p:tgtEl>
                                      </p:cBhvr>
                                      <p:to x="100000" y="60000"/>
                                    </p:animScale>
                                    <p:animScale>
                                      <p:cBhvr>
                                        <p:cTn id="21" dur="166" decel="50000">
                                          <p:stCondLst>
                                            <p:cond delay="676"/>
                                          </p:stCondLst>
                                        </p:cTn>
                                        <p:tgtEl>
                                          <p:spTgt spid="13"/>
                                        </p:tgtEl>
                                      </p:cBhvr>
                                      <p:to x="100000" y="100000"/>
                                    </p:animScale>
                                    <p:animScale>
                                      <p:cBhvr>
                                        <p:cTn id="22" dur="26">
                                          <p:stCondLst>
                                            <p:cond delay="1312"/>
                                          </p:stCondLst>
                                        </p:cTn>
                                        <p:tgtEl>
                                          <p:spTgt spid="13"/>
                                        </p:tgtEl>
                                      </p:cBhvr>
                                      <p:to x="100000" y="80000"/>
                                    </p:animScale>
                                    <p:animScale>
                                      <p:cBhvr>
                                        <p:cTn id="23" dur="166" decel="50000">
                                          <p:stCondLst>
                                            <p:cond delay="1338"/>
                                          </p:stCondLst>
                                        </p:cTn>
                                        <p:tgtEl>
                                          <p:spTgt spid="13"/>
                                        </p:tgtEl>
                                      </p:cBhvr>
                                      <p:to x="100000" y="100000"/>
                                    </p:animScale>
                                    <p:animScale>
                                      <p:cBhvr>
                                        <p:cTn id="24" dur="26">
                                          <p:stCondLst>
                                            <p:cond delay="1642"/>
                                          </p:stCondLst>
                                        </p:cTn>
                                        <p:tgtEl>
                                          <p:spTgt spid="13"/>
                                        </p:tgtEl>
                                      </p:cBhvr>
                                      <p:to x="100000" y="90000"/>
                                    </p:animScale>
                                    <p:animScale>
                                      <p:cBhvr>
                                        <p:cTn id="25" dur="166" decel="50000">
                                          <p:stCondLst>
                                            <p:cond delay="1668"/>
                                          </p:stCondLst>
                                        </p:cTn>
                                        <p:tgtEl>
                                          <p:spTgt spid="13"/>
                                        </p:tgtEl>
                                      </p:cBhvr>
                                      <p:to x="100000" y="100000"/>
                                    </p:animScale>
                                    <p:animScale>
                                      <p:cBhvr>
                                        <p:cTn id="26" dur="26">
                                          <p:stCondLst>
                                            <p:cond delay="1808"/>
                                          </p:stCondLst>
                                        </p:cTn>
                                        <p:tgtEl>
                                          <p:spTgt spid="13"/>
                                        </p:tgtEl>
                                      </p:cBhvr>
                                      <p:to x="100000" y="95000"/>
                                    </p:animScale>
                                    <p:animScale>
                                      <p:cBhvr>
                                        <p:cTn id="27" dur="166" decel="50000">
                                          <p:stCondLst>
                                            <p:cond delay="1834"/>
                                          </p:stCondLst>
                                        </p:cTn>
                                        <p:tgtEl>
                                          <p:spTgt spid="13"/>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31" presetClass="entr" presetSubtype="0"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 calcmode="lin" valueType="num">
                                      <p:cBhvr>
                                        <p:cTn id="32" dur="3000" fill="hold"/>
                                        <p:tgtEl>
                                          <p:spTgt spid="4"/>
                                        </p:tgtEl>
                                        <p:attrNameLst>
                                          <p:attrName>ppt_w</p:attrName>
                                        </p:attrNameLst>
                                      </p:cBhvr>
                                      <p:tavLst>
                                        <p:tav tm="0">
                                          <p:val>
                                            <p:fltVal val="0"/>
                                          </p:val>
                                        </p:tav>
                                        <p:tav tm="100000">
                                          <p:val>
                                            <p:strVal val="#ppt_w"/>
                                          </p:val>
                                        </p:tav>
                                      </p:tavLst>
                                    </p:anim>
                                    <p:anim calcmode="lin" valueType="num">
                                      <p:cBhvr>
                                        <p:cTn id="33" dur="3000" fill="hold"/>
                                        <p:tgtEl>
                                          <p:spTgt spid="4"/>
                                        </p:tgtEl>
                                        <p:attrNameLst>
                                          <p:attrName>ppt_h</p:attrName>
                                        </p:attrNameLst>
                                      </p:cBhvr>
                                      <p:tavLst>
                                        <p:tav tm="0">
                                          <p:val>
                                            <p:fltVal val="0"/>
                                          </p:val>
                                        </p:tav>
                                        <p:tav tm="100000">
                                          <p:val>
                                            <p:strVal val="#ppt_h"/>
                                          </p:val>
                                        </p:tav>
                                      </p:tavLst>
                                    </p:anim>
                                    <p:anim calcmode="lin" valueType="num">
                                      <p:cBhvr>
                                        <p:cTn id="34" dur="3000" fill="hold"/>
                                        <p:tgtEl>
                                          <p:spTgt spid="4"/>
                                        </p:tgtEl>
                                        <p:attrNameLst>
                                          <p:attrName>style.rotation</p:attrName>
                                        </p:attrNameLst>
                                      </p:cBhvr>
                                      <p:tavLst>
                                        <p:tav tm="0">
                                          <p:val>
                                            <p:fltVal val="90"/>
                                          </p:val>
                                        </p:tav>
                                        <p:tav tm="100000">
                                          <p:val>
                                            <p:fltVal val="0"/>
                                          </p:val>
                                        </p:tav>
                                      </p:tavLst>
                                    </p:anim>
                                    <p:animEffect transition="in" filter="fade">
                                      <p:cBhvr>
                                        <p:cTn id="35" dur="3000"/>
                                        <p:tgtEl>
                                          <p:spTgt spid="4"/>
                                        </p:tgtEl>
                                      </p:cBhvr>
                                    </p:animEffect>
                                  </p:childTnLst>
                                </p:cTn>
                              </p:par>
                              <p:par>
                                <p:cTn id="36" presetID="31" presetClass="entr" presetSubtype="0" fill="hold" grpId="0" nodeType="withEffect">
                                  <p:stCondLst>
                                    <p:cond delay="0"/>
                                  </p:stCondLst>
                                  <p:childTnLst>
                                    <p:set>
                                      <p:cBhvr>
                                        <p:cTn id="37" dur="1" fill="hold">
                                          <p:stCondLst>
                                            <p:cond delay="0"/>
                                          </p:stCondLst>
                                        </p:cTn>
                                        <p:tgtEl>
                                          <p:spTgt spid="8"/>
                                        </p:tgtEl>
                                        <p:attrNameLst>
                                          <p:attrName>style.visibility</p:attrName>
                                        </p:attrNameLst>
                                      </p:cBhvr>
                                      <p:to>
                                        <p:strVal val="visible"/>
                                      </p:to>
                                    </p:set>
                                    <p:anim calcmode="lin" valueType="num">
                                      <p:cBhvr>
                                        <p:cTn id="38" dur="3000" fill="hold"/>
                                        <p:tgtEl>
                                          <p:spTgt spid="8"/>
                                        </p:tgtEl>
                                        <p:attrNameLst>
                                          <p:attrName>ppt_w</p:attrName>
                                        </p:attrNameLst>
                                      </p:cBhvr>
                                      <p:tavLst>
                                        <p:tav tm="0">
                                          <p:val>
                                            <p:fltVal val="0"/>
                                          </p:val>
                                        </p:tav>
                                        <p:tav tm="100000">
                                          <p:val>
                                            <p:strVal val="#ppt_w"/>
                                          </p:val>
                                        </p:tav>
                                      </p:tavLst>
                                    </p:anim>
                                    <p:anim calcmode="lin" valueType="num">
                                      <p:cBhvr>
                                        <p:cTn id="39" dur="3000" fill="hold"/>
                                        <p:tgtEl>
                                          <p:spTgt spid="8"/>
                                        </p:tgtEl>
                                        <p:attrNameLst>
                                          <p:attrName>ppt_h</p:attrName>
                                        </p:attrNameLst>
                                      </p:cBhvr>
                                      <p:tavLst>
                                        <p:tav tm="0">
                                          <p:val>
                                            <p:fltVal val="0"/>
                                          </p:val>
                                        </p:tav>
                                        <p:tav tm="100000">
                                          <p:val>
                                            <p:strVal val="#ppt_h"/>
                                          </p:val>
                                        </p:tav>
                                      </p:tavLst>
                                    </p:anim>
                                    <p:anim calcmode="lin" valueType="num">
                                      <p:cBhvr>
                                        <p:cTn id="40" dur="3000" fill="hold"/>
                                        <p:tgtEl>
                                          <p:spTgt spid="8"/>
                                        </p:tgtEl>
                                        <p:attrNameLst>
                                          <p:attrName>style.rotation</p:attrName>
                                        </p:attrNameLst>
                                      </p:cBhvr>
                                      <p:tavLst>
                                        <p:tav tm="0">
                                          <p:val>
                                            <p:fltVal val="90"/>
                                          </p:val>
                                        </p:tav>
                                        <p:tav tm="100000">
                                          <p:val>
                                            <p:fltVal val="0"/>
                                          </p:val>
                                        </p:tav>
                                      </p:tavLst>
                                    </p:anim>
                                    <p:animEffect transition="in" filter="fade">
                                      <p:cBhvr>
                                        <p:cTn id="41" dur="3000"/>
                                        <p:tgtEl>
                                          <p:spTgt spid="8"/>
                                        </p:tgtEl>
                                      </p:cBhvr>
                                    </p:animEffect>
                                  </p:childTnLst>
                                </p:cTn>
                              </p:par>
                            </p:childTnLst>
                          </p:cTn>
                        </p:par>
                      </p:childTnLst>
                    </p:cTn>
                  </p:par>
                  <p:par>
                    <p:cTn id="42" fill="hold">
                      <p:stCondLst>
                        <p:cond delay="indefinite"/>
                      </p:stCondLst>
                      <p:childTnLst>
                        <p:par>
                          <p:cTn id="43" fill="hold">
                            <p:stCondLst>
                              <p:cond delay="0"/>
                            </p:stCondLst>
                            <p:childTnLst>
                              <p:par>
                                <p:cTn id="44" presetID="31" presetClass="entr" presetSubtype="0" fill="hold" grpId="0" nodeType="clickEffect">
                                  <p:stCondLst>
                                    <p:cond delay="0"/>
                                  </p:stCondLst>
                                  <p:childTnLst>
                                    <p:set>
                                      <p:cBhvr>
                                        <p:cTn id="45" dur="1" fill="hold">
                                          <p:stCondLst>
                                            <p:cond delay="0"/>
                                          </p:stCondLst>
                                        </p:cTn>
                                        <p:tgtEl>
                                          <p:spTgt spid="3"/>
                                        </p:tgtEl>
                                        <p:attrNameLst>
                                          <p:attrName>style.visibility</p:attrName>
                                        </p:attrNameLst>
                                      </p:cBhvr>
                                      <p:to>
                                        <p:strVal val="visible"/>
                                      </p:to>
                                    </p:set>
                                    <p:anim calcmode="lin" valueType="num">
                                      <p:cBhvr>
                                        <p:cTn id="46" dur="3000" fill="hold"/>
                                        <p:tgtEl>
                                          <p:spTgt spid="3"/>
                                        </p:tgtEl>
                                        <p:attrNameLst>
                                          <p:attrName>ppt_w</p:attrName>
                                        </p:attrNameLst>
                                      </p:cBhvr>
                                      <p:tavLst>
                                        <p:tav tm="0">
                                          <p:val>
                                            <p:fltVal val="0"/>
                                          </p:val>
                                        </p:tav>
                                        <p:tav tm="100000">
                                          <p:val>
                                            <p:strVal val="#ppt_w"/>
                                          </p:val>
                                        </p:tav>
                                      </p:tavLst>
                                    </p:anim>
                                    <p:anim calcmode="lin" valueType="num">
                                      <p:cBhvr>
                                        <p:cTn id="47" dur="3000" fill="hold"/>
                                        <p:tgtEl>
                                          <p:spTgt spid="3"/>
                                        </p:tgtEl>
                                        <p:attrNameLst>
                                          <p:attrName>ppt_h</p:attrName>
                                        </p:attrNameLst>
                                      </p:cBhvr>
                                      <p:tavLst>
                                        <p:tav tm="0">
                                          <p:val>
                                            <p:fltVal val="0"/>
                                          </p:val>
                                        </p:tav>
                                        <p:tav tm="100000">
                                          <p:val>
                                            <p:strVal val="#ppt_h"/>
                                          </p:val>
                                        </p:tav>
                                      </p:tavLst>
                                    </p:anim>
                                    <p:anim calcmode="lin" valueType="num">
                                      <p:cBhvr>
                                        <p:cTn id="48" dur="3000" fill="hold"/>
                                        <p:tgtEl>
                                          <p:spTgt spid="3"/>
                                        </p:tgtEl>
                                        <p:attrNameLst>
                                          <p:attrName>style.rotation</p:attrName>
                                        </p:attrNameLst>
                                      </p:cBhvr>
                                      <p:tavLst>
                                        <p:tav tm="0">
                                          <p:val>
                                            <p:fltVal val="90"/>
                                          </p:val>
                                        </p:tav>
                                        <p:tav tm="100000">
                                          <p:val>
                                            <p:fltVal val="0"/>
                                          </p:val>
                                        </p:tav>
                                      </p:tavLst>
                                    </p:anim>
                                    <p:animEffect transition="in" filter="fade">
                                      <p:cBhvr>
                                        <p:cTn id="49" dur="3000"/>
                                        <p:tgtEl>
                                          <p:spTgt spid="3"/>
                                        </p:tgtEl>
                                      </p:cBhvr>
                                    </p:animEffect>
                                  </p:childTnLst>
                                </p:cTn>
                              </p:par>
                              <p:par>
                                <p:cTn id="50" presetID="31" presetClass="entr" presetSubtype="0" fill="hold" grpId="0" nodeType="withEffect">
                                  <p:stCondLst>
                                    <p:cond delay="0"/>
                                  </p:stCondLst>
                                  <p:childTnLst>
                                    <p:set>
                                      <p:cBhvr>
                                        <p:cTn id="51" dur="1" fill="hold">
                                          <p:stCondLst>
                                            <p:cond delay="0"/>
                                          </p:stCondLst>
                                        </p:cTn>
                                        <p:tgtEl>
                                          <p:spTgt spid="9"/>
                                        </p:tgtEl>
                                        <p:attrNameLst>
                                          <p:attrName>style.visibility</p:attrName>
                                        </p:attrNameLst>
                                      </p:cBhvr>
                                      <p:to>
                                        <p:strVal val="visible"/>
                                      </p:to>
                                    </p:set>
                                    <p:anim calcmode="lin" valueType="num">
                                      <p:cBhvr>
                                        <p:cTn id="52" dur="3000" fill="hold"/>
                                        <p:tgtEl>
                                          <p:spTgt spid="9"/>
                                        </p:tgtEl>
                                        <p:attrNameLst>
                                          <p:attrName>ppt_w</p:attrName>
                                        </p:attrNameLst>
                                      </p:cBhvr>
                                      <p:tavLst>
                                        <p:tav tm="0">
                                          <p:val>
                                            <p:fltVal val="0"/>
                                          </p:val>
                                        </p:tav>
                                        <p:tav tm="100000">
                                          <p:val>
                                            <p:strVal val="#ppt_w"/>
                                          </p:val>
                                        </p:tav>
                                      </p:tavLst>
                                    </p:anim>
                                    <p:anim calcmode="lin" valueType="num">
                                      <p:cBhvr>
                                        <p:cTn id="53" dur="3000" fill="hold"/>
                                        <p:tgtEl>
                                          <p:spTgt spid="9"/>
                                        </p:tgtEl>
                                        <p:attrNameLst>
                                          <p:attrName>ppt_h</p:attrName>
                                        </p:attrNameLst>
                                      </p:cBhvr>
                                      <p:tavLst>
                                        <p:tav tm="0">
                                          <p:val>
                                            <p:fltVal val="0"/>
                                          </p:val>
                                        </p:tav>
                                        <p:tav tm="100000">
                                          <p:val>
                                            <p:strVal val="#ppt_h"/>
                                          </p:val>
                                        </p:tav>
                                      </p:tavLst>
                                    </p:anim>
                                    <p:anim calcmode="lin" valueType="num">
                                      <p:cBhvr>
                                        <p:cTn id="54" dur="3000" fill="hold"/>
                                        <p:tgtEl>
                                          <p:spTgt spid="9"/>
                                        </p:tgtEl>
                                        <p:attrNameLst>
                                          <p:attrName>style.rotation</p:attrName>
                                        </p:attrNameLst>
                                      </p:cBhvr>
                                      <p:tavLst>
                                        <p:tav tm="0">
                                          <p:val>
                                            <p:fltVal val="90"/>
                                          </p:val>
                                        </p:tav>
                                        <p:tav tm="100000">
                                          <p:val>
                                            <p:fltVal val="0"/>
                                          </p:val>
                                        </p:tav>
                                      </p:tavLst>
                                    </p:anim>
                                    <p:animEffect transition="in" filter="fade">
                                      <p:cBhvr>
                                        <p:cTn id="55" dur="3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8" grpId="0" animBg="1"/>
      <p:bldP spid="9" grpId="0" animBg="1"/>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rot="5400000">
            <a:off x="6690064" y="3788511"/>
            <a:ext cx="3329758" cy="523220"/>
          </a:xfrm>
          <a:prstGeom prst="rect">
            <a:avLst/>
          </a:prstGeom>
        </p:spPr>
        <p:txBody>
          <a:bodyPr wrap="none">
            <a:spAutoFit/>
          </a:bodyPr>
          <a:lstStyle/>
          <a:p>
            <a:pPr lvl="0"/>
            <a:r>
              <a:rPr lang="fa-IR"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B Zar" pitchFamily="2" charset="-78"/>
              </a:rPr>
              <a:t>احکام قضا و کفاره روزه</a:t>
            </a:r>
          </a:p>
        </p:txBody>
      </p:sp>
      <p:sp>
        <p:nvSpPr>
          <p:cNvPr id="4" name="Rectangle 3"/>
          <p:cNvSpPr/>
          <p:nvPr/>
        </p:nvSpPr>
        <p:spPr>
          <a:xfrm rot="1494054">
            <a:off x="947454" y="493574"/>
            <a:ext cx="4807236" cy="1318157"/>
          </a:xfrm>
          <a:prstGeom prst="rect">
            <a:avLst/>
          </a:prstGeom>
          <a:solidFill>
            <a:schemeClr val="accent6"/>
          </a:solidFill>
          <a:ln>
            <a:noFill/>
          </a:ln>
          <a:scene3d>
            <a:camera prst="perspectiveContrastingRightFacing"/>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Low"/>
            <a:r>
              <a:rPr lang="fa-IR" b="1" dirty="0">
                <a:cs typeface="B Zar" pitchFamily="2" charset="-78"/>
              </a:rPr>
              <a:t>1. لازم نیست قضای روزه را فوری بجا آورد، ولی بنابر احتیاط واجب باید تا ماه رمضان سال بعد انجام دهد.</a:t>
            </a:r>
          </a:p>
        </p:txBody>
      </p:sp>
      <p:sp>
        <p:nvSpPr>
          <p:cNvPr id="5" name="Rectangle 4"/>
          <p:cNvSpPr/>
          <p:nvPr/>
        </p:nvSpPr>
        <p:spPr>
          <a:xfrm rot="1494054">
            <a:off x="1057637" y="2035658"/>
            <a:ext cx="4807236" cy="1518689"/>
          </a:xfrm>
          <a:prstGeom prst="rect">
            <a:avLst/>
          </a:prstGeom>
          <a:solidFill>
            <a:schemeClr val="accent6"/>
          </a:solidFill>
          <a:ln>
            <a:noFill/>
          </a:ln>
          <a:scene3d>
            <a:camera prst="perspectiveContrastingRightFacing"/>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Low"/>
            <a:r>
              <a:rPr lang="fa-IR" b="1" dirty="0">
                <a:cs typeface="B Zar" pitchFamily="2" charset="-78"/>
              </a:rPr>
              <a:t>2. اگر از چند ماه رمضان روزه قضا دارد، هر کدام را اوّل بگیرد اشکال ندارد، ولی اگر وقت قضای روزة آخرین ماه رمضان تنگ است؛ مثلاً ده روز از ماه رمضان آخر، قضا دارد و ده روز به ماه رمضان بعد مانده است، باید اوّل قضای آن را بگیرد.</a:t>
            </a:r>
          </a:p>
        </p:txBody>
      </p:sp>
      <p:sp>
        <p:nvSpPr>
          <p:cNvPr id="6" name="Rectangle 5"/>
          <p:cNvSpPr/>
          <p:nvPr/>
        </p:nvSpPr>
        <p:spPr>
          <a:xfrm rot="1494054">
            <a:off x="1197059" y="3770174"/>
            <a:ext cx="4807236" cy="1318157"/>
          </a:xfrm>
          <a:prstGeom prst="rect">
            <a:avLst/>
          </a:prstGeom>
          <a:solidFill>
            <a:schemeClr val="accent6"/>
          </a:solidFill>
          <a:ln>
            <a:noFill/>
          </a:ln>
          <a:scene3d>
            <a:camera prst="perspectiveContrastingRightFacing"/>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dirty="0">
                <a:cs typeface="B Zar" pitchFamily="2" charset="-78"/>
              </a:rPr>
              <a:t>3. انسان نباید در انجام کفاره کوتاهی کند، ولی لازم نیست فوری آن را انجام دهد. </a:t>
            </a:r>
          </a:p>
        </p:txBody>
      </p:sp>
      <p:sp>
        <p:nvSpPr>
          <p:cNvPr id="7" name="Rectangle 6"/>
          <p:cNvSpPr/>
          <p:nvPr/>
        </p:nvSpPr>
        <p:spPr>
          <a:xfrm rot="1494054">
            <a:off x="1197059" y="5274869"/>
            <a:ext cx="4807236" cy="1318157"/>
          </a:xfrm>
          <a:prstGeom prst="rect">
            <a:avLst/>
          </a:prstGeom>
          <a:solidFill>
            <a:schemeClr val="accent6"/>
          </a:solidFill>
          <a:ln>
            <a:noFill/>
          </a:ln>
          <a:scene3d>
            <a:camera prst="perspectiveContrastingRightFacing"/>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dirty="0">
                <a:cs typeface="B Zar" pitchFamily="2" charset="-78"/>
              </a:rPr>
              <a:t>4. اگر کفّاره بر انسان واجب شود و بجا نیاورد و چند سال بر آن بگذرد چیزی بر آن اضافه نمی‌شود.</a:t>
            </a:r>
          </a:p>
        </p:txBody>
      </p:sp>
      <p:sp>
        <p:nvSpPr>
          <p:cNvPr id="8" name="Oval 7"/>
          <p:cNvSpPr/>
          <p:nvPr/>
        </p:nvSpPr>
        <p:spPr>
          <a:xfrm>
            <a:off x="8153400" y="5715000"/>
            <a:ext cx="533400" cy="533400"/>
          </a:xfrm>
          <a:prstGeom prst="ellipse">
            <a:avLst/>
          </a:prstGeom>
          <a:solidFill>
            <a:srgbClr val="860000"/>
          </a:solidFill>
          <a:ln>
            <a:solidFill>
              <a:srgbClr val="C00000"/>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hlinkClick r:id="rId2" action="ppaction://hlinksldjump"/>
          </p:cNvPr>
          <p:cNvPicPr>
            <a:picLocks noChangeAspect="1"/>
          </p:cNvPicPr>
          <p:nvPr/>
        </p:nvPicPr>
        <p:blipFill>
          <a:blip r:embed="rId3" cstate="print">
            <a:duotone>
              <a:schemeClr val="accent4">
                <a:shade val="45000"/>
                <a:satMod val="135000"/>
              </a:schemeClr>
              <a:prstClr val="white"/>
            </a:duotone>
            <a:extLst>
              <a:ext uri="{BEBA8EAE-BF5A-486C-A8C5-ECC9F3942E4B}">
                <a14:imgProps xmlns:a14="http://schemas.microsoft.com/office/drawing/2010/main" xmlns="">
                  <a14:imgLayer r:embed="rId4">
                    <a14:imgEffect>
                      <a14:sharpenSoften amount="-50000"/>
                    </a14:imgEffect>
                    <a14:imgEffect>
                      <a14:brightnessContrast bright="70000" contrast="-69000"/>
                    </a14:imgEffect>
                  </a14:imgLayer>
                </a14:imgProps>
              </a:ext>
              <a:ext uri="{28A0092B-C50C-407E-A947-70E740481C1C}">
                <a14:useLocalDpi xmlns:a14="http://schemas.microsoft.com/office/drawing/2010/main" xmlns="" val="0"/>
              </a:ext>
            </a:extLst>
          </a:blip>
          <a:stretch>
            <a:fillRect/>
          </a:stretch>
        </p:blipFill>
        <p:spPr>
          <a:xfrm rot="690171">
            <a:off x="3484569" y="3227229"/>
            <a:ext cx="298903" cy="296152"/>
          </a:xfrm>
          <a:prstGeom prst="rect">
            <a:avLst/>
          </a:prstGeom>
          <a:solidFill>
            <a:schemeClr val="bg1"/>
          </a:solidFill>
          <a:ln>
            <a:solidFill>
              <a:schemeClr val="accent2">
                <a:lumMod val="75000"/>
              </a:schemeClr>
            </a:solidFill>
          </a:ln>
        </p:spPr>
      </p:pic>
    </p:spTree>
    <p:extLst>
      <p:ext uri="{BB962C8B-B14F-4D97-AF65-F5344CB8AC3E}">
        <p14:creationId xmlns:p14="http://schemas.microsoft.com/office/powerpoint/2010/main" xmlns="" val="1417451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mph" presetSubtype="0" fill="remove" grpId="0" nodeType="afterEffect">
                                  <p:stCondLst>
                                    <p:cond delay="0"/>
                                  </p:stCondLst>
                                  <p:childTnLst>
                                    <p:animClr clrSpc="rgb" dir="cw">
                                      <p:cBhvr override="childStyle">
                                        <p:cTn id="6" dur="250" autoRev="1" fill="remove"/>
                                        <p:tgtEl>
                                          <p:spTgt spid="8"/>
                                        </p:tgtEl>
                                        <p:attrNameLst>
                                          <p:attrName>style.color</p:attrName>
                                        </p:attrNameLst>
                                      </p:cBhvr>
                                      <p:to>
                                        <a:schemeClr val="bg1"/>
                                      </p:to>
                                    </p:animClr>
                                    <p:animClr clrSpc="rgb" dir="cw">
                                      <p:cBhvr>
                                        <p:cTn id="7" dur="250" autoRev="1" fill="remove"/>
                                        <p:tgtEl>
                                          <p:spTgt spid="8"/>
                                        </p:tgtEl>
                                        <p:attrNameLst>
                                          <p:attrName>fillcolor</p:attrName>
                                        </p:attrNameLst>
                                      </p:cBhvr>
                                      <p:to>
                                        <a:schemeClr val="bg1"/>
                                      </p:to>
                                    </p:animClr>
                                    <p:set>
                                      <p:cBhvr>
                                        <p:cTn id="8" dur="250" autoRev="1" fill="remove"/>
                                        <p:tgtEl>
                                          <p:spTgt spid="8"/>
                                        </p:tgtEl>
                                        <p:attrNameLst>
                                          <p:attrName>fill.type</p:attrName>
                                        </p:attrNameLst>
                                      </p:cBhvr>
                                      <p:to>
                                        <p:strVal val="solid"/>
                                      </p:to>
                                    </p:set>
                                    <p:set>
                                      <p:cBhvr>
                                        <p:cTn id="9" dur="250" autoRev="1" fill="remove"/>
                                        <p:tgtEl>
                                          <p:spTgt spid="8"/>
                                        </p:tgtEl>
                                        <p:attrNameLst>
                                          <p:attrName>fill.on</p:attrName>
                                        </p:attrNameLst>
                                      </p:cBhvr>
                                      <p:to>
                                        <p:strVal val="true"/>
                                      </p:to>
                                    </p:set>
                                  </p:childTnLst>
                                </p:cTn>
                              </p:par>
                            </p:childTnLst>
                          </p:cTn>
                        </p:par>
                        <p:par>
                          <p:cTn id="10" fill="hold">
                            <p:stCondLst>
                              <p:cond delay="500"/>
                            </p:stCondLst>
                            <p:childTnLst>
                              <p:par>
                                <p:cTn id="11" presetID="26" presetClass="entr" presetSubtype="0" fill="hold" grpId="0"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ipe(down)">
                                      <p:cBhvr>
                                        <p:cTn id="13" dur="580">
                                          <p:stCondLst>
                                            <p:cond delay="0"/>
                                          </p:stCondLst>
                                        </p:cTn>
                                        <p:tgtEl>
                                          <p:spTgt spid="2"/>
                                        </p:tgtEl>
                                      </p:cBhvr>
                                    </p:animEffect>
                                    <p:anim calcmode="lin" valueType="num">
                                      <p:cBhvr>
                                        <p:cTn id="14"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9" dur="26">
                                          <p:stCondLst>
                                            <p:cond delay="650"/>
                                          </p:stCondLst>
                                        </p:cTn>
                                        <p:tgtEl>
                                          <p:spTgt spid="2"/>
                                        </p:tgtEl>
                                      </p:cBhvr>
                                      <p:to x="100000" y="60000"/>
                                    </p:animScale>
                                    <p:animScale>
                                      <p:cBhvr>
                                        <p:cTn id="20" dur="166" decel="50000">
                                          <p:stCondLst>
                                            <p:cond delay="676"/>
                                          </p:stCondLst>
                                        </p:cTn>
                                        <p:tgtEl>
                                          <p:spTgt spid="2"/>
                                        </p:tgtEl>
                                      </p:cBhvr>
                                      <p:to x="100000" y="100000"/>
                                    </p:animScale>
                                    <p:animScale>
                                      <p:cBhvr>
                                        <p:cTn id="21" dur="26">
                                          <p:stCondLst>
                                            <p:cond delay="1312"/>
                                          </p:stCondLst>
                                        </p:cTn>
                                        <p:tgtEl>
                                          <p:spTgt spid="2"/>
                                        </p:tgtEl>
                                      </p:cBhvr>
                                      <p:to x="100000" y="80000"/>
                                    </p:animScale>
                                    <p:animScale>
                                      <p:cBhvr>
                                        <p:cTn id="22" dur="166" decel="50000">
                                          <p:stCondLst>
                                            <p:cond delay="1338"/>
                                          </p:stCondLst>
                                        </p:cTn>
                                        <p:tgtEl>
                                          <p:spTgt spid="2"/>
                                        </p:tgtEl>
                                      </p:cBhvr>
                                      <p:to x="100000" y="100000"/>
                                    </p:animScale>
                                    <p:animScale>
                                      <p:cBhvr>
                                        <p:cTn id="23" dur="26">
                                          <p:stCondLst>
                                            <p:cond delay="1642"/>
                                          </p:stCondLst>
                                        </p:cTn>
                                        <p:tgtEl>
                                          <p:spTgt spid="2"/>
                                        </p:tgtEl>
                                      </p:cBhvr>
                                      <p:to x="100000" y="90000"/>
                                    </p:animScale>
                                    <p:animScale>
                                      <p:cBhvr>
                                        <p:cTn id="24" dur="166" decel="50000">
                                          <p:stCondLst>
                                            <p:cond delay="1668"/>
                                          </p:stCondLst>
                                        </p:cTn>
                                        <p:tgtEl>
                                          <p:spTgt spid="2"/>
                                        </p:tgtEl>
                                      </p:cBhvr>
                                      <p:to x="100000" y="100000"/>
                                    </p:animScale>
                                    <p:animScale>
                                      <p:cBhvr>
                                        <p:cTn id="25" dur="26">
                                          <p:stCondLst>
                                            <p:cond delay="1808"/>
                                          </p:stCondLst>
                                        </p:cTn>
                                        <p:tgtEl>
                                          <p:spTgt spid="2"/>
                                        </p:tgtEl>
                                      </p:cBhvr>
                                      <p:to x="100000" y="95000"/>
                                    </p:animScale>
                                    <p:animScale>
                                      <p:cBhvr>
                                        <p:cTn id="26" dur="166" decel="50000">
                                          <p:stCondLst>
                                            <p:cond delay="1834"/>
                                          </p:stCondLst>
                                        </p:cTn>
                                        <p:tgtEl>
                                          <p:spTgt spid="2"/>
                                        </p:tgtEl>
                                      </p:cBhvr>
                                      <p:to x="100000" y="100000"/>
                                    </p:animScale>
                                  </p:childTnLst>
                                </p:cTn>
                              </p:par>
                            </p:childTnLst>
                          </p:cTn>
                        </p:par>
                      </p:childTnLst>
                    </p:cTn>
                  </p:par>
                  <p:par>
                    <p:cTn id="27" fill="hold">
                      <p:stCondLst>
                        <p:cond delay="indefinite"/>
                      </p:stCondLst>
                      <p:childTnLst>
                        <p:par>
                          <p:cTn id="28" fill="hold">
                            <p:stCondLst>
                              <p:cond delay="0"/>
                            </p:stCondLst>
                            <p:childTnLst>
                              <p:par>
                                <p:cTn id="29" presetID="21" presetClass="entr" presetSubtype="4"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wheel(4)">
                                      <p:cBhvr>
                                        <p:cTn id="31" dur="3000"/>
                                        <p:tgtEl>
                                          <p:spTgt spid="4"/>
                                        </p:tgtEl>
                                      </p:cBhvr>
                                    </p:animEffect>
                                  </p:childTnLst>
                                </p:cTn>
                              </p:par>
                            </p:childTnLst>
                          </p:cTn>
                        </p:par>
                      </p:childTnLst>
                    </p:cTn>
                  </p:par>
                  <p:par>
                    <p:cTn id="32" fill="hold">
                      <p:stCondLst>
                        <p:cond delay="indefinite"/>
                      </p:stCondLst>
                      <p:childTnLst>
                        <p:par>
                          <p:cTn id="33" fill="hold">
                            <p:stCondLst>
                              <p:cond delay="0"/>
                            </p:stCondLst>
                            <p:childTnLst>
                              <p:par>
                                <p:cTn id="34" presetID="21" presetClass="entr" presetSubtype="4" fill="hold" grpId="0" nodeType="click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wheel(4)">
                                      <p:cBhvr>
                                        <p:cTn id="36" dur="2000"/>
                                        <p:tgtEl>
                                          <p:spTgt spid="5"/>
                                        </p:tgtEl>
                                      </p:cBhvr>
                                    </p:animEffect>
                                  </p:childTnLst>
                                </p:cTn>
                              </p:par>
                            </p:childTnLst>
                          </p:cTn>
                        </p:par>
                      </p:childTnLst>
                    </p:cTn>
                  </p:par>
                  <p:par>
                    <p:cTn id="37" fill="hold">
                      <p:stCondLst>
                        <p:cond delay="indefinite"/>
                      </p:stCondLst>
                      <p:childTnLst>
                        <p:par>
                          <p:cTn id="38" fill="hold">
                            <p:stCondLst>
                              <p:cond delay="0"/>
                            </p:stCondLst>
                            <p:childTnLst>
                              <p:par>
                                <p:cTn id="39" presetID="21" presetClass="entr" presetSubtype="4" fill="hold" grpId="0" nodeType="clickEffect">
                                  <p:stCondLst>
                                    <p:cond delay="0"/>
                                  </p:stCondLst>
                                  <p:childTnLst>
                                    <p:set>
                                      <p:cBhvr>
                                        <p:cTn id="40" dur="1" fill="hold">
                                          <p:stCondLst>
                                            <p:cond delay="0"/>
                                          </p:stCondLst>
                                        </p:cTn>
                                        <p:tgtEl>
                                          <p:spTgt spid="6"/>
                                        </p:tgtEl>
                                        <p:attrNameLst>
                                          <p:attrName>style.visibility</p:attrName>
                                        </p:attrNameLst>
                                      </p:cBhvr>
                                      <p:to>
                                        <p:strVal val="visible"/>
                                      </p:to>
                                    </p:set>
                                    <p:animEffect transition="in" filter="wheel(4)">
                                      <p:cBhvr>
                                        <p:cTn id="41" dur="2000"/>
                                        <p:tgtEl>
                                          <p:spTgt spid="6"/>
                                        </p:tgtEl>
                                      </p:cBhvr>
                                    </p:animEffect>
                                  </p:childTnLst>
                                </p:cTn>
                              </p:par>
                            </p:childTnLst>
                          </p:cTn>
                        </p:par>
                      </p:childTnLst>
                    </p:cTn>
                  </p:par>
                  <p:par>
                    <p:cTn id="42" fill="hold">
                      <p:stCondLst>
                        <p:cond delay="indefinite"/>
                      </p:stCondLst>
                      <p:childTnLst>
                        <p:par>
                          <p:cTn id="43" fill="hold">
                            <p:stCondLst>
                              <p:cond delay="0"/>
                            </p:stCondLst>
                            <p:childTnLst>
                              <p:par>
                                <p:cTn id="44" presetID="21" presetClass="entr" presetSubtype="4" fill="hold" grpId="0" nodeType="clickEffect">
                                  <p:stCondLst>
                                    <p:cond delay="0"/>
                                  </p:stCondLst>
                                  <p:childTnLst>
                                    <p:set>
                                      <p:cBhvr>
                                        <p:cTn id="45" dur="1" fill="hold">
                                          <p:stCondLst>
                                            <p:cond delay="0"/>
                                          </p:stCondLst>
                                        </p:cTn>
                                        <p:tgtEl>
                                          <p:spTgt spid="7"/>
                                        </p:tgtEl>
                                        <p:attrNameLst>
                                          <p:attrName>style.visibility</p:attrName>
                                        </p:attrNameLst>
                                      </p:cBhvr>
                                      <p:to>
                                        <p:strVal val="visible"/>
                                      </p:to>
                                    </p:set>
                                    <p:animEffect transition="in" filter="wheel(4)">
                                      <p:cBhvr>
                                        <p:cTn id="46" dur="2000"/>
                                        <p:tgtEl>
                                          <p:spTgt spid="7"/>
                                        </p:tgtEl>
                                      </p:cBhvr>
                                    </p:animEffect>
                                  </p:childTnLst>
                                </p:cTn>
                              </p:par>
                            </p:childTnLst>
                          </p:cTn>
                        </p:par>
                        <p:par>
                          <p:cTn id="47" fill="hold">
                            <p:stCondLst>
                              <p:cond delay="2000"/>
                            </p:stCondLst>
                            <p:childTnLst>
                              <p:par>
                                <p:cTn id="48" presetID="42" presetClass="entr" presetSubtype="0" fill="hold" nodeType="afterEffect">
                                  <p:stCondLst>
                                    <p:cond delay="0"/>
                                  </p:stCondLst>
                                  <p:childTnLst>
                                    <p:set>
                                      <p:cBhvr>
                                        <p:cTn id="49" dur="1" fill="hold">
                                          <p:stCondLst>
                                            <p:cond delay="0"/>
                                          </p:stCondLst>
                                        </p:cTn>
                                        <p:tgtEl>
                                          <p:spTgt spid="9"/>
                                        </p:tgtEl>
                                        <p:attrNameLst>
                                          <p:attrName>style.visibility</p:attrName>
                                        </p:attrNameLst>
                                      </p:cBhvr>
                                      <p:to>
                                        <p:strVal val="visible"/>
                                      </p:to>
                                    </p:set>
                                    <p:animEffect transition="in" filter="fade">
                                      <p:cBhvr>
                                        <p:cTn id="50" dur="1000"/>
                                        <p:tgtEl>
                                          <p:spTgt spid="9"/>
                                        </p:tgtEl>
                                      </p:cBhvr>
                                    </p:animEffect>
                                    <p:anim calcmode="lin" valueType="num">
                                      <p:cBhvr>
                                        <p:cTn id="51" dur="1000" fill="hold"/>
                                        <p:tgtEl>
                                          <p:spTgt spid="9"/>
                                        </p:tgtEl>
                                        <p:attrNameLst>
                                          <p:attrName>ppt_x</p:attrName>
                                        </p:attrNameLst>
                                      </p:cBhvr>
                                      <p:tavLst>
                                        <p:tav tm="0">
                                          <p:val>
                                            <p:strVal val="#ppt_x"/>
                                          </p:val>
                                        </p:tav>
                                        <p:tav tm="100000">
                                          <p:val>
                                            <p:strVal val="#ppt_x"/>
                                          </p:val>
                                        </p:tav>
                                      </p:tavLst>
                                    </p:anim>
                                    <p:anim calcmode="lin" valueType="num">
                                      <p:cBhvr>
                                        <p:cTn id="52"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6" grpId="0" animBg="1"/>
      <p:bldP spid="7" grpId="0" animBg="1"/>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rot="5400000">
            <a:off x="6690064" y="3788511"/>
            <a:ext cx="3329758" cy="523220"/>
          </a:xfrm>
          <a:prstGeom prst="rect">
            <a:avLst/>
          </a:prstGeom>
        </p:spPr>
        <p:txBody>
          <a:bodyPr wrap="none">
            <a:spAutoFit/>
          </a:bodyPr>
          <a:lstStyle/>
          <a:p>
            <a:pPr lvl="0"/>
            <a:r>
              <a:rPr lang="fa-IR"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B Zar" pitchFamily="2" charset="-78"/>
              </a:rPr>
              <a:t>احکام قضا و کفاره روزه</a:t>
            </a:r>
          </a:p>
        </p:txBody>
      </p:sp>
      <p:sp>
        <p:nvSpPr>
          <p:cNvPr id="4" name="Rectangle 3"/>
          <p:cNvSpPr/>
          <p:nvPr/>
        </p:nvSpPr>
        <p:spPr>
          <a:xfrm rot="1494054">
            <a:off x="947454" y="493574"/>
            <a:ext cx="4807236" cy="1318157"/>
          </a:xfrm>
          <a:prstGeom prst="rect">
            <a:avLst/>
          </a:prstGeom>
          <a:solidFill>
            <a:schemeClr val="accent6"/>
          </a:solidFill>
          <a:ln>
            <a:noFill/>
          </a:ln>
          <a:scene3d>
            <a:camera prst="perspectiveContrastingRightFacing"/>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Low"/>
            <a:r>
              <a:rPr lang="fa-IR" b="1" dirty="0">
                <a:cs typeface="B Zar" pitchFamily="2" charset="-78"/>
              </a:rPr>
              <a:t>1. لازم نیست قضای روزه را فوری بجا آورد، ولی بنابر احتیاط واجب باید تا ماه رمضان سال بعد انجام دهد.</a:t>
            </a:r>
          </a:p>
        </p:txBody>
      </p:sp>
      <p:sp>
        <p:nvSpPr>
          <p:cNvPr id="5" name="Rectangle 4"/>
          <p:cNvSpPr/>
          <p:nvPr/>
        </p:nvSpPr>
        <p:spPr>
          <a:xfrm rot="1494054">
            <a:off x="1057637" y="2035658"/>
            <a:ext cx="4807236" cy="1518689"/>
          </a:xfrm>
          <a:prstGeom prst="rect">
            <a:avLst/>
          </a:prstGeom>
          <a:solidFill>
            <a:schemeClr val="accent6"/>
          </a:solidFill>
          <a:ln>
            <a:noFill/>
          </a:ln>
          <a:scene3d>
            <a:camera prst="perspectiveContrastingRightFacing"/>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Low"/>
            <a:r>
              <a:rPr lang="fa-IR" b="1" dirty="0">
                <a:cs typeface="B Zar" pitchFamily="2" charset="-78"/>
              </a:rPr>
              <a:t>2. اگر از چند ماه رمضان روزه قضا دارد، هر کدام را اوّل بگیرد اشکال ندارد، ولی اگر وقت قضای روزة آخرین ماه رمضان تنگ است؛ مثلاً ده روز از ماه رمضان آخر، قضا دارد و ده روز به ماه رمضان بعد مانده است، باید اوّل قضای آن را بگیرد.</a:t>
            </a:r>
          </a:p>
        </p:txBody>
      </p:sp>
      <p:sp>
        <p:nvSpPr>
          <p:cNvPr id="6" name="Rectangle 5"/>
          <p:cNvSpPr/>
          <p:nvPr/>
        </p:nvSpPr>
        <p:spPr>
          <a:xfrm rot="1494054">
            <a:off x="1197059" y="3770174"/>
            <a:ext cx="4807236" cy="1318157"/>
          </a:xfrm>
          <a:prstGeom prst="rect">
            <a:avLst/>
          </a:prstGeom>
          <a:solidFill>
            <a:schemeClr val="accent6"/>
          </a:solidFill>
          <a:ln>
            <a:noFill/>
          </a:ln>
          <a:scene3d>
            <a:camera prst="perspectiveContrastingRightFacing"/>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dirty="0">
                <a:cs typeface="B Zar" pitchFamily="2" charset="-78"/>
              </a:rPr>
              <a:t>3. انسان نباید در انجام کفاره کوتاهی کند، ولی لازم نیست فوری آن را انجام دهد. </a:t>
            </a:r>
          </a:p>
        </p:txBody>
      </p:sp>
      <p:sp>
        <p:nvSpPr>
          <p:cNvPr id="7" name="Rectangle 6"/>
          <p:cNvSpPr/>
          <p:nvPr/>
        </p:nvSpPr>
        <p:spPr>
          <a:xfrm rot="1494054">
            <a:off x="1197059" y="5274869"/>
            <a:ext cx="4807236" cy="1318157"/>
          </a:xfrm>
          <a:prstGeom prst="rect">
            <a:avLst/>
          </a:prstGeom>
          <a:solidFill>
            <a:schemeClr val="accent6"/>
          </a:solidFill>
          <a:ln>
            <a:noFill/>
          </a:ln>
          <a:scene3d>
            <a:camera prst="perspectiveContrastingRightFacing"/>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dirty="0">
                <a:cs typeface="B Zar" pitchFamily="2" charset="-78"/>
              </a:rPr>
              <a:t>4. اگر کفّاره بر انسان واجب شود و بجا نیاورد و چند سال بر آن بگذرد چیزی بر آن اضافه نمی‌شود.</a:t>
            </a:r>
          </a:p>
        </p:txBody>
      </p:sp>
      <p:sp>
        <p:nvSpPr>
          <p:cNvPr id="8" name="Oval 7"/>
          <p:cNvSpPr/>
          <p:nvPr/>
        </p:nvSpPr>
        <p:spPr>
          <a:xfrm>
            <a:off x="8153400" y="5715000"/>
            <a:ext cx="533400" cy="533400"/>
          </a:xfrm>
          <a:prstGeom prst="ellipse">
            <a:avLst/>
          </a:prstGeom>
          <a:solidFill>
            <a:srgbClr val="860000"/>
          </a:solidFill>
          <a:ln>
            <a:solidFill>
              <a:srgbClr val="C00000"/>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hlinkClick r:id="rId2" action="ppaction://hlinksldjump"/>
          </p:cNvPr>
          <p:cNvPicPr>
            <a:picLocks noChangeAspect="1"/>
          </p:cNvPicPr>
          <p:nvPr/>
        </p:nvPicPr>
        <p:blipFill>
          <a:blip r:embed="rId3" cstate="print">
            <a:duotone>
              <a:schemeClr val="accent4">
                <a:shade val="45000"/>
                <a:satMod val="135000"/>
              </a:schemeClr>
              <a:prstClr val="white"/>
            </a:duotone>
            <a:extLst>
              <a:ext uri="{BEBA8EAE-BF5A-486C-A8C5-ECC9F3942E4B}">
                <a14:imgProps xmlns:a14="http://schemas.microsoft.com/office/drawing/2010/main" xmlns="">
                  <a14:imgLayer r:embed="rId4">
                    <a14:imgEffect>
                      <a14:sharpenSoften amount="-50000"/>
                    </a14:imgEffect>
                    <a14:imgEffect>
                      <a14:brightnessContrast bright="70000" contrast="-69000"/>
                    </a14:imgEffect>
                  </a14:imgLayer>
                </a14:imgProps>
              </a:ext>
              <a:ext uri="{28A0092B-C50C-407E-A947-70E740481C1C}">
                <a14:useLocalDpi xmlns:a14="http://schemas.microsoft.com/office/drawing/2010/main" xmlns="" val="0"/>
              </a:ext>
            </a:extLst>
          </a:blip>
          <a:stretch>
            <a:fillRect/>
          </a:stretch>
        </p:blipFill>
        <p:spPr>
          <a:xfrm rot="690171">
            <a:off x="3484569" y="3227229"/>
            <a:ext cx="298903" cy="296152"/>
          </a:xfrm>
          <a:prstGeom prst="rect">
            <a:avLst/>
          </a:prstGeom>
          <a:solidFill>
            <a:schemeClr val="bg1"/>
          </a:solidFill>
          <a:ln>
            <a:solidFill>
              <a:schemeClr val="accent2">
                <a:lumMod val="75000"/>
              </a:schemeClr>
            </a:solidFill>
          </a:ln>
        </p:spPr>
      </p:pic>
    </p:spTree>
    <p:extLst>
      <p:ext uri="{BB962C8B-B14F-4D97-AF65-F5344CB8AC3E}">
        <p14:creationId xmlns:p14="http://schemas.microsoft.com/office/powerpoint/2010/main" xmlns="" val="23438794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hlinkClick r:id="" action="ppaction://hlinkshowjump?jump=nextslide"/>
          </p:cNvPr>
          <p:cNvSpPr/>
          <p:nvPr/>
        </p:nvSpPr>
        <p:spPr>
          <a:xfrm>
            <a:off x="4038600" y="76200"/>
            <a:ext cx="685800" cy="685800"/>
          </a:xfrm>
          <a:prstGeom prst="ellipse">
            <a:avLst/>
          </a:prstGeom>
          <a:solidFill>
            <a:schemeClr val="accent1">
              <a:lumMod val="75000"/>
            </a:schemeClr>
          </a:solidFill>
          <a:ln>
            <a:solidFill>
              <a:schemeClr val="accent1">
                <a:lumMod val="50000"/>
              </a:schemeClr>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001000" y="5562600"/>
            <a:ext cx="685800" cy="838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grpSp>
        <p:nvGrpSpPr>
          <p:cNvPr id="6" name="Group 5"/>
          <p:cNvGrpSpPr/>
          <p:nvPr/>
        </p:nvGrpSpPr>
        <p:grpSpPr>
          <a:xfrm>
            <a:off x="381000" y="685800"/>
            <a:ext cx="8153400" cy="5767316"/>
            <a:chOff x="3107240" y="3264542"/>
            <a:chExt cx="4782597" cy="3209283"/>
          </a:xfrm>
          <a:solidFill>
            <a:schemeClr val="accent1">
              <a:lumMod val="50000"/>
            </a:schemeClr>
          </a:solidFill>
        </p:grpSpPr>
        <p:sp>
          <p:nvSpPr>
            <p:cNvPr id="7" name="Half Frame 6"/>
            <p:cNvSpPr/>
            <p:nvPr/>
          </p:nvSpPr>
          <p:spPr>
            <a:xfrm>
              <a:off x="3107240" y="3264542"/>
              <a:ext cx="970575" cy="970826"/>
            </a:xfrm>
            <a:prstGeom prst="halfFrame">
              <a:avLst>
                <a:gd name="adj1" fmla="val 25770"/>
                <a:gd name="adj2" fmla="val 2577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Half Frame 7"/>
            <p:cNvSpPr/>
            <p:nvPr/>
          </p:nvSpPr>
          <p:spPr>
            <a:xfrm rot="5400000">
              <a:off x="6919137" y="3264668"/>
              <a:ext cx="970826" cy="970575"/>
            </a:xfrm>
            <a:prstGeom prst="halfFrame">
              <a:avLst>
                <a:gd name="adj1" fmla="val 25770"/>
                <a:gd name="adj2" fmla="val 2577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 name="Half Frame 8"/>
            <p:cNvSpPr/>
            <p:nvPr/>
          </p:nvSpPr>
          <p:spPr>
            <a:xfrm rot="16200000">
              <a:off x="3107115" y="5503124"/>
              <a:ext cx="970826" cy="970575"/>
            </a:xfrm>
            <a:prstGeom prst="halfFrame">
              <a:avLst>
                <a:gd name="adj1" fmla="val 25770"/>
                <a:gd name="adj2" fmla="val 2577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0" name="Half Frame 9"/>
            <p:cNvSpPr/>
            <p:nvPr/>
          </p:nvSpPr>
          <p:spPr>
            <a:xfrm rot="10800000">
              <a:off x="6919262" y="5502998"/>
              <a:ext cx="970575" cy="970826"/>
            </a:xfrm>
            <a:prstGeom prst="halfFrame">
              <a:avLst>
                <a:gd name="adj1" fmla="val 25770"/>
                <a:gd name="adj2" fmla="val 2577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grpSp>
      <p:sp>
        <p:nvSpPr>
          <p:cNvPr id="11" name="Striped Right Arrow 10">
            <a:hlinkClick r:id="rId2" action="ppaction://hlinksldjump"/>
          </p:cNvPr>
          <p:cNvSpPr/>
          <p:nvPr/>
        </p:nvSpPr>
        <p:spPr>
          <a:xfrm flipH="1">
            <a:off x="228600" y="3429000"/>
            <a:ext cx="381000" cy="304800"/>
          </a:xfrm>
          <a:prstGeom prst="striped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4" name="Table 13"/>
          <p:cNvGraphicFramePr>
            <a:graphicFrameLocks noGrp="1"/>
          </p:cNvGraphicFramePr>
          <p:nvPr>
            <p:extLst>
              <p:ext uri="{D42A27DB-BD31-4B8C-83A1-F6EECF244321}">
                <p14:modId xmlns:p14="http://schemas.microsoft.com/office/powerpoint/2010/main" xmlns="" val="1570424526"/>
              </p:ext>
            </p:extLst>
          </p:nvPr>
        </p:nvGraphicFramePr>
        <p:xfrm>
          <a:off x="1066800" y="1223612"/>
          <a:ext cx="6764892" cy="4715576"/>
        </p:xfrm>
        <a:graphic>
          <a:graphicData uri="http://schemas.openxmlformats.org/drawingml/2006/table">
            <a:tbl>
              <a:tblPr rtl="1" firstRow="1" firstCol="1" bandRow="1">
                <a:tableStyleId>{21E4AEA4-8DFA-4A89-87EB-49C32662AFE0}</a:tableStyleId>
              </a:tblPr>
              <a:tblGrid>
                <a:gridCol w="3382446"/>
                <a:gridCol w="3382446"/>
              </a:tblGrid>
              <a:tr h="841238">
                <a:tc gridSpan="2">
                  <a:txBody>
                    <a:bodyPr/>
                    <a:lstStyle/>
                    <a:p>
                      <a:pPr marL="0" marR="0" algn="ctr" rtl="1">
                        <a:lnSpc>
                          <a:spcPct val="90000"/>
                        </a:lnSpc>
                        <a:spcBef>
                          <a:spcPts val="0"/>
                        </a:spcBef>
                        <a:spcAft>
                          <a:spcPts val="0"/>
                        </a:spcAft>
                      </a:pPr>
                      <a:r>
                        <a:rPr lang="fa-IR" sz="3200" dirty="0" smtClean="0">
                          <a:effectLst/>
                          <a:cs typeface="B Zar" pitchFamily="2" charset="-78"/>
                        </a:rPr>
                        <a:t>اختلاف فتاوا در وظیفه </a:t>
                      </a:r>
                      <a:r>
                        <a:rPr lang="fa-IR" sz="3200" dirty="0">
                          <a:effectLst/>
                          <a:cs typeface="B Zar" pitchFamily="2" charset="-78"/>
                        </a:rPr>
                        <a:t>کسی که چند ماه روزۀ قضا </a:t>
                      </a:r>
                      <a:r>
                        <a:rPr lang="fa-IR" sz="3200" dirty="0" smtClean="0">
                          <a:effectLst/>
                          <a:cs typeface="B Zar" pitchFamily="2" charset="-78"/>
                        </a:rPr>
                        <a:t>دارد</a:t>
                      </a:r>
                      <a:endParaRPr lang="en-US" sz="2000" b="1" dirty="0">
                        <a:effectLst/>
                        <a:latin typeface="Times New Roman"/>
                        <a:ea typeface="Times New Roman"/>
                        <a:cs typeface="B Zar" pitchFamily="2" charset="-78"/>
                      </a:endParaRPr>
                    </a:p>
                  </a:txBody>
                  <a:tcPr marL="63305" marR="63305" marT="0" marB="0" anchor="ctr"/>
                </a:tc>
                <a:tc hMerge="1">
                  <a:txBody>
                    <a:bodyPr/>
                    <a:lstStyle/>
                    <a:p>
                      <a:endParaRPr lang="en-US"/>
                    </a:p>
                  </a:txBody>
                  <a:tcPr/>
                </a:tc>
              </a:tr>
              <a:tr h="832486">
                <a:tc>
                  <a:txBody>
                    <a:bodyPr/>
                    <a:lstStyle/>
                    <a:p>
                      <a:pPr marL="0" marR="0" algn="justLow" rtl="1">
                        <a:lnSpc>
                          <a:spcPct val="115000"/>
                        </a:lnSpc>
                        <a:spcBef>
                          <a:spcPts val="0"/>
                        </a:spcBef>
                        <a:spcAft>
                          <a:spcPts val="0"/>
                        </a:spcAft>
                      </a:pPr>
                      <a:r>
                        <a:rPr lang="fa-IR" sz="2000">
                          <a:effectLst/>
                          <a:cs typeface="B Zar" pitchFamily="2" charset="-78"/>
                        </a:rPr>
                        <a:t>مستحب است اول قضای ماه رمضان آخر را بگیرد.</a:t>
                      </a:r>
                      <a:endParaRPr lang="en-US" sz="2400">
                        <a:effectLst/>
                        <a:latin typeface="Times New Roman"/>
                        <a:ea typeface="Times New Roman"/>
                        <a:cs typeface="B Zar" pitchFamily="2" charset="-78"/>
                      </a:endParaRPr>
                    </a:p>
                  </a:txBody>
                  <a:tcPr marL="63305" marR="63305" marT="0" marB="0" anchor="ctr"/>
                </a:tc>
                <a:tc>
                  <a:txBody>
                    <a:bodyPr/>
                    <a:lstStyle/>
                    <a:p>
                      <a:pPr marL="0" marR="0" algn="justLow" rtl="1">
                        <a:lnSpc>
                          <a:spcPct val="115000"/>
                        </a:lnSpc>
                        <a:spcBef>
                          <a:spcPts val="0"/>
                        </a:spcBef>
                        <a:spcAft>
                          <a:spcPts val="0"/>
                        </a:spcAft>
                      </a:pPr>
                      <a:r>
                        <a:rPr lang="fa-IR" sz="2000">
                          <a:effectLst/>
                          <a:cs typeface="B Zar" pitchFamily="2" charset="-78"/>
                        </a:rPr>
                        <a:t>آیات عظام: تبریزی، خویی، سیستانی، صافی، گلپایگانی، نوری</a:t>
                      </a:r>
                      <a:endParaRPr lang="en-US" sz="1600">
                        <a:effectLst/>
                        <a:latin typeface="IranNastaliq"/>
                        <a:ea typeface="Times New Roman"/>
                        <a:cs typeface="B Zar" pitchFamily="2" charset="-78"/>
                      </a:endParaRPr>
                    </a:p>
                  </a:txBody>
                  <a:tcPr marL="63305" marR="63305" marT="0" marB="0" anchor="ctr"/>
                </a:tc>
              </a:tr>
              <a:tr h="871697">
                <a:tc>
                  <a:txBody>
                    <a:bodyPr/>
                    <a:lstStyle/>
                    <a:p>
                      <a:pPr marL="0" marR="0" algn="justLow" rtl="1">
                        <a:lnSpc>
                          <a:spcPct val="115000"/>
                        </a:lnSpc>
                        <a:spcBef>
                          <a:spcPts val="0"/>
                        </a:spcBef>
                        <a:spcAft>
                          <a:spcPts val="0"/>
                        </a:spcAft>
                      </a:pPr>
                      <a:r>
                        <a:rPr lang="ar-SA" sz="2400">
                          <a:effectLst/>
                          <a:cs typeface="B Zar" pitchFamily="2" charset="-78"/>
                        </a:rPr>
                        <a:t>به احتیاط واجب،</a:t>
                      </a:r>
                      <a:r>
                        <a:rPr lang="fa-IR" sz="2400">
                          <a:effectLst/>
                          <a:cs typeface="B Zar" pitchFamily="2" charset="-78"/>
                        </a:rPr>
                        <a:t> اول قضای ماه رمضان آخر را بگیرد.</a:t>
                      </a:r>
                      <a:endParaRPr lang="en-US" sz="2400">
                        <a:effectLst/>
                        <a:latin typeface="Times New Roman"/>
                        <a:ea typeface="Times New Roman"/>
                        <a:cs typeface="B Zar" pitchFamily="2" charset="-78"/>
                      </a:endParaRPr>
                    </a:p>
                  </a:txBody>
                  <a:tcPr marL="63305" marR="63305" marT="0" marB="0" anchor="ctr"/>
                </a:tc>
                <a:tc>
                  <a:txBody>
                    <a:bodyPr/>
                    <a:lstStyle/>
                    <a:p>
                      <a:pPr marL="0" marR="0" algn="justLow" rtl="1">
                        <a:lnSpc>
                          <a:spcPct val="115000"/>
                        </a:lnSpc>
                        <a:spcBef>
                          <a:spcPts val="0"/>
                        </a:spcBef>
                        <a:spcAft>
                          <a:spcPts val="0"/>
                        </a:spcAft>
                      </a:pPr>
                      <a:r>
                        <a:rPr lang="ar-SA" sz="2400" dirty="0">
                          <a:effectLst/>
                          <a:cs typeface="B Zar" pitchFamily="2" charset="-78"/>
                        </a:rPr>
                        <a:t>آیات عظام: اراکی، فاضل، مکارم</a:t>
                      </a:r>
                      <a:endParaRPr lang="en-US" sz="2400" dirty="0">
                        <a:effectLst/>
                        <a:latin typeface="Times New Roman"/>
                        <a:ea typeface="Times New Roman"/>
                        <a:cs typeface="B Zar" pitchFamily="2" charset="-78"/>
                      </a:endParaRPr>
                    </a:p>
                  </a:txBody>
                  <a:tcPr marL="63305" marR="63305" marT="0" marB="0" anchor="ctr"/>
                </a:tc>
              </a:tr>
              <a:tr h="871697">
                <a:tc>
                  <a:txBody>
                    <a:bodyPr/>
                    <a:lstStyle/>
                    <a:p>
                      <a:pPr marL="0" marR="0" algn="justLow" rtl="1">
                        <a:lnSpc>
                          <a:spcPct val="115000"/>
                        </a:lnSpc>
                        <a:spcBef>
                          <a:spcPts val="0"/>
                        </a:spcBef>
                        <a:spcAft>
                          <a:spcPts val="0"/>
                        </a:spcAft>
                      </a:pPr>
                      <a:r>
                        <a:rPr lang="fa-IR" sz="2400">
                          <a:effectLst/>
                          <a:cs typeface="B Zar" pitchFamily="2" charset="-78"/>
                        </a:rPr>
                        <a:t>باید اول قضای ماه رمضان آخر را بگیرد.</a:t>
                      </a:r>
                      <a:endParaRPr lang="en-US" sz="2400">
                        <a:effectLst/>
                        <a:latin typeface="Times New Roman"/>
                        <a:ea typeface="Times New Roman"/>
                        <a:cs typeface="B Zar" pitchFamily="2" charset="-78"/>
                      </a:endParaRPr>
                    </a:p>
                  </a:txBody>
                  <a:tcPr marL="63305" marR="63305" marT="0" marB="0" anchor="ctr"/>
                </a:tc>
                <a:tc>
                  <a:txBody>
                    <a:bodyPr/>
                    <a:lstStyle/>
                    <a:p>
                      <a:pPr marL="0" marR="0" algn="justLow" rtl="1">
                        <a:lnSpc>
                          <a:spcPct val="115000"/>
                        </a:lnSpc>
                        <a:spcBef>
                          <a:spcPts val="0"/>
                        </a:spcBef>
                        <a:spcAft>
                          <a:spcPts val="0"/>
                        </a:spcAft>
                      </a:pPr>
                      <a:r>
                        <a:rPr lang="fa-IR" sz="2400">
                          <a:effectLst/>
                          <a:cs typeface="B Zar" pitchFamily="2" charset="-78"/>
                        </a:rPr>
                        <a:t>آیات عظام: امام خمینی، خامنه‌ای (بنابراحتياط واجب: آيت الله بهجت)</a:t>
                      </a:r>
                      <a:endParaRPr lang="en-US" sz="2400">
                        <a:effectLst/>
                        <a:latin typeface="Times New Roman"/>
                        <a:ea typeface="Times New Roman"/>
                        <a:cs typeface="B Zar" pitchFamily="2" charset="-78"/>
                      </a:endParaRPr>
                    </a:p>
                  </a:txBody>
                  <a:tcPr marL="63305" marR="63305" marT="0" marB="0" anchor="ctr"/>
                </a:tc>
              </a:tr>
              <a:tr h="871697">
                <a:tc>
                  <a:txBody>
                    <a:bodyPr/>
                    <a:lstStyle/>
                    <a:p>
                      <a:pPr marL="0" marR="0" algn="justLow" rtl="1">
                        <a:lnSpc>
                          <a:spcPct val="115000"/>
                        </a:lnSpc>
                        <a:spcBef>
                          <a:spcPts val="0"/>
                        </a:spcBef>
                        <a:spcAft>
                          <a:spcPts val="0"/>
                        </a:spcAft>
                      </a:pPr>
                      <a:r>
                        <a:rPr lang="fa-IR" sz="2400">
                          <a:effectLst/>
                          <a:cs typeface="B Zar" pitchFamily="2" charset="-78"/>
                        </a:rPr>
                        <a:t>اگر قضای قبل را بگیرد معصیت کرده ولی روزه صحیح است.</a:t>
                      </a:r>
                      <a:endParaRPr lang="en-US" sz="2400">
                        <a:effectLst/>
                        <a:latin typeface="Times New Roman"/>
                        <a:ea typeface="Times New Roman"/>
                        <a:cs typeface="B Zar" pitchFamily="2" charset="-78"/>
                      </a:endParaRPr>
                    </a:p>
                  </a:txBody>
                  <a:tcPr marL="63305" marR="63305" marT="0" marB="0" anchor="ctr"/>
                </a:tc>
                <a:tc>
                  <a:txBody>
                    <a:bodyPr/>
                    <a:lstStyle/>
                    <a:p>
                      <a:pPr marL="0" marR="0" algn="justLow" rtl="1">
                        <a:lnSpc>
                          <a:spcPct val="115000"/>
                        </a:lnSpc>
                        <a:spcBef>
                          <a:spcPts val="0"/>
                        </a:spcBef>
                        <a:spcAft>
                          <a:spcPts val="0"/>
                        </a:spcAft>
                      </a:pPr>
                      <a:r>
                        <a:rPr lang="ar-SA" sz="2400" dirty="0">
                          <a:effectLst/>
                          <a:cs typeface="B Zar" pitchFamily="2" charset="-78"/>
                        </a:rPr>
                        <a:t>آیت الله زنجانی</a:t>
                      </a:r>
                      <a:endParaRPr lang="en-US" sz="2400" dirty="0">
                        <a:effectLst/>
                        <a:latin typeface="Times New Roman"/>
                        <a:ea typeface="Times New Roman"/>
                        <a:cs typeface="B Zar" pitchFamily="2" charset="-78"/>
                      </a:endParaRPr>
                    </a:p>
                  </a:txBody>
                  <a:tcPr marL="63305" marR="63305" marT="0" marB="0" anchor="ctr"/>
                </a:tc>
              </a:tr>
            </a:tbl>
          </a:graphicData>
        </a:graphic>
      </p:graphicFrame>
      <p:sp>
        <p:nvSpPr>
          <p:cNvPr id="3" name="Rectangle 2">
            <a:hlinkClick r:id="rId2" action="ppaction://hlinksldjump"/>
          </p:cNvPr>
          <p:cNvSpPr/>
          <p:nvPr/>
        </p:nvSpPr>
        <p:spPr>
          <a:xfrm>
            <a:off x="-533400" y="-228600"/>
            <a:ext cx="10287000" cy="7543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532328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mph" presetSubtype="0" fill="remove" grpId="0" nodeType="withEffect">
                                  <p:stCondLst>
                                    <p:cond delay="0"/>
                                  </p:stCondLst>
                                  <p:childTnLst>
                                    <p:animClr clrSpc="rgb" dir="cw">
                                      <p:cBhvr override="childStyle">
                                        <p:cTn id="6" dur="500" autoRev="1" fill="remove"/>
                                        <p:tgtEl>
                                          <p:spTgt spid="4"/>
                                        </p:tgtEl>
                                        <p:attrNameLst>
                                          <p:attrName>style.color</p:attrName>
                                        </p:attrNameLst>
                                      </p:cBhvr>
                                      <p:to>
                                        <a:schemeClr val="bg1"/>
                                      </p:to>
                                    </p:animClr>
                                    <p:animClr clrSpc="rgb" dir="cw">
                                      <p:cBhvr>
                                        <p:cTn id="7" dur="500" autoRev="1" fill="remove"/>
                                        <p:tgtEl>
                                          <p:spTgt spid="4"/>
                                        </p:tgtEl>
                                        <p:attrNameLst>
                                          <p:attrName>fillcolor</p:attrName>
                                        </p:attrNameLst>
                                      </p:cBhvr>
                                      <p:to>
                                        <a:schemeClr val="bg1"/>
                                      </p:to>
                                    </p:animClr>
                                    <p:set>
                                      <p:cBhvr>
                                        <p:cTn id="8" dur="500" autoRev="1" fill="remove"/>
                                        <p:tgtEl>
                                          <p:spTgt spid="4"/>
                                        </p:tgtEl>
                                        <p:attrNameLst>
                                          <p:attrName>fill.type</p:attrName>
                                        </p:attrNameLst>
                                      </p:cBhvr>
                                      <p:to>
                                        <p:strVal val="solid"/>
                                      </p:to>
                                    </p:set>
                                    <p:set>
                                      <p:cBhvr>
                                        <p:cTn id="9" dur="500" autoRev="1" fill="remove"/>
                                        <p:tgtEl>
                                          <p:spTgt spid="4"/>
                                        </p:tgtEl>
                                        <p:attrNameLst>
                                          <p:attrName>fill.on</p:attrName>
                                        </p:attrNameLst>
                                      </p:cBhvr>
                                      <p:to>
                                        <p:strVal val="true"/>
                                      </p:to>
                                    </p:set>
                                  </p:childTnLst>
                                </p:cTn>
                              </p:par>
                            </p:childTnLst>
                          </p:cTn>
                        </p:par>
                        <p:par>
                          <p:cTn id="10" fill="hold">
                            <p:stCondLst>
                              <p:cond delay="1000"/>
                            </p:stCondLst>
                            <p:childTnLst>
                              <p:par>
                                <p:cTn id="11" presetID="6" presetClass="entr" presetSubtype="16" fill="hold"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ircle(in)">
                                      <p:cBhvr>
                                        <p:cTn id="13" dur="2750"/>
                                        <p:tgtEl>
                                          <p:spTgt spid="6"/>
                                        </p:tgtEl>
                                      </p:cBhvr>
                                    </p:animEffect>
                                  </p:childTnLst>
                                </p:cTn>
                              </p:par>
                            </p:childTnLst>
                          </p:cTn>
                        </p:par>
                        <p:par>
                          <p:cTn id="14" fill="hold">
                            <p:stCondLst>
                              <p:cond delay="3750"/>
                            </p:stCondLst>
                            <p:childTnLst>
                              <p:par>
                                <p:cTn id="15" presetID="26" presetClass="entr" presetSubtype="0"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down)">
                                      <p:cBhvr>
                                        <p:cTn id="17" dur="580">
                                          <p:stCondLst>
                                            <p:cond delay="0"/>
                                          </p:stCondLst>
                                        </p:cTn>
                                        <p:tgtEl>
                                          <p:spTgt spid="14"/>
                                        </p:tgtEl>
                                      </p:cBhvr>
                                    </p:animEffect>
                                    <p:anim calcmode="lin" valueType="num">
                                      <p:cBhvr>
                                        <p:cTn id="18"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19"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20"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21"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22"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23" dur="26">
                                          <p:stCondLst>
                                            <p:cond delay="650"/>
                                          </p:stCondLst>
                                        </p:cTn>
                                        <p:tgtEl>
                                          <p:spTgt spid="14"/>
                                        </p:tgtEl>
                                      </p:cBhvr>
                                      <p:to x="100000" y="60000"/>
                                    </p:animScale>
                                    <p:animScale>
                                      <p:cBhvr>
                                        <p:cTn id="24" dur="166" decel="50000">
                                          <p:stCondLst>
                                            <p:cond delay="676"/>
                                          </p:stCondLst>
                                        </p:cTn>
                                        <p:tgtEl>
                                          <p:spTgt spid="14"/>
                                        </p:tgtEl>
                                      </p:cBhvr>
                                      <p:to x="100000" y="100000"/>
                                    </p:animScale>
                                    <p:animScale>
                                      <p:cBhvr>
                                        <p:cTn id="25" dur="26">
                                          <p:stCondLst>
                                            <p:cond delay="1312"/>
                                          </p:stCondLst>
                                        </p:cTn>
                                        <p:tgtEl>
                                          <p:spTgt spid="14"/>
                                        </p:tgtEl>
                                      </p:cBhvr>
                                      <p:to x="100000" y="80000"/>
                                    </p:animScale>
                                    <p:animScale>
                                      <p:cBhvr>
                                        <p:cTn id="26" dur="166" decel="50000">
                                          <p:stCondLst>
                                            <p:cond delay="1338"/>
                                          </p:stCondLst>
                                        </p:cTn>
                                        <p:tgtEl>
                                          <p:spTgt spid="14"/>
                                        </p:tgtEl>
                                      </p:cBhvr>
                                      <p:to x="100000" y="100000"/>
                                    </p:animScale>
                                    <p:animScale>
                                      <p:cBhvr>
                                        <p:cTn id="27" dur="26">
                                          <p:stCondLst>
                                            <p:cond delay="1642"/>
                                          </p:stCondLst>
                                        </p:cTn>
                                        <p:tgtEl>
                                          <p:spTgt spid="14"/>
                                        </p:tgtEl>
                                      </p:cBhvr>
                                      <p:to x="100000" y="90000"/>
                                    </p:animScale>
                                    <p:animScale>
                                      <p:cBhvr>
                                        <p:cTn id="28" dur="166" decel="50000">
                                          <p:stCondLst>
                                            <p:cond delay="1668"/>
                                          </p:stCondLst>
                                        </p:cTn>
                                        <p:tgtEl>
                                          <p:spTgt spid="14"/>
                                        </p:tgtEl>
                                      </p:cBhvr>
                                      <p:to x="100000" y="100000"/>
                                    </p:animScale>
                                    <p:animScale>
                                      <p:cBhvr>
                                        <p:cTn id="29" dur="26">
                                          <p:stCondLst>
                                            <p:cond delay="1808"/>
                                          </p:stCondLst>
                                        </p:cTn>
                                        <p:tgtEl>
                                          <p:spTgt spid="14"/>
                                        </p:tgtEl>
                                      </p:cBhvr>
                                      <p:to x="100000" y="95000"/>
                                    </p:animScale>
                                    <p:animScale>
                                      <p:cBhvr>
                                        <p:cTn id="30" dur="166" decel="50000">
                                          <p:stCondLst>
                                            <p:cond delay="1834"/>
                                          </p:stCondLst>
                                        </p:cTn>
                                        <p:tgtEl>
                                          <p:spTgt spid="1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447800" y="3856270"/>
            <a:ext cx="5744212" cy="2904183"/>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sp>
        <p:nvSpPr>
          <p:cNvPr id="3" name="Rectangle 2"/>
          <p:cNvSpPr/>
          <p:nvPr/>
        </p:nvSpPr>
        <p:spPr>
          <a:xfrm>
            <a:off x="1600200" y="3919478"/>
            <a:ext cx="5390826" cy="2862322"/>
          </a:xfrm>
          <a:prstGeom prst="rect">
            <a:avLst/>
          </a:prstGeom>
        </p:spPr>
        <p:txBody>
          <a:bodyPr wrap="square">
            <a:spAutoFit/>
          </a:bodyPr>
          <a:lstStyle/>
          <a:p>
            <a:pPr algn="justLow"/>
            <a:r>
              <a:rPr lang="fa-IR" b="1" dirty="0">
                <a:solidFill>
                  <a:srgbClr val="FFFF00"/>
                </a:solidFill>
                <a:cs typeface="B Zar" pitchFamily="2" charset="-78"/>
              </a:rPr>
              <a:t>5. اگر روزة خود را با کار حرامی؛ مانند استمنا باطل کند، بنابر احتیاط واجب کفّاره جمع لازم می‌شود؛ یعنی باید یک برده آزاد کند و دو ماه روزه بگیرد و به شصت فقیر طعام بدهد. اگر هر سه برایش ممکن نیست، هر کدام از آنها را که می‌تواند باید انجام دهد</a:t>
            </a:r>
            <a:r>
              <a:rPr lang="fa-IR" b="1" dirty="0" smtClean="0">
                <a:solidFill>
                  <a:srgbClr val="FFFF00"/>
                </a:solidFill>
                <a:cs typeface="B Zar" pitchFamily="2" charset="-78"/>
              </a:rPr>
              <a:t>.</a:t>
            </a:r>
            <a:endParaRPr lang="en-US" b="1" dirty="0" smtClean="0">
              <a:solidFill>
                <a:srgbClr val="FFFF00"/>
              </a:solidFill>
              <a:cs typeface="B Zar" pitchFamily="2" charset="-78"/>
            </a:endParaRPr>
          </a:p>
          <a:p>
            <a:pPr algn="justLow"/>
            <a:endParaRPr lang="fa-IR" b="1" dirty="0">
              <a:cs typeface="B Zar" pitchFamily="2" charset="-78"/>
            </a:endParaRPr>
          </a:p>
          <a:p>
            <a:pPr algn="justLow"/>
            <a:r>
              <a:rPr lang="fa-IR" b="1" dirty="0">
                <a:solidFill>
                  <a:srgbClr val="FFFF00"/>
                </a:solidFill>
                <a:cs typeface="B Zar" pitchFamily="2" charset="-78"/>
              </a:rPr>
              <a:t>6. کسی که قضای روزة ماه رمضان را گرفته، بعد از ظهر عمداً آن را باطل کند، باید به ده فقیر، هر کدام یک مدّ طعام بدهد و اگر نمی‌تواند طعام بدهد، بنابراحتیاط واجب باید سه روز پی در پی روزه بگیرد.</a:t>
            </a:r>
          </a:p>
        </p:txBody>
      </p:sp>
      <p:grpSp>
        <p:nvGrpSpPr>
          <p:cNvPr id="4" name="Group 3"/>
          <p:cNvGrpSpPr/>
          <p:nvPr/>
        </p:nvGrpSpPr>
        <p:grpSpPr>
          <a:xfrm>
            <a:off x="463628" y="251959"/>
            <a:ext cx="7918371" cy="4396241"/>
            <a:chOff x="463628" y="730803"/>
            <a:chExt cx="7918371" cy="4396241"/>
          </a:xfrm>
        </p:grpSpPr>
        <p:sp>
          <p:nvSpPr>
            <p:cNvPr id="5" name="Freeform 4"/>
            <p:cNvSpPr/>
            <p:nvPr/>
          </p:nvSpPr>
          <p:spPr>
            <a:xfrm>
              <a:off x="2743206" y="1029709"/>
              <a:ext cx="3237131" cy="3237495"/>
            </a:xfrm>
            <a:custGeom>
              <a:avLst/>
              <a:gdLst>
                <a:gd name="connsiteX0" fmla="*/ 0 w 3237131"/>
                <a:gd name="connsiteY0" fmla="*/ 1618748 h 3237495"/>
                <a:gd name="connsiteX1" fmla="*/ 1618566 w 3237131"/>
                <a:gd name="connsiteY1" fmla="*/ 0 h 3237495"/>
                <a:gd name="connsiteX2" fmla="*/ 3237132 w 3237131"/>
                <a:gd name="connsiteY2" fmla="*/ 1618748 h 3237495"/>
                <a:gd name="connsiteX3" fmla="*/ 1618566 w 3237131"/>
                <a:gd name="connsiteY3" fmla="*/ 3237496 h 3237495"/>
                <a:gd name="connsiteX4" fmla="*/ 0 w 3237131"/>
                <a:gd name="connsiteY4" fmla="*/ 1618748 h 3237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37131" h="3237495">
                  <a:moveTo>
                    <a:pt x="0" y="1618748"/>
                  </a:moveTo>
                  <a:cubicBezTo>
                    <a:pt x="0" y="724738"/>
                    <a:pt x="724657" y="0"/>
                    <a:pt x="1618566" y="0"/>
                  </a:cubicBezTo>
                  <a:cubicBezTo>
                    <a:pt x="2512475" y="0"/>
                    <a:pt x="3237132" y="724738"/>
                    <a:pt x="3237132" y="1618748"/>
                  </a:cubicBezTo>
                  <a:cubicBezTo>
                    <a:pt x="3237132" y="2512758"/>
                    <a:pt x="2512475" y="3237496"/>
                    <a:pt x="1618566" y="3237496"/>
                  </a:cubicBezTo>
                  <a:cubicBezTo>
                    <a:pt x="724657" y="3237496"/>
                    <a:pt x="0" y="2512758"/>
                    <a:pt x="0" y="1618748"/>
                  </a:cubicBez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588367" tIns="588420" rIns="588367" bIns="588420" numCol="1" spcCol="1270" anchor="ctr" anchorCtr="0">
              <a:noAutofit/>
            </a:bodyPr>
            <a:lstStyle/>
            <a:p>
              <a:pPr lvl="0" algn="ctr" defTabSz="1333500">
                <a:lnSpc>
                  <a:spcPct val="90000"/>
                </a:lnSpc>
                <a:spcBef>
                  <a:spcPct val="0"/>
                </a:spcBef>
                <a:spcAft>
                  <a:spcPct val="35000"/>
                </a:spcAft>
              </a:pPr>
              <a:endParaRPr lang="en-US" sz="3000" b="1" kern="1200" spc="-150" dirty="0">
                <a:solidFill>
                  <a:srgbClr val="860000"/>
                </a:solidFill>
                <a:cs typeface="B Zar" pitchFamily="2" charset="-78"/>
              </a:endParaRPr>
            </a:p>
          </p:txBody>
        </p:sp>
        <p:sp>
          <p:nvSpPr>
            <p:cNvPr id="6" name="Oval 5"/>
            <p:cNvSpPr/>
            <p:nvPr/>
          </p:nvSpPr>
          <p:spPr>
            <a:xfrm>
              <a:off x="5433746" y="730803"/>
              <a:ext cx="433654" cy="433841"/>
            </a:xfrm>
            <a:prstGeom prst="ellipse">
              <a:avLst/>
            </a:pr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7" name="Oval 6"/>
            <p:cNvSpPr/>
            <p:nvPr/>
          </p:nvSpPr>
          <p:spPr>
            <a:xfrm>
              <a:off x="3031148" y="4736041"/>
              <a:ext cx="314439" cy="314443"/>
            </a:xfrm>
            <a:prstGeom prst="ellipse">
              <a:avLst/>
            </a:prstGeom>
            <a:no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3">
                <a:hueOff val="0"/>
                <a:satOff val="0"/>
                <a:lumOff val="0"/>
                <a:alphaOff val="0"/>
              </a:schemeClr>
            </a:effectRef>
            <a:fontRef idx="minor">
              <a:schemeClr val="lt1"/>
            </a:fontRef>
          </p:style>
        </p:sp>
        <p:sp>
          <p:nvSpPr>
            <p:cNvPr id="8" name="Oval 7"/>
            <p:cNvSpPr/>
            <p:nvPr/>
          </p:nvSpPr>
          <p:spPr>
            <a:xfrm>
              <a:off x="6559627" y="2057400"/>
              <a:ext cx="314439" cy="314443"/>
            </a:xfrm>
            <a:prstGeom prst="ellipse">
              <a:avLst/>
            </a:pr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fontRef>
          </p:style>
        </p:sp>
        <p:sp>
          <p:nvSpPr>
            <p:cNvPr id="9" name="Oval 8"/>
            <p:cNvSpPr/>
            <p:nvPr/>
          </p:nvSpPr>
          <p:spPr>
            <a:xfrm>
              <a:off x="2521030" y="2133602"/>
              <a:ext cx="314439" cy="314443"/>
            </a:xfrm>
            <a:prstGeom prst="ellipse">
              <a:avLst/>
            </a:prstGeom>
            <a:no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6">
                <a:hueOff val="0"/>
                <a:satOff val="0"/>
                <a:lumOff val="0"/>
                <a:alphaOff val="0"/>
              </a:schemeClr>
            </a:effectRef>
            <a:fontRef idx="minor">
              <a:schemeClr val="lt1"/>
            </a:fontRef>
          </p:style>
        </p:sp>
        <p:sp>
          <p:nvSpPr>
            <p:cNvPr id="10" name="Freeform 9"/>
            <p:cNvSpPr/>
            <p:nvPr/>
          </p:nvSpPr>
          <p:spPr>
            <a:xfrm>
              <a:off x="792442" y="1934787"/>
              <a:ext cx="1478360" cy="1478021"/>
            </a:xfrm>
            <a:custGeom>
              <a:avLst/>
              <a:gdLst>
                <a:gd name="connsiteX0" fmla="*/ 0 w 1478360"/>
                <a:gd name="connsiteY0" fmla="*/ 739011 h 1478021"/>
                <a:gd name="connsiteX1" fmla="*/ 739180 w 1478360"/>
                <a:gd name="connsiteY1" fmla="*/ 0 h 1478021"/>
                <a:gd name="connsiteX2" fmla="*/ 1478360 w 1478360"/>
                <a:gd name="connsiteY2" fmla="*/ 739011 h 1478021"/>
                <a:gd name="connsiteX3" fmla="*/ 739180 w 1478360"/>
                <a:gd name="connsiteY3" fmla="*/ 1478022 h 1478021"/>
                <a:gd name="connsiteX4" fmla="*/ 0 w 1478360"/>
                <a:gd name="connsiteY4" fmla="*/ 739011 h 1478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78360" h="1478021">
                  <a:moveTo>
                    <a:pt x="0" y="739011"/>
                  </a:moveTo>
                  <a:cubicBezTo>
                    <a:pt x="0" y="330866"/>
                    <a:pt x="330942" y="0"/>
                    <a:pt x="739180" y="0"/>
                  </a:cubicBezTo>
                  <a:cubicBezTo>
                    <a:pt x="1147418" y="0"/>
                    <a:pt x="1478360" y="330866"/>
                    <a:pt x="1478360" y="739011"/>
                  </a:cubicBezTo>
                  <a:cubicBezTo>
                    <a:pt x="1478360" y="1147156"/>
                    <a:pt x="1147418" y="1478022"/>
                    <a:pt x="739180" y="1478022"/>
                  </a:cubicBezTo>
                  <a:cubicBezTo>
                    <a:pt x="330942" y="1478022"/>
                    <a:pt x="0" y="1147156"/>
                    <a:pt x="0" y="739011"/>
                  </a:cubicBezTo>
                  <a:close/>
                </a:path>
              </a:pathLst>
            </a:custGeom>
            <a:solidFill>
              <a:srgbClr val="F2B050"/>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3">
                <a:hueOff val="0"/>
                <a:satOff val="0"/>
                <a:lumOff val="0"/>
                <a:alphaOff val="0"/>
              </a:schemeClr>
            </a:effectRef>
            <a:fontRef idx="minor">
              <a:schemeClr val="lt1"/>
            </a:fontRef>
          </p:style>
          <p:txBody>
            <a:bodyPr spcFirstLastPara="0" vert="horz" wrap="square" lIns="323181" tIns="323131" rIns="323181" bIns="323131" numCol="1" spcCol="1270" anchor="ctr" anchorCtr="0">
              <a:noAutofit/>
            </a:bodyPr>
            <a:lstStyle/>
            <a:p>
              <a:pPr lvl="0" algn="ctr" defTabSz="1244600" rtl="0">
                <a:lnSpc>
                  <a:spcPct val="60000"/>
                </a:lnSpc>
                <a:spcBef>
                  <a:spcPct val="0"/>
                </a:spcBef>
                <a:spcAft>
                  <a:spcPct val="35000"/>
                </a:spcAft>
              </a:pPr>
              <a:endParaRPr lang="en-US" sz="2800" kern="1200" dirty="0">
                <a:solidFill>
                  <a:schemeClr val="bg2">
                    <a:lumMod val="90000"/>
                  </a:schemeClr>
                </a:solidFill>
              </a:endParaRPr>
            </a:p>
          </p:txBody>
        </p:sp>
        <p:sp>
          <p:nvSpPr>
            <p:cNvPr id="11" name="Oval 10"/>
            <p:cNvSpPr/>
            <p:nvPr/>
          </p:nvSpPr>
          <p:spPr>
            <a:xfrm>
              <a:off x="2749628" y="914402"/>
              <a:ext cx="433654" cy="433841"/>
            </a:xfrm>
            <a:prstGeom prst="ellipse">
              <a:avLst/>
            </a:pr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fontRef>
          </p:style>
        </p:sp>
        <p:sp>
          <p:nvSpPr>
            <p:cNvPr id="12" name="Freeform 11"/>
            <p:cNvSpPr/>
            <p:nvPr/>
          </p:nvSpPr>
          <p:spPr>
            <a:xfrm>
              <a:off x="6020941" y="1048573"/>
              <a:ext cx="1585798" cy="1585434"/>
            </a:xfrm>
            <a:custGeom>
              <a:avLst/>
              <a:gdLst>
                <a:gd name="connsiteX0" fmla="*/ 0 w 1585798"/>
                <a:gd name="connsiteY0" fmla="*/ 792717 h 1585434"/>
                <a:gd name="connsiteX1" fmla="*/ 792899 w 1585798"/>
                <a:gd name="connsiteY1" fmla="*/ 0 h 1585434"/>
                <a:gd name="connsiteX2" fmla="*/ 1585798 w 1585798"/>
                <a:gd name="connsiteY2" fmla="*/ 792717 h 1585434"/>
                <a:gd name="connsiteX3" fmla="*/ 792899 w 1585798"/>
                <a:gd name="connsiteY3" fmla="*/ 1585434 h 1585434"/>
                <a:gd name="connsiteX4" fmla="*/ 0 w 1585798"/>
                <a:gd name="connsiteY4" fmla="*/ 792717 h 15854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85798" h="1585434">
                  <a:moveTo>
                    <a:pt x="0" y="792717"/>
                  </a:moveTo>
                  <a:cubicBezTo>
                    <a:pt x="0" y="354911"/>
                    <a:pt x="354993" y="0"/>
                    <a:pt x="792899" y="0"/>
                  </a:cubicBezTo>
                  <a:cubicBezTo>
                    <a:pt x="1230805" y="0"/>
                    <a:pt x="1585798" y="354911"/>
                    <a:pt x="1585798" y="792717"/>
                  </a:cubicBezTo>
                  <a:cubicBezTo>
                    <a:pt x="1585798" y="1230523"/>
                    <a:pt x="1230805" y="1585434"/>
                    <a:pt x="792899" y="1585434"/>
                  </a:cubicBezTo>
                  <a:cubicBezTo>
                    <a:pt x="354993" y="1585434"/>
                    <a:pt x="0" y="1230523"/>
                    <a:pt x="0" y="792717"/>
                  </a:cubicBez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6">
                <a:hueOff val="0"/>
                <a:satOff val="0"/>
                <a:lumOff val="0"/>
                <a:alphaOff val="0"/>
              </a:schemeClr>
            </a:fillRef>
            <a:effectRef idx="2">
              <a:schemeClr val="accent6">
                <a:hueOff val="0"/>
                <a:satOff val="0"/>
                <a:lumOff val="0"/>
                <a:alphaOff val="0"/>
              </a:schemeClr>
            </a:effectRef>
            <a:fontRef idx="minor">
              <a:schemeClr val="lt1"/>
            </a:fontRef>
          </p:style>
          <p:txBody>
            <a:bodyPr spcFirstLastPara="0" vert="horz" wrap="square" lIns="277955" tIns="277901" rIns="277955" bIns="277901" numCol="1" spcCol="1270" anchor="ctr" anchorCtr="0">
              <a:noAutofit/>
            </a:bodyPr>
            <a:lstStyle/>
            <a:p>
              <a:pPr lvl="0" algn="ctr" defTabSz="533400">
                <a:lnSpc>
                  <a:spcPct val="60000"/>
                </a:lnSpc>
                <a:spcBef>
                  <a:spcPct val="0"/>
                </a:spcBef>
                <a:spcAft>
                  <a:spcPct val="35000"/>
                </a:spcAft>
              </a:pPr>
              <a:endParaRPr lang="en-US" sz="1200" kern="1200" dirty="0">
                <a:solidFill>
                  <a:schemeClr val="bg2">
                    <a:lumMod val="90000"/>
                  </a:schemeClr>
                </a:solidFill>
              </a:endParaRPr>
            </a:p>
          </p:txBody>
        </p:sp>
        <p:sp>
          <p:nvSpPr>
            <p:cNvPr id="13" name="Oval 12"/>
            <p:cNvSpPr/>
            <p:nvPr/>
          </p:nvSpPr>
          <p:spPr>
            <a:xfrm>
              <a:off x="5433747" y="3200400"/>
              <a:ext cx="433654" cy="433841"/>
            </a:xfrm>
            <a:prstGeom prst="ellipse">
              <a:avLst/>
            </a:pr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14" name="Oval 13"/>
            <p:cNvSpPr/>
            <p:nvPr/>
          </p:nvSpPr>
          <p:spPr>
            <a:xfrm>
              <a:off x="463628" y="4812601"/>
              <a:ext cx="314439" cy="314443"/>
            </a:xfrm>
            <a:prstGeom prst="ellipse">
              <a:avLst/>
            </a:prstGeom>
            <a:no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3">
                <a:hueOff val="0"/>
                <a:satOff val="0"/>
                <a:lumOff val="0"/>
                <a:alphaOff val="0"/>
              </a:schemeClr>
            </a:effectRef>
            <a:fontRef idx="minor">
              <a:schemeClr val="lt1"/>
            </a:fontRef>
          </p:style>
        </p:sp>
        <p:sp>
          <p:nvSpPr>
            <p:cNvPr id="15" name="Freeform 14"/>
            <p:cNvSpPr/>
            <p:nvPr/>
          </p:nvSpPr>
          <p:spPr>
            <a:xfrm>
              <a:off x="7091295" y="3174637"/>
              <a:ext cx="1255286" cy="1254998"/>
            </a:xfrm>
            <a:custGeom>
              <a:avLst/>
              <a:gdLst>
                <a:gd name="connsiteX0" fmla="*/ 0 w 1255286"/>
                <a:gd name="connsiteY0" fmla="*/ 627499 h 1254998"/>
                <a:gd name="connsiteX1" fmla="*/ 627643 w 1255286"/>
                <a:gd name="connsiteY1" fmla="*/ 0 h 1254998"/>
                <a:gd name="connsiteX2" fmla="*/ 1255286 w 1255286"/>
                <a:gd name="connsiteY2" fmla="*/ 627499 h 1254998"/>
                <a:gd name="connsiteX3" fmla="*/ 627643 w 1255286"/>
                <a:gd name="connsiteY3" fmla="*/ 1254998 h 1254998"/>
                <a:gd name="connsiteX4" fmla="*/ 0 w 1255286"/>
                <a:gd name="connsiteY4" fmla="*/ 627499 h 12549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5286" h="1254998">
                  <a:moveTo>
                    <a:pt x="0" y="627499"/>
                  </a:moveTo>
                  <a:cubicBezTo>
                    <a:pt x="0" y="280941"/>
                    <a:pt x="281005" y="0"/>
                    <a:pt x="627643" y="0"/>
                  </a:cubicBezTo>
                  <a:cubicBezTo>
                    <a:pt x="974281" y="0"/>
                    <a:pt x="1255286" y="280941"/>
                    <a:pt x="1255286" y="627499"/>
                  </a:cubicBezTo>
                  <a:cubicBezTo>
                    <a:pt x="1255286" y="974057"/>
                    <a:pt x="974281" y="1254998"/>
                    <a:pt x="627643" y="1254998"/>
                  </a:cubicBezTo>
                  <a:cubicBezTo>
                    <a:pt x="281005" y="1254998"/>
                    <a:pt x="0" y="974057"/>
                    <a:pt x="0" y="627499"/>
                  </a:cubicBezTo>
                  <a:close/>
                </a:path>
              </a:pathLst>
            </a:custGeom>
            <a:solidFill>
              <a:schemeClr val="accent1">
                <a:lumMod val="60000"/>
                <a:lumOff val="40000"/>
              </a:schemeClr>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5">
                <a:hueOff val="0"/>
                <a:satOff val="0"/>
                <a:lumOff val="0"/>
                <a:alphaOff val="0"/>
              </a:schemeClr>
            </a:effectRef>
            <a:fontRef idx="minor">
              <a:schemeClr val="lt1"/>
            </a:fontRef>
          </p:style>
          <p:txBody>
            <a:bodyPr spcFirstLastPara="0" vert="horz" wrap="square" lIns="340042" tIns="340000" rIns="340042" bIns="340000" numCol="1" spcCol="1270" anchor="ctr" anchorCtr="0">
              <a:noAutofit/>
            </a:bodyPr>
            <a:lstStyle/>
            <a:p>
              <a:pPr lvl="0" algn="ctr" defTabSz="1822450">
                <a:lnSpc>
                  <a:spcPct val="90000"/>
                </a:lnSpc>
                <a:spcBef>
                  <a:spcPct val="0"/>
                </a:spcBef>
                <a:spcAft>
                  <a:spcPct val="35000"/>
                </a:spcAft>
              </a:pPr>
              <a:endParaRPr lang="en-US" sz="4100" b="1" kern="1200" dirty="0">
                <a:solidFill>
                  <a:srgbClr val="860000"/>
                </a:solidFill>
                <a:cs typeface="B Zar" pitchFamily="2" charset="-78"/>
              </a:endParaRPr>
            </a:p>
          </p:txBody>
        </p:sp>
        <p:sp>
          <p:nvSpPr>
            <p:cNvPr id="16" name="Oval 15"/>
            <p:cNvSpPr/>
            <p:nvPr/>
          </p:nvSpPr>
          <p:spPr>
            <a:xfrm>
              <a:off x="8067560" y="4008993"/>
              <a:ext cx="314439" cy="314443"/>
            </a:xfrm>
            <a:prstGeom prst="ellipse">
              <a:avLst/>
            </a:pr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6">
                <a:hueOff val="0"/>
                <a:satOff val="0"/>
                <a:lumOff val="0"/>
                <a:alphaOff val="0"/>
              </a:schemeClr>
            </a:fillRef>
            <a:effectRef idx="2">
              <a:schemeClr val="accent6">
                <a:hueOff val="0"/>
                <a:satOff val="0"/>
                <a:lumOff val="0"/>
                <a:alphaOff val="0"/>
              </a:schemeClr>
            </a:effectRef>
            <a:fontRef idx="minor">
              <a:schemeClr val="lt1"/>
            </a:fontRef>
          </p:style>
        </p:sp>
      </p:grpSp>
      <p:sp>
        <p:nvSpPr>
          <p:cNvPr id="17" name="Rectangle 16"/>
          <p:cNvSpPr/>
          <p:nvPr/>
        </p:nvSpPr>
        <p:spPr>
          <a:xfrm>
            <a:off x="8001000" y="5556625"/>
            <a:ext cx="685800" cy="838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8" name="Oval 17"/>
          <p:cNvSpPr/>
          <p:nvPr/>
        </p:nvSpPr>
        <p:spPr>
          <a:xfrm>
            <a:off x="1524000" y="304800"/>
            <a:ext cx="1133209" cy="1133351"/>
          </a:xfrm>
          <a:prstGeom prst="ellipse">
            <a:avLst/>
          </a:prstGeom>
          <a:solidFill>
            <a:schemeClr val="accent4">
              <a:lumMod val="75000"/>
            </a:schemeClr>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3">
              <a:hueOff val="0"/>
              <a:satOff val="0"/>
              <a:lumOff val="0"/>
              <a:alphaOff val="0"/>
            </a:schemeClr>
          </a:effectRef>
          <a:fontRef idx="minor">
            <a:schemeClr val="lt1"/>
          </a:fontRef>
        </p:style>
      </p:sp>
      <p:sp>
        <p:nvSpPr>
          <p:cNvPr id="19" name="Oval 4"/>
          <p:cNvSpPr/>
          <p:nvPr/>
        </p:nvSpPr>
        <p:spPr>
          <a:xfrm>
            <a:off x="2070955" y="546975"/>
            <a:ext cx="801299" cy="801401"/>
          </a:xfrm>
          <a:prstGeom prst="rect">
            <a:avLst/>
          </a:prstGeom>
          <a:noFill/>
          <a:scene3d>
            <a:camera prst="orthographicFront"/>
            <a:lightRig rig="threePt" dir="t">
              <a:rot lat="0" lon="0" rev="75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endParaRPr lang="fa-IR" sz="2400" b="1" dirty="0" smtClean="0">
              <a:solidFill>
                <a:srgbClr val="860000"/>
              </a:solidFill>
              <a:cs typeface="B Zar" pitchFamily="2" charset="-78"/>
            </a:endParaRPr>
          </a:p>
        </p:txBody>
      </p:sp>
      <p:sp>
        <p:nvSpPr>
          <p:cNvPr id="20" name="Oval 4"/>
          <p:cNvSpPr/>
          <p:nvPr/>
        </p:nvSpPr>
        <p:spPr>
          <a:xfrm>
            <a:off x="5728476" y="4313650"/>
            <a:ext cx="683952" cy="684039"/>
          </a:xfrm>
          <a:prstGeom prst="rect">
            <a:avLst/>
          </a:prstGeom>
          <a:noFill/>
          <a:scene3d>
            <a:camera prst="orthographicFront"/>
            <a:lightRig rig="threePt" dir="t">
              <a:rot lat="0" lon="0" rev="75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endParaRPr lang="en-US" sz="1000" b="1" kern="1200" dirty="0">
              <a:solidFill>
                <a:srgbClr val="860000"/>
              </a:solidFill>
              <a:cs typeface="B Zar" pitchFamily="2" charset="-78"/>
            </a:endParaRPr>
          </a:p>
        </p:txBody>
      </p:sp>
      <p:sp>
        <p:nvSpPr>
          <p:cNvPr id="21" name="Oval 4"/>
          <p:cNvSpPr/>
          <p:nvPr/>
        </p:nvSpPr>
        <p:spPr>
          <a:xfrm>
            <a:off x="992624" y="5387650"/>
            <a:ext cx="683952" cy="684039"/>
          </a:xfrm>
          <a:prstGeom prst="rect">
            <a:avLst/>
          </a:prstGeom>
          <a:scene3d>
            <a:camera prst="orthographicFront"/>
            <a:lightRig rig="threePt" dir="t">
              <a:rot lat="0" lon="0" rev="75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endParaRPr lang="en-US" sz="1000" b="1" kern="1200" dirty="0">
              <a:solidFill>
                <a:srgbClr val="860000"/>
              </a:solidFill>
              <a:cs typeface="B Zar" pitchFamily="2" charset="-78"/>
            </a:endParaRPr>
          </a:p>
        </p:txBody>
      </p:sp>
      <p:sp>
        <p:nvSpPr>
          <p:cNvPr id="22" name="Oval 21"/>
          <p:cNvSpPr/>
          <p:nvPr/>
        </p:nvSpPr>
        <p:spPr>
          <a:xfrm>
            <a:off x="7033745" y="334775"/>
            <a:ext cx="967255" cy="967376"/>
          </a:xfrm>
          <a:prstGeom prst="ellipse">
            <a:avLst/>
          </a:prstGeom>
          <a:solidFill>
            <a:schemeClr val="accent1">
              <a:lumMod val="75000"/>
            </a:schemeClr>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3">
              <a:hueOff val="0"/>
              <a:satOff val="0"/>
              <a:lumOff val="0"/>
              <a:alphaOff val="0"/>
            </a:schemeClr>
          </a:effectRef>
          <a:fontRef idx="minor">
            <a:schemeClr val="lt1"/>
          </a:fontRef>
        </p:style>
      </p:sp>
      <p:sp>
        <p:nvSpPr>
          <p:cNvPr id="23" name="Oval 4"/>
          <p:cNvSpPr/>
          <p:nvPr/>
        </p:nvSpPr>
        <p:spPr>
          <a:xfrm>
            <a:off x="7175397" y="476444"/>
            <a:ext cx="683952" cy="684039"/>
          </a:xfrm>
          <a:prstGeom prst="rect">
            <a:avLst/>
          </a:prstGeom>
          <a:noFill/>
          <a:scene3d>
            <a:camera prst="orthographicFront"/>
            <a:lightRig rig="threePt" dir="t">
              <a:rot lat="0" lon="0" rev="75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endParaRPr lang="en-US" sz="1000" b="1" kern="1200" dirty="0">
              <a:solidFill>
                <a:srgbClr val="860000"/>
              </a:solidFill>
              <a:cs typeface="B Zar" pitchFamily="2" charset="-78"/>
            </a:endParaRPr>
          </a:p>
        </p:txBody>
      </p:sp>
      <p:sp>
        <p:nvSpPr>
          <p:cNvPr id="24" name="Oval 23"/>
          <p:cNvSpPr/>
          <p:nvPr/>
        </p:nvSpPr>
        <p:spPr>
          <a:xfrm>
            <a:off x="435496" y="914400"/>
            <a:ext cx="1070127" cy="1070261"/>
          </a:xfrm>
          <a:prstGeom prst="ellipse">
            <a:avLst/>
          </a:prstGeom>
          <a:solidFill>
            <a:schemeClr val="accent5">
              <a:lumMod val="75000"/>
            </a:schemeClr>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3">
              <a:hueOff val="0"/>
              <a:satOff val="0"/>
              <a:lumOff val="0"/>
              <a:alphaOff val="0"/>
            </a:schemeClr>
          </a:effectRef>
          <a:fontRef idx="minor">
            <a:schemeClr val="lt1"/>
          </a:fontRef>
        </p:style>
      </p:sp>
      <p:sp>
        <p:nvSpPr>
          <p:cNvPr id="25" name="Oval 4"/>
          <p:cNvSpPr/>
          <p:nvPr/>
        </p:nvSpPr>
        <p:spPr>
          <a:xfrm>
            <a:off x="592213" y="1071136"/>
            <a:ext cx="756693" cy="756790"/>
          </a:xfrm>
          <a:prstGeom prst="rect">
            <a:avLst/>
          </a:prstGeom>
          <a:noFill/>
          <a:scene3d>
            <a:camera prst="orthographicFront"/>
            <a:lightRig rig="threePt" dir="t">
              <a:rot lat="0" lon="0" rev="75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endParaRPr lang="en-US" sz="900" b="1" kern="1200" dirty="0">
              <a:solidFill>
                <a:schemeClr val="accent1">
                  <a:lumMod val="40000"/>
                  <a:lumOff val="60000"/>
                </a:schemeClr>
              </a:solidFill>
              <a:cs typeface="B Zar" pitchFamily="2" charset="-78"/>
            </a:endParaRPr>
          </a:p>
        </p:txBody>
      </p:sp>
      <p:sp>
        <p:nvSpPr>
          <p:cNvPr id="26" name="Oval 4"/>
          <p:cNvSpPr/>
          <p:nvPr/>
        </p:nvSpPr>
        <p:spPr>
          <a:xfrm>
            <a:off x="5034556" y="5575025"/>
            <a:ext cx="620160" cy="620239"/>
          </a:xfrm>
          <a:prstGeom prst="rect">
            <a:avLst/>
          </a:prstGeom>
          <a:noFill/>
          <a:scene3d>
            <a:camera prst="orthographicFront"/>
            <a:lightRig rig="threePt" dir="t">
              <a:rot lat="0" lon="0" rev="75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endParaRPr lang="en-US" sz="900" b="1" kern="1200" dirty="0">
              <a:solidFill>
                <a:schemeClr val="accent1">
                  <a:lumMod val="40000"/>
                  <a:lumOff val="60000"/>
                </a:schemeClr>
              </a:solidFill>
              <a:cs typeface="B Zar" pitchFamily="2" charset="-78"/>
            </a:endParaRPr>
          </a:p>
        </p:txBody>
      </p:sp>
      <p:sp>
        <p:nvSpPr>
          <p:cNvPr id="27" name="Oval 4"/>
          <p:cNvSpPr/>
          <p:nvPr/>
        </p:nvSpPr>
        <p:spPr>
          <a:xfrm>
            <a:off x="7258372" y="5174324"/>
            <a:ext cx="801299" cy="801401"/>
          </a:xfrm>
          <a:prstGeom prst="rect">
            <a:avLst/>
          </a:prstGeom>
          <a:noFill/>
          <a:scene3d>
            <a:camera prst="orthographicFront"/>
            <a:lightRig rig="threePt" dir="t">
              <a:rot lat="0" lon="0" rev="75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endParaRPr lang="en-US" sz="1000" b="1" kern="1200" dirty="0">
              <a:solidFill>
                <a:srgbClr val="860000"/>
              </a:solidFill>
              <a:cs typeface="B Zar" pitchFamily="2" charset="-78"/>
            </a:endParaRPr>
          </a:p>
        </p:txBody>
      </p:sp>
      <p:sp>
        <p:nvSpPr>
          <p:cNvPr id="28" name="Oval 4"/>
          <p:cNvSpPr/>
          <p:nvPr/>
        </p:nvSpPr>
        <p:spPr>
          <a:xfrm>
            <a:off x="423821" y="3205683"/>
            <a:ext cx="772748" cy="684039"/>
          </a:xfrm>
          <a:prstGeom prst="rect">
            <a:avLst/>
          </a:prstGeom>
          <a:noFill/>
          <a:scene3d>
            <a:camera prst="orthographicFront"/>
            <a:lightRig rig="threePt" dir="t">
              <a:rot lat="0" lon="0" rev="75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endParaRPr lang="en-US" sz="1600" b="1" kern="1200" dirty="0">
              <a:solidFill>
                <a:srgbClr val="860000"/>
              </a:solidFill>
              <a:cs typeface="B Zar" pitchFamily="2" charset="-78"/>
            </a:endParaRPr>
          </a:p>
        </p:txBody>
      </p:sp>
      <p:sp>
        <p:nvSpPr>
          <p:cNvPr id="29" name="Oval 4"/>
          <p:cNvSpPr/>
          <p:nvPr/>
        </p:nvSpPr>
        <p:spPr>
          <a:xfrm>
            <a:off x="2289609" y="3801417"/>
            <a:ext cx="620160" cy="620239"/>
          </a:xfrm>
          <a:prstGeom prst="rect">
            <a:avLst/>
          </a:prstGeom>
          <a:noFill/>
          <a:scene3d>
            <a:camera prst="orthographicFront"/>
            <a:lightRig rig="threePt" dir="t">
              <a:rot lat="0" lon="0" rev="75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endParaRPr lang="fa-IR" sz="2000" b="1" dirty="0" smtClean="0">
              <a:solidFill>
                <a:schemeClr val="accent1">
                  <a:lumMod val="40000"/>
                  <a:lumOff val="60000"/>
                </a:schemeClr>
              </a:solidFill>
              <a:cs typeface="B Zar" pitchFamily="2" charset="-78"/>
            </a:endParaRPr>
          </a:p>
        </p:txBody>
      </p:sp>
      <p:sp>
        <p:nvSpPr>
          <p:cNvPr id="30" name="Oval 29"/>
          <p:cNvSpPr/>
          <p:nvPr/>
        </p:nvSpPr>
        <p:spPr>
          <a:xfrm>
            <a:off x="7517370" y="1929985"/>
            <a:ext cx="967255" cy="967376"/>
          </a:xfrm>
          <a:prstGeom prst="ellipse">
            <a:avLst/>
          </a:prstGeom>
          <a:solidFill>
            <a:schemeClr val="accent3">
              <a:lumMod val="60000"/>
              <a:lumOff val="40000"/>
            </a:schemeClr>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3">
              <a:hueOff val="0"/>
              <a:satOff val="0"/>
              <a:lumOff val="0"/>
              <a:alphaOff val="0"/>
            </a:schemeClr>
          </a:effectRef>
          <a:fontRef idx="minor">
            <a:schemeClr val="lt1"/>
          </a:fontRef>
        </p:style>
      </p:sp>
      <p:sp>
        <p:nvSpPr>
          <p:cNvPr id="31" name="Oval 4"/>
          <p:cNvSpPr/>
          <p:nvPr/>
        </p:nvSpPr>
        <p:spPr>
          <a:xfrm>
            <a:off x="7659022" y="2071654"/>
            <a:ext cx="683952" cy="684039"/>
          </a:xfrm>
          <a:prstGeom prst="rect">
            <a:avLst/>
          </a:prstGeom>
          <a:scene3d>
            <a:camera prst="orthographicFront"/>
            <a:lightRig rig="threePt" dir="t">
              <a:rot lat="0" lon="0" rev="75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endParaRPr lang="en-US" sz="1000" b="1" kern="1200" dirty="0">
              <a:solidFill>
                <a:srgbClr val="860000"/>
              </a:solidFill>
              <a:cs typeface="B Zar" pitchFamily="2" charset="-78"/>
            </a:endParaRPr>
          </a:p>
        </p:txBody>
      </p:sp>
      <p:sp>
        <p:nvSpPr>
          <p:cNvPr id="33" name="Flowchart: Delay 32"/>
          <p:cNvSpPr/>
          <p:nvPr/>
        </p:nvSpPr>
        <p:spPr>
          <a:xfrm>
            <a:off x="152400" y="4111536"/>
            <a:ext cx="1196506" cy="1252143"/>
          </a:xfrm>
          <a:prstGeom prst="flowChartDelay">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326568" y="3051522"/>
            <a:ext cx="967255" cy="967376"/>
          </a:xfrm>
          <a:prstGeom prst="ellipse">
            <a:avLst/>
          </a:prstGeom>
          <a:solidFill>
            <a:schemeClr val="accent5">
              <a:lumMod val="60000"/>
              <a:lumOff val="40000"/>
            </a:schemeClr>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3">
              <a:hueOff val="0"/>
              <a:satOff val="0"/>
              <a:lumOff val="0"/>
              <a:alphaOff val="0"/>
            </a:schemeClr>
          </a:effectRef>
          <a:fontRef idx="minor">
            <a:schemeClr val="lt1"/>
          </a:fontRef>
        </p:style>
      </p:sp>
      <p:sp>
        <p:nvSpPr>
          <p:cNvPr id="35" name="Oval 34"/>
          <p:cNvSpPr/>
          <p:nvPr/>
        </p:nvSpPr>
        <p:spPr>
          <a:xfrm>
            <a:off x="7517369" y="5104313"/>
            <a:ext cx="967255" cy="967376"/>
          </a:xfrm>
          <a:prstGeom prst="ellipse">
            <a:avLst/>
          </a:prstGeom>
          <a:solidFill>
            <a:schemeClr val="accent4">
              <a:lumMod val="60000"/>
              <a:lumOff val="40000"/>
            </a:schemeClr>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3">
              <a:hueOff val="0"/>
              <a:satOff val="0"/>
              <a:lumOff val="0"/>
              <a:alphaOff val="0"/>
            </a:schemeClr>
          </a:effectRef>
          <a:fontRef idx="minor">
            <a:schemeClr val="lt1"/>
          </a:fontRef>
        </p:style>
      </p:sp>
      <p:sp>
        <p:nvSpPr>
          <p:cNvPr id="36" name="Oval 35"/>
          <p:cNvSpPr/>
          <p:nvPr/>
        </p:nvSpPr>
        <p:spPr>
          <a:xfrm>
            <a:off x="401041" y="5486400"/>
            <a:ext cx="741959" cy="742052"/>
          </a:xfrm>
          <a:prstGeom prst="ellipse">
            <a:avLst/>
          </a:prstGeom>
          <a:solidFill>
            <a:schemeClr val="accent3">
              <a:lumMod val="40000"/>
              <a:lumOff val="60000"/>
            </a:schemeClr>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3">
              <a:hueOff val="0"/>
              <a:satOff val="0"/>
              <a:lumOff val="0"/>
              <a:alphaOff val="0"/>
            </a:schemeClr>
          </a:effectRef>
          <a:fontRef idx="minor">
            <a:schemeClr val="lt1"/>
          </a:fontRef>
        </p:style>
      </p:sp>
      <p:sp>
        <p:nvSpPr>
          <p:cNvPr id="37" name="Oval 36"/>
          <p:cNvSpPr/>
          <p:nvPr/>
        </p:nvSpPr>
        <p:spPr>
          <a:xfrm>
            <a:off x="1175662" y="4655668"/>
            <a:ext cx="500738" cy="500801"/>
          </a:xfrm>
          <a:prstGeom prst="ellipse">
            <a:avLst/>
          </a:prstGeom>
          <a:solidFill>
            <a:schemeClr val="accent3"/>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3">
              <a:hueOff val="0"/>
              <a:satOff val="0"/>
              <a:lumOff val="0"/>
              <a:alphaOff val="0"/>
            </a:schemeClr>
          </a:effectRef>
          <a:fontRef idx="minor">
            <a:schemeClr val="lt1"/>
          </a:fontRef>
        </p:style>
      </p:sp>
      <p:sp>
        <p:nvSpPr>
          <p:cNvPr id="38" name="Oval 37"/>
          <p:cNvSpPr/>
          <p:nvPr/>
        </p:nvSpPr>
        <p:spPr>
          <a:xfrm>
            <a:off x="6941643" y="5974694"/>
            <a:ext cx="500738" cy="500801"/>
          </a:xfrm>
          <a:prstGeom prst="ellipse">
            <a:avLst/>
          </a:prstGeom>
          <a:solidFill>
            <a:srgbClr val="92D050"/>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3">
              <a:hueOff val="0"/>
              <a:satOff val="0"/>
              <a:lumOff val="0"/>
              <a:alphaOff val="0"/>
            </a:schemeClr>
          </a:effectRef>
          <a:fontRef idx="minor">
            <a:schemeClr val="lt1"/>
          </a:fontRef>
        </p:style>
      </p:sp>
      <p:sp>
        <p:nvSpPr>
          <p:cNvPr id="32" name="Rectangle 31"/>
          <p:cNvSpPr/>
          <p:nvPr/>
        </p:nvSpPr>
        <p:spPr>
          <a:xfrm>
            <a:off x="3362103" y="1295400"/>
            <a:ext cx="2064989" cy="1754326"/>
          </a:xfrm>
          <a:prstGeom prst="rect">
            <a:avLst/>
          </a:prstGeom>
        </p:spPr>
        <p:txBody>
          <a:bodyPr wrap="none">
            <a:spAutoFit/>
          </a:bodyPr>
          <a:lstStyle/>
          <a:p>
            <a:pPr lvl="0" algn="ctr"/>
            <a:r>
              <a:rPr lang="fa-IR" sz="3600" b="1" spc="50" dirty="0">
                <a:ln w="11430"/>
                <a:solidFill>
                  <a:schemeClr val="bg1"/>
                </a:solidFill>
                <a:effectLst>
                  <a:outerShdw blurRad="76200" dist="50800" dir="5400000" algn="tl" rotWithShape="0">
                    <a:srgbClr val="000000">
                      <a:alpha val="65000"/>
                    </a:srgbClr>
                  </a:outerShdw>
                </a:effectLst>
                <a:cs typeface="B Zar" pitchFamily="2" charset="-78"/>
              </a:rPr>
              <a:t>احکام </a:t>
            </a:r>
            <a:r>
              <a:rPr lang="fa-IR" sz="3600" b="1" spc="50" dirty="0" smtClean="0">
                <a:ln w="11430"/>
                <a:solidFill>
                  <a:schemeClr val="bg1"/>
                </a:solidFill>
                <a:effectLst>
                  <a:outerShdw blurRad="76200" dist="50800" dir="5400000" algn="tl" rotWithShape="0">
                    <a:srgbClr val="000000">
                      <a:alpha val="65000"/>
                    </a:srgbClr>
                  </a:outerShdw>
                </a:effectLst>
                <a:cs typeface="B Zar" pitchFamily="2" charset="-78"/>
              </a:rPr>
              <a:t>قضا</a:t>
            </a:r>
            <a:endParaRPr lang="en-US" sz="3600" b="1" spc="50" dirty="0" smtClean="0">
              <a:ln w="11430"/>
              <a:solidFill>
                <a:schemeClr val="bg1"/>
              </a:solidFill>
              <a:effectLst>
                <a:outerShdw blurRad="76200" dist="50800" dir="5400000" algn="tl" rotWithShape="0">
                  <a:srgbClr val="000000">
                    <a:alpha val="65000"/>
                  </a:srgbClr>
                </a:outerShdw>
              </a:effectLst>
              <a:cs typeface="B Zar" pitchFamily="2" charset="-78"/>
            </a:endParaRPr>
          </a:p>
          <a:p>
            <a:pPr lvl="0" algn="ctr"/>
            <a:r>
              <a:rPr lang="fa-IR" sz="3600" b="1" spc="50" dirty="0" smtClean="0">
                <a:ln w="11430"/>
                <a:solidFill>
                  <a:schemeClr val="bg1"/>
                </a:solidFill>
                <a:effectLst>
                  <a:outerShdw blurRad="76200" dist="50800" dir="5400000" algn="tl" rotWithShape="0">
                    <a:srgbClr val="000000">
                      <a:alpha val="65000"/>
                    </a:srgbClr>
                  </a:outerShdw>
                </a:effectLst>
                <a:cs typeface="B Zar" pitchFamily="2" charset="-78"/>
              </a:rPr>
              <a:t> </a:t>
            </a:r>
            <a:r>
              <a:rPr lang="fa-IR" sz="3600" b="1" spc="50" dirty="0">
                <a:ln w="11430"/>
                <a:solidFill>
                  <a:schemeClr val="bg1"/>
                </a:solidFill>
                <a:effectLst>
                  <a:outerShdw blurRad="76200" dist="50800" dir="5400000" algn="tl" rotWithShape="0">
                    <a:srgbClr val="000000">
                      <a:alpha val="65000"/>
                    </a:srgbClr>
                  </a:outerShdw>
                </a:effectLst>
                <a:cs typeface="B Zar" pitchFamily="2" charset="-78"/>
              </a:rPr>
              <a:t>و </a:t>
            </a:r>
            <a:endParaRPr lang="en-US" sz="3600" b="1" spc="50" dirty="0" smtClean="0">
              <a:ln w="11430"/>
              <a:solidFill>
                <a:schemeClr val="bg1"/>
              </a:solidFill>
              <a:effectLst>
                <a:outerShdw blurRad="76200" dist="50800" dir="5400000" algn="tl" rotWithShape="0">
                  <a:srgbClr val="000000">
                    <a:alpha val="65000"/>
                  </a:srgbClr>
                </a:outerShdw>
              </a:effectLst>
              <a:cs typeface="B Zar" pitchFamily="2" charset="-78"/>
            </a:endParaRPr>
          </a:p>
          <a:p>
            <a:pPr lvl="0" algn="ctr"/>
            <a:r>
              <a:rPr lang="fa-IR" sz="3600" b="1" spc="50" dirty="0" smtClean="0">
                <a:ln w="11430"/>
                <a:solidFill>
                  <a:schemeClr val="bg1"/>
                </a:solidFill>
                <a:effectLst>
                  <a:outerShdw blurRad="76200" dist="50800" dir="5400000" algn="tl" rotWithShape="0">
                    <a:srgbClr val="000000">
                      <a:alpha val="65000"/>
                    </a:srgbClr>
                  </a:outerShdw>
                </a:effectLst>
                <a:cs typeface="B Zar" pitchFamily="2" charset="-78"/>
              </a:rPr>
              <a:t>کفاره </a:t>
            </a:r>
            <a:r>
              <a:rPr lang="fa-IR" sz="3600" b="1" spc="50" dirty="0">
                <a:ln w="11430"/>
                <a:solidFill>
                  <a:schemeClr val="bg1"/>
                </a:solidFill>
                <a:effectLst>
                  <a:outerShdw blurRad="76200" dist="50800" dir="5400000" algn="tl" rotWithShape="0">
                    <a:srgbClr val="000000">
                      <a:alpha val="65000"/>
                    </a:srgbClr>
                  </a:outerShdw>
                </a:effectLst>
                <a:cs typeface="B Zar" pitchFamily="2" charset="-78"/>
              </a:rPr>
              <a:t>روزه</a:t>
            </a:r>
          </a:p>
        </p:txBody>
      </p:sp>
      <p:pic>
        <p:nvPicPr>
          <p:cNvPr id="39" name="Picture 38">
            <a:hlinkClick r:id="rId2" action="ppaction://hlinksldjump"/>
          </p:cNvPr>
          <p:cNvPicPr>
            <a:picLocks noChangeAspect="1"/>
          </p:cNvPicPr>
          <p:nvPr/>
        </p:nvPicPr>
        <p:blipFill>
          <a:blip r:embed="rId3" cstate="print">
            <a:duotone>
              <a:schemeClr val="accent4">
                <a:shade val="45000"/>
                <a:satMod val="135000"/>
              </a:schemeClr>
              <a:prstClr val="white"/>
            </a:duotone>
            <a:extLst>
              <a:ext uri="{BEBA8EAE-BF5A-486C-A8C5-ECC9F3942E4B}">
                <a14:imgProps xmlns:a14="http://schemas.microsoft.com/office/drawing/2010/main" xmlns="">
                  <a14:imgLayer r:embed="rId4">
                    <a14:imgEffect>
                      <a14:sharpenSoften amount="-50000"/>
                    </a14:imgEffect>
                    <a14:imgEffect>
                      <a14:brightnessContrast bright="70000" contrast="-69000"/>
                    </a14:imgEffect>
                  </a14:imgLayer>
                </a14:imgProps>
              </a:ext>
              <a:ext uri="{28A0092B-C50C-407E-A947-70E740481C1C}">
                <a14:useLocalDpi xmlns:a14="http://schemas.microsoft.com/office/drawing/2010/main" xmlns="" val="0"/>
              </a:ext>
            </a:extLst>
          </a:blip>
          <a:stretch>
            <a:fillRect/>
          </a:stretch>
        </p:blipFill>
        <p:spPr>
          <a:xfrm>
            <a:off x="5644697" y="6409448"/>
            <a:ext cx="298903" cy="296152"/>
          </a:xfrm>
          <a:prstGeom prst="rect">
            <a:avLst/>
          </a:prstGeom>
          <a:solidFill>
            <a:schemeClr val="bg1"/>
          </a:solidFill>
          <a:ln>
            <a:solidFill>
              <a:schemeClr val="accent2">
                <a:lumMod val="75000"/>
              </a:schemeClr>
            </a:solidFill>
          </a:ln>
        </p:spPr>
      </p:pic>
    </p:spTree>
    <p:extLst>
      <p:ext uri="{BB962C8B-B14F-4D97-AF65-F5344CB8AC3E}">
        <p14:creationId xmlns:p14="http://schemas.microsoft.com/office/powerpoint/2010/main" xmlns="" val="97710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0"/>
                                        <p:tgtEl>
                                          <p:spTgt spid="4"/>
                                        </p:tgtEl>
                                      </p:cBhvr>
                                    </p:animEffect>
                                    <p:anim calcmode="lin" valueType="num">
                                      <p:cBhvr>
                                        <p:cTn id="8" dur="3000" fill="hold"/>
                                        <p:tgtEl>
                                          <p:spTgt spid="4"/>
                                        </p:tgtEl>
                                        <p:attrNameLst>
                                          <p:attrName>ppt_x</p:attrName>
                                        </p:attrNameLst>
                                      </p:cBhvr>
                                      <p:tavLst>
                                        <p:tav tm="0">
                                          <p:val>
                                            <p:strVal val="#ppt_x"/>
                                          </p:val>
                                        </p:tav>
                                        <p:tav tm="100000">
                                          <p:val>
                                            <p:strVal val="#ppt_x"/>
                                          </p:val>
                                        </p:tav>
                                      </p:tavLst>
                                    </p:anim>
                                    <p:anim calcmode="lin" valueType="num">
                                      <p:cBhvr>
                                        <p:cTn id="9" dur="30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3000"/>
                            </p:stCondLst>
                            <p:childTnLst>
                              <p:par>
                                <p:cTn id="11" presetID="6" presetClass="entr" presetSubtype="32" fill="hold" grpId="0" nodeType="afterEffect">
                                  <p:stCondLst>
                                    <p:cond delay="0"/>
                                  </p:stCondLst>
                                  <p:childTnLst>
                                    <p:set>
                                      <p:cBhvr>
                                        <p:cTn id="12" dur="1" fill="hold">
                                          <p:stCondLst>
                                            <p:cond delay="0"/>
                                          </p:stCondLst>
                                        </p:cTn>
                                        <p:tgtEl>
                                          <p:spTgt spid="32"/>
                                        </p:tgtEl>
                                        <p:attrNameLst>
                                          <p:attrName>style.visibility</p:attrName>
                                        </p:attrNameLst>
                                      </p:cBhvr>
                                      <p:to>
                                        <p:strVal val="visible"/>
                                      </p:to>
                                    </p:set>
                                    <p:animEffect transition="in" filter="circle(out)">
                                      <p:cBhvr>
                                        <p:cTn id="13" dur="2000"/>
                                        <p:tgtEl>
                                          <p:spTgt spid="32"/>
                                        </p:tgtEl>
                                      </p:cBhvr>
                                    </p:animEffect>
                                  </p:childTnLst>
                                </p:cTn>
                              </p:par>
                            </p:childTnLst>
                          </p:cTn>
                        </p:par>
                      </p:childTnLst>
                    </p:cTn>
                  </p:par>
                  <p:par>
                    <p:cTn id="14" fill="hold">
                      <p:stCondLst>
                        <p:cond delay="indefinite"/>
                      </p:stCondLst>
                      <p:childTnLst>
                        <p:par>
                          <p:cTn id="15" fill="hold">
                            <p:stCondLst>
                              <p:cond delay="0"/>
                            </p:stCondLst>
                            <p:childTnLst>
                              <p:par>
                                <p:cTn id="16" presetID="31" presetClass="entr" presetSubtype="0" fill="hold" grpId="0" nodeType="click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p:cTn id="18" dur="3000" fill="hold"/>
                                        <p:tgtEl>
                                          <p:spTgt spid="2"/>
                                        </p:tgtEl>
                                        <p:attrNameLst>
                                          <p:attrName>ppt_w</p:attrName>
                                        </p:attrNameLst>
                                      </p:cBhvr>
                                      <p:tavLst>
                                        <p:tav tm="0">
                                          <p:val>
                                            <p:fltVal val="0"/>
                                          </p:val>
                                        </p:tav>
                                        <p:tav tm="100000">
                                          <p:val>
                                            <p:strVal val="#ppt_w"/>
                                          </p:val>
                                        </p:tav>
                                      </p:tavLst>
                                    </p:anim>
                                    <p:anim calcmode="lin" valueType="num">
                                      <p:cBhvr>
                                        <p:cTn id="19" dur="3000" fill="hold"/>
                                        <p:tgtEl>
                                          <p:spTgt spid="2"/>
                                        </p:tgtEl>
                                        <p:attrNameLst>
                                          <p:attrName>ppt_h</p:attrName>
                                        </p:attrNameLst>
                                      </p:cBhvr>
                                      <p:tavLst>
                                        <p:tav tm="0">
                                          <p:val>
                                            <p:fltVal val="0"/>
                                          </p:val>
                                        </p:tav>
                                        <p:tav tm="100000">
                                          <p:val>
                                            <p:strVal val="#ppt_h"/>
                                          </p:val>
                                        </p:tav>
                                      </p:tavLst>
                                    </p:anim>
                                    <p:anim calcmode="lin" valueType="num">
                                      <p:cBhvr>
                                        <p:cTn id="20" dur="3000" fill="hold"/>
                                        <p:tgtEl>
                                          <p:spTgt spid="2"/>
                                        </p:tgtEl>
                                        <p:attrNameLst>
                                          <p:attrName>style.rotation</p:attrName>
                                        </p:attrNameLst>
                                      </p:cBhvr>
                                      <p:tavLst>
                                        <p:tav tm="0">
                                          <p:val>
                                            <p:fltVal val="90"/>
                                          </p:val>
                                        </p:tav>
                                        <p:tav tm="100000">
                                          <p:val>
                                            <p:fltVal val="0"/>
                                          </p:val>
                                        </p:tav>
                                      </p:tavLst>
                                    </p:anim>
                                    <p:animEffect transition="in" filter="fade">
                                      <p:cBhvr>
                                        <p:cTn id="21" dur="3000"/>
                                        <p:tgtEl>
                                          <p:spTgt spid="2"/>
                                        </p:tgtEl>
                                      </p:cBhvr>
                                    </p:animEffect>
                                  </p:childTnLst>
                                </p:cTn>
                              </p:par>
                              <p:par>
                                <p:cTn id="22" presetID="31" presetClass="entr" presetSubtype="0" fill="hold" grpId="0" nodeType="withEffect">
                                  <p:stCondLst>
                                    <p:cond delay="0"/>
                                  </p:stCondLst>
                                  <p:childTnLst>
                                    <p:set>
                                      <p:cBhvr>
                                        <p:cTn id="23" dur="1" fill="hold">
                                          <p:stCondLst>
                                            <p:cond delay="0"/>
                                          </p:stCondLst>
                                        </p:cTn>
                                        <p:tgtEl>
                                          <p:spTgt spid="3"/>
                                        </p:tgtEl>
                                        <p:attrNameLst>
                                          <p:attrName>style.visibility</p:attrName>
                                        </p:attrNameLst>
                                      </p:cBhvr>
                                      <p:to>
                                        <p:strVal val="visible"/>
                                      </p:to>
                                    </p:set>
                                    <p:anim calcmode="lin" valueType="num">
                                      <p:cBhvr>
                                        <p:cTn id="24" dur="3000" fill="hold"/>
                                        <p:tgtEl>
                                          <p:spTgt spid="3"/>
                                        </p:tgtEl>
                                        <p:attrNameLst>
                                          <p:attrName>ppt_w</p:attrName>
                                        </p:attrNameLst>
                                      </p:cBhvr>
                                      <p:tavLst>
                                        <p:tav tm="0">
                                          <p:val>
                                            <p:fltVal val="0"/>
                                          </p:val>
                                        </p:tav>
                                        <p:tav tm="100000">
                                          <p:val>
                                            <p:strVal val="#ppt_w"/>
                                          </p:val>
                                        </p:tav>
                                      </p:tavLst>
                                    </p:anim>
                                    <p:anim calcmode="lin" valueType="num">
                                      <p:cBhvr>
                                        <p:cTn id="25" dur="3000" fill="hold"/>
                                        <p:tgtEl>
                                          <p:spTgt spid="3"/>
                                        </p:tgtEl>
                                        <p:attrNameLst>
                                          <p:attrName>ppt_h</p:attrName>
                                        </p:attrNameLst>
                                      </p:cBhvr>
                                      <p:tavLst>
                                        <p:tav tm="0">
                                          <p:val>
                                            <p:fltVal val="0"/>
                                          </p:val>
                                        </p:tav>
                                        <p:tav tm="100000">
                                          <p:val>
                                            <p:strVal val="#ppt_h"/>
                                          </p:val>
                                        </p:tav>
                                      </p:tavLst>
                                    </p:anim>
                                    <p:anim calcmode="lin" valueType="num">
                                      <p:cBhvr>
                                        <p:cTn id="26" dur="3000" fill="hold"/>
                                        <p:tgtEl>
                                          <p:spTgt spid="3"/>
                                        </p:tgtEl>
                                        <p:attrNameLst>
                                          <p:attrName>style.rotation</p:attrName>
                                        </p:attrNameLst>
                                      </p:cBhvr>
                                      <p:tavLst>
                                        <p:tav tm="0">
                                          <p:val>
                                            <p:fltVal val="90"/>
                                          </p:val>
                                        </p:tav>
                                        <p:tav tm="100000">
                                          <p:val>
                                            <p:fltVal val="0"/>
                                          </p:val>
                                        </p:tav>
                                      </p:tavLst>
                                    </p:anim>
                                    <p:animEffect transition="in" filter="fade">
                                      <p:cBhvr>
                                        <p:cTn id="27" dur="3000"/>
                                        <p:tgtEl>
                                          <p:spTgt spid="3"/>
                                        </p:tgtEl>
                                      </p:cBhvr>
                                    </p:animEffect>
                                  </p:childTnLst>
                                </p:cTn>
                              </p:par>
                            </p:childTnLst>
                          </p:cTn>
                        </p:par>
                        <p:par>
                          <p:cTn id="28" fill="hold">
                            <p:stCondLst>
                              <p:cond delay="3000"/>
                            </p:stCondLst>
                            <p:childTnLst>
                              <p:par>
                                <p:cTn id="29" presetID="22" presetClass="entr" presetSubtype="4" fill="hold" nodeType="afterEffect">
                                  <p:stCondLst>
                                    <p:cond delay="0"/>
                                  </p:stCondLst>
                                  <p:childTnLst>
                                    <p:set>
                                      <p:cBhvr>
                                        <p:cTn id="30" dur="1" fill="hold">
                                          <p:stCondLst>
                                            <p:cond delay="0"/>
                                          </p:stCondLst>
                                        </p:cTn>
                                        <p:tgtEl>
                                          <p:spTgt spid="39"/>
                                        </p:tgtEl>
                                        <p:attrNameLst>
                                          <p:attrName>style.visibility</p:attrName>
                                        </p:attrNameLst>
                                      </p:cBhvr>
                                      <p:to>
                                        <p:strVal val="visible"/>
                                      </p:to>
                                    </p:set>
                                    <p:animEffect transition="in" filter="wipe(down)">
                                      <p:cBhvr>
                                        <p:cTn id="31"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3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447800" y="3856270"/>
            <a:ext cx="5744212" cy="2904183"/>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sp>
        <p:nvSpPr>
          <p:cNvPr id="3" name="Rectangle 2"/>
          <p:cNvSpPr/>
          <p:nvPr/>
        </p:nvSpPr>
        <p:spPr>
          <a:xfrm>
            <a:off x="1600200" y="3919478"/>
            <a:ext cx="5390826" cy="2862322"/>
          </a:xfrm>
          <a:prstGeom prst="rect">
            <a:avLst/>
          </a:prstGeom>
        </p:spPr>
        <p:txBody>
          <a:bodyPr wrap="square">
            <a:spAutoFit/>
          </a:bodyPr>
          <a:lstStyle/>
          <a:p>
            <a:pPr algn="justLow"/>
            <a:r>
              <a:rPr lang="fa-IR" b="1" dirty="0">
                <a:solidFill>
                  <a:srgbClr val="FFFF00"/>
                </a:solidFill>
                <a:cs typeface="B Zar" pitchFamily="2" charset="-78"/>
              </a:rPr>
              <a:t>5. اگر روزة خود را با کار حرامی؛ مانند استمنا باطل کند، بنابر احتیاط واجب کفّاره جمع لازم می‌شود؛ یعنی باید یک برده آزاد کند و دو ماه روزه بگیرد و به شصت فقیر طعام بدهد. اگر هر سه برایش ممکن نیست، هر کدام از آنها را که می‌تواند باید انجام دهد</a:t>
            </a:r>
            <a:r>
              <a:rPr lang="fa-IR" b="1" dirty="0" smtClean="0">
                <a:solidFill>
                  <a:srgbClr val="FFFF00"/>
                </a:solidFill>
                <a:cs typeface="B Zar" pitchFamily="2" charset="-78"/>
              </a:rPr>
              <a:t>.</a:t>
            </a:r>
            <a:endParaRPr lang="en-US" b="1" dirty="0" smtClean="0">
              <a:solidFill>
                <a:srgbClr val="FFFF00"/>
              </a:solidFill>
              <a:cs typeface="B Zar" pitchFamily="2" charset="-78"/>
            </a:endParaRPr>
          </a:p>
          <a:p>
            <a:pPr algn="justLow"/>
            <a:endParaRPr lang="fa-IR" b="1" dirty="0">
              <a:cs typeface="B Zar" pitchFamily="2" charset="-78"/>
            </a:endParaRPr>
          </a:p>
          <a:p>
            <a:pPr algn="justLow"/>
            <a:r>
              <a:rPr lang="fa-IR" b="1" dirty="0">
                <a:solidFill>
                  <a:srgbClr val="FFFF00"/>
                </a:solidFill>
                <a:cs typeface="B Zar" pitchFamily="2" charset="-78"/>
              </a:rPr>
              <a:t>6. کسی که قضای روزة ماه رمضان را گرفته، بعد از ظهر عمداً آن را باطل کند، باید به ده فقیر، هر کدام یک مدّ طعام بدهد و اگر نمی‌تواند طعام بدهد، بنابراحتیاط واجب باید سه روز پی در پی روزه بگیرد.</a:t>
            </a:r>
          </a:p>
        </p:txBody>
      </p:sp>
      <p:grpSp>
        <p:nvGrpSpPr>
          <p:cNvPr id="4" name="Group 3"/>
          <p:cNvGrpSpPr/>
          <p:nvPr/>
        </p:nvGrpSpPr>
        <p:grpSpPr>
          <a:xfrm>
            <a:off x="463628" y="251959"/>
            <a:ext cx="7918371" cy="4396241"/>
            <a:chOff x="463628" y="730803"/>
            <a:chExt cx="7918371" cy="4396241"/>
          </a:xfrm>
        </p:grpSpPr>
        <p:sp>
          <p:nvSpPr>
            <p:cNvPr id="5" name="Freeform 4"/>
            <p:cNvSpPr/>
            <p:nvPr/>
          </p:nvSpPr>
          <p:spPr>
            <a:xfrm>
              <a:off x="2743206" y="1029709"/>
              <a:ext cx="3237131" cy="3237495"/>
            </a:xfrm>
            <a:custGeom>
              <a:avLst/>
              <a:gdLst>
                <a:gd name="connsiteX0" fmla="*/ 0 w 3237131"/>
                <a:gd name="connsiteY0" fmla="*/ 1618748 h 3237495"/>
                <a:gd name="connsiteX1" fmla="*/ 1618566 w 3237131"/>
                <a:gd name="connsiteY1" fmla="*/ 0 h 3237495"/>
                <a:gd name="connsiteX2" fmla="*/ 3237132 w 3237131"/>
                <a:gd name="connsiteY2" fmla="*/ 1618748 h 3237495"/>
                <a:gd name="connsiteX3" fmla="*/ 1618566 w 3237131"/>
                <a:gd name="connsiteY3" fmla="*/ 3237496 h 3237495"/>
                <a:gd name="connsiteX4" fmla="*/ 0 w 3237131"/>
                <a:gd name="connsiteY4" fmla="*/ 1618748 h 3237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37131" h="3237495">
                  <a:moveTo>
                    <a:pt x="0" y="1618748"/>
                  </a:moveTo>
                  <a:cubicBezTo>
                    <a:pt x="0" y="724738"/>
                    <a:pt x="724657" y="0"/>
                    <a:pt x="1618566" y="0"/>
                  </a:cubicBezTo>
                  <a:cubicBezTo>
                    <a:pt x="2512475" y="0"/>
                    <a:pt x="3237132" y="724738"/>
                    <a:pt x="3237132" y="1618748"/>
                  </a:cubicBezTo>
                  <a:cubicBezTo>
                    <a:pt x="3237132" y="2512758"/>
                    <a:pt x="2512475" y="3237496"/>
                    <a:pt x="1618566" y="3237496"/>
                  </a:cubicBezTo>
                  <a:cubicBezTo>
                    <a:pt x="724657" y="3237496"/>
                    <a:pt x="0" y="2512758"/>
                    <a:pt x="0" y="1618748"/>
                  </a:cubicBez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588367" tIns="588420" rIns="588367" bIns="588420" numCol="1" spcCol="1270" anchor="ctr" anchorCtr="0">
              <a:noAutofit/>
            </a:bodyPr>
            <a:lstStyle/>
            <a:p>
              <a:pPr lvl="0" algn="ctr" defTabSz="1333500">
                <a:lnSpc>
                  <a:spcPct val="90000"/>
                </a:lnSpc>
                <a:spcBef>
                  <a:spcPct val="0"/>
                </a:spcBef>
                <a:spcAft>
                  <a:spcPct val="35000"/>
                </a:spcAft>
              </a:pPr>
              <a:endParaRPr lang="en-US" sz="3000" b="1" kern="1200" spc="-150" dirty="0">
                <a:solidFill>
                  <a:srgbClr val="860000"/>
                </a:solidFill>
                <a:cs typeface="B Zar" pitchFamily="2" charset="-78"/>
              </a:endParaRPr>
            </a:p>
          </p:txBody>
        </p:sp>
        <p:sp>
          <p:nvSpPr>
            <p:cNvPr id="6" name="Oval 5"/>
            <p:cNvSpPr/>
            <p:nvPr/>
          </p:nvSpPr>
          <p:spPr>
            <a:xfrm>
              <a:off x="5433746" y="730803"/>
              <a:ext cx="433654" cy="433841"/>
            </a:xfrm>
            <a:prstGeom prst="ellipse">
              <a:avLst/>
            </a:pr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7" name="Oval 6"/>
            <p:cNvSpPr/>
            <p:nvPr/>
          </p:nvSpPr>
          <p:spPr>
            <a:xfrm>
              <a:off x="3031148" y="4736041"/>
              <a:ext cx="314439" cy="314443"/>
            </a:xfrm>
            <a:prstGeom prst="ellipse">
              <a:avLst/>
            </a:prstGeom>
            <a:no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3">
                <a:hueOff val="0"/>
                <a:satOff val="0"/>
                <a:lumOff val="0"/>
                <a:alphaOff val="0"/>
              </a:schemeClr>
            </a:effectRef>
            <a:fontRef idx="minor">
              <a:schemeClr val="lt1"/>
            </a:fontRef>
          </p:style>
        </p:sp>
        <p:sp>
          <p:nvSpPr>
            <p:cNvPr id="8" name="Oval 7"/>
            <p:cNvSpPr/>
            <p:nvPr/>
          </p:nvSpPr>
          <p:spPr>
            <a:xfrm>
              <a:off x="6559627" y="2057400"/>
              <a:ext cx="314439" cy="314443"/>
            </a:xfrm>
            <a:prstGeom prst="ellipse">
              <a:avLst/>
            </a:pr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fontRef>
          </p:style>
        </p:sp>
        <p:sp>
          <p:nvSpPr>
            <p:cNvPr id="9" name="Oval 8"/>
            <p:cNvSpPr/>
            <p:nvPr/>
          </p:nvSpPr>
          <p:spPr>
            <a:xfrm>
              <a:off x="2521030" y="2133602"/>
              <a:ext cx="314439" cy="314443"/>
            </a:xfrm>
            <a:prstGeom prst="ellipse">
              <a:avLst/>
            </a:prstGeom>
            <a:no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6">
                <a:hueOff val="0"/>
                <a:satOff val="0"/>
                <a:lumOff val="0"/>
                <a:alphaOff val="0"/>
              </a:schemeClr>
            </a:effectRef>
            <a:fontRef idx="minor">
              <a:schemeClr val="lt1"/>
            </a:fontRef>
          </p:style>
        </p:sp>
        <p:sp>
          <p:nvSpPr>
            <p:cNvPr id="10" name="Freeform 9"/>
            <p:cNvSpPr/>
            <p:nvPr/>
          </p:nvSpPr>
          <p:spPr>
            <a:xfrm>
              <a:off x="792442" y="1934787"/>
              <a:ext cx="1478360" cy="1478021"/>
            </a:xfrm>
            <a:custGeom>
              <a:avLst/>
              <a:gdLst>
                <a:gd name="connsiteX0" fmla="*/ 0 w 1478360"/>
                <a:gd name="connsiteY0" fmla="*/ 739011 h 1478021"/>
                <a:gd name="connsiteX1" fmla="*/ 739180 w 1478360"/>
                <a:gd name="connsiteY1" fmla="*/ 0 h 1478021"/>
                <a:gd name="connsiteX2" fmla="*/ 1478360 w 1478360"/>
                <a:gd name="connsiteY2" fmla="*/ 739011 h 1478021"/>
                <a:gd name="connsiteX3" fmla="*/ 739180 w 1478360"/>
                <a:gd name="connsiteY3" fmla="*/ 1478022 h 1478021"/>
                <a:gd name="connsiteX4" fmla="*/ 0 w 1478360"/>
                <a:gd name="connsiteY4" fmla="*/ 739011 h 1478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78360" h="1478021">
                  <a:moveTo>
                    <a:pt x="0" y="739011"/>
                  </a:moveTo>
                  <a:cubicBezTo>
                    <a:pt x="0" y="330866"/>
                    <a:pt x="330942" y="0"/>
                    <a:pt x="739180" y="0"/>
                  </a:cubicBezTo>
                  <a:cubicBezTo>
                    <a:pt x="1147418" y="0"/>
                    <a:pt x="1478360" y="330866"/>
                    <a:pt x="1478360" y="739011"/>
                  </a:cubicBezTo>
                  <a:cubicBezTo>
                    <a:pt x="1478360" y="1147156"/>
                    <a:pt x="1147418" y="1478022"/>
                    <a:pt x="739180" y="1478022"/>
                  </a:cubicBezTo>
                  <a:cubicBezTo>
                    <a:pt x="330942" y="1478022"/>
                    <a:pt x="0" y="1147156"/>
                    <a:pt x="0" y="739011"/>
                  </a:cubicBezTo>
                  <a:close/>
                </a:path>
              </a:pathLst>
            </a:custGeom>
            <a:solidFill>
              <a:srgbClr val="F2B050"/>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3">
                <a:hueOff val="0"/>
                <a:satOff val="0"/>
                <a:lumOff val="0"/>
                <a:alphaOff val="0"/>
              </a:schemeClr>
            </a:effectRef>
            <a:fontRef idx="minor">
              <a:schemeClr val="lt1"/>
            </a:fontRef>
          </p:style>
          <p:txBody>
            <a:bodyPr spcFirstLastPara="0" vert="horz" wrap="square" lIns="323181" tIns="323131" rIns="323181" bIns="323131" numCol="1" spcCol="1270" anchor="ctr" anchorCtr="0">
              <a:noAutofit/>
            </a:bodyPr>
            <a:lstStyle/>
            <a:p>
              <a:pPr lvl="0" algn="ctr" defTabSz="1244600" rtl="0">
                <a:lnSpc>
                  <a:spcPct val="60000"/>
                </a:lnSpc>
                <a:spcBef>
                  <a:spcPct val="0"/>
                </a:spcBef>
                <a:spcAft>
                  <a:spcPct val="35000"/>
                </a:spcAft>
              </a:pPr>
              <a:endParaRPr lang="en-US" sz="2800" kern="1200" dirty="0">
                <a:solidFill>
                  <a:schemeClr val="bg2">
                    <a:lumMod val="90000"/>
                  </a:schemeClr>
                </a:solidFill>
              </a:endParaRPr>
            </a:p>
          </p:txBody>
        </p:sp>
        <p:sp>
          <p:nvSpPr>
            <p:cNvPr id="11" name="Oval 10"/>
            <p:cNvSpPr/>
            <p:nvPr/>
          </p:nvSpPr>
          <p:spPr>
            <a:xfrm>
              <a:off x="2749628" y="914402"/>
              <a:ext cx="433654" cy="433841"/>
            </a:xfrm>
            <a:prstGeom prst="ellipse">
              <a:avLst/>
            </a:pr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fontRef>
          </p:style>
        </p:sp>
        <p:sp>
          <p:nvSpPr>
            <p:cNvPr id="12" name="Freeform 11"/>
            <p:cNvSpPr/>
            <p:nvPr/>
          </p:nvSpPr>
          <p:spPr>
            <a:xfrm>
              <a:off x="6020941" y="1048573"/>
              <a:ext cx="1585798" cy="1585434"/>
            </a:xfrm>
            <a:custGeom>
              <a:avLst/>
              <a:gdLst>
                <a:gd name="connsiteX0" fmla="*/ 0 w 1585798"/>
                <a:gd name="connsiteY0" fmla="*/ 792717 h 1585434"/>
                <a:gd name="connsiteX1" fmla="*/ 792899 w 1585798"/>
                <a:gd name="connsiteY1" fmla="*/ 0 h 1585434"/>
                <a:gd name="connsiteX2" fmla="*/ 1585798 w 1585798"/>
                <a:gd name="connsiteY2" fmla="*/ 792717 h 1585434"/>
                <a:gd name="connsiteX3" fmla="*/ 792899 w 1585798"/>
                <a:gd name="connsiteY3" fmla="*/ 1585434 h 1585434"/>
                <a:gd name="connsiteX4" fmla="*/ 0 w 1585798"/>
                <a:gd name="connsiteY4" fmla="*/ 792717 h 15854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85798" h="1585434">
                  <a:moveTo>
                    <a:pt x="0" y="792717"/>
                  </a:moveTo>
                  <a:cubicBezTo>
                    <a:pt x="0" y="354911"/>
                    <a:pt x="354993" y="0"/>
                    <a:pt x="792899" y="0"/>
                  </a:cubicBezTo>
                  <a:cubicBezTo>
                    <a:pt x="1230805" y="0"/>
                    <a:pt x="1585798" y="354911"/>
                    <a:pt x="1585798" y="792717"/>
                  </a:cubicBezTo>
                  <a:cubicBezTo>
                    <a:pt x="1585798" y="1230523"/>
                    <a:pt x="1230805" y="1585434"/>
                    <a:pt x="792899" y="1585434"/>
                  </a:cubicBezTo>
                  <a:cubicBezTo>
                    <a:pt x="354993" y="1585434"/>
                    <a:pt x="0" y="1230523"/>
                    <a:pt x="0" y="792717"/>
                  </a:cubicBez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6">
                <a:hueOff val="0"/>
                <a:satOff val="0"/>
                <a:lumOff val="0"/>
                <a:alphaOff val="0"/>
              </a:schemeClr>
            </a:fillRef>
            <a:effectRef idx="2">
              <a:schemeClr val="accent6">
                <a:hueOff val="0"/>
                <a:satOff val="0"/>
                <a:lumOff val="0"/>
                <a:alphaOff val="0"/>
              </a:schemeClr>
            </a:effectRef>
            <a:fontRef idx="minor">
              <a:schemeClr val="lt1"/>
            </a:fontRef>
          </p:style>
          <p:txBody>
            <a:bodyPr spcFirstLastPara="0" vert="horz" wrap="square" lIns="277955" tIns="277901" rIns="277955" bIns="277901" numCol="1" spcCol="1270" anchor="ctr" anchorCtr="0">
              <a:noAutofit/>
            </a:bodyPr>
            <a:lstStyle/>
            <a:p>
              <a:pPr lvl="0" algn="ctr" defTabSz="533400">
                <a:lnSpc>
                  <a:spcPct val="60000"/>
                </a:lnSpc>
                <a:spcBef>
                  <a:spcPct val="0"/>
                </a:spcBef>
                <a:spcAft>
                  <a:spcPct val="35000"/>
                </a:spcAft>
              </a:pPr>
              <a:endParaRPr lang="en-US" sz="1200" kern="1200" dirty="0">
                <a:solidFill>
                  <a:schemeClr val="bg2">
                    <a:lumMod val="90000"/>
                  </a:schemeClr>
                </a:solidFill>
              </a:endParaRPr>
            </a:p>
          </p:txBody>
        </p:sp>
        <p:sp>
          <p:nvSpPr>
            <p:cNvPr id="13" name="Oval 12"/>
            <p:cNvSpPr/>
            <p:nvPr/>
          </p:nvSpPr>
          <p:spPr>
            <a:xfrm>
              <a:off x="5433747" y="3200400"/>
              <a:ext cx="433654" cy="433841"/>
            </a:xfrm>
            <a:prstGeom prst="ellipse">
              <a:avLst/>
            </a:pr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14" name="Oval 13"/>
            <p:cNvSpPr/>
            <p:nvPr/>
          </p:nvSpPr>
          <p:spPr>
            <a:xfrm>
              <a:off x="463628" y="4812601"/>
              <a:ext cx="314439" cy="314443"/>
            </a:xfrm>
            <a:prstGeom prst="ellipse">
              <a:avLst/>
            </a:prstGeom>
            <a:no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3">
                <a:hueOff val="0"/>
                <a:satOff val="0"/>
                <a:lumOff val="0"/>
                <a:alphaOff val="0"/>
              </a:schemeClr>
            </a:effectRef>
            <a:fontRef idx="minor">
              <a:schemeClr val="lt1"/>
            </a:fontRef>
          </p:style>
        </p:sp>
        <p:sp>
          <p:nvSpPr>
            <p:cNvPr id="15" name="Freeform 14"/>
            <p:cNvSpPr/>
            <p:nvPr/>
          </p:nvSpPr>
          <p:spPr>
            <a:xfrm>
              <a:off x="7091295" y="3174637"/>
              <a:ext cx="1255286" cy="1254998"/>
            </a:xfrm>
            <a:custGeom>
              <a:avLst/>
              <a:gdLst>
                <a:gd name="connsiteX0" fmla="*/ 0 w 1255286"/>
                <a:gd name="connsiteY0" fmla="*/ 627499 h 1254998"/>
                <a:gd name="connsiteX1" fmla="*/ 627643 w 1255286"/>
                <a:gd name="connsiteY1" fmla="*/ 0 h 1254998"/>
                <a:gd name="connsiteX2" fmla="*/ 1255286 w 1255286"/>
                <a:gd name="connsiteY2" fmla="*/ 627499 h 1254998"/>
                <a:gd name="connsiteX3" fmla="*/ 627643 w 1255286"/>
                <a:gd name="connsiteY3" fmla="*/ 1254998 h 1254998"/>
                <a:gd name="connsiteX4" fmla="*/ 0 w 1255286"/>
                <a:gd name="connsiteY4" fmla="*/ 627499 h 12549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5286" h="1254998">
                  <a:moveTo>
                    <a:pt x="0" y="627499"/>
                  </a:moveTo>
                  <a:cubicBezTo>
                    <a:pt x="0" y="280941"/>
                    <a:pt x="281005" y="0"/>
                    <a:pt x="627643" y="0"/>
                  </a:cubicBezTo>
                  <a:cubicBezTo>
                    <a:pt x="974281" y="0"/>
                    <a:pt x="1255286" y="280941"/>
                    <a:pt x="1255286" y="627499"/>
                  </a:cubicBezTo>
                  <a:cubicBezTo>
                    <a:pt x="1255286" y="974057"/>
                    <a:pt x="974281" y="1254998"/>
                    <a:pt x="627643" y="1254998"/>
                  </a:cubicBezTo>
                  <a:cubicBezTo>
                    <a:pt x="281005" y="1254998"/>
                    <a:pt x="0" y="974057"/>
                    <a:pt x="0" y="627499"/>
                  </a:cubicBezTo>
                  <a:close/>
                </a:path>
              </a:pathLst>
            </a:custGeom>
            <a:solidFill>
              <a:schemeClr val="accent1">
                <a:lumMod val="60000"/>
                <a:lumOff val="40000"/>
              </a:schemeClr>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5">
                <a:hueOff val="0"/>
                <a:satOff val="0"/>
                <a:lumOff val="0"/>
                <a:alphaOff val="0"/>
              </a:schemeClr>
            </a:effectRef>
            <a:fontRef idx="minor">
              <a:schemeClr val="lt1"/>
            </a:fontRef>
          </p:style>
          <p:txBody>
            <a:bodyPr spcFirstLastPara="0" vert="horz" wrap="square" lIns="340042" tIns="340000" rIns="340042" bIns="340000" numCol="1" spcCol="1270" anchor="ctr" anchorCtr="0">
              <a:noAutofit/>
            </a:bodyPr>
            <a:lstStyle/>
            <a:p>
              <a:pPr lvl="0" algn="ctr" defTabSz="1822450">
                <a:lnSpc>
                  <a:spcPct val="90000"/>
                </a:lnSpc>
                <a:spcBef>
                  <a:spcPct val="0"/>
                </a:spcBef>
                <a:spcAft>
                  <a:spcPct val="35000"/>
                </a:spcAft>
              </a:pPr>
              <a:endParaRPr lang="en-US" sz="4100" b="1" kern="1200" dirty="0">
                <a:solidFill>
                  <a:srgbClr val="860000"/>
                </a:solidFill>
                <a:cs typeface="B Zar" pitchFamily="2" charset="-78"/>
              </a:endParaRPr>
            </a:p>
          </p:txBody>
        </p:sp>
        <p:sp>
          <p:nvSpPr>
            <p:cNvPr id="16" name="Oval 15"/>
            <p:cNvSpPr/>
            <p:nvPr/>
          </p:nvSpPr>
          <p:spPr>
            <a:xfrm>
              <a:off x="8067560" y="4008993"/>
              <a:ext cx="314439" cy="314443"/>
            </a:xfrm>
            <a:prstGeom prst="ellipse">
              <a:avLst/>
            </a:pr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6">
                <a:hueOff val="0"/>
                <a:satOff val="0"/>
                <a:lumOff val="0"/>
                <a:alphaOff val="0"/>
              </a:schemeClr>
            </a:fillRef>
            <a:effectRef idx="2">
              <a:schemeClr val="accent6">
                <a:hueOff val="0"/>
                <a:satOff val="0"/>
                <a:lumOff val="0"/>
                <a:alphaOff val="0"/>
              </a:schemeClr>
            </a:effectRef>
            <a:fontRef idx="minor">
              <a:schemeClr val="lt1"/>
            </a:fontRef>
          </p:style>
        </p:sp>
      </p:grpSp>
      <p:sp>
        <p:nvSpPr>
          <p:cNvPr id="17" name="Rectangle 16"/>
          <p:cNvSpPr/>
          <p:nvPr/>
        </p:nvSpPr>
        <p:spPr>
          <a:xfrm>
            <a:off x="8001000" y="5556625"/>
            <a:ext cx="685800" cy="838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8" name="Oval 17"/>
          <p:cNvSpPr/>
          <p:nvPr/>
        </p:nvSpPr>
        <p:spPr>
          <a:xfrm>
            <a:off x="1524000" y="304800"/>
            <a:ext cx="1133209" cy="1133351"/>
          </a:xfrm>
          <a:prstGeom prst="ellipse">
            <a:avLst/>
          </a:prstGeom>
          <a:solidFill>
            <a:schemeClr val="accent4">
              <a:lumMod val="75000"/>
            </a:schemeClr>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3">
              <a:hueOff val="0"/>
              <a:satOff val="0"/>
              <a:lumOff val="0"/>
              <a:alphaOff val="0"/>
            </a:schemeClr>
          </a:effectRef>
          <a:fontRef idx="minor">
            <a:schemeClr val="lt1"/>
          </a:fontRef>
        </p:style>
      </p:sp>
      <p:sp>
        <p:nvSpPr>
          <p:cNvPr id="19" name="Oval 4"/>
          <p:cNvSpPr/>
          <p:nvPr/>
        </p:nvSpPr>
        <p:spPr>
          <a:xfrm>
            <a:off x="2070955" y="546975"/>
            <a:ext cx="801299" cy="801401"/>
          </a:xfrm>
          <a:prstGeom prst="rect">
            <a:avLst/>
          </a:prstGeom>
          <a:noFill/>
          <a:scene3d>
            <a:camera prst="orthographicFront"/>
            <a:lightRig rig="threePt" dir="t">
              <a:rot lat="0" lon="0" rev="75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endParaRPr lang="fa-IR" sz="2400" b="1" dirty="0" smtClean="0">
              <a:solidFill>
                <a:srgbClr val="860000"/>
              </a:solidFill>
              <a:cs typeface="B Zar" pitchFamily="2" charset="-78"/>
            </a:endParaRPr>
          </a:p>
        </p:txBody>
      </p:sp>
      <p:sp>
        <p:nvSpPr>
          <p:cNvPr id="20" name="Oval 4"/>
          <p:cNvSpPr/>
          <p:nvPr/>
        </p:nvSpPr>
        <p:spPr>
          <a:xfrm>
            <a:off x="5728476" y="4313650"/>
            <a:ext cx="683952" cy="684039"/>
          </a:xfrm>
          <a:prstGeom prst="rect">
            <a:avLst/>
          </a:prstGeom>
          <a:noFill/>
          <a:scene3d>
            <a:camera prst="orthographicFront"/>
            <a:lightRig rig="threePt" dir="t">
              <a:rot lat="0" lon="0" rev="75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endParaRPr lang="en-US" sz="1000" b="1" kern="1200" dirty="0">
              <a:solidFill>
                <a:srgbClr val="860000"/>
              </a:solidFill>
              <a:cs typeface="B Zar" pitchFamily="2" charset="-78"/>
            </a:endParaRPr>
          </a:p>
        </p:txBody>
      </p:sp>
      <p:sp>
        <p:nvSpPr>
          <p:cNvPr id="21" name="Oval 4"/>
          <p:cNvSpPr/>
          <p:nvPr/>
        </p:nvSpPr>
        <p:spPr>
          <a:xfrm>
            <a:off x="992624" y="5387650"/>
            <a:ext cx="683952" cy="684039"/>
          </a:xfrm>
          <a:prstGeom prst="rect">
            <a:avLst/>
          </a:prstGeom>
          <a:scene3d>
            <a:camera prst="orthographicFront"/>
            <a:lightRig rig="threePt" dir="t">
              <a:rot lat="0" lon="0" rev="75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endParaRPr lang="en-US" sz="1000" b="1" kern="1200" dirty="0">
              <a:solidFill>
                <a:srgbClr val="860000"/>
              </a:solidFill>
              <a:cs typeface="B Zar" pitchFamily="2" charset="-78"/>
            </a:endParaRPr>
          </a:p>
        </p:txBody>
      </p:sp>
      <p:sp>
        <p:nvSpPr>
          <p:cNvPr id="22" name="Oval 21"/>
          <p:cNvSpPr/>
          <p:nvPr/>
        </p:nvSpPr>
        <p:spPr>
          <a:xfrm>
            <a:off x="7033745" y="334775"/>
            <a:ext cx="967255" cy="967376"/>
          </a:xfrm>
          <a:prstGeom prst="ellipse">
            <a:avLst/>
          </a:prstGeom>
          <a:solidFill>
            <a:schemeClr val="accent1">
              <a:lumMod val="75000"/>
            </a:schemeClr>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3">
              <a:hueOff val="0"/>
              <a:satOff val="0"/>
              <a:lumOff val="0"/>
              <a:alphaOff val="0"/>
            </a:schemeClr>
          </a:effectRef>
          <a:fontRef idx="minor">
            <a:schemeClr val="lt1"/>
          </a:fontRef>
        </p:style>
      </p:sp>
      <p:sp>
        <p:nvSpPr>
          <p:cNvPr id="23" name="Oval 4"/>
          <p:cNvSpPr/>
          <p:nvPr/>
        </p:nvSpPr>
        <p:spPr>
          <a:xfrm>
            <a:off x="7175397" y="476444"/>
            <a:ext cx="683952" cy="684039"/>
          </a:xfrm>
          <a:prstGeom prst="rect">
            <a:avLst/>
          </a:prstGeom>
          <a:noFill/>
          <a:scene3d>
            <a:camera prst="orthographicFront"/>
            <a:lightRig rig="threePt" dir="t">
              <a:rot lat="0" lon="0" rev="75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endParaRPr lang="en-US" sz="1000" b="1" kern="1200" dirty="0">
              <a:solidFill>
                <a:srgbClr val="860000"/>
              </a:solidFill>
              <a:cs typeface="B Zar" pitchFamily="2" charset="-78"/>
            </a:endParaRPr>
          </a:p>
        </p:txBody>
      </p:sp>
      <p:sp>
        <p:nvSpPr>
          <p:cNvPr id="24" name="Oval 23"/>
          <p:cNvSpPr/>
          <p:nvPr/>
        </p:nvSpPr>
        <p:spPr>
          <a:xfrm>
            <a:off x="435496" y="914400"/>
            <a:ext cx="1070127" cy="1070261"/>
          </a:xfrm>
          <a:prstGeom prst="ellipse">
            <a:avLst/>
          </a:prstGeom>
          <a:solidFill>
            <a:schemeClr val="accent5">
              <a:lumMod val="75000"/>
            </a:schemeClr>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3">
              <a:hueOff val="0"/>
              <a:satOff val="0"/>
              <a:lumOff val="0"/>
              <a:alphaOff val="0"/>
            </a:schemeClr>
          </a:effectRef>
          <a:fontRef idx="minor">
            <a:schemeClr val="lt1"/>
          </a:fontRef>
        </p:style>
      </p:sp>
      <p:sp>
        <p:nvSpPr>
          <p:cNvPr id="25" name="Oval 4"/>
          <p:cNvSpPr/>
          <p:nvPr/>
        </p:nvSpPr>
        <p:spPr>
          <a:xfrm>
            <a:off x="592213" y="1071136"/>
            <a:ext cx="756693" cy="756790"/>
          </a:xfrm>
          <a:prstGeom prst="rect">
            <a:avLst/>
          </a:prstGeom>
          <a:noFill/>
          <a:scene3d>
            <a:camera prst="orthographicFront"/>
            <a:lightRig rig="threePt" dir="t">
              <a:rot lat="0" lon="0" rev="75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endParaRPr lang="en-US" sz="900" b="1" kern="1200" dirty="0">
              <a:solidFill>
                <a:schemeClr val="accent1">
                  <a:lumMod val="40000"/>
                  <a:lumOff val="60000"/>
                </a:schemeClr>
              </a:solidFill>
              <a:cs typeface="B Zar" pitchFamily="2" charset="-78"/>
            </a:endParaRPr>
          </a:p>
        </p:txBody>
      </p:sp>
      <p:sp>
        <p:nvSpPr>
          <p:cNvPr id="26" name="Oval 4"/>
          <p:cNvSpPr/>
          <p:nvPr/>
        </p:nvSpPr>
        <p:spPr>
          <a:xfrm>
            <a:off x="5034556" y="5575025"/>
            <a:ext cx="620160" cy="620239"/>
          </a:xfrm>
          <a:prstGeom prst="rect">
            <a:avLst/>
          </a:prstGeom>
          <a:noFill/>
          <a:scene3d>
            <a:camera prst="orthographicFront"/>
            <a:lightRig rig="threePt" dir="t">
              <a:rot lat="0" lon="0" rev="75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endParaRPr lang="en-US" sz="900" b="1" kern="1200" dirty="0">
              <a:solidFill>
                <a:schemeClr val="accent1">
                  <a:lumMod val="40000"/>
                  <a:lumOff val="60000"/>
                </a:schemeClr>
              </a:solidFill>
              <a:cs typeface="B Zar" pitchFamily="2" charset="-78"/>
            </a:endParaRPr>
          </a:p>
        </p:txBody>
      </p:sp>
      <p:sp>
        <p:nvSpPr>
          <p:cNvPr id="27" name="Oval 4"/>
          <p:cNvSpPr/>
          <p:nvPr/>
        </p:nvSpPr>
        <p:spPr>
          <a:xfrm>
            <a:off x="7258372" y="5174324"/>
            <a:ext cx="801299" cy="801401"/>
          </a:xfrm>
          <a:prstGeom prst="rect">
            <a:avLst/>
          </a:prstGeom>
          <a:noFill/>
          <a:scene3d>
            <a:camera prst="orthographicFront"/>
            <a:lightRig rig="threePt" dir="t">
              <a:rot lat="0" lon="0" rev="75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endParaRPr lang="en-US" sz="1000" b="1" kern="1200" dirty="0">
              <a:solidFill>
                <a:srgbClr val="860000"/>
              </a:solidFill>
              <a:cs typeface="B Zar" pitchFamily="2" charset="-78"/>
            </a:endParaRPr>
          </a:p>
        </p:txBody>
      </p:sp>
      <p:sp>
        <p:nvSpPr>
          <p:cNvPr id="28" name="Oval 4"/>
          <p:cNvSpPr/>
          <p:nvPr/>
        </p:nvSpPr>
        <p:spPr>
          <a:xfrm>
            <a:off x="423821" y="3205683"/>
            <a:ext cx="772748" cy="684039"/>
          </a:xfrm>
          <a:prstGeom prst="rect">
            <a:avLst/>
          </a:prstGeom>
          <a:noFill/>
          <a:scene3d>
            <a:camera prst="orthographicFront"/>
            <a:lightRig rig="threePt" dir="t">
              <a:rot lat="0" lon="0" rev="75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endParaRPr lang="en-US" sz="1600" b="1" kern="1200" dirty="0">
              <a:solidFill>
                <a:srgbClr val="860000"/>
              </a:solidFill>
              <a:cs typeface="B Zar" pitchFamily="2" charset="-78"/>
            </a:endParaRPr>
          </a:p>
        </p:txBody>
      </p:sp>
      <p:sp>
        <p:nvSpPr>
          <p:cNvPr id="29" name="Oval 4"/>
          <p:cNvSpPr/>
          <p:nvPr/>
        </p:nvSpPr>
        <p:spPr>
          <a:xfrm>
            <a:off x="2289609" y="3801417"/>
            <a:ext cx="620160" cy="620239"/>
          </a:xfrm>
          <a:prstGeom prst="rect">
            <a:avLst/>
          </a:prstGeom>
          <a:noFill/>
          <a:scene3d>
            <a:camera prst="orthographicFront"/>
            <a:lightRig rig="threePt" dir="t">
              <a:rot lat="0" lon="0" rev="75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endParaRPr lang="fa-IR" sz="2000" b="1" dirty="0" smtClean="0">
              <a:solidFill>
                <a:schemeClr val="accent1">
                  <a:lumMod val="40000"/>
                  <a:lumOff val="60000"/>
                </a:schemeClr>
              </a:solidFill>
              <a:cs typeface="B Zar" pitchFamily="2" charset="-78"/>
            </a:endParaRPr>
          </a:p>
        </p:txBody>
      </p:sp>
      <p:sp>
        <p:nvSpPr>
          <p:cNvPr id="30" name="Oval 29"/>
          <p:cNvSpPr/>
          <p:nvPr/>
        </p:nvSpPr>
        <p:spPr>
          <a:xfrm>
            <a:off x="7517370" y="1929985"/>
            <a:ext cx="967255" cy="967376"/>
          </a:xfrm>
          <a:prstGeom prst="ellipse">
            <a:avLst/>
          </a:prstGeom>
          <a:solidFill>
            <a:schemeClr val="accent3">
              <a:lumMod val="60000"/>
              <a:lumOff val="40000"/>
            </a:schemeClr>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3">
              <a:hueOff val="0"/>
              <a:satOff val="0"/>
              <a:lumOff val="0"/>
              <a:alphaOff val="0"/>
            </a:schemeClr>
          </a:effectRef>
          <a:fontRef idx="minor">
            <a:schemeClr val="lt1"/>
          </a:fontRef>
        </p:style>
      </p:sp>
      <p:sp>
        <p:nvSpPr>
          <p:cNvPr id="31" name="Oval 4"/>
          <p:cNvSpPr/>
          <p:nvPr/>
        </p:nvSpPr>
        <p:spPr>
          <a:xfrm>
            <a:off x="7659022" y="2071654"/>
            <a:ext cx="683952" cy="684039"/>
          </a:xfrm>
          <a:prstGeom prst="rect">
            <a:avLst/>
          </a:prstGeom>
          <a:scene3d>
            <a:camera prst="orthographicFront"/>
            <a:lightRig rig="threePt" dir="t">
              <a:rot lat="0" lon="0" rev="75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endParaRPr lang="en-US" sz="1000" b="1" kern="1200" dirty="0">
              <a:solidFill>
                <a:srgbClr val="860000"/>
              </a:solidFill>
              <a:cs typeface="B Zar" pitchFamily="2" charset="-78"/>
            </a:endParaRPr>
          </a:p>
        </p:txBody>
      </p:sp>
      <p:sp>
        <p:nvSpPr>
          <p:cNvPr id="33" name="Flowchart: Delay 32"/>
          <p:cNvSpPr/>
          <p:nvPr/>
        </p:nvSpPr>
        <p:spPr>
          <a:xfrm>
            <a:off x="152400" y="4111536"/>
            <a:ext cx="1196506" cy="1252143"/>
          </a:xfrm>
          <a:prstGeom prst="flowChartDelay">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326568" y="3051522"/>
            <a:ext cx="967255" cy="967376"/>
          </a:xfrm>
          <a:prstGeom prst="ellipse">
            <a:avLst/>
          </a:prstGeom>
          <a:solidFill>
            <a:schemeClr val="accent5">
              <a:lumMod val="60000"/>
              <a:lumOff val="40000"/>
            </a:schemeClr>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3">
              <a:hueOff val="0"/>
              <a:satOff val="0"/>
              <a:lumOff val="0"/>
              <a:alphaOff val="0"/>
            </a:schemeClr>
          </a:effectRef>
          <a:fontRef idx="minor">
            <a:schemeClr val="lt1"/>
          </a:fontRef>
        </p:style>
      </p:sp>
      <p:sp>
        <p:nvSpPr>
          <p:cNvPr id="35" name="Oval 34"/>
          <p:cNvSpPr/>
          <p:nvPr/>
        </p:nvSpPr>
        <p:spPr>
          <a:xfrm>
            <a:off x="7517369" y="5104313"/>
            <a:ext cx="967255" cy="967376"/>
          </a:xfrm>
          <a:prstGeom prst="ellipse">
            <a:avLst/>
          </a:prstGeom>
          <a:solidFill>
            <a:schemeClr val="accent4">
              <a:lumMod val="60000"/>
              <a:lumOff val="40000"/>
            </a:schemeClr>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3">
              <a:hueOff val="0"/>
              <a:satOff val="0"/>
              <a:lumOff val="0"/>
              <a:alphaOff val="0"/>
            </a:schemeClr>
          </a:effectRef>
          <a:fontRef idx="minor">
            <a:schemeClr val="lt1"/>
          </a:fontRef>
        </p:style>
      </p:sp>
      <p:sp>
        <p:nvSpPr>
          <p:cNvPr id="36" name="Oval 35"/>
          <p:cNvSpPr/>
          <p:nvPr/>
        </p:nvSpPr>
        <p:spPr>
          <a:xfrm>
            <a:off x="401041" y="5486400"/>
            <a:ext cx="741959" cy="742052"/>
          </a:xfrm>
          <a:prstGeom prst="ellipse">
            <a:avLst/>
          </a:prstGeom>
          <a:solidFill>
            <a:schemeClr val="accent3">
              <a:lumMod val="40000"/>
              <a:lumOff val="60000"/>
            </a:schemeClr>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3">
              <a:hueOff val="0"/>
              <a:satOff val="0"/>
              <a:lumOff val="0"/>
              <a:alphaOff val="0"/>
            </a:schemeClr>
          </a:effectRef>
          <a:fontRef idx="minor">
            <a:schemeClr val="lt1"/>
          </a:fontRef>
        </p:style>
      </p:sp>
      <p:sp>
        <p:nvSpPr>
          <p:cNvPr id="37" name="Oval 36"/>
          <p:cNvSpPr/>
          <p:nvPr/>
        </p:nvSpPr>
        <p:spPr>
          <a:xfrm>
            <a:off x="1175662" y="4655668"/>
            <a:ext cx="500738" cy="500801"/>
          </a:xfrm>
          <a:prstGeom prst="ellipse">
            <a:avLst/>
          </a:prstGeom>
          <a:solidFill>
            <a:schemeClr val="accent3"/>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3">
              <a:hueOff val="0"/>
              <a:satOff val="0"/>
              <a:lumOff val="0"/>
              <a:alphaOff val="0"/>
            </a:schemeClr>
          </a:effectRef>
          <a:fontRef idx="minor">
            <a:schemeClr val="lt1"/>
          </a:fontRef>
        </p:style>
      </p:sp>
      <p:sp>
        <p:nvSpPr>
          <p:cNvPr id="38" name="Oval 37"/>
          <p:cNvSpPr/>
          <p:nvPr/>
        </p:nvSpPr>
        <p:spPr>
          <a:xfrm>
            <a:off x="6941643" y="5974694"/>
            <a:ext cx="500738" cy="500801"/>
          </a:xfrm>
          <a:prstGeom prst="ellipse">
            <a:avLst/>
          </a:prstGeom>
          <a:solidFill>
            <a:srgbClr val="92D050"/>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3">
              <a:hueOff val="0"/>
              <a:satOff val="0"/>
              <a:lumOff val="0"/>
              <a:alphaOff val="0"/>
            </a:schemeClr>
          </a:effectRef>
          <a:fontRef idx="minor">
            <a:schemeClr val="lt1"/>
          </a:fontRef>
        </p:style>
      </p:sp>
      <p:sp>
        <p:nvSpPr>
          <p:cNvPr id="32" name="Rectangle 31"/>
          <p:cNvSpPr/>
          <p:nvPr/>
        </p:nvSpPr>
        <p:spPr>
          <a:xfrm>
            <a:off x="3362103" y="1295400"/>
            <a:ext cx="2064989" cy="1754326"/>
          </a:xfrm>
          <a:prstGeom prst="rect">
            <a:avLst/>
          </a:prstGeom>
        </p:spPr>
        <p:txBody>
          <a:bodyPr wrap="none">
            <a:spAutoFit/>
          </a:bodyPr>
          <a:lstStyle/>
          <a:p>
            <a:pPr lvl="0" algn="ctr"/>
            <a:r>
              <a:rPr lang="fa-IR" sz="3600" b="1" spc="50" dirty="0">
                <a:ln w="11430"/>
                <a:solidFill>
                  <a:schemeClr val="bg1"/>
                </a:solidFill>
                <a:effectLst>
                  <a:outerShdw blurRad="76200" dist="50800" dir="5400000" algn="tl" rotWithShape="0">
                    <a:srgbClr val="000000">
                      <a:alpha val="65000"/>
                    </a:srgbClr>
                  </a:outerShdw>
                </a:effectLst>
                <a:cs typeface="B Zar" pitchFamily="2" charset="-78"/>
              </a:rPr>
              <a:t>احکام </a:t>
            </a:r>
            <a:r>
              <a:rPr lang="fa-IR" sz="3600" b="1" spc="50" dirty="0" smtClean="0">
                <a:ln w="11430"/>
                <a:solidFill>
                  <a:schemeClr val="bg1"/>
                </a:solidFill>
                <a:effectLst>
                  <a:outerShdw blurRad="76200" dist="50800" dir="5400000" algn="tl" rotWithShape="0">
                    <a:srgbClr val="000000">
                      <a:alpha val="65000"/>
                    </a:srgbClr>
                  </a:outerShdw>
                </a:effectLst>
                <a:cs typeface="B Zar" pitchFamily="2" charset="-78"/>
              </a:rPr>
              <a:t>قضا</a:t>
            </a:r>
            <a:endParaRPr lang="en-US" sz="3600" b="1" spc="50" dirty="0" smtClean="0">
              <a:ln w="11430"/>
              <a:solidFill>
                <a:schemeClr val="bg1"/>
              </a:solidFill>
              <a:effectLst>
                <a:outerShdw blurRad="76200" dist="50800" dir="5400000" algn="tl" rotWithShape="0">
                  <a:srgbClr val="000000">
                    <a:alpha val="65000"/>
                  </a:srgbClr>
                </a:outerShdw>
              </a:effectLst>
              <a:cs typeface="B Zar" pitchFamily="2" charset="-78"/>
            </a:endParaRPr>
          </a:p>
          <a:p>
            <a:pPr lvl="0" algn="ctr"/>
            <a:r>
              <a:rPr lang="fa-IR" sz="3600" b="1" spc="50" dirty="0" smtClean="0">
                <a:ln w="11430"/>
                <a:solidFill>
                  <a:schemeClr val="bg1"/>
                </a:solidFill>
                <a:effectLst>
                  <a:outerShdw blurRad="76200" dist="50800" dir="5400000" algn="tl" rotWithShape="0">
                    <a:srgbClr val="000000">
                      <a:alpha val="65000"/>
                    </a:srgbClr>
                  </a:outerShdw>
                </a:effectLst>
                <a:cs typeface="B Zar" pitchFamily="2" charset="-78"/>
              </a:rPr>
              <a:t> </a:t>
            </a:r>
            <a:r>
              <a:rPr lang="fa-IR" sz="3600" b="1" spc="50" dirty="0">
                <a:ln w="11430"/>
                <a:solidFill>
                  <a:schemeClr val="bg1"/>
                </a:solidFill>
                <a:effectLst>
                  <a:outerShdw blurRad="76200" dist="50800" dir="5400000" algn="tl" rotWithShape="0">
                    <a:srgbClr val="000000">
                      <a:alpha val="65000"/>
                    </a:srgbClr>
                  </a:outerShdw>
                </a:effectLst>
                <a:cs typeface="B Zar" pitchFamily="2" charset="-78"/>
              </a:rPr>
              <a:t>و </a:t>
            </a:r>
            <a:endParaRPr lang="en-US" sz="3600" b="1" spc="50" dirty="0" smtClean="0">
              <a:ln w="11430"/>
              <a:solidFill>
                <a:schemeClr val="bg1"/>
              </a:solidFill>
              <a:effectLst>
                <a:outerShdw blurRad="76200" dist="50800" dir="5400000" algn="tl" rotWithShape="0">
                  <a:srgbClr val="000000">
                    <a:alpha val="65000"/>
                  </a:srgbClr>
                </a:outerShdw>
              </a:effectLst>
              <a:cs typeface="B Zar" pitchFamily="2" charset="-78"/>
            </a:endParaRPr>
          </a:p>
          <a:p>
            <a:pPr lvl="0" algn="ctr"/>
            <a:r>
              <a:rPr lang="fa-IR" sz="3600" b="1" spc="50" dirty="0" smtClean="0">
                <a:ln w="11430"/>
                <a:solidFill>
                  <a:schemeClr val="bg1"/>
                </a:solidFill>
                <a:effectLst>
                  <a:outerShdw blurRad="76200" dist="50800" dir="5400000" algn="tl" rotWithShape="0">
                    <a:srgbClr val="000000">
                      <a:alpha val="65000"/>
                    </a:srgbClr>
                  </a:outerShdw>
                </a:effectLst>
                <a:cs typeface="B Zar" pitchFamily="2" charset="-78"/>
              </a:rPr>
              <a:t>کفاره </a:t>
            </a:r>
            <a:r>
              <a:rPr lang="fa-IR" sz="3600" b="1" spc="50" dirty="0">
                <a:ln w="11430"/>
                <a:solidFill>
                  <a:schemeClr val="bg1"/>
                </a:solidFill>
                <a:effectLst>
                  <a:outerShdw blurRad="76200" dist="50800" dir="5400000" algn="tl" rotWithShape="0">
                    <a:srgbClr val="000000">
                      <a:alpha val="65000"/>
                    </a:srgbClr>
                  </a:outerShdw>
                </a:effectLst>
                <a:cs typeface="B Zar" pitchFamily="2" charset="-78"/>
              </a:rPr>
              <a:t>روزه</a:t>
            </a:r>
          </a:p>
        </p:txBody>
      </p:sp>
      <p:pic>
        <p:nvPicPr>
          <p:cNvPr id="39" name="Picture 38">
            <a:hlinkClick r:id="rId2" action="ppaction://hlinksldjump"/>
          </p:cNvPr>
          <p:cNvPicPr>
            <a:picLocks noChangeAspect="1"/>
          </p:cNvPicPr>
          <p:nvPr/>
        </p:nvPicPr>
        <p:blipFill>
          <a:blip r:embed="rId3" cstate="print">
            <a:duotone>
              <a:schemeClr val="accent4">
                <a:shade val="45000"/>
                <a:satMod val="135000"/>
              </a:schemeClr>
              <a:prstClr val="white"/>
            </a:duotone>
            <a:extLst>
              <a:ext uri="{BEBA8EAE-BF5A-486C-A8C5-ECC9F3942E4B}">
                <a14:imgProps xmlns:a14="http://schemas.microsoft.com/office/drawing/2010/main" xmlns="">
                  <a14:imgLayer r:embed="rId4">
                    <a14:imgEffect>
                      <a14:sharpenSoften amount="-50000"/>
                    </a14:imgEffect>
                    <a14:imgEffect>
                      <a14:brightnessContrast bright="70000" contrast="-69000"/>
                    </a14:imgEffect>
                  </a14:imgLayer>
                </a14:imgProps>
              </a:ext>
              <a:ext uri="{28A0092B-C50C-407E-A947-70E740481C1C}">
                <a14:useLocalDpi xmlns:a14="http://schemas.microsoft.com/office/drawing/2010/main" xmlns="" val="0"/>
              </a:ext>
            </a:extLst>
          </a:blip>
          <a:stretch>
            <a:fillRect/>
          </a:stretch>
        </p:blipFill>
        <p:spPr>
          <a:xfrm>
            <a:off x="5644697" y="6409448"/>
            <a:ext cx="298903" cy="296152"/>
          </a:xfrm>
          <a:prstGeom prst="rect">
            <a:avLst/>
          </a:prstGeom>
          <a:solidFill>
            <a:schemeClr val="bg1"/>
          </a:solidFill>
          <a:ln>
            <a:solidFill>
              <a:schemeClr val="accent2">
                <a:lumMod val="75000"/>
              </a:schemeClr>
            </a:solidFill>
          </a:ln>
        </p:spPr>
      </p:pic>
    </p:spTree>
    <p:extLst>
      <p:ext uri="{BB962C8B-B14F-4D97-AF65-F5344CB8AC3E}">
        <p14:creationId xmlns:p14="http://schemas.microsoft.com/office/powerpoint/2010/main" xmlns="" val="33490101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hlinkClick r:id="" action="ppaction://hlinkshowjump?jump=nextslide"/>
          </p:cNvPr>
          <p:cNvSpPr/>
          <p:nvPr/>
        </p:nvSpPr>
        <p:spPr>
          <a:xfrm>
            <a:off x="4038600" y="76200"/>
            <a:ext cx="685800" cy="685800"/>
          </a:xfrm>
          <a:prstGeom prst="ellipse">
            <a:avLst/>
          </a:prstGeom>
          <a:solidFill>
            <a:schemeClr val="accent1">
              <a:lumMod val="75000"/>
            </a:schemeClr>
          </a:solidFill>
          <a:ln>
            <a:solidFill>
              <a:schemeClr val="accent1">
                <a:lumMod val="50000"/>
              </a:schemeClr>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001000" y="5562600"/>
            <a:ext cx="685800" cy="838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grpSp>
        <p:nvGrpSpPr>
          <p:cNvPr id="6" name="Group 5"/>
          <p:cNvGrpSpPr/>
          <p:nvPr/>
        </p:nvGrpSpPr>
        <p:grpSpPr>
          <a:xfrm>
            <a:off x="381000" y="685800"/>
            <a:ext cx="8153400" cy="5767316"/>
            <a:chOff x="3107240" y="3264542"/>
            <a:chExt cx="4782597" cy="3209283"/>
          </a:xfrm>
          <a:solidFill>
            <a:schemeClr val="accent1">
              <a:lumMod val="50000"/>
            </a:schemeClr>
          </a:solidFill>
        </p:grpSpPr>
        <p:sp>
          <p:nvSpPr>
            <p:cNvPr id="7" name="Half Frame 6"/>
            <p:cNvSpPr/>
            <p:nvPr/>
          </p:nvSpPr>
          <p:spPr>
            <a:xfrm>
              <a:off x="3107240" y="3264542"/>
              <a:ext cx="970575" cy="970826"/>
            </a:xfrm>
            <a:prstGeom prst="halfFrame">
              <a:avLst>
                <a:gd name="adj1" fmla="val 25770"/>
                <a:gd name="adj2" fmla="val 2577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Half Frame 7"/>
            <p:cNvSpPr/>
            <p:nvPr/>
          </p:nvSpPr>
          <p:spPr>
            <a:xfrm rot="5400000">
              <a:off x="6919137" y="3264668"/>
              <a:ext cx="970826" cy="970575"/>
            </a:xfrm>
            <a:prstGeom prst="halfFrame">
              <a:avLst>
                <a:gd name="adj1" fmla="val 25770"/>
                <a:gd name="adj2" fmla="val 2577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 name="Half Frame 8"/>
            <p:cNvSpPr/>
            <p:nvPr/>
          </p:nvSpPr>
          <p:spPr>
            <a:xfrm rot="16200000">
              <a:off x="3107115" y="5503124"/>
              <a:ext cx="970826" cy="970575"/>
            </a:xfrm>
            <a:prstGeom prst="halfFrame">
              <a:avLst>
                <a:gd name="adj1" fmla="val 25770"/>
                <a:gd name="adj2" fmla="val 2577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0" name="Half Frame 9"/>
            <p:cNvSpPr/>
            <p:nvPr/>
          </p:nvSpPr>
          <p:spPr>
            <a:xfrm rot="10800000">
              <a:off x="6919262" y="5502998"/>
              <a:ext cx="970575" cy="970826"/>
            </a:xfrm>
            <a:prstGeom prst="halfFrame">
              <a:avLst>
                <a:gd name="adj1" fmla="val 25770"/>
                <a:gd name="adj2" fmla="val 2577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grpSp>
      <p:sp>
        <p:nvSpPr>
          <p:cNvPr id="11" name="Striped Right Arrow 10">
            <a:hlinkClick r:id="rId2" action="ppaction://hlinksldjump"/>
          </p:cNvPr>
          <p:cNvSpPr/>
          <p:nvPr/>
        </p:nvSpPr>
        <p:spPr>
          <a:xfrm flipH="1">
            <a:off x="228600" y="3429000"/>
            <a:ext cx="381000" cy="304800"/>
          </a:xfrm>
          <a:prstGeom prst="striped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2" name="Table 11"/>
          <p:cNvGraphicFramePr>
            <a:graphicFrameLocks noGrp="1"/>
          </p:cNvGraphicFramePr>
          <p:nvPr>
            <p:extLst>
              <p:ext uri="{D42A27DB-BD31-4B8C-83A1-F6EECF244321}">
                <p14:modId xmlns:p14="http://schemas.microsoft.com/office/powerpoint/2010/main" xmlns="" val="3356601341"/>
              </p:ext>
            </p:extLst>
          </p:nvPr>
        </p:nvGraphicFramePr>
        <p:xfrm>
          <a:off x="1066800" y="1430268"/>
          <a:ext cx="6792680" cy="4302264"/>
        </p:xfrm>
        <a:graphic>
          <a:graphicData uri="http://schemas.openxmlformats.org/drawingml/2006/table">
            <a:tbl>
              <a:tblPr rtl="1" firstRow="1" firstCol="1" bandRow="1">
                <a:tableStyleId>{F5AB1C69-6EDB-4FF4-983F-18BD219EF322}</a:tableStyleId>
              </a:tblPr>
              <a:tblGrid>
                <a:gridCol w="3396340"/>
                <a:gridCol w="3396340"/>
              </a:tblGrid>
              <a:tr h="728980">
                <a:tc gridSpan="2">
                  <a:txBody>
                    <a:bodyPr/>
                    <a:lstStyle/>
                    <a:p>
                      <a:pPr marL="0" marR="0" algn="ctr" rtl="1">
                        <a:lnSpc>
                          <a:spcPct val="90000"/>
                        </a:lnSpc>
                        <a:spcBef>
                          <a:spcPts val="0"/>
                        </a:spcBef>
                        <a:spcAft>
                          <a:spcPts val="0"/>
                        </a:spcAft>
                      </a:pPr>
                      <a:r>
                        <a:rPr lang="fa-IR" sz="3200" dirty="0" smtClean="0">
                          <a:effectLst/>
                          <a:cs typeface="B Zar" pitchFamily="2" charset="-78"/>
                        </a:rPr>
                        <a:t>اختلاف فتاوا در کفّاره </a:t>
                      </a:r>
                      <a:r>
                        <a:rPr lang="fa-IR" sz="3200" dirty="0">
                          <a:effectLst/>
                          <a:cs typeface="B Zar" pitchFamily="2" charset="-78"/>
                        </a:rPr>
                        <a:t>باطل کردن روزه با کار حرام </a:t>
                      </a:r>
                      <a:r>
                        <a:rPr lang="fa-IR" sz="2000" dirty="0" smtClean="0">
                          <a:effectLst/>
                          <a:cs typeface="B Zar" pitchFamily="2" charset="-78"/>
                        </a:rPr>
                        <a:t> </a:t>
                      </a:r>
                      <a:endParaRPr lang="en-US" sz="2000" b="1" dirty="0">
                        <a:effectLst/>
                        <a:latin typeface="Times New Roman"/>
                        <a:ea typeface="Times New Roman"/>
                        <a:cs typeface="B Zar" pitchFamily="2" charset="-78"/>
                      </a:endParaRPr>
                    </a:p>
                  </a:txBody>
                  <a:tcPr marL="63305" marR="63305" marT="0" marB="0" anchor="ctr"/>
                </a:tc>
                <a:tc hMerge="1">
                  <a:txBody>
                    <a:bodyPr/>
                    <a:lstStyle/>
                    <a:p>
                      <a:endParaRPr lang="en-US"/>
                    </a:p>
                  </a:txBody>
                  <a:tcPr/>
                </a:tc>
              </a:tr>
              <a:tr h="1020895">
                <a:tc>
                  <a:txBody>
                    <a:bodyPr/>
                    <a:lstStyle/>
                    <a:p>
                      <a:pPr marL="0" marR="0" algn="justLow" rtl="1">
                        <a:lnSpc>
                          <a:spcPct val="115000"/>
                        </a:lnSpc>
                        <a:spcBef>
                          <a:spcPts val="0"/>
                        </a:spcBef>
                        <a:spcAft>
                          <a:spcPts val="0"/>
                        </a:spcAft>
                      </a:pPr>
                      <a:r>
                        <a:rPr lang="ar-SA" sz="2000">
                          <a:effectLst/>
                          <a:cs typeface="B Zar" pitchFamily="2" charset="-78"/>
                        </a:rPr>
                        <a:t>بنابر احتیاط </a:t>
                      </a:r>
                      <a:r>
                        <a:rPr lang="fa-IR" sz="2000">
                          <a:effectLst/>
                          <a:cs typeface="B Zar" pitchFamily="2" charset="-78"/>
                        </a:rPr>
                        <a:t>کفاره جمع واجب می‌شود و اگر ممکن نباشد و هر کدام که ممکن بود.</a:t>
                      </a:r>
                      <a:endParaRPr lang="en-US" sz="2000">
                        <a:effectLst/>
                        <a:latin typeface="Times New Roman"/>
                        <a:ea typeface="Times New Roman"/>
                        <a:cs typeface="B Zar" pitchFamily="2" charset="-78"/>
                      </a:endParaRPr>
                    </a:p>
                  </a:txBody>
                  <a:tcPr marL="63305" marR="63305" marT="0" marB="0" anchor="ctr"/>
                </a:tc>
                <a:tc>
                  <a:txBody>
                    <a:bodyPr/>
                    <a:lstStyle/>
                    <a:p>
                      <a:pPr marL="0" marR="0" algn="justLow" rtl="1">
                        <a:lnSpc>
                          <a:spcPct val="115000"/>
                        </a:lnSpc>
                        <a:spcBef>
                          <a:spcPts val="0"/>
                        </a:spcBef>
                        <a:spcAft>
                          <a:spcPts val="0"/>
                        </a:spcAft>
                      </a:pPr>
                      <a:r>
                        <a:rPr lang="fa-IR" sz="1800">
                          <a:effectLst/>
                          <a:cs typeface="B Zar" pitchFamily="2" charset="-78"/>
                        </a:rPr>
                        <a:t>آیات عظام: امام خمینی، تبریزی خویی، فاضل، مکارم، نوری، بهجت</a:t>
                      </a:r>
                      <a:endParaRPr lang="en-US" sz="1400">
                        <a:effectLst/>
                        <a:latin typeface="IranNastaliq"/>
                        <a:ea typeface="Times New Roman"/>
                        <a:cs typeface="B Zar" pitchFamily="2" charset="-78"/>
                      </a:endParaRPr>
                    </a:p>
                  </a:txBody>
                  <a:tcPr marL="63305" marR="63305" marT="0" marB="0" anchor="ctr"/>
                </a:tc>
              </a:tr>
              <a:tr h="1462457">
                <a:tc>
                  <a:txBody>
                    <a:bodyPr/>
                    <a:lstStyle/>
                    <a:p>
                      <a:pPr marL="0" marR="0" algn="justLow" rtl="1">
                        <a:lnSpc>
                          <a:spcPct val="115000"/>
                        </a:lnSpc>
                        <a:spcBef>
                          <a:spcPts val="0"/>
                        </a:spcBef>
                        <a:spcAft>
                          <a:spcPts val="0"/>
                        </a:spcAft>
                      </a:pPr>
                      <a:r>
                        <a:rPr lang="ar-SA" sz="2000">
                          <a:effectLst/>
                          <a:cs typeface="B Zar" pitchFamily="2" charset="-78"/>
                        </a:rPr>
                        <a:t>کفاره جمع بر او واجب </a:t>
                      </a:r>
                      <a:r>
                        <a:rPr lang="fa-IR" sz="2000">
                          <a:effectLst/>
                          <a:cs typeface="B Zar" pitchFamily="2" charset="-78"/>
                        </a:rPr>
                        <a:t>است و اگر ممکن نباشد هر کدام که ممکن است.</a:t>
                      </a:r>
                      <a:endParaRPr lang="en-US" sz="2000">
                        <a:effectLst/>
                        <a:latin typeface="Times New Roman"/>
                        <a:ea typeface="Times New Roman"/>
                        <a:cs typeface="B Zar" pitchFamily="2" charset="-78"/>
                      </a:endParaRPr>
                    </a:p>
                  </a:txBody>
                  <a:tcPr marL="63305" marR="63305" marT="0" marB="0" anchor="ctr"/>
                </a:tc>
                <a:tc>
                  <a:txBody>
                    <a:bodyPr/>
                    <a:lstStyle/>
                    <a:p>
                      <a:pPr marL="0" marR="0" algn="justLow" rtl="1">
                        <a:lnSpc>
                          <a:spcPct val="115000"/>
                        </a:lnSpc>
                        <a:spcBef>
                          <a:spcPts val="0"/>
                        </a:spcBef>
                        <a:spcAft>
                          <a:spcPts val="0"/>
                        </a:spcAft>
                      </a:pPr>
                      <a:r>
                        <a:rPr lang="fa-IR" sz="1800" dirty="0">
                          <a:effectLst/>
                          <a:cs typeface="B Zar" pitchFamily="2" charset="-78"/>
                        </a:rPr>
                        <a:t>آیات عظام: اراکی، صافی، گلپایگانی، (اگر جماع حرام و خوردن یا آشامیدن حرام باشد: آیت الله زنجانی)</a:t>
                      </a:r>
                      <a:endParaRPr lang="en-US" sz="1400" dirty="0">
                        <a:effectLst/>
                        <a:latin typeface="IranNastaliq"/>
                        <a:ea typeface="Times New Roman"/>
                        <a:cs typeface="B Zar" pitchFamily="2" charset="-78"/>
                      </a:endParaRPr>
                    </a:p>
                  </a:txBody>
                  <a:tcPr marL="63305" marR="63305" marT="0" marB="0" anchor="ctr"/>
                </a:tc>
              </a:tr>
              <a:tr h="910423">
                <a:tc>
                  <a:txBody>
                    <a:bodyPr/>
                    <a:lstStyle/>
                    <a:p>
                      <a:pPr marL="0" marR="0" algn="justLow" rtl="1">
                        <a:lnSpc>
                          <a:spcPct val="115000"/>
                        </a:lnSpc>
                        <a:spcBef>
                          <a:spcPts val="0"/>
                        </a:spcBef>
                        <a:spcAft>
                          <a:spcPts val="0"/>
                        </a:spcAft>
                      </a:pPr>
                      <a:r>
                        <a:rPr lang="ar-SA" sz="2000">
                          <a:effectLst/>
                          <a:cs typeface="B Zar" pitchFamily="2" charset="-78"/>
                        </a:rPr>
                        <a:t>بنابر احتیاط</a:t>
                      </a:r>
                      <a:r>
                        <a:rPr lang="fa-IR" sz="2000">
                          <a:effectLst/>
                          <a:cs typeface="B Zar" pitchFamily="2" charset="-78"/>
                        </a:rPr>
                        <a:t> مستحب کفارۀ جمع دارد.</a:t>
                      </a:r>
                      <a:endParaRPr lang="en-US" sz="2000">
                        <a:effectLst/>
                        <a:latin typeface="Times New Roman"/>
                        <a:ea typeface="Times New Roman"/>
                        <a:cs typeface="B Zar" pitchFamily="2" charset="-78"/>
                      </a:endParaRPr>
                    </a:p>
                  </a:txBody>
                  <a:tcPr marL="63305" marR="63305" marT="0" marB="0" anchor="ctr"/>
                </a:tc>
                <a:tc>
                  <a:txBody>
                    <a:bodyPr/>
                    <a:lstStyle/>
                    <a:p>
                      <a:pPr marL="0" marR="0" algn="justLow" rtl="1">
                        <a:lnSpc>
                          <a:spcPct val="115000"/>
                        </a:lnSpc>
                        <a:spcBef>
                          <a:spcPts val="0"/>
                        </a:spcBef>
                        <a:spcAft>
                          <a:spcPts val="0"/>
                        </a:spcAft>
                      </a:pPr>
                      <a:r>
                        <a:rPr lang="fa-IR" sz="1800" dirty="0">
                          <a:effectLst/>
                          <a:cs typeface="B Zar" pitchFamily="2" charset="-78"/>
                        </a:rPr>
                        <a:t>آیت الله خامنه‌ای،  آیت الله سیستانی</a:t>
                      </a:r>
                      <a:endParaRPr lang="en-US" sz="1400" dirty="0">
                        <a:effectLst/>
                        <a:latin typeface="IranNastaliq"/>
                        <a:ea typeface="Times New Roman"/>
                        <a:cs typeface="B Zar" pitchFamily="2" charset="-78"/>
                      </a:endParaRPr>
                    </a:p>
                  </a:txBody>
                  <a:tcPr marL="63305" marR="63305" marT="0" marB="0" anchor="ctr"/>
                </a:tc>
              </a:tr>
            </a:tbl>
          </a:graphicData>
        </a:graphic>
      </p:graphicFrame>
      <p:sp>
        <p:nvSpPr>
          <p:cNvPr id="2" name="Rectangle 1">
            <a:hlinkClick r:id="rId2" action="ppaction://hlinksldjump"/>
          </p:cNvPr>
          <p:cNvSpPr/>
          <p:nvPr/>
        </p:nvSpPr>
        <p:spPr>
          <a:xfrm>
            <a:off x="-285784" y="0"/>
            <a:ext cx="9906000" cy="7467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02726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mph" presetSubtype="0" fill="remove" grpId="0" nodeType="withEffect">
                                  <p:stCondLst>
                                    <p:cond delay="0"/>
                                  </p:stCondLst>
                                  <p:childTnLst>
                                    <p:animClr clrSpc="rgb" dir="cw">
                                      <p:cBhvr override="childStyle">
                                        <p:cTn id="6" dur="500" autoRev="1" fill="remove"/>
                                        <p:tgtEl>
                                          <p:spTgt spid="4"/>
                                        </p:tgtEl>
                                        <p:attrNameLst>
                                          <p:attrName>style.color</p:attrName>
                                        </p:attrNameLst>
                                      </p:cBhvr>
                                      <p:to>
                                        <a:schemeClr val="bg1"/>
                                      </p:to>
                                    </p:animClr>
                                    <p:animClr clrSpc="rgb" dir="cw">
                                      <p:cBhvr>
                                        <p:cTn id="7" dur="500" autoRev="1" fill="remove"/>
                                        <p:tgtEl>
                                          <p:spTgt spid="4"/>
                                        </p:tgtEl>
                                        <p:attrNameLst>
                                          <p:attrName>fillcolor</p:attrName>
                                        </p:attrNameLst>
                                      </p:cBhvr>
                                      <p:to>
                                        <a:schemeClr val="bg1"/>
                                      </p:to>
                                    </p:animClr>
                                    <p:set>
                                      <p:cBhvr>
                                        <p:cTn id="8" dur="500" autoRev="1" fill="remove"/>
                                        <p:tgtEl>
                                          <p:spTgt spid="4"/>
                                        </p:tgtEl>
                                        <p:attrNameLst>
                                          <p:attrName>fill.type</p:attrName>
                                        </p:attrNameLst>
                                      </p:cBhvr>
                                      <p:to>
                                        <p:strVal val="solid"/>
                                      </p:to>
                                    </p:set>
                                    <p:set>
                                      <p:cBhvr>
                                        <p:cTn id="9" dur="500" autoRev="1" fill="remove"/>
                                        <p:tgtEl>
                                          <p:spTgt spid="4"/>
                                        </p:tgtEl>
                                        <p:attrNameLst>
                                          <p:attrName>fill.on</p:attrName>
                                        </p:attrNameLst>
                                      </p:cBhvr>
                                      <p:to>
                                        <p:strVal val="true"/>
                                      </p:to>
                                    </p:set>
                                  </p:childTnLst>
                                </p:cTn>
                              </p:par>
                            </p:childTnLst>
                          </p:cTn>
                        </p:par>
                        <p:par>
                          <p:cTn id="10" fill="hold">
                            <p:stCondLst>
                              <p:cond delay="1000"/>
                            </p:stCondLst>
                            <p:childTnLst>
                              <p:par>
                                <p:cTn id="11" presetID="14" presetClass="entr" presetSubtype="10" fill="hold"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randombar(horizontal)">
                                      <p:cBhvr>
                                        <p:cTn id="13" dur="2000"/>
                                        <p:tgtEl>
                                          <p:spTgt spid="6"/>
                                        </p:tgtEl>
                                      </p:cBhvr>
                                    </p:animEffect>
                                  </p:childTnLst>
                                </p:cTn>
                              </p:par>
                            </p:childTnLst>
                          </p:cTn>
                        </p:par>
                        <p:par>
                          <p:cTn id="14" fill="hold">
                            <p:stCondLst>
                              <p:cond delay="3000"/>
                            </p:stCondLst>
                            <p:childTnLst>
                              <p:par>
                                <p:cTn id="15" presetID="22" presetClass="entr" presetSubtype="4" fill="hold" nodeType="after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down)">
                                      <p:cBhvr>
                                        <p:cTn id="17" dur="225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4"/>
          <p:cNvSpPr>
            <a:spLocks noGrp="1"/>
          </p:cNvSpPr>
          <p:nvPr>
            <p:ph type="title"/>
          </p:nvPr>
        </p:nvSpPr>
        <p:spPr>
          <a:xfrm>
            <a:off x="457200" y="304800"/>
            <a:ext cx="7543800" cy="1066800"/>
          </a:xfrm>
          <a:solidFill>
            <a:schemeClr val="bg1"/>
          </a:solidFill>
          <a:ln>
            <a:solidFill>
              <a:schemeClr val="accent1"/>
            </a:solidFill>
          </a:ln>
        </p:spPr>
        <p:style>
          <a:lnRef idx="3">
            <a:schemeClr val="lt1"/>
          </a:lnRef>
          <a:fillRef idx="1">
            <a:schemeClr val="accent1"/>
          </a:fillRef>
          <a:effectRef idx="1">
            <a:schemeClr val="accent1"/>
          </a:effectRef>
          <a:fontRef idx="minor">
            <a:schemeClr val="lt1"/>
          </a:fontRef>
        </p:style>
        <p:txBody>
          <a:bodyPr anchor="ctr">
            <a:normAutofit/>
          </a:bodyPr>
          <a:lstStyle/>
          <a:p>
            <a:pPr algn="r"/>
            <a:r>
              <a:rPr lang="fa-IR" sz="4800" dirty="0" smtClean="0">
                <a:solidFill>
                  <a:schemeClr val="accent5">
                    <a:lumMod val="75000"/>
                  </a:schemeClr>
                </a:solidFill>
                <a:cs typeface="B Titr" pitchFamily="2" charset="-78"/>
              </a:rPr>
              <a:t>    اسـتـفتــا</a:t>
            </a:r>
            <a:endParaRPr lang="fa-IR" sz="4800" dirty="0">
              <a:solidFill>
                <a:schemeClr val="accent5">
                  <a:lumMod val="75000"/>
                </a:schemeClr>
              </a:solidFill>
              <a:cs typeface="B Titr" pitchFamily="2" charset="-78"/>
            </a:endParaRPr>
          </a:p>
        </p:txBody>
      </p:sp>
      <p:sp>
        <p:nvSpPr>
          <p:cNvPr id="17" name="Content Placeholder 8"/>
          <p:cNvSpPr>
            <a:spLocks noGrp="1"/>
          </p:cNvSpPr>
          <p:nvPr>
            <p:ph sz="quarter" idx="4294967295"/>
          </p:nvPr>
        </p:nvSpPr>
        <p:spPr>
          <a:xfrm>
            <a:off x="685800" y="4495800"/>
            <a:ext cx="3657600" cy="2133600"/>
          </a:xfrm>
          <a:prstGeom prst="rect">
            <a:avLst/>
          </a:prstGeom>
        </p:spPr>
        <p:txBody>
          <a:bodyPr>
            <a:normAutofit/>
          </a:bodyPr>
          <a:lstStyle/>
          <a:p>
            <a:pPr marL="0" lvl="1" indent="-457200" algn="ctr">
              <a:buFont typeface="Courier New" pitchFamily="49" charset="0"/>
              <a:buChar char="o"/>
            </a:pPr>
            <a:r>
              <a:rPr lang="fa-IR" sz="2000" b="1" dirty="0">
                <a:solidFill>
                  <a:srgbClr val="C00000"/>
                </a:solidFill>
                <a:cs typeface="B Zar" pitchFamily="2" charset="-78"/>
              </a:rPr>
              <a:t>بايد در طول سال قضا نمايند، على الاحوط.</a:t>
            </a:r>
          </a:p>
        </p:txBody>
      </p:sp>
      <p:sp>
        <p:nvSpPr>
          <p:cNvPr id="18" name="Text Placeholder 7"/>
          <p:cNvSpPr txBox="1">
            <a:spLocks/>
          </p:cNvSpPr>
          <p:nvPr/>
        </p:nvSpPr>
        <p:spPr>
          <a:xfrm>
            <a:off x="4267200" y="1600200"/>
            <a:ext cx="3733800" cy="2057400"/>
          </a:xfrm>
          <a:prstGeom prst="roundRect">
            <a:avLst>
              <a:gd name="adj" fmla="val 16667"/>
            </a:avLst>
          </a:prstGeom>
          <a:solidFill>
            <a:schemeClr val="tx2">
              <a:lumMod val="40000"/>
              <a:lumOff val="60000"/>
            </a:schemeClr>
          </a:solidFill>
        </p:spPr>
        <p:txBody>
          <a:bodyPr/>
          <a:lst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algn="justLow"/>
            <a:r>
              <a:rPr lang="fa-IR" b="1" dirty="0">
                <a:solidFill>
                  <a:schemeClr val="accent1">
                    <a:lumMod val="50000"/>
                  </a:schemeClr>
                </a:solidFill>
                <a:cs typeface="B Zar" pitchFamily="2" charset="-78"/>
              </a:rPr>
              <a:t>كسانى كه نماز و روزه‏شان شكسته است و هميشه سر كارند، به‏جز تعطيلات، پس بايد روزه‏هاى قضا شده را چگونه و كِى بجا آورند؟</a:t>
            </a:r>
          </a:p>
        </p:txBody>
      </p:sp>
      <p:sp>
        <p:nvSpPr>
          <p:cNvPr id="19" name="Rectangle 18"/>
          <p:cNvSpPr/>
          <p:nvPr/>
        </p:nvSpPr>
        <p:spPr>
          <a:xfrm>
            <a:off x="8001000" y="5562600"/>
            <a:ext cx="685800" cy="838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20" name="Picture 19" descr="01.png"/>
          <p:cNvPicPr>
            <a:picLocks noChangeAspect="1"/>
          </p:cNvPicPr>
          <p:nvPr/>
        </p:nvPicPr>
        <p:blipFill rotWithShape="1">
          <a:blip r:embed="rId2" cstate="print"/>
          <a:srcRect t="2573" b="80492"/>
          <a:stretch/>
        </p:blipFill>
        <p:spPr>
          <a:xfrm rot="19405824">
            <a:off x="508000" y="692892"/>
            <a:ext cx="1890069" cy="1003300"/>
          </a:xfrm>
          <a:prstGeom prst="rect">
            <a:avLst/>
          </a:prstGeom>
        </p:spPr>
      </p:pic>
      <p:pic>
        <p:nvPicPr>
          <p:cNvPr id="21" name="Picture 20" descr="01.png"/>
          <p:cNvPicPr>
            <a:picLocks noChangeAspect="1"/>
          </p:cNvPicPr>
          <p:nvPr/>
        </p:nvPicPr>
        <p:blipFill rotWithShape="1">
          <a:blip r:embed="rId2" cstate="print"/>
          <a:srcRect t="2573" b="80492"/>
          <a:stretch/>
        </p:blipFill>
        <p:spPr>
          <a:xfrm rot="19405824">
            <a:off x="2108199" y="692892"/>
            <a:ext cx="1890069" cy="1003300"/>
          </a:xfrm>
          <a:prstGeom prst="rect">
            <a:avLst/>
          </a:prstGeom>
        </p:spPr>
      </p:pic>
    </p:spTree>
    <p:extLst>
      <p:ext uri="{BB962C8B-B14F-4D97-AF65-F5344CB8AC3E}">
        <p14:creationId xmlns:p14="http://schemas.microsoft.com/office/powerpoint/2010/main" xmlns="" val="930495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circle(in)">
                                      <p:cBhvr>
                                        <p:cTn id="7" dur="2000"/>
                                        <p:tgtEl>
                                          <p:spTgt spid="16"/>
                                        </p:tgtEl>
                                      </p:cBhvr>
                                    </p:animEffect>
                                  </p:childTnLst>
                                </p:cTn>
                              </p:par>
                            </p:childTnLst>
                          </p:cTn>
                        </p:par>
                        <p:par>
                          <p:cTn id="8" fill="hold">
                            <p:stCondLst>
                              <p:cond delay="2000"/>
                            </p:stCondLst>
                            <p:childTnLst>
                              <p:par>
                                <p:cTn id="9" presetID="6" presetClass="entr" presetSubtype="16" fill="hold" grpId="0" nodeType="afterEffect">
                                  <p:stCondLst>
                                    <p:cond delay="0"/>
                                  </p:stCondLst>
                                  <p:childTnLst>
                                    <p:set>
                                      <p:cBhvr>
                                        <p:cTn id="10" dur="1" fill="hold">
                                          <p:stCondLst>
                                            <p:cond delay="0"/>
                                          </p:stCondLst>
                                        </p:cTn>
                                        <p:tgtEl>
                                          <p:spTgt spid="18">
                                            <p:bg/>
                                          </p:spTgt>
                                        </p:tgtEl>
                                        <p:attrNameLst>
                                          <p:attrName>style.visibility</p:attrName>
                                        </p:attrNameLst>
                                      </p:cBhvr>
                                      <p:to>
                                        <p:strVal val="visible"/>
                                      </p:to>
                                    </p:set>
                                    <p:animEffect transition="in" filter="circle(in)">
                                      <p:cBhvr>
                                        <p:cTn id="11" dur="2000"/>
                                        <p:tgtEl>
                                          <p:spTgt spid="18">
                                            <p:bg/>
                                          </p:spTgt>
                                        </p:tgtEl>
                                      </p:cBhvr>
                                    </p:animEffect>
                                  </p:childTnLst>
                                </p:cTn>
                              </p:par>
                              <p:par>
                                <p:cTn id="12" presetID="10" presetClass="entr" presetSubtype="0" fill="hold" nodeType="withEffect">
                                  <p:stCondLst>
                                    <p:cond delay="0"/>
                                  </p:stCondLst>
                                  <p:childTnLst>
                                    <p:set>
                                      <p:cBhvr>
                                        <p:cTn id="13" dur="1" fill="hold">
                                          <p:stCondLst>
                                            <p:cond delay="0"/>
                                          </p:stCondLst>
                                        </p:cTn>
                                        <p:tgtEl>
                                          <p:spTgt spid="20"/>
                                        </p:tgtEl>
                                        <p:attrNameLst>
                                          <p:attrName>style.visibility</p:attrName>
                                        </p:attrNameLst>
                                      </p:cBhvr>
                                      <p:to>
                                        <p:strVal val="visible"/>
                                      </p:to>
                                    </p:set>
                                    <p:animEffect transition="in" filter="fade">
                                      <p:cBhvr>
                                        <p:cTn id="14" dur="2000"/>
                                        <p:tgtEl>
                                          <p:spTgt spid="20"/>
                                        </p:tgtEl>
                                      </p:cBhvr>
                                    </p:animEffect>
                                  </p:childTnLst>
                                </p:cTn>
                              </p:par>
                              <p:par>
                                <p:cTn id="15" presetID="10" presetClass="entr" presetSubtype="0" fill="hold" nodeType="with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fade">
                                      <p:cBhvr>
                                        <p:cTn id="17" dur="20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41" presetClass="entr" presetSubtype="0" fill="hold" grpId="0" nodeType="clickEffect">
                                  <p:stCondLst>
                                    <p:cond delay="0"/>
                                  </p:stCondLst>
                                  <p:iterate type="lt">
                                    <p:tmPct val="10000"/>
                                  </p:iterate>
                                  <p:childTnLst>
                                    <p:set>
                                      <p:cBhvr>
                                        <p:cTn id="21" dur="1" fill="hold">
                                          <p:stCondLst>
                                            <p:cond delay="0"/>
                                          </p:stCondLst>
                                        </p:cTn>
                                        <p:tgtEl>
                                          <p:spTgt spid="18">
                                            <p:txEl>
                                              <p:pRg st="0" end="0"/>
                                            </p:txEl>
                                          </p:spTgt>
                                        </p:tgtEl>
                                        <p:attrNameLst>
                                          <p:attrName>style.visibility</p:attrName>
                                        </p:attrNameLst>
                                      </p:cBhvr>
                                      <p:to>
                                        <p:strVal val="visible"/>
                                      </p:to>
                                    </p:set>
                                    <p:anim calcmode="lin" valueType="num">
                                      <p:cBhvr>
                                        <p:cTn id="22" dur="500" fill="hold"/>
                                        <p:tgtEl>
                                          <p:spTgt spid="18">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3" dur="500" fill="hold"/>
                                        <p:tgtEl>
                                          <p:spTgt spid="18">
                                            <p:txEl>
                                              <p:pRg st="0" end="0"/>
                                            </p:txEl>
                                          </p:spTgt>
                                        </p:tgtEl>
                                        <p:attrNameLst>
                                          <p:attrName>ppt_y</p:attrName>
                                        </p:attrNameLst>
                                      </p:cBhvr>
                                      <p:tavLst>
                                        <p:tav tm="0">
                                          <p:val>
                                            <p:strVal val="#ppt_y"/>
                                          </p:val>
                                        </p:tav>
                                        <p:tav tm="100000">
                                          <p:val>
                                            <p:strVal val="#ppt_y"/>
                                          </p:val>
                                        </p:tav>
                                      </p:tavLst>
                                    </p:anim>
                                    <p:anim calcmode="lin" valueType="num">
                                      <p:cBhvr>
                                        <p:cTn id="24" dur="500" fill="hold"/>
                                        <p:tgtEl>
                                          <p:spTgt spid="18">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5" dur="500" fill="hold"/>
                                        <p:tgtEl>
                                          <p:spTgt spid="18">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6" dur="500" tmFilter="0,0; .5, 1; 1, 1"/>
                                        <p:tgtEl>
                                          <p:spTgt spid="18">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0" presetClass="entr" presetSubtype="0" fill="hold" nodeType="clickEffect">
                                  <p:stCondLst>
                                    <p:cond delay="0"/>
                                  </p:stCondLst>
                                  <p:iterate type="lt">
                                    <p:tmPct val="10000"/>
                                  </p:iterate>
                                  <p:childTnLst>
                                    <p:set>
                                      <p:cBhvr>
                                        <p:cTn id="30" dur="1" fill="hold">
                                          <p:stCondLst>
                                            <p:cond delay="0"/>
                                          </p:stCondLst>
                                        </p:cTn>
                                        <p:tgtEl>
                                          <p:spTgt spid="17">
                                            <p:txEl>
                                              <p:pRg st="0" end="0"/>
                                            </p:txEl>
                                          </p:spTgt>
                                        </p:tgtEl>
                                        <p:attrNameLst>
                                          <p:attrName>style.visibility</p:attrName>
                                        </p:attrNameLst>
                                      </p:cBhvr>
                                      <p:to>
                                        <p:strVal val="visible"/>
                                      </p:to>
                                    </p:set>
                                    <p:animEffect transition="in" filter="fade">
                                      <p:cBhvr>
                                        <p:cTn id="31" dur="1000"/>
                                        <p:tgtEl>
                                          <p:spTgt spid="17">
                                            <p:txEl>
                                              <p:pRg st="0" end="0"/>
                                            </p:txEl>
                                          </p:spTgt>
                                        </p:tgtEl>
                                      </p:cBhvr>
                                    </p:animEffect>
                                    <p:anim calcmode="lin" valueType="num">
                                      <p:cBhvr>
                                        <p:cTn id="32" dur="1000" fill="hold"/>
                                        <p:tgtEl>
                                          <p:spTgt spid="17">
                                            <p:txEl>
                                              <p:pRg st="0" end="0"/>
                                            </p:txEl>
                                          </p:spTgt>
                                        </p:tgtEl>
                                        <p:attrNameLst>
                                          <p:attrName>ppt_x</p:attrName>
                                        </p:attrNameLst>
                                      </p:cBhvr>
                                      <p:tavLst>
                                        <p:tav tm="0">
                                          <p:val>
                                            <p:strVal val="#ppt_x-.1"/>
                                          </p:val>
                                        </p:tav>
                                        <p:tav tm="100000">
                                          <p:val>
                                            <p:strVal val="#ppt_x"/>
                                          </p:val>
                                        </p:tav>
                                      </p:tavLst>
                                    </p:anim>
                                    <p:anim calcmode="lin" valueType="num">
                                      <p:cBhvr>
                                        <p:cTn id="33" dur="1000" fill="hold"/>
                                        <p:tgtEl>
                                          <p:spTgt spid="1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8"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4"/>
          <p:cNvSpPr>
            <a:spLocks noGrp="1"/>
          </p:cNvSpPr>
          <p:nvPr>
            <p:ph type="title"/>
          </p:nvPr>
        </p:nvSpPr>
        <p:spPr>
          <a:xfrm>
            <a:off x="457200" y="304800"/>
            <a:ext cx="7543800" cy="1066800"/>
          </a:xfrm>
          <a:solidFill>
            <a:schemeClr val="bg1"/>
          </a:solidFill>
          <a:ln>
            <a:solidFill>
              <a:schemeClr val="accent1"/>
            </a:solidFill>
          </a:ln>
        </p:spPr>
        <p:style>
          <a:lnRef idx="3">
            <a:schemeClr val="lt1"/>
          </a:lnRef>
          <a:fillRef idx="1">
            <a:schemeClr val="accent1"/>
          </a:fillRef>
          <a:effectRef idx="1">
            <a:schemeClr val="accent1"/>
          </a:effectRef>
          <a:fontRef idx="minor">
            <a:schemeClr val="lt1"/>
          </a:fontRef>
        </p:style>
        <p:txBody>
          <a:bodyPr anchor="ctr">
            <a:normAutofit/>
          </a:bodyPr>
          <a:lstStyle/>
          <a:p>
            <a:pPr algn="r"/>
            <a:r>
              <a:rPr lang="fa-IR" sz="4800" dirty="0" smtClean="0">
                <a:solidFill>
                  <a:schemeClr val="accent2">
                    <a:lumMod val="50000"/>
                  </a:schemeClr>
                </a:solidFill>
                <a:cs typeface="B Titr" pitchFamily="2" charset="-78"/>
              </a:rPr>
              <a:t>    </a:t>
            </a:r>
            <a:r>
              <a:rPr lang="fa-IR" sz="4800" dirty="0" smtClean="0">
                <a:solidFill>
                  <a:schemeClr val="accent6">
                    <a:lumMod val="75000"/>
                  </a:schemeClr>
                </a:solidFill>
                <a:cs typeface="B Titr" pitchFamily="2" charset="-78"/>
              </a:rPr>
              <a:t>اسـتـفتــا</a:t>
            </a:r>
            <a:endParaRPr lang="fa-IR" sz="4800" dirty="0">
              <a:solidFill>
                <a:schemeClr val="accent6">
                  <a:lumMod val="75000"/>
                </a:schemeClr>
              </a:solidFill>
              <a:cs typeface="B Titr" pitchFamily="2" charset="-78"/>
            </a:endParaRPr>
          </a:p>
        </p:txBody>
      </p:sp>
      <p:sp>
        <p:nvSpPr>
          <p:cNvPr id="3" name="Content Placeholder 8"/>
          <p:cNvSpPr>
            <a:spLocks noGrp="1"/>
          </p:cNvSpPr>
          <p:nvPr>
            <p:ph sz="quarter" idx="4294967295"/>
          </p:nvPr>
        </p:nvSpPr>
        <p:spPr>
          <a:xfrm>
            <a:off x="685800" y="4495800"/>
            <a:ext cx="3657600" cy="2133600"/>
          </a:xfrm>
          <a:prstGeom prst="rect">
            <a:avLst/>
          </a:prstGeom>
        </p:spPr>
        <p:txBody>
          <a:bodyPr>
            <a:normAutofit/>
          </a:bodyPr>
          <a:lstStyle/>
          <a:p>
            <a:pPr marL="0" lvl="2" indent="-457200" algn="justLow"/>
            <a:r>
              <a:rPr lang="fa-IR" sz="2400" b="1" dirty="0">
                <a:solidFill>
                  <a:schemeClr val="accent1">
                    <a:lumMod val="50000"/>
                  </a:schemeClr>
                </a:solidFill>
                <a:cs typeface="B Zar" pitchFamily="2" charset="-78"/>
              </a:rPr>
              <a:t>وجوب قضا ساقط نيست.</a:t>
            </a:r>
            <a:endParaRPr lang="en-US" sz="2400" b="1" dirty="0">
              <a:solidFill>
                <a:schemeClr val="accent1">
                  <a:lumMod val="50000"/>
                </a:schemeClr>
              </a:solidFill>
              <a:cs typeface="B Zar" pitchFamily="2" charset="-78"/>
            </a:endParaRPr>
          </a:p>
        </p:txBody>
      </p:sp>
      <p:sp>
        <p:nvSpPr>
          <p:cNvPr id="4" name="Text Placeholder 7"/>
          <p:cNvSpPr txBox="1">
            <a:spLocks/>
          </p:cNvSpPr>
          <p:nvPr/>
        </p:nvSpPr>
        <p:spPr>
          <a:xfrm>
            <a:off x="4267200" y="1600200"/>
            <a:ext cx="3733800" cy="2438400"/>
          </a:xfrm>
          <a:prstGeom prst="roundRect">
            <a:avLst>
              <a:gd name="adj" fmla="val 16667"/>
            </a:avLst>
          </a:prstGeom>
          <a:solidFill>
            <a:schemeClr val="tx2">
              <a:lumMod val="40000"/>
              <a:lumOff val="60000"/>
            </a:schemeClr>
          </a:solidFill>
        </p:spPr>
        <p:txBody>
          <a:bodyPr/>
          <a:lst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lvl="1" indent="-457200" algn="just">
              <a:buFont typeface="Courier New" pitchFamily="49" charset="0"/>
              <a:buChar char="o"/>
            </a:pPr>
            <a:r>
              <a:rPr lang="fa-IR" sz="2400" b="1" dirty="0">
                <a:solidFill>
                  <a:srgbClr val="1E37A2"/>
                </a:solidFill>
                <a:cs typeface="B Zar" pitchFamily="2" charset="-78"/>
              </a:rPr>
              <a:t>زنى مدت‏هاست كه يا حامله است و يا بچه شير مى‏دهد و در ماه رمضان نمى‏تواند روزه بگيرد، تكليفش در مورد قضاى روزه چگونه است؟</a:t>
            </a:r>
          </a:p>
        </p:txBody>
      </p:sp>
      <p:sp>
        <p:nvSpPr>
          <p:cNvPr id="5" name="Rectangle 4"/>
          <p:cNvSpPr/>
          <p:nvPr/>
        </p:nvSpPr>
        <p:spPr>
          <a:xfrm>
            <a:off x="8001000" y="5562600"/>
            <a:ext cx="685800" cy="838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6" name="Picture 5" descr="01.png"/>
          <p:cNvPicPr>
            <a:picLocks noChangeAspect="1"/>
          </p:cNvPicPr>
          <p:nvPr/>
        </p:nvPicPr>
        <p:blipFill rotWithShape="1">
          <a:blip r:embed="rId2" cstate="print"/>
          <a:srcRect t="2573" b="80492"/>
          <a:stretch/>
        </p:blipFill>
        <p:spPr>
          <a:xfrm rot="19405824">
            <a:off x="508000" y="692892"/>
            <a:ext cx="1890069" cy="1003300"/>
          </a:xfrm>
          <a:prstGeom prst="rect">
            <a:avLst/>
          </a:prstGeom>
        </p:spPr>
      </p:pic>
      <p:pic>
        <p:nvPicPr>
          <p:cNvPr id="7" name="Picture 6" descr="01.png"/>
          <p:cNvPicPr>
            <a:picLocks noChangeAspect="1"/>
          </p:cNvPicPr>
          <p:nvPr/>
        </p:nvPicPr>
        <p:blipFill rotWithShape="1">
          <a:blip r:embed="rId2" cstate="print"/>
          <a:srcRect t="2573" b="80492"/>
          <a:stretch/>
        </p:blipFill>
        <p:spPr>
          <a:xfrm rot="19405824">
            <a:off x="2108199" y="692892"/>
            <a:ext cx="1890069" cy="1003300"/>
          </a:xfrm>
          <a:prstGeom prst="rect">
            <a:avLst/>
          </a:prstGeom>
        </p:spPr>
      </p:pic>
    </p:spTree>
    <p:extLst>
      <p:ext uri="{BB962C8B-B14F-4D97-AF65-F5344CB8AC3E}">
        <p14:creationId xmlns:p14="http://schemas.microsoft.com/office/powerpoint/2010/main" xmlns="" val="4060556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par>
                          <p:cTn id="8" fill="hold">
                            <p:stCondLst>
                              <p:cond delay="2000"/>
                            </p:stCondLst>
                            <p:childTnLst>
                              <p:par>
                                <p:cTn id="9" presetID="6" presetClass="entr" presetSubtype="16" fill="hold" grpId="0" nodeType="afterEffect">
                                  <p:stCondLst>
                                    <p:cond delay="0"/>
                                  </p:stCondLst>
                                  <p:childTnLst>
                                    <p:set>
                                      <p:cBhvr>
                                        <p:cTn id="10" dur="1" fill="hold">
                                          <p:stCondLst>
                                            <p:cond delay="0"/>
                                          </p:stCondLst>
                                        </p:cTn>
                                        <p:tgtEl>
                                          <p:spTgt spid="4">
                                            <p:bg/>
                                          </p:spTgt>
                                        </p:tgtEl>
                                        <p:attrNameLst>
                                          <p:attrName>style.visibility</p:attrName>
                                        </p:attrNameLst>
                                      </p:cBhvr>
                                      <p:to>
                                        <p:strVal val="visible"/>
                                      </p:to>
                                    </p:set>
                                    <p:animEffect transition="in" filter="circle(in)">
                                      <p:cBhvr>
                                        <p:cTn id="11" dur="2000"/>
                                        <p:tgtEl>
                                          <p:spTgt spid="4">
                                            <p:bg/>
                                          </p:spTgt>
                                        </p:tgtEl>
                                      </p:cBhvr>
                                    </p:animEffect>
                                  </p:childTnLst>
                                </p:cTn>
                              </p:par>
                              <p:par>
                                <p:cTn id="12" presetID="10" presetClass="entr" presetSubtype="0" fill="hold" nodeType="with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2000"/>
                                        <p:tgtEl>
                                          <p:spTgt spid="6"/>
                                        </p:tgtEl>
                                      </p:cBhvr>
                                    </p:animEffect>
                                  </p:childTnLst>
                                </p:cTn>
                              </p:par>
                              <p:par>
                                <p:cTn id="15" presetID="10" presetClass="entr" presetSubtype="0" fill="hold"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41" presetClass="entr" presetSubtype="0" fill="hold" grpId="0" nodeType="clickEffect">
                                  <p:stCondLst>
                                    <p:cond delay="0"/>
                                  </p:stCondLst>
                                  <p:iterate type="lt">
                                    <p:tmPct val="10000"/>
                                  </p:iterate>
                                  <p:childTnLst>
                                    <p:set>
                                      <p:cBhvr>
                                        <p:cTn id="21" dur="1" fill="hold">
                                          <p:stCondLst>
                                            <p:cond delay="0"/>
                                          </p:stCondLst>
                                        </p:cTn>
                                        <p:tgtEl>
                                          <p:spTgt spid="4">
                                            <p:txEl>
                                              <p:pRg st="0" end="0"/>
                                            </p:txEl>
                                          </p:spTgt>
                                        </p:tgtEl>
                                        <p:attrNameLst>
                                          <p:attrName>style.visibility</p:attrName>
                                        </p:attrNameLst>
                                      </p:cBhvr>
                                      <p:to>
                                        <p:strVal val="visible"/>
                                      </p:to>
                                    </p:set>
                                    <p:anim calcmode="lin" valueType="num">
                                      <p:cBhvr>
                                        <p:cTn id="22" dur="500" fill="hold"/>
                                        <p:tgtEl>
                                          <p:spTgt spid="4">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3" dur="500" fill="hold"/>
                                        <p:tgtEl>
                                          <p:spTgt spid="4">
                                            <p:txEl>
                                              <p:pRg st="0" end="0"/>
                                            </p:txEl>
                                          </p:spTgt>
                                        </p:tgtEl>
                                        <p:attrNameLst>
                                          <p:attrName>ppt_y</p:attrName>
                                        </p:attrNameLst>
                                      </p:cBhvr>
                                      <p:tavLst>
                                        <p:tav tm="0">
                                          <p:val>
                                            <p:strVal val="#ppt_y"/>
                                          </p:val>
                                        </p:tav>
                                        <p:tav tm="100000">
                                          <p:val>
                                            <p:strVal val="#ppt_y"/>
                                          </p:val>
                                        </p:tav>
                                      </p:tavLst>
                                    </p:anim>
                                    <p:anim calcmode="lin" valueType="num">
                                      <p:cBhvr>
                                        <p:cTn id="24" dur="500" fill="hold"/>
                                        <p:tgtEl>
                                          <p:spTgt spid="4">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5" dur="500" fill="hold"/>
                                        <p:tgtEl>
                                          <p:spTgt spid="4">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6" dur="500" tmFilter="0,0; .5, 1; 1, 1"/>
                                        <p:tgtEl>
                                          <p:spTgt spid="4">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0" presetClass="entr" presetSubtype="0" fill="hold" nodeType="clickEffect">
                                  <p:stCondLst>
                                    <p:cond delay="0"/>
                                  </p:stCondLst>
                                  <p:iterate type="lt">
                                    <p:tmPct val="10000"/>
                                  </p:iterate>
                                  <p:childTnLst>
                                    <p:set>
                                      <p:cBhvr>
                                        <p:cTn id="30" dur="1" fill="hold">
                                          <p:stCondLst>
                                            <p:cond delay="0"/>
                                          </p:stCondLst>
                                        </p:cTn>
                                        <p:tgtEl>
                                          <p:spTgt spid="3">
                                            <p:txEl>
                                              <p:pRg st="0" end="0"/>
                                            </p:txEl>
                                          </p:spTgt>
                                        </p:tgtEl>
                                        <p:attrNameLst>
                                          <p:attrName>style.visibility</p:attrName>
                                        </p:attrNameLst>
                                      </p:cBhvr>
                                      <p:to>
                                        <p:strVal val="visible"/>
                                      </p:to>
                                    </p:set>
                                    <p:animEffect transition="in" filter="fade">
                                      <p:cBhvr>
                                        <p:cTn id="31" dur="1000"/>
                                        <p:tgtEl>
                                          <p:spTgt spid="3">
                                            <p:txEl>
                                              <p:pRg st="0" end="0"/>
                                            </p:txEl>
                                          </p:spTgt>
                                        </p:tgtEl>
                                      </p:cBhvr>
                                    </p:animEffect>
                                    <p:anim calcmode="lin" valueType="num">
                                      <p:cBhvr>
                                        <p:cTn id="32" dur="1000" fill="hold"/>
                                        <p:tgtEl>
                                          <p:spTgt spid="3">
                                            <p:txEl>
                                              <p:pRg st="0" end="0"/>
                                            </p:txEl>
                                          </p:spTgt>
                                        </p:tgtEl>
                                        <p:attrNameLst>
                                          <p:attrName>ppt_x</p:attrName>
                                        </p:attrNameLst>
                                      </p:cBhvr>
                                      <p:tavLst>
                                        <p:tav tm="0">
                                          <p:val>
                                            <p:strVal val="#ppt_x-.1"/>
                                          </p:val>
                                        </p:tav>
                                        <p:tav tm="100000">
                                          <p:val>
                                            <p:strVal val="#ppt_x"/>
                                          </p:val>
                                        </p:tav>
                                      </p:tavLst>
                                    </p:anim>
                                    <p:anim calcmode="lin" valueType="num">
                                      <p:cBhvr>
                                        <p:cTn id="33"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324600" y="-1524000"/>
            <a:ext cx="2209800" cy="707886"/>
          </a:xfrm>
          <a:prstGeom prst="rect">
            <a:avLst/>
          </a:prstGeom>
          <a:noFill/>
        </p:spPr>
        <p:txBody>
          <a:bodyPr wrap="square" rtlCol="1">
            <a:spAutoFit/>
          </a:bodyPr>
          <a:lstStyle/>
          <a:p>
            <a:pPr lvl="0"/>
            <a:r>
              <a:rPr lang="fa-IR"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B Zar" pitchFamily="2" charset="-78"/>
              </a:rPr>
              <a:t>روزة قضا</a:t>
            </a:r>
            <a:endParaRPr lang="en-U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B Zar" pitchFamily="2" charset="-78"/>
            </a:endParaRPr>
          </a:p>
        </p:txBody>
      </p:sp>
      <p:graphicFrame>
        <p:nvGraphicFramePr>
          <p:cNvPr id="6" name="Diagram 5"/>
          <p:cNvGraphicFramePr/>
          <p:nvPr>
            <p:extLst>
              <p:ext uri="{D42A27DB-BD31-4B8C-83A1-F6EECF244321}">
                <p14:modId xmlns:p14="http://schemas.microsoft.com/office/powerpoint/2010/main" xmlns="" val="1679547693"/>
              </p:ext>
            </p:extLst>
          </p:nvPr>
        </p:nvGraphicFramePr>
        <p:xfrm>
          <a:off x="381000" y="914400"/>
          <a:ext cx="5486400" cy="320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Oval 7"/>
          <p:cNvSpPr/>
          <p:nvPr/>
        </p:nvSpPr>
        <p:spPr>
          <a:xfrm>
            <a:off x="8153400" y="5715000"/>
            <a:ext cx="533400" cy="533400"/>
          </a:xfrm>
          <a:prstGeom prst="ellipse">
            <a:avLst/>
          </a:prstGeom>
          <a:solidFill>
            <a:schemeClr val="accent1">
              <a:lumMod val="50000"/>
            </a:schemeClr>
          </a:solidFill>
          <a:ln>
            <a:solidFill>
              <a:schemeClr val="accent1">
                <a:lumMod val="75000"/>
              </a:schemeClr>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33400" y="1208544"/>
            <a:ext cx="3733800" cy="2677656"/>
          </a:xfrm>
          <a:prstGeom prst="rect">
            <a:avLst/>
          </a:prstGeom>
        </p:spPr>
        <p:txBody>
          <a:bodyPr wrap="square">
            <a:spAutoFit/>
          </a:bodyPr>
          <a:lstStyle/>
          <a:p>
            <a:pPr algn="justLow"/>
            <a:r>
              <a:rPr lang="fa-IR" sz="2800" b="1" dirty="0">
                <a:solidFill>
                  <a:schemeClr val="accent2">
                    <a:lumMod val="50000"/>
                  </a:schemeClr>
                </a:solidFill>
                <a:cs typeface="B Zar" pitchFamily="2" charset="-78"/>
              </a:rPr>
              <a:t>اگر کسی روزه را در وقت آن نگیرد، باید روز دیگری، به جای آن روزه بگیرد، پس روزه‌ای که بعد از وقت آن، بجا آورده می‌شود، «روزة قضا» نام دارد.</a:t>
            </a:r>
          </a:p>
        </p:txBody>
      </p:sp>
    </p:spTree>
    <p:extLst>
      <p:ext uri="{BB962C8B-B14F-4D97-AF65-F5344CB8AC3E}">
        <p14:creationId xmlns:p14="http://schemas.microsoft.com/office/powerpoint/2010/main" xmlns="" val="879574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grpId="0" nodeType="afterEffect">
                                  <p:stCondLst>
                                    <p:cond delay="0"/>
                                  </p:stCondLst>
                                  <p:childTnLst>
                                    <p:animMotion origin="layout" path="M 0.0875 0.17803 C 0.0158 0.24323 -0.05573 0.30982 -0.08142 0.44948 C -0.10712 0.58936 -0.07378 0.9163 -0.06667 1.01526 C -0.05955 1.11375 -0.04635 1.04 -0.03872 1.03976 " pathEditMode="relative" rAng="0" ptsTypes="aaaA">
                                      <p:cBhvr>
                                        <p:cTn id="6" dur="2000" fill="hold"/>
                                        <p:tgtEl>
                                          <p:spTgt spid="5"/>
                                        </p:tgtEl>
                                        <p:attrNameLst>
                                          <p:attrName>ppt_x</p:attrName>
                                          <p:attrName>ppt_y</p:attrName>
                                        </p:attrNameLst>
                                      </p:cBhvr>
                                      <p:rCtr x="-9740" y="46775"/>
                                    </p:animMotion>
                                  </p:childTnLst>
                                </p:cTn>
                              </p:par>
                            </p:childTnLst>
                          </p:cTn>
                        </p:par>
                        <p:par>
                          <p:cTn id="7" fill="hold">
                            <p:stCondLst>
                              <p:cond delay="2000"/>
                            </p:stCondLst>
                            <p:childTnLst>
                              <p:par>
                                <p:cTn id="8" presetID="27" presetClass="emph" presetSubtype="0" fill="remove" grpId="0" nodeType="afterEffect">
                                  <p:stCondLst>
                                    <p:cond delay="0"/>
                                  </p:stCondLst>
                                  <p:childTnLst>
                                    <p:animClr clrSpc="rgb" dir="cw">
                                      <p:cBhvr override="childStyle">
                                        <p:cTn id="9" dur="250" autoRev="1" fill="remove"/>
                                        <p:tgtEl>
                                          <p:spTgt spid="8"/>
                                        </p:tgtEl>
                                        <p:attrNameLst>
                                          <p:attrName>style.color</p:attrName>
                                        </p:attrNameLst>
                                      </p:cBhvr>
                                      <p:to>
                                        <a:schemeClr val="bg1"/>
                                      </p:to>
                                    </p:animClr>
                                    <p:animClr clrSpc="rgb" dir="cw">
                                      <p:cBhvr>
                                        <p:cTn id="10" dur="250" autoRev="1" fill="remove"/>
                                        <p:tgtEl>
                                          <p:spTgt spid="8"/>
                                        </p:tgtEl>
                                        <p:attrNameLst>
                                          <p:attrName>fillcolor</p:attrName>
                                        </p:attrNameLst>
                                      </p:cBhvr>
                                      <p:to>
                                        <a:schemeClr val="bg1"/>
                                      </p:to>
                                    </p:animClr>
                                    <p:set>
                                      <p:cBhvr>
                                        <p:cTn id="11" dur="250" autoRev="1" fill="remove"/>
                                        <p:tgtEl>
                                          <p:spTgt spid="8"/>
                                        </p:tgtEl>
                                        <p:attrNameLst>
                                          <p:attrName>fill.type</p:attrName>
                                        </p:attrNameLst>
                                      </p:cBhvr>
                                      <p:to>
                                        <p:strVal val="solid"/>
                                      </p:to>
                                    </p:set>
                                    <p:set>
                                      <p:cBhvr>
                                        <p:cTn id="12" dur="250" autoRev="1" fill="remove"/>
                                        <p:tgtEl>
                                          <p:spTgt spid="8"/>
                                        </p:tgtEl>
                                        <p:attrNameLst>
                                          <p:attrName>fill.on</p:attrName>
                                        </p:attrNameLst>
                                      </p:cBhvr>
                                      <p:to>
                                        <p:strVal val="true"/>
                                      </p:to>
                                    </p:se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graphicEl>
                                              <a:dgm id="{A675300B-3F16-4C51-9760-DA6D4F6E0667}"/>
                                            </p:graphicEl>
                                          </p:spTgt>
                                        </p:tgtEl>
                                        <p:attrNameLst>
                                          <p:attrName>style.visibility</p:attrName>
                                        </p:attrNameLst>
                                      </p:cBhvr>
                                      <p:to>
                                        <p:strVal val="visible"/>
                                      </p:to>
                                    </p:set>
                                    <p:animEffect transition="in" filter="barn(inVertical)">
                                      <p:cBhvr>
                                        <p:cTn id="17" dur="500"/>
                                        <p:tgtEl>
                                          <p:spTgt spid="6">
                                            <p:graphicEl>
                                              <a:dgm id="{A675300B-3F16-4C51-9760-DA6D4F6E0667}"/>
                                            </p:graphicEl>
                                          </p:spTgt>
                                        </p:tgtEl>
                                      </p:cBhvr>
                                    </p:animEffect>
                                  </p:childTnLst>
                                </p:cTn>
                              </p:par>
                              <p:par>
                                <p:cTn id="18" presetID="16" presetClass="entr" presetSubtype="21" fill="hold" grpId="0" nodeType="withEffect">
                                  <p:stCondLst>
                                    <p:cond delay="0"/>
                                  </p:stCondLst>
                                  <p:childTnLst>
                                    <p:set>
                                      <p:cBhvr>
                                        <p:cTn id="19" dur="1" fill="hold">
                                          <p:stCondLst>
                                            <p:cond delay="0"/>
                                          </p:stCondLst>
                                        </p:cTn>
                                        <p:tgtEl>
                                          <p:spTgt spid="6">
                                            <p:graphicEl>
                                              <a:dgm id="{A9887CBD-A1C6-4332-8EF9-EFC7E33C60CE}"/>
                                            </p:graphicEl>
                                          </p:spTgt>
                                        </p:tgtEl>
                                        <p:attrNameLst>
                                          <p:attrName>style.visibility</p:attrName>
                                        </p:attrNameLst>
                                      </p:cBhvr>
                                      <p:to>
                                        <p:strVal val="visible"/>
                                      </p:to>
                                    </p:set>
                                    <p:animEffect transition="in" filter="barn(inVertical)">
                                      <p:cBhvr>
                                        <p:cTn id="20" dur="500"/>
                                        <p:tgtEl>
                                          <p:spTgt spid="6">
                                            <p:graphicEl>
                                              <a:dgm id="{A9887CBD-A1C6-4332-8EF9-EFC7E33C60CE}"/>
                                            </p:graphicEl>
                                          </p:spTgt>
                                        </p:tgtEl>
                                      </p:cBhvr>
                                    </p:animEffect>
                                  </p:childTnLst>
                                </p:cTn>
                              </p:par>
                            </p:childTnLst>
                          </p:cTn>
                        </p:par>
                        <p:par>
                          <p:cTn id="21" fill="hold">
                            <p:stCondLst>
                              <p:cond delay="500"/>
                            </p:stCondLst>
                            <p:childTnLst>
                              <p:par>
                                <p:cTn id="22" presetID="27" presetClass="emph" presetSubtype="0" fill="remove" grpId="1" nodeType="afterEffect">
                                  <p:stCondLst>
                                    <p:cond delay="500"/>
                                  </p:stCondLst>
                                  <p:childTnLst>
                                    <p:animClr clrSpc="rgb" dir="cw">
                                      <p:cBhvr override="childStyle">
                                        <p:cTn id="23" dur="500" autoRev="1" fill="remove"/>
                                        <p:tgtEl>
                                          <p:spTgt spid="6">
                                            <p:graphicEl>
                                              <a:dgm id="{A675300B-3F16-4C51-9760-DA6D4F6E0667}"/>
                                            </p:graphicEl>
                                          </p:spTgt>
                                        </p:tgtEl>
                                        <p:attrNameLst>
                                          <p:attrName>style.color</p:attrName>
                                        </p:attrNameLst>
                                      </p:cBhvr>
                                      <p:to>
                                        <a:schemeClr val="bg1"/>
                                      </p:to>
                                    </p:animClr>
                                    <p:animClr clrSpc="rgb" dir="cw">
                                      <p:cBhvr>
                                        <p:cTn id="24" dur="500" autoRev="1" fill="remove"/>
                                        <p:tgtEl>
                                          <p:spTgt spid="6">
                                            <p:graphicEl>
                                              <a:dgm id="{A675300B-3F16-4C51-9760-DA6D4F6E0667}"/>
                                            </p:graphicEl>
                                          </p:spTgt>
                                        </p:tgtEl>
                                        <p:attrNameLst>
                                          <p:attrName>fillcolor</p:attrName>
                                        </p:attrNameLst>
                                      </p:cBhvr>
                                      <p:to>
                                        <a:schemeClr val="bg1"/>
                                      </p:to>
                                    </p:animClr>
                                    <p:set>
                                      <p:cBhvr>
                                        <p:cTn id="25" dur="500" autoRev="1" fill="remove"/>
                                        <p:tgtEl>
                                          <p:spTgt spid="6">
                                            <p:graphicEl>
                                              <a:dgm id="{A675300B-3F16-4C51-9760-DA6D4F6E0667}"/>
                                            </p:graphicEl>
                                          </p:spTgt>
                                        </p:tgtEl>
                                        <p:attrNameLst>
                                          <p:attrName>fill.type</p:attrName>
                                        </p:attrNameLst>
                                      </p:cBhvr>
                                      <p:to>
                                        <p:strVal val="solid"/>
                                      </p:to>
                                    </p:set>
                                    <p:set>
                                      <p:cBhvr>
                                        <p:cTn id="26" dur="500" autoRev="1" fill="remove"/>
                                        <p:tgtEl>
                                          <p:spTgt spid="6">
                                            <p:graphicEl>
                                              <a:dgm id="{A675300B-3F16-4C51-9760-DA6D4F6E0667}"/>
                                            </p:graphicEl>
                                          </p:spTgt>
                                        </p:tgtEl>
                                        <p:attrNameLst>
                                          <p:attrName>fill.on</p:attrName>
                                        </p:attrNameLst>
                                      </p:cBhvr>
                                      <p:to>
                                        <p:strVal val="true"/>
                                      </p:to>
                                    </p:set>
                                  </p:childTnLst>
                                </p:cTn>
                              </p:par>
                            </p:childTnLst>
                          </p:cTn>
                        </p:par>
                        <p:par>
                          <p:cTn id="27" fill="hold">
                            <p:stCondLst>
                              <p:cond delay="2000"/>
                            </p:stCondLst>
                            <p:childTnLst>
                              <p:par>
                                <p:cTn id="28" presetID="42" presetClass="entr" presetSubtype="0" fill="hold" grpId="0" nodeType="after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fade">
                                      <p:cBhvr>
                                        <p:cTn id="30" dur="3000"/>
                                        <p:tgtEl>
                                          <p:spTgt spid="9"/>
                                        </p:tgtEl>
                                      </p:cBhvr>
                                    </p:animEffect>
                                    <p:anim calcmode="lin" valueType="num">
                                      <p:cBhvr>
                                        <p:cTn id="31" dur="3000" fill="hold"/>
                                        <p:tgtEl>
                                          <p:spTgt spid="9"/>
                                        </p:tgtEl>
                                        <p:attrNameLst>
                                          <p:attrName>ppt_x</p:attrName>
                                        </p:attrNameLst>
                                      </p:cBhvr>
                                      <p:tavLst>
                                        <p:tav tm="0">
                                          <p:val>
                                            <p:strVal val="#ppt_x"/>
                                          </p:val>
                                        </p:tav>
                                        <p:tav tm="100000">
                                          <p:val>
                                            <p:strVal val="#ppt_x"/>
                                          </p:val>
                                        </p:tav>
                                      </p:tavLst>
                                    </p:anim>
                                    <p:anim calcmode="lin" valueType="num">
                                      <p:cBhvr>
                                        <p:cTn id="32" dur="3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Graphic spid="6" grpId="0">
        <p:bldSub>
          <a:bldDgm/>
        </p:bldSub>
      </p:bldGraphic>
      <p:bldGraphic spid="6" grpId="1">
        <p:bldSub>
          <a:bldDgm/>
        </p:bldSub>
      </p:bldGraphic>
      <p:bldP spid="8" grpId="0" animBg="1"/>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01000" y="5562600"/>
            <a:ext cx="685800" cy="838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fa-IR" sz="1400" dirty="0"/>
          </a:p>
        </p:txBody>
      </p:sp>
      <p:sp>
        <p:nvSpPr>
          <p:cNvPr id="3" name="Rectangle 2"/>
          <p:cNvSpPr/>
          <p:nvPr/>
        </p:nvSpPr>
        <p:spPr>
          <a:xfrm>
            <a:off x="405581" y="334108"/>
            <a:ext cx="6400800" cy="685800"/>
          </a:xfrm>
          <a:prstGeom prst="rect">
            <a:avLst/>
          </a:prstGeom>
          <a:ln/>
        </p:spPr>
        <p:style>
          <a:lnRef idx="1">
            <a:schemeClr val="accent1"/>
          </a:lnRef>
          <a:fillRef idx="3">
            <a:schemeClr val="accent1"/>
          </a:fillRef>
          <a:effectRef idx="2">
            <a:schemeClr val="accent1"/>
          </a:effectRef>
          <a:fontRef idx="minor">
            <a:schemeClr val="lt1"/>
          </a:fontRef>
        </p:style>
        <p:txBody>
          <a:bodyPr rtlCol="0" anchor="ctr"/>
          <a:lstStyle/>
          <a:p>
            <a:pPr lvl="0"/>
            <a:r>
              <a:rPr lang="fa-IR" sz="4000" b="1" spc="50" dirty="0">
                <a:ln w="11430"/>
                <a:solidFill>
                  <a:schemeClr val="accent4"/>
                </a:solidFill>
                <a:effectLst>
                  <a:outerShdw blurRad="76200" dist="50800" dir="5400000" algn="tl" rotWithShape="0">
                    <a:srgbClr val="000000">
                      <a:alpha val="65000"/>
                    </a:srgbClr>
                  </a:outerShdw>
                </a:effectLst>
                <a:cs typeface="B Zar" pitchFamily="2" charset="-78"/>
              </a:rPr>
              <a:t>کفارة روزه</a:t>
            </a:r>
            <a:endParaRPr lang="en-US" sz="4000" b="1" spc="50" dirty="0">
              <a:ln w="11430"/>
              <a:solidFill>
                <a:schemeClr val="accent4"/>
              </a:solidFill>
              <a:effectLst>
                <a:outerShdw blurRad="76200" dist="50800" dir="5400000" algn="tl" rotWithShape="0">
                  <a:srgbClr val="000000">
                    <a:alpha val="65000"/>
                  </a:srgbClr>
                </a:outerShdw>
              </a:effectLst>
              <a:cs typeface="B Zar" pitchFamily="2" charset="-78"/>
            </a:endParaRPr>
          </a:p>
        </p:txBody>
      </p:sp>
      <p:sp>
        <p:nvSpPr>
          <p:cNvPr id="4" name="Oval 3"/>
          <p:cNvSpPr/>
          <p:nvPr/>
        </p:nvSpPr>
        <p:spPr>
          <a:xfrm>
            <a:off x="6934200" y="152400"/>
            <a:ext cx="990600" cy="990600"/>
          </a:xfrm>
          <a:prstGeom prst="ellipse">
            <a:avLst/>
          </a:prstGeom>
          <a:solidFill>
            <a:schemeClr val="accent1">
              <a:lumMod val="75000"/>
            </a:schemeClr>
          </a:solidFill>
          <a:ln>
            <a:solidFill>
              <a:schemeClr val="accent1"/>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38200" y="1371600"/>
            <a:ext cx="5968181" cy="1524000"/>
          </a:xfrm>
          <a:prstGeom prst="rect">
            <a:avLst/>
          </a:prstGeom>
          <a:noFill/>
          <a:ln>
            <a:solidFill>
              <a:schemeClr val="accent1">
                <a:lumMod val="50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solidFill>
                <a:schemeClr val="accent1">
                  <a:lumMod val="50000"/>
                </a:schemeClr>
              </a:solidFill>
            </a:endParaRPr>
          </a:p>
        </p:txBody>
      </p:sp>
      <p:sp>
        <p:nvSpPr>
          <p:cNvPr id="6" name="Rectangle 5"/>
          <p:cNvSpPr/>
          <p:nvPr/>
        </p:nvSpPr>
        <p:spPr>
          <a:xfrm>
            <a:off x="6934200" y="1371600"/>
            <a:ext cx="1066800" cy="1524000"/>
          </a:xfrm>
          <a:prstGeom prst="rect">
            <a:avLst/>
          </a:prstGeom>
          <a:solidFill>
            <a:schemeClr val="accent1">
              <a:lumMod val="40000"/>
              <a:lumOff val="60000"/>
            </a:schemeClr>
          </a:solidFill>
          <a:ln>
            <a:solidFill>
              <a:schemeClr val="accent1">
                <a:lumMod val="50000"/>
              </a:schemeClr>
            </a:solidFill>
          </a:ln>
          <a:scene3d>
            <a:camera prst="orthographicFront"/>
            <a:lightRig rig="threePt" dir="t"/>
          </a:scene3d>
          <a:sp3d>
            <a:bevelT w="152400" h="50800" prst="softRound"/>
          </a:sp3d>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solidFill>
                <a:srgbClr val="002060"/>
              </a:solidFill>
            </a:endParaRPr>
          </a:p>
        </p:txBody>
      </p:sp>
      <p:sp>
        <p:nvSpPr>
          <p:cNvPr id="7" name="Rectangle 6"/>
          <p:cNvSpPr/>
          <p:nvPr/>
        </p:nvSpPr>
        <p:spPr>
          <a:xfrm>
            <a:off x="838200" y="3200400"/>
            <a:ext cx="5968181" cy="3200400"/>
          </a:xfrm>
          <a:prstGeom prst="rect">
            <a:avLst/>
          </a:prstGeom>
          <a:noFill/>
          <a:ln>
            <a:solidFill>
              <a:schemeClr val="accent1">
                <a:lumMod val="50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solidFill>
                <a:schemeClr val="accent1">
                  <a:lumMod val="50000"/>
                </a:schemeClr>
              </a:solidFill>
            </a:endParaRPr>
          </a:p>
        </p:txBody>
      </p:sp>
      <p:sp>
        <p:nvSpPr>
          <p:cNvPr id="8" name="Rectangle 7"/>
          <p:cNvSpPr/>
          <p:nvPr/>
        </p:nvSpPr>
        <p:spPr>
          <a:xfrm>
            <a:off x="6934200" y="3200400"/>
            <a:ext cx="1066800" cy="3200400"/>
          </a:xfrm>
          <a:prstGeom prst="rect">
            <a:avLst/>
          </a:prstGeom>
          <a:solidFill>
            <a:schemeClr val="accent1">
              <a:lumMod val="40000"/>
              <a:lumOff val="60000"/>
            </a:schemeClr>
          </a:solidFill>
          <a:ln>
            <a:solidFill>
              <a:schemeClr val="accent1">
                <a:lumMod val="50000"/>
              </a:schemeClr>
            </a:solidFill>
          </a:ln>
          <a:scene3d>
            <a:camera prst="orthographicFront"/>
            <a:lightRig rig="threePt" dir="t"/>
          </a:scene3d>
          <a:sp3d>
            <a:bevelT w="152400" h="50800" prst="softRound"/>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solidFill>
                <a:srgbClr val="002060"/>
              </a:solidFill>
            </a:endParaRPr>
          </a:p>
        </p:txBody>
      </p:sp>
      <p:sp>
        <p:nvSpPr>
          <p:cNvPr id="25" name="Rectangle 24"/>
          <p:cNvSpPr/>
          <p:nvPr/>
        </p:nvSpPr>
        <p:spPr>
          <a:xfrm>
            <a:off x="1143000" y="1759803"/>
            <a:ext cx="5638800" cy="830997"/>
          </a:xfrm>
          <a:prstGeom prst="rect">
            <a:avLst/>
          </a:prstGeom>
        </p:spPr>
        <p:txBody>
          <a:bodyPr wrap="square">
            <a:spAutoFit/>
          </a:bodyPr>
          <a:lstStyle/>
          <a:p>
            <a:pPr algn="ctr"/>
            <a:r>
              <a:rPr lang="fa-IR" sz="2400" b="1" dirty="0">
                <a:solidFill>
                  <a:srgbClr val="553803"/>
                </a:solidFill>
                <a:cs typeface="B Zar" pitchFamily="2" charset="-78"/>
              </a:rPr>
              <a:t>1. اگر عمداً روزة ماه رمضان را نگیرد، یا عمداً آن را باطل کند، قضا و کفاره واجب می‌شود.</a:t>
            </a:r>
          </a:p>
        </p:txBody>
      </p:sp>
      <p:sp>
        <p:nvSpPr>
          <p:cNvPr id="26" name="Rectangle 25"/>
          <p:cNvSpPr/>
          <p:nvPr/>
        </p:nvSpPr>
        <p:spPr>
          <a:xfrm>
            <a:off x="914400" y="3353812"/>
            <a:ext cx="5791200" cy="3046988"/>
          </a:xfrm>
          <a:prstGeom prst="rect">
            <a:avLst/>
          </a:prstGeom>
        </p:spPr>
        <p:txBody>
          <a:bodyPr wrap="square">
            <a:spAutoFit/>
          </a:bodyPr>
          <a:lstStyle/>
          <a:p>
            <a:pPr algn="justLow"/>
            <a:r>
              <a:rPr lang="fa-IR" sz="2400" b="1" dirty="0">
                <a:solidFill>
                  <a:srgbClr val="553803"/>
                </a:solidFill>
                <a:cs typeface="B Zar" pitchFamily="2" charset="-78"/>
              </a:rPr>
              <a:t>2. کفّاره، همان جریمه‌ای است که برای باطل کردن روزه معین شده است و عبارت است از:</a:t>
            </a:r>
          </a:p>
          <a:p>
            <a:pPr algn="justLow"/>
            <a:r>
              <a:rPr lang="fa-IR" sz="2400" b="1" dirty="0">
                <a:solidFill>
                  <a:srgbClr val="553803"/>
                </a:solidFill>
                <a:cs typeface="B Zar" pitchFamily="2" charset="-78"/>
              </a:rPr>
              <a:t>آزاد کردن یک برده؛</a:t>
            </a:r>
          </a:p>
          <a:p>
            <a:pPr algn="justLow"/>
            <a:r>
              <a:rPr lang="fa-IR" sz="2400" b="1" dirty="0">
                <a:solidFill>
                  <a:srgbClr val="553803"/>
                </a:solidFill>
                <a:cs typeface="B Zar" pitchFamily="2" charset="-78"/>
              </a:rPr>
              <a:t>دو ماه روزه گرفتن که سی و یک روز آن باید پی در پی باشد؛</a:t>
            </a:r>
          </a:p>
          <a:p>
            <a:pPr algn="justLow"/>
            <a:r>
              <a:rPr lang="fa-IR" sz="2400" b="1" dirty="0">
                <a:solidFill>
                  <a:srgbClr val="553803"/>
                </a:solidFill>
                <a:cs typeface="B Zar" pitchFamily="2" charset="-78"/>
              </a:rPr>
              <a:t>طعام دادن به شصت فقیر به مقداری که یک وعده غذا بخورند و سیر شوند، یا دادن یک مدّ طعام به هر یک از آنها.</a:t>
            </a:r>
          </a:p>
        </p:txBody>
      </p:sp>
    </p:spTree>
    <p:extLst>
      <p:ext uri="{BB962C8B-B14F-4D97-AF65-F5344CB8AC3E}">
        <p14:creationId xmlns:p14="http://schemas.microsoft.com/office/powerpoint/2010/main" xmlns="" val="1417451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2000" fill="hold"/>
                                        <p:tgtEl>
                                          <p:spTgt spid="3"/>
                                        </p:tgtEl>
                                        <p:attrNameLst>
                                          <p:attrName>ppt_x</p:attrName>
                                        </p:attrNameLst>
                                      </p:cBhvr>
                                      <p:tavLst>
                                        <p:tav tm="0">
                                          <p:val>
                                            <p:strVal val="1+#ppt_w/2"/>
                                          </p:val>
                                        </p:tav>
                                        <p:tav tm="100000">
                                          <p:val>
                                            <p:strVal val="#ppt_x"/>
                                          </p:val>
                                        </p:tav>
                                      </p:tavLst>
                                    </p:anim>
                                    <p:anim calcmode="lin" valueType="num">
                                      <p:cBhvr additive="base">
                                        <p:cTn id="8" dur="2000" fill="hold"/>
                                        <p:tgtEl>
                                          <p:spTgt spid="3"/>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27" presetClass="emph" presetSubtype="0" fill="remove" grpId="0" nodeType="afterEffect">
                                  <p:stCondLst>
                                    <p:cond delay="0"/>
                                  </p:stCondLst>
                                  <p:childTnLst>
                                    <p:animClr clrSpc="rgb" dir="cw">
                                      <p:cBhvr override="childStyle">
                                        <p:cTn id="11" dur="250" autoRev="1" fill="remove"/>
                                        <p:tgtEl>
                                          <p:spTgt spid="4"/>
                                        </p:tgtEl>
                                        <p:attrNameLst>
                                          <p:attrName>style.color</p:attrName>
                                        </p:attrNameLst>
                                      </p:cBhvr>
                                      <p:to>
                                        <a:schemeClr val="bg1"/>
                                      </p:to>
                                    </p:animClr>
                                    <p:animClr clrSpc="rgb" dir="cw">
                                      <p:cBhvr>
                                        <p:cTn id="12" dur="250" autoRev="1" fill="remove"/>
                                        <p:tgtEl>
                                          <p:spTgt spid="4"/>
                                        </p:tgtEl>
                                        <p:attrNameLst>
                                          <p:attrName>fillcolor</p:attrName>
                                        </p:attrNameLst>
                                      </p:cBhvr>
                                      <p:to>
                                        <a:schemeClr val="bg1"/>
                                      </p:to>
                                    </p:animClr>
                                    <p:set>
                                      <p:cBhvr>
                                        <p:cTn id="13" dur="250" autoRev="1" fill="remove"/>
                                        <p:tgtEl>
                                          <p:spTgt spid="4"/>
                                        </p:tgtEl>
                                        <p:attrNameLst>
                                          <p:attrName>fill.type</p:attrName>
                                        </p:attrNameLst>
                                      </p:cBhvr>
                                      <p:to>
                                        <p:strVal val="solid"/>
                                      </p:to>
                                    </p:set>
                                    <p:set>
                                      <p:cBhvr>
                                        <p:cTn id="14" dur="250" autoRev="1" fill="remove"/>
                                        <p:tgtEl>
                                          <p:spTgt spid="4"/>
                                        </p:tgtEl>
                                        <p:attrNameLst>
                                          <p:attrName>fill.on</p:attrName>
                                        </p:attrNameLst>
                                      </p:cBhvr>
                                      <p:to>
                                        <p:strVal val="true"/>
                                      </p:to>
                                    </p:set>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3000" fill="hold"/>
                                        <p:tgtEl>
                                          <p:spTgt spid="6"/>
                                        </p:tgtEl>
                                        <p:attrNameLst>
                                          <p:attrName>ppt_w</p:attrName>
                                        </p:attrNameLst>
                                      </p:cBhvr>
                                      <p:tavLst>
                                        <p:tav tm="0">
                                          <p:val>
                                            <p:fltVal val="0"/>
                                          </p:val>
                                        </p:tav>
                                        <p:tav tm="100000">
                                          <p:val>
                                            <p:strVal val="#ppt_w"/>
                                          </p:val>
                                        </p:tav>
                                      </p:tavLst>
                                    </p:anim>
                                    <p:anim calcmode="lin" valueType="num">
                                      <p:cBhvr>
                                        <p:cTn id="20" dur="3000" fill="hold"/>
                                        <p:tgtEl>
                                          <p:spTgt spid="6"/>
                                        </p:tgtEl>
                                        <p:attrNameLst>
                                          <p:attrName>ppt_h</p:attrName>
                                        </p:attrNameLst>
                                      </p:cBhvr>
                                      <p:tavLst>
                                        <p:tav tm="0">
                                          <p:val>
                                            <p:fltVal val="0"/>
                                          </p:val>
                                        </p:tav>
                                        <p:tav tm="100000">
                                          <p:val>
                                            <p:strVal val="#ppt_h"/>
                                          </p:val>
                                        </p:tav>
                                      </p:tavLst>
                                    </p:anim>
                                    <p:anim calcmode="lin" valueType="num">
                                      <p:cBhvr>
                                        <p:cTn id="21" dur="3000" fill="hold"/>
                                        <p:tgtEl>
                                          <p:spTgt spid="6"/>
                                        </p:tgtEl>
                                        <p:attrNameLst>
                                          <p:attrName>style.rotation</p:attrName>
                                        </p:attrNameLst>
                                      </p:cBhvr>
                                      <p:tavLst>
                                        <p:tav tm="0">
                                          <p:val>
                                            <p:fltVal val="90"/>
                                          </p:val>
                                        </p:tav>
                                        <p:tav tm="100000">
                                          <p:val>
                                            <p:fltVal val="0"/>
                                          </p:val>
                                        </p:tav>
                                      </p:tavLst>
                                    </p:anim>
                                    <p:animEffect transition="in" filter="fade">
                                      <p:cBhvr>
                                        <p:cTn id="22" dur="3000"/>
                                        <p:tgtEl>
                                          <p:spTgt spid="6"/>
                                        </p:tgtEl>
                                      </p:cBhvr>
                                    </p:animEffect>
                                  </p:childTnLst>
                                </p:cTn>
                              </p:par>
                              <p:par>
                                <p:cTn id="23" presetID="31" presetClass="entr" presetSubtype="0"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p:cTn id="25" dur="3000" fill="hold"/>
                                        <p:tgtEl>
                                          <p:spTgt spid="5"/>
                                        </p:tgtEl>
                                        <p:attrNameLst>
                                          <p:attrName>ppt_w</p:attrName>
                                        </p:attrNameLst>
                                      </p:cBhvr>
                                      <p:tavLst>
                                        <p:tav tm="0">
                                          <p:val>
                                            <p:fltVal val="0"/>
                                          </p:val>
                                        </p:tav>
                                        <p:tav tm="100000">
                                          <p:val>
                                            <p:strVal val="#ppt_w"/>
                                          </p:val>
                                        </p:tav>
                                      </p:tavLst>
                                    </p:anim>
                                    <p:anim calcmode="lin" valueType="num">
                                      <p:cBhvr>
                                        <p:cTn id="26" dur="3000" fill="hold"/>
                                        <p:tgtEl>
                                          <p:spTgt spid="5"/>
                                        </p:tgtEl>
                                        <p:attrNameLst>
                                          <p:attrName>ppt_h</p:attrName>
                                        </p:attrNameLst>
                                      </p:cBhvr>
                                      <p:tavLst>
                                        <p:tav tm="0">
                                          <p:val>
                                            <p:fltVal val="0"/>
                                          </p:val>
                                        </p:tav>
                                        <p:tav tm="100000">
                                          <p:val>
                                            <p:strVal val="#ppt_h"/>
                                          </p:val>
                                        </p:tav>
                                      </p:tavLst>
                                    </p:anim>
                                    <p:anim calcmode="lin" valueType="num">
                                      <p:cBhvr>
                                        <p:cTn id="27" dur="3000" fill="hold"/>
                                        <p:tgtEl>
                                          <p:spTgt spid="5"/>
                                        </p:tgtEl>
                                        <p:attrNameLst>
                                          <p:attrName>style.rotation</p:attrName>
                                        </p:attrNameLst>
                                      </p:cBhvr>
                                      <p:tavLst>
                                        <p:tav tm="0">
                                          <p:val>
                                            <p:fltVal val="90"/>
                                          </p:val>
                                        </p:tav>
                                        <p:tav tm="100000">
                                          <p:val>
                                            <p:fltVal val="0"/>
                                          </p:val>
                                        </p:tav>
                                      </p:tavLst>
                                    </p:anim>
                                    <p:animEffect transition="in" filter="fade">
                                      <p:cBhvr>
                                        <p:cTn id="28" dur="3000"/>
                                        <p:tgtEl>
                                          <p:spTgt spid="5"/>
                                        </p:tgtEl>
                                      </p:cBhvr>
                                    </p:animEffect>
                                  </p:childTnLst>
                                </p:cTn>
                              </p:par>
                              <p:par>
                                <p:cTn id="29" presetID="31" presetClass="entr" presetSubtype="0" fill="hold" grpId="0" nodeType="with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p:cTn id="31" dur="3000" fill="hold"/>
                                        <p:tgtEl>
                                          <p:spTgt spid="8"/>
                                        </p:tgtEl>
                                        <p:attrNameLst>
                                          <p:attrName>ppt_w</p:attrName>
                                        </p:attrNameLst>
                                      </p:cBhvr>
                                      <p:tavLst>
                                        <p:tav tm="0">
                                          <p:val>
                                            <p:fltVal val="0"/>
                                          </p:val>
                                        </p:tav>
                                        <p:tav tm="100000">
                                          <p:val>
                                            <p:strVal val="#ppt_w"/>
                                          </p:val>
                                        </p:tav>
                                      </p:tavLst>
                                    </p:anim>
                                    <p:anim calcmode="lin" valueType="num">
                                      <p:cBhvr>
                                        <p:cTn id="32" dur="3000" fill="hold"/>
                                        <p:tgtEl>
                                          <p:spTgt spid="8"/>
                                        </p:tgtEl>
                                        <p:attrNameLst>
                                          <p:attrName>ppt_h</p:attrName>
                                        </p:attrNameLst>
                                      </p:cBhvr>
                                      <p:tavLst>
                                        <p:tav tm="0">
                                          <p:val>
                                            <p:fltVal val="0"/>
                                          </p:val>
                                        </p:tav>
                                        <p:tav tm="100000">
                                          <p:val>
                                            <p:strVal val="#ppt_h"/>
                                          </p:val>
                                        </p:tav>
                                      </p:tavLst>
                                    </p:anim>
                                    <p:anim calcmode="lin" valueType="num">
                                      <p:cBhvr>
                                        <p:cTn id="33" dur="3000" fill="hold"/>
                                        <p:tgtEl>
                                          <p:spTgt spid="8"/>
                                        </p:tgtEl>
                                        <p:attrNameLst>
                                          <p:attrName>style.rotation</p:attrName>
                                        </p:attrNameLst>
                                      </p:cBhvr>
                                      <p:tavLst>
                                        <p:tav tm="0">
                                          <p:val>
                                            <p:fltVal val="90"/>
                                          </p:val>
                                        </p:tav>
                                        <p:tav tm="100000">
                                          <p:val>
                                            <p:fltVal val="0"/>
                                          </p:val>
                                        </p:tav>
                                      </p:tavLst>
                                    </p:anim>
                                    <p:animEffect transition="in" filter="fade">
                                      <p:cBhvr>
                                        <p:cTn id="34" dur="3000"/>
                                        <p:tgtEl>
                                          <p:spTgt spid="8"/>
                                        </p:tgtEl>
                                      </p:cBhvr>
                                    </p:animEffect>
                                  </p:childTnLst>
                                </p:cTn>
                              </p:par>
                              <p:par>
                                <p:cTn id="35" presetID="31" presetClass="entr" presetSubtype="0" fill="hold" grpId="0" nodeType="with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p:cTn id="37" dur="3000" fill="hold"/>
                                        <p:tgtEl>
                                          <p:spTgt spid="7"/>
                                        </p:tgtEl>
                                        <p:attrNameLst>
                                          <p:attrName>ppt_w</p:attrName>
                                        </p:attrNameLst>
                                      </p:cBhvr>
                                      <p:tavLst>
                                        <p:tav tm="0">
                                          <p:val>
                                            <p:fltVal val="0"/>
                                          </p:val>
                                        </p:tav>
                                        <p:tav tm="100000">
                                          <p:val>
                                            <p:strVal val="#ppt_w"/>
                                          </p:val>
                                        </p:tav>
                                      </p:tavLst>
                                    </p:anim>
                                    <p:anim calcmode="lin" valueType="num">
                                      <p:cBhvr>
                                        <p:cTn id="38" dur="3000" fill="hold"/>
                                        <p:tgtEl>
                                          <p:spTgt spid="7"/>
                                        </p:tgtEl>
                                        <p:attrNameLst>
                                          <p:attrName>ppt_h</p:attrName>
                                        </p:attrNameLst>
                                      </p:cBhvr>
                                      <p:tavLst>
                                        <p:tav tm="0">
                                          <p:val>
                                            <p:fltVal val="0"/>
                                          </p:val>
                                        </p:tav>
                                        <p:tav tm="100000">
                                          <p:val>
                                            <p:strVal val="#ppt_h"/>
                                          </p:val>
                                        </p:tav>
                                      </p:tavLst>
                                    </p:anim>
                                    <p:anim calcmode="lin" valueType="num">
                                      <p:cBhvr>
                                        <p:cTn id="39" dur="3000" fill="hold"/>
                                        <p:tgtEl>
                                          <p:spTgt spid="7"/>
                                        </p:tgtEl>
                                        <p:attrNameLst>
                                          <p:attrName>style.rotation</p:attrName>
                                        </p:attrNameLst>
                                      </p:cBhvr>
                                      <p:tavLst>
                                        <p:tav tm="0">
                                          <p:val>
                                            <p:fltVal val="90"/>
                                          </p:val>
                                        </p:tav>
                                        <p:tav tm="100000">
                                          <p:val>
                                            <p:fltVal val="0"/>
                                          </p:val>
                                        </p:tav>
                                      </p:tavLst>
                                    </p:anim>
                                    <p:animEffect transition="in" filter="fade">
                                      <p:cBhvr>
                                        <p:cTn id="40" dur="3000"/>
                                        <p:tgtEl>
                                          <p:spTgt spid="7"/>
                                        </p:tgtEl>
                                      </p:cBhvr>
                                    </p:animEffect>
                                  </p:childTnLst>
                                </p:cTn>
                              </p:par>
                              <p:par>
                                <p:cTn id="41" presetID="31" presetClass="entr" presetSubtype="0" fill="hold" grpId="0" nodeType="withEffect">
                                  <p:stCondLst>
                                    <p:cond delay="0"/>
                                  </p:stCondLst>
                                  <p:childTnLst>
                                    <p:set>
                                      <p:cBhvr>
                                        <p:cTn id="42" dur="1" fill="hold">
                                          <p:stCondLst>
                                            <p:cond delay="0"/>
                                          </p:stCondLst>
                                        </p:cTn>
                                        <p:tgtEl>
                                          <p:spTgt spid="25"/>
                                        </p:tgtEl>
                                        <p:attrNameLst>
                                          <p:attrName>style.visibility</p:attrName>
                                        </p:attrNameLst>
                                      </p:cBhvr>
                                      <p:to>
                                        <p:strVal val="visible"/>
                                      </p:to>
                                    </p:set>
                                    <p:anim calcmode="lin" valueType="num">
                                      <p:cBhvr>
                                        <p:cTn id="43" dur="3000" fill="hold"/>
                                        <p:tgtEl>
                                          <p:spTgt spid="25"/>
                                        </p:tgtEl>
                                        <p:attrNameLst>
                                          <p:attrName>ppt_w</p:attrName>
                                        </p:attrNameLst>
                                      </p:cBhvr>
                                      <p:tavLst>
                                        <p:tav tm="0">
                                          <p:val>
                                            <p:fltVal val="0"/>
                                          </p:val>
                                        </p:tav>
                                        <p:tav tm="100000">
                                          <p:val>
                                            <p:strVal val="#ppt_w"/>
                                          </p:val>
                                        </p:tav>
                                      </p:tavLst>
                                    </p:anim>
                                    <p:anim calcmode="lin" valueType="num">
                                      <p:cBhvr>
                                        <p:cTn id="44" dur="3000" fill="hold"/>
                                        <p:tgtEl>
                                          <p:spTgt spid="25"/>
                                        </p:tgtEl>
                                        <p:attrNameLst>
                                          <p:attrName>ppt_h</p:attrName>
                                        </p:attrNameLst>
                                      </p:cBhvr>
                                      <p:tavLst>
                                        <p:tav tm="0">
                                          <p:val>
                                            <p:fltVal val="0"/>
                                          </p:val>
                                        </p:tav>
                                        <p:tav tm="100000">
                                          <p:val>
                                            <p:strVal val="#ppt_h"/>
                                          </p:val>
                                        </p:tav>
                                      </p:tavLst>
                                    </p:anim>
                                    <p:anim calcmode="lin" valueType="num">
                                      <p:cBhvr>
                                        <p:cTn id="45" dur="3000" fill="hold"/>
                                        <p:tgtEl>
                                          <p:spTgt spid="25"/>
                                        </p:tgtEl>
                                        <p:attrNameLst>
                                          <p:attrName>style.rotation</p:attrName>
                                        </p:attrNameLst>
                                      </p:cBhvr>
                                      <p:tavLst>
                                        <p:tav tm="0">
                                          <p:val>
                                            <p:fltVal val="90"/>
                                          </p:val>
                                        </p:tav>
                                        <p:tav tm="100000">
                                          <p:val>
                                            <p:fltVal val="0"/>
                                          </p:val>
                                        </p:tav>
                                      </p:tavLst>
                                    </p:anim>
                                    <p:animEffect transition="in" filter="fade">
                                      <p:cBhvr>
                                        <p:cTn id="46" dur="3000"/>
                                        <p:tgtEl>
                                          <p:spTgt spid="25"/>
                                        </p:tgtEl>
                                      </p:cBhvr>
                                    </p:animEffect>
                                  </p:childTnLst>
                                </p:cTn>
                              </p:par>
                              <p:par>
                                <p:cTn id="47" presetID="31" presetClass="entr" presetSubtype="0" fill="hold" grpId="0" nodeType="with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p:cTn id="49" dur="3000" fill="hold"/>
                                        <p:tgtEl>
                                          <p:spTgt spid="26"/>
                                        </p:tgtEl>
                                        <p:attrNameLst>
                                          <p:attrName>ppt_w</p:attrName>
                                        </p:attrNameLst>
                                      </p:cBhvr>
                                      <p:tavLst>
                                        <p:tav tm="0">
                                          <p:val>
                                            <p:fltVal val="0"/>
                                          </p:val>
                                        </p:tav>
                                        <p:tav tm="100000">
                                          <p:val>
                                            <p:strVal val="#ppt_w"/>
                                          </p:val>
                                        </p:tav>
                                      </p:tavLst>
                                    </p:anim>
                                    <p:anim calcmode="lin" valueType="num">
                                      <p:cBhvr>
                                        <p:cTn id="50" dur="3000" fill="hold"/>
                                        <p:tgtEl>
                                          <p:spTgt spid="26"/>
                                        </p:tgtEl>
                                        <p:attrNameLst>
                                          <p:attrName>ppt_h</p:attrName>
                                        </p:attrNameLst>
                                      </p:cBhvr>
                                      <p:tavLst>
                                        <p:tav tm="0">
                                          <p:val>
                                            <p:fltVal val="0"/>
                                          </p:val>
                                        </p:tav>
                                        <p:tav tm="100000">
                                          <p:val>
                                            <p:strVal val="#ppt_h"/>
                                          </p:val>
                                        </p:tav>
                                      </p:tavLst>
                                    </p:anim>
                                    <p:anim calcmode="lin" valueType="num">
                                      <p:cBhvr>
                                        <p:cTn id="51" dur="3000" fill="hold"/>
                                        <p:tgtEl>
                                          <p:spTgt spid="26"/>
                                        </p:tgtEl>
                                        <p:attrNameLst>
                                          <p:attrName>style.rotation</p:attrName>
                                        </p:attrNameLst>
                                      </p:cBhvr>
                                      <p:tavLst>
                                        <p:tav tm="0">
                                          <p:val>
                                            <p:fltVal val="90"/>
                                          </p:val>
                                        </p:tav>
                                        <p:tav tm="100000">
                                          <p:val>
                                            <p:fltVal val="0"/>
                                          </p:val>
                                        </p:tav>
                                      </p:tavLst>
                                    </p:anim>
                                    <p:animEffect transition="in" filter="fade">
                                      <p:cBhvr>
                                        <p:cTn id="52" dur="3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25" grpId="0"/>
      <p:bldP spid="2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01000" y="5638800"/>
            <a:ext cx="685800" cy="838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fa-IR" sz="1400" dirty="0"/>
          </a:p>
        </p:txBody>
      </p:sp>
      <p:sp>
        <p:nvSpPr>
          <p:cNvPr id="3" name="Rectangle 2"/>
          <p:cNvSpPr/>
          <p:nvPr/>
        </p:nvSpPr>
        <p:spPr>
          <a:xfrm>
            <a:off x="405581" y="334108"/>
            <a:ext cx="6400800" cy="685800"/>
          </a:xfrm>
          <a:prstGeom prst="rect">
            <a:avLst/>
          </a:prstGeom>
          <a:ln/>
        </p:spPr>
        <p:style>
          <a:lnRef idx="1">
            <a:schemeClr val="accent1"/>
          </a:lnRef>
          <a:fillRef idx="3">
            <a:schemeClr val="accent1"/>
          </a:fillRef>
          <a:effectRef idx="2">
            <a:schemeClr val="accent1"/>
          </a:effectRef>
          <a:fontRef idx="minor">
            <a:schemeClr val="lt1"/>
          </a:fontRef>
        </p:style>
        <p:txBody>
          <a:bodyPr rtlCol="0" anchor="ctr"/>
          <a:lstStyle/>
          <a:p>
            <a:pPr lvl="0"/>
            <a:r>
              <a:rPr lang="fa-IR" sz="4000" b="1" spc="50" dirty="0">
                <a:ln w="11430"/>
                <a:solidFill>
                  <a:srgbClr val="00B0F0"/>
                </a:solidFill>
                <a:effectLst>
                  <a:outerShdw blurRad="76200" dist="50800" dir="5400000" algn="tl" rotWithShape="0">
                    <a:srgbClr val="000000">
                      <a:alpha val="65000"/>
                    </a:srgbClr>
                  </a:outerShdw>
                </a:effectLst>
                <a:cs typeface="B Zar" pitchFamily="2" charset="-78"/>
              </a:rPr>
              <a:t>کفارة روزه</a:t>
            </a:r>
            <a:endParaRPr lang="en-US" sz="4000" b="1" spc="50" dirty="0">
              <a:ln w="11430"/>
              <a:solidFill>
                <a:srgbClr val="00B0F0"/>
              </a:solidFill>
              <a:effectLst>
                <a:outerShdw blurRad="76200" dist="50800" dir="5400000" algn="tl" rotWithShape="0">
                  <a:srgbClr val="000000">
                    <a:alpha val="65000"/>
                  </a:srgbClr>
                </a:outerShdw>
              </a:effectLst>
              <a:cs typeface="B Zar" pitchFamily="2" charset="-78"/>
            </a:endParaRPr>
          </a:p>
        </p:txBody>
      </p:sp>
      <p:sp>
        <p:nvSpPr>
          <p:cNvPr id="4" name="Oval 3"/>
          <p:cNvSpPr/>
          <p:nvPr/>
        </p:nvSpPr>
        <p:spPr>
          <a:xfrm>
            <a:off x="6934200" y="152400"/>
            <a:ext cx="990600" cy="990600"/>
          </a:xfrm>
          <a:prstGeom prst="ellipse">
            <a:avLst/>
          </a:prstGeom>
          <a:solidFill>
            <a:schemeClr val="accent1">
              <a:lumMod val="75000"/>
            </a:schemeClr>
          </a:solidFill>
          <a:ln>
            <a:solidFill>
              <a:schemeClr val="accent1"/>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838200" y="1524000"/>
            <a:ext cx="5968181" cy="2753856"/>
          </a:xfrm>
          <a:prstGeom prst="rect">
            <a:avLst/>
          </a:prstGeom>
          <a:noFill/>
          <a:ln>
            <a:solidFill>
              <a:schemeClr val="accent1">
                <a:lumMod val="50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solidFill>
                <a:schemeClr val="accent1">
                  <a:lumMod val="50000"/>
                </a:schemeClr>
              </a:solidFill>
            </a:endParaRPr>
          </a:p>
        </p:txBody>
      </p:sp>
      <p:sp>
        <p:nvSpPr>
          <p:cNvPr id="8" name="Rectangle 7"/>
          <p:cNvSpPr/>
          <p:nvPr/>
        </p:nvSpPr>
        <p:spPr>
          <a:xfrm>
            <a:off x="6934200" y="1524000"/>
            <a:ext cx="1066800" cy="2753856"/>
          </a:xfrm>
          <a:prstGeom prst="rect">
            <a:avLst/>
          </a:prstGeom>
          <a:solidFill>
            <a:schemeClr val="accent1">
              <a:lumMod val="40000"/>
              <a:lumOff val="60000"/>
            </a:schemeClr>
          </a:solidFill>
          <a:ln>
            <a:solidFill>
              <a:schemeClr val="accent1">
                <a:lumMod val="50000"/>
              </a:schemeClr>
            </a:solidFill>
          </a:ln>
          <a:scene3d>
            <a:camera prst="orthographicFront"/>
            <a:lightRig rig="threePt" dir="t"/>
          </a:scene3d>
          <a:sp3d>
            <a:bevelT w="152400" h="50800" prst="softRound"/>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solidFill>
                <a:srgbClr val="002060"/>
              </a:solidFill>
            </a:endParaRPr>
          </a:p>
        </p:txBody>
      </p:sp>
      <p:sp>
        <p:nvSpPr>
          <p:cNvPr id="13" name="Rectangle 12"/>
          <p:cNvSpPr/>
          <p:nvPr/>
        </p:nvSpPr>
        <p:spPr>
          <a:xfrm>
            <a:off x="990600" y="1730276"/>
            <a:ext cx="5715000" cy="2308324"/>
          </a:xfrm>
          <a:prstGeom prst="rect">
            <a:avLst/>
          </a:prstGeom>
        </p:spPr>
        <p:txBody>
          <a:bodyPr wrap="square">
            <a:spAutoFit/>
          </a:bodyPr>
          <a:lstStyle/>
          <a:p>
            <a:pPr algn="justLow"/>
            <a:r>
              <a:rPr lang="fa-IR" sz="2400" b="1" dirty="0">
                <a:solidFill>
                  <a:srgbClr val="1E37A2"/>
                </a:solidFill>
                <a:cs typeface="B Zar" pitchFamily="2" charset="-78"/>
              </a:rPr>
              <a:t>3. کسی که کفّاره بر او واجب شود، باید یکی از این سه را انجام دهد و چون امروزه برده به معنای فقهی آن یافت نمی‌شود، مورد دوّم یا سوّم را انجام می‌دهد. اگر هیچ یک از اینها برایش مقدور نیست، هر مقدار که می‌تواند باید به فقیر طعام بدهد و اگر اصلاً نتواند طعام بدهد، باید استغفار کند.</a:t>
            </a:r>
          </a:p>
        </p:txBody>
      </p:sp>
      <p:sp>
        <p:nvSpPr>
          <p:cNvPr id="14" name="Rectangle 13"/>
          <p:cNvSpPr/>
          <p:nvPr/>
        </p:nvSpPr>
        <p:spPr>
          <a:xfrm>
            <a:off x="838200" y="4561344"/>
            <a:ext cx="5968181" cy="1725156"/>
          </a:xfrm>
          <a:prstGeom prst="rect">
            <a:avLst/>
          </a:prstGeom>
          <a:noFill/>
          <a:ln>
            <a:solidFill>
              <a:schemeClr val="accent1">
                <a:lumMod val="50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solidFill>
                <a:schemeClr val="accent1">
                  <a:lumMod val="50000"/>
                </a:schemeClr>
              </a:solidFill>
            </a:endParaRPr>
          </a:p>
        </p:txBody>
      </p:sp>
      <p:sp>
        <p:nvSpPr>
          <p:cNvPr id="15" name="Rectangle 14"/>
          <p:cNvSpPr/>
          <p:nvPr/>
        </p:nvSpPr>
        <p:spPr>
          <a:xfrm>
            <a:off x="6934200" y="4561344"/>
            <a:ext cx="1066800" cy="1725156"/>
          </a:xfrm>
          <a:prstGeom prst="rect">
            <a:avLst/>
          </a:prstGeom>
          <a:solidFill>
            <a:schemeClr val="accent1">
              <a:lumMod val="40000"/>
              <a:lumOff val="60000"/>
            </a:schemeClr>
          </a:solidFill>
          <a:ln>
            <a:solidFill>
              <a:schemeClr val="accent1">
                <a:lumMod val="50000"/>
              </a:schemeClr>
            </a:solidFill>
          </a:ln>
          <a:scene3d>
            <a:camera prst="orthographicFront"/>
            <a:lightRig rig="threePt" dir="t"/>
          </a:scene3d>
          <a:sp3d>
            <a:bevelT w="152400" h="50800" prst="softRound"/>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solidFill>
                <a:srgbClr val="002060"/>
              </a:solidFill>
            </a:endParaRPr>
          </a:p>
        </p:txBody>
      </p:sp>
      <p:sp>
        <p:nvSpPr>
          <p:cNvPr id="17" name="Rectangle 16"/>
          <p:cNvSpPr/>
          <p:nvPr/>
        </p:nvSpPr>
        <p:spPr>
          <a:xfrm>
            <a:off x="914400" y="4895671"/>
            <a:ext cx="5791200" cy="1200329"/>
          </a:xfrm>
          <a:prstGeom prst="rect">
            <a:avLst/>
          </a:prstGeom>
        </p:spPr>
        <p:txBody>
          <a:bodyPr wrap="square">
            <a:spAutoFit/>
          </a:bodyPr>
          <a:lstStyle/>
          <a:p>
            <a:pPr algn="justLow"/>
            <a:r>
              <a:rPr lang="fa-IR" sz="2400" b="1" dirty="0">
                <a:solidFill>
                  <a:srgbClr val="1E37A2"/>
                </a:solidFill>
                <a:cs typeface="B Zar" pitchFamily="2" charset="-78"/>
              </a:rPr>
              <a:t>4. کسی که می‌خواهد دو ماه کفارة روزه ماه رمضان را بگیرد، ابتدا سی و یک روز آن را پی در پی بگیرد و اگر بقیة آن پی در پی نباشد اشکال ندارد.</a:t>
            </a:r>
          </a:p>
        </p:txBody>
      </p:sp>
    </p:spTree>
    <p:extLst>
      <p:ext uri="{BB962C8B-B14F-4D97-AF65-F5344CB8AC3E}">
        <p14:creationId xmlns:p14="http://schemas.microsoft.com/office/powerpoint/2010/main" xmlns="" val="1417451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3000"/>
                                        <p:tgtEl>
                                          <p:spTgt spid="3"/>
                                        </p:tgtEl>
                                      </p:cBhvr>
                                    </p:animEffect>
                                    <p:anim calcmode="lin" valueType="num">
                                      <p:cBhvr>
                                        <p:cTn id="8" dur="3000" fill="hold"/>
                                        <p:tgtEl>
                                          <p:spTgt spid="3"/>
                                        </p:tgtEl>
                                        <p:attrNameLst>
                                          <p:attrName>ppt_x</p:attrName>
                                        </p:attrNameLst>
                                      </p:cBhvr>
                                      <p:tavLst>
                                        <p:tav tm="0">
                                          <p:val>
                                            <p:strVal val="#ppt_x"/>
                                          </p:val>
                                        </p:tav>
                                        <p:tav tm="100000">
                                          <p:val>
                                            <p:strVal val="#ppt_x"/>
                                          </p:val>
                                        </p:tav>
                                      </p:tavLst>
                                    </p:anim>
                                    <p:anim calcmode="lin" valueType="num">
                                      <p:cBhvr>
                                        <p:cTn id="9" dur="30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3000"/>
                            </p:stCondLst>
                            <p:childTnLst>
                              <p:par>
                                <p:cTn id="11" presetID="27" presetClass="emph" presetSubtype="0" fill="remove" grpId="0" nodeType="afterEffect">
                                  <p:stCondLst>
                                    <p:cond delay="0"/>
                                  </p:stCondLst>
                                  <p:childTnLst>
                                    <p:animClr clrSpc="rgb" dir="cw">
                                      <p:cBhvr override="childStyle">
                                        <p:cTn id="12" dur="250" autoRev="1" fill="remove"/>
                                        <p:tgtEl>
                                          <p:spTgt spid="4"/>
                                        </p:tgtEl>
                                        <p:attrNameLst>
                                          <p:attrName>style.color</p:attrName>
                                        </p:attrNameLst>
                                      </p:cBhvr>
                                      <p:to>
                                        <a:schemeClr val="bg1"/>
                                      </p:to>
                                    </p:animClr>
                                    <p:animClr clrSpc="rgb" dir="cw">
                                      <p:cBhvr>
                                        <p:cTn id="13" dur="250" autoRev="1" fill="remove"/>
                                        <p:tgtEl>
                                          <p:spTgt spid="4"/>
                                        </p:tgtEl>
                                        <p:attrNameLst>
                                          <p:attrName>fillcolor</p:attrName>
                                        </p:attrNameLst>
                                      </p:cBhvr>
                                      <p:to>
                                        <a:schemeClr val="bg1"/>
                                      </p:to>
                                    </p:animClr>
                                    <p:set>
                                      <p:cBhvr>
                                        <p:cTn id="14" dur="250" autoRev="1" fill="remove"/>
                                        <p:tgtEl>
                                          <p:spTgt spid="4"/>
                                        </p:tgtEl>
                                        <p:attrNameLst>
                                          <p:attrName>fill.type</p:attrName>
                                        </p:attrNameLst>
                                      </p:cBhvr>
                                      <p:to>
                                        <p:strVal val="solid"/>
                                      </p:to>
                                    </p:set>
                                    <p:set>
                                      <p:cBhvr>
                                        <p:cTn id="15" dur="250" autoRev="1" fill="remove"/>
                                        <p:tgtEl>
                                          <p:spTgt spid="4"/>
                                        </p:tgtEl>
                                        <p:attrNameLst>
                                          <p:attrName>fill.on</p:attrName>
                                        </p:attrNameLst>
                                      </p:cBhvr>
                                      <p:to>
                                        <p:strVal val="true"/>
                                      </p:to>
                                    </p:se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wipe(up)">
                                      <p:cBhvr>
                                        <p:cTn id="20" dur="3000"/>
                                        <p:tgtEl>
                                          <p:spTgt spid="8"/>
                                        </p:tgtEl>
                                      </p:cBhvr>
                                    </p:animEffect>
                                  </p:childTnLst>
                                </p:cTn>
                              </p:par>
                              <p:par>
                                <p:cTn id="21" presetID="22" presetClass="entr" presetSubtype="1"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wipe(up)">
                                      <p:cBhvr>
                                        <p:cTn id="23" dur="3000"/>
                                        <p:tgtEl>
                                          <p:spTgt spid="7"/>
                                        </p:tgtEl>
                                      </p:cBhvr>
                                    </p:animEffect>
                                  </p:childTnLst>
                                </p:cTn>
                              </p:par>
                              <p:par>
                                <p:cTn id="24" presetID="22" presetClass="entr" presetSubtype="1"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wipe(up)">
                                      <p:cBhvr>
                                        <p:cTn id="26" dur="3000"/>
                                        <p:tgtEl>
                                          <p:spTgt spid="13"/>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wipe(up)">
                                      <p:cBhvr>
                                        <p:cTn id="31" dur="3000"/>
                                        <p:tgtEl>
                                          <p:spTgt spid="15"/>
                                        </p:tgtEl>
                                      </p:cBhvr>
                                    </p:animEffect>
                                  </p:childTnLst>
                                </p:cTn>
                              </p:par>
                              <p:par>
                                <p:cTn id="32" presetID="22" presetClass="entr" presetSubtype="1" fill="hold" grpId="0" nodeType="with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wipe(up)">
                                      <p:cBhvr>
                                        <p:cTn id="34" dur="3000"/>
                                        <p:tgtEl>
                                          <p:spTgt spid="14"/>
                                        </p:tgtEl>
                                      </p:cBhvr>
                                    </p:animEffect>
                                  </p:childTnLst>
                                </p:cTn>
                              </p:par>
                              <p:par>
                                <p:cTn id="35" presetID="22" presetClass="entr" presetSubtype="1" fill="hold" grpId="0" nodeType="with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wipe(up)">
                                      <p:cBhvr>
                                        <p:cTn id="37" dur="3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7" grpId="0" animBg="1"/>
      <p:bldP spid="8" grpId="0" animBg="1"/>
      <p:bldP spid="13" grpId="0"/>
      <p:bldP spid="14" grpId="0" animBg="1"/>
      <p:bldP spid="15" grpId="0" animBg="1"/>
      <p:bldP spid="1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xmlns="" val="1524342174"/>
              </p:ext>
            </p:extLst>
          </p:nvPr>
        </p:nvGraphicFramePr>
        <p:xfrm>
          <a:off x="228600" y="-609600"/>
          <a:ext cx="7924800" cy="75849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Oval 3"/>
          <p:cNvSpPr/>
          <p:nvPr/>
        </p:nvSpPr>
        <p:spPr>
          <a:xfrm>
            <a:off x="8153400" y="5715000"/>
            <a:ext cx="533400" cy="533400"/>
          </a:xfrm>
          <a:prstGeom prst="ellipse">
            <a:avLst/>
          </a:prstGeom>
          <a:solidFill>
            <a:schemeClr val="accent1">
              <a:lumMod val="75000"/>
            </a:schemeClr>
          </a:solidFill>
          <a:ln>
            <a:solidFill>
              <a:schemeClr val="accent1"/>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4267200" y="5791200"/>
            <a:ext cx="4572000" cy="646331"/>
          </a:xfrm>
          <a:prstGeom prst="rect">
            <a:avLst/>
          </a:prstGeom>
        </p:spPr>
        <p:txBody>
          <a:bodyPr>
            <a:spAutoFit/>
          </a:bodyPr>
          <a:lstStyle/>
          <a:p>
            <a:pPr lvl="0" algn="ctr"/>
            <a:r>
              <a:rPr lang="fa-IR" b="1" spc="50" dirty="0">
                <a:ln w="11430"/>
                <a:solidFill>
                  <a:srgbClr val="1E37A2"/>
                </a:solidFill>
                <a:cs typeface="B Titr" pitchFamily="2" charset="-78"/>
              </a:rPr>
              <a:t>مواردی که قضای روزه واجب </a:t>
            </a:r>
            <a:r>
              <a:rPr lang="fa-IR" b="1" spc="50" dirty="0" smtClean="0">
                <a:ln w="11430"/>
                <a:solidFill>
                  <a:srgbClr val="1E37A2"/>
                </a:solidFill>
                <a:cs typeface="B Titr" pitchFamily="2" charset="-78"/>
              </a:rPr>
              <a:t>است</a:t>
            </a:r>
            <a:endParaRPr lang="en-US" b="1" spc="50" dirty="0" smtClean="0">
              <a:ln w="11430"/>
              <a:solidFill>
                <a:srgbClr val="1E37A2"/>
              </a:solidFill>
              <a:cs typeface="B Titr" pitchFamily="2" charset="-78"/>
            </a:endParaRPr>
          </a:p>
          <a:p>
            <a:pPr lvl="0" algn="ctr"/>
            <a:r>
              <a:rPr lang="fa-IR" b="1" spc="50" dirty="0" smtClean="0">
                <a:ln w="11430"/>
                <a:solidFill>
                  <a:srgbClr val="1E37A2"/>
                </a:solidFill>
                <a:cs typeface="B Titr" pitchFamily="2" charset="-78"/>
              </a:rPr>
              <a:t> </a:t>
            </a:r>
            <a:r>
              <a:rPr lang="fa-IR" b="1" spc="50" dirty="0">
                <a:ln w="11430"/>
                <a:solidFill>
                  <a:srgbClr val="1E37A2"/>
                </a:solidFill>
                <a:cs typeface="B Titr" pitchFamily="2" charset="-78"/>
              </a:rPr>
              <a:t>ولی کفّاره ندارد</a:t>
            </a:r>
            <a:endParaRPr lang="en-US" sz="1100" b="1" spc="50" dirty="0">
              <a:ln w="11430"/>
              <a:solidFill>
                <a:srgbClr val="1E37A2"/>
              </a:solidFill>
              <a:cs typeface="B Titr" pitchFamily="2" charset="-78"/>
            </a:endParaRPr>
          </a:p>
        </p:txBody>
      </p:sp>
    </p:spTree>
    <p:extLst>
      <p:ext uri="{BB962C8B-B14F-4D97-AF65-F5344CB8AC3E}">
        <p14:creationId xmlns:p14="http://schemas.microsoft.com/office/powerpoint/2010/main" xmlns="" val="1417451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mph" presetSubtype="0" fill="remove" grpId="0" nodeType="afterEffect">
                                  <p:stCondLst>
                                    <p:cond delay="0"/>
                                  </p:stCondLst>
                                  <p:childTnLst>
                                    <p:animClr clrSpc="rgb" dir="cw">
                                      <p:cBhvr override="childStyle">
                                        <p:cTn id="6" dur="250" autoRev="1" fill="remove"/>
                                        <p:tgtEl>
                                          <p:spTgt spid="4"/>
                                        </p:tgtEl>
                                        <p:attrNameLst>
                                          <p:attrName>style.color</p:attrName>
                                        </p:attrNameLst>
                                      </p:cBhvr>
                                      <p:to>
                                        <a:schemeClr val="bg1"/>
                                      </p:to>
                                    </p:animClr>
                                    <p:animClr clrSpc="rgb" dir="cw">
                                      <p:cBhvr>
                                        <p:cTn id="7" dur="250" autoRev="1" fill="remove"/>
                                        <p:tgtEl>
                                          <p:spTgt spid="4"/>
                                        </p:tgtEl>
                                        <p:attrNameLst>
                                          <p:attrName>fillcolor</p:attrName>
                                        </p:attrNameLst>
                                      </p:cBhvr>
                                      <p:to>
                                        <a:schemeClr val="bg1"/>
                                      </p:to>
                                    </p:animClr>
                                    <p:set>
                                      <p:cBhvr>
                                        <p:cTn id="8" dur="250" autoRev="1" fill="remove"/>
                                        <p:tgtEl>
                                          <p:spTgt spid="4"/>
                                        </p:tgtEl>
                                        <p:attrNameLst>
                                          <p:attrName>fill.type</p:attrName>
                                        </p:attrNameLst>
                                      </p:cBhvr>
                                      <p:to>
                                        <p:strVal val="solid"/>
                                      </p:to>
                                    </p:set>
                                    <p:set>
                                      <p:cBhvr>
                                        <p:cTn id="9" dur="250" autoRev="1" fill="remove"/>
                                        <p:tgtEl>
                                          <p:spTgt spid="4"/>
                                        </p:tgtEl>
                                        <p:attrNameLst>
                                          <p:attrName>fill.on</p:attrName>
                                        </p:attrNameLst>
                                      </p:cBhvr>
                                      <p:to>
                                        <p:strVal val="true"/>
                                      </p:to>
                                    </p:set>
                                  </p:childTnLst>
                                </p:cTn>
                              </p:par>
                            </p:childTnLst>
                          </p:cTn>
                        </p:par>
                        <p:par>
                          <p:cTn id="10" fill="hold">
                            <p:stCondLst>
                              <p:cond delay="500"/>
                            </p:stCondLst>
                            <p:childTnLst>
                              <p:par>
                                <p:cTn id="11" presetID="21" presetClass="entr" presetSubtype="4"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4)">
                                      <p:cBhvr>
                                        <p:cTn id="13" dur="20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grpId="0" nodeType="click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diamond(in)">
                                      <p:cBhvr>
                                        <p:cTn id="18"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P spid="4" grpId="0" animBg="1"/>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xmlns="" val="19954375"/>
              </p:ext>
            </p:extLst>
          </p:nvPr>
        </p:nvGraphicFramePr>
        <p:xfrm>
          <a:off x="228600" y="-609600"/>
          <a:ext cx="7924800" cy="75849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Oval 2"/>
          <p:cNvSpPr/>
          <p:nvPr/>
        </p:nvSpPr>
        <p:spPr>
          <a:xfrm>
            <a:off x="8153400" y="5715000"/>
            <a:ext cx="533400" cy="533400"/>
          </a:xfrm>
          <a:prstGeom prst="ellipse">
            <a:avLst/>
          </a:prstGeom>
          <a:solidFill>
            <a:schemeClr val="accent1">
              <a:lumMod val="75000"/>
            </a:schemeClr>
          </a:solidFill>
          <a:ln>
            <a:solidFill>
              <a:schemeClr val="accent1"/>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4267200" y="5791200"/>
            <a:ext cx="4572000" cy="646331"/>
          </a:xfrm>
          <a:prstGeom prst="rect">
            <a:avLst/>
          </a:prstGeom>
        </p:spPr>
        <p:txBody>
          <a:bodyPr>
            <a:spAutoFit/>
          </a:bodyPr>
          <a:lstStyle/>
          <a:p>
            <a:pPr lvl="0" algn="ctr"/>
            <a:r>
              <a:rPr lang="fa-IR" b="1" spc="50" dirty="0">
                <a:ln w="11430"/>
                <a:solidFill>
                  <a:schemeClr val="tx2">
                    <a:lumMod val="50000"/>
                  </a:schemeClr>
                </a:solidFill>
                <a:cs typeface="B Titr" pitchFamily="2" charset="-78"/>
              </a:rPr>
              <a:t>مواردی که قضای روزه واجب </a:t>
            </a:r>
            <a:r>
              <a:rPr lang="fa-IR" b="1" spc="50" dirty="0" smtClean="0">
                <a:ln w="11430"/>
                <a:solidFill>
                  <a:schemeClr val="tx2">
                    <a:lumMod val="50000"/>
                  </a:schemeClr>
                </a:solidFill>
                <a:cs typeface="B Titr" pitchFamily="2" charset="-78"/>
              </a:rPr>
              <a:t>است</a:t>
            </a:r>
            <a:endParaRPr lang="en-US" b="1" spc="50" dirty="0" smtClean="0">
              <a:ln w="11430"/>
              <a:solidFill>
                <a:schemeClr val="tx2">
                  <a:lumMod val="50000"/>
                </a:schemeClr>
              </a:solidFill>
              <a:cs typeface="B Titr" pitchFamily="2" charset="-78"/>
            </a:endParaRPr>
          </a:p>
          <a:p>
            <a:pPr lvl="0" algn="ctr"/>
            <a:r>
              <a:rPr lang="fa-IR" b="1" spc="50" dirty="0" smtClean="0">
                <a:ln w="11430"/>
                <a:solidFill>
                  <a:schemeClr val="tx2">
                    <a:lumMod val="50000"/>
                  </a:schemeClr>
                </a:solidFill>
                <a:cs typeface="B Titr" pitchFamily="2" charset="-78"/>
              </a:rPr>
              <a:t> </a:t>
            </a:r>
            <a:r>
              <a:rPr lang="fa-IR" b="1" spc="50" dirty="0">
                <a:ln w="11430"/>
                <a:solidFill>
                  <a:schemeClr val="tx2">
                    <a:lumMod val="50000"/>
                  </a:schemeClr>
                </a:solidFill>
                <a:cs typeface="B Titr" pitchFamily="2" charset="-78"/>
              </a:rPr>
              <a:t>ولی کفّاره ندارد</a:t>
            </a:r>
            <a:endParaRPr lang="en-US" sz="1100" b="1" spc="50" dirty="0">
              <a:ln w="11430"/>
              <a:solidFill>
                <a:schemeClr val="tx2">
                  <a:lumMod val="50000"/>
                </a:schemeClr>
              </a:solidFill>
              <a:cs typeface="B Titr" pitchFamily="2" charset="-78"/>
            </a:endParaRPr>
          </a:p>
        </p:txBody>
      </p:sp>
    </p:spTree>
    <p:extLst>
      <p:ext uri="{BB962C8B-B14F-4D97-AF65-F5344CB8AC3E}">
        <p14:creationId xmlns:p14="http://schemas.microsoft.com/office/powerpoint/2010/main" xmlns="" val="1417451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mph" presetSubtype="0" fill="remove" grpId="0" nodeType="afterEffect">
                                  <p:stCondLst>
                                    <p:cond delay="0"/>
                                  </p:stCondLst>
                                  <p:childTnLst>
                                    <p:animClr clrSpc="rgb" dir="cw">
                                      <p:cBhvr override="childStyle">
                                        <p:cTn id="6" dur="250" autoRev="1" fill="remove"/>
                                        <p:tgtEl>
                                          <p:spTgt spid="3"/>
                                        </p:tgtEl>
                                        <p:attrNameLst>
                                          <p:attrName>style.color</p:attrName>
                                        </p:attrNameLst>
                                      </p:cBhvr>
                                      <p:to>
                                        <a:schemeClr val="bg1"/>
                                      </p:to>
                                    </p:animClr>
                                    <p:animClr clrSpc="rgb" dir="cw">
                                      <p:cBhvr>
                                        <p:cTn id="7" dur="250" autoRev="1" fill="remove"/>
                                        <p:tgtEl>
                                          <p:spTgt spid="3"/>
                                        </p:tgtEl>
                                        <p:attrNameLst>
                                          <p:attrName>fillcolor</p:attrName>
                                        </p:attrNameLst>
                                      </p:cBhvr>
                                      <p:to>
                                        <a:schemeClr val="bg1"/>
                                      </p:to>
                                    </p:animClr>
                                    <p:set>
                                      <p:cBhvr>
                                        <p:cTn id="8" dur="250" autoRev="1" fill="remove"/>
                                        <p:tgtEl>
                                          <p:spTgt spid="3"/>
                                        </p:tgtEl>
                                        <p:attrNameLst>
                                          <p:attrName>fill.type</p:attrName>
                                        </p:attrNameLst>
                                      </p:cBhvr>
                                      <p:to>
                                        <p:strVal val="solid"/>
                                      </p:to>
                                    </p:set>
                                    <p:set>
                                      <p:cBhvr>
                                        <p:cTn id="9" dur="250" autoRev="1" fill="remove"/>
                                        <p:tgtEl>
                                          <p:spTgt spid="3"/>
                                        </p:tgtEl>
                                        <p:attrNameLst>
                                          <p:attrName>fill.on</p:attrName>
                                        </p:attrNameLst>
                                      </p:cBhvr>
                                      <p:to>
                                        <p:strVal val="true"/>
                                      </p:to>
                                    </p:set>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3000"/>
                                        <p:tgtEl>
                                          <p:spTgt spid="4"/>
                                        </p:tgtEl>
                                      </p:cBhvr>
                                    </p:animEffect>
                                    <p:anim calcmode="lin" valueType="num">
                                      <p:cBhvr>
                                        <p:cTn id="14" dur="3000" fill="hold"/>
                                        <p:tgtEl>
                                          <p:spTgt spid="4"/>
                                        </p:tgtEl>
                                        <p:attrNameLst>
                                          <p:attrName>ppt_x</p:attrName>
                                        </p:attrNameLst>
                                      </p:cBhvr>
                                      <p:tavLst>
                                        <p:tav tm="0">
                                          <p:val>
                                            <p:strVal val="#ppt_x"/>
                                          </p:val>
                                        </p:tav>
                                        <p:tav tm="100000">
                                          <p:val>
                                            <p:strVal val="#ppt_x"/>
                                          </p:val>
                                        </p:tav>
                                      </p:tavLst>
                                    </p:anim>
                                    <p:anim calcmode="lin" valueType="num">
                                      <p:cBhvr>
                                        <p:cTn id="15" dur="3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5" presetClass="entr" presetSubtype="0" fill="hold" grpId="0" nodeType="click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fade">
                                      <p:cBhvr>
                                        <p:cTn id="20" dur="2000"/>
                                        <p:tgtEl>
                                          <p:spTgt spid="2"/>
                                        </p:tgtEl>
                                      </p:cBhvr>
                                    </p:animEffect>
                                    <p:anim calcmode="lin" valueType="num">
                                      <p:cBhvr>
                                        <p:cTn id="21" dur="2000" fill="hold"/>
                                        <p:tgtEl>
                                          <p:spTgt spid="2"/>
                                        </p:tgtEl>
                                        <p:attrNameLst>
                                          <p:attrName>ppt_w</p:attrName>
                                        </p:attrNameLst>
                                      </p:cBhvr>
                                      <p:tavLst>
                                        <p:tav tm="0" fmla="#ppt_w*sin(2.5*pi*$)">
                                          <p:val>
                                            <p:fltVal val="0"/>
                                          </p:val>
                                        </p:tav>
                                        <p:tav tm="100000">
                                          <p:val>
                                            <p:fltVal val="1"/>
                                          </p:val>
                                        </p:tav>
                                      </p:tavLst>
                                    </p:anim>
                                    <p:anim calcmode="lin" valueType="num">
                                      <p:cBhvr>
                                        <p:cTn id="22"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P spid="3" grpId="0" animBg="1"/>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2"/>
          <p:cNvSpPr/>
          <p:nvPr/>
        </p:nvSpPr>
        <p:spPr>
          <a:xfrm>
            <a:off x="457200" y="499408"/>
            <a:ext cx="6019800" cy="1844333"/>
          </a:xfrm>
          <a:custGeom>
            <a:avLst/>
            <a:gdLst>
              <a:gd name="connsiteX0" fmla="*/ 0 w 6096000"/>
              <a:gd name="connsiteY0" fmla="*/ 127000 h 1269999"/>
              <a:gd name="connsiteX1" fmla="*/ 127000 w 6096000"/>
              <a:gd name="connsiteY1" fmla="*/ 0 h 1269999"/>
              <a:gd name="connsiteX2" fmla="*/ 5969000 w 6096000"/>
              <a:gd name="connsiteY2" fmla="*/ 0 h 1269999"/>
              <a:gd name="connsiteX3" fmla="*/ 6096000 w 6096000"/>
              <a:gd name="connsiteY3" fmla="*/ 127000 h 1269999"/>
              <a:gd name="connsiteX4" fmla="*/ 6096000 w 6096000"/>
              <a:gd name="connsiteY4" fmla="*/ 1142999 h 1269999"/>
              <a:gd name="connsiteX5" fmla="*/ 5969000 w 6096000"/>
              <a:gd name="connsiteY5" fmla="*/ 1269999 h 1269999"/>
              <a:gd name="connsiteX6" fmla="*/ 127000 w 6096000"/>
              <a:gd name="connsiteY6" fmla="*/ 1269999 h 1269999"/>
              <a:gd name="connsiteX7" fmla="*/ 0 w 6096000"/>
              <a:gd name="connsiteY7" fmla="*/ 1142999 h 1269999"/>
              <a:gd name="connsiteX8" fmla="*/ 0 w 6096000"/>
              <a:gd name="connsiteY8" fmla="*/ 127000 h 1269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96000" h="1269999">
                <a:moveTo>
                  <a:pt x="0" y="127000"/>
                </a:moveTo>
                <a:cubicBezTo>
                  <a:pt x="0" y="56860"/>
                  <a:pt x="56860" y="0"/>
                  <a:pt x="127000" y="0"/>
                </a:cubicBezTo>
                <a:lnTo>
                  <a:pt x="5969000" y="0"/>
                </a:lnTo>
                <a:cubicBezTo>
                  <a:pt x="6039140" y="0"/>
                  <a:pt x="6096000" y="56860"/>
                  <a:pt x="6096000" y="127000"/>
                </a:cubicBezTo>
                <a:lnTo>
                  <a:pt x="6096000" y="1142999"/>
                </a:lnTo>
                <a:cubicBezTo>
                  <a:pt x="6096000" y="1213139"/>
                  <a:pt x="6039140" y="1269999"/>
                  <a:pt x="5969000" y="1269999"/>
                </a:cubicBezTo>
                <a:lnTo>
                  <a:pt x="127000" y="1269999"/>
                </a:lnTo>
                <a:cubicBezTo>
                  <a:pt x="56860" y="1269999"/>
                  <a:pt x="0" y="1213139"/>
                  <a:pt x="0" y="1142999"/>
                </a:cubicBezTo>
                <a:lnTo>
                  <a:pt x="0" y="12700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lt1">
              <a:hueOff val="0"/>
              <a:satOff val="0"/>
              <a:lumOff val="0"/>
              <a:alphaOff val="0"/>
            </a:schemeClr>
          </a:lnRef>
          <a:fillRef idx="1">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1471930" tIns="125730" rIns="125730" bIns="125730" numCol="1" spcCol="1270" anchor="t" anchorCtr="0">
            <a:noAutofit/>
          </a:bodyPr>
          <a:lstStyle/>
          <a:p>
            <a:pPr lvl="0" algn="l" defTabSz="1466850">
              <a:lnSpc>
                <a:spcPct val="90000"/>
              </a:lnSpc>
              <a:spcBef>
                <a:spcPct val="0"/>
              </a:spcBef>
              <a:spcAft>
                <a:spcPct val="35000"/>
              </a:spcAft>
            </a:pPr>
            <a:endParaRPr lang="en-US" sz="3300" kern="1200" dirty="0"/>
          </a:p>
          <a:p>
            <a:pPr marL="228600" lvl="1" indent="-228600" algn="l" defTabSz="1155700">
              <a:lnSpc>
                <a:spcPct val="90000"/>
              </a:lnSpc>
              <a:spcBef>
                <a:spcPct val="0"/>
              </a:spcBef>
              <a:spcAft>
                <a:spcPct val="15000"/>
              </a:spcAft>
              <a:buChar char="••"/>
            </a:pPr>
            <a:endParaRPr lang="en-US" sz="2600" kern="1200" dirty="0"/>
          </a:p>
        </p:txBody>
      </p:sp>
      <p:sp>
        <p:nvSpPr>
          <p:cNvPr id="4" name="Freeform 3"/>
          <p:cNvSpPr/>
          <p:nvPr/>
        </p:nvSpPr>
        <p:spPr>
          <a:xfrm>
            <a:off x="457200" y="2521226"/>
            <a:ext cx="6019800" cy="1774844"/>
          </a:xfrm>
          <a:custGeom>
            <a:avLst/>
            <a:gdLst>
              <a:gd name="connsiteX0" fmla="*/ 0 w 6096000"/>
              <a:gd name="connsiteY0" fmla="*/ 127000 h 1269999"/>
              <a:gd name="connsiteX1" fmla="*/ 127000 w 6096000"/>
              <a:gd name="connsiteY1" fmla="*/ 0 h 1269999"/>
              <a:gd name="connsiteX2" fmla="*/ 5969000 w 6096000"/>
              <a:gd name="connsiteY2" fmla="*/ 0 h 1269999"/>
              <a:gd name="connsiteX3" fmla="*/ 6096000 w 6096000"/>
              <a:gd name="connsiteY3" fmla="*/ 127000 h 1269999"/>
              <a:gd name="connsiteX4" fmla="*/ 6096000 w 6096000"/>
              <a:gd name="connsiteY4" fmla="*/ 1142999 h 1269999"/>
              <a:gd name="connsiteX5" fmla="*/ 5969000 w 6096000"/>
              <a:gd name="connsiteY5" fmla="*/ 1269999 h 1269999"/>
              <a:gd name="connsiteX6" fmla="*/ 127000 w 6096000"/>
              <a:gd name="connsiteY6" fmla="*/ 1269999 h 1269999"/>
              <a:gd name="connsiteX7" fmla="*/ 0 w 6096000"/>
              <a:gd name="connsiteY7" fmla="*/ 1142999 h 1269999"/>
              <a:gd name="connsiteX8" fmla="*/ 0 w 6096000"/>
              <a:gd name="connsiteY8" fmla="*/ 127000 h 1269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96000" h="1269999">
                <a:moveTo>
                  <a:pt x="0" y="127000"/>
                </a:moveTo>
                <a:cubicBezTo>
                  <a:pt x="0" y="56860"/>
                  <a:pt x="56860" y="0"/>
                  <a:pt x="127000" y="0"/>
                </a:cubicBezTo>
                <a:lnTo>
                  <a:pt x="5969000" y="0"/>
                </a:lnTo>
                <a:cubicBezTo>
                  <a:pt x="6039140" y="0"/>
                  <a:pt x="6096000" y="56860"/>
                  <a:pt x="6096000" y="127000"/>
                </a:cubicBezTo>
                <a:lnTo>
                  <a:pt x="6096000" y="1142999"/>
                </a:lnTo>
                <a:cubicBezTo>
                  <a:pt x="6096000" y="1213139"/>
                  <a:pt x="6039140" y="1269999"/>
                  <a:pt x="5969000" y="1269999"/>
                </a:cubicBezTo>
                <a:lnTo>
                  <a:pt x="127000" y="1269999"/>
                </a:lnTo>
                <a:cubicBezTo>
                  <a:pt x="56860" y="1269999"/>
                  <a:pt x="0" y="1213139"/>
                  <a:pt x="0" y="1142999"/>
                </a:cubicBezTo>
                <a:lnTo>
                  <a:pt x="0" y="12700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lt1">
              <a:hueOff val="0"/>
              <a:satOff val="0"/>
              <a:lumOff val="0"/>
              <a:alphaOff val="0"/>
            </a:schemeClr>
          </a:lnRef>
          <a:fillRef idx="1">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1441450" tIns="95250" rIns="95250" bIns="95250" numCol="1" spcCol="1270" anchor="t" anchorCtr="0">
            <a:noAutofit/>
          </a:bodyPr>
          <a:lstStyle/>
          <a:p>
            <a:pPr lvl="0" algn="l" defTabSz="1111250">
              <a:lnSpc>
                <a:spcPct val="90000"/>
              </a:lnSpc>
              <a:spcBef>
                <a:spcPct val="0"/>
              </a:spcBef>
              <a:spcAft>
                <a:spcPct val="35000"/>
              </a:spcAft>
            </a:pPr>
            <a:endParaRPr lang="en-US" sz="2500" kern="1200"/>
          </a:p>
          <a:p>
            <a:pPr marL="228600" lvl="1" indent="-228600" algn="l" defTabSz="889000">
              <a:lnSpc>
                <a:spcPct val="90000"/>
              </a:lnSpc>
              <a:spcBef>
                <a:spcPct val="0"/>
              </a:spcBef>
              <a:spcAft>
                <a:spcPct val="15000"/>
              </a:spcAft>
              <a:buChar char="••"/>
            </a:pPr>
            <a:endParaRPr lang="en-US" sz="2000" kern="1200"/>
          </a:p>
          <a:p>
            <a:pPr marL="228600" lvl="1" indent="-228600" algn="l" defTabSz="889000">
              <a:lnSpc>
                <a:spcPct val="90000"/>
              </a:lnSpc>
              <a:spcBef>
                <a:spcPct val="0"/>
              </a:spcBef>
              <a:spcAft>
                <a:spcPct val="15000"/>
              </a:spcAft>
              <a:buChar char="••"/>
            </a:pPr>
            <a:endParaRPr lang="en-US" sz="2000" kern="1200"/>
          </a:p>
        </p:txBody>
      </p:sp>
      <p:sp>
        <p:nvSpPr>
          <p:cNvPr id="5" name="Freeform 4"/>
          <p:cNvSpPr/>
          <p:nvPr/>
        </p:nvSpPr>
        <p:spPr>
          <a:xfrm>
            <a:off x="457200" y="4473556"/>
            <a:ext cx="6019800" cy="1774844"/>
          </a:xfrm>
          <a:custGeom>
            <a:avLst/>
            <a:gdLst>
              <a:gd name="connsiteX0" fmla="*/ 0 w 6096000"/>
              <a:gd name="connsiteY0" fmla="*/ 127000 h 1269999"/>
              <a:gd name="connsiteX1" fmla="*/ 127000 w 6096000"/>
              <a:gd name="connsiteY1" fmla="*/ 0 h 1269999"/>
              <a:gd name="connsiteX2" fmla="*/ 5969000 w 6096000"/>
              <a:gd name="connsiteY2" fmla="*/ 0 h 1269999"/>
              <a:gd name="connsiteX3" fmla="*/ 6096000 w 6096000"/>
              <a:gd name="connsiteY3" fmla="*/ 127000 h 1269999"/>
              <a:gd name="connsiteX4" fmla="*/ 6096000 w 6096000"/>
              <a:gd name="connsiteY4" fmla="*/ 1142999 h 1269999"/>
              <a:gd name="connsiteX5" fmla="*/ 5969000 w 6096000"/>
              <a:gd name="connsiteY5" fmla="*/ 1269999 h 1269999"/>
              <a:gd name="connsiteX6" fmla="*/ 127000 w 6096000"/>
              <a:gd name="connsiteY6" fmla="*/ 1269999 h 1269999"/>
              <a:gd name="connsiteX7" fmla="*/ 0 w 6096000"/>
              <a:gd name="connsiteY7" fmla="*/ 1142999 h 1269999"/>
              <a:gd name="connsiteX8" fmla="*/ 0 w 6096000"/>
              <a:gd name="connsiteY8" fmla="*/ 127000 h 1269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96000" h="1269999">
                <a:moveTo>
                  <a:pt x="0" y="127000"/>
                </a:moveTo>
                <a:cubicBezTo>
                  <a:pt x="0" y="56860"/>
                  <a:pt x="56860" y="0"/>
                  <a:pt x="127000" y="0"/>
                </a:cubicBezTo>
                <a:lnTo>
                  <a:pt x="5969000" y="0"/>
                </a:lnTo>
                <a:cubicBezTo>
                  <a:pt x="6039140" y="0"/>
                  <a:pt x="6096000" y="56860"/>
                  <a:pt x="6096000" y="127000"/>
                </a:cubicBezTo>
                <a:lnTo>
                  <a:pt x="6096000" y="1142999"/>
                </a:lnTo>
                <a:cubicBezTo>
                  <a:pt x="6096000" y="1213139"/>
                  <a:pt x="6039140" y="1269999"/>
                  <a:pt x="5969000" y="1269999"/>
                </a:cubicBezTo>
                <a:lnTo>
                  <a:pt x="127000" y="1269999"/>
                </a:lnTo>
                <a:cubicBezTo>
                  <a:pt x="56860" y="1269999"/>
                  <a:pt x="0" y="1213139"/>
                  <a:pt x="0" y="1142999"/>
                </a:cubicBezTo>
                <a:lnTo>
                  <a:pt x="0" y="12700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lt1">
              <a:hueOff val="0"/>
              <a:satOff val="0"/>
              <a:lumOff val="0"/>
              <a:alphaOff val="0"/>
            </a:schemeClr>
          </a:lnRef>
          <a:fillRef idx="1">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1441450" tIns="95250" rIns="95250" bIns="95250" numCol="1" spcCol="1270" anchor="t" anchorCtr="0">
            <a:noAutofit/>
          </a:bodyPr>
          <a:lstStyle/>
          <a:p>
            <a:pPr lvl="0" algn="l" defTabSz="1111250">
              <a:lnSpc>
                <a:spcPct val="90000"/>
              </a:lnSpc>
              <a:spcBef>
                <a:spcPct val="0"/>
              </a:spcBef>
              <a:spcAft>
                <a:spcPct val="35000"/>
              </a:spcAft>
            </a:pPr>
            <a:endParaRPr lang="en-US" sz="2500" kern="1200"/>
          </a:p>
          <a:p>
            <a:pPr marL="228600" lvl="1" indent="-228600" algn="l" defTabSz="889000">
              <a:lnSpc>
                <a:spcPct val="90000"/>
              </a:lnSpc>
              <a:spcBef>
                <a:spcPct val="0"/>
              </a:spcBef>
              <a:spcAft>
                <a:spcPct val="15000"/>
              </a:spcAft>
              <a:buChar char="••"/>
            </a:pPr>
            <a:endParaRPr lang="en-US" sz="2000" kern="1200"/>
          </a:p>
          <a:p>
            <a:pPr marL="228600" lvl="1" indent="-228600" algn="l" defTabSz="889000">
              <a:lnSpc>
                <a:spcPct val="90000"/>
              </a:lnSpc>
              <a:spcBef>
                <a:spcPct val="0"/>
              </a:spcBef>
              <a:spcAft>
                <a:spcPct val="15000"/>
              </a:spcAft>
              <a:buChar char="••"/>
            </a:pPr>
            <a:endParaRPr lang="en-US" sz="2000" kern="1200"/>
          </a:p>
        </p:txBody>
      </p:sp>
      <p:sp>
        <p:nvSpPr>
          <p:cNvPr id="6" name="Rectangle 5"/>
          <p:cNvSpPr/>
          <p:nvPr/>
        </p:nvSpPr>
        <p:spPr>
          <a:xfrm>
            <a:off x="704850" y="457200"/>
            <a:ext cx="5543550" cy="1938992"/>
          </a:xfrm>
          <a:prstGeom prst="rect">
            <a:avLst/>
          </a:prstGeom>
        </p:spPr>
        <p:txBody>
          <a:bodyPr>
            <a:spAutoFit/>
          </a:bodyPr>
          <a:lstStyle/>
          <a:p>
            <a:pPr algn="justLow"/>
            <a:r>
              <a:rPr lang="fa-IR" sz="2400" b="1" dirty="0">
                <a:solidFill>
                  <a:schemeClr val="bg1"/>
                </a:solidFill>
                <a:cs typeface="B Zar" pitchFamily="2" charset="-78"/>
              </a:rPr>
              <a:t>1. به سبب بیماری نتواند روزه بگیرد و تا سال بعد طول بکشد و اگر چنانچه بیماری او تا چندین سال طول بکشد قضای سال آخر را باید بجا آورد و سال‌های گذشته را برای هر یک روز یک مد طعام به فقیر بدهد.</a:t>
            </a:r>
          </a:p>
        </p:txBody>
      </p:sp>
      <p:sp>
        <p:nvSpPr>
          <p:cNvPr id="7" name="Rectangle 6"/>
          <p:cNvSpPr/>
          <p:nvPr/>
        </p:nvSpPr>
        <p:spPr>
          <a:xfrm>
            <a:off x="685800" y="2743200"/>
            <a:ext cx="5543550" cy="1200329"/>
          </a:xfrm>
          <a:prstGeom prst="rect">
            <a:avLst/>
          </a:prstGeom>
        </p:spPr>
        <p:txBody>
          <a:bodyPr>
            <a:spAutoFit/>
          </a:bodyPr>
          <a:lstStyle/>
          <a:p>
            <a:pPr algn="justLow"/>
            <a:r>
              <a:rPr lang="fa-IR" sz="2400" b="1" dirty="0">
                <a:solidFill>
                  <a:schemeClr val="bg1"/>
                </a:solidFill>
                <a:cs typeface="B Zar" pitchFamily="2" charset="-78"/>
              </a:rPr>
              <a:t>2. کسی که به سبب پیری، روزه گرفتن برایش مشقت دارد و بعد از ماه رمضان هم نمی‌تواند قضای آن را بجا آورد.</a:t>
            </a:r>
          </a:p>
        </p:txBody>
      </p:sp>
      <p:sp>
        <p:nvSpPr>
          <p:cNvPr id="8" name="Rectangle 7"/>
          <p:cNvSpPr/>
          <p:nvPr/>
        </p:nvSpPr>
        <p:spPr>
          <a:xfrm>
            <a:off x="704850" y="4743271"/>
            <a:ext cx="5543550" cy="1200329"/>
          </a:xfrm>
          <a:prstGeom prst="rect">
            <a:avLst/>
          </a:prstGeom>
        </p:spPr>
        <p:txBody>
          <a:bodyPr>
            <a:spAutoFit/>
          </a:bodyPr>
          <a:lstStyle/>
          <a:p>
            <a:pPr algn="justLow"/>
            <a:r>
              <a:rPr lang="fa-IR" sz="2400" b="1" dirty="0">
                <a:solidFill>
                  <a:schemeClr val="bg1"/>
                </a:solidFill>
                <a:cs typeface="B Zar" pitchFamily="2" charset="-78"/>
              </a:rPr>
              <a:t>3. مرضی دارد که زیاد تشنه می‌شود و روزه گرفتن برایش مشقت دارد و بعد از ماه رمضان هم نمی‌تواند قضای آن را بجا آورد.</a:t>
            </a:r>
          </a:p>
        </p:txBody>
      </p:sp>
      <p:sp>
        <p:nvSpPr>
          <p:cNvPr id="10" name="Rectangle 9"/>
          <p:cNvSpPr/>
          <p:nvPr/>
        </p:nvSpPr>
        <p:spPr>
          <a:xfrm rot="5400000">
            <a:off x="5748221" y="2852621"/>
            <a:ext cx="5110693" cy="461665"/>
          </a:xfrm>
          <a:prstGeom prst="rect">
            <a:avLst/>
          </a:prstGeom>
        </p:spPr>
        <p:txBody>
          <a:bodyPr wrap="none">
            <a:spAutoFit/>
          </a:bodyPr>
          <a:lstStyle/>
          <a:p>
            <a:pPr lvl="0"/>
            <a:r>
              <a:rPr lang="fa-IR" sz="2400" b="1" spc="50" dirty="0">
                <a:ln w="11430"/>
                <a:gradFill>
                  <a:gsLst>
                    <a:gs pos="25000">
                      <a:schemeClr val="accent2">
                        <a:satMod val="155000"/>
                      </a:schemeClr>
                    </a:gs>
                    <a:gs pos="100000">
                      <a:schemeClr val="accent2">
                        <a:shade val="45000"/>
                        <a:satMod val="165000"/>
                      </a:schemeClr>
                    </a:gs>
                  </a:gsLst>
                  <a:lin ang="5400000"/>
                </a:gradFill>
                <a:effectLst>
                  <a:outerShdw blurRad="38100" dist="38100" dir="2700000" algn="tl">
                    <a:srgbClr val="000000">
                      <a:alpha val="43137"/>
                    </a:srgbClr>
                  </a:outerShdw>
                </a:effectLst>
                <a:cs typeface="B Zar" pitchFamily="2" charset="-78"/>
              </a:rPr>
              <a:t>اعطای یک مد طعام به فقیر به ازای هر روز </a:t>
            </a:r>
            <a:endParaRPr lang="en-US" sz="2400" b="1" spc="50" dirty="0">
              <a:ln w="11430"/>
              <a:gradFill>
                <a:gsLst>
                  <a:gs pos="25000">
                    <a:schemeClr val="accent2">
                      <a:satMod val="155000"/>
                    </a:schemeClr>
                  </a:gs>
                  <a:gs pos="100000">
                    <a:schemeClr val="accent2">
                      <a:shade val="45000"/>
                      <a:satMod val="165000"/>
                    </a:schemeClr>
                  </a:gs>
                </a:gsLst>
                <a:lin ang="5400000"/>
              </a:gradFill>
              <a:effectLst>
                <a:outerShdw blurRad="38100" dist="38100" dir="2700000" algn="tl">
                  <a:srgbClr val="000000">
                    <a:alpha val="43137"/>
                  </a:srgbClr>
                </a:outerShdw>
              </a:effectLst>
              <a:cs typeface="B Zar" pitchFamily="2" charset="-78"/>
            </a:endParaRPr>
          </a:p>
        </p:txBody>
      </p:sp>
      <p:sp>
        <p:nvSpPr>
          <p:cNvPr id="11" name="Rectangle 10"/>
          <p:cNvSpPr/>
          <p:nvPr/>
        </p:nvSpPr>
        <p:spPr>
          <a:xfrm>
            <a:off x="8001000" y="5638800"/>
            <a:ext cx="685800" cy="838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fa-IR" sz="1400" dirty="0"/>
          </a:p>
        </p:txBody>
      </p:sp>
      <p:sp>
        <p:nvSpPr>
          <p:cNvPr id="9" name="Oval 8"/>
          <p:cNvSpPr/>
          <p:nvPr/>
        </p:nvSpPr>
        <p:spPr>
          <a:xfrm>
            <a:off x="7924800" y="5712861"/>
            <a:ext cx="685800" cy="685800"/>
          </a:xfrm>
          <a:prstGeom prst="ellipse">
            <a:avLst/>
          </a:prstGeom>
          <a:solidFill>
            <a:schemeClr val="accent1">
              <a:lumMod val="75000"/>
            </a:schemeClr>
          </a:solidFill>
          <a:ln>
            <a:solidFill>
              <a:schemeClr val="accent1"/>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lumMod val="75000"/>
                </a:schemeClr>
              </a:solidFill>
            </a:endParaRPr>
          </a:p>
        </p:txBody>
      </p:sp>
    </p:spTree>
    <p:extLst>
      <p:ext uri="{BB962C8B-B14F-4D97-AF65-F5344CB8AC3E}">
        <p14:creationId xmlns:p14="http://schemas.microsoft.com/office/powerpoint/2010/main" xmlns="" val="1417451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mph" presetSubtype="0" fill="remove" grpId="0" nodeType="afterEffect">
                                  <p:stCondLst>
                                    <p:cond delay="0"/>
                                  </p:stCondLst>
                                  <p:childTnLst>
                                    <p:animClr clrSpc="rgb" dir="cw">
                                      <p:cBhvr override="childStyle">
                                        <p:cTn id="6" dur="250" autoRev="1" fill="remove"/>
                                        <p:tgtEl>
                                          <p:spTgt spid="9"/>
                                        </p:tgtEl>
                                        <p:attrNameLst>
                                          <p:attrName>style.color</p:attrName>
                                        </p:attrNameLst>
                                      </p:cBhvr>
                                      <p:to>
                                        <a:schemeClr val="bg1"/>
                                      </p:to>
                                    </p:animClr>
                                    <p:animClr clrSpc="rgb" dir="cw">
                                      <p:cBhvr>
                                        <p:cTn id="7" dur="250" autoRev="1" fill="remove"/>
                                        <p:tgtEl>
                                          <p:spTgt spid="9"/>
                                        </p:tgtEl>
                                        <p:attrNameLst>
                                          <p:attrName>fillcolor</p:attrName>
                                        </p:attrNameLst>
                                      </p:cBhvr>
                                      <p:to>
                                        <a:schemeClr val="bg1"/>
                                      </p:to>
                                    </p:animClr>
                                    <p:set>
                                      <p:cBhvr>
                                        <p:cTn id="8" dur="250" autoRev="1" fill="remove"/>
                                        <p:tgtEl>
                                          <p:spTgt spid="9"/>
                                        </p:tgtEl>
                                        <p:attrNameLst>
                                          <p:attrName>fill.type</p:attrName>
                                        </p:attrNameLst>
                                      </p:cBhvr>
                                      <p:to>
                                        <p:strVal val="solid"/>
                                      </p:to>
                                    </p:set>
                                    <p:set>
                                      <p:cBhvr>
                                        <p:cTn id="9" dur="250" autoRev="1" fill="remove"/>
                                        <p:tgtEl>
                                          <p:spTgt spid="9"/>
                                        </p:tgtEl>
                                        <p:attrNameLst>
                                          <p:attrName>fill.on</p:attrName>
                                        </p:attrNameLst>
                                      </p:cBhvr>
                                      <p:to>
                                        <p:strVal val="true"/>
                                      </p:to>
                                    </p:set>
                                  </p:childTnLst>
                                </p:cTn>
                              </p:par>
                            </p:childTnLst>
                          </p:cTn>
                        </p:par>
                        <p:par>
                          <p:cTn id="10" fill="hold">
                            <p:stCondLst>
                              <p:cond delay="500"/>
                            </p:stCondLst>
                            <p:childTnLst>
                              <p:par>
                                <p:cTn id="11" presetID="14" presetClass="entr" presetSubtype="10" fill="hold" grpId="0" nodeType="after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randombar(horizontal)">
                                      <p:cBhvr>
                                        <p:cTn id="13" dur="20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32" fill="hold" grpId="0" nodeType="click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circle(out)">
                                      <p:cBhvr>
                                        <p:cTn id="18" dur="4000"/>
                                        <p:tgtEl>
                                          <p:spTgt spid="3"/>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32"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circle(out)">
                                      <p:cBhvr>
                                        <p:cTn id="23" dur="40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32"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circle(out)">
                                      <p:cBhvr>
                                        <p:cTn id="28" dur="4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10" grpId="0"/>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Group 21"/>
          <p:cNvGrpSpPr/>
          <p:nvPr/>
        </p:nvGrpSpPr>
        <p:grpSpPr>
          <a:xfrm>
            <a:off x="533400" y="152400"/>
            <a:ext cx="5249118" cy="5562600"/>
            <a:chOff x="533400" y="152400"/>
            <a:chExt cx="5249118" cy="5562600"/>
          </a:xfrm>
        </p:grpSpPr>
        <p:sp>
          <p:nvSpPr>
            <p:cNvPr id="4" name="Rounded Rectangle 3"/>
            <p:cNvSpPr/>
            <p:nvPr/>
          </p:nvSpPr>
          <p:spPr>
            <a:xfrm>
              <a:off x="533400" y="152400"/>
              <a:ext cx="5249118" cy="5562600"/>
            </a:xfrm>
            <a:prstGeom prst="roundRect">
              <a:avLst/>
            </a:prstGeom>
            <a:solidFill>
              <a:schemeClr val="accent1">
                <a:lumMod val="60000"/>
                <a:lumOff val="40000"/>
              </a:schemeClr>
            </a:solidFill>
            <a:scene3d>
              <a:camera prst="orthographicFront"/>
              <a:lightRig rig="flat" dir="t"/>
            </a:scene3d>
            <a:sp3d z="-190500" prstMaterial="plastic">
              <a:bevelT w="88900" h="88900"/>
              <a:bevelB w="88900" h="31750" prst="angle"/>
            </a:sp3d>
          </p:spPr>
          <p:style>
            <a:lnRef idx="0">
              <a:schemeClr val="lt1">
                <a:hueOff val="0"/>
                <a:satOff val="0"/>
                <a:lumOff val="0"/>
                <a:alphaOff val="0"/>
              </a:schemeClr>
            </a:lnRef>
            <a:fillRef idx="3">
              <a:schemeClr val="accent1">
                <a:tint val="50000"/>
                <a:hueOff val="0"/>
                <a:satOff val="0"/>
                <a:lumOff val="0"/>
                <a:alphaOff val="0"/>
              </a:schemeClr>
            </a:fillRef>
            <a:effectRef idx="2">
              <a:schemeClr val="accent1">
                <a:tint val="50000"/>
                <a:hueOff val="0"/>
                <a:satOff val="0"/>
                <a:lumOff val="0"/>
                <a:alphaOff val="0"/>
              </a:schemeClr>
            </a:effectRef>
            <a:fontRef idx="minor">
              <a:schemeClr val="lt1">
                <a:hueOff val="0"/>
                <a:satOff val="0"/>
                <a:lumOff val="0"/>
                <a:alphaOff val="0"/>
              </a:schemeClr>
            </a:fontRef>
          </p:style>
          <p:txBody>
            <a:bodyPr/>
            <a:lstStyle/>
            <a:p>
              <a:endParaRPr lang="en-US" sz="9600" b="1" dirty="0">
                <a:solidFill>
                  <a:schemeClr val="accent4">
                    <a:lumMod val="20000"/>
                    <a:lumOff val="80000"/>
                  </a:schemeClr>
                </a:solidFill>
                <a:cs typeface="B Zar" pitchFamily="2" charset="-78"/>
              </a:endParaRPr>
            </a:p>
          </p:txBody>
        </p:sp>
        <p:sp>
          <p:nvSpPr>
            <p:cNvPr id="14" name="Rectangle 13"/>
            <p:cNvSpPr/>
            <p:nvPr/>
          </p:nvSpPr>
          <p:spPr>
            <a:xfrm>
              <a:off x="685800" y="457200"/>
              <a:ext cx="4572000" cy="1200329"/>
            </a:xfrm>
            <a:prstGeom prst="rect">
              <a:avLst/>
            </a:prstGeom>
          </p:spPr>
          <p:txBody>
            <a:bodyPr>
              <a:spAutoFit/>
            </a:bodyPr>
            <a:lstStyle/>
            <a:p>
              <a:pPr algn="justLow"/>
              <a:r>
                <a:rPr lang="fa-IR" b="1" dirty="0" smtClean="0">
                  <a:solidFill>
                    <a:schemeClr val="accent1">
                      <a:lumMod val="50000"/>
                    </a:schemeClr>
                  </a:solidFill>
                  <a:cs typeface="B Zar" pitchFamily="2" charset="-78"/>
                </a:rPr>
                <a:t>با </a:t>
              </a:r>
              <a:r>
                <a:rPr lang="fa-IR" b="1" dirty="0">
                  <a:solidFill>
                    <a:schemeClr val="accent1">
                      <a:lumMod val="50000"/>
                    </a:schemeClr>
                  </a:solidFill>
                  <a:cs typeface="B Zar" pitchFamily="2" charset="-78"/>
                </a:rPr>
                <a:t>عذر، مثلاً در سفر، روزه نگرفته و بعد از ماه رمضان عذر برطرف شده و تا ماه رمضان سال بعد عمداً قضای آن را بجا نیاورده است ولی اگر سال‌های بعد هم بجا نیاورد چیزی اضافه بر قضا و یک مد طعام واجب نیست.</a:t>
              </a:r>
            </a:p>
          </p:txBody>
        </p:sp>
        <p:sp>
          <p:nvSpPr>
            <p:cNvPr id="19" name="Rectangle 18"/>
            <p:cNvSpPr/>
            <p:nvPr/>
          </p:nvSpPr>
          <p:spPr>
            <a:xfrm>
              <a:off x="685800" y="1875472"/>
              <a:ext cx="4572000" cy="1477328"/>
            </a:xfrm>
            <a:prstGeom prst="rect">
              <a:avLst/>
            </a:prstGeom>
          </p:spPr>
          <p:txBody>
            <a:bodyPr>
              <a:spAutoFit/>
            </a:bodyPr>
            <a:lstStyle/>
            <a:p>
              <a:pPr algn="justLow"/>
              <a:r>
                <a:rPr lang="fa-IR" b="1" dirty="0">
                  <a:solidFill>
                    <a:schemeClr val="tx2">
                      <a:lumMod val="75000"/>
                    </a:schemeClr>
                  </a:solidFill>
                  <a:cs typeface="B Zar" pitchFamily="2" charset="-78"/>
                </a:rPr>
                <a:t>موقعی که عذر دارد، تصمیم او بر این است که بعد از برطرف شدن عذر، قضای روزه را بجا آورد و عذر بر طرف شود و پیش از آنکه قضا کند در تنگی وقت عذری برایش پیدا شود، قضای آن واجب و یک مد طعام احتیاط واجب است.</a:t>
              </a:r>
            </a:p>
          </p:txBody>
        </p:sp>
        <p:sp>
          <p:nvSpPr>
            <p:cNvPr id="20" name="Rectangle 19"/>
            <p:cNvSpPr/>
            <p:nvPr/>
          </p:nvSpPr>
          <p:spPr>
            <a:xfrm>
              <a:off x="724107" y="3468469"/>
              <a:ext cx="4572000" cy="646331"/>
            </a:xfrm>
            <a:prstGeom prst="rect">
              <a:avLst/>
            </a:prstGeom>
          </p:spPr>
          <p:txBody>
            <a:bodyPr>
              <a:spAutoFit/>
            </a:bodyPr>
            <a:lstStyle/>
            <a:p>
              <a:pPr algn="justLow"/>
              <a:r>
                <a:rPr lang="fa-IR" b="1" dirty="0">
                  <a:solidFill>
                    <a:schemeClr val="accent1">
                      <a:lumMod val="50000"/>
                    </a:schemeClr>
                  </a:solidFill>
                  <a:cs typeface="B Zar" pitchFamily="2" charset="-78"/>
                </a:rPr>
                <a:t>در قضای روزه کوتاهی کند و وقت تنگ شود و در تنگی وقت عذری برایش پیش آید.  </a:t>
              </a:r>
            </a:p>
          </p:txBody>
        </p:sp>
        <p:sp>
          <p:nvSpPr>
            <p:cNvPr id="21" name="Rectangle 20"/>
            <p:cNvSpPr/>
            <p:nvPr/>
          </p:nvSpPr>
          <p:spPr>
            <a:xfrm>
              <a:off x="685800" y="4419600"/>
              <a:ext cx="4572000" cy="1200329"/>
            </a:xfrm>
            <a:prstGeom prst="rect">
              <a:avLst/>
            </a:prstGeom>
          </p:spPr>
          <p:txBody>
            <a:bodyPr>
              <a:spAutoFit/>
            </a:bodyPr>
            <a:lstStyle/>
            <a:p>
              <a:pPr algn="justLow"/>
              <a:r>
                <a:rPr lang="fa-IR" b="1" dirty="0">
                  <a:solidFill>
                    <a:schemeClr val="tx2">
                      <a:lumMod val="75000"/>
                    </a:schemeClr>
                  </a:solidFill>
                  <a:cs typeface="B Zar" pitchFamily="2" charset="-78"/>
                </a:rPr>
                <a:t>مرضی دارد که زیاد تشنه می‌شود و روزه گرفتن برایش مشقت دارد؛ اگر می‌تواند قضای آن را بجا آورد باید اضافه بر یک مد طعام، بنابر احتیاط واجب قضای آن را هم به جا آورد.</a:t>
              </a:r>
            </a:p>
          </p:txBody>
        </p:sp>
      </p:grpSp>
      <p:sp>
        <p:nvSpPr>
          <p:cNvPr id="2" name="Rectangle 1"/>
          <p:cNvSpPr/>
          <p:nvPr/>
        </p:nvSpPr>
        <p:spPr>
          <a:xfrm>
            <a:off x="8001000" y="5562600"/>
            <a:ext cx="685800" cy="838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3" name="Rectangle 2"/>
          <p:cNvSpPr/>
          <p:nvPr/>
        </p:nvSpPr>
        <p:spPr>
          <a:xfrm>
            <a:off x="233082" y="6027003"/>
            <a:ext cx="7463118" cy="830997"/>
          </a:xfrm>
          <a:prstGeom prst="rect">
            <a:avLst/>
          </a:prstGeom>
        </p:spPr>
        <p:txBody>
          <a:bodyPr wrap="square">
            <a:spAutoFit/>
          </a:bodyPr>
          <a:lstStyle/>
          <a:p>
            <a:r>
              <a:rPr lang="fa-IR" sz="2400" b="1" spc="50" dirty="0">
                <a:ln w="11430"/>
                <a:solidFill>
                  <a:srgbClr val="002060"/>
                </a:solidFill>
                <a:cs typeface="B Zar" pitchFamily="2" charset="-78"/>
              </a:rPr>
              <a:t>قضای روزه و یک مد طعام به ازای هر روز </a:t>
            </a:r>
          </a:p>
          <a:p>
            <a:pPr lvl="0"/>
            <a:endParaRPr lang="fa-IR" sz="2400" dirty="0">
              <a:solidFill>
                <a:srgbClr val="002060"/>
              </a:solidFill>
              <a:cs typeface="B Titr" pitchFamily="2" charset="-78"/>
            </a:endParaRPr>
          </a:p>
        </p:txBody>
      </p:sp>
      <p:sp>
        <p:nvSpPr>
          <p:cNvPr id="5" name="Oval 4"/>
          <p:cNvSpPr/>
          <p:nvPr/>
        </p:nvSpPr>
        <p:spPr>
          <a:xfrm>
            <a:off x="5280867" y="327867"/>
            <a:ext cx="1196133" cy="1196133"/>
          </a:xfrm>
          <a:prstGeom prst="ellipse">
            <a:avLst/>
          </a:prstGeom>
          <a:solidFill>
            <a:schemeClr val="accent2">
              <a:lumMod val="60000"/>
              <a:lumOff val="40000"/>
            </a:schemeClr>
          </a:solidFill>
          <a:scene3d>
            <a:camera prst="orthographicFront"/>
            <a:lightRig rig="flat" dir="t"/>
          </a:scene3d>
          <a:sp3d prstMaterial="plastic">
            <a:bevelT w="88900" h="88900"/>
            <a:bevelB w="88900" h="31750" prst="angle"/>
          </a:sp3d>
        </p:spPr>
        <p:style>
          <a:lnRef idx="0">
            <a:schemeClr val="lt1">
              <a:hueOff val="0"/>
              <a:satOff val="0"/>
              <a:lumOff val="0"/>
              <a:alphaOff val="0"/>
            </a:schemeClr>
          </a:lnRef>
          <a:fillRef idx="3">
            <a:schemeClr val="accent1">
              <a:tint val="50000"/>
              <a:hueOff val="0"/>
              <a:satOff val="0"/>
              <a:lumOff val="0"/>
              <a:alphaOff val="0"/>
            </a:schemeClr>
          </a:fillRef>
          <a:effectRef idx="2">
            <a:schemeClr val="accent1">
              <a:tint val="50000"/>
              <a:hueOff val="0"/>
              <a:satOff val="0"/>
              <a:lumOff val="0"/>
              <a:alphaOff val="0"/>
            </a:schemeClr>
          </a:effectRef>
          <a:fontRef idx="minor">
            <a:schemeClr val="lt1">
              <a:hueOff val="0"/>
              <a:satOff val="0"/>
              <a:lumOff val="0"/>
              <a:alphaOff val="0"/>
            </a:schemeClr>
          </a:fontRef>
        </p:style>
        <p:txBody>
          <a:bodyPr/>
          <a:lstStyle/>
          <a:p>
            <a:pPr algn="ctr">
              <a:lnSpc>
                <a:spcPct val="130000"/>
              </a:lnSpc>
            </a:pPr>
            <a:endParaRPr lang="en-US" sz="3600" dirty="0">
              <a:solidFill>
                <a:srgbClr val="1F3F7F"/>
              </a:solidFill>
              <a:cs typeface="B Titr" pitchFamily="2" charset="-78"/>
            </a:endParaRPr>
          </a:p>
        </p:txBody>
      </p:sp>
      <p:sp>
        <p:nvSpPr>
          <p:cNvPr id="6" name="Oval 5"/>
          <p:cNvSpPr/>
          <p:nvPr/>
        </p:nvSpPr>
        <p:spPr>
          <a:xfrm>
            <a:off x="5280867" y="1676400"/>
            <a:ext cx="1196133" cy="1196133"/>
          </a:xfrm>
          <a:prstGeom prst="ellipse">
            <a:avLst/>
          </a:prstGeom>
          <a:solidFill>
            <a:schemeClr val="accent2">
              <a:lumMod val="60000"/>
              <a:lumOff val="40000"/>
            </a:schemeClr>
          </a:solidFill>
          <a:scene3d>
            <a:camera prst="orthographicFront"/>
            <a:lightRig rig="flat" dir="t"/>
          </a:scene3d>
          <a:sp3d prstMaterial="plastic">
            <a:bevelT w="88900" h="88900"/>
            <a:bevelB w="88900" h="31750" prst="angle"/>
          </a:sp3d>
        </p:spPr>
        <p:style>
          <a:lnRef idx="0">
            <a:schemeClr val="lt1">
              <a:hueOff val="0"/>
              <a:satOff val="0"/>
              <a:lumOff val="0"/>
              <a:alphaOff val="0"/>
            </a:schemeClr>
          </a:lnRef>
          <a:fillRef idx="3">
            <a:schemeClr val="accent1">
              <a:tint val="50000"/>
              <a:hueOff val="0"/>
              <a:satOff val="0"/>
              <a:lumOff val="0"/>
              <a:alphaOff val="0"/>
            </a:schemeClr>
          </a:fillRef>
          <a:effectRef idx="2">
            <a:schemeClr val="accent1">
              <a:tint val="50000"/>
              <a:hueOff val="0"/>
              <a:satOff val="0"/>
              <a:lumOff val="0"/>
              <a:alphaOff val="0"/>
            </a:schemeClr>
          </a:effectRef>
          <a:fontRef idx="minor">
            <a:schemeClr val="lt1">
              <a:hueOff val="0"/>
              <a:satOff val="0"/>
              <a:lumOff val="0"/>
              <a:alphaOff val="0"/>
            </a:schemeClr>
          </a:fontRef>
        </p:style>
        <p:txBody>
          <a:bodyPr/>
          <a:lstStyle/>
          <a:p>
            <a:pPr algn="ctr"/>
            <a:endParaRPr lang="fa-IR" sz="3600" dirty="0">
              <a:solidFill>
                <a:srgbClr val="1F3F7F"/>
              </a:solidFill>
              <a:cs typeface="B Titr" pitchFamily="2" charset="-78"/>
            </a:endParaRPr>
          </a:p>
        </p:txBody>
      </p:sp>
      <p:sp>
        <p:nvSpPr>
          <p:cNvPr id="7" name="Oval 6"/>
          <p:cNvSpPr/>
          <p:nvPr/>
        </p:nvSpPr>
        <p:spPr>
          <a:xfrm>
            <a:off x="5280867" y="3071067"/>
            <a:ext cx="1196133" cy="1196133"/>
          </a:xfrm>
          <a:prstGeom prst="ellipse">
            <a:avLst/>
          </a:prstGeom>
          <a:solidFill>
            <a:schemeClr val="accent2">
              <a:lumMod val="60000"/>
              <a:lumOff val="40000"/>
            </a:schemeClr>
          </a:solidFill>
          <a:scene3d>
            <a:camera prst="orthographicFront"/>
            <a:lightRig rig="flat" dir="t"/>
          </a:scene3d>
          <a:sp3d prstMaterial="plastic">
            <a:bevelT w="88900" h="88900"/>
            <a:bevelB w="88900" h="31750" prst="angle"/>
          </a:sp3d>
        </p:spPr>
        <p:style>
          <a:lnRef idx="0">
            <a:schemeClr val="lt1">
              <a:hueOff val="0"/>
              <a:satOff val="0"/>
              <a:lumOff val="0"/>
              <a:alphaOff val="0"/>
            </a:schemeClr>
          </a:lnRef>
          <a:fillRef idx="3">
            <a:schemeClr val="accent1">
              <a:tint val="50000"/>
              <a:hueOff val="0"/>
              <a:satOff val="0"/>
              <a:lumOff val="0"/>
              <a:alphaOff val="0"/>
            </a:schemeClr>
          </a:fillRef>
          <a:effectRef idx="2">
            <a:schemeClr val="accent1">
              <a:tint val="50000"/>
              <a:hueOff val="0"/>
              <a:satOff val="0"/>
              <a:lumOff val="0"/>
              <a:alphaOff val="0"/>
            </a:schemeClr>
          </a:effectRef>
          <a:fontRef idx="minor">
            <a:schemeClr val="lt1">
              <a:hueOff val="0"/>
              <a:satOff val="0"/>
              <a:lumOff val="0"/>
              <a:alphaOff val="0"/>
            </a:schemeClr>
          </a:fontRef>
        </p:style>
        <p:txBody>
          <a:bodyPr/>
          <a:lstStyle/>
          <a:p>
            <a:pPr algn="ctr"/>
            <a:endParaRPr lang="fa-IR" sz="4400" dirty="0">
              <a:solidFill>
                <a:srgbClr val="1F3F7F"/>
              </a:solidFill>
              <a:cs typeface="B Zar" pitchFamily="2" charset="-78"/>
            </a:endParaRPr>
          </a:p>
        </p:txBody>
      </p:sp>
      <p:sp>
        <p:nvSpPr>
          <p:cNvPr id="8" name="Oval 7"/>
          <p:cNvSpPr/>
          <p:nvPr/>
        </p:nvSpPr>
        <p:spPr>
          <a:xfrm>
            <a:off x="7734300" y="5829300"/>
            <a:ext cx="723900" cy="723900"/>
          </a:xfrm>
          <a:prstGeom prst="ellipse">
            <a:avLst/>
          </a:prstGeom>
          <a:solidFill>
            <a:schemeClr val="accent1">
              <a:lumMod val="75000"/>
            </a:schemeClr>
          </a:solidFill>
          <a:ln>
            <a:solidFill>
              <a:schemeClr val="accent1"/>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5257800" y="4442667"/>
            <a:ext cx="1196133" cy="1196133"/>
          </a:xfrm>
          <a:prstGeom prst="ellipse">
            <a:avLst/>
          </a:prstGeom>
          <a:solidFill>
            <a:schemeClr val="accent2">
              <a:lumMod val="60000"/>
              <a:lumOff val="40000"/>
            </a:schemeClr>
          </a:solidFill>
          <a:scene3d>
            <a:camera prst="orthographicFront"/>
            <a:lightRig rig="flat" dir="t"/>
          </a:scene3d>
          <a:sp3d prstMaterial="plastic">
            <a:bevelT w="88900" h="88900"/>
            <a:bevelB w="88900" h="31750" prst="angle"/>
          </a:sp3d>
        </p:spPr>
        <p:style>
          <a:lnRef idx="0">
            <a:schemeClr val="lt1">
              <a:hueOff val="0"/>
              <a:satOff val="0"/>
              <a:lumOff val="0"/>
              <a:alphaOff val="0"/>
            </a:schemeClr>
          </a:lnRef>
          <a:fillRef idx="3">
            <a:schemeClr val="accent1">
              <a:tint val="50000"/>
              <a:hueOff val="0"/>
              <a:satOff val="0"/>
              <a:lumOff val="0"/>
              <a:alphaOff val="0"/>
            </a:schemeClr>
          </a:fillRef>
          <a:effectRef idx="2">
            <a:schemeClr val="accent1">
              <a:tint val="50000"/>
              <a:hueOff val="0"/>
              <a:satOff val="0"/>
              <a:lumOff val="0"/>
              <a:alphaOff val="0"/>
            </a:schemeClr>
          </a:effectRef>
          <a:fontRef idx="minor">
            <a:schemeClr val="lt1">
              <a:hueOff val="0"/>
              <a:satOff val="0"/>
              <a:lumOff val="0"/>
              <a:alphaOff val="0"/>
            </a:schemeClr>
          </a:fontRef>
        </p:style>
        <p:txBody>
          <a:bodyPr/>
          <a:lstStyle/>
          <a:p>
            <a:pPr algn="ctr"/>
            <a:endParaRPr lang="fa-IR" sz="4800" dirty="0">
              <a:solidFill>
                <a:srgbClr val="1F3F7F"/>
              </a:solidFill>
              <a:cs typeface="B Zar" pitchFamily="2" charset="-78"/>
            </a:endParaRPr>
          </a:p>
        </p:txBody>
      </p:sp>
      <p:sp>
        <p:nvSpPr>
          <p:cNvPr id="15" name="Rectangle 14"/>
          <p:cNvSpPr/>
          <p:nvPr/>
        </p:nvSpPr>
        <p:spPr>
          <a:xfrm>
            <a:off x="5627266" y="541212"/>
            <a:ext cx="457200" cy="769441"/>
          </a:xfrm>
          <a:prstGeom prst="rect">
            <a:avLst/>
          </a:prstGeom>
        </p:spPr>
        <p:txBody>
          <a:bodyPr wrap="square">
            <a:spAutoFit/>
          </a:bodyPr>
          <a:lstStyle/>
          <a:p>
            <a:pPr algn="justLow"/>
            <a:r>
              <a:rPr lang="fa-IR" sz="4400" b="1" dirty="0" smtClean="0">
                <a:solidFill>
                  <a:srgbClr val="002060"/>
                </a:solidFill>
                <a:cs typeface="B Titr" pitchFamily="2" charset="-78"/>
              </a:rPr>
              <a:t>1</a:t>
            </a:r>
            <a:endParaRPr lang="fa-IR" sz="4400" b="1" dirty="0">
              <a:solidFill>
                <a:srgbClr val="002060"/>
              </a:solidFill>
              <a:cs typeface="B Titr" pitchFamily="2" charset="-78"/>
            </a:endParaRPr>
          </a:p>
        </p:txBody>
      </p:sp>
      <p:sp>
        <p:nvSpPr>
          <p:cNvPr id="16" name="Rectangle 15"/>
          <p:cNvSpPr/>
          <p:nvPr/>
        </p:nvSpPr>
        <p:spPr>
          <a:xfrm>
            <a:off x="5715000" y="1973759"/>
            <a:ext cx="457200" cy="769441"/>
          </a:xfrm>
          <a:prstGeom prst="rect">
            <a:avLst/>
          </a:prstGeom>
        </p:spPr>
        <p:txBody>
          <a:bodyPr wrap="square">
            <a:spAutoFit/>
          </a:bodyPr>
          <a:lstStyle/>
          <a:p>
            <a:pPr algn="justLow"/>
            <a:r>
              <a:rPr lang="fa-IR" sz="4400" b="1" dirty="0" smtClean="0">
                <a:solidFill>
                  <a:srgbClr val="002060"/>
                </a:solidFill>
                <a:cs typeface="B Titr" pitchFamily="2" charset="-78"/>
              </a:rPr>
              <a:t>2</a:t>
            </a:r>
            <a:endParaRPr lang="fa-IR" sz="4400" b="1" dirty="0">
              <a:solidFill>
                <a:srgbClr val="002060"/>
              </a:solidFill>
              <a:cs typeface="B Titr" pitchFamily="2" charset="-78"/>
            </a:endParaRPr>
          </a:p>
        </p:txBody>
      </p:sp>
      <p:sp>
        <p:nvSpPr>
          <p:cNvPr id="17" name="Rectangle 16"/>
          <p:cNvSpPr/>
          <p:nvPr/>
        </p:nvSpPr>
        <p:spPr>
          <a:xfrm>
            <a:off x="5715000" y="3345359"/>
            <a:ext cx="457200" cy="769441"/>
          </a:xfrm>
          <a:prstGeom prst="rect">
            <a:avLst/>
          </a:prstGeom>
        </p:spPr>
        <p:txBody>
          <a:bodyPr wrap="square">
            <a:spAutoFit/>
          </a:bodyPr>
          <a:lstStyle/>
          <a:p>
            <a:pPr algn="justLow"/>
            <a:r>
              <a:rPr lang="fa-IR" sz="4400" b="1" dirty="0" smtClean="0">
                <a:solidFill>
                  <a:srgbClr val="002060"/>
                </a:solidFill>
                <a:cs typeface="B Titr" pitchFamily="2" charset="-78"/>
              </a:rPr>
              <a:t>3</a:t>
            </a:r>
            <a:endParaRPr lang="fa-IR" sz="4400" b="1" dirty="0">
              <a:solidFill>
                <a:srgbClr val="002060"/>
              </a:solidFill>
              <a:cs typeface="B Titr" pitchFamily="2" charset="-78"/>
            </a:endParaRPr>
          </a:p>
        </p:txBody>
      </p:sp>
      <p:sp>
        <p:nvSpPr>
          <p:cNvPr id="18" name="Rectangle 17"/>
          <p:cNvSpPr/>
          <p:nvPr/>
        </p:nvSpPr>
        <p:spPr>
          <a:xfrm>
            <a:off x="5715000" y="4716959"/>
            <a:ext cx="457200" cy="769441"/>
          </a:xfrm>
          <a:prstGeom prst="rect">
            <a:avLst/>
          </a:prstGeom>
        </p:spPr>
        <p:txBody>
          <a:bodyPr wrap="square">
            <a:spAutoFit/>
          </a:bodyPr>
          <a:lstStyle/>
          <a:p>
            <a:pPr algn="justLow"/>
            <a:r>
              <a:rPr lang="fa-IR" sz="4400" b="1" dirty="0" smtClean="0">
                <a:solidFill>
                  <a:srgbClr val="002060"/>
                </a:solidFill>
                <a:cs typeface="B Titr" pitchFamily="2" charset="-78"/>
              </a:rPr>
              <a:t>4</a:t>
            </a:r>
            <a:endParaRPr lang="fa-IR" sz="4400" b="1" dirty="0">
              <a:solidFill>
                <a:srgbClr val="002060"/>
              </a:solidFill>
              <a:cs typeface="B Titr" pitchFamily="2" charset="-78"/>
            </a:endParaRPr>
          </a:p>
        </p:txBody>
      </p:sp>
    </p:spTree>
    <p:extLst>
      <p:ext uri="{BB962C8B-B14F-4D97-AF65-F5344CB8AC3E}">
        <p14:creationId xmlns:p14="http://schemas.microsoft.com/office/powerpoint/2010/main" xmlns="" val="1417451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mph" presetSubtype="0" fill="remove" grpId="0" nodeType="afterEffect">
                                  <p:stCondLst>
                                    <p:cond delay="0"/>
                                  </p:stCondLst>
                                  <p:childTnLst>
                                    <p:animClr clrSpc="rgb" dir="cw">
                                      <p:cBhvr override="childStyle">
                                        <p:cTn id="6" dur="250" autoRev="1" fill="remove"/>
                                        <p:tgtEl>
                                          <p:spTgt spid="8"/>
                                        </p:tgtEl>
                                        <p:attrNameLst>
                                          <p:attrName>style.color</p:attrName>
                                        </p:attrNameLst>
                                      </p:cBhvr>
                                      <p:to>
                                        <a:schemeClr val="bg1"/>
                                      </p:to>
                                    </p:animClr>
                                    <p:animClr clrSpc="rgb" dir="cw">
                                      <p:cBhvr>
                                        <p:cTn id="7" dur="250" autoRev="1" fill="remove"/>
                                        <p:tgtEl>
                                          <p:spTgt spid="8"/>
                                        </p:tgtEl>
                                        <p:attrNameLst>
                                          <p:attrName>fillcolor</p:attrName>
                                        </p:attrNameLst>
                                      </p:cBhvr>
                                      <p:to>
                                        <a:schemeClr val="bg1"/>
                                      </p:to>
                                    </p:animClr>
                                    <p:set>
                                      <p:cBhvr>
                                        <p:cTn id="8" dur="250" autoRev="1" fill="remove"/>
                                        <p:tgtEl>
                                          <p:spTgt spid="8"/>
                                        </p:tgtEl>
                                        <p:attrNameLst>
                                          <p:attrName>fill.type</p:attrName>
                                        </p:attrNameLst>
                                      </p:cBhvr>
                                      <p:to>
                                        <p:strVal val="solid"/>
                                      </p:to>
                                    </p:set>
                                    <p:set>
                                      <p:cBhvr>
                                        <p:cTn id="9" dur="250" autoRev="1" fill="remove"/>
                                        <p:tgtEl>
                                          <p:spTgt spid="8"/>
                                        </p:tgtEl>
                                        <p:attrNameLst>
                                          <p:attrName>fill.on</p:attrName>
                                        </p:attrNameLst>
                                      </p:cBhvr>
                                      <p:to>
                                        <p:strVal val="true"/>
                                      </p:to>
                                    </p:set>
                                  </p:childTnLst>
                                </p:cTn>
                              </p:par>
                            </p:childTnLst>
                          </p:cTn>
                        </p:par>
                        <p:par>
                          <p:cTn id="10" fill="hold">
                            <p:stCondLst>
                              <p:cond delay="500"/>
                            </p:stCondLst>
                            <p:childTnLst>
                              <p:par>
                                <p:cTn id="11" presetID="22" presetClass="entr" presetSubtype="2"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right)">
                                      <p:cBhvr>
                                        <p:cTn id="13" dur="20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8"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heel(8)">
                                      <p:cBhvr>
                                        <p:cTn id="18" dur="5000"/>
                                        <p:tgtEl>
                                          <p:spTgt spid="5"/>
                                        </p:tgtEl>
                                      </p:cBhvr>
                                    </p:animEffect>
                                  </p:childTnLst>
                                </p:cTn>
                              </p:par>
                              <p:par>
                                <p:cTn id="19" presetID="21" presetClass="entr" presetSubtype="8"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wheel(8)">
                                      <p:cBhvr>
                                        <p:cTn id="21" dur="5000"/>
                                        <p:tgtEl>
                                          <p:spTgt spid="6"/>
                                        </p:tgtEl>
                                      </p:cBhvr>
                                    </p:animEffect>
                                  </p:childTnLst>
                                </p:cTn>
                              </p:par>
                              <p:par>
                                <p:cTn id="22" presetID="21" presetClass="entr" presetSubtype="8" fill="hold" grpId="0" nodeType="with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wheel(8)">
                                      <p:cBhvr>
                                        <p:cTn id="24" dur="5000"/>
                                        <p:tgtEl>
                                          <p:spTgt spid="7"/>
                                        </p:tgtEl>
                                      </p:cBhvr>
                                    </p:animEffect>
                                  </p:childTnLst>
                                </p:cTn>
                              </p:par>
                              <p:par>
                                <p:cTn id="25" presetID="21" presetClass="entr" presetSubtype="8"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8)">
                                      <p:cBhvr>
                                        <p:cTn id="27" dur="5000"/>
                                        <p:tgtEl>
                                          <p:spTgt spid="9"/>
                                        </p:tgtEl>
                                      </p:cBhvr>
                                    </p:animEffect>
                                  </p:childTnLst>
                                </p:cTn>
                              </p:par>
                            </p:childTnLst>
                          </p:cTn>
                        </p:par>
                        <p:par>
                          <p:cTn id="28" fill="hold">
                            <p:stCondLst>
                              <p:cond delay="5000"/>
                            </p:stCondLst>
                            <p:childTnLst>
                              <p:par>
                                <p:cTn id="29" presetID="26" presetClass="entr" presetSubtype="0"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wipe(down)">
                                      <p:cBhvr>
                                        <p:cTn id="31" dur="580">
                                          <p:stCondLst>
                                            <p:cond delay="0"/>
                                          </p:stCondLst>
                                        </p:cTn>
                                        <p:tgtEl>
                                          <p:spTgt spid="15"/>
                                        </p:tgtEl>
                                      </p:cBhvr>
                                    </p:animEffect>
                                    <p:anim calcmode="lin" valueType="num">
                                      <p:cBhvr>
                                        <p:cTn id="32"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33"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34"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35"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36"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37" dur="26">
                                          <p:stCondLst>
                                            <p:cond delay="650"/>
                                          </p:stCondLst>
                                        </p:cTn>
                                        <p:tgtEl>
                                          <p:spTgt spid="15"/>
                                        </p:tgtEl>
                                      </p:cBhvr>
                                      <p:to x="100000" y="60000"/>
                                    </p:animScale>
                                    <p:animScale>
                                      <p:cBhvr>
                                        <p:cTn id="38" dur="166" decel="50000">
                                          <p:stCondLst>
                                            <p:cond delay="676"/>
                                          </p:stCondLst>
                                        </p:cTn>
                                        <p:tgtEl>
                                          <p:spTgt spid="15"/>
                                        </p:tgtEl>
                                      </p:cBhvr>
                                      <p:to x="100000" y="100000"/>
                                    </p:animScale>
                                    <p:animScale>
                                      <p:cBhvr>
                                        <p:cTn id="39" dur="26">
                                          <p:stCondLst>
                                            <p:cond delay="1312"/>
                                          </p:stCondLst>
                                        </p:cTn>
                                        <p:tgtEl>
                                          <p:spTgt spid="15"/>
                                        </p:tgtEl>
                                      </p:cBhvr>
                                      <p:to x="100000" y="80000"/>
                                    </p:animScale>
                                    <p:animScale>
                                      <p:cBhvr>
                                        <p:cTn id="40" dur="166" decel="50000">
                                          <p:stCondLst>
                                            <p:cond delay="1338"/>
                                          </p:stCondLst>
                                        </p:cTn>
                                        <p:tgtEl>
                                          <p:spTgt spid="15"/>
                                        </p:tgtEl>
                                      </p:cBhvr>
                                      <p:to x="100000" y="100000"/>
                                    </p:animScale>
                                    <p:animScale>
                                      <p:cBhvr>
                                        <p:cTn id="41" dur="26">
                                          <p:stCondLst>
                                            <p:cond delay="1642"/>
                                          </p:stCondLst>
                                        </p:cTn>
                                        <p:tgtEl>
                                          <p:spTgt spid="15"/>
                                        </p:tgtEl>
                                      </p:cBhvr>
                                      <p:to x="100000" y="90000"/>
                                    </p:animScale>
                                    <p:animScale>
                                      <p:cBhvr>
                                        <p:cTn id="42" dur="166" decel="50000">
                                          <p:stCondLst>
                                            <p:cond delay="1668"/>
                                          </p:stCondLst>
                                        </p:cTn>
                                        <p:tgtEl>
                                          <p:spTgt spid="15"/>
                                        </p:tgtEl>
                                      </p:cBhvr>
                                      <p:to x="100000" y="100000"/>
                                    </p:animScale>
                                    <p:animScale>
                                      <p:cBhvr>
                                        <p:cTn id="43" dur="26">
                                          <p:stCondLst>
                                            <p:cond delay="1808"/>
                                          </p:stCondLst>
                                        </p:cTn>
                                        <p:tgtEl>
                                          <p:spTgt spid="15"/>
                                        </p:tgtEl>
                                      </p:cBhvr>
                                      <p:to x="100000" y="95000"/>
                                    </p:animScale>
                                    <p:animScale>
                                      <p:cBhvr>
                                        <p:cTn id="44" dur="166" decel="50000">
                                          <p:stCondLst>
                                            <p:cond delay="1834"/>
                                          </p:stCondLst>
                                        </p:cTn>
                                        <p:tgtEl>
                                          <p:spTgt spid="15"/>
                                        </p:tgtEl>
                                      </p:cBhvr>
                                      <p:to x="100000" y="100000"/>
                                    </p:animScale>
                                  </p:childTnLst>
                                </p:cTn>
                              </p:par>
                            </p:childTnLst>
                          </p:cTn>
                        </p:par>
                        <p:par>
                          <p:cTn id="45" fill="hold">
                            <p:stCondLst>
                              <p:cond delay="7000"/>
                            </p:stCondLst>
                            <p:childTnLst>
                              <p:par>
                                <p:cTn id="46" presetID="26" presetClass="entr" presetSubtype="0" fill="hold" grpId="0" nodeType="afterEffect">
                                  <p:stCondLst>
                                    <p:cond delay="0"/>
                                  </p:stCondLst>
                                  <p:childTnLst>
                                    <p:set>
                                      <p:cBhvr>
                                        <p:cTn id="47" dur="1" fill="hold">
                                          <p:stCondLst>
                                            <p:cond delay="0"/>
                                          </p:stCondLst>
                                        </p:cTn>
                                        <p:tgtEl>
                                          <p:spTgt spid="16"/>
                                        </p:tgtEl>
                                        <p:attrNameLst>
                                          <p:attrName>style.visibility</p:attrName>
                                        </p:attrNameLst>
                                      </p:cBhvr>
                                      <p:to>
                                        <p:strVal val="visible"/>
                                      </p:to>
                                    </p:set>
                                    <p:animEffect transition="in" filter="wipe(down)">
                                      <p:cBhvr>
                                        <p:cTn id="48" dur="580">
                                          <p:stCondLst>
                                            <p:cond delay="0"/>
                                          </p:stCondLst>
                                        </p:cTn>
                                        <p:tgtEl>
                                          <p:spTgt spid="16"/>
                                        </p:tgtEl>
                                      </p:cBhvr>
                                    </p:animEffect>
                                    <p:anim calcmode="lin" valueType="num">
                                      <p:cBhvr>
                                        <p:cTn id="49"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54" dur="26">
                                          <p:stCondLst>
                                            <p:cond delay="650"/>
                                          </p:stCondLst>
                                        </p:cTn>
                                        <p:tgtEl>
                                          <p:spTgt spid="16"/>
                                        </p:tgtEl>
                                      </p:cBhvr>
                                      <p:to x="100000" y="60000"/>
                                    </p:animScale>
                                    <p:animScale>
                                      <p:cBhvr>
                                        <p:cTn id="55" dur="166" decel="50000">
                                          <p:stCondLst>
                                            <p:cond delay="676"/>
                                          </p:stCondLst>
                                        </p:cTn>
                                        <p:tgtEl>
                                          <p:spTgt spid="16"/>
                                        </p:tgtEl>
                                      </p:cBhvr>
                                      <p:to x="100000" y="100000"/>
                                    </p:animScale>
                                    <p:animScale>
                                      <p:cBhvr>
                                        <p:cTn id="56" dur="26">
                                          <p:stCondLst>
                                            <p:cond delay="1312"/>
                                          </p:stCondLst>
                                        </p:cTn>
                                        <p:tgtEl>
                                          <p:spTgt spid="16"/>
                                        </p:tgtEl>
                                      </p:cBhvr>
                                      <p:to x="100000" y="80000"/>
                                    </p:animScale>
                                    <p:animScale>
                                      <p:cBhvr>
                                        <p:cTn id="57" dur="166" decel="50000">
                                          <p:stCondLst>
                                            <p:cond delay="1338"/>
                                          </p:stCondLst>
                                        </p:cTn>
                                        <p:tgtEl>
                                          <p:spTgt spid="16"/>
                                        </p:tgtEl>
                                      </p:cBhvr>
                                      <p:to x="100000" y="100000"/>
                                    </p:animScale>
                                    <p:animScale>
                                      <p:cBhvr>
                                        <p:cTn id="58" dur="26">
                                          <p:stCondLst>
                                            <p:cond delay="1642"/>
                                          </p:stCondLst>
                                        </p:cTn>
                                        <p:tgtEl>
                                          <p:spTgt spid="16"/>
                                        </p:tgtEl>
                                      </p:cBhvr>
                                      <p:to x="100000" y="90000"/>
                                    </p:animScale>
                                    <p:animScale>
                                      <p:cBhvr>
                                        <p:cTn id="59" dur="166" decel="50000">
                                          <p:stCondLst>
                                            <p:cond delay="1668"/>
                                          </p:stCondLst>
                                        </p:cTn>
                                        <p:tgtEl>
                                          <p:spTgt spid="16"/>
                                        </p:tgtEl>
                                      </p:cBhvr>
                                      <p:to x="100000" y="100000"/>
                                    </p:animScale>
                                    <p:animScale>
                                      <p:cBhvr>
                                        <p:cTn id="60" dur="26">
                                          <p:stCondLst>
                                            <p:cond delay="1808"/>
                                          </p:stCondLst>
                                        </p:cTn>
                                        <p:tgtEl>
                                          <p:spTgt spid="16"/>
                                        </p:tgtEl>
                                      </p:cBhvr>
                                      <p:to x="100000" y="95000"/>
                                    </p:animScale>
                                    <p:animScale>
                                      <p:cBhvr>
                                        <p:cTn id="61" dur="166" decel="50000">
                                          <p:stCondLst>
                                            <p:cond delay="1834"/>
                                          </p:stCondLst>
                                        </p:cTn>
                                        <p:tgtEl>
                                          <p:spTgt spid="16"/>
                                        </p:tgtEl>
                                      </p:cBhvr>
                                      <p:to x="100000" y="100000"/>
                                    </p:animScale>
                                  </p:childTnLst>
                                </p:cTn>
                              </p:par>
                            </p:childTnLst>
                          </p:cTn>
                        </p:par>
                        <p:par>
                          <p:cTn id="62" fill="hold">
                            <p:stCondLst>
                              <p:cond delay="9000"/>
                            </p:stCondLst>
                            <p:childTnLst>
                              <p:par>
                                <p:cTn id="63" presetID="26" presetClass="entr" presetSubtype="0" fill="hold" grpId="0" nodeType="afterEffect">
                                  <p:stCondLst>
                                    <p:cond delay="0"/>
                                  </p:stCondLst>
                                  <p:childTnLst>
                                    <p:set>
                                      <p:cBhvr>
                                        <p:cTn id="64" dur="1" fill="hold">
                                          <p:stCondLst>
                                            <p:cond delay="0"/>
                                          </p:stCondLst>
                                        </p:cTn>
                                        <p:tgtEl>
                                          <p:spTgt spid="17"/>
                                        </p:tgtEl>
                                        <p:attrNameLst>
                                          <p:attrName>style.visibility</p:attrName>
                                        </p:attrNameLst>
                                      </p:cBhvr>
                                      <p:to>
                                        <p:strVal val="visible"/>
                                      </p:to>
                                    </p:set>
                                    <p:animEffect transition="in" filter="wipe(down)">
                                      <p:cBhvr>
                                        <p:cTn id="65" dur="580">
                                          <p:stCondLst>
                                            <p:cond delay="0"/>
                                          </p:stCondLst>
                                        </p:cTn>
                                        <p:tgtEl>
                                          <p:spTgt spid="17"/>
                                        </p:tgtEl>
                                      </p:cBhvr>
                                    </p:animEffect>
                                    <p:anim calcmode="lin" valueType="num">
                                      <p:cBhvr>
                                        <p:cTn id="66" dur="1822"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id="67" dur="664" tmFilter="0.0,0.0; 0.25,0.07; 0.50,0.2; 0.75,0.467; 1.0,1.0">
                                          <p:stCondLst>
                                            <p:cond delay="0"/>
                                          </p:stCondLst>
                                        </p:cTn>
                                        <p:tgtEl>
                                          <p:spTgt spid="17"/>
                                        </p:tgtEl>
                                        <p:attrNameLst>
                                          <p:attrName>ppt_y</p:attrName>
                                        </p:attrNameLst>
                                      </p:cBhvr>
                                      <p:tavLst>
                                        <p:tav tm="0" fmla="#ppt_y-sin(pi*$)/3">
                                          <p:val>
                                            <p:fltVal val="0.5"/>
                                          </p:val>
                                        </p:tav>
                                        <p:tav tm="100000">
                                          <p:val>
                                            <p:fltVal val="1"/>
                                          </p:val>
                                        </p:tav>
                                      </p:tavLst>
                                    </p:anim>
                                    <p:anim calcmode="lin" valueType="num">
                                      <p:cBhvr>
                                        <p:cTn id="68" dur="664" tmFilter="0, 0; 0.125,0.2665; 0.25,0.4; 0.375,0.465; 0.5,0.5;  0.625,0.535; 0.75,0.6; 0.875,0.7335; 1,1">
                                          <p:stCondLst>
                                            <p:cond delay="664"/>
                                          </p:stCondLst>
                                        </p:cTn>
                                        <p:tgtEl>
                                          <p:spTgt spid="17"/>
                                        </p:tgtEl>
                                        <p:attrNameLst>
                                          <p:attrName>ppt_y</p:attrName>
                                        </p:attrNameLst>
                                      </p:cBhvr>
                                      <p:tavLst>
                                        <p:tav tm="0" fmla="#ppt_y-sin(pi*$)/9">
                                          <p:val>
                                            <p:fltVal val="0"/>
                                          </p:val>
                                        </p:tav>
                                        <p:tav tm="100000">
                                          <p:val>
                                            <p:fltVal val="1"/>
                                          </p:val>
                                        </p:tav>
                                      </p:tavLst>
                                    </p:anim>
                                    <p:anim calcmode="lin" valueType="num">
                                      <p:cBhvr>
                                        <p:cTn id="69" dur="332" tmFilter="0, 0; 0.125,0.2665; 0.25,0.4; 0.375,0.465; 0.5,0.5;  0.625,0.535; 0.75,0.6; 0.875,0.7335; 1,1">
                                          <p:stCondLst>
                                            <p:cond delay="1324"/>
                                          </p:stCondLst>
                                        </p:cTn>
                                        <p:tgtEl>
                                          <p:spTgt spid="17"/>
                                        </p:tgtEl>
                                        <p:attrNameLst>
                                          <p:attrName>ppt_y</p:attrName>
                                        </p:attrNameLst>
                                      </p:cBhvr>
                                      <p:tavLst>
                                        <p:tav tm="0" fmla="#ppt_y-sin(pi*$)/27">
                                          <p:val>
                                            <p:fltVal val="0"/>
                                          </p:val>
                                        </p:tav>
                                        <p:tav tm="100000">
                                          <p:val>
                                            <p:fltVal val="1"/>
                                          </p:val>
                                        </p:tav>
                                      </p:tavLst>
                                    </p:anim>
                                    <p:anim calcmode="lin" valueType="num">
                                      <p:cBhvr>
                                        <p:cTn id="70" dur="164" tmFilter="0, 0; 0.125,0.2665; 0.25,0.4; 0.375,0.465; 0.5,0.5;  0.625,0.535; 0.75,0.6; 0.875,0.7335; 1,1">
                                          <p:stCondLst>
                                            <p:cond delay="1656"/>
                                          </p:stCondLst>
                                        </p:cTn>
                                        <p:tgtEl>
                                          <p:spTgt spid="17"/>
                                        </p:tgtEl>
                                        <p:attrNameLst>
                                          <p:attrName>ppt_y</p:attrName>
                                        </p:attrNameLst>
                                      </p:cBhvr>
                                      <p:tavLst>
                                        <p:tav tm="0" fmla="#ppt_y-sin(pi*$)/81">
                                          <p:val>
                                            <p:fltVal val="0"/>
                                          </p:val>
                                        </p:tav>
                                        <p:tav tm="100000">
                                          <p:val>
                                            <p:fltVal val="1"/>
                                          </p:val>
                                        </p:tav>
                                      </p:tavLst>
                                    </p:anim>
                                    <p:animScale>
                                      <p:cBhvr>
                                        <p:cTn id="71" dur="26">
                                          <p:stCondLst>
                                            <p:cond delay="650"/>
                                          </p:stCondLst>
                                        </p:cTn>
                                        <p:tgtEl>
                                          <p:spTgt spid="17"/>
                                        </p:tgtEl>
                                      </p:cBhvr>
                                      <p:to x="100000" y="60000"/>
                                    </p:animScale>
                                    <p:animScale>
                                      <p:cBhvr>
                                        <p:cTn id="72" dur="166" decel="50000">
                                          <p:stCondLst>
                                            <p:cond delay="676"/>
                                          </p:stCondLst>
                                        </p:cTn>
                                        <p:tgtEl>
                                          <p:spTgt spid="17"/>
                                        </p:tgtEl>
                                      </p:cBhvr>
                                      <p:to x="100000" y="100000"/>
                                    </p:animScale>
                                    <p:animScale>
                                      <p:cBhvr>
                                        <p:cTn id="73" dur="26">
                                          <p:stCondLst>
                                            <p:cond delay="1312"/>
                                          </p:stCondLst>
                                        </p:cTn>
                                        <p:tgtEl>
                                          <p:spTgt spid="17"/>
                                        </p:tgtEl>
                                      </p:cBhvr>
                                      <p:to x="100000" y="80000"/>
                                    </p:animScale>
                                    <p:animScale>
                                      <p:cBhvr>
                                        <p:cTn id="74" dur="166" decel="50000">
                                          <p:stCondLst>
                                            <p:cond delay="1338"/>
                                          </p:stCondLst>
                                        </p:cTn>
                                        <p:tgtEl>
                                          <p:spTgt spid="17"/>
                                        </p:tgtEl>
                                      </p:cBhvr>
                                      <p:to x="100000" y="100000"/>
                                    </p:animScale>
                                    <p:animScale>
                                      <p:cBhvr>
                                        <p:cTn id="75" dur="26">
                                          <p:stCondLst>
                                            <p:cond delay="1642"/>
                                          </p:stCondLst>
                                        </p:cTn>
                                        <p:tgtEl>
                                          <p:spTgt spid="17"/>
                                        </p:tgtEl>
                                      </p:cBhvr>
                                      <p:to x="100000" y="90000"/>
                                    </p:animScale>
                                    <p:animScale>
                                      <p:cBhvr>
                                        <p:cTn id="76" dur="166" decel="50000">
                                          <p:stCondLst>
                                            <p:cond delay="1668"/>
                                          </p:stCondLst>
                                        </p:cTn>
                                        <p:tgtEl>
                                          <p:spTgt spid="17"/>
                                        </p:tgtEl>
                                      </p:cBhvr>
                                      <p:to x="100000" y="100000"/>
                                    </p:animScale>
                                    <p:animScale>
                                      <p:cBhvr>
                                        <p:cTn id="77" dur="26">
                                          <p:stCondLst>
                                            <p:cond delay="1808"/>
                                          </p:stCondLst>
                                        </p:cTn>
                                        <p:tgtEl>
                                          <p:spTgt spid="17"/>
                                        </p:tgtEl>
                                      </p:cBhvr>
                                      <p:to x="100000" y="95000"/>
                                    </p:animScale>
                                    <p:animScale>
                                      <p:cBhvr>
                                        <p:cTn id="78" dur="166" decel="50000">
                                          <p:stCondLst>
                                            <p:cond delay="1834"/>
                                          </p:stCondLst>
                                        </p:cTn>
                                        <p:tgtEl>
                                          <p:spTgt spid="17"/>
                                        </p:tgtEl>
                                      </p:cBhvr>
                                      <p:to x="100000" y="100000"/>
                                    </p:animScale>
                                  </p:childTnLst>
                                </p:cTn>
                              </p:par>
                            </p:childTnLst>
                          </p:cTn>
                        </p:par>
                        <p:par>
                          <p:cTn id="79" fill="hold">
                            <p:stCondLst>
                              <p:cond delay="11000"/>
                            </p:stCondLst>
                            <p:childTnLst>
                              <p:par>
                                <p:cTn id="80" presetID="26" presetClass="entr" presetSubtype="0" fill="hold" grpId="0" nodeType="afterEffect">
                                  <p:stCondLst>
                                    <p:cond delay="0"/>
                                  </p:stCondLst>
                                  <p:childTnLst>
                                    <p:set>
                                      <p:cBhvr>
                                        <p:cTn id="81" dur="1" fill="hold">
                                          <p:stCondLst>
                                            <p:cond delay="0"/>
                                          </p:stCondLst>
                                        </p:cTn>
                                        <p:tgtEl>
                                          <p:spTgt spid="18"/>
                                        </p:tgtEl>
                                        <p:attrNameLst>
                                          <p:attrName>style.visibility</p:attrName>
                                        </p:attrNameLst>
                                      </p:cBhvr>
                                      <p:to>
                                        <p:strVal val="visible"/>
                                      </p:to>
                                    </p:set>
                                    <p:animEffect transition="in" filter="wipe(down)">
                                      <p:cBhvr>
                                        <p:cTn id="82" dur="580">
                                          <p:stCondLst>
                                            <p:cond delay="0"/>
                                          </p:stCondLst>
                                        </p:cTn>
                                        <p:tgtEl>
                                          <p:spTgt spid="18"/>
                                        </p:tgtEl>
                                      </p:cBhvr>
                                    </p:animEffect>
                                    <p:anim calcmode="lin" valueType="num">
                                      <p:cBhvr>
                                        <p:cTn id="83" dur="1822" tmFilter="0,0; 0.14,0.36; 0.43,0.73; 0.71,0.91; 1.0,1.0">
                                          <p:stCondLst>
                                            <p:cond delay="0"/>
                                          </p:stCondLst>
                                        </p:cTn>
                                        <p:tgtEl>
                                          <p:spTgt spid="18"/>
                                        </p:tgtEl>
                                        <p:attrNameLst>
                                          <p:attrName>ppt_x</p:attrName>
                                        </p:attrNameLst>
                                      </p:cBhvr>
                                      <p:tavLst>
                                        <p:tav tm="0">
                                          <p:val>
                                            <p:strVal val="#ppt_x-0.25"/>
                                          </p:val>
                                        </p:tav>
                                        <p:tav tm="100000">
                                          <p:val>
                                            <p:strVal val="#ppt_x"/>
                                          </p:val>
                                        </p:tav>
                                      </p:tavLst>
                                    </p:anim>
                                    <p:anim calcmode="lin" valueType="num">
                                      <p:cBhvr>
                                        <p:cTn id="84" dur="664" tmFilter="0.0,0.0; 0.25,0.07; 0.50,0.2; 0.75,0.467; 1.0,1.0">
                                          <p:stCondLst>
                                            <p:cond delay="0"/>
                                          </p:stCondLst>
                                        </p:cTn>
                                        <p:tgtEl>
                                          <p:spTgt spid="18"/>
                                        </p:tgtEl>
                                        <p:attrNameLst>
                                          <p:attrName>ppt_y</p:attrName>
                                        </p:attrNameLst>
                                      </p:cBhvr>
                                      <p:tavLst>
                                        <p:tav tm="0" fmla="#ppt_y-sin(pi*$)/3">
                                          <p:val>
                                            <p:fltVal val="0.5"/>
                                          </p:val>
                                        </p:tav>
                                        <p:tav tm="100000">
                                          <p:val>
                                            <p:fltVal val="1"/>
                                          </p:val>
                                        </p:tav>
                                      </p:tavLst>
                                    </p:anim>
                                    <p:anim calcmode="lin" valueType="num">
                                      <p:cBhvr>
                                        <p:cTn id="85" dur="664" tmFilter="0, 0; 0.125,0.2665; 0.25,0.4; 0.375,0.465; 0.5,0.5;  0.625,0.535; 0.75,0.6; 0.875,0.7335; 1,1">
                                          <p:stCondLst>
                                            <p:cond delay="664"/>
                                          </p:stCondLst>
                                        </p:cTn>
                                        <p:tgtEl>
                                          <p:spTgt spid="18"/>
                                        </p:tgtEl>
                                        <p:attrNameLst>
                                          <p:attrName>ppt_y</p:attrName>
                                        </p:attrNameLst>
                                      </p:cBhvr>
                                      <p:tavLst>
                                        <p:tav tm="0" fmla="#ppt_y-sin(pi*$)/9">
                                          <p:val>
                                            <p:fltVal val="0"/>
                                          </p:val>
                                        </p:tav>
                                        <p:tav tm="100000">
                                          <p:val>
                                            <p:fltVal val="1"/>
                                          </p:val>
                                        </p:tav>
                                      </p:tavLst>
                                    </p:anim>
                                    <p:anim calcmode="lin" valueType="num">
                                      <p:cBhvr>
                                        <p:cTn id="86" dur="332" tmFilter="0, 0; 0.125,0.2665; 0.25,0.4; 0.375,0.465; 0.5,0.5;  0.625,0.535; 0.75,0.6; 0.875,0.7335; 1,1">
                                          <p:stCondLst>
                                            <p:cond delay="1324"/>
                                          </p:stCondLst>
                                        </p:cTn>
                                        <p:tgtEl>
                                          <p:spTgt spid="18"/>
                                        </p:tgtEl>
                                        <p:attrNameLst>
                                          <p:attrName>ppt_y</p:attrName>
                                        </p:attrNameLst>
                                      </p:cBhvr>
                                      <p:tavLst>
                                        <p:tav tm="0" fmla="#ppt_y-sin(pi*$)/27">
                                          <p:val>
                                            <p:fltVal val="0"/>
                                          </p:val>
                                        </p:tav>
                                        <p:tav tm="100000">
                                          <p:val>
                                            <p:fltVal val="1"/>
                                          </p:val>
                                        </p:tav>
                                      </p:tavLst>
                                    </p:anim>
                                    <p:anim calcmode="lin" valueType="num">
                                      <p:cBhvr>
                                        <p:cTn id="87" dur="164" tmFilter="0, 0; 0.125,0.2665; 0.25,0.4; 0.375,0.465; 0.5,0.5;  0.625,0.535; 0.75,0.6; 0.875,0.7335; 1,1">
                                          <p:stCondLst>
                                            <p:cond delay="1656"/>
                                          </p:stCondLst>
                                        </p:cTn>
                                        <p:tgtEl>
                                          <p:spTgt spid="18"/>
                                        </p:tgtEl>
                                        <p:attrNameLst>
                                          <p:attrName>ppt_y</p:attrName>
                                        </p:attrNameLst>
                                      </p:cBhvr>
                                      <p:tavLst>
                                        <p:tav tm="0" fmla="#ppt_y-sin(pi*$)/81">
                                          <p:val>
                                            <p:fltVal val="0"/>
                                          </p:val>
                                        </p:tav>
                                        <p:tav tm="100000">
                                          <p:val>
                                            <p:fltVal val="1"/>
                                          </p:val>
                                        </p:tav>
                                      </p:tavLst>
                                    </p:anim>
                                    <p:animScale>
                                      <p:cBhvr>
                                        <p:cTn id="88" dur="26">
                                          <p:stCondLst>
                                            <p:cond delay="650"/>
                                          </p:stCondLst>
                                        </p:cTn>
                                        <p:tgtEl>
                                          <p:spTgt spid="18"/>
                                        </p:tgtEl>
                                      </p:cBhvr>
                                      <p:to x="100000" y="60000"/>
                                    </p:animScale>
                                    <p:animScale>
                                      <p:cBhvr>
                                        <p:cTn id="89" dur="166" decel="50000">
                                          <p:stCondLst>
                                            <p:cond delay="676"/>
                                          </p:stCondLst>
                                        </p:cTn>
                                        <p:tgtEl>
                                          <p:spTgt spid="18"/>
                                        </p:tgtEl>
                                      </p:cBhvr>
                                      <p:to x="100000" y="100000"/>
                                    </p:animScale>
                                    <p:animScale>
                                      <p:cBhvr>
                                        <p:cTn id="90" dur="26">
                                          <p:stCondLst>
                                            <p:cond delay="1312"/>
                                          </p:stCondLst>
                                        </p:cTn>
                                        <p:tgtEl>
                                          <p:spTgt spid="18"/>
                                        </p:tgtEl>
                                      </p:cBhvr>
                                      <p:to x="100000" y="80000"/>
                                    </p:animScale>
                                    <p:animScale>
                                      <p:cBhvr>
                                        <p:cTn id="91" dur="166" decel="50000">
                                          <p:stCondLst>
                                            <p:cond delay="1338"/>
                                          </p:stCondLst>
                                        </p:cTn>
                                        <p:tgtEl>
                                          <p:spTgt spid="18"/>
                                        </p:tgtEl>
                                      </p:cBhvr>
                                      <p:to x="100000" y="100000"/>
                                    </p:animScale>
                                    <p:animScale>
                                      <p:cBhvr>
                                        <p:cTn id="92" dur="26">
                                          <p:stCondLst>
                                            <p:cond delay="1642"/>
                                          </p:stCondLst>
                                        </p:cTn>
                                        <p:tgtEl>
                                          <p:spTgt spid="18"/>
                                        </p:tgtEl>
                                      </p:cBhvr>
                                      <p:to x="100000" y="90000"/>
                                    </p:animScale>
                                    <p:animScale>
                                      <p:cBhvr>
                                        <p:cTn id="93" dur="166" decel="50000">
                                          <p:stCondLst>
                                            <p:cond delay="1668"/>
                                          </p:stCondLst>
                                        </p:cTn>
                                        <p:tgtEl>
                                          <p:spTgt spid="18"/>
                                        </p:tgtEl>
                                      </p:cBhvr>
                                      <p:to x="100000" y="100000"/>
                                    </p:animScale>
                                    <p:animScale>
                                      <p:cBhvr>
                                        <p:cTn id="94" dur="26">
                                          <p:stCondLst>
                                            <p:cond delay="1808"/>
                                          </p:stCondLst>
                                        </p:cTn>
                                        <p:tgtEl>
                                          <p:spTgt spid="18"/>
                                        </p:tgtEl>
                                      </p:cBhvr>
                                      <p:to x="100000" y="95000"/>
                                    </p:animScale>
                                    <p:animScale>
                                      <p:cBhvr>
                                        <p:cTn id="95" dur="166" decel="50000">
                                          <p:stCondLst>
                                            <p:cond delay="1834"/>
                                          </p:stCondLst>
                                        </p:cTn>
                                        <p:tgtEl>
                                          <p:spTgt spid="18"/>
                                        </p:tgtEl>
                                      </p:cBhvr>
                                      <p:to x="100000" y="100000"/>
                                    </p:animScale>
                                  </p:childTnLst>
                                </p:cTn>
                              </p:par>
                            </p:childTnLst>
                          </p:cTn>
                        </p:par>
                        <p:par>
                          <p:cTn id="96" fill="hold">
                            <p:stCondLst>
                              <p:cond delay="13000"/>
                            </p:stCondLst>
                            <p:childTnLst>
                              <p:par>
                                <p:cTn id="97" presetID="45" presetClass="entr" presetSubtype="0" fill="hold" nodeType="afterEffect">
                                  <p:stCondLst>
                                    <p:cond delay="0"/>
                                  </p:stCondLst>
                                  <p:childTnLst>
                                    <p:set>
                                      <p:cBhvr>
                                        <p:cTn id="98" dur="1" fill="hold">
                                          <p:stCondLst>
                                            <p:cond delay="0"/>
                                          </p:stCondLst>
                                        </p:cTn>
                                        <p:tgtEl>
                                          <p:spTgt spid="22"/>
                                        </p:tgtEl>
                                        <p:attrNameLst>
                                          <p:attrName>style.visibility</p:attrName>
                                        </p:attrNameLst>
                                      </p:cBhvr>
                                      <p:to>
                                        <p:strVal val="visible"/>
                                      </p:to>
                                    </p:set>
                                    <p:animEffect transition="in" filter="fade">
                                      <p:cBhvr>
                                        <p:cTn id="99" dur="2000"/>
                                        <p:tgtEl>
                                          <p:spTgt spid="22"/>
                                        </p:tgtEl>
                                      </p:cBhvr>
                                    </p:animEffect>
                                    <p:anim calcmode="lin" valueType="num">
                                      <p:cBhvr>
                                        <p:cTn id="100" dur="2000" fill="hold"/>
                                        <p:tgtEl>
                                          <p:spTgt spid="22"/>
                                        </p:tgtEl>
                                        <p:attrNameLst>
                                          <p:attrName>ppt_w</p:attrName>
                                        </p:attrNameLst>
                                      </p:cBhvr>
                                      <p:tavLst>
                                        <p:tav tm="0" fmla="#ppt_w*sin(2.5*pi*$)">
                                          <p:val>
                                            <p:fltVal val="0"/>
                                          </p:val>
                                        </p:tav>
                                        <p:tav tm="100000">
                                          <p:val>
                                            <p:fltVal val="1"/>
                                          </p:val>
                                        </p:tav>
                                      </p:tavLst>
                                    </p:anim>
                                    <p:anim calcmode="lin" valueType="num">
                                      <p:cBhvr>
                                        <p:cTn id="101" dur="2000" fill="hold"/>
                                        <p:tgtEl>
                                          <p:spTgt spid="2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6" grpId="0" animBg="1"/>
      <p:bldP spid="7" grpId="0" animBg="1"/>
      <p:bldP spid="8" grpId="0" animBg="1"/>
      <p:bldP spid="9" grpId="0" animBg="1"/>
      <p:bldP spid="15" grpId="0"/>
      <p:bldP spid="16" grpId="0"/>
      <p:bldP spid="17" grpId="0"/>
      <p:bldP spid="1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p:cNvGrpSpPr/>
          <p:nvPr/>
        </p:nvGrpSpPr>
        <p:grpSpPr>
          <a:xfrm>
            <a:off x="1004528" y="257403"/>
            <a:ext cx="6786472" cy="2152194"/>
            <a:chOff x="1004528" y="257403"/>
            <a:chExt cx="6786472" cy="2152194"/>
          </a:xfrm>
        </p:grpSpPr>
        <p:sp>
          <p:nvSpPr>
            <p:cNvPr id="2" name="Freeform 1"/>
            <p:cNvSpPr/>
            <p:nvPr/>
          </p:nvSpPr>
          <p:spPr>
            <a:xfrm rot="1017815">
              <a:off x="1004528" y="257403"/>
              <a:ext cx="6786472" cy="2152194"/>
            </a:xfrm>
            <a:custGeom>
              <a:avLst/>
              <a:gdLst>
                <a:gd name="connsiteX0" fmla="*/ 0 w 5173980"/>
                <a:gd name="connsiteY0" fmla="*/ 113162 h 678960"/>
                <a:gd name="connsiteX1" fmla="*/ 113162 w 5173980"/>
                <a:gd name="connsiteY1" fmla="*/ 0 h 678960"/>
                <a:gd name="connsiteX2" fmla="*/ 5060818 w 5173980"/>
                <a:gd name="connsiteY2" fmla="*/ 0 h 678960"/>
                <a:gd name="connsiteX3" fmla="*/ 5173980 w 5173980"/>
                <a:gd name="connsiteY3" fmla="*/ 113162 h 678960"/>
                <a:gd name="connsiteX4" fmla="*/ 5173980 w 5173980"/>
                <a:gd name="connsiteY4" fmla="*/ 565798 h 678960"/>
                <a:gd name="connsiteX5" fmla="*/ 5060818 w 5173980"/>
                <a:gd name="connsiteY5" fmla="*/ 678960 h 678960"/>
                <a:gd name="connsiteX6" fmla="*/ 113162 w 5173980"/>
                <a:gd name="connsiteY6" fmla="*/ 678960 h 678960"/>
                <a:gd name="connsiteX7" fmla="*/ 0 w 5173980"/>
                <a:gd name="connsiteY7" fmla="*/ 565798 h 678960"/>
                <a:gd name="connsiteX8" fmla="*/ 0 w 5173980"/>
                <a:gd name="connsiteY8" fmla="*/ 113162 h 678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73980" h="678960">
                  <a:moveTo>
                    <a:pt x="0" y="113162"/>
                  </a:moveTo>
                  <a:cubicBezTo>
                    <a:pt x="0" y="50664"/>
                    <a:pt x="50664" y="0"/>
                    <a:pt x="113162" y="0"/>
                  </a:cubicBezTo>
                  <a:lnTo>
                    <a:pt x="5060818" y="0"/>
                  </a:lnTo>
                  <a:cubicBezTo>
                    <a:pt x="5123316" y="0"/>
                    <a:pt x="5173980" y="50664"/>
                    <a:pt x="5173980" y="113162"/>
                  </a:cubicBezTo>
                  <a:lnTo>
                    <a:pt x="5173980" y="565798"/>
                  </a:lnTo>
                  <a:cubicBezTo>
                    <a:pt x="5173980" y="628296"/>
                    <a:pt x="5123316" y="678960"/>
                    <a:pt x="5060818" y="678960"/>
                  </a:cubicBezTo>
                  <a:lnTo>
                    <a:pt x="113162" y="678960"/>
                  </a:lnTo>
                  <a:cubicBezTo>
                    <a:pt x="50664" y="678960"/>
                    <a:pt x="0" y="628296"/>
                    <a:pt x="0" y="565798"/>
                  </a:cubicBezTo>
                  <a:lnTo>
                    <a:pt x="0" y="113162"/>
                  </a:lnTo>
                  <a:close/>
                </a:path>
              </a:pathLst>
            </a:custGeom>
            <a:scene3d>
              <a:camera prst="perspectiveRelaxed">
                <a:rot lat="19149996" lon="20104178" rev="1577324"/>
              </a:camera>
              <a:lightRig rig="soft" dir="t"/>
              <a:backdrop>
                <a:anchor x="0" y="0" z="-210000"/>
                <a:norm dx="0" dy="0" dz="914400"/>
                <a:up dx="0" dy="914400" dz="0"/>
              </a:backdrop>
            </a:scene3d>
            <a:sp3d extrusionH="152250" prstMaterial="matte">
              <a:bevelT w="165100" prst="coolSlant"/>
            </a:sp3d>
          </p:spPr>
          <p:style>
            <a:lnRef idx="0">
              <a:schemeClr val="lt1">
                <a:hueOff val="0"/>
                <a:satOff val="0"/>
                <a:lumOff val="0"/>
                <a:alphaOff val="0"/>
              </a:schemeClr>
            </a:lnRef>
            <a:fillRef idx="1">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228708" tIns="33144" rIns="228708" bIns="33144" numCol="1" spcCol="1270" anchor="ctr" anchorCtr="0">
              <a:noAutofit/>
              <a:sp3d extrusionH="28000" prstMaterial="matte"/>
            </a:bodyPr>
            <a:lstStyle/>
            <a:p>
              <a:pPr lvl="0" algn="l" defTabSz="1022350" rtl="1">
                <a:lnSpc>
                  <a:spcPct val="90000"/>
                </a:lnSpc>
                <a:spcBef>
                  <a:spcPct val="0"/>
                </a:spcBef>
                <a:spcAft>
                  <a:spcPct val="35000"/>
                </a:spcAft>
              </a:pPr>
              <a:endParaRPr lang="en-US" sz="2300" b="1" kern="1200" dirty="0">
                <a:solidFill>
                  <a:schemeClr val="accent2">
                    <a:lumMod val="60000"/>
                    <a:lumOff val="40000"/>
                  </a:schemeClr>
                </a:solidFill>
                <a:effectLst>
                  <a:outerShdw blurRad="50800" dist="38100" dir="10800000" algn="r" rotWithShape="0">
                    <a:prstClr val="black">
                      <a:alpha val="40000"/>
                    </a:prstClr>
                  </a:outerShdw>
                </a:effectLst>
                <a:cs typeface="B Zar" pitchFamily="2" charset="-78"/>
              </a:endParaRPr>
            </a:p>
          </p:txBody>
        </p:sp>
        <p:sp>
          <p:nvSpPr>
            <p:cNvPr id="7" name="Rectangle 6"/>
            <p:cNvSpPr/>
            <p:nvPr/>
          </p:nvSpPr>
          <p:spPr>
            <a:xfrm rot="431707">
              <a:off x="1394591" y="884693"/>
              <a:ext cx="5420164" cy="830997"/>
            </a:xfrm>
            <a:prstGeom prst="rect">
              <a:avLst/>
            </a:prstGeom>
          </p:spPr>
          <p:txBody>
            <a:bodyPr wrap="square">
              <a:spAutoFit/>
            </a:bodyPr>
            <a:lstStyle/>
            <a:p>
              <a:pPr algn="ctr"/>
              <a:r>
                <a:rPr lang="fa-IR" sz="2400" b="1" dirty="0">
                  <a:cs typeface="B Zar" pitchFamily="2" charset="-78"/>
                </a:rPr>
                <a:t>5. زنی که زاییدن او نزدیک است و روزه برای حملش ضرر دارد و نمی‌تواند روزه بگیرد.</a:t>
              </a:r>
            </a:p>
          </p:txBody>
        </p:sp>
      </p:grpSp>
      <p:sp>
        <p:nvSpPr>
          <p:cNvPr id="11" name="Oval 10"/>
          <p:cNvSpPr/>
          <p:nvPr/>
        </p:nvSpPr>
        <p:spPr>
          <a:xfrm>
            <a:off x="8153400" y="5715000"/>
            <a:ext cx="533400" cy="533400"/>
          </a:xfrm>
          <a:prstGeom prst="ellipse">
            <a:avLst/>
          </a:prstGeom>
          <a:solidFill>
            <a:schemeClr val="accent1">
              <a:lumMod val="50000"/>
            </a:schemeClr>
          </a:solidFill>
          <a:ln>
            <a:solidFill>
              <a:schemeClr val="accent1">
                <a:lumMod val="75000"/>
              </a:schemeClr>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5400000">
            <a:off x="5695271" y="2806873"/>
            <a:ext cx="4985256" cy="830997"/>
          </a:xfrm>
          <a:prstGeom prst="rect">
            <a:avLst/>
          </a:prstGeom>
        </p:spPr>
        <p:txBody>
          <a:bodyPr wrap="square">
            <a:spAutoFit/>
          </a:bodyPr>
          <a:lstStyle/>
          <a:p>
            <a:r>
              <a:rPr lang="fa-IR" sz="2400" b="1" spc="50" dirty="0">
                <a:ln w="11430"/>
                <a:solidFill>
                  <a:schemeClr val="accent4">
                    <a:lumMod val="50000"/>
                  </a:schemeClr>
                </a:solidFill>
                <a:cs typeface="B Zar" pitchFamily="2" charset="-78"/>
              </a:rPr>
              <a:t>قضای روزه و یک مد طعام به ازای هر روز </a:t>
            </a:r>
          </a:p>
          <a:p>
            <a:pPr lvl="0"/>
            <a:endParaRPr lang="fa-IR" sz="2400" dirty="0">
              <a:solidFill>
                <a:srgbClr val="002060"/>
              </a:solidFill>
              <a:cs typeface="B Titr" pitchFamily="2" charset="-78"/>
            </a:endParaRPr>
          </a:p>
        </p:txBody>
      </p:sp>
      <p:grpSp>
        <p:nvGrpSpPr>
          <p:cNvPr id="20" name="Group 19"/>
          <p:cNvGrpSpPr/>
          <p:nvPr/>
        </p:nvGrpSpPr>
        <p:grpSpPr>
          <a:xfrm>
            <a:off x="928328" y="2162403"/>
            <a:ext cx="6786472" cy="2152194"/>
            <a:chOff x="928328" y="2162403"/>
            <a:chExt cx="6786472" cy="2152194"/>
          </a:xfrm>
        </p:grpSpPr>
        <p:sp>
          <p:nvSpPr>
            <p:cNvPr id="14" name="Freeform 13"/>
            <p:cNvSpPr/>
            <p:nvPr/>
          </p:nvSpPr>
          <p:spPr>
            <a:xfrm rot="1017815">
              <a:off x="928328" y="2162403"/>
              <a:ext cx="6786472" cy="2152194"/>
            </a:xfrm>
            <a:custGeom>
              <a:avLst/>
              <a:gdLst>
                <a:gd name="connsiteX0" fmla="*/ 0 w 5173980"/>
                <a:gd name="connsiteY0" fmla="*/ 113162 h 678960"/>
                <a:gd name="connsiteX1" fmla="*/ 113162 w 5173980"/>
                <a:gd name="connsiteY1" fmla="*/ 0 h 678960"/>
                <a:gd name="connsiteX2" fmla="*/ 5060818 w 5173980"/>
                <a:gd name="connsiteY2" fmla="*/ 0 h 678960"/>
                <a:gd name="connsiteX3" fmla="*/ 5173980 w 5173980"/>
                <a:gd name="connsiteY3" fmla="*/ 113162 h 678960"/>
                <a:gd name="connsiteX4" fmla="*/ 5173980 w 5173980"/>
                <a:gd name="connsiteY4" fmla="*/ 565798 h 678960"/>
                <a:gd name="connsiteX5" fmla="*/ 5060818 w 5173980"/>
                <a:gd name="connsiteY5" fmla="*/ 678960 h 678960"/>
                <a:gd name="connsiteX6" fmla="*/ 113162 w 5173980"/>
                <a:gd name="connsiteY6" fmla="*/ 678960 h 678960"/>
                <a:gd name="connsiteX7" fmla="*/ 0 w 5173980"/>
                <a:gd name="connsiteY7" fmla="*/ 565798 h 678960"/>
                <a:gd name="connsiteX8" fmla="*/ 0 w 5173980"/>
                <a:gd name="connsiteY8" fmla="*/ 113162 h 678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73980" h="678960">
                  <a:moveTo>
                    <a:pt x="0" y="113162"/>
                  </a:moveTo>
                  <a:cubicBezTo>
                    <a:pt x="0" y="50664"/>
                    <a:pt x="50664" y="0"/>
                    <a:pt x="113162" y="0"/>
                  </a:cubicBezTo>
                  <a:lnTo>
                    <a:pt x="5060818" y="0"/>
                  </a:lnTo>
                  <a:cubicBezTo>
                    <a:pt x="5123316" y="0"/>
                    <a:pt x="5173980" y="50664"/>
                    <a:pt x="5173980" y="113162"/>
                  </a:cubicBezTo>
                  <a:lnTo>
                    <a:pt x="5173980" y="565798"/>
                  </a:lnTo>
                  <a:cubicBezTo>
                    <a:pt x="5173980" y="628296"/>
                    <a:pt x="5123316" y="678960"/>
                    <a:pt x="5060818" y="678960"/>
                  </a:cubicBezTo>
                  <a:lnTo>
                    <a:pt x="113162" y="678960"/>
                  </a:lnTo>
                  <a:cubicBezTo>
                    <a:pt x="50664" y="678960"/>
                    <a:pt x="0" y="628296"/>
                    <a:pt x="0" y="565798"/>
                  </a:cubicBezTo>
                  <a:lnTo>
                    <a:pt x="0" y="113162"/>
                  </a:lnTo>
                  <a:close/>
                </a:path>
              </a:pathLst>
            </a:custGeom>
            <a:scene3d>
              <a:camera prst="perspectiveRelaxed">
                <a:rot lat="19149996" lon="20104178" rev="1577324"/>
              </a:camera>
              <a:lightRig rig="soft" dir="t"/>
              <a:backdrop>
                <a:anchor x="0" y="0" z="-210000"/>
                <a:norm dx="0" dy="0" dz="914400"/>
                <a:up dx="0" dy="914400" dz="0"/>
              </a:backdrop>
            </a:scene3d>
            <a:sp3d extrusionH="152250" prstMaterial="matte">
              <a:bevelT w="165100" prst="coolSlant"/>
            </a:sp3d>
          </p:spPr>
          <p:style>
            <a:lnRef idx="0">
              <a:schemeClr val="lt1">
                <a:hueOff val="0"/>
                <a:satOff val="0"/>
                <a:lumOff val="0"/>
                <a:alphaOff val="0"/>
              </a:schemeClr>
            </a:lnRef>
            <a:fillRef idx="1">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228708" tIns="33144" rIns="228708" bIns="33144" numCol="1" spcCol="1270" anchor="ctr" anchorCtr="0">
              <a:noAutofit/>
              <a:sp3d extrusionH="28000" prstMaterial="matte"/>
            </a:bodyPr>
            <a:lstStyle/>
            <a:p>
              <a:pPr lvl="0" algn="l" defTabSz="1022350" rtl="1">
                <a:lnSpc>
                  <a:spcPct val="90000"/>
                </a:lnSpc>
                <a:spcBef>
                  <a:spcPct val="0"/>
                </a:spcBef>
                <a:spcAft>
                  <a:spcPct val="35000"/>
                </a:spcAft>
              </a:pPr>
              <a:endParaRPr lang="en-US" sz="2300" b="1" kern="1200" dirty="0">
                <a:solidFill>
                  <a:schemeClr val="accent2">
                    <a:lumMod val="60000"/>
                    <a:lumOff val="40000"/>
                  </a:schemeClr>
                </a:solidFill>
                <a:effectLst>
                  <a:outerShdw blurRad="50800" dist="38100" dir="10800000" algn="r" rotWithShape="0">
                    <a:prstClr val="black">
                      <a:alpha val="40000"/>
                    </a:prstClr>
                  </a:outerShdw>
                </a:effectLst>
                <a:cs typeface="B Zar" pitchFamily="2" charset="-78"/>
              </a:endParaRPr>
            </a:p>
          </p:txBody>
        </p:sp>
        <p:sp>
          <p:nvSpPr>
            <p:cNvPr id="17" name="Rectangle 16"/>
            <p:cNvSpPr/>
            <p:nvPr/>
          </p:nvSpPr>
          <p:spPr>
            <a:xfrm rot="431707">
              <a:off x="1079052" y="2766872"/>
              <a:ext cx="5779605" cy="1015663"/>
            </a:xfrm>
            <a:prstGeom prst="rect">
              <a:avLst/>
            </a:prstGeom>
          </p:spPr>
          <p:txBody>
            <a:bodyPr wrap="square">
              <a:spAutoFit/>
            </a:bodyPr>
            <a:lstStyle/>
            <a:p>
              <a:pPr algn="justLow"/>
              <a:r>
                <a:rPr lang="fa-IR" sz="2000" b="1" dirty="0">
                  <a:cs typeface="B Zar" pitchFamily="2" charset="-78"/>
                </a:rPr>
                <a:t>6. زنی که زاییدن او نزدیک است و روزه برای خودش ضرر دارد و نمی‌تواند روزه بگیرد قضای آن را باید بجا آورد و بنابر احتیاط واجب برای هر یک روز، یک مد طعام به فقیر بدهد.</a:t>
              </a:r>
            </a:p>
          </p:txBody>
        </p:sp>
      </p:grpSp>
      <p:grpSp>
        <p:nvGrpSpPr>
          <p:cNvPr id="21" name="Group 20"/>
          <p:cNvGrpSpPr/>
          <p:nvPr/>
        </p:nvGrpSpPr>
        <p:grpSpPr>
          <a:xfrm>
            <a:off x="852128" y="4067403"/>
            <a:ext cx="6786472" cy="2152194"/>
            <a:chOff x="852128" y="4067403"/>
            <a:chExt cx="6786472" cy="2152194"/>
          </a:xfrm>
        </p:grpSpPr>
        <p:sp>
          <p:nvSpPr>
            <p:cNvPr id="15" name="Freeform 14"/>
            <p:cNvSpPr/>
            <p:nvPr/>
          </p:nvSpPr>
          <p:spPr>
            <a:xfrm rot="1017815">
              <a:off x="852128" y="4067403"/>
              <a:ext cx="6786472" cy="2152194"/>
            </a:xfrm>
            <a:custGeom>
              <a:avLst/>
              <a:gdLst>
                <a:gd name="connsiteX0" fmla="*/ 0 w 5173980"/>
                <a:gd name="connsiteY0" fmla="*/ 113162 h 678960"/>
                <a:gd name="connsiteX1" fmla="*/ 113162 w 5173980"/>
                <a:gd name="connsiteY1" fmla="*/ 0 h 678960"/>
                <a:gd name="connsiteX2" fmla="*/ 5060818 w 5173980"/>
                <a:gd name="connsiteY2" fmla="*/ 0 h 678960"/>
                <a:gd name="connsiteX3" fmla="*/ 5173980 w 5173980"/>
                <a:gd name="connsiteY3" fmla="*/ 113162 h 678960"/>
                <a:gd name="connsiteX4" fmla="*/ 5173980 w 5173980"/>
                <a:gd name="connsiteY4" fmla="*/ 565798 h 678960"/>
                <a:gd name="connsiteX5" fmla="*/ 5060818 w 5173980"/>
                <a:gd name="connsiteY5" fmla="*/ 678960 h 678960"/>
                <a:gd name="connsiteX6" fmla="*/ 113162 w 5173980"/>
                <a:gd name="connsiteY6" fmla="*/ 678960 h 678960"/>
                <a:gd name="connsiteX7" fmla="*/ 0 w 5173980"/>
                <a:gd name="connsiteY7" fmla="*/ 565798 h 678960"/>
                <a:gd name="connsiteX8" fmla="*/ 0 w 5173980"/>
                <a:gd name="connsiteY8" fmla="*/ 113162 h 678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73980" h="678960">
                  <a:moveTo>
                    <a:pt x="0" y="113162"/>
                  </a:moveTo>
                  <a:cubicBezTo>
                    <a:pt x="0" y="50664"/>
                    <a:pt x="50664" y="0"/>
                    <a:pt x="113162" y="0"/>
                  </a:cubicBezTo>
                  <a:lnTo>
                    <a:pt x="5060818" y="0"/>
                  </a:lnTo>
                  <a:cubicBezTo>
                    <a:pt x="5123316" y="0"/>
                    <a:pt x="5173980" y="50664"/>
                    <a:pt x="5173980" y="113162"/>
                  </a:cubicBezTo>
                  <a:lnTo>
                    <a:pt x="5173980" y="565798"/>
                  </a:lnTo>
                  <a:cubicBezTo>
                    <a:pt x="5173980" y="628296"/>
                    <a:pt x="5123316" y="678960"/>
                    <a:pt x="5060818" y="678960"/>
                  </a:cubicBezTo>
                  <a:lnTo>
                    <a:pt x="113162" y="678960"/>
                  </a:lnTo>
                  <a:cubicBezTo>
                    <a:pt x="50664" y="678960"/>
                    <a:pt x="0" y="628296"/>
                    <a:pt x="0" y="565798"/>
                  </a:cubicBezTo>
                  <a:lnTo>
                    <a:pt x="0" y="113162"/>
                  </a:lnTo>
                  <a:close/>
                </a:path>
              </a:pathLst>
            </a:custGeom>
            <a:scene3d>
              <a:camera prst="perspectiveRelaxed">
                <a:rot lat="19149996" lon="20104178" rev="1577324"/>
              </a:camera>
              <a:lightRig rig="soft" dir="t"/>
              <a:backdrop>
                <a:anchor x="0" y="0" z="-210000"/>
                <a:norm dx="0" dy="0" dz="914400"/>
                <a:up dx="0" dy="914400" dz="0"/>
              </a:backdrop>
            </a:scene3d>
            <a:sp3d extrusionH="152250" prstMaterial="matte">
              <a:bevelT w="165100" prst="coolSlant"/>
            </a:sp3d>
          </p:spPr>
          <p:style>
            <a:lnRef idx="0">
              <a:schemeClr val="lt1">
                <a:hueOff val="0"/>
                <a:satOff val="0"/>
                <a:lumOff val="0"/>
                <a:alphaOff val="0"/>
              </a:schemeClr>
            </a:lnRef>
            <a:fillRef idx="1">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228708" tIns="33144" rIns="228708" bIns="33144" numCol="1" spcCol="1270" anchor="ctr" anchorCtr="0">
              <a:noAutofit/>
              <a:sp3d extrusionH="28000" prstMaterial="matte"/>
            </a:bodyPr>
            <a:lstStyle/>
            <a:p>
              <a:pPr lvl="0" algn="l" defTabSz="1022350" rtl="1">
                <a:lnSpc>
                  <a:spcPct val="90000"/>
                </a:lnSpc>
                <a:spcBef>
                  <a:spcPct val="0"/>
                </a:spcBef>
                <a:spcAft>
                  <a:spcPct val="35000"/>
                </a:spcAft>
              </a:pPr>
              <a:endParaRPr lang="en-US" sz="2300" b="1" kern="1200" dirty="0">
                <a:solidFill>
                  <a:schemeClr val="accent2">
                    <a:lumMod val="60000"/>
                    <a:lumOff val="40000"/>
                  </a:schemeClr>
                </a:solidFill>
                <a:effectLst>
                  <a:outerShdw blurRad="50800" dist="38100" dir="10800000" algn="r" rotWithShape="0">
                    <a:prstClr val="black">
                      <a:alpha val="40000"/>
                    </a:prstClr>
                  </a:outerShdw>
                </a:effectLst>
                <a:cs typeface="B Zar" pitchFamily="2" charset="-78"/>
              </a:endParaRPr>
            </a:p>
          </p:txBody>
        </p:sp>
        <p:sp>
          <p:nvSpPr>
            <p:cNvPr id="18" name="Rectangle 17"/>
            <p:cNvSpPr/>
            <p:nvPr/>
          </p:nvSpPr>
          <p:spPr>
            <a:xfrm rot="431707">
              <a:off x="1173700" y="4776440"/>
              <a:ext cx="5420164" cy="830997"/>
            </a:xfrm>
            <a:prstGeom prst="rect">
              <a:avLst/>
            </a:prstGeom>
          </p:spPr>
          <p:txBody>
            <a:bodyPr wrap="square">
              <a:spAutoFit/>
            </a:bodyPr>
            <a:lstStyle/>
            <a:p>
              <a:pPr algn="justLow"/>
              <a:r>
                <a:rPr lang="fa-IR" sz="2400" b="1" dirty="0">
                  <a:cs typeface="B Zar" pitchFamily="2" charset="-78"/>
                </a:rPr>
                <a:t>7. زنی که بچه شیر می‌دهد و شیر او کم است </a:t>
              </a:r>
              <a:endParaRPr lang="en-US" sz="2400" b="1" dirty="0" smtClean="0">
                <a:cs typeface="B Zar" pitchFamily="2" charset="-78"/>
              </a:endParaRPr>
            </a:p>
            <a:p>
              <a:pPr algn="justLow"/>
              <a:r>
                <a:rPr lang="fa-IR" sz="2400" b="1" dirty="0" smtClean="0">
                  <a:cs typeface="B Zar" pitchFamily="2" charset="-78"/>
                </a:rPr>
                <a:t>و </a:t>
              </a:r>
              <a:r>
                <a:rPr lang="fa-IR" sz="2400" b="1" dirty="0">
                  <a:cs typeface="B Zar" pitchFamily="2" charset="-78"/>
                </a:rPr>
                <a:t>روزه برای بچه‌ای که شیر می‌دهد ضرر دارد.</a:t>
              </a:r>
            </a:p>
          </p:txBody>
        </p:sp>
      </p:grpSp>
    </p:spTree>
    <p:extLst>
      <p:ext uri="{BB962C8B-B14F-4D97-AF65-F5344CB8AC3E}">
        <p14:creationId xmlns:p14="http://schemas.microsoft.com/office/powerpoint/2010/main" xmlns="" val="1417451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mph" presetSubtype="0" fill="remove" grpId="0" nodeType="afterEffect">
                                  <p:stCondLst>
                                    <p:cond delay="0"/>
                                  </p:stCondLst>
                                  <p:childTnLst>
                                    <p:animClr clrSpc="rgb" dir="cw">
                                      <p:cBhvr override="childStyle">
                                        <p:cTn id="6" dur="250" autoRev="1" fill="remove"/>
                                        <p:tgtEl>
                                          <p:spTgt spid="11"/>
                                        </p:tgtEl>
                                        <p:attrNameLst>
                                          <p:attrName>style.color</p:attrName>
                                        </p:attrNameLst>
                                      </p:cBhvr>
                                      <p:to>
                                        <a:schemeClr val="bg1"/>
                                      </p:to>
                                    </p:animClr>
                                    <p:animClr clrSpc="rgb" dir="cw">
                                      <p:cBhvr>
                                        <p:cTn id="7" dur="250" autoRev="1" fill="remove"/>
                                        <p:tgtEl>
                                          <p:spTgt spid="11"/>
                                        </p:tgtEl>
                                        <p:attrNameLst>
                                          <p:attrName>fillcolor</p:attrName>
                                        </p:attrNameLst>
                                      </p:cBhvr>
                                      <p:to>
                                        <a:schemeClr val="bg1"/>
                                      </p:to>
                                    </p:animClr>
                                    <p:set>
                                      <p:cBhvr>
                                        <p:cTn id="8" dur="250" autoRev="1" fill="remove"/>
                                        <p:tgtEl>
                                          <p:spTgt spid="11"/>
                                        </p:tgtEl>
                                        <p:attrNameLst>
                                          <p:attrName>fill.type</p:attrName>
                                        </p:attrNameLst>
                                      </p:cBhvr>
                                      <p:to>
                                        <p:strVal val="solid"/>
                                      </p:to>
                                    </p:set>
                                    <p:set>
                                      <p:cBhvr>
                                        <p:cTn id="9" dur="250" autoRev="1" fill="remove"/>
                                        <p:tgtEl>
                                          <p:spTgt spid="11"/>
                                        </p:tgtEl>
                                        <p:attrNameLst>
                                          <p:attrName>fill.on</p:attrName>
                                        </p:attrNameLst>
                                      </p:cBhvr>
                                      <p:to>
                                        <p:strVal val="true"/>
                                      </p:to>
                                    </p:set>
                                  </p:childTnLst>
                                </p:cTn>
                              </p:par>
                            </p:childTnLst>
                          </p:cTn>
                        </p:par>
                        <p:par>
                          <p:cTn id="10" fill="hold">
                            <p:stCondLst>
                              <p:cond delay="500"/>
                            </p:stCondLst>
                            <p:childTnLst>
                              <p:par>
                                <p:cTn id="11" presetID="2" presetClass="entr" presetSubtype="2" fill="hold" grpId="0" nodeType="after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additive="base">
                                        <p:cTn id="13" dur="2000" fill="hold"/>
                                        <p:tgtEl>
                                          <p:spTgt spid="16"/>
                                        </p:tgtEl>
                                        <p:attrNameLst>
                                          <p:attrName>ppt_x</p:attrName>
                                        </p:attrNameLst>
                                      </p:cBhvr>
                                      <p:tavLst>
                                        <p:tav tm="0">
                                          <p:val>
                                            <p:strVal val="1+#ppt_w/2"/>
                                          </p:val>
                                        </p:tav>
                                        <p:tav tm="100000">
                                          <p:val>
                                            <p:strVal val="#ppt_x"/>
                                          </p:val>
                                        </p:tav>
                                      </p:tavLst>
                                    </p:anim>
                                    <p:anim calcmode="lin" valueType="num">
                                      <p:cBhvr additive="base">
                                        <p:cTn id="14" dur="20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barn(inVertical)">
                                      <p:cBhvr>
                                        <p:cTn id="19" dur="2000"/>
                                        <p:tgtEl>
                                          <p:spTgt spid="19"/>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barn(inVertical)">
                                      <p:cBhvr>
                                        <p:cTn id="24" dur="2000"/>
                                        <p:tgtEl>
                                          <p:spTgt spid="20"/>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21"/>
                                        </p:tgtEl>
                                        <p:attrNameLst>
                                          <p:attrName>style.visibility</p:attrName>
                                        </p:attrNameLst>
                                      </p:cBhvr>
                                      <p:to>
                                        <p:strVal val="visible"/>
                                      </p:to>
                                    </p:set>
                                    <p:animEffect transition="in" filter="barn(inVertical)">
                                      <p:cBhvr>
                                        <p:cTn id="29" dur="2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6"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2771</TotalTime>
  <Words>1648</Words>
  <Application>Microsoft Office PowerPoint</Application>
  <PresentationFormat>On-screen Show (4:3)</PresentationFormat>
  <Paragraphs>100</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Oriel</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    اسـتـفتــا</vt:lpstr>
      <vt:lpstr>    اسـتـفتــا</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Design</dc:creator>
  <cp:lastModifiedBy>1001</cp:lastModifiedBy>
  <cp:revision>275</cp:revision>
  <dcterms:created xsi:type="dcterms:W3CDTF">2013-02-20T08:58:51Z</dcterms:created>
  <dcterms:modified xsi:type="dcterms:W3CDTF">2014-02-04T12:37:02Z</dcterms:modified>
</cp:coreProperties>
</file>