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99FF"/>
    <a:srgbClr val="FF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E7116BD-D9AC-4C59-AE70-652D50CEE7AA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720CDDB-F61F-4CDB-909C-9CC8E694EF3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3000" y="685800"/>
            <a:ext cx="6400800" cy="6019800"/>
          </a:xfrm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FFFF00"/>
                </a:solidFill>
              </a:rPr>
              <a:t>به نام خدا</a:t>
            </a:r>
          </a:p>
          <a:p>
            <a:r>
              <a:rPr lang="fa-IR" sz="2800" dirty="0" smtClean="0">
                <a:solidFill>
                  <a:srgbClr val="FF0000"/>
                </a:solidFill>
              </a:rPr>
              <a:t>موضوع </a:t>
            </a:r>
            <a:r>
              <a:rPr lang="fa-IR" sz="2800" dirty="0" smtClean="0"/>
              <a:t>                                   </a:t>
            </a:r>
          </a:p>
          <a:p>
            <a:r>
              <a:rPr lang="fa-IR" sz="2800" dirty="0" smtClean="0">
                <a:solidFill>
                  <a:schemeClr val="tx1"/>
                </a:solidFill>
              </a:rPr>
              <a:t>کارعملی ریاضی </a:t>
            </a:r>
          </a:p>
          <a:p>
            <a:r>
              <a:rPr lang="fa-IR" sz="2800" dirty="0" smtClean="0">
                <a:solidFill>
                  <a:srgbClr val="FF0000"/>
                </a:solidFill>
              </a:rPr>
              <a:t>دبیر                                 </a:t>
            </a:r>
          </a:p>
          <a:p>
            <a:r>
              <a:rPr lang="fa-IR" sz="2800" dirty="0" smtClean="0">
                <a:solidFill>
                  <a:schemeClr val="tx1"/>
                </a:solidFill>
              </a:rPr>
              <a:t>سرکار خانم محمدی گل</a:t>
            </a:r>
          </a:p>
          <a:p>
            <a:r>
              <a:rPr lang="fa-IR" sz="2800" dirty="0" smtClean="0">
                <a:solidFill>
                  <a:srgbClr val="FF0000"/>
                </a:solidFill>
              </a:rPr>
              <a:t>کلاس                                    </a:t>
            </a:r>
          </a:p>
          <a:p>
            <a:r>
              <a:rPr lang="fa-IR" sz="2800" dirty="0" smtClean="0">
                <a:solidFill>
                  <a:schemeClr val="tx1"/>
                </a:solidFill>
              </a:rPr>
              <a:t>102</a:t>
            </a:r>
          </a:p>
          <a:p>
            <a:r>
              <a:rPr lang="fa-IR" sz="2800" dirty="0" smtClean="0">
                <a:solidFill>
                  <a:srgbClr val="FF0000"/>
                </a:solidFill>
              </a:rPr>
              <a:t>کاری از</a:t>
            </a:r>
            <a:r>
              <a:rPr lang="fa-IR" sz="2800" dirty="0" smtClean="0"/>
              <a:t>                                    </a:t>
            </a:r>
          </a:p>
          <a:p>
            <a:r>
              <a:rPr lang="fa-IR" sz="2800" dirty="0" smtClean="0">
                <a:solidFill>
                  <a:schemeClr val="tx1"/>
                </a:solidFill>
              </a:rPr>
              <a:t>هستی موثق عزیزی</a:t>
            </a:r>
          </a:p>
        </p:txBody>
      </p:sp>
    </p:spTree>
    <p:extLst>
      <p:ext uri="{BB962C8B-B14F-4D97-AF65-F5344CB8AC3E}">
        <p14:creationId xmlns:p14="http://schemas.microsoft.com/office/powerpoint/2010/main" val="44424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85113" cy="6705600"/>
          </a:xfrm>
        </p:spPr>
        <p:txBody>
          <a:bodyPr/>
          <a:lstStyle/>
          <a:p>
            <a:pPr algn="r" rtl="1"/>
            <a:r>
              <a:rPr lang="fa-IR" sz="2800" dirty="0" smtClean="0">
                <a:solidFill>
                  <a:srgbClr val="92D050"/>
                </a:solidFill>
              </a:rPr>
              <a:t>                                 اتحاد ها </a:t>
            </a:r>
            <a:br>
              <a:rPr lang="fa-IR" sz="2800" dirty="0" smtClean="0">
                <a:solidFill>
                  <a:srgbClr val="92D050"/>
                </a:solidFill>
              </a:rPr>
            </a:br>
            <a:r>
              <a:rPr lang="fa-IR" sz="2800" dirty="0" smtClean="0">
                <a:solidFill>
                  <a:srgbClr val="FFFF00"/>
                </a:solidFill>
              </a:rPr>
              <a:t>تعریف اتحاد </a:t>
            </a: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/>
              <a:t> </a:t>
            </a:r>
            <a:r>
              <a:rPr lang="fa-IR" sz="2800" dirty="0" smtClean="0"/>
              <a:t>       اتحاد یک عمل ضرب است که بدون انجام عملیات به طور ذهنی پاسخ ان را به دست اوریم . برای پاسخ دادن به عبارت های اتحاد از الگو های مشخص برای هر اتحاد استفاده می کنیم . در این بخش ابتدا به معرفی الگوی اتحاد مورد نظر می پردازیم.</a:t>
            </a:r>
            <a:r>
              <a:rPr lang="fa-IR" sz="2800" dirty="0"/>
              <a:t/>
            </a:r>
            <a:br>
              <a:rPr lang="fa-IR" sz="2800" dirty="0"/>
            </a:br>
            <a:r>
              <a:rPr lang="fa-IR" sz="2800" dirty="0" smtClean="0"/>
              <a:t> </a:t>
            </a:r>
            <a:r>
              <a:rPr lang="fa-IR" sz="2800" dirty="0" smtClean="0">
                <a:solidFill>
                  <a:srgbClr val="FF99FF"/>
                </a:solidFill>
              </a:rPr>
              <a:t>اتحاد اول </a:t>
            </a:r>
            <a:r>
              <a:rPr lang="fa-IR" sz="2800" dirty="0" smtClean="0">
                <a:solidFill>
                  <a:srgbClr val="FF0066"/>
                </a:solidFill>
              </a:rPr>
              <a:t>(</a:t>
            </a:r>
            <a:r>
              <a:rPr lang="fa-IR" sz="2800" dirty="0" smtClean="0">
                <a:solidFill>
                  <a:srgbClr val="FF99FF"/>
                </a:solidFill>
              </a:rPr>
              <a:t> توان دوم </a:t>
            </a:r>
            <a:r>
              <a:rPr lang="fa-IR" sz="2800" dirty="0" smtClean="0">
                <a:solidFill>
                  <a:srgbClr val="FF0066"/>
                </a:solidFill>
              </a:rPr>
              <a:t>)</a:t>
            </a: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>                          </a:t>
            </a:r>
            <a:r>
              <a:rPr lang="fa-IR" sz="2800" dirty="0" smtClean="0">
                <a:solidFill>
                  <a:srgbClr val="92D050"/>
                </a:solidFill>
              </a:rPr>
              <a:t>٢                ٢     ٢</a:t>
            </a:r>
            <a:br>
              <a:rPr lang="fa-IR" sz="2800" dirty="0" smtClean="0">
                <a:solidFill>
                  <a:srgbClr val="92D050"/>
                </a:solidFill>
              </a:rPr>
            </a:br>
            <a:r>
              <a:rPr lang="fa-IR" sz="2800" dirty="0" smtClean="0"/>
              <a:t>                           </a:t>
            </a:r>
            <a:r>
              <a:rPr lang="en-US" sz="2800" dirty="0" smtClean="0">
                <a:solidFill>
                  <a:srgbClr val="FFFF00"/>
                </a:solidFill>
              </a:rPr>
              <a:t>O</a:t>
            </a:r>
            <a:r>
              <a:rPr lang="fa-IR" sz="2800" dirty="0" smtClean="0"/>
              <a:t> + </a:t>
            </a:r>
            <a:r>
              <a:rPr lang="fa-IR" sz="2800" dirty="0" smtClean="0">
                <a:solidFill>
                  <a:srgbClr val="00B0F0"/>
                </a:solidFill>
              </a:rPr>
              <a:t>♣</a:t>
            </a:r>
            <a:r>
              <a:rPr lang="en-US" sz="2800" dirty="0" smtClean="0">
                <a:solidFill>
                  <a:srgbClr val="FFFF00"/>
                </a:solidFill>
              </a:rPr>
              <a:t>O</a:t>
            </a:r>
            <a:r>
              <a:rPr lang="fa-IR" sz="2800" dirty="0" smtClean="0"/>
              <a:t> ٢ + </a:t>
            </a:r>
            <a:r>
              <a:rPr lang="fa-IR" sz="2800" dirty="0" smtClean="0">
                <a:solidFill>
                  <a:srgbClr val="00B0F0"/>
                </a:solidFill>
              </a:rPr>
              <a:t>♣</a:t>
            </a:r>
            <a:r>
              <a:rPr lang="fa-IR" sz="2800" dirty="0" smtClean="0"/>
              <a:t> = (</a:t>
            </a:r>
            <a:r>
              <a:rPr lang="en-US" sz="2800" dirty="0" smtClean="0">
                <a:solidFill>
                  <a:srgbClr val="FFFF00"/>
                </a:solidFill>
              </a:rPr>
              <a:t>O</a:t>
            </a:r>
            <a:r>
              <a:rPr lang="fa-IR" sz="2800" dirty="0" smtClean="0"/>
              <a:t>+</a:t>
            </a:r>
            <a:r>
              <a:rPr lang="fa-IR" sz="2800" dirty="0" smtClean="0">
                <a:solidFill>
                  <a:srgbClr val="00B0F0"/>
                </a:solidFill>
              </a:rPr>
              <a:t>♣</a:t>
            </a:r>
            <a:r>
              <a:rPr lang="fa-IR" sz="2800" dirty="0" smtClean="0"/>
              <a:t>)  </a:t>
            </a:r>
            <a:br>
              <a:rPr lang="fa-IR" sz="2800" dirty="0" smtClean="0"/>
            </a:br>
            <a:r>
              <a:rPr lang="fa-IR" sz="2800" dirty="0" smtClean="0"/>
              <a:t/>
            </a:r>
            <a:br>
              <a:rPr lang="fa-IR" sz="2800" dirty="0" smtClean="0"/>
            </a:br>
            <a:r>
              <a:rPr lang="fa-IR" sz="2800" dirty="0" smtClean="0"/>
              <a:t>در این اتحاد هریک از دو جمله را به توان دو رسانده و سپس  مجموع انها را با عدد دو را در حاصل ضرب دو جمله جمع می کنیم </a:t>
            </a:r>
            <a:r>
              <a:rPr lang="fa-IR" sz="2800" dirty="0" smtClean="0">
                <a:solidFill>
                  <a:srgbClr val="FF0066"/>
                </a:solidFill>
              </a:rPr>
              <a:t>(</a:t>
            </a:r>
            <a:r>
              <a:rPr lang="fa-IR" sz="2800" dirty="0" smtClean="0"/>
              <a:t> هنگام خواندن توضیح به الگو توجه کنید </a:t>
            </a:r>
            <a:r>
              <a:rPr lang="fa-IR" sz="2800" dirty="0" smtClean="0">
                <a:solidFill>
                  <a:srgbClr val="FF0066"/>
                </a:solidFill>
              </a:rPr>
              <a:t>)</a:t>
            </a:r>
            <a:endParaRPr lang="en-US" sz="28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0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152400"/>
            <a:ext cx="7848600" cy="6858000"/>
          </a:xfrm>
        </p:spPr>
        <p:txBody>
          <a:bodyPr>
            <a:normAutofit fontScale="70000" lnSpcReduction="20000"/>
          </a:bodyPr>
          <a:lstStyle/>
          <a:p>
            <a:r>
              <a:rPr lang="fa-IR" sz="3600" dirty="0" smtClean="0">
                <a:solidFill>
                  <a:srgbClr val="FF99FF"/>
                </a:solidFill>
              </a:rPr>
              <a:t>الگوی دوم توان دوم                                                           </a:t>
            </a:r>
          </a:p>
          <a:p>
            <a:pPr algn="l"/>
            <a:r>
              <a:rPr lang="fa-IR" sz="3600" dirty="0" smtClean="0">
                <a:solidFill>
                  <a:srgbClr val="92D050"/>
                </a:solidFill>
              </a:rPr>
              <a:t>        ٢             ٢     ٢ </a:t>
            </a:r>
            <a:r>
              <a:rPr lang="fa-IR" sz="3600" dirty="0" smtClean="0"/>
              <a:t>                                 </a:t>
            </a:r>
          </a:p>
          <a:p>
            <a:r>
              <a:rPr lang="fa-IR" sz="3600" dirty="0" smtClean="0">
                <a:solidFill>
                  <a:schemeClr val="tx1"/>
                </a:solidFill>
              </a:rPr>
              <a:t> )</a:t>
            </a:r>
            <a:r>
              <a:rPr lang="en-US" sz="3600" dirty="0" smtClean="0">
                <a:solidFill>
                  <a:srgbClr val="FFFF00"/>
                </a:solidFill>
              </a:rPr>
              <a:t>O</a:t>
            </a:r>
            <a:r>
              <a:rPr lang="fa-IR" sz="3600" dirty="0" smtClean="0"/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=(</a:t>
            </a:r>
            <a:r>
              <a:rPr lang="fa-IR" sz="3600" dirty="0" smtClean="0"/>
              <a:t> </a:t>
            </a:r>
            <a:r>
              <a:rPr lang="fa-IR" sz="3600" dirty="0" smtClean="0">
                <a:solidFill>
                  <a:srgbClr val="00B0F0"/>
                </a:solidFill>
              </a:rPr>
              <a:t>♣</a:t>
            </a:r>
            <a:r>
              <a:rPr lang="fa-IR" sz="3600" dirty="0" smtClean="0"/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-</a:t>
            </a:r>
            <a:r>
              <a:rPr lang="fa-IR" sz="3600" dirty="0" smtClean="0"/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O</a:t>
            </a:r>
            <a:r>
              <a:rPr lang="fa-IR" sz="3600" dirty="0" smtClean="0"/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٢-</a:t>
            </a:r>
            <a:r>
              <a:rPr lang="fa-IR" sz="3600" dirty="0" smtClean="0"/>
              <a:t> </a:t>
            </a:r>
            <a:r>
              <a:rPr lang="en-US" sz="3600" dirty="0" smtClean="0">
                <a:solidFill>
                  <a:srgbClr val="FFFF00"/>
                </a:solidFill>
              </a:rPr>
              <a:t>O</a:t>
            </a:r>
            <a:r>
              <a:rPr lang="fa-IR" sz="3600" dirty="0" smtClean="0">
                <a:solidFill>
                  <a:srgbClr val="00B0F0"/>
                </a:solidFill>
              </a:rPr>
              <a:t>♣</a:t>
            </a:r>
            <a:r>
              <a:rPr lang="fa-IR" sz="3600" dirty="0" smtClean="0"/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+</a:t>
            </a:r>
            <a:r>
              <a:rPr lang="fa-IR" sz="3600" dirty="0" smtClean="0"/>
              <a:t> </a:t>
            </a:r>
            <a:r>
              <a:rPr lang="fa-IR" sz="3600" dirty="0" smtClean="0">
                <a:solidFill>
                  <a:srgbClr val="00B0F0"/>
                </a:solidFill>
              </a:rPr>
              <a:t>♣</a:t>
            </a:r>
            <a:r>
              <a:rPr lang="fa-IR" sz="3600" dirty="0" smtClean="0"/>
              <a:t> </a:t>
            </a:r>
          </a:p>
          <a:p>
            <a:pPr algn="r" rtl="1"/>
            <a:r>
              <a:rPr lang="fa-IR" sz="3600" dirty="0" smtClean="0"/>
              <a:t> </a:t>
            </a:r>
            <a:r>
              <a:rPr lang="fa-IR" sz="3600" dirty="0" smtClean="0">
                <a:solidFill>
                  <a:srgbClr val="FF0000"/>
                </a:solidFill>
              </a:rPr>
              <a:t>توجه </a:t>
            </a:r>
          </a:p>
          <a:p>
            <a:pPr algn="r" rtl="1"/>
            <a:r>
              <a:rPr lang="fa-IR" sz="3600" dirty="0">
                <a:solidFill>
                  <a:schemeClr val="tx1"/>
                </a:solidFill>
              </a:rPr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     در حل اتحاد های توان دوم به علامت میان اعداد توجه کنید.</a:t>
            </a:r>
          </a:p>
          <a:p>
            <a:pPr algn="r" rtl="1"/>
            <a:r>
              <a:rPr lang="fa-IR" sz="3600" dirty="0" smtClean="0"/>
              <a:t>                      </a:t>
            </a:r>
          </a:p>
          <a:p>
            <a:pPr algn="r" rtl="1"/>
            <a:r>
              <a:rPr lang="fa-IR" sz="3600" dirty="0" smtClean="0"/>
              <a:t>                    </a:t>
            </a:r>
            <a:r>
              <a:rPr lang="fa-IR" sz="3600" dirty="0" smtClean="0">
                <a:solidFill>
                  <a:srgbClr val="FF99FF"/>
                </a:solidFill>
              </a:rPr>
              <a:t>اتحاد توان دو </a:t>
            </a:r>
            <a:r>
              <a:rPr lang="fa-IR" sz="3600" dirty="0" smtClean="0">
                <a:solidFill>
                  <a:srgbClr val="FF0066"/>
                </a:solidFill>
              </a:rPr>
              <a:t>(</a:t>
            </a:r>
            <a:r>
              <a:rPr lang="fa-IR" sz="3600" dirty="0" smtClean="0">
                <a:solidFill>
                  <a:srgbClr val="FF99FF"/>
                </a:solidFill>
              </a:rPr>
              <a:t> سه جمله ای به توان دو </a:t>
            </a:r>
            <a:r>
              <a:rPr lang="fa-IR" sz="3600" dirty="0" smtClean="0">
                <a:solidFill>
                  <a:srgbClr val="FF0066"/>
                </a:solidFill>
              </a:rPr>
              <a:t>)</a:t>
            </a:r>
          </a:p>
          <a:p>
            <a:pPr algn="r" rtl="1"/>
            <a:r>
              <a:rPr lang="fa-IR" sz="3600" dirty="0" smtClean="0"/>
              <a:t>   </a:t>
            </a:r>
          </a:p>
          <a:p>
            <a:pPr algn="l"/>
            <a:r>
              <a:rPr lang="fa-IR" sz="3600" dirty="0" smtClean="0"/>
              <a:t> </a:t>
            </a:r>
            <a:r>
              <a:rPr lang="fa-IR" sz="3600" dirty="0" smtClean="0">
                <a:solidFill>
                  <a:srgbClr val="92D050"/>
                </a:solidFill>
              </a:rPr>
              <a:t> </a:t>
            </a:r>
            <a:r>
              <a:rPr lang="fa-IR" sz="3600" dirty="0" smtClean="0">
                <a:solidFill>
                  <a:srgbClr val="3399FF"/>
                </a:solidFill>
              </a:rPr>
              <a:t>٢</a:t>
            </a:r>
            <a:r>
              <a:rPr lang="fa-IR" sz="3600" dirty="0" smtClean="0">
                <a:solidFill>
                  <a:srgbClr val="92D050"/>
                </a:solidFill>
              </a:rPr>
              <a:t>    </a:t>
            </a:r>
            <a:r>
              <a:rPr lang="fa-IR" sz="3600" dirty="0" smtClean="0">
                <a:solidFill>
                  <a:srgbClr val="FFFF00"/>
                </a:solidFill>
              </a:rPr>
              <a:t>٢</a:t>
            </a:r>
            <a:r>
              <a:rPr lang="fa-IR" sz="3600" dirty="0" smtClean="0">
                <a:solidFill>
                  <a:srgbClr val="92D050"/>
                </a:solidFill>
              </a:rPr>
              <a:t>    </a:t>
            </a:r>
            <a:r>
              <a:rPr lang="fa-IR" sz="3600" dirty="0" smtClean="0">
                <a:solidFill>
                  <a:srgbClr val="FF0066"/>
                </a:solidFill>
              </a:rPr>
              <a:t>٢</a:t>
            </a:r>
            <a:r>
              <a:rPr lang="fa-IR" sz="3600" dirty="0" smtClean="0">
                <a:solidFill>
                  <a:srgbClr val="92D050"/>
                </a:solidFill>
              </a:rPr>
              <a:t>      ٢                             </a:t>
            </a:r>
            <a:endParaRPr lang="fa-IR" sz="3600" dirty="0">
              <a:solidFill>
                <a:srgbClr val="92D050"/>
              </a:solidFill>
            </a:endParaRPr>
          </a:p>
          <a:p>
            <a:pPr algn="r" rtl="1"/>
            <a:r>
              <a:rPr lang="fa-IR" sz="3600" dirty="0" smtClean="0">
                <a:solidFill>
                  <a:schemeClr val="tx1"/>
                </a:solidFill>
              </a:rPr>
              <a:t>       </a:t>
            </a:r>
            <a:r>
              <a:rPr lang="en-US" sz="3600" dirty="0" smtClean="0">
                <a:solidFill>
                  <a:srgbClr val="FFFF00"/>
                </a:solidFill>
              </a:rPr>
              <a:t>O</a:t>
            </a:r>
            <a:r>
              <a:rPr lang="en-US" sz="3600" dirty="0" smtClean="0">
                <a:solidFill>
                  <a:srgbClr val="FF0066"/>
                </a:solidFill>
              </a:rPr>
              <a:t>♥</a:t>
            </a:r>
            <a:r>
              <a:rPr lang="fa-IR" sz="3600" dirty="0" smtClean="0">
                <a:solidFill>
                  <a:schemeClr val="tx1"/>
                </a:solidFill>
              </a:rPr>
              <a:t>٢- </a:t>
            </a:r>
            <a:r>
              <a:rPr lang="fa-IR" sz="3600" dirty="0" smtClean="0">
                <a:solidFill>
                  <a:srgbClr val="00B0F0"/>
                </a:solidFill>
              </a:rPr>
              <a:t>♣</a:t>
            </a:r>
            <a:r>
              <a:rPr lang="fa-IR" sz="3600" dirty="0" smtClean="0">
                <a:solidFill>
                  <a:srgbClr val="FF0066"/>
                </a:solidFill>
              </a:rPr>
              <a:t>♥</a:t>
            </a:r>
            <a:r>
              <a:rPr lang="en-US" sz="3600" dirty="0" smtClean="0">
                <a:solidFill>
                  <a:schemeClr val="tx1"/>
                </a:solidFill>
              </a:rPr>
              <a:t>٢</a:t>
            </a:r>
            <a:r>
              <a:rPr lang="fa-IR" sz="3600" dirty="0" smtClean="0">
                <a:solidFill>
                  <a:schemeClr val="tx1"/>
                </a:solidFill>
              </a:rPr>
              <a:t>- </a:t>
            </a:r>
            <a:r>
              <a:rPr lang="en-US" sz="3600" dirty="0" smtClean="0">
                <a:solidFill>
                  <a:srgbClr val="00B0F0"/>
                </a:solidFill>
              </a:rPr>
              <a:t>♣</a:t>
            </a:r>
            <a:r>
              <a:rPr lang="en-US" sz="3600" dirty="0" smtClean="0">
                <a:solidFill>
                  <a:srgbClr val="FFFF00"/>
                </a:solidFill>
              </a:rPr>
              <a:t>O</a:t>
            </a:r>
            <a:r>
              <a:rPr lang="en-US" sz="3600" dirty="0" smtClean="0">
                <a:solidFill>
                  <a:schemeClr val="tx1"/>
                </a:solidFill>
              </a:rPr>
              <a:t>٢</a:t>
            </a:r>
            <a:r>
              <a:rPr lang="fa-IR" sz="3600" dirty="0" smtClean="0">
                <a:solidFill>
                  <a:schemeClr val="tx1"/>
                </a:solidFill>
              </a:rPr>
              <a:t>+ </a:t>
            </a:r>
            <a:r>
              <a:rPr lang="fa-IR" sz="3600" dirty="0" smtClean="0">
                <a:solidFill>
                  <a:srgbClr val="00B0F0"/>
                </a:solidFill>
              </a:rPr>
              <a:t>♣ </a:t>
            </a:r>
            <a:r>
              <a:rPr lang="fa-IR" sz="3600" dirty="0" smtClean="0">
                <a:solidFill>
                  <a:schemeClr val="tx1"/>
                </a:solidFill>
              </a:rPr>
              <a:t>+ </a:t>
            </a:r>
            <a:r>
              <a:rPr lang="en-US" sz="3600" dirty="0" smtClean="0">
                <a:solidFill>
                  <a:srgbClr val="FFFF00"/>
                </a:solidFill>
              </a:rPr>
              <a:t>O</a:t>
            </a:r>
            <a:r>
              <a:rPr lang="fa-IR" sz="3600" dirty="0" smtClean="0">
                <a:solidFill>
                  <a:srgbClr val="FFFF00"/>
                </a:solidFill>
              </a:rPr>
              <a:t> </a:t>
            </a:r>
            <a:r>
              <a:rPr lang="fa-IR" sz="3600" dirty="0" smtClean="0">
                <a:solidFill>
                  <a:schemeClr val="tx1"/>
                </a:solidFill>
              </a:rPr>
              <a:t>+ </a:t>
            </a:r>
            <a:r>
              <a:rPr lang="en-US" sz="3600" dirty="0" smtClean="0">
                <a:solidFill>
                  <a:srgbClr val="FF0066"/>
                </a:solidFill>
              </a:rPr>
              <a:t>♥</a:t>
            </a:r>
            <a:r>
              <a:rPr lang="fa-IR" sz="3600" dirty="0" smtClean="0">
                <a:solidFill>
                  <a:schemeClr val="tx1"/>
                </a:solidFill>
              </a:rPr>
              <a:t> = (</a:t>
            </a:r>
            <a:r>
              <a:rPr lang="fa-IR" sz="3600" dirty="0" smtClean="0">
                <a:solidFill>
                  <a:srgbClr val="00B0F0"/>
                </a:solidFill>
              </a:rPr>
              <a:t>♣</a:t>
            </a:r>
            <a:r>
              <a:rPr lang="fa-IR" sz="3600" dirty="0" smtClean="0">
                <a:solidFill>
                  <a:schemeClr val="tx1"/>
                </a:solidFill>
              </a:rPr>
              <a:t> - </a:t>
            </a:r>
            <a:r>
              <a:rPr lang="en-US" sz="3600" dirty="0" smtClean="0">
                <a:solidFill>
                  <a:srgbClr val="FFFF00"/>
                </a:solidFill>
              </a:rPr>
              <a:t>O</a:t>
            </a:r>
            <a:r>
              <a:rPr lang="fa-IR" sz="3600" dirty="0" smtClean="0">
                <a:solidFill>
                  <a:schemeClr val="tx1"/>
                </a:solidFill>
              </a:rPr>
              <a:t> + </a:t>
            </a:r>
            <a:r>
              <a:rPr lang="en-US" sz="3600" dirty="0" smtClean="0">
                <a:solidFill>
                  <a:srgbClr val="FF0066"/>
                </a:solidFill>
              </a:rPr>
              <a:t>♥</a:t>
            </a:r>
            <a:r>
              <a:rPr lang="fa-IR" sz="3600" dirty="0" smtClean="0">
                <a:solidFill>
                  <a:schemeClr val="tx1"/>
                </a:solidFill>
              </a:rPr>
              <a:t>)  </a:t>
            </a:r>
          </a:p>
          <a:p>
            <a:pPr algn="r"/>
            <a:r>
              <a:rPr lang="fa-IR" sz="3600" dirty="0" smtClean="0">
                <a:solidFill>
                  <a:schemeClr val="tx1"/>
                </a:solidFill>
              </a:rPr>
              <a:t>در این اتحاد نیز توجه به علایم اهمیت دارند و دارای الگویی دوم است :</a:t>
            </a:r>
          </a:p>
          <a:p>
            <a:r>
              <a:rPr lang="fa-IR" sz="2800" dirty="0" smtClean="0">
                <a:solidFill>
                  <a:srgbClr val="92D050"/>
                </a:solidFill>
              </a:rPr>
              <a:t>          </a:t>
            </a:r>
            <a:r>
              <a:rPr lang="fa-IR" sz="3400" dirty="0" smtClean="0">
                <a:solidFill>
                  <a:srgbClr val="FF0066"/>
                </a:solidFill>
              </a:rPr>
              <a:t>٢</a:t>
            </a:r>
            <a:r>
              <a:rPr lang="fa-IR" sz="3400" dirty="0" smtClean="0">
                <a:solidFill>
                  <a:srgbClr val="92D050"/>
                </a:solidFill>
              </a:rPr>
              <a:t>    </a:t>
            </a:r>
            <a:r>
              <a:rPr lang="fa-IR" sz="3400" dirty="0" smtClean="0">
                <a:solidFill>
                  <a:srgbClr val="FFFF00"/>
                </a:solidFill>
              </a:rPr>
              <a:t>٢</a:t>
            </a:r>
            <a:r>
              <a:rPr lang="fa-IR" sz="3400" dirty="0" smtClean="0">
                <a:solidFill>
                  <a:srgbClr val="92D050"/>
                </a:solidFill>
              </a:rPr>
              <a:t>    </a:t>
            </a:r>
            <a:r>
              <a:rPr lang="fa-IR" sz="3400" dirty="0" smtClean="0">
                <a:solidFill>
                  <a:srgbClr val="3399FF"/>
                </a:solidFill>
              </a:rPr>
              <a:t>٢</a:t>
            </a:r>
            <a:r>
              <a:rPr lang="fa-IR" sz="3400" dirty="0" smtClean="0">
                <a:solidFill>
                  <a:srgbClr val="92D050"/>
                </a:solidFill>
              </a:rPr>
              <a:t>     ٢</a:t>
            </a:r>
            <a:r>
              <a:rPr lang="fa-IR" sz="2800" dirty="0" smtClean="0">
                <a:solidFill>
                  <a:srgbClr val="92D050"/>
                </a:solidFill>
              </a:rPr>
              <a:t> </a:t>
            </a:r>
          </a:p>
          <a:p>
            <a:r>
              <a:rPr lang="fa-IR" sz="3400" dirty="0" smtClean="0">
                <a:solidFill>
                  <a:schemeClr val="tx1"/>
                </a:solidFill>
              </a:rPr>
              <a:t>  </a:t>
            </a:r>
            <a:r>
              <a:rPr lang="en-US" sz="3400" dirty="0" smtClean="0">
                <a:solidFill>
                  <a:schemeClr val="tx1"/>
                </a:solidFill>
              </a:rPr>
              <a:t> (</a:t>
            </a:r>
            <a:r>
              <a:rPr lang="fa-IR" sz="3400" dirty="0" smtClean="0">
                <a:solidFill>
                  <a:schemeClr val="tx1"/>
                </a:solidFill>
              </a:rPr>
              <a:t> </a:t>
            </a:r>
            <a:r>
              <a:rPr lang="en-US" sz="3400" dirty="0" smtClean="0">
                <a:solidFill>
                  <a:srgbClr val="00B0F0"/>
                </a:solidFill>
              </a:rPr>
              <a:t>♣</a:t>
            </a:r>
            <a:r>
              <a:rPr lang="en-US" sz="3400" dirty="0" smtClean="0">
                <a:solidFill>
                  <a:schemeClr val="tx1"/>
                </a:solidFill>
              </a:rPr>
              <a:t> - </a:t>
            </a:r>
            <a:r>
              <a:rPr lang="en-US" sz="3400" dirty="0" smtClean="0">
                <a:solidFill>
                  <a:srgbClr val="FFFF00"/>
                </a:solidFill>
              </a:rPr>
              <a:t>O</a:t>
            </a:r>
            <a:r>
              <a:rPr lang="en-US" sz="3400" dirty="0" smtClean="0">
                <a:solidFill>
                  <a:schemeClr val="tx1"/>
                </a:solidFill>
              </a:rPr>
              <a:t> </a:t>
            </a:r>
            <a:r>
              <a:rPr lang="fa-IR" sz="3400" dirty="0" smtClean="0">
                <a:solidFill>
                  <a:schemeClr val="tx1"/>
                </a:solidFill>
              </a:rPr>
              <a:t> -</a:t>
            </a:r>
            <a:r>
              <a:rPr lang="en-US" sz="3400" dirty="0" smtClean="0">
                <a:solidFill>
                  <a:srgbClr val="FF0066"/>
                </a:solidFill>
              </a:rPr>
              <a:t>♥</a:t>
            </a:r>
            <a:r>
              <a:rPr lang="fa-IR" sz="3400" dirty="0" smtClean="0">
                <a:solidFill>
                  <a:schemeClr val="tx1"/>
                </a:solidFill>
              </a:rPr>
              <a:t> </a:t>
            </a:r>
            <a:r>
              <a:rPr lang="en-US" sz="3400" dirty="0" smtClean="0">
                <a:solidFill>
                  <a:schemeClr val="tx1"/>
                </a:solidFill>
              </a:rPr>
              <a:t>) </a:t>
            </a:r>
            <a:r>
              <a:rPr lang="en-US" sz="3400" dirty="0">
                <a:solidFill>
                  <a:schemeClr val="tx1"/>
                </a:solidFill>
              </a:rPr>
              <a:t>=</a:t>
            </a:r>
            <a:r>
              <a:rPr lang="en-US" sz="3400" dirty="0" smtClean="0">
                <a:solidFill>
                  <a:schemeClr val="tx1"/>
                </a:solidFill>
              </a:rPr>
              <a:t> </a:t>
            </a:r>
            <a:r>
              <a:rPr lang="en-US" sz="3400" dirty="0" smtClean="0">
                <a:solidFill>
                  <a:srgbClr val="00B0F0"/>
                </a:solidFill>
              </a:rPr>
              <a:t>♣</a:t>
            </a:r>
            <a:r>
              <a:rPr lang="en-US" sz="3400" dirty="0" smtClean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chemeClr val="tx1"/>
                </a:solidFill>
              </a:rPr>
              <a:t>+ </a:t>
            </a:r>
            <a:r>
              <a:rPr lang="en-US" sz="3400" dirty="0">
                <a:solidFill>
                  <a:srgbClr val="FFFF00"/>
                </a:solidFill>
              </a:rPr>
              <a:t>O</a:t>
            </a:r>
            <a:r>
              <a:rPr lang="en-US" sz="3400" dirty="0">
                <a:solidFill>
                  <a:schemeClr val="tx1"/>
                </a:solidFill>
              </a:rPr>
              <a:t> + </a:t>
            </a:r>
            <a:r>
              <a:rPr lang="en-US" sz="3400" dirty="0" smtClean="0">
                <a:solidFill>
                  <a:srgbClr val="FF0066"/>
                </a:solidFill>
              </a:rPr>
              <a:t>♥</a:t>
            </a:r>
            <a:r>
              <a:rPr lang="fa-IR" sz="3400" dirty="0" smtClean="0">
                <a:solidFill>
                  <a:schemeClr val="tx1"/>
                </a:solidFill>
              </a:rPr>
              <a:t> </a:t>
            </a:r>
            <a:r>
              <a:rPr lang="en-US" sz="3400" dirty="0" smtClean="0">
                <a:solidFill>
                  <a:schemeClr val="tx1"/>
                </a:solidFill>
              </a:rPr>
              <a:t>- ٢</a:t>
            </a:r>
            <a:r>
              <a:rPr lang="en-US" sz="3400" dirty="0" smtClean="0">
                <a:solidFill>
                  <a:srgbClr val="FFFF00"/>
                </a:solidFill>
              </a:rPr>
              <a:t>O</a:t>
            </a:r>
            <a:r>
              <a:rPr lang="en-US" sz="3400" dirty="0">
                <a:solidFill>
                  <a:srgbClr val="FF0066"/>
                </a:solidFill>
              </a:rPr>
              <a:t>♥</a:t>
            </a:r>
            <a:r>
              <a:rPr lang="fa-IR" sz="3400" dirty="0">
                <a:solidFill>
                  <a:schemeClr val="tx1"/>
                </a:solidFill>
              </a:rPr>
              <a:t> </a:t>
            </a:r>
            <a:r>
              <a:rPr lang="en-US" sz="3400" dirty="0">
                <a:solidFill>
                  <a:schemeClr val="tx1"/>
                </a:solidFill>
              </a:rPr>
              <a:t>- ٢</a:t>
            </a:r>
            <a:r>
              <a:rPr lang="en-US" sz="3400" dirty="0" smtClean="0">
                <a:solidFill>
                  <a:srgbClr val="00B0F0"/>
                </a:solidFill>
              </a:rPr>
              <a:t>♣</a:t>
            </a:r>
            <a:r>
              <a:rPr lang="en-US" sz="3400" dirty="0" smtClean="0">
                <a:solidFill>
                  <a:srgbClr val="FF0066"/>
                </a:solidFill>
              </a:rPr>
              <a:t>♥</a:t>
            </a:r>
            <a:r>
              <a:rPr lang="fa-IR" sz="3400" dirty="0" smtClean="0">
                <a:solidFill>
                  <a:schemeClr val="tx1"/>
                </a:solidFill>
              </a:rPr>
              <a:t> </a:t>
            </a:r>
            <a:r>
              <a:rPr lang="en-US" sz="3400" dirty="0" smtClean="0">
                <a:solidFill>
                  <a:schemeClr val="tx1"/>
                </a:solidFill>
              </a:rPr>
              <a:t>- </a:t>
            </a:r>
            <a:r>
              <a:rPr lang="en-US" sz="3400" dirty="0">
                <a:solidFill>
                  <a:schemeClr val="tx1"/>
                </a:solidFill>
              </a:rPr>
              <a:t>٢</a:t>
            </a:r>
            <a:r>
              <a:rPr lang="en-US" sz="3400" dirty="0">
                <a:solidFill>
                  <a:srgbClr val="00B0F0"/>
                </a:solidFill>
              </a:rPr>
              <a:t>♣</a:t>
            </a:r>
            <a:r>
              <a:rPr lang="en-US" sz="3400" dirty="0">
                <a:solidFill>
                  <a:srgbClr val="FFFF00"/>
                </a:solidFill>
              </a:rPr>
              <a:t>O</a:t>
            </a:r>
            <a:endParaRPr lang="fa-IR" sz="2800" dirty="0">
              <a:solidFill>
                <a:srgbClr val="FFFF00"/>
              </a:solidFill>
            </a:endParaRPr>
          </a:p>
          <a:p>
            <a:endParaRPr lang="fa-IR" sz="3400" dirty="0"/>
          </a:p>
          <a:p>
            <a:endParaRPr lang="fa-IR" sz="2800" dirty="0"/>
          </a:p>
          <a:p>
            <a:endParaRPr lang="fa-IR" sz="2800" dirty="0" smtClean="0"/>
          </a:p>
        </p:txBody>
      </p:sp>
    </p:spTree>
    <p:extLst>
      <p:ext uri="{BB962C8B-B14F-4D97-AF65-F5344CB8AC3E}">
        <p14:creationId xmlns:p14="http://schemas.microsoft.com/office/powerpoint/2010/main" val="378229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1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1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600"/>
                            </p:stCondLst>
                            <p:childTnLst>
                              <p:par>
                                <p:cTn id="24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100"/>
                            </p:stCondLst>
                            <p:childTnLst>
                              <p:par>
                                <p:cTn id="28" presetID="21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600"/>
                            </p:stCondLst>
                            <p:childTnLst>
                              <p:par>
                                <p:cTn id="34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3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300"/>
                            </p:stCondLst>
                            <p:childTnLst>
                              <p:par>
                                <p:cTn id="4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300"/>
                            </p:stCondLst>
                            <p:childTnLst>
                              <p:par>
                                <p:cTn id="53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3000"/>
                            </p:stCondLst>
                            <p:childTnLst>
                              <p:par>
                                <p:cTn id="6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457200" y="152400"/>
            <a:ext cx="7772400" cy="6248400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solidFill>
                  <a:schemeClr val="tx1"/>
                </a:solidFill>
              </a:rPr>
              <a:t>                      </a:t>
            </a:r>
            <a:r>
              <a:rPr lang="fa-IR" sz="2800" dirty="0" smtClean="0">
                <a:solidFill>
                  <a:srgbClr val="FF99FF"/>
                </a:solidFill>
              </a:rPr>
              <a:t>اتحاد دوم </a:t>
            </a:r>
            <a:r>
              <a:rPr lang="fa-IR" sz="2800" dirty="0" smtClean="0">
                <a:solidFill>
                  <a:srgbClr val="FF0066"/>
                </a:solidFill>
              </a:rPr>
              <a:t>( </a:t>
            </a:r>
            <a:r>
              <a:rPr lang="fa-IR" sz="2800" dirty="0" smtClean="0">
                <a:solidFill>
                  <a:srgbClr val="FF99FF"/>
                </a:solidFill>
              </a:rPr>
              <a:t>مزدوج </a:t>
            </a:r>
            <a:r>
              <a:rPr lang="fa-IR" sz="2800" dirty="0" smtClean="0">
                <a:solidFill>
                  <a:srgbClr val="FF0066"/>
                </a:solidFill>
              </a:rPr>
              <a:t>)</a:t>
            </a:r>
          </a:p>
          <a:p>
            <a:pPr algn="r" rtl="1"/>
            <a:r>
              <a:rPr lang="fa-IR" sz="2800" dirty="0" smtClean="0">
                <a:solidFill>
                  <a:srgbClr val="92D050"/>
                </a:solidFill>
              </a:rPr>
              <a:t>                </a:t>
            </a:r>
            <a:r>
              <a:rPr lang="fa-IR" sz="2800" dirty="0" smtClean="0">
                <a:solidFill>
                  <a:srgbClr val="FFFF00"/>
                </a:solidFill>
              </a:rPr>
              <a:t>٢   ٢ </a:t>
            </a:r>
            <a:r>
              <a:rPr lang="fa-IR" sz="2800" dirty="0" smtClean="0">
                <a:solidFill>
                  <a:srgbClr val="92D050"/>
                </a:solidFill>
              </a:rPr>
              <a:t> </a:t>
            </a:r>
          </a:p>
          <a:p>
            <a:pPr algn="r" rtl="1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                </a:t>
            </a:r>
            <a:r>
              <a:rPr lang="fa-IR" sz="2800" dirty="0" smtClean="0">
                <a:solidFill>
                  <a:srgbClr val="FFFF00"/>
                </a:solidFill>
              </a:rPr>
              <a:t>♥</a:t>
            </a:r>
            <a:r>
              <a:rPr lang="fa-IR" sz="2800" dirty="0" smtClean="0">
                <a:solidFill>
                  <a:schemeClr val="tx1"/>
                </a:solidFill>
              </a:rPr>
              <a:t> - </a:t>
            </a:r>
            <a:r>
              <a:rPr lang="fa-IR" sz="2800" dirty="0" smtClean="0">
                <a:solidFill>
                  <a:srgbClr val="FFFF00"/>
                </a:solidFill>
              </a:rPr>
              <a:t>♣</a:t>
            </a:r>
            <a:r>
              <a:rPr lang="fa-IR" sz="2800" dirty="0" smtClean="0">
                <a:solidFill>
                  <a:schemeClr val="tx1"/>
                </a:solidFill>
              </a:rPr>
              <a:t> = ( </a:t>
            </a:r>
            <a:r>
              <a:rPr lang="fa-IR" sz="2800" dirty="0" smtClean="0">
                <a:solidFill>
                  <a:srgbClr val="FF0066"/>
                </a:solidFill>
              </a:rPr>
              <a:t>♥</a:t>
            </a:r>
            <a:r>
              <a:rPr lang="fa-IR" sz="2800" dirty="0" smtClean="0">
                <a:solidFill>
                  <a:schemeClr val="tx1"/>
                </a:solidFill>
              </a:rPr>
              <a:t> - </a:t>
            </a:r>
            <a:r>
              <a:rPr lang="fa-IR" sz="2800" dirty="0" smtClean="0">
                <a:solidFill>
                  <a:srgbClr val="3399FF"/>
                </a:solidFill>
              </a:rPr>
              <a:t>♣</a:t>
            </a:r>
            <a:r>
              <a:rPr lang="fa-IR" sz="2800" dirty="0" smtClean="0">
                <a:solidFill>
                  <a:schemeClr val="tx1"/>
                </a:solidFill>
              </a:rPr>
              <a:t> )( </a:t>
            </a:r>
            <a:r>
              <a:rPr lang="fa-IR" sz="2800" dirty="0" smtClean="0">
                <a:solidFill>
                  <a:srgbClr val="3399FF"/>
                </a:solidFill>
              </a:rPr>
              <a:t>♣</a:t>
            </a:r>
            <a:r>
              <a:rPr lang="fa-IR" sz="2800" dirty="0" smtClean="0">
                <a:solidFill>
                  <a:schemeClr val="tx1"/>
                </a:solidFill>
              </a:rPr>
              <a:t> + </a:t>
            </a:r>
            <a:r>
              <a:rPr lang="fa-IR" sz="2800" dirty="0" smtClean="0">
                <a:solidFill>
                  <a:srgbClr val="FF0066"/>
                </a:solidFill>
              </a:rPr>
              <a:t>♥</a:t>
            </a:r>
            <a:r>
              <a:rPr lang="fa-IR" sz="2800" dirty="0" smtClean="0">
                <a:solidFill>
                  <a:schemeClr val="tx1"/>
                </a:solidFill>
              </a:rPr>
              <a:t> )</a:t>
            </a:r>
          </a:p>
          <a:p>
            <a:pPr algn="r" rtl="1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از انجایی که در ضرب قابلیت جابه جایی وجود دارد بنابراین </a:t>
            </a:r>
          </a:p>
          <a:p>
            <a:pPr algn="r" rtl="1"/>
            <a:r>
              <a:rPr lang="fa-IR" sz="2800" dirty="0" smtClean="0">
                <a:solidFill>
                  <a:schemeClr val="tx1"/>
                </a:solidFill>
              </a:rPr>
              <a:t>این نوع اتحاد دارای صورت دوم نیست چرا که حالت مثبت و منفی هر دو در این نوع اتحاد موجود است .</a:t>
            </a:r>
          </a:p>
          <a:p>
            <a:pPr algn="r" rtl="1"/>
            <a:r>
              <a:rPr lang="fa-IR" sz="2800" dirty="0" smtClean="0">
                <a:solidFill>
                  <a:schemeClr val="tx1"/>
                </a:solidFill>
              </a:rPr>
              <a:t>                  </a:t>
            </a:r>
          </a:p>
          <a:p>
            <a:pPr algn="r" rtl="1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                     </a:t>
            </a:r>
            <a:r>
              <a:rPr lang="fa-IR" sz="2800" dirty="0" smtClean="0">
                <a:solidFill>
                  <a:srgbClr val="FF99FF"/>
                </a:solidFill>
              </a:rPr>
              <a:t>اتحاد سوم </a:t>
            </a:r>
            <a:r>
              <a:rPr lang="fa-IR" sz="2800" dirty="0" smtClean="0">
                <a:solidFill>
                  <a:srgbClr val="FF0066"/>
                </a:solidFill>
              </a:rPr>
              <a:t>(</a:t>
            </a:r>
            <a:r>
              <a:rPr lang="fa-IR" sz="2800" dirty="0" smtClean="0">
                <a:solidFill>
                  <a:srgbClr val="FF99FF"/>
                </a:solidFill>
              </a:rPr>
              <a:t> توان سه </a:t>
            </a:r>
            <a:r>
              <a:rPr lang="fa-IR" sz="2800" dirty="0" smtClean="0">
                <a:solidFill>
                  <a:srgbClr val="FF0066"/>
                </a:solidFill>
              </a:rPr>
              <a:t>)</a:t>
            </a:r>
          </a:p>
          <a:p>
            <a:pPr algn="r" rtl="1"/>
            <a:r>
              <a:rPr lang="fa-IR" sz="2800" dirty="0" smtClean="0">
                <a:solidFill>
                  <a:schemeClr val="tx1"/>
                </a:solidFill>
              </a:rPr>
              <a:t>            </a:t>
            </a:r>
            <a:r>
              <a:rPr lang="fa-IR" sz="2800" dirty="0" smtClean="0">
                <a:solidFill>
                  <a:srgbClr val="3399FF"/>
                </a:solidFill>
              </a:rPr>
              <a:t>۳</a:t>
            </a:r>
            <a:r>
              <a:rPr lang="fa-IR" sz="2800" dirty="0" smtClean="0">
                <a:solidFill>
                  <a:srgbClr val="92D050"/>
                </a:solidFill>
              </a:rPr>
              <a:t>      </a:t>
            </a:r>
            <a:r>
              <a:rPr lang="fa-IR" sz="2800" dirty="0" smtClean="0">
                <a:solidFill>
                  <a:srgbClr val="3399FF"/>
                </a:solidFill>
              </a:rPr>
              <a:t>٢</a:t>
            </a:r>
            <a:r>
              <a:rPr lang="fa-IR" sz="2800" dirty="0" smtClean="0">
                <a:solidFill>
                  <a:srgbClr val="92D050"/>
                </a:solidFill>
              </a:rPr>
              <a:t>          </a:t>
            </a:r>
            <a:r>
              <a:rPr lang="fa-IR" sz="2800" dirty="0" smtClean="0">
                <a:solidFill>
                  <a:srgbClr val="FF0066"/>
                </a:solidFill>
              </a:rPr>
              <a:t>٢</a:t>
            </a:r>
            <a:r>
              <a:rPr lang="fa-IR" sz="2800" dirty="0" smtClean="0">
                <a:solidFill>
                  <a:srgbClr val="92D050"/>
                </a:solidFill>
              </a:rPr>
              <a:t>      </a:t>
            </a:r>
            <a:r>
              <a:rPr lang="fa-IR" sz="2800" dirty="0" smtClean="0">
                <a:solidFill>
                  <a:srgbClr val="FF0066"/>
                </a:solidFill>
              </a:rPr>
              <a:t>۳</a:t>
            </a:r>
            <a:r>
              <a:rPr lang="fa-IR" sz="2800" dirty="0" smtClean="0">
                <a:solidFill>
                  <a:srgbClr val="92D050"/>
                </a:solidFill>
              </a:rPr>
              <a:t>     ۳</a:t>
            </a:r>
          </a:p>
          <a:p>
            <a:pPr algn="r" rtl="1"/>
            <a:r>
              <a:rPr lang="fa-IR" sz="2800" dirty="0" smtClean="0">
                <a:solidFill>
                  <a:schemeClr val="tx1"/>
                </a:solidFill>
              </a:rPr>
              <a:t>             </a:t>
            </a:r>
            <a:r>
              <a:rPr lang="fa-IR" sz="2800" dirty="0" smtClean="0">
                <a:solidFill>
                  <a:srgbClr val="3399FF"/>
                </a:solidFill>
              </a:rPr>
              <a:t>♣</a:t>
            </a:r>
            <a:r>
              <a:rPr lang="fa-IR" sz="2800" dirty="0" smtClean="0">
                <a:solidFill>
                  <a:schemeClr val="tx1"/>
                </a:solidFill>
              </a:rPr>
              <a:t> + </a:t>
            </a:r>
            <a:r>
              <a:rPr lang="fa-IR" sz="2800" dirty="0" smtClean="0">
                <a:solidFill>
                  <a:srgbClr val="3399FF"/>
                </a:solidFill>
              </a:rPr>
              <a:t>♣</a:t>
            </a:r>
            <a:r>
              <a:rPr lang="fa-IR" sz="2800" dirty="0" smtClean="0">
                <a:solidFill>
                  <a:srgbClr val="FF0066"/>
                </a:solidFill>
              </a:rPr>
              <a:t>♥</a:t>
            </a:r>
            <a:r>
              <a:rPr lang="fa-IR" sz="2800" dirty="0">
                <a:solidFill>
                  <a:schemeClr val="tx1"/>
                </a:solidFill>
              </a:rPr>
              <a:t>۳</a:t>
            </a:r>
            <a:r>
              <a:rPr lang="fa-IR" sz="2800" dirty="0" smtClean="0">
                <a:solidFill>
                  <a:schemeClr val="tx1"/>
                </a:solidFill>
              </a:rPr>
              <a:t> + </a:t>
            </a:r>
            <a:r>
              <a:rPr lang="fa-IR" sz="2800" dirty="0" smtClean="0">
                <a:solidFill>
                  <a:srgbClr val="3399FF"/>
                </a:solidFill>
              </a:rPr>
              <a:t>♣</a:t>
            </a:r>
            <a:r>
              <a:rPr lang="fa-IR" sz="2800" dirty="0" smtClean="0">
                <a:solidFill>
                  <a:srgbClr val="FF0066"/>
                </a:solidFill>
              </a:rPr>
              <a:t>♥</a:t>
            </a:r>
            <a:r>
              <a:rPr lang="fa-IR" sz="2800" dirty="0" smtClean="0">
                <a:solidFill>
                  <a:schemeClr val="tx1"/>
                </a:solidFill>
              </a:rPr>
              <a:t>۳ + </a:t>
            </a:r>
            <a:r>
              <a:rPr lang="fa-IR" sz="2800" dirty="0">
                <a:solidFill>
                  <a:srgbClr val="FF0066"/>
                </a:solidFill>
              </a:rPr>
              <a:t>♥</a:t>
            </a:r>
            <a:r>
              <a:rPr lang="fa-IR" sz="2800" dirty="0">
                <a:solidFill>
                  <a:schemeClr val="tx1"/>
                </a:solidFill>
              </a:rPr>
              <a:t> = ( </a:t>
            </a:r>
            <a:r>
              <a:rPr lang="fa-IR" sz="2800" dirty="0">
                <a:solidFill>
                  <a:srgbClr val="FF0066"/>
                </a:solidFill>
              </a:rPr>
              <a:t>♥</a:t>
            </a:r>
            <a:r>
              <a:rPr lang="fa-IR" sz="2800" dirty="0">
                <a:solidFill>
                  <a:schemeClr val="tx1"/>
                </a:solidFill>
              </a:rPr>
              <a:t> + </a:t>
            </a:r>
            <a:r>
              <a:rPr lang="fa-IR" sz="2800" dirty="0">
                <a:solidFill>
                  <a:srgbClr val="3399FF"/>
                </a:solidFill>
              </a:rPr>
              <a:t>♣</a:t>
            </a:r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9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15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150"/>
                            </p:stCondLst>
                            <p:childTnLst>
                              <p:par>
                                <p:cTn id="2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150"/>
                            </p:stCondLst>
                            <p:childTnLst>
                              <p:par>
                                <p:cTn id="2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150"/>
                            </p:stCondLst>
                            <p:childTnLst>
                              <p:par>
                                <p:cTn id="28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650"/>
                            </p:stCondLst>
                            <p:childTnLst>
                              <p:par>
                                <p:cTn id="34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95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76200"/>
            <a:ext cx="7772400" cy="6858000"/>
          </a:xfrm>
        </p:spPr>
        <p:txBody>
          <a:bodyPr>
            <a:normAutofit lnSpcReduction="10000"/>
          </a:bodyPr>
          <a:lstStyle/>
          <a:p>
            <a:r>
              <a:rPr lang="fa-IR" sz="2600" dirty="0" smtClean="0">
                <a:solidFill>
                  <a:srgbClr val="FF99FF"/>
                </a:solidFill>
              </a:rPr>
              <a:t>اتحاد توان سه </a:t>
            </a:r>
            <a:r>
              <a:rPr lang="fa-IR" sz="2600" dirty="0" smtClean="0">
                <a:solidFill>
                  <a:srgbClr val="FF0066"/>
                </a:solidFill>
              </a:rPr>
              <a:t>(</a:t>
            </a:r>
            <a:r>
              <a:rPr lang="fa-IR" sz="2600" dirty="0" smtClean="0">
                <a:solidFill>
                  <a:srgbClr val="FF99FF"/>
                </a:solidFill>
              </a:rPr>
              <a:t> حالت دوم </a:t>
            </a:r>
            <a:r>
              <a:rPr lang="fa-IR" sz="2600" dirty="0" smtClean="0">
                <a:solidFill>
                  <a:srgbClr val="FF0066"/>
                </a:solidFill>
              </a:rPr>
              <a:t>–</a:t>
            </a:r>
            <a:r>
              <a:rPr lang="fa-IR" sz="2600" dirty="0" smtClean="0">
                <a:solidFill>
                  <a:srgbClr val="FF99FF"/>
                </a:solidFill>
              </a:rPr>
              <a:t> منفی </a:t>
            </a:r>
            <a:r>
              <a:rPr lang="fa-IR" sz="2600" dirty="0" smtClean="0">
                <a:solidFill>
                  <a:srgbClr val="FF0066"/>
                </a:solidFill>
              </a:rPr>
              <a:t>)</a:t>
            </a:r>
            <a:r>
              <a:rPr lang="fa-IR" sz="2600" dirty="0" smtClean="0">
                <a:solidFill>
                  <a:srgbClr val="FF99FF"/>
                </a:solidFill>
              </a:rPr>
              <a:t>   </a:t>
            </a:r>
            <a:endParaRPr lang="fa-IR" sz="2400" dirty="0" smtClean="0">
              <a:solidFill>
                <a:srgbClr val="FF99FF"/>
              </a:solidFill>
            </a:endParaRPr>
          </a:p>
          <a:p>
            <a:r>
              <a:rPr lang="fa-IR" sz="2400" dirty="0" smtClean="0">
                <a:solidFill>
                  <a:schemeClr val="tx1"/>
                </a:solidFill>
              </a:rPr>
              <a:t>    </a:t>
            </a:r>
            <a:r>
              <a:rPr lang="fa-IR" sz="2400" dirty="0">
                <a:solidFill>
                  <a:srgbClr val="3399FF"/>
                </a:solidFill>
              </a:rPr>
              <a:t>۳</a:t>
            </a:r>
            <a:r>
              <a:rPr lang="fa-IR" sz="2400" dirty="0">
                <a:solidFill>
                  <a:schemeClr val="tx1"/>
                </a:solidFill>
              </a:rPr>
              <a:t>      </a:t>
            </a:r>
            <a:r>
              <a:rPr lang="fa-IR" sz="2400" dirty="0" smtClean="0">
                <a:solidFill>
                  <a:srgbClr val="FF0066"/>
                </a:solidFill>
              </a:rPr>
              <a:t>٢</a:t>
            </a:r>
            <a:r>
              <a:rPr lang="fa-IR" sz="2400" dirty="0" smtClean="0">
                <a:solidFill>
                  <a:schemeClr val="tx1"/>
                </a:solidFill>
              </a:rPr>
              <a:t>      </a:t>
            </a:r>
            <a:r>
              <a:rPr lang="fa-IR" sz="2400" dirty="0">
                <a:solidFill>
                  <a:srgbClr val="3399FF"/>
                </a:solidFill>
              </a:rPr>
              <a:t>٢</a:t>
            </a:r>
            <a:r>
              <a:rPr lang="fa-IR" sz="2400" dirty="0">
                <a:solidFill>
                  <a:schemeClr val="tx1"/>
                </a:solidFill>
              </a:rPr>
              <a:t>      </a:t>
            </a:r>
            <a:r>
              <a:rPr lang="fa-IR" sz="2400" dirty="0" smtClean="0">
                <a:solidFill>
                  <a:srgbClr val="FF0066"/>
                </a:solidFill>
              </a:rPr>
              <a:t>۳</a:t>
            </a:r>
            <a:r>
              <a:rPr lang="fa-IR" sz="2400" dirty="0" smtClean="0">
                <a:solidFill>
                  <a:schemeClr val="tx1"/>
                </a:solidFill>
              </a:rPr>
              <a:t>     </a:t>
            </a:r>
            <a:r>
              <a:rPr lang="fa-IR" sz="2400" dirty="0" smtClean="0">
                <a:solidFill>
                  <a:srgbClr val="92D050"/>
                </a:solidFill>
              </a:rPr>
              <a:t>۳</a:t>
            </a:r>
            <a:r>
              <a:rPr lang="fa-IR" sz="2400" dirty="0" smtClean="0">
                <a:solidFill>
                  <a:schemeClr val="tx1"/>
                </a:solidFill>
              </a:rPr>
              <a:t>              </a:t>
            </a:r>
          </a:p>
          <a:p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chemeClr val="tx1"/>
                </a:solidFill>
              </a:rPr>
              <a:t> - </a:t>
            </a:r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rgbClr val="FF0066"/>
                </a:solidFill>
              </a:rPr>
              <a:t>♥</a:t>
            </a:r>
            <a:r>
              <a:rPr lang="fa-IR" sz="2400" dirty="0">
                <a:solidFill>
                  <a:srgbClr val="FFFF00"/>
                </a:solidFill>
              </a:rPr>
              <a:t>۳</a:t>
            </a:r>
            <a:r>
              <a:rPr lang="fa-IR" sz="2400" dirty="0">
                <a:solidFill>
                  <a:schemeClr val="tx1"/>
                </a:solidFill>
              </a:rPr>
              <a:t> + </a:t>
            </a:r>
            <a:r>
              <a:rPr lang="fa-IR" sz="2400" dirty="0">
                <a:solidFill>
                  <a:srgbClr val="3399FF"/>
                </a:solidFill>
              </a:rPr>
              <a:t>♣</a:t>
            </a:r>
            <a:r>
              <a:rPr lang="fa-IR" sz="2400" dirty="0">
                <a:solidFill>
                  <a:srgbClr val="FF0066"/>
                </a:solidFill>
              </a:rPr>
              <a:t>♥</a:t>
            </a:r>
            <a:r>
              <a:rPr lang="fa-IR" sz="2400" dirty="0">
                <a:solidFill>
                  <a:srgbClr val="FFFF00"/>
                </a:solidFill>
              </a:rPr>
              <a:t>۳</a:t>
            </a:r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- </a:t>
            </a:r>
            <a:r>
              <a:rPr lang="fa-IR" sz="2400" dirty="0" smtClean="0">
                <a:solidFill>
                  <a:srgbClr val="FF0066"/>
                </a:solidFill>
              </a:rPr>
              <a:t>♥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>
                <a:solidFill>
                  <a:schemeClr val="tx1"/>
                </a:solidFill>
              </a:rPr>
              <a:t>= ( </a:t>
            </a:r>
            <a:r>
              <a:rPr lang="fa-IR" sz="2400" dirty="0">
                <a:solidFill>
                  <a:srgbClr val="FF0066"/>
                </a:solidFill>
              </a:rPr>
              <a:t>♥ </a:t>
            </a:r>
            <a:r>
              <a:rPr lang="fa-IR" sz="2400" dirty="0" smtClean="0">
                <a:solidFill>
                  <a:schemeClr val="tx1"/>
                </a:solidFill>
              </a:rPr>
              <a:t>- </a:t>
            </a:r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chemeClr val="tx1"/>
                </a:solidFill>
              </a:rPr>
              <a:t> )</a:t>
            </a:r>
          </a:p>
          <a:p>
            <a:endParaRPr lang="fa-IR" sz="2400" dirty="0">
              <a:solidFill>
                <a:schemeClr val="tx1"/>
              </a:solidFill>
            </a:endParaRPr>
          </a:p>
          <a:p>
            <a:r>
              <a:rPr lang="fa-IR" sz="2400" dirty="0" smtClean="0">
                <a:solidFill>
                  <a:srgbClr val="FF99FF"/>
                </a:solidFill>
              </a:rPr>
              <a:t>اتحاد چهارم </a:t>
            </a:r>
            <a:r>
              <a:rPr lang="fa-IR" sz="2400" dirty="0" smtClean="0">
                <a:solidFill>
                  <a:srgbClr val="FF0066"/>
                </a:solidFill>
              </a:rPr>
              <a:t>(</a:t>
            </a:r>
            <a:r>
              <a:rPr lang="fa-IR" sz="2400" dirty="0" smtClean="0">
                <a:solidFill>
                  <a:srgbClr val="FF99FF"/>
                </a:solidFill>
              </a:rPr>
              <a:t> چاق و لاغر </a:t>
            </a:r>
            <a:r>
              <a:rPr lang="fa-IR" sz="2400" dirty="0" smtClean="0">
                <a:solidFill>
                  <a:srgbClr val="FF0066"/>
                </a:solidFill>
              </a:rPr>
              <a:t>)</a:t>
            </a:r>
            <a:r>
              <a:rPr lang="fa-IR" sz="2400" dirty="0" smtClean="0">
                <a:solidFill>
                  <a:srgbClr val="FF99FF"/>
                </a:solidFill>
              </a:rPr>
              <a:t> </a:t>
            </a:r>
          </a:p>
          <a:p>
            <a:pPr algn="r" rtl="1"/>
            <a:r>
              <a:rPr lang="fa-IR" sz="2400" dirty="0" smtClean="0">
                <a:solidFill>
                  <a:schemeClr val="tx1"/>
                </a:solidFill>
              </a:rPr>
              <a:t>                  </a:t>
            </a:r>
            <a:r>
              <a:rPr lang="fa-IR" sz="2400" dirty="0" smtClean="0">
                <a:solidFill>
                  <a:srgbClr val="3399FF"/>
                </a:solidFill>
              </a:rPr>
              <a:t>۳</a:t>
            </a:r>
            <a:r>
              <a:rPr lang="fa-IR" sz="2400" dirty="0" smtClean="0">
                <a:solidFill>
                  <a:schemeClr val="tx1"/>
                </a:solidFill>
              </a:rPr>
              <a:t>    </a:t>
            </a:r>
            <a:r>
              <a:rPr lang="fa-IR" sz="2400" dirty="0" smtClean="0">
                <a:solidFill>
                  <a:srgbClr val="FF0066"/>
                </a:solidFill>
              </a:rPr>
              <a:t>۳</a:t>
            </a:r>
            <a:r>
              <a:rPr lang="fa-IR" sz="2400" dirty="0" smtClean="0">
                <a:solidFill>
                  <a:schemeClr val="tx1"/>
                </a:solidFill>
              </a:rPr>
              <a:t>      </a:t>
            </a:r>
            <a:r>
              <a:rPr lang="fa-IR" sz="2400" dirty="0" smtClean="0">
                <a:solidFill>
                  <a:srgbClr val="FF0066"/>
                </a:solidFill>
              </a:rPr>
              <a:t>٢</a:t>
            </a:r>
            <a:r>
              <a:rPr lang="fa-IR" sz="2400" dirty="0" smtClean="0">
                <a:solidFill>
                  <a:schemeClr val="tx1"/>
                </a:solidFill>
              </a:rPr>
              <a:t>              </a:t>
            </a:r>
            <a:r>
              <a:rPr lang="fa-IR" sz="2400" dirty="0" smtClean="0">
                <a:solidFill>
                  <a:srgbClr val="3399FF"/>
                </a:solidFill>
              </a:rPr>
              <a:t>٢ </a:t>
            </a:r>
            <a:r>
              <a:rPr lang="fa-IR" sz="2400" dirty="0" smtClean="0">
                <a:solidFill>
                  <a:schemeClr val="tx1"/>
                </a:solidFill>
              </a:rPr>
              <a:t>   </a:t>
            </a:r>
          </a:p>
          <a:p>
            <a:pPr algn="r" rtl="1"/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                 </a:t>
            </a:r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chemeClr val="tx1"/>
                </a:solidFill>
              </a:rPr>
              <a:t> + </a:t>
            </a:r>
            <a:r>
              <a:rPr lang="fa-IR" sz="2400" dirty="0" smtClean="0">
                <a:solidFill>
                  <a:srgbClr val="FF0066"/>
                </a:solidFill>
              </a:rPr>
              <a:t>♥</a:t>
            </a:r>
            <a:r>
              <a:rPr lang="fa-IR" sz="2400" dirty="0" smtClean="0">
                <a:solidFill>
                  <a:schemeClr val="tx1"/>
                </a:solidFill>
              </a:rPr>
              <a:t> = ( </a:t>
            </a:r>
            <a:r>
              <a:rPr lang="fa-IR" sz="2400" dirty="0" smtClean="0">
                <a:solidFill>
                  <a:srgbClr val="FF0066"/>
                </a:solidFill>
              </a:rPr>
              <a:t>♥</a:t>
            </a:r>
            <a:r>
              <a:rPr lang="fa-IR" sz="2400" dirty="0" smtClean="0">
                <a:solidFill>
                  <a:schemeClr val="tx1"/>
                </a:solidFill>
              </a:rPr>
              <a:t> + </a:t>
            </a:r>
            <a:r>
              <a:rPr lang="fa-IR" sz="2400" dirty="0" smtClean="0">
                <a:solidFill>
                  <a:srgbClr val="FF0066"/>
                </a:solidFill>
              </a:rPr>
              <a:t>♥</a:t>
            </a:r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rgbClr val="FFFF00"/>
                </a:solidFill>
              </a:rPr>
              <a:t>-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chemeClr val="tx1"/>
                </a:solidFill>
              </a:rPr>
              <a:t> )( </a:t>
            </a:r>
            <a:r>
              <a:rPr lang="fa-IR" sz="2400" dirty="0" smtClean="0">
                <a:solidFill>
                  <a:srgbClr val="FF0066"/>
                </a:solidFill>
              </a:rPr>
              <a:t>♥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rgbClr val="FFFF00"/>
                </a:solidFill>
              </a:rPr>
              <a:t>+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chemeClr val="tx1"/>
                </a:solidFill>
              </a:rPr>
              <a:t> )</a:t>
            </a:r>
            <a:endParaRPr lang="fa-IR" sz="2400" dirty="0">
              <a:solidFill>
                <a:schemeClr val="tx1"/>
              </a:solidFill>
            </a:endParaRPr>
          </a:p>
          <a:p>
            <a:endParaRPr lang="fa-IR" sz="2800" dirty="0" smtClean="0">
              <a:solidFill>
                <a:srgbClr val="FF99FF"/>
              </a:solidFill>
            </a:endParaRPr>
          </a:p>
          <a:p>
            <a:r>
              <a:rPr lang="fa-IR" sz="2400" dirty="0" smtClean="0">
                <a:solidFill>
                  <a:srgbClr val="FF99FF"/>
                </a:solidFill>
              </a:rPr>
              <a:t>اتحاد چهارم </a:t>
            </a:r>
            <a:r>
              <a:rPr lang="fa-IR" sz="2400" dirty="0" smtClean="0">
                <a:solidFill>
                  <a:srgbClr val="FF0066"/>
                </a:solidFill>
              </a:rPr>
              <a:t>(</a:t>
            </a:r>
            <a:r>
              <a:rPr lang="fa-IR" sz="2400" dirty="0" smtClean="0">
                <a:solidFill>
                  <a:srgbClr val="FF99FF"/>
                </a:solidFill>
              </a:rPr>
              <a:t> صورت منفی </a:t>
            </a:r>
            <a:r>
              <a:rPr lang="fa-IR" sz="2400" dirty="0" smtClean="0">
                <a:solidFill>
                  <a:srgbClr val="FF0066"/>
                </a:solidFill>
              </a:rPr>
              <a:t>)</a:t>
            </a:r>
            <a:endParaRPr lang="en-US" sz="2000" dirty="0" smtClean="0">
              <a:solidFill>
                <a:srgbClr val="FF0066"/>
              </a:solidFill>
            </a:endParaRPr>
          </a:p>
          <a:p>
            <a:pPr algn="l"/>
            <a:r>
              <a:rPr lang="en-US" sz="2400" dirty="0" smtClean="0">
                <a:solidFill>
                  <a:srgbClr val="FF0066"/>
                </a:solidFill>
              </a:rPr>
              <a:t>                                            </a:t>
            </a:r>
            <a:r>
              <a:rPr lang="en-US" sz="2400" dirty="0" smtClean="0">
                <a:solidFill>
                  <a:srgbClr val="3399FF"/>
                </a:solidFill>
              </a:rPr>
              <a:t>٢ </a:t>
            </a:r>
            <a:r>
              <a:rPr lang="en-US" sz="2400" dirty="0" smtClean="0">
                <a:solidFill>
                  <a:srgbClr val="FF0066"/>
                </a:solidFill>
              </a:rPr>
              <a:t>               ٢</a:t>
            </a:r>
            <a:endParaRPr lang="fa-IR" sz="2400" dirty="0" smtClean="0">
              <a:solidFill>
                <a:srgbClr val="FF0066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( </a:t>
            </a:r>
            <a:r>
              <a:rPr lang="fa-IR" sz="2400" dirty="0" smtClean="0">
                <a:solidFill>
                  <a:srgbClr val="FF0066"/>
                </a:solidFill>
              </a:rPr>
              <a:t>♥</a:t>
            </a:r>
            <a:r>
              <a:rPr lang="fa-IR" sz="2400" dirty="0" smtClean="0">
                <a:solidFill>
                  <a:schemeClr val="tx1"/>
                </a:solidFill>
              </a:rPr>
              <a:t> + </a:t>
            </a:r>
            <a:r>
              <a:rPr lang="fa-IR" sz="2400" dirty="0" smtClean="0">
                <a:solidFill>
                  <a:srgbClr val="FF0066"/>
                </a:solidFill>
              </a:rPr>
              <a:t>♥</a:t>
            </a:r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rgbClr val="FFFF00"/>
                </a:solidFill>
              </a:rPr>
              <a:t>+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chemeClr val="tx1"/>
                </a:solidFill>
              </a:rPr>
              <a:t> )( </a:t>
            </a:r>
            <a:r>
              <a:rPr lang="fa-IR" sz="2400" dirty="0" smtClean="0">
                <a:solidFill>
                  <a:srgbClr val="3399FF"/>
                </a:solidFill>
              </a:rPr>
              <a:t>♣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rgbClr val="FFFF00"/>
                </a:solidFill>
              </a:rPr>
              <a:t>-</a:t>
            </a:r>
            <a:r>
              <a:rPr lang="fa-IR" sz="2400" dirty="0" smtClean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rgbClr val="FF0066"/>
                </a:solidFill>
              </a:rPr>
              <a:t>♥</a:t>
            </a:r>
            <a:r>
              <a:rPr lang="fa-IR" sz="2400" dirty="0" smtClean="0">
                <a:solidFill>
                  <a:schemeClr val="tx1"/>
                </a:solidFill>
              </a:rPr>
              <a:t> )</a:t>
            </a:r>
            <a:r>
              <a:rPr lang="en-US" sz="2400" dirty="0" smtClean="0">
                <a:solidFill>
                  <a:schemeClr val="tx1"/>
                </a:solidFill>
              </a:rPr>
              <a:t> = </a:t>
            </a:r>
            <a:r>
              <a:rPr lang="en-US" sz="2400" dirty="0" smtClean="0">
                <a:solidFill>
                  <a:srgbClr val="FF0066"/>
                </a:solidFill>
              </a:rPr>
              <a:t>♥</a:t>
            </a:r>
            <a:r>
              <a:rPr lang="en-US" sz="2400" dirty="0" smtClean="0">
                <a:solidFill>
                  <a:schemeClr val="tx1"/>
                </a:solidFill>
              </a:rPr>
              <a:t> - </a:t>
            </a:r>
            <a:r>
              <a:rPr lang="en-US" sz="2400" dirty="0" smtClean="0">
                <a:solidFill>
                  <a:srgbClr val="3399FF"/>
                </a:solidFill>
              </a:rPr>
              <a:t>♣</a:t>
            </a:r>
          </a:p>
          <a:p>
            <a:r>
              <a:rPr lang="fa-IR" sz="2800" dirty="0" smtClean="0">
                <a:solidFill>
                  <a:srgbClr val="FFFF00"/>
                </a:solidFill>
              </a:rPr>
              <a:t>در این اتحاد همواره علامت هایی که با رنگ زرد نشان داده شده است با هم قرینه اند ( به این دو حالت با علامت های مختلف توجه کنید )  </a:t>
            </a:r>
          </a:p>
          <a:p>
            <a:endParaRPr lang="fa-IR" sz="2800" dirty="0" smtClean="0">
              <a:solidFill>
                <a:srgbClr val="FFFF00"/>
              </a:solidFill>
            </a:endParaRPr>
          </a:p>
          <a:p>
            <a:endParaRPr lang="fa-IR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30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3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800"/>
                            </p:stCondLst>
                            <p:childTnLst>
                              <p:par>
                                <p:cTn id="37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100"/>
                            </p:stCondLst>
                            <p:childTnLst>
                              <p:par>
                                <p:cTn id="4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100"/>
                            </p:stCondLst>
                            <p:childTnLst>
                              <p:par>
                                <p:cTn id="48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50" autoRev="1" fill="remov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50" dur="250" autoRev="1" fill="remov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600"/>
                            </p:stCondLst>
                            <p:childTnLst>
                              <p:par>
                                <p:cTn id="54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900"/>
                            </p:stCondLst>
                            <p:childTnLst>
                              <p:par>
                                <p:cTn id="61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2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900"/>
                            </p:stCondLst>
                            <p:childTnLst>
                              <p:par>
                                <p:cTn id="6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685800"/>
            <a:ext cx="7543800" cy="6172200"/>
          </a:xfrm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FF99FF"/>
                </a:solidFill>
              </a:rPr>
              <a:t>اتحاد پنجم </a:t>
            </a:r>
            <a:r>
              <a:rPr lang="fa-IR" sz="2800" dirty="0" smtClean="0">
                <a:solidFill>
                  <a:srgbClr val="FF0066"/>
                </a:solidFill>
              </a:rPr>
              <a:t>(</a:t>
            </a:r>
            <a:r>
              <a:rPr lang="fa-IR" sz="2800" dirty="0" smtClean="0">
                <a:solidFill>
                  <a:srgbClr val="FF99FF"/>
                </a:solidFill>
              </a:rPr>
              <a:t> یک جمله مشترک </a:t>
            </a:r>
            <a:r>
              <a:rPr lang="fa-IR" sz="2800" dirty="0" smtClean="0">
                <a:solidFill>
                  <a:srgbClr val="FF0066"/>
                </a:solidFill>
              </a:rPr>
              <a:t>)</a:t>
            </a:r>
          </a:p>
          <a:p>
            <a:pPr algn="r" rtl="1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                               </a:t>
            </a:r>
            <a:r>
              <a:rPr lang="fa-IR" sz="2800" dirty="0" smtClean="0">
                <a:solidFill>
                  <a:srgbClr val="FF0066"/>
                </a:solidFill>
              </a:rPr>
              <a:t>٢</a:t>
            </a:r>
            <a:r>
              <a:rPr lang="fa-IR" sz="2800" dirty="0" smtClean="0">
                <a:solidFill>
                  <a:schemeClr val="tx1"/>
                </a:solidFill>
              </a:rPr>
              <a:t>                                          </a:t>
            </a:r>
          </a:p>
          <a:p>
            <a:pPr algn="r" rtl="1"/>
            <a:r>
              <a:rPr lang="fa-IR" sz="2800" dirty="0" smtClean="0">
                <a:solidFill>
                  <a:schemeClr val="tx1"/>
                </a:solidFill>
              </a:rPr>
              <a:t>         </a:t>
            </a:r>
            <a:r>
              <a:rPr lang="fa-IR" sz="2800" dirty="0" smtClean="0">
                <a:solidFill>
                  <a:srgbClr val="3399FF"/>
                </a:solidFill>
              </a:rPr>
              <a:t>♣</a:t>
            </a:r>
            <a:r>
              <a:rPr lang="en-US" sz="2800" dirty="0" smtClean="0">
                <a:solidFill>
                  <a:srgbClr val="FFFF00"/>
                </a:solidFill>
              </a:rPr>
              <a:t>O</a:t>
            </a:r>
            <a:r>
              <a:rPr lang="fa-IR" sz="2800" dirty="0" smtClean="0">
                <a:solidFill>
                  <a:schemeClr val="tx1"/>
                </a:solidFill>
              </a:rPr>
              <a:t> + </a:t>
            </a:r>
            <a:r>
              <a:rPr lang="fa-IR" sz="2800" dirty="0" smtClean="0">
                <a:solidFill>
                  <a:srgbClr val="FF0066"/>
                </a:solidFill>
              </a:rPr>
              <a:t>♥</a:t>
            </a:r>
            <a:r>
              <a:rPr lang="fa-IR" sz="2800" dirty="0" smtClean="0">
                <a:solidFill>
                  <a:schemeClr val="tx1"/>
                </a:solidFill>
              </a:rPr>
              <a:t>(</a:t>
            </a:r>
            <a:r>
              <a:rPr lang="en-US" sz="2800" dirty="0" smtClean="0">
                <a:solidFill>
                  <a:srgbClr val="FFFF00"/>
                </a:solidFill>
              </a:rPr>
              <a:t>O</a:t>
            </a:r>
            <a:r>
              <a:rPr lang="fa-IR" sz="2800" dirty="0" smtClean="0">
                <a:solidFill>
                  <a:schemeClr val="tx1"/>
                </a:solidFill>
              </a:rPr>
              <a:t>+</a:t>
            </a:r>
            <a:r>
              <a:rPr lang="en-US" sz="2800" dirty="0" smtClean="0">
                <a:solidFill>
                  <a:srgbClr val="3399FF"/>
                </a:solidFill>
              </a:rPr>
              <a:t>♣</a:t>
            </a:r>
            <a:r>
              <a:rPr lang="fa-IR" sz="2800" dirty="0" smtClean="0">
                <a:solidFill>
                  <a:schemeClr val="tx1"/>
                </a:solidFill>
              </a:rPr>
              <a:t>) + </a:t>
            </a:r>
            <a:r>
              <a:rPr lang="fa-IR" sz="2800" dirty="0" smtClean="0">
                <a:solidFill>
                  <a:srgbClr val="FF0066"/>
                </a:solidFill>
              </a:rPr>
              <a:t>♥</a:t>
            </a:r>
            <a:r>
              <a:rPr lang="fa-IR" sz="2800" dirty="0" smtClean="0">
                <a:solidFill>
                  <a:schemeClr val="tx1"/>
                </a:solidFill>
              </a:rPr>
              <a:t> = ( </a:t>
            </a:r>
            <a:r>
              <a:rPr lang="en-US" sz="2800" dirty="0" smtClean="0">
                <a:solidFill>
                  <a:srgbClr val="FFFF00"/>
                </a:solidFill>
              </a:rPr>
              <a:t>O</a:t>
            </a:r>
            <a:r>
              <a:rPr lang="fa-IR" sz="2800" dirty="0" smtClean="0">
                <a:solidFill>
                  <a:schemeClr val="tx1"/>
                </a:solidFill>
              </a:rPr>
              <a:t> + </a:t>
            </a:r>
            <a:r>
              <a:rPr lang="fa-IR" sz="2800" dirty="0" smtClean="0">
                <a:solidFill>
                  <a:srgbClr val="FF0066"/>
                </a:solidFill>
              </a:rPr>
              <a:t>♥</a:t>
            </a:r>
            <a:r>
              <a:rPr lang="fa-IR" sz="2800" dirty="0" smtClean="0">
                <a:solidFill>
                  <a:schemeClr val="tx1"/>
                </a:solidFill>
              </a:rPr>
              <a:t> )(</a:t>
            </a:r>
            <a:r>
              <a:rPr lang="fa-IR" sz="2800" dirty="0" smtClean="0">
                <a:solidFill>
                  <a:srgbClr val="3399FF"/>
                </a:solidFill>
              </a:rPr>
              <a:t>♣</a:t>
            </a:r>
            <a:r>
              <a:rPr lang="fa-IR" sz="2800" dirty="0" smtClean="0">
                <a:solidFill>
                  <a:schemeClr val="tx1"/>
                </a:solidFill>
              </a:rPr>
              <a:t> + </a:t>
            </a:r>
            <a:r>
              <a:rPr lang="fa-IR" sz="2800" dirty="0" smtClean="0">
                <a:solidFill>
                  <a:srgbClr val="FF0066"/>
                </a:solidFill>
              </a:rPr>
              <a:t>♥</a:t>
            </a:r>
            <a:r>
              <a:rPr lang="fa-IR" sz="2800" dirty="0" smtClean="0">
                <a:solidFill>
                  <a:schemeClr val="tx1"/>
                </a:solidFill>
              </a:rPr>
              <a:t> ) </a:t>
            </a:r>
          </a:p>
          <a:p>
            <a:pPr algn="r" rtl="1"/>
            <a:r>
              <a:rPr lang="fa-IR" sz="2800" dirty="0" smtClean="0">
                <a:solidFill>
                  <a:schemeClr val="tx1"/>
                </a:solidFill>
              </a:rPr>
              <a:t>این اتحاد نیز حالت منفی ندارد .</a:t>
            </a:r>
          </a:p>
          <a:p>
            <a:pPr algn="r" rtl="1"/>
            <a:r>
              <a:rPr lang="fa-IR" sz="2800" dirty="0">
                <a:solidFill>
                  <a:srgbClr val="92D050"/>
                </a:solidFill>
              </a:rPr>
              <a:t> </a:t>
            </a:r>
            <a:r>
              <a:rPr lang="fa-IR" sz="2800" dirty="0" smtClean="0">
                <a:solidFill>
                  <a:srgbClr val="92D050"/>
                </a:solidFill>
              </a:rPr>
              <a:t>                        نمونه سوالات اتحاد </a:t>
            </a:r>
          </a:p>
          <a:p>
            <a:pPr algn="r" rtl="1"/>
            <a:r>
              <a:rPr lang="fa-IR" sz="2800" dirty="0" smtClean="0">
                <a:solidFill>
                  <a:schemeClr val="tx1"/>
                </a:solidFill>
              </a:rPr>
              <a:t>حاصل اتحاد های زیر را به دست اورید .</a:t>
            </a:r>
          </a:p>
          <a:p>
            <a:pPr algn="l"/>
            <a:r>
              <a:rPr lang="en-US" sz="2800" dirty="0" smtClean="0">
                <a:solidFill>
                  <a:srgbClr val="3399FF"/>
                </a:solidFill>
              </a:rPr>
              <a:t>           ٢</a:t>
            </a:r>
            <a:r>
              <a:rPr lang="en-US" sz="2800" dirty="0" smtClean="0">
                <a:solidFill>
                  <a:schemeClr val="tx1"/>
                </a:solidFill>
              </a:rPr>
              <a:t>      </a:t>
            </a:r>
            <a:r>
              <a:rPr lang="en-US" sz="2800" dirty="0" smtClean="0">
                <a:solidFill>
                  <a:srgbClr val="FFFF00"/>
                </a:solidFill>
              </a:rPr>
              <a:t>٢           ٢                   </a:t>
            </a:r>
            <a:r>
              <a:rPr lang="en-US" sz="2800" dirty="0" smtClean="0">
                <a:solidFill>
                  <a:srgbClr val="3399FF"/>
                </a:solidFill>
              </a:rPr>
              <a:t>٢</a:t>
            </a:r>
            <a:r>
              <a:rPr lang="en-US" sz="2800" dirty="0" smtClean="0">
                <a:solidFill>
                  <a:srgbClr val="FFFF00"/>
                </a:solidFill>
              </a:rPr>
              <a:t>      ٢             ٢</a:t>
            </a:r>
          </a:p>
          <a:p>
            <a:pPr algn="l"/>
            <a:r>
              <a:rPr lang="fa-IR" sz="2800" dirty="0" smtClean="0">
                <a:solidFill>
                  <a:schemeClr val="tx1"/>
                </a:solidFill>
              </a:rPr>
              <a:t>)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3399FF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+ </a:t>
            </a:r>
            <a:r>
              <a:rPr lang="en-US" sz="2800" dirty="0" smtClean="0">
                <a:solidFill>
                  <a:srgbClr val="3399FF"/>
                </a:solidFill>
              </a:rPr>
              <a:t>z</a:t>
            </a:r>
            <a:r>
              <a:rPr lang="en-US" sz="2800" dirty="0" smtClean="0">
                <a:solidFill>
                  <a:schemeClr val="tx1"/>
                </a:solidFill>
              </a:rPr>
              <a:t> ) = </a:t>
            </a:r>
            <a:r>
              <a:rPr lang="en-US" sz="2800" dirty="0" smtClean="0">
                <a:solidFill>
                  <a:srgbClr val="FFFF00"/>
                </a:solidFill>
              </a:rPr>
              <a:t>a + ٢az + z        </a:t>
            </a:r>
            <a:r>
              <a:rPr lang="en-US" sz="2800" dirty="0" smtClean="0">
                <a:solidFill>
                  <a:schemeClr val="tx1"/>
                </a:solidFill>
              </a:rPr>
              <a:t>( </a:t>
            </a:r>
            <a:r>
              <a:rPr lang="en-US" sz="2800" dirty="0" smtClean="0">
                <a:solidFill>
                  <a:srgbClr val="3399FF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 – </a:t>
            </a:r>
            <a:r>
              <a:rPr lang="fa-IR" sz="2800" dirty="0" smtClean="0">
                <a:solidFill>
                  <a:srgbClr val="3399FF"/>
                </a:solidFill>
              </a:rPr>
              <a:t>۳</a:t>
            </a:r>
            <a:r>
              <a:rPr lang="en-US" sz="2800" dirty="0" smtClean="0">
                <a:solidFill>
                  <a:srgbClr val="3399FF"/>
                </a:solidFill>
              </a:rPr>
              <a:t>z </a:t>
            </a:r>
            <a:r>
              <a:rPr lang="en-US" sz="2800" dirty="0" smtClean="0">
                <a:solidFill>
                  <a:schemeClr val="tx1"/>
                </a:solidFill>
              </a:rPr>
              <a:t>) = </a:t>
            </a:r>
            <a:r>
              <a:rPr lang="en-US" sz="2800" dirty="0" smtClean="0">
                <a:solidFill>
                  <a:srgbClr val="FFFF00"/>
                </a:solidFill>
              </a:rPr>
              <a:t>a – </a:t>
            </a:r>
            <a:r>
              <a:rPr lang="fa-IR" sz="2800" dirty="0" smtClean="0">
                <a:solidFill>
                  <a:srgbClr val="FFFF00"/>
                </a:solidFill>
              </a:rPr>
              <a:t>۳</a:t>
            </a:r>
            <a:r>
              <a:rPr lang="en-US" sz="2800" dirty="0" smtClean="0">
                <a:solidFill>
                  <a:srgbClr val="FFFF00"/>
                </a:solidFill>
              </a:rPr>
              <a:t>az +</a:t>
            </a:r>
            <a:r>
              <a:rPr lang="fa-IR" sz="2800" dirty="0" smtClean="0">
                <a:solidFill>
                  <a:srgbClr val="FFFF00"/>
                </a:solidFill>
                <a:latin typeface="Arial"/>
                <a:cs typeface="Arial"/>
              </a:rPr>
              <a:t>۹</a:t>
            </a:r>
            <a:r>
              <a:rPr lang="en-US" sz="2800" dirty="0" smtClean="0">
                <a:solidFill>
                  <a:srgbClr val="FFFF00"/>
                </a:solidFill>
              </a:rPr>
              <a:t>z</a:t>
            </a:r>
          </a:p>
          <a:p>
            <a:pPr algn="l"/>
            <a:r>
              <a:rPr lang="en-US" sz="2800" dirty="0" smtClean="0">
                <a:solidFill>
                  <a:srgbClr val="3399FF"/>
                </a:solidFill>
              </a:rPr>
              <a:t>                  ٢</a:t>
            </a:r>
            <a:r>
              <a:rPr lang="en-US" sz="2800" dirty="0" smtClean="0">
                <a:solidFill>
                  <a:srgbClr val="FFFF00"/>
                </a:solidFill>
              </a:rPr>
              <a:t>     ٢    ٢   ٢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(  </a:t>
            </a:r>
            <a:r>
              <a:rPr lang="en-US" sz="2800" dirty="0" smtClean="0">
                <a:solidFill>
                  <a:srgbClr val="3399FF"/>
                </a:solidFill>
              </a:rPr>
              <a:t>m</a:t>
            </a:r>
            <a:r>
              <a:rPr lang="en-US" sz="2800" dirty="0" smtClean="0">
                <a:solidFill>
                  <a:schemeClr val="tx1"/>
                </a:solidFill>
              </a:rPr>
              <a:t> – </a:t>
            </a:r>
            <a:r>
              <a:rPr lang="en-US" sz="2800" dirty="0" smtClean="0">
                <a:solidFill>
                  <a:srgbClr val="3399FF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+ </a:t>
            </a:r>
            <a:r>
              <a:rPr lang="en-US" sz="2800" dirty="0" smtClean="0">
                <a:solidFill>
                  <a:srgbClr val="3399FF"/>
                </a:solidFill>
              </a:rPr>
              <a:t>p</a:t>
            </a:r>
            <a:r>
              <a:rPr lang="en-US" sz="2800" dirty="0" smtClean="0">
                <a:solidFill>
                  <a:schemeClr val="tx1"/>
                </a:solidFill>
              </a:rPr>
              <a:t> ) </a:t>
            </a:r>
            <a:r>
              <a:rPr lang="en-US" sz="2800" dirty="0" smtClean="0">
                <a:solidFill>
                  <a:srgbClr val="FFFF00"/>
                </a:solidFill>
              </a:rPr>
              <a:t>= m – n +p – ٢mn + ٢mp + ٢pn </a:t>
            </a:r>
          </a:p>
          <a:p>
            <a:pPr algn="l"/>
            <a:endParaRPr lang="en-US" sz="2800" dirty="0">
              <a:solidFill>
                <a:srgbClr val="FFFF00"/>
              </a:solidFill>
            </a:endParaRPr>
          </a:p>
          <a:p>
            <a:pPr algn="l"/>
            <a:endParaRPr lang="en-US" sz="2800" dirty="0" smtClean="0">
              <a:solidFill>
                <a:schemeClr val="tx1"/>
              </a:solidFill>
            </a:endParaRPr>
          </a:p>
          <a:p>
            <a:pPr algn="l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4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5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50"/>
                            </p:stCondLst>
                            <p:childTnLst>
                              <p:par>
                                <p:cTn id="2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50"/>
                            </p:stCondLst>
                            <p:childTnLst>
                              <p:par>
                                <p:cTn id="27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5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50"/>
                            </p:stCondLst>
                            <p:childTnLst>
                              <p:par>
                                <p:cTn id="37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50" autoRev="1" fill="remov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39" dur="250" autoRev="1" fill="remov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40" dur="250" autoRev="1" fill="remov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50"/>
                            </p:stCondLst>
                            <p:childTnLst>
                              <p:par>
                                <p:cTn id="43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50"/>
                            </p:stCondLst>
                            <p:childTnLst>
                              <p:par>
                                <p:cTn id="49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050"/>
                            </p:stCondLst>
                            <p:childTnLst>
                              <p:par>
                                <p:cTn id="55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50" autoRev="1" fill="remove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57" dur="250" autoRev="1" fill="remove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50" autoRev="1" fill="remove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4119"/>
            <a:ext cx="8458200" cy="655320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FFFF00"/>
                </a:solidFill>
              </a:rPr>
              <a:t>                                       ٢         ٢      ٢</a:t>
            </a:r>
            <a:endParaRPr lang="en-US" sz="2400" dirty="0">
              <a:solidFill>
                <a:srgbClr val="FFFF00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( </a:t>
            </a:r>
            <a:r>
              <a:rPr lang="fa-IR" sz="2400" dirty="0" smtClean="0">
                <a:solidFill>
                  <a:srgbClr val="3399FF"/>
                </a:solidFill>
              </a:rPr>
              <a:t>۳</a:t>
            </a:r>
            <a:r>
              <a:rPr lang="en-US" sz="2400" dirty="0" smtClean="0">
                <a:solidFill>
                  <a:srgbClr val="3399FF"/>
                </a:solidFill>
              </a:rPr>
              <a:t>x </a:t>
            </a:r>
            <a:r>
              <a:rPr lang="en-US" sz="2400" dirty="0" smtClean="0">
                <a:solidFill>
                  <a:schemeClr val="tx1"/>
                </a:solidFill>
              </a:rPr>
              <a:t>– </a:t>
            </a:r>
            <a:r>
              <a:rPr lang="fa-IR" sz="2400" dirty="0" smtClean="0">
                <a:solidFill>
                  <a:srgbClr val="3399FF"/>
                </a:solidFill>
                <a:latin typeface="Arial"/>
                <a:cs typeface="Arial"/>
              </a:rPr>
              <a:t>۷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)( </a:t>
            </a:r>
            <a:r>
              <a:rPr lang="fa-IR" sz="2400" dirty="0" smtClean="0">
                <a:solidFill>
                  <a:srgbClr val="3399FF"/>
                </a:solidFill>
              </a:rPr>
              <a:t>۳</a:t>
            </a:r>
            <a:r>
              <a:rPr lang="en-US" sz="2400" dirty="0" smtClean="0">
                <a:solidFill>
                  <a:srgbClr val="3399FF"/>
                </a:solidFill>
              </a:rPr>
              <a:t>x </a:t>
            </a:r>
            <a:r>
              <a:rPr lang="en-US" sz="2400" dirty="0" smtClean="0">
                <a:solidFill>
                  <a:schemeClr val="tx1"/>
                </a:solidFill>
              </a:rPr>
              <a:t>+ </a:t>
            </a:r>
            <a:r>
              <a:rPr lang="fa-IR" sz="2400" dirty="0" smtClean="0">
                <a:solidFill>
                  <a:srgbClr val="3399FF"/>
                </a:solidFill>
                <a:latin typeface="Arial"/>
                <a:cs typeface="Arial"/>
              </a:rPr>
              <a:t>۷</a:t>
            </a:r>
            <a:r>
              <a:rPr lang="en-US" sz="2400" dirty="0" smtClean="0">
                <a:solidFill>
                  <a:schemeClr val="tx1"/>
                </a:solidFill>
              </a:rPr>
              <a:t> ) = </a:t>
            </a:r>
            <a:r>
              <a:rPr lang="en-US" sz="2400" dirty="0" smtClean="0">
                <a:solidFill>
                  <a:srgbClr val="FFFF00"/>
                </a:solidFill>
              </a:rPr>
              <a:t>(</a:t>
            </a:r>
            <a:r>
              <a:rPr lang="fa-IR" sz="2400" dirty="0" smtClean="0">
                <a:solidFill>
                  <a:srgbClr val="FFFF00"/>
                </a:solidFill>
              </a:rPr>
              <a:t>۳</a:t>
            </a:r>
            <a:r>
              <a:rPr lang="en-US" sz="2400" dirty="0" smtClean="0">
                <a:solidFill>
                  <a:srgbClr val="FFFF00"/>
                </a:solidFill>
              </a:rPr>
              <a:t>x ) – ( </a:t>
            </a:r>
            <a:r>
              <a:rPr lang="fa-IR" sz="2400" dirty="0" smtClean="0">
                <a:solidFill>
                  <a:srgbClr val="FFFF00"/>
                </a:solidFill>
                <a:latin typeface="Arial"/>
                <a:cs typeface="Arial"/>
              </a:rPr>
              <a:t>۷</a:t>
            </a:r>
            <a:r>
              <a:rPr lang="en-US" sz="2400" dirty="0" smtClean="0">
                <a:solidFill>
                  <a:srgbClr val="FFFF00"/>
                </a:solidFill>
              </a:rPr>
              <a:t> ) = </a:t>
            </a:r>
            <a:r>
              <a:rPr lang="fa-IR" sz="2400" dirty="0" smtClean="0">
                <a:solidFill>
                  <a:srgbClr val="FFFF00"/>
                </a:solidFill>
                <a:latin typeface="Arial"/>
                <a:cs typeface="Arial"/>
              </a:rPr>
              <a:t>۹</a:t>
            </a:r>
            <a:r>
              <a:rPr lang="en-US" sz="2400" dirty="0" smtClean="0">
                <a:solidFill>
                  <a:srgbClr val="FFFF00"/>
                </a:solidFill>
              </a:rPr>
              <a:t>x -</a:t>
            </a:r>
            <a:r>
              <a:rPr lang="fa-IR" sz="2400" dirty="0">
                <a:solidFill>
                  <a:srgbClr val="FFFF00"/>
                </a:solidFill>
                <a:latin typeface="Arial"/>
              </a:rPr>
              <a:t>۴۹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</a:p>
          <a:p>
            <a:pPr algn="l"/>
            <a:r>
              <a:rPr lang="en-US" sz="2400" dirty="0" smtClean="0">
                <a:solidFill>
                  <a:srgbClr val="FFFF00"/>
                </a:solidFill>
              </a:rPr>
              <a:t>          </a:t>
            </a:r>
            <a:r>
              <a:rPr lang="fa-IR" sz="2400" dirty="0" smtClean="0">
                <a:solidFill>
                  <a:srgbClr val="3399FF"/>
                </a:solidFill>
              </a:rPr>
              <a:t>۳</a:t>
            </a:r>
            <a:r>
              <a:rPr lang="en-US" sz="2400" dirty="0" smtClean="0">
                <a:solidFill>
                  <a:schemeClr val="tx1"/>
                </a:solidFill>
              </a:rPr>
              <a:t>      </a:t>
            </a:r>
            <a:r>
              <a:rPr lang="fa-IR" sz="2400" dirty="0" smtClean="0">
                <a:solidFill>
                  <a:srgbClr val="FFFF00"/>
                </a:solidFill>
              </a:rPr>
              <a:t>۳</a:t>
            </a:r>
            <a:r>
              <a:rPr lang="en-US" sz="2400" dirty="0" smtClean="0">
                <a:solidFill>
                  <a:srgbClr val="FFFF00"/>
                </a:solidFill>
              </a:rPr>
              <a:t>     ٢          ٢    </a:t>
            </a:r>
            <a:r>
              <a:rPr lang="fa-IR" sz="2400" dirty="0" smtClean="0">
                <a:solidFill>
                  <a:srgbClr val="FFFF00"/>
                </a:solidFill>
              </a:rPr>
              <a:t>۳</a:t>
            </a:r>
            <a:endParaRPr lang="en-US" sz="2400" dirty="0" smtClean="0">
              <a:solidFill>
                <a:srgbClr val="FFFF00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( </a:t>
            </a:r>
            <a:r>
              <a:rPr lang="en-US" sz="2400" dirty="0" smtClean="0">
                <a:solidFill>
                  <a:srgbClr val="3399FF"/>
                </a:solidFill>
              </a:rPr>
              <a:t>x</a:t>
            </a:r>
            <a:r>
              <a:rPr lang="en-US" sz="2400" dirty="0" smtClean="0">
                <a:solidFill>
                  <a:schemeClr val="tx1"/>
                </a:solidFill>
              </a:rPr>
              <a:t> + </a:t>
            </a:r>
            <a:r>
              <a:rPr lang="en-US" sz="2400" dirty="0" smtClean="0">
                <a:solidFill>
                  <a:srgbClr val="3399FF"/>
                </a:solidFill>
              </a:rPr>
              <a:t>y</a:t>
            </a:r>
            <a:r>
              <a:rPr lang="en-US" sz="2400" dirty="0" smtClean="0">
                <a:solidFill>
                  <a:schemeClr val="tx1"/>
                </a:solidFill>
              </a:rPr>
              <a:t> ) = </a:t>
            </a:r>
            <a:r>
              <a:rPr lang="en-US" sz="2400" dirty="0" smtClean="0">
                <a:solidFill>
                  <a:srgbClr val="FFFF00"/>
                </a:solidFill>
              </a:rPr>
              <a:t>x + </a:t>
            </a:r>
            <a:r>
              <a:rPr lang="fa-IR" sz="2400" dirty="0" smtClean="0">
                <a:solidFill>
                  <a:srgbClr val="FFFF00"/>
                </a:solidFill>
              </a:rPr>
              <a:t>۳</a:t>
            </a:r>
            <a:r>
              <a:rPr lang="en-US" sz="2400" dirty="0" smtClean="0">
                <a:solidFill>
                  <a:srgbClr val="FFFF00"/>
                </a:solidFill>
              </a:rPr>
              <a:t>xy + </a:t>
            </a:r>
            <a:r>
              <a:rPr lang="fa-IR" sz="2400" dirty="0" smtClean="0">
                <a:solidFill>
                  <a:srgbClr val="FFFF00"/>
                </a:solidFill>
              </a:rPr>
              <a:t>۳</a:t>
            </a:r>
            <a:r>
              <a:rPr lang="en-US" sz="2400" dirty="0" smtClean="0">
                <a:solidFill>
                  <a:srgbClr val="FFFF00"/>
                </a:solidFill>
              </a:rPr>
              <a:t>xy + y</a:t>
            </a:r>
          </a:p>
          <a:p>
            <a:pPr algn="l"/>
            <a:r>
              <a:rPr lang="en-US" sz="2400" dirty="0" smtClean="0">
                <a:solidFill>
                  <a:srgbClr val="3399FF"/>
                </a:solidFill>
              </a:rPr>
              <a:t>           </a:t>
            </a:r>
            <a:r>
              <a:rPr lang="fa-IR" sz="2400" dirty="0" smtClean="0">
                <a:solidFill>
                  <a:srgbClr val="3399FF"/>
                </a:solidFill>
              </a:rPr>
              <a:t>۳</a:t>
            </a:r>
            <a:r>
              <a:rPr lang="en-US" sz="2400" dirty="0" smtClean="0">
                <a:solidFill>
                  <a:schemeClr val="tx1"/>
                </a:solidFill>
              </a:rPr>
              <a:t>     </a:t>
            </a:r>
            <a:r>
              <a:rPr lang="fa-IR" sz="2400" dirty="0" smtClean="0">
                <a:solidFill>
                  <a:srgbClr val="FFFF00"/>
                </a:solidFill>
              </a:rPr>
              <a:t>۳</a:t>
            </a:r>
            <a:r>
              <a:rPr lang="en-US" sz="2400" dirty="0" smtClean="0">
                <a:solidFill>
                  <a:srgbClr val="FFFF00"/>
                </a:solidFill>
              </a:rPr>
              <a:t>    ٢          ٢  </a:t>
            </a:r>
            <a:r>
              <a:rPr lang="fa-IR" sz="2400" dirty="0" smtClean="0">
                <a:solidFill>
                  <a:srgbClr val="FFFF00"/>
                </a:solidFill>
              </a:rPr>
              <a:t>۳</a:t>
            </a:r>
            <a:endParaRPr lang="en-US" sz="2400" dirty="0" smtClean="0">
              <a:solidFill>
                <a:srgbClr val="FFFF00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( </a:t>
            </a:r>
            <a:r>
              <a:rPr lang="en-US" sz="2400" dirty="0" smtClean="0">
                <a:solidFill>
                  <a:srgbClr val="3399FF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 – </a:t>
            </a:r>
            <a:r>
              <a:rPr lang="en-US" sz="2400" dirty="0" smtClean="0">
                <a:solidFill>
                  <a:srgbClr val="3399FF"/>
                </a:solidFill>
              </a:rPr>
              <a:t>z</a:t>
            </a:r>
            <a:r>
              <a:rPr lang="en-US" sz="2400" dirty="0" smtClean="0">
                <a:solidFill>
                  <a:schemeClr val="tx1"/>
                </a:solidFill>
              </a:rPr>
              <a:t> ) = </a:t>
            </a:r>
            <a:r>
              <a:rPr lang="en-US" sz="2400" dirty="0" smtClean="0">
                <a:solidFill>
                  <a:srgbClr val="FFFF00"/>
                </a:solidFill>
              </a:rPr>
              <a:t>a – </a:t>
            </a:r>
            <a:r>
              <a:rPr lang="fa-IR" sz="2400" dirty="0" smtClean="0">
                <a:solidFill>
                  <a:srgbClr val="FFFF00"/>
                </a:solidFill>
              </a:rPr>
              <a:t>۳</a:t>
            </a:r>
            <a:r>
              <a:rPr lang="en-US" sz="2400" dirty="0" smtClean="0">
                <a:solidFill>
                  <a:srgbClr val="FFFF00"/>
                </a:solidFill>
              </a:rPr>
              <a:t>az + </a:t>
            </a:r>
            <a:r>
              <a:rPr lang="fa-IR" sz="2400" dirty="0" smtClean="0">
                <a:solidFill>
                  <a:srgbClr val="FFFF00"/>
                </a:solidFill>
              </a:rPr>
              <a:t>۳</a:t>
            </a:r>
            <a:r>
              <a:rPr lang="en-US" sz="2400" dirty="0" smtClean="0">
                <a:solidFill>
                  <a:srgbClr val="FFFF00"/>
                </a:solidFill>
              </a:rPr>
              <a:t>az - z  </a:t>
            </a:r>
          </a:p>
          <a:p>
            <a:pPr algn="l"/>
            <a:r>
              <a:rPr lang="en-US" sz="2400" dirty="0" smtClean="0">
                <a:solidFill>
                  <a:srgbClr val="FFFF00"/>
                </a:solidFill>
              </a:rPr>
              <a:t>                 ٢            ٢     </a:t>
            </a:r>
            <a:r>
              <a:rPr lang="fa-IR" sz="2400" dirty="0" smtClean="0">
                <a:solidFill>
                  <a:srgbClr val="3399FF"/>
                </a:solidFill>
              </a:rPr>
              <a:t>۳</a:t>
            </a:r>
            <a:r>
              <a:rPr lang="en-US" sz="2400" dirty="0" smtClean="0">
                <a:solidFill>
                  <a:srgbClr val="3399FF"/>
                </a:solidFill>
              </a:rPr>
              <a:t>    </a:t>
            </a:r>
            <a:r>
              <a:rPr lang="fa-IR" sz="2400" dirty="0" smtClean="0">
                <a:solidFill>
                  <a:srgbClr val="3399FF"/>
                </a:solidFill>
              </a:rPr>
              <a:t>۳</a:t>
            </a:r>
            <a:endParaRPr lang="en-US" sz="2400" dirty="0">
              <a:solidFill>
                <a:srgbClr val="3399FF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( </a:t>
            </a:r>
            <a:r>
              <a:rPr lang="en-US" sz="2400" dirty="0" smtClean="0">
                <a:solidFill>
                  <a:srgbClr val="3399FF"/>
                </a:solidFill>
              </a:rPr>
              <a:t>a </a:t>
            </a:r>
            <a:r>
              <a:rPr lang="en-US" sz="2400" dirty="0" smtClean="0">
                <a:solidFill>
                  <a:schemeClr val="tx1"/>
                </a:solidFill>
              </a:rPr>
              <a:t>+ </a:t>
            </a:r>
            <a:r>
              <a:rPr lang="en-US" sz="2400" dirty="0" smtClean="0">
                <a:solidFill>
                  <a:srgbClr val="3399FF"/>
                </a:solidFill>
              </a:rPr>
              <a:t>z</a:t>
            </a:r>
            <a:r>
              <a:rPr lang="en-US" sz="2400" dirty="0" smtClean="0">
                <a:solidFill>
                  <a:schemeClr val="tx1"/>
                </a:solidFill>
              </a:rPr>
              <a:t> ) </a:t>
            </a:r>
            <a:r>
              <a:rPr lang="en-US" sz="2400" dirty="0" smtClean="0">
                <a:solidFill>
                  <a:srgbClr val="FFFF00"/>
                </a:solidFill>
              </a:rPr>
              <a:t>( a + az + z ) </a:t>
            </a:r>
            <a:r>
              <a:rPr lang="en-US" sz="2400" dirty="0" smtClean="0">
                <a:solidFill>
                  <a:schemeClr val="tx1"/>
                </a:solidFill>
              </a:rPr>
              <a:t>= </a:t>
            </a:r>
            <a:r>
              <a:rPr lang="en-US" sz="2400" dirty="0" smtClean="0">
                <a:solidFill>
                  <a:srgbClr val="3399FF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 + </a:t>
            </a:r>
            <a:r>
              <a:rPr lang="en-US" sz="2400" dirty="0" smtClean="0">
                <a:solidFill>
                  <a:srgbClr val="3399FF"/>
                </a:solidFill>
              </a:rPr>
              <a:t>z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           </a:t>
            </a:r>
            <a:r>
              <a:rPr lang="en-US" sz="2400" dirty="0" smtClean="0">
                <a:solidFill>
                  <a:srgbClr val="FFFF00"/>
                </a:solidFill>
              </a:rPr>
              <a:t>٢              ٢</a:t>
            </a:r>
            <a:r>
              <a:rPr lang="en-US" sz="2400" dirty="0" smtClean="0">
                <a:solidFill>
                  <a:schemeClr val="tx1"/>
                </a:solidFill>
              </a:rPr>
              <a:t>      </a:t>
            </a:r>
            <a:r>
              <a:rPr lang="fa-IR" sz="2400" dirty="0" smtClean="0">
                <a:solidFill>
                  <a:srgbClr val="3399FF"/>
                </a:solidFill>
              </a:rPr>
              <a:t>۳</a:t>
            </a:r>
            <a:endParaRPr lang="en-US" sz="2400" dirty="0">
              <a:solidFill>
                <a:srgbClr val="3399FF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( </a:t>
            </a:r>
            <a:r>
              <a:rPr lang="en-US" sz="2400" dirty="0" smtClean="0">
                <a:solidFill>
                  <a:srgbClr val="3399FF"/>
                </a:solidFill>
              </a:rPr>
              <a:t>x</a:t>
            </a:r>
            <a:r>
              <a:rPr lang="en-US" sz="2400" dirty="0" smtClean="0">
                <a:solidFill>
                  <a:schemeClr val="tx1"/>
                </a:solidFill>
              </a:rPr>
              <a:t> – </a:t>
            </a:r>
            <a:r>
              <a:rPr lang="fa-IR" sz="2400" dirty="0" smtClean="0">
                <a:solidFill>
                  <a:srgbClr val="3399FF"/>
                </a:solidFill>
                <a:latin typeface="Arial"/>
                <a:cs typeface="Arial"/>
              </a:rPr>
              <a:t>۷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)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( x – </a:t>
            </a:r>
            <a:r>
              <a:rPr lang="fa-IR" sz="2400" dirty="0" smtClean="0">
                <a:solidFill>
                  <a:srgbClr val="FFFF00"/>
                </a:solidFill>
                <a:latin typeface="Arial"/>
                <a:cs typeface="Arial"/>
              </a:rPr>
              <a:t>۷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x + </a:t>
            </a:r>
            <a:r>
              <a:rPr lang="fa-IR" sz="2400" dirty="0" smtClean="0">
                <a:solidFill>
                  <a:srgbClr val="FFFF00"/>
                </a:solidFill>
                <a:latin typeface="Arial"/>
                <a:cs typeface="Arial"/>
              </a:rPr>
              <a:t>۷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 ) 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= </a:t>
            </a:r>
            <a:r>
              <a:rPr lang="en-US" sz="2400" dirty="0" smtClean="0">
                <a:solidFill>
                  <a:srgbClr val="3399FF"/>
                </a:solidFill>
                <a:latin typeface="Arial"/>
                <a:cs typeface="Arial"/>
              </a:rPr>
              <a:t>x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- </a:t>
            </a:r>
            <a:r>
              <a:rPr lang="fa-IR" sz="2400" dirty="0" smtClean="0">
                <a:solidFill>
                  <a:srgbClr val="3399FF"/>
                </a:solidFill>
                <a:latin typeface="Arial"/>
                <a:cs typeface="Arial"/>
              </a:rPr>
              <a:t>۳۴۳</a:t>
            </a:r>
            <a:r>
              <a:rPr lang="en-US" sz="2400" dirty="0" smtClean="0">
                <a:solidFill>
                  <a:srgbClr val="3399FF"/>
                </a:solidFill>
                <a:latin typeface="Arial"/>
                <a:cs typeface="Arial"/>
              </a:rPr>
              <a:t> </a:t>
            </a:r>
          </a:p>
          <a:p>
            <a:pPr algn="l"/>
            <a:r>
              <a:rPr lang="en-US" sz="2400" dirty="0" smtClean="0">
                <a:solidFill>
                  <a:srgbClr val="3399FF"/>
                </a:solidFill>
                <a:latin typeface="Arial"/>
                <a:cs typeface="Arial"/>
              </a:rPr>
              <a:t>              ٢ ٢         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٢                                 </a:t>
            </a:r>
            <a:r>
              <a:rPr lang="fa-IR" sz="2400" dirty="0" smtClean="0">
                <a:solidFill>
                  <a:srgbClr val="FFFF00"/>
                </a:solidFill>
                <a:latin typeface="Arial"/>
                <a:cs typeface="Arial"/>
              </a:rPr>
              <a:t>۴</a:t>
            </a:r>
            <a:endParaRPr lang="en-US" sz="2400" dirty="0" smtClean="0">
              <a:solidFill>
                <a:srgbClr val="FFFF00"/>
              </a:solidFill>
              <a:latin typeface="Arial"/>
              <a:cs typeface="Arial"/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( </a:t>
            </a:r>
            <a:r>
              <a:rPr lang="fa-IR" sz="2400" dirty="0" smtClean="0">
                <a:solidFill>
                  <a:srgbClr val="3399FF"/>
                </a:solidFill>
                <a:latin typeface="Arial"/>
                <a:cs typeface="Arial"/>
              </a:rPr>
              <a:t>۳</a:t>
            </a:r>
            <a:r>
              <a:rPr lang="en-US" sz="2400" dirty="0" smtClean="0">
                <a:solidFill>
                  <a:srgbClr val="3399FF"/>
                </a:solidFill>
                <a:latin typeface="Arial"/>
                <a:cs typeface="Arial"/>
              </a:rPr>
              <a:t>x 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+ </a:t>
            </a:r>
            <a:r>
              <a:rPr lang="fa-IR" sz="2400" dirty="0" smtClean="0">
                <a:solidFill>
                  <a:srgbClr val="3399FF"/>
                </a:solidFill>
                <a:latin typeface="Arial"/>
                <a:cs typeface="Arial"/>
              </a:rPr>
              <a:t>۵</a:t>
            </a:r>
            <a:r>
              <a:rPr lang="en-US" sz="2400" dirty="0" smtClean="0">
                <a:solidFill>
                  <a:srgbClr val="3399FF"/>
                </a:solidFill>
                <a:latin typeface="Arial"/>
                <a:cs typeface="Arial"/>
              </a:rPr>
              <a:t>y  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) = 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( </a:t>
            </a:r>
            <a:r>
              <a:rPr lang="fa-IR" sz="2400" dirty="0">
                <a:solidFill>
                  <a:srgbClr val="FFFF00"/>
                </a:solidFill>
                <a:latin typeface="Arial"/>
                <a:cs typeface="Arial"/>
              </a:rPr>
              <a:t>۳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x ) – ٢( </a:t>
            </a:r>
            <a:r>
              <a:rPr lang="fa-IR" sz="2400" dirty="0" smtClean="0">
                <a:solidFill>
                  <a:srgbClr val="FFFF00"/>
                </a:solidFill>
                <a:latin typeface="Arial"/>
                <a:cs typeface="Arial"/>
              </a:rPr>
              <a:t>۳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x ) ( </a:t>
            </a:r>
            <a:r>
              <a:rPr lang="fa-IR" sz="2400" dirty="0" smtClean="0">
                <a:solidFill>
                  <a:srgbClr val="FFFF00"/>
                </a:solidFill>
                <a:latin typeface="Arial"/>
                <a:cs typeface="Arial"/>
              </a:rPr>
              <a:t>۵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y ) + ( </a:t>
            </a:r>
            <a:r>
              <a:rPr lang="fa-IR" sz="2400" dirty="0" smtClean="0">
                <a:solidFill>
                  <a:srgbClr val="FFFF00"/>
                </a:solidFill>
                <a:latin typeface="Arial"/>
                <a:cs typeface="Arial"/>
              </a:rPr>
              <a:t>۵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y ) = </a:t>
            </a:r>
            <a:r>
              <a:rPr lang="fa-IR" sz="2400" dirty="0">
                <a:solidFill>
                  <a:srgbClr val="FFFF00"/>
                </a:solidFill>
                <a:latin typeface="Arial"/>
              </a:rPr>
              <a:t>۹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x – </a:t>
            </a:r>
            <a:r>
              <a:rPr lang="fa-IR" sz="2400" dirty="0" smtClean="0">
                <a:solidFill>
                  <a:srgbClr val="FFFF00"/>
                </a:solidFill>
                <a:latin typeface="Arial"/>
                <a:cs typeface="Arial"/>
              </a:rPr>
              <a:t>۳۰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xy + </a:t>
            </a:r>
            <a:r>
              <a:rPr lang="en-US" sz="2400" dirty="0">
                <a:solidFill>
                  <a:srgbClr val="FFFF00"/>
                </a:solidFill>
                <a:latin typeface="Arial"/>
                <a:cs typeface="Arial"/>
              </a:rPr>
              <a:t>٢</a:t>
            </a:r>
            <a:r>
              <a:rPr lang="fa-IR" sz="2400" dirty="0" smtClean="0">
                <a:solidFill>
                  <a:srgbClr val="FFFF00"/>
                </a:solidFill>
                <a:latin typeface="Arial"/>
              </a:rPr>
              <a:t>۵</a:t>
            </a:r>
            <a:r>
              <a:rPr lang="en-US" sz="2400" dirty="0" smtClean="0">
                <a:solidFill>
                  <a:srgbClr val="FFFF00"/>
                </a:solidFill>
                <a:latin typeface="Arial"/>
                <a:cs typeface="Arial"/>
              </a:rPr>
              <a:t>y </a:t>
            </a:r>
          </a:p>
          <a:p>
            <a:pPr algn="l"/>
            <a:endParaRPr lang="en-US" sz="2400" dirty="0">
              <a:solidFill>
                <a:srgbClr val="3399FF"/>
              </a:solidFill>
              <a:latin typeface="Arial"/>
              <a:cs typeface="Arial"/>
            </a:endParaRPr>
          </a:p>
          <a:p>
            <a:pPr algn="l"/>
            <a:endParaRPr lang="en-US" sz="2400" dirty="0">
              <a:solidFill>
                <a:srgbClr val="33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22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800"/>
                            </p:stCondLst>
                            <p:childTnLst>
                              <p:par>
                                <p:cTn id="26" presetID="19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300"/>
                            </p:stCondLst>
                            <p:childTnLst>
                              <p:par>
                                <p:cTn id="32" presetID="27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50" autoRev="1" fill="remove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4" dur="250" autoRev="1" fill="remove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250" autoRev="1" fill="remove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62000" y="304800"/>
            <a:ext cx="7620000" cy="5943600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چنان چه در درک و تشخیص مطالب دچار مشکل شده اید به موارد زیر توجه کنید : </a:t>
            </a:r>
          </a:p>
          <a:p>
            <a:pPr algn="r"/>
            <a:r>
              <a:rPr lang="fa-IR" sz="2400" dirty="0" smtClean="0">
                <a:solidFill>
                  <a:srgbClr val="FF99FF"/>
                </a:solidFill>
              </a:rPr>
              <a:t>در اولین اسلاید مفهوم اتحاد توضیح داده شد و انواع ان با ذکر الگو ی </a:t>
            </a:r>
          </a:p>
          <a:p>
            <a:pPr algn="r" rtl="1"/>
            <a:r>
              <a:rPr lang="fa-IR" sz="2400" dirty="0" smtClean="0">
                <a:solidFill>
                  <a:srgbClr val="FF99FF"/>
                </a:solidFill>
              </a:rPr>
              <a:t>  مربوطه معرفی شد </a:t>
            </a:r>
          </a:p>
          <a:p>
            <a:pPr algn="r" rtl="1"/>
            <a:r>
              <a:rPr lang="fa-IR" sz="2400" dirty="0" smtClean="0">
                <a:solidFill>
                  <a:srgbClr val="FFFF00"/>
                </a:solidFill>
              </a:rPr>
              <a:t>توان هر عدد یا علامت با رنگ همان عدد نشان داده شد </a:t>
            </a:r>
          </a:p>
          <a:p>
            <a:pPr algn="r" rtl="1"/>
            <a:r>
              <a:rPr lang="fa-IR" sz="2400" dirty="0" smtClean="0">
                <a:solidFill>
                  <a:srgbClr val="3399FF"/>
                </a:solidFill>
              </a:rPr>
              <a:t>در پایان برای افزایش یادگیری مثال هایی اورده شد </a:t>
            </a:r>
          </a:p>
          <a:p>
            <a:pPr algn="r" rtl="1"/>
            <a:endParaRPr lang="fa-IR" sz="2400" dirty="0">
              <a:solidFill>
                <a:schemeClr val="tx1"/>
              </a:solidFill>
            </a:endParaRPr>
          </a:p>
          <a:p>
            <a:pPr algn="r" rtl="1"/>
            <a:r>
              <a:rPr lang="fa-IR" sz="2400" dirty="0" smtClean="0">
                <a:solidFill>
                  <a:schemeClr val="tx1"/>
                </a:solidFill>
              </a:rPr>
              <a:t>                 با تشکر از توجه و وقت ارزشمندی که در اختیار </a:t>
            </a:r>
          </a:p>
          <a:p>
            <a:pPr algn="r" rtl="1"/>
            <a:r>
              <a:rPr lang="fa-IR" sz="2400" dirty="0" smtClean="0">
                <a:solidFill>
                  <a:schemeClr val="tx1"/>
                </a:solidFill>
              </a:rPr>
              <a:t>این </a:t>
            </a:r>
            <a:r>
              <a:rPr lang="en-US" sz="2400" dirty="0" smtClean="0">
                <a:solidFill>
                  <a:srgbClr val="FF0066"/>
                </a:solidFill>
              </a:rPr>
              <a:t>power point </a:t>
            </a:r>
            <a:r>
              <a:rPr lang="fa-IR" sz="2400" dirty="0" smtClean="0">
                <a:solidFill>
                  <a:srgbClr val="FF0066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گذاشتید . با امید ان که این برنامه توانسته باشد مفهوم را به درستی منتقل کند . </a:t>
            </a:r>
          </a:p>
          <a:p>
            <a:pPr algn="r" rtl="1"/>
            <a:r>
              <a:rPr lang="fa-IR" sz="2400" dirty="0">
                <a:solidFill>
                  <a:srgbClr val="FF0066"/>
                </a:solidFill>
              </a:rPr>
              <a:t> </a:t>
            </a:r>
            <a:r>
              <a:rPr lang="fa-IR" sz="2400" dirty="0" smtClean="0">
                <a:solidFill>
                  <a:srgbClr val="FF0066"/>
                </a:solidFill>
              </a:rPr>
              <a:t>                                                         با تشکر</a:t>
            </a:r>
            <a:endParaRPr lang="en-US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95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2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2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2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2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200"/>
                            </p:stCondLst>
                            <p:childTnLst>
                              <p:par>
                                <p:cTn id="3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2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318</TotalTime>
  <Words>695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Horizon</vt:lpstr>
      <vt:lpstr>PowerPoint Presentation</vt:lpstr>
      <vt:lpstr>                                 اتحاد ها  تعریف اتحاد          اتحاد یک عمل ضرب است که بدون انجام عملیات به طور ذهنی پاسخ ان را به دست اوریم . برای پاسخ دادن به عبارت های اتحاد از الگو های مشخص برای هر اتحاد استفاده می کنیم . در این بخش ابتدا به معرفی الگوی اتحاد مورد نظر می پردازیم.  اتحاد اول ( توان دوم )                           ٢                ٢     ٢                            O + ♣O ٢ + ♣ = (O+♣)    در این اتحاد هریک از دو جمله را به توان دو رسانده و سپس  مجموع انها را با عدد دو را در حاصل ضرب دو جمله جمع می کنیم ( هنگام خواندن توضیح به الگو توجه کنید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hasti &amp; helia</dc:creator>
  <cp:lastModifiedBy>azar</cp:lastModifiedBy>
  <cp:revision>31</cp:revision>
  <dcterms:created xsi:type="dcterms:W3CDTF">2014-11-19T12:14:18Z</dcterms:created>
  <dcterms:modified xsi:type="dcterms:W3CDTF">2014-12-03T20:28:29Z</dcterms:modified>
</cp:coreProperties>
</file>