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57" r:id="rId10"/>
    <p:sldMasterId id="2147483769" r:id="rId11"/>
  </p:sldMasterIdLst>
  <p:sldIdLst>
    <p:sldId id="259" r:id="rId12"/>
    <p:sldId id="271" r:id="rId13"/>
    <p:sldId id="270" r:id="rId14"/>
    <p:sldId id="269" r:id="rId15"/>
    <p:sldId id="268" r:id="rId16"/>
    <p:sldId id="267" r:id="rId17"/>
    <p:sldId id="266" r:id="rId18"/>
    <p:sldId id="274" r:id="rId19"/>
    <p:sldId id="265" r:id="rId20"/>
    <p:sldId id="264" r:id="rId21"/>
    <p:sldId id="273" r:id="rId22"/>
    <p:sldId id="272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42" autoAdjust="0"/>
  </p:normalViewPr>
  <p:slideViewPr>
    <p:cSldViewPr>
      <p:cViewPr>
        <p:scale>
          <a:sx n="90" d="100"/>
          <a:sy n="90" d="100"/>
        </p:scale>
        <p:origin x="-798" y="24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3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508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7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9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81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7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500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70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92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6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44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04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11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70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70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44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17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11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70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70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8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8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45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86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10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70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60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48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24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10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9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9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6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52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07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10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9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9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70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283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57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9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7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10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3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965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64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9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8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8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21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9/24/2013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8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72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8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DD7A9-5C4A-483B-B49B-27BC64070E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24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9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14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70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6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6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60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8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58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60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54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6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48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70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4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7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34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8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46406-3C83-4A88-8022-61867AE8A8F1}" type="slidenum">
              <a:rPr lang="nl-NL" smtClean="0"/>
              <a:pPr>
                <a:defRPr/>
              </a:pPr>
              <a:t>1</a:t>
            </a:fld>
            <a:endParaRPr lang="nl-NL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5253205"/>
            <a:ext cx="32403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قانون اساسی ایران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-219404"/>
            <a:ext cx="9143999" cy="70774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  <a:p>
            <a:pPr algn="ctr">
              <a:defRPr/>
            </a:pPr>
            <a:endParaRPr lang="fa-I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  <a:p>
            <a:pPr algn="ctr">
              <a:defRPr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نام مدرس : 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مجتبی 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کریمی</a:t>
            </a:r>
          </a:p>
          <a:p>
            <a:pPr algn="ctr">
              <a:defRPr/>
            </a:pPr>
            <a:endParaRPr lang="fa-IR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ctr">
              <a:defRPr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واحد آموزش مجازی مرکز آموزش عالی علوم پزشکی وارستگان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508788"/>
            <a:ext cx="4408488" cy="155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8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868" y="1142984"/>
            <a:ext cx="514442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د) دیوان عدالت اداری: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رسیدگی به تخلفات ادارات دولتی و مرجع شکایت از ادارات دولتی است.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6050" y="2428868"/>
            <a:ext cx="4370107" cy="503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tabLst>
                <a:tab pos="1781175" algn="l"/>
                <a:tab pos="1828800" algn="l"/>
                <a:tab pos="4171950" algn="l"/>
              </a:tabLst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وظایف و اختیارات دیوان عدالت اداری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Arial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1472" y="3246310"/>
            <a:ext cx="79689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رسیدگی به شکایات و اعتراضات اشخاص حقیقی یا حقوقی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رسیدگی به شکایات و اعتراضات از آراء و تصمیمات قطعی دادگاههای اداری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3- رسیدگی به شکایات و اعتراضات کسانی که مشمول قانون استخدام کشوری اعم از لشکری و کشوری از حیث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تضییع حقوقی و استخدامی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0" name="Right Bracket 9"/>
          <p:cNvSpPr/>
          <p:nvPr/>
        </p:nvSpPr>
        <p:spPr>
          <a:xfrm>
            <a:off x="8501090" y="3214686"/>
            <a:ext cx="71438" cy="178595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97040" y="948435"/>
            <a:ext cx="819333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ه) وزارت دادگستری: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وزارت دادگستری که در راس آن وزیر دادگستری است از نظر ماهیت شغلی 2بعدی است. یعنی از یک سوء عضو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قوه قضائیه است  و از سوی دیگر عضو هیات وزیران است. از این رو وزیر ادگستری باید مورد موافقت بین هر دو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قوه مجریه و قضائیه باشد و وزیر از بین کسانی انتخاب می شود که رئیس قوه قضائیه به رئیس جمهور پیشنهاد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می دهد.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62993" y="3286124"/>
            <a:ext cx="76065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885825" algn="l"/>
              </a:tabLst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              </a:t>
            </a:r>
            <a:r>
              <a:rPr kumimoji="0" lang="fa-I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</a:t>
            </a:r>
            <a:r>
              <a:rPr kumimoji="0" lang="fa-I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رابط بین قوهقضائیه و 2قوه دیگر است</a:t>
            </a: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88582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وظایف وزارت دادگستری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8858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قائم مقام رئیس قوه قضائیه در امور مالی، اداری، و استخدامی غیر قضات است </a:t>
            </a: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a-I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kumimoji="0" lang="fa-IR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a-I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Bracket 9"/>
          <p:cNvSpPr/>
          <p:nvPr/>
        </p:nvSpPr>
        <p:spPr>
          <a:xfrm>
            <a:off x="7164288" y="3286124"/>
            <a:ext cx="71438" cy="85725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07100" y="4857760"/>
            <a:ext cx="495199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915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و) دادگاه ها: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915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915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مرجع رسمی رسیدگی به تظلمات و شکایات دادگستری است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62327" y="1357298"/>
            <a:ext cx="70680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595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دادگاههای اختصاصی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1-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دادگاه روحانیت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595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اقسام دادگاهها	                               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دادگاه نظامی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595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                             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                  </a:t>
            </a:r>
            <a:r>
              <a:rPr kumimoji="0" lang="fa-I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3- دادگاه انقلاب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595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                                 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               4-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دادگاه دیوان عدالت اداری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595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                                    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             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5- دادگاه انتظامی قضات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59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595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ادگاههای عمومی: به جرایمی که در هیچ یک از دادگاهای اختصاصی رسیدگی نمی شود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Bracket 6"/>
          <p:cNvSpPr/>
          <p:nvPr/>
        </p:nvSpPr>
        <p:spPr>
          <a:xfrm>
            <a:off x="7143768" y="1285860"/>
            <a:ext cx="45719" cy="2214578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5102345" y="1428736"/>
            <a:ext cx="45719" cy="142876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622539" y="1000108"/>
            <a:ext cx="6140015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ز) سازمان ثبت اسناد و املاک کشور: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Titr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رئیس این سازمان معاون رئیس قوه قضائیه است و توسط او منصوب می شود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71736" y="2285992"/>
            <a:ext cx="485778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	1- ثبت تمام املاک کشور و نگهداری آنها</a:t>
            </a:r>
          </a:p>
          <a:p>
            <a:pPr marL="0" marR="0" lvl="0" indent="4572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2- ثبت و نگهداری همه اسناد کشور</a:t>
            </a: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3- ثبت کشورها و ثبت علایم و اختراعات</a:t>
            </a: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4- مسول دفاتر اسناد رسمی ازدواج، طلاق و... است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37848" y="5214950"/>
            <a:ext cx="80089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این سازمان زیر نظر رئیس قوه قضائیه است و رئیس آن توسط رئیس قوه قضائیه از میان پزشکان واجد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شرایط انتخاب می گردد.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9271" y="2671700"/>
            <a:ext cx="1694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وظایف این سازمان </a:t>
            </a:r>
            <a:endParaRPr lang="en-US" sz="2000" dirty="0"/>
          </a:p>
        </p:txBody>
      </p:sp>
      <p:sp>
        <p:nvSpPr>
          <p:cNvPr id="9" name="Right Bracket 8"/>
          <p:cNvSpPr/>
          <p:nvPr/>
        </p:nvSpPr>
        <p:spPr>
          <a:xfrm>
            <a:off x="6877396" y="2285992"/>
            <a:ext cx="142876" cy="214314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00825" y="4714884"/>
            <a:ext cx="2786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</a:tabLst>
            </a:pPr>
            <a:r>
              <a:rPr lang="fa-IR" dirty="0" smtClean="0">
                <a:latin typeface="Calibri" pitchFamily="34" charset="0"/>
                <a:ea typeface="Calibri" pitchFamily="34" charset="0"/>
                <a:cs typeface="B Titr" pitchFamily="2" charset="-78"/>
              </a:rPr>
              <a:t>ح) سازمان پزشکی قانونی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8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63807" y="1544785"/>
            <a:ext cx="423244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وظایف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</a:t>
            </a:r>
            <a:r>
              <a:rPr lang="fa-IR" sz="20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1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معاینات بالینی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اقدامات پاراکیلینیکی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3- امور آزمایشگاهی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</a:t>
            </a:r>
            <a:r>
              <a:rPr kumimoji="0" lang="fa-I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4 - کالبد شکافی اجساد، علت مرگ یا نع ابزار به کار رفته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Bracket 10"/>
          <p:cNvSpPr/>
          <p:nvPr/>
        </p:nvSpPr>
        <p:spPr>
          <a:xfrm>
            <a:off x="8000992" y="1473347"/>
            <a:ext cx="71438" cy="2428892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-142908" y="61611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6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012347" y="2264530"/>
            <a:ext cx="474687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           </a:t>
            </a:r>
            <a:r>
              <a:rPr lang="fa-IR" sz="20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           </a:t>
            </a:r>
            <a:r>
              <a:rPr lang="fa-IR" sz="20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1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اداره کلیه امور مربوط به زندانها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وظایف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2-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ایجاد امکانات لازم در زمینه اصلاح زندانیان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3- کمک به رفع مشکلات مادی و معنوی زندانیان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4- جذب کمک های مردمی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5- تهیه آمار و اطلاعات جرمشناسی و ارائه آن به مسئولان قضایی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6- تهیه فهرست زندانیان دارای شرایط عفو یا تخفیف مجازات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7- برنامه ریزی برای مراقبت بعد از خروج از زندان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"/>
          <p:cNvSpPr>
            <a:spLocks/>
          </p:cNvSpPr>
          <p:nvPr/>
        </p:nvSpPr>
        <p:spPr bwMode="auto">
          <a:xfrm>
            <a:off x="8001024" y="2264530"/>
            <a:ext cx="71438" cy="4071966"/>
          </a:xfrm>
          <a:prstGeom prst="rightBracket">
            <a:avLst>
              <a:gd name="adj" fmla="val 25804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57752" y="1071546"/>
            <a:ext cx="3889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 smtClean="0">
                <a:latin typeface="Calibri" pitchFamily="34" charset="0"/>
                <a:ea typeface="Calibri" pitchFamily="34" charset="0"/>
                <a:cs typeface="B Titr" pitchFamily="2" charset="-78"/>
              </a:rPr>
              <a:t>ط) سازمان زندانها و اقدامات تامینی و تربیتی: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-35501" y="1559470"/>
            <a:ext cx="8893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رئیس این سازمان با پیشنهاد دادستان کل کشور و با تصویب رئیس قوه قضائیه برای مدت 2سال به این مقام منصوب می شود.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5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92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4817" y="1071546"/>
            <a:ext cx="8918019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ی) سازمان قضایی نیروهای مسلح: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رئیس آن از طرف رئیس قوه قضائیه منصوب می شود و وظیفه اش رسیدگی به تخلفات نظامی و انتظامی نظامیان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است.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نکته: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به جرایم عادی نظامیان در دادگاههای عمومی رسیدگی می شود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2292" y="1285860"/>
            <a:ext cx="7388798" cy="91409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4800" b="1" cap="all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6350" stA="55000" endA="50" endPos="85000" dist="29997" dir="5400000" sy="-100000" algn="bl" rotWithShape="0"/>
                </a:effectLst>
                <a:ea typeface="Calibri"/>
                <a:cs typeface="B Titr"/>
              </a:rPr>
              <a:t>قوه قضائیه</a:t>
            </a:r>
            <a:endParaRPr lang="en-US" sz="4800" b="1" cap="all" dirty="0">
              <a:ln w="0">
                <a:solidFill>
                  <a:schemeClr val="accent1">
                    <a:lumMod val="75000"/>
                  </a:schemeClr>
                </a:solidFill>
              </a:ln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reflection blurRad="6350" stA="55000" endA="50" endPos="85000" dist="29997" dir="5400000" sy="-100000" algn="bl" rotWithShape="0"/>
              </a:effectLst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00958" y="2571744"/>
            <a:ext cx="9621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مقدمه :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51866" y="2917922"/>
            <a:ext cx="80778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تعریف قانون از جرم این است که هر فعل یا ترک فعلی که قانون گذار آن را جرم تلقی کند.ما انسانها به دلیل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اینکه حیاتمان وابسته به زندگی اجتماعی است، جوامع انسانی را تشکیل و خود را در قالب قانون و ضوابط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جامعه محدود کرده ایم و در نتیجه تخطی از این ضوابط همیشه و همه جا وجود دارد و هر جامعه برای اینکه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از سقوط و انحطاط جلوگیری و حفظ شود نیاز به نهادی برای تنبیه و مجازات این افراد خاطی ضروری و نیاز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یک جامعه است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5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62614" y="1142984"/>
            <a:ext cx="533827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استقلال قوه قضائیه و راههای تضمین آن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Arial"/>
            </a:endParaRPr>
          </a:p>
        </p:txBody>
      </p:sp>
      <p:sp>
        <p:nvSpPr>
          <p:cNvPr id="2" name="AutoShape 1"/>
          <p:cNvSpPr>
            <a:spLocks/>
          </p:cNvSpPr>
          <p:nvPr/>
        </p:nvSpPr>
        <p:spPr bwMode="auto">
          <a:xfrm>
            <a:off x="8248696" y="2428868"/>
            <a:ext cx="109518" cy="3502032"/>
          </a:xfrm>
          <a:prstGeom prst="rightBracket">
            <a:avLst>
              <a:gd name="adj" fmla="val 22017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49590" y="2500306"/>
            <a:ext cx="423718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تاکید صریح قانون اساسی بر استقلال قوه قضائیه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2- انتخاب رئیس قوه قضائیه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3- مصونیت رئیس قوه قضائیه از سوال و استیضاح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lang="fa-IR" sz="20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4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استقلال استخدام قضات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5- استقلال قضات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6- انحصار تشکیل دادگاه و حل و فصل دعاوی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428992" y="1142985"/>
            <a:ext cx="242889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وظایف قوه قضائیه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Arial"/>
            </a:endParaRPr>
          </a:p>
        </p:txBody>
      </p:sp>
      <p:sp>
        <p:nvSpPr>
          <p:cNvPr id="2" name="AutoShape 1"/>
          <p:cNvSpPr>
            <a:spLocks/>
          </p:cNvSpPr>
          <p:nvPr/>
        </p:nvSpPr>
        <p:spPr bwMode="auto">
          <a:xfrm>
            <a:off x="8572528" y="2181238"/>
            <a:ext cx="71438" cy="2890836"/>
          </a:xfrm>
          <a:prstGeom prst="rightBracket">
            <a:avLst>
              <a:gd name="adj" fmla="val 28596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78771" y="2204388"/>
            <a:ext cx="38573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رسیدگی و صدور حکم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کشف جرم، تعقیب، مجازات و تعزیر مجرمان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3- پیشگیری از وقوع جرم و اصلاح مجرمان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0482" name="AutoShape 2"/>
          <p:cNvSpPr>
            <a:spLocks/>
          </p:cNvSpPr>
          <p:nvPr/>
        </p:nvSpPr>
        <p:spPr bwMode="auto">
          <a:xfrm>
            <a:off x="5129584" y="4572008"/>
            <a:ext cx="90488" cy="1905002"/>
          </a:xfrm>
          <a:prstGeom prst="rightBracket">
            <a:avLst>
              <a:gd name="adj" fmla="val 14912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286248" y="3984973"/>
            <a:ext cx="42402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4- رسیدگی به اتهام مسئولان  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            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lang="fa-IR" sz="20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5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نظارت بر حسن اجرای قوانین به اشکال گوناگون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rPr>
              <a:t>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081734" y="4572008"/>
            <a:ext cx="30478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07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دیوان عالی کشور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07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0775" algn="l"/>
              </a:tabLst>
            </a:pPr>
            <a:r>
              <a:rPr lang="fa-IR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2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سازمان بازرسی کل کشور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07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07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3- دیوان عدالت اداری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07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07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4- محاکم معمولی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" grpId="0"/>
      <p:bldP spid="20482" grpId="0" animBg="1"/>
      <p:bldP spid="4" grpId="0"/>
      <p:bldP spid="204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57554" y="1142985"/>
            <a:ext cx="242889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ساختار قوه قضائیه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Arial"/>
            </a:endParaRPr>
          </a:p>
        </p:txBody>
      </p:sp>
      <p:sp>
        <p:nvSpPr>
          <p:cNvPr id="19458" name="AutoShape 2"/>
          <p:cNvSpPr>
            <a:spLocks/>
          </p:cNvSpPr>
          <p:nvPr/>
        </p:nvSpPr>
        <p:spPr bwMode="auto">
          <a:xfrm>
            <a:off x="8358214" y="2643182"/>
            <a:ext cx="142876" cy="3929090"/>
          </a:xfrm>
          <a:prstGeom prst="rightBracket">
            <a:avLst>
              <a:gd name="adj" fmla="val 25175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7" name="AutoShape 1"/>
          <p:cNvSpPr>
            <a:spLocks/>
          </p:cNvSpPr>
          <p:nvPr/>
        </p:nvSpPr>
        <p:spPr bwMode="auto">
          <a:xfrm>
            <a:off x="6858016" y="3140968"/>
            <a:ext cx="45719" cy="2716924"/>
          </a:xfrm>
          <a:prstGeom prst="rightBracket">
            <a:avLst>
              <a:gd name="adj" fmla="val 105264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340739" y="1928802"/>
            <a:ext cx="33505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077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الف) رئیس قوه قضائیه و وظایف وی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9695" y="2714620"/>
            <a:ext cx="147995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000" dirty="0" smtClean="0">
                <a:cs typeface="B Nazanin" pitchFamily="2" charset="-78"/>
              </a:rPr>
              <a:t> </a:t>
            </a:r>
          </a:p>
          <a:p>
            <a:pPr algn="r"/>
            <a:endParaRPr lang="fa-IR" sz="2000" dirty="0" smtClean="0">
              <a:cs typeface="B Nazanin" pitchFamily="2" charset="-78"/>
            </a:endParaRPr>
          </a:p>
          <a:p>
            <a:pPr algn="r"/>
            <a:endParaRPr lang="fa-IR" sz="2000" dirty="0" smtClean="0">
              <a:cs typeface="B Nazanin" pitchFamily="2" charset="-78"/>
            </a:endParaRPr>
          </a:p>
          <a:p>
            <a:pPr algn="r"/>
            <a:r>
              <a:rPr lang="fa-IR" sz="2000" dirty="0" smtClean="0">
                <a:cs typeface="B Nazanin" pitchFamily="2" charset="-78"/>
              </a:rPr>
              <a:t>1- وظایف اصلی:</a:t>
            </a:r>
          </a:p>
          <a:p>
            <a:pPr algn="r"/>
            <a:endParaRPr lang="fa-IR" sz="2000" dirty="0" smtClean="0">
              <a:cs typeface="B Nazanin" pitchFamily="2" charset="-78"/>
            </a:endParaRPr>
          </a:p>
          <a:p>
            <a:pPr algn="r"/>
            <a:endParaRPr lang="fa-IR" sz="2000" dirty="0" smtClean="0">
              <a:cs typeface="B Nazanin" pitchFamily="2" charset="-78"/>
            </a:endParaRPr>
          </a:p>
          <a:p>
            <a:pPr algn="r"/>
            <a:endParaRPr lang="fa-IR" sz="2000" dirty="0" smtClean="0">
              <a:cs typeface="B Nazanin" pitchFamily="2" charset="-78"/>
            </a:endParaRPr>
          </a:p>
          <a:p>
            <a:pPr algn="r"/>
            <a:endParaRPr lang="fa-IR" sz="2000" dirty="0" smtClean="0">
              <a:cs typeface="B Nazanin" pitchFamily="2" charset="-78"/>
            </a:endParaRPr>
          </a:p>
          <a:p>
            <a:pPr algn="r"/>
            <a:endParaRPr lang="fa-IR" sz="2000" dirty="0" smtClean="0">
              <a:cs typeface="B Nazanin" pitchFamily="2" charset="-78"/>
            </a:endParaRPr>
          </a:p>
          <a:p>
            <a:pPr algn="r"/>
            <a:endParaRPr lang="fa-IR" sz="2000" dirty="0" smtClean="0">
              <a:cs typeface="B Nazanin" pitchFamily="2" charset="-78"/>
            </a:endParaRPr>
          </a:p>
          <a:p>
            <a:pPr algn="r"/>
            <a:endParaRPr lang="fa-IR" sz="2000" dirty="0" smtClean="0">
              <a:cs typeface="B Nazanin" pitchFamily="2" charset="-78"/>
            </a:endParaRPr>
          </a:p>
          <a:p>
            <a:pPr algn="r"/>
            <a:r>
              <a:rPr lang="fa-IR" sz="2000" dirty="0" smtClean="0">
                <a:cs typeface="B Nazanin" pitchFamily="2" charset="-78"/>
              </a:rPr>
              <a:t> 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43042" y="3140968"/>
            <a:ext cx="5208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 smtClean="0">
                <a:cs typeface="B Nazanin" pitchFamily="2" charset="-78"/>
              </a:rPr>
              <a:t>1- ایجاد تشکیلات لازم و اداره آن در دادگستری. تحقق اهداف نیازمند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365384" y="4071942"/>
            <a:ext cx="72170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تهیه لوایح قضایی مناسب که پس از تهیه از طریق وزیر دادگستری به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مجلس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برای تصویب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fa-I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ارسال می شود.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3- انجام امور اداری و استخدامی قضات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نکته: عزل قاضی، تغییر سمت او توسط رئیس قوه قضائیه با مشورت دیوان عالی کشور است 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6" name="Right Bracket 15"/>
          <p:cNvSpPr/>
          <p:nvPr/>
        </p:nvSpPr>
        <p:spPr>
          <a:xfrm>
            <a:off x="2772371" y="2571744"/>
            <a:ext cx="71437" cy="1357322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-1428792" y="2605627"/>
            <a:ext cx="41285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تشکیلات و تقسیم کار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ایجاد این </a:t>
            </a: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تشکیلات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</a:t>
            </a:r>
            <a:r>
              <a:rPr kumimoji="0" lang="fa-I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3- اداره دادگستری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458" grpId="0" animBg="1"/>
      <p:bldP spid="19457" grpId="0" animBg="1"/>
      <p:bldP spid="19460" grpId="0"/>
      <p:bldP spid="14" grpId="0"/>
      <p:bldP spid="15" grpId="0"/>
      <p:bldP spid="19461" grpId="0"/>
      <p:bldP spid="16" grpId="0" animBg="1"/>
      <p:bldP spid="194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221293" y="2171634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2 – وظایف فرعی :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1" name="Right Bracket 10"/>
          <p:cNvSpPr/>
          <p:nvPr/>
        </p:nvSpPr>
        <p:spPr>
          <a:xfrm>
            <a:off x="7143768" y="1071546"/>
            <a:ext cx="45719" cy="521497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1687" y="1074084"/>
            <a:ext cx="7040709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پیشنهاد عفو یا تخفیف مجازات محکومان</a:t>
            </a:r>
          </a:p>
          <a:p>
            <a:pPr marL="0" marR="0" lvl="0" indent="4572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2- پیشنهاد وزیر دادگستری</a:t>
            </a: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3- نظارت بر حسن اجرای قوانین در سازمانهای اجرایی اعم از قوه قضائیه یا سایر نهادهاست.</a:t>
            </a: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4- عضویت درشورای موقت رهبری </a:t>
            </a: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5- عضویت درشورای عالی امنیت ملی</a:t>
            </a: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6- عضویت درشورای بازنگری قانون اساسی</a:t>
            </a: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7- عضویت در مجمع تشخیص مصلحت نظام</a:t>
            </a: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8- رسیدگی به دارایی مسئولان نظام</a:t>
            </a: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9- حضور در مراسم سوگند ریاست جمهوری</a:t>
            </a: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10- پیشنهاد اعضای حقوقدانان شورای نگهبان به مجلس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AutoShape 1"/>
          <p:cNvSpPr>
            <a:spLocks/>
          </p:cNvSpPr>
          <p:nvPr/>
        </p:nvSpPr>
        <p:spPr bwMode="auto">
          <a:xfrm>
            <a:off x="7858148" y="2000240"/>
            <a:ext cx="123825" cy="4429156"/>
          </a:xfrm>
          <a:prstGeom prst="rightBracket">
            <a:avLst>
              <a:gd name="adj" fmla="val 262179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649626" y="1285860"/>
            <a:ext cx="20281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ب) دیوان عالی کشور</a:t>
            </a: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3900" y="3286124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b="1" dirty="0" smtClean="0">
                <a:cs typeface="B Nazanin" pitchFamily="2" charset="-78"/>
              </a:rPr>
              <a:t>وظایف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317700" y="2143116"/>
            <a:ext cx="3611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نظارت بر اجرای صحیح قوانین در محاکم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5148064" y="2714620"/>
            <a:ext cx="45719" cy="1385890"/>
          </a:xfrm>
          <a:prstGeom prst="rightBracket">
            <a:avLst>
              <a:gd name="adj" fmla="val 947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557376" y="2702478"/>
            <a:ext cx="3300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ایجاد وحدت رویه قضایی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  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8064" y="3244334"/>
            <a:ext cx="3995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3- </a:t>
            </a:r>
            <a:r>
              <a:rPr lang="fa-IR" sz="2000" dirty="0" smtClean="0">
                <a:cs typeface="B Nazanin" pitchFamily="2" charset="-78"/>
              </a:rPr>
              <a:t>مشورت به رئیس قوه قضائیه در خصوص 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835696" y="2668901"/>
            <a:ext cx="324182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تغییر محل خدمت قضات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تغییر سمت قضایی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3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انفصال دائم یا موقت قاضی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rPr>
              <a:t>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077523" y="4500570"/>
            <a:ext cx="2852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4- رسیدگی به اتهام رئیس جمهور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4"/>
          <p:cNvSpPr>
            <a:spLocks/>
          </p:cNvSpPr>
          <p:nvPr/>
        </p:nvSpPr>
        <p:spPr bwMode="auto">
          <a:xfrm>
            <a:off x="5724698" y="4357694"/>
            <a:ext cx="71438" cy="1214446"/>
          </a:xfrm>
          <a:prstGeom prst="rightBracket">
            <a:avLst>
              <a:gd name="adj" fmla="val 947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71406" y="4429132"/>
            <a:ext cx="56532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645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جرایم عادی با اطلاع مجلس در دادگاههای عمومی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645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64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645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2- تخلف از وظایف قانونی اش در دیوان عالی کشور رسیدگی می شود.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078030" y="5886410"/>
            <a:ext cx="68515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5- حل اختلاف بین دیوان عدالت اداری و محاکم دادگستری با دیوان عالی کشور است.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411" grpId="0"/>
      <p:bldP spid="9" grpId="0"/>
      <p:bldP spid="17413" grpId="0"/>
      <p:bldP spid="17412" grpId="0" animBg="1"/>
      <p:bldP spid="17414" grpId="0"/>
      <p:bldP spid="13" grpId="0"/>
      <p:bldP spid="17415" grpId="0"/>
      <p:bldP spid="17416" grpId="0"/>
      <p:bldP spid="16" grpId="0" animBg="1"/>
      <p:bldP spid="17417" grpId="0"/>
      <p:bldP spid="174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03094" y="1314378"/>
            <a:ext cx="2683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ج) سازمان بازرسی کل کشور</a:t>
            </a: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AutoShape 2"/>
          <p:cNvSpPr>
            <a:spLocks/>
          </p:cNvSpPr>
          <p:nvPr/>
        </p:nvSpPr>
        <p:spPr bwMode="auto">
          <a:xfrm>
            <a:off x="6858016" y="2443165"/>
            <a:ext cx="71438" cy="1200149"/>
          </a:xfrm>
          <a:prstGeom prst="rightBracket">
            <a:avLst>
              <a:gd name="adj" fmla="val 9791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286248" y="1988098"/>
            <a:ext cx="4445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یکی از وظایف قوه قضائیه نظارت بر حسن اجرای قوانین است.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929454" y="2814576"/>
            <a:ext cx="1662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این وظیفه از طریق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19821" y="2500306"/>
            <a:ext cx="64668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485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دیوان عالی کشور: نظارت بر حسن اجرای قوانین در قوه قضائیه است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485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485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2- سازمان بازرسی کل کشور: نظارت بر حسن اجرای قوانین در دستگاههای دولتی، نظامی،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485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انتظامی است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28860" y="3857628"/>
            <a:ext cx="4953600" cy="503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tabLst>
                <a:tab pos="1781175" algn="l"/>
                <a:tab pos="1828800" algn="l"/>
                <a:tab pos="4171950" algn="l"/>
              </a:tabLst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وظایف و اختیارات سازمان بازرسی کل کشور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Arial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357422" y="4572008"/>
            <a:ext cx="441018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485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  1- وزارت خانه ها، ادارات، نیروهای نظامی و انتظامی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485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2- موسسات و شرکتهای دولتی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485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3- شهرداری ها و موسسات وابسته به آن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485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4- دفاتر اسناد رسمی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485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5- موسسات عام المنفعه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485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  6- نهادهای انقلابی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6281" y="51720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1- بازرسی مستمر همه </a:t>
            </a:r>
            <a:endParaRPr lang="en-US" sz="2000" dirty="0"/>
          </a:p>
        </p:txBody>
      </p:sp>
      <p:sp>
        <p:nvSpPr>
          <p:cNvPr id="20" name="AutoShape 2"/>
          <p:cNvSpPr>
            <a:spLocks/>
          </p:cNvSpPr>
          <p:nvPr/>
        </p:nvSpPr>
        <p:spPr bwMode="auto">
          <a:xfrm>
            <a:off x="6686521" y="4586305"/>
            <a:ext cx="45719" cy="1843091"/>
          </a:xfrm>
          <a:prstGeom prst="rightBracket">
            <a:avLst>
              <a:gd name="adj" fmla="val 9791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8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3" grpId="0" animBg="1"/>
      <p:bldP spid="4" grpId="0"/>
      <p:bldP spid="16389" grpId="0"/>
      <p:bldP spid="16390" grpId="0"/>
      <p:bldP spid="16" grpId="0"/>
      <p:bldP spid="16391" grpId="0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24921" y="928670"/>
            <a:ext cx="429002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رهبری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رئیس قوه قضائیه و مجریه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3- مجلس شورای اسلامی( کمیسیون اصل 88 و 90)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endParaRPr lang="en-US" sz="2000" dirty="0" smtClean="0"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4- وزیر یا رئیس سازمان مربوط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266015" y="1785926"/>
            <a:ext cx="3877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000" b="1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2- انجام بازرسی های فوق العاده به دستور	</a:t>
            </a:r>
            <a:endParaRPr lang="en-US" sz="2000" b="1" dirty="0"/>
          </a:p>
        </p:txBody>
      </p:sp>
      <p:sp>
        <p:nvSpPr>
          <p:cNvPr id="15362" name="AutoShape 2"/>
          <p:cNvSpPr>
            <a:spLocks/>
          </p:cNvSpPr>
          <p:nvPr/>
        </p:nvSpPr>
        <p:spPr bwMode="auto">
          <a:xfrm>
            <a:off x="5195893" y="928670"/>
            <a:ext cx="90487" cy="2214578"/>
          </a:xfrm>
          <a:prstGeom prst="rightBracket">
            <a:avLst>
              <a:gd name="adj" fmla="val 13158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/>
          <p:cNvSpPr>
            <a:spLocks/>
          </p:cNvSpPr>
          <p:nvPr/>
        </p:nvSpPr>
        <p:spPr bwMode="auto">
          <a:xfrm>
            <a:off x="7358082" y="3571876"/>
            <a:ext cx="71438" cy="2571768"/>
          </a:xfrm>
          <a:prstGeom prst="rightBracket">
            <a:avLst>
              <a:gd name="adj" fmla="val 164394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3"/>
          <p:cNvSpPr>
            <a:spLocks noChangeShapeType="1"/>
          </p:cNvSpPr>
          <p:nvPr/>
        </p:nvSpPr>
        <p:spPr bwMode="auto">
          <a:xfrm flipH="1">
            <a:off x="1714480" y="3500438"/>
            <a:ext cx="1357322" cy="270986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041314" y="3567074"/>
            <a:ext cx="538820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338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وزارت خانه ها و نهادهای انقلابی به رئیس جمهور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33875" algn="l"/>
              </a:tabLst>
            </a:pP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338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موسسات و شرکتهای دولتی وابسته به دولت، به وزیر کشور	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33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338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3- شهرداری و موسسات وابسته، به وزارت کشور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33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33875" algn="l"/>
              </a:tabLst>
            </a:pPr>
            <a:r>
              <a:rPr kumimoji="0" lang="fa-I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4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موسسات غیر دولتی کمک بگیر از دولت، به وزارت امور اقتصاد و دارایی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33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33875" algn="l"/>
              </a:tabLst>
            </a:pPr>
            <a:r>
              <a:rPr lang="fa-IR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 5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در مراجع قضایی و واحدهای تابعه دادگستری، به رئیس قوه قضائیه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33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12259" y="4529088"/>
            <a:ext cx="1588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3- موارد تخلف 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714348" y="4143380"/>
            <a:ext cx="178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گزارش و اعلام می کند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5362" grpId="0" animBg="1"/>
      <p:bldP spid="3" grpId="0" animBg="1"/>
      <p:bldP spid="4" grpId="0" animBg="1"/>
      <p:bldP spid="15366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11.xml><?xml version="1.0" encoding="utf-8"?>
<a:theme xmlns:a="http://schemas.openxmlformats.org/drawingml/2006/main" name="9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4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7.xml><?xml version="1.0" encoding="utf-8"?>
<a:theme xmlns:a="http://schemas.openxmlformats.org/drawingml/2006/main" name="5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8.xml><?xml version="1.0" encoding="utf-8"?>
<a:theme xmlns:a="http://schemas.openxmlformats.org/drawingml/2006/main" name="6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9.xml><?xml version="1.0" encoding="utf-8"?>
<a:theme xmlns:a="http://schemas.openxmlformats.org/drawingml/2006/main" name="7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882</Words>
  <Application>Microsoft Office PowerPoint</Application>
  <PresentationFormat>On-screen Show (4:3)</PresentationFormat>
  <Paragraphs>210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Office Theme</vt:lpstr>
      <vt:lpstr>Kantoorthema</vt:lpstr>
      <vt:lpstr>1_Kantoorthema</vt:lpstr>
      <vt:lpstr>2_Kantoorthema</vt:lpstr>
      <vt:lpstr>3_Kantoorthema</vt:lpstr>
      <vt:lpstr>4_Kantoorthema</vt:lpstr>
      <vt:lpstr>5_Kantoorthema</vt:lpstr>
      <vt:lpstr>6_Kantoorthema</vt:lpstr>
      <vt:lpstr>7_Kantoorthema</vt:lpstr>
      <vt:lpstr>8_Kantoorthema</vt:lpstr>
      <vt:lpstr>9_Kantoorthema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gishe gishe1</dc:creator>
  <cp:lastModifiedBy>vums</cp:lastModifiedBy>
  <cp:revision>81</cp:revision>
  <dcterms:created xsi:type="dcterms:W3CDTF">2013-08-22T05:41:19Z</dcterms:created>
  <dcterms:modified xsi:type="dcterms:W3CDTF">2013-09-24T13:44:47Z</dcterms:modified>
</cp:coreProperties>
</file>