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sldIdLst>
    <p:sldId id="256" r:id="rId2"/>
    <p:sldId id="257" r:id="rId3"/>
    <p:sldId id="258" r:id="rId4"/>
    <p:sldId id="259" r:id="rId5"/>
    <p:sldId id="260" r:id="rId6"/>
    <p:sldId id="261" r:id="rId7"/>
    <p:sldId id="262" r:id="rId8"/>
    <p:sldId id="263" r:id="rId9"/>
    <p:sldId id="268" r:id="rId10"/>
    <p:sldId id="265" r:id="rId11"/>
    <p:sldId id="267"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54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684466-B03F-410B-86E8-B5BC618AB5B7}" type="datetimeFigureOut">
              <a:rPr lang="en-US" smtClean="0"/>
              <a:pPr/>
              <a:t>2/12/2016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701651-9BF1-4365-83B8-038154D73D7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701651-9BF1-4365-83B8-038154D73D7A}"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DEEDA78-8D76-4831-A336-D03AD48234FF}" type="datetimeFigureOut">
              <a:rPr lang="en-US" smtClean="0"/>
              <a:pPr/>
              <a:t>2/12/2016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83E555F-24CF-42B8-9B22-1218544A24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EEDA78-8D76-4831-A336-D03AD48234FF}" type="datetimeFigureOut">
              <a:rPr lang="en-US" smtClean="0"/>
              <a:pPr/>
              <a:t>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E555F-24CF-42B8-9B22-1218544A24F3}"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EEDA78-8D76-4831-A336-D03AD48234FF}" type="datetimeFigureOut">
              <a:rPr lang="en-US" smtClean="0"/>
              <a:pPr/>
              <a:t>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E555F-24CF-42B8-9B22-1218544A24F3}"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EEDA78-8D76-4831-A336-D03AD48234FF}" type="datetimeFigureOut">
              <a:rPr lang="en-US" smtClean="0"/>
              <a:pPr/>
              <a:t>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E555F-24CF-42B8-9B22-1218544A24F3}"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EEDA78-8D76-4831-A336-D03AD48234FF}" type="datetimeFigureOut">
              <a:rPr lang="en-US" smtClean="0"/>
              <a:pPr/>
              <a:t>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E555F-24CF-42B8-9B22-1218544A24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EEDA78-8D76-4831-A336-D03AD48234FF}" type="datetimeFigureOut">
              <a:rPr lang="en-US" smtClean="0"/>
              <a:pPr/>
              <a:t>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3E555F-24CF-42B8-9B22-1218544A24F3}"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DEEDA78-8D76-4831-A336-D03AD48234FF}" type="datetimeFigureOut">
              <a:rPr lang="en-US" smtClean="0"/>
              <a:pPr/>
              <a:t>2/12/2016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3E555F-24CF-42B8-9B22-1218544A24F3}"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DEEDA78-8D76-4831-A336-D03AD48234FF}" type="datetimeFigureOut">
              <a:rPr lang="en-US" smtClean="0"/>
              <a:pPr/>
              <a:t>2/12/2016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3E555F-24CF-42B8-9B22-1218544A24F3}"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EDA78-8D76-4831-A336-D03AD48234FF}" type="datetimeFigureOut">
              <a:rPr lang="en-US" smtClean="0"/>
              <a:pPr/>
              <a:t>2/12/2016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3E555F-24CF-42B8-9B22-1218544A24F3}"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EEDA78-8D76-4831-A336-D03AD48234FF}" type="datetimeFigureOut">
              <a:rPr lang="en-US" smtClean="0"/>
              <a:pPr/>
              <a:t>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3E555F-24CF-42B8-9B22-1218544A24F3}"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DEEDA78-8D76-4831-A336-D03AD48234FF}" type="datetimeFigureOut">
              <a:rPr lang="en-US" smtClean="0"/>
              <a:pPr/>
              <a:t>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83E555F-24CF-42B8-9B22-1218544A24F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DEEDA78-8D76-4831-A336-D03AD48234FF}" type="datetimeFigureOut">
              <a:rPr lang="en-US" smtClean="0"/>
              <a:pPr/>
              <a:t>2/12/2016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83E555F-24CF-42B8-9B22-1218544A24F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853948" y="2967335"/>
            <a:ext cx="5436104"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a-IR"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بسم الله الرحمن الرحيم</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advTm="3531">
    <p:wheel spokes="3"/>
    <p:sndAc>
      <p:stSnd>
        <p:snd r:embed="rId2" name="chimes.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4858512"/>
          </a:xfrm>
        </p:spPr>
        <p:txBody>
          <a:bodyPr>
            <a:normAutofit/>
          </a:bodyPr>
          <a:lstStyle/>
          <a:p>
            <a:pPr algn="r" rtl="1"/>
            <a:r>
              <a:rPr lang="fa-IR" sz="2800" dirty="0" smtClean="0"/>
              <a:t>گیاهان نیز سلول های گوناگونی دارند؛ مثلا، پشت و روی برگ ها از سلول های نازک و پهن تشکیل شده و قسمت های درونی از سلول های مستطیل شکل، و بی شکل پر شده است.</a:t>
            </a:r>
            <a:br>
              <a:rPr lang="fa-IR" sz="2800" dirty="0" smtClean="0"/>
            </a:br>
            <a:r>
              <a:rPr lang="fa-IR" sz="2800" dirty="0" smtClean="0"/>
              <a:t>سلول ها از غذایی که وارد آنها می شود، استفاده می کنند و بزرگ     می شوند. سلول ها می توانند تقسیم شوند و سلول های جدیدی را به وجود آورند. سلول های جدید هم رشد می کنند و تقسیم می شوند. این کار در تمام عمر موجود زنده ادامه می یابد.</a:t>
            </a:r>
            <a:br>
              <a:rPr lang="fa-IR" sz="2800" dirty="0" smtClean="0"/>
            </a:br>
            <a:r>
              <a:rPr lang="fa-IR" sz="2800" dirty="0" smtClean="0"/>
              <a:t/>
            </a:r>
            <a:br>
              <a:rPr lang="fa-IR" sz="2800" dirty="0" smtClean="0"/>
            </a:br>
            <a:endParaRPr lang="en-US" sz="2800" dirty="0"/>
          </a:p>
        </p:txBody>
      </p:sp>
    </p:spTree>
  </p:cSld>
  <p:clrMapOvr>
    <a:masterClrMapping/>
  </p:clrMapOvr>
  <p:transition advTm="30328">
    <p:wedge/>
    <p:sndAc>
      <p:stSnd>
        <p:snd r:embed="rId2" name="chimes.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endParaRPr lang="en-US" sz="1600" dirty="0"/>
          </a:p>
        </p:txBody>
      </p:sp>
      <p:sp>
        <p:nvSpPr>
          <p:cNvPr id="19" name="Subtitle 18"/>
          <p:cNvSpPr>
            <a:spLocks noGrp="1"/>
          </p:cNvSpPr>
          <p:nvPr>
            <p:ph type="subTitle" idx="1"/>
          </p:nvPr>
        </p:nvSpPr>
        <p:spPr>
          <a:xfrm>
            <a:off x="914400" y="457200"/>
            <a:ext cx="7162800" cy="6400800"/>
          </a:xfrm>
        </p:spPr>
        <p:txBody>
          <a:bodyPr/>
          <a:lstStyle/>
          <a:p>
            <a:r>
              <a:rPr lang="fa-IR" dirty="0" smtClean="0"/>
              <a:t>شروع تقسیم                                      سلول رشد یافته</a:t>
            </a:r>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r>
              <a:rPr lang="fa-IR" dirty="0" smtClean="0"/>
              <a:t>پایان تقسیم</a:t>
            </a:r>
          </a:p>
          <a:p>
            <a:endParaRPr lang="fa-IR" dirty="0" smtClean="0"/>
          </a:p>
          <a:p>
            <a:pPr algn="ctr"/>
            <a:r>
              <a:rPr lang="fa-IR" b="1" i="1" dirty="0" smtClean="0">
                <a:solidFill>
                  <a:srgbClr val="FF0000"/>
                </a:solidFill>
              </a:rPr>
              <a:t>رشد و تقسیم سلول</a:t>
            </a:r>
            <a:endParaRPr lang="en-US" b="1" i="1" dirty="0">
              <a:solidFill>
                <a:srgbClr val="FF0000"/>
              </a:solidFill>
            </a:endParaRPr>
          </a:p>
        </p:txBody>
      </p:sp>
      <p:pic>
        <p:nvPicPr>
          <p:cNvPr id="1029" name="Picture 5" descr="C:\Documents and Settings\mohammad\Desktop\untitled.bmp"/>
          <p:cNvPicPr>
            <a:picLocks noChangeAspect="1" noChangeArrowheads="1"/>
          </p:cNvPicPr>
          <p:nvPr/>
        </p:nvPicPr>
        <p:blipFill>
          <a:blip r:embed="rId3"/>
          <a:srcRect/>
          <a:stretch>
            <a:fillRect/>
          </a:stretch>
        </p:blipFill>
        <p:spPr bwMode="auto">
          <a:xfrm>
            <a:off x="2438400" y="1219200"/>
            <a:ext cx="4114799" cy="3867149"/>
          </a:xfrm>
          <a:prstGeom prst="rect">
            <a:avLst/>
          </a:prstGeom>
          <a:noFill/>
        </p:spPr>
      </p:pic>
    </p:spTree>
  </p:cSld>
  <p:clrMapOvr>
    <a:masterClrMapping/>
  </p:clrMapOvr>
  <p:transition>
    <p:sndAc>
      <p:stSnd>
        <p:snd r:embed="rId2" name="chimes.wav" builtIn="1"/>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849112"/>
          </a:xfrm>
        </p:spPr>
        <p:txBody>
          <a:bodyPr>
            <a:normAutofit/>
          </a:bodyPr>
          <a:lstStyle/>
          <a:p>
            <a:pPr algn="ctr" rtl="1"/>
            <a:r>
              <a:rPr lang="fa-IR" i="1" dirty="0" smtClean="0">
                <a:cs typeface="B Arash" pitchFamily="2" charset="-78"/>
              </a:rPr>
              <a:t>تهیه کننده:</a:t>
            </a:r>
            <a:br>
              <a:rPr lang="fa-IR" i="1" dirty="0" smtClean="0">
                <a:cs typeface="B Arash" pitchFamily="2" charset="-78"/>
              </a:rPr>
            </a:br>
            <a:r>
              <a:rPr lang="fa-IR" sz="6000" i="1" dirty="0" smtClean="0">
                <a:cs typeface="B Arash" pitchFamily="2" charset="-78"/>
              </a:rPr>
              <a:t>منصوره خاشعی</a:t>
            </a:r>
            <a:br>
              <a:rPr lang="fa-IR" sz="6000" i="1" dirty="0" smtClean="0">
                <a:cs typeface="B Arash" pitchFamily="2" charset="-78"/>
              </a:rPr>
            </a:br>
            <a:r>
              <a:rPr lang="fa-IR" sz="3600" i="1" dirty="0" smtClean="0">
                <a:cs typeface="B Arash" pitchFamily="2" charset="-78"/>
              </a:rPr>
              <a:t/>
            </a:r>
            <a:br>
              <a:rPr lang="fa-IR" sz="3600" i="1" dirty="0" smtClean="0">
                <a:cs typeface="B Arash" pitchFamily="2" charset="-78"/>
              </a:rPr>
            </a:br>
            <a:r>
              <a:rPr lang="fa-IR" sz="6000" i="1" dirty="0" smtClean="0">
                <a:cs typeface="B Arash" pitchFamily="2" charset="-78"/>
              </a:rPr>
              <a:t/>
            </a:r>
            <a:br>
              <a:rPr lang="fa-IR" sz="6000" i="1" dirty="0" smtClean="0">
                <a:cs typeface="B Arash" pitchFamily="2" charset="-78"/>
              </a:rPr>
            </a:br>
            <a:r>
              <a:rPr lang="fa-IR" sz="3600" i="1" dirty="0" smtClean="0">
                <a:cs typeface="B Arash" pitchFamily="2" charset="-78"/>
              </a:rPr>
              <a:t/>
            </a:r>
            <a:br>
              <a:rPr lang="fa-IR" sz="3600" i="1" dirty="0" smtClean="0">
                <a:cs typeface="B Arash" pitchFamily="2" charset="-78"/>
              </a:rPr>
            </a:br>
            <a:endParaRPr lang="en-US" i="1" dirty="0">
              <a:cs typeface="B Arash" pitchFamily="2" charset="-78"/>
            </a:endParaRPr>
          </a:p>
        </p:txBody>
      </p:sp>
    </p:spTree>
  </p:cSld>
  <p:clrMapOvr>
    <a:masterClrMapping/>
  </p:clrMapOvr>
  <p:transition advTm="5234">
    <p:newsflash/>
    <p:sndAc>
      <p:stSnd>
        <p:snd r:embed="rId2" name="chimes.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fa-IR" dirty="0" smtClean="0"/>
              <a:t>   علوم تجربی </a:t>
            </a:r>
            <a:endParaRPr lang="en-US" dirty="0"/>
          </a:p>
        </p:txBody>
      </p:sp>
      <p:sp>
        <p:nvSpPr>
          <p:cNvPr id="7" name="Subtitle 6"/>
          <p:cNvSpPr>
            <a:spLocks noGrp="1"/>
          </p:cNvSpPr>
          <p:nvPr>
            <p:ph type="subTitle" idx="1"/>
          </p:nvPr>
        </p:nvSpPr>
        <p:spPr>
          <a:xfrm>
            <a:off x="1289304" y="4876800"/>
            <a:ext cx="7854696" cy="1752600"/>
          </a:xfrm>
        </p:spPr>
        <p:txBody>
          <a:bodyPr/>
          <a:lstStyle/>
          <a:p>
            <a:pPr algn="l"/>
            <a:endParaRPr lang="fa-IR" dirty="0" smtClean="0"/>
          </a:p>
          <a:p>
            <a:pPr algn="l"/>
            <a:endParaRPr lang="en-US" dirty="0"/>
          </a:p>
        </p:txBody>
      </p:sp>
    </p:spTree>
  </p:cSld>
  <p:clrMapOvr>
    <a:masterClrMapping/>
  </p:clrMapOvr>
  <p:transition advTm="3625">
    <p:plus/>
    <p:sndAc>
      <p:stSnd>
        <p:snd r:embed="rId2" name="chimes.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0"/>
            <a:ext cx="8305800" cy="1143000"/>
          </a:xfrm>
        </p:spPr>
        <p:txBody>
          <a:bodyPr>
            <a:normAutofit/>
          </a:bodyPr>
          <a:lstStyle/>
          <a:p>
            <a:r>
              <a:rPr lang="fa-IR" b="1" i="1" dirty="0" smtClean="0"/>
              <a:t>ساختمان </a:t>
            </a:r>
            <a:r>
              <a:rPr lang="fa-IR" b="1" i="1" dirty="0" smtClean="0"/>
              <a:t>بدن موجودات زنده      </a:t>
            </a:r>
            <a:endParaRPr lang="en-US" b="1" i="1" dirty="0"/>
          </a:p>
        </p:txBody>
      </p:sp>
    </p:spTree>
  </p:cSld>
  <p:clrMapOvr>
    <a:masterClrMapping/>
  </p:clrMapOvr>
  <p:transition advTm="4218">
    <p:wipe dir="d"/>
    <p:sndAc>
      <p:stSnd>
        <p:snd r:embed="rId3" name="chimes.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304800"/>
            <a:ext cx="8305800" cy="2819400"/>
          </a:xfrm>
        </p:spPr>
        <p:txBody>
          <a:bodyPr>
            <a:normAutofit fontScale="90000"/>
          </a:bodyPr>
          <a:lstStyle/>
          <a:p>
            <a:pPr algn="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sz="3600" dirty="0" smtClean="0"/>
              <a:t>تشخیص دادن موجودات زنده از موجودات غیرزنده ، آسان است. ما ، آجر و صندلی و کتاب را غیر زنده اما پروانه ، درخت و گنجشک را زنده می دانیم. </a:t>
            </a:r>
            <a:br>
              <a:rPr lang="fa-IR" sz="3600" dirty="0" smtClean="0"/>
            </a:br>
            <a:r>
              <a:rPr lang="fa-IR" sz="3600" dirty="0" smtClean="0"/>
              <a:t>آیا فکرکرده اید که موجود زنده و موجود غیر زنده چه تفاوتهايی دارند؟ بله.                  </a:t>
            </a:r>
            <a:endParaRPr lang="en-US" dirty="0"/>
          </a:p>
        </p:txBody>
      </p:sp>
      <p:sp>
        <p:nvSpPr>
          <p:cNvPr id="3" name="Title 1"/>
          <p:cNvSpPr txBox="1">
            <a:spLocks/>
          </p:cNvSpPr>
          <p:nvPr/>
        </p:nvSpPr>
        <p:spPr>
          <a:xfrm>
            <a:off x="304800" y="1828800"/>
            <a:ext cx="8305800" cy="2438400"/>
          </a:xfrm>
          <a:prstGeom prst="rect">
            <a:avLst/>
          </a:prstGeom>
        </p:spPr>
        <p:txBody>
          <a:bodyPr vert="horz" lIns="0" rIns="0" bIns="0" anchor="b">
            <a:normAutofit fontScale="45000" lnSpcReduction="20000"/>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a-IR" sz="5000" b="0" i="0" u="none" strike="noStrike" kern="1200" cap="none" spc="0" normalizeH="0" baseline="0" noProof="0" dirty="0" smtClean="0">
                <a:ln>
                  <a:noFill/>
                </a:ln>
                <a:solidFill>
                  <a:schemeClr val="tx2"/>
                </a:solidFill>
                <a:effectLst/>
                <a:uLnTx/>
                <a:uFillTx/>
                <a:latin typeface="+mj-lt"/>
                <a:ea typeface="+mj-ea"/>
                <a:cs typeface="+mj-cs"/>
              </a:rPr>
              <a:t/>
            </a:r>
            <a:br>
              <a:rPr kumimoji="0" lang="fa-IR" sz="5000" b="0" i="0" u="none" strike="noStrike" kern="1200" cap="none" spc="0" normalizeH="0" baseline="0" noProof="0" dirty="0" smtClean="0">
                <a:ln>
                  <a:noFill/>
                </a:ln>
                <a:solidFill>
                  <a:schemeClr val="tx2"/>
                </a:solidFill>
                <a:effectLst/>
                <a:uLnTx/>
                <a:uFillTx/>
                <a:latin typeface="+mj-lt"/>
                <a:ea typeface="+mj-ea"/>
                <a:cs typeface="+mj-cs"/>
              </a:rPr>
            </a:br>
            <a:r>
              <a:rPr kumimoji="0" lang="fa-IR" sz="5000" b="0" i="0" u="none" strike="noStrike" kern="1200" cap="none" spc="0" normalizeH="0" baseline="0" noProof="0" dirty="0" smtClean="0">
                <a:ln>
                  <a:noFill/>
                </a:ln>
                <a:solidFill>
                  <a:schemeClr val="tx2"/>
                </a:solidFill>
                <a:effectLst/>
                <a:uLnTx/>
                <a:uFillTx/>
                <a:latin typeface="+mj-lt"/>
                <a:ea typeface="+mj-ea"/>
                <a:cs typeface="+mj-cs"/>
              </a:rPr>
              <a:t/>
            </a:r>
            <a:br>
              <a:rPr kumimoji="0" lang="fa-IR" sz="5000" b="0" i="0" u="none" strike="noStrike" kern="1200" cap="none" spc="0" normalizeH="0" baseline="0" noProof="0" dirty="0" smtClean="0">
                <a:ln>
                  <a:noFill/>
                </a:ln>
                <a:solidFill>
                  <a:schemeClr val="tx2"/>
                </a:solidFill>
                <a:effectLst/>
                <a:uLnTx/>
                <a:uFillTx/>
                <a:latin typeface="+mj-lt"/>
                <a:ea typeface="+mj-ea"/>
                <a:cs typeface="+mj-cs"/>
              </a:rPr>
            </a:br>
            <a:r>
              <a:rPr kumimoji="0" lang="fa-IR" sz="5000" b="0" i="0" u="none" strike="noStrike" kern="1200" cap="none" spc="0" normalizeH="0" baseline="0" noProof="0" dirty="0" smtClean="0">
                <a:ln>
                  <a:noFill/>
                </a:ln>
                <a:solidFill>
                  <a:schemeClr val="tx2"/>
                </a:solidFill>
                <a:effectLst/>
                <a:uLnTx/>
                <a:uFillTx/>
                <a:latin typeface="+mj-lt"/>
                <a:ea typeface="+mj-ea"/>
                <a:cs typeface="+mj-cs"/>
              </a:rPr>
              <a:t/>
            </a:r>
            <a:br>
              <a:rPr kumimoji="0" lang="fa-IR" sz="5000" b="0" i="0" u="none" strike="noStrike" kern="1200" cap="none" spc="0" normalizeH="0" baseline="0" noProof="0" dirty="0" smtClean="0">
                <a:ln>
                  <a:noFill/>
                </a:ln>
                <a:solidFill>
                  <a:schemeClr val="tx2"/>
                </a:solidFill>
                <a:effectLst/>
                <a:uLnTx/>
                <a:uFillTx/>
                <a:latin typeface="+mj-lt"/>
                <a:ea typeface="+mj-ea"/>
                <a:cs typeface="+mj-cs"/>
              </a:rPr>
            </a:br>
            <a:r>
              <a:rPr kumimoji="0" lang="fa-IR" sz="5000" b="0" i="0" u="none" strike="noStrike" kern="1200" cap="none" spc="0" normalizeH="0" baseline="0" noProof="0" dirty="0" smtClean="0">
                <a:ln>
                  <a:noFill/>
                </a:ln>
                <a:solidFill>
                  <a:schemeClr val="tx2"/>
                </a:solidFill>
                <a:effectLst/>
                <a:uLnTx/>
                <a:uFillTx/>
                <a:latin typeface="+mj-lt"/>
                <a:ea typeface="+mj-ea"/>
                <a:cs typeface="+mj-cs"/>
              </a:rPr>
              <a:t/>
            </a:r>
            <a:br>
              <a:rPr kumimoji="0" lang="fa-IR" sz="5000" b="0" i="0" u="none" strike="noStrike" kern="1200" cap="none" spc="0" normalizeH="0" baseline="0" noProof="0" dirty="0" smtClean="0">
                <a:ln>
                  <a:noFill/>
                </a:ln>
                <a:solidFill>
                  <a:schemeClr val="tx2"/>
                </a:solidFill>
                <a:effectLst/>
                <a:uLnTx/>
                <a:uFillTx/>
                <a:latin typeface="+mj-lt"/>
                <a:ea typeface="+mj-ea"/>
                <a:cs typeface="+mj-cs"/>
              </a:rPr>
            </a:br>
            <a:r>
              <a:rPr kumimoji="0" lang="fa-IR" sz="5000" b="0" i="0" u="none" strike="noStrike" kern="1200" cap="none" spc="0" normalizeH="0" baseline="0" noProof="0" dirty="0" smtClean="0">
                <a:ln>
                  <a:noFill/>
                </a:ln>
                <a:solidFill>
                  <a:schemeClr val="tx2"/>
                </a:solidFill>
                <a:effectLst/>
                <a:uLnTx/>
                <a:uFillTx/>
                <a:latin typeface="+mj-lt"/>
                <a:ea typeface="+mj-ea"/>
                <a:cs typeface="+mj-cs"/>
              </a:rPr>
              <a:t/>
            </a:r>
            <a:br>
              <a:rPr kumimoji="0" lang="fa-IR" sz="5000" b="0" i="0" u="none" strike="noStrike" kern="1200" cap="none" spc="0" normalizeH="0" baseline="0" noProof="0" dirty="0" smtClean="0">
                <a:ln>
                  <a:noFill/>
                </a:ln>
                <a:solidFill>
                  <a:schemeClr val="tx2"/>
                </a:solidFill>
                <a:effectLst/>
                <a:uLnTx/>
                <a:uFillTx/>
                <a:latin typeface="+mj-lt"/>
                <a:ea typeface="+mj-ea"/>
                <a:cs typeface="+mj-cs"/>
              </a:rPr>
            </a:br>
            <a:r>
              <a:rPr kumimoji="0" lang="fa-IR" sz="5000" b="0" i="0" u="none" strike="noStrike" kern="1200" cap="none" spc="0" normalizeH="0" baseline="0" noProof="0" dirty="0" smtClean="0">
                <a:ln>
                  <a:noFill/>
                </a:ln>
                <a:solidFill>
                  <a:schemeClr val="tx2"/>
                </a:solidFill>
                <a:effectLst/>
                <a:uLnTx/>
                <a:uFillTx/>
                <a:latin typeface="+mj-lt"/>
                <a:ea typeface="+mj-ea"/>
                <a:cs typeface="+mj-cs"/>
              </a:rPr>
              <a:t> </a:t>
            </a:r>
            <a:r>
              <a:rPr kumimoji="0" lang="fa-IR" sz="6100" b="0" i="0" u="none" strike="noStrike" kern="1200" cap="none" spc="0" normalizeH="0" baseline="0" noProof="0" dirty="0" smtClean="0">
                <a:ln>
                  <a:noFill/>
                </a:ln>
                <a:solidFill>
                  <a:srgbClr val="FF0000"/>
                </a:solidFill>
                <a:effectLst/>
                <a:uLnTx/>
                <a:uFillTx/>
                <a:latin typeface="+mj-lt"/>
                <a:ea typeface="+mj-ea"/>
                <a:cs typeface="+mj-cs"/>
              </a:rPr>
              <a:t>بحث کنید......</a:t>
            </a:r>
            <a:r>
              <a:rPr kumimoji="0" lang="fa-IR" sz="6100" b="0" i="0" u="none" strike="noStrike" kern="1200" cap="none" spc="0" normalizeH="0" noProof="0" dirty="0" smtClean="0">
                <a:ln>
                  <a:noFill/>
                </a:ln>
                <a:solidFill>
                  <a:srgbClr val="FF0000"/>
                </a:solidFill>
                <a:effectLst/>
                <a:uLnTx/>
                <a:uFillTx/>
                <a:latin typeface="+mj-lt"/>
                <a:ea typeface="+mj-ea"/>
                <a:cs typeface="+mj-cs"/>
              </a:rPr>
              <a:t> </a:t>
            </a:r>
            <a:r>
              <a:rPr kumimoji="0" lang="fa-IR" sz="6100" b="0" i="0" u="none" strike="noStrike" kern="1200" cap="none" spc="0" normalizeH="0" baseline="0" noProof="0" dirty="0" smtClean="0">
                <a:ln>
                  <a:noFill/>
                </a:ln>
                <a:solidFill>
                  <a:srgbClr val="FF0000"/>
                </a:solidFill>
                <a:effectLst/>
                <a:uLnTx/>
                <a:uFillTx/>
                <a:latin typeface="+mj-lt"/>
                <a:ea typeface="+mj-ea"/>
                <a:cs typeface="+mj-cs"/>
              </a:rPr>
              <a:t>                                                 </a:t>
            </a:r>
            <a:br>
              <a:rPr kumimoji="0" lang="fa-IR" sz="6100" b="0" i="0" u="none" strike="noStrike" kern="1200" cap="none" spc="0" normalizeH="0" baseline="0" noProof="0" dirty="0" smtClean="0">
                <a:ln>
                  <a:noFill/>
                </a:ln>
                <a:solidFill>
                  <a:srgbClr val="FF0000"/>
                </a:solidFill>
                <a:effectLst/>
                <a:uLnTx/>
                <a:uFillTx/>
                <a:latin typeface="+mj-lt"/>
                <a:ea typeface="+mj-ea"/>
                <a:cs typeface="+mj-cs"/>
              </a:rPr>
            </a:br>
            <a:r>
              <a:rPr kumimoji="0" lang="fa-IR" sz="6100" b="0" i="0" u="none" strike="noStrike" kern="1200" cap="none" spc="0" normalizeH="0" baseline="0" noProof="0" dirty="0" smtClean="0">
                <a:ln>
                  <a:noFill/>
                </a:ln>
                <a:solidFill>
                  <a:schemeClr val="tx2"/>
                </a:solidFill>
                <a:effectLst/>
                <a:uLnTx/>
                <a:uFillTx/>
                <a:latin typeface="+mj-lt"/>
                <a:ea typeface="+mj-ea"/>
                <a:cs typeface="+mj-cs"/>
              </a:rPr>
              <a:t>درباره ی تفاوتهای موجود زنده وغیر زنده در کلاس بحث کنید و نتیجه را در جدولی مانند جدول پائین ، بنویسید</a:t>
            </a:r>
            <a:r>
              <a:rPr kumimoji="0" lang="fa-IR" sz="5000" b="0" i="0" u="none" strike="noStrike" kern="1200" cap="none" spc="0" normalizeH="0" baseline="0" noProof="0" dirty="0" smtClean="0">
                <a:ln>
                  <a:noFill/>
                </a:ln>
                <a:solidFill>
                  <a:schemeClr val="tx2"/>
                </a:solidFill>
                <a:effectLst/>
                <a:uLnTx/>
                <a:uFillTx/>
                <a:latin typeface="+mj-lt"/>
                <a:ea typeface="+mj-ea"/>
                <a:cs typeface="+mj-cs"/>
              </a:rPr>
              <a:t>.</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4" name="Table 3"/>
          <p:cNvGraphicFramePr>
            <a:graphicFrameLocks noGrp="1"/>
          </p:cNvGraphicFramePr>
          <p:nvPr/>
        </p:nvGraphicFramePr>
        <p:xfrm>
          <a:off x="1447800" y="4572000"/>
          <a:ext cx="6096000" cy="2103120"/>
        </p:xfrm>
        <a:graphic>
          <a:graphicData uri="http://schemas.openxmlformats.org/drawingml/2006/table">
            <a:tbl>
              <a:tblPr firstRow="1" bandRow="1">
                <a:tableStyleId>{5C22544A-7EE6-4342-B048-85BDC9FD1C3A}</a:tableStyleId>
              </a:tblPr>
              <a:tblGrid>
                <a:gridCol w="3048000"/>
                <a:gridCol w="3048000"/>
              </a:tblGrid>
              <a:tr h="154940">
                <a:tc>
                  <a:txBody>
                    <a:bodyPr/>
                    <a:lstStyle/>
                    <a:p>
                      <a:pPr algn="ctr"/>
                      <a:r>
                        <a:rPr lang="fa-IR" dirty="0" smtClean="0"/>
                        <a:t>موجود غیر زنده           </a:t>
                      </a:r>
                      <a:endParaRPr lang="en-US" dirty="0"/>
                    </a:p>
                  </a:txBody>
                  <a:tcPr/>
                </a:tc>
                <a:tc>
                  <a:txBody>
                    <a:bodyPr/>
                    <a:lstStyle/>
                    <a:p>
                      <a:pPr algn="ctr"/>
                      <a:r>
                        <a:rPr lang="fa-IR" dirty="0" smtClean="0"/>
                        <a:t>موجود زنده              </a:t>
                      </a:r>
                      <a:endParaRPr lang="en-US" dirty="0"/>
                    </a:p>
                  </a:txBody>
                  <a:tcPr/>
                </a:tc>
              </a:tr>
              <a:tr h="154940">
                <a:tc>
                  <a:txBody>
                    <a:bodyPr/>
                    <a:lstStyle/>
                    <a:p>
                      <a:pPr algn="r"/>
                      <a:r>
                        <a:rPr lang="fa-IR" dirty="0" smtClean="0"/>
                        <a:t>1.به</a:t>
                      </a:r>
                      <a:r>
                        <a:rPr lang="fa-IR" baseline="0" dirty="0" smtClean="0"/>
                        <a:t> غذا نیاز ندارد.</a:t>
                      </a:r>
                    </a:p>
                    <a:p>
                      <a:pPr algn="r"/>
                      <a:r>
                        <a:rPr lang="fa-IR" baseline="0" dirty="0" smtClean="0"/>
                        <a:t>2.رشد نمی کند.</a:t>
                      </a:r>
                    </a:p>
                    <a:p>
                      <a:pPr algn="r"/>
                      <a:r>
                        <a:rPr lang="fa-IR" baseline="0" dirty="0" smtClean="0"/>
                        <a:t>3.تولید مثل نمی کند.</a:t>
                      </a:r>
                    </a:p>
                    <a:p>
                      <a:pPr algn="r"/>
                      <a:r>
                        <a:rPr lang="fa-IR" baseline="0" dirty="0" smtClean="0"/>
                        <a:t>4.تنفس نمی کند.</a:t>
                      </a:r>
                    </a:p>
                    <a:p>
                      <a:pPr algn="r"/>
                      <a:r>
                        <a:rPr lang="fa-IR" baseline="0" dirty="0" smtClean="0"/>
                        <a:t>5.به آب نیاز ندارد.</a:t>
                      </a:r>
                      <a:endParaRPr lang="en-US" dirty="0" smtClean="0"/>
                    </a:p>
                    <a:p>
                      <a:pPr algn="r"/>
                      <a:endParaRPr lang="en-US" dirty="0"/>
                    </a:p>
                  </a:txBody>
                  <a:tcPr/>
                </a:tc>
                <a:tc>
                  <a:txBody>
                    <a:bodyPr/>
                    <a:lstStyle/>
                    <a:p>
                      <a:pPr algn="r"/>
                      <a:r>
                        <a:rPr lang="fa-IR" dirty="0" smtClean="0"/>
                        <a:t>1.به</a:t>
                      </a:r>
                      <a:r>
                        <a:rPr lang="fa-IR" baseline="0" dirty="0" smtClean="0"/>
                        <a:t> غذا نیاز دارد.</a:t>
                      </a:r>
                    </a:p>
                    <a:p>
                      <a:pPr algn="r"/>
                      <a:r>
                        <a:rPr lang="fa-IR" baseline="0" dirty="0" smtClean="0"/>
                        <a:t>2.رشد می کند.</a:t>
                      </a:r>
                    </a:p>
                    <a:p>
                      <a:pPr algn="r"/>
                      <a:r>
                        <a:rPr lang="fa-IR" baseline="0" dirty="0" smtClean="0"/>
                        <a:t>3.تولید مثل می کند.</a:t>
                      </a:r>
                    </a:p>
                    <a:p>
                      <a:pPr algn="r"/>
                      <a:r>
                        <a:rPr lang="fa-IR" baseline="0" dirty="0" smtClean="0"/>
                        <a:t>4.تنفس می کند.</a:t>
                      </a:r>
                    </a:p>
                    <a:p>
                      <a:pPr algn="r"/>
                      <a:r>
                        <a:rPr lang="fa-IR" baseline="0" dirty="0" smtClean="0"/>
                        <a:t>5.به آب نیاز دارد.</a:t>
                      </a:r>
                      <a:endParaRPr lang="en-US" dirty="0"/>
                    </a:p>
                  </a:txBody>
                  <a:tcPr/>
                </a:tc>
              </a:tr>
            </a:tbl>
          </a:graphicData>
        </a:graphic>
      </p:graphicFrame>
    </p:spTree>
  </p:cSld>
  <p:clrMapOvr>
    <a:masterClrMapping/>
  </p:clrMapOvr>
  <p:transition advTm="40219">
    <p:wedge/>
    <p:sndAc>
      <p:stSnd>
        <p:snd r:embed="rId2" name="chimes.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d\Desktop\Picture 001.jpg"/>
          <p:cNvPicPr>
            <a:picLocks noChangeAspect="1" noChangeArrowheads="1"/>
          </p:cNvPicPr>
          <p:nvPr/>
        </p:nvPicPr>
        <p:blipFill>
          <a:blip r:embed="rId3"/>
          <a:srcRect/>
          <a:stretch>
            <a:fillRect/>
          </a:stretch>
        </p:blipFill>
        <p:spPr bwMode="auto">
          <a:xfrm>
            <a:off x="2590800" y="609600"/>
            <a:ext cx="4003675" cy="4592638"/>
          </a:xfrm>
          <a:prstGeom prst="rect">
            <a:avLst/>
          </a:prstGeom>
          <a:noFill/>
        </p:spPr>
      </p:pic>
      <p:sp>
        <p:nvSpPr>
          <p:cNvPr id="8" name="Title 7"/>
          <p:cNvSpPr>
            <a:spLocks noGrp="1"/>
          </p:cNvSpPr>
          <p:nvPr>
            <p:ph type="ctrTitle"/>
          </p:nvPr>
        </p:nvSpPr>
        <p:spPr/>
        <p:txBody>
          <a:bodyPr/>
          <a:lstStyle/>
          <a:p>
            <a:r>
              <a:rPr lang="fa-IR" dirty="0" smtClean="0"/>
              <a:t>   </a:t>
            </a:r>
            <a:endParaRPr lang="en-US" dirty="0"/>
          </a:p>
        </p:txBody>
      </p:sp>
      <p:sp>
        <p:nvSpPr>
          <p:cNvPr id="7" name="Text Placeholder 6"/>
          <p:cNvSpPr>
            <a:spLocks noGrp="1"/>
          </p:cNvSpPr>
          <p:nvPr>
            <p:ph type="subTitle" idx="1"/>
          </p:nvPr>
        </p:nvSpPr>
        <p:spPr>
          <a:xfrm>
            <a:off x="0" y="5257800"/>
            <a:ext cx="9144000" cy="762000"/>
          </a:xfrm>
        </p:spPr>
        <p:txBody>
          <a:bodyPr/>
          <a:lstStyle/>
          <a:p>
            <a:pPr algn="ctr"/>
            <a:r>
              <a:rPr lang="fa-IR" dirty="0" smtClean="0"/>
              <a:t>قسمت های زنده و غیر زنده را مشخص کنید.</a:t>
            </a:r>
            <a:endParaRPr lang="en-US" dirty="0"/>
          </a:p>
        </p:txBody>
      </p:sp>
    </p:spTree>
  </p:cSld>
  <p:clrMapOvr>
    <a:masterClrMapping/>
  </p:clrMapOvr>
  <p:transition advTm="4844">
    <p:cover dir="d"/>
    <p:sndAc>
      <p:stSnd>
        <p:snd r:embed="rId2" name="chimes.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1143000"/>
            <a:ext cx="8077200" cy="4800600"/>
          </a:xfrm>
        </p:spPr>
        <p:txBody>
          <a:bodyPr>
            <a:normAutofit fontScale="90000"/>
          </a:bodyPr>
          <a:lstStyle/>
          <a:p>
            <a:pPr algn="r"/>
            <a:r>
              <a:rPr lang="fa-IR" dirty="0" smtClean="0">
                <a:solidFill>
                  <a:srgbClr val="C00000"/>
                </a:solidFill>
              </a:rPr>
              <a:t>سلول چیست؟     </a:t>
            </a:r>
            <a:br>
              <a:rPr lang="fa-IR" dirty="0" smtClean="0">
                <a:solidFill>
                  <a:srgbClr val="C00000"/>
                </a:solidFill>
              </a:rPr>
            </a:br>
            <a:r>
              <a:rPr lang="fa-IR" sz="2800" dirty="0" smtClean="0">
                <a:solidFill>
                  <a:schemeClr val="tx1"/>
                </a:solidFill>
              </a:rPr>
              <a:t>آیا داخل کندوی زنبورعسل را دیده اید؟ در هر کندو، خانه های شش گوشه ی زیبایی وجود دارد؛ این خانه ها، واحدهای ساختمانی کندو هستند. بدن شما و همه ی موجودات زنده ی دیگر، از واحدهای بسیار کوچکی به نام </a:t>
            </a:r>
            <a:r>
              <a:rPr lang="fa-IR" sz="2800" dirty="0" smtClean="0">
                <a:solidFill>
                  <a:srgbClr val="FF0000"/>
                </a:solidFill>
              </a:rPr>
              <a:t>سلول </a:t>
            </a:r>
            <a:r>
              <a:rPr lang="fa-IR" sz="2800" dirty="0" smtClean="0">
                <a:solidFill>
                  <a:schemeClr val="tx1"/>
                </a:solidFill>
              </a:rPr>
              <a:t>ساخته شده است. سلول، واحد ساختمانی بدن است. بدن شما از میلیونها سلول درست شده است.</a:t>
            </a:r>
            <a:br>
              <a:rPr lang="fa-IR" sz="2800" dirty="0" smtClean="0">
                <a:solidFill>
                  <a:schemeClr val="tx1"/>
                </a:solidFill>
              </a:rPr>
            </a:br>
            <a:r>
              <a:rPr lang="fa-IR" sz="2800" dirty="0" smtClean="0">
                <a:solidFill>
                  <a:schemeClr val="tx1"/>
                </a:solidFill>
              </a:rPr>
              <a:t/>
            </a:r>
            <a:br>
              <a:rPr lang="fa-IR" sz="2800" dirty="0" smtClean="0">
                <a:solidFill>
                  <a:schemeClr val="tx1"/>
                </a:solidFill>
              </a:rPr>
            </a:br>
            <a:r>
              <a:rPr lang="fa-IR" sz="2800" dirty="0" smtClean="0">
                <a:solidFill>
                  <a:srgbClr val="C00000"/>
                </a:solidFill>
              </a:rPr>
              <a:t>ساختمان سلول: </a:t>
            </a:r>
            <a:r>
              <a:rPr lang="fa-IR" sz="2800" dirty="0" smtClean="0">
                <a:solidFill>
                  <a:schemeClr val="tx1"/>
                </a:solidFill>
              </a:rPr>
              <a:t>بیشترسلول ها آن قدر کوچک اند که با چشم یا ذرّه بین معمولی، نمی توانیم آن ها را ببینیم. برای دیدن سلول، باید از دستگاهی به نام </a:t>
            </a:r>
            <a:r>
              <a:rPr lang="fa-IR" sz="2800" dirty="0" smtClean="0">
                <a:solidFill>
                  <a:srgbClr val="C00000"/>
                </a:solidFill>
              </a:rPr>
              <a:t>میکروسکوپ </a:t>
            </a:r>
            <a:r>
              <a:rPr lang="fa-IR" sz="2800" dirty="0" smtClean="0">
                <a:solidFill>
                  <a:schemeClr val="tx1"/>
                </a:solidFill>
              </a:rPr>
              <a:t>استفاده کنیم. ذرّه بین هایی در میکروسکوپ، به کار می برند که چیزها را بیشتر از </a:t>
            </a:r>
            <a:r>
              <a:rPr lang="fa-IR" sz="2000" dirty="0" smtClean="0">
                <a:solidFill>
                  <a:schemeClr val="tx1"/>
                </a:solidFill>
              </a:rPr>
              <a:t>1000</a:t>
            </a:r>
            <a:r>
              <a:rPr lang="fa-IR" sz="1800" dirty="0" smtClean="0">
                <a:solidFill>
                  <a:schemeClr val="tx1"/>
                </a:solidFill>
              </a:rPr>
              <a:t> </a:t>
            </a:r>
            <a:r>
              <a:rPr lang="fa-IR" sz="2800" dirty="0" smtClean="0">
                <a:solidFill>
                  <a:schemeClr val="tx1"/>
                </a:solidFill>
              </a:rPr>
              <a:t>برابر بزرگ می کنند؛ در حالی که ذرّه بین های معمولی، نمی توانند چیزها را بیشتر از </a:t>
            </a:r>
            <a:r>
              <a:rPr lang="fa-IR" sz="2000" dirty="0" smtClean="0">
                <a:solidFill>
                  <a:schemeClr val="tx1"/>
                </a:solidFill>
              </a:rPr>
              <a:t>10</a:t>
            </a:r>
            <a:r>
              <a:rPr lang="fa-IR" sz="2800" dirty="0" smtClean="0">
                <a:solidFill>
                  <a:schemeClr val="tx1"/>
                </a:solidFill>
              </a:rPr>
              <a:t> برابر، بزرگ کنند.</a:t>
            </a:r>
            <a:endParaRPr lang="en-US" sz="2800" dirty="0">
              <a:solidFill>
                <a:srgbClr val="FF0000"/>
              </a:solidFill>
            </a:endParaRPr>
          </a:p>
        </p:txBody>
      </p:sp>
    </p:spTree>
  </p:cSld>
  <p:clrMapOvr>
    <a:masterClrMapping/>
  </p:clrMapOvr>
  <p:transition advTm="55328">
    <p:wedge/>
    <p:sndAc>
      <p:stSnd>
        <p:snd r:embed="rId2" name="chimes.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305800" cy="5257800"/>
          </a:xfrm>
        </p:spPr>
        <p:txBody>
          <a:bodyPr>
            <a:normAutofit/>
          </a:bodyPr>
          <a:lstStyle/>
          <a:p>
            <a:pPr algn="r"/>
            <a:r>
              <a:rPr lang="fa-IR" dirty="0" smtClean="0">
                <a:solidFill>
                  <a:srgbClr val="C00000"/>
                </a:solidFill>
              </a:rPr>
              <a:t>آزمایش کنید                      </a:t>
            </a:r>
            <a:r>
              <a:rPr lang="fa-IR" sz="2400" dirty="0" smtClean="0">
                <a:solidFill>
                  <a:srgbClr val="C00000"/>
                </a:solidFill>
              </a:rPr>
              <a:t/>
            </a:r>
            <a:br>
              <a:rPr lang="fa-IR" sz="2400" dirty="0" smtClean="0">
                <a:solidFill>
                  <a:srgbClr val="C00000"/>
                </a:solidFill>
              </a:rPr>
            </a:br>
            <a:r>
              <a:rPr lang="fa-IR" sz="2400" dirty="0" smtClean="0">
                <a:solidFill>
                  <a:srgbClr val="C00000"/>
                </a:solidFill>
              </a:rPr>
              <a:t>1</a:t>
            </a:r>
            <a:r>
              <a:rPr lang="fa-IR" sz="2400" dirty="0" smtClean="0">
                <a:solidFill>
                  <a:schemeClr val="tx1"/>
                </a:solidFill>
              </a:rPr>
              <a:t>پیازی بردارید و یک تکه از آن را ببرید.                        </a:t>
            </a:r>
            <a:r>
              <a:rPr lang="fa-IR" sz="2400" dirty="0" smtClean="0">
                <a:solidFill>
                  <a:srgbClr val="C00000"/>
                </a:solidFill>
              </a:rPr>
              <a:t/>
            </a:r>
            <a:br>
              <a:rPr lang="fa-IR" sz="2400" dirty="0" smtClean="0">
                <a:solidFill>
                  <a:srgbClr val="C00000"/>
                </a:solidFill>
              </a:rPr>
            </a:br>
            <a:r>
              <a:rPr lang="fa-IR" sz="2400" dirty="0" smtClean="0">
                <a:solidFill>
                  <a:srgbClr val="C00000"/>
                </a:solidFill>
              </a:rPr>
              <a:t>2</a:t>
            </a:r>
            <a:r>
              <a:rPr lang="fa-IR" sz="2400" dirty="0" smtClean="0">
                <a:solidFill>
                  <a:schemeClr val="tx1"/>
                </a:solidFill>
              </a:rPr>
              <a:t>لایه ی نازک روی آن را جدا کنید</a:t>
            </a:r>
            <a:r>
              <a:rPr lang="fa-IR" sz="2400" dirty="0" smtClean="0">
                <a:solidFill>
                  <a:srgbClr val="C00000"/>
                </a:solidFill>
              </a:rPr>
              <a:t/>
            </a:r>
            <a:br>
              <a:rPr lang="fa-IR" sz="2400" dirty="0" smtClean="0">
                <a:solidFill>
                  <a:srgbClr val="C00000"/>
                </a:solidFill>
              </a:rPr>
            </a:br>
            <a:r>
              <a:rPr lang="fa-IR" sz="2400" dirty="0" smtClean="0">
                <a:solidFill>
                  <a:srgbClr val="C00000"/>
                </a:solidFill>
              </a:rPr>
              <a:t>3</a:t>
            </a:r>
            <a:r>
              <a:rPr lang="fa-IR" sz="2400" dirty="0" smtClean="0">
                <a:solidFill>
                  <a:schemeClr val="tx1"/>
                </a:solidFill>
              </a:rPr>
              <a:t>این لایه را روی تیغه ی شیشه ای (لام) قرار دهید و یک قطره آب روی آن بریزید.</a:t>
            </a:r>
            <a:r>
              <a:rPr lang="fa-IR" dirty="0" smtClean="0">
                <a:solidFill>
                  <a:srgbClr val="C00000"/>
                </a:solidFill>
              </a:rPr>
              <a:t/>
            </a:r>
            <a:br>
              <a:rPr lang="fa-IR" dirty="0" smtClean="0">
                <a:solidFill>
                  <a:srgbClr val="C00000"/>
                </a:solidFill>
              </a:rPr>
            </a:br>
            <a:r>
              <a:rPr lang="fa-IR" sz="2400" dirty="0" smtClean="0">
                <a:solidFill>
                  <a:srgbClr val="C00000"/>
                </a:solidFill>
              </a:rPr>
              <a:t>4</a:t>
            </a:r>
            <a:r>
              <a:rPr lang="fa-IR" sz="2400" dirty="0" smtClean="0">
                <a:solidFill>
                  <a:schemeClr val="tx1"/>
                </a:solidFill>
              </a:rPr>
              <a:t>لام را زیر میکروسکوپ قراردهید و مشاهده کنید</a:t>
            </a:r>
            <a:r>
              <a:rPr lang="fa-IR" sz="1400" dirty="0" smtClean="0">
                <a:solidFill>
                  <a:schemeClr val="tx1"/>
                </a:solidFill>
              </a:rPr>
              <a:t>.</a:t>
            </a:r>
            <a:r>
              <a:rPr lang="fa-IR" dirty="0" smtClean="0">
                <a:solidFill>
                  <a:srgbClr val="C00000"/>
                </a:solidFill>
              </a:rPr>
              <a:t/>
            </a:r>
            <a:br>
              <a:rPr lang="fa-IR" dirty="0" smtClean="0">
                <a:solidFill>
                  <a:srgbClr val="C00000"/>
                </a:solidFill>
              </a:rPr>
            </a:br>
            <a:r>
              <a:rPr lang="fa-IR" sz="2400" dirty="0" smtClean="0">
                <a:solidFill>
                  <a:srgbClr val="C00000"/>
                </a:solidFill>
              </a:rPr>
              <a:t>5</a:t>
            </a:r>
            <a:r>
              <a:rPr lang="fa-IR" sz="2400" dirty="0" smtClean="0">
                <a:solidFill>
                  <a:schemeClr val="tx1"/>
                </a:solidFill>
              </a:rPr>
              <a:t>تصویری را که زیر میکروسکوپ مشاهده می کنید، روی کاغذ بکشید</a:t>
            </a:r>
            <a:r>
              <a:rPr lang="fa-IR" sz="3200" dirty="0" smtClean="0">
                <a:solidFill>
                  <a:schemeClr val="tx1"/>
                </a:solidFill>
              </a:rPr>
              <a:t>.</a:t>
            </a:r>
            <a:r>
              <a:rPr lang="fa-IR" dirty="0" smtClean="0">
                <a:solidFill>
                  <a:srgbClr val="C00000"/>
                </a:solidFill>
              </a:rPr>
              <a:t/>
            </a:r>
            <a:br>
              <a:rPr lang="fa-IR" dirty="0" smtClean="0">
                <a:solidFill>
                  <a:srgbClr val="C00000"/>
                </a:solidFill>
              </a:rPr>
            </a:br>
            <a:endParaRPr lang="en-US" dirty="0">
              <a:solidFill>
                <a:srgbClr val="C00000"/>
              </a:solidFill>
            </a:endParaRPr>
          </a:p>
        </p:txBody>
      </p:sp>
      <p:pic>
        <p:nvPicPr>
          <p:cNvPr id="1026" name="Picture 2" descr="D:\عکس0\a.b.c.d\PHOTOS ( COLOR )\MEDICINE\643074.JPG"/>
          <p:cNvPicPr>
            <a:picLocks noChangeAspect="1" noChangeArrowheads="1"/>
          </p:cNvPicPr>
          <p:nvPr/>
        </p:nvPicPr>
        <p:blipFill>
          <a:blip r:embed="rId3"/>
          <a:srcRect/>
          <a:stretch>
            <a:fillRect/>
          </a:stretch>
        </p:blipFill>
        <p:spPr bwMode="auto">
          <a:xfrm>
            <a:off x="304800" y="0"/>
            <a:ext cx="3902075" cy="3962400"/>
          </a:xfrm>
          <a:prstGeom prst="rect">
            <a:avLst/>
          </a:prstGeom>
          <a:noFill/>
        </p:spPr>
      </p:pic>
    </p:spTree>
  </p:cSld>
  <p:clrMapOvr>
    <a:masterClrMapping/>
  </p:clrMapOvr>
  <p:transition advTm="25063">
    <p:wedge/>
    <p:sndAc>
      <p:stSnd>
        <p:snd r:embed="rId2" name="chimes.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458200" cy="6705600"/>
          </a:xfrm>
        </p:spPr>
        <p:txBody>
          <a:bodyPr>
            <a:noAutofit/>
          </a:bodyPr>
          <a:lstStyle/>
          <a:p>
            <a:pPr algn="r"/>
            <a:r>
              <a:rPr lang="fa-IR" sz="4000" dirty="0" smtClean="0"/>
              <a:t>مشاهده کنید                                 </a:t>
            </a:r>
            <a:r>
              <a:rPr lang="fa-IR" sz="2800" dirty="0" smtClean="0"/>
              <a:t/>
            </a:r>
            <a:br>
              <a:rPr lang="fa-IR" sz="2800" dirty="0" smtClean="0"/>
            </a:br>
            <a:r>
              <a:rPr lang="fa-IR" sz="2800" dirty="0" smtClean="0"/>
              <a:t>یک تخم مرغ خام را در ظرفی بشکنید.</a:t>
            </a:r>
            <a:br>
              <a:rPr lang="fa-IR" sz="2800" dirty="0" smtClean="0"/>
            </a:br>
            <a:r>
              <a:rPr lang="fa-IR" sz="2800" dirty="0" smtClean="0"/>
              <a:t>آن را مشاهده کنید؛ چه قسمتهایی را می بینید؟ پوسته – سیتوپلاسم - هسته.</a:t>
            </a:r>
            <a:br>
              <a:rPr lang="fa-IR" sz="2800" dirty="0" smtClean="0"/>
            </a:br>
            <a:r>
              <a:rPr lang="fa-IR" sz="2800" dirty="0" smtClean="0"/>
              <a:t>هر سلول مانند یک تخم مرغ خام ، سه بخش دارد:</a:t>
            </a:r>
            <a:br>
              <a:rPr lang="fa-IR" sz="2800" dirty="0" smtClean="0"/>
            </a:br>
            <a:r>
              <a:rPr lang="fa-IR" sz="2800" dirty="0" smtClean="0"/>
              <a:t>1 – پوششی در اطراف سلول </a:t>
            </a:r>
            <a:br>
              <a:rPr lang="fa-IR" sz="2800" dirty="0" smtClean="0"/>
            </a:br>
            <a:r>
              <a:rPr lang="fa-IR" sz="2800" dirty="0" smtClean="0"/>
              <a:t>2- مایع غلیظی بنام سیتوپلاسم که تمام سلول را پر می کند و مانند سفیده تخم مرغ است.</a:t>
            </a:r>
            <a:br>
              <a:rPr lang="fa-IR" sz="2800" dirty="0" smtClean="0"/>
            </a:br>
            <a:r>
              <a:rPr lang="fa-IR" sz="2800" dirty="0" smtClean="0"/>
              <a:t>3- هسته ای کوچک در داخل سیتوپلاسم.</a:t>
            </a:r>
            <a:br>
              <a:rPr lang="fa-IR" sz="2800" dirty="0" smtClean="0"/>
            </a:br>
            <a:r>
              <a:rPr lang="fa-IR" sz="3600" dirty="0" smtClean="0">
                <a:solidFill>
                  <a:srgbClr val="FF0000"/>
                </a:solidFill>
              </a:rPr>
              <a:t>شکل و اندازه ی سلول ها</a:t>
            </a:r>
            <a:r>
              <a:rPr lang="fa-IR" sz="2800" dirty="0" smtClean="0"/>
              <a:t>: شکل و اندازه ی سلول ها با هم تفاوت دارد. به شکل های بعضی سلول های بدن انسان نگاه کنید؛ چه تفاوت هایی بین آنها وجود دارد؟ شکل – اندازه – کار – رنگ</a:t>
            </a:r>
            <a:br>
              <a:rPr lang="fa-IR" sz="2800" dirty="0" smtClean="0"/>
            </a:br>
            <a:r>
              <a:rPr lang="fa-IR" sz="2800" dirty="0" smtClean="0"/>
              <a:t>چه شباهت هایی دارند؟ همه ی آنها دارای پوسته – سیتوپلاسم وهسته هستند.</a:t>
            </a:r>
            <a:br>
              <a:rPr lang="fa-IR" sz="2800" dirty="0" smtClean="0"/>
            </a:br>
            <a:endParaRPr lang="en-US" sz="2800" dirty="0"/>
          </a:p>
        </p:txBody>
      </p:sp>
    </p:spTree>
  </p:cSld>
  <p:clrMapOvr>
    <a:masterClrMapping/>
  </p:clrMapOvr>
  <p:transition advTm="47359">
    <p:wedge/>
    <p:sndAc>
      <p:stSnd>
        <p:snd r:embed="rId2" name="chimes.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57200" y="6172200"/>
            <a:ext cx="7854696" cy="685800"/>
          </a:xfrm>
        </p:spPr>
        <p:txBody>
          <a:bodyPr/>
          <a:lstStyle/>
          <a:p>
            <a:pPr algn="ctr"/>
            <a:r>
              <a:rPr lang="fa-IR" b="1" i="1" dirty="0" smtClean="0"/>
              <a:t>آیا آجر ها واحد ساختمانی دیوار هستند؟ بله</a:t>
            </a:r>
            <a:endParaRPr lang="en-US" b="1" i="1" dirty="0"/>
          </a:p>
        </p:txBody>
      </p:sp>
      <p:pic>
        <p:nvPicPr>
          <p:cNvPr id="3074" name="Picture 2" descr="C:\Documents and Settings\mohammad\Desktop\222.bmp"/>
          <p:cNvPicPr>
            <a:picLocks noChangeAspect="1" noChangeArrowheads="1"/>
          </p:cNvPicPr>
          <p:nvPr/>
        </p:nvPicPr>
        <p:blipFill>
          <a:blip r:embed="rId3"/>
          <a:srcRect/>
          <a:stretch>
            <a:fillRect/>
          </a:stretch>
        </p:blipFill>
        <p:spPr bwMode="auto">
          <a:xfrm>
            <a:off x="228600" y="304800"/>
            <a:ext cx="8686799" cy="5800725"/>
          </a:xfrm>
          <a:prstGeom prst="rect">
            <a:avLst/>
          </a:prstGeom>
          <a:noFill/>
        </p:spPr>
      </p:pic>
    </p:spTree>
  </p:cSld>
  <p:clrMapOvr>
    <a:masterClrMapping/>
  </p:clrMapOvr>
  <p:transition>
    <p:sndAc>
      <p:stSnd>
        <p:snd r:embed="rId2" name="chimes.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240</TotalTime>
  <Words>143</Words>
  <Application>Microsoft Office PowerPoint</Application>
  <PresentationFormat>On-screen Show (4:3)</PresentationFormat>
  <Paragraphs>40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Slide 1</vt:lpstr>
      <vt:lpstr>   علوم تجربی </vt:lpstr>
      <vt:lpstr>ساختمان بدن موجودات زنده      </vt:lpstr>
      <vt:lpstr>     تشخیص دادن موجودات زنده از موجودات غیرزنده ، آسان است. ما ، آجر و صندلی و کتاب را غیر زنده اما پروانه ، درخت و گنجشک را زنده می دانیم.  آیا فکرکرده اید که موجود زنده و موجود غیر زنده چه تفاوتهايی دارند؟ بله.                  </vt:lpstr>
      <vt:lpstr>   </vt:lpstr>
      <vt:lpstr>سلول چیست؟      آیا داخل کندوی زنبورعسل را دیده اید؟ در هر کندو، خانه های شش گوشه ی زیبایی وجود دارد؛ این خانه ها، واحدهای ساختمانی کندو هستند. بدن شما و همه ی موجودات زنده ی دیگر، از واحدهای بسیار کوچکی به نام سلول ساخته شده است. سلول، واحد ساختمانی بدن است. بدن شما از میلیونها سلول درست شده است.  ساختمان سلول: بیشترسلول ها آن قدر کوچک اند که با چشم یا ذرّه بین معمولی، نمی توانیم آن ها را ببینیم. برای دیدن سلول، باید از دستگاهی به نام میکروسکوپ استفاده کنیم. ذرّه بین هایی در میکروسکوپ، به کار می برند که چیزها را بیشتر از 1000 برابر بزرگ می کنند؛ در حالی که ذرّه بین های معمولی، نمی توانند چیزها را بیشتر از 10 برابر، بزرگ کنند.</vt:lpstr>
      <vt:lpstr>آزمایش کنید                       1پیازی بردارید و یک تکه از آن را ببرید.                         2لایه ی نازک روی آن را جدا کنید 3این لایه را روی تیغه ی شیشه ای (لام) قرار دهید و یک قطره آب روی آن بریزید. 4لام را زیر میکروسکوپ قراردهید و مشاهده کنید. 5تصویری را که زیر میکروسکوپ مشاهده می کنید، روی کاغذ بکشید. </vt:lpstr>
      <vt:lpstr>مشاهده کنید                                  یک تخم مرغ خام را در ظرفی بشکنید. آن را مشاهده کنید؛ چه قسمتهایی را می بینید؟ پوسته – سیتوپلاسم - هسته. هر سلول مانند یک تخم مرغ خام ، سه بخش دارد: 1 – پوششی در اطراف سلول  2- مایع غلیظی بنام سیتوپلاسم که تمام سلول را پر می کند و مانند سفیده تخم مرغ است. 3- هسته ای کوچک در داخل سیتوپلاسم. شکل و اندازه ی سلول ها: شکل و اندازه ی سلول ها با هم تفاوت دارد. به شکل های بعضی سلول های بدن انسان نگاه کنید؛ چه تفاوت هایی بین آنها وجود دارد؟ شکل – اندازه – کار – رنگ چه شباهت هایی دارند؟ همه ی آنها دارای پوسته – سیتوپلاسم وهسته هستند. </vt:lpstr>
      <vt:lpstr>Slide 9</vt:lpstr>
      <vt:lpstr>گیاهان نیز سلول های گوناگونی دارند؛ مثلا، پشت و روی برگ ها از سلول های نازک و پهن تشکیل شده و قسمت های درونی از سلول های مستطیل شکل، و بی شکل پر شده است. سلول ها از غذایی که وارد آنها می شود، استفاده می کنند و بزرگ     می شوند. سلول ها می توانند تقسیم شوند و سلول های جدیدی را به وجود آورند. سلول های جدید هم رشد می کنند و تقسیم می شوند. این کار در تمام عمر موجود زنده ادامه می یابد.  </vt:lpstr>
      <vt:lpstr>                                   </vt:lpstr>
      <vt:lpstr>تهیه کننده: منصوره خاشعی    </vt:lpstr>
    </vt:vector>
  </TitlesOfParts>
  <Company>kh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dc:creator>
  <cp:lastModifiedBy>Kh</cp:lastModifiedBy>
  <cp:revision>32</cp:revision>
  <dcterms:created xsi:type="dcterms:W3CDTF">2013-01-31T23:39:35Z</dcterms:created>
  <dcterms:modified xsi:type="dcterms:W3CDTF">2016-02-12T18:28:39Z</dcterms:modified>
</cp:coreProperties>
</file>