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3" r:id="rId2"/>
    <p:sldId id="256" r:id="rId3"/>
    <p:sldId id="275" r:id="rId4"/>
    <p:sldId id="276" r:id="rId5"/>
    <p:sldId id="278" r:id="rId6"/>
    <p:sldId id="277" r:id="rId7"/>
    <p:sldId id="274" r:id="rId8"/>
    <p:sldId id="257" r:id="rId9"/>
    <p:sldId id="258" r:id="rId10"/>
    <p:sldId id="259" r:id="rId11"/>
    <p:sldId id="260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61" r:id="rId21"/>
    <p:sldId id="262" r:id="rId22"/>
    <p:sldId id="263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18400" dirty="0" smtClean="0">
                <a:latin typeface="Besmellah 1" pitchFamily="2" charset="0"/>
              </a:rPr>
              <a:t>g</a:t>
            </a:r>
            <a:endParaRPr lang="fa-IR" dirty="0">
              <a:latin typeface="Besmellah 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a-IR" sz="6000" dirty="0" smtClean="0">
                <a:cs typeface="B Compset" panose="00000400000000000000" pitchFamily="2" charset="-78"/>
              </a:rPr>
              <a:t>ادبیات</a:t>
            </a:r>
            <a:r>
              <a:rPr lang="en-US" sz="6000" dirty="0" smtClean="0">
                <a:cs typeface="B Compset" panose="00000400000000000000" pitchFamily="2" charset="-78"/>
              </a:rPr>
              <a:t> </a:t>
            </a:r>
            <a:r>
              <a:rPr lang="fa-IR" sz="6000" dirty="0" smtClean="0">
                <a:cs typeface="B Compset" panose="00000400000000000000" pitchFamily="2" charset="-78"/>
              </a:rPr>
              <a:t>پژوهش</a:t>
            </a:r>
            <a:endParaRPr lang="en-US" sz="6000" dirty="0" smtClean="0">
              <a:cs typeface="B Compset" panose="00000400000000000000" pitchFamily="2" charset="-78"/>
            </a:endParaRPr>
          </a:p>
          <a:p>
            <a:pPr marL="0" indent="0" algn="ctr">
              <a:buNone/>
            </a:pPr>
            <a:r>
              <a:rPr lang="fa-IR" sz="2000" b="1" dirty="0" smtClean="0">
                <a:cs typeface="B Compset" panose="00000400000000000000" pitchFamily="2" charset="-78"/>
              </a:rPr>
              <a:t>علیرضا بروجردی</a:t>
            </a:r>
          </a:p>
        </p:txBody>
      </p:sp>
    </p:spTree>
    <p:extLst>
      <p:ext uri="{BB962C8B-B14F-4D97-AF65-F5344CB8AC3E}">
        <p14:creationId xmlns:p14="http://schemas.microsoft.com/office/powerpoint/2010/main" val="307540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72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سنتی: کتا</a:t>
            </a:r>
            <a:r>
              <a:rPr lang="fa-IR" sz="60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ب</a:t>
            </a:r>
            <a:r>
              <a:rPr lang="fa-IR" sz="32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  	 </a:t>
            </a:r>
            <a:endParaRPr lang="fa-IR" sz="7200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2400" dirty="0" smtClean="0">
                <a:cs typeface="B Compset" panose="00000400000000000000" pitchFamily="2" charset="-78"/>
              </a:rPr>
              <a:t>زمانیکه </a:t>
            </a:r>
            <a:r>
              <a:rPr lang="fa-IR" sz="2400" dirty="0">
                <a:cs typeface="B Compset" panose="00000400000000000000" pitchFamily="2" charset="-78"/>
              </a:rPr>
              <a:t>موضوعات عریض و وسیعی مورد تحقیق واقع </a:t>
            </a:r>
            <a:r>
              <a:rPr lang="fa-IR" sz="2400" dirty="0" smtClean="0">
                <a:cs typeface="B Compset" panose="00000400000000000000" pitchFamily="2" charset="-78"/>
              </a:rPr>
              <a:t>میشوند </a:t>
            </a:r>
            <a:r>
              <a:rPr lang="fa-IR" sz="2400" dirty="0" err="1" smtClean="0">
                <a:cs typeface="B Compset" panose="00000400000000000000" pitchFamily="2" charset="-78"/>
              </a:rPr>
              <a:t>مستفاد</a:t>
            </a:r>
            <a:r>
              <a:rPr lang="fa-IR" sz="2400" dirty="0" smtClean="0">
                <a:cs typeface="B Compset" panose="00000400000000000000" pitchFamily="2" charset="-78"/>
              </a:rPr>
              <a:t> واقع میشوند </a:t>
            </a:r>
            <a:r>
              <a:rPr lang="fa-IR" sz="2400" dirty="0">
                <a:cs typeface="B Compset" panose="00000400000000000000" pitchFamily="2" charset="-78"/>
              </a:rPr>
              <a:t>چون بیشتر کتب اطلاعات کلی دربر </a:t>
            </a:r>
            <a:r>
              <a:rPr lang="fa-IR" sz="2400" dirty="0" smtClean="0">
                <a:cs typeface="B Compset" panose="00000400000000000000" pitchFamily="2" charset="-78"/>
              </a:rPr>
              <a:t>دارند</a:t>
            </a:r>
          </a:p>
          <a:p>
            <a:pPr algn="just"/>
            <a:r>
              <a:rPr lang="fa-IR" sz="2400" dirty="0">
                <a:cs typeface="B Compset" panose="00000400000000000000" pitchFamily="2" charset="-78"/>
              </a:rPr>
              <a:t>بسیاری از کتب وجود دارد که </a:t>
            </a:r>
            <a:r>
              <a:rPr lang="fa-IR" sz="2400" dirty="0" err="1">
                <a:cs typeface="B Compset" panose="00000400000000000000" pitchFamily="2" charset="-78"/>
              </a:rPr>
              <a:t>ذاتا</a:t>
            </a:r>
            <a:r>
              <a:rPr lang="fa-IR" sz="2400" dirty="0">
                <a:cs typeface="B Compset" panose="00000400000000000000" pitchFamily="2" charset="-78"/>
              </a:rPr>
              <a:t> مفهومی است  در نتیجه یافته های تحقیق خاصی را گزارش </a:t>
            </a:r>
            <a:r>
              <a:rPr lang="fa-IR" sz="2400" dirty="0" smtClean="0">
                <a:cs typeface="B Compset" panose="00000400000000000000" pitchFamily="2" charset="-78"/>
              </a:rPr>
              <a:t>نمیدهد</a:t>
            </a:r>
          </a:p>
          <a:p>
            <a:pPr algn="just"/>
            <a:r>
              <a:rPr lang="fa-IR" sz="2400" dirty="0">
                <a:cs typeface="B Compset" panose="00000400000000000000" pitchFamily="2" charset="-78"/>
              </a:rPr>
              <a:t>که  به خلاف بعضی از مقالات پژوهشی، کتب "بازرسی همسان" نمیشوند و میتواند شامل نظرات نویسندگانی باشد  که مبتنی بر یافته های پژوهشی </a:t>
            </a:r>
            <a:r>
              <a:rPr lang="fa-IR" sz="2400" dirty="0" smtClean="0">
                <a:cs typeface="B Compset" panose="00000400000000000000" pitchFamily="2" charset="-78"/>
              </a:rPr>
              <a:t>نیست</a:t>
            </a:r>
          </a:p>
          <a:p>
            <a:pPr algn="just"/>
            <a:r>
              <a:rPr lang="fa-IR" sz="2400" dirty="0">
                <a:cs typeface="B Compset" panose="00000400000000000000" pitchFamily="2" charset="-78"/>
              </a:rPr>
              <a:t>برای پژوهشگران یکی از بهترین منابع برای ادبیات، لیست منابع و </a:t>
            </a:r>
            <a:r>
              <a:rPr lang="fa-IR" sz="2400" dirty="0" smtClean="0">
                <a:cs typeface="B Compset" panose="00000400000000000000" pitchFamily="2" charset="-78"/>
              </a:rPr>
              <a:t>بیب</a:t>
            </a:r>
            <a:r>
              <a:rPr lang="fa-IR" sz="2400" dirty="0" smtClean="0">
                <a:cs typeface="B Compset" panose="00000400000000000000" pitchFamily="2" charset="-78"/>
              </a:rPr>
              <a:t>ل</a:t>
            </a:r>
            <a:r>
              <a:rPr lang="fa-IR" sz="2400" dirty="0" smtClean="0">
                <a:cs typeface="B Compset" panose="00000400000000000000" pitchFamily="2" charset="-78"/>
              </a:rPr>
              <a:t>یوگرافی(</a:t>
            </a:r>
            <a:r>
              <a:rPr lang="en-US" sz="2400" dirty="0" smtClean="0"/>
              <a:t>Bibliography</a:t>
            </a:r>
            <a:r>
              <a:rPr lang="fa-IR" sz="2400" dirty="0" smtClean="0"/>
              <a:t>)</a:t>
            </a:r>
            <a:r>
              <a:rPr lang="fa-IR" sz="2400" dirty="0" smtClean="0">
                <a:cs typeface="B Compset" panose="00000400000000000000" pitchFamily="2" charset="-78"/>
              </a:rPr>
              <a:t> </a:t>
            </a:r>
            <a:r>
              <a:rPr lang="fa-IR" sz="2400" dirty="0">
                <a:cs typeface="B Compset" panose="00000400000000000000" pitchFamily="2" charset="-78"/>
              </a:rPr>
              <a:t>(کتابشناسی) است. این لیست به محقق اجازه می دهد تا بر متون کلیدی مرتبط با منبع ادبیات مخصوصی تمرکز </a:t>
            </a:r>
            <a:r>
              <a:rPr lang="fa-IR" sz="2400" dirty="0" smtClean="0">
                <a:cs typeface="B Compset" panose="00000400000000000000" pitchFamily="2" charset="-78"/>
              </a:rPr>
              <a:t>کنند</a:t>
            </a:r>
          </a:p>
          <a:p>
            <a:pPr algn="just"/>
            <a:endParaRPr lang="fa-IR" sz="2400" dirty="0">
              <a:cs typeface="B Compset" panose="00000400000000000000" pitchFamily="2" charset="-78"/>
            </a:endParaRPr>
          </a:p>
          <a:p>
            <a:pPr marL="0" indent="0" algn="just">
              <a:buNone/>
            </a:pPr>
            <a:r>
              <a:rPr lang="fa-IR" sz="2400" dirty="0" smtClean="0">
                <a:cs typeface="B Compset" panose="00000400000000000000" pitchFamily="2" charset="-78"/>
              </a:rPr>
              <a:t>		</a:t>
            </a:r>
            <a:r>
              <a:rPr lang="en-US" sz="2400" dirty="0">
                <a:cs typeface="B Compset" panose="00000400000000000000" pitchFamily="2" charset="-78"/>
              </a:rPr>
              <a:t> Research Literature (pp. 783, 784) </a:t>
            </a:r>
            <a:endParaRPr lang="fa-IR" sz="2400" dirty="0">
              <a:cs typeface="B Compse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146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60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جدید: سایتهای اینترنتی 			</a:t>
            </a:r>
            <a:r>
              <a:rPr lang="fa-IR" sz="24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	</a:t>
            </a:r>
            <a:endParaRPr lang="fa-IR" sz="6000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a-IR" dirty="0">
                <a:cs typeface="B Compset" panose="00000400000000000000" pitchFamily="2" charset="-78"/>
              </a:rPr>
              <a:t>میتواند کمک کند به محققان برای شناسایی اثر دیگر </a:t>
            </a:r>
            <a:r>
              <a:rPr lang="fa-IR" dirty="0" smtClean="0">
                <a:cs typeface="B Compset" panose="00000400000000000000" pitchFamily="2" charset="-78"/>
              </a:rPr>
              <a:t>محققان</a:t>
            </a:r>
          </a:p>
          <a:p>
            <a:r>
              <a:rPr lang="fa-IR" dirty="0">
                <a:cs typeface="B Compset" panose="00000400000000000000" pitchFamily="2" charset="-78"/>
              </a:rPr>
              <a:t>بعلاوه در اینترنت کمک های موثری برای شناسایی دیگر منابع برای ادبیات موضوع (مانند کتاب و...) وجود </a:t>
            </a:r>
            <a:r>
              <a:rPr lang="fa-IR" dirty="0" smtClean="0">
                <a:cs typeface="B Compset" panose="00000400000000000000" pitchFamily="2" charset="-78"/>
              </a:rPr>
              <a:t>دارد</a:t>
            </a:r>
          </a:p>
          <a:p>
            <a:r>
              <a:rPr lang="fa-IR" dirty="0" smtClean="0">
                <a:cs typeface="B Compset" panose="00000400000000000000" pitchFamily="2" charset="-78"/>
              </a:rPr>
              <a:t>مکانهای </a:t>
            </a:r>
            <a:r>
              <a:rPr lang="fa-IR" dirty="0">
                <a:cs typeface="B Compset" panose="00000400000000000000" pitchFamily="2" charset="-78"/>
              </a:rPr>
              <a:t>تحقیق برای ادبیات موضوع </a:t>
            </a:r>
            <a:endParaRPr lang="fa-IR" dirty="0" smtClean="0">
              <a:cs typeface="B Compset" panose="00000400000000000000" pitchFamily="2" charset="-78"/>
            </a:endParaRPr>
          </a:p>
          <a:p>
            <a:pPr lvl="1"/>
            <a:r>
              <a:rPr lang="fa-IR" sz="1800" dirty="0" smtClean="0">
                <a:cs typeface="B Compset" panose="00000400000000000000" pitchFamily="2" charset="-78"/>
              </a:rPr>
              <a:t>پایگاه های داده </a:t>
            </a:r>
            <a:r>
              <a:rPr lang="fa-IR" sz="1800" dirty="0">
                <a:cs typeface="B Compset" panose="00000400000000000000" pitchFamily="2" charset="-78"/>
              </a:rPr>
              <a:t>کتابخانه </a:t>
            </a:r>
            <a:r>
              <a:rPr lang="fa-IR" sz="1800" dirty="0" err="1">
                <a:cs typeface="B Compset" panose="00000400000000000000" pitchFamily="2" charset="-78"/>
              </a:rPr>
              <a:t>هایی</a:t>
            </a:r>
            <a:r>
              <a:rPr lang="fa-IR" sz="1800" dirty="0">
                <a:cs typeface="B Compset" panose="00000400000000000000" pitchFamily="2" charset="-78"/>
              </a:rPr>
              <a:t> مانند </a:t>
            </a:r>
            <a:r>
              <a:rPr lang="en-US" sz="1800" dirty="0">
                <a:cs typeface="B Compset" panose="00000400000000000000" pitchFamily="2" charset="-78"/>
              </a:rPr>
              <a:t>ERIC</a:t>
            </a:r>
            <a:r>
              <a:rPr lang="fa-IR" sz="1800" dirty="0">
                <a:cs typeface="B Compset" panose="00000400000000000000" pitchFamily="2" charset="-78"/>
              </a:rPr>
              <a:t> و </a:t>
            </a:r>
            <a:r>
              <a:rPr lang="en-US" sz="1800" dirty="0" err="1">
                <a:cs typeface="B Compset" panose="00000400000000000000" pitchFamily="2" charset="-78"/>
              </a:rPr>
              <a:t>PsychInfo</a:t>
            </a:r>
            <a:r>
              <a:rPr lang="en-US" sz="1800" dirty="0">
                <a:cs typeface="B Compset" panose="00000400000000000000" pitchFamily="2" charset="-78"/>
              </a:rPr>
              <a:t> </a:t>
            </a:r>
            <a:endParaRPr lang="fa-IR" sz="1800" dirty="0" smtClean="0">
              <a:cs typeface="B Compset" panose="00000400000000000000" pitchFamily="2" charset="-78"/>
            </a:endParaRPr>
          </a:p>
          <a:p>
            <a:pPr lvl="1"/>
            <a:r>
              <a:rPr lang="fa-IR" sz="1800" dirty="0" err="1">
                <a:cs typeface="B Compset" panose="00000400000000000000" pitchFamily="2" charset="-78"/>
              </a:rPr>
              <a:t>وب</a:t>
            </a:r>
            <a:r>
              <a:rPr lang="fa-IR" sz="1800" dirty="0">
                <a:cs typeface="B Compset" panose="00000400000000000000" pitchFamily="2" charset="-78"/>
              </a:rPr>
              <a:t> سایت </a:t>
            </a:r>
            <a:r>
              <a:rPr lang="fa-IR" sz="1800" dirty="0" err="1">
                <a:cs typeface="B Compset" panose="00000400000000000000" pitchFamily="2" charset="-78"/>
              </a:rPr>
              <a:t>گوگل</a:t>
            </a:r>
            <a:r>
              <a:rPr lang="fa-IR" sz="1800" dirty="0">
                <a:cs typeface="B Compset" panose="00000400000000000000" pitchFamily="2" charset="-78"/>
              </a:rPr>
              <a:t> </a:t>
            </a:r>
            <a:r>
              <a:rPr lang="fa-IR" sz="1800" dirty="0" err="1">
                <a:cs typeface="B Compset" panose="00000400000000000000" pitchFamily="2" charset="-78"/>
              </a:rPr>
              <a:t>اسکالر</a:t>
            </a:r>
            <a:r>
              <a:rPr lang="fa-IR" sz="1800" dirty="0">
                <a:cs typeface="B Compset" panose="00000400000000000000" pitchFamily="2" charset="-78"/>
              </a:rPr>
              <a:t> میتواند به محققان کمک کند تا مقالات، خلاصه ها و کتب و پایان نامه ها و </a:t>
            </a:r>
            <a:r>
              <a:rPr lang="fa-IR" sz="1800" dirty="0" err="1">
                <a:cs typeface="B Compset" panose="00000400000000000000" pitchFamily="2" charset="-78"/>
              </a:rPr>
              <a:t>تزهای</a:t>
            </a:r>
            <a:r>
              <a:rPr lang="fa-IR" sz="1800" dirty="0">
                <a:cs typeface="B Compset" panose="00000400000000000000" pitchFamily="2" charset="-78"/>
              </a:rPr>
              <a:t>  "بررسی همسان" را شناسایی </a:t>
            </a:r>
            <a:r>
              <a:rPr lang="fa-IR" sz="1800" dirty="0" smtClean="0">
                <a:cs typeface="B Compset" panose="00000400000000000000" pitchFamily="2" charset="-78"/>
              </a:rPr>
              <a:t>کنند</a:t>
            </a:r>
          </a:p>
          <a:p>
            <a:r>
              <a:rPr lang="fa-IR" dirty="0">
                <a:cs typeface="B Compset" panose="00000400000000000000" pitchFamily="2" charset="-78"/>
              </a:rPr>
              <a:t>آثاری که در اینترنت منتشر یا ظاهر میشوند به این معنا نیست که آنها یک منابع پایا برای کمک به محققان در پیدا کردن </a:t>
            </a:r>
            <a:r>
              <a:rPr lang="fa-IR" dirty="0" smtClean="0">
                <a:cs typeface="B Compset" panose="00000400000000000000" pitchFamily="2" charset="-78"/>
              </a:rPr>
              <a:t>ادبیات پژوهش مرتبط </a:t>
            </a:r>
            <a:r>
              <a:rPr lang="fa-IR" dirty="0">
                <a:cs typeface="B Compset" panose="00000400000000000000" pitchFamily="2" charset="-78"/>
              </a:rPr>
              <a:t>هستند. </a:t>
            </a:r>
            <a:r>
              <a:rPr lang="fa-IR" dirty="0" smtClean="0">
                <a:cs typeface="B Compset" panose="00000400000000000000" pitchFamily="2" charset="-78"/>
              </a:rPr>
              <a:t> (</a:t>
            </a:r>
            <a:r>
              <a:rPr lang="fa-IR" dirty="0" err="1" smtClean="0">
                <a:cs typeface="B Compset" panose="00000400000000000000" pitchFamily="2" charset="-78"/>
              </a:rPr>
              <a:t>پایایی</a:t>
            </a:r>
            <a:r>
              <a:rPr lang="fa-IR" dirty="0" smtClean="0">
                <a:cs typeface="B Compset" panose="00000400000000000000" pitchFamily="2" charset="-78"/>
              </a:rPr>
              <a:t> و روایی را </a:t>
            </a:r>
            <a:r>
              <a:rPr lang="fa-IR" dirty="0" err="1" smtClean="0">
                <a:cs typeface="B Compset" panose="00000400000000000000" pitchFamily="2" charset="-78"/>
              </a:rPr>
              <a:t>الزاما</a:t>
            </a:r>
            <a:r>
              <a:rPr lang="fa-IR" dirty="0" smtClean="0">
                <a:cs typeface="B Compset" panose="00000400000000000000" pitchFamily="2" charset="-78"/>
              </a:rPr>
              <a:t> اینترنت ندارد)</a:t>
            </a:r>
          </a:p>
          <a:p>
            <a:endParaRPr lang="fa-IR" dirty="0">
              <a:cs typeface="B Compset" panose="00000400000000000000" pitchFamily="2" charset="-78"/>
            </a:endParaRPr>
          </a:p>
          <a:p>
            <a:pPr marL="0" indent="0">
              <a:buNone/>
            </a:pPr>
            <a:r>
              <a:rPr lang="fa-IR" dirty="0" smtClean="0">
                <a:cs typeface="B Compset" panose="00000400000000000000" pitchFamily="2" charset="-78"/>
              </a:rPr>
              <a:t>		</a:t>
            </a:r>
            <a:r>
              <a:rPr lang="en-US" dirty="0">
                <a:cs typeface="B Compset" panose="00000400000000000000" pitchFamily="2" charset="-78"/>
              </a:rPr>
              <a:t> Research Literature (pp. 783, 784) </a:t>
            </a:r>
            <a:endParaRPr lang="fa-IR" dirty="0" smtClean="0">
              <a:cs typeface="B Compse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918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609600"/>
            <a:ext cx="12192000" cy="1456267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/>
              <a:t>Literature </a:t>
            </a:r>
            <a:r>
              <a:rPr lang="en-US" dirty="0" smtClean="0"/>
              <a:t>searching		</a:t>
            </a:r>
            <a:r>
              <a:rPr lang="en-US" dirty="0"/>
              <a:t>The A±Z of Social Research (</a:t>
            </a:r>
            <a:r>
              <a:rPr lang="en-US" dirty="0" err="1"/>
              <a:t>pp</a:t>
            </a:r>
            <a:r>
              <a:rPr lang="en-US" dirty="0"/>
              <a:t>: 171, 176)</a:t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dirty="0"/>
              <a:t>Clarity of </a:t>
            </a:r>
            <a:r>
              <a:rPr lang="en-US" dirty="0" smtClean="0"/>
              <a:t>focus</a:t>
            </a:r>
            <a:endParaRPr lang="fa-IR" dirty="0" smtClean="0"/>
          </a:p>
          <a:p>
            <a:pPr algn="l"/>
            <a:r>
              <a:rPr lang="en-US" dirty="0"/>
              <a:t>Electronic </a:t>
            </a:r>
            <a:r>
              <a:rPr lang="en-US" dirty="0" smtClean="0"/>
              <a:t>databases</a:t>
            </a:r>
            <a:endParaRPr lang="fa-IR" dirty="0" smtClean="0"/>
          </a:p>
          <a:p>
            <a:pPr algn="l"/>
            <a:r>
              <a:rPr lang="en-US" dirty="0"/>
              <a:t>Terminology for </a:t>
            </a:r>
            <a:r>
              <a:rPr lang="en-US" dirty="0" smtClean="0"/>
              <a:t>searching</a:t>
            </a:r>
            <a:endParaRPr lang="fa-IR" dirty="0" smtClean="0"/>
          </a:p>
          <a:p>
            <a:pPr algn="l"/>
            <a:r>
              <a:rPr lang="en-US" dirty="0"/>
              <a:t>Combining search </a:t>
            </a:r>
            <a:r>
              <a:rPr lang="en-US" dirty="0" smtClean="0"/>
              <a:t>terms</a:t>
            </a:r>
          </a:p>
          <a:p>
            <a:pPr lvl="1"/>
            <a:r>
              <a:rPr lang="fa-IR" dirty="0"/>
              <a:t>اعمال </a:t>
            </a:r>
            <a:r>
              <a:rPr lang="fa-IR" dirty="0" err="1" smtClean="0"/>
              <a:t>بولی</a:t>
            </a:r>
            <a:endParaRPr lang="fa-IR" dirty="0" smtClean="0"/>
          </a:p>
          <a:p>
            <a:pPr algn="l"/>
            <a:r>
              <a:rPr lang="en-US" dirty="0"/>
              <a:t>Indexed </a:t>
            </a:r>
            <a:r>
              <a:rPr lang="en-US" dirty="0" smtClean="0"/>
              <a:t>systems</a:t>
            </a:r>
            <a:endParaRPr lang="fa-IR" dirty="0" smtClean="0"/>
          </a:p>
          <a:p>
            <a:pPr algn="l"/>
            <a:r>
              <a:rPr lang="en-US" dirty="0"/>
              <a:t>Citation </a:t>
            </a:r>
            <a:r>
              <a:rPr lang="en-US" dirty="0" smtClean="0"/>
              <a:t>searching</a:t>
            </a:r>
            <a:endParaRPr lang="fa-IR" dirty="0" smtClean="0"/>
          </a:p>
          <a:p>
            <a:pPr algn="l"/>
            <a:r>
              <a:rPr lang="en-US" dirty="0"/>
              <a:t>Additional search </a:t>
            </a:r>
            <a:r>
              <a:rPr lang="en-US" dirty="0" smtClean="0"/>
              <a:t>features</a:t>
            </a:r>
          </a:p>
          <a:p>
            <a:pPr lvl="1"/>
            <a:r>
              <a:rPr lang="fa-IR" dirty="0" smtClean="0"/>
              <a:t>دقیق کردن جستجو با قید انتشارات و سال و شماره و ...</a:t>
            </a:r>
          </a:p>
          <a:p>
            <a:pPr algn="l"/>
            <a:r>
              <a:rPr lang="en-US" dirty="0"/>
              <a:t>Sensitivity and precision of searches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277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609600"/>
            <a:ext cx="12192000" cy="1456267"/>
          </a:xfrm>
        </p:spPr>
        <p:txBody>
          <a:bodyPr>
            <a:normAutofit/>
          </a:bodyPr>
          <a:lstStyle/>
          <a:p>
            <a:pPr rtl="0"/>
            <a:r>
              <a:rPr lang="en-US" dirty="0"/>
              <a:t>Clarity of </a:t>
            </a:r>
            <a:r>
              <a:rPr lang="en-US" dirty="0" smtClean="0"/>
              <a:t>focus	</a:t>
            </a:r>
            <a:r>
              <a:rPr lang="fa-IR" dirty="0"/>
              <a:t/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The </a:t>
            </a:r>
            <a:r>
              <a:rPr lang="en-US" dirty="0" smtClean="0"/>
              <a:t>first </a:t>
            </a:r>
            <a:r>
              <a:rPr lang="en-US" dirty="0"/>
              <a:t>consideration in effective searching is to be clear about the question, </a:t>
            </a:r>
            <a:r>
              <a:rPr lang="en-US" dirty="0" smtClean="0"/>
              <a:t>topic or </a:t>
            </a:r>
            <a:r>
              <a:rPr lang="en-US" dirty="0"/>
              <a:t>set of issues of </a:t>
            </a:r>
            <a:r>
              <a:rPr lang="en-US" dirty="0" smtClean="0"/>
              <a:t>interest</a:t>
            </a:r>
            <a:endParaRPr lang="fa-IR" dirty="0" smtClean="0"/>
          </a:p>
          <a:p>
            <a:pPr algn="l" rtl="0"/>
            <a:r>
              <a:rPr lang="en-US" dirty="0"/>
              <a:t>This will then guide the rationale for the </a:t>
            </a:r>
            <a:r>
              <a:rPr lang="en-US" dirty="0" smtClean="0"/>
              <a:t>search</a:t>
            </a:r>
          </a:p>
          <a:p>
            <a:pPr algn="l" rtl="0"/>
            <a:r>
              <a:rPr lang="en-US" dirty="0"/>
              <a:t>Using a computer linked to the World Wide Web, you can search </a:t>
            </a:r>
            <a:r>
              <a:rPr lang="en-US" dirty="0" smtClean="0"/>
              <a:t>electronic databases for</a:t>
            </a:r>
          </a:p>
          <a:p>
            <a:pPr lvl="1" algn="l" rtl="0"/>
            <a:r>
              <a:rPr lang="en-US" dirty="0"/>
              <a:t>words in the title or abstract of items on the database related </a:t>
            </a:r>
            <a:r>
              <a:rPr lang="en-US" dirty="0" smtClean="0"/>
              <a:t>to your </a:t>
            </a:r>
            <a:r>
              <a:rPr lang="en-US" dirty="0"/>
              <a:t>topic of </a:t>
            </a:r>
            <a:r>
              <a:rPr lang="en-US" dirty="0" smtClean="0"/>
              <a:t>interest</a:t>
            </a:r>
          </a:p>
          <a:p>
            <a:pPr algn="l" rtl="0"/>
            <a:r>
              <a:rPr lang="en-US" dirty="0"/>
              <a:t>words by which an item has been indexed in </a:t>
            </a:r>
            <a:r>
              <a:rPr lang="en-US" dirty="0" smtClean="0"/>
              <a:t>the database</a:t>
            </a:r>
          </a:p>
          <a:p>
            <a:pPr algn="l" rtl="0"/>
            <a:endParaRPr lang="en-US" dirty="0"/>
          </a:p>
          <a:p>
            <a:pPr marL="457200" lvl="1" indent="0" algn="l" rtl="0">
              <a:buNone/>
            </a:pPr>
            <a:r>
              <a:rPr lang="en-US" dirty="0"/>
              <a:t>The A±Z of Social Research (pp: 171, 176)</a:t>
            </a:r>
            <a:br>
              <a:rPr lang="en-US" dirty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397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7912023">
            <a:off x="-2135476" y="-886316"/>
            <a:ext cx="10131425" cy="1456267"/>
          </a:xfrm>
        </p:spPr>
        <p:txBody>
          <a:bodyPr>
            <a:normAutofit fontScale="90000"/>
          </a:bodyPr>
          <a:lstStyle/>
          <a:p>
            <a:r>
              <a:rPr lang="en-US" dirty="0"/>
              <a:t>Electronic databases</a:t>
            </a:r>
            <a:br>
              <a:rPr lang="en-US" dirty="0"/>
            </a:br>
            <a:r>
              <a:rPr lang="en-US" sz="1800" dirty="0"/>
              <a:t>The A±Z of Social Research (pp: 171, 176)</a:t>
            </a:r>
            <a:r>
              <a:rPr lang="en-US" dirty="0"/>
              <a:t/>
            </a:r>
            <a:br>
              <a:rPr lang="en-US" dirty="0"/>
            </a:br>
            <a:r>
              <a:rPr lang="fa-IR" dirty="0"/>
              <a:t/>
            </a:r>
            <a:br>
              <a:rPr lang="fa-IR" dirty="0"/>
            </a:br>
            <a:endParaRPr lang="fa-I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616038" y="5782205"/>
            <a:ext cx="12496634" cy="3649133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930237" y="575529"/>
            <a:ext cx="6297270" cy="6586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400" b="0" i="0" u="none" strike="noStrike" cap="none" normalizeH="0" baseline="0" smtClean="0">
                <a:ln>
                  <a:noFill/>
                </a:ln>
                <a:solidFill>
                  <a:srgbClr val="833C0B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  </a:t>
            </a:r>
            <a:r>
              <a:rPr kumimoji="0" lang="fa-IR" sz="37000" b="0" i="0" u="none" strike="noStrike" cap="none" normalizeH="0" baseline="0" smtClean="0">
                <a:ln>
                  <a:noFill/>
                </a:ln>
                <a:solidFill>
                  <a:srgbClr val="833C0B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 </a:t>
            </a:r>
            <a:r>
              <a:rPr kumimoji="0" lang="fa-IR" sz="1400" b="0" i="0" u="none" strike="noStrike" cap="none" normalizeH="0" baseline="0" smtClean="0">
                <a:ln>
                  <a:noFill/>
                </a:ln>
                <a:solidFill>
                  <a:srgbClr val="833C0B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                                                      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400" b="0" i="0" u="none" strike="noStrike" cap="none" normalizeH="0" baseline="0" smtClean="0">
                <a:ln>
                  <a:noFill/>
                </a:ln>
                <a:solidFill>
                  <a:srgbClr val="833C0B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 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cs typeface="Arabic Typesetting" panose="03020402040406030203" pitchFamily="66" charset="-78"/>
              </a:rPr>
              <a:t> </a:t>
            </a:r>
            <a:endParaRPr kumimoji="0" lang="fa-IR" sz="1400" b="0" i="0" u="none" strike="noStrike" cap="none" normalizeH="0" baseline="0" smtClean="0">
              <a:ln>
                <a:noFill/>
              </a:ln>
              <a:solidFill>
                <a:srgbClr val="833C0B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cs typeface="Arabic Typesetting" panose="03020402040406030203" pitchFamily="66" charset="-78"/>
              </a:rPr>
              <a:t> </a:t>
            </a:r>
            <a:endParaRPr kumimoji="0" lang="fa-IR" sz="1400" b="0" i="0" u="none" strike="noStrike" cap="none" normalizeH="0" baseline="0" smtClean="0">
              <a:ln>
                <a:noFill/>
              </a:ln>
              <a:solidFill>
                <a:srgbClr val="833C0B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cs typeface="Arabic Typesetting" panose="03020402040406030203" pitchFamily="66" charset="-78"/>
              </a:rPr>
              <a:t>Screen clipping taken: </a:t>
            </a:r>
            <a:r>
              <a:rPr kumimoji="0" lang="fa-IR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‏28/‏04/‏2013 08:08 ق.ظ</a:t>
            </a:r>
            <a:endParaRPr kumimoji="0" lang="fa-IR" sz="1400" b="0" i="0" u="none" strike="noStrike" cap="none" normalizeH="0" baseline="0" smtClean="0">
              <a:ln>
                <a:noFill/>
              </a:ln>
              <a:solidFill>
                <a:srgbClr val="833C0B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400" b="0" i="0" u="none" strike="noStrike" cap="none" normalizeH="0" baseline="0" smtClean="0">
                <a:ln>
                  <a:noFill/>
                </a:ln>
                <a:solidFill>
                  <a:srgbClr val="833C0B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 </a:t>
            </a:r>
          </a:p>
        </p:txBody>
      </p:sp>
      <p:pic>
        <p:nvPicPr>
          <p:cNvPr id="1026" name="Picture 2" descr="Machine generated alternative text:&#10;Subject Area Database&#10;Anthropology Anthropological Index Online&#10;Community development CornmunityWise&#10;Criminology Criminal Justice Abstracts&#10;Business and Economics ABI — Inform&#10;EconLit&#10;Education British Education Index (BIDS Education&#10;Service)&#10;ERIC (Educational Research Information&#10;Clearing House)&#10;Health care management HMIC (Health Management Inيhnnation&#10;Consortium)&#10;CELEX (European Community Law)&#10;Current Legal Information&#10;iii STIS&#10;LEXIS&#10;Planning and Urban Development AVERY (Architectural Design and Urban&#10;Planning)&#10;URBADISC (Planning, Construction and Social&#10;Policy)&#10;PAD DI (Planning Architecture and Design&#10;Database Irelan&amp;J&#10;Politics International Political Science Abstracts&#10;Parliament&#10;Psychology Behaviour Analysis&#10;PsycINFO (Psychology Information)&#10;PsycLiT (Psychology Literature)&#10;Public affairs PAIS International&#10;Social sciences, general Applied Social Sciences Index &amp; Abstracts&#10;(ASSIA)&#10;International Bibliography of the Social Sciences&#10;Social Sciences Citation Index&#10;Wilson Social Sciences Abstracts&#10;Social policy Poli.cyFile&#10;Social work CareData&#10;Child]) ata&#10;Social Services Abstract&#10;Social Work Abstracts&#10;Sociology Sociological Abstrac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030" y="0"/>
            <a:ext cx="9622970" cy="691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89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for searching</a:t>
            </a:r>
            <a:r>
              <a:rPr lang="fa-IR" dirty="0"/>
              <a:t/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One issue facing the literature reviewer is the different terminology and </a:t>
            </a:r>
            <a:r>
              <a:rPr lang="en-US" dirty="0" smtClean="0"/>
              <a:t>spelling used </a:t>
            </a:r>
            <a:r>
              <a:rPr lang="en-US" dirty="0"/>
              <a:t>in different countries and </a:t>
            </a:r>
            <a:r>
              <a:rPr lang="en-US" dirty="0" smtClean="0"/>
              <a:t>disciplines</a:t>
            </a:r>
          </a:p>
          <a:p>
            <a:pPr algn="l" rtl="0"/>
            <a:r>
              <a:rPr lang="en-US" dirty="0"/>
              <a:t>Databases </a:t>
            </a:r>
            <a:r>
              <a:rPr lang="en-US" dirty="0" smtClean="0"/>
              <a:t>usually help </a:t>
            </a:r>
            <a:r>
              <a:rPr lang="en-US" dirty="0"/>
              <a:t>in addressing this by using `wild-card' characters (usually `*' or </a:t>
            </a:r>
            <a:r>
              <a:rPr lang="en-US" dirty="0" smtClean="0"/>
              <a:t>`?'),</a:t>
            </a:r>
          </a:p>
          <a:p>
            <a:pPr algn="l" rtl="0"/>
            <a:endParaRPr lang="en-US" dirty="0"/>
          </a:p>
          <a:p>
            <a:pPr marL="0" indent="0" algn="l" rtl="0">
              <a:buNone/>
            </a:pPr>
            <a:r>
              <a:rPr lang="en-US" dirty="0"/>
              <a:t>		The A±Z of Social Research (pp: 171, 176)</a:t>
            </a:r>
            <a:br>
              <a:rPr lang="en-US" dirty="0"/>
            </a:b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21047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Indexed systems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635342" cy="3649133"/>
          </a:xfrm>
        </p:spPr>
        <p:txBody>
          <a:bodyPr/>
          <a:lstStyle/>
          <a:p>
            <a:pPr algn="l" rtl="0"/>
            <a:r>
              <a:rPr lang="en-US" dirty="0"/>
              <a:t>This facility greatly </a:t>
            </a:r>
            <a:r>
              <a:rPr lang="en-US" dirty="0" smtClean="0"/>
              <a:t>simplifies </a:t>
            </a:r>
            <a:r>
              <a:rPr lang="en-US" dirty="0"/>
              <a:t>the task, as one </a:t>
            </a:r>
            <a:r>
              <a:rPr lang="en-US" dirty="0" smtClean="0"/>
              <a:t>can search </a:t>
            </a:r>
            <a:r>
              <a:rPr lang="en-US" dirty="0"/>
              <a:t>for these index words instead of (or as well as) the text </a:t>
            </a:r>
            <a:r>
              <a:rPr lang="en-US" dirty="0" smtClean="0"/>
              <a:t>searching</a:t>
            </a:r>
          </a:p>
          <a:p>
            <a:pPr algn="l" rtl="0"/>
            <a:r>
              <a:rPr lang="en-US" dirty="0"/>
              <a:t>The </a:t>
            </a:r>
            <a:r>
              <a:rPr lang="en-US" dirty="0" smtClean="0"/>
              <a:t>thesaurus used </a:t>
            </a:r>
            <a:r>
              <a:rPr lang="en-US" dirty="0"/>
              <a:t>by the database can be checked to see the nearest terms to your topic, and </a:t>
            </a:r>
            <a:r>
              <a:rPr lang="en-US" dirty="0" smtClean="0"/>
              <a:t>for the </a:t>
            </a:r>
            <a:r>
              <a:rPr lang="en-US" dirty="0"/>
              <a:t>appropriate terminology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/>
              <a:t>It is of course possible to combine searches of indexed systems using the </a:t>
            </a:r>
            <a:r>
              <a:rPr lang="en-US" dirty="0" smtClean="0"/>
              <a:t>same principles </a:t>
            </a:r>
            <a:r>
              <a:rPr lang="en-US" dirty="0"/>
              <a:t>as for </a:t>
            </a:r>
            <a:r>
              <a:rPr lang="en-US" dirty="0" smtClean="0"/>
              <a:t>non-indexed </a:t>
            </a:r>
            <a:r>
              <a:rPr lang="en-US" dirty="0"/>
              <a:t>systems, as described </a:t>
            </a:r>
            <a:r>
              <a:rPr lang="en-US" dirty="0" smtClean="0"/>
              <a:t>above </a:t>
            </a:r>
            <a:r>
              <a:rPr lang="fa-IR" dirty="0" smtClean="0"/>
              <a:t> اعمال </a:t>
            </a:r>
            <a:r>
              <a:rPr lang="fa-IR" dirty="0" err="1" smtClean="0"/>
              <a:t>بولی</a:t>
            </a:r>
            <a:r>
              <a:rPr lang="fa-IR" dirty="0" smtClean="0"/>
              <a:t> )</a:t>
            </a:r>
            <a:r>
              <a:rPr lang="en-US" dirty="0" smtClean="0"/>
              <a:t>)</a:t>
            </a:r>
          </a:p>
          <a:p>
            <a:pPr algn="l" rtl="0"/>
            <a:endParaRPr lang="en-US" dirty="0"/>
          </a:p>
          <a:p>
            <a:pPr marL="0" indent="0" algn="l" rtl="0">
              <a:buNone/>
            </a:pPr>
            <a:r>
              <a:rPr lang="en-US" dirty="0"/>
              <a:t>		The A±Z of Social Research (pp: 171, 176)</a:t>
            </a:r>
            <a:br>
              <a:rPr lang="en-US" dirty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2778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searching</a:t>
            </a:r>
            <a:r>
              <a:rPr lang="fa-IR" dirty="0"/>
              <a:t/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Some databases have a citation searching system that makes it possible to </a:t>
            </a:r>
            <a:r>
              <a:rPr lang="en-US" dirty="0" smtClean="0"/>
              <a:t>access earlier </a:t>
            </a:r>
            <a:r>
              <a:rPr lang="en-US" dirty="0"/>
              <a:t>articles referenced by the article that you have </a:t>
            </a:r>
            <a:r>
              <a:rPr lang="en-US" dirty="0" smtClean="0"/>
              <a:t>identified</a:t>
            </a:r>
          </a:p>
          <a:p>
            <a:pPr algn="l" rtl="0"/>
            <a:r>
              <a:rPr lang="en-US" dirty="0"/>
              <a:t>This feature is </a:t>
            </a:r>
            <a:r>
              <a:rPr lang="en-US" dirty="0" smtClean="0"/>
              <a:t>helpful if </a:t>
            </a:r>
            <a:r>
              <a:rPr lang="en-US" dirty="0"/>
              <a:t>you wish to track the later development of an idea from its beginnings in </a:t>
            </a:r>
            <a:r>
              <a:rPr lang="en-US" dirty="0" smtClean="0"/>
              <a:t>a </a:t>
            </a:r>
            <a:r>
              <a:rPr lang="en-US" dirty="0" err="1" smtClean="0"/>
              <a:t>recognised</a:t>
            </a:r>
            <a:r>
              <a:rPr lang="en-US" dirty="0" smtClean="0"/>
              <a:t> </a:t>
            </a:r>
            <a:r>
              <a:rPr lang="en-US" dirty="0"/>
              <a:t>seminal publication</a:t>
            </a:r>
            <a:endParaRPr lang="en-US" dirty="0" smtClean="0"/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citation searching is of course limited to </a:t>
            </a:r>
            <a:r>
              <a:rPr lang="en-US" dirty="0" smtClean="0"/>
              <a:t>other publications </a:t>
            </a:r>
            <a:r>
              <a:rPr lang="en-US" dirty="0"/>
              <a:t>that are on the same database, making it a useful facility for </a:t>
            </a:r>
            <a:r>
              <a:rPr lang="en-US" dirty="0" smtClean="0"/>
              <a:t>scanning within </a:t>
            </a:r>
            <a:r>
              <a:rPr lang="en-US" dirty="0"/>
              <a:t>a </a:t>
            </a:r>
            <a:r>
              <a:rPr lang="en-US" dirty="0" smtClean="0"/>
              <a:t>well-defined </a:t>
            </a:r>
            <a:r>
              <a:rPr lang="en-US" dirty="0"/>
              <a:t>sphere of knowledge embraced by a single </a:t>
            </a:r>
            <a:r>
              <a:rPr lang="en-US" dirty="0" smtClean="0"/>
              <a:t>database</a:t>
            </a:r>
          </a:p>
          <a:p>
            <a:pPr algn="l" rtl="0"/>
            <a:endParaRPr lang="en-US" dirty="0"/>
          </a:p>
          <a:p>
            <a:pPr marL="0" indent="0" algn="l" rtl="0">
              <a:buNone/>
            </a:pPr>
            <a:r>
              <a:rPr lang="en-US" dirty="0"/>
              <a:t>		The A±Z of Social Research (pp: 171, 176)</a:t>
            </a:r>
            <a:br>
              <a:rPr lang="en-US" dirty="0"/>
            </a:b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66018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Sensitivity and precision of searches</a:t>
            </a:r>
            <a:r>
              <a:rPr lang="fa-IR" dirty="0"/>
              <a:t/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A key issue is the sensitivity of the search, that is its capacity to identify as many </a:t>
            </a:r>
            <a:r>
              <a:rPr lang="en-US" dirty="0" smtClean="0"/>
              <a:t>as possible </a:t>
            </a:r>
            <a:r>
              <a:rPr lang="en-US" dirty="0"/>
              <a:t>of the total available relevant </a:t>
            </a:r>
            <a:r>
              <a:rPr lang="en-US" dirty="0" smtClean="0"/>
              <a:t>articles</a:t>
            </a:r>
          </a:p>
          <a:p>
            <a:pPr algn="l" rtl="0"/>
            <a:r>
              <a:rPr lang="en-US" dirty="0"/>
              <a:t>A researcher wanting to retrieve all </a:t>
            </a:r>
            <a:r>
              <a:rPr lang="en-US" dirty="0" smtClean="0"/>
              <a:t>relevant research </a:t>
            </a:r>
            <a:r>
              <a:rPr lang="en-US" dirty="0"/>
              <a:t>will design the search for high </a:t>
            </a:r>
            <a:r>
              <a:rPr lang="en-US" dirty="0" smtClean="0"/>
              <a:t>sensitivity</a:t>
            </a:r>
          </a:p>
          <a:p>
            <a:pPr algn="l" rtl="0"/>
            <a:r>
              <a:rPr lang="en-US" dirty="0"/>
              <a:t>Every search also yields articles that are irrelevant, even on indexed </a:t>
            </a:r>
            <a:r>
              <a:rPr lang="en-US" dirty="0" smtClean="0"/>
              <a:t>systems</a:t>
            </a:r>
          </a:p>
          <a:p>
            <a:pPr algn="l" rtl="0"/>
            <a:r>
              <a:rPr lang="en-US" dirty="0"/>
              <a:t>Although the focus in designing a search formula </a:t>
            </a:r>
            <a:r>
              <a:rPr lang="en-US" dirty="0" smtClean="0"/>
              <a:t>is normally </a:t>
            </a:r>
            <a:r>
              <a:rPr lang="en-US" dirty="0"/>
              <a:t>on sensitivity, if too many irrelevant items are being retrieved it may </a:t>
            </a:r>
            <a:r>
              <a:rPr lang="en-US" dirty="0" smtClean="0"/>
              <a:t>be helpful </a:t>
            </a:r>
            <a:r>
              <a:rPr lang="en-US" dirty="0"/>
              <a:t>to address precision also in the </a:t>
            </a:r>
            <a:r>
              <a:rPr lang="en-US" dirty="0" smtClean="0"/>
              <a:t>design</a:t>
            </a:r>
          </a:p>
          <a:p>
            <a:pPr algn="l" rtl="0"/>
            <a:endParaRPr lang="en-US" dirty="0"/>
          </a:p>
          <a:p>
            <a:pPr marL="0" indent="0" algn="l" rtl="0">
              <a:buNone/>
            </a:pPr>
            <a:r>
              <a:rPr lang="en-US" dirty="0"/>
              <a:t>		The A±Z of Social Research (pp: 171, 176)</a:t>
            </a:r>
            <a:br>
              <a:rPr lang="en-US" dirty="0"/>
            </a:b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6848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Online searching of abstracts is a highly </a:t>
            </a:r>
            <a:r>
              <a:rPr lang="en-US" dirty="0" smtClean="0"/>
              <a:t>efficient </a:t>
            </a:r>
            <a:r>
              <a:rPr lang="en-US" dirty="0"/>
              <a:t>and cost-effective way of </a:t>
            </a:r>
            <a:r>
              <a:rPr lang="en-US" dirty="0" smtClean="0"/>
              <a:t>scanning a </a:t>
            </a:r>
            <a:r>
              <a:rPr lang="en-US" dirty="0"/>
              <a:t>vast amount of bibliographic material, which is almost certain to </a:t>
            </a:r>
            <a:r>
              <a:rPr lang="en-US" dirty="0" smtClean="0"/>
              <a:t>uncover references </a:t>
            </a:r>
            <a:r>
              <a:rPr lang="en-US" dirty="0"/>
              <a:t>that would be missed by `traditional' </a:t>
            </a:r>
            <a:r>
              <a:rPr lang="en-US" dirty="0" smtClean="0"/>
              <a:t>methods</a:t>
            </a:r>
          </a:p>
          <a:p>
            <a:pPr algn="l" rtl="0"/>
            <a:endParaRPr lang="en-US" dirty="0"/>
          </a:p>
          <a:p>
            <a:pPr marL="457200" lvl="1" indent="0" algn="l" rtl="0">
              <a:buNone/>
            </a:pPr>
            <a:r>
              <a:rPr lang="en-US" dirty="0"/>
              <a:t>	The A±Z of Social Research (pp: 171, 176)</a:t>
            </a:r>
            <a:br>
              <a:rPr lang="en-US" dirty="0"/>
            </a:b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785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9011" y="-1014153"/>
            <a:ext cx="11659985" cy="2473804"/>
          </a:xfrm>
        </p:spPr>
        <p:txBody>
          <a:bodyPr/>
          <a:lstStyle/>
          <a:p>
            <a:pPr algn="ctr"/>
            <a:r>
              <a:rPr lang="fa-IR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                      گزارش پژوهش   و رابطه آن با ادبیات پژوهش(مرور پیشینه)</a:t>
            </a:r>
            <a:endParaRPr lang="fa-IR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2014" y="1459651"/>
            <a:ext cx="11526981" cy="5160090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a-IR" sz="2800" dirty="0" smtClean="0">
                <a:cs typeface="B Compset" panose="00000400000000000000" pitchFamily="2" charset="-78"/>
              </a:rPr>
              <a:t>هر پژوهشگری بر اساس قاعده هنجار عمومیت متعهد به انتشار عمومی نحوه انجام پژوهش و یافته ها و یا نتایج خود است.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a-IR" sz="2800" dirty="0" smtClean="0">
                <a:cs typeface="B Compset" panose="00000400000000000000" pitchFamily="2" charset="-78"/>
              </a:rPr>
              <a:t>یک گزارش پژوهشی ستد مکتوبی(یا یک ارائه شفاهی مبتنی بر سند مکتوب) است که شیوه ها و یافته های یک پروژه پژوهشی را به دیگران اعلام می کند.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a-IR" sz="2800" dirty="0" smtClean="0">
                <a:cs typeface="B Compset" panose="00000400000000000000" pitchFamily="2" charset="-78"/>
              </a:rPr>
              <a:t>گزارش پژوهش علاوه بر یافته ها، شامل دلایل محرکه انجام پروژه، توصیف گامهای پژوهش،ارائه داده ها و بحث در مورد نحوه رابطه داده ها به سؤال یا موضوع پژوهش است.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a-IR" sz="2800" dirty="0" smtClean="0">
                <a:cs typeface="B Compset" panose="00000400000000000000" pitchFamily="2" charset="-78"/>
              </a:rPr>
              <a:t>پژوهش خوب همواره مستلزم این است که پژوهشگر قبل از شروع پژوهش گزارش های متعددی را مطالعه کرده باشد.</a:t>
            </a:r>
            <a:endParaRPr lang="en-US" sz="2800" dirty="0" smtClean="0">
              <a:cs typeface="B Compset" panose="00000400000000000000" pitchFamily="2" charset="-7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a-IR" sz="2800" dirty="0" smtClean="0">
                <a:cs typeface="B Compset" panose="00000400000000000000" pitchFamily="2" charset="-78"/>
              </a:rPr>
              <a:t>گاهی اوقات از ادبیات پژوهش با عنوان ادبیات موضوع و یا مرور پیشینه یاد می شود که هر سه به یک معنا هستند</a:t>
            </a:r>
            <a:r>
              <a:rPr lang="fa-IR" sz="2800" dirty="0" smtClean="0">
                <a:cs typeface="B Compset" panose="00000400000000000000" pitchFamily="2" charset="-78"/>
              </a:rPr>
              <a:t>.</a:t>
            </a:r>
            <a:endParaRPr lang="fa-IR" sz="2800" dirty="0" smtClean="0">
              <a:cs typeface="B Compse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066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sz="54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تمایز بین ادبیات عمومی و اختصاصی			</a:t>
            </a:r>
            <a:r>
              <a:rPr lang="en-US" sz="3100" dirty="0"/>
              <a:t>Research Literature (pp. 783, 784)</a:t>
            </a:r>
            <a:r>
              <a:rPr lang="fa-IR" sz="3100" dirty="0"/>
              <a:t/>
            </a:r>
            <a:br>
              <a:rPr lang="fa-IR" sz="3100" dirty="0"/>
            </a:br>
            <a:endParaRPr lang="fa-IR" sz="5400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sz="2800" dirty="0">
                <a:cs typeface="B Compset" panose="00000400000000000000" pitchFamily="2" charset="-78"/>
              </a:rPr>
              <a:t>یکی از مهمترین </a:t>
            </a:r>
            <a:r>
              <a:rPr lang="fa-IR" sz="2800" dirty="0" err="1">
                <a:cs typeface="B Compset" panose="00000400000000000000" pitchFamily="2" charset="-78"/>
              </a:rPr>
              <a:t>تمرکزات</a:t>
            </a:r>
            <a:r>
              <a:rPr lang="fa-IR" sz="2800" dirty="0">
                <a:cs typeface="B Compset" panose="00000400000000000000" pitchFamily="2" charset="-78"/>
              </a:rPr>
              <a:t> برای پژوهش های کیفی، انسجام </a:t>
            </a:r>
            <a:r>
              <a:rPr lang="fa-IR" sz="2800" dirty="0" smtClean="0">
                <a:cs typeface="B Compset" panose="00000400000000000000" pitchFamily="2" charset="-78"/>
              </a:rPr>
              <a:t>کلی در </a:t>
            </a:r>
            <a:r>
              <a:rPr lang="fa-IR" sz="2800" dirty="0">
                <a:cs typeface="B Compset" panose="00000400000000000000" pitchFamily="2" charset="-78"/>
              </a:rPr>
              <a:t>ایده بررسی ادبیات </a:t>
            </a:r>
            <a:r>
              <a:rPr lang="fa-IR" sz="2800" dirty="0" smtClean="0">
                <a:cs typeface="B Compset" panose="00000400000000000000" pitchFamily="2" charset="-78"/>
              </a:rPr>
              <a:t>است.</a:t>
            </a:r>
          </a:p>
          <a:p>
            <a:pPr lvl="1" algn="just"/>
            <a:r>
              <a:rPr lang="fa-IR" sz="2400" dirty="0" smtClean="0">
                <a:cs typeface="B Compset" panose="00000400000000000000" pitchFamily="2" charset="-78"/>
              </a:rPr>
              <a:t>به علت گستردگی بیش از حد حیطه های یک موضوع مثلا آموزش (مفهوم، نمونه و چارچوب خط مشی، نگاه تاریخی و فلسفی و ....)</a:t>
            </a:r>
          </a:p>
          <a:p>
            <a:pPr algn="just"/>
            <a:r>
              <a:rPr lang="fa-IR" sz="2800" dirty="0" smtClean="0">
                <a:cs typeface="B Compset" panose="00000400000000000000" pitchFamily="2" charset="-78"/>
              </a:rPr>
              <a:t>نکته مهم برای محققان </a:t>
            </a:r>
            <a:r>
              <a:rPr lang="fa-IR" sz="2800" dirty="0">
                <a:cs typeface="B Compset" panose="00000400000000000000" pitchFamily="2" charset="-78"/>
              </a:rPr>
              <a:t>اینست که مرزهای ادبیات را مشخص کنند به بیان دیگر، </a:t>
            </a:r>
            <a:r>
              <a:rPr lang="fa-IR" sz="2800" dirty="0" smtClean="0">
                <a:cs typeface="B Compset" panose="00000400000000000000" pitchFamily="2" charset="-78"/>
              </a:rPr>
              <a:t>(با </a:t>
            </a:r>
            <a:r>
              <a:rPr lang="fa-IR" sz="2800" dirty="0">
                <a:cs typeface="B Compset" panose="00000400000000000000" pitchFamily="2" charset="-78"/>
              </a:rPr>
              <a:t>اعتراف به پیچیدگی یک مفهوم </a:t>
            </a:r>
            <a:r>
              <a:rPr lang="fa-IR" sz="2800" dirty="0" smtClean="0">
                <a:cs typeface="B Compset" panose="00000400000000000000" pitchFamily="2" charset="-78"/>
              </a:rPr>
              <a:t>) مشخص کنند که به چه </a:t>
            </a:r>
            <a:r>
              <a:rPr lang="fa-IR" sz="2800" dirty="0">
                <a:cs typeface="B Compset" panose="00000400000000000000" pitchFamily="2" charset="-78"/>
              </a:rPr>
              <a:t>جنبه </a:t>
            </a:r>
            <a:r>
              <a:rPr lang="fa-IR" sz="2800" dirty="0" err="1">
                <a:cs typeface="B Compset" panose="00000400000000000000" pitchFamily="2" charset="-78"/>
              </a:rPr>
              <a:t>هایی</a:t>
            </a:r>
            <a:r>
              <a:rPr lang="fa-IR" sz="2800" dirty="0">
                <a:cs typeface="B Compset" panose="00000400000000000000" pitchFamily="2" charset="-78"/>
              </a:rPr>
              <a:t> از یک بررسی ادبیات </a:t>
            </a:r>
            <a:r>
              <a:rPr lang="fa-IR" sz="2800" dirty="0" smtClean="0">
                <a:cs typeface="B Compset" panose="00000400000000000000" pitchFamily="2" charset="-78"/>
              </a:rPr>
              <a:t>پژوهش میتوان </a:t>
            </a:r>
            <a:r>
              <a:rPr lang="fa-IR" sz="2800" dirty="0">
                <a:cs typeface="B Compset" panose="00000400000000000000" pitchFamily="2" charset="-78"/>
              </a:rPr>
              <a:t>پرداخته </a:t>
            </a:r>
            <a:r>
              <a:rPr lang="fa-IR" sz="2800" dirty="0" smtClean="0">
                <a:cs typeface="B Compset" panose="00000400000000000000" pitchFamily="2" charset="-78"/>
              </a:rPr>
              <a:t>شود.</a:t>
            </a:r>
            <a:endParaRPr lang="fa-IR" sz="2800" dirty="0">
              <a:cs typeface="B Compse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436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sz="5400" dirty="0">
                <a:latin typeface="IranNastaliq" panose="02020505000000020003" pitchFamily="18" charset="0"/>
                <a:cs typeface="IranNastaliq" panose="02020505000000020003" pitchFamily="18" charset="0"/>
              </a:rPr>
              <a:t>ادبیات </a:t>
            </a:r>
            <a:r>
              <a:rPr lang="fa-IR" sz="54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عمومی و اختصاصی  </a:t>
            </a:r>
            <a:r>
              <a:rPr lang="en-US" sz="3100" dirty="0"/>
              <a:t>Research Literature (pp. 783, 784)</a:t>
            </a:r>
            <a:r>
              <a:rPr lang="fa-IR" sz="3100" dirty="0"/>
              <a:t/>
            </a:r>
            <a:br>
              <a:rPr lang="fa-IR" sz="3100" dirty="0"/>
            </a:br>
            <a:r>
              <a:rPr lang="fa-IR" sz="54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 </a:t>
            </a:r>
            <a:endParaRPr lang="fa-IR" sz="5400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a-IR" sz="2400" dirty="0">
                <a:cs typeface="B Compset" panose="00000400000000000000" pitchFamily="2" charset="-78"/>
              </a:rPr>
              <a:t>فهم از ادبیات </a:t>
            </a:r>
            <a:r>
              <a:rPr lang="fa-IR" sz="2400" dirty="0" smtClean="0">
                <a:cs typeface="B Compset" panose="00000400000000000000" pitchFamily="2" charset="-78"/>
              </a:rPr>
              <a:t>عمومی و </a:t>
            </a:r>
            <a:r>
              <a:rPr lang="fa-IR" sz="2400" dirty="0">
                <a:cs typeface="B Compset" panose="00000400000000000000" pitchFamily="2" charset="-78"/>
              </a:rPr>
              <a:t>اختصاصی برای تمرکز در ساختار </a:t>
            </a:r>
            <a:r>
              <a:rPr lang="fa-IR" sz="2400" dirty="0" err="1">
                <a:cs typeface="B Compset" panose="00000400000000000000" pitchFamily="2" charset="-78"/>
              </a:rPr>
              <a:t>پروپوزال</a:t>
            </a:r>
            <a:r>
              <a:rPr lang="fa-IR" sz="2400" dirty="0">
                <a:cs typeface="B Compset" panose="00000400000000000000" pitchFamily="2" charset="-78"/>
              </a:rPr>
              <a:t> تحقیق برای هر محققی ضروری </a:t>
            </a:r>
            <a:r>
              <a:rPr lang="fa-IR" sz="2400" dirty="0" smtClean="0">
                <a:cs typeface="B Compset" panose="00000400000000000000" pitchFamily="2" charset="-78"/>
              </a:rPr>
              <a:t>است</a:t>
            </a:r>
          </a:p>
          <a:p>
            <a:pPr algn="just"/>
            <a:r>
              <a:rPr lang="fa-IR" sz="2400" dirty="0" smtClean="0">
                <a:cs typeface="B Compset" panose="00000400000000000000" pitchFamily="2" charset="-78"/>
              </a:rPr>
              <a:t>دانشجویان به  </a:t>
            </a:r>
            <a:r>
              <a:rPr lang="fa-IR" sz="2400" dirty="0">
                <a:cs typeface="B Compset" panose="00000400000000000000" pitchFamily="2" charset="-78"/>
              </a:rPr>
              <a:t>یک تعادل در بین منابع سنتی (کتاب و مقاله و...) و منابع الکترونیکی رایگان به روز اینترنتی  </a:t>
            </a:r>
            <a:r>
              <a:rPr lang="fa-IR" sz="2400" dirty="0" smtClean="0">
                <a:cs typeface="B Compset" panose="00000400000000000000" pitchFamily="2" charset="-78"/>
              </a:rPr>
              <a:t>نیازمندند</a:t>
            </a:r>
          </a:p>
          <a:p>
            <a:pPr algn="just"/>
            <a:r>
              <a:rPr lang="fa-IR" sz="2400" dirty="0">
                <a:cs typeface="B Compset" panose="00000400000000000000" pitchFamily="2" charset="-78"/>
              </a:rPr>
              <a:t>برای محققان، یافتن ادبیات میتواند یک تجربه </a:t>
            </a:r>
            <a:r>
              <a:rPr lang="fa-IR" sz="2400" dirty="0" smtClean="0">
                <a:cs typeface="B Compset" panose="00000400000000000000" pitchFamily="2" charset="-78"/>
              </a:rPr>
              <a:t> </a:t>
            </a:r>
            <a:r>
              <a:rPr lang="fa-IR" sz="2400" dirty="0">
                <a:cs typeface="B Compset" panose="00000400000000000000" pitchFamily="2" charset="-78"/>
              </a:rPr>
              <a:t>نا امید کننده باشد ولی این نقش استاد </a:t>
            </a:r>
            <a:r>
              <a:rPr lang="fa-IR" sz="2400" dirty="0" err="1">
                <a:cs typeface="B Compset" panose="00000400000000000000" pitchFamily="2" charset="-78"/>
              </a:rPr>
              <a:t>راهنماست</a:t>
            </a:r>
            <a:r>
              <a:rPr lang="fa-IR" sz="2400" dirty="0">
                <a:cs typeface="B Compset" panose="00000400000000000000" pitchFamily="2" charset="-78"/>
              </a:rPr>
              <a:t> که دانشجو را به ادبیات راهنمایی </a:t>
            </a:r>
            <a:r>
              <a:rPr lang="fa-IR" sz="2400" dirty="0" smtClean="0">
                <a:cs typeface="B Compset" panose="00000400000000000000" pitchFamily="2" charset="-78"/>
              </a:rPr>
              <a:t>میکند</a:t>
            </a:r>
          </a:p>
          <a:p>
            <a:pPr algn="just"/>
            <a:r>
              <a:rPr lang="fa-IR" sz="2400" dirty="0">
                <a:cs typeface="B Compset" panose="00000400000000000000" pitchFamily="2" charset="-78"/>
              </a:rPr>
              <a:t>این به دانشجویان مربوط میشود که تصمیم بگیرند که کدام مرتبط و کدام بیربط ادبیات مورد استفاده داخل طراحی تحقیق است.</a:t>
            </a:r>
            <a:endParaRPr lang="en-US" sz="2400" dirty="0">
              <a:cs typeface="B Compset" panose="00000400000000000000" pitchFamily="2" charset="-78"/>
            </a:endParaRPr>
          </a:p>
          <a:p>
            <a:pPr algn="just"/>
            <a:r>
              <a:rPr lang="fa-IR" sz="2400" dirty="0">
                <a:cs typeface="B Compset" panose="00000400000000000000" pitchFamily="2" charset="-78"/>
              </a:rPr>
              <a:t>روزی که طراحی تحقیق ساخته میشود، ایده ها و چارچوب </a:t>
            </a:r>
            <a:r>
              <a:rPr lang="fa-IR" sz="2400" dirty="0" smtClean="0">
                <a:cs typeface="B Compset" panose="00000400000000000000" pitchFamily="2" charset="-78"/>
              </a:rPr>
              <a:t>نظری و ادبیات نظری </a:t>
            </a:r>
            <a:r>
              <a:rPr lang="fa-IR" sz="2400" dirty="0">
                <a:cs typeface="B Compset" panose="00000400000000000000" pitchFamily="2" charset="-78"/>
              </a:rPr>
              <a:t>میتواند مورد استفاده قرار بگیرد و  </a:t>
            </a:r>
            <a:r>
              <a:rPr lang="fa-IR" sz="2400" dirty="0" err="1">
                <a:cs typeface="B Compset" panose="00000400000000000000" pitchFamily="2" charset="-78"/>
              </a:rPr>
              <a:t>بیازماید</a:t>
            </a:r>
            <a:r>
              <a:rPr lang="fa-IR" sz="2400" dirty="0">
                <a:cs typeface="B Compset" panose="00000400000000000000" pitchFamily="2" charset="-78"/>
              </a:rPr>
              <a:t> و فهم ما را از تحقیق کیفی در حال انجام افزایش دهد</a:t>
            </a:r>
          </a:p>
        </p:txBody>
      </p:sp>
    </p:spTree>
    <p:extLst>
      <p:ext uri="{BB962C8B-B14F-4D97-AF65-F5344CB8AC3E}">
        <p14:creationId xmlns:p14="http://schemas.microsoft.com/office/powerpoint/2010/main" val="267048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sz="60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اختلاف در روش</a:t>
            </a:r>
            <a:r>
              <a:rPr lang="fa-IR" sz="6000" dirty="0">
                <a:latin typeface="IranNastaliq" panose="02020505000000020003" pitchFamily="18" charset="0"/>
                <a:cs typeface="IranNastaliq" panose="02020505000000020003" pitchFamily="18" charset="0"/>
              </a:rPr>
              <a:t>، روش </a:t>
            </a:r>
            <a:r>
              <a:rPr lang="fa-IR" sz="6000" dirty="0" err="1">
                <a:latin typeface="IranNastaliq" panose="02020505000000020003" pitchFamily="18" charset="0"/>
                <a:cs typeface="IranNastaliq" panose="02020505000000020003" pitchFamily="18" charset="0"/>
              </a:rPr>
              <a:t>شناسی</a:t>
            </a:r>
            <a:r>
              <a:rPr lang="fa-IR" sz="6000" dirty="0">
                <a:latin typeface="IranNastaliq" panose="02020505000000020003" pitchFamily="18" charset="0"/>
                <a:cs typeface="IranNastaliq" panose="02020505000000020003" pitchFamily="18" charset="0"/>
              </a:rPr>
              <a:t> و ادبیات </a:t>
            </a:r>
            <a:r>
              <a:rPr lang="fa-IR" sz="60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داده   </a:t>
            </a:r>
            <a:r>
              <a:rPr lang="fa-IR" sz="27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 </a:t>
            </a:r>
            <a:r>
              <a:rPr lang="en-US" sz="2700" dirty="0"/>
              <a:t>Research Literature (pp. 783, 784)</a:t>
            </a:r>
            <a:r>
              <a:rPr lang="fa-IR" sz="2700" dirty="0"/>
              <a:t/>
            </a:r>
            <a:br>
              <a:rPr lang="fa-IR" sz="2700" dirty="0"/>
            </a:br>
            <a:endParaRPr lang="fa-IR" sz="6000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800" dirty="0">
                <a:cs typeface="2  Mashhad" panose="00000400000000000000" pitchFamily="2" charset="-78"/>
              </a:rPr>
              <a:t>روش ادبیات مرتبط با اینست که چگونه از تکنیک های متفاوت استفاده کنیم </a:t>
            </a:r>
            <a:endParaRPr lang="fa-IR" sz="2800" dirty="0" smtClean="0">
              <a:cs typeface="2  Mashhad" panose="00000400000000000000" pitchFamily="2" charset="-78"/>
            </a:endParaRPr>
          </a:p>
          <a:p>
            <a:r>
              <a:rPr lang="fa-IR" sz="2800" dirty="0">
                <a:cs typeface="2  Mashhad" panose="00000400000000000000" pitchFamily="2" charset="-78"/>
              </a:rPr>
              <a:t>روش شناسی اشاره </a:t>
            </a:r>
            <a:r>
              <a:rPr lang="fa-IR" sz="2800" dirty="0" smtClean="0">
                <a:cs typeface="2  Mashhad" panose="00000400000000000000" pitchFamily="2" charset="-78"/>
              </a:rPr>
              <a:t>میکند به </a:t>
            </a:r>
            <a:r>
              <a:rPr lang="fa-IR" sz="2800" dirty="0">
                <a:cs typeface="2  Mashhad" panose="00000400000000000000" pitchFamily="2" charset="-78"/>
              </a:rPr>
              <a:t>اینکه چگونه محقق روش ها را استفاده میکند و ایجاد شبکه ای که چگونه روشها استفاده شوند و داده ها جمع آوری </a:t>
            </a:r>
            <a:r>
              <a:rPr lang="fa-IR" sz="2800" dirty="0" smtClean="0">
                <a:cs typeface="2  Mashhad" panose="00000400000000000000" pitchFamily="2" charset="-78"/>
              </a:rPr>
              <a:t>گردند.</a:t>
            </a:r>
          </a:p>
        </p:txBody>
      </p:sp>
    </p:spTree>
    <p:extLst>
      <p:ext uri="{BB962C8B-B14F-4D97-AF65-F5344CB8AC3E}">
        <p14:creationId xmlns:p14="http://schemas.microsoft.com/office/powerpoint/2010/main" val="4222782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اهداف مرور پیشینه</a:t>
            </a:r>
            <a:endParaRPr lang="en-US" b="1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a-IR" sz="3200" dirty="0" smtClean="0">
                <a:cs typeface="B Compset" panose="00000400000000000000" pitchFamily="2" charset="-78"/>
              </a:rPr>
              <a:t>نشان دادن آشنایی با پیکره ای از دانش و ایجاد اعتماد در خواننده. مرور پیشینه به خواننده می گوید که پژوهشگر با پژوهش در آن حوزه آشناست و موضوعات بحث برانگیز عمده آن را می داند. مرور خوب اعتماد خواننده به شایستگی، توانایی، و پیشینه پژوهشگر را افزایش می دهد.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3200" dirty="0" smtClean="0">
                <a:cs typeface="B Compset" panose="00000400000000000000" pitchFamily="2" charset="-78"/>
              </a:rPr>
              <a:t>نشان دادن مسیر پژوهش های پیشین و نحوه ارتباط پروژه فرد با آن. مرور پیشینه جهت پژوهش در مورد یک سؤال و توسعه دانش را نشان می دهد. </a:t>
            </a:r>
            <a:r>
              <a:rPr lang="fa-IR" sz="3200" smtClean="0">
                <a:cs typeface="B Compset" panose="00000400000000000000" pitchFamily="2" charset="-78"/>
              </a:rPr>
              <a:t>مرور خوب پروژه پژوهشی را در بستر آن قرار داده و مناسب بودن آن را با با برقراری پیوندهایی با پیشینه نشان می دهد.</a:t>
            </a:r>
            <a:endParaRPr lang="en-US" sz="3200">
              <a:cs typeface="B Compse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3620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fa-IR" sz="3200" dirty="0" smtClean="0">
                <a:cs typeface="B Compset" panose="00000400000000000000" pitchFamily="2" charset="-78"/>
              </a:rPr>
              <a:t>3. تلفیق و خلاصه کردن آنچه در یک حوزه بدست آمده است. مرور پیشینه، نتایج مختلف را کنار هم قرار داده و یکپارچه می کند. مرور خوب حوزه های توافق مطالعات پیشین، نقاط اختلاف نظر، و سؤال های عمده باقیمانده را نشان می دهد و همچنین آنچه را تا نقطه ای از زمان در مورد یک موضوع مطالعه شده گردآوری می کند و جهت پژوهش های آتی را نشان می دهد.</a:t>
            </a:r>
          </a:p>
          <a:p>
            <a:pPr marL="0" indent="0" algn="just">
              <a:buNone/>
            </a:pPr>
            <a:r>
              <a:rPr lang="fa-IR" sz="3200" dirty="0" smtClean="0">
                <a:cs typeface="B Compset" panose="00000400000000000000" pitchFamily="2" charset="-78"/>
              </a:rPr>
              <a:t>4. یادگیری از دیگران و تحرک بخشی به ایده های جدید. مرور پیشینه، آنچه را دیگران یافته اند و پژوهشگر می تواند از آنها بهره گیرد معرفی می کند. مرور خوب مسیرهای تاریک را مشخص کرده و فرضیه هایی را برای تکرار آزمون پیشنهاد می دهد، همچنین رویه ها، فنون، و طرح های پژوهشی ارزشمند جهت الگو برداری که پژوهشگر می تواند بدان وسیله فرضیه ها را بهتر تدقیق کند و به ایده هایی نو برسد را نشان می دهد</a:t>
            </a:r>
          </a:p>
        </p:txBody>
      </p:sp>
    </p:spTree>
    <p:extLst>
      <p:ext uri="{BB962C8B-B14F-4D97-AF65-F5344CB8AC3E}">
        <p14:creationId xmlns:p14="http://schemas.microsoft.com/office/powerpoint/2010/main" val="1101285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شش نوع مرور پیشینه</a:t>
            </a:r>
            <a:endParaRPr lang="en-US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fa-IR" sz="2800" dirty="0" smtClean="0">
                <a:cs typeface="B Compset" panose="00000400000000000000" pitchFamily="2" charset="-78"/>
              </a:rPr>
              <a:t>مرورهای مطالعه شخصی اطمینان خواننده را افزایش می دهد.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2800" dirty="0" smtClean="0">
                <a:cs typeface="B Compset" panose="00000400000000000000" pitchFamily="2" charset="-78"/>
              </a:rPr>
              <a:t>مرورهای بستری، یک پروژه خاص را در بطن تصویری کلان قرار می دهند.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2800" dirty="0" smtClean="0">
                <a:cs typeface="B Compset" panose="00000400000000000000" pitchFamily="2" charset="-78"/>
              </a:rPr>
              <a:t>مرورهای تاریخی توسعه و تحول یک موضوع بحث برانگیز در طی زمان را دنبال می کند.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2800" dirty="0" smtClean="0">
                <a:cs typeface="B Compset" panose="00000400000000000000" pitchFamily="2" charset="-78"/>
              </a:rPr>
              <a:t>مرورهای نظری نحوه پرداختن نظریه های متفاوت به یک موضوع را مد نظر قرار می دهند.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2800" dirty="0" smtClean="0">
                <a:cs typeface="B Compset" panose="00000400000000000000" pitchFamily="2" charset="-78"/>
              </a:rPr>
              <a:t>مرورهای تلفیقی آنچه را تا نقطه ای از زمان دانسته شده و معلوم است خلاصه می کنند.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2800" dirty="0" smtClean="0">
                <a:cs typeface="B Compset" panose="00000400000000000000" pitchFamily="2" charset="-78"/>
              </a:rPr>
              <a:t>مرورهای روش شناسانه به تنوع و تغیر روش شناسی در مطالعات اشاده دارند.</a:t>
            </a:r>
            <a:endParaRPr lang="en-US" sz="2800" dirty="0">
              <a:cs typeface="B Compse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32517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3200" dirty="0">
                <a:cs typeface="B Compset" panose="00000400000000000000" pitchFamily="2" charset="-78"/>
              </a:rPr>
              <a:t>ادبیات موضوع میتواند به مثابه گزارشی از مطالعات تحقیقاتی تعریف شود. گونه های بسیاری از ادبیات موضوع وجود دارد </a:t>
            </a:r>
            <a:r>
              <a:rPr lang="en-US" sz="3200" dirty="0">
                <a:cs typeface="B Compset" panose="00000400000000000000" pitchFamily="2" charset="-78"/>
              </a:rPr>
              <a:t>Research Literature (pp. 783, 784</a:t>
            </a:r>
            <a:r>
              <a:rPr lang="en-US" sz="3200" dirty="0" smtClean="0">
                <a:cs typeface="B Compset" panose="00000400000000000000" pitchFamily="2" charset="-78"/>
              </a:rPr>
              <a:t>)</a:t>
            </a:r>
            <a:r>
              <a:rPr lang="fa-IR" sz="3200" dirty="0" smtClean="0">
                <a:cs typeface="B Compset" panose="00000400000000000000" pitchFamily="2" charset="-78"/>
              </a:rPr>
              <a:t> </a:t>
            </a:r>
            <a:endParaRPr lang="fa-IR" sz="3200" dirty="0">
              <a:cs typeface="B Compset" panose="00000400000000000000" pitchFamily="2" charset="-78"/>
            </a:endParaRPr>
          </a:p>
          <a:p>
            <a:pPr algn="just"/>
            <a:r>
              <a:rPr lang="fa-IR" sz="3200" dirty="0">
                <a:cs typeface="B Compset" panose="00000400000000000000" pitchFamily="2" charset="-78"/>
              </a:rPr>
              <a:t> مقالات پژوهشی منتشر شده، مهمترین منبع ادبیات پژوهش می باشد. دیگر منابع برای ادبیات موضوع، پایان نامه ها</a:t>
            </a:r>
            <a:r>
              <a:rPr lang="fa-IR" sz="3200" dirty="0" smtClean="0">
                <a:cs typeface="B Compset" panose="00000400000000000000" pitchFamily="2" charset="-78"/>
              </a:rPr>
              <a:t>،</a:t>
            </a:r>
            <a:r>
              <a:rPr lang="en-US" sz="3200" dirty="0" smtClean="0">
                <a:cs typeface="B Compset" panose="00000400000000000000" pitchFamily="2" charset="-78"/>
              </a:rPr>
              <a:t> </a:t>
            </a:r>
            <a:r>
              <a:rPr lang="fa-IR" sz="3200" dirty="0" smtClean="0">
                <a:cs typeface="B Compset" panose="00000400000000000000" pitchFamily="2" charset="-78"/>
              </a:rPr>
              <a:t>مجله های علمی دانشگاهی، </a:t>
            </a:r>
            <a:r>
              <a:rPr lang="fa-IR" sz="3200" dirty="0">
                <a:cs typeface="B Compset" panose="00000400000000000000" pitchFamily="2" charset="-78"/>
              </a:rPr>
              <a:t>کتب و سایتهای اینترنتی است</a:t>
            </a:r>
            <a:r>
              <a:rPr lang="en-US" sz="3200" dirty="0">
                <a:cs typeface="B Compset" panose="00000400000000000000" pitchFamily="2" charset="-78"/>
              </a:rPr>
              <a:t>Research Literature (pp. 783, 784)</a:t>
            </a:r>
          </a:p>
          <a:p>
            <a:pPr algn="just"/>
            <a:r>
              <a:rPr lang="fa-IR" sz="3200" dirty="0">
                <a:cs typeface="B Compset" panose="00000400000000000000" pitchFamily="2" charset="-78"/>
              </a:rPr>
              <a:t>قسمت جمع آوری اطلاعات، ارائه و گاهی تحلیل پروپوزال یا پروژه تحقیق به معنای ادبیات پیرامون داده است که اغلب مورد توجه قرار نمیگیرد.</a:t>
            </a:r>
          </a:p>
          <a:p>
            <a:pPr algn="just"/>
            <a:endParaRPr lang="en-US" sz="3200" dirty="0">
              <a:cs typeface="B Compse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7891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fa-IR" sz="2800" dirty="0" smtClean="0">
                <a:cs typeface="B Compset" panose="00000400000000000000" pitchFamily="2" charset="-78"/>
              </a:rPr>
              <a:t>اگر بخش ادبیات کامل و جامع باشد دیگر وقت را بیشتر بر تحلیل و آنالیز مطالب میگذاریم</a:t>
            </a:r>
            <a:r>
              <a:rPr lang="en-US" sz="2800" dirty="0" smtClean="0">
                <a:cs typeface="B Compset" panose="00000400000000000000" pitchFamily="2" charset="-78"/>
              </a:rPr>
              <a:t>Literature review (pp. 477, 479)</a:t>
            </a:r>
            <a:endParaRPr lang="fa-IR" sz="2800" dirty="0" smtClean="0">
              <a:cs typeface="B Compset" panose="00000400000000000000" pitchFamily="2" charset="-78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800" dirty="0" smtClean="0">
                <a:cs typeface="B Compset" panose="00000400000000000000" pitchFamily="2" charset="-78"/>
              </a:rPr>
              <a:t>انبوه گسترده در میزان و نوع اطلاعات ، کنار هم و فزاینده پیچیدگی شاخه های مرتبط داخلی دانش، ضرورت نیاز جستجوی سیستماتیک و برای سنجش انتقادی و سنتز حساب های تحقیقات قدیمی را افزوده است</a:t>
            </a:r>
            <a:r>
              <a:rPr lang="en-US" sz="2800" dirty="0" smtClean="0">
                <a:cs typeface="B Compset" panose="00000400000000000000" pitchFamily="2" charset="-78"/>
              </a:rPr>
              <a:t>Literature review (pp. 477, 479)</a:t>
            </a:r>
            <a:endParaRPr lang="fa-IR" sz="2800" dirty="0" smtClean="0">
              <a:cs typeface="B Compset" panose="00000400000000000000" pitchFamily="2" charset="-78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800" dirty="0" smtClean="0">
                <a:cs typeface="B Compset" panose="00000400000000000000" pitchFamily="2" charset="-78"/>
              </a:rPr>
              <a:t>. اصالت یک ایده، یک رویکرد یا یک تفسیر تئوری به ادبیات موجود بر میگردد.</a:t>
            </a:r>
            <a:r>
              <a:rPr lang="en-US" sz="2800" dirty="0" smtClean="0">
                <a:cs typeface="B Compset" panose="00000400000000000000" pitchFamily="2" charset="-78"/>
              </a:rPr>
              <a:t> Literature review (pp. 477, 479)</a:t>
            </a:r>
            <a:endParaRPr lang="fa-IR" sz="2800" dirty="0" smtClean="0">
              <a:cs typeface="B Compset" panose="00000400000000000000" pitchFamily="2" charset="-78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800" dirty="0" smtClean="0">
                <a:cs typeface="B Compset" panose="00000400000000000000" pitchFamily="2" charset="-78"/>
              </a:rPr>
              <a:t>منابع ادبیات تحقیق</a:t>
            </a:r>
            <a:r>
              <a:rPr lang="en-US" sz="2800" dirty="0" smtClean="0">
                <a:cs typeface="B Compset" panose="00000400000000000000" pitchFamily="2" charset="-78"/>
              </a:rPr>
              <a:t>Literature review (pp. 477, 479)</a:t>
            </a:r>
            <a:endParaRPr lang="fa-IR" sz="2800" dirty="0" smtClean="0">
              <a:cs typeface="B Compset" panose="00000400000000000000" pitchFamily="2" charset="-78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a-IR" sz="2800" dirty="0" smtClean="0">
                <a:cs typeface="B Compset" panose="00000400000000000000" pitchFamily="2" charset="-78"/>
              </a:rPr>
              <a:t>سنتی: مانند کتب و مقالات و پایان نامه ها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a-IR" sz="2800" dirty="0" smtClean="0">
                <a:cs typeface="B Compset" panose="00000400000000000000" pitchFamily="2" charset="-78"/>
              </a:rPr>
              <a:t>جدید: مانند اینترنت و پایگاه های داده </a:t>
            </a:r>
            <a:r>
              <a:rPr lang="fa-IR" sz="2800" smtClean="0">
                <a:cs typeface="B Compset" panose="00000400000000000000" pitchFamily="2" charset="-78"/>
              </a:rPr>
              <a:t>و نوشته جات </a:t>
            </a:r>
            <a:r>
              <a:rPr lang="fa-IR" sz="2800" dirty="0" smtClean="0">
                <a:cs typeface="B Compset" panose="00000400000000000000" pitchFamily="2" charset="-78"/>
              </a:rPr>
              <a:t>کمیسیون های دولتی و ... 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fa-IR" sz="2800" dirty="0" smtClean="0">
              <a:cs typeface="B Compset" panose="00000400000000000000" pitchFamily="2" charset="-78"/>
            </a:endParaRPr>
          </a:p>
          <a:p>
            <a:pPr algn="just"/>
            <a:endParaRPr lang="fa-IR" sz="2800" dirty="0">
              <a:cs typeface="B Compse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0619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sz="98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سنتی: مقاله</a:t>
            </a:r>
            <a:r>
              <a:rPr lang="fa-IR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	</a:t>
            </a:r>
            <a:r>
              <a:rPr lang="en-US" dirty="0"/>
              <a:t> Research Literature (pp. 783, 784)</a:t>
            </a:r>
            <a:r>
              <a:rPr lang="fa-IR" dirty="0"/>
              <a:t/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fa-IR" sz="2800" dirty="0">
                <a:cs typeface="B Compset" panose="00000400000000000000" pitchFamily="2" charset="-78"/>
              </a:rPr>
              <a:t>حین شناسایی مقالات، این بسیار مهم است که به اصل منبع دست پیدا کنید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800" dirty="0">
                <a:cs typeface="B Compset" panose="00000400000000000000" pitchFamily="2" charset="-78"/>
              </a:rPr>
              <a:t>در بسیاری از حوزه های تحقیق، بسیاری از مقالات ادبیات </a:t>
            </a:r>
            <a:r>
              <a:rPr lang="fa-IR" sz="2800" dirty="0" smtClean="0">
                <a:cs typeface="B Compset" panose="00000400000000000000" pitchFamily="2" charset="-78"/>
              </a:rPr>
              <a:t>پژوهش وجود </a:t>
            </a:r>
            <a:r>
              <a:rPr lang="fa-IR" sz="2800" dirty="0">
                <a:cs typeface="B Compset" panose="00000400000000000000" pitchFamily="2" charset="-78"/>
              </a:rPr>
              <a:t>دارد که به وسیله نویسندگانی نوشته شده </a:t>
            </a:r>
            <a:r>
              <a:rPr lang="fa-IR" sz="2800" dirty="0" smtClean="0">
                <a:cs typeface="B Compset" panose="00000400000000000000" pitchFamily="2" charset="-78"/>
              </a:rPr>
              <a:t>است.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800" dirty="0" smtClean="0">
                <a:cs typeface="B Compset" panose="00000400000000000000" pitchFamily="2" charset="-78"/>
              </a:rPr>
              <a:t> </a:t>
            </a:r>
            <a:r>
              <a:rPr lang="fa-IR" sz="2800" dirty="0">
                <a:cs typeface="B Compset" panose="00000400000000000000" pitchFamily="2" charset="-78"/>
              </a:rPr>
              <a:t>فهم اینکه این نویسندگان </a:t>
            </a:r>
            <a:r>
              <a:rPr lang="fa-IR" sz="2800" dirty="0" smtClean="0">
                <a:cs typeface="B Compset" panose="00000400000000000000" pitchFamily="2" charset="-78"/>
              </a:rPr>
              <a:t> در حوزه مربوطه که  </a:t>
            </a:r>
            <a:r>
              <a:rPr lang="fa-IR" sz="2800" dirty="0">
                <a:cs typeface="B Compset" panose="00000400000000000000" pitchFamily="2" charset="-78"/>
              </a:rPr>
              <a:t>تحقیق شده است چه کسانی اند </a:t>
            </a:r>
            <a:r>
              <a:rPr lang="fa-IR" sz="2800" dirty="0" smtClean="0">
                <a:cs typeface="B Compset" panose="00000400000000000000" pitchFamily="2" charset="-78"/>
              </a:rPr>
              <a:t>میتواند به </a:t>
            </a:r>
            <a:r>
              <a:rPr lang="fa-IR" sz="2800" dirty="0">
                <a:cs typeface="B Compset" panose="00000400000000000000" pitchFamily="2" charset="-78"/>
              </a:rPr>
              <a:t>محققان در شناسایی ادبیات </a:t>
            </a:r>
            <a:r>
              <a:rPr lang="fa-IR" sz="2800" dirty="0" smtClean="0">
                <a:cs typeface="B Compset" panose="00000400000000000000" pitchFamily="2" charset="-78"/>
              </a:rPr>
              <a:t>پژوهش مرتبط </a:t>
            </a:r>
            <a:r>
              <a:rPr lang="fa-IR" sz="2800" dirty="0">
                <a:cs typeface="B Compset" panose="00000400000000000000" pitchFamily="2" charset="-78"/>
              </a:rPr>
              <a:t>کمک کند </a:t>
            </a:r>
            <a:endParaRPr lang="en-US" sz="2800" dirty="0">
              <a:cs typeface="B Compset" panose="00000400000000000000" pitchFamily="2" charset="-78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2800" dirty="0">
              <a:cs typeface="B Compset" panose="00000400000000000000" pitchFamily="2" charset="-78"/>
            </a:endParaRPr>
          </a:p>
          <a:p>
            <a:pPr algn="just"/>
            <a:endParaRPr lang="fa-IR" sz="2800" dirty="0">
              <a:cs typeface="B Compse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2960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sz="60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سنتی: پایان نامه ها	</a:t>
            </a:r>
            <a:r>
              <a:rPr lang="en-US" dirty="0"/>
              <a:t> Research Literature (pp. 783, 784) </a:t>
            </a:r>
            <a:r>
              <a:rPr lang="en-US" sz="1300" dirty="0" smtClean="0"/>
              <a:t> </a:t>
            </a:r>
            <a:endParaRPr lang="fa-IR" sz="6000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sz="2800" dirty="0">
                <a:cs typeface="B Compset" panose="00000400000000000000" pitchFamily="2" charset="-78"/>
              </a:rPr>
              <a:t>به عنوان آثار منتشر شده مورد توجه واقع میگردند و میتوان در پایگاه های داده مثل </a:t>
            </a:r>
            <a:r>
              <a:rPr lang="en-US" sz="2800" dirty="0">
                <a:cs typeface="B Compset" panose="00000400000000000000" pitchFamily="2" charset="-78"/>
              </a:rPr>
              <a:t> ERIC </a:t>
            </a:r>
            <a:r>
              <a:rPr lang="fa-IR" sz="2800" dirty="0">
                <a:cs typeface="B Compset" panose="00000400000000000000" pitchFamily="2" charset="-78"/>
              </a:rPr>
              <a:t>آنها را یافت </a:t>
            </a:r>
            <a:endParaRPr lang="fa-IR" sz="2800" dirty="0" smtClean="0">
              <a:cs typeface="B Compset" panose="00000400000000000000" pitchFamily="2" charset="-78"/>
            </a:endParaRPr>
          </a:p>
          <a:p>
            <a:pPr algn="just"/>
            <a:r>
              <a:rPr lang="fa-IR" sz="2800" dirty="0">
                <a:cs typeface="B Compset" panose="00000400000000000000" pitchFamily="2" charset="-78"/>
              </a:rPr>
              <a:t>استفاده از پایان نامه ها به عنوان ادبیات موضوع میتواند محققان را کمک کند در شناخت محققان جدید در حوزه ای که تحقیق </a:t>
            </a:r>
            <a:r>
              <a:rPr lang="fa-IR" sz="2800" dirty="0" smtClean="0">
                <a:cs typeface="B Compset" panose="00000400000000000000" pitchFamily="2" charset="-78"/>
              </a:rPr>
              <a:t>میکنند</a:t>
            </a:r>
          </a:p>
          <a:p>
            <a:pPr algn="just"/>
            <a:r>
              <a:rPr lang="fa-IR" sz="2800" dirty="0">
                <a:cs typeface="B Compset" panose="00000400000000000000" pitchFamily="2" charset="-78"/>
              </a:rPr>
              <a:t>پایان نامه ها اغلب مطالعاتی را که تا کنون انجام نشده است را در بر میگیرند. ولی اطلاعات خوبی </a:t>
            </a:r>
            <a:r>
              <a:rPr lang="fa-IR" sz="2800" dirty="0" smtClean="0">
                <a:cs typeface="B Compset" panose="00000400000000000000" pitchFamily="2" charset="-78"/>
              </a:rPr>
              <a:t>برخوردارند</a:t>
            </a:r>
          </a:p>
          <a:p>
            <a:pPr algn="just"/>
            <a:r>
              <a:rPr lang="fa-IR" sz="2800" dirty="0" smtClean="0">
                <a:cs typeface="B Compset" panose="00000400000000000000" pitchFamily="2" charset="-78"/>
              </a:rPr>
              <a:t>فرآیند بررسی پایان نامه استانداردهای </a:t>
            </a:r>
            <a:r>
              <a:rPr lang="fa-IR" sz="2800" dirty="0" err="1" smtClean="0">
                <a:cs typeface="B Compset" panose="00000400000000000000" pitchFamily="2" charset="-78"/>
              </a:rPr>
              <a:t>متفق</a:t>
            </a:r>
            <a:r>
              <a:rPr lang="fa-IR" sz="2800" dirty="0" smtClean="0">
                <a:cs typeface="B Compset" panose="00000400000000000000" pitchFamily="2" charset="-78"/>
              </a:rPr>
              <a:t> </a:t>
            </a:r>
            <a:r>
              <a:rPr lang="fa-IR" sz="2800" dirty="0" err="1" smtClean="0">
                <a:cs typeface="B Compset" panose="00000400000000000000" pitchFamily="2" charset="-78"/>
              </a:rPr>
              <a:t>القولی</a:t>
            </a:r>
            <a:r>
              <a:rPr lang="fa-IR" sz="2800" dirty="0" smtClean="0">
                <a:cs typeface="B Compset" panose="00000400000000000000" pitchFamily="2" charset="-78"/>
              </a:rPr>
              <a:t> ندارد</a:t>
            </a:r>
            <a:endParaRPr lang="fa-IR" sz="2800" dirty="0">
              <a:cs typeface="B Compse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7859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TC103457452[[fn=Celestial]]</Template>
  <TotalTime>3341</TotalTime>
  <Words>1854</Words>
  <Application>Microsoft Office PowerPoint</Application>
  <PresentationFormat>Widescreen</PresentationFormat>
  <Paragraphs>122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2  Mashhad</vt:lpstr>
      <vt:lpstr>Arabic Typesetting</vt:lpstr>
      <vt:lpstr>Arial</vt:lpstr>
      <vt:lpstr>B Compset</vt:lpstr>
      <vt:lpstr>Besmellah 1</vt:lpstr>
      <vt:lpstr>Calibri</vt:lpstr>
      <vt:lpstr>Calibri Light</vt:lpstr>
      <vt:lpstr>IranNastaliq</vt:lpstr>
      <vt:lpstr>Times New Roman</vt:lpstr>
      <vt:lpstr>Celestial</vt:lpstr>
      <vt:lpstr>g</vt:lpstr>
      <vt:lpstr>                      گزارش پژوهش   و رابطه آن با ادبیات پژوهش(مرور پیشینه)</vt:lpstr>
      <vt:lpstr>اهداف مرور پیشینه</vt:lpstr>
      <vt:lpstr>PowerPoint Presentation</vt:lpstr>
      <vt:lpstr>شش نوع مرور پیشینه</vt:lpstr>
      <vt:lpstr>PowerPoint Presentation</vt:lpstr>
      <vt:lpstr>PowerPoint Presentation</vt:lpstr>
      <vt:lpstr>سنتی: مقاله  Research Literature (pp. 783, 784) </vt:lpstr>
      <vt:lpstr>سنتی: پایان نامه ها  Research Literature (pp. 783, 784)  </vt:lpstr>
      <vt:lpstr>سنتی: کتاب    </vt:lpstr>
      <vt:lpstr>جدید: سایتهای اینترنتی     </vt:lpstr>
      <vt:lpstr>Literature searching  The A±Z of Social Research (pp: 171, 176) </vt:lpstr>
      <vt:lpstr>Clarity of focus  </vt:lpstr>
      <vt:lpstr>Electronic databases The A±Z of Social Research (pp: 171, 176)  </vt:lpstr>
      <vt:lpstr>Terminology for searching </vt:lpstr>
      <vt:lpstr>Indexed systems</vt:lpstr>
      <vt:lpstr>Citation searching </vt:lpstr>
      <vt:lpstr>Sensitivity and precision of searches </vt:lpstr>
      <vt:lpstr>Conclusion </vt:lpstr>
      <vt:lpstr>تمایز بین ادبیات عمومی و اختصاصی   Research Literature (pp. 783, 784) </vt:lpstr>
      <vt:lpstr>ادبیات عمومی و اختصاصی  Research Literature (pp. 783, 784)  </vt:lpstr>
      <vt:lpstr>اختلاف در روش، روش شناسی و ادبیات داده    Research Literature (pp. 783, 784)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ادبیات تحقیق research literature</dc:title>
  <dc:creator>Mehrdad</dc:creator>
  <cp:lastModifiedBy>ali</cp:lastModifiedBy>
  <cp:revision>52</cp:revision>
  <dcterms:created xsi:type="dcterms:W3CDTF">2013-04-27T18:15:14Z</dcterms:created>
  <dcterms:modified xsi:type="dcterms:W3CDTF">2014-03-08T15:32:27Z</dcterms:modified>
</cp:coreProperties>
</file>