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9" r:id="rId2"/>
  </p:sldMasterIdLst>
  <p:sldIdLst>
    <p:sldId id="256" r:id="rId3"/>
    <p:sldId id="257" r:id="rId4"/>
    <p:sldId id="258" r:id="rId5"/>
    <p:sldId id="263" r:id="rId6"/>
    <p:sldId id="267" r:id="rId7"/>
    <p:sldId id="279" r:id="rId8"/>
    <p:sldId id="280" r:id="rId9"/>
    <p:sldId id="281" r:id="rId10"/>
    <p:sldId id="282" r:id="rId11"/>
    <p:sldId id="283" r:id="rId12"/>
    <p:sldId id="268" r:id="rId13"/>
    <p:sldId id="278" r:id="rId14"/>
    <p:sldId id="269" r:id="rId15"/>
    <p:sldId id="270" r:id="rId16"/>
    <p:sldId id="271" r:id="rId17"/>
    <p:sldId id="272" r:id="rId18"/>
    <p:sldId id="273" r:id="rId19"/>
    <p:sldId id="274" r:id="rId20"/>
    <p:sldId id="275" r:id="rId21"/>
    <p:sldId id="261" r:id="rId22"/>
    <p:sldId id="276"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47" d="100"/>
          <a:sy n="47" d="100"/>
        </p:scale>
        <p:origin x="-690"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C16005-4194-4A49-9AE3-FBEAF9C8D903}"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302321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16005-4194-4A49-9AE3-FBEAF9C8D903}"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1525715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16005-4194-4A49-9AE3-FBEAF9C8D903}"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3282602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C16005-4194-4A49-9AE3-FBEAF9C8D903}"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87655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C16005-4194-4A49-9AE3-FBEAF9C8D903}"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4283665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16005-4194-4A49-9AE3-FBEAF9C8D903}"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4278260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C16005-4194-4A49-9AE3-FBEAF9C8D903}"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3018260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C16005-4194-4A49-9AE3-FBEAF9C8D903}"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2787936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C16005-4194-4A49-9AE3-FBEAF9C8D903}"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1464083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16005-4194-4A49-9AE3-FBEAF9C8D903}"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4224027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16005-4194-4A49-9AE3-FBEAF9C8D903}"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204579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16005-4194-4A49-9AE3-FBEAF9C8D903}"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836495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16005-4194-4A49-9AE3-FBEAF9C8D903}"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165240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16005-4194-4A49-9AE3-FBEAF9C8D903}"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2970129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16005-4194-4A49-9AE3-FBEAF9C8D903}"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2D3776-CD67-4DF7-9489-7AD0E086083B}"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04103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EC16005-4194-4A49-9AE3-FBEAF9C8D903}"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34874450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EC16005-4194-4A49-9AE3-FBEAF9C8D903}"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2D3776-CD67-4DF7-9489-7AD0E086083B}"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29559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EC16005-4194-4A49-9AE3-FBEAF9C8D903}"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4061759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C16005-4194-4A49-9AE3-FBEAF9C8D903}"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4010106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C16005-4194-4A49-9AE3-FBEAF9C8D903}"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3725040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16005-4194-4A49-9AE3-FBEAF9C8D903}"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104131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C16005-4194-4A49-9AE3-FBEAF9C8D903}"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20259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C16005-4194-4A49-9AE3-FBEAF9C8D903}"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178716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C16005-4194-4A49-9AE3-FBEAF9C8D903}"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285982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16005-4194-4A49-9AE3-FBEAF9C8D903}"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1393915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16005-4194-4A49-9AE3-FBEAF9C8D903}"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239329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16005-4194-4A49-9AE3-FBEAF9C8D903}"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D3776-CD67-4DF7-9489-7AD0E086083B}" type="slidenum">
              <a:rPr lang="en-US" smtClean="0"/>
              <a:t>‹#›</a:t>
            </a:fld>
            <a:endParaRPr lang="en-US"/>
          </a:p>
        </p:txBody>
      </p:sp>
    </p:spTree>
    <p:extLst>
      <p:ext uri="{BB962C8B-B14F-4D97-AF65-F5344CB8AC3E}">
        <p14:creationId xmlns:p14="http://schemas.microsoft.com/office/powerpoint/2010/main" val="3305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16005-4194-4A49-9AE3-FBEAF9C8D903}"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D3776-CD67-4DF7-9489-7AD0E086083B}" type="slidenum">
              <a:rPr lang="en-US" smtClean="0"/>
              <a:t>‹#›</a:t>
            </a:fld>
            <a:endParaRPr lang="en-US"/>
          </a:p>
        </p:txBody>
      </p:sp>
    </p:spTree>
    <p:extLst>
      <p:ext uri="{BB962C8B-B14F-4D97-AF65-F5344CB8AC3E}">
        <p14:creationId xmlns:p14="http://schemas.microsoft.com/office/powerpoint/2010/main" val="25193484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EC16005-4194-4A49-9AE3-FBEAF9C8D903}" type="datetimeFigureOut">
              <a:rPr lang="en-US" smtClean="0"/>
              <a:t>5/21/2017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D2D3776-CD67-4DF7-9489-7AD0E086083B}" type="slidenum">
              <a:rPr lang="en-US" smtClean="0"/>
              <a:t>‹#›</a:t>
            </a:fld>
            <a:endParaRPr lang="en-US"/>
          </a:p>
        </p:txBody>
      </p:sp>
    </p:spTree>
    <p:extLst>
      <p:ext uri="{BB962C8B-B14F-4D97-AF65-F5344CB8AC3E}">
        <p14:creationId xmlns:p14="http://schemas.microsoft.com/office/powerpoint/2010/main" val="165981982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www.webmd.com/" TargetMode="External"/><Relationship Id="rId2" Type="http://schemas.openxmlformats.org/officeDocument/2006/relationships/hyperlink" Target="http://www.sid.ir/"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4890" y="1122363"/>
            <a:ext cx="4333461" cy="4541418"/>
          </a:xfrm>
          <a:prstGeom prst="rect">
            <a:avLst/>
          </a:prstGeom>
        </p:spPr>
      </p:pic>
    </p:spTree>
    <p:extLst>
      <p:ext uri="{BB962C8B-B14F-4D97-AF65-F5344CB8AC3E}">
        <p14:creationId xmlns:p14="http://schemas.microsoft.com/office/powerpoint/2010/main" val="426599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887" y="293604"/>
            <a:ext cx="8911687" cy="1280890"/>
          </a:xfrm>
        </p:spPr>
        <p:txBody>
          <a:bodyPr/>
          <a:lstStyle/>
          <a:p>
            <a:pPr algn="r"/>
            <a:r>
              <a:rPr lang="fa-IR" dirty="0" smtClean="0"/>
              <a:t>ادامه</a:t>
            </a:r>
            <a:endParaRPr lang="fa-IR" dirty="0"/>
          </a:p>
        </p:txBody>
      </p:sp>
      <p:sp>
        <p:nvSpPr>
          <p:cNvPr id="3" name="Content Placeholder 2"/>
          <p:cNvSpPr>
            <a:spLocks noGrp="1"/>
          </p:cNvSpPr>
          <p:nvPr>
            <p:ph idx="1"/>
          </p:nvPr>
        </p:nvSpPr>
        <p:spPr>
          <a:xfrm>
            <a:off x="3029887" y="1264555"/>
            <a:ext cx="8915400" cy="3777622"/>
          </a:xfrm>
        </p:spPr>
        <p:txBody>
          <a:bodyPr>
            <a:normAutofit/>
          </a:bodyPr>
          <a:lstStyle/>
          <a:p>
            <a:pPr algn="r"/>
            <a:r>
              <a:rPr lang="fa-IR" sz="2400" b="1" dirty="0"/>
              <a:t>مرحله هفتم: نقصان خیلی شدید</a:t>
            </a:r>
          </a:p>
          <a:p>
            <a:pPr algn="r"/>
            <a:r>
              <a:rPr lang="fa-IR" sz="2400" dirty="0"/>
              <a:t>خیلی از توانایی­ های پایه­ ای در یک شخص مثل غذا خوردن، راه رفتن، نشستن و کارهای دیگر می­ توانند از بین بروند شما همچنان می­ توانید با دادن غذاهای نرم و راحت برای بلعیدن به او کمک کنید. به او کمک کنید تا از قاشق برای غذا خوردن استفاده کند و از اینکه آب می­ نوشد اطمینان حاصل کنید. این نکته مهم است چون خیلی از افراد در این مرحله نمی­ توانند احساس تشنگی خود را بیان کنند.</a:t>
            </a:r>
          </a:p>
          <a:p>
            <a:pPr algn="ctr"/>
            <a:endParaRPr lang="fa-IR" sz="2400" dirty="0"/>
          </a:p>
        </p:txBody>
      </p:sp>
      <p:pic>
        <p:nvPicPr>
          <p:cNvPr id="4" name="Picture 3"/>
          <p:cNvPicPr>
            <a:picLocks noChangeAspect="1"/>
          </p:cNvPicPr>
          <p:nvPr/>
        </p:nvPicPr>
        <p:blipFill>
          <a:blip r:embed="rId2"/>
          <a:stretch>
            <a:fillRect/>
          </a:stretch>
        </p:blipFill>
        <p:spPr>
          <a:xfrm>
            <a:off x="1966791" y="4060460"/>
            <a:ext cx="4095011" cy="262714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a:blip r:embed="rId3"/>
          <a:stretch>
            <a:fillRect/>
          </a:stretch>
        </p:blipFill>
        <p:spPr>
          <a:xfrm>
            <a:off x="5874515" y="4242609"/>
            <a:ext cx="4327104" cy="24449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924535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4000" b="1" dirty="0" smtClean="0">
                <a:effectLst>
                  <a:outerShdw blurRad="38100" dist="38100" dir="2700000" algn="tl">
                    <a:srgbClr val="000000">
                      <a:alpha val="43137"/>
                    </a:srgbClr>
                  </a:outerShdw>
                </a:effectLst>
                <a:cs typeface="B Nazanin" panose="00000400000000000000" pitchFamily="2" charset="-78"/>
              </a:rPr>
              <a:t>شناسایی</a:t>
            </a:r>
            <a:endParaRPr lang="en-US" b="1"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2589212" y="1905000"/>
            <a:ext cx="8915400" cy="3777622"/>
          </a:xfrm>
        </p:spPr>
        <p:txBody>
          <a:bodyPr>
            <a:normAutofit/>
          </a:bodyPr>
          <a:lstStyle/>
          <a:p>
            <a:pPr algn="r" rtl="1"/>
            <a:r>
              <a:rPr lang="fa-IR" sz="2400" dirty="0" smtClean="0">
                <a:cs typeface="B Nazanin" panose="00000400000000000000" pitchFamily="2" charset="-78"/>
              </a:rPr>
              <a:t>عکس برداری از مغز</a:t>
            </a:r>
          </a:p>
          <a:p>
            <a:pPr algn="r" rtl="1"/>
            <a:r>
              <a:rPr lang="fa-IR" sz="2400" dirty="0" smtClean="0">
                <a:cs typeface="B Nazanin" panose="00000400000000000000" pitchFamily="2" charset="-78"/>
              </a:rPr>
              <a:t>تست های روانی-عصبی</a:t>
            </a:r>
            <a:endParaRPr lang="en-US" sz="24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79700" y="3476051"/>
            <a:ext cx="4434494" cy="338194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p:cNvPicPr>
            <a:picLocks noChangeAspect="1"/>
          </p:cNvPicPr>
          <p:nvPr/>
        </p:nvPicPr>
        <p:blipFill>
          <a:blip r:embed="rId3"/>
          <a:stretch>
            <a:fillRect/>
          </a:stretch>
        </p:blipFill>
        <p:spPr>
          <a:xfrm>
            <a:off x="4610823" y="3476050"/>
            <a:ext cx="4872177" cy="338194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40834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rtl="1"/>
            <a:r>
              <a:rPr lang="fa-IR" sz="2400" dirty="0">
                <a:cs typeface="B Nazanin" panose="00000400000000000000" pitchFamily="2" charset="-78"/>
              </a:rPr>
              <a:t>نشانه ها </a:t>
            </a:r>
            <a:r>
              <a:rPr lang="fa-IR" sz="2400" dirty="0" smtClean="0">
                <a:cs typeface="B Nazanin" panose="00000400000000000000" pitchFamily="2" charset="-78"/>
              </a:rPr>
              <a:t>و عوارض آن مشابه:</a:t>
            </a:r>
            <a:endParaRPr lang="en-US" sz="2400" dirty="0">
              <a:cs typeface="B Nazanin" panose="00000400000000000000" pitchFamily="2" charset="-78"/>
            </a:endParaRPr>
          </a:p>
          <a:p>
            <a:pPr marL="0" indent="0" algn="just" rtl="1">
              <a:buNone/>
            </a:pPr>
            <a:r>
              <a:rPr lang="fa-IR" sz="2400" dirty="0" smtClean="0">
                <a:cs typeface="B Nazanin" panose="00000400000000000000" pitchFamily="2" charset="-78"/>
              </a:rPr>
              <a:t>عفونت، سکته خفیف ، افسردگی، </a:t>
            </a:r>
            <a:r>
              <a:rPr lang="fa-IR" sz="2400" dirty="0">
                <a:cs typeface="B Nazanin" panose="00000400000000000000" pitchFamily="2" charset="-78"/>
              </a:rPr>
              <a:t>قندخون </a:t>
            </a:r>
            <a:r>
              <a:rPr lang="fa-IR" sz="2400" dirty="0" smtClean="0">
                <a:cs typeface="B Nazanin" panose="00000400000000000000" pitchFamily="2" charset="-78"/>
              </a:rPr>
              <a:t>خفیف، مشکلات تیروییدی، تومورمغزی، بیماری </a:t>
            </a:r>
            <a:r>
              <a:rPr lang="fa-IR" sz="2400" dirty="0">
                <a:cs typeface="B Nazanin" panose="00000400000000000000" pitchFamily="2" charset="-78"/>
              </a:rPr>
              <a:t>پارکینسون</a:t>
            </a:r>
            <a:endParaRPr lang="en-US" sz="24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518116" y="4164377"/>
            <a:ext cx="3428965" cy="25684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3"/>
          <a:stretch>
            <a:fillRect/>
          </a:stretch>
        </p:blipFill>
        <p:spPr>
          <a:xfrm>
            <a:off x="4795875" y="3051672"/>
            <a:ext cx="3286086" cy="245192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p:cNvPicPr>
            <a:picLocks noChangeAspect="1"/>
          </p:cNvPicPr>
          <p:nvPr/>
        </p:nvPicPr>
        <p:blipFill>
          <a:blip r:embed="rId4"/>
          <a:stretch>
            <a:fillRect/>
          </a:stretch>
        </p:blipFill>
        <p:spPr>
          <a:xfrm>
            <a:off x="8128716" y="3855904"/>
            <a:ext cx="3890628" cy="228391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10847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b="1" dirty="0" smtClean="0">
                <a:effectLst>
                  <a:outerShdw blurRad="38100" dist="38100" dir="2700000" algn="tl">
                    <a:srgbClr val="000000">
                      <a:alpha val="43137"/>
                    </a:srgbClr>
                  </a:outerShdw>
                </a:effectLst>
                <a:cs typeface="B Nazanin" panose="00000400000000000000" pitchFamily="2" charset="-78"/>
              </a:rPr>
              <a:t>عکس برداری از مغز</a:t>
            </a:r>
            <a:endParaRPr lang="en-US" b="1"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en-US" sz="2400" dirty="0" smtClean="0">
                <a:cs typeface="B Nazanin" panose="00000400000000000000" pitchFamily="2" charset="-78"/>
              </a:rPr>
              <a:t>CT</a:t>
            </a:r>
            <a:r>
              <a:rPr lang="fa-IR" sz="2400" dirty="0" smtClean="0">
                <a:cs typeface="B Nazanin" panose="00000400000000000000" pitchFamily="2" charset="-78"/>
              </a:rPr>
              <a:t> –اسکن که </a:t>
            </a:r>
            <a:r>
              <a:rPr lang="fa-IR" sz="2400" dirty="0">
                <a:cs typeface="B Nazanin" panose="00000400000000000000" pitchFamily="2" charset="-78"/>
              </a:rPr>
              <a:t>تغییرات </a:t>
            </a:r>
            <a:r>
              <a:rPr lang="fa-IR" sz="2400" dirty="0" smtClean="0">
                <a:cs typeface="B Nazanin" panose="00000400000000000000" pitchFamily="2" charset="-78"/>
              </a:rPr>
              <a:t>مغزدر </a:t>
            </a:r>
            <a:r>
              <a:rPr lang="fa-IR" sz="2400" dirty="0">
                <a:cs typeface="B Nazanin" panose="00000400000000000000" pitchFamily="2" charset="-78"/>
              </a:rPr>
              <a:t>سطح های </a:t>
            </a:r>
            <a:r>
              <a:rPr lang="fa-IR" sz="2400" dirty="0" smtClean="0">
                <a:cs typeface="B Nazanin" panose="00000400000000000000" pitchFamily="2" charset="-78"/>
              </a:rPr>
              <a:t>بالای بیماری </a:t>
            </a:r>
            <a:r>
              <a:rPr lang="fa-IR" sz="2400" dirty="0">
                <a:cs typeface="B Nazanin" panose="00000400000000000000" pitchFamily="2" charset="-78"/>
              </a:rPr>
              <a:t>را نشان می </a:t>
            </a:r>
            <a:r>
              <a:rPr lang="fa-IR" sz="2400" dirty="0" smtClean="0">
                <a:cs typeface="B Nazanin" panose="00000400000000000000" pitchFamily="2" charset="-78"/>
              </a:rPr>
              <a:t>دهد.</a:t>
            </a:r>
            <a:endParaRPr lang="en-US" sz="2400" dirty="0">
              <a:cs typeface="B Nazanin" panose="00000400000000000000" pitchFamily="2" charset="-78"/>
            </a:endParaRPr>
          </a:p>
          <a:p>
            <a:pPr algn="r" rtl="1"/>
            <a:r>
              <a:rPr lang="en-US" sz="2400" dirty="0">
                <a:cs typeface="B Nazanin" panose="00000400000000000000" pitchFamily="2" charset="-78"/>
              </a:rPr>
              <a:t>MRI</a:t>
            </a:r>
            <a:r>
              <a:rPr lang="fa-IR" sz="2400" dirty="0">
                <a:cs typeface="B Nazanin" panose="00000400000000000000" pitchFamily="2" charset="-78"/>
              </a:rPr>
              <a:t> تغییرات </a:t>
            </a:r>
            <a:r>
              <a:rPr lang="fa-IR" sz="2400" dirty="0" smtClean="0">
                <a:cs typeface="B Nazanin" panose="00000400000000000000" pitchFamily="2" charset="-78"/>
              </a:rPr>
              <a:t>مغز را نشان میدهد و همچنین در </a:t>
            </a:r>
            <a:r>
              <a:rPr lang="fa-IR" sz="2400" dirty="0">
                <a:cs typeface="B Nazanin" panose="00000400000000000000" pitchFamily="2" charset="-78"/>
              </a:rPr>
              <a:t>تشخیص </a:t>
            </a:r>
            <a:r>
              <a:rPr lang="fa-IR" sz="2400" dirty="0" smtClean="0">
                <a:cs typeface="B Nazanin" panose="00000400000000000000" pitchFamily="2" charset="-78"/>
              </a:rPr>
              <a:t>تومور و سکته و لخته خون کمک کننده میباشد.</a:t>
            </a:r>
            <a:endParaRPr lang="en-US" sz="24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7882904" y="4291070"/>
            <a:ext cx="3960228" cy="208018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Picture 4"/>
          <p:cNvPicPr>
            <a:picLocks noChangeAspect="1"/>
          </p:cNvPicPr>
          <p:nvPr/>
        </p:nvPicPr>
        <p:blipFill>
          <a:blip r:embed="rId3"/>
          <a:stretch>
            <a:fillRect/>
          </a:stretch>
        </p:blipFill>
        <p:spPr>
          <a:xfrm>
            <a:off x="4322569" y="4246846"/>
            <a:ext cx="3724087" cy="237228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4"/>
          <a:stretch>
            <a:fillRect/>
          </a:stretch>
        </p:blipFill>
        <p:spPr>
          <a:xfrm>
            <a:off x="337511" y="4131326"/>
            <a:ext cx="4144881" cy="23996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541419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b="1" dirty="0" smtClean="0">
                <a:effectLst>
                  <a:outerShdw blurRad="38100" dist="38100" dir="2700000" algn="tl">
                    <a:srgbClr val="000000">
                      <a:alpha val="43137"/>
                    </a:srgbClr>
                  </a:outerShdw>
                </a:effectLst>
                <a:cs typeface="B Nazanin" panose="00000400000000000000" pitchFamily="2" charset="-78"/>
              </a:rPr>
              <a:t>تست های روانی-عصبی</a:t>
            </a:r>
            <a:endParaRPr lang="en-US" sz="4000" b="1"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2400" dirty="0">
                <a:cs typeface="B Nazanin" panose="00000400000000000000" pitchFamily="2" charset="-78"/>
              </a:rPr>
              <a:t>ارتباط میان رفتار و ذهن را بررسی می </a:t>
            </a:r>
            <a:r>
              <a:rPr lang="fa-IR" sz="2400" dirty="0" smtClean="0">
                <a:cs typeface="B Nazanin" panose="00000400000000000000" pitchFamily="2" charset="-78"/>
              </a:rPr>
              <a:t>کند.</a:t>
            </a:r>
          </a:p>
          <a:p>
            <a:pPr algn="r" rtl="1"/>
            <a:endParaRPr lang="fa-IR" sz="2400" dirty="0" smtClean="0">
              <a:cs typeface="B Nazanin" panose="00000400000000000000" pitchFamily="2" charset="-78"/>
            </a:endParaRPr>
          </a:p>
          <a:p>
            <a:pPr algn="r" rtl="1"/>
            <a:endParaRPr lang="en-US" sz="24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524792" y="4194021"/>
            <a:ext cx="4349217" cy="2575843"/>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stretch>
            <a:fillRect/>
          </a:stretch>
        </p:blipFill>
        <p:spPr>
          <a:xfrm>
            <a:off x="6394804" y="4194021"/>
            <a:ext cx="4082237" cy="257584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08737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9493" y="191068"/>
            <a:ext cx="10221036" cy="2244281"/>
          </a:xfrm>
        </p:spPr>
        <p:txBody>
          <a:bodyPr>
            <a:normAutofit fontScale="92500" lnSpcReduction="10000"/>
          </a:bodyPr>
          <a:lstStyle/>
          <a:p>
            <a:pPr marL="0" indent="0" algn="just" rtl="1">
              <a:buNone/>
            </a:pPr>
            <a:r>
              <a:rPr lang="fa-IR" sz="2800" b="1" dirty="0">
                <a:effectLst>
                  <a:outerShdw blurRad="38100" dist="38100" dir="2700000" algn="tl">
                    <a:srgbClr val="000000">
                      <a:alpha val="43137"/>
                    </a:srgbClr>
                  </a:outerShdw>
                </a:effectLst>
                <a:cs typeface="B Nazanin" panose="00000400000000000000" pitchFamily="2" charset="-78"/>
              </a:rPr>
              <a:t>10 تا از نشانه های آلزایمر:</a:t>
            </a:r>
          </a:p>
          <a:p>
            <a:pPr marL="0" indent="0" algn="just" rtl="1">
              <a:buNone/>
            </a:pPr>
            <a:r>
              <a:rPr lang="en-US" sz="2400" dirty="0" smtClean="0">
                <a:cs typeface="B Nazanin" panose="00000400000000000000" pitchFamily="2" charset="-78"/>
              </a:rPr>
              <a:t> - </a:t>
            </a:r>
            <a:r>
              <a:rPr lang="fa-IR" sz="2400" dirty="0" smtClean="0">
                <a:cs typeface="B Nazanin" panose="00000400000000000000" pitchFamily="2" charset="-78"/>
              </a:rPr>
              <a:t>ازبین </a:t>
            </a:r>
            <a:r>
              <a:rPr lang="fa-IR" sz="2400" dirty="0">
                <a:cs typeface="B Nazanin" panose="00000400000000000000" pitchFamily="2" charset="-78"/>
              </a:rPr>
              <a:t>رفتن حافظه(شایع ترین) – مشکل در برنامه ریزی و حل </a:t>
            </a:r>
            <a:r>
              <a:rPr lang="fa-IR" sz="2400" dirty="0" smtClean="0">
                <a:cs typeface="B Nazanin" panose="00000400000000000000" pitchFamily="2" charset="-78"/>
              </a:rPr>
              <a:t>مشکلات</a:t>
            </a:r>
            <a:endParaRPr lang="en-US" sz="2400" dirty="0" smtClean="0">
              <a:cs typeface="B Nazanin" panose="00000400000000000000" pitchFamily="2" charset="-78"/>
            </a:endParaRPr>
          </a:p>
          <a:p>
            <a:pPr marL="0" indent="0" algn="just" rtl="1">
              <a:buNone/>
            </a:pPr>
            <a:r>
              <a:rPr lang="fa-IR" sz="2400" dirty="0" smtClean="0">
                <a:cs typeface="B Nazanin" panose="00000400000000000000" pitchFamily="2" charset="-78"/>
              </a:rPr>
              <a:t> – عدم توانایی در برخورد با </a:t>
            </a:r>
            <a:r>
              <a:rPr lang="fa-IR" sz="2400" dirty="0">
                <a:cs typeface="B Nazanin" panose="00000400000000000000" pitchFamily="2" charset="-78"/>
              </a:rPr>
              <a:t>مشکلات روزانه – </a:t>
            </a:r>
            <a:r>
              <a:rPr lang="fa-IR" sz="2400" dirty="0" smtClean="0">
                <a:cs typeface="B Nazanin" panose="00000400000000000000" pitchFamily="2" charset="-78"/>
              </a:rPr>
              <a:t>فراموش کردن </a:t>
            </a:r>
            <a:r>
              <a:rPr lang="fa-IR" sz="2400" dirty="0">
                <a:cs typeface="B Nazanin" panose="00000400000000000000" pitchFamily="2" charset="-78"/>
              </a:rPr>
              <a:t>زمان و مکان – تغییر در </a:t>
            </a:r>
            <a:r>
              <a:rPr lang="fa-IR" sz="2400" dirty="0" smtClean="0">
                <a:cs typeface="B Nazanin" panose="00000400000000000000" pitchFamily="2" charset="-78"/>
              </a:rPr>
              <a:t>دید</a:t>
            </a:r>
            <a:endParaRPr lang="en-US" sz="2400" dirty="0" smtClean="0">
              <a:cs typeface="B Nazanin" panose="00000400000000000000" pitchFamily="2" charset="-78"/>
            </a:endParaRPr>
          </a:p>
          <a:p>
            <a:pPr marL="0" indent="0" algn="just" rtl="1">
              <a:buNone/>
            </a:pPr>
            <a:r>
              <a:rPr lang="fa-IR" sz="2400" dirty="0" smtClean="0">
                <a:cs typeface="B Nazanin" panose="00000400000000000000" pitchFamily="2" charset="-78"/>
              </a:rPr>
              <a:t> </a:t>
            </a:r>
            <a:r>
              <a:rPr lang="fa-IR" sz="2400" dirty="0">
                <a:cs typeface="B Nazanin" panose="00000400000000000000" pitchFamily="2" charset="-78"/>
              </a:rPr>
              <a:t>– </a:t>
            </a:r>
            <a:r>
              <a:rPr lang="fa-IR" sz="2400" dirty="0" smtClean="0">
                <a:cs typeface="B Nazanin" panose="00000400000000000000" pitchFamily="2" charset="-78"/>
              </a:rPr>
              <a:t>مشکلات </a:t>
            </a:r>
            <a:r>
              <a:rPr lang="fa-IR" sz="2400" dirty="0">
                <a:cs typeface="B Nazanin" panose="00000400000000000000" pitchFamily="2" charset="-78"/>
              </a:rPr>
              <a:t>در بیان جملات و کلمات </a:t>
            </a:r>
            <a:endParaRPr lang="en-US" sz="2400" dirty="0" smtClean="0">
              <a:cs typeface="B Nazanin" panose="00000400000000000000" pitchFamily="2" charset="-78"/>
            </a:endParaRPr>
          </a:p>
          <a:p>
            <a:pPr marL="0" indent="0" algn="just" rtl="1">
              <a:buNone/>
            </a:pPr>
            <a:r>
              <a:rPr lang="fa-IR" sz="2400" dirty="0" smtClean="0">
                <a:cs typeface="B Nazanin" panose="00000400000000000000" pitchFamily="2" charset="-78"/>
              </a:rPr>
              <a:t>– گم </a:t>
            </a:r>
            <a:r>
              <a:rPr lang="fa-IR" sz="2400" dirty="0">
                <a:cs typeface="B Nazanin" panose="00000400000000000000" pitchFamily="2" charset="-78"/>
              </a:rPr>
              <a:t>کردن وسایل – نا توانی در قضاوت کردن – کناره گیری از جامعه – تغییر روحیه</a:t>
            </a:r>
          </a:p>
          <a:p>
            <a:pPr algn="just" rtl="1"/>
            <a:endParaRPr lang="en-US" sz="2400"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46" y="2435350"/>
            <a:ext cx="11559654" cy="4207764"/>
          </a:xfrm>
          <a:prstGeom prst="rect">
            <a:avLst/>
          </a:prstGeom>
        </p:spPr>
      </p:pic>
    </p:spTree>
    <p:extLst>
      <p:ext uri="{BB962C8B-B14F-4D97-AF65-F5344CB8AC3E}">
        <p14:creationId xmlns:p14="http://schemas.microsoft.com/office/powerpoint/2010/main" val="2111819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892" y="259299"/>
            <a:ext cx="8911687" cy="1280890"/>
          </a:xfrm>
        </p:spPr>
        <p:txBody>
          <a:bodyPr>
            <a:normAutofit/>
          </a:bodyPr>
          <a:lstStyle/>
          <a:p>
            <a:pPr algn="r" rtl="1"/>
            <a:r>
              <a:rPr lang="fa-IR" sz="4000" b="1" dirty="0" smtClean="0">
                <a:effectLst>
                  <a:outerShdw blurRad="38100" dist="38100" dir="2700000" algn="tl">
                    <a:srgbClr val="000000">
                      <a:alpha val="43137"/>
                    </a:srgbClr>
                  </a:outerShdw>
                </a:effectLst>
                <a:cs typeface="B Nazanin" panose="00000400000000000000" pitchFamily="2" charset="-78"/>
              </a:rPr>
              <a:t>درمان و پیشگیری</a:t>
            </a:r>
            <a:endParaRPr lang="en-US" sz="4000" b="1"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3097892" y="1321825"/>
            <a:ext cx="8915400" cy="3777622"/>
          </a:xfrm>
        </p:spPr>
        <p:txBody>
          <a:bodyPr>
            <a:normAutofit/>
          </a:bodyPr>
          <a:lstStyle/>
          <a:p>
            <a:pPr algn="just" rtl="1"/>
            <a:r>
              <a:rPr lang="fa-IR" sz="2400" dirty="0" smtClean="0">
                <a:cs typeface="B Nazanin" panose="00000400000000000000" pitchFamily="2" charset="-78"/>
              </a:rPr>
              <a:t>درمان قطعی برای آلزایمر وجود ندارد. اما برخی روش های درمانی از جمله دارویی و تغذیه ای عوارض این بیماری را میتوانند تعدیل بخشیده و کاهش دهند.</a:t>
            </a:r>
          </a:p>
          <a:p>
            <a:pPr algn="just" rtl="1"/>
            <a:r>
              <a:rPr lang="fa-IR" sz="2400" dirty="0">
                <a:cs typeface="B Nazanin" panose="00000400000000000000" pitchFamily="2" charset="-78"/>
              </a:rPr>
              <a:t>استرس اکسیداتیو، یونهای فلزی، و پروتئین های تجمع یافته نا بجا و التهاب همه از عواملی هستند که احتمالا در سبب شناسی آلزایمر نقش دارند و پژوهش های آینده متمرکز بر شناخت بهتر و جلوگیری از رویدادن آنها خواهد بود.</a:t>
            </a:r>
            <a:endParaRPr lang="en-US" sz="2400" dirty="0">
              <a:cs typeface="B Nazanin" panose="00000400000000000000" pitchFamily="2" charset="-78"/>
            </a:endParaRPr>
          </a:p>
          <a:p>
            <a:pPr algn="just" rtl="1"/>
            <a:endParaRPr lang="en-US" sz="24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211095" y="3777867"/>
            <a:ext cx="3080133" cy="30801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p:cNvPicPr>
            <a:picLocks noChangeAspect="1"/>
          </p:cNvPicPr>
          <p:nvPr/>
        </p:nvPicPr>
        <p:blipFill>
          <a:blip r:embed="rId3"/>
          <a:stretch>
            <a:fillRect/>
          </a:stretch>
        </p:blipFill>
        <p:spPr>
          <a:xfrm>
            <a:off x="4796928" y="3777867"/>
            <a:ext cx="3036983" cy="30369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5"/>
          <p:cNvPicPr>
            <a:picLocks noChangeAspect="1"/>
          </p:cNvPicPr>
          <p:nvPr/>
        </p:nvPicPr>
        <p:blipFill>
          <a:blip r:embed="rId4"/>
          <a:stretch>
            <a:fillRect/>
          </a:stretch>
        </p:blipFill>
        <p:spPr>
          <a:xfrm>
            <a:off x="8339611" y="3794392"/>
            <a:ext cx="3047082" cy="30470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937001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892" y="310211"/>
            <a:ext cx="8911687" cy="1280890"/>
          </a:xfrm>
        </p:spPr>
        <p:txBody>
          <a:bodyPr/>
          <a:lstStyle/>
          <a:p>
            <a:pPr algn="r" rtl="1"/>
            <a:r>
              <a:rPr lang="fa-IR" b="1" dirty="0" smtClean="0">
                <a:effectLst>
                  <a:outerShdw blurRad="38100" dist="38100" dir="2700000" algn="tl">
                    <a:srgbClr val="000000">
                      <a:alpha val="43137"/>
                    </a:srgbClr>
                  </a:outerShdw>
                </a:effectLst>
                <a:cs typeface="B Nazanin" panose="00000400000000000000" pitchFamily="2" charset="-78"/>
              </a:rPr>
              <a:t>توصیه های تغذیه ای</a:t>
            </a:r>
            <a:endParaRPr lang="en-US" b="1"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3094179" y="1264555"/>
            <a:ext cx="8915400" cy="3777622"/>
          </a:xfrm>
        </p:spPr>
        <p:txBody>
          <a:bodyPr>
            <a:noAutofit/>
          </a:bodyPr>
          <a:lstStyle/>
          <a:p>
            <a:pPr algn="r" rtl="1"/>
            <a:r>
              <a:rPr lang="fa-IR" sz="2000" dirty="0">
                <a:cs typeface="B Nazanin" panose="00000400000000000000" pitchFamily="2" charset="-78"/>
              </a:rPr>
              <a:t>هیچ شکی نیست که تغذیه خوب به بدن کمک می کند ولی هیچ ویتامین یا مکملی برای جلوگیری یا متوقف کردن و یا کاهش الزایمر اثبات نشده </a:t>
            </a:r>
            <a:r>
              <a:rPr lang="fa-IR" sz="2000" dirty="0" smtClean="0">
                <a:cs typeface="B Nazanin" panose="00000400000000000000" pitchFamily="2" charset="-78"/>
              </a:rPr>
              <a:t>است</a:t>
            </a:r>
            <a:r>
              <a:rPr lang="fa-IR" sz="2000" dirty="0">
                <a:cs typeface="B Nazanin" panose="00000400000000000000" pitchFamily="2" charset="-78"/>
              </a:rPr>
              <a:t>.</a:t>
            </a:r>
            <a:endParaRPr lang="fa-IR" sz="2000" dirty="0" smtClean="0">
              <a:cs typeface="B Nazanin" panose="00000400000000000000" pitchFamily="2" charset="-78"/>
            </a:endParaRPr>
          </a:p>
          <a:p>
            <a:pPr algn="r" rtl="1"/>
            <a:r>
              <a:rPr lang="fa-IR" sz="2000" b="1" dirty="0">
                <a:cs typeface="B Nazanin" panose="00000400000000000000" pitchFamily="2" charset="-78"/>
              </a:rPr>
              <a:t>انتی اکسیدان ها</a:t>
            </a:r>
            <a:r>
              <a:rPr lang="fa-IR" sz="2000" dirty="0">
                <a:cs typeface="B Nazanin" panose="00000400000000000000" pitchFamily="2" charset="-78"/>
              </a:rPr>
              <a:t>: این مواد معدنی بدن را در مقابل رادیکال های </a:t>
            </a:r>
            <a:r>
              <a:rPr lang="fa-IR" sz="2000" dirty="0" smtClean="0">
                <a:cs typeface="B Nazanin" panose="00000400000000000000" pitchFamily="2" charset="-78"/>
              </a:rPr>
              <a:t>ازاد </a:t>
            </a:r>
            <a:r>
              <a:rPr lang="fa-IR" sz="2000" dirty="0">
                <a:cs typeface="B Nazanin" panose="00000400000000000000" pitchFamily="2" charset="-78"/>
              </a:rPr>
              <a:t>که عامل سرطان-بیماری های قلبی و الزایمر هستند مقاوم می کند.</a:t>
            </a:r>
            <a:endParaRPr lang="en-US" sz="2000" dirty="0">
              <a:cs typeface="B Nazanin" panose="00000400000000000000" pitchFamily="2" charset="-78"/>
            </a:endParaRPr>
          </a:p>
          <a:p>
            <a:pPr algn="r" rtl="1"/>
            <a:r>
              <a:rPr lang="fa-IR" sz="2000" dirty="0">
                <a:cs typeface="B Nazanin" panose="00000400000000000000" pitchFamily="2" charset="-78"/>
              </a:rPr>
              <a:t>انتی اکسیدان ها شامل بتا کاروتن-</a:t>
            </a:r>
            <a:r>
              <a:rPr lang="en-US" sz="2000" dirty="0" err="1">
                <a:cs typeface="B Nazanin" panose="00000400000000000000" pitchFamily="2" charset="-78"/>
              </a:rPr>
              <a:t>Vit</a:t>
            </a:r>
            <a:r>
              <a:rPr lang="en-US" sz="2000" dirty="0">
                <a:cs typeface="B Nazanin" panose="00000400000000000000" pitchFamily="2" charset="-78"/>
              </a:rPr>
              <a:t> C</a:t>
            </a:r>
            <a:r>
              <a:rPr lang="fa-IR" sz="2000" dirty="0">
                <a:cs typeface="B Nazanin" panose="00000400000000000000" pitchFamily="2" charset="-78"/>
              </a:rPr>
              <a:t>-</a:t>
            </a:r>
            <a:r>
              <a:rPr lang="en-US" sz="2000" dirty="0" err="1">
                <a:cs typeface="B Nazanin" panose="00000400000000000000" pitchFamily="2" charset="-78"/>
              </a:rPr>
              <a:t>Vit</a:t>
            </a:r>
            <a:r>
              <a:rPr lang="en-US" sz="2000" dirty="0">
                <a:cs typeface="B Nazanin" panose="00000400000000000000" pitchFamily="2" charset="-78"/>
              </a:rPr>
              <a:t> E</a:t>
            </a:r>
            <a:r>
              <a:rPr lang="fa-IR" sz="2000" dirty="0">
                <a:cs typeface="B Nazanin" panose="00000400000000000000" pitchFamily="2" charset="-78"/>
              </a:rPr>
              <a:t> و رسوراترول که در منابع گیاهی :ساقه ها.انواع توت ها.بزرهای چای.فلفل قرمز و</a:t>
            </a:r>
            <a:r>
              <a:rPr lang="fa-IR" sz="2000" dirty="0" smtClean="0">
                <a:cs typeface="B Nazanin" panose="00000400000000000000" pitchFamily="2" charset="-78"/>
              </a:rPr>
              <a:t>... میباشد، هستند.</a:t>
            </a:r>
            <a:endParaRPr lang="en-US" sz="2000" dirty="0">
              <a:cs typeface="B Nazanin" panose="00000400000000000000" pitchFamily="2" charset="-78"/>
            </a:endParaRPr>
          </a:p>
          <a:p>
            <a:pPr algn="r" rtl="1"/>
            <a:r>
              <a:rPr lang="fa-IR" sz="2000" dirty="0">
                <a:cs typeface="B Nazanin" panose="00000400000000000000" pitchFamily="2" charset="-78"/>
              </a:rPr>
              <a:t>----رادیکال ازاد در اعصاب به وجود می </a:t>
            </a:r>
            <a:r>
              <a:rPr lang="fa-IR" sz="2000" dirty="0" smtClean="0">
                <a:cs typeface="B Nazanin" panose="00000400000000000000" pitchFamily="2" charset="-78"/>
              </a:rPr>
              <a:t>اید.</a:t>
            </a:r>
            <a:endParaRPr lang="en-US" sz="2000" dirty="0">
              <a:cs typeface="B Nazanin" panose="00000400000000000000" pitchFamily="2" charset="-78"/>
            </a:endParaRPr>
          </a:p>
          <a:p>
            <a:pPr algn="r" rtl="1"/>
            <a:r>
              <a:rPr lang="fa-IR" sz="2000" dirty="0">
                <a:cs typeface="B Nazanin" panose="00000400000000000000" pitchFamily="2" charset="-78"/>
              </a:rPr>
              <a:t>در مطالعات مشخص شده که افرادی که الزایمر دارند دارای استرس اکسداتیو هستند بنابراین مصرف انتی اکسیدان می تواند مفید </a:t>
            </a:r>
            <a:r>
              <a:rPr lang="fa-IR" sz="2000" dirty="0" smtClean="0">
                <a:cs typeface="B Nazanin" panose="00000400000000000000" pitchFamily="2" charset="-78"/>
              </a:rPr>
              <a:t>باشد.</a:t>
            </a:r>
            <a:endParaRPr lang="en-US" sz="2000" dirty="0">
              <a:cs typeface="B Nazanin" panose="00000400000000000000" pitchFamily="2" charset="-78"/>
            </a:endParaRPr>
          </a:p>
          <a:p>
            <a:pPr algn="r" rtl="1"/>
            <a:r>
              <a:rPr lang="fa-IR" sz="2000" dirty="0">
                <a:cs typeface="B Nazanin" panose="00000400000000000000" pitchFamily="2" charset="-78"/>
              </a:rPr>
              <a:t>مطالعات بیشتری باید انجام بگیرد تا اطلاعات به صورت دقیق تایید </a:t>
            </a:r>
            <a:r>
              <a:rPr lang="fa-IR" sz="2000" dirty="0" smtClean="0">
                <a:cs typeface="B Nazanin" panose="00000400000000000000" pitchFamily="2" charset="-78"/>
              </a:rPr>
              <a:t>گردد.</a:t>
            </a:r>
            <a:endParaRPr lang="en-US" sz="2000" dirty="0">
              <a:cs typeface="B Nazanin" panose="00000400000000000000" pitchFamily="2" charset="-78"/>
            </a:endParaRPr>
          </a:p>
          <a:p>
            <a:pPr algn="r" rtl="1"/>
            <a:endParaRPr lang="en-US" sz="2000" dirty="0">
              <a:cs typeface="B Nazanin" panose="00000400000000000000" pitchFamily="2" charset="-78"/>
            </a:endParaRPr>
          </a:p>
        </p:txBody>
      </p:sp>
    </p:spTree>
    <p:extLst>
      <p:ext uri="{BB962C8B-B14F-4D97-AF65-F5344CB8AC3E}">
        <p14:creationId xmlns:p14="http://schemas.microsoft.com/office/powerpoint/2010/main" val="2228815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40" y="160086"/>
            <a:ext cx="8911687" cy="1280890"/>
          </a:xfrm>
        </p:spPr>
        <p:txBody>
          <a:bodyPr>
            <a:normAutofit/>
          </a:bodyPr>
          <a:lstStyle/>
          <a:p>
            <a:pPr algn="r"/>
            <a:r>
              <a:rPr lang="fa-IR" b="1" dirty="0">
                <a:effectLst>
                  <a:outerShdw blurRad="38100" dist="38100" dir="2700000" algn="tl">
                    <a:srgbClr val="000000">
                      <a:alpha val="43137"/>
                    </a:srgbClr>
                  </a:outerShdw>
                </a:effectLst>
                <a:cs typeface="B Nazanin" panose="00000400000000000000" pitchFamily="2" charset="-78"/>
              </a:rPr>
              <a:t>رسوراترول:</a:t>
            </a:r>
            <a:endParaRPr lang="en-US" b="1"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3111540" y="1000836"/>
            <a:ext cx="8915400" cy="3777622"/>
          </a:xfrm>
        </p:spPr>
        <p:txBody>
          <a:bodyPr>
            <a:normAutofit/>
          </a:bodyPr>
          <a:lstStyle/>
          <a:p>
            <a:pPr algn="r" rtl="1"/>
            <a:r>
              <a:rPr lang="fa-IR" sz="2400" dirty="0" smtClean="0">
                <a:cs typeface="B Nazanin" panose="00000400000000000000" pitchFamily="2" charset="-78"/>
              </a:rPr>
              <a:t>منبع این </a:t>
            </a:r>
            <a:r>
              <a:rPr lang="fa-IR" sz="2400" dirty="0">
                <a:cs typeface="B Nazanin" panose="00000400000000000000" pitchFamily="2" charset="-78"/>
              </a:rPr>
              <a:t>انتی اکسیدان انگور قرمز-شراب قرمز-بادام زمینی و بعضی از شکلات های تلخ می </a:t>
            </a:r>
            <a:r>
              <a:rPr lang="fa-IR" sz="2400" dirty="0" smtClean="0">
                <a:cs typeface="B Nazanin" panose="00000400000000000000" pitchFamily="2" charset="-78"/>
              </a:rPr>
              <a:t>باشد.</a:t>
            </a:r>
            <a:endParaRPr lang="en-US" sz="2400" dirty="0">
              <a:cs typeface="B Nazanin" panose="00000400000000000000" pitchFamily="2" charset="-78"/>
            </a:endParaRPr>
          </a:p>
          <a:p>
            <a:pPr algn="r" rtl="1"/>
            <a:r>
              <a:rPr lang="fa-IR" sz="2400" dirty="0">
                <a:cs typeface="B Nazanin" panose="00000400000000000000" pitchFamily="2" charset="-78"/>
              </a:rPr>
              <a:t>برخی محققین </a:t>
            </a:r>
            <a:r>
              <a:rPr lang="fa-IR" sz="2400" dirty="0" smtClean="0">
                <a:cs typeface="B Nazanin" panose="00000400000000000000" pitchFamily="2" charset="-78"/>
              </a:rPr>
              <a:t>معتقدند اثرات </a:t>
            </a:r>
            <a:r>
              <a:rPr lang="fa-IR" sz="2400" dirty="0">
                <a:cs typeface="B Nazanin" panose="00000400000000000000" pitchFamily="2" charset="-78"/>
              </a:rPr>
              <a:t>ضد پیری </a:t>
            </a:r>
            <a:r>
              <a:rPr lang="fa-IR" sz="2400" dirty="0" smtClean="0">
                <a:cs typeface="B Nazanin" panose="00000400000000000000" pitchFamily="2" charset="-78"/>
              </a:rPr>
              <a:t>دارد.</a:t>
            </a:r>
            <a:endParaRPr lang="en-US" sz="2400" dirty="0">
              <a:cs typeface="B Nazanin" panose="00000400000000000000" pitchFamily="2" charset="-78"/>
            </a:endParaRPr>
          </a:p>
          <a:p>
            <a:pPr algn="r" rtl="1"/>
            <a:r>
              <a:rPr lang="fa-IR" sz="2400" dirty="0">
                <a:cs typeface="B Nazanin" panose="00000400000000000000" pitchFamily="2" charset="-78"/>
              </a:rPr>
              <a:t>دانشمندان معتقدند این ماده </a:t>
            </a:r>
            <a:r>
              <a:rPr lang="fa-IR" sz="2400" dirty="0" smtClean="0">
                <a:cs typeface="B Nazanin" panose="00000400000000000000" pitchFamily="2" charset="-78"/>
              </a:rPr>
              <a:t>از مغز در </a:t>
            </a:r>
            <a:r>
              <a:rPr lang="fa-IR" sz="2400" dirty="0">
                <a:cs typeface="B Nazanin" panose="00000400000000000000" pitchFamily="2" charset="-78"/>
              </a:rPr>
              <a:t>مقابل الزایمر </a:t>
            </a:r>
            <a:r>
              <a:rPr lang="fa-IR" sz="2400" dirty="0" smtClean="0">
                <a:cs typeface="B Nazanin" panose="00000400000000000000" pitchFamily="2" charset="-78"/>
              </a:rPr>
              <a:t>جلوگیری می کند </a:t>
            </a:r>
            <a:r>
              <a:rPr lang="fa-IR" sz="2400" dirty="0">
                <a:cs typeface="B Nazanin" panose="00000400000000000000" pitchFamily="2" charset="-78"/>
              </a:rPr>
              <a:t>و مطالعات اخیر اعلام کرد که مصرف این ماده می تواند از پیشرفت بیماری جلوگیری </a:t>
            </a:r>
            <a:r>
              <a:rPr lang="fa-IR" sz="2400" dirty="0" smtClean="0">
                <a:cs typeface="B Nazanin" panose="00000400000000000000" pitchFamily="2" charset="-78"/>
              </a:rPr>
              <a:t>کند. </a:t>
            </a:r>
          </a:p>
          <a:p>
            <a:pPr algn="r" rtl="1"/>
            <a:r>
              <a:rPr lang="fa-IR" sz="2400" dirty="0" smtClean="0">
                <a:cs typeface="B Nazanin" panose="00000400000000000000" pitchFamily="2" charset="-78"/>
              </a:rPr>
              <a:t>1 گرم </a:t>
            </a:r>
            <a:r>
              <a:rPr lang="fa-IR" sz="2400" dirty="0">
                <a:cs typeface="B Nazanin" panose="00000400000000000000" pitchFamily="2" charset="-78"/>
              </a:rPr>
              <a:t>از این ماده برابر است با </a:t>
            </a:r>
            <a:r>
              <a:rPr lang="fa-IR" sz="2400" dirty="0" smtClean="0">
                <a:cs typeface="B Nazanin" panose="00000400000000000000" pitchFamily="2" charset="-78"/>
              </a:rPr>
              <a:t>1000بطری </a:t>
            </a:r>
            <a:r>
              <a:rPr lang="fa-IR" sz="2400" dirty="0">
                <a:cs typeface="B Nazanin" panose="00000400000000000000" pitchFamily="2" charset="-78"/>
              </a:rPr>
              <a:t>شراب </a:t>
            </a:r>
            <a:r>
              <a:rPr lang="fa-IR" sz="2400" dirty="0" smtClean="0">
                <a:cs typeface="B Nazanin" panose="00000400000000000000" pitchFamily="2" charset="-78"/>
              </a:rPr>
              <a:t>قرمز میباشد.</a:t>
            </a:r>
            <a:endParaRPr lang="en-US" sz="2400" dirty="0">
              <a:cs typeface="B Nazanin" panose="00000400000000000000" pitchFamily="2" charset="-78"/>
            </a:endParaRPr>
          </a:p>
          <a:p>
            <a:pPr algn="r"/>
            <a:endParaRPr lang="en-US" sz="24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880671" y="4197254"/>
            <a:ext cx="2800677" cy="2286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a:blip r:embed="rId3"/>
          <a:stretch>
            <a:fillRect/>
          </a:stretch>
        </p:blipFill>
        <p:spPr>
          <a:xfrm>
            <a:off x="5045725" y="4197255"/>
            <a:ext cx="2494940" cy="2286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p:cNvPicPr>
            <a:picLocks noChangeAspect="1"/>
          </p:cNvPicPr>
          <p:nvPr/>
        </p:nvPicPr>
        <p:blipFill>
          <a:blip r:embed="rId4"/>
          <a:stretch>
            <a:fillRect/>
          </a:stretch>
        </p:blipFill>
        <p:spPr>
          <a:xfrm>
            <a:off x="7905042" y="4197254"/>
            <a:ext cx="2825387" cy="2286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789827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892" y="259299"/>
            <a:ext cx="8911687" cy="1280890"/>
          </a:xfrm>
        </p:spPr>
        <p:txBody>
          <a:bodyPr>
            <a:normAutofit/>
          </a:bodyPr>
          <a:lstStyle/>
          <a:p>
            <a:pPr algn="r" rtl="1"/>
            <a:r>
              <a:rPr lang="fa-IR" b="1" dirty="0">
                <a:effectLst>
                  <a:outerShdw blurRad="38100" dist="38100" dir="2700000" algn="tl">
                    <a:srgbClr val="000000">
                      <a:alpha val="43137"/>
                    </a:srgbClr>
                  </a:outerShdw>
                </a:effectLst>
                <a:cs typeface="B Nazanin" panose="00000400000000000000" pitchFamily="2" charset="-78"/>
              </a:rPr>
              <a:t>ویتامین </a:t>
            </a:r>
            <a:r>
              <a:rPr lang="en-US" b="1" dirty="0">
                <a:effectLst>
                  <a:outerShdw blurRad="38100" dist="38100" dir="2700000" algn="tl">
                    <a:srgbClr val="000000">
                      <a:alpha val="43137"/>
                    </a:srgbClr>
                  </a:outerShdw>
                </a:effectLst>
                <a:cs typeface="B Nazanin" panose="00000400000000000000" pitchFamily="2" charset="-78"/>
              </a:rPr>
              <a:t>D </a:t>
            </a:r>
            <a:r>
              <a:rPr lang="fa-IR" b="1" dirty="0">
                <a:effectLst>
                  <a:outerShdw blurRad="38100" dist="38100" dir="2700000" algn="tl">
                    <a:srgbClr val="000000">
                      <a:alpha val="43137"/>
                    </a:srgbClr>
                  </a:outerShdw>
                </a:effectLst>
                <a:cs typeface="B Nazanin" panose="00000400000000000000" pitchFamily="2" charset="-78"/>
              </a:rPr>
              <a:t> :</a:t>
            </a:r>
            <a:endParaRPr lang="en-US" b="1"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3097892" y="1362768"/>
            <a:ext cx="8915400" cy="3777622"/>
          </a:xfrm>
        </p:spPr>
        <p:txBody>
          <a:bodyPr>
            <a:normAutofit/>
          </a:bodyPr>
          <a:lstStyle/>
          <a:p>
            <a:pPr algn="just" rtl="1"/>
            <a:r>
              <a:rPr lang="fa-IR" sz="2400" dirty="0" smtClean="0">
                <a:cs typeface="B Nazanin" panose="00000400000000000000" pitchFamily="2" charset="-78"/>
              </a:rPr>
              <a:t>در </a:t>
            </a:r>
            <a:r>
              <a:rPr lang="fa-IR" sz="2400" dirty="0">
                <a:cs typeface="B Nazanin" panose="00000400000000000000" pitchFamily="2" charset="-78"/>
              </a:rPr>
              <a:t>مطالعات اخیر </a:t>
            </a:r>
            <a:r>
              <a:rPr lang="fa-IR" sz="2400" dirty="0" smtClean="0">
                <a:cs typeface="B Nazanin" panose="00000400000000000000" pitchFamily="2" charset="-78"/>
              </a:rPr>
              <a:t>انجام شده روی مبتلایان به آلزایمر مشخص شد افراد دارای کمبود ویتامین دی 2 برابر افرادی بودند که کمبود نداشتند. بنابراین بهتر است کمبود ویتامین دی نداشته باشید.</a:t>
            </a:r>
            <a:endParaRPr lang="en-US" sz="2400" dirty="0">
              <a:cs typeface="B Nazanin" panose="00000400000000000000" pitchFamily="2" charset="-78"/>
            </a:endParaRPr>
          </a:p>
          <a:p>
            <a:pPr algn="just" rtl="1"/>
            <a:r>
              <a:rPr lang="fa-IR" sz="2400" dirty="0">
                <a:cs typeface="B Nazanin" panose="00000400000000000000" pitchFamily="2" charset="-78"/>
              </a:rPr>
              <a:t>از منابع ویتامین </a:t>
            </a:r>
            <a:r>
              <a:rPr lang="en-US" sz="2400" dirty="0">
                <a:cs typeface="B Nazanin" panose="00000400000000000000" pitchFamily="2" charset="-78"/>
              </a:rPr>
              <a:t> D</a:t>
            </a:r>
            <a:r>
              <a:rPr lang="fa-IR" sz="2400" dirty="0">
                <a:cs typeface="B Nazanin" panose="00000400000000000000" pitchFamily="2" charset="-78"/>
              </a:rPr>
              <a:t> می توان به پنیر ها-سفیده تخم مرغ و ماهی ها اشاره </a:t>
            </a:r>
            <a:r>
              <a:rPr lang="fa-IR" sz="2400" dirty="0" smtClean="0">
                <a:cs typeface="B Nazanin" panose="00000400000000000000" pitchFamily="2" charset="-78"/>
              </a:rPr>
              <a:t>کرد.</a:t>
            </a:r>
          </a:p>
          <a:p>
            <a:pPr algn="just" rtl="1"/>
            <a:r>
              <a:rPr lang="fa-IR" sz="2400" dirty="0" smtClean="0">
                <a:cs typeface="B Nazanin" panose="00000400000000000000" pitchFamily="2" charset="-78"/>
              </a:rPr>
              <a:t>تحقیقات بیشتری برای اثبات اثر درمانی این ویتامین باید انجام گردد.</a:t>
            </a:r>
            <a:endParaRPr lang="en-US" sz="2400" dirty="0">
              <a:cs typeface="B Nazanin" panose="00000400000000000000" pitchFamily="2" charset="-78"/>
            </a:endParaRPr>
          </a:p>
          <a:p>
            <a:pPr algn="just" rtl="1"/>
            <a:endParaRPr lang="en-US" sz="24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2275615" y="4141261"/>
            <a:ext cx="2968414" cy="24516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3"/>
          <a:stretch>
            <a:fillRect/>
          </a:stretch>
        </p:blipFill>
        <p:spPr>
          <a:xfrm>
            <a:off x="6347667" y="3995678"/>
            <a:ext cx="3115822" cy="2597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3073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2" name="Title 1"/>
          <p:cNvSpPr>
            <a:spLocks noGrp="1"/>
          </p:cNvSpPr>
          <p:nvPr>
            <p:ph type="title"/>
          </p:nvPr>
        </p:nvSpPr>
        <p:spPr>
          <a:xfrm>
            <a:off x="6270007" y="677483"/>
            <a:ext cx="6067567" cy="1325563"/>
          </a:xfrm>
        </p:spPr>
        <p:txBody>
          <a:bodyPr/>
          <a:lstStyle/>
          <a:p>
            <a:pPr algn="ctr"/>
            <a:r>
              <a:rPr lang="en-US" sz="5400" b="1" dirty="0" smtClean="0">
                <a:effectLst>
                  <a:outerShdw blurRad="38100" dist="38100" dir="2700000" algn="tl">
                    <a:srgbClr val="000000">
                      <a:alpha val="43137"/>
                    </a:srgbClr>
                  </a:outerShdw>
                </a:effectLst>
                <a:latin typeface="Adobe Caslon Pro Bold" panose="0205070206050A020403" pitchFamily="18" charset="0"/>
                <a:cs typeface="Adobe Arabic" panose="02040503050201020203" pitchFamily="18" charset="-78"/>
              </a:rPr>
              <a:t>Alzheimer</a:t>
            </a:r>
            <a:endParaRPr lang="en-US" b="1" dirty="0">
              <a:effectLst>
                <a:outerShdw blurRad="38100" dist="38100" dir="2700000" algn="tl">
                  <a:srgbClr val="000000">
                    <a:alpha val="43137"/>
                  </a:srgbClr>
                </a:outerShdw>
              </a:effectLst>
              <a:latin typeface="Adobe Caslon Pro Bold" panose="0205070206050A020403" pitchFamily="18" charset="0"/>
              <a:cs typeface="Adobe Arabic" panose="02040503050201020203" pitchFamily="18" charset="-78"/>
            </a:endParaRPr>
          </a:p>
        </p:txBody>
      </p:sp>
      <p:sp>
        <p:nvSpPr>
          <p:cNvPr id="3" name="Content Placeholder 2"/>
          <p:cNvSpPr>
            <a:spLocks noGrp="1"/>
          </p:cNvSpPr>
          <p:nvPr>
            <p:ph idx="1"/>
          </p:nvPr>
        </p:nvSpPr>
        <p:spPr>
          <a:xfrm>
            <a:off x="6542963" y="2254854"/>
            <a:ext cx="5521657" cy="4351338"/>
          </a:xfrm>
        </p:spPr>
        <p:txBody>
          <a:bodyPr>
            <a:normAutofit/>
          </a:bodyPr>
          <a:lstStyle/>
          <a:p>
            <a:pPr marL="0" indent="0" algn="ctr">
              <a:buNone/>
            </a:pPr>
            <a:endParaRPr lang="fa-IR" sz="3200" dirty="0" smtClean="0">
              <a:effectLst>
                <a:outerShdw blurRad="38100" dist="38100" dir="2700000" algn="tl">
                  <a:srgbClr val="000000">
                    <a:alpha val="43137"/>
                  </a:srgbClr>
                </a:outerShdw>
              </a:effectLst>
              <a:cs typeface="B Homa" panose="00000400000000000000" pitchFamily="2" charset="-78"/>
            </a:endParaRPr>
          </a:p>
          <a:p>
            <a:pPr marL="0" indent="0" algn="ctr">
              <a:buNone/>
            </a:pPr>
            <a:r>
              <a:rPr lang="fa-IR" sz="3200" dirty="0" smtClean="0">
                <a:effectLst>
                  <a:outerShdw blurRad="38100" dist="38100" dir="2700000" algn="tl">
                    <a:srgbClr val="000000">
                      <a:alpha val="43137"/>
                    </a:srgbClr>
                  </a:outerShdw>
                </a:effectLst>
                <a:cs typeface="B Homa" panose="00000400000000000000" pitchFamily="2" charset="-78"/>
              </a:rPr>
              <a:t>محمد آقاسی </a:t>
            </a:r>
            <a:r>
              <a:rPr lang="fa-IR" sz="3200" dirty="0" smtClean="0">
                <a:effectLst>
                  <a:outerShdw blurRad="38100" dist="38100" dir="2700000" algn="tl">
                    <a:srgbClr val="000000">
                      <a:alpha val="43137"/>
                    </a:srgbClr>
                  </a:outerShdw>
                </a:effectLst>
                <a:cs typeface="B Homa" panose="00000400000000000000" pitchFamily="2" charset="-78"/>
              </a:rPr>
              <a:t>زاده</a:t>
            </a:r>
            <a:endParaRPr lang="en-US" sz="3200" dirty="0" smtClean="0">
              <a:effectLst>
                <a:outerShdw blurRad="38100" dist="38100" dir="2700000" algn="tl">
                  <a:srgbClr val="000000">
                    <a:alpha val="43137"/>
                  </a:srgbClr>
                </a:outerShdw>
              </a:effectLst>
              <a:cs typeface="B Homa" panose="00000400000000000000" pitchFamily="2" charset="-78"/>
            </a:endParaRPr>
          </a:p>
          <a:p>
            <a:pPr marL="0" indent="0" algn="ctr">
              <a:buNone/>
            </a:pPr>
            <a:r>
              <a:rPr lang="fa-IR" sz="3200" dirty="0" smtClean="0">
                <a:effectLst>
                  <a:outerShdw blurRad="38100" dist="38100" dir="2700000" algn="tl">
                    <a:srgbClr val="000000">
                      <a:alpha val="43137"/>
                    </a:srgbClr>
                  </a:outerShdw>
                </a:effectLst>
                <a:cs typeface="B Homa" panose="00000400000000000000" pitchFamily="2" charset="-78"/>
              </a:rPr>
              <a:t>سعید نصرت آبادی</a:t>
            </a:r>
            <a:endParaRPr lang="en-US" sz="3200" dirty="0">
              <a:effectLst>
                <a:outerShdw blurRad="38100" dist="38100" dir="2700000" algn="tl">
                  <a:srgbClr val="000000">
                    <a:alpha val="43137"/>
                  </a:srgbClr>
                </a:outerShdw>
              </a:effectLst>
              <a:cs typeface="B Homa" panose="00000400000000000000" pitchFamily="2" charset="-78"/>
            </a:endParaRPr>
          </a:p>
        </p:txBody>
      </p:sp>
    </p:spTree>
    <p:extLst>
      <p:ext uri="{BB962C8B-B14F-4D97-AF65-F5344CB8AC3E}">
        <p14:creationId xmlns:p14="http://schemas.microsoft.com/office/powerpoint/2010/main" val="1793130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41973"/>
            <a:ext cx="9320970" cy="1280890"/>
          </a:xfrm>
        </p:spPr>
        <p:txBody>
          <a:bodyPr>
            <a:normAutofit/>
          </a:bodyPr>
          <a:lstStyle/>
          <a:p>
            <a:pPr algn="r" rtl="1"/>
            <a:r>
              <a:rPr lang="fa-IR" sz="4400" b="1" dirty="0" smtClean="0">
                <a:effectLst>
                  <a:outerShdw blurRad="38100" dist="38100" dir="2700000" algn="tl">
                    <a:srgbClr val="000000">
                      <a:alpha val="43137"/>
                    </a:srgbClr>
                  </a:outerShdw>
                </a:effectLst>
                <a:cs typeface="B Nazanin" panose="00000400000000000000" pitchFamily="2" charset="-78"/>
              </a:rPr>
              <a:t>درمان دارویی</a:t>
            </a:r>
            <a:endParaRPr lang="en-US" sz="4400" b="1"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2994782" y="1522863"/>
            <a:ext cx="8915400" cy="3777622"/>
          </a:xfrm>
        </p:spPr>
        <p:txBody>
          <a:bodyPr>
            <a:normAutofit/>
          </a:bodyPr>
          <a:lstStyle/>
          <a:p>
            <a:pPr marL="0" indent="0" algn="r" rtl="1">
              <a:buNone/>
            </a:pPr>
            <a:r>
              <a:rPr lang="fa-IR" sz="2000" dirty="0" smtClean="0">
                <a:cs typeface="B Nazanin" panose="00000400000000000000" pitchFamily="2" charset="-78"/>
              </a:rPr>
              <a:t>در حال حاضر فقط دو دسته دارو جهت درمان بیماری به ثبت رسیده است:</a:t>
            </a:r>
          </a:p>
          <a:p>
            <a:pPr marL="0" indent="0" algn="r" rtl="1">
              <a:buNone/>
            </a:pPr>
            <a:r>
              <a:rPr lang="fa-IR" sz="2000" dirty="0" smtClean="0">
                <a:cs typeface="B Nazanin" panose="00000400000000000000" pitchFamily="2" charset="-78"/>
              </a:rPr>
              <a:t>دارو های مهار کننده انزیم استیل کولین استراز که باعث بهبود کارکرد شناختی می گردد. برای درجه های خفیف تا متوسط است. مانند،</a:t>
            </a:r>
          </a:p>
          <a:p>
            <a:pPr marL="0" indent="0" algn="r" rtl="1">
              <a:buNone/>
            </a:pPr>
            <a:r>
              <a:rPr lang="fa-IR" sz="2000" dirty="0" smtClean="0">
                <a:cs typeface="B Nazanin" panose="00000400000000000000" pitchFamily="2" charset="-78"/>
              </a:rPr>
              <a:t>دانپزیل، ریواستگمین، گالانتامین</a:t>
            </a:r>
          </a:p>
          <a:p>
            <a:pPr marL="0" indent="0" algn="r" rtl="1">
              <a:buNone/>
            </a:pPr>
            <a:r>
              <a:rPr lang="fa-IR" sz="2000" dirty="0" smtClean="0">
                <a:cs typeface="B Nazanin" panose="00000400000000000000" pitchFamily="2" charset="-78"/>
              </a:rPr>
              <a:t>دوره مصرف این دارو 2 ساله میباشد.</a:t>
            </a:r>
          </a:p>
          <a:p>
            <a:pPr marL="0" indent="0" algn="r" rtl="1">
              <a:buNone/>
            </a:pPr>
            <a:endParaRPr lang="fa-IR" sz="2000" dirty="0" smtClean="0">
              <a:cs typeface="B Nazanin" panose="00000400000000000000" pitchFamily="2" charset="-78"/>
            </a:endParaRPr>
          </a:p>
          <a:p>
            <a:pPr marL="0" indent="0" algn="r" rtl="1">
              <a:buNone/>
            </a:pPr>
            <a:endParaRPr lang="en-US" sz="20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372526" y="4260780"/>
            <a:ext cx="2353020" cy="238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p:cNvPicPr>
            <a:picLocks noChangeAspect="1"/>
          </p:cNvPicPr>
          <p:nvPr/>
        </p:nvPicPr>
        <p:blipFill>
          <a:blip r:embed="rId3"/>
          <a:stretch>
            <a:fillRect/>
          </a:stretch>
        </p:blipFill>
        <p:spPr>
          <a:xfrm>
            <a:off x="9284175" y="4260780"/>
            <a:ext cx="2386069" cy="238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5"/>
          <p:cNvPicPr>
            <a:picLocks noChangeAspect="1"/>
          </p:cNvPicPr>
          <p:nvPr/>
        </p:nvPicPr>
        <p:blipFill>
          <a:blip r:embed="rId4"/>
          <a:stretch>
            <a:fillRect/>
          </a:stretch>
        </p:blipFill>
        <p:spPr>
          <a:xfrm>
            <a:off x="6679102" y="4260782"/>
            <a:ext cx="2420941" cy="238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p:cNvPicPr>
            <a:picLocks noChangeAspect="1"/>
          </p:cNvPicPr>
          <p:nvPr/>
        </p:nvPicPr>
        <p:blipFill>
          <a:blip r:embed="rId5"/>
          <a:stretch>
            <a:fillRect/>
          </a:stretch>
        </p:blipFill>
        <p:spPr>
          <a:xfrm>
            <a:off x="3909678" y="4260781"/>
            <a:ext cx="2585292" cy="238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365366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a:t>
            </a:r>
            <a:endParaRPr lang="en-US" dirty="0"/>
          </a:p>
        </p:txBody>
      </p:sp>
      <p:sp>
        <p:nvSpPr>
          <p:cNvPr id="3" name="Content Placeholder 2"/>
          <p:cNvSpPr>
            <a:spLocks noGrp="1"/>
          </p:cNvSpPr>
          <p:nvPr>
            <p:ph idx="1"/>
          </p:nvPr>
        </p:nvSpPr>
        <p:spPr/>
        <p:txBody>
          <a:bodyPr>
            <a:normAutofit/>
          </a:bodyPr>
          <a:lstStyle/>
          <a:p>
            <a:pPr marL="0" indent="0" algn="r" rtl="1">
              <a:buNone/>
            </a:pPr>
            <a:r>
              <a:rPr lang="fa-IR" sz="2400" dirty="0">
                <a:cs typeface="B Nazanin" panose="00000400000000000000" pitchFamily="2" charset="-78"/>
              </a:rPr>
              <a:t>داروی </a:t>
            </a:r>
            <a:r>
              <a:rPr lang="fa-IR" sz="2400" dirty="0" smtClean="0">
                <a:cs typeface="B Nazanin" panose="00000400000000000000" pitchFamily="2" charset="-78"/>
              </a:rPr>
              <a:t>مهار کننده گیرنده </a:t>
            </a:r>
            <a:r>
              <a:rPr lang="fa-IR" sz="2400" dirty="0">
                <a:cs typeface="B Nazanin" panose="00000400000000000000" pitchFamily="2" charset="-78"/>
              </a:rPr>
              <a:t>های </a:t>
            </a:r>
            <a:r>
              <a:rPr lang="en-US" sz="2400" dirty="0" smtClean="0">
                <a:cs typeface="B Nazanin" panose="00000400000000000000" pitchFamily="2" charset="-78"/>
              </a:rPr>
              <a:t>NMDA</a:t>
            </a:r>
            <a:r>
              <a:rPr lang="fa-IR" sz="2400" dirty="0" smtClean="0">
                <a:cs typeface="B Nazanin" panose="00000400000000000000" pitchFamily="2" charset="-78"/>
              </a:rPr>
              <a:t> می باشد که عوارض بیماری را کاهش می دهد. برای مراحل متوسط تا شدید مصرف میگردد.</a:t>
            </a:r>
          </a:p>
          <a:p>
            <a:pPr marL="0" indent="0" algn="r" rtl="1">
              <a:buNone/>
            </a:pPr>
            <a:r>
              <a:rPr lang="fa-IR" sz="2400" dirty="0" smtClean="0">
                <a:cs typeface="B Nazanin" panose="00000400000000000000" pitchFamily="2" charset="-78"/>
              </a:rPr>
              <a:t>مانند ممانتین</a:t>
            </a:r>
            <a:endParaRPr lang="fa-IR" sz="2400" dirty="0">
              <a:cs typeface="B Nazanin" panose="00000400000000000000" pitchFamily="2" charset="-78"/>
            </a:endParaRPr>
          </a:p>
          <a:p>
            <a:pPr marL="0" indent="0" algn="r" rtl="1">
              <a:buNone/>
            </a:pPr>
            <a:r>
              <a:rPr lang="fa-IR" sz="2400" dirty="0" smtClean="0">
                <a:cs typeface="B Nazanin" panose="00000400000000000000" pitchFamily="2" charset="-78"/>
              </a:rPr>
              <a:t>دوره مصرف این دارو 6 ماهه میباشد.</a:t>
            </a:r>
            <a:endParaRPr lang="fa-IR" sz="2400" dirty="0">
              <a:cs typeface="B Nazanin" panose="00000400000000000000" pitchFamily="2" charset="-78"/>
            </a:endParaRPr>
          </a:p>
          <a:p>
            <a:pPr algn="r" rtl="1"/>
            <a:endParaRPr lang="en-US" sz="24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2390659" y="4164375"/>
            <a:ext cx="3395689" cy="25801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6711516" y="4164374"/>
            <a:ext cx="3395689" cy="25801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91527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منابع</a:t>
            </a:r>
            <a:endParaRPr lang="en-US" dirty="0"/>
          </a:p>
        </p:txBody>
      </p:sp>
      <p:sp>
        <p:nvSpPr>
          <p:cNvPr id="3" name="Content Placeholder 2"/>
          <p:cNvSpPr>
            <a:spLocks noGrp="1"/>
          </p:cNvSpPr>
          <p:nvPr>
            <p:ph idx="1"/>
          </p:nvPr>
        </p:nvSpPr>
        <p:spPr/>
        <p:txBody>
          <a:bodyPr/>
          <a:lstStyle/>
          <a:p>
            <a:pPr algn="r" rtl="1"/>
            <a:r>
              <a:rPr lang="en-US" dirty="0" err="1" smtClean="0"/>
              <a:t>Sadock</a:t>
            </a:r>
            <a:r>
              <a:rPr lang="en-US" dirty="0" smtClean="0"/>
              <a:t> B J, 2005</a:t>
            </a:r>
          </a:p>
          <a:p>
            <a:pPr algn="r" rtl="1"/>
            <a:r>
              <a:rPr lang="en-US" dirty="0" err="1"/>
              <a:t>Golde</a:t>
            </a:r>
            <a:r>
              <a:rPr lang="en-US" dirty="0"/>
              <a:t> </a:t>
            </a:r>
            <a:r>
              <a:rPr lang="en-US" dirty="0" smtClean="0"/>
              <a:t>TE,2006</a:t>
            </a:r>
            <a:endParaRPr lang="fa-IR" dirty="0" smtClean="0"/>
          </a:p>
          <a:p>
            <a:pPr algn="r" rtl="1"/>
            <a:r>
              <a:rPr lang="en-US" dirty="0" err="1" smtClean="0"/>
              <a:t>Johannsen</a:t>
            </a:r>
            <a:r>
              <a:rPr lang="en-US" dirty="0" smtClean="0"/>
              <a:t> p, 2006</a:t>
            </a:r>
          </a:p>
          <a:p>
            <a:pPr algn="r" rtl="1"/>
            <a:r>
              <a:rPr lang="en-US" dirty="0" smtClean="0">
                <a:hlinkClick r:id="rId2"/>
              </a:rPr>
              <a:t>www.sid.ir</a:t>
            </a:r>
            <a:endParaRPr lang="en-US" dirty="0" smtClean="0"/>
          </a:p>
          <a:p>
            <a:pPr algn="r" rtl="1"/>
            <a:r>
              <a:rPr lang="en-US" dirty="0" smtClean="0">
                <a:hlinkClick r:id="rId3"/>
              </a:rPr>
              <a:t>www.webmd.com</a:t>
            </a:r>
            <a:endParaRPr lang="en-US" dirty="0" smtClean="0"/>
          </a:p>
          <a:p>
            <a:pPr algn="r" rtl="1"/>
            <a:endParaRPr lang="en-US" dirty="0"/>
          </a:p>
        </p:txBody>
      </p:sp>
    </p:spTree>
    <p:extLst>
      <p:ext uri="{BB962C8B-B14F-4D97-AF65-F5344CB8AC3E}">
        <p14:creationId xmlns:p14="http://schemas.microsoft.com/office/powerpoint/2010/main" val="3816305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 y="0"/>
            <a:ext cx="12196444" cy="6858000"/>
          </a:xfrm>
          <a:prstGeom prst="rect">
            <a:avLst/>
          </a:prstGeom>
        </p:spPr>
      </p:pic>
      <p:sp>
        <p:nvSpPr>
          <p:cNvPr id="2" name="Title 1"/>
          <p:cNvSpPr>
            <a:spLocks noGrp="1"/>
          </p:cNvSpPr>
          <p:nvPr>
            <p:ph type="title"/>
          </p:nvPr>
        </p:nvSpPr>
        <p:spPr>
          <a:xfrm>
            <a:off x="1676400" y="0"/>
            <a:ext cx="10515600" cy="1325563"/>
          </a:xfrm>
        </p:spPr>
        <p:txBody>
          <a:bodyPr>
            <a:normAutofit/>
          </a:bodyPr>
          <a:lstStyle/>
          <a:p>
            <a:pPr algn="r" rtl="1"/>
            <a:r>
              <a:rPr lang="fa-IR" sz="4800" b="1" dirty="0">
                <a:solidFill>
                  <a:schemeClr val="bg1"/>
                </a:solidFill>
                <a:cs typeface="B Nazanin" panose="00000400000000000000" pitchFamily="2" charset="-78"/>
              </a:rPr>
              <a:t>فهرست مطالب</a:t>
            </a:r>
            <a:endParaRPr lang="en-US" dirty="0">
              <a:solidFill>
                <a:schemeClr val="bg1"/>
              </a:solidFill>
            </a:endParaRPr>
          </a:p>
        </p:txBody>
      </p:sp>
      <p:sp>
        <p:nvSpPr>
          <p:cNvPr id="3" name="Content Placeholder 2"/>
          <p:cNvSpPr>
            <a:spLocks noGrp="1"/>
          </p:cNvSpPr>
          <p:nvPr>
            <p:ph idx="1"/>
          </p:nvPr>
        </p:nvSpPr>
        <p:spPr>
          <a:xfrm>
            <a:off x="7670041" y="1325563"/>
            <a:ext cx="3970361" cy="2650841"/>
          </a:xfrm>
        </p:spPr>
        <p:txBody>
          <a:bodyPr>
            <a:normAutofit/>
          </a:bodyPr>
          <a:lstStyle/>
          <a:p>
            <a:pPr algn="r" rtl="1"/>
            <a:r>
              <a:rPr lang="fa-IR" sz="3400" dirty="0" smtClean="0">
                <a:solidFill>
                  <a:schemeClr val="bg1"/>
                </a:solidFill>
                <a:effectLst>
                  <a:outerShdw blurRad="38100" dist="38100" dir="2700000" algn="tl">
                    <a:srgbClr val="000000">
                      <a:alpha val="43137"/>
                    </a:srgbClr>
                  </a:outerShdw>
                </a:effectLst>
                <a:cs typeface="B Nazanin" panose="00000400000000000000" pitchFamily="2" charset="-78"/>
              </a:rPr>
              <a:t>آلزایمر</a:t>
            </a:r>
          </a:p>
          <a:p>
            <a:pPr algn="r" rtl="1"/>
            <a:r>
              <a:rPr lang="fa-IR" sz="3400" dirty="0" smtClean="0">
                <a:solidFill>
                  <a:schemeClr val="bg1"/>
                </a:solidFill>
                <a:effectLst>
                  <a:outerShdw blurRad="38100" dist="38100" dir="2700000" algn="tl">
                    <a:srgbClr val="000000">
                      <a:alpha val="43137"/>
                    </a:srgbClr>
                  </a:outerShdw>
                </a:effectLst>
                <a:cs typeface="B Nazanin" panose="00000400000000000000" pitchFamily="2" charset="-78"/>
              </a:rPr>
              <a:t>شناسایی آلزایمر</a:t>
            </a:r>
          </a:p>
          <a:p>
            <a:pPr algn="r" rtl="1"/>
            <a:r>
              <a:rPr lang="fa-IR" sz="3400" dirty="0" smtClean="0">
                <a:solidFill>
                  <a:schemeClr val="bg1"/>
                </a:solidFill>
                <a:effectLst>
                  <a:outerShdw blurRad="38100" dist="38100" dir="2700000" algn="tl">
                    <a:srgbClr val="000000">
                      <a:alpha val="43137"/>
                    </a:srgbClr>
                  </a:outerShdw>
                </a:effectLst>
                <a:cs typeface="B Nazanin" panose="00000400000000000000" pitchFamily="2" charset="-78"/>
              </a:rPr>
              <a:t>پیشگیری و درمان</a:t>
            </a:r>
            <a:endParaRPr lang="en-US" sz="3400" dirty="0">
              <a:solidFill>
                <a:schemeClr val="bg1"/>
              </a:solidFill>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3957935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050" y="351155"/>
            <a:ext cx="8911687" cy="1280890"/>
          </a:xfrm>
        </p:spPr>
        <p:txBody>
          <a:bodyPr/>
          <a:lstStyle/>
          <a:p>
            <a:pPr algn="r" rtl="1"/>
            <a:r>
              <a:rPr lang="fa-IR" sz="4000" b="1" dirty="0" smtClean="0">
                <a:effectLst>
                  <a:outerShdw blurRad="38100" dist="38100" dir="2700000" algn="tl">
                    <a:srgbClr val="000000">
                      <a:alpha val="43137"/>
                    </a:srgbClr>
                  </a:outerShdw>
                </a:effectLst>
                <a:cs typeface="B Nazanin" panose="00000400000000000000" pitchFamily="2" charset="-78"/>
              </a:rPr>
              <a:t>آلزایمر</a:t>
            </a:r>
            <a:endParaRPr lang="en-US" b="1"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2739337" y="1410268"/>
            <a:ext cx="8915400" cy="3777622"/>
          </a:xfrm>
        </p:spPr>
        <p:txBody>
          <a:bodyPr>
            <a:normAutofit/>
          </a:bodyPr>
          <a:lstStyle/>
          <a:p>
            <a:pPr marL="0" indent="0" algn="r" rtl="1">
              <a:buNone/>
            </a:pPr>
            <a:r>
              <a:rPr lang="fa-IR" sz="2400" dirty="0" smtClean="0">
                <a:cs typeface="B Nazanin" panose="00000400000000000000" pitchFamily="2" charset="-78"/>
              </a:rPr>
              <a:t>این بیماری از شایعترین و شناخته شده ترین علت خردزدودگی (دمانس) است. بیماری آلزایمر، یک نابسامانی پیش رونده و برگشت ناپذیر مغزی است که بر کارکرد شناختی (حافظه، توجه، زبان، حوزه بینائی-فضایی، برنامه ریزی و تصمیم گیری)، شخصیت، محتوای اندیشه، ادراک، و رفتار تاثیر می گذارد.چهارمین علت مرگ در کشور های غربی است که قبل از آن بیماری های قلبی، سرطان و سکته مغزی هستند. </a:t>
            </a:r>
          </a:p>
          <a:p>
            <a:pPr marL="0" indent="0" algn="r" rtl="1">
              <a:buNone/>
            </a:pPr>
            <a:endParaRPr lang="en-US" sz="2400"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47152"/>
            <a:ext cx="7847462" cy="3010848"/>
          </a:xfrm>
          <a:prstGeom prst="rect">
            <a:avLst/>
          </a:prstGeom>
        </p:spPr>
      </p:pic>
    </p:spTree>
    <p:extLst>
      <p:ext uri="{BB962C8B-B14F-4D97-AF65-F5344CB8AC3E}">
        <p14:creationId xmlns:p14="http://schemas.microsoft.com/office/powerpoint/2010/main" val="3890278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3623" y="183655"/>
            <a:ext cx="3301621" cy="1325563"/>
          </a:xfrm>
        </p:spPr>
        <p:txBody>
          <a:bodyPr/>
          <a:lstStyle/>
          <a:p>
            <a:pPr algn="r"/>
            <a:r>
              <a:rPr lang="fa-IR" dirty="0" smtClean="0">
                <a:cs typeface="B Nazanin" panose="00000400000000000000" pitchFamily="2" charset="-78"/>
              </a:rPr>
              <a:t>ادامه</a:t>
            </a:r>
            <a:endParaRPr lang="en-US" dirty="0">
              <a:cs typeface="B Nazanin" panose="00000400000000000000" pitchFamily="2" charset="-78"/>
            </a:endParaRPr>
          </a:p>
        </p:txBody>
      </p:sp>
      <p:sp>
        <p:nvSpPr>
          <p:cNvPr id="3" name="Content Placeholder 2"/>
          <p:cNvSpPr>
            <a:spLocks noGrp="1"/>
          </p:cNvSpPr>
          <p:nvPr>
            <p:ph idx="1"/>
          </p:nvPr>
        </p:nvSpPr>
        <p:spPr>
          <a:xfrm>
            <a:off x="1479644" y="1253331"/>
            <a:ext cx="10515600" cy="4351338"/>
          </a:xfrm>
        </p:spPr>
        <p:txBody>
          <a:bodyPr>
            <a:normAutofit/>
          </a:bodyPr>
          <a:lstStyle/>
          <a:p>
            <a:pPr marL="0" indent="0" algn="r" rtl="1">
              <a:buNone/>
            </a:pPr>
            <a:r>
              <a:rPr lang="fa-IR" sz="2400" dirty="0">
                <a:cs typeface="B Nazanin" panose="00000400000000000000" pitchFamily="2" charset="-78"/>
              </a:rPr>
              <a:t>انواع خردزدودگی(دمانس) شایع ترین علل آسیب شناسی روانی در افراد مسن هستند. بیماری آلزایمر مسئول 60 درصد از دمانس دوران سالمندی است. تخمین زده می شود که این بیماری، 5تا 10 درصد افراد 65 سال و با بالا را مبتلا میکند.</a:t>
            </a:r>
          </a:p>
          <a:p>
            <a:pPr marL="0" indent="0" algn="r" rtl="1">
              <a:buNone/>
            </a:pPr>
            <a:r>
              <a:rPr lang="fa-IR" sz="2400" dirty="0">
                <a:cs typeface="B Nazanin" panose="00000400000000000000" pitchFamily="2" charset="-78"/>
              </a:rPr>
              <a:t>با توجه به افزایش تعداد مطلق و نیز درصد افراد سالمند نسبت به کل جمعیت، اهمیت بیماری آلزایمر مشخص تر می شود. </a:t>
            </a:r>
          </a:p>
          <a:p>
            <a:pPr algn="r" rtl="1"/>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414" y="3275463"/>
            <a:ext cx="5122198" cy="33988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856404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7 مرحله آلزایمر</a:t>
            </a:r>
            <a:endParaRPr lang="en-US" dirty="0"/>
          </a:p>
        </p:txBody>
      </p:sp>
      <p:sp>
        <p:nvSpPr>
          <p:cNvPr id="3" name="Content Placeholder 2"/>
          <p:cNvSpPr>
            <a:spLocks noGrp="1"/>
          </p:cNvSpPr>
          <p:nvPr>
            <p:ph idx="1"/>
          </p:nvPr>
        </p:nvSpPr>
        <p:spPr>
          <a:xfrm>
            <a:off x="2644337" y="1343140"/>
            <a:ext cx="9470546" cy="4509571"/>
          </a:xfrm>
        </p:spPr>
        <p:txBody>
          <a:bodyPr/>
          <a:lstStyle/>
          <a:p>
            <a:pPr algn="r"/>
            <a:r>
              <a:rPr lang="fa-IR" dirty="0" smtClean="0"/>
              <a:t>مرحله1: بدون اختلال (عملکرد طبیعی)</a:t>
            </a:r>
          </a:p>
          <a:p>
            <a:pPr algn="r"/>
            <a:r>
              <a:rPr lang="fa-IR" dirty="0" smtClean="0"/>
              <a:t>فرد هیچ مشکل حافظه تجربه نمی کند. مصاحبه با یک متخصص پزشکی هیچ شواهدی از علائم زوال عقل را نشان نمی دهد</a:t>
            </a:r>
          </a:p>
          <a:p>
            <a:pPr marL="0" indent="0" algn="r">
              <a:buNone/>
            </a:pPr>
            <a:r>
              <a:rPr lang="fa-IR" dirty="0" smtClean="0"/>
              <a:t>مرحله2:زوال شناختی بسیار خفیف (ممکن است تغییرات وابسته به سن طبیعی باشد.)</a:t>
            </a:r>
          </a:p>
          <a:p>
            <a:pPr algn="r"/>
            <a:r>
              <a:rPr lang="fa-IR" dirty="0" smtClean="0"/>
              <a:t>فرد ممکن است احساس کن که حافظه اش در حال ضعیف شدن است. او احساس می کند دچار فراموش کردن کلمات آشنا یا محل اشیاء روزمره شده است. اما هیچ نشانه ای از زوال عقل در طول یک معاینه پزشکی یافت نمیشود و دوستان و خانواده نیز متوجه تغییرات حافظه نشده اند</a:t>
            </a:r>
            <a:endParaRPr lang="en-US" dirty="0"/>
          </a:p>
        </p:txBody>
      </p:sp>
      <p:pic>
        <p:nvPicPr>
          <p:cNvPr id="4" name="Picture 3"/>
          <p:cNvPicPr>
            <a:picLocks noChangeAspect="1"/>
          </p:cNvPicPr>
          <p:nvPr/>
        </p:nvPicPr>
        <p:blipFill>
          <a:blip r:embed="rId2"/>
          <a:stretch>
            <a:fillRect/>
          </a:stretch>
        </p:blipFill>
        <p:spPr>
          <a:xfrm>
            <a:off x="307975" y="4131928"/>
            <a:ext cx="4142342" cy="27490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AutoShape 2" descr="Image result for ‫7 مرحله الزایم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6" name="Picture 5"/>
          <p:cNvPicPr>
            <a:picLocks noChangeAspect="1"/>
          </p:cNvPicPr>
          <p:nvPr/>
        </p:nvPicPr>
        <p:blipFill>
          <a:blip r:embed="rId3"/>
          <a:stretch>
            <a:fillRect/>
          </a:stretch>
        </p:blipFill>
        <p:spPr>
          <a:xfrm>
            <a:off x="4671152" y="4131928"/>
            <a:ext cx="4568619" cy="27031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60676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ادامه</a:t>
            </a:r>
            <a:endParaRPr lang="en-US" dirty="0"/>
          </a:p>
        </p:txBody>
      </p:sp>
      <p:sp>
        <p:nvSpPr>
          <p:cNvPr id="3" name="Content Placeholder 2"/>
          <p:cNvSpPr>
            <a:spLocks noGrp="1"/>
          </p:cNvSpPr>
          <p:nvPr>
            <p:ph idx="1"/>
          </p:nvPr>
        </p:nvSpPr>
        <p:spPr>
          <a:xfrm>
            <a:off x="2589212" y="1264555"/>
            <a:ext cx="8915400" cy="3777622"/>
          </a:xfrm>
        </p:spPr>
        <p:txBody>
          <a:bodyPr/>
          <a:lstStyle/>
          <a:p>
            <a:pPr algn="r"/>
            <a:r>
              <a:rPr lang="fa-IR" dirty="0"/>
              <a:t>مرحله 3: زوال شناختی خفیف (در مراحل اولیه آلزایمر را می توان در برخی از تشخیص، اما نه همه، افراد با این علائم</a:t>
            </a:r>
            <a:r>
              <a:rPr lang="fa-IR" dirty="0" smtClean="0"/>
              <a:t>)</a:t>
            </a:r>
            <a:endParaRPr lang="en-US" dirty="0" smtClean="0"/>
          </a:p>
          <a:p>
            <a:pPr algn="r"/>
            <a:r>
              <a:rPr lang="fa-IR" dirty="0"/>
              <a:t>دوستان، خانواده و یا همکاران متوجه مشکلاتی در فرد می شوند. در طول مصاحبه پزشکی مفصل، پزشکان ممکن است قادر به تشخیص مشکلات در حافظه و یا عملکرد باشند. خصوصیات این مرحله عبارتند از:</a:t>
            </a:r>
          </a:p>
          <a:p>
            <a:pPr algn="r"/>
            <a:r>
              <a:rPr lang="fa-IR" dirty="0"/>
              <a:t>مشکلات قابل توجه در گفتن و به یادآوری نام ها و وقایع</a:t>
            </a:r>
          </a:p>
          <a:p>
            <a:pPr algn="r"/>
            <a:r>
              <a:rPr lang="fa-IR" dirty="0"/>
              <a:t>مشکلاتی در به خاطر سپردن نام وقتی که به افراد جدید معرفی می شوند</a:t>
            </a:r>
          </a:p>
          <a:p>
            <a:pPr algn="r"/>
            <a:r>
              <a:rPr lang="fa-IR" dirty="0"/>
              <a:t>مشکلات قابل توجه در انجام وظایف در محیط اجتماعی یا کار</a:t>
            </a:r>
          </a:p>
          <a:p>
            <a:pPr algn="r"/>
            <a:r>
              <a:rPr lang="fa-IR" dirty="0"/>
              <a:t>از دست دادن و یا جا گذاشتن یک شی ارزشمند</a:t>
            </a:r>
          </a:p>
          <a:p>
            <a:pPr algn="r"/>
            <a:r>
              <a:rPr lang="fa-IR" dirty="0"/>
              <a:t>مشکلات متعدد در برنامه ریزی و یا سازماندهی وظایف</a:t>
            </a:r>
            <a:endParaRPr lang="en-US" dirty="0"/>
          </a:p>
        </p:txBody>
      </p:sp>
      <p:pic>
        <p:nvPicPr>
          <p:cNvPr id="4" name="Picture 3"/>
          <p:cNvPicPr>
            <a:picLocks noChangeAspect="1"/>
          </p:cNvPicPr>
          <p:nvPr/>
        </p:nvPicPr>
        <p:blipFill>
          <a:blip r:embed="rId2"/>
          <a:stretch>
            <a:fillRect/>
          </a:stretch>
        </p:blipFill>
        <p:spPr>
          <a:xfrm>
            <a:off x="518041" y="2545445"/>
            <a:ext cx="3265820" cy="24462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p:cNvPicPr>
            <a:picLocks noChangeAspect="1"/>
          </p:cNvPicPr>
          <p:nvPr/>
        </p:nvPicPr>
        <p:blipFill>
          <a:blip r:embed="rId3"/>
          <a:stretch>
            <a:fillRect/>
          </a:stretch>
        </p:blipFill>
        <p:spPr>
          <a:xfrm>
            <a:off x="96429" y="4737628"/>
            <a:ext cx="4109043" cy="21203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56205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313" y="0"/>
            <a:ext cx="8911687" cy="1280890"/>
          </a:xfrm>
        </p:spPr>
        <p:txBody>
          <a:bodyPr/>
          <a:lstStyle/>
          <a:p>
            <a:pPr algn="r"/>
            <a:r>
              <a:rPr lang="fa-IR" dirty="0" smtClean="0"/>
              <a:t>ادامه</a:t>
            </a:r>
            <a:endParaRPr lang="fa-IR" dirty="0"/>
          </a:p>
        </p:txBody>
      </p:sp>
      <p:sp>
        <p:nvSpPr>
          <p:cNvPr id="3" name="Content Placeholder 2"/>
          <p:cNvSpPr>
            <a:spLocks noGrp="1"/>
          </p:cNvSpPr>
          <p:nvPr>
            <p:ph idx="1"/>
          </p:nvPr>
        </p:nvSpPr>
        <p:spPr>
          <a:xfrm>
            <a:off x="2192357" y="640444"/>
            <a:ext cx="9874115" cy="6217555"/>
          </a:xfrm>
        </p:spPr>
        <p:txBody>
          <a:bodyPr>
            <a:normAutofit fontScale="92500" lnSpcReduction="20000"/>
          </a:bodyPr>
          <a:lstStyle/>
          <a:p>
            <a:pPr algn="r"/>
            <a:r>
              <a:rPr lang="fa-IR" dirty="0"/>
              <a:t>مرحله 4: زوال شناختی متوسط (مراحل اولیه بیماری آلزایمر</a:t>
            </a:r>
            <a:r>
              <a:rPr lang="fa-IR" dirty="0" smtClean="0"/>
              <a:t>)</a:t>
            </a:r>
          </a:p>
          <a:p>
            <a:pPr algn="r"/>
            <a:r>
              <a:rPr lang="fa-IR" dirty="0"/>
              <a:t>در این مرحله، یک مصاحبه دقیق پزشکی باید قادر به تشخیص علائم باشد،این نشانه ها عبارتند از:</a:t>
            </a:r>
          </a:p>
          <a:p>
            <a:pPr algn="r"/>
            <a:r>
              <a:rPr lang="fa-IR" dirty="0"/>
              <a:t>فراموشی رویدادهای اخیر</a:t>
            </a:r>
          </a:p>
          <a:p>
            <a:pPr algn="r"/>
            <a:r>
              <a:rPr lang="fa-IR" dirty="0"/>
              <a:t>اختلال در توانایی انجام عملیات ریاضی ذهنی (مانند جمع و تفریق)</a:t>
            </a:r>
          </a:p>
          <a:p>
            <a:pPr algn="r"/>
            <a:r>
              <a:rPr lang="fa-IR" dirty="0"/>
              <a:t>مشکلات بزرگ برای انجام کارهای پیچیده مانند برنامه ریزی شام برای مهمانان، پرداخت صورتحساب و یا مدیریت امور مالی</a:t>
            </a:r>
          </a:p>
          <a:p>
            <a:pPr algn="r"/>
            <a:r>
              <a:rPr lang="fa-IR" dirty="0"/>
              <a:t>فراموشی در مورد تاریخچه شخصی خود مانند سال فارغ التحصیلی</a:t>
            </a:r>
          </a:p>
          <a:p>
            <a:pPr algn="r"/>
            <a:r>
              <a:rPr lang="fa-IR" dirty="0"/>
              <a:t>فرار از محیط های اجتماعی یا موقعیت های چالش برانگیز ذهنی (مکانهایی که ممکن است برای بقیه آشکار شود که ضعف حافظه دارند</a:t>
            </a:r>
            <a:r>
              <a:rPr lang="fa-IR" dirty="0" smtClean="0"/>
              <a:t>)</a:t>
            </a:r>
          </a:p>
          <a:p>
            <a:pPr algn="r"/>
            <a:endParaRPr lang="fa-IR" dirty="0"/>
          </a:p>
          <a:p>
            <a:pPr algn="r"/>
            <a:r>
              <a:rPr lang="fa-IR" dirty="0"/>
              <a:t>مرحله 5: زوال شناختی نسبتا شدید (اواسط سیر بیماری آلزایمر</a:t>
            </a:r>
            <a:r>
              <a:rPr lang="fa-IR" dirty="0" smtClean="0"/>
              <a:t>)</a:t>
            </a:r>
            <a:endParaRPr lang="en-US" dirty="0" smtClean="0"/>
          </a:p>
          <a:p>
            <a:pPr algn="r"/>
            <a:r>
              <a:rPr lang="fa-IR" dirty="0"/>
              <a:t>در این مرحله اختلال در حافظه و تفکر قابل توجه هستند، و افراد شروع به نیاز به کمک برای انجام فعالیت های روزانه دارند. در این مرحله علائم عبارتند از:</a:t>
            </a:r>
          </a:p>
          <a:p>
            <a:pPr algn="r"/>
            <a:r>
              <a:rPr lang="fa-IR" dirty="0"/>
              <a:t>ناتوانی در به یاد آوردن آدرس و یا شماره تلفن خود و یا دبیرستان یا کالجی که از آنها فارغ التحصیل شده اند.</a:t>
            </a:r>
          </a:p>
          <a:p>
            <a:pPr algn="r"/>
            <a:r>
              <a:rPr lang="fa-IR" dirty="0"/>
              <a:t>ناتوانی در به یاد آوردن جایی که در آن حضور دارند و یا روز هفته</a:t>
            </a:r>
          </a:p>
          <a:p>
            <a:pPr algn="r"/>
            <a:r>
              <a:rPr lang="fa-IR" dirty="0"/>
              <a:t>ناتوانی انجام اعمال ریاضی ساده تر مانند کم کردن 4 از 40 </a:t>
            </a:r>
          </a:p>
          <a:p>
            <a:pPr algn="r"/>
            <a:r>
              <a:rPr lang="fa-IR" dirty="0"/>
              <a:t>ناتوانی در انتخاب لباس مناسب برای فصل یا مناسبت خاص</a:t>
            </a:r>
          </a:p>
          <a:p>
            <a:pPr algn="r"/>
            <a:r>
              <a:rPr lang="fa-IR" dirty="0"/>
              <a:t>فراموشی برخی جزئیات مهم در مورد خود و خانواده خود</a:t>
            </a:r>
          </a:p>
          <a:p>
            <a:pPr algn="r"/>
            <a:r>
              <a:rPr lang="fa-IR" dirty="0"/>
              <a:t>در این مرحله افراد هنوز هم بدون نیاز به هیچ کمکی می توانند غذا بخوردند و یا از توالت استفاده کنند.</a:t>
            </a:r>
          </a:p>
        </p:txBody>
      </p:sp>
      <p:pic>
        <p:nvPicPr>
          <p:cNvPr id="4" name="Picture 3"/>
          <p:cNvPicPr>
            <a:picLocks noChangeAspect="1"/>
          </p:cNvPicPr>
          <p:nvPr/>
        </p:nvPicPr>
        <p:blipFill>
          <a:blip r:embed="rId2"/>
          <a:stretch>
            <a:fillRect/>
          </a:stretch>
        </p:blipFill>
        <p:spPr>
          <a:xfrm>
            <a:off x="251363" y="2445745"/>
            <a:ext cx="1940994" cy="44122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3758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313" y="0"/>
            <a:ext cx="8911687" cy="1280890"/>
          </a:xfrm>
        </p:spPr>
        <p:txBody>
          <a:bodyPr/>
          <a:lstStyle/>
          <a:p>
            <a:pPr algn="r"/>
            <a:r>
              <a:rPr lang="fa-IR" dirty="0" smtClean="0"/>
              <a:t>ادامه</a:t>
            </a:r>
            <a:endParaRPr lang="fa-IR" dirty="0"/>
          </a:p>
        </p:txBody>
      </p:sp>
      <p:sp>
        <p:nvSpPr>
          <p:cNvPr id="3" name="Content Placeholder 2"/>
          <p:cNvSpPr>
            <a:spLocks noGrp="1"/>
          </p:cNvSpPr>
          <p:nvPr>
            <p:ph idx="1"/>
          </p:nvPr>
        </p:nvSpPr>
        <p:spPr>
          <a:xfrm>
            <a:off x="2082188" y="734457"/>
            <a:ext cx="10109812" cy="4256183"/>
          </a:xfrm>
        </p:spPr>
        <p:txBody>
          <a:bodyPr>
            <a:normAutofit fontScale="92500" lnSpcReduction="10000"/>
          </a:bodyPr>
          <a:lstStyle/>
          <a:p>
            <a:pPr algn="r"/>
            <a:r>
              <a:rPr lang="fa-IR" dirty="0"/>
              <a:t>مرحله 6: زوال شناختی شدید (بیماری نسبتا شدید و یا اواسط مرحله آلزایمر</a:t>
            </a:r>
            <a:r>
              <a:rPr lang="fa-IR" dirty="0" smtClean="0"/>
              <a:t>)</a:t>
            </a:r>
            <a:endParaRPr lang="fa-IR" dirty="0"/>
          </a:p>
          <a:p>
            <a:pPr algn="r"/>
            <a:r>
              <a:rPr lang="fa-IR" dirty="0"/>
              <a:t>تغییرات حافظه همچنان رو به بدتر شدن است و این افراد ممکن است تغییرات شخصیتی داشته باشند و برای انجام فعالیت های روزانه نیازمند کمک باشند. در این مرحله، افراد ممکن است دچار علائم زیر باشند:</a:t>
            </a:r>
          </a:p>
          <a:p>
            <a:pPr algn="r"/>
            <a:r>
              <a:rPr lang="fa-IR" dirty="0"/>
              <a:t>از دست دادن آگاهی از تجربه های اخیر و همچنین از محیط اطراف</a:t>
            </a:r>
          </a:p>
          <a:p>
            <a:pPr algn="r"/>
            <a:r>
              <a:rPr lang="fa-IR" dirty="0"/>
              <a:t>نام خودشان را به یاد دارند ولی بسیاری از تجربه های شخصی شان را فراموش کرده اند</a:t>
            </a:r>
          </a:p>
          <a:p>
            <a:pPr algn="r"/>
            <a:r>
              <a:rPr lang="fa-IR" dirty="0"/>
              <a:t>توانایی تشخیص چهره های آشنا و ناآشنا را دارند اما در به خاطر سپردن نام همسر یا پرستارشان دچار مشکل اند.</a:t>
            </a:r>
          </a:p>
          <a:p>
            <a:pPr algn="r"/>
            <a:r>
              <a:rPr lang="fa-IR" dirty="0"/>
              <a:t>مشکلاتی در لباس پوشیدن مانند اشتباه پوشیدن کفش و یا پوشیدن شلوار داخل منزل روی شلوار رسمی!</a:t>
            </a:r>
          </a:p>
          <a:p>
            <a:pPr algn="r"/>
            <a:r>
              <a:rPr lang="fa-IR" dirty="0"/>
              <a:t>تغییرات عمده در الگوهای خواب – مثلا خوابیدن در طول روز و بیدار ماندن شبانه</a:t>
            </a:r>
          </a:p>
          <a:p>
            <a:pPr algn="r"/>
            <a:r>
              <a:rPr lang="fa-IR" dirty="0"/>
              <a:t>مشکلاتی در دستشویی رفتن مانند شستن ناکامل دستشویی و تمیز نکردن بدن</a:t>
            </a:r>
          </a:p>
          <a:p>
            <a:pPr algn="r"/>
            <a:r>
              <a:rPr lang="fa-IR" dirty="0"/>
              <a:t>مشکلاتی در کنترل ادرار و مدفوع و یا دفع گاز</a:t>
            </a:r>
          </a:p>
          <a:p>
            <a:pPr algn="r"/>
            <a:r>
              <a:rPr lang="fa-IR" dirty="0"/>
              <a:t>تغییرات عمده شخصیتی و رفتاری مانند هذیان و یا تفکرات خاص و جدید و اعتقادات بی اساس</a:t>
            </a:r>
          </a:p>
        </p:txBody>
      </p:sp>
      <p:pic>
        <p:nvPicPr>
          <p:cNvPr id="4" name="Picture 3"/>
          <p:cNvPicPr>
            <a:picLocks noChangeAspect="1"/>
          </p:cNvPicPr>
          <p:nvPr/>
        </p:nvPicPr>
        <p:blipFill>
          <a:blip r:embed="rId2"/>
          <a:stretch>
            <a:fillRect/>
          </a:stretch>
        </p:blipFill>
        <p:spPr>
          <a:xfrm>
            <a:off x="714384" y="4364363"/>
            <a:ext cx="5131857" cy="26983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 name="Picture 4"/>
          <p:cNvPicPr>
            <a:picLocks noChangeAspect="1"/>
          </p:cNvPicPr>
          <p:nvPr/>
        </p:nvPicPr>
        <p:blipFill>
          <a:blip r:embed="rId3"/>
          <a:stretch>
            <a:fillRect/>
          </a:stretch>
        </p:blipFill>
        <p:spPr>
          <a:xfrm>
            <a:off x="6288495" y="4336051"/>
            <a:ext cx="4520761" cy="27266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799782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Wisp">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273</TotalTime>
  <Words>1511</Words>
  <Application>Microsoft Office PowerPoint</Application>
  <PresentationFormat>Custom</PresentationFormat>
  <Paragraphs>106</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Wisp</vt:lpstr>
      <vt:lpstr>PowerPoint Presentation</vt:lpstr>
      <vt:lpstr>Alzheimer</vt:lpstr>
      <vt:lpstr>فهرست مطالب</vt:lpstr>
      <vt:lpstr>آلزایمر</vt:lpstr>
      <vt:lpstr>ادامه</vt:lpstr>
      <vt:lpstr>7 مرحله آلزایمر</vt:lpstr>
      <vt:lpstr>ادامه</vt:lpstr>
      <vt:lpstr>ادامه</vt:lpstr>
      <vt:lpstr>ادامه</vt:lpstr>
      <vt:lpstr>ادامه</vt:lpstr>
      <vt:lpstr>شناسایی</vt:lpstr>
      <vt:lpstr>PowerPoint Presentation</vt:lpstr>
      <vt:lpstr>عکس برداری از مغز</vt:lpstr>
      <vt:lpstr>تست های روانی-عصبی</vt:lpstr>
      <vt:lpstr>PowerPoint Presentation</vt:lpstr>
      <vt:lpstr>درمان و پیشگیری</vt:lpstr>
      <vt:lpstr>توصیه های تغذیه ای</vt:lpstr>
      <vt:lpstr>رسوراترول:</vt:lpstr>
      <vt:lpstr>ویتامین D  :</vt:lpstr>
      <vt:lpstr>درمان دارویی</vt:lpstr>
      <vt:lpstr>ادامه</vt:lpstr>
      <vt:lpstr>منابع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ATA</dc:creator>
  <cp:lastModifiedBy>win10</cp:lastModifiedBy>
  <cp:revision>28</cp:revision>
  <dcterms:created xsi:type="dcterms:W3CDTF">2017-05-01T14:14:37Z</dcterms:created>
  <dcterms:modified xsi:type="dcterms:W3CDTF">2017-05-21T03:41:11Z</dcterms:modified>
</cp:coreProperties>
</file>