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76" r:id="rId1"/>
  </p:sldMasterIdLst>
  <p:notesMasterIdLst>
    <p:notesMasterId r:id="rId36"/>
  </p:notes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57" r:id="rId15"/>
    <p:sldId id="263" r:id="rId16"/>
    <p:sldId id="264" r:id="rId17"/>
    <p:sldId id="259" r:id="rId18"/>
    <p:sldId id="268" r:id="rId19"/>
    <p:sldId id="260" r:id="rId20"/>
    <p:sldId id="265" r:id="rId21"/>
    <p:sldId id="280" r:id="rId22"/>
    <p:sldId id="261" r:id="rId23"/>
    <p:sldId id="270" r:id="rId24"/>
    <p:sldId id="269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95" r:id="rId35"/>
  </p:sldIdLst>
  <p:sldSz cx="9144000" cy="6858000" type="screen4x3"/>
  <p:notesSz cx="6788150" cy="9923463"/>
  <p:defaultTextStyle>
    <a:defPPr>
      <a:defRPr lang="fa-IR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993366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25CB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1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4925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3FFB5-942F-4828-A8E4-99AAE977B157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498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4925" y="942498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40DF7-C5A9-4AF9-8FAB-B852CC8CE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373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7D00A-3904-4DC8-A01F-4228F4F26237}" type="slidenum">
              <a:rPr lang="en-US"/>
              <a:pPr/>
              <a:t>34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xmlns="" val="2741656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9858DE-0D2D-49CB-A36D-71DFE84B68F5}" type="datetimeFigureOut">
              <a:rPr lang="fa-IR"/>
              <a:pPr>
                <a:defRPr/>
              </a:pPr>
              <a:t>1435/05/14</a:t>
            </a:fld>
            <a:endParaRPr lang="fa-IR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a-IR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5FD216-7421-41F7-86E4-BF648E95A3BF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  <p:transition spd="slow">
    <p:wipe dir="d"/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6C1C3-2B43-4D2E-916C-693D25E19A17}" type="datetimeFigureOut">
              <a:rPr lang="fa-IR"/>
              <a:pPr>
                <a:defRPr/>
              </a:pPr>
              <a:t>1435/05/14</a:t>
            </a:fld>
            <a:endParaRPr lang="fa-IR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8C9B4-88F7-478D-86F5-CD0109CA5CE1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  <p:transition spd="slow">
    <p:wipe dir="d"/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950C6-0728-4FB1-83CA-9C972FDE5C6F}" type="datetimeFigureOut">
              <a:rPr lang="fa-IR"/>
              <a:pPr>
                <a:defRPr/>
              </a:pPr>
              <a:t>1435/05/14</a:t>
            </a:fld>
            <a:endParaRPr lang="fa-IR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ACAE4-2495-40BC-BF4F-C7E77E232792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  <p:transition spd="slow">
    <p:wipe dir="d"/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59B4-087F-4350-9451-A8FC0510AEF4}" type="datetimeFigureOut">
              <a:rPr lang="fa-IR"/>
              <a:pPr>
                <a:defRPr/>
              </a:pPr>
              <a:t>1435/05/14</a:t>
            </a:fld>
            <a:endParaRPr lang="fa-IR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D7A2E-3A79-4024-A9D9-408CD63009DD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  <p:transition spd="slow">
    <p:wipe dir="d"/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70C903-59A3-4E74-B717-2700531AE0D4}" type="datetimeFigureOut">
              <a:rPr lang="fa-IR"/>
              <a:pPr>
                <a:defRPr/>
              </a:pPr>
              <a:t>1435/05/14</a:t>
            </a:fld>
            <a:endParaRPr lang="fa-I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a-I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6BC052-4A12-4B1D-890F-26BF99F51B8B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  <p:transition spd="slow">
    <p:wipe dir="d"/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79120-4CFD-43F1-A9BC-8DBF7783F9BA}" type="datetimeFigureOut">
              <a:rPr lang="fa-IR"/>
              <a:pPr>
                <a:defRPr/>
              </a:pPr>
              <a:t>1435/05/14</a:t>
            </a:fld>
            <a:endParaRPr lang="fa-IR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6ACD7-ACBF-441C-AF1E-C8B18BB3BA92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  <p:transition spd="slow">
    <p:wipe dir="d"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BBEB88-DDDD-462F-8E50-B050B468ED6C}" type="datetimeFigureOut">
              <a:rPr lang="fa-IR"/>
              <a:pPr>
                <a:defRPr/>
              </a:pPr>
              <a:t>1435/05/14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67D6F0-AB16-488D-AC5F-F7731587A982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  <p:transition spd="slow">
    <p:wipe dir="d"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466A8-204B-4452-BF7F-42FC9A6920B2}" type="datetimeFigureOut">
              <a:rPr lang="fa-IR"/>
              <a:pPr>
                <a:defRPr/>
              </a:pPr>
              <a:t>1435/05/14</a:t>
            </a:fld>
            <a:endParaRPr lang="fa-IR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46950-94C0-4B98-9F86-BB3C6EDFC88F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  <p:transition spd="slow">
    <p:wipe dir="d"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CA12A9-4BD2-426C-B241-7818B0FAB417}" type="datetimeFigureOut">
              <a:rPr lang="fa-IR"/>
              <a:pPr>
                <a:defRPr/>
              </a:pPr>
              <a:t>1435/05/14</a:t>
            </a:fld>
            <a:endParaRPr lang="fa-I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CC3741-7D1F-4799-ABF8-126564717846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  <p:transition spd="slow">
    <p:wipe dir="d"/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B0CA84-7D51-470C-A499-712BE77E70E7}" type="datetimeFigureOut">
              <a:rPr lang="fa-IR"/>
              <a:pPr>
                <a:defRPr/>
              </a:pPr>
              <a:t>1435/05/14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852DB7-2291-49B5-996F-F3E0A7D48A2A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  <p:transition spd="slow">
    <p:wipe dir="d"/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algn="l" rtl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4CA23D-023C-4638-9B47-19DBE6999112}" type="datetimeFigureOut">
              <a:rPr lang="fa-IR"/>
              <a:pPr>
                <a:defRPr/>
              </a:pPr>
              <a:t>1435/05/14</a:t>
            </a:fld>
            <a:endParaRPr lang="fa-I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a-I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2485B0-A15E-4EE6-B13E-E9198CDC7329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  <p:transition spd="slow">
    <p:wipe dir="d"/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453424B5-2275-480F-8435-895E9261CCEC}" type="datetimeFigureOut">
              <a:rPr lang="fa-IR"/>
              <a:pPr>
                <a:defRPr/>
              </a:pPr>
              <a:t>1435/05/14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fa-I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69E5F3E4-4D21-4739-89A9-06E44BF40B13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45" r:id="rId2"/>
    <p:sldLayoutId id="2147483951" r:id="rId3"/>
    <p:sldLayoutId id="2147483946" r:id="rId4"/>
    <p:sldLayoutId id="2147483952" r:id="rId5"/>
    <p:sldLayoutId id="2147483947" r:id="rId6"/>
    <p:sldLayoutId id="2147483953" r:id="rId7"/>
    <p:sldLayoutId id="2147483954" r:id="rId8"/>
    <p:sldLayoutId id="2147483955" r:id="rId9"/>
    <p:sldLayoutId id="2147483948" r:id="rId10"/>
    <p:sldLayoutId id="2147483949" r:id="rId11"/>
  </p:sldLayoutIdLst>
  <p:transition spd="slow">
    <p:wipe dir="d"/>
    <p:sndAc>
      <p:stSnd>
        <p:snd r:embed="rId13" name="applause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Majalla UI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5pPr>
      <a:lvl6pPr marL="4572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6pPr>
      <a:lvl7pPr marL="9144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7pPr>
      <a:lvl8pPr marL="13716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8pPr>
      <a:lvl9pPr marL="18288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9pPr>
      <a:extLst/>
    </p:titleStyle>
    <p:bodyStyle>
      <a:lvl1pPr marL="365125" indent="-282575" algn="r" rtl="1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36538" algn="r" rtl="1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885825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096963" indent="-173038" algn="r" rtl="1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296988" indent="-182563" algn="r" rtl="1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Relationship Id="rId9" Type="http://schemas.openxmlformats.org/officeDocument/2006/relationships/image" Target="../media/image2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BES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7" descr="balilys_e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381321">
            <a:off x="-30163" y="176213"/>
            <a:ext cx="1403351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8" descr="baredroses_e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414972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9" descr="baredroses_e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7050" y="23495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219200" y="2057400"/>
            <a:ext cx="7696256" cy="3354765"/>
          </a:xfrm>
          <a:prstGeom prst="rect">
            <a:avLst/>
          </a:prstGeom>
          <a:gradFill>
            <a:gsLst>
              <a:gs pos="0">
                <a:srgbClr val="FF6699"/>
              </a:gs>
              <a:gs pos="50000">
                <a:srgbClr val="FFFFCC"/>
              </a:gs>
              <a:gs pos="100000">
                <a:schemeClr val="accent1"/>
              </a:gs>
            </a:gsLst>
            <a:lin ang="2700000" scaled="1"/>
          </a:gradFill>
          <a:ln w="9525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dash"/>
            <a:miter lim="800000"/>
            <a:headEnd/>
            <a:tailEnd/>
          </a:ln>
          <a:effectLst/>
        </p:spPr>
        <p:txBody>
          <a:bodyPr wrap="square" rtlCol="1">
            <a:spAutoFit/>
          </a:bodyPr>
          <a:lstStyle/>
          <a:p>
            <a:pPr algn="just" rtl="1">
              <a:buFont typeface="Wingdings 2" panose="05020102010507070707" pitchFamily="18" charset="2"/>
              <a:buNone/>
            </a:pPr>
            <a:r>
              <a:rPr lang="fa-IR" sz="2400" dirty="0"/>
              <a:t>انتقادات وارده </a:t>
            </a:r>
            <a:r>
              <a:rPr lang="fa-IR" sz="2400" dirty="0" smtClean="0"/>
              <a:t>در </a:t>
            </a:r>
            <a:r>
              <a:rPr lang="fa-IR" sz="2400" dirty="0"/>
              <a:t>این زمینه را می توان در دو دسته طبقه بندی کرد:</a:t>
            </a:r>
          </a:p>
          <a:p>
            <a:pPr algn="just" rtl="1">
              <a:buFont typeface="Wingdings 2" panose="05020102010507070707" pitchFamily="18" charset="2"/>
              <a:buNone/>
            </a:pPr>
            <a:endParaRPr lang="fa-IR" sz="2400" dirty="0"/>
          </a:p>
          <a:p>
            <a:pPr algn="just" rtl="1">
              <a:buFont typeface="Wingdings 2" panose="05020102010507070707" pitchFamily="18" charset="2"/>
              <a:buNone/>
            </a:pPr>
            <a:r>
              <a:rPr lang="fa-IR" sz="2400" dirty="0"/>
              <a:t>دسته اول: </a:t>
            </a:r>
            <a:r>
              <a:rPr lang="fa-IR" sz="2000" b="1" dirty="0"/>
              <a:t>برای تدوین استانداردهای حسابداری نیازی به چارچوب مفهومی نیست </a:t>
            </a:r>
          </a:p>
          <a:p>
            <a:pPr algn="just" rtl="1">
              <a:buFont typeface="Wingdings 2" panose="05020102010507070707" pitchFamily="18" charset="2"/>
              <a:buNone/>
            </a:pPr>
            <a:endParaRPr lang="fa-IR" sz="2000" b="1" dirty="0"/>
          </a:p>
          <a:p>
            <a:pPr algn="just" rtl="1">
              <a:buFont typeface="Wingdings 2" panose="05020102010507070707" pitchFamily="18" charset="2"/>
              <a:buNone/>
            </a:pPr>
            <a:r>
              <a:rPr lang="fa-IR" sz="2000" b="1" dirty="0"/>
              <a:t>دسته دوم: </a:t>
            </a:r>
            <a:r>
              <a:rPr lang="fa-IR" sz="2000" b="1" dirty="0" smtClean="0"/>
              <a:t>چارچوب </a:t>
            </a:r>
            <a:r>
              <a:rPr lang="fa-IR" sz="2000" b="1" dirty="0"/>
              <a:t>های مفهومی تاکنون قابلیت، توان یا مهلت موثر واقع شدن بر فراگرد تدوین استانداردهای حسابداری را نداشته است.</a:t>
            </a:r>
          </a:p>
          <a:p>
            <a:pPr algn="just" rtl="1">
              <a:buFont typeface="Wingdings 2" panose="05020102010507070707" pitchFamily="18" charset="2"/>
              <a:buNone/>
            </a:pPr>
            <a:endParaRPr lang="fa-IR" sz="2000" b="1" dirty="0"/>
          </a:p>
          <a:p>
            <a:pPr algn="just" rtl="1">
              <a:buFont typeface="Wingdings 2" panose="05020102010507070707" pitchFamily="18" charset="2"/>
              <a:buNone/>
            </a:pPr>
            <a:r>
              <a:rPr lang="fa-IR" sz="2000" b="1" dirty="0"/>
              <a:t>نتیجه: این دو دسته انتقاد منطقا مستقل از یکدیگر بوده و ترکیب این دو با یکدیگر </a:t>
            </a:r>
            <a:r>
              <a:rPr lang="fa-IR" sz="2000" b="1" dirty="0" smtClean="0"/>
              <a:t>آگاهانه </a:t>
            </a:r>
            <a:r>
              <a:rPr lang="fa-IR" sz="2000" b="1" dirty="0"/>
              <a:t>یا ناآگاهانه بحث و نتیجه گیری را مغلطه آمیز خواهد نمود. زیرا با صدق فرضیه اول هر گونه تلاش یا استدلال برای رد یا قبول فرضیه دوم منتفی خواهد بود</a:t>
            </a:r>
            <a:endParaRPr lang="en-US" sz="20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fontAlgn="auto">
              <a:spcAft>
                <a:spcPts val="0"/>
              </a:spcAft>
              <a:defRPr/>
            </a:pPr>
            <a:endParaRPr lang="en-US" sz="3200" kern="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81000"/>
            <a:ext cx="8047417" cy="13622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882207884"/>
      </p:ext>
    </p:extLst>
  </p:cSld>
  <p:clrMapOvr>
    <a:masterClrMapping/>
  </p:clrMapOvr>
  <p:transition spd="slow">
    <p:wipe dir="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5" name="TextBox 3"/>
          <p:cNvSpPr txBox="1">
            <a:spLocks noChangeArrowheads="1"/>
          </p:cNvSpPr>
          <p:nvPr/>
        </p:nvSpPr>
        <p:spPr bwMode="auto">
          <a:xfrm>
            <a:off x="4786314" y="642918"/>
            <a:ext cx="2741607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/>
            <a:endParaRPr lang="fa-IR" sz="1600" dirty="0" smtClean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algn="just" rtl="1"/>
            <a:r>
              <a:rPr lang="fa-IR" sz="16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1- مراجع مستقل برای استاندارد گذاری بخش عمومی و خصوصی</a:t>
            </a:r>
          </a:p>
          <a:p>
            <a:pPr algn="just" rtl="1"/>
            <a:endParaRPr lang="fa-IR" sz="1600" dirty="0" smtClean="0">
              <a:latin typeface="Calibri" pitchFamily="34" charset="0"/>
              <a:cs typeface="B Titr" pitchFamily="2" charset="-78"/>
            </a:endParaRPr>
          </a:p>
          <a:p>
            <a:pPr algn="just" rtl="1"/>
            <a:endParaRPr lang="fa-IR" sz="1600" dirty="0" smtClean="0">
              <a:latin typeface="Calibri" pitchFamily="34" charset="0"/>
              <a:cs typeface="B Titr" pitchFamily="2" charset="-78"/>
            </a:endParaRPr>
          </a:p>
          <a:p>
            <a:pPr algn="just" rtl="1"/>
            <a:endParaRPr lang="fa-IR" sz="1600" dirty="0" smtClean="0">
              <a:latin typeface="Calibri" pitchFamily="34" charset="0"/>
              <a:cs typeface="B Titr" pitchFamily="2" charset="-78"/>
            </a:endParaRPr>
          </a:p>
          <a:p>
            <a:pPr algn="just" rtl="1"/>
            <a:endParaRPr lang="fa-IR" sz="1600" dirty="0" smtClean="0">
              <a:latin typeface="Calibri" pitchFamily="34" charset="0"/>
              <a:cs typeface="B Titr" pitchFamily="2" charset="-78"/>
            </a:endParaRPr>
          </a:p>
          <a:p>
            <a:pPr algn="just" rtl="1"/>
            <a:endParaRPr lang="fa-IR" sz="1600" dirty="0" smtClean="0">
              <a:latin typeface="Calibri" pitchFamily="34" charset="0"/>
              <a:cs typeface="B Titr" pitchFamily="2" charset="-78"/>
            </a:endParaRPr>
          </a:p>
          <a:p>
            <a:pPr algn="just" rtl="1"/>
            <a:endParaRPr lang="fa-IR" sz="1600" dirty="0" smtClean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algn="just" rtl="1"/>
            <a:r>
              <a:rPr lang="fa-IR" sz="16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2- مرجع مشترک برای استاندارد گذاری بخش عمومی و خصوصی</a:t>
            </a:r>
          </a:p>
          <a:p>
            <a:pPr algn="just" rtl="1"/>
            <a:endParaRPr lang="fa-IR" sz="1600" dirty="0" smtClean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algn="just" rtl="1"/>
            <a:endParaRPr lang="fa-IR" sz="1600" dirty="0" smtClean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algn="just" rtl="1"/>
            <a:endParaRPr lang="fa-IR" sz="1600" dirty="0" smtClean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algn="just" rtl="1"/>
            <a:endParaRPr lang="fa-IR" sz="1600" dirty="0" smtClean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algn="just" rtl="1"/>
            <a:endParaRPr lang="fa-IR" sz="1600" dirty="0" smtClean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algn="just" rtl="1"/>
            <a:endParaRPr lang="fa-IR" sz="1600" dirty="0" smtClean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algn="just" rtl="1"/>
            <a:r>
              <a:rPr lang="fa-IR" sz="16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3- چارچوب نظری و استاندارد مصوب مراجع</a:t>
            </a:r>
          </a:p>
          <a:p>
            <a:pPr algn="just" rtl="1"/>
            <a:endParaRPr lang="fa-IR" sz="1600" dirty="0" smtClean="0">
              <a:solidFill>
                <a:srgbClr val="FF0066"/>
              </a:solidFill>
              <a:latin typeface="Calibri" pitchFamily="34" charset="0"/>
              <a:cs typeface="B Titr" pitchFamily="2" charset="-78"/>
            </a:endParaRPr>
          </a:p>
          <a:p>
            <a:pPr algn="just" rtl="1"/>
            <a:endParaRPr lang="fa-IR" sz="1600" dirty="0" smtClean="0">
              <a:solidFill>
                <a:srgbClr val="FF0066"/>
              </a:solidFill>
              <a:latin typeface="Calibri" pitchFamily="34" charset="0"/>
              <a:cs typeface="B Titr" pitchFamily="2" charset="-78"/>
            </a:endParaRPr>
          </a:p>
          <a:p>
            <a:pPr algn="just" rtl="1"/>
            <a:endParaRPr lang="fa-IR" sz="1600" dirty="0">
              <a:latin typeface="Calibri" pitchFamily="34" charset="0"/>
              <a:cs typeface="B Titr" pitchFamily="2" charset="-78"/>
            </a:endParaRPr>
          </a:p>
        </p:txBody>
      </p:sp>
      <p:sp>
        <p:nvSpPr>
          <p:cNvPr id="348166" name="AutoShape 6"/>
          <p:cNvSpPr>
            <a:spLocks/>
          </p:cNvSpPr>
          <p:nvPr/>
        </p:nvSpPr>
        <p:spPr bwMode="auto">
          <a:xfrm>
            <a:off x="7286644" y="642918"/>
            <a:ext cx="369887" cy="4895850"/>
          </a:xfrm>
          <a:prstGeom prst="rightBrace">
            <a:avLst>
              <a:gd name="adj1" fmla="val 110301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48167" name="TextBox 3"/>
          <p:cNvSpPr txBox="1">
            <a:spLocks noChangeArrowheads="1"/>
          </p:cNvSpPr>
          <p:nvPr/>
        </p:nvSpPr>
        <p:spPr bwMode="auto">
          <a:xfrm>
            <a:off x="0" y="571480"/>
            <a:ext cx="470535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/>
            <a:r>
              <a:rPr lang="fa-IR" sz="1600" dirty="0" smtClean="0">
                <a:latin typeface="Calibri" pitchFamily="34" charset="0"/>
                <a:cs typeface="B Titr" pitchFamily="2" charset="-78"/>
              </a:rPr>
              <a:t>الف- </a:t>
            </a:r>
            <a:r>
              <a:rPr lang="en-US" sz="1600" dirty="0" smtClean="0">
                <a:latin typeface="Calibri" pitchFamily="34" charset="0"/>
                <a:cs typeface="B Titr" pitchFamily="2" charset="-78"/>
              </a:rPr>
              <a:t>GASB</a:t>
            </a:r>
            <a:r>
              <a:rPr lang="fa-IR" sz="1600" dirty="0" smtClean="0">
                <a:latin typeface="Calibri" pitchFamily="34" charset="0"/>
                <a:cs typeface="B Titr" pitchFamily="2" charset="-78"/>
              </a:rPr>
              <a:t> و </a:t>
            </a:r>
            <a:r>
              <a:rPr lang="en-US" sz="1600" dirty="0" smtClean="0">
                <a:latin typeface="Calibri" pitchFamily="34" charset="0"/>
                <a:cs typeface="B Titr" pitchFamily="2" charset="-78"/>
              </a:rPr>
              <a:t>FASB</a:t>
            </a:r>
            <a:r>
              <a:rPr lang="fa-IR" sz="1600" dirty="0" smtClean="0">
                <a:latin typeface="Calibri" pitchFamily="34" charset="0"/>
                <a:cs typeface="B Titr" pitchFamily="2" charset="-78"/>
              </a:rPr>
              <a:t> برای دولتهای ایالتی و محلی و فدرال</a:t>
            </a:r>
          </a:p>
          <a:p>
            <a:pPr algn="just" rtl="1"/>
            <a:endParaRPr lang="fa-IR" sz="1600" dirty="0" smtClean="0">
              <a:latin typeface="Calibri" pitchFamily="34" charset="0"/>
              <a:cs typeface="B Titr" pitchFamily="2" charset="-78"/>
            </a:endParaRPr>
          </a:p>
          <a:p>
            <a:pPr algn="just" rtl="1"/>
            <a:endParaRPr lang="fa-IR" sz="1600" dirty="0" smtClean="0">
              <a:latin typeface="Calibri" pitchFamily="34" charset="0"/>
              <a:cs typeface="B Titr" pitchFamily="2" charset="-78"/>
            </a:endParaRPr>
          </a:p>
          <a:p>
            <a:pPr algn="just" rtl="1"/>
            <a:r>
              <a:rPr lang="fa-IR" sz="1600" dirty="0" smtClean="0">
                <a:latin typeface="Calibri" pitchFamily="34" charset="0"/>
                <a:cs typeface="B Titr" pitchFamily="2" charset="-78"/>
              </a:rPr>
              <a:t>ب- </a:t>
            </a:r>
            <a:r>
              <a:rPr lang="en-US" sz="1600" dirty="0" smtClean="0">
                <a:latin typeface="Calibri" pitchFamily="34" charset="0"/>
                <a:cs typeface="B Titr" pitchFamily="2" charset="-78"/>
              </a:rPr>
              <a:t>FASB</a:t>
            </a:r>
            <a:r>
              <a:rPr lang="fa-IR" sz="1600" dirty="0" smtClean="0">
                <a:latin typeface="Calibri" pitchFamily="34" charset="0"/>
                <a:cs typeface="B Titr" pitchFamily="2" charset="-78"/>
              </a:rPr>
              <a:t> برای واحدهای انتفاعی و غیرانتفاعی بخش خصوصی</a:t>
            </a:r>
            <a:endParaRPr lang="fa-IR" sz="1600" dirty="0">
              <a:latin typeface="Calibri" pitchFamily="34" charset="0"/>
              <a:cs typeface="B Tit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9520" y="2566096"/>
            <a:ext cx="178595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6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مراجع استاندارد گذار حسابداری بخش عمومی به طرق روبرو قابل طبقه بندی است:</a:t>
            </a:r>
          </a:p>
        </p:txBody>
      </p:sp>
      <p:sp>
        <p:nvSpPr>
          <p:cNvPr id="9" name="AutoShape 6"/>
          <p:cNvSpPr>
            <a:spLocks/>
          </p:cNvSpPr>
          <p:nvPr/>
        </p:nvSpPr>
        <p:spPr bwMode="auto">
          <a:xfrm>
            <a:off x="4633913" y="357166"/>
            <a:ext cx="369887" cy="1643074"/>
          </a:xfrm>
          <a:prstGeom prst="rightBrace">
            <a:avLst>
              <a:gd name="adj1" fmla="val 110301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1" name="AutoShape 6"/>
          <p:cNvSpPr>
            <a:spLocks/>
          </p:cNvSpPr>
          <p:nvPr/>
        </p:nvSpPr>
        <p:spPr bwMode="auto">
          <a:xfrm>
            <a:off x="4633913" y="2500306"/>
            <a:ext cx="369887" cy="1643074"/>
          </a:xfrm>
          <a:prstGeom prst="rightBrace">
            <a:avLst>
              <a:gd name="adj1" fmla="val 110301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2" name="AutoShape 6"/>
          <p:cNvSpPr>
            <a:spLocks/>
          </p:cNvSpPr>
          <p:nvPr/>
        </p:nvSpPr>
        <p:spPr bwMode="auto">
          <a:xfrm>
            <a:off x="4692654" y="4500570"/>
            <a:ext cx="369887" cy="1643074"/>
          </a:xfrm>
          <a:prstGeom prst="rightBrace">
            <a:avLst>
              <a:gd name="adj1" fmla="val 110301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-32" y="2637534"/>
            <a:ext cx="470535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/>
            <a:r>
              <a:rPr lang="fa-IR" sz="1600" dirty="0" smtClean="0">
                <a:latin typeface="Calibri" pitchFamily="34" charset="0"/>
                <a:cs typeface="B Titr" pitchFamily="2" charset="-78"/>
              </a:rPr>
              <a:t>الف- کمیته جداگانه برای نهادهای بخش عمومی(نظیر استرالیا، کانادا، و </a:t>
            </a:r>
            <a:r>
              <a:rPr lang="en-US" sz="1600" dirty="0" smtClean="0">
                <a:latin typeface="Calibri" pitchFamily="34" charset="0"/>
                <a:cs typeface="B Titr" pitchFamily="2" charset="-78"/>
              </a:rPr>
              <a:t>IFAC</a:t>
            </a:r>
            <a:r>
              <a:rPr lang="fa-IR" sz="1600" dirty="0" smtClean="0">
                <a:latin typeface="Calibri" pitchFamily="34" charset="0"/>
                <a:cs typeface="B Titr" pitchFamily="2" charset="-78"/>
              </a:rPr>
              <a:t>)</a:t>
            </a:r>
          </a:p>
          <a:p>
            <a:pPr algn="just" rtl="1"/>
            <a:endParaRPr lang="fa-IR" sz="1600" dirty="0" smtClean="0">
              <a:latin typeface="Calibri" pitchFamily="34" charset="0"/>
              <a:cs typeface="B Titr" pitchFamily="2" charset="-78"/>
            </a:endParaRPr>
          </a:p>
          <a:p>
            <a:pPr algn="just" rtl="1"/>
            <a:r>
              <a:rPr lang="fa-IR" sz="1600" dirty="0" smtClean="0">
                <a:latin typeface="Calibri" pitchFamily="34" charset="0"/>
                <a:cs typeface="B Titr" pitchFamily="2" charset="-78"/>
              </a:rPr>
              <a:t>ب- فاقد کمیته جداگانه برای نهادهای بخش عمومی (نظیر انگلیس، نیوزلند)</a:t>
            </a:r>
            <a:endParaRPr lang="fa-IR" sz="1600" dirty="0">
              <a:latin typeface="Calibri" pitchFamily="34" charset="0"/>
              <a:cs typeface="B Titr" pitchFamily="2" charset="-78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52400" y="4709236"/>
            <a:ext cx="470535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/>
            <a:r>
              <a:rPr lang="fa-IR" sz="1600" dirty="0" smtClean="0">
                <a:latin typeface="Calibri" pitchFamily="34" charset="0"/>
                <a:cs typeface="B Titr" pitchFamily="2" charset="-78"/>
              </a:rPr>
              <a:t>الف- چارچوب نظری و استاندارد جداگانه برای بخش عمومی</a:t>
            </a:r>
          </a:p>
          <a:p>
            <a:pPr algn="just" rtl="1"/>
            <a:endParaRPr lang="fa-IR" sz="1600" dirty="0" smtClean="0">
              <a:latin typeface="Calibri" pitchFamily="34" charset="0"/>
              <a:cs typeface="B Titr" pitchFamily="2" charset="-78"/>
            </a:endParaRPr>
          </a:p>
          <a:p>
            <a:pPr algn="just" rtl="1"/>
            <a:endParaRPr lang="fa-IR" sz="1600" dirty="0" smtClean="0">
              <a:latin typeface="Calibri" pitchFamily="34" charset="0"/>
              <a:cs typeface="B Titr" pitchFamily="2" charset="-78"/>
            </a:endParaRPr>
          </a:p>
          <a:p>
            <a:pPr algn="just" rtl="1"/>
            <a:r>
              <a:rPr lang="fa-IR" sz="1600" dirty="0" smtClean="0">
                <a:latin typeface="Calibri" pitchFamily="34" charset="0"/>
                <a:cs typeface="B Titr" pitchFamily="2" charset="-78"/>
              </a:rPr>
              <a:t>ب- چارچوب نظری و استاندارد مشترک برای هر دوبخش (نظیر استرالیا، نیوزلند، انگلیس، آفریقای جنوبی)</a:t>
            </a:r>
          </a:p>
        </p:txBody>
      </p:sp>
    </p:spTree>
  </p:cSld>
  <p:clrMapOvr>
    <a:masterClrMapping/>
  </p:clrMapOvr>
  <p:transition spd="slow">
    <p:wipe dir="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4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5" grpId="0"/>
      <p:bldP spid="348166" grpId="0" animBg="1"/>
      <p:bldP spid="348167" grpId="0"/>
      <p:bldP spid="9" grpId="0" animBg="1"/>
      <p:bldP spid="11" grpId="0" animBg="1"/>
      <p:bldP spid="12" grpId="0" animBg="1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5" name="TextBox 3"/>
          <p:cNvSpPr txBox="1">
            <a:spLocks noChangeArrowheads="1"/>
          </p:cNvSpPr>
          <p:nvPr/>
        </p:nvSpPr>
        <p:spPr bwMode="auto">
          <a:xfrm>
            <a:off x="5543557" y="142852"/>
            <a:ext cx="2098665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/>
            <a:endParaRPr lang="fa-IR" sz="1600" dirty="0" smtClean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algn="just" rtl="1"/>
            <a:r>
              <a:rPr lang="fa-IR" sz="16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1- چارچوب نظری مبتنی برمسئولیت پاسخگویی</a:t>
            </a:r>
          </a:p>
          <a:p>
            <a:pPr algn="just" rtl="1"/>
            <a:endParaRPr lang="fa-IR" sz="1600" dirty="0" smtClean="0">
              <a:latin typeface="Calibri" pitchFamily="34" charset="0"/>
              <a:cs typeface="B Titr" pitchFamily="2" charset="-78"/>
            </a:endParaRPr>
          </a:p>
          <a:p>
            <a:pPr algn="just" rtl="1"/>
            <a:endParaRPr lang="fa-IR" sz="1600" dirty="0" smtClean="0">
              <a:latin typeface="Calibri" pitchFamily="34" charset="0"/>
              <a:cs typeface="B Titr" pitchFamily="2" charset="-78"/>
            </a:endParaRPr>
          </a:p>
          <a:p>
            <a:pPr algn="just" rtl="1"/>
            <a:endParaRPr lang="fa-IR" sz="1600" dirty="0" smtClean="0">
              <a:latin typeface="Calibri" pitchFamily="34" charset="0"/>
              <a:cs typeface="B Titr" pitchFamily="2" charset="-78"/>
            </a:endParaRPr>
          </a:p>
          <a:p>
            <a:pPr algn="just" rtl="1"/>
            <a:endParaRPr lang="fa-IR" sz="1600" dirty="0" smtClean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algn="just" rtl="1"/>
            <a:r>
              <a:rPr lang="fa-IR" sz="16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2- چارچوب نظری مبتنی بر تصمیم</a:t>
            </a:r>
          </a:p>
          <a:p>
            <a:pPr algn="just" rtl="1"/>
            <a:endParaRPr lang="fa-IR" sz="1600" dirty="0" smtClean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algn="just" rtl="1"/>
            <a:endParaRPr lang="fa-IR" sz="1600" dirty="0" smtClean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algn="just" rtl="1"/>
            <a:endParaRPr lang="fa-IR" sz="1600" dirty="0" smtClean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algn="just" rtl="1"/>
            <a:endParaRPr lang="fa-IR" sz="1600" dirty="0" smtClean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algn="just" rtl="1"/>
            <a:r>
              <a:rPr lang="fa-IR" sz="16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3- چارچوب نظری مبتنی بر تصمیم و مسئولیت پاسخگویی</a:t>
            </a:r>
          </a:p>
          <a:p>
            <a:pPr algn="just" rtl="1"/>
            <a:endParaRPr lang="fa-IR" sz="1600" dirty="0" smtClean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algn="just" rtl="1"/>
            <a:endParaRPr lang="fa-IR" sz="1600" dirty="0" smtClean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algn="just" rtl="1"/>
            <a:endParaRPr lang="fa-IR" sz="1600" dirty="0" smtClean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algn="just" rtl="1"/>
            <a:endParaRPr lang="fa-IR" sz="1600" dirty="0" smtClean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algn="just" rtl="1"/>
            <a:r>
              <a:rPr lang="fa-IR" sz="16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4-چارچوب نظری از منظر تاکید بر نوع مسئولیت پاسخگویی</a:t>
            </a:r>
          </a:p>
          <a:p>
            <a:pPr algn="just" rtl="1"/>
            <a:endParaRPr lang="fa-IR" sz="1600" dirty="0" smtClean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algn="just" rtl="1"/>
            <a:endParaRPr lang="fa-IR" sz="1600" dirty="0" smtClean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algn="just" rtl="1"/>
            <a:endParaRPr lang="fa-IR" sz="1600" dirty="0" smtClean="0">
              <a:solidFill>
                <a:srgbClr val="FF0066"/>
              </a:solidFill>
              <a:latin typeface="Calibri" pitchFamily="34" charset="0"/>
              <a:cs typeface="B Titr" pitchFamily="2" charset="-78"/>
            </a:endParaRPr>
          </a:p>
          <a:p>
            <a:pPr algn="just" rtl="1"/>
            <a:endParaRPr lang="fa-IR" sz="1600" dirty="0" smtClean="0">
              <a:solidFill>
                <a:srgbClr val="FF0066"/>
              </a:solidFill>
              <a:latin typeface="Calibri" pitchFamily="34" charset="0"/>
              <a:cs typeface="B Titr" pitchFamily="2" charset="-78"/>
            </a:endParaRPr>
          </a:p>
          <a:p>
            <a:pPr algn="just" rtl="1"/>
            <a:endParaRPr lang="fa-IR" sz="1600" dirty="0">
              <a:latin typeface="Calibri" pitchFamily="34" charset="0"/>
              <a:cs typeface="B Titr" pitchFamily="2" charset="-78"/>
            </a:endParaRPr>
          </a:p>
        </p:txBody>
      </p:sp>
      <p:sp>
        <p:nvSpPr>
          <p:cNvPr id="348166" name="AutoShape 6"/>
          <p:cNvSpPr>
            <a:spLocks/>
          </p:cNvSpPr>
          <p:nvPr/>
        </p:nvSpPr>
        <p:spPr bwMode="auto">
          <a:xfrm>
            <a:off x="7531124" y="142852"/>
            <a:ext cx="369887" cy="6357982"/>
          </a:xfrm>
          <a:prstGeom prst="rightBrace">
            <a:avLst>
              <a:gd name="adj1" fmla="val 110301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48167" name="TextBox 3"/>
          <p:cNvSpPr txBox="1">
            <a:spLocks noChangeArrowheads="1"/>
          </p:cNvSpPr>
          <p:nvPr/>
        </p:nvSpPr>
        <p:spPr bwMode="auto">
          <a:xfrm>
            <a:off x="-176245" y="214290"/>
            <a:ext cx="578644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>
              <a:buFont typeface="Arial" pitchFamily="34" charset="0"/>
              <a:buChar char="•"/>
            </a:pPr>
            <a:r>
              <a:rPr lang="fa-IR" sz="1600" dirty="0" smtClean="0">
                <a:latin typeface="Calibri" pitchFamily="34" charset="0"/>
                <a:cs typeface="B Titr" pitchFamily="2" charset="-78"/>
              </a:rPr>
              <a:t>سودمندی سیستم حسابداری در درجه اول اهمیت است</a:t>
            </a:r>
          </a:p>
          <a:p>
            <a:pPr algn="just" rtl="1"/>
            <a:endParaRPr lang="fa-IR" sz="1600" dirty="0" smtClean="0">
              <a:latin typeface="Calibri" pitchFamily="34" charset="0"/>
              <a:cs typeface="B Titr" pitchFamily="2" charset="-78"/>
            </a:endParaRPr>
          </a:p>
          <a:p>
            <a:pPr algn="just" rtl="1">
              <a:buFont typeface="Arial" pitchFamily="34" charset="0"/>
              <a:buChar char="•"/>
            </a:pPr>
            <a:r>
              <a:rPr lang="fa-IR" sz="1600" dirty="0" smtClean="0">
                <a:latin typeface="Calibri" pitchFamily="34" charset="0"/>
                <a:cs typeface="B Titr" pitchFamily="2" charset="-78"/>
              </a:rPr>
              <a:t>دو سویه است،برتامین حقوق پاسخ خواه و حفظ حریم پاسخگو تاکید دارد.</a:t>
            </a:r>
          </a:p>
          <a:p>
            <a:pPr algn="just" rtl="1">
              <a:buFont typeface="Arial" pitchFamily="34" charset="0"/>
              <a:buChar char="•"/>
            </a:pPr>
            <a:endParaRPr lang="fa-IR" sz="1600" dirty="0" smtClean="0">
              <a:latin typeface="Calibri" pitchFamily="34" charset="0"/>
              <a:cs typeface="B Titr" pitchFamily="2" charset="-78"/>
            </a:endParaRPr>
          </a:p>
          <a:p>
            <a:pPr algn="just" rtl="1">
              <a:buFont typeface="Arial" pitchFamily="34" charset="0"/>
              <a:buChar char="•"/>
            </a:pPr>
            <a:r>
              <a:rPr lang="fa-IR" sz="1600" dirty="0" smtClean="0">
                <a:latin typeface="Calibri" pitchFamily="34" charset="0"/>
                <a:cs typeface="B Titr" pitchFamily="2" charset="-78"/>
              </a:rPr>
              <a:t>افشای اطلاعات بر اساس توافق است(</a:t>
            </a:r>
            <a:r>
              <a:rPr lang="en-US" sz="1600" dirty="0" smtClean="0">
                <a:latin typeface="Calibri" pitchFamily="34" charset="0"/>
                <a:cs typeface="B Titr" pitchFamily="2" charset="-78"/>
              </a:rPr>
              <a:t>GASB,FASB,ICA,IFAC</a:t>
            </a:r>
            <a:r>
              <a:rPr lang="fa-IR" sz="1600" dirty="0" smtClean="0">
                <a:latin typeface="Calibri" pitchFamily="34" charset="0"/>
                <a:cs typeface="B Titr" pitchFamily="2" charset="-78"/>
              </a:rPr>
              <a:t> و</a:t>
            </a:r>
            <a:r>
              <a:rPr lang="fa-IR" dirty="0" smtClean="0">
                <a:latin typeface="Calibri" pitchFamily="34" charset="0"/>
                <a:cs typeface="B Titr" pitchFamily="2" charset="-78"/>
              </a:rPr>
              <a:t>شهرداریهای ایران</a:t>
            </a:r>
            <a:r>
              <a:rPr lang="fa-IR" sz="1600" dirty="0" smtClean="0">
                <a:latin typeface="Calibri" pitchFamily="34" charset="0"/>
                <a:cs typeface="B Titr" pitchFamily="2" charset="-78"/>
              </a:rPr>
              <a:t>)</a:t>
            </a:r>
            <a:endParaRPr lang="fa-IR" sz="1600" dirty="0">
              <a:latin typeface="Calibri" pitchFamily="34" charset="0"/>
              <a:cs typeface="B Tit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6697" y="2851846"/>
            <a:ext cx="157163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6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طبقه بندی چارچوب های نظری حسابداری بخش عمومی</a:t>
            </a:r>
          </a:p>
        </p:txBody>
      </p:sp>
      <p:sp>
        <p:nvSpPr>
          <p:cNvPr id="9" name="AutoShape 6"/>
          <p:cNvSpPr>
            <a:spLocks/>
          </p:cNvSpPr>
          <p:nvPr/>
        </p:nvSpPr>
        <p:spPr bwMode="auto">
          <a:xfrm>
            <a:off x="5443544" y="214290"/>
            <a:ext cx="298449" cy="1357322"/>
          </a:xfrm>
          <a:prstGeom prst="rightBrace">
            <a:avLst>
              <a:gd name="adj1" fmla="val 110301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828649" y="1857364"/>
            <a:ext cx="47053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>
              <a:buFont typeface="Arial" pitchFamily="34" charset="0"/>
              <a:buChar char="•"/>
            </a:pPr>
            <a:r>
              <a:rPr lang="fa-IR" sz="1600" dirty="0" smtClean="0">
                <a:latin typeface="Calibri" pitchFamily="34" charset="0"/>
                <a:cs typeface="B Titr" pitchFamily="2" charset="-78"/>
              </a:rPr>
              <a:t>سودمندی اطلاعات برای تصمیم گیری اهمیت دارد.</a:t>
            </a:r>
          </a:p>
          <a:p>
            <a:pPr algn="just" rtl="1">
              <a:buFont typeface="Arial" pitchFamily="34" charset="0"/>
              <a:buChar char="•"/>
            </a:pPr>
            <a:endParaRPr lang="fa-IR" sz="1600" dirty="0" smtClean="0">
              <a:latin typeface="Calibri" pitchFamily="34" charset="0"/>
              <a:cs typeface="B Titr" pitchFamily="2" charset="-78"/>
            </a:endParaRPr>
          </a:p>
          <a:p>
            <a:pPr algn="just" rtl="1">
              <a:buFont typeface="Arial" pitchFamily="34" charset="0"/>
              <a:buChar char="•"/>
            </a:pPr>
            <a:r>
              <a:rPr lang="fa-IR" sz="1600" dirty="0" smtClean="0">
                <a:latin typeface="Calibri" pitchFamily="34" charset="0"/>
                <a:cs typeface="B Titr" pitchFamily="2" charset="-78"/>
              </a:rPr>
              <a:t>یک سویه است و بر علائق استفاده کنندگان تاکید دارد</a:t>
            </a:r>
            <a:endParaRPr lang="fa-IR" sz="1600" dirty="0">
              <a:latin typeface="Calibri" pitchFamily="34" charset="0"/>
              <a:cs typeface="B Titr" pitchFamily="2" charset="-78"/>
            </a:endParaRPr>
          </a:p>
        </p:txBody>
      </p:sp>
      <p:sp>
        <p:nvSpPr>
          <p:cNvPr id="15" name="AutoShape 6"/>
          <p:cNvSpPr>
            <a:spLocks/>
          </p:cNvSpPr>
          <p:nvPr/>
        </p:nvSpPr>
        <p:spPr bwMode="auto">
          <a:xfrm>
            <a:off x="5400681" y="1785926"/>
            <a:ext cx="298449" cy="1143008"/>
          </a:xfrm>
          <a:prstGeom prst="rightBrace">
            <a:avLst>
              <a:gd name="adj1" fmla="val 110301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6" name="AutoShape 6"/>
          <p:cNvSpPr>
            <a:spLocks/>
          </p:cNvSpPr>
          <p:nvPr/>
        </p:nvSpPr>
        <p:spPr bwMode="auto">
          <a:xfrm>
            <a:off x="5329243" y="3357562"/>
            <a:ext cx="298449" cy="1143008"/>
          </a:xfrm>
          <a:prstGeom prst="rightBrace">
            <a:avLst>
              <a:gd name="adj1" fmla="val 110301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114301" y="3429000"/>
            <a:ext cx="52768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>
              <a:buFont typeface="Arial" pitchFamily="34" charset="0"/>
              <a:buChar char="•"/>
            </a:pPr>
            <a:r>
              <a:rPr lang="fa-IR" sz="1600" dirty="0" smtClean="0">
                <a:latin typeface="Calibri" pitchFamily="34" charset="0"/>
                <a:cs typeface="B Titr" pitchFamily="2" charset="-78"/>
              </a:rPr>
              <a:t>بر تصمیم گیری و مسئولیت پاسخگویی بصورت تواماً تاکید دارد (استرالیا، نیوزلند، پیش نویس سازمان حسابرسی)</a:t>
            </a:r>
          </a:p>
        </p:txBody>
      </p:sp>
      <p:sp>
        <p:nvSpPr>
          <p:cNvPr id="18" name="AutoShape 6"/>
          <p:cNvSpPr>
            <a:spLocks/>
          </p:cNvSpPr>
          <p:nvPr/>
        </p:nvSpPr>
        <p:spPr bwMode="auto">
          <a:xfrm>
            <a:off x="5329211" y="5000636"/>
            <a:ext cx="298449" cy="1143008"/>
          </a:xfrm>
          <a:prstGeom prst="rightBrace">
            <a:avLst>
              <a:gd name="adj1" fmla="val 110301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114269" y="5072074"/>
            <a:ext cx="527682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>
              <a:buFont typeface="Arial" pitchFamily="34" charset="0"/>
              <a:buChar char="•"/>
            </a:pPr>
            <a:r>
              <a:rPr lang="fa-IR" sz="1600" dirty="0" smtClean="0">
                <a:latin typeface="Calibri" pitchFamily="34" charset="0"/>
                <a:cs typeface="B Titr" pitchFamily="2" charset="-78"/>
              </a:rPr>
              <a:t>تاکید بر مسئولیت پاسخگویی مالی و عملیاتی (شهرداریهای ایران، </a:t>
            </a:r>
            <a:r>
              <a:rPr lang="en-US" sz="1600" dirty="0" smtClean="0">
                <a:latin typeface="Calibri" pitchFamily="34" charset="0"/>
                <a:cs typeface="B Titr" pitchFamily="2" charset="-78"/>
              </a:rPr>
              <a:t>FASB,GASB</a:t>
            </a:r>
            <a:r>
              <a:rPr lang="fa-IR" sz="1600" dirty="0" smtClean="0">
                <a:latin typeface="Calibri" pitchFamily="34" charset="0"/>
                <a:cs typeface="B Titr" pitchFamily="2" charset="-78"/>
              </a:rPr>
              <a:t>)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1600" dirty="0" smtClean="0">
                <a:latin typeface="Calibri" pitchFamily="34" charset="0"/>
                <a:cs typeface="B Titr" pitchFamily="2" charset="-78"/>
              </a:rPr>
              <a:t>تاکید بر مسئولیت پاسخگویی عملیاتی (پیش نویس سازمان حسابرسی،</a:t>
            </a:r>
            <a:r>
              <a:rPr lang="en-US" sz="1600" dirty="0" smtClean="0">
                <a:latin typeface="Calibri" pitchFamily="34" charset="0"/>
                <a:cs typeface="B Titr" pitchFamily="2" charset="-78"/>
              </a:rPr>
              <a:t>CICA,IFAC</a:t>
            </a:r>
            <a:r>
              <a:rPr lang="fa-IR" sz="1600" dirty="0" smtClean="0">
                <a:latin typeface="Calibri" pitchFamily="34" charset="0"/>
                <a:cs typeface="B Titr" pitchFamily="2" charset="-78"/>
              </a:rPr>
              <a:t>)</a:t>
            </a:r>
          </a:p>
        </p:txBody>
      </p:sp>
    </p:spTree>
  </p:cSld>
  <p:clrMapOvr>
    <a:masterClrMapping/>
  </p:clrMapOvr>
  <p:transition spd="slow">
    <p:wipe dir="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4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5" grpId="0"/>
      <p:bldP spid="348166" grpId="0" animBg="1"/>
      <p:bldP spid="348167" grpId="0"/>
      <p:bldP spid="9" grpId="0" animBg="1"/>
      <p:bldP spid="13" grpId="0"/>
      <p:bldP spid="15" grpId="0" animBg="1"/>
      <p:bldP spid="16" grpId="0" animBg="1"/>
      <p:bldP spid="17" grpId="0"/>
      <p:bldP spid="18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>
          <a:xfrm>
            <a:off x="429126" y="1828800"/>
            <a:ext cx="8229600" cy="5630862"/>
          </a:xfrm>
        </p:spPr>
        <p:txBody>
          <a:bodyPr>
            <a:normAutofit/>
          </a:bodyPr>
          <a:lstStyle/>
          <a:p>
            <a:pPr marL="365760" indent="-283464" algn="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fa-I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B Nazanin" pitchFamily="2" charset="-78"/>
              </a:rPr>
              <a:t>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B Nazanin" pitchFamily="2" charset="-78"/>
            </a:endParaRPr>
          </a:p>
        </p:txBody>
      </p:sp>
      <p:pic>
        <p:nvPicPr>
          <p:cNvPr id="1026" name="Picture 2" descr="https://encrypted-tbn0.gstatic.com/images?q=tbn:ANd9GcRFigFieKXEmLgtXpNZN-WmJo2lFGJWtl56Yity-icK2p0thdd1gDco05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1994" y="1846847"/>
            <a:ext cx="130492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8183562" cy="10509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rim" panose="00000400000000000000" pitchFamily="2" charset="-78"/>
              </a:rPr>
              <a:t>بررسی پژوهش های انجام شده در زمینه ی تدوین چارچوب نظری برای بخش عمومی</a:t>
            </a:r>
            <a:r>
              <a:rPr lang="fa-I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rim" panose="00000400000000000000" pitchFamily="2" charset="-78"/>
              </a:rPr>
              <a:t/>
            </a:r>
            <a:br>
              <a:rPr lang="fa-I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arim" panose="00000400000000000000" pitchFamily="2" charset="-78"/>
              </a:rPr>
            </a:b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B Nazanin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8684" y="1377181"/>
            <a:ext cx="868788" cy="7044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73087" y="2754645"/>
            <a:ext cx="10454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0" indent="-283464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a-IR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B Nazanin" pitchFamily="2" charset="-78"/>
              </a:rPr>
              <a:t>آمریکا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1846846"/>
            <a:ext cx="1504950" cy="907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72110" y="1400199"/>
            <a:ext cx="1019829" cy="6584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40026" y="2828354"/>
            <a:ext cx="1503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0" indent="-283464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a-IR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B Nazanin" pitchFamily="2" charset="-78"/>
              </a:rPr>
              <a:t>انگلستان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7896" y="1828800"/>
            <a:ext cx="1362075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47815" y="1363663"/>
            <a:ext cx="661930" cy="533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25263" y="2879726"/>
            <a:ext cx="997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0" indent="-283464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a-IR" sz="3600" b="1" kern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B Nazanin" pitchFamily="2" charset="-78"/>
              </a:rPr>
              <a:t>کانادا</a:t>
            </a:r>
            <a:endParaRPr lang="fa-IR" sz="36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B Nazanin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61094" y="4415130"/>
            <a:ext cx="885825" cy="12858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537672" y="3840287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B Nazanin" pitchFamily="2" charset="-78"/>
              </a:rPr>
              <a:t>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023983" y="5774714"/>
            <a:ext cx="13724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0" indent="-283464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a-IR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B Nazanin" pitchFamily="2" charset="-78"/>
              </a:rPr>
              <a:t>نیوزیلند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06590" y="4505148"/>
            <a:ext cx="1019175" cy="9620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76244" y="3840287"/>
            <a:ext cx="1231499" cy="101202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770295" y="5855889"/>
            <a:ext cx="2691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کنفدراسیون بین المللی حسابداری</a:t>
            </a:r>
            <a:endParaRPr lang="en-US" sz="2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24609" y="4395636"/>
            <a:ext cx="1428750" cy="142875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557163" y="3682213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B Nazanin" pitchFamily="2" charset="-78"/>
              </a:rPr>
              <a:t>F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406814" y="5932833"/>
            <a:ext cx="8643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B Nazanin" pitchFamily="2" charset="-78"/>
              </a:rPr>
              <a:t>ایران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558822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183562" cy="1050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B Nazanin" pitchFamily="2" charset="-78"/>
              </a:rPr>
              <a:t>تدوين چار چوب نظري در ايالات متحده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B Nazanin" pitchFamily="2" charset="-78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500" y="1357313"/>
            <a:ext cx="82867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B Nazanin" pitchFamily="2" charset="-78"/>
              </a:rPr>
              <a:t>الف)نظریه بنیادین حسابداری:</a:t>
            </a:r>
          </a:p>
          <a:p>
            <a:pPr>
              <a:defRPr/>
            </a:pPr>
            <a:r>
              <a:rPr lang="fa-IR" sz="2800" b="1" dirty="0">
                <a:latin typeface="Calibri" pitchFamily="34" charset="0"/>
                <a:ea typeface="Times New Roman" pitchFamily="18" charset="0"/>
                <a:cs typeface="B Nazanin" pitchFamily="2" charset="-78"/>
              </a:rPr>
              <a:t>يكي از بيانيه هاي اوليه ارائه شده توسط انجمن حسابداري آمريكا</a:t>
            </a:r>
            <a:r>
              <a:rPr lang="en-US" sz="2800" b="1" dirty="0">
                <a:latin typeface="Calibri" pitchFamily="34" charset="0"/>
                <a:ea typeface="Times New Roman" pitchFamily="18" charset="0"/>
                <a:cs typeface="B Nazanin" pitchFamily="2" charset="-78"/>
              </a:rPr>
              <a:t> (AAA)</a:t>
            </a:r>
            <a:r>
              <a:rPr lang="fa-IR" sz="2800" b="1" dirty="0">
                <a:latin typeface="Calibri" pitchFamily="34" charset="0"/>
                <a:ea typeface="Times New Roman" pitchFamily="18" charset="0"/>
                <a:cs typeface="B Nazanin" pitchFamily="2" charset="-78"/>
              </a:rPr>
              <a:t>، </a:t>
            </a:r>
            <a:r>
              <a:rPr lang="fa-I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B Nazanin" pitchFamily="2" charset="-78"/>
              </a:rPr>
              <a:t>بيانيه نظريه بنيادين حسابداری </a:t>
            </a:r>
            <a:r>
              <a:rPr lang="fa-IR" sz="2800" b="1" dirty="0">
                <a:latin typeface="Calibri" pitchFamily="34" charset="0"/>
                <a:ea typeface="Times New Roman" pitchFamily="18" charset="0"/>
                <a:cs typeface="B Nazanin" pitchFamily="2" charset="-78"/>
              </a:rPr>
              <a:t>بود که بسیار سر نوشت ساز،تاثیرگذار و انگیزه ای برای پژوهش های بعدی بودو توسط هيئت 9 نفره تهيه شده </a:t>
            </a:r>
            <a:r>
              <a:rPr lang="fa-IR" sz="2800" b="1" dirty="0" smtClean="0">
                <a:latin typeface="Calibri" pitchFamily="34" charset="0"/>
                <a:ea typeface="Times New Roman" pitchFamily="18" charset="0"/>
                <a:cs typeface="B Nazanin" pitchFamily="2" charset="-78"/>
              </a:rPr>
              <a:t>بود </a:t>
            </a:r>
            <a:r>
              <a:rPr lang="fa-IR" sz="2800" b="1" dirty="0">
                <a:latin typeface="Calibri" pitchFamily="34" charset="0"/>
                <a:ea typeface="Times New Roman" pitchFamily="18" charset="0"/>
                <a:cs typeface="B Nazanin" pitchFamily="2" charset="-78"/>
              </a:rPr>
              <a:t>.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2938" y="3571875"/>
            <a:ext cx="828675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B Nazanin" pitchFamily="2" charset="-78"/>
            </a:endParaRPr>
          </a:p>
          <a:p>
            <a:pPr>
              <a:defRPr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B Nazanin" pitchFamily="2" charset="-78"/>
              </a:rPr>
              <a:t>بیان نظریه بنیادین حسابداری:</a:t>
            </a:r>
          </a:p>
          <a:p>
            <a:pPr>
              <a:defRPr/>
            </a:pPr>
            <a:r>
              <a:rPr lang="fa-IR" sz="2800" b="1" dirty="0">
                <a:latin typeface="Lucida Sans Unicode" pitchFamily="34" charset="0"/>
                <a:cs typeface="B Nazanin" pitchFamily="2" charset="-78"/>
              </a:rPr>
              <a:t>حسابداري فرايند شناسايي ، اندازه گيري وارائه اطلاعات اقتصادي است که اتخاذ تصميمات و قضاوت هاي آگاهانه را براي استفاده كنندگان اطلاعات مسیر می سازد.</a:t>
            </a:r>
            <a:endParaRPr lang="fa-IR" sz="2800" b="1" dirty="0">
              <a:cs typeface="B Nazanin" pitchFamily="2" charset="-78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8143900" y="428604"/>
            <a:ext cx="500066" cy="642942"/>
          </a:xfrm>
          <a:prstGeom prst="flowChart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400" b="1" dirty="0"/>
              <a:t>A</a:t>
            </a:r>
            <a:endParaRPr lang="fa-IR" sz="2400" b="1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6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500" y="117475"/>
            <a:ext cx="8229600" cy="6740525"/>
          </a:xfrm>
        </p:spPr>
        <p:txBody>
          <a:bodyPr wrap="square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a-I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B Nazanin" pitchFamily="2" charset="-78"/>
              </a:rPr>
              <a:t>معایب این نظریه:</a:t>
            </a:r>
            <a:br>
              <a:rPr lang="fa-I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B Nazanin" pitchFamily="2" charset="-78"/>
              </a:rPr>
            </a:br>
            <a:r>
              <a:rPr lang="fa-IR" sz="2800" b="1" dirty="0" smtClean="0">
                <a:solidFill>
                  <a:schemeClr val="tx1"/>
                </a:solidFill>
                <a:effectLst/>
                <a:ea typeface="+mj-ea"/>
                <a:cs typeface="B Nazanin" pitchFamily="2" charset="-78"/>
              </a:rPr>
              <a:t>دراين تعريف تلاش چندانی برای شناسايي استفاده كنندگان اطلاعات مالی صورت نگرفته است.</a:t>
            </a:r>
            <a:br>
              <a:rPr lang="fa-IR" sz="2800" b="1" dirty="0" smtClean="0">
                <a:solidFill>
                  <a:schemeClr val="tx1"/>
                </a:solidFill>
                <a:effectLst/>
                <a:ea typeface="+mj-ea"/>
                <a:cs typeface="B Nazanin" pitchFamily="2" charset="-78"/>
              </a:rPr>
            </a:br>
            <a:r>
              <a:rPr lang="en-US" sz="3200" b="1" dirty="0" smtClean="0">
                <a:solidFill>
                  <a:schemeClr val="tx1"/>
                </a:solidFill>
                <a:effectLst/>
                <a:ea typeface="+mj-ea"/>
                <a:cs typeface="B Nazanin" pitchFamily="2" charset="-78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effectLst/>
                <a:ea typeface="+mj-ea"/>
                <a:cs typeface="B Nazanin" pitchFamily="2" charset="-78"/>
              </a:rPr>
            </a:br>
            <a:r>
              <a:rPr lang="fa-I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B Nazanin" pitchFamily="2" charset="-78"/>
              </a:rPr>
              <a:t>دليل اجتناب </a:t>
            </a:r>
            <a:r>
              <a:rPr lang="fa-I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B Nazanin" pitchFamily="2" charset="-78"/>
              </a:rPr>
              <a:t>: </a:t>
            </a:r>
            <a:r>
              <a:rPr lang="fa-IR" sz="2800" b="1" dirty="0" smtClean="0">
                <a:solidFill>
                  <a:schemeClr val="tx1"/>
                </a:solidFill>
                <a:effectLst/>
                <a:ea typeface="+mj-ea"/>
                <a:cs typeface="B Nazanin" pitchFamily="2" charset="-78"/>
              </a:rPr>
              <a:t>استفاده كنندگان اغلب نمي توانند تعيين كنند كه چه اطلاعاتي براي آنها مفيد ترين است يا حداقل نمي توانند نيازهاي خود را به وضوح بيان كنند .</a:t>
            </a:r>
            <a:br>
              <a:rPr lang="fa-IR" sz="2800" b="1" dirty="0" smtClean="0">
                <a:solidFill>
                  <a:schemeClr val="tx1"/>
                </a:solidFill>
                <a:effectLst/>
                <a:ea typeface="+mj-ea"/>
                <a:cs typeface="B Nazanin" pitchFamily="2" charset="-78"/>
              </a:rPr>
            </a:br>
            <a:r>
              <a:rPr lang="fa-IR" sz="3200" b="1" dirty="0" smtClean="0">
                <a:solidFill>
                  <a:schemeClr val="tx1"/>
                </a:solidFill>
                <a:effectLst/>
                <a:ea typeface="+mj-ea"/>
                <a:cs typeface="B Nazanin" pitchFamily="2" charset="-78"/>
              </a:rPr>
              <a:t/>
            </a:r>
            <a:br>
              <a:rPr lang="fa-IR" sz="3200" b="1" dirty="0" smtClean="0">
                <a:solidFill>
                  <a:schemeClr val="tx1"/>
                </a:solidFill>
                <a:effectLst/>
                <a:ea typeface="+mj-ea"/>
                <a:cs typeface="B Nazanin" pitchFamily="2" charset="-78"/>
              </a:rPr>
            </a:br>
            <a:r>
              <a:rPr lang="fa-I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B Nazanin" pitchFamily="2" charset="-78"/>
              </a:rPr>
              <a:t>رهنمود های این بیانیه:</a:t>
            </a:r>
            <a:br>
              <a:rPr lang="fa-I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B Nazanin" pitchFamily="2" charset="-78"/>
              </a:rPr>
            </a:br>
            <a:r>
              <a:rPr lang="fa-I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B Nazanin" pitchFamily="2" charset="-78"/>
              </a:rPr>
              <a:t> 1- مناسب بودن براي استفاده مورد انتظار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B Nazanin" pitchFamily="2" charset="-78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B Nazanin" pitchFamily="2" charset="-78"/>
              </a:rPr>
            </a:br>
            <a:r>
              <a:rPr lang="fa-I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B Nazanin" pitchFamily="2" charset="-78"/>
              </a:rPr>
              <a:t>2- افشاي روابط خاص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B Nazanin" pitchFamily="2" charset="-78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B Nazanin" pitchFamily="2" charset="-78"/>
              </a:rPr>
            </a:br>
            <a:r>
              <a:rPr lang="fa-I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B Nazanin" pitchFamily="2" charset="-78"/>
              </a:rPr>
              <a:t>3- ارائه اطلاعات محيطي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B Nazanin" pitchFamily="2" charset="-78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B Nazanin" pitchFamily="2" charset="-78"/>
              </a:rPr>
            </a:br>
            <a:r>
              <a:rPr lang="fa-I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B Nazanin" pitchFamily="2" charset="-78"/>
              </a:rPr>
              <a:t>4- يكنواختي كار درميان واحدهاي مختلف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B Nazanin" pitchFamily="2" charset="-78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B Nazanin" pitchFamily="2" charset="-78"/>
              </a:rPr>
            </a:br>
            <a:r>
              <a:rPr lang="fa-I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B Nazanin" pitchFamily="2" charset="-78"/>
              </a:rPr>
              <a:t>5- ثبات رويه درطي زمان 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B Nazanin" pitchFamily="2" charset="-78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7969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3200" dirty="0" smtClean="0">
                <a:solidFill>
                  <a:srgbClr val="C00000"/>
                </a:solidFill>
                <a:ea typeface="+mj-ea"/>
                <a:cs typeface="B Nazanin" pitchFamily="2" charset="-78"/>
              </a:rPr>
              <a:t/>
            </a:r>
            <a:br>
              <a:rPr lang="fa-IR" sz="3200" dirty="0" smtClean="0">
                <a:solidFill>
                  <a:srgbClr val="C00000"/>
                </a:solidFill>
                <a:ea typeface="+mj-ea"/>
                <a:cs typeface="B Nazanin" pitchFamily="2" charset="-78"/>
              </a:rPr>
            </a:br>
            <a:r>
              <a:rPr lang="fa-IR" sz="3200" b="1" dirty="0" smtClean="0">
                <a:solidFill>
                  <a:srgbClr val="C00000"/>
                </a:solidFill>
                <a:ea typeface="+mj-ea"/>
                <a:cs typeface="B Nazanin" pitchFamily="2" charset="-78"/>
              </a:rPr>
              <a:t>هدف این بیانیه:</a:t>
            </a:r>
            <a:r>
              <a:rPr lang="fa-IR" sz="3200" dirty="0" smtClean="0">
                <a:solidFill>
                  <a:srgbClr val="C00000"/>
                </a:solidFill>
                <a:ea typeface="+mj-ea"/>
                <a:cs typeface="B Nazanin" pitchFamily="2" charset="-78"/>
              </a:rPr>
              <a:t/>
            </a:r>
            <a:br>
              <a:rPr lang="fa-IR" sz="3200" dirty="0" smtClean="0">
                <a:solidFill>
                  <a:srgbClr val="C00000"/>
                </a:solidFill>
                <a:ea typeface="+mj-ea"/>
                <a:cs typeface="B Nazanin" pitchFamily="2" charset="-78"/>
              </a:rPr>
            </a:br>
            <a:r>
              <a:rPr lang="fa-IR" sz="2800" b="1" dirty="0" smtClean="0">
                <a:solidFill>
                  <a:schemeClr val="tx1"/>
                </a:solidFill>
                <a:effectLst/>
                <a:ea typeface="+mj-ea"/>
                <a:cs typeface="B Nazanin" pitchFamily="2" charset="-78"/>
              </a:rPr>
              <a:t>ارائه ابزارهای پذیرش یا رد روشهای به کار رفته درحال حاضریاروشهای پیشنهادی برای آینده.  </a:t>
            </a:r>
            <a:endParaRPr lang="fa-IR" sz="3200" b="1" dirty="0">
              <a:solidFill>
                <a:schemeClr val="tx1"/>
              </a:solidFill>
              <a:effectLst/>
              <a:ea typeface="+mj-e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2910" y="1285860"/>
            <a:ext cx="8229600" cy="796908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40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fa-IR" sz="4000" b="1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2910" y="2714620"/>
            <a:ext cx="8229600" cy="300039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موارد استفاده از اطلاعات حسابداري طبق این بیانیه</a:t>
            </a:r>
            <a:r>
              <a:rPr lang="fa-I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Nazanin" pitchFamily="2" charset="-7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Nazanin" pitchFamily="2" charset="-78"/>
              </a:rPr>
              <a:t>1- تصميم گيري درباره استفاده از منابع محدود شامل شناسايي حوزه تصميم گيري بحراني و تعيين اهداف بلند مدت و كوتاه مدت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Nazanin" pitchFamily="2" charset="-7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Nazanin" pitchFamily="2" charset="-78"/>
              </a:rPr>
              <a:t>2- هدايت و كنترل منابع مادي و انساني واحد اقتصادي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Nazanin" pitchFamily="2" charset="-7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Nazanin" pitchFamily="2" charset="-78"/>
              </a:rPr>
              <a:t>3- نگهداري و گزارش گري براساس سرپرستي منابع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Nazanin" pitchFamily="2" charset="-7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Nazanin" pitchFamily="2" charset="-78"/>
              </a:rPr>
              <a:t>4- تسهيل كردن كنترل ها و وظايف اجتماعي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B Nazanin" pitchFamily="2" charset="-78"/>
            </a:endParaRPr>
          </a:p>
          <a:p>
            <a:pPr algn="ctr" fontAlgn="auto">
              <a:spcAft>
                <a:spcPts val="0"/>
              </a:spcAft>
              <a:defRPr/>
            </a:pPr>
            <a:endParaRPr lang="fa-IR" sz="2000" b="1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B Nazanin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00063" y="428625"/>
            <a:ext cx="8215312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buFontTx/>
              <a:buChar char="•"/>
              <a:defRPr/>
            </a:pPr>
            <a:r>
              <a:rPr lang="fa-I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B Nazanin" pitchFamily="2" charset="-78"/>
              </a:rPr>
              <a:t>نکات دیگر موجود در این بیانیه: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B Nazanin" pitchFamily="2" charset="-78"/>
            </a:endParaRPr>
          </a:p>
          <a:p>
            <a:pPr algn="ctr">
              <a:buFontTx/>
              <a:buChar char="•"/>
              <a:defRPr/>
            </a:pPr>
            <a:endParaRPr lang="fa-IR" dirty="0"/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500063" y="1500188"/>
            <a:ext cx="84296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B Nazanin" pitchFamily="2" charset="-78"/>
              </a:rPr>
              <a:t>1-گزارش هاي تهيه شده براي استفاده كنندگان برون سازماني بایدبا همان اطلاعاتي تهيه شود كه براي مديريت داخلي به كار مي رود 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B Nazanin" pitchFamily="2" charset="-78"/>
            </a:endParaRPr>
          </a:p>
          <a:p>
            <a:pPr>
              <a:lnSpc>
                <a:spcPct val="150000"/>
              </a:lnSpc>
              <a:defRPr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B Nazanin" pitchFamily="2" charset="-78"/>
              </a:rPr>
              <a:t>2-دراین بيانيه اصل كار مبني برهدايت واحدهاي انتفاعي است و تمام توصيه هاي آن در خصوص ساير سازمانها از قبيل واحدهاي دولتي و موسسات 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B Nazanin" pitchFamily="2" charset="-78"/>
              </a:rPr>
              <a:t>خيریه </a:t>
            </a: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B Nazanin" pitchFamily="2" charset="-78"/>
              </a:rPr>
              <a:t>نيز قابل اجرا است 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B Nazanin" pitchFamily="2" charset="-78"/>
            </a:endParaRPr>
          </a:p>
          <a:p>
            <a:pPr>
              <a:defRPr/>
            </a:pPr>
            <a:endParaRPr lang="fa-I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b="1" dirty="0" smtClean="0">
                <a:solidFill>
                  <a:schemeClr val="tx2">
                    <a:satMod val="130000"/>
                  </a:schemeClr>
                </a:solidFill>
                <a:ea typeface="+mj-ea"/>
                <a:cs typeface="B Nazanin" pitchFamily="2" charset="-78"/>
              </a:rPr>
              <a:t>ب)تروبلاد:</a:t>
            </a:r>
            <a:endParaRPr lang="fa-IR" b="1" dirty="0">
              <a:solidFill>
                <a:schemeClr val="tx2">
                  <a:satMod val="130000"/>
                </a:schemeClr>
              </a:solidFill>
              <a:ea typeface="+mj-ea"/>
              <a:cs typeface="B Nazanin" pitchFamily="2" charset="-78"/>
            </a:endParaRPr>
          </a:p>
        </p:txBody>
      </p:sp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fa-IR" sz="2800" b="1" dirty="0" smtClean="0">
                <a:ea typeface="+mn-ea"/>
                <a:cs typeface="2  Nazanin" pitchFamily="2" charset="-78"/>
              </a:rPr>
              <a:t>انجمن حسابداران رسمی آمریکا،گزارش تروبلاد با عنوان </a:t>
            </a:r>
            <a:r>
              <a:rPr lang="fa-IR" sz="2800" b="1" dirty="0" smtClean="0">
                <a:solidFill>
                  <a:srgbClr val="FF0000"/>
                </a:solidFill>
                <a:ea typeface="+mn-ea"/>
                <a:cs typeface="2  Nazanin" pitchFamily="2" charset="-78"/>
              </a:rPr>
              <a:t>اهداف صورت های مالی </a:t>
            </a:r>
            <a:r>
              <a:rPr lang="fa-IR" sz="2800" b="1" dirty="0" smtClean="0">
                <a:ea typeface="+mn-ea"/>
                <a:cs typeface="2  Nazanin" pitchFamily="2" charset="-78"/>
              </a:rPr>
              <a:t>را منتشر کرد که هیئت استانداردهای حسابداری مالی</a:t>
            </a:r>
            <a:r>
              <a:rPr lang="en-US" sz="2800" b="1" dirty="0" smtClean="0">
                <a:ea typeface="+mn-ea"/>
                <a:cs typeface="2  Nazanin" pitchFamily="2" charset="-78"/>
              </a:rPr>
              <a:t>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2  Nazanin" pitchFamily="2" charset="-78"/>
              </a:rPr>
              <a:t>FASB</a:t>
            </a:r>
            <a:r>
              <a:rPr lang="en-US" sz="2800" b="1" dirty="0">
                <a:ea typeface="+mn-ea"/>
                <a:cs typeface="2  Nazanin" pitchFamily="2" charset="-78"/>
              </a:rPr>
              <a:t>)</a:t>
            </a:r>
            <a:r>
              <a:rPr lang="fa-IR" sz="2800" b="1" dirty="0" smtClean="0">
                <a:ea typeface="+mn-ea"/>
                <a:cs typeface="2  Nazanin" pitchFamily="2" charset="-78"/>
              </a:rPr>
              <a:t>جایگزین هیئت اصول حسابداری </a:t>
            </a:r>
            <a:r>
              <a:rPr lang="en-US" sz="2800" b="1" dirty="0">
                <a:ea typeface="+mn-ea"/>
                <a:cs typeface="2  Nazanin" pitchFamily="2" charset="-78"/>
              </a:rPr>
              <a:t>(</a:t>
            </a:r>
            <a:r>
              <a:rPr lang="en-US" sz="2800" b="1" dirty="0" smtClean="0">
                <a:ea typeface="+mn-ea"/>
                <a:cs typeface="2  Nazanin" pitchFamily="2" charset="-78"/>
              </a:rPr>
              <a:t>APB) </a:t>
            </a:r>
            <a:r>
              <a:rPr lang="fa-IR" sz="2800" b="1" dirty="0" smtClean="0">
                <a:ea typeface="+mn-ea"/>
                <a:cs typeface="2  Nazanin" pitchFamily="2" charset="-78"/>
              </a:rPr>
              <a:t>شد.     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fa-IR" dirty="0" smtClean="0">
              <a:ea typeface="+mn-ea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714348" y="4214818"/>
            <a:ext cx="8286808" cy="1285884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32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B Nazanin" pitchFamily="2" charset="-78"/>
              </a:rPr>
              <a:t>تروبلاد در فصل يازده گزارش خود دوازده اصل بيان كرده که برخی از آن ها به شرح زیر است:</a:t>
            </a:r>
          </a:p>
          <a:p>
            <a:pPr algn="ctr" fontAlgn="auto">
              <a:spcAft>
                <a:spcPts val="0"/>
              </a:spcAft>
              <a:defRPr/>
            </a:pPr>
            <a:endParaRPr lang="fa-IR" sz="3200" b="1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B Nazanin" pitchFamily="2" charset="-78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fa-IR" sz="2800" b="1" dirty="0">
                <a:cs typeface="B Nazanin" pitchFamily="2" charset="-78"/>
              </a:rPr>
              <a:t>هدف اول : هدف اصلي صورتهاي مالي ، تهيه اطلاعات مفيد براي اتخاذ تصميمات اقتصادي است.</a:t>
            </a:r>
            <a:endParaRPr lang="en-US" sz="2800" b="1" dirty="0">
              <a:cs typeface="B Nazanin" pitchFamily="2" charset="-78"/>
            </a:endParaRPr>
          </a:p>
          <a:p>
            <a:pPr algn="ctr" fontAlgn="auto">
              <a:spcAft>
                <a:spcPts val="0"/>
              </a:spcAft>
              <a:defRPr/>
            </a:pPr>
            <a:endParaRPr lang="fa-IR" sz="4000" b="1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500034" y="1643050"/>
            <a:ext cx="8229600" cy="392909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Nazanin" pitchFamily="2" charset="-78"/>
              </a:rPr>
              <a:t>هدف دوم </a:t>
            </a:r>
            <a:r>
              <a:rPr lang="fa-IR" sz="2800" b="1" dirty="0">
                <a:latin typeface="+mn-lt"/>
                <a:cs typeface="B Nazanin" pitchFamily="2" charset="-78"/>
              </a:rPr>
              <a:t>: صورتهاي مالي براي استفاده كنندگانی مفيد است كه قدرت ، توانايي يا منابع كسب اطلاعات آنها محدود شده است و به صورتهاي مالي به عنوان منبع اصلي نگاه مي كنند.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2800" b="1" dirty="0">
              <a:latin typeface="+mn-lt"/>
              <a:cs typeface="B Nazanin" pitchFamily="2" charset="-7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Nazanin" pitchFamily="2" charset="-78"/>
              </a:rPr>
              <a:t>هدف سوم</a:t>
            </a:r>
            <a:r>
              <a:rPr lang="fa-IR" sz="2800" b="1" dirty="0">
                <a:latin typeface="+mn-lt"/>
                <a:cs typeface="B Nazanin" pitchFamily="2" charset="-78"/>
              </a:rPr>
              <a:t>:مربوط به سازمانهای غیرتجاری و دولتی است و عبارت است از تهیه اطلاعات مفید به منظور ارزیابی اثربخشی منابع در رسیدن به اهداف سازمانی.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2800" b="1" dirty="0">
              <a:latin typeface="+mn-lt"/>
              <a:cs typeface="B Nazanin" pitchFamily="2" charset="-7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Nazanin" pitchFamily="2" charset="-78"/>
              </a:rPr>
              <a:t>مشخصات گزارش تروبلاد: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latin typeface="+mn-lt"/>
                <a:cs typeface="B Nazanin" pitchFamily="2" charset="-78"/>
              </a:rPr>
              <a:t>شامل مشخصات کیفی اطلاعات نظیر اهمیت،برتری محتوا به شکل،قابلیت اتکا،قابلیت مقایسه و قابل فهم بودن.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Nazanin" pitchFamily="2" charset="-7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Nazanin" pitchFamily="2" charset="-78"/>
              </a:rPr>
              <a:t>معایب گزارش تروبلاد: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latin typeface="+mn-lt"/>
                <a:cs typeface="B Nazanin" pitchFamily="2" charset="-78"/>
              </a:rPr>
              <a:t>عدم رسیدگی به طور صحیح و جامع به سازمانهای غیر تجاری و دولتی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+mn-lt"/>
              <a:cs typeface="B Nazanin" pitchFamily="2" charset="-78"/>
            </a:endParaRPr>
          </a:p>
          <a:p>
            <a:pPr algn="ctr" fontAlgn="auto">
              <a:spcAft>
                <a:spcPts val="0"/>
              </a:spcAft>
              <a:defRPr/>
            </a:pPr>
            <a:endParaRPr lang="fa-IR" sz="20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B Nazanin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48-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4050" y="-287338"/>
            <a:ext cx="6132513" cy="7416801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</p:spPr>
      </p:pic>
      <p:pic>
        <p:nvPicPr>
          <p:cNvPr id="8195" name="Picture 3" descr="048-C"/>
          <p:cNvPicPr>
            <a:picLocks noChangeAspect="1" noChangeArrowheads="1"/>
          </p:cNvPicPr>
          <p:nvPr/>
        </p:nvPicPr>
        <p:blipFill>
          <a:blip r:embed="rId2" cstate="print"/>
          <a:srcRect l="11856" b="-963"/>
          <a:stretch>
            <a:fillRect/>
          </a:stretch>
        </p:blipFill>
        <p:spPr bwMode="auto">
          <a:xfrm>
            <a:off x="4427538" y="-273050"/>
            <a:ext cx="5405437" cy="7488238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</p:spPr>
      </p:pic>
      <p:pic>
        <p:nvPicPr>
          <p:cNvPr id="282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7150" y="107950"/>
            <a:ext cx="6491288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2629" name="Text Box 5"/>
          <p:cNvSpPr txBox="1">
            <a:spLocks noChangeArrowheads="1"/>
          </p:cNvSpPr>
          <p:nvPr/>
        </p:nvSpPr>
        <p:spPr bwMode="auto">
          <a:xfrm>
            <a:off x="2715406" y="2131686"/>
            <a:ext cx="371477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002060"/>
                </a:solidFill>
                <a:cs typeface="B Titr" pitchFamily="2" charset="-78"/>
              </a:rPr>
              <a:t>تدوین </a:t>
            </a:r>
            <a:r>
              <a:rPr lang="fa-IR" sz="2000" b="1" dirty="0">
                <a:solidFill>
                  <a:srgbClr val="002060"/>
                </a:solidFill>
                <a:cs typeface="B Titr" pitchFamily="2" charset="-78"/>
              </a:rPr>
              <a:t>چارچوب نظري براي حسابداري  بخش عمومي</a:t>
            </a:r>
          </a:p>
          <a:p>
            <a:pPr algn="ctr"/>
            <a:endParaRPr lang="fa-IR" sz="2000" b="1" dirty="0" smtClean="0">
              <a:solidFill>
                <a:srgbClr val="002060"/>
              </a:solidFill>
              <a:cs typeface="B Titr" pitchFamily="2" charset="-78"/>
            </a:endParaRPr>
          </a:p>
          <a:p>
            <a:pPr algn="ctr"/>
            <a:r>
              <a:rPr lang="fa-IR" sz="2800" b="1" dirty="0" smtClean="0">
                <a:solidFill>
                  <a:srgbClr val="A50021"/>
                </a:solidFill>
                <a:cs typeface="B Titr" pitchFamily="2" charset="-78"/>
              </a:rPr>
              <a:t> استاد: جناب آقای دکترعطاالله محمدی</a:t>
            </a:r>
            <a:endParaRPr lang="fa-IR" sz="1000" b="1" dirty="0" smtClean="0">
              <a:solidFill>
                <a:srgbClr val="A50021"/>
              </a:solidFill>
              <a:cs typeface="B Titr" pitchFamily="2" charset="-78"/>
            </a:endParaRPr>
          </a:p>
          <a:p>
            <a:pPr algn="ctr"/>
            <a:r>
              <a:rPr lang="fa-IR" sz="2000" b="1" dirty="0" smtClean="0">
                <a:cs typeface="B Titr" pitchFamily="2" charset="-78"/>
              </a:rPr>
              <a:t>17 بهمن ماه 1392</a:t>
            </a:r>
            <a:endParaRPr lang="en-US" sz="2000" b="1" dirty="0" smtClean="0">
              <a:cs typeface="B Titr" pitchFamily="2" charset="-78"/>
            </a:endParaRPr>
          </a:p>
          <a:p>
            <a:pPr algn="ctr"/>
            <a:r>
              <a:rPr lang="fa-IR" sz="1600" b="1" dirty="0" smtClean="0">
                <a:cs typeface="B Titr" pitchFamily="2" charset="-78"/>
              </a:rPr>
              <a:t> </a:t>
            </a:r>
            <a:r>
              <a:rPr lang="fa-IR" sz="1600" b="1" smtClean="0">
                <a:cs typeface="B Titr" pitchFamily="2" charset="-78"/>
              </a:rPr>
              <a:t>ارائه دهنده گان </a:t>
            </a:r>
            <a:endParaRPr lang="fa-IR" sz="1600" b="1" dirty="0" smtClean="0">
              <a:cs typeface="B Titr" pitchFamily="2" charset="-78"/>
            </a:endParaRPr>
          </a:p>
          <a:p>
            <a:pPr algn="ctr"/>
            <a:r>
              <a:rPr lang="fa-IR" sz="1600" b="1" dirty="0" smtClean="0">
                <a:cs typeface="B Titr" pitchFamily="2" charset="-78"/>
              </a:rPr>
              <a:t>فریده مسعودی</a:t>
            </a:r>
          </a:p>
          <a:p>
            <a:pPr algn="ctr"/>
            <a:r>
              <a:rPr lang="fa-IR" sz="1600" b="1" dirty="0" smtClean="0">
                <a:cs typeface="B Titr" pitchFamily="2" charset="-78"/>
              </a:rPr>
              <a:t>شاهو حیدری</a:t>
            </a:r>
          </a:p>
          <a:p>
            <a:pPr algn="ctr"/>
            <a:endParaRPr lang="fa-IR" b="1" dirty="0" smtClean="0">
              <a:cs typeface="B Titr" pitchFamily="2" charset="-78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2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 noGrp="1"/>
          </p:cNvSpPr>
          <p:nvPr>
            <p:ph type="title"/>
          </p:nvPr>
        </p:nvSpPr>
        <p:spPr>
          <a:xfrm>
            <a:off x="714375" y="1571625"/>
            <a:ext cx="8229600" cy="3143250"/>
          </a:xfrm>
        </p:spPr>
        <p:txBody>
          <a:bodyPr>
            <a:noAutofit/>
          </a:bodyPr>
          <a:lstStyle/>
          <a:p>
            <a:pPr algn="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fa-I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B Nazanin" pitchFamily="2" charset="-78"/>
              </a:rPr>
              <a:t>ج)هیئت استانداردهای حسابداری مالی و پژوهش آنتونی:</a:t>
            </a:r>
            <a:br>
              <a:rPr lang="fa-I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B Nazanin" pitchFamily="2" charset="-78"/>
              </a:rPr>
            </a:br>
            <a:r>
              <a:rPr lang="fa-I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B Nazanin" pitchFamily="2" charset="-78"/>
              </a:rPr>
              <a:t/>
            </a:r>
            <a:br>
              <a:rPr lang="fa-I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B Nazanin" pitchFamily="2" charset="-78"/>
              </a:rPr>
            </a:br>
            <a:r>
              <a:rPr lang="fa-IR" sz="2800" b="1" dirty="0" smtClean="0">
                <a:solidFill>
                  <a:schemeClr val="tx1"/>
                </a:solidFill>
                <a:effectLst/>
                <a:ea typeface="+mj-ea"/>
                <a:cs typeface="B Nazanin" pitchFamily="2" charset="-78"/>
              </a:rPr>
              <a:t> هيئت استاندارد هاي حسابداري مالي درسال 1978 اولين بيانيه ي خود را با عنوان اهداف</a:t>
            </a:r>
            <a:r>
              <a:rPr lang="fa-IR" sz="3200" b="1" dirty="0" smtClean="0">
                <a:solidFill>
                  <a:srgbClr val="FF0000"/>
                </a:solidFill>
                <a:effectLst/>
                <a:ea typeface="+mj-ea"/>
                <a:cs typeface="B Nazanin" pitchFamily="2" charset="-78"/>
              </a:rPr>
              <a:t>“گزارش گري مالي سازمانهاي تجاري“ </a:t>
            </a:r>
            <a:r>
              <a:rPr lang="fa-IR" sz="2800" b="1" dirty="0" smtClean="0">
                <a:solidFill>
                  <a:schemeClr val="tx1"/>
                </a:solidFill>
                <a:effectLst/>
                <a:ea typeface="+mj-ea"/>
                <a:cs typeface="B Nazanin" pitchFamily="2" charset="-78"/>
              </a:rPr>
              <a:t>منتشر کرد که همان گزارش تروبلادیعنی سودمندی اطلاعات برای تصمیم گیری استفاده کنندگان بود.</a:t>
            </a:r>
            <a:r>
              <a:rPr lang="en-US" sz="2800" b="1" dirty="0" smtClean="0">
                <a:solidFill>
                  <a:schemeClr val="tx1"/>
                </a:solidFill>
                <a:effectLst/>
                <a:ea typeface="+mj-ea"/>
                <a:cs typeface="B Nazanin" pitchFamily="2" charset="-78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effectLst/>
                <a:ea typeface="+mj-ea"/>
                <a:cs typeface="B Nazanin" pitchFamily="2" charset="-78"/>
              </a:rPr>
            </a:br>
            <a:r>
              <a:rPr lang="fa-IR" sz="2800" b="1" dirty="0" smtClean="0">
                <a:solidFill>
                  <a:schemeClr val="tx1"/>
                </a:solidFill>
                <a:effectLst/>
                <a:ea typeface="+mj-ea"/>
                <a:cs typeface="B Nazanin" pitchFamily="2" charset="-78"/>
              </a:rPr>
              <a:t/>
            </a:r>
            <a:br>
              <a:rPr lang="fa-IR" sz="2800" b="1" dirty="0" smtClean="0">
                <a:solidFill>
                  <a:schemeClr val="tx1"/>
                </a:solidFill>
                <a:effectLst/>
                <a:ea typeface="+mj-ea"/>
                <a:cs typeface="B Nazanin" pitchFamily="2" charset="-78"/>
              </a:rPr>
            </a:br>
            <a:endParaRPr lang="fa-IR" sz="2800" b="1" dirty="0">
              <a:solidFill>
                <a:schemeClr val="tx1"/>
              </a:solidFill>
              <a:effectLst/>
              <a:ea typeface="+mj-ea"/>
              <a:cs typeface="B Nazanin" pitchFamily="2" charset="-78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56" end="2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charRg st="256" end="2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857250"/>
            <a:ext cx="7497763" cy="5748338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B Nazanin" pitchFamily="2" charset="-78"/>
              </a:rPr>
              <a:t>پژوهش آنتونی:</a:t>
            </a:r>
            <a:b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B Nazanin" pitchFamily="2" charset="-78"/>
              </a:rPr>
            </a:br>
            <a:endPara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B Nazanin" pitchFamily="2" charset="-78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2800" b="1" dirty="0" smtClean="0">
                <a:ea typeface="+mn-ea"/>
                <a:cs typeface="B Nazanin" pitchFamily="2" charset="-78"/>
              </a:rPr>
              <a:t>بیانیه ای با عنوان </a:t>
            </a:r>
            <a:r>
              <a:rPr lang="fa-IR" b="1" dirty="0" smtClean="0">
                <a:solidFill>
                  <a:srgbClr val="FF0000"/>
                </a:solidFill>
                <a:ea typeface="+mn-ea"/>
                <a:cs typeface="B Nazanin" pitchFamily="2" charset="-78"/>
              </a:rPr>
              <a:t>”اهداف گزارشگری مالی سازمانهای غیر تجاری“ </a:t>
            </a:r>
            <a:r>
              <a:rPr lang="fa-IR" sz="2800" b="1" dirty="0" smtClean="0">
                <a:ea typeface="+mn-ea"/>
                <a:cs typeface="B Nazanin" pitchFamily="2" charset="-78"/>
              </a:rPr>
              <a:t>بود که در سال 1980 مورد تایید </a:t>
            </a:r>
            <a:r>
              <a:rPr lang="en-US" sz="2800" b="1" dirty="0" smtClean="0">
                <a:ea typeface="+mn-ea"/>
                <a:cs typeface="B Nazanin" pitchFamily="2" charset="-78"/>
              </a:rPr>
              <a:t>FASB</a:t>
            </a:r>
            <a:r>
              <a:rPr lang="fa-IR" sz="2800" b="1" dirty="0" smtClean="0">
                <a:ea typeface="+mn-ea"/>
                <a:cs typeface="B Nazanin" pitchFamily="2" charset="-78"/>
              </a:rPr>
              <a:t> قرار گرفت.</a:t>
            </a:r>
            <a:br>
              <a:rPr lang="fa-IR" sz="2800" b="1" dirty="0" smtClean="0">
                <a:ea typeface="+mn-ea"/>
                <a:cs typeface="B Nazanin" pitchFamily="2" charset="-78"/>
              </a:rPr>
            </a:br>
            <a:endParaRPr lang="fa-IR" sz="2800" b="1" dirty="0" smtClean="0">
              <a:ea typeface="+mn-ea"/>
              <a:cs typeface="B Nazanin" pitchFamily="2" charset="-78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B Nazanin" pitchFamily="2" charset="-78"/>
              </a:rPr>
              <a:t>دیدگاه آنتونی: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2800" b="1" dirty="0" smtClean="0">
                <a:ea typeface="+mn-ea"/>
                <a:cs typeface="B Nazanin" pitchFamily="2" charset="-78"/>
              </a:rPr>
              <a:t>عدم وجود اختلاف بین حسابداری در سازمانهای تجاری و غیر تجاری و عدم نیاز به داشتن مرجع مستقل جهت تدوین استانداردها برای سازمانهای تجاری و غیر تجاری.</a:t>
            </a:r>
            <a:br>
              <a:rPr lang="fa-IR" sz="2800" b="1" dirty="0" smtClean="0">
                <a:ea typeface="+mn-ea"/>
                <a:cs typeface="B Nazanin" pitchFamily="2" charset="-78"/>
              </a:rPr>
            </a:br>
            <a:endParaRPr lang="fa-IR" sz="2800" dirty="0">
              <a:ea typeface="+mn-ea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2800" b="1" dirty="0" smtClean="0">
                <a:solidFill>
                  <a:schemeClr val="tx1"/>
                </a:solidFill>
                <a:ea typeface="+mj-ea"/>
                <a:cs typeface="B Nazanin" pitchFamily="2" charset="-78"/>
              </a:rPr>
              <a:t>مزایا دیدگاه آنتونی:مشخص کردن استفاده كنندگان و نيازهاي آنان</a:t>
            </a:r>
            <a:endParaRPr lang="fa-IR" sz="2800" b="1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57158" y="1571612"/>
            <a:ext cx="8229600" cy="2071702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Nazanin" pitchFamily="2" charset="-78"/>
              </a:rPr>
              <a:t>استفاده كنندگان :                            نيازها: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Nazanin" pitchFamily="2" charset="-7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Nazanin" pitchFamily="2" charset="-78"/>
              </a:rPr>
              <a:t>1- مراجع تصميم گيري                              1- قابليت دوام مالي                             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Nazanin" pitchFamily="2" charset="-7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Nazanin" pitchFamily="2" charset="-78"/>
              </a:rPr>
              <a:t>2- بستانكاران و سرمايه گذاران                2- رعايت مقرارت مالي        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Nazanin" pitchFamily="2" charset="-7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Nazanin" pitchFamily="2" charset="-78"/>
              </a:rPr>
              <a:t>3- تامين كنندگان منابع                           3- عملكرد مديريت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Nazanin" pitchFamily="2" charset="-7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Nazanin" pitchFamily="2" charset="-78"/>
              </a:rPr>
              <a:t>4- 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Nazanin" pitchFamily="2" charset="-78"/>
              </a:rPr>
              <a:t>هیئت ناظر                                           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Nazanin" pitchFamily="2" charset="-78"/>
              </a:rPr>
              <a:t>4- بهاي تمام شده خدمات ارائه شده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Nazanin" pitchFamily="2" charset="-7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Nazanin" pitchFamily="2" charset="-78"/>
              </a:rPr>
              <a:t>5- موسسان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Nazanin" pitchFamily="2" charset="-78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642910" y="3857628"/>
            <a:ext cx="8229600" cy="2786082"/>
          </a:xfrm>
          <a:prstGeom prst="rect">
            <a:avLst/>
          </a:prstGeom>
        </p:spPr>
        <p:txBody>
          <a:bodyPr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500" b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معایب دیدگاه آنتونی: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fa-IR" sz="3000" b="1" dirty="0">
                <a:cs typeface="B Nazanin" pitchFamily="2" charset="-78"/>
              </a:rPr>
              <a:t>مشخص نکردن تفاوت سازمانهای تجاری و غیرتجاری در مواردی از قبیل کارآیی و اثر بخشی </a:t>
            </a:r>
            <a:r>
              <a:rPr lang="en-US" sz="2400" b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endParaRPr lang="fa-IR" sz="2400" b="1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000" b="1" dirty="0">
                <a:latin typeface="+mn-lt"/>
                <a:cs typeface="B Nazanin" pitchFamily="2" charset="-78"/>
              </a:rPr>
              <a:t>هیئت استاندارد هاي حسابداري مالي اساس پژوهش آنتوني را پذيرفت وبه این نتیجه رسیدکه تدوين چار چوب نظري مستقل براي هرگروه از واحدهاي تجاري و غيرتجاري نيازي نيست .</a:t>
            </a:r>
            <a:endParaRPr lang="fa-IR" sz="30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a-IR" sz="3600" b="1" dirty="0" smtClean="0">
                <a:solidFill>
                  <a:schemeClr val="tx2">
                    <a:satMod val="130000"/>
                  </a:schemeClr>
                </a:solidFill>
                <a:ea typeface="+mj-ea"/>
                <a:cs typeface="B Nazanin" pitchFamily="2" charset="-78"/>
              </a:rPr>
              <a:t>د)ایجاد هیئت استانداردهای حسابداری دولتی:</a:t>
            </a:r>
            <a:endParaRPr lang="fa-IR" sz="3600" b="1" dirty="0">
              <a:solidFill>
                <a:schemeClr val="tx2">
                  <a:satMod val="130000"/>
                </a:schemeClr>
              </a:solidFill>
              <a:ea typeface="+mj-ea"/>
              <a:cs typeface="B Nazanin" pitchFamily="2" charset="-78"/>
            </a:endParaRPr>
          </a:p>
        </p:txBody>
      </p:sp>
      <p:sp>
        <p:nvSpPr>
          <p:cNvPr id="19458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B Nazanin" pitchFamily="2" charset="-78"/>
              </a:rPr>
              <a:t>دلایل پیدایش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B Nazanin" pitchFamily="2" charset="-78"/>
              </a:rPr>
              <a:t> :GASB</a:t>
            </a:r>
            <a:r>
              <a:rPr lang="fa-IR" sz="2800" b="1" dirty="0" smtClean="0">
                <a:ea typeface="+mn-ea"/>
                <a:cs typeface="B Nazanin" pitchFamily="2" charset="-78"/>
              </a:rPr>
              <a:t>ارائه استانداردهای دولتی توسط دولتهای محلی و ایالتی و الزام موسسات حسابرسی به رعایت استانداردهای ارائه شده توسط انجمن حسابداران رسمی آمریکا منجر به تشکیل </a:t>
            </a:r>
            <a:r>
              <a:rPr lang="en-US" sz="2800" b="1" dirty="0" smtClean="0">
                <a:ea typeface="+mn-ea"/>
                <a:cs typeface="B Nazanin" pitchFamily="2" charset="-78"/>
              </a:rPr>
              <a:t>GASB</a:t>
            </a:r>
            <a:r>
              <a:rPr lang="fa-IR" sz="2800" b="1" dirty="0" smtClean="0">
                <a:ea typeface="+mn-ea"/>
                <a:cs typeface="B Nazanin" pitchFamily="2" charset="-78"/>
              </a:rPr>
              <a:t> شد.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a-IR" sz="2800" b="1" dirty="0" smtClean="0">
              <a:ea typeface="+mn-ea"/>
              <a:cs typeface="B Nazanin" pitchFamily="2" charset="-78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B Nazanin" pitchFamily="2" charset="-78"/>
              </a:rPr>
              <a:t>نتیجه تشکیل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B Nazanin" pitchFamily="2" charset="-78"/>
              </a:rPr>
              <a:t>GASB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B Nazanin" pitchFamily="2" charset="-78"/>
              </a:rPr>
              <a:t> :</a:t>
            </a:r>
            <a:r>
              <a:rPr lang="fa-IR" sz="2800" b="1" dirty="0" smtClean="0">
                <a:ea typeface="+mn-ea"/>
                <a:cs typeface="B Nazanin" pitchFamily="2" charset="-78"/>
              </a:rPr>
              <a:t>واگذاری مسئولیت تدوین استانداردهای موسسات خصوصی به </a:t>
            </a:r>
            <a:r>
              <a:rPr lang="en-US" sz="2800" b="1" dirty="0" smtClean="0">
                <a:ea typeface="+mn-ea"/>
                <a:cs typeface="B Nazanin" pitchFamily="2" charset="-78"/>
              </a:rPr>
              <a:t>FASB</a:t>
            </a:r>
            <a:r>
              <a:rPr lang="fa-IR" sz="2800" b="1" dirty="0" smtClean="0">
                <a:ea typeface="+mn-ea"/>
                <a:cs typeface="B Nazanin" pitchFamily="2" charset="-78"/>
              </a:rPr>
              <a:t> و موسسات دولتی به </a:t>
            </a:r>
            <a:r>
              <a:rPr lang="en-US" sz="2800" b="1" dirty="0" smtClean="0">
                <a:ea typeface="+mn-ea"/>
                <a:cs typeface="B Nazanin" pitchFamily="2" charset="-78"/>
              </a:rPr>
              <a:t>GASB</a:t>
            </a:r>
            <a:r>
              <a:rPr lang="fa-IR" sz="2800" b="1" dirty="0" smtClean="0">
                <a:ea typeface="+mn-ea"/>
                <a:cs typeface="B Nazanin" pitchFamily="2" charset="-78"/>
              </a:rPr>
              <a:t>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a-IR" sz="2800" b="1" dirty="0" smtClean="0">
              <a:ea typeface="+mn-ea"/>
              <a:cs typeface="B Nazanin" pitchFamily="2" charset="-78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sz="2800" b="1" dirty="0" smtClean="0">
                <a:ea typeface="+mn-ea"/>
                <a:cs typeface="B Nazanin" pitchFamily="2" charset="-78"/>
              </a:rPr>
              <a:t>اولین بیانیه با عنوان </a:t>
            </a:r>
            <a:r>
              <a:rPr lang="fa-IR" sz="2800" b="1" dirty="0" smtClean="0">
                <a:solidFill>
                  <a:srgbClr val="FF0000"/>
                </a:solidFill>
                <a:ea typeface="+mn-ea"/>
                <a:cs typeface="B Nazanin" pitchFamily="2" charset="-78"/>
              </a:rPr>
              <a:t>”اهداف گزارشگری مالی </a:t>
            </a:r>
            <a:r>
              <a:rPr lang="fa-IR" sz="2800" b="1" dirty="0" smtClean="0">
                <a:ea typeface="+mn-ea"/>
                <a:cs typeface="B Nazanin" pitchFamily="2" charset="-78"/>
              </a:rPr>
              <a:t>”توسط این هیئت منتشر شد که شامل فهرستی از استفاده کنندگان و نیازهای آنان بود.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45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500034" y="1142984"/>
            <a:ext cx="8229600" cy="1582726"/>
          </a:xfrm>
          <a:prstGeom prst="rect">
            <a:avLst/>
          </a:prstGeom>
        </p:spPr>
        <p:txBody>
          <a:bodyPr anchor="ctr">
            <a:normAutofit fontScale="2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Nazanin" pitchFamily="2" charset="-78"/>
              </a:rPr>
              <a:t>استفاده كنندگان: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Nazanin" pitchFamily="2" charset="-7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1200" b="1" dirty="0">
                <a:latin typeface="+mn-lt"/>
                <a:cs typeface="B Nazanin" pitchFamily="2" charset="-78"/>
              </a:rPr>
              <a:t>1- شهروندان(ساکنان،رسانه ها و ....)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200" b="1" dirty="0">
              <a:latin typeface="+mn-lt"/>
              <a:cs typeface="B Nazanin" pitchFamily="2" charset="-7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1200" b="1" dirty="0">
                <a:latin typeface="+mn-lt"/>
                <a:cs typeface="B Nazanin" pitchFamily="2" charset="-78"/>
              </a:rPr>
              <a:t>2- </a:t>
            </a:r>
            <a:r>
              <a:rPr lang="fa-IR" sz="11200" b="1" dirty="0" smtClean="0">
                <a:latin typeface="+mn-lt"/>
                <a:cs typeface="B Nazanin" pitchFamily="2" charset="-78"/>
              </a:rPr>
              <a:t>هیئت </a:t>
            </a:r>
            <a:r>
              <a:rPr lang="fa-IR" sz="11200" b="1" dirty="0">
                <a:latin typeface="+mn-lt"/>
                <a:cs typeface="B Nazanin" pitchFamily="2" charset="-78"/>
              </a:rPr>
              <a:t>نظارت و قانون گذاري(نمایندگان مجالس،اعضای شورای شهرو .....)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200" b="1" dirty="0">
              <a:latin typeface="+mn-lt"/>
              <a:cs typeface="B Nazanin" pitchFamily="2" charset="-7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1200" b="1" dirty="0">
                <a:latin typeface="+mn-lt"/>
                <a:cs typeface="B Nazanin" pitchFamily="2" charset="-78"/>
              </a:rPr>
              <a:t>3- سرمايه گذاران واعتبار دهندگان(اشخاص حقیقی،موسسات مالی و سرمایه گذاری و .....)</a:t>
            </a:r>
            <a:endParaRPr lang="en-US" sz="11200" b="1" dirty="0">
              <a:latin typeface="+mn-lt"/>
              <a:cs typeface="B Nazanin" pitchFamily="2" charset="-78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41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1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fa-IR" sz="41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85720" y="3714752"/>
            <a:ext cx="8229600" cy="796908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Nazanin" pitchFamily="2" charset="-78"/>
              </a:rPr>
              <a:t>نيازهای استفاده کنندگان طبق اولین بیانیه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Nazanin" pitchFamily="2" charset="-78"/>
              </a:rPr>
              <a:t>GASB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Nazanin" pitchFamily="2" charset="-78"/>
              </a:rPr>
              <a:t> 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Nazanin" pitchFamily="2" charset="-7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41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500034" y="4286256"/>
            <a:ext cx="8229600" cy="214314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latin typeface="+mn-lt"/>
                <a:cs typeface="B Nazanin" pitchFamily="2" charset="-78"/>
              </a:rPr>
              <a:t>1)اتخاذ تصميمات سياسي ، اجتماعي و اقتصادي</a:t>
            </a:r>
            <a:endParaRPr lang="en-US" sz="2800" b="1" dirty="0">
              <a:latin typeface="+mn-lt"/>
              <a:cs typeface="B Nazanin" pitchFamily="2" charset="-7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latin typeface="+mn-lt"/>
                <a:cs typeface="B Nazanin" pitchFamily="2" charset="-78"/>
              </a:rPr>
              <a:t>2)ارزيابي شرايط مالي و نتايج عمليات</a:t>
            </a:r>
            <a:endParaRPr lang="en-US" sz="2800" b="1" dirty="0">
              <a:latin typeface="+mn-lt"/>
              <a:cs typeface="B Nazanin" pitchFamily="2" charset="-7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latin typeface="+mn-lt"/>
                <a:cs typeface="B Nazanin" pitchFamily="2" charset="-78"/>
              </a:rPr>
              <a:t>3)تصميم گيري مطابق با قوانين و مقررات امور مالي </a:t>
            </a:r>
            <a:endParaRPr lang="en-US" sz="2800" b="1" dirty="0">
              <a:latin typeface="+mn-lt"/>
              <a:cs typeface="B Nazanin" pitchFamily="2" charset="-7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>
                <a:latin typeface="+mn-lt"/>
                <a:cs typeface="B Nazanin" pitchFamily="2" charset="-78"/>
              </a:rPr>
              <a:t>4)ارزيابي كارايي و اثر بخشی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a-IR" sz="3200" b="1" dirty="0" smtClean="0">
                <a:solidFill>
                  <a:schemeClr val="tx1"/>
                </a:solidFill>
                <a:ea typeface="+mj-ea"/>
                <a:cs typeface="B Nazanin" pitchFamily="2" charset="-78"/>
              </a:rPr>
              <a:t>ایرادات وارده به </a:t>
            </a:r>
            <a:r>
              <a:rPr lang="en-US" sz="3200" b="1" dirty="0" smtClean="0">
                <a:solidFill>
                  <a:schemeClr val="tx1"/>
                </a:solidFill>
                <a:ea typeface="+mj-ea"/>
                <a:cs typeface="B Nazanin" pitchFamily="2" charset="-78"/>
              </a:rPr>
              <a:t>GASB</a:t>
            </a:r>
            <a:r>
              <a:rPr lang="fa-IR" sz="2800" b="1" dirty="0" smtClean="0">
                <a:solidFill>
                  <a:schemeClr val="tx1"/>
                </a:solidFill>
                <a:ea typeface="+mj-ea"/>
                <a:cs typeface="B Nazanin" pitchFamily="2" charset="-78"/>
              </a:rPr>
              <a:t>:وجود وقفه درتدوین بیانیه ها و اجرای با تاخیر بعضی از آنها</a:t>
            </a:r>
            <a:endParaRPr lang="fa-IR" sz="28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21506" name="Content Placeholder 1"/>
          <p:cNvSpPr>
            <a:spLocks noGrp="1"/>
          </p:cNvSpPr>
          <p:nvPr>
            <p:ph idx="1"/>
          </p:nvPr>
        </p:nvSpPr>
        <p:spPr>
          <a:xfrm>
            <a:off x="1428750" y="1785938"/>
            <a:ext cx="7497763" cy="4800600"/>
          </a:xfrm>
        </p:spPr>
        <p:txBody>
          <a:bodyPr>
            <a:normAutofit fontScale="8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     </a:t>
            </a:r>
            <a:r>
              <a:rPr lang="fa-IR" sz="4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B Nazanin" pitchFamily="2" charset="-78"/>
              </a:rPr>
              <a:t>تدوین چارچوب نظری در انگلستان: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B Nazanin" pitchFamily="2" charset="-78"/>
              </a:rPr>
              <a:t>تشکیل گروه و ارائه گزارش شرکت: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000" b="1" dirty="0" smtClean="0">
                <a:ea typeface="+mn-ea"/>
                <a:cs typeface="B Nazanin" pitchFamily="2" charset="-78"/>
              </a:rPr>
              <a:t>در اکتبر 1974،کمیته راهبردی استانداردهای حسابداری متعلق به انجمن حسابداران رسمی انگلستان و ولز،همراه با انجمن حسابداران رسمی اسکاتلند،ایرلند،حسابداران خبره و....گروهی تشکیل دادند و گزارشی تحت عنوان </a:t>
            </a:r>
            <a:r>
              <a:rPr lang="fa-IR" sz="3000" b="1" dirty="0" smtClean="0">
                <a:solidFill>
                  <a:srgbClr val="FF0000"/>
                </a:solidFill>
                <a:ea typeface="+mn-ea"/>
                <a:cs typeface="B Nazanin" pitchFamily="2" charset="-78"/>
              </a:rPr>
              <a:t>”گزارش شرکت</a:t>
            </a:r>
            <a:r>
              <a:rPr lang="fa-IR" sz="3000" b="1" dirty="0" smtClean="0">
                <a:ea typeface="+mn-ea"/>
                <a:cs typeface="B Nazanin" pitchFamily="2" charset="-78"/>
              </a:rPr>
              <a:t>“ ارائه کردند.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a-IR" sz="3000" b="1" dirty="0" smtClean="0">
              <a:ea typeface="+mn-ea"/>
              <a:cs typeface="B Nazanin" pitchFamily="2" charset="-78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B Nazanin" pitchFamily="2" charset="-78"/>
              </a:rPr>
              <a:t>فلسفه گزارش شرکت: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3000" b="1" dirty="0" smtClean="0">
                <a:ea typeface="+mn-ea"/>
                <a:cs typeface="B Nazanin" pitchFamily="2" charset="-78"/>
              </a:rPr>
              <a:t>گزارش ارائه شده توسط شرکتها باید تا حد ممکن نیازهای استفاده کنندگان را برآورده سازد.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8001024" y="1714488"/>
            <a:ext cx="500066" cy="642942"/>
          </a:xfrm>
          <a:prstGeom prst="flowChart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400" b="1" dirty="0"/>
              <a:t>B</a:t>
            </a:r>
            <a:endParaRPr lang="fa-IR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506" grpId="0" build="p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1"/>
          </p:nvPr>
        </p:nvSpPr>
        <p:spPr>
          <a:xfrm>
            <a:off x="1435100" y="642938"/>
            <a:ext cx="7499350" cy="5605462"/>
          </a:xfr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B Nazanin" pitchFamily="2" charset="-78"/>
              </a:rPr>
              <a:t>استفاده کنندگان طبق گزارش شرکت: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fa-IR" sz="2800" b="1" dirty="0" smtClean="0">
                <a:ea typeface="+mn-ea"/>
                <a:cs typeface="B Nazanin" pitchFamily="2" charset="-78"/>
              </a:rPr>
              <a:t>7 گروه شامل سرمایه گذاران، اعتباردهندگان، کارکنان، مشاوران،تحلیل گران،بازرگان و عموم مردم.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fa-I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B Nazanin" pitchFamily="2" charset="-78"/>
              </a:rPr>
              <a:t>ویژگی های صورتهای مالی طبق گزارش شرکت: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a-IR" sz="2800" b="1" dirty="0" smtClean="0">
                <a:ea typeface="+mn-ea"/>
                <a:cs typeface="B Nazanin" pitchFamily="2" charset="-78"/>
              </a:rPr>
              <a:t>مربوط بودن 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a-IR" sz="2800" b="1" dirty="0" smtClean="0">
                <a:ea typeface="+mn-ea"/>
                <a:cs typeface="B Nazanin" pitchFamily="2" charset="-78"/>
              </a:rPr>
              <a:t> قابل فهم 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a-IR" sz="2800" b="1" dirty="0" smtClean="0">
                <a:ea typeface="+mn-ea"/>
                <a:cs typeface="B Nazanin" pitchFamily="2" charset="-78"/>
              </a:rPr>
              <a:t>قابل اتکا 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a-IR" sz="2800" b="1" dirty="0" smtClean="0">
                <a:ea typeface="+mn-ea"/>
                <a:cs typeface="B Nazanin" pitchFamily="2" charset="-78"/>
              </a:rPr>
              <a:t>کامل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a-IR" sz="2800" b="1" dirty="0" smtClean="0">
                <a:ea typeface="+mn-ea"/>
                <a:cs typeface="B Nazanin" pitchFamily="2" charset="-78"/>
              </a:rPr>
              <a:t>واقعی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a-IR" sz="2800" b="1" dirty="0" smtClean="0">
                <a:ea typeface="+mn-ea"/>
                <a:cs typeface="B Nazanin" pitchFamily="2" charset="-78"/>
              </a:rPr>
              <a:t>به موقع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a-IR" sz="2800" b="1" dirty="0" smtClean="0">
                <a:ea typeface="+mn-ea"/>
                <a:cs typeface="B Nazanin" pitchFamily="2" charset="-78"/>
              </a:rPr>
              <a:t>قابل مقایسه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Char char="-"/>
              <a:defRPr/>
            </a:pPr>
            <a:endParaRPr lang="fa-IR" dirty="0" smtClean="0">
              <a:ea typeface="+mn-ea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>
          <a:xfrm>
            <a:off x="1435100" y="428625"/>
            <a:ext cx="7499350" cy="5819775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fa-I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B Nazanin" pitchFamily="2" charset="-78"/>
              </a:rPr>
              <a:t>       تدوین چارچوب نظری در کانادا :</a:t>
            </a:r>
            <a:endParaRPr lang="fa-I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B Nazanin" pitchFamily="2" charset="-78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B Nazanin" pitchFamily="2" charset="-78"/>
              </a:rPr>
              <a:t>چارچوب نظری دولتهای ملی: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sz="2800" b="1" dirty="0" smtClean="0">
                <a:ea typeface="+mn-ea"/>
                <a:cs typeface="B Nazanin" pitchFamily="2" charset="-78"/>
              </a:rPr>
              <a:t>انجمن حسابداران خبره کانادا در سال1980چارچوب جدیدی به نام 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B Nazanin" pitchFamily="2" charset="-78"/>
              </a:rPr>
              <a:t>”</a:t>
            </a:r>
            <a:r>
              <a:rPr lang="fa-I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B Nazanin" pitchFamily="2" charset="-78"/>
              </a:rPr>
              <a:t>چارچوب نظری دولتهای ملی“</a:t>
            </a:r>
            <a:r>
              <a:rPr lang="fa-IR" sz="2800" b="1" dirty="0" smtClean="0">
                <a:solidFill>
                  <a:srgbClr val="FF0000"/>
                </a:solidFill>
                <a:ea typeface="+mn-ea"/>
                <a:cs typeface="B Nazanin" pitchFamily="2" charset="-78"/>
              </a:rPr>
              <a:t> </a:t>
            </a:r>
            <a:r>
              <a:rPr lang="fa-IR" sz="2800" b="1" dirty="0" smtClean="0">
                <a:ea typeface="+mn-ea"/>
                <a:cs typeface="B Nazanin" pitchFamily="2" charset="-78"/>
              </a:rPr>
              <a:t>ارائه کرد و کانادا در این زمینه پیش گام شد و اصلی ترین اقدام اساسی این کشور </a:t>
            </a:r>
            <a:r>
              <a:rPr lang="fa-I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B Nazanin" pitchFamily="2" charset="-78"/>
              </a:rPr>
              <a:t>”انتشارگزارشگری مالی دولت ها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B Nazanin" pitchFamily="2" charset="-78"/>
              </a:rPr>
              <a:t>“</a:t>
            </a:r>
            <a:r>
              <a:rPr lang="fa-IR" sz="2800" b="1" dirty="0" smtClean="0">
                <a:ea typeface="+mn-ea"/>
                <a:cs typeface="B Nazanin" pitchFamily="2" charset="-78"/>
              </a:rPr>
              <a:t>شد که فهرستی از استفاده کنندگان ونیازهای آنان بود.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B Nazanin" pitchFamily="2" charset="-78"/>
              </a:rPr>
              <a:t>استفاده کنندگان:</a:t>
            </a:r>
            <a:r>
              <a:rPr lang="fa-IR" sz="2800" b="1" dirty="0" smtClean="0">
                <a:ea typeface="+mn-ea"/>
                <a:cs typeface="B Nazanin" pitchFamily="2" charset="-78"/>
              </a:rPr>
              <a:t>قانون گذاران،سیاست گذاران، مدیران، تحلیل گران،مردم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B Nazanin" pitchFamily="2" charset="-78"/>
              </a:rPr>
              <a:t>نیازها:</a:t>
            </a:r>
            <a:r>
              <a:rPr lang="fa-IR" sz="2800" b="1" dirty="0" smtClean="0">
                <a:ea typeface="+mn-ea"/>
                <a:cs typeface="B Nazanin" pitchFamily="2" charset="-78"/>
              </a:rPr>
              <a:t>مباشرت،حق انتخاب مدیران و واگذاری برنامه ها، وضعیت منابع مالی دولت 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8072462" y="500042"/>
            <a:ext cx="500066" cy="642942"/>
          </a:xfrm>
          <a:prstGeom prst="flowChart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400" b="1" dirty="0"/>
              <a:t>C</a:t>
            </a:r>
            <a:endParaRPr lang="fa-IR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>
          <a:xfrm>
            <a:off x="395288" y="428625"/>
            <a:ext cx="8229600" cy="5510213"/>
          </a:xfrm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B Nazanin" pitchFamily="2" charset="-78"/>
              </a:rPr>
              <a:t>بیانیه اهداف صورتهای مالی: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2800" b="1" dirty="0" smtClean="0">
                <a:ea typeface="+mn-ea"/>
                <a:cs typeface="B Nazanin" pitchFamily="2" charset="-78"/>
              </a:rPr>
              <a:t>توسط انجمن حسابداران خبره کانادا منتشر شد که شامل استفاده کنندگان و نیازهای آنان بود.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B Nazanin" pitchFamily="2" charset="-78"/>
              </a:rPr>
              <a:t>استفاده کنندگان: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2800" b="1" dirty="0" smtClean="0">
                <a:ea typeface="+mn-ea"/>
                <a:cs typeface="B Nazanin" pitchFamily="2" charset="-78"/>
              </a:rPr>
              <a:t>قانون گذاران،سیاست گذاران،تحلیل گران،سرمایه گذاران و مردم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B Nazanin" pitchFamily="2" charset="-78"/>
              </a:rPr>
              <a:t>نیازها: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fa-IR" sz="2800" b="1" dirty="0" smtClean="0">
                <a:ea typeface="+mn-ea"/>
                <a:cs typeface="B Nazanin" pitchFamily="2" charset="-78"/>
              </a:rPr>
              <a:t>1)اختصاص و استفاده از منابع مالی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fa-IR" sz="2800" b="1" dirty="0" smtClean="0">
                <a:ea typeface="+mn-ea"/>
                <a:cs typeface="B Nazanin" pitchFamily="2" charset="-78"/>
              </a:rPr>
              <a:t>2)منابع و انواع درآمدهای دولت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fa-IR" sz="2800" b="1" dirty="0" smtClean="0">
                <a:ea typeface="+mn-ea"/>
                <a:cs typeface="B Nazanin" pitchFamily="2" charset="-78"/>
              </a:rPr>
              <a:t>3)نحوه تامین مالی فعالیتها توسط دولت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fa-IR" sz="2800" b="1" dirty="0" smtClean="0">
                <a:ea typeface="+mn-ea"/>
                <a:cs typeface="B Nazanin" pitchFamily="2" charset="-78"/>
              </a:rPr>
              <a:t>4)شرایط مالی دولت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fa-IR" sz="2800" b="1" dirty="0" smtClean="0">
                <a:ea typeface="+mn-ea"/>
                <a:cs typeface="B Nazanin" pitchFamily="2" charset="-78"/>
              </a:rPr>
              <a:t>5)مقایسه نتایج واقعی با نتایج پیش بینی شده و دورهای گذشته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1"/>
          </p:nvPr>
        </p:nvSpPr>
        <p:spPr>
          <a:xfrm>
            <a:off x="1435100" y="357188"/>
            <a:ext cx="7499350" cy="5891212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B Nazanin" pitchFamily="2" charset="-78"/>
              </a:rPr>
              <a:t>بیانیه گزارشگری دارایی های فیزیکی دولت ها: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a-I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B Nazanin" pitchFamily="2" charset="-78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2800" b="1" dirty="0" smtClean="0">
                <a:ea typeface="+mn-ea"/>
                <a:cs typeface="B Nazanin" pitchFamily="2" charset="-78"/>
              </a:rPr>
              <a:t>پژوهش های انجمن حسابداران خبره کانادا منجر به بیانیه فوق شد که دو نکته اساسی آن عبارتند از: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a-IR" sz="2800" b="1" dirty="0" smtClean="0">
              <a:ea typeface="+mn-ea"/>
              <a:cs typeface="B Nazanin" pitchFamily="2" charset="-78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2800" b="1" dirty="0" smtClean="0">
                <a:ea typeface="+mn-ea"/>
                <a:cs typeface="B Nazanin" pitchFamily="2" charset="-78"/>
              </a:rPr>
              <a:t>- صورتهای مالی باید جوابگوی نیازهای اطلاعاتی استفاده کنندگان باشد.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2800" b="1" dirty="0" smtClean="0">
                <a:ea typeface="+mn-ea"/>
                <a:cs typeface="B Nazanin" pitchFamily="2" charset="-78"/>
              </a:rPr>
              <a:t>-</a:t>
            </a:r>
            <a:r>
              <a:rPr lang="fa-IR" sz="2800" b="1" dirty="0" smtClean="0">
                <a:solidFill>
                  <a:srgbClr val="00B0F0"/>
                </a:solidFill>
                <a:ea typeface="+mn-ea"/>
                <a:cs typeface="B Nazanin" pitchFamily="2" charset="-78"/>
              </a:rPr>
              <a:t> </a:t>
            </a:r>
            <a:r>
              <a:rPr lang="fa-IR" sz="2800" b="1" dirty="0" smtClean="0">
                <a:solidFill>
                  <a:srgbClr val="FF0000"/>
                </a:solidFill>
                <a:ea typeface="+mn-ea"/>
                <a:cs typeface="B Nazanin" pitchFamily="2" charset="-78"/>
              </a:rPr>
              <a:t>مبنای تعهدی کامل </a:t>
            </a:r>
            <a:r>
              <a:rPr lang="fa-IR" sz="2800" b="1" dirty="0" smtClean="0">
                <a:ea typeface="+mn-ea"/>
                <a:cs typeface="B Nazanin" pitchFamily="2" charset="-78"/>
              </a:rPr>
              <a:t>برای دارایی های فیزیکی دولت، مناسب ترین روش برای پاسخ گویی دولت در قبال عملکرد خود به استفاده کنندگان می باشد.</a:t>
            </a:r>
            <a:endParaRPr lang="fa-IR" sz="2800" b="1" dirty="0" smtClean="0">
              <a:solidFill>
                <a:srgbClr val="FF0000"/>
              </a:solidFill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4282" y="394692"/>
            <a:ext cx="878687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rtl="1"/>
            <a:r>
              <a:rPr lang="fa-IR" sz="1800" b="1" dirty="0" smtClean="0">
                <a:solidFill>
                  <a:srgbClr val="FF3399"/>
                </a:solidFill>
                <a:cs typeface="B Titr" pitchFamily="2" charset="-78"/>
              </a:rPr>
              <a:t>تعریف بخش عمومی :</a:t>
            </a:r>
            <a:endParaRPr lang="en-US" sz="1800" dirty="0" smtClean="0">
              <a:solidFill>
                <a:srgbClr val="FF3399"/>
              </a:solidFill>
              <a:cs typeface="B Titr" pitchFamily="2" charset="-78"/>
            </a:endParaRPr>
          </a:p>
          <a:p>
            <a:pPr algn="just" rtl="1"/>
            <a:r>
              <a:rPr lang="fa-IR" sz="18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 به آن دسته از نهادهایی اطلاق می شود که خدمات آنها جنبه عمومی دارد و کالا و خدماتی که تولید می کند به عموم مردم عرضه می شود ، هر چند که برخی از آنها ممکن است گروههای مشخص از جامعه را در برگیرد.</a:t>
            </a:r>
          </a:p>
          <a:p>
            <a:pPr algn="just" rtl="1"/>
            <a:endParaRPr lang="en-US" sz="1800" dirty="0" smtClean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algn="just" rtl="1"/>
            <a:r>
              <a:rPr lang="fa-IR" sz="1800" b="1" dirty="0" smtClean="0">
                <a:solidFill>
                  <a:srgbClr val="FF3399"/>
                </a:solidFill>
                <a:cs typeface="B Titr" pitchFamily="2" charset="-78"/>
              </a:rPr>
              <a:t>گستره:</a:t>
            </a:r>
            <a:endParaRPr lang="en-US" sz="1800" b="1" dirty="0" smtClean="0">
              <a:solidFill>
                <a:srgbClr val="FF3399"/>
              </a:solidFill>
              <a:cs typeface="B Titr" pitchFamily="2" charset="-78"/>
            </a:endParaRPr>
          </a:p>
          <a:p>
            <a:pPr lvl="0" algn="just" rtl="1">
              <a:buFont typeface="Courier New" pitchFamily="49" charset="0"/>
              <a:buChar char="o"/>
            </a:pPr>
            <a:r>
              <a:rPr lang="fa-IR" sz="18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دولت و واحدهای تابعه ( وزارتخانه ها، مؤسسات و شرکت های دولتی ) ، قوه مقننه و قضائیه </a:t>
            </a:r>
            <a:endParaRPr lang="en-US" sz="1800" dirty="0" smtClean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lvl="0" algn="just" rtl="1">
              <a:buFont typeface="Courier New" pitchFamily="49" charset="0"/>
              <a:buChar char="o"/>
            </a:pPr>
            <a:r>
              <a:rPr lang="fa-IR" sz="18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نهادها ی عمومی غیر دولتی نظیر شهرداری ها ، کلیه نهادهای انقلاب اسلامی و سایر نهادهای مندرج در</a:t>
            </a:r>
          </a:p>
          <a:p>
            <a:pPr lvl="0" algn="just" rtl="1"/>
            <a:r>
              <a:rPr lang="fa-IR" sz="18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   فهرست موضوع ماده 5 قانون محاسبات عمومی کشور .</a:t>
            </a:r>
            <a:endParaRPr lang="en-US" sz="1800" dirty="0" smtClean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lvl="0" algn="just" rtl="1">
              <a:buFont typeface="Courier New" pitchFamily="49" charset="0"/>
              <a:buChar char="o"/>
            </a:pPr>
            <a:r>
              <a:rPr lang="fa-IR" sz="18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نهادهای مدنی که به نحوی از انحاء در جامعه به فعالیت های اجتماعی می پردازد .</a:t>
            </a:r>
          </a:p>
          <a:p>
            <a:pPr lvl="0" algn="just" rtl="1"/>
            <a:endParaRPr lang="en-US" sz="1800" dirty="0" smtClean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algn="just" rtl="1"/>
            <a:r>
              <a:rPr lang="fa-IR" sz="1800" b="1" dirty="0" smtClean="0">
                <a:solidFill>
                  <a:srgbClr val="FF3399"/>
                </a:solidFill>
                <a:cs typeface="B Titr" pitchFamily="2" charset="-78"/>
              </a:rPr>
              <a:t>فعالیت ها</a:t>
            </a:r>
            <a:r>
              <a:rPr lang="fa-IR" sz="1800" dirty="0" smtClean="0">
                <a:solidFill>
                  <a:srgbClr val="FF3399"/>
                </a:solidFill>
                <a:cs typeface="B Titr" pitchFamily="2" charset="-78"/>
              </a:rPr>
              <a:t> :</a:t>
            </a:r>
            <a:endParaRPr lang="en-US" sz="1800" dirty="0" smtClean="0">
              <a:solidFill>
                <a:srgbClr val="FF3399"/>
              </a:solidFill>
              <a:cs typeface="B Titr" pitchFamily="2" charset="-78"/>
            </a:endParaRPr>
          </a:p>
          <a:p>
            <a:pPr lvl="0" algn="just" rtl="1"/>
            <a:r>
              <a:rPr lang="syr-SY" sz="1800" b="1" dirty="0" smtClean="0">
                <a:solidFill>
                  <a:schemeClr val="accent6">
                    <a:lumMod val="75000"/>
                  </a:schemeClr>
                </a:solidFill>
              </a:rPr>
              <a:t>ܓܨ</a:t>
            </a:r>
            <a:r>
              <a:rPr lang="fa-IR" sz="18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فعالیت ها ی حاکمیتی که امور عمومی نهادها ی بزرگ بخش عمومی را در بر می گیرد و منابع مالی مورد نیاز برای اجرای آن عمدتاً از محل مالیات ، عوارض و درآمدهای ناشی از روادیدهای یک جانبه ( غیر مبادله ای ) ، تأمین می شود.</a:t>
            </a:r>
            <a:endParaRPr lang="en-US" sz="1800" dirty="0" smtClean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lvl="0" algn="just" rtl="1"/>
            <a:r>
              <a:rPr lang="syr-SY" sz="1800" b="1" dirty="0" smtClean="0">
                <a:solidFill>
                  <a:schemeClr val="accent6">
                    <a:lumMod val="75000"/>
                  </a:schemeClr>
                </a:solidFill>
              </a:rPr>
              <a:t>ܓܨ</a:t>
            </a:r>
            <a:r>
              <a:rPr lang="fa-IR" sz="18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فعالیتهای بازرگانی که بخش خاصی از امور نهادهای عمومی را در بر می گیرد و منابع مالی مورد نیاز برای اجرای آن عمدتاً از محل فروش کالا و خدمات و درآمدهای ناشی از رویدادهای دو جانبه ( مبادله ای ) تأمین می شود.</a:t>
            </a:r>
          </a:p>
          <a:p>
            <a:pPr lvl="0" algn="just" rtl="1"/>
            <a:endParaRPr lang="en-US" sz="1800" dirty="0" smtClean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lvl="0" algn="just" rtl="1"/>
            <a:r>
              <a:rPr lang="fa-IR" sz="1800" b="1" dirty="0" smtClean="0">
                <a:solidFill>
                  <a:srgbClr val="FF3399"/>
                </a:solidFill>
                <a:cs typeface="B Titr" pitchFamily="2" charset="-78"/>
              </a:rPr>
              <a:t> ویژگیهای محیطی : </a:t>
            </a:r>
            <a:endParaRPr lang="en-US" sz="1800" dirty="0" smtClean="0">
              <a:solidFill>
                <a:srgbClr val="FF3399"/>
              </a:solidFill>
              <a:cs typeface="B Titr" pitchFamily="2" charset="-78"/>
            </a:endParaRPr>
          </a:p>
          <a:p>
            <a:pPr lvl="0" algn="just" rtl="1"/>
            <a:r>
              <a:rPr lang="fa-IR" sz="18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ساختاری وخدماتی</a:t>
            </a:r>
            <a:endParaRPr lang="en-US" sz="1800" dirty="0" smtClean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lvl="0" algn="just" rtl="1"/>
            <a:r>
              <a:rPr lang="fa-IR" sz="18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کنترلی </a:t>
            </a:r>
            <a:endParaRPr lang="en-US" sz="1800" dirty="0" smtClean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lvl="0" algn="just" rtl="1"/>
            <a:r>
              <a:rPr lang="fa-IR" sz="1800" dirty="0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سایر</a:t>
            </a:r>
            <a:endParaRPr lang="en-US" sz="1800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Text Box 59"/>
          <p:cNvSpPr txBox="1">
            <a:spLocks noChangeArrowheads="1"/>
          </p:cNvSpPr>
          <p:nvPr/>
        </p:nvSpPr>
        <p:spPr bwMode="auto">
          <a:xfrm>
            <a:off x="1142976" y="-24"/>
            <a:ext cx="6637338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2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B Titr" pitchFamily="2" charset="-78"/>
              </a:rPr>
              <a:t>بخش عمومی، گستره، فعالیتها و ویژگی های محیطی</a:t>
            </a:r>
            <a:endParaRPr lang="en-US" sz="2200" dirty="0">
              <a:solidFill>
                <a:schemeClr val="accent6">
                  <a:lumMod val="60000"/>
                  <a:lumOff val="40000"/>
                </a:schemeClr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wipe dir="d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>
          <a:xfrm>
            <a:off x="1435100" y="357188"/>
            <a:ext cx="7499350" cy="5891212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2800" b="1" dirty="0" smtClean="0">
                <a:ea typeface="+mn-ea"/>
                <a:cs typeface="B Nazanin" pitchFamily="2" charset="-78"/>
              </a:rPr>
              <a:t>     </a:t>
            </a:r>
            <a:r>
              <a:rPr lang="fa-I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B Nazanin" pitchFamily="2" charset="-78"/>
              </a:rPr>
              <a:t>تدوین چارچوب نظری در کشور نیوزیلند:</a:t>
            </a:r>
            <a:endParaRPr lang="fa-I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B Nazanin" pitchFamily="2" charset="-78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B Nazanin" pitchFamily="2" charset="-78"/>
              </a:rPr>
              <a:t>بیانیه مفاهیم حسابداری بخش عمومی: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2800" b="1" dirty="0" smtClean="0">
                <a:ea typeface="+mn-ea"/>
                <a:cs typeface="B Nazanin" pitchFamily="2" charset="-78"/>
              </a:rPr>
              <a:t>انجمن حسابداران نیوزیلند بیانیه فوق را در سال 1987 ارائه کرد.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B Nazanin" pitchFamily="2" charset="-78"/>
              </a:rPr>
              <a:t>ویژگی بارز بیانیه فوق: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2800" b="1" dirty="0" smtClean="0">
                <a:ea typeface="+mn-ea"/>
                <a:cs typeface="B Nazanin" pitchFamily="2" charset="-78"/>
              </a:rPr>
              <a:t>محدود بودن به گزارشگری مالی برون سازمانی که شامل استفاده کنندگان و نیازهای آنان بود.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B Nazanin" pitchFamily="2" charset="-78"/>
              </a:rPr>
              <a:t>دلایل افشاء اطلاعات طبق این بیانیه: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2800" b="1" dirty="0" smtClean="0">
                <a:ea typeface="+mn-ea"/>
                <a:cs typeface="B Nazanin" pitchFamily="2" charset="-78"/>
              </a:rPr>
              <a:t>1)پاسخگویی دربرابر استفاده از منابع عمومی و ارائه خدمات اثر بخش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2800" b="1" dirty="0" smtClean="0">
                <a:ea typeface="+mn-ea"/>
                <a:cs typeface="B Nazanin" pitchFamily="2" charset="-78"/>
              </a:rPr>
              <a:t>2)تصمیم گیری درباره تخصیص منابع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a-IR" sz="2800" b="1" dirty="0" smtClean="0">
              <a:ea typeface="+mn-ea"/>
              <a:cs typeface="B Nazanin" pitchFamily="2" charset="-78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8429652" y="357166"/>
            <a:ext cx="500066" cy="642942"/>
          </a:xfrm>
          <a:prstGeom prst="flowChart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400" b="1" dirty="0"/>
              <a:t>D</a:t>
            </a:r>
            <a:endParaRPr lang="fa-IR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>
          <a:xfrm>
            <a:off x="642938" y="0"/>
            <a:ext cx="8229600" cy="5000625"/>
          </a:xfrm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B Nazanin" pitchFamily="2" charset="-78"/>
              </a:rPr>
              <a:t>چارچوب پیشنهادی برای گزارشگری مالی در نیوزیلند: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2800" b="1" dirty="0" smtClean="0">
                <a:ea typeface="+mn-ea"/>
                <a:cs typeface="B Nazanin" pitchFamily="2" charset="-78"/>
              </a:rPr>
              <a:t>بعدازانتشار بیانیه مفاهیم حسابداری دربخش عمومی،چارچوبی پیشنهاد شد که برای تمام </a:t>
            </a:r>
            <a:r>
              <a:rPr lang="fa-IR" sz="2800" b="1" dirty="0" smtClean="0">
                <a:solidFill>
                  <a:srgbClr val="FF0000"/>
                </a:solidFill>
                <a:ea typeface="+mn-ea"/>
                <a:cs typeface="B Nazanin" pitchFamily="2" charset="-78"/>
              </a:rPr>
              <a:t>واحدهای خصوصی و عمومی </a:t>
            </a:r>
            <a:r>
              <a:rPr lang="fa-IR" sz="2800" b="1" dirty="0" smtClean="0">
                <a:ea typeface="+mn-ea"/>
                <a:cs typeface="B Nazanin" pitchFamily="2" charset="-78"/>
              </a:rPr>
              <a:t>کاربرد داشت.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B Nazanin" pitchFamily="2" charset="-78"/>
              </a:rPr>
              <a:t>ویژگی های چارچوب پیشنهادی: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2800" b="1" dirty="0" smtClean="0">
                <a:ea typeface="+mn-ea"/>
                <a:cs typeface="B Nazanin" pitchFamily="2" charset="-78"/>
              </a:rPr>
              <a:t>تامین نیازهای اطلاعاتی مشترک برای طیف گسترده ای از استفاده کنندگان نه فقط استفاده کنندگان برون سازمانی.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B Nazanin" pitchFamily="2" charset="-78"/>
              </a:rPr>
              <a:t>اهداف 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2800" b="1" dirty="0" smtClean="0">
                <a:ea typeface="+mn-ea"/>
                <a:cs typeface="B Nazanin" pitchFamily="2" charset="-78"/>
              </a:rPr>
              <a:t>پاسخ گویی درباره وضعیت مالی و اطلاع رسانی برای تصمیم گیری استفاده کنندگان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B Nazanin" pitchFamily="2" charset="-78"/>
              </a:rPr>
              <a:t>نتیجه چارچوب فوق: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2800" b="1" dirty="0" smtClean="0">
                <a:ea typeface="+mn-ea"/>
                <a:cs typeface="B Nazanin" pitchFamily="2" charset="-78"/>
              </a:rPr>
              <a:t>1)ارائه تعاریف جدیدی ازعناصرصورتهای مالی شامل دارایی، بدهی، حقوق صاحبان سهام،درآمد و هزینه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2800" b="1" dirty="0" smtClean="0">
                <a:ea typeface="+mn-ea"/>
                <a:cs typeface="B Nazanin" pitchFamily="2" charset="-78"/>
              </a:rPr>
              <a:t>2) ارائه صورتهای مالی دولت مبتنی بر حسابداری تعهدی کامل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a-IR" sz="4000" b="1" dirty="0" smtClean="0">
                <a:solidFill>
                  <a:srgbClr val="FF0000"/>
                </a:solidFill>
                <a:ea typeface="+mj-ea"/>
                <a:cs typeface="B Nazanin" pitchFamily="2" charset="-78"/>
              </a:rPr>
              <a:t>    تدوین چارچوب نظری توسط کنفدراسیون بین المللی حسابداری:</a:t>
            </a:r>
            <a:endParaRPr lang="fa-IR" sz="4000" b="1" dirty="0">
              <a:solidFill>
                <a:srgbClr val="FF0000"/>
              </a:solidFill>
              <a:ea typeface="+mj-ea"/>
              <a:cs typeface="B Nazanin" pitchFamily="2" charset="-78"/>
            </a:endParaRPr>
          </a:p>
        </p:txBody>
      </p:sp>
      <p:sp>
        <p:nvSpPr>
          <p:cNvPr id="28674" name="Content Placeholder 1"/>
          <p:cNvSpPr>
            <a:spLocks noGrp="1"/>
          </p:cNvSpPr>
          <p:nvPr>
            <p:ph idx="1"/>
          </p:nvPr>
        </p:nvSpPr>
        <p:spPr>
          <a:xfrm>
            <a:off x="500063" y="1285875"/>
            <a:ext cx="8229600" cy="5572125"/>
          </a:xfrm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2600" b="1" dirty="0" smtClean="0">
                <a:ea typeface="+mn-ea"/>
                <a:cs typeface="B Nazanin" pitchFamily="2" charset="-78"/>
              </a:rPr>
              <a:t>کنفدراسیون بین المللی حسابداران متشکل از گروهی از هیئت های حسابداران رسمی است که دیدگاه خود را چنین مطرح کرده است:</a:t>
            </a:r>
          </a:p>
          <a:p>
            <a:pPr marL="539496" indent="-457200" eaLnBrk="1" fontAlgn="auto" hangingPunct="1">
              <a:spcAft>
                <a:spcPts val="0"/>
              </a:spcAft>
              <a:defRPr/>
            </a:pPr>
            <a:r>
              <a:rPr lang="fa-IR" sz="2600" b="1" dirty="0" smtClean="0">
                <a:ea typeface="+mn-ea"/>
                <a:cs typeface="B Nazanin" pitchFamily="2" charset="-78"/>
              </a:rPr>
              <a:t>گزارشگری مالی مهم و ابزاری برای اطلاع رسانی است.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sz="2600" b="1" dirty="0" smtClean="0">
                <a:ea typeface="+mn-ea"/>
                <a:cs typeface="B Nazanin" pitchFamily="2" charset="-78"/>
              </a:rPr>
              <a:t>اطلاعات گزارش شده برای </a:t>
            </a:r>
            <a:r>
              <a:rPr lang="fa-IR" sz="2600" b="1" dirty="0" smtClean="0">
                <a:solidFill>
                  <a:srgbClr val="000099"/>
                </a:solidFill>
                <a:ea typeface="+mn-ea"/>
                <a:cs typeface="B Nazanin" pitchFamily="2" charset="-78"/>
              </a:rPr>
              <a:t>مفیدبودن</a:t>
            </a:r>
            <a:r>
              <a:rPr lang="fa-IR" sz="2600" b="1" dirty="0" smtClean="0">
                <a:ea typeface="+mn-ea"/>
                <a:cs typeface="B Nazanin" pitchFamily="2" charset="-78"/>
              </a:rPr>
              <a:t> ⇦بایدنیازهای استفاده کنندگان را برآورده سازند.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sz="2600" b="1" dirty="0" smtClean="0">
                <a:ea typeface="+mn-ea"/>
                <a:cs typeface="B Nazanin" pitchFamily="2" charset="-78"/>
              </a:rPr>
              <a:t>اطلاعات گزارش شده برای </a:t>
            </a:r>
            <a:r>
              <a:rPr lang="fa-IR" sz="2600" b="1" dirty="0" smtClean="0">
                <a:solidFill>
                  <a:srgbClr val="000099"/>
                </a:solidFill>
                <a:ea typeface="+mn-ea"/>
                <a:cs typeface="B Nazanin" pitchFamily="2" charset="-78"/>
              </a:rPr>
              <a:t>موثربودن</a:t>
            </a:r>
            <a:r>
              <a:rPr lang="fa-IR" sz="2600" b="1" dirty="0" smtClean="0">
                <a:ea typeface="+mn-ea"/>
                <a:cs typeface="B Nazanin" pitchFamily="2" charset="-78"/>
              </a:rPr>
              <a:t> ⇦باید قابل اتکا،مربوط،قابل فهم،واضح،دقیق،به موقع،یکنواخت و قابل مقایسه باشد.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2600" b="1" dirty="0" smtClean="0">
                <a:ea typeface="+mn-ea"/>
                <a:cs typeface="B Nazanin" pitchFamily="2" charset="-78"/>
              </a:rPr>
              <a:t>استفاده کنندگان ⇦هیئت مدیره،مردم،سرمایه گذاران، اعتباردهندگان، دولت ها،سازمان های بین المللی.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B Nazanin" pitchFamily="2" charset="-78"/>
              </a:rPr>
              <a:t>نکته دیگر: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a-IR" sz="2600" b="1" dirty="0" smtClean="0">
                <a:ea typeface="+mn-ea"/>
                <a:cs typeface="B Nazanin" pitchFamily="2" charset="-78"/>
              </a:rPr>
              <a:t>استفاده کنندگان قدرت،توانایی ومنابع محدودی برای کسب اطلاعات دارند لذا گزارش های مالی به عنوان مهمترین منبع اطلاعاتی برای آن هاست.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8215338" y="0"/>
            <a:ext cx="500066" cy="571504"/>
          </a:xfrm>
          <a:prstGeom prst="flowChart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400" b="1" dirty="0"/>
              <a:t>E</a:t>
            </a:r>
            <a:endParaRPr lang="fa-IR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674" grpId="0" build="p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a-IR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     </a:t>
            </a:r>
            <a:r>
              <a:rPr lang="fa-IR" sz="4000" b="1" dirty="0" smtClean="0">
                <a:solidFill>
                  <a:srgbClr val="FF0000"/>
                </a:solidFill>
                <a:ea typeface="+mj-ea"/>
                <a:cs typeface="B Nazanin" pitchFamily="2" charset="-78"/>
              </a:rPr>
              <a:t>نتیجه گیری:</a:t>
            </a:r>
            <a:endParaRPr lang="fa-IR" b="1" dirty="0">
              <a:solidFill>
                <a:srgbClr val="FF0000"/>
              </a:solidFill>
              <a:ea typeface="+mj-ea"/>
              <a:cs typeface="B Nazanin" pitchFamily="2" charset="-78"/>
            </a:endParaRPr>
          </a:p>
        </p:txBody>
      </p:sp>
      <p:sp>
        <p:nvSpPr>
          <p:cNvPr id="2969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fa-IR" sz="2800" b="1" smtClean="0">
                <a:cs typeface="B Nazanin" pitchFamily="2" charset="-78"/>
              </a:rPr>
              <a:t>1)هیئت های تدوین استاندارد هم چون </a:t>
            </a:r>
            <a:r>
              <a:rPr lang="en-US" sz="2800" b="1" smtClean="0">
                <a:cs typeface="B Nazanin" pitchFamily="2" charset="-78"/>
              </a:rPr>
              <a:t>FASB</a:t>
            </a:r>
            <a:r>
              <a:rPr lang="fa-IR" sz="2800" b="1" smtClean="0">
                <a:cs typeface="B Nazanin" pitchFamily="2" charset="-78"/>
              </a:rPr>
              <a:t> و </a:t>
            </a:r>
            <a:r>
              <a:rPr lang="en-US" sz="2800" b="1" smtClean="0">
                <a:cs typeface="B Nazanin" pitchFamily="2" charset="-78"/>
              </a:rPr>
              <a:t>GASB</a:t>
            </a:r>
            <a:r>
              <a:rPr lang="fa-IR" sz="2800" b="1" smtClean="0">
                <a:cs typeface="B Nazanin" pitchFamily="2" charset="-78"/>
              </a:rPr>
              <a:t> قدرت لازم برای تدوین استانداردهای حسابداری و عملی کردن آنها ندارند.</a:t>
            </a:r>
          </a:p>
          <a:p>
            <a:pPr eaLnBrk="1" hangingPunct="1">
              <a:buFont typeface="Wingdings 2" pitchFamily="18" charset="2"/>
              <a:buNone/>
            </a:pPr>
            <a:r>
              <a:rPr lang="fa-IR" sz="2800" b="1" smtClean="0">
                <a:cs typeface="B Nazanin" pitchFamily="2" charset="-78"/>
              </a:rPr>
              <a:t>2)دربین کشورهای معرفی شده کانادا قدرت بیشتری نسبت به سایر کشورها دارد زیرا قانون در این کشور،شرکت ها را ملزم به رعایت استانداردهای حرفه ای می کرد.</a:t>
            </a:r>
          </a:p>
          <a:p>
            <a:pPr eaLnBrk="1" hangingPunct="1">
              <a:buFont typeface="Wingdings 2" pitchFamily="18" charset="2"/>
              <a:buNone/>
            </a:pPr>
            <a:r>
              <a:rPr lang="fa-IR" sz="2800" b="1" smtClean="0">
                <a:cs typeface="B Nazanin" pitchFamily="2" charset="-78"/>
              </a:rPr>
              <a:t>3)درتمام چارچوب های نظری،تحلیلی از استفاده کنندگان و نیازهای آن بود که از استفاده کنندگان نمونه گیری نشده بود و نیازهای آنها نیز فرضی بود.</a:t>
            </a:r>
          </a:p>
          <a:p>
            <a:pPr eaLnBrk="1" hangingPunct="1">
              <a:buFont typeface="Wingdings 2" pitchFamily="18" charset="2"/>
              <a:buNone/>
            </a:pPr>
            <a:r>
              <a:rPr lang="fa-IR" sz="2800" b="1" smtClean="0">
                <a:cs typeface="B Nazanin" pitchFamily="2" charset="-78"/>
              </a:rPr>
              <a:t>4)دربین تمام بیانیه ها،بیانیه نظریه بنیادین حسابداری اقدامی موثر در زمینه چارچوب های نظری بود.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8286776" y="571480"/>
            <a:ext cx="500066" cy="642942"/>
          </a:xfrm>
          <a:prstGeom prst="flowChart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400" b="1" dirty="0"/>
              <a:t>F</a:t>
            </a:r>
            <a:endParaRPr lang="fa-IR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699" grpId="0" build="p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24975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2" descr="kr_bfriend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908050"/>
            <a:ext cx="7273925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818480" y="2947033"/>
            <a:ext cx="56880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6000" dirty="0">
                <a:solidFill>
                  <a:schemeClr val="bg2">
                    <a:lumMod val="10000"/>
                  </a:schemeClr>
                </a:solidFill>
                <a:cs typeface="B Aseman" panose="00000400000000000000" pitchFamily="2" charset="-78"/>
              </a:rPr>
              <a:t>با تشکر از حسن توجه شما</a:t>
            </a:r>
            <a:endParaRPr lang="en-US" sz="6000" dirty="0">
              <a:solidFill>
                <a:schemeClr val="bg2">
                  <a:lumMod val="10000"/>
                </a:schemeClr>
              </a:solidFill>
              <a:cs typeface="B Aseman" panose="00000400000000000000" pitchFamily="2" charset="-78"/>
            </a:endParaRPr>
          </a:p>
        </p:txBody>
      </p:sp>
      <p:pic>
        <p:nvPicPr>
          <p:cNvPr id="46085" name="Picture 5" descr="1zcz47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1196975"/>
            <a:ext cx="5207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6" descr="724477q91a05862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2351088"/>
            <a:ext cx="714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7" descr="724477q91a05862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2351088"/>
            <a:ext cx="714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11" descr="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513" y="4005263"/>
            <a:ext cx="48291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12" descr="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413" y="2205038"/>
            <a:ext cx="48291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13" descr="redrose_md_clr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4663142">
            <a:off x="3348038" y="479742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14" descr="8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088" y="765175"/>
            <a:ext cx="10080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4000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285720" y="285728"/>
            <a:ext cx="87137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6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مقایسه نهادهای بخش عمومی و خصوصی</a:t>
            </a:r>
            <a:endParaRPr lang="en-US" sz="2600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87748" name="Text Box 4"/>
          <p:cNvSpPr txBox="1">
            <a:spLocks noChangeArrowheads="1"/>
          </p:cNvSpPr>
          <p:nvPr/>
        </p:nvSpPr>
        <p:spPr bwMode="auto">
          <a:xfrm>
            <a:off x="1143000" y="1143000"/>
            <a:ext cx="7785125" cy="3170099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rgbClr val="FFFFCC"/>
              </a:gs>
              <a:gs pos="100000">
                <a:schemeClr val="accent1"/>
              </a:gs>
            </a:gsLst>
            <a:lin ang="2700000" scaled="1"/>
          </a:gradFill>
          <a:ln w="9525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just" rtl="1"/>
            <a:r>
              <a:rPr lang="fa-IR" sz="2000" b="1" dirty="0" smtClean="0">
                <a:cs typeface="B Titr" pitchFamily="2" charset="-78"/>
              </a:rPr>
              <a:t>نهادهای بخش عمومی و خصوصی از وجوه اشتراک زیر بر خوردارند :</a:t>
            </a:r>
          </a:p>
          <a:p>
            <a:pPr lvl="0" algn="just" rtl="1"/>
            <a:endParaRPr lang="en-US" sz="2000" dirty="0" smtClean="0">
              <a:cs typeface="B Titr" pitchFamily="2" charset="-78"/>
            </a:endParaRPr>
          </a:p>
          <a:p>
            <a:pPr lvl="0" algn="just" rtl="1">
              <a:buFont typeface="Wingdings" pitchFamily="2" charset="2"/>
              <a:buChar char="§"/>
            </a:pPr>
            <a:r>
              <a:rPr lang="fa-IR" sz="2000" dirty="0" smtClean="0">
                <a:cs typeface="B Titr" pitchFamily="2" charset="-78"/>
              </a:rPr>
              <a:t>هر دو برای افراد جامعه ، کالا و خدمات فراهم می کنند.</a:t>
            </a:r>
            <a:endParaRPr lang="en-US" sz="2000" dirty="0" smtClean="0">
              <a:cs typeface="B Titr" pitchFamily="2" charset="-78"/>
            </a:endParaRPr>
          </a:p>
          <a:p>
            <a:pPr lvl="0" algn="just" rtl="1">
              <a:buFont typeface="Wingdings" pitchFamily="2" charset="2"/>
              <a:buChar char="§"/>
            </a:pPr>
            <a:r>
              <a:rPr lang="fa-IR" sz="2000" dirty="0" smtClean="0">
                <a:cs typeface="B Titr" pitchFamily="2" charset="-78"/>
              </a:rPr>
              <a:t>هردو منابع کمیاب مالی و اقتصادی را برای تولید و ارائه کالا و خدمات به کار می گیرند.</a:t>
            </a:r>
            <a:endParaRPr lang="en-US" sz="2000" dirty="0" smtClean="0">
              <a:cs typeface="B Titr" pitchFamily="2" charset="-78"/>
            </a:endParaRPr>
          </a:p>
          <a:p>
            <a:pPr lvl="0" algn="just" rtl="1">
              <a:buFont typeface="Wingdings" pitchFamily="2" charset="2"/>
              <a:buChar char="§"/>
            </a:pPr>
            <a:r>
              <a:rPr lang="fa-IR" sz="2000" dirty="0" smtClean="0">
                <a:cs typeface="B Titr" pitchFamily="2" charset="-78"/>
              </a:rPr>
              <a:t> هر دو منابع مالی مورد نیاز را از خارج سازمان کسب می کنند.</a:t>
            </a:r>
            <a:endParaRPr lang="en-US" sz="2000" dirty="0" smtClean="0">
              <a:cs typeface="B Titr" pitchFamily="2" charset="-78"/>
            </a:endParaRPr>
          </a:p>
          <a:p>
            <a:pPr lvl="0" algn="just" rtl="1">
              <a:buFont typeface="Wingdings" pitchFamily="2" charset="2"/>
              <a:buChar char="§"/>
            </a:pPr>
            <a:r>
              <a:rPr lang="fa-IR" sz="2000" dirty="0" smtClean="0">
                <a:cs typeface="B Titr" pitchFamily="2" charset="-78"/>
              </a:rPr>
              <a:t>هر دو در قبال فراهم کنندگان منابع و نمایندگان قانونی آنها مسئولیت پاسخگویی دارند. </a:t>
            </a:r>
            <a:endParaRPr lang="en-US" sz="2000" dirty="0" smtClean="0">
              <a:cs typeface="B Titr" pitchFamily="2" charset="-78"/>
            </a:endParaRPr>
          </a:p>
          <a:p>
            <a:pPr lvl="0" algn="just" rtl="1">
              <a:buFont typeface="Wingdings" pitchFamily="2" charset="2"/>
              <a:buChar char="§"/>
            </a:pPr>
            <a:r>
              <a:rPr lang="fa-IR" sz="2000" dirty="0" smtClean="0">
                <a:cs typeface="B Titr" pitchFamily="2" charset="-78"/>
              </a:rPr>
              <a:t>هر دو برذخائر منابع مالی نظارت و کنترل دارند. </a:t>
            </a:r>
            <a:endParaRPr lang="en-US" sz="2000" dirty="0" smtClean="0">
              <a:cs typeface="B Titr" pitchFamily="2" charset="-78"/>
            </a:endParaRPr>
          </a:p>
          <a:p>
            <a:pPr lvl="0" algn="just" rtl="1">
              <a:buFont typeface="Wingdings" pitchFamily="2" charset="2"/>
              <a:buChar char="§"/>
            </a:pPr>
            <a:r>
              <a:rPr lang="fa-IR" sz="2000" dirty="0" smtClean="0">
                <a:cs typeface="B Titr" pitchFamily="2" charset="-78"/>
              </a:rPr>
              <a:t> هردو تلاش می کنند هدف های مالی و عملیاتی مورد نظر خود را تحقق بخشند. </a:t>
            </a:r>
            <a:endParaRPr lang="en-US" sz="2000" dirty="0">
              <a:cs typeface="B Titr" pitchFamily="2" charset="-78"/>
            </a:endParaRPr>
          </a:p>
        </p:txBody>
      </p:sp>
      <p:sp useBgFill="1">
        <p:nvSpPr>
          <p:cNvPr id="4" name="Up Ribbon 3"/>
          <p:cNvSpPr/>
          <p:nvPr/>
        </p:nvSpPr>
        <p:spPr bwMode="auto">
          <a:xfrm rot="19376973">
            <a:off x="-77465" y="527786"/>
            <a:ext cx="2128570" cy="928138"/>
          </a:xfrm>
          <a:prstGeom prst="ribbon2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B Titr" pitchFamily="2" charset="-78"/>
              </a:rPr>
              <a:t>وجوه اشتراک</a:t>
            </a:r>
          </a:p>
        </p:txBody>
      </p:sp>
    </p:spTree>
  </p:cSld>
  <p:clrMapOvr>
    <a:masterClrMapping/>
  </p:clrMapOvr>
  <p:transition spd="slow">
    <p:wipe dir="d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85720" y="285728"/>
            <a:ext cx="87137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6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مقایسه نهادهای بخش عمومی و خصوصی</a:t>
            </a:r>
            <a:endParaRPr lang="en-US" sz="2600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3000" y="1143000"/>
            <a:ext cx="7785125" cy="4093428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rgbClr val="FFFFCC"/>
              </a:gs>
              <a:gs pos="100000">
                <a:schemeClr val="accent1"/>
              </a:gs>
            </a:gsLst>
            <a:lin ang="2700000" scaled="1"/>
          </a:gradFill>
          <a:ln w="9525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just" rtl="1">
              <a:buFont typeface="Arial" pitchFamily="34" charset="0"/>
              <a:buChar char="•"/>
            </a:pPr>
            <a:r>
              <a:rPr lang="fa-IR" sz="2000" dirty="0" smtClean="0">
                <a:cs typeface="B Titr" pitchFamily="2" charset="-78"/>
              </a:rPr>
              <a:t>در نهادهای انتفاعی بخش خصوصی همه چیز جنبه شخصی دارد ، تولید کنندگان کالا و خدمات باانگیزه افزایش ثروت و کسب سود ، منافع شخصی خود را دنبال می کنند. مصرف کنندگان کالا و خدمات این نهادها نیز منافع شخصی خود را دنبال می کنند</a:t>
            </a:r>
            <a:r>
              <a:rPr lang="fa-IR" sz="2000" smtClean="0">
                <a:cs typeface="B Titr" pitchFamily="2" charset="-78"/>
              </a:rPr>
              <a:t>. بنابر </a:t>
            </a:r>
            <a:r>
              <a:rPr lang="fa-IR" sz="2000" dirty="0" smtClean="0">
                <a:cs typeface="B Titr" pitchFamily="2" charset="-78"/>
              </a:rPr>
              <a:t>این همه چیز شخصی است . </a:t>
            </a:r>
          </a:p>
          <a:p>
            <a:pPr lvl="0" algn="just" rtl="1">
              <a:buFont typeface="Arial" pitchFamily="34" charset="0"/>
              <a:buChar char="•"/>
            </a:pPr>
            <a:endParaRPr lang="en-US" sz="2000" dirty="0" smtClean="0">
              <a:cs typeface="B Titr" pitchFamily="2" charset="-78"/>
            </a:endParaRPr>
          </a:p>
          <a:p>
            <a:pPr lvl="0" algn="just" rtl="1">
              <a:buFont typeface="Arial" pitchFamily="34" charset="0"/>
              <a:buChar char="•"/>
            </a:pPr>
            <a:r>
              <a:rPr lang="fa-IR" sz="2000" dirty="0" smtClean="0">
                <a:cs typeface="B Titr" pitchFamily="2" charset="-78"/>
              </a:rPr>
              <a:t>در نهادهای بزرگ بخش عمومی همه چیز جمعی است . بدین معنی که منابع از طریق مالیات و عوارض به صورت جمعی تأمین می شود ، برای تولید کالا و خدمات به صورت جمعی تصمیم گرفته می شود . فراهم کنندگان منابع مالی این نهاد ها هیچگونه تصمیم مستقیمی در مورد انتخاب کالا و خدمات ندارند. برای تولید کالا و خدمات ، نمایندگان مردم به صورت جمعی تصمیم می گیرند. </a:t>
            </a:r>
          </a:p>
          <a:p>
            <a:pPr lvl="0" algn="just" rtl="1">
              <a:buFont typeface="Arial" pitchFamily="34" charset="0"/>
              <a:buChar char="•"/>
            </a:pPr>
            <a:endParaRPr lang="en-US" sz="2000" dirty="0" smtClean="0">
              <a:cs typeface="B Titr" pitchFamily="2" charset="-78"/>
            </a:endParaRPr>
          </a:p>
          <a:p>
            <a:pPr lvl="0" algn="just" rtl="1">
              <a:buFont typeface="Arial" pitchFamily="34" charset="0"/>
              <a:buChar char="•"/>
            </a:pPr>
            <a:r>
              <a:rPr lang="fa-IR" sz="2000" dirty="0" smtClean="0">
                <a:cs typeface="B Titr" pitchFamily="2" charset="-78"/>
              </a:rPr>
              <a:t>محیط فعالیت نهادهای عمومی و خصوصی به شرح پیش گفته ، از تفاوت های اساسی برخوردارند.  </a:t>
            </a:r>
            <a:endParaRPr lang="en-US" sz="2000" dirty="0">
              <a:cs typeface="B Titr" pitchFamily="2" charset="-78"/>
            </a:endParaRPr>
          </a:p>
        </p:txBody>
      </p:sp>
      <p:sp useBgFill="1">
        <p:nvSpPr>
          <p:cNvPr id="6" name="Up Ribbon 5"/>
          <p:cNvSpPr/>
          <p:nvPr/>
        </p:nvSpPr>
        <p:spPr bwMode="auto">
          <a:xfrm rot="19376973">
            <a:off x="-77465" y="527786"/>
            <a:ext cx="2128570" cy="928138"/>
          </a:xfrm>
          <a:prstGeom prst="ribbon2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B Titr" pitchFamily="2" charset="-78"/>
              </a:rPr>
              <a:t>وجوه افتراق</a:t>
            </a:r>
          </a:p>
        </p:txBody>
      </p:sp>
    </p:spTree>
  </p:cSld>
  <p:clrMapOvr>
    <a:masterClrMapping/>
  </p:clrMapOvr>
  <p:transition spd="slow">
    <p:wipe dir="d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35768" y="199969"/>
            <a:ext cx="8713788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100" b="1" dirty="0" smtClean="0">
                <a:ln w="6350">
                  <a:noFill/>
                </a:ln>
                <a:solidFill>
                  <a:srgbClr val="1B587C">
                    <a:lumMod val="20000"/>
                    <a:lumOff val="80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cs typeface="Tahoma" panose="020B0604030504040204" pitchFamily="34" charset="0"/>
              </a:rPr>
              <a:t>تعریف </a:t>
            </a:r>
            <a:r>
              <a:rPr lang="fa-IR" sz="4100" b="1" dirty="0">
                <a:ln w="6350">
                  <a:noFill/>
                </a:ln>
                <a:solidFill>
                  <a:srgbClr val="1B587C">
                    <a:lumMod val="20000"/>
                    <a:lumOff val="80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cs typeface="Tahoma" panose="020B0604030504040204" pitchFamily="34" charset="0"/>
              </a:rPr>
              <a:t>چارچوب </a:t>
            </a:r>
            <a:r>
              <a:rPr lang="fa-IR" sz="4100" b="1" dirty="0" smtClean="0">
                <a:ln w="6350">
                  <a:noFill/>
                </a:ln>
                <a:solidFill>
                  <a:srgbClr val="1B587C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/>
                <a:cs typeface="Tahoma" panose="020B0604030504040204" pitchFamily="34" charset="0"/>
              </a:rPr>
              <a:t>مفهومی</a:t>
            </a:r>
            <a:endParaRPr lang="en-US" sz="2600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3000" y="1219200"/>
            <a:ext cx="7785125" cy="286232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rgbClr val="FFFFCC"/>
              </a:gs>
              <a:gs pos="100000">
                <a:schemeClr val="accent1"/>
              </a:gs>
            </a:gsLst>
            <a:lin ang="2700000" scaled="1"/>
          </a:gradFill>
          <a:ln w="9525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rtl="1">
              <a:buFont typeface="Wingdings 2" panose="05020102010507070707" pitchFamily="18" charset="2"/>
              <a:buNone/>
            </a:pPr>
            <a:r>
              <a:rPr lang="fa-IR" sz="2000" dirty="0"/>
              <a:t>* </a:t>
            </a:r>
            <a:r>
              <a:rPr lang="ar-SA" sz="2000" dirty="0"/>
              <a:t>چارچوب مفهومي مجموعه‌اي از اهداف كلي و مباني مرتبط با هم است كه اهداف كلي و اهداف خاص گزارشگري مالي را تعيين و مباني و مفاهيم اصلي رسيدن به اين اهداف را مشخص مي‌كند. اين مفاهيم، راهنمايي براي انتخاب رويدادها، معاملات و شرايطي است كه بايد درنظر گرفته شود و نيز راهنمايي براي چگونگي شناخت و اندازه‌گيري، تلخيص و گزارشگري آنها به‌شمار مي‌رود.</a:t>
            </a:r>
            <a:r>
              <a:rPr lang="fa-IR" sz="2000" dirty="0"/>
              <a:t> </a:t>
            </a:r>
          </a:p>
          <a:p>
            <a:pPr algn="just" rtl="1">
              <a:buFont typeface="Wingdings 2" panose="05020102010507070707" pitchFamily="18" charset="2"/>
              <a:buNone/>
            </a:pPr>
            <a:r>
              <a:rPr lang="fa-IR" sz="2000" dirty="0"/>
              <a:t>    </a:t>
            </a:r>
          </a:p>
          <a:p>
            <a:pPr algn="just" rtl="1">
              <a:buFont typeface="Wingdings 2" panose="05020102010507070707" pitchFamily="18" charset="2"/>
              <a:buNone/>
            </a:pPr>
            <a:r>
              <a:rPr lang="fa-IR" sz="2000" dirty="0"/>
              <a:t>     * چارچوب مفهومی یک نظام منسجم از هدفها و مبانی است که با یکدیگر ارتباط متقابل دارند و می توانند به استانداردهای با ثبات و سازگار منجر شوند و ماهیت، نقش، وظیفه و محدوده حسابداری مالی و صورتهای مالی را تعیین کنند.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087007639"/>
      </p:ext>
    </p:extLst>
  </p:cSld>
  <p:clrMapOvr>
    <a:masterClrMapping/>
  </p:clrMapOvr>
  <p:transition spd="slow">
    <p:wipe dir="d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3000" y="1905000"/>
            <a:ext cx="7785125" cy="2523768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rgbClr val="FFFFCC"/>
              </a:gs>
              <a:gs pos="100000">
                <a:schemeClr val="accent1"/>
              </a:gs>
            </a:gsLst>
            <a:lin ang="2700000" scaled="1"/>
          </a:gradFill>
          <a:ln w="9525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rtl="1">
              <a:buFont typeface="Wingdings 2" panose="05020102010507070707" pitchFamily="18" charset="2"/>
              <a:buNone/>
            </a:pPr>
            <a:r>
              <a:rPr lang="fa-IR" sz="2000" dirty="0"/>
              <a:t>بیانیه </a:t>
            </a:r>
            <a:r>
              <a:rPr lang="fa-IR" sz="2000" dirty="0">
                <a:latin typeface="Andalus" panose="02020603050405020304" pitchFamily="18" charset="-78"/>
              </a:rPr>
              <a:t>1</a:t>
            </a:r>
            <a:r>
              <a:rPr lang="fa-IR" sz="2000" dirty="0"/>
              <a:t>: نوامبر 1978- هدفهای حسابداری واحدهای تجاری</a:t>
            </a:r>
          </a:p>
          <a:p>
            <a:pPr algn="just" rtl="1">
              <a:buFont typeface="Wingdings 2" panose="05020102010507070707" pitchFamily="18" charset="2"/>
              <a:buNone/>
            </a:pPr>
            <a:r>
              <a:rPr lang="fa-IR" sz="2000" dirty="0"/>
              <a:t>بیانیه 2: می 1980- ویژگیهای کیفی اطلاعات مالی</a:t>
            </a:r>
          </a:p>
          <a:p>
            <a:pPr algn="just" rtl="1">
              <a:buFont typeface="Wingdings 2" panose="05020102010507070707" pitchFamily="18" charset="2"/>
              <a:buNone/>
            </a:pPr>
            <a:r>
              <a:rPr lang="fa-IR" sz="2000" dirty="0"/>
              <a:t>بیانیه 3: </a:t>
            </a:r>
            <a:r>
              <a:rPr lang="fa-IR" sz="1800" b="1" dirty="0"/>
              <a:t>دسامبر 1980- تعریف ارکان اصلی تشکیل دهنده صورتهای مالی واحد تجاری</a:t>
            </a:r>
          </a:p>
          <a:p>
            <a:pPr algn="just" rtl="1">
              <a:buFont typeface="Wingdings 2" panose="05020102010507070707" pitchFamily="18" charset="2"/>
              <a:buNone/>
            </a:pPr>
            <a:r>
              <a:rPr lang="fa-IR" sz="2000" dirty="0"/>
              <a:t>بیانیه 4: دسامبر 1980- هدفهای حسابداری واحدهای غیر تجاری</a:t>
            </a:r>
          </a:p>
          <a:p>
            <a:pPr algn="just" rtl="1">
              <a:buFont typeface="Wingdings 2" panose="05020102010507070707" pitchFamily="18" charset="2"/>
              <a:buNone/>
            </a:pPr>
            <a:r>
              <a:rPr lang="fa-IR" sz="1800" dirty="0"/>
              <a:t>بیانیه 5: </a:t>
            </a:r>
            <a:r>
              <a:rPr lang="fa-IR" sz="1800" b="1" dirty="0"/>
              <a:t>دسامبر 1984- شناخت و اندازه گیری در صورتهای مالی واحدهای تجاری</a:t>
            </a:r>
          </a:p>
          <a:p>
            <a:pPr algn="just" rtl="1">
              <a:buFont typeface="Wingdings 2" panose="05020102010507070707" pitchFamily="18" charset="2"/>
              <a:buNone/>
            </a:pPr>
            <a:r>
              <a:rPr lang="fa-IR" sz="2000" dirty="0"/>
              <a:t>بیانیه 6: دسامبر 1985- تعریف ارکان اصلی تشکیل دهنده صورتهای مالی واحدهای تجاری و غیر تجاری( این بیانه جایگزین بیانه 3 شد) </a:t>
            </a:r>
          </a:p>
          <a:p>
            <a:pPr algn="just" rtl="1">
              <a:buFont typeface="Wingdings 2" panose="05020102010507070707" pitchFamily="18" charset="2"/>
              <a:buNone/>
            </a:pPr>
            <a:r>
              <a:rPr lang="fa-IR" sz="2000" dirty="0"/>
              <a:t>بیانیه 7: </a:t>
            </a:r>
            <a:r>
              <a:rPr lang="fa-IR" sz="1800" b="1" dirty="0"/>
              <a:t>سال 2000- استفاده از جریانهای نقدی و ارزش فعلی در اندازه گیری حسابداری</a:t>
            </a:r>
            <a:endParaRPr lang="en-US" sz="1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457200"/>
            <a:ext cx="7760881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4270865"/>
      </p:ext>
    </p:extLst>
  </p:cSld>
  <p:clrMapOvr>
    <a:masterClrMapping/>
  </p:clrMapOvr>
  <p:transition spd="slow">
    <p:wipe dir="d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3000" y="1981200"/>
            <a:ext cx="7785125" cy="1477328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rgbClr val="FFFFCC"/>
              </a:gs>
              <a:gs pos="100000">
                <a:schemeClr val="accent1"/>
              </a:gs>
            </a:gsLst>
            <a:lin ang="2700000" scaled="1"/>
          </a:gradFill>
          <a:ln w="9525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rtl="1">
              <a:buFont typeface="Wingdings 2" panose="05020102010507070707" pitchFamily="18" charset="2"/>
              <a:buNone/>
            </a:pPr>
            <a:r>
              <a:rPr lang="fa-IR" sz="1800" b="1"/>
              <a:t>هدف اول: آسان نمودن تصمیم گیری درباره ی موضوعات بحث انگیز</a:t>
            </a:r>
          </a:p>
          <a:p>
            <a:pPr algn="just" rtl="1">
              <a:buFont typeface="Wingdings 2" panose="05020102010507070707" pitchFamily="18" charset="2"/>
              <a:buNone/>
            </a:pPr>
            <a:endParaRPr lang="fa-IR" sz="1800" b="1"/>
          </a:p>
          <a:p>
            <a:pPr algn="just" rtl="1">
              <a:buFont typeface="Wingdings 2" panose="05020102010507070707" pitchFamily="18" charset="2"/>
              <a:buNone/>
            </a:pPr>
            <a:r>
              <a:rPr lang="fa-IR" sz="1800" b="1"/>
              <a:t>هدف دوم: اجتناب از تلاشهای بیهوده در فرایند استانداردگذاری </a:t>
            </a:r>
          </a:p>
          <a:p>
            <a:pPr algn="just" rtl="1">
              <a:buFont typeface="Wingdings 2" panose="05020102010507070707" pitchFamily="18" charset="2"/>
              <a:buNone/>
            </a:pPr>
            <a:endParaRPr lang="fa-IR" sz="1800" b="1"/>
          </a:p>
          <a:p>
            <a:pPr algn="just" rtl="1">
              <a:buFont typeface="Wingdings 2" panose="05020102010507070707" pitchFamily="18" charset="2"/>
              <a:buNone/>
            </a:pPr>
            <a:r>
              <a:rPr lang="fa-IR" sz="1800" b="1"/>
              <a:t>هدف سوم: فرو کاستن نیاز به شمار زیادی از استانداردهای تفضیلی تر</a:t>
            </a:r>
            <a:endParaRPr lang="fa-IR" sz="1800" b="1" dirty="0"/>
          </a:p>
        </p:txBody>
      </p:sp>
      <p:sp>
        <p:nvSpPr>
          <p:cNvPr id="2" name="Rectangle 1"/>
          <p:cNvSpPr/>
          <p:nvPr/>
        </p:nvSpPr>
        <p:spPr>
          <a:xfrm>
            <a:off x="1676400" y="838200"/>
            <a:ext cx="70866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500" b="1" i="0" u="none" strike="noStrike" kern="0" cap="none" spc="0" normalizeH="0" baseline="0" noProof="0" dirty="0" smtClean="0">
                <a:ln w="6350">
                  <a:noFill/>
                </a:ln>
                <a:solidFill>
                  <a:srgbClr val="1B587C">
                    <a:lumMod val="20000"/>
                    <a:lumOff val="80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Lucida Sans"/>
                <a:cs typeface="Tahoma" panose="020B0604030504040204" pitchFamily="34" charset="0"/>
              </a:rPr>
              <a:t>اهداف یک چارچوب مفهومی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249533"/>
      </p:ext>
    </p:extLst>
  </p:cSld>
  <p:clrMapOvr>
    <a:masterClrMapping/>
  </p:clrMapOvr>
  <p:transition spd="slow">
    <p:wipe dir="d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143000" y="2057400"/>
            <a:ext cx="7848656" cy="2139047"/>
          </a:xfrm>
          <a:prstGeom prst="rect">
            <a:avLst/>
          </a:prstGeom>
          <a:gradFill>
            <a:gsLst>
              <a:gs pos="0">
                <a:srgbClr val="FF6699"/>
              </a:gs>
              <a:gs pos="50000">
                <a:srgbClr val="FFFFCC"/>
              </a:gs>
              <a:gs pos="100000">
                <a:schemeClr val="accent1"/>
              </a:gs>
            </a:gsLst>
            <a:lin ang="2700000" scaled="1"/>
          </a:gradFill>
          <a:ln w="9525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dash"/>
            <a:miter lim="800000"/>
            <a:headEnd/>
            <a:tailEnd/>
          </a:ln>
          <a:effectLst/>
        </p:spPr>
        <p:txBody>
          <a:bodyPr wrap="square" rtlCol="1">
            <a:spAutoFit/>
          </a:bodyPr>
          <a:lstStyle/>
          <a:p>
            <a:pPr algn="just" rtl="1"/>
            <a:r>
              <a:rPr lang="fa-IR" sz="1900" b="1" dirty="0">
                <a:cs typeface="B Titr" pitchFamily="2" charset="-78"/>
              </a:rPr>
              <a:t>راهنمایی برای تدوین استانداردهای حسابداری و تعیین حدود گزارشگری مالی </a:t>
            </a:r>
          </a:p>
          <a:p>
            <a:pPr algn="just" rtl="1"/>
            <a:r>
              <a:rPr lang="fa-IR" sz="1900" b="1" dirty="0">
                <a:cs typeface="B Titr" pitchFamily="2" charset="-78"/>
              </a:rPr>
              <a:t>زمینه را برای ارائه اطلاعات به طور بی طرفانه فراهم میکند</a:t>
            </a:r>
          </a:p>
          <a:p>
            <a:pPr algn="just" rtl="1"/>
            <a:r>
              <a:rPr lang="fa-IR" sz="1900" b="1" dirty="0">
                <a:cs typeface="B Titr" pitchFamily="2" charset="-78"/>
              </a:rPr>
              <a:t>در ارتقای کارایی بازار سرمایه موثر است </a:t>
            </a:r>
          </a:p>
          <a:p>
            <a:pPr algn="just" rtl="1"/>
            <a:r>
              <a:rPr lang="fa-IR" sz="1900" b="1" dirty="0">
                <a:cs typeface="B Titr" pitchFamily="2" charset="-78"/>
              </a:rPr>
              <a:t>ملاک حل و فصل مسایل </a:t>
            </a:r>
          </a:p>
          <a:p>
            <a:pPr algn="just" rtl="1"/>
            <a:r>
              <a:rPr lang="fa-IR" sz="1900" b="1" dirty="0">
                <a:cs typeface="B Titr" pitchFamily="2" charset="-78"/>
              </a:rPr>
              <a:t>محدود کردن قضاوت حرفه ای در تهیه صورتهای مالی </a:t>
            </a:r>
          </a:p>
          <a:p>
            <a:pPr algn="just" rtl="1"/>
            <a:r>
              <a:rPr lang="fa-IR" sz="1900" b="1" dirty="0">
                <a:cs typeface="B Titr" pitchFamily="2" charset="-78"/>
              </a:rPr>
              <a:t>محدود کردن رویه ها برای افزایش قابلیت مقایسه صورتهای مالی</a:t>
            </a:r>
          </a:p>
          <a:p>
            <a:pPr algn="just" rtl="1"/>
            <a:r>
              <a:rPr lang="fa-IR" sz="1900" b="1" dirty="0">
                <a:cs typeface="B Titr" pitchFamily="2" charset="-78"/>
              </a:rPr>
              <a:t>افزایش کارایی برقراری ارتباط درونی و بیرونی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fontAlgn="auto">
              <a:spcAft>
                <a:spcPts val="0"/>
              </a:spcAft>
              <a:defRPr/>
            </a:pPr>
            <a:endParaRPr lang="en-US" sz="3200" kern="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04800"/>
            <a:ext cx="8236410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4339730"/>
      </p:ext>
    </p:extLst>
  </p:cSld>
  <p:clrMapOvr>
    <a:masterClrMapping/>
  </p:clrMapOvr>
  <p:transition spd="slow">
    <p:wipe dir="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985</TotalTime>
  <Words>2524</Words>
  <Application>Microsoft Office PowerPoint</Application>
  <PresentationFormat>On-screen Show (4:3)</PresentationFormat>
  <Paragraphs>285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بررسی پژوهش های انجام شده در زمینه ی تدوین چارچوب نظری برای بخش عمومی </vt:lpstr>
      <vt:lpstr>تدوين چار چوب نظري در ايالات متحده </vt:lpstr>
      <vt:lpstr>معایب این نظریه: دراين تعريف تلاش چندانی برای شناسايي استفاده كنندگان اطلاعات مالی صورت نگرفته است.  دليل اجتناب : استفاده كنندگان اغلب نمي توانند تعيين كنند كه چه اطلاعاتي براي آنها مفيد ترين است يا حداقل نمي توانند نيازهاي خود را به وضوح بيان كنند .  رهنمود های این بیانیه:  1- مناسب بودن براي استفاده مورد انتظار 2- افشاي روابط خاص 3- ارائه اطلاعات محيطي 4- يكنواختي كار درميان واحدهاي مختلف 5- ثبات رويه درطي زمان </vt:lpstr>
      <vt:lpstr> هدف این بیانیه: ارائه ابزارهای پذیرش یا رد روشهای به کار رفته درحال حاضریاروشهای پیشنهادی برای آینده.  </vt:lpstr>
      <vt:lpstr>Slide 17</vt:lpstr>
      <vt:lpstr>ب)تروبلاد:</vt:lpstr>
      <vt:lpstr>Slide 19</vt:lpstr>
      <vt:lpstr>ج)هیئت استانداردهای حسابداری مالی و پژوهش آنتونی:   هيئت استاندارد هاي حسابداري مالي درسال 1978 اولين بيانيه ي خود را با عنوان اهداف“گزارش گري مالي سازمانهاي تجاري“ منتشر کرد که همان گزارش تروبلادیعنی سودمندی اطلاعات برای تصمیم گیری استفاده کنندگان بود.  </vt:lpstr>
      <vt:lpstr>Slide 21</vt:lpstr>
      <vt:lpstr>مزایا دیدگاه آنتونی:مشخص کردن استفاده كنندگان و نيازهاي آنان</vt:lpstr>
      <vt:lpstr>د)ایجاد هیئت استانداردهای حسابداری دولتی:</vt:lpstr>
      <vt:lpstr>Slide 24</vt:lpstr>
      <vt:lpstr>ایرادات وارده به GASB:وجود وقفه درتدوین بیانیه ها و اجرای با تاخیر بعضی از آنها</vt:lpstr>
      <vt:lpstr>Slide 26</vt:lpstr>
      <vt:lpstr>Slide 27</vt:lpstr>
      <vt:lpstr>Slide 28</vt:lpstr>
      <vt:lpstr>Slide 29</vt:lpstr>
      <vt:lpstr>Slide 30</vt:lpstr>
      <vt:lpstr>Slide 31</vt:lpstr>
      <vt:lpstr>    تدوین چارچوب نظری توسط کنفدراسیون بین المللی حسابداری:</vt:lpstr>
      <vt:lpstr>     نتیجه گیری:</vt:lpstr>
      <vt:lpstr>Slide 34</vt:lpstr>
    </vt:vector>
  </TitlesOfParts>
  <Company>MRT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</dc:creator>
  <cp:lastModifiedBy>Administrator</cp:lastModifiedBy>
  <cp:revision>109</cp:revision>
  <cp:lastPrinted>2011-10-24T19:00:57Z</cp:lastPrinted>
  <dcterms:created xsi:type="dcterms:W3CDTF">2009-04-19T18:52:49Z</dcterms:created>
  <dcterms:modified xsi:type="dcterms:W3CDTF">2014-03-15T10:14:46Z</dcterms:modified>
</cp:coreProperties>
</file>