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84" r:id="rId5"/>
    <p:sldId id="289" r:id="rId6"/>
    <p:sldId id="295" r:id="rId7"/>
    <p:sldId id="288" r:id="rId8"/>
    <p:sldId id="287" r:id="rId9"/>
    <p:sldId id="286" r:id="rId10"/>
    <p:sldId id="285" r:id="rId11"/>
    <p:sldId id="290" r:id="rId12"/>
    <p:sldId id="291" r:id="rId13"/>
    <p:sldId id="259" r:id="rId14"/>
    <p:sldId id="271" r:id="rId15"/>
    <p:sldId id="275" r:id="rId16"/>
    <p:sldId id="276" r:id="rId17"/>
    <p:sldId id="274" r:id="rId18"/>
    <p:sldId id="281" r:id="rId19"/>
    <p:sldId id="282" r:id="rId20"/>
    <p:sldId id="279" r:id="rId21"/>
    <p:sldId id="292" r:id="rId22"/>
    <p:sldId id="294" r:id="rId23"/>
    <p:sldId id="29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ECFF"/>
    <a:srgbClr val="FFCC99"/>
    <a:srgbClr val="FFCCFF"/>
    <a:srgbClr val="FF99FF"/>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33" autoAdjust="0"/>
    <p:restoredTop sz="94660"/>
  </p:normalViewPr>
  <p:slideViewPr>
    <p:cSldViewPr>
      <p:cViewPr varScale="1">
        <p:scale>
          <a:sx n="83" d="100"/>
          <a:sy n="83" d="100"/>
        </p:scale>
        <p:origin x="8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E3EA2BF-A104-433D-8005-742A2E3A2FE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3EA2BF-A104-433D-8005-742A2E3A2FE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3EA2BF-A104-433D-8005-742A2E3A2FE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3EA2BF-A104-433D-8005-742A2E3A2F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8376B15-5A95-44D2-BD34-5C228DB7DE55}" type="datetimeFigureOut">
              <a:rPr lang="en-US" smtClean="0"/>
              <a:pPr/>
              <a:t>5/31/2015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3EA2BF-A104-433D-8005-742A2E3A2FE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8376B15-5A95-44D2-BD34-5C228DB7DE55}" type="datetimeFigureOut">
              <a:rPr lang="en-US" smtClean="0"/>
              <a:pPr/>
              <a:t>5/31/2015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3EA2BF-A104-433D-8005-742A2E3A2FE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Besm\0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6263" y="381000"/>
            <a:ext cx="6553200" cy="4572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3630279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85918" y="1500174"/>
            <a:ext cx="6753244" cy="4310074"/>
          </a:xfrm>
        </p:spPr>
        <p:txBody>
          <a:bodyPr>
            <a:normAutofit/>
          </a:bodyPr>
          <a:lstStyle/>
          <a:p>
            <a:pPr algn="just" rtl="1"/>
            <a:r>
              <a:rPr lang="fa-IR" sz="2800" b="1" dirty="0" smtClean="0">
                <a:solidFill>
                  <a:schemeClr val="tx1"/>
                </a:solidFill>
                <a:cs typeface="B Badr" pitchFamily="2" charset="-78"/>
              </a:rPr>
              <a:t>3.تکنولوژی : </a:t>
            </a:r>
            <a:r>
              <a:rPr lang="fa-IR" sz="2400" b="0" dirty="0" smtClean="0">
                <a:solidFill>
                  <a:schemeClr val="tx1"/>
                </a:solidFill>
                <a:cs typeface="B Badr" pitchFamily="2" charset="-78"/>
              </a:rPr>
              <a:t>منجر به تقسیم کارها ووظایف و وابستگی بین دوایر میشود واین وابستگی  منجر به تعارض می شود.</a:t>
            </a:r>
          </a:p>
          <a:p>
            <a:pPr algn="just" rtl="1"/>
            <a:r>
              <a:rPr lang="fa-IR" sz="2800" b="1" dirty="0" smtClean="0">
                <a:solidFill>
                  <a:schemeClr val="tx1"/>
                </a:solidFill>
                <a:cs typeface="B Badr" pitchFamily="2" charset="-78"/>
              </a:rPr>
              <a:t>4.هدف ها : </a:t>
            </a:r>
            <a:r>
              <a:rPr lang="fa-IR" sz="2400" dirty="0" smtClean="0">
                <a:solidFill>
                  <a:schemeClr val="tx1"/>
                </a:solidFill>
                <a:cs typeface="B Badr" pitchFamily="2" charset="-78"/>
              </a:rPr>
              <a:t>هدف های بلند مدت ساز مان تبدیل به اهداف عملیاتی وکوتاه مدت می شوند که این اهداف گاهی مانع الجمع اند واگر واحدی به دنبال تحقق هدفش برآید مانع از رسیدن واحد دیگر به هدفش می شود که این موضوع منجر به تعارض می شود.</a:t>
            </a:r>
          </a:p>
          <a:p>
            <a:pPr algn="just" rtl="1"/>
            <a:r>
              <a:rPr lang="fa-IR" sz="2800" b="1" dirty="0" smtClean="0">
                <a:solidFill>
                  <a:schemeClr val="tx1"/>
                </a:solidFill>
                <a:cs typeface="B Badr" pitchFamily="2" charset="-78"/>
              </a:rPr>
              <a:t>5.ساختار : </a:t>
            </a:r>
            <a:r>
              <a:rPr lang="fa-IR" sz="2400" b="0" dirty="0" smtClean="0">
                <a:solidFill>
                  <a:schemeClr val="tx1"/>
                </a:solidFill>
                <a:cs typeface="B Badr" pitchFamily="2" charset="-78"/>
              </a:rPr>
              <a:t>ساختار به تقسیم کار،هماهنگی وکنترل گروهها می پردازد ودر نتیجه گروها بر سر تقسیم منابع رقابت می کنند که این موضوع به تعارض می انجامد.</a:t>
            </a:r>
          </a:p>
        </p:txBody>
      </p:sp>
    </p:spTree>
    <p:extLst>
      <p:ext uri="{BB962C8B-B14F-4D97-AF65-F5344CB8AC3E}">
        <p14:creationId xmlns:p14="http://schemas.microsoft.com/office/powerpoint/2010/main" val="18483945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fa-IR" sz="3200" b="1" dirty="0" smtClean="0">
                <a:solidFill>
                  <a:schemeClr val="tx1"/>
                </a:solidFill>
                <a:cs typeface="B Badr" pitchFamily="2" charset="-78"/>
              </a:rPr>
              <a:t>ویژگی ها وروابط درون سازمانی</a:t>
            </a:r>
            <a:endParaRPr lang="fa-IR" sz="3200" b="1" dirty="0">
              <a:solidFill>
                <a:schemeClr val="tx1"/>
              </a:solidFill>
              <a:cs typeface="B Badr" pitchFamily="2" charset="-78"/>
            </a:endParaRPr>
          </a:p>
        </p:txBody>
      </p:sp>
      <p:sp>
        <p:nvSpPr>
          <p:cNvPr id="5" name="Rectangle 1"/>
          <p:cNvSpPr>
            <a:spLocks noGrp="1" noChangeArrowheads="1"/>
          </p:cNvSpPr>
          <p:nvPr>
            <p:ph type="subTitle" idx="4294967295"/>
          </p:nvPr>
        </p:nvSpPr>
        <p:spPr bwMode="auto">
          <a:xfrm flipH="1">
            <a:off x="1571604" y="2280627"/>
            <a:ext cx="6781800" cy="27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buNone/>
            </a:pPr>
            <a:r>
              <a:rPr lang="fa-IR" sz="2800" b="1" dirty="0" smtClean="0">
                <a:cs typeface="B Badr" pitchFamily="2" charset="-78"/>
              </a:rPr>
              <a:t>1.ناسازگاری در هدف های عملیاتی: </a:t>
            </a:r>
            <a:r>
              <a:rPr lang="fa-IR" sz="2400" dirty="0" smtClean="0">
                <a:cs typeface="B Badr" pitchFamily="2" charset="-78"/>
              </a:rPr>
              <a:t>بزرگترین علت تعارض بین گروههاست به این معنی که تامین هدف یک دایره با دایره دیگر تداخل پیدا می کند ومنجر به تعارض می شود</a:t>
            </a:r>
            <a:r>
              <a:rPr lang="fa-IR" dirty="0" smtClean="0"/>
              <a:t>.</a:t>
            </a:r>
          </a:p>
          <a:p>
            <a:pPr algn="just">
              <a:buNone/>
            </a:pPr>
            <a:r>
              <a:rPr lang="fa-IR" sz="2800" b="1" dirty="0" smtClean="0">
                <a:cs typeface="B Badr" pitchFamily="2" charset="-78"/>
              </a:rPr>
              <a:t>2.تفکیک یا متمایز بودن هر دایره: </a:t>
            </a:r>
            <a:r>
              <a:rPr lang="fa-IR" sz="2400" dirty="0" smtClean="0">
                <a:cs typeface="B Badr" pitchFamily="2" charset="-78"/>
              </a:rPr>
              <a:t>تفاوت هایی که از نظر شناختی واحساسی بین مدیران واعضا دوایر وجود دارد، مثل مهارت ،تحصیلات ونگرش که منجر به تعارض می شود</a:t>
            </a:r>
            <a:r>
              <a:rPr lang="fa-IR" dirty="0" smtClean="0"/>
              <a:t>.</a:t>
            </a:r>
            <a:endParaRPr lang="en-US" dirty="0"/>
          </a:p>
        </p:txBody>
      </p:sp>
    </p:spTree>
    <p:extLst>
      <p:ext uri="{BB962C8B-B14F-4D97-AF65-F5344CB8AC3E}">
        <p14:creationId xmlns:p14="http://schemas.microsoft.com/office/powerpoint/2010/main" val="52725679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85918" y="1357298"/>
            <a:ext cx="6315076" cy="4286280"/>
          </a:xfrm>
        </p:spPr>
        <p:txBody>
          <a:bodyPr>
            <a:normAutofit/>
          </a:bodyPr>
          <a:lstStyle/>
          <a:p>
            <a:pPr algn="just" rtl="1">
              <a:buClr>
                <a:schemeClr val="tx1"/>
              </a:buClr>
            </a:pPr>
            <a:r>
              <a:rPr lang="fa-IR" sz="2800" b="1" dirty="0" smtClean="0">
                <a:solidFill>
                  <a:schemeClr val="tx1"/>
                </a:solidFill>
                <a:effectLst>
                  <a:outerShdw blurRad="38100" dist="38100" dir="2700000" algn="tl">
                    <a:srgbClr val="000000">
                      <a:alpha val="43137"/>
                    </a:srgbClr>
                  </a:outerShdw>
                </a:effectLst>
                <a:cs typeface="B Badr" pitchFamily="2" charset="-78"/>
              </a:rPr>
              <a:t>3.وابستگی کاری :</a:t>
            </a:r>
            <a:r>
              <a:rPr lang="fa-IR" sz="2400" b="0" dirty="0" smtClean="0">
                <a:solidFill>
                  <a:schemeClr val="tx1"/>
                </a:solidFill>
                <a:cs typeface="B Badr" pitchFamily="2" charset="-78"/>
              </a:rPr>
              <a:t>یک واحد از لحاظ منایع ،اطلاعات ،مواد به واحد دیگر وابسته است واین وابستگی منجر به تعارض میشود .</a:t>
            </a:r>
          </a:p>
          <a:p>
            <a:pPr algn="just" rtl="1">
              <a:buClr>
                <a:schemeClr val="tx1"/>
              </a:buClr>
            </a:pPr>
            <a:r>
              <a:rPr lang="fa-IR" sz="2800" b="1" dirty="0" smtClean="0">
                <a:solidFill>
                  <a:schemeClr val="tx1"/>
                </a:solidFill>
                <a:effectLst>
                  <a:outerShdw blurRad="38100" dist="38100" dir="2700000" algn="tl">
                    <a:srgbClr val="000000">
                      <a:alpha val="43137"/>
                    </a:srgbClr>
                  </a:outerShdw>
                </a:effectLst>
                <a:cs typeface="B Badr" pitchFamily="2" charset="-78"/>
              </a:rPr>
              <a:t>4.کمیاب بودن منابع: </a:t>
            </a:r>
            <a:r>
              <a:rPr lang="fa-IR" sz="2400" dirty="0" smtClean="0">
                <a:solidFill>
                  <a:schemeClr val="tx1"/>
                </a:solidFill>
                <a:cs typeface="B Badr" pitchFamily="2" charset="-78"/>
              </a:rPr>
              <a:t>یک عامل اصلی تضاد است ،مقدار پول وتجهیزات ومنابع انسانی محدود است ودوایر برای رسیدن به آنها رقابت می کنند در نتیجه تضاد وتعارض ایجاد می شود.</a:t>
            </a:r>
          </a:p>
          <a:p>
            <a:pPr algn="just" rtl="1">
              <a:buClr>
                <a:schemeClr val="tx1"/>
              </a:buClr>
            </a:pPr>
            <a:r>
              <a:rPr lang="fa-IR" sz="2800" b="1" dirty="0" smtClean="0">
                <a:solidFill>
                  <a:schemeClr val="tx1"/>
                </a:solidFill>
                <a:effectLst>
                  <a:outerShdw blurRad="38100" dist="38100" dir="2700000" algn="tl">
                    <a:srgbClr val="000000">
                      <a:alpha val="43137"/>
                    </a:srgbClr>
                  </a:outerShdw>
                </a:effectLst>
                <a:cs typeface="B Badr" pitchFamily="2" charset="-78"/>
              </a:rPr>
              <a:t>5.توزیع قدرت :</a:t>
            </a:r>
            <a:r>
              <a:rPr lang="fa-IR" sz="2400" b="0" dirty="0" smtClean="0">
                <a:solidFill>
                  <a:schemeClr val="tx1"/>
                </a:solidFill>
                <a:cs typeface="B Badr" pitchFamily="2" charset="-78"/>
              </a:rPr>
              <a:t>اختلاف قدرت در یک سطح سازمان مثلا قدر ت در بر خورد با شرایط عدم اطمینان یک دایره نسبت به سایر دوایر منجر به تضاد وتعارض می شود.</a:t>
            </a:r>
          </a:p>
          <a:p>
            <a:pPr algn="just" rtl="1">
              <a:buClr>
                <a:schemeClr val="tx1"/>
              </a:buClr>
            </a:pPr>
            <a:endParaRPr lang="fa-IR" sz="2400" b="0" dirty="0" smtClean="0">
              <a:solidFill>
                <a:schemeClr val="tx1"/>
              </a:solidFill>
              <a:cs typeface="B Koodak" pitchFamily="2" charset="-78"/>
            </a:endParaRPr>
          </a:p>
        </p:txBody>
      </p:sp>
    </p:spTree>
    <p:extLst>
      <p:ext uri="{BB962C8B-B14F-4D97-AF65-F5344CB8AC3E}">
        <p14:creationId xmlns:p14="http://schemas.microsoft.com/office/powerpoint/2010/main" val="52725679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3108" y="1357298"/>
            <a:ext cx="6172200" cy="3886200"/>
          </a:xfrm>
        </p:spPr>
        <p:txBody>
          <a:bodyPr>
            <a:normAutofit/>
          </a:bodyPr>
          <a:lstStyle/>
          <a:p>
            <a:pPr marL="457200" indent="-457200" algn="just" rtl="1">
              <a:buClr>
                <a:schemeClr val="tx1"/>
              </a:buClr>
            </a:pPr>
            <a:r>
              <a:rPr lang="fa-IR" sz="2800" b="1" dirty="0" smtClean="0">
                <a:solidFill>
                  <a:schemeClr val="tx1"/>
                </a:solidFill>
                <a:cs typeface="B Badr" pitchFamily="2" charset="-78"/>
              </a:rPr>
              <a:t>6.عدم اطمینان</a:t>
            </a:r>
            <a:r>
              <a:rPr lang="fa-IR" sz="2400" b="1" dirty="0" smtClean="0">
                <a:solidFill>
                  <a:schemeClr val="tx1"/>
                </a:solidFill>
                <a:cs typeface="B Badr" pitchFamily="2" charset="-78"/>
              </a:rPr>
              <a:t>: </a:t>
            </a:r>
            <a:r>
              <a:rPr lang="fa-IR" sz="2400" dirty="0" smtClean="0">
                <a:solidFill>
                  <a:schemeClr val="tx1"/>
                </a:solidFill>
                <a:cs typeface="B Badr" pitchFamily="2" charset="-78"/>
              </a:rPr>
              <a:t>با توجه به سرعت تغییرات مسائلی بوجود می آیند که به تنهایی نمی توان آنها را حل کردوباید برای حل آنها دایره های دیگر وارد کار شوند واین مسئله حدو مرز دوایر را از بین می برد وشاید اعضای یک دایره برای نشان دادن توانمندی خود وارد قلمرو دایره دیگر می شود ومنجر به نا اطمینانی در روابط می شود که خود موجب تعارض است.</a:t>
            </a:r>
          </a:p>
          <a:p>
            <a:pPr marL="457200" indent="-457200" algn="just" rtl="1">
              <a:buClr>
                <a:schemeClr val="tx1"/>
              </a:buClr>
            </a:pPr>
            <a:r>
              <a:rPr lang="fa-IR" sz="2800" b="1" dirty="0" smtClean="0">
                <a:solidFill>
                  <a:schemeClr val="tx1"/>
                </a:solidFill>
                <a:cs typeface="B Badr" pitchFamily="2" charset="-78"/>
              </a:rPr>
              <a:t>7.سیستم پاداش:</a:t>
            </a:r>
            <a:r>
              <a:rPr lang="fa-IR" sz="2400" b="0" dirty="0" smtClean="0">
                <a:solidFill>
                  <a:schemeClr val="tx1"/>
                </a:solidFill>
                <a:cs typeface="B Badr" pitchFamily="2" charset="-78"/>
              </a:rPr>
              <a:t>تاٍثیراین عامل بر میزان همکاری یا تشدید تعارض بین گرو هها بسیار شدید است مثلا پاداش بر مبنای موفقیت وتلاش فردی یا بر مبنای موفقیت گروهی.</a:t>
            </a:r>
          </a:p>
          <a:p>
            <a:pPr marL="457200" indent="-457200" algn="just" rtl="1">
              <a:buClr>
                <a:schemeClr val="tx1"/>
              </a:buClr>
            </a:pPr>
            <a:endParaRPr lang="fa-IR" sz="2400" b="0" dirty="0" smtClean="0">
              <a:solidFill>
                <a:schemeClr val="tx1"/>
              </a:solidFill>
              <a:cs typeface="B Koodak" pitchFamily="2" charset="-78"/>
            </a:endParaRPr>
          </a:p>
        </p:txBody>
      </p:sp>
    </p:spTree>
    <p:extLst>
      <p:ext uri="{BB962C8B-B14F-4D97-AF65-F5344CB8AC3E}">
        <p14:creationId xmlns:p14="http://schemas.microsoft.com/office/powerpoint/2010/main" val="416220183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fa-IR" sz="3200" b="1" dirty="0" smtClean="0">
                <a:solidFill>
                  <a:schemeClr val="tx1"/>
                </a:solidFill>
                <a:effectLst>
                  <a:outerShdw blurRad="38100" dist="38100" dir="2700000" algn="tl">
                    <a:srgbClr val="000000">
                      <a:alpha val="43137"/>
                    </a:srgbClr>
                  </a:outerShdw>
                </a:effectLst>
                <a:cs typeface="B Badr" pitchFamily="2" charset="-78"/>
              </a:rPr>
              <a:t>الگوی همکاری در سازمان</a:t>
            </a:r>
            <a:endParaRPr lang="fa-IR" sz="3200" b="1" dirty="0">
              <a:solidFill>
                <a:schemeClr val="tx1"/>
              </a:solidFill>
              <a:effectLst>
                <a:outerShdw blurRad="38100" dist="38100" dir="2700000" algn="tl">
                  <a:srgbClr val="000000">
                    <a:alpha val="43137"/>
                  </a:srgbClr>
                </a:outerShdw>
              </a:effectLst>
              <a:cs typeface="B Badr" pitchFamily="2" charset="-78"/>
            </a:endParaRPr>
          </a:p>
        </p:txBody>
      </p:sp>
      <p:sp>
        <p:nvSpPr>
          <p:cNvPr id="3" name="Subtitle 2"/>
          <p:cNvSpPr>
            <a:spLocks noGrp="1"/>
          </p:cNvSpPr>
          <p:nvPr>
            <p:ph type="subTitle" idx="4294967295"/>
          </p:nvPr>
        </p:nvSpPr>
        <p:spPr>
          <a:xfrm>
            <a:off x="1714480" y="1785926"/>
            <a:ext cx="6715172" cy="3929074"/>
          </a:xfrm>
        </p:spPr>
        <p:txBody>
          <a:bodyPr>
            <a:normAutofit/>
          </a:bodyPr>
          <a:lstStyle/>
          <a:p>
            <a:pPr algn="just" rtl="1">
              <a:buNone/>
            </a:pPr>
            <a:r>
              <a:rPr lang="fa-IR" sz="2400" b="0" dirty="0" smtClean="0">
                <a:solidFill>
                  <a:schemeClr val="tx1"/>
                </a:solidFill>
                <a:cs typeface="B Badr" pitchFamily="2" charset="-78"/>
              </a:rPr>
              <a:t>با توجه به اینکه تعارض یک پدیده طبیعی واجتناب ناپذیر است اما به تازگی دیدگاهی ارائه شده است که می توان بر اساس همکاری به میزان بالایی از عملکرد رسید.</a:t>
            </a:r>
          </a:p>
          <a:p>
            <a:pPr algn="just" rtl="1">
              <a:buNone/>
            </a:pPr>
            <a:r>
              <a:rPr lang="fa-IR" sz="2400" dirty="0" smtClean="0">
                <a:cs typeface="B Badr" pitchFamily="2" charset="-78"/>
              </a:rPr>
              <a:t>این دیدگاه بیان می دارد که رقابت در درون سازمان خوب نیست ووضع مطلوب این است که مقدار رقابت بین دوایر سازمانی به صفر برسد.</a:t>
            </a:r>
          </a:p>
          <a:p>
            <a:pPr algn="just" rtl="1">
              <a:buNone/>
            </a:pPr>
            <a:r>
              <a:rPr lang="fa-IR" sz="2400" b="0" dirty="0" smtClean="0">
                <a:solidFill>
                  <a:schemeClr val="tx1"/>
                </a:solidFill>
                <a:cs typeface="B Badr" pitchFamily="2" charset="-78"/>
              </a:rPr>
              <a:t>فلسفه ونس لمباردی مبنی بر این است که ”بردن مسابقه به معنی همه چیز نیست ،آن تنها یک چیز است ”زیانی به سازمان می رساند که بیش از فایده اش است.</a:t>
            </a:r>
          </a:p>
        </p:txBody>
      </p:sp>
    </p:spTree>
    <p:extLst>
      <p:ext uri="{BB962C8B-B14F-4D97-AF65-F5344CB8AC3E}">
        <p14:creationId xmlns:p14="http://schemas.microsoft.com/office/powerpoint/2010/main" val="37222585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fa-IR" sz="3200" b="1" dirty="0" smtClean="0">
                <a:solidFill>
                  <a:schemeClr val="tx1"/>
                </a:solidFill>
                <a:cs typeface="B Badr" pitchFamily="2" charset="-78"/>
              </a:rPr>
              <a:t>فایده های همکاری</a:t>
            </a:r>
            <a:endParaRPr lang="fa-IR" sz="3200" dirty="0"/>
          </a:p>
        </p:txBody>
      </p:sp>
      <p:sp>
        <p:nvSpPr>
          <p:cNvPr id="3" name="Subtitle 2"/>
          <p:cNvSpPr>
            <a:spLocks noGrp="1"/>
          </p:cNvSpPr>
          <p:nvPr>
            <p:ph type="subTitle" idx="4294967295"/>
          </p:nvPr>
        </p:nvSpPr>
        <p:spPr>
          <a:xfrm>
            <a:off x="2000232" y="1285860"/>
            <a:ext cx="6310312" cy="4572000"/>
          </a:xfrm>
        </p:spPr>
        <p:txBody>
          <a:bodyPr>
            <a:normAutofit lnSpcReduction="10000"/>
          </a:bodyPr>
          <a:lstStyle/>
          <a:p>
            <a:pPr marL="596646" indent="-514350" algn="just">
              <a:buNone/>
            </a:pPr>
            <a:r>
              <a:rPr lang="fa-IR" sz="2800" b="1" dirty="0" smtClean="0">
                <a:solidFill>
                  <a:schemeClr val="tx1"/>
                </a:solidFill>
                <a:cs typeface="B Badr" pitchFamily="2" charset="-78"/>
              </a:rPr>
              <a:t>1.تمرکز گروه بر تولید:</a:t>
            </a:r>
            <a:r>
              <a:rPr lang="fa-IR" sz="2400" dirty="0" smtClean="0">
                <a:solidFill>
                  <a:schemeClr val="tx1"/>
                </a:solidFill>
                <a:cs typeface="B Badr" pitchFamily="2" charset="-78"/>
              </a:rPr>
              <a:t>اعضای گروه به اهداف کلی سازمان متمرکز می شوند ونتایج زیر را به دنبال دارد 1.تشریک مساعی بیشتر بین اعضاء2.مبادله منابع و اطلاعات 3.پیشرفت بیشتر در کارها.</a:t>
            </a:r>
          </a:p>
          <a:p>
            <a:pPr marL="596646" indent="-514350" algn="just">
              <a:buNone/>
            </a:pPr>
            <a:r>
              <a:rPr lang="fa-IR" sz="2800" b="1" dirty="0" smtClean="0">
                <a:solidFill>
                  <a:schemeClr val="tx1"/>
                </a:solidFill>
                <a:cs typeface="B Badr" pitchFamily="2" charset="-78"/>
              </a:rPr>
              <a:t>2.همبستگی ورضایت گروه: </a:t>
            </a:r>
            <a:r>
              <a:rPr lang="fa-IR" sz="2400" dirty="0" smtClean="0">
                <a:solidFill>
                  <a:schemeClr val="tx1"/>
                </a:solidFill>
                <a:cs typeface="B Badr" pitchFamily="2" charset="-78"/>
              </a:rPr>
              <a:t>با ایجاد همکاری اعضاء، سازمان را معرف خود می دانند وروابط اجتماعی بسیار محکمی با هم پیدا می کنند ودستاوردهای بیشتری به دنبال دارد.</a:t>
            </a:r>
          </a:p>
          <a:p>
            <a:pPr marL="596646" indent="-514350" algn="just">
              <a:buNone/>
            </a:pPr>
            <a:r>
              <a:rPr lang="fa-IR" sz="2800" b="1" dirty="0" smtClean="0">
                <a:solidFill>
                  <a:schemeClr val="tx1"/>
                </a:solidFill>
                <a:cs typeface="B Badr" pitchFamily="2" charset="-78"/>
              </a:rPr>
              <a:t>3.تامین هدف های سازمان: </a:t>
            </a:r>
            <a:r>
              <a:rPr lang="fa-IR" sz="2400" dirty="0" smtClean="0">
                <a:solidFill>
                  <a:schemeClr val="tx1"/>
                </a:solidFill>
                <a:cs typeface="B Badr" pitchFamily="2" charset="-78"/>
              </a:rPr>
              <a:t>اعضا به جای اینکه وقت خود را صرف رقابت کنند در جهت اهداف سازمان می کوشند.</a:t>
            </a:r>
          </a:p>
          <a:p>
            <a:pPr marL="539496" indent="-457200" algn="just" rtl="1">
              <a:buNone/>
            </a:pPr>
            <a:r>
              <a:rPr lang="fa-IR" sz="2800" b="1" dirty="0" smtClean="0">
                <a:solidFill>
                  <a:schemeClr val="tx1"/>
                </a:solidFill>
                <a:cs typeface="B Badr" pitchFamily="2" charset="-78"/>
              </a:rPr>
              <a:t>4.نوآوری وسازش :</a:t>
            </a:r>
            <a:r>
              <a:rPr lang="fa-IR" sz="2400" dirty="0" smtClean="0">
                <a:solidFill>
                  <a:schemeClr val="tx1"/>
                </a:solidFill>
                <a:cs typeface="B Badr" pitchFamily="2" charset="-78"/>
              </a:rPr>
              <a:t>همکاری موجب خلاقیت می شود وباعث ارائه محصولات ،تکنولوژی وخدمات تازه ای می شود.</a:t>
            </a:r>
          </a:p>
          <a:p>
            <a:pPr algn="just" rtl="1"/>
            <a:endParaRPr lang="fa-IR" sz="2400" b="0" dirty="0" smtClean="0">
              <a:solidFill>
                <a:schemeClr val="tx1"/>
              </a:solidFill>
              <a:cs typeface="B Koodak" pitchFamily="2" charset="-78"/>
            </a:endParaRPr>
          </a:p>
        </p:txBody>
      </p:sp>
    </p:spTree>
    <p:extLst>
      <p:ext uri="{BB962C8B-B14F-4D97-AF65-F5344CB8AC3E}">
        <p14:creationId xmlns:p14="http://schemas.microsoft.com/office/powerpoint/2010/main" val="37222585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fa-IR" sz="3600" b="1" dirty="0" smtClean="0">
                <a:solidFill>
                  <a:schemeClr val="tx1"/>
                </a:solidFill>
                <a:cs typeface="B Badr" pitchFamily="2" charset="-78"/>
              </a:rPr>
              <a:t>زیا ن های ناشی ازتعارض </a:t>
            </a:r>
            <a:endParaRPr lang="fa-IR" dirty="0"/>
          </a:p>
        </p:txBody>
      </p:sp>
      <p:sp>
        <p:nvSpPr>
          <p:cNvPr id="3" name="Subtitle 2"/>
          <p:cNvSpPr>
            <a:spLocks noGrp="1"/>
          </p:cNvSpPr>
          <p:nvPr>
            <p:ph type="subTitle" idx="4294967295"/>
          </p:nvPr>
        </p:nvSpPr>
        <p:spPr>
          <a:xfrm>
            <a:off x="2143108" y="1428736"/>
            <a:ext cx="6172200" cy="4595813"/>
          </a:xfrm>
        </p:spPr>
        <p:txBody>
          <a:bodyPr>
            <a:normAutofit/>
          </a:bodyPr>
          <a:lstStyle/>
          <a:p>
            <a:pPr marL="457200" indent="-457200" algn="just" rtl="1">
              <a:buClrTx/>
              <a:buNone/>
            </a:pPr>
            <a:r>
              <a:rPr lang="fa-IR" sz="2400" dirty="0" smtClean="0">
                <a:solidFill>
                  <a:schemeClr val="tx1"/>
                </a:solidFill>
                <a:cs typeface="B Badr" pitchFamily="2" charset="-78"/>
              </a:rPr>
              <a:t>1.هدر رفتن وقت وانرژی سازمان</a:t>
            </a:r>
          </a:p>
          <a:p>
            <a:pPr marL="457200" indent="-457200" algn="just" rtl="1">
              <a:buClrTx/>
              <a:buNone/>
            </a:pPr>
            <a:r>
              <a:rPr lang="fa-IR" sz="2400" dirty="0" smtClean="0">
                <a:solidFill>
                  <a:schemeClr val="tx1"/>
                </a:solidFill>
                <a:cs typeface="B Badr" pitchFamily="2" charset="-78"/>
              </a:rPr>
              <a:t>2.قضاوت های نادرست اعضا نسبت به یکدیگر</a:t>
            </a:r>
          </a:p>
          <a:p>
            <a:pPr marL="457200" indent="-457200" algn="just" rtl="1">
              <a:buClrTx/>
              <a:buNone/>
            </a:pPr>
            <a:r>
              <a:rPr lang="fa-IR" sz="2400" dirty="0" smtClean="0">
                <a:solidFill>
                  <a:schemeClr val="tx1"/>
                </a:solidFill>
                <a:cs typeface="B Badr" pitchFamily="2" charset="-78"/>
              </a:rPr>
              <a:t>3.اثرات زیانبار بر گر.ه بازنده</a:t>
            </a:r>
          </a:p>
          <a:p>
            <a:pPr marL="457200" indent="-457200" algn="just" rtl="1">
              <a:buClrTx/>
              <a:buNone/>
            </a:pPr>
            <a:r>
              <a:rPr lang="fa-IR" sz="2400" dirty="0" smtClean="0">
                <a:solidFill>
                  <a:schemeClr val="tx1"/>
                </a:solidFill>
                <a:cs typeface="B Badr" pitchFamily="2" charset="-78"/>
              </a:rPr>
              <a:t>4.هماهنگی ضعیف درون سازمان ودوایر</a:t>
            </a:r>
          </a:p>
        </p:txBody>
      </p:sp>
    </p:spTree>
    <p:extLst>
      <p:ext uri="{BB962C8B-B14F-4D97-AF65-F5344CB8AC3E}">
        <p14:creationId xmlns:p14="http://schemas.microsoft.com/office/powerpoint/2010/main" val="37222585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533400"/>
            <a:ext cx="6096000" cy="1219200"/>
          </a:xfrm>
        </p:spPr>
        <p:txBody>
          <a:bodyPr>
            <a:normAutofit/>
          </a:bodyPr>
          <a:lstStyle/>
          <a:p>
            <a:pPr algn="ctr" rtl="1"/>
            <a:r>
              <a:rPr lang="fa-IR" sz="3200" b="1" dirty="0" smtClean="0">
                <a:solidFill>
                  <a:schemeClr val="tx1"/>
                </a:solidFill>
                <a:cs typeface="B Badr" pitchFamily="2" charset="-78"/>
              </a:rPr>
              <a:t>روش هایی برای مدیریت تعارض بین گروهها</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2438400" y="1752600"/>
            <a:ext cx="6172200" cy="4343400"/>
          </a:xfrm>
        </p:spPr>
        <p:txBody>
          <a:bodyPr>
            <a:normAutofit fontScale="92500"/>
          </a:bodyPr>
          <a:lstStyle/>
          <a:p>
            <a:pPr algn="just" rtl="1"/>
            <a:r>
              <a:rPr lang="fa-IR" sz="3000" b="1" dirty="0" smtClean="0">
                <a:solidFill>
                  <a:schemeClr val="tx1"/>
                </a:solidFill>
                <a:cs typeface="B Badr" pitchFamily="2" charset="-78"/>
              </a:rPr>
              <a:t>1.اختیارات رسمی</a:t>
            </a:r>
            <a:r>
              <a:rPr lang="fa-IR" sz="3000" b="0" dirty="0" smtClean="0">
                <a:solidFill>
                  <a:schemeClr val="tx1"/>
                </a:solidFill>
                <a:cs typeface="B Badr" pitchFamily="2" charset="-78"/>
              </a:rPr>
              <a:t>: </a:t>
            </a:r>
            <a:r>
              <a:rPr lang="fa-IR" sz="2800" b="0" dirty="0" smtClean="0">
                <a:solidFill>
                  <a:schemeClr val="tx1"/>
                </a:solidFill>
                <a:cs typeface="B Badr" pitchFamily="2" charset="-78"/>
              </a:rPr>
              <a:t>مدیریت ارشد با استفاده از اختیارات خود قوانین و مقررات وضع میکند.البته این یک راه حل موقتی است.</a:t>
            </a:r>
          </a:p>
          <a:p>
            <a:pPr algn="just" rtl="1"/>
            <a:r>
              <a:rPr lang="fa-IR" sz="3000" b="1" dirty="0" smtClean="0">
                <a:solidFill>
                  <a:schemeClr val="tx1"/>
                </a:solidFill>
                <a:cs typeface="B Badr" pitchFamily="2" charset="-78"/>
              </a:rPr>
              <a:t>2.ارتباطات</a:t>
            </a:r>
            <a:r>
              <a:rPr lang="fa-IR" sz="3000" dirty="0" smtClean="0">
                <a:solidFill>
                  <a:schemeClr val="tx1"/>
                </a:solidFill>
                <a:cs typeface="B Badr" pitchFamily="2" charset="-78"/>
              </a:rPr>
              <a:t>: </a:t>
            </a:r>
            <a:r>
              <a:rPr lang="fa-IR" dirty="0" smtClean="0">
                <a:solidFill>
                  <a:schemeClr val="tx1"/>
                </a:solidFill>
                <a:cs typeface="B Badr" pitchFamily="2" charset="-78"/>
              </a:rPr>
              <a:t>تقویت ارتباط بین گروههای مختلف باعث می شود آنها درک بهتری از توانمندی ها ومهارت های یکدیگر داشته باشند.</a:t>
            </a:r>
          </a:p>
          <a:p>
            <a:pPr algn="just" rtl="1"/>
            <a:r>
              <a:rPr lang="fa-IR" sz="3000" b="1" dirty="0" smtClean="0">
                <a:solidFill>
                  <a:schemeClr val="tx1"/>
                </a:solidFill>
                <a:cs typeface="B Badr" pitchFamily="2" charset="-78"/>
              </a:rPr>
              <a:t>3.ایجادهماهنگی</a:t>
            </a:r>
            <a:r>
              <a:rPr lang="fa-IR" sz="3000" b="0" dirty="0" smtClean="0">
                <a:solidFill>
                  <a:schemeClr val="tx1"/>
                </a:solidFill>
                <a:cs typeface="B Badr" pitchFamily="2" charset="-78"/>
              </a:rPr>
              <a:t>: </a:t>
            </a:r>
            <a:r>
              <a:rPr lang="fa-IR" b="0" dirty="0" smtClean="0">
                <a:solidFill>
                  <a:schemeClr val="tx1"/>
                </a:solidFill>
                <a:cs typeface="B Badr" pitchFamily="2" charset="-78"/>
              </a:rPr>
              <a:t>نمایندگانی از گروه های مورد اختلاف که مورد تائید هر دو گروه است  انتخاب می شوند تا نقش هماهنگ کننده را داشته باشند.</a:t>
            </a:r>
          </a:p>
          <a:p>
            <a:pPr algn="just" rtl="1"/>
            <a:r>
              <a:rPr lang="fa-IR" sz="3000" b="1" dirty="0" smtClean="0">
                <a:solidFill>
                  <a:schemeClr val="tx1"/>
                </a:solidFill>
                <a:cs typeface="B Badr" pitchFamily="2" charset="-78"/>
              </a:rPr>
              <a:t>4.رویارویی ومذاکره</a:t>
            </a:r>
            <a:r>
              <a:rPr lang="fa-IR" sz="3000" dirty="0" smtClean="0">
                <a:solidFill>
                  <a:schemeClr val="tx1"/>
                </a:solidFill>
                <a:cs typeface="B Badr" pitchFamily="2" charset="-78"/>
              </a:rPr>
              <a:t>: </a:t>
            </a:r>
            <a:r>
              <a:rPr lang="fa-IR" dirty="0" smtClean="0">
                <a:solidFill>
                  <a:schemeClr val="tx1"/>
                </a:solidFill>
                <a:cs typeface="B Badr" pitchFamily="2" charset="-78"/>
              </a:rPr>
              <a:t>گروه های مخالف و درگیر گردهم می آیند تا  به یک راه حل مورد توافق برسند.</a:t>
            </a:r>
          </a:p>
          <a:p>
            <a:pPr algn="just" rtl="1"/>
            <a:endParaRPr lang="fa-IR" sz="2400" b="0" dirty="0" smtClean="0">
              <a:solidFill>
                <a:schemeClr val="tx1"/>
              </a:solidFill>
              <a:cs typeface="B Koodak" pitchFamily="2" charset="-78"/>
            </a:endParaRPr>
          </a:p>
        </p:txBody>
      </p:sp>
    </p:spTree>
    <p:extLst>
      <p:ext uri="{BB962C8B-B14F-4D97-AF65-F5344CB8AC3E}">
        <p14:creationId xmlns:p14="http://schemas.microsoft.com/office/powerpoint/2010/main" val="37222585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533400"/>
            <a:ext cx="6096000" cy="1219200"/>
          </a:xfrm>
        </p:spPr>
        <p:txBody>
          <a:bodyPr>
            <a:normAutofit/>
          </a:bodyPr>
          <a:lstStyle/>
          <a:p>
            <a:pPr algn="r" rtl="1"/>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2000232" y="1214422"/>
            <a:ext cx="6357982" cy="4857784"/>
          </a:xfrm>
        </p:spPr>
        <p:txBody>
          <a:bodyPr>
            <a:noAutofit/>
          </a:bodyPr>
          <a:lstStyle/>
          <a:p>
            <a:pPr algn="just"/>
            <a:r>
              <a:rPr lang="fa-IR" sz="2800" b="1" dirty="0" smtClean="0">
                <a:solidFill>
                  <a:schemeClr val="tx1"/>
                </a:solidFill>
                <a:effectLst>
                  <a:outerShdw blurRad="38100" dist="38100" dir="2700000" algn="tl">
                    <a:srgbClr val="000000">
                      <a:alpha val="43137"/>
                    </a:srgbClr>
                  </a:outerShdw>
                </a:effectLst>
                <a:cs typeface="B Badr" pitchFamily="2" charset="-78"/>
              </a:rPr>
              <a:t>5.داوری شخص ثالث:</a:t>
            </a:r>
            <a:r>
              <a:rPr lang="fa-IR" sz="2400" dirty="0" smtClean="0">
                <a:solidFill>
                  <a:schemeClr val="tx1"/>
                </a:solidFill>
                <a:cs typeface="B Badr" pitchFamily="2" charset="-78"/>
              </a:rPr>
              <a:t>هنگامی که اختلاف نظر شدید است برای حل تعارض از شخص ثالث یا مشاوری که نسبت به رفتار انسان تخصص ویژه ای دارند کمک گرفته می شود.</a:t>
            </a:r>
          </a:p>
          <a:p>
            <a:pPr algn="just"/>
            <a:r>
              <a:rPr lang="fa-IR" sz="2800" b="1" dirty="0" smtClean="0">
                <a:solidFill>
                  <a:schemeClr val="tx1"/>
                </a:solidFill>
                <a:effectLst>
                  <a:outerShdw blurRad="38100" dist="38100" dir="2700000" algn="tl">
                    <a:srgbClr val="000000">
                      <a:alpha val="43137"/>
                    </a:srgbClr>
                  </a:outerShdw>
                </a:effectLst>
                <a:cs typeface="B Badr" pitchFamily="2" charset="-78"/>
              </a:rPr>
              <a:t>6.گردش اعضاء:</a:t>
            </a:r>
            <a:r>
              <a:rPr lang="fa-IR" sz="2400" dirty="0" smtClean="0">
                <a:solidFill>
                  <a:schemeClr val="tx1"/>
                </a:solidFill>
                <a:cs typeface="B Badr" pitchFamily="2" charset="-78"/>
              </a:rPr>
              <a:t>اعضای یک گروه به طور موقت یا دائم در گروه دیگرمی روند تا درمعرض ارزش ها ، نگرش ها،وهدف های گروه دیگرقرار گیرد.</a:t>
            </a:r>
          </a:p>
          <a:p>
            <a:pPr algn="just" rtl="1"/>
            <a:r>
              <a:rPr lang="fa-IR" sz="2800" b="1" dirty="0" smtClean="0">
                <a:solidFill>
                  <a:schemeClr val="tx1"/>
                </a:solidFill>
                <a:effectLst>
                  <a:outerShdw blurRad="38100" dist="38100" dir="2700000" algn="tl">
                    <a:srgbClr val="000000">
                      <a:alpha val="43137"/>
                    </a:srgbClr>
                  </a:outerShdw>
                </a:effectLst>
                <a:cs typeface="B Badr" pitchFamily="2" charset="-78"/>
              </a:rPr>
              <a:t>7.هدف های اصلی:</a:t>
            </a:r>
            <a:r>
              <a:rPr lang="fa-IR" sz="2400" b="0" dirty="0" smtClean="0">
                <a:solidFill>
                  <a:schemeClr val="tx1"/>
                </a:solidFill>
                <a:cs typeface="B Badr" pitchFamily="2" charset="-78"/>
              </a:rPr>
              <a:t>مدیریت عالی سازمان هدف های اصلی را به گونه ای که دوایر مختلف مجبور به همکاری شوند تعیین می کند.این هدف مشترک موجب می شود این دوایر برای رسیدن به آن هدف ها به هم وابسته شوند.</a:t>
            </a:r>
          </a:p>
          <a:p>
            <a:pPr algn="just" rtl="1"/>
            <a:r>
              <a:rPr lang="fa-IR" sz="2800" b="1" dirty="0" smtClean="0">
                <a:solidFill>
                  <a:schemeClr val="tx1"/>
                </a:solidFill>
                <a:effectLst>
                  <a:outerShdw blurRad="38100" dist="38100" dir="2700000" algn="tl">
                    <a:srgbClr val="000000">
                      <a:alpha val="43137"/>
                    </a:srgbClr>
                  </a:outerShdw>
                </a:effectLst>
                <a:cs typeface="B Badr" pitchFamily="2" charset="-78"/>
              </a:rPr>
              <a:t>8.آموزش بین گروهی:</a:t>
            </a:r>
            <a:r>
              <a:rPr lang="fa-IR" sz="2400" dirty="0" smtClean="0">
                <a:solidFill>
                  <a:schemeClr val="tx1"/>
                </a:solidFill>
                <a:cs typeface="B Badr" pitchFamily="2" charset="-78"/>
              </a:rPr>
              <a:t>یکی از راههای بسیار موثر برگزاری کارگاهای آموزشی در خارج از سازمان است.</a:t>
            </a:r>
            <a:endParaRPr lang="fa-IR" sz="2400" b="0" dirty="0">
              <a:solidFill>
                <a:schemeClr val="tx1"/>
              </a:solidFill>
              <a:cs typeface="B Badr" pitchFamily="2" charset="-78"/>
            </a:endParaRPr>
          </a:p>
        </p:txBody>
      </p:sp>
    </p:spTree>
    <p:extLst>
      <p:ext uri="{BB962C8B-B14F-4D97-AF65-F5344CB8AC3E}">
        <p14:creationId xmlns:p14="http://schemas.microsoft.com/office/powerpoint/2010/main" val="283789313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8860" y="533400"/>
            <a:ext cx="6181740" cy="681022"/>
          </a:xfrm>
        </p:spPr>
        <p:txBody>
          <a:bodyPr>
            <a:normAutofit/>
          </a:bodyPr>
          <a:lstStyle/>
          <a:p>
            <a:pPr algn="ctr" rtl="1"/>
            <a:r>
              <a:rPr lang="fa-IR" sz="3200" b="1" dirty="0" smtClean="0">
                <a:solidFill>
                  <a:schemeClr val="tx1"/>
                </a:solidFill>
                <a:cs typeface="B Badr" pitchFamily="2" charset="-78"/>
              </a:rPr>
              <a:t>تعارض عمودی </a:t>
            </a:r>
            <a:endParaRPr lang="en-US" sz="3200" b="1" dirty="0">
              <a:solidFill>
                <a:schemeClr val="tx1"/>
              </a:solidFill>
              <a:cs typeface="B Badr" pitchFamily="2" charset="-78"/>
            </a:endParaRPr>
          </a:p>
        </p:txBody>
      </p:sp>
      <p:sp>
        <p:nvSpPr>
          <p:cNvPr id="3" name="Subtitle 2"/>
          <p:cNvSpPr>
            <a:spLocks noGrp="1"/>
          </p:cNvSpPr>
          <p:nvPr>
            <p:ph type="subTitle" idx="1"/>
          </p:nvPr>
        </p:nvSpPr>
        <p:spPr>
          <a:xfrm>
            <a:off x="1928794" y="1500174"/>
            <a:ext cx="6681806" cy="5072098"/>
          </a:xfrm>
        </p:spPr>
        <p:txBody>
          <a:bodyPr>
            <a:noAutofit/>
          </a:bodyPr>
          <a:lstStyle/>
          <a:p>
            <a:pPr algn="just" rtl="1"/>
            <a:r>
              <a:rPr lang="fa-IR" sz="2400" b="0" dirty="0" smtClean="0">
                <a:solidFill>
                  <a:schemeClr val="tx1"/>
                </a:solidFill>
                <a:cs typeface="B Badr" pitchFamily="2" charset="-78"/>
              </a:rPr>
              <a:t>این نوع از تعارض بین گروههایی به وجود می آید که در </a:t>
            </a:r>
            <a:r>
              <a:rPr lang="fa-IR" sz="2400" b="1" dirty="0" smtClean="0">
                <a:solidFill>
                  <a:schemeClr val="tx1"/>
                </a:solidFill>
                <a:cs typeface="B Badr" pitchFamily="2" charset="-78"/>
              </a:rPr>
              <a:t>سلسله مراتب اختیارات در سطح عمودی </a:t>
            </a:r>
            <a:r>
              <a:rPr lang="fa-IR" sz="2400" b="0" dirty="0" smtClean="0">
                <a:solidFill>
                  <a:schemeClr val="tx1"/>
                </a:solidFill>
                <a:cs typeface="B Badr" pitchFamily="2" charset="-78"/>
              </a:rPr>
              <a:t>قرار گرفته باشند.</a:t>
            </a:r>
          </a:p>
          <a:p>
            <a:pPr algn="just" rtl="1"/>
            <a:r>
              <a:rPr lang="fa-IR" sz="2400" dirty="0" smtClean="0">
                <a:solidFill>
                  <a:schemeClr val="tx1"/>
                </a:solidFill>
                <a:cs typeface="B Badr" pitchFamily="2" charset="-78"/>
              </a:rPr>
              <a:t>نکته:یکی از مواردتعارض عمودی مربوط به اختلاف بین </a:t>
            </a:r>
            <a:r>
              <a:rPr lang="fa-IR" sz="2400" b="1" dirty="0" smtClean="0">
                <a:solidFill>
                  <a:schemeClr val="tx1"/>
                </a:solidFill>
                <a:cs typeface="B Badr" pitchFamily="2" charset="-78"/>
              </a:rPr>
              <a:t>مدیریت وکارکنان </a:t>
            </a:r>
            <a:r>
              <a:rPr lang="fa-IR" sz="2400" dirty="0" smtClean="0">
                <a:solidFill>
                  <a:schemeClr val="tx1"/>
                </a:solidFill>
                <a:cs typeface="B Badr" pitchFamily="2" charset="-78"/>
              </a:rPr>
              <a:t>است که می تواند به دلایل زیر باشد:</a:t>
            </a:r>
          </a:p>
          <a:p>
            <a:pPr algn="just"/>
            <a:r>
              <a:rPr lang="fa-IR" sz="2800" b="1" dirty="0" smtClean="0">
                <a:solidFill>
                  <a:schemeClr val="tx1"/>
                </a:solidFill>
                <a:effectLst>
                  <a:outerShdw blurRad="38100" dist="38100" dir="2700000" algn="tl">
                    <a:srgbClr val="000000">
                      <a:alpha val="43137"/>
                    </a:srgbClr>
                  </a:outerShdw>
                </a:effectLst>
                <a:cs typeface="B Badr" pitchFamily="2" charset="-78"/>
              </a:rPr>
              <a:t>1.اختلاف از نظر روانی:</a:t>
            </a:r>
            <a:r>
              <a:rPr lang="fa-IR" sz="2400" b="0" dirty="0" smtClean="0">
                <a:solidFill>
                  <a:schemeClr val="tx1"/>
                </a:solidFill>
                <a:cs typeface="B Badr" pitchFamily="2" charset="-78"/>
              </a:rPr>
              <a:t>کارگران احساس </a:t>
            </a:r>
            <a:r>
              <a:rPr lang="fa-IR" sz="2400" dirty="0" smtClean="0">
                <a:solidFill>
                  <a:schemeClr val="tx1"/>
                </a:solidFill>
                <a:cs typeface="B Badr" pitchFamily="2" charset="-78"/>
              </a:rPr>
              <a:t>می کنندبه سازمان تعلق ندارند </a:t>
            </a:r>
            <a:r>
              <a:rPr lang="fa-IR" sz="2400" b="0" dirty="0" smtClean="0">
                <a:solidFill>
                  <a:schemeClr val="tx1"/>
                </a:solidFill>
                <a:cs typeface="B Badr" pitchFamily="2" charset="-78"/>
              </a:rPr>
              <a:t>وبه نیاز هایشان توجهی نمی شود.</a:t>
            </a:r>
          </a:p>
          <a:p>
            <a:pPr algn="just" rtl="1"/>
            <a:r>
              <a:rPr lang="fa-IR" sz="2800" b="1" dirty="0" smtClean="0">
                <a:solidFill>
                  <a:schemeClr val="tx1"/>
                </a:solidFill>
                <a:effectLst>
                  <a:outerShdw blurRad="38100" dist="38100" dir="2700000" algn="tl">
                    <a:srgbClr val="000000">
                      <a:alpha val="43137"/>
                    </a:srgbClr>
                  </a:outerShdw>
                </a:effectLst>
                <a:cs typeface="B Badr" pitchFamily="2" charset="-78"/>
              </a:rPr>
              <a:t>2.قدرت ومقام</a:t>
            </a:r>
            <a:r>
              <a:rPr lang="fa-IR" sz="2400" dirty="0" smtClean="0">
                <a:solidFill>
                  <a:schemeClr val="tx1"/>
                </a:solidFill>
                <a:cs typeface="B Badr" pitchFamily="2" charset="-78"/>
              </a:rPr>
              <a:t>:کارگران احساس می کنند هیچ گونه قدرتی مانند قدرت ابراز نظر ندارند.</a:t>
            </a:r>
          </a:p>
          <a:p>
            <a:pPr algn="just" rtl="1"/>
            <a:r>
              <a:rPr lang="fa-IR" sz="2800" b="1" dirty="0" smtClean="0">
                <a:solidFill>
                  <a:schemeClr val="tx1"/>
                </a:solidFill>
                <a:effectLst>
                  <a:outerShdw blurRad="38100" dist="38100" dir="2700000" algn="tl">
                    <a:srgbClr val="000000">
                      <a:alpha val="43137"/>
                    </a:srgbClr>
                  </a:outerShdw>
                </a:effectLst>
                <a:cs typeface="B Badr" pitchFamily="2" charset="-78"/>
              </a:rPr>
              <a:t>3.ارزش ها:</a:t>
            </a:r>
            <a:r>
              <a:rPr lang="fa-IR" sz="2400" b="0" dirty="0" smtClean="0">
                <a:solidFill>
                  <a:schemeClr val="tx1"/>
                </a:solidFill>
                <a:cs typeface="B Badr" pitchFamily="2" charset="-78"/>
              </a:rPr>
              <a:t>ارزش ها وایدئولوژی کارگران با مدیریت متفاوت است ،مثل سابقه خدمت از نگاه کارگران وارزش بازار از نگاه مدیریت.</a:t>
            </a:r>
          </a:p>
          <a:p>
            <a:pPr algn="just" rtl="1"/>
            <a:r>
              <a:rPr lang="fa-IR" sz="2800" b="1" dirty="0" smtClean="0">
                <a:solidFill>
                  <a:schemeClr val="tx1"/>
                </a:solidFill>
                <a:effectLst>
                  <a:outerShdw blurRad="38100" dist="38100" dir="2700000" algn="tl">
                    <a:srgbClr val="000000">
                      <a:alpha val="43137"/>
                    </a:srgbClr>
                  </a:outerShdw>
                </a:effectLst>
                <a:cs typeface="B Badr" pitchFamily="2" charset="-78"/>
              </a:rPr>
              <a:t>4.کمیابی منابع:</a:t>
            </a:r>
            <a:r>
              <a:rPr lang="fa-IR" sz="2400" dirty="0" smtClean="0">
                <a:solidFill>
                  <a:schemeClr val="tx1"/>
                </a:solidFill>
                <a:cs typeface="B Badr" pitchFamily="2" charset="-78"/>
              </a:rPr>
              <a:t>منابع مالی مساله ایست که موجب اختلاف نظر می شود،مانند:حقوق ومزایا وشرایط کار.</a:t>
            </a:r>
            <a:endParaRPr lang="fa-IR" sz="2400" b="0" dirty="0">
              <a:solidFill>
                <a:schemeClr val="tx1"/>
              </a:solidFill>
              <a:cs typeface="B Badr" pitchFamily="2" charset="-78"/>
            </a:endParaRPr>
          </a:p>
        </p:txBody>
      </p:sp>
    </p:spTree>
    <p:extLst>
      <p:ext uri="{BB962C8B-B14F-4D97-AF65-F5344CB8AC3E}">
        <p14:creationId xmlns:p14="http://schemas.microsoft.com/office/powerpoint/2010/main" val="315998778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2133600" y="7620000"/>
            <a:ext cx="6172200" cy="990600"/>
          </a:xfrm>
        </p:spPr>
        <p:txBody>
          <a:bodyPr/>
          <a:lstStyle/>
          <a:p>
            <a:endParaRPr lang="en-US" dirty="0"/>
          </a:p>
        </p:txBody>
      </p:sp>
      <p:sp>
        <p:nvSpPr>
          <p:cNvPr id="3" name="Subtitle 2"/>
          <p:cNvSpPr>
            <a:spLocks noGrp="1"/>
          </p:cNvSpPr>
          <p:nvPr>
            <p:ph type="subTitle" idx="1"/>
          </p:nvPr>
        </p:nvSpPr>
        <p:spPr>
          <a:xfrm>
            <a:off x="2000232" y="1285860"/>
            <a:ext cx="6248400" cy="4495800"/>
          </a:xfrm>
        </p:spPr>
        <p:txBody>
          <a:bodyPr>
            <a:normAutofit/>
          </a:bodyPr>
          <a:lstStyle/>
          <a:p>
            <a:pPr algn="ctr" rtl="1"/>
            <a:r>
              <a:rPr lang="fa-IR" sz="3200" dirty="0" smtClean="0">
                <a:solidFill>
                  <a:schemeClr val="tx1"/>
                </a:solidFill>
                <a:latin typeface="Arial" pitchFamily="34" charset="0"/>
                <a:cs typeface="B Badr" pitchFamily="2" charset="-78"/>
              </a:rPr>
              <a:t>عنوان :</a:t>
            </a:r>
          </a:p>
          <a:p>
            <a:pPr algn="ctr" rtl="1"/>
            <a:endParaRPr lang="fa-IR" sz="4000" dirty="0" smtClean="0">
              <a:solidFill>
                <a:schemeClr val="tx1"/>
              </a:solidFill>
              <a:latin typeface="Arial" pitchFamily="34" charset="0"/>
              <a:cs typeface="B Koodak" pitchFamily="2" charset="-78"/>
            </a:endParaRPr>
          </a:p>
          <a:p>
            <a:pPr algn="ctr" rtl="1"/>
            <a:r>
              <a:rPr lang="fa-IR" sz="5400" b="1" dirty="0" smtClean="0">
                <a:solidFill>
                  <a:schemeClr val="tx1"/>
                </a:solidFill>
                <a:latin typeface="Arial" pitchFamily="34" charset="0"/>
                <a:cs typeface="B Badr" pitchFamily="2" charset="-78"/>
              </a:rPr>
              <a:t>تعارض</a:t>
            </a:r>
          </a:p>
          <a:p>
            <a:pPr algn="ctr" rtl="1"/>
            <a:endParaRPr lang="fa-IR" sz="5400" b="1" dirty="0">
              <a:solidFill>
                <a:schemeClr val="tx1"/>
              </a:solidFill>
              <a:latin typeface="Arial" pitchFamily="34" charset="0"/>
              <a:cs typeface="B Koodak" pitchFamily="2" charset="-78"/>
            </a:endParaRPr>
          </a:p>
          <a:p>
            <a:pPr algn="ctr" rtl="1"/>
            <a:r>
              <a:rPr lang="fa-IR" sz="2800" dirty="0" smtClean="0">
                <a:solidFill>
                  <a:schemeClr val="tx1"/>
                </a:solidFill>
                <a:latin typeface="Arial" pitchFamily="34" charset="0"/>
                <a:cs typeface="B Badr" pitchFamily="2" charset="-78"/>
              </a:rPr>
              <a:t>استاد راهنما: جناب آقای دکترمنظری</a:t>
            </a:r>
          </a:p>
          <a:p>
            <a:pPr algn="ctr" rtl="1"/>
            <a:r>
              <a:rPr lang="fa-IR" sz="2800" dirty="0" smtClean="0">
                <a:solidFill>
                  <a:schemeClr val="tx1"/>
                </a:solidFill>
                <a:latin typeface="Arial" pitchFamily="34" charset="0"/>
                <a:cs typeface="B Badr" pitchFamily="2" charset="-78"/>
              </a:rPr>
              <a:t>تهیه: نسرین ظفرزاده</a:t>
            </a:r>
          </a:p>
        </p:txBody>
      </p:sp>
    </p:spTree>
    <p:extLst>
      <p:ext uri="{BB962C8B-B14F-4D97-AF65-F5344CB8AC3E}">
        <p14:creationId xmlns:p14="http://schemas.microsoft.com/office/powerpoint/2010/main" val="3289402957"/>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642918"/>
            <a:ext cx="6538930" cy="1214446"/>
          </a:xfrm>
        </p:spPr>
        <p:txBody>
          <a:bodyPr>
            <a:normAutofit fontScale="90000"/>
          </a:bodyPr>
          <a:lstStyle/>
          <a:p>
            <a:pPr algn="ctr" rtl="1"/>
            <a:r>
              <a:rPr lang="fa-IR" sz="3600" b="1" dirty="0" smtClean="0">
                <a:solidFill>
                  <a:schemeClr val="tx1"/>
                </a:solidFill>
                <a:cs typeface="B Badr" pitchFamily="2" charset="-78"/>
              </a:rPr>
              <a:t>روش های همکاری بین مدیریت وکارکنان هنگام تعارض عمودی</a:t>
            </a:r>
            <a:r>
              <a:rPr lang="fa-IR" sz="2800" dirty="0" smtClean="0">
                <a:solidFill>
                  <a:schemeClr val="tx1"/>
                </a:solidFill>
                <a:cs typeface="B Badr" pitchFamily="2" charset="-78"/>
              </a:rPr>
              <a:t/>
            </a:r>
            <a:br>
              <a:rPr lang="fa-IR" sz="2800" dirty="0" smtClean="0">
                <a:solidFill>
                  <a:schemeClr val="tx1"/>
                </a:solidFill>
                <a:cs typeface="B Badr" pitchFamily="2" charset="-78"/>
              </a:rPr>
            </a:br>
            <a:endParaRPr lang="en-US" sz="2800" dirty="0">
              <a:solidFill>
                <a:schemeClr val="tx1"/>
              </a:solidFill>
              <a:cs typeface="B Badr" pitchFamily="2" charset="-78"/>
            </a:endParaRPr>
          </a:p>
        </p:txBody>
      </p:sp>
      <p:sp>
        <p:nvSpPr>
          <p:cNvPr id="3" name="Subtitle 2"/>
          <p:cNvSpPr>
            <a:spLocks noGrp="1"/>
          </p:cNvSpPr>
          <p:nvPr>
            <p:ph type="subTitle" idx="1"/>
          </p:nvPr>
        </p:nvSpPr>
        <p:spPr>
          <a:xfrm>
            <a:off x="2000232" y="1785926"/>
            <a:ext cx="6172200" cy="4129086"/>
          </a:xfrm>
        </p:spPr>
        <p:txBody>
          <a:bodyPr>
            <a:normAutofit/>
          </a:bodyPr>
          <a:lstStyle/>
          <a:p>
            <a:pPr algn="just" rtl="1"/>
            <a:r>
              <a:rPr lang="fa-IR" sz="2800" b="1" dirty="0" smtClean="0">
                <a:solidFill>
                  <a:schemeClr val="tx1"/>
                </a:solidFill>
                <a:cs typeface="B Badr" pitchFamily="2" charset="-78"/>
              </a:rPr>
              <a:t>1.مشارکت درسود:</a:t>
            </a:r>
            <a:r>
              <a:rPr lang="fa-IR" sz="2400" dirty="0" smtClean="0">
                <a:solidFill>
                  <a:schemeClr val="tx1"/>
                </a:solidFill>
                <a:cs typeface="B Badr" pitchFamily="2" charset="-78"/>
              </a:rPr>
              <a:t>کارکنان در سود سازمان مشارکت داده می شوند هدف از این کار ایجاد ارتباط بین عملکرد سازمان ومیزان پاداش کارگران است.</a:t>
            </a:r>
          </a:p>
          <a:p>
            <a:pPr algn="just" rtl="1"/>
            <a:r>
              <a:rPr lang="fa-IR" sz="2800" b="1" dirty="0" smtClean="0">
                <a:solidFill>
                  <a:schemeClr val="tx1"/>
                </a:solidFill>
                <a:cs typeface="B Badr" pitchFamily="2" charset="-78"/>
              </a:rPr>
              <a:t>2.تشکیل تیم هایی از نیروی کار ومدیریت:</a:t>
            </a:r>
            <a:r>
              <a:rPr lang="fa-IR" sz="2400" b="0" dirty="0" smtClean="0">
                <a:solidFill>
                  <a:schemeClr val="tx1"/>
                </a:solidFill>
                <a:cs typeface="B Badr" pitchFamily="2" charset="-78"/>
              </a:rPr>
              <a:t>هدف از  تشکیل این تیم ها این است که کارگران در حل مسائل مدیریت وکارگران مشارکت کنند ویک الگوی همکاری ارائه نمایند.</a:t>
            </a:r>
          </a:p>
          <a:p>
            <a:pPr algn="just" rtl="1"/>
            <a:r>
              <a:rPr lang="fa-IR" sz="2800" b="1" dirty="0" smtClean="0">
                <a:solidFill>
                  <a:schemeClr val="tx1"/>
                </a:solidFill>
                <a:cs typeface="B Badr" pitchFamily="2" charset="-78"/>
              </a:rPr>
              <a:t>3.امنیت استخدامی: </a:t>
            </a:r>
            <a:r>
              <a:rPr lang="fa-IR" sz="2400" dirty="0" smtClean="0">
                <a:solidFill>
                  <a:schemeClr val="tx1"/>
                </a:solidFill>
                <a:cs typeface="B Badr" pitchFamily="2" charset="-78"/>
              </a:rPr>
              <a:t>به این معنی که اگر شرکت ناموفق بماند از شغل وکار هیچ خبری نخواهد بودواین یعنی فرهنگ سرنوشت مشترک که همه در شکست وموفقیت سازمان سهیم می شوند.</a:t>
            </a:r>
            <a:endParaRPr lang="fa-IR" sz="2400" b="0" dirty="0" smtClean="0">
              <a:solidFill>
                <a:schemeClr val="tx1"/>
              </a:solidFill>
              <a:cs typeface="B Badr" pitchFamily="2" charset="-78"/>
            </a:endParaRPr>
          </a:p>
        </p:txBody>
      </p:sp>
    </p:spTree>
    <p:extLst>
      <p:ext uri="{BB962C8B-B14F-4D97-AF65-F5344CB8AC3E}">
        <p14:creationId xmlns:p14="http://schemas.microsoft.com/office/powerpoint/2010/main" val="413831768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68412"/>
          </a:xfrm>
        </p:spPr>
        <p:txBody>
          <a:bodyPr>
            <a:noAutofit/>
          </a:bodyPr>
          <a:lstStyle/>
          <a:p>
            <a:pPr algn="ctr"/>
            <a:r>
              <a:rPr lang="fa-IR" sz="3200" b="1" dirty="0" smtClean="0">
                <a:solidFill>
                  <a:schemeClr val="tx1"/>
                </a:solidFill>
                <a:cs typeface="B Badr" pitchFamily="2" charset="-78"/>
              </a:rPr>
              <a:t>با توجه به دیدگاه تعامل گرایانه نیاز به افزایش میزان تعارض در موارد زیرضرورت دارد</a:t>
            </a:r>
            <a:r>
              <a:rPr lang="fa-IR" sz="3200" dirty="0" smtClean="0">
                <a:cs typeface="B Badr" pitchFamily="2" charset="-78"/>
              </a:rPr>
              <a:t/>
            </a:r>
            <a:br>
              <a:rPr lang="fa-IR" sz="3200" dirty="0" smtClean="0">
                <a:cs typeface="B Badr" pitchFamily="2" charset="-78"/>
              </a:rPr>
            </a:br>
            <a:endParaRPr lang="fa-IR" sz="3200" dirty="0">
              <a:cs typeface="B Badr" pitchFamily="2" charset="-78"/>
            </a:endParaRPr>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
            </a:pPr>
            <a:r>
              <a:rPr lang="fa-IR" dirty="0" smtClean="0">
                <a:cs typeface="B Badr" pitchFamily="2" charset="-78"/>
              </a:rPr>
              <a:t>مدیران بر این باورند که حفظ صلح و ثبات و همکاري در واحدشان، بدون توجه به بهاي آن، بهترین نفع را براي آنها دارد.</a:t>
            </a:r>
          </a:p>
          <a:p>
            <a:pPr>
              <a:buFont typeface="Wingdings" pitchFamily="2" charset="2"/>
              <a:buChar char="§"/>
            </a:pPr>
            <a:r>
              <a:rPr lang="fa-IR" dirty="0" smtClean="0">
                <a:cs typeface="B Badr" pitchFamily="2" charset="-78"/>
              </a:rPr>
              <a:t> تصمیم گیرندگان جداً دوست ندارند احساسات دیگران را جریحه دار کنند.</a:t>
            </a:r>
          </a:p>
          <a:p>
            <a:pPr>
              <a:buFont typeface="Wingdings" pitchFamily="2" charset="2"/>
              <a:buChar char="§"/>
            </a:pPr>
            <a:r>
              <a:rPr lang="fa-IR" dirty="0" smtClean="0">
                <a:cs typeface="B Badr" pitchFamily="2" charset="-78"/>
              </a:rPr>
              <a:t> مدیران بر این باورند که براي بدست آوردن پاداش بیشتر، محبوبیت نسبت به شایستگی و عملکرد بالا، مهم تر است.</a:t>
            </a:r>
          </a:p>
          <a:p>
            <a:pPr>
              <a:buFont typeface="Wingdings" pitchFamily="2" charset="2"/>
              <a:buChar char="§"/>
            </a:pPr>
            <a:r>
              <a:rPr lang="fa-IR" dirty="0" smtClean="0">
                <a:cs typeface="B Badr" pitchFamily="2" charset="-78"/>
              </a:rPr>
              <a:t> مدیران بی جهت خواهان و مشتاق حصول اجماع در تصمیمات خود هستند.</a:t>
            </a:r>
          </a:p>
          <a:p>
            <a:pPr>
              <a:buFont typeface="Wingdings" pitchFamily="2" charset="2"/>
              <a:buChar char="§"/>
            </a:pPr>
            <a:r>
              <a:rPr lang="fa-IR" dirty="0" smtClean="0">
                <a:cs typeface="B Badr" pitchFamily="2" charset="-78"/>
              </a:rPr>
              <a:t> کارکنان در برابر تغییر، مقاومت زیاد نامعقول نشان میدهند.</a:t>
            </a:r>
          </a:p>
          <a:p>
            <a:pPr>
              <a:buFont typeface="Wingdings" pitchFamily="2" charset="2"/>
              <a:buChar char="§"/>
            </a:pPr>
            <a:r>
              <a:rPr lang="fa-IR" dirty="0" smtClean="0">
                <a:cs typeface="B Badr" pitchFamily="2" charset="-78"/>
              </a:rPr>
              <a:t> فقدان ایدههاي نو وجود دارد .</a:t>
            </a:r>
          </a:p>
          <a:p>
            <a:pPr>
              <a:buFont typeface="Wingdings" pitchFamily="2" charset="2"/>
              <a:buChar char="§"/>
            </a:pPr>
            <a:r>
              <a:rPr lang="fa-IR" dirty="0" smtClean="0">
                <a:cs typeface="B Badr" pitchFamily="2" charset="-78"/>
              </a:rPr>
              <a:t> میزان ترك خدمت کارکنان در حد پایینی است.</a:t>
            </a:r>
          </a:p>
          <a:p>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3600" b="1" dirty="0" smtClean="0">
                <a:solidFill>
                  <a:schemeClr val="tx1"/>
                </a:solidFill>
                <a:cs typeface="B Badr" pitchFamily="2" charset="-78"/>
              </a:rPr>
              <a:t>نتیجه گیری </a:t>
            </a:r>
            <a:r>
              <a:rPr lang="fa-IR" dirty="0" smtClean="0"/>
              <a:t/>
            </a:r>
            <a:br>
              <a:rPr lang="fa-IR" dirty="0" smtClean="0"/>
            </a:br>
            <a:r>
              <a:rPr lang="fa-IR" dirty="0" smtClean="0"/>
              <a:t>		</a:t>
            </a:r>
            <a:endParaRPr lang="fa-IR" dirty="0"/>
          </a:p>
        </p:txBody>
      </p:sp>
      <p:sp>
        <p:nvSpPr>
          <p:cNvPr id="3" name="Content Placeholder 2"/>
          <p:cNvSpPr>
            <a:spLocks noGrp="1"/>
          </p:cNvSpPr>
          <p:nvPr>
            <p:ph idx="1"/>
          </p:nvPr>
        </p:nvSpPr>
        <p:spPr/>
        <p:txBody>
          <a:bodyPr>
            <a:normAutofit/>
          </a:bodyPr>
          <a:lstStyle/>
          <a:p>
            <a:pPr algn="just"/>
            <a:r>
              <a:rPr lang="fa-IR" sz="2400" dirty="0" smtClean="0">
                <a:cs typeface="B Badr" pitchFamily="2" charset="-78"/>
              </a:rPr>
              <a:t>تعارض یک امر طبیعی است که نتیجه سازماندهی است.</a:t>
            </a:r>
          </a:p>
          <a:p>
            <a:pPr algn="just"/>
            <a:r>
              <a:rPr lang="fa-IR" sz="2400" dirty="0" smtClean="0">
                <a:cs typeface="B Badr" pitchFamily="2" charset="-78"/>
              </a:rPr>
              <a:t>گروهها ودوایر سازمانی در صورتی موفق می شوند که در زمینه های مختلف کار کنند ،کارهای متفاوت انجام دهند وهریک دارای هدف خاص نیز باشند، وهمه اینها یعنی داشتن اختلاف نظر، اینگونه اختلاف نظرها موجب می شود که گروها با هم تعارض  پیدا می کنند.</a:t>
            </a:r>
          </a:p>
          <a:p>
            <a:pPr algn="just"/>
            <a:r>
              <a:rPr lang="fa-IR" sz="2400" dirty="0" smtClean="0">
                <a:cs typeface="B Badr" pitchFamily="2" charset="-78"/>
              </a:rPr>
              <a:t>مدیران باید در درون سازمان همکاری را تقویت نمایند ودر رابطه با سایر سازمان ها نیز نباید از تعارض ورقابت غافل بمانند .اجرای این روش موجب انسجام و افزایش رضایت شغلی افراد وبهبودعملکرد کل سازمان می شود.</a:t>
            </a:r>
            <a:endParaRPr lang="fa-IR" sz="2400" dirty="0">
              <a:cs typeface="B Badr"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rPr>
              <a:t>منابع</a:t>
            </a:r>
            <a:endParaRPr lang="fa-IR" dirty="0">
              <a:solidFill>
                <a:schemeClr val="tx1"/>
              </a:solidFill>
            </a:endParaRPr>
          </a:p>
        </p:txBody>
      </p:sp>
      <p:sp>
        <p:nvSpPr>
          <p:cNvPr id="3" name="Content Placeholder 2"/>
          <p:cNvSpPr>
            <a:spLocks noGrp="1"/>
          </p:cNvSpPr>
          <p:nvPr>
            <p:ph idx="1"/>
          </p:nvPr>
        </p:nvSpPr>
        <p:spPr/>
        <p:txBody>
          <a:bodyPr/>
          <a:lstStyle/>
          <a:p>
            <a:r>
              <a:rPr lang="fa-IR" dirty="0" smtClean="0"/>
              <a:t>تئوری </a:t>
            </a:r>
            <a:r>
              <a:rPr lang="fa-IR" smtClean="0"/>
              <a:t>وطراحی سازمان،نویسنده:ریچارد ال دفت،ترجمه: </a:t>
            </a:r>
            <a:r>
              <a:rPr lang="fa-IR" dirty="0" smtClean="0"/>
              <a:t>دکتر علی پارسائیان ودکتر سید علی اعرابی</a:t>
            </a:r>
          </a:p>
          <a:p>
            <a:r>
              <a:rPr lang="fa-IR" dirty="0" smtClean="0"/>
              <a:t>تئوری سازمان (ساختار،طراحی،کاربردها)،نویسنده:استیفن رابینز،ترجمه :دکترسید مهدی الوانی ودکترحسن دانایی فرد</a:t>
            </a:r>
          </a:p>
          <a:p>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04800"/>
            <a:ext cx="6172200" cy="1894362"/>
          </a:xfrm>
        </p:spPr>
        <p:txBody>
          <a:bodyPr>
            <a:normAutofit/>
          </a:bodyPr>
          <a:lstStyle/>
          <a:p>
            <a:pPr algn="ctr" rtl="1"/>
            <a:r>
              <a:rPr lang="fa-IR" sz="2800" dirty="0" smtClean="0">
                <a:solidFill>
                  <a:schemeClr val="tx1"/>
                </a:solidFill>
                <a:cs typeface="B Koodak" pitchFamily="2" charset="-78"/>
              </a:rPr>
              <a:t/>
            </a:r>
            <a:br>
              <a:rPr lang="fa-IR" sz="2800" dirty="0" smtClean="0">
                <a:solidFill>
                  <a:schemeClr val="tx1"/>
                </a:solidFill>
                <a:cs typeface="B Koodak" pitchFamily="2" charset="-78"/>
              </a:rPr>
            </a:br>
            <a:r>
              <a:rPr lang="fa-IR" sz="2800" dirty="0">
                <a:solidFill>
                  <a:schemeClr val="tx1"/>
                </a:solidFill>
                <a:cs typeface="B Koodak" pitchFamily="2" charset="-78"/>
              </a:rPr>
              <a:t/>
            </a:r>
            <a:br>
              <a:rPr lang="fa-IR" sz="2800" dirty="0">
                <a:solidFill>
                  <a:schemeClr val="tx1"/>
                </a:solidFill>
                <a:cs typeface="B Koodak" pitchFamily="2" charset="-78"/>
              </a:rPr>
            </a:br>
            <a:r>
              <a:rPr lang="fa-IR" sz="3200" b="1" dirty="0" smtClean="0">
                <a:solidFill>
                  <a:schemeClr val="tx1"/>
                </a:solidFill>
                <a:cs typeface="B Badr" pitchFamily="2" charset="-78"/>
              </a:rPr>
              <a:t>چکیده</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2357422" y="2214554"/>
            <a:ext cx="6172200" cy="3886200"/>
          </a:xfrm>
        </p:spPr>
        <p:txBody>
          <a:bodyPr>
            <a:normAutofit/>
          </a:bodyPr>
          <a:lstStyle/>
          <a:p>
            <a:pPr algn="just" rtl="1"/>
            <a:r>
              <a:rPr lang="fa-IR" sz="2400" dirty="0" smtClean="0">
                <a:solidFill>
                  <a:schemeClr val="tx1"/>
                </a:solidFill>
                <a:cs typeface="B Badr" pitchFamily="2" charset="-78"/>
              </a:rPr>
              <a:t>ماهیت سازمان به دلیل اینکه از دوایر مختلف با اهداف ،وظایف،مسولیت هاو... گوناگون تشکیل شده پذیرای پدیده تعارض است.به این معنی که در سازمان فعالیت های ناسازگار رخ می دهد.در این مقاله به بررسی مفهوم تعارض ،انواع ،تعارض ،علل تعارض ودر پایان به ارائه راهکارهایی برای حل تعارض می پردازیم و به این مسئله از بعد مثبت تری می نگریم.</a:t>
            </a:r>
            <a:endParaRPr lang="fa-IR" sz="2400" b="0" dirty="0" smtClean="0">
              <a:solidFill>
                <a:schemeClr val="tx1"/>
              </a:solidFill>
              <a:cs typeface="B Badr" pitchFamily="2" charset="-78"/>
            </a:endParaRPr>
          </a:p>
        </p:txBody>
      </p:sp>
    </p:spTree>
    <p:extLst>
      <p:ext uri="{BB962C8B-B14F-4D97-AF65-F5344CB8AC3E}">
        <p14:creationId xmlns:p14="http://schemas.microsoft.com/office/powerpoint/2010/main" val="313255396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04800"/>
            <a:ext cx="6172200" cy="1894362"/>
          </a:xfrm>
        </p:spPr>
        <p:txBody>
          <a:bodyPr>
            <a:normAutofit/>
          </a:bodyPr>
          <a:lstStyle/>
          <a:p>
            <a:pPr algn="ctr" rtl="1"/>
            <a:r>
              <a:rPr lang="fa-IR" sz="2800" dirty="0" smtClean="0">
                <a:solidFill>
                  <a:schemeClr val="tx1"/>
                </a:solidFill>
                <a:cs typeface="B Koodak" pitchFamily="2" charset="-78"/>
              </a:rPr>
              <a:t/>
            </a:r>
            <a:br>
              <a:rPr lang="fa-IR" sz="2800" dirty="0" smtClean="0">
                <a:solidFill>
                  <a:schemeClr val="tx1"/>
                </a:solidFill>
                <a:cs typeface="B Koodak" pitchFamily="2" charset="-78"/>
              </a:rPr>
            </a:br>
            <a:r>
              <a:rPr lang="fa-IR" sz="2800" dirty="0">
                <a:solidFill>
                  <a:schemeClr val="tx1"/>
                </a:solidFill>
                <a:cs typeface="B Koodak" pitchFamily="2" charset="-78"/>
              </a:rPr>
              <a:t/>
            </a:r>
            <a:br>
              <a:rPr lang="fa-IR" sz="2800" dirty="0">
                <a:solidFill>
                  <a:schemeClr val="tx1"/>
                </a:solidFill>
                <a:cs typeface="B Koodak" pitchFamily="2" charset="-78"/>
              </a:rPr>
            </a:br>
            <a:r>
              <a:rPr lang="fa-IR" sz="3200" b="1" dirty="0" smtClean="0">
                <a:solidFill>
                  <a:schemeClr val="tx1"/>
                </a:solidFill>
                <a:cs typeface="B Badr" pitchFamily="2" charset="-78"/>
              </a:rPr>
              <a:t>مقدمه</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2438400" y="2209800"/>
            <a:ext cx="6172200" cy="3886200"/>
          </a:xfrm>
        </p:spPr>
        <p:txBody>
          <a:bodyPr>
            <a:normAutofit/>
          </a:bodyPr>
          <a:lstStyle/>
          <a:p>
            <a:pPr algn="just" rtl="1"/>
            <a:r>
              <a:rPr lang="fa-IR" sz="2400" b="0" dirty="0" smtClean="0">
                <a:solidFill>
                  <a:schemeClr val="tx1"/>
                </a:solidFill>
                <a:cs typeface="B Badr" pitchFamily="2" charset="-78"/>
              </a:rPr>
              <a:t>تعارض بین گروهها یکی از نتایج بسیار ملموس سازماندهی است که در سازمان ها وجود داردومدیران واعضای سازمان جهت مدیریت بهتر این موضوع باید شناخت کاملتری  نسبت به منابع آن وبه اعتدال رساندن این موضوع پیدا کنند تا سازمانشان در مسیر رشد وموفقیت قرار گیرد وبه اهداف خود برسد.</a:t>
            </a:r>
          </a:p>
        </p:txBody>
      </p:sp>
    </p:spTree>
    <p:extLst>
      <p:ext uri="{BB962C8B-B14F-4D97-AF65-F5344CB8AC3E}">
        <p14:creationId xmlns:p14="http://schemas.microsoft.com/office/powerpoint/2010/main" val="367359066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04800"/>
            <a:ext cx="6172200" cy="1894362"/>
          </a:xfrm>
        </p:spPr>
        <p:txBody>
          <a:bodyPr>
            <a:normAutofit/>
          </a:bodyPr>
          <a:lstStyle/>
          <a:p>
            <a:pPr algn="ctr" rtl="1"/>
            <a:r>
              <a:rPr lang="fa-IR" sz="2800" dirty="0" smtClean="0">
                <a:solidFill>
                  <a:schemeClr val="tx1"/>
                </a:solidFill>
                <a:cs typeface="B Koodak" pitchFamily="2" charset="-78"/>
              </a:rPr>
              <a:t/>
            </a:r>
            <a:br>
              <a:rPr lang="fa-IR" sz="2800" dirty="0" smtClean="0">
                <a:solidFill>
                  <a:schemeClr val="tx1"/>
                </a:solidFill>
                <a:cs typeface="B Koodak" pitchFamily="2" charset="-78"/>
              </a:rPr>
            </a:br>
            <a:r>
              <a:rPr lang="fa-IR" sz="2800" dirty="0">
                <a:solidFill>
                  <a:schemeClr val="tx1"/>
                </a:solidFill>
                <a:cs typeface="B Koodak" pitchFamily="2" charset="-78"/>
              </a:rPr>
              <a:t/>
            </a:r>
            <a:br>
              <a:rPr lang="fa-IR" sz="2800" dirty="0">
                <a:solidFill>
                  <a:schemeClr val="tx1"/>
                </a:solidFill>
                <a:cs typeface="B Koodak" pitchFamily="2" charset="-78"/>
              </a:rPr>
            </a:br>
            <a:r>
              <a:rPr lang="fa-IR" sz="3200" b="1" dirty="0" smtClean="0">
                <a:solidFill>
                  <a:schemeClr val="tx1"/>
                </a:solidFill>
                <a:cs typeface="B Badr" pitchFamily="2" charset="-78"/>
              </a:rPr>
              <a:t>تعریف تعارض</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1928794" y="2071678"/>
            <a:ext cx="6681806" cy="4076720"/>
          </a:xfrm>
        </p:spPr>
        <p:txBody>
          <a:bodyPr>
            <a:normAutofit/>
          </a:bodyPr>
          <a:lstStyle/>
          <a:p>
            <a:pPr algn="just">
              <a:buFont typeface="Wingdings" pitchFamily="2" charset="2"/>
              <a:buChar char="§"/>
            </a:pPr>
            <a:r>
              <a:rPr lang="fa-IR" sz="2400" dirty="0" smtClean="0">
                <a:solidFill>
                  <a:schemeClr val="tx1"/>
                </a:solidFill>
                <a:cs typeface="B Badr" pitchFamily="2" charset="-78"/>
              </a:rPr>
              <a:t>رفتاری است که به وسیله برخی از اعضا در جهت مخالفت با دیگر اعضا صورت می گیرد.</a:t>
            </a:r>
            <a:endParaRPr lang="fa-IR" sz="2400" b="0" dirty="0" smtClean="0">
              <a:solidFill>
                <a:schemeClr val="tx1"/>
              </a:solidFill>
              <a:cs typeface="B Badr" pitchFamily="2" charset="-78"/>
            </a:endParaRPr>
          </a:p>
          <a:p>
            <a:pPr algn="just" rtl="1">
              <a:buFont typeface="Wingdings" pitchFamily="2" charset="2"/>
              <a:buChar char="§"/>
            </a:pPr>
            <a:r>
              <a:rPr lang="fa-IR" sz="2400" b="0" dirty="0" smtClean="0">
                <a:solidFill>
                  <a:schemeClr val="tx1"/>
                </a:solidFill>
                <a:cs typeface="B Badr" pitchFamily="2" charset="-78"/>
              </a:rPr>
              <a:t>نوع رفتار بین گروههای سازمانی ،البته هنگامی که عده ای خود را متعلق به یک گروه می دانند و چنین می پندارند که سایر گرو هها مانع از رسیدن آنها به هدف ومقصودشان می شود.</a:t>
            </a:r>
          </a:p>
          <a:p>
            <a:pPr algn="just" rtl="1">
              <a:buFont typeface="Wingdings" pitchFamily="2" charset="2"/>
              <a:buChar char="§"/>
            </a:pPr>
            <a:r>
              <a:rPr lang="fa-IR" sz="2400" b="0" dirty="0" smtClean="0">
                <a:solidFill>
                  <a:schemeClr val="tx1"/>
                </a:solidFill>
                <a:cs typeface="B Badr" pitchFamily="2" charset="-78"/>
              </a:rPr>
              <a:t>تعارض به وسیله طرفین درگیر آن درک می شود چون تعارض یک موضوع ادراکی است،شرط وجود تعارض این است که طرفین آن را درک کرده باشند.</a:t>
            </a:r>
          </a:p>
        </p:txBody>
      </p:sp>
    </p:spTree>
    <p:extLst>
      <p:ext uri="{BB962C8B-B14F-4D97-AF65-F5344CB8AC3E}">
        <p14:creationId xmlns:p14="http://schemas.microsoft.com/office/powerpoint/2010/main" val="18483945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533400"/>
            <a:ext cx="6172200" cy="1219200"/>
          </a:xfrm>
        </p:spPr>
        <p:txBody>
          <a:bodyPr>
            <a:noAutofit/>
          </a:bodyPr>
          <a:lstStyle/>
          <a:p>
            <a:pPr algn="ctr"/>
            <a:r>
              <a:rPr lang="fa-IR" sz="3200" b="1" dirty="0" smtClean="0">
                <a:solidFill>
                  <a:schemeClr val="tx1"/>
                </a:solidFill>
                <a:effectLst>
                  <a:outerShdw blurRad="38100" dist="38100" dir="2700000" algn="tl">
                    <a:srgbClr val="000000">
                      <a:alpha val="43137"/>
                    </a:srgbClr>
                  </a:outerShdw>
                </a:effectLst>
                <a:cs typeface="B Badr" pitchFamily="2" charset="-78"/>
              </a:rPr>
              <a:t>نگرش ها ونظریه ها نسبت به تعارض</a:t>
            </a:r>
            <a:r>
              <a:rPr lang="fa-IR" sz="3200" b="1" dirty="0" smtClean="0">
                <a:effectLst>
                  <a:outerShdw blurRad="38100" dist="38100" dir="2700000" algn="tl">
                    <a:srgbClr val="000000">
                      <a:alpha val="43137"/>
                    </a:srgbClr>
                  </a:outerShdw>
                </a:effectLst>
                <a:cs typeface="B Badr" pitchFamily="2" charset="-78"/>
              </a:rPr>
              <a:t/>
            </a:r>
            <a:br>
              <a:rPr lang="fa-IR" sz="3200" b="1" dirty="0" smtClean="0">
                <a:effectLst>
                  <a:outerShdw blurRad="38100" dist="38100" dir="2700000" algn="tl">
                    <a:srgbClr val="000000">
                      <a:alpha val="43137"/>
                    </a:srgbClr>
                  </a:outerShdw>
                </a:effectLst>
                <a:cs typeface="B Badr" pitchFamily="2" charset="-78"/>
              </a:rPr>
            </a:br>
            <a:endParaRPr lang="en-US" sz="3200" b="1" dirty="0">
              <a:solidFill>
                <a:schemeClr val="tx1"/>
              </a:solidFill>
              <a:effectLst>
                <a:outerShdw blurRad="38100" dist="38100" dir="2700000" algn="tl">
                  <a:srgbClr val="000000">
                    <a:alpha val="43137"/>
                  </a:srgbClr>
                </a:outerShdw>
              </a:effectLst>
              <a:cs typeface="B Badr" pitchFamily="2" charset="-78"/>
            </a:endParaRPr>
          </a:p>
        </p:txBody>
      </p:sp>
      <p:sp>
        <p:nvSpPr>
          <p:cNvPr id="3" name="Subtitle 2"/>
          <p:cNvSpPr>
            <a:spLocks noGrp="1"/>
          </p:cNvSpPr>
          <p:nvPr>
            <p:ph type="subTitle" idx="1"/>
          </p:nvPr>
        </p:nvSpPr>
        <p:spPr>
          <a:xfrm>
            <a:off x="2143108" y="1571612"/>
            <a:ext cx="5991228" cy="4419600"/>
          </a:xfrm>
        </p:spPr>
        <p:txBody>
          <a:bodyPr>
            <a:normAutofit fontScale="47500" lnSpcReduction="20000"/>
          </a:bodyPr>
          <a:lstStyle/>
          <a:p>
            <a:pPr algn="just"/>
            <a:r>
              <a:rPr lang="fa-IR" sz="5900" b="1" dirty="0" smtClean="0">
                <a:cs typeface="B Badr" pitchFamily="2" charset="-78"/>
              </a:rPr>
              <a:t>1.نظریه سنتی تعارض :</a:t>
            </a:r>
            <a:r>
              <a:rPr lang="fa-IR" sz="5900" dirty="0" smtClean="0">
                <a:cs typeface="B Badr" pitchFamily="2" charset="-78"/>
              </a:rPr>
              <a:t> </a:t>
            </a:r>
            <a:r>
              <a:rPr lang="fa-IR" sz="5100" dirty="0" smtClean="0">
                <a:cs typeface="B Badr" pitchFamily="2" charset="-78"/>
              </a:rPr>
              <a:t>فرض میکند که همه تعارض ها بد هستند وهر نوع تعارضی، یک تاثیر منفی روي اثربخشی سازمان دارد.تعارض را مترادف با تندي و خشونت وتخریب می دانند . براساس این نظریه مدیریت باید اطمینان حاصل نماید که تعارضی بروز نمیکند و اگر هم بروز کند سریعاً، نسبت به حل آنها اقدام میشود</a:t>
            </a:r>
            <a:r>
              <a:rPr lang="fa-IR" sz="5900" dirty="0" smtClean="0">
                <a:cs typeface="B Badr" pitchFamily="2" charset="-78"/>
              </a:rPr>
              <a:t>.</a:t>
            </a:r>
          </a:p>
          <a:p>
            <a:pPr algn="just"/>
            <a:r>
              <a:rPr lang="fa-IR" sz="5900" dirty="0" smtClean="0">
                <a:cs typeface="B Badr" pitchFamily="2" charset="-78"/>
              </a:rPr>
              <a:t>2. </a:t>
            </a:r>
            <a:r>
              <a:rPr lang="fa-IR" sz="5900" b="1" dirty="0" smtClean="0">
                <a:cs typeface="B Badr" pitchFamily="2" charset="-78"/>
              </a:rPr>
              <a:t>نظریه تعامل گرایانه : </a:t>
            </a:r>
            <a:r>
              <a:rPr lang="fa-IR" sz="5100" dirty="0" smtClean="0">
                <a:cs typeface="B Badr" pitchFamily="2" charset="-78"/>
              </a:rPr>
              <a:t>یک سازمان عاري از تعارض، احتمالاً سازمانی ایستا، بی تحرك و غیر حساس نسبت به ایجاد تغییر است .تعارض موقعی که منجر به جستجو و دستیابی به روشهاي بهتر انجام کار شود مفید است. سازمانی که عاري از تعارض است، هیچ گونه نیروهاي داخلی براي شروع تغییر، درون خود ندارد.</a:t>
            </a:r>
            <a:endParaRPr lang="fa-IR" sz="5100" dirty="0" smtClean="0">
              <a:solidFill>
                <a:schemeClr val="tx1"/>
              </a:solidFill>
              <a:cs typeface="B Badr" pitchFamily="2" charset="-78"/>
            </a:endParaRPr>
          </a:p>
        </p:txBody>
      </p:sp>
    </p:spTree>
    <p:extLst>
      <p:ext uri="{BB962C8B-B14F-4D97-AF65-F5344CB8AC3E}">
        <p14:creationId xmlns:p14="http://schemas.microsoft.com/office/powerpoint/2010/main" val="22918443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304800"/>
            <a:ext cx="6553200" cy="1828800"/>
          </a:xfrm>
        </p:spPr>
        <p:txBody>
          <a:bodyPr>
            <a:normAutofit/>
          </a:bodyPr>
          <a:lstStyle/>
          <a:p>
            <a:pPr algn="ctr" rtl="1"/>
            <a:r>
              <a:rPr lang="fa-IR" sz="3600" b="1" dirty="0" smtClean="0">
                <a:solidFill>
                  <a:schemeClr val="tx1"/>
                </a:solidFill>
                <a:cs typeface="B Badr" pitchFamily="2" charset="-78"/>
              </a:rPr>
              <a:t>انواع تعارض </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2285984" y="1928802"/>
            <a:ext cx="6172200" cy="3886200"/>
          </a:xfrm>
        </p:spPr>
        <p:txBody>
          <a:bodyPr>
            <a:normAutofit fontScale="92500" lnSpcReduction="20000"/>
          </a:bodyPr>
          <a:lstStyle/>
          <a:p>
            <a:pPr algn="just" rtl="1"/>
            <a:r>
              <a:rPr lang="fa-IR" sz="3000" b="1" dirty="0" smtClean="0">
                <a:solidFill>
                  <a:schemeClr val="tx1"/>
                </a:solidFill>
                <a:cs typeface="B Badr" pitchFamily="2" charset="-78"/>
              </a:rPr>
              <a:t>تعارض افقی: </a:t>
            </a:r>
            <a:r>
              <a:rPr lang="fa-IR" b="0" dirty="0" smtClean="0">
                <a:solidFill>
                  <a:schemeClr val="tx1"/>
                </a:solidFill>
                <a:cs typeface="B Badr" pitchFamily="2" charset="-78"/>
              </a:rPr>
              <a:t>تعارض بین دوگروه یا دایره از سازمان که دریک سطح از سلسله مراتب سازمانی اند روی می دهد.مثل :واحد فروش ومالی</a:t>
            </a:r>
            <a:r>
              <a:rPr lang="fa-IR" sz="2400" b="0" dirty="0" smtClean="0">
                <a:solidFill>
                  <a:schemeClr val="tx1"/>
                </a:solidFill>
                <a:cs typeface="B Badr" pitchFamily="2" charset="-78"/>
              </a:rPr>
              <a:t>.</a:t>
            </a:r>
          </a:p>
          <a:p>
            <a:pPr algn="just" rtl="1"/>
            <a:r>
              <a:rPr lang="fa-IR" sz="3000" b="1" dirty="0" smtClean="0">
                <a:solidFill>
                  <a:schemeClr val="tx1"/>
                </a:solidFill>
                <a:cs typeface="B Badr" pitchFamily="2" charset="-78"/>
              </a:rPr>
              <a:t>تعارض عمودی: </a:t>
            </a:r>
            <a:r>
              <a:rPr lang="fa-IR" dirty="0" smtClean="0">
                <a:solidFill>
                  <a:schemeClr val="tx1"/>
                </a:solidFill>
                <a:cs typeface="B Badr" pitchFamily="2" charset="-78"/>
              </a:rPr>
              <a:t>این نوع تعارض بین دو گروه یا دایره از سازمان که دریک سطح از سلسله مراتب سازمانی نیستند روی میدهد</a:t>
            </a:r>
            <a:r>
              <a:rPr lang="fa-IR" sz="2400" dirty="0" smtClean="0">
                <a:solidFill>
                  <a:schemeClr val="tx1"/>
                </a:solidFill>
                <a:cs typeface="B Badr" pitchFamily="2" charset="-78"/>
              </a:rPr>
              <a:t>.</a:t>
            </a:r>
          </a:p>
          <a:p>
            <a:pPr algn="just" rtl="1"/>
            <a:r>
              <a:rPr lang="fa-IR" b="1" dirty="0" smtClean="0">
                <a:solidFill>
                  <a:schemeClr val="tx1"/>
                </a:solidFill>
                <a:cs typeface="B Badr" pitchFamily="2" charset="-78"/>
              </a:rPr>
              <a:t>نکته: </a:t>
            </a:r>
            <a:r>
              <a:rPr lang="fa-IR" b="0" dirty="0" smtClean="0">
                <a:solidFill>
                  <a:schemeClr val="tx1"/>
                </a:solidFill>
                <a:cs typeface="B Badr" pitchFamily="2" charset="-78"/>
              </a:rPr>
              <a:t>تعارض از3 </a:t>
            </a:r>
            <a:r>
              <a:rPr lang="fa-IR" dirty="0" smtClean="0">
                <a:solidFill>
                  <a:schemeClr val="tx1"/>
                </a:solidFill>
                <a:cs typeface="B Badr" pitchFamily="2" charset="-78"/>
              </a:rPr>
              <a:t>جزء</a:t>
            </a:r>
            <a:r>
              <a:rPr lang="fa-IR" b="0" dirty="0" smtClean="0">
                <a:solidFill>
                  <a:schemeClr val="tx1"/>
                </a:solidFill>
                <a:cs typeface="B Badr" pitchFamily="2" charset="-78"/>
              </a:rPr>
              <a:t>تشکیل شده است:</a:t>
            </a:r>
          </a:p>
          <a:p>
            <a:pPr algn="just" rtl="1"/>
            <a:r>
              <a:rPr lang="fa-IR" dirty="0" smtClean="0">
                <a:solidFill>
                  <a:schemeClr val="tx1"/>
                </a:solidFill>
                <a:cs typeface="B Badr" pitchFamily="2" charset="-78"/>
              </a:rPr>
              <a:t>1.هویت گروه: فرد گروه را معرف خود می داند.</a:t>
            </a:r>
          </a:p>
          <a:p>
            <a:pPr algn="just" rtl="1"/>
            <a:r>
              <a:rPr lang="fa-IR" b="0" dirty="0" smtClean="0">
                <a:solidFill>
                  <a:schemeClr val="tx1"/>
                </a:solidFill>
                <a:cs typeface="B Badr" pitchFamily="2" charset="-78"/>
              </a:rPr>
              <a:t>2.تفاوت قابل مشاهده:تفاوت در هدف ووظیفه و... .</a:t>
            </a:r>
          </a:p>
          <a:p>
            <a:pPr algn="just" rtl="1"/>
            <a:r>
              <a:rPr lang="fa-IR" dirty="0" smtClean="0">
                <a:solidFill>
                  <a:schemeClr val="tx1"/>
                </a:solidFill>
                <a:cs typeface="B Badr" pitchFamily="2" charset="-78"/>
              </a:rPr>
              <a:t>3.استیصال وناکامی:اگر یک گروه به هدف خود برسد گروه دیگر نخواهد رسید.</a:t>
            </a:r>
            <a:endParaRPr lang="fa-IR" b="0" dirty="0" smtClean="0">
              <a:solidFill>
                <a:schemeClr val="tx1"/>
              </a:solidFill>
              <a:cs typeface="B Badr" pitchFamily="2" charset="-78"/>
            </a:endParaRPr>
          </a:p>
        </p:txBody>
      </p:sp>
      <p:sp>
        <p:nvSpPr>
          <p:cNvPr id="5" name="Rectangle 1"/>
          <p:cNvSpPr>
            <a:spLocks noChangeArrowheads="1"/>
          </p:cNvSpPr>
          <p:nvPr/>
        </p:nvSpPr>
        <p:spPr bwMode="auto">
          <a:xfrm>
            <a:off x="2214546" y="3571876"/>
            <a:ext cx="58562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483945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304800"/>
            <a:ext cx="6858000" cy="1338250"/>
          </a:xfrm>
        </p:spPr>
        <p:txBody>
          <a:bodyPr>
            <a:normAutofit fontScale="90000"/>
          </a:bodyPr>
          <a:lstStyle/>
          <a:p>
            <a:pPr algn="ctr" rtl="1"/>
            <a:r>
              <a:rPr lang="fa-IR" sz="2800" dirty="0" smtClean="0">
                <a:solidFill>
                  <a:schemeClr val="tx1"/>
                </a:solidFill>
                <a:cs typeface="B Koodak" pitchFamily="2" charset="-78"/>
              </a:rPr>
              <a:t/>
            </a:r>
            <a:br>
              <a:rPr lang="fa-IR" sz="2800" dirty="0" smtClean="0">
                <a:solidFill>
                  <a:schemeClr val="tx1"/>
                </a:solidFill>
                <a:cs typeface="B Koodak" pitchFamily="2" charset="-78"/>
              </a:rPr>
            </a:br>
            <a:r>
              <a:rPr lang="fa-IR" sz="2800" dirty="0" smtClean="0">
                <a:solidFill>
                  <a:schemeClr val="tx1"/>
                </a:solidFill>
                <a:cs typeface="B Koodak" pitchFamily="2" charset="-78"/>
              </a:rPr>
              <a:t/>
            </a:r>
            <a:br>
              <a:rPr lang="fa-IR" sz="2800" dirty="0" smtClean="0">
                <a:solidFill>
                  <a:schemeClr val="tx1"/>
                </a:solidFill>
                <a:cs typeface="B Koodak" pitchFamily="2" charset="-78"/>
              </a:rPr>
            </a:br>
            <a:r>
              <a:rPr lang="fa-IR" sz="3600" b="1" dirty="0" smtClean="0">
                <a:solidFill>
                  <a:schemeClr val="tx1"/>
                </a:solidFill>
                <a:cs typeface="B Badr" pitchFamily="2" charset="-78"/>
              </a:rPr>
              <a:t>منابع تعارض افقی سازمانی </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graphicFrame>
        <p:nvGraphicFramePr>
          <p:cNvPr id="5" name="Table 4"/>
          <p:cNvGraphicFramePr>
            <a:graphicFrameLocks noGrp="1"/>
          </p:cNvGraphicFramePr>
          <p:nvPr/>
        </p:nvGraphicFramePr>
        <p:xfrm>
          <a:off x="5786446" y="1857364"/>
          <a:ext cx="2214578" cy="4214844"/>
        </p:xfrm>
        <a:graphic>
          <a:graphicData uri="http://schemas.openxmlformats.org/drawingml/2006/table">
            <a:tbl>
              <a:tblPr rtl="1" firstRow="1" bandRow="1">
                <a:tableStyleId>{5C22544A-7EE6-4342-B048-85BDC9FD1C3A}</a:tableStyleId>
              </a:tblPr>
              <a:tblGrid>
                <a:gridCol w="566228"/>
                <a:gridCol w="1648350"/>
              </a:tblGrid>
              <a:tr h="674213">
                <a:tc gridSpan="2">
                  <a:txBody>
                    <a:bodyPr/>
                    <a:lstStyle/>
                    <a:p>
                      <a:pPr algn="ctr" rtl="1"/>
                      <a:r>
                        <a:rPr lang="fa-IR" dirty="0" smtClean="0"/>
                        <a:t>منابع محتوایی سازمان</a:t>
                      </a:r>
                      <a:endParaRPr lang="fa-IR" dirty="0"/>
                    </a:p>
                  </a:txBody>
                  <a:tcPr/>
                </a:tc>
                <a:tc hMerge="1">
                  <a:txBody>
                    <a:bodyPr/>
                    <a:lstStyle/>
                    <a:p>
                      <a:pPr rtl="1"/>
                      <a:endParaRPr lang="fa-IR" dirty="0"/>
                    </a:p>
                  </a:txBody>
                  <a:tcPr/>
                </a:tc>
              </a:tr>
              <a:tr h="614522">
                <a:tc>
                  <a:txBody>
                    <a:bodyPr/>
                    <a:lstStyle/>
                    <a:p>
                      <a:pPr algn="ctr" rtl="1"/>
                      <a:r>
                        <a:rPr lang="fa-IR" dirty="0" smtClean="0"/>
                        <a:t>1</a:t>
                      </a:r>
                      <a:endParaRPr lang="fa-IR" dirty="0"/>
                    </a:p>
                  </a:txBody>
                  <a:tcPr/>
                </a:tc>
                <a:tc>
                  <a:txBody>
                    <a:bodyPr/>
                    <a:lstStyle/>
                    <a:p>
                      <a:pPr algn="ctr" rtl="1"/>
                      <a:r>
                        <a:rPr lang="fa-IR" dirty="0" smtClean="0"/>
                        <a:t>محیط </a:t>
                      </a:r>
                      <a:endParaRPr lang="fa-IR" dirty="0"/>
                    </a:p>
                  </a:txBody>
                  <a:tcPr/>
                </a:tc>
              </a:tr>
              <a:tr h="963161">
                <a:tc>
                  <a:txBody>
                    <a:bodyPr/>
                    <a:lstStyle/>
                    <a:p>
                      <a:pPr algn="ctr" rtl="1"/>
                      <a:r>
                        <a:rPr lang="fa-IR" dirty="0" smtClean="0"/>
                        <a:t>2</a:t>
                      </a:r>
                      <a:endParaRPr lang="fa-IR" dirty="0"/>
                    </a:p>
                  </a:txBody>
                  <a:tcPr/>
                </a:tc>
                <a:tc>
                  <a:txBody>
                    <a:bodyPr/>
                    <a:lstStyle/>
                    <a:p>
                      <a:pPr algn="ctr" rtl="1"/>
                      <a:r>
                        <a:rPr lang="fa-IR" dirty="0" smtClean="0"/>
                        <a:t>اندازه یا بزرگی</a:t>
                      </a:r>
                      <a:endParaRPr lang="fa-IR" dirty="0"/>
                    </a:p>
                  </a:txBody>
                  <a:tcPr/>
                </a:tc>
              </a:tr>
              <a:tr h="674213">
                <a:tc>
                  <a:txBody>
                    <a:bodyPr/>
                    <a:lstStyle/>
                    <a:p>
                      <a:pPr algn="ctr" rtl="1"/>
                      <a:r>
                        <a:rPr lang="fa-IR" dirty="0" smtClean="0"/>
                        <a:t>3</a:t>
                      </a:r>
                      <a:endParaRPr lang="fa-IR" dirty="0"/>
                    </a:p>
                  </a:txBody>
                  <a:tcPr/>
                </a:tc>
                <a:tc>
                  <a:txBody>
                    <a:bodyPr/>
                    <a:lstStyle/>
                    <a:p>
                      <a:pPr algn="ctr" rtl="1"/>
                      <a:r>
                        <a:rPr lang="fa-IR" dirty="0" smtClean="0"/>
                        <a:t>تکنولوژی </a:t>
                      </a:r>
                      <a:endParaRPr lang="fa-IR" dirty="0"/>
                    </a:p>
                  </a:txBody>
                  <a:tcPr/>
                </a:tc>
              </a:tr>
              <a:tr h="674213">
                <a:tc>
                  <a:txBody>
                    <a:bodyPr/>
                    <a:lstStyle/>
                    <a:p>
                      <a:pPr algn="ctr" rtl="1"/>
                      <a:r>
                        <a:rPr lang="fa-IR" dirty="0" smtClean="0"/>
                        <a:t>4</a:t>
                      </a:r>
                      <a:endParaRPr lang="fa-IR" dirty="0"/>
                    </a:p>
                  </a:txBody>
                  <a:tcPr/>
                </a:tc>
                <a:tc>
                  <a:txBody>
                    <a:bodyPr/>
                    <a:lstStyle/>
                    <a:p>
                      <a:pPr algn="ctr" rtl="1"/>
                      <a:r>
                        <a:rPr lang="fa-IR" dirty="0" smtClean="0"/>
                        <a:t>هدف ها </a:t>
                      </a:r>
                      <a:endParaRPr lang="fa-IR" dirty="0"/>
                    </a:p>
                  </a:txBody>
                  <a:tcPr/>
                </a:tc>
              </a:tr>
              <a:tr h="614522">
                <a:tc>
                  <a:txBody>
                    <a:bodyPr/>
                    <a:lstStyle/>
                    <a:p>
                      <a:pPr algn="ctr" rtl="1"/>
                      <a:r>
                        <a:rPr lang="fa-IR" dirty="0" smtClean="0"/>
                        <a:t>5</a:t>
                      </a:r>
                      <a:endParaRPr lang="fa-IR" dirty="0"/>
                    </a:p>
                  </a:txBody>
                  <a:tcPr/>
                </a:tc>
                <a:tc>
                  <a:txBody>
                    <a:bodyPr/>
                    <a:lstStyle/>
                    <a:p>
                      <a:pPr algn="ctr" rtl="1"/>
                      <a:r>
                        <a:rPr lang="fa-IR" dirty="0" smtClean="0"/>
                        <a:t>ساختار</a:t>
                      </a:r>
                      <a:endParaRPr lang="fa-IR" dirty="0"/>
                    </a:p>
                  </a:txBody>
                  <a:tcPr/>
                </a:tc>
              </a:tr>
            </a:tbl>
          </a:graphicData>
        </a:graphic>
      </p:graphicFrame>
      <p:graphicFrame>
        <p:nvGraphicFramePr>
          <p:cNvPr id="6" name="Table 5"/>
          <p:cNvGraphicFramePr>
            <a:graphicFrameLocks noGrp="1"/>
          </p:cNvGraphicFramePr>
          <p:nvPr/>
        </p:nvGraphicFramePr>
        <p:xfrm>
          <a:off x="2285984" y="1857367"/>
          <a:ext cx="2405058" cy="4143399"/>
        </p:xfrm>
        <a:graphic>
          <a:graphicData uri="http://schemas.openxmlformats.org/drawingml/2006/table">
            <a:tbl>
              <a:tblPr rtl="1" firstRow="1" bandRow="1">
                <a:tableStyleId>{5C22544A-7EE6-4342-B048-85BDC9FD1C3A}</a:tableStyleId>
              </a:tblPr>
              <a:tblGrid>
                <a:gridCol w="551350"/>
                <a:gridCol w="1853708"/>
              </a:tblGrid>
              <a:tr h="653464">
                <a:tc gridSpan="2">
                  <a:txBody>
                    <a:bodyPr/>
                    <a:lstStyle/>
                    <a:p>
                      <a:pPr algn="ctr"/>
                      <a:r>
                        <a:rPr lang="fa-IR" dirty="0" smtClean="0"/>
                        <a:t>ویژگی</a:t>
                      </a:r>
                      <a:r>
                        <a:rPr lang="fa-IR" baseline="0" dirty="0" smtClean="0"/>
                        <a:t> ها وروابط درون سازمانی</a:t>
                      </a:r>
                      <a:endParaRPr lang="fa-IR" dirty="0" smtClean="0"/>
                    </a:p>
                  </a:txBody>
                  <a:tcPr/>
                </a:tc>
                <a:tc hMerge="1">
                  <a:txBody>
                    <a:bodyPr/>
                    <a:lstStyle/>
                    <a:p>
                      <a:pPr rtl="1"/>
                      <a:endParaRPr lang="fa-IR" dirty="0"/>
                    </a:p>
                  </a:txBody>
                  <a:tcPr/>
                </a:tc>
              </a:tr>
              <a:tr h="650555">
                <a:tc>
                  <a:txBody>
                    <a:bodyPr/>
                    <a:lstStyle/>
                    <a:p>
                      <a:pPr algn="ctr"/>
                      <a:r>
                        <a:rPr lang="fa-IR" dirty="0" smtClean="0"/>
                        <a:t>1</a:t>
                      </a:r>
                      <a:endParaRPr lang="fa-IR" dirty="0"/>
                    </a:p>
                  </a:txBody>
                  <a:tcPr/>
                </a:tc>
                <a:tc>
                  <a:txBody>
                    <a:bodyPr/>
                    <a:lstStyle/>
                    <a:p>
                      <a:pPr algn="ctr" rtl="1"/>
                      <a:r>
                        <a:rPr lang="fa-IR" dirty="0" smtClean="0"/>
                        <a:t>ناسازگاری در هدف های عملیاتی</a:t>
                      </a:r>
                      <a:endParaRPr lang="fa-IR" dirty="0"/>
                    </a:p>
                  </a:txBody>
                  <a:tcPr/>
                </a:tc>
              </a:tr>
              <a:tr h="473230">
                <a:tc>
                  <a:txBody>
                    <a:bodyPr/>
                    <a:lstStyle/>
                    <a:p>
                      <a:pPr algn="ctr"/>
                      <a:r>
                        <a:rPr lang="fa-IR" dirty="0" smtClean="0"/>
                        <a:t>2</a:t>
                      </a:r>
                      <a:endParaRPr lang="fa-IR" dirty="0"/>
                    </a:p>
                  </a:txBody>
                  <a:tcPr/>
                </a:tc>
                <a:tc>
                  <a:txBody>
                    <a:bodyPr/>
                    <a:lstStyle/>
                    <a:p>
                      <a:pPr algn="ctr" rtl="1"/>
                      <a:r>
                        <a:rPr lang="fa-IR" dirty="0" smtClean="0"/>
                        <a:t>تفکیک</a:t>
                      </a:r>
                      <a:endParaRPr lang="fa-IR" dirty="0"/>
                    </a:p>
                  </a:txBody>
                  <a:tcPr/>
                </a:tc>
              </a:tr>
              <a:tr h="473230">
                <a:tc>
                  <a:txBody>
                    <a:bodyPr/>
                    <a:lstStyle/>
                    <a:p>
                      <a:pPr algn="ctr"/>
                      <a:r>
                        <a:rPr lang="fa-IR" dirty="0" smtClean="0"/>
                        <a:t>3</a:t>
                      </a:r>
                      <a:endParaRPr lang="fa-IR" dirty="0"/>
                    </a:p>
                  </a:txBody>
                  <a:tcPr/>
                </a:tc>
                <a:tc>
                  <a:txBody>
                    <a:bodyPr/>
                    <a:lstStyle/>
                    <a:p>
                      <a:pPr algn="ctr" rtl="1"/>
                      <a:r>
                        <a:rPr lang="fa-IR" dirty="0" smtClean="0"/>
                        <a:t>وابستگی</a:t>
                      </a:r>
                      <a:r>
                        <a:rPr lang="fa-IR" baseline="0" dirty="0" smtClean="0"/>
                        <a:t> کاری</a:t>
                      </a:r>
                      <a:endParaRPr lang="fa-IR" dirty="0"/>
                    </a:p>
                  </a:txBody>
                  <a:tcPr/>
                </a:tc>
              </a:tr>
              <a:tr h="473230">
                <a:tc>
                  <a:txBody>
                    <a:bodyPr/>
                    <a:lstStyle/>
                    <a:p>
                      <a:pPr algn="ctr"/>
                      <a:r>
                        <a:rPr lang="fa-IR" dirty="0" smtClean="0"/>
                        <a:t>4</a:t>
                      </a:r>
                      <a:endParaRPr lang="fa-IR" dirty="0"/>
                    </a:p>
                  </a:txBody>
                  <a:tcPr/>
                </a:tc>
                <a:tc>
                  <a:txBody>
                    <a:bodyPr/>
                    <a:lstStyle/>
                    <a:p>
                      <a:pPr algn="ctr" rtl="1"/>
                      <a:r>
                        <a:rPr lang="fa-IR" dirty="0" smtClean="0"/>
                        <a:t>کمیاب بودن منابع</a:t>
                      </a:r>
                      <a:endParaRPr lang="fa-IR" dirty="0"/>
                    </a:p>
                  </a:txBody>
                  <a:tcPr/>
                </a:tc>
              </a:tr>
              <a:tr h="473230">
                <a:tc>
                  <a:txBody>
                    <a:bodyPr/>
                    <a:lstStyle/>
                    <a:p>
                      <a:pPr algn="ctr"/>
                      <a:r>
                        <a:rPr lang="fa-IR" dirty="0" smtClean="0"/>
                        <a:t>5</a:t>
                      </a:r>
                      <a:endParaRPr lang="fa-IR" dirty="0"/>
                    </a:p>
                  </a:txBody>
                  <a:tcPr/>
                </a:tc>
                <a:tc>
                  <a:txBody>
                    <a:bodyPr/>
                    <a:lstStyle/>
                    <a:p>
                      <a:pPr algn="ctr" rtl="1"/>
                      <a:r>
                        <a:rPr lang="fa-IR" dirty="0" smtClean="0"/>
                        <a:t>توزیع قدرت</a:t>
                      </a:r>
                      <a:endParaRPr lang="fa-IR" dirty="0"/>
                    </a:p>
                  </a:txBody>
                  <a:tcPr/>
                </a:tc>
              </a:tr>
              <a:tr h="473230">
                <a:tc>
                  <a:txBody>
                    <a:bodyPr/>
                    <a:lstStyle/>
                    <a:p>
                      <a:pPr algn="ctr"/>
                      <a:r>
                        <a:rPr lang="fa-IR" dirty="0" smtClean="0"/>
                        <a:t>6</a:t>
                      </a:r>
                      <a:endParaRPr lang="fa-IR" dirty="0"/>
                    </a:p>
                  </a:txBody>
                  <a:tcPr/>
                </a:tc>
                <a:tc>
                  <a:txBody>
                    <a:bodyPr/>
                    <a:lstStyle/>
                    <a:p>
                      <a:pPr algn="ctr" rtl="1"/>
                      <a:r>
                        <a:rPr lang="fa-IR" dirty="0" smtClean="0"/>
                        <a:t>عدم اطمینان</a:t>
                      </a:r>
                      <a:endParaRPr lang="fa-IR" dirty="0"/>
                    </a:p>
                  </a:txBody>
                  <a:tcPr/>
                </a:tc>
              </a:tr>
              <a:tr h="473230">
                <a:tc>
                  <a:txBody>
                    <a:bodyPr/>
                    <a:lstStyle/>
                    <a:p>
                      <a:pPr algn="ctr"/>
                      <a:r>
                        <a:rPr lang="fa-IR" dirty="0" smtClean="0"/>
                        <a:t>7</a:t>
                      </a:r>
                      <a:endParaRPr lang="fa-IR" dirty="0"/>
                    </a:p>
                  </a:txBody>
                  <a:tcPr/>
                </a:tc>
                <a:tc>
                  <a:txBody>
                    <a:bodyPr/>
                    <a:lstStyle/>
                    <a:p>
                      <a:pPr algn="ctr" rtl="1"/>
                      <a:r>
                        <a:rPr lang="fa-IR" dirty="0" smtClean="0"/>
                        <a:t>سیستم پاداش</a:t>
                      </a:r>
                      <a:endParaRPr lang="fa-IR" dirty="0"/>
                    </a:p>
                  </a:txBody>
                  <a:tcPr/>
                </a:tc>
              </a:tr>
            </a:tbl>
          </a:graphicData>
        </a:graphic>
      </p:graphicFrame>
    </p:spTree>
    <p:extLst>
      <p:ext uri="{BB962C8B-B14F-4D97-AF65-F5344CB8AC3E}">
        <p14:creationId xmlns:p14="http://schemas.microsoft.com/office/powerpoint/2010/main" val="18483945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304800"/>
            <a:ext cx="6629400" cy="1894362"/>
          </a:xfrm>
        </p:spPr>
        <p:txBody>
          <a:bodyPr>
            <a:normAutofit/>
          </a:bodyPr>
          <a:lstStyle/>
          <a:p>
            <a:pPr algn="ctr" rtl="1"/>
            <a:r>
              <a:rPr lang="fa-IR" sz="3200" b="1" dirty="0" smtClean="0">
                <a:solidFill>
                  <a:schemeClr val="tx1"/>
                </a:solidFill>
                <a:cs typeface="B Badr" pitchFamily="2" charset="-78"/>
              </a:rPr>
              <a:t>عوامل محتوایی سازمان</a:t>
            </a:r>
            <a:r>
              <a:rPr lang="fa-IR" sz="2800" dirty="0" smtClean="0">
                <a:solidFill>
                  <a:schemeClr val="tx1"/>
                </a:solidFill>
                <a:cs typeface="B Koodak" pitchFamily="2" charset="-78"/>
              </a:rPr>
              <a:t/>
            </a:r>
            <a:br>
              <a:rPr lang="fa-IR" sz="2800" dirty="0" smtClean="0">
                <a:solidFill>
                  <a:schemeClr val="tx1"/>
                </a:solidFill>
                <a:cs typeface="B Koodak" pitchFamily="2" charset="-78"/>
              </a:rPr>
            </a:br>
            <a:endParaRPr lang="en-US" sz="2800" dirty="0">
              <a:solidFill>
                <a:schemeClr val="tx1"/>
              </a:solidFill>
              <a:cs typeface="B Koodak" pitchFamily="2" charset="-78"/>
            </a:endParaRPr>
          </a:p>
        </p:txBody>
      </p:sp>
      <p:sp>
        <p:nvSpPr>
          <p:cNvPr id="3" name="Subtitle 2"/>
          <p:cNvSpPr>
            <a:spLocks noGrp="1"/>
          </p:cNvSpPr>
          <p:nvPr>
            <p:ph type="subTitle" idx="1"/>
          </p:nvPr>
        </p:nvSpPr>
        <p:spPr>
          <a:xfrm>
            <a:off x="1714480" y="2000240"/>
            <a:ext cx="6629400" cy="3886200"/>
          </a:xfrm>
        </p:spPr>
        <p:txBody>
          <a:bodyPr>
            <a:normAutofit/>
          </a:bodyPr>
          <a:lstStyle/>
          <a:p>
            <a:pPr algn="just" rtl="1"/>
            <a:r>
              <a:rPr lang="fa-IR" sz="2800" b="1" dirty="0" smtClean="0">
                <a:solidFill>
                  <a:schemeClr val="tx1"/>
                </a:solidFill>
                <a:cs typeface="B Badr" pitchFamily="2" charset="-78"/>
              </a:rPr>
              <a:t>1.محیط</a:t>
            </a:r>
            <a:r>
              <a:rPr lang="fa-IR" sz="2400" b="0" dirty="0" smtClean="0">
                <a:solidFill>
                  <a:schemeClr val="tx1"/>
                </a:solidFill>
                <a:cs typeface="B Badr" pitchFamily="2" charset="-78"/>
              </a:rPr>
              <a:t>: هدف ازایجاد تشکیل دوایر سازمانی تعامل سازمان با عوامل حاکم بر محیط خارجی است ،دوایر مختلف می کوشند جهت مقابله با این عوامل خود ا با محیط وفق دهندبه همین دلیل رقابت بین دوایر شدید تر میشود ودوایر در درون ساز مان برهدف های خود اصرار می ورزند واین موضوع منجر به تعارض می شود.</a:t>
            </a:r>
          </a:p>
          <a:p>
            <a:pPr algn="just" rtl="1"/>
            <a:r>
              <a:rPr lang="fa-IR" sz="2800" b="1" dirty="0" smtClean="0">
                <a:solidFill>
                  <a:schemeClr val="tx1"/>
                </a:solidFill>
                <a:cs typeface="B Badr" pitchFamily="2" charset="-78"/>
              </a:rPr>
              <a:t>2.اندازه یا بزرگی سازمان: </a:t>
            </a:r>
            <a:r>
              <a:rPr lang="fa-IR" sz="2400" dirty="0" smtClean="0">
                <a:solidFill>
                  <a:schemeClr val="tx1"/>
                </a:solidFill>
                <a:cs typeface="B Badr" pitchFamily="2" charset="-78"/>
              </a:rPr>
              <a:t>با بزرگ شدن سازمان  دوایر بزرگ می شوند وبه دور خود دیوار میکشند ،سلسله مراتب اختیارات زیاد میشود وقدرت ومنابع دوایر افزایش می یابد واین مسئله منجر به تعارض وتضاد می شود.</a:t>
            </a:r>
            <a:endParaRPr lang="fa-IR" sz="2400" b="0" dirty="0" smtClean="0">
              <a:solidFill>
                <a:schemeClr val="tx1"/>
              </a:solidFill>
              <a:cs typeface="B Badr" pitchFamily="2" charset="-78"/>
            </a:endParaRPr>
          </a:p>
        </p:txBody>
      </p:sp>
    </p:spTree>
    <p:extLst>
      <p:ext uri="{BB962C8B-B14F-4D97-AF65-F5344CB8AC3E}">
        <p14:creationId xmlns:p14="http://schemas.microsoft.com/office/powerpoint/2010/main" val="18483945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855</TotalTime>
  <Words>1822</Words>
  <Application>Microsoft Office PowerPoint</Application>
  <PresentationFormat>On-screen Show (4:3)</PresentationFormat>
  <Paragraphs>115</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B Badr</vt:lpstr>
      <vt:lpstr>B Koodak</vt:lpstr>
      <vt:lpstr>Gill Sans MT</vt:lpstr>
      <vt:lpstr>Majalla UI</vt:lpstr>
      <vt:lpstr>Verdana</vt:lpstr>
      <vt:lpstr>Wingdings</vt:lpstr>
      <vt:lpstr>Wingdings 2</vt:lpstr>
      <vt:lpstr>Solstice</vt:lpstr>
      <vt:lpstr>PowerPoint Presentation</vt:lpstr>
      <vt:lpstr>PowerPoint Presentation</vt:lpstr>
      <vt:lpstr>  چکیده </vt:lpstr>
      <vt:lpstr>  مقدمه </vt:lpstr>
      <vt:lpstr>  تعریف تعارض </vt:lpstr>
      <vt:lpstr>نگرش ها ونظریه ها نسبت به تعارض </vt:lpstr>
      <vt:lpstr>انواع تعارض  </vt:lpstr>
      <vt:lpstr>  منابع تعارض افقی سازمانی  </vt:lpstr>
      <vt:lpstr>عوامل محتوایی سازمان </vt:lpstr>
      <vt:lpstr>PowerPoint Presentation</vt:lpstr>
      <vt:lpstr>ویژگی ها وروابط درون سازمانی</vt:lpstr>
      <vt:lpstr>PowerPoint Presentation</vt:lpstr>
      <vt:lpstr>PowerPoint Presentation</vt:lpstr>
      <vt:lpstr>الگوی همکاری در سازمان</vt:lpstr>
      <vt:lpstr>فایده های همکاری</vt:lpstr>
      <vt:lpstr>زیا ن های ناشی ازتعارض </vt:lpstr>
      <vt:lpstr>روش هایی برای مدیریت تعارض بین گروهها </vt:lpstr>
      <vt:lpstr> </vt:lpstr>
      <vt:lpstr>تعارض عمودی </vt:lpstr>
      <vt:lpstr>روش های همکاری بین مدیریت وکارکنان هنگام تعارض عمودی </vt:lpstr>
      <vt:lpstr>با توجه به دیدگاه تعامل گرایانه نیاز به افزایش میزان تعارض در موارد زیرضرورت دارد </vt:lpstr>
      <vt:lpstr>نتیجه گیری    </vt:lpstr>
      <vt:lpstr>منابع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ABBAS</dc:creator>
  <cp:lastModifiedBy>T O S H I B A</cp:lastModifiedBy>
  <cp:revision>140</cp:revision>
  <dcterms:created xsi:type="dcterms:W3CDTF">2014-07-29T10:55:56Z</dcterms:created>
  <dcterms:modified xsi:type="dcterms:W3CDTF">2015-05-31T17:47:00Z</dcterms:modified>
</cp:coreProperties>
</file>