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2" r:id="rId3"/>
    <p:sldId id="257" r:id="rId4"/>
    <p:sldId id="258" r:id="rId5"/>
    <p:sldId id="264" r:id="rId6"/>
    <p:sldId id="263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0" d="100"/>
          <a:sy n="80" d="100"/>
        </p:scale>
        <p:origin x="-184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FB20F-465A-4B41-9E44-24BA9E501267}" type="datetimeFigureOut">
              <a:rPr lang="en-US" smtClean="0"/>
              <a:t>23/07/15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644BE-F8EA-3349-9662-F50142700F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575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FB20F-465A-4B41-9E44-24BA9E501267}" type="datetimeFigureOut">
              <a:rPr lang="en-US" smtClean="0"/>
              <a:t>23/07/15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644BE-F8EA-3349-9662-F50142700F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3342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FB20F-465A-4B41-9E44-24BA9E501267}" type="datetimeFigureOut">
              <a:rPr lang="en-US" smtClean="0"/>
              <a:t>23/07/15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644BE-F8EA-3349-9662-F50142700F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5111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FB20F-465A-4B41-9E44-24BA9E501267}" type="datetimeFigureOut">
              <a:rPr lang="en-US" smtClean="0"/>
              <a:t>23/07/15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644BE-F8EA-3349-9662-F50142700F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4658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FB20F-465A-4B41-9E44-24BA9E501267}" type="datetimeFigureOut">
              <a:rPr lang="en-US" smtClean="0"/>
              <a:t>23/07/15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644BE-F8EA-3349-9662-F50142700F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1939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FB20F-465A-4B41-9E44-24BA9E501267}" type="datetimeFigureOut">
              <a:rPr lang="en-US" smtClean="0"/>
              <a:t>23/07/15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644BE-F8EA-3349-9662-F50142700F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5431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FB20F-465A-4B41-9E44-24BA9E501267}" type="datetimeFigureOut">
              <a:rPr lang="en-US" smtClean="0"/>
              <a:t>23/07/15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644BE-F8EA-3349-9662-F50142700F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4163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FB20F-465A-4B41-9E44-24BA9E501267}" type="datetimeFigureOut">
              <a:rPr lang="en-US" smtClean="0"/>
              <a:t>23/07/15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644BE-F8EA-3349-9662-F50142700F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2835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FB20F-465A-4B41-9E44-24BA9E501267}" type="datetimeFigureOut">
              <a:rPr lang="en-US" smtClean="0"/>
              <a:t>23/07/15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644BE-F8EA-3349-9662-F50142700F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6503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FB20F-465A-4B41-9E44-24BA9E501267}" type="datetimeFigureOut">
              <a:rPr lang="en-US" smtClean="0"/>
              <a:t>23/07/15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644BE-F8EA-3349-9662-F50142700F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6620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FB20F-465A-4B41-9E44-24BA9E501267}" type="datetimeFigureOut">
              <a:rPr lang="en-US" smtClean="0"/>
              <a:t>23/07/15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644BE-F8EA-3349-9662-F50142700F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3895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562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DFB20F-465A-4B41-9E44-24BA9E501267}" type="datetimeFigureOut">
              <a:rPr lang="en-US" smtClean="0"/>
              <a:t>23/07/15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© Associate Enterprises Ltd t/a Assent.</a:t>
            </a:r>
          </a:p>
          <a:p>
            <a:r>
              <a:rPr lang="en-US" dirty="0" err="1" smtClean="0"/>
              <a:t>www.assentriskmanagement.co.uk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4644BE-F8EA-3349-9662-F50142700F4C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logo [converted]-01.jp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9300" y="116842"/>
            <a:ext cx="3213100" cy="979368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-50800" y="6721475"/>
            <a:ext cx="9245600" cy="13652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5326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slideshare.net/rjc211/annex-sl-training-for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assentriskmanagement.co.uk" TargetMode="External"/><Relationship Id="rId3" Type="http://schemas.openxmlformats.org/officeDocument/2006/relationships/hyperlink" Target="http://www.assentriskmanagement.co.uk/isorevision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Annex SL: Leadership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ISO 14001:2015</a:t>
            </a:r>
          </a:p>
          <a:p>
            <a:r>
              <a:rPr lang="en-US" dirty="0" smtClean="0"/>
              <a:t>ISO 9001:2015</a:t>
            </a:r>
          </a:p>
          <a:p>
            <a:r>
              <a:rPr lang="en-US" dirty="0" smtClean="0"/>
              <a:t>ISO 27001:2013</a:t>
            </a:r>
          </a:p>
          <a:p>
            <a:r>
              <a:rPr lang="en-US" dirty="0" smtClean="0"/>
              <a:t>ISO 22301:2011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25259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Assent Risk Management has been implementing ISO standards based on Annex SL for some time with ISO 22301 and ISO 27001 both using it. </a:t>
            </a:r>
            <a:br>
              <a:rPr lang="en-US" dirty="0"/>
            </a:br>
            <a:r>
              <a:rPr lang="en-US" sz="2400" dirty="0"/>
              <a:t>(see: </a:t>
            </a:r>
            <a:r>
              <a:rPr lang="en-US" sz="2400" dirty="0">
                <a:hlinkClick r:id="rId2"/>
              </a:rPr>
              <a:t>http://www.slideshare.net/rjc211/annex-sl-training-for</a:t>
            </a:r>
            <a:r>
              <a:rPr lang="en-US" sz="2400" dirty="0"/>
              <a:t>  )</a:t>
            </a:r>
            <a:r>
              <a:rPr lang="en-US" dirty="0"/>
              <a:t>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We believe the annex SL structure makes ISO standards much more adaptable for the </a:t>
            </a:r>
            <a:r>
              <a:rPr lang="en-US" dirty="0" err="1" smtClean="0"/>
              <a:t>organisation</a:t>
            </a:r>
            <a:r>
              <a:rPr lang="en-US" dirty="0" smtClean="0"/>
              <a:t> and therefore much more effective.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This series aims to expand the concepts of the 10 Annex SL clauses for those implementing new Standards such as ISO 14001:2015 or ISO 9001:2015.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31286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Clause </a:t>
            </a:r>
            <a:r>
              <a:rPr lang="en-US" dirty="0"/>
              <a:t>5</a:t>
            </a:r>
            <a:r>
              <a:rPr lang="en-US" dirty="0" smtClean="0"/>
              <a:t>: Leadership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 smtClean="0"/>
              <a:t>There is a </a:t>
            </a:r>
            <a:r>
              <a:rPr lang="en-US" dirty="0" smtClean="0"/>
              <a:t>much bigger emphasis </a:t>
            </a:r>
            <a:r>
              <a:rPr lang="en-US" dirty="0" smtClean="0"/>
              <a:t>on “Leadership” in Annex SL </a:t>
            </a:r>
            <a:r>
              <a:rPr lang="en-US" dirty="0" smtClean="0"/>
              <a:t>standards, meaning </a:t>
            </a:r>
            <a:r>
              <a:rPr lang="en-US" dirty="0" smtClean="0"/>
              <a:t>certification bodies will be spending more time interacting with the senior people in an </a:t>
            </a:r>
            <a:r>
              <a:rPr lang="en-US" dirty="0" err="1" smtClean="0"/>
              <a:t>organisation</a:t>
            </a:r>
            <a:r>
              <a:rPr lang="en-US" dirty="0" smtClean="0"/>
              <a:t>.  The Leadership clause helps ensure: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Accountability of the System.</a:t>
            </a:r>
          </a:p>
          <a:p>
            <a:r>
              <a:rPr lang="en-US" dirty="0" smtClean="0"/>
              <a:t>Providing required resources.</a:t>
            </a:r>
          </a:p>
          <a:p>
            <a:r>
              <a:rPr lang="en-US" dirty="0" smtClean="0"/>
              <a:t>Communicating the importance of the system.</a:t>
            </a:r>
          </a:p>
          <a:p>
            <a:r>
              <a:rPr lang="en-US" dirty="0" smtClean="0"/>
              <a:t>Establishing and supporting Policy.</a:t>
            </a:r>
          </a:p>
          <a:p>
            <a:r>
              <a:rPr lang="en-US" dirty="0" smtClean="0"/>
              <a:t>Assigning Responsibilities within the </a:t>
            </a:r>
            <a:r>
              <a:rPr lang="en-US" dirty="0" err="1" smtClean="0"/>
              <a:t>organisation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3192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Policy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Usually documented as a short statement, communicated and available to interested parties.</a:t>
            </a:r>
          </a:p>
          <a:p>
            <a:r>
              <a:rPr lang="en-US" dirty="0" smtClean="0"/>
              <a:t>Generic themes including:</a:t>
            </a:r>
          </a:p>
          <a:p>
            <a:pPr lvl="1"/>
            <a:r>
              <a:rPr lang="en-US" dirty="0" smtClean="0"/>
              <a:t>Framework for objectives.</a:t>
            </a:r>
          </a:p>
          <a:p>
            <a:pPr lvl="1"/>
            <a:r>
              <a:rPr lang="en-US" dirty="0" smtClean="0"/>
              <a:t>Commitment to meet standard requirements.</a:t>
            </a:r>
          </a:p>
          <a:p>
            <a:pPr lvl="1"/>
            <a:r>
              <a:rPr lang="en-US" dirty="0" smtClean="0"/>
              <a:t>Continual Improvement. </a:t>
            </a:r>
          </a:p>
          <a:p>
            <a:r>
              <a:rPr lang="en-US" dirty="0"/>
              <a:t> </a:t>
            </a:r>
            <a:r>
              <a:rPr lang="en-US" dirty="0" smtClean="0"/>
              <a:t>Specific themes such as:</a:t>
            </a:r>
          </a:p>
          <a:p>
            <a:pPr lvl="1"/>
            <a:r>
              <a:rPr lang="en-US" dirty="0" smtClean="0"/>
              <a:t>Commitment to protection of environment.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40575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Roles, Responsibilities &amp; Authorities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“Top Management” relates to the leadership theme and ‘expects’ those at the top to embed </a:t>
            </a:r>
            <a:r>
              <a:rPr lang="en-US" dirty="0" smtClean="0"/>
              <a:t>the system </a:t>
            </a:r>
            <a:r>
              <a:rPr lang="en-US" dirty="0" smtClean="0"/>
              <a:t>at all levels of the </a:t>
            </a:r>
            <a:r>
              <a:rPr lang="en-US" dirty="0" err="1" smtClean="0"/>
              <a:t>organisation</a:t>
            </a:r>
            <a:r>
              <a:rPr lang="en-US" dirty="0"/>
              <a:t> </a:t>
            </a:r>
            <a:r>
              <a:rPr lang="en-US" dirty="0" smtClean="0"/>
              <a:t>by:</a:t>
            </a:r>
          </a:p>
          <a:p>
            <a:r>
              <a:rPr lang="en-US" dirty="0" smtClean="0"/>
              <a:t>Assigning roles, responsibilities &amp; authorities.</a:t>
            </a:r>
          </a:p>
          <a:p>
            <a:pPr marL="0" indent="0">
              <a:buNone/>
            </a:pPr>
            <a:r>
              <a:rPr lang="en-US" dirty="0" smtClean="0"/>
              <a:t>To </a:t>
            </a:r>
            <a:r>
              <a:rPr lang="en-US" dirty="0" smtClean="0"/>
              <a:t>ensure:</a:t>
            </a:r>
            <a:endParaRPr lang="en-US" dirty="0" smtClean="0"/>
          </a:p>
          <a:p>
            <a:r>
              <a:rPr lang="en-US" dirty="0" smtClean="0"/>
              <a:t>The system conforms to the standard.</a:t>
            </a:r>
          </a:p>
          <a:p>
            <a:r>
              <a:rPr lang="en-US" dirty="0" smtClean="0"/>
              <a:t>Performance of the system is reported back to top management.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50922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Please contact us at: </a:t>
            </a:r>
            <a:r>
              <a:rPr lang="en-US" dirty="0" smtClean="0">
                <a:hlinkClick r:id="rId2"/>
              </a:rPr>
              <a:t>www.assentriskmanagement.co.uk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r>
              <a:rPr lang="en-US" dirty="0" smtClean="0"/>
              <a:t>Keep up to date with ISO Revisions at: </a:t>
            </a:r>
            <a:r>
              <a:rPr lang="en-US" dirty="0" smtClean="0">
                <a:hlinkClick r:id="rId3"/>
              </a:rPr>
              <a:t>www.assentriskmanagement.co.uk/isorevisions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47560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241</Words>
  <Application>Microsoft Macintosh PowerPoint</Application>
  <PresentationFormat>On-screen Show (4:3)</PresentationFormat>
  <Paragraphs>37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Annex SL: Leadership</vt:lpstr>
      <vt:lpstr>Introduction</vt:lpstr>
      <vt:lpstr>Clause 5: Leadership</vt:lpstr>
      <vt:lpstr>Policy</vt:lpstr>
      <vt:lpstr>Roles, Responsibilities &amp; Authorities</vt:lpstr>
      <vt:lpstr>More information</vt:lpstr>
    </vt:vector>
  </TitlesOfParts>
  <Company>Associate Enterprises Limited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Annex SL: Context</dc:title>
  <dc:creator>Robert Clements</dc:creator>
  <cp:lastModifiedBy>Robert Clements</cp:lastModifiedBy>
  <cp:revision>27</cp:revision>
  <dcterms:created xsi:type="dcterms:W3CDTF">2015-07-07T20:29:16Z</dcterms:created>
  <dcterms:modified xsi:type="dcterms:W3CDTF">2015-07-23T13:10:53Z</dcterms:modified>
</cp:coreProperties>
</file>