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4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B20F-465A-4B41-9E44-24BA9E501267}" type="datetimeFigureOut">
              <a:rPr lang="en-US" smtClean="0"/>
              <a:t>23/07/15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Associate Enterprises Ltd t/a Assent.</a:t>
            </a:r>
          </a:p>
          <a:p>
            <a:r>
              <a:rPr lang="en-US" dirty="0" err="1" smtClean="0"/>
              <a:t>www.assentriskmanagement.co.uk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 [converted]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16842"/>
            <a:ext cx="3213100" cy="9793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50800" y="6721475"/>
            <a:ext cx="9245600" cy="136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rjc211/annex-sl-training-f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" TargetMode="External"/><Relationship Id="rId3" Type="http://schemas.openxmlformats.org/officeDocument/2006/relationships/hyperlink" Target="http://www.assentriskmanagement.co.uk/isorevi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Annex SL: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ISO 14001:2015</a:t>
            </a:r>
          </a:p>
          <a:p>
            <a:r>
              <a:rPr lang="en-US" dirty="0" smtClean="0"/>
              <a:t>ISO 9001:2015</a:t>
            </a:r>
          </a:p>
          <a:p>
            <a:r>
              <a:rPr lang="en-US" dirty="0" smtClean="0"/>
              <a:t>ISO 27001:2013</a:t>
            </a:r>
          </a:p>
          <a:p>
            <a:r>
              <a:rPr lang="en-US" dirty="0" smtClean="0"/>
              <a:t>ISO 22301:2011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Assent Risk Management has been implementing ISO standards based on Annex SL for some time with ISO 22301 and ISO 27001 both using it. </a:t>
            </a:r>
            <a:br>
              <a:rPr lang="en-US" dirty="0"/>
            </a:br>
            <a:r>
              <a:rPr lang="en-US" sz="2400" dirty="0"/>
              <a:t>(see: </a:t>
            </a:r>
            <a:r>
              <a:rPr lang="en-US" sz="2400" dirty="0">
                <a:hlinkClick r:id="rId2"/>
              </a:rPr>
              <a:t>http://www.slideshare.net/rjc211/annex-sl-training-for</a:t>
            </a:r>
            <a:r>
              <a:rPr lang="en-US" sz="2400" dirty="0"/>
              <a:t>  )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believe the annex SL structure makes ISO standards much more adaptable for the </a:t>
            </a:r>
            <a:r>
              <a:rPr lang="en-US" dirty="0" err="1" smtClean="0"/>
              <a:t>organisation</a:t>
            </a:r>
            <a:r>
              <a:rPr lang="en-US" dirty="0" smtClean="0"/>
              <a:t> and therefore much more effective.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series aims to expand the concepts of the 10 Annex SL clauses for those implementing new Standards such as ISO 14001:2015 or ISO 9001:2015.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2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Clause </a:t>
            </a:r>
            <a:r>
              <a:rPr lang="en-US" dirty="0"/>
              <a:t>5</a:t>
            </a:r>
            <a:r>
              <a:rPr lang="en-US" dirty="0" smtClean="0"/>
              <a:t>: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is a </a:t>
            </a:r>
            <a:r>
              <a:rPr lang="en-US" dirty="0" smtClean="0"/>
              <a:t>much bigger emphasis </a:t>
            </a:r>
            <a:r>
              <a:rPr lang="en-US" dirty="0" smtClean="0"/>
              <a:t>on “Leadership” in Annex SL </a:t>
            </a:r>
            <a:r>
              <a:rPr lang="en-US" dirty="0" smtClean="0"/>
              <a:t>standards, meaning </a:t>
            </a:r>
            <a:r>
              <a:rPr lang="en-US" dirty="0" smtClean="0"/>
              <a:t>certification bodies will be spending more time interacting with the senior people in an </a:t>
            </a:r>
            <a:r>
              <a:rPr lang="en-US" dirty="0" err="1" smtClean="0"/>
              <a:t>organisation</a:t>
            </a:r>
            <a:r>
              <a:rPr lang="en-US" dirty="0" smtClean="0"/>
              <a:t>.  The Leadership clause helps ensure: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Accountability of the System.</a:t>
            </a:r>
          </a:p>
          <a:p>
            <a:r>
              <a:rPr lang="en-US" dirty="0" smtClean="0"/>
              <a:t>Providing required resources.</a:t>
            </a:r>
          </a:p>
          <a:p>
            <a:r>
              <a:rPr lang="en-US" dirty="0" smtClean="0"/>
              <a:t>Communicating the importance of the system.</a:t>
            </a:r>
          </a:p>
          <a:p>
            <a:r>
              <a:rPr lang="en-US" dirty="0" smtClean="0"/>
              <a:t>Establishing and supporting Policy.</a:t>
            </a:r>
          </a:p>
          <a:p>
            <a:r>
              <a:rPr lang="en-US" dirty="0" smtClean="0"/>
              <a:t>Assigning Responsibilities within the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Usually documented as a short statement, communicated and available to interested parties.</a:t>
            </a:r>
          </a:p>
          <a:p>
            <a:r>
              <a:rPr lang="en-US" dirty="0" smtClean="0"/>
              <a:t>Generic themes including:</a:t>
            </a:r>
          </a:p>
          <a:p>
            <a:pPr lvl="1"/>
            <a:r>
              <a:rPr lang="en-US" dirty="0" smtClean="0"/>
              <a:t>Framework for objectives.</a:t>
            </a:r>
          </a:p>
          <a:p>
            <a:pPr lvl="1"/>
            <a:r>
              <a:rPr lang="en-US" dirty="0" smtClean="0"/>
              <a:t>Commitment to meet standard requirements.</a:t>
            </a:r>
          </a:p>
          <a:p>
            <a:pPr lvl="1"/>
            <a:r>
              <a:rPr lang="en-US" dirty="0" smtClean="0"/>
              <a:t>Continual Improvement. </a:t>
            </a:r>
          </a:p>
          <a:p>
            <a:r>
              <a:rPr lang="en-US" dirty="0"/>
              <a:t> </a:t>
            </a:r>
            <a:r>
              <a:rPr lang="en-US" dirty="0" smtClean="0"/>
              <a:t>Specific themes such as:</a:t>
            </a:r>
          </a:p>
          <a:p>
            <a:pPr lvl="1"/>
            <a:r>
              <a:rPr lang="en-US" dirty="0" smtClean="0"/>
              <a:t>Commitment to protection of environment.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057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Roles, Responsibilities &amp; Authorities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“Top Management” relates to the leadership theme and ‘expects’ those at the top to embed </a:t>
            </a:r>
            <a:r>
              <a:rPr lang="en-US" dirty="0" smtClean="0"/>
              <a:t>the system </a:t>
            </a:r>
            <a:r>
              <a:rPr lang="en-US" dirty="0" smtClean="0"/>
              <a:t>at all levels of the </a:t>
            </a:r>
            <a:r>
              <a:rPr lang="en-US" dirty="0" err="1" smtClean="0"/>
              <a:t>organisation</a:t>
            </a:r>
            <a:r>
              <a:rPr lang="en-US" dirty="0"/>
              <a:t> </a:t>
            </a:r>
            <a:r>
              <a:rPr lang="en-US" dirty="0" smtClean="0"/>
              <a:t>by:</a:t>
            </a:r>
          </a:p>
          <a:p>
            <a:r>
              <a:rPr lang="en-US" dirty="0" smtClean="0"/>
              <a:t>Assigning roles, responsibilities &amp; authorities.</a:t>
            </a:r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 smtClean="0"/>
              <a:t>ensure:</a:t>
            </a:r>
            <a:endParaRPr lang="en-US" dirty="0" smtClean="0"/>
          </a:p>
          <a:p>
            <a:r>
              <a:rPr lang="en-US" dirty="0" smtClean="0"/>
              <a:t>The system conforms to the standard.</a:t>
            </a:r>
          </a:p>
          <a:p>
            <a:r>
              <a:rPr lang="en-US" dirty="0" smtClean="0"/>
              <a:t>Performance of the system is reported back to top management.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9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contact us at: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Keep up to date with ISO Revisions at: </a:t>
            </a:r>
            <a:r>
              <a:rPr lang="en-US" dirty="0" smtClean="0">
                <a:hlinkClick r:id="rId3"/>
              </a:rPr>
              <a:t>www.assentriskmanagement.co.uk/isorevisions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241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Annex SL: Leadership</vt:lpstr>
      <vt:lpstr>Introduction</vt:lpstr>
      <vt:lpstr>Clause 5: Leadership</vt:lpstr>
      <vt:lpstr>Policy</vt:lpstr>
      <vt:lpstr>Roles, Responsibilities &amp; Authorities</vt:lpstr>
      <vt:lpstr>More information</vt:lpstr>
    </vt:vector>
  </TitlesOfParts>
  <Company>Associate Enterprises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 SL: Context</dc:title>
  <dc:creator>Robert Clements</dc:creator>
  <cp:lastModifiedBy>Robert Clements</cp:lastModifiedBy>
  <cp:revision>27</cp:revision>
  <dcterms:created xsi:type="dcterms:W3CDTF">2015-07-07T20:29:16Z</dcterms:created>
  <dcterms:modified xsi:type="dcterms:W3CDTF">2015-07-23T13:10:53Z</dcterms:modified>
</cp:coreProperties>
</file>