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5" r:id="rId3"/>
    <p:sldId id="286" r:id="rId4"/>
    <p:sldId id="315" r:id="rId5"/>
    <p:sldId id="314" r:id="rId6"/>
    <p:sldId id="313" r:id="rId7"/>
    <p:sldId id="266" r:id="rId8"/>
    <p:sldId id="268" r:id="rId9"/>
    <p:sldId id="267" r:id="rId10"/>
    <p:sldId id="270" r:id="rId11"/>
    <p:sldId id="275" r:id="rId12"/>
    <p:sldId id="279" r:id="rId13"/>
    <p:sldId id="278" r:id="rId14"/>
    <p:sldId id="281" r:id="rId15"/>
    <p:sldId id="282" r:id="rId16"/>
    <p:sldId id="283" r:id="rId17"/>
    <p:sldId id="284" r:id="rId18"/>
    <p:sldId id="287" r:id="rId19"/>
    <p:sldId id="288" r:id="rId20"/>
    <p:sldId id="289" r:id="rId21"/>
    <p:sldId id="290" r:id="rId22"/>
    <p:sldId id="291" r:id="rId23"/>
    <p:sldId id="292" r:id="rId24"/>
    <p:sldId id="300" r:id="rId25"/>
    <p:sldId id="294" r:id="rId26"/>
    <p:sldId id="296" r:id="rId27"/>
    <p:sldId id="297" r:id="rId28"/>
    <p:sldId id="298" r:id="rId29"/>
    <p:sldId id="302" r:id="rId30"/>
    <p:sldId id="308" r:id="rId31"/>
    <p:sldId id="309" r:id="rId32"/>
    <p:sldId id="305" r:id="rId33"/>
    <p:sldId id="310" r:id="rId34"/>
    <p:sldId id="311" r:id="rId35"/>
    <p:sldId id="306" r:id="rId36"/>
    <p:sldId id="307" r:id="rId37"/>
    <p:sldId id="299" r:id="rId38"/>
    <p:sldId id="30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3F20"/>
    <a:srgbClr val="FFFFCC"/>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50" autoAdjust="0"/>
  </p:normalViewPr>
  <p:slideViewPr>
    <p:cSldViewPr>
      <p:cViewPr>
        <p:scale>
          <a:sx n="48" d="100"/>
          <a:sy n="48" d="100"/>
        </p:scale>
        <p:origin x="-2424" y="-835"/>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E418D-0553-42AB-8A94-616CE24C2C66}" type="datetimeFigureOut">
              <a:rPr lang="en-US" smtClean="0"/>
              <a:t>10/13/2013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ED3CB-3A35-4E0E-9DCC-C6C342C4C69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8ED3CB-3A35-4E0E-9DCC-C6C342C4C69F}"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rot="5400000">
            <a:off x="3840375" y="-2005459"/>
            <a:ext cx="1535261" cy="6741368"/>
          </a:xfrm>
          <a:prstGeom prst="rect">
            <a:avLst/>
          </a:prstGeom>
        </p:spPr>
      </p:pic>
      <p:sp>
        <p:nvSpPr>
          <p:cNvPr id="8" name="Rectangle 7"/>
          <p:cNvSpPr/>
          <p:nvPr userDrawn="1"/>
        </p:nvSpPr>
        <p:spPr>
          <a:xfrm>
            <a:off x="611561" y="2132856"/>
            <a:ext cx="7992888" cy="3168352"/>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204864"/>
            <a:ext cx="7772400" cy="13955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3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CB2E39-2882-4FAC-803C-D13ED9EA75BB}" type="datetimeFigureOut">
              <a:rPr lang="en-US" smtClean="0"/>
              <a:pPr/>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B4AD-C7D1-447F-8313-25C8E81E1C0F}" type="slidenum">
              <a:rPr lang="en-US" smtClean="0"/>
              <a:pPr/>
              <a:t>‹#›</a:t>
            </a:fld>
            <a:endParaRPr lang="en-US"/>
          </a:p>
        </p:txBody>
      </p:sp>
      <p:pic>
        <p:nvPicPr>
          <p:cNvPr id="14" name="Picture 2" descr="C:\Users\Acer\Desktop\Noorang Logo.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8316416" y="6024552"/>
            <a:ext cx="751926" cy="195501"/>
          </a:xfrm>
          <a:prstGeom prst="rect">
            <a:avLst/>
          </a:prstGeom>
          <a:noFill/>
          <a:effectLst>
            <a:glow rad="127000">
              <a:schemeClr val="bg1">
                <a:alpha val="40000"/>
              </a:schemeClr>
            </a:glo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5105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56418" y="117419"/>
            <a:ext cx="1535261" cy="6741368"/>
          </a:xfrm>
          <a:prstGeom prst="rect">
            <a:avLst/>
          </a:prstGeom>
        </p:spPr>
      </p:pic>
      <p:sp>
        <p:nvSpPr>
          <p:cNvPr id="8" name="Rectangle 7"/>
          <p:cNvSpPr/>
          <p:nvPr userDrawn="1"/>
        </p:nvSpPr>
        <p:spPr>
          <a:xfrm>
            <a:off x="1691679" y="1052736"/>
            <a:ext cx="6912769" cy="4896544"/>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63688" y="1052736"/>
            <a:ext cx="6840760" cy="57606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763688" y="1700808"/>
            <a:ext cx="6840760" cy="42484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CB2E39-2882-4FAC-803C-D13ED9EA75BB}" type="datetimeFigureOut">
              <a:rPr lang="en-US" smtClean="0"/>
              <a:pPr/>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B4AD-C7D1-447F-8313-25C8E81E1C0F}" type="slidenum">
              <a:rPr lang="en-US" smtClean="0"/>
              <a:pPr/>
              <a:t>‹#›</a:t>
            </a:fld>
            <a:endParaRPr lang="en-US"/>
          </a:p>
        </p:txBody>
      </p:sp>
    </p:spTree>
    <p:extLst>
      <p:ext uri="{BB962C8B-B14F-4D97-AF65-F5344CB8AC3E}">
        <p14:creationId xmlns="" xmlns:p14="http://schemas.microsoft.com/office/powerpoint/2010/main" val="412904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Content Placeholder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flipV="1">
            <a:off x="243924" y="1683680"/>
            <a:ext cx="8720564" cy="1241264"/>
          </a:xfrm>
          <a:prstGeom prst="rect">
            <a:avLst/>
          </a:prstGeom>
        </p:spPr>
      </p:pic>
      <p:sp>
        <p:nvSpPr>
          <p:cNvPr id="10" name="Rectangle 9"/>
          <p:cNvSpPr/>
          <p:nvPr userDrawn="1"/>
        </p:nvSpPr>
        <p:spPr>
          <a:xfrm>
            <a:off x="1043608" y="3068960"/>
            <a:ext cx="7200800" cy="3312368"/>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7623" y="4406900"/>
            <a:ext cx="6912769"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87623" y="2906713"/>
            <a:ext cx="69127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B2E39-2882-4FAC-803C-D13ED9EA75BB}" type="datetimeFigureOut">
              <a:rPr lang="en-US" smtClean="0"/>
              <a:pPr/>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B4AD-C7D1-447F-8313-25C8E81E1C0F}" type="slidenum">
              <a:rPr lang="en-US" smtClean="0"/>
              <a:pPr/>
              <a:t>‹#›</a:t>
            </a:fld>
            <a:endParaRPr lang="en-US"/>
          </a:p>
        </p:txBody>
      </p:sp>
    </p:spTree>
    <p:extLst>
      <p:ext uri="{BB962C8B-B14F-4D97-AF65-F5344CB8AC3E}">
        <p14:creationId xmlns="" xmlns:p14="http://schemas.microsoft.com/office/powerpoint/2010/main" val="316082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Content Placeholder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370" y="-25053"/>
            <a:ext cx="9189369" cy="6883053"/>
          </a:xfrm>
          <a:prstGeom prst="rect">
            <a:avLst/>
          </a:prstGeom>
        </p:spPr>
      </p:pic>
      <p:sp>
        <p:nvSpPr>
          <p:cNvPr id="7" name="Rectangle 6"/>
          <p:cNvSpPr/>
          <p:nvPr userDrawn="1"/>
        </p:nvSpPr>
        <p:spPr>
          <a:xfrm>
            <a:off x="1547664" y="1196752"/>
            <a:ext cx="6048672" cy="4464496"/>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47664" y="1196752"/>
            <a:ext cx="6048672" cy="1368152"/>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1CB2E39-2882-4FAC-803C-D13ED9EA75BB}" type="datetimeFigureOut">
              <a:rPr lang="en-US" smtClean="0"/>
              <a:pPr/>
              <a:t>10/13/2013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7B4AD-C7D1-447F-8313-25C8E81E1C0F}" type="slidenum">
              <a:rPr lang="en-US" smtClean="0"/>
              <a:pPr/>
              <a:t>‹#›</a:t>
            </a:fld>
            <a:endParaRPr lang="en-US"/>
          </a:p>
        </p:txBody>
      </p:sp>
    </p:spTree>
    <p:extLst>
      <p:ext uri="{BB962C8B-B14F-4D97-AF65-F5344CB8AC3E}">
        <p14:creationId xmlns="" xmlns:p14="http://schemas.microsoft.com/office/powerpoint/2010/main" val="32329028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B2E39-2882-4FAC-803C-D13ED9EA75BB}" type="datetimeFigureOut">
              <a:rPr lang="en-US" smtClean="0"/>
              <a:pPr/>
              <a:t>10/13/2013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7B4AD-C7D1-447F-8313-25C8E81E1C0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B2E39-2882-4FAC-803C-D13ED9EA75BB}" type="datetimeFigureOut">
              <a:rPr lang="en-US" smtClean="0"/>
              <a:pPr/>
              <a:t>10/13/2013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7B4AD-C7D1-447F-8313-25C8E81E1C0F}" type="slidenum">
              <a:rPr lang="en-US" smtClean="0"/>
              <a:pPr/>
              <a:t>‹#›</a:t>
            </a:fld>
            <a:endParaRPr lang="en-US"/>
          </a:p>
        </p:txBody>
      </p:sp>
      <p:pic>
        <p:nvPicPr>
          <p:cNvPr id="5" name="Content Placeholder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43924" y="5462352"/>
            <a:ext cx="8720564" cy="1279016"/>
          </a:xfrm>
          <a:prstGeom prst="rect">
            <a:avLst/>
          </a:prstGeom>
        </p:spPr>
      </p:pic>
      <p:sp>
        <p:nvSpPr>
          <p:cNvPr id="6" name="Rectangle 5"/>
          <p:cNvSpPr/>
          <p:nvPr userDrawn="1"/>
        </p:nvSpPr>
        <p:spPr>
          <a:xfrm>
            <a:off x="1043608" y="476672"/>
            <a:ext cx="7200800" cy="4968552"/>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7331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0" y="0"/>
            <a:ext cx="9155922"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B2E39-2882-4FAC-803C-D13ED9EA75BB}" type="datetimeFigureOut">
              <a:rPr lang="en-US" smtClean="0"/>
              <a:pPr/>
              <a:t>10/13/2013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7B4AD-C7D1-447F-8313-25C8E81E1C0F}" type="slidenum">
              <a:rPr lang="en-US" smtClean="0"/>
              <a:pPr/>
              <a:t>‹#›</a:t>
            </a:fld>
            <a:endParaRPr lang="en-US"/>
          </a:p>
        </p:txBody>
      </p:sp>
    </p:spTree>
    <p:extLst>
      <p:ext uri="{BB962C8B-B14F-4D97-AF65-F5344CB8AC3E}">
        <p14:creationId xmlns="" xmlns:p14="http://schemas.microsoft.com/office/powerpoint/2010/main" val="259422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6" r:id="rId5"/>
    <p:sldLayoutId id="2147483655"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latin typeface="Andalus" pitchFamily="18" charset="-78"/>
                <a:cs typeface="Andalus" pitchFamily="18" charset="-78"/>
              </a:rPr>
              <a:t>سوره مبارکه حمد</a:t>
            </a:r>
            <a:endParaRPr lang="en-US" dirty="0">
              <a:latin typeface="Andalus" pitchFamily="18" charset="-78"/>
              <a:cs typeface="Andalus" pitchFamily="18" charset="-78"/>
            </a:endParaRPr>
          </a:p>
        </p:txBody>
      </p:sp>
      <p:sp>
        <p:nvSpPr>
          <p:cNvPr id="3" name="Subtitle 2"/>
          <p:cNvSpPr>
            <a:spLocks noGrp="1"/>
          </p:cNvSpPr>
          <p:nvPr>
            <p:ph type="subTitle" idx="1"/>
          </p:nvPr>
        </p:nvSpPr>
        <p:spPr/>
        <p:txBody>
          <a:bodyPr>
            <a:normAutofit fontScale="85000" lnSpcReduction="20000"/>
          </a:bodyPr>
          <a:lstStyle/>
          <a:p>
            <a:r>
              <a:rPr lang="fa-IR" dirty="0" smtClean="0">
                <a:solidFill>
                  <a:schemeClr val="accent6">
                    <a:lumMod val="50000"/>
                  </a:schemeClr>
                </a:solidFill>
                <a:cs typeface="B Nazanin" pitchFamily="2" charset="-78"/>
              </a:rPr>
              <a:t>مهر 92</a:t>
            </a:r>
          </a:p>
          <a:p>
            <a:r>
              <a:rPr lang="fa-IR" dirty="0" smtClean="0">
                <a:solidFill>
                  <a:schemeClr val="accent6">
                    <a:lumMod val="50000"/>
                  </a:schemeClr>
                </a:solidFill>
                <a:cs typeface="B Nazanin" pitchFamily="2" charset="-78"/>
              </a:rPr>
              <a:t>مدرسه قرآن</a:t>
            </a:r>
          </a:p>
          <a:p>
            <a:r>
              <a:rPr lang="fa-IR" dirty="0" smtClean="0">
                <a:solidFill>
                  <a:schemeClr val="accent6">
                    <a:lumMod val="50000"/>
                  </a:schemeClr>
                </a:solidFill>
                <a:cs typeface="B Nazanin" pitchFamily="2" charset="-78"/>
              </a:rPr>
              <a:t>یکشنبه ی پزشکی ها</a:t>
            </a:r>
            <a:endParaRPr lang="en-US" dirty="0">
              <a:solidFill>
                <a:schemeClr val="accent6">
                  <a:lumMod val="50000"/>
                </a:schemeClr>
              </a:solidFill>
              <a:cs typeface="B Nazanin" pitchFamily="2" charset="-78"/>
            </a:endParaRPr>
          </a:p>
        </p:txBody>
      </p:sp>
    </p:spTree>
    <p:extLst>
      <p:ext uri="{BB962C8B-B14F-4D97-AF65-F5344CB8AC3E}">
        <p14:creationId xmlns="" xmlns:p14="http://schemas.microsoft.com/office/powerpoint/2010/main" val="2775346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Autumn-Road-Normal-485x728.jpg"/>
          <p:cNvPicPr>
            <a:picLocks noGrp="1" noChangeAspect="1"/>
          </p:cNvPicPr>
          <p:nvPr>
            <p:ph idx="1"/>
          </p:nvPr>
        </p:nvPicPr>
        <p:blipFill>
          <a:blip r:embed="rId2" cstate="print">
            <a:lum bright="-2000"/>
          </a:blip>
          <a:stretch>
            <a:fillRect/>
          </a:stretch>
        </p:blipFill>
        <p:spPr>
          <a:xfrm>
            <a:off x="-609600" y="0"/>
            <a:ext cx="10294070" cy="6858000"/>
          </a:xfrm>
        </p:spPr>
      </p:pic>
      <p:sp>
        <p:nvSpPr>
          <p:cNvPr id="6" name="TextBox 5"/>
          <p:cNvSpPr txBox="1"/>
          <p:nvPr/>
        </p:nvSpPr>
        <p:spPr>
          <a:xfrm>
            <a:off x="-304800" y="4267200"/>
            <a:ext cx="9448800" cy="2246769"/>
          </a:xfrm>
          <a:prstGeom prst="rect">
            <a:avLst/>
          </a:prstGeom>
          <a:noFill/>
        </p:spPr>
        <p:txBody>
          <a:bodyPr wrap="square" rtlCol="0">
            <a:spAutoFit/>
          </a:bodyPr>
          <a:lstStyle/>
          <a:p>
            <a:pPr algn="ctr"/>
            <a:r>
              <a:rPr lang="fa-I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DecoType Naskh Variants" pitchFamily="2" charset="-78"/>
              </a:rPr>
              <a:t>صراط الذین انعمت علیهم غیر المغضوب علیهم و لا ضالین</a:t>
            </a:r>
          </a:p>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DecoType Naskh Variants" pitchFamily="2" charset="-78"/>
              </a:rPr>
              <a:t>The path of those whom thou hast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DecoType Naskh Variants" pitchFamily="2" charset="-78"/>
              </a:rPr>
              <a:t>favoured</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DecoType Naskh Variants" pitchFamily="2" charset="-78"/>
              </a:rPr>
              <a:t>: no the path of those who earn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DecoType Naskh Variants" pitchFamily="2" charset="-78"/>
              </a:rPr>
              <a:t>thine</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DecoType Naskh Variants" pitchFamily="2" charset="-78"/>
              </a:rPr>
              <a:t> anger nor of those who go astray</a:t>
            </a:r>
          </a:p>
          <a:p>
            <a:pPr algn="ctr"/>
            <a:r>
              <a:rPr lang="fa-I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DecoType Naskh Variants" pitchFamily="2" charset="-78"/>
              </a:rPr>
              <a:t>راه کسانی که آنان را مشمول نعمت خود ساختی نه کسانی که بر آنان غضب کرده ای و نه گمراهان</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DecoType Naskh Variants"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cs typeface="B Nazanin" pitchFamily="2" charset="-78"/>
              </a:rPr>
              <a:t>اعراب سوره:</a:t>
            </a:r>
            <a:endParaRPr lang="en-US" dirty="0">
              <a:cs typeface="B Nazanin" pitchFamily="2" charset="-78"/>
            </a:endParaRPr>
          </a:p>
        </p:txBody>
      </p:sp>
      <p:sp>
        <p:nvSpPr>
          <p:cNvPr id="3" name="Content Placeholder 2"/>
          <p:cNvSpPr>
            <a:spLocks noGrp="1"/>
          </p:cNvSpPr>
          <p:nvPr>
            <p:ph idx="1"/>
          </p:nvPr>
        </p:nvSpPr>
        <p:spPr/>
        <p:txBody>
          <a:bodyPr>
            <a:normAutofit fontScale="85000" lnSpcReduction="20000"/>
          </a:bodyPr>
          <a:lstStyle/>
          <a:p>
            <a:pPr algn="r" rtl="1">
              <a:buNone/>
            </a:pPr>
            <a:r>
              <a:rPr lang="en-US" dirty="0" smtClean="0">
                <a:cs typeface="B Nazanin" pitchFamily="2" charset="-78"/>
              </a:rPr>
              <a:t>1</a:t>
            </a:r>
            <a:r>
              <a:rPr lang="fa-IR" dirty="0" smtClean="0">
                <a:cs typeface="B Nazanin" pitchFamily="2" charset="-78"/>
              </a:rPr>
              <a:t>)</a:t>
            </a:r>
            <a:r>
              <a:rPr lang="ar-SA" dirty="0" smtClean="0">
                <a:cs typeface="B Nazanin" pitchFamily="2" charset="-78"/>
              </a:rPr>
              <a:t>بسم الله الرحمن الرحیم</a:t>
            </a:r>
            <a:endParaRPr lang="en-US" dirty="0" smtClean="0">
              <a:cs typeface="B Nazanin" pitchFamily="2" charset="-78"/>
            </a:endParaRPr>
          </a:p>
          <a:p>
            <a:pPr algn="r" rtl="1"/>
            <a:r>
              <a:rPr lang="ar-SA" dirty="0" smtClean="0">
                <a:cs typeface="B Nazanin" pitchFamily="2" charset="-78"/>
              </a:rPr>
              <a:t>بسم: جار و مجرور و متعلق به فعل محذوف استعین یا ابتدأ</a:t>
            </a:r>
            <a:endParaRPr lang="en-US" dirty="0" smtClean="0">
              <a:cs typeface="B Nazanin" pitchFamily="2" charset="-78"/>
            </a:endParaRPr>
          </a:p>
          <a:p>
            <a:pPr algn="r" rtl="1"/>
            <a:r>
              <a:rPr lang="ar-SA" dirty="0" smtClean="0">
                <a:cs typeface="B Nazanin" pitchFamily="2" charset="-78"/>
              </a:rPr>
              <a:t>الله: مضاف الیه اسم</a:t>
            </a:r>
            <a:endParaRPr lang="en-US" dirty="0" smtClean="0">
              <a:cs typeface="B Nazanin" pitchFamily="2" charset="-78"/>
            </a:endParaRPr>
          </a:p>
          <a:p>
            <a:pPr algn="r" rtl="1"/>
            <a:r>
              <a:rPr lang="ar-SA" dirty="0" smtClean="0">
                <a:cs typeface="B Nazanin" pitchFamily="2" charset="-78"/>
              </a:rPr>
              <a:t>الرحمن: صفت الله</a:t>
            </a:r>
            <a:endParaRPr lang="en-US" dirty="0" smtClean="0">
              <a:cs typeface="B Nazanin" pitchFamily="2" charset="-78"/>
            </a:endParaRPr>
          </a:p>
          <a:p>
            <a:pPr algn="r" rtl="1"/>
            <a:r>
              <a:rPr lang="ar-SA" dirty="0" smtClean="0">
                <a:cs typeface="B Nazanin" pitchFamily="2" charset="-78"/>
              </a:rPr>
              <a:t>الرحیم: صفت الله</a:t>
            </a:r>
            <a:endParaRPr lang="en-US" dirty="0" smtClean="0">
              <a:cs typeface="B Nazanin" pitchFamily="2" charset="-78"/>
            </a:endParaRPr>
          </a:p>
          <a:p>
            <a:pPr algn="r" rtl="1">
              <a:buNone/>
            </a:pPr>
            <a:r>
              <a:rPr lang="en-US" dirty="0" smtClean="0">
                <a:cs typeface="B Nazanin" pitchFamily="2" charset="-78"/>
              </a:rPr>
              <a:t>2</a:t>
            </a:r>
            <a:r>
              <a:rPr lang="fa-IR" dirty="0" smtClean="0">
                <a:cs typeface="B Nazanin" pitchFamily="2" charset="-78"/>
              </a:rPr>
              <a:t>)</a:t>
            </a:r>
            <a:r>
              <a:rPr lang="ar-SA" dirty="0" smtClean="0">
                <a:cs typeface="B Nazanin" pitchFamily="2" charset="-78"/>
              </a:rPr>
              <a:t>الحمد لله رب العالمین، الرحمن الرحیم، مالک یوم الدین</a:t>
            </a:r>
            <a:endParaRPr lang="en-US" dirty="0" smtClean="0">
              <a:cs typeface="B Nazanin" pitchFamily="2" charset="-78"/>
            </a:endParaRPr>
          </a:p>
          <a:p>
            <a:pPr algn="r" rtl="1"/>
            <a:r>
              <a:rPr lang="ar-SA" dirty="0" smtClean="0">
                <a:cs typeface="B Nazanin" pitchFamily="2" charset="-78"/>
              </a:rPr>
              <a:t>حمد: مبتدا</a:t>
            </a:r>
            <a:r>
              <a:rPr lang="en-US" dirty="0" smtClean="0">
                <a:cs typeface="B Nazanin" pitchFamily="2" charset="-78"/>
              </a:rPr>
              <a:t>        </a:t>
            </a:r>
            <a:r>
              <a:rPr lang="ar-SA" dirty="0" smtClean="0">
                <a:cs typeface="B Nazanin" pitchFamily="2" charset="-78"/>
              </a:rPr>
              <a:t>       </a:t>
            </a:r>
            <a:r>
              <a:rPr lang="en-US" dirty="0" smtClean="0">
                <a:cs typeface="B Nazanin" pitchFamily="2" charset="-78"/>
              </a:rPr>
              <a:t>      </a:t>
            </a:r>
            <a:r>
              <a:rPr lang="ar-SA" dirty="0" smtClean="0">
                <a:cs typeface="B Nazanin" pitchFamily="2" charset="-78"/>
              </a:rPr>
              <a:t>لله: خبر</a:t>
            </a:r>
            <a:endParaRPr lang="en-US" dirty="0" smtClean="0">
              <a:cs typeface="B Nazanin" pitchFamily="2" charset="-78"/>
            </a:endParaRPr>
          </a:p>
          <a:p>
            <a:pPr algn="r" rtl="1"/>
            <a:r>
              <a:rPr lang="ar-SA" dirty="0" smtClean="0">
                <a:cs typeface="B Nazanin" pitchFamily="2" charset="-78"/>
              </a:rPr>
              <a:t>رب: صفت الله      </a:t>
            </a:r>
            <a:r>
              <a:rPr lang="en-US" dirty="0" smtClean="0">
                <a:cs typeface="B Nazanin" pitchFamily="2" charset="-78"/>
              </a:rPr>
              <a:t>       </a:t>
            </a:r>
            <a:r>
              <a:rPr lang="ar-SA" dirty="0" smtClean="0">
                <a:cs typeface="B Nazanin" pitchFamily="2" charset="-78"/>
              </a:rPr>
              <a:t> عالمین:مضاف الیه</a:t>
            </a:r>
            <a:endParaRPr lang="en-US" dirty="0" smtClean="0">
              <a:cs typeface="B Nazanin" pitchFamily="2" charset="-78"/>
            </a:endParaRPr>
          </a:p>
          <a:p>
            <a:pPr algn="r" rtl="1"/>
            <a:r>
              <a:rPr lang="ar-SA" dirty="0" smtClean="0">
                <a:cs typeface="B Nazanin" pitchFamily="2" charset="-78"/>
              </a:rPr>
              <a:t>الرحمن: صفت رب        الرحیم: صفت رب</a:t>
            </a:r>
            <a:endParaRPr lang="en-US" dirty="0" smtClean="0">
              <a:cs typeface="B Nazanin" pitchFamily="2" charset="-78"/>
            </a:endParaRPr>
          </a:p>
          <a:p>
            <a:pPr algn="r" rtl="1"/>
            <a:r>
              <a:rPr lang="ar-SA" dirty="0" smtClean="0">
                <a:cs typeface="B Nazanin" pitchFamily="2" charset="-78"/>
              </a:rPr>
              <a:t>مالک: صفت رب          یوم: مضاف     الدین: مضاف الیه</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اعراب سوره</a:t>
            </a:r>
            <a:endParaRPr lang="en-US" dirty="0"/>
          </a:p>
        </p:txBody>
      </p:sp>
      <p:sp>
        <p:nvSpPr>
          <p:cNvPr id="3" name="Content Placeholder 2"/>
          <p:cNvSpPr>
            <a:spLocks noGrp="1"/>
          </p:cNvSpPr>
          <p:nvPr>
            <p:ph idx="1"/>
          </p:nvPr>
        </p:nvSpPr>
        <p:spPr/>
        <p:txBody>
          <a:bodyPr>
            <a:normAutofit/>
          </a:bodyPr>
          <a:lstStyle/>
          <a:p>
            <a:pPr algn="r" rtl="1">
              <a:buNone/>
            </a:pPr>
            <a:r>
              <a:rPr lang="en-US" sz="2800" dirty="0" smtClean="0">
                <a:cs typeface="B Nazanin" pitchFamily="2" charset="-78"/>
              </a:rPr>
              <a:t>3</a:t>
            </a:r>
            <a:r>
              <a:rPr lang="fa-IR" sz="2800" dirty="0" smtClean="0">
                <a:cs typeface="B Nazanin" pitchFamily="2" charset="-78"/>
              </a:rPr>
              <a:t>)</a:t>
            </a:r>
            <a:r>
              <a:rPr lang="ar-SA" sz="2800" dirty="0" smtClean="0">
                <a:cs typeface="B Nazanin" pitchFamily="2" charset="-78"/>
              </a:rPr>
              <a:t>ایاک نعبد</a:t>
            </a:r>
            <a:endParaRPr lang="en-US" sz="2800" dirty="0" smtClean="0">
              <a:cs typeface="B Nazanin" pitchFamily="2" charset="-78"/>
            </a:endParaRPr>
          </a:p>
          <a:p>
            <a:pPr algn="r" rtl="1">
              <a:buNone/>
            </a:pPr>
            <a:r>
              <a:rPr lang="en-US" sz="2800" dirty="0" smtClean="0">
                <a:cs typeface="B Nazanin" pitchFamily="2" charset="-78"/>
              </a:rPr>
              <a:t>4</a:t>
            </a:r>
            <a:r>
              <a:rPr lang="fa-IR" sz="2800" dirty="0" smtClean="0">
                <a:cs typeface="B Nazanin" pitchFamily="2" charset="-78"/>
              </a:rPr>
              <a:t>)</a:t>
            </a:r>
            <a:r>
              <a:rPr lang="ar-SA" sz="2800" dirty="0" smtClean="0">
                <a:cs typeface="B Nazanin" pitchFamily="2" charset="-78"/>
              </a:rPr>
              <a:t>ایاک نستعین</a:t>
            </a:r>
            <a:endParaRPr lang="en-US" sz="2800" dirty="0" smtClean="0">
              <a:cs typeface="B Nazanin" pitchFamily="2" charset="-78"/>
            </a:endParaRPr>
          </a:p>
          <a:p>
            <a:pPr algn="r" rtl="1"/>
            <a:r>
              <a:rPr lang="ar-SA" sz="2800" dirty="0" smtClean="0">
                <a:cs typeface="B Nazanin" pitchFamily="2" charset="-78"/>
              </a:rPr>
              <a:t>مفعول مقدم بر فعل، حصر را می رساند</a:t>
            </a:r>
            <a:r>
              <a:rPr lang="en-US" sz="2800" dirty="0" smtClean="0">
                <a:cs typeface="B Nazanin" pitchFamily="2" charset="-78"/>
              </a:rPr>
              <a:t>.</a:t>
            </a:r>
          </a:p>
          <a:p>
            <a:pPr algn="r" rtl="1">
              <a:buNone/>
            </a:pPr>
            <a:r>
              <a:rPr lang="en-US" sz="2800" dirty="0" smtClean="0">
                <a:cs typeface="B Nazanin" pitchFamily="2" charset="-78"/>
              </a:rPr>
              <a:t>5</a:t>
            </a:r>
            <a:r>
              <a:rPr lang="fa-IR" sz="2800" dirty="0" smtClean="0">
                <a:cs typeface="B Nazanin" pitchFamily="2" charset="-78"/>
              </a:rPr>
              <a:t>)</a:t>
            </a:r>
            <a:r>
              <a:rPr lang="ar-SA" sz="2800" dirty="0" smtClean="0">
                <a:cs typeface="B Nazanin" pitchFamily="2" charset="-78"/>
              </a:rPr>
              <a:t>اهدنا صراط المستقیم……… صراط: مفعول</a:t>
            </a:r>
            <a:endParaRPr lang="en-US" sz="2800" dirty="0" smtClean="0">
              <a:cs typeface="B Nazanin" pitchFamily="2" charset="-78"/>
            </a:endParaRPr>
          </a:p>
          <a:p>
            <a:pPr algn="r" rtl="1"/>
            <a:r>
              <a:rPr lang="ar-SA" sz="2800" dirty="0" smtClean="0">
                <a:cs typeface="B Nazanin" pitchFamily="2" charset="-78"/>
              </a:rPr>
              <a:t>صراط الذین انعمت علیه (بدل از صراط است.) </a:t>
            </a:r>
            <a:endParaRPr lang="en-US" sz="2800" dirty="0" smtClean="0">
              <a:cs typeface="B Nazanin" pitchFamily="2" charset="-78"/>
            </a:endParaRPr>
          </a:p>
          <a:p>
            <a:pPr algn="r" rtl="1">
              <a:buNone/>
            </a:pPr>
            <a:r>
              <a:rPr lang="en-US" sz="2800" dirty="0" smtClean="0">
                <a:cs typeface="B Nazanin" pitchFamily="2" charset="-78"/>
              </a:rPr>
              <a:t>   </a:t>
            </a:r>
            <a:r>
              <a:rPr lang="ar-SA" sz="2800" dirty="0" smtClean="0">
                <a:cs typeface="B Nazanin" pitchFamily="2" charset="-78"/>
              </a:rPr>
              <a:t>صراط: موصول      الذین: مضاف الیه      علیهم:صله</a:t>
            </a:r>
            <a:endParaRPr lang="en-US" sz="2800" dirty="0" smtClean="0">
              <a:cs typeface="B Nazanin" pitchFamily="2" charset="-78"/>
            </a:endParaRPr>
          </a:p>
          <a:p>
            <a:pPr algn="r" rtl="1"/>
            <a:r>
              <a:rPr lang="ar-SA" sz="2800" dirty="0" smtClean="0">
                <a:cs typeface="B Nazanin" pitchFamily="2" charset="-78"/>
              </a:rPr>
              <a:t> غیر المغضوب علیهم و لا الظالین ( بدل از الذین است)</a:t>
            </a:r>
            <a:endParaRPr lang="en-US" sz="2800" dirty="0" smtClean="0">
              <a:cs typeface="B Nazanin" pitchFamily="2" charset="-78"/>
            </a:endParaRPr>
          </a:p>
          <a:p>
            <a:pPr algn="r" rtl="1">
              <a:buNone/>
            </a:pPr>
            <a:r>
              <a:rPr lang="ar-SA" sz="2800" dirty="0" smtClean="0">
                <a:cs typeface="B Nazanin" pitchFamily="2" charset="-78"/>
              </a:rPr>
              <a:t>    ظالین: عطف به مغضوب</a:t>
            </a:r>
            <a:endParaRPr lang="en-US" sz="2800" dirty="0" smtClean="0">
              <a:cs typeface="B Nazanin" pitchFamily="2" charset="-78"/>
            </a:endParaRPr>
          </a:p>
          <a:p>
            <a:pPr algn="r"/>
            <a:endParaRPr lang="en-US" sz="2800" dirty="0">
              <a:cs typeface="B Nazanin"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828800"/>
            <a:ext cx="5715000" cy="3810000"/>
          </a:xfrm>
        </p:spPr>
        <p:txBody>
          <a:bodyPr>
            <a:noAutofit/>
          </a:bodyPr>
          <a:lstStyle/>
          <a:p>
            <a:pPr rtl="1"/>
            <a:r>
              <a:rPr lang="ar-SA" sz="2600" dirty="0" smtClean="0">
                <a:cs typeface="DecoType Naskh Variants" pitchFamily="2" charset="-78"/>
              </a:rPr>
              <a:t>سوره مبارکه حمد، فاتحه الکتاب و سر آغاز کلام خدای سبحان است که در مکه نازل گردیده ،این سوره با تعظیم نام خدای رحمان و رحیم آغاز و با ستایش و بر شماری صفات جمال و جلای خدای سبحان و حصر عبادت و استعانت در او تداوم و با مسئلت هدایت از ساحت کبریایی اش پایان می گیرد. خدای سبحان در این سوره ادب تحمید، شیوه اظهار بندگی و راه سخن گفتن عبد سالک با رب مالک را به سالکان کویش آموخته و ده بار تلاوت آن را در هر شبانه روز بر مقربان به فرایض،فرض و چندین برابر آن را به شائقان قرب نوافل سفارش کرده است.  </a:t>
            </a:r>
            <a:r>
              <a:rPr lang="en-US" sz="2600" dirty="0" smtClean="0">
                <a:cs typeface="DecoType Naskh Variants" pitchFamily="2" charset="-78"/>
              </a:rPr>
              <a:t/>
            </a:r>
            <a:br>
              <a:rPr lang="en-US" sz="2600" dirty="0" smtClean="0">
                <a:cs typeface="DecoType Naskh Variants" pitchFamily="2" charset="-78"/>
              </a:rPr>
            </a:br>
            <a:r>
              <a:rPr lang="en-US" sz="2600" dirty="0" smtClean="0">
                <a:cs typeface="DecoType Naskh Variants" pitchFamily="2" charset="-78"/>
              </a:rPr>
              <a:t/>
            </a:r>
            <a:br>
              <a:rPr lang="en-US" sz="2600" dirty="0" smtClean="0">
                <a:cs typeface="DecoType Naskh Variants" pitchFamily="2" charset="-78"/>
              </a:rPr>
            </a:br>
            <a:endParaRPr lang="en-US" sz="2600" dirty="0">
              <a:cs typeface="DecoType Naskh Variants"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t>با</a:t>
            </a:r>
            <a:endParaRPr lang="en-US" dirty="0"/>
          </a:p>
        </p:txBody>
      </p:sp>
      <p:sp>
        <p:nvSpPr>
          <p:cNvPr id="3" name="Content Placeholder 2"/>
          <p:cNvSpPr>
            <a:spLocks noGrp="1"/>
          </p:cNvSpPr>
          <p:nvPr>
            <p:ph idx="1"/>
          </p:nvPr>
        </p:nvSpPr>
        <p:spPr/>
        <p:txBody>
          <a:bodyPr>
            <a:normAutofit/>
          </a:bodyPr>
          <a:lstStyle/>
          <a:p>
            <a:pPr algn="r" rtl="1"/>
            <a:r>
              <a:rPr lang="ar-SA" dirty="0" smtClean="0">
                <a:cs typeface="+mj-cs"/>
              </a:rPr>
              <a:t>ارتباط دادن</a:t>
            </a:r>
            <a:endParaRPr lang="fa-IR" dirty="0" smtClean="0">
              <a:cs typeface="+mj-cs"/>
            </a:endParaRPr>
          </a:p>
          <a:p>
            <a:pPr algn="r" rtl="1"/>
            <a:r>
              <a:rPr lang="ar-SA" dirty="0" smtClean="0">
                <a:cs typeface="+mj-cs"/>
              </a:rPr>
              <a:t>مرجع: محذوف است.</a:t>
            </a:r>
            <a:endParaRPr lang="en-US" dirty="0" smtClean="0">
              <a:cs typeface="+mj-cs"/>
            </a:endParaRPr>
          </a:p>
          <a:p>
            <a:pPr algn="r" rtl="1"/>
            <a:r>
              <a:rPr lang="ar-SA" dirty="0" smtClean="0">
                <a:cs typeface="+mj-cs"/>
              </a:rPr>
              <a:t>متعلق باء در بسم الله سوره حمد "ابتداء" است.</a:t>
            </a:r>
            <a:endParaRPr lang="en-US" dirty="0" smtClean="0">
              <a:cs typeface="+mj-cs"/>
            </a:endParaRPr>
          </a:p>
          <a:p>
            <a:pPr algn="r" rtl="1">
              <a:buNone/>
            </a:pPr>
            <a:endParaRPr lang="en-US" dirty="0">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371600"/>
            <a:ext cx="6072336" cy="4191000"/>
          </a:xfrm>
        </p:spPr>
        <p:txBody>
          <a:bodyPr>
            <a:noAutofit/>
          </a:bodyPr>
          <a:lstStyle/>
          <a:p>
            <a:pPr rtl="1"/>
            <a:r>
              <a:rPr lang="ar-SA"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t>ربط پیدا کرده است بین آغاز کردن و اسم الله</a:t>
            </a:r>
            <a:r>
              <a:rPr lang="fa-IR"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t/>
            </a:r>
            <a:br>
              <a:rPr lang="fa-IR"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br>
            <a:r>
              <a:rPr lang="ar-SA"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t>ربط همه عالم با اسم الله رحمان رحیم</a:t>
            </a:r>
            <a:r>
              <a:rPr lang="en-US"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t/>
            </a:r>
            <a:br>
              <a:rPr lang="en-US"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br>
            <a:r>
              <a:rPr lang="ar-SA"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t>ربط همه هستی به خداوند تبارک و تعالی به واسطه " اسم"</a:t>
            </a:r>
            <a:r>
              <a:rPr lang="en-US"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t/>
            </a:r>
            <a:br>
              <a:rPr lang="en-US"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br>
            <a:r>
              <a:rPr lang="ar-SA"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t>ربط بین دو حقیقت!</a:t>
            </a:r>
            <a:r>
              <a:rPr lang="en-US"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t/>
            </a:r>
            <a:br>
              <a:rPr lang="en-US"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br>
            <a:r>
              <a:rPr lang="ar-SA"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t>" با" رابطه این تجلیات با همان حقیقت </a:t>
            </a:r>
            <a:r>
              <a:rPr lang="en-US"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t/>
            </a:r>
            <a:br>
              <a:rPr lang="en-US"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br>
            <a:r>
              <a:rPr lang="ar-SA"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t>"با" تجلی است برای خلقت همه موجودات</a:t>
            </a:r>
            <a:r>
              <a:rPr lang="fa-IR"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t/>
            </a:r>
            <a:br>
              <a:rPr lang="fa-IR"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br>
            <a:r>
              <a:rPr lang="en-US"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t/>
            </a:r>
            <a:br>
              <a:rPr lang="en-US"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br>
            <a:r>
              <a:rPr lang="ar-SA"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t>"با" می شود همه هستی</a:t>
            </a:r>
            <a:r>
              <a:rPr lang="en-US"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t/>
            </a:r>
            <a:br>
              <a:rPr lang="en-US" sz="3200" dirty="0" smtClean="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rPr>
            </a:br>
            <a:endParaRPr lang="en-US" sz="3200" dirty="0">
              <a:ln w="18415" cmpd="sng">
                <a:solidFill>
                  <a:schemeClr val="accent5">
                    <a:lumMod val="50000"/>
                  </a:schemeClr>
                </a:solidFill>
                <a:prstDash val="solid"/>
              </a:ln>
              <a:solidFill>
                <a:schemeClr val="accent1">
                  <a:lumMod val="50000"/>
                </a:schemeClr>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352800"/>
            <a:ext cx="6912769" cy="2035175"/>
          </a:xfrm>
        </p:spPr>
        <p:txBody>
          <a:bodyPr>
            <a:noAutofit/>
          </a:bodyPr>
          <a:lstStyle/>
          <a:p>
            <a:pPr algn="ctr" rtl="1"/>
            <a:r>
              <a:rPr lang="ar-SA" sz="3200" dirty="0" smtClean="0">
                <a:latin typeface="Arabic Typesetting" pitchFamily="66" charset="-78"/>
                <a:cs typeface="Arabic Typesetting" pitchFamily="66" charset="-78"/>
              </a:rPr>
              <a:t> </a:t>
            </a:r>
            <a:r>
              <a:rPr lang="en-US" sz="3200" dirty="0" smtClean="0">
                <a:latin typeface="Arabic Typesetting" pitchFamily="66" charset="-78"/>
                <a:cs typeface="Arabic Typesetting" pitchFamily="66" charset="-78"/>
              </a:rPr>
              <a:t/>
            </a:r>
            <a:br>
              <a:rPr lang="en-US" sz="3200" dirty="0" smtClean="0">
                <a:latin typeface="Arabic Typesetting" pitchFamily="66" charset="-78"/>
                <a:cs typeface="Arabic Typesetting" pitchFamily="66" charset="-78"/>
              </a:rPr>
            </a:br>
            <a:r>
              <a:rPr lang="ar-SA" sz="3200" dirty="0" smtClean="0">
                <a:latin typeface="Arabic Typesetting" pitchFamily="66" charset="-78"/>
                <a:cs typeface="Arabic Typesetting" pitchFamily="66" charset="-78"/>
              </a:rPr>
              <a:t> بسم الله در سوره حمد راجع به غرضى است كه در خصوص آن سوره هست</a:t>
            </a:r>
            <a:r>
              <a:rPr lang="en-US" sz="3200" dirty="0" smtClean="0">
                <a:latin typeface="Arabic Typesetting" pitchFamily="66" charset="-78"/>
                <a:cs typeface="Arabic Typesetting" pitchFamily="66" charset="-78"/>
              </a:rPr>
              <a:t/>
            </a:r>
            <a:br>
              <a:rPr lang="en-US" sz="3200" dirty="0" smtClean="0">
                <a:latin typeface="Arabic Typesetting" pitchFamily="66" charset="-78"/>
                <a:cs typeface="Arabic Typesetting" pitchFamily="66" charset="-78"/>
              </a:rPr>
            </a:br>
            <a:r>
              <a:rPr lang="ar-SA" sz="3200" dirty="0" smtClean="0">
                <a:latin typeface="Arabic Typesetting" pitchFamily="66" charset="-78"/>
                <a:cs typeface="Arabic Typesetting" pitchFamily="66" charset="-78"/>
              </a:rPr>
              <a:t>اخلاص در مقام عبودیت.......پروردگارا حمدت را </a:t>
            </a:r>
            <a:r>
              <a:rPr lang="fa-IR" sz="3200" dirty="0" smtClean="0">
                <a:latin typeface="Arabic Typesetting" pitchFamily="66" charset="-78"/>
                <a:cs typeface="Arabic Typesetting" pitchFamily="66" charset="-78"/>
              </a:rPr>
              <a:t>نیز </a:t>
            </a:r>
            <a:r>
              <a:rPr lang="ar-SA" sz="3200" dirty="0" smtClean="0">
                <a:latin typeface="Arabic Typesetting" pitchFamily="66" charset="-78"/>
                <a:cs typeface="Arabic Typesetting" pitchFamily="66" charset="-78"/>
              </a:rPr>
              <a:t>با نام تو </a:t>
            </a:r>
            <a:r>
              <a:rPr lang="fa-IR" sz="3200" dirty="0" smtClean="0">
                <a:latin typeface="Arabic Typesetting" pitchFamily="66" charset="-78"/>
                <a:cs typeface="Arabic Typesetting" pitchFamily="66" charset="-78"/>
              </a:rPr>
              <a:t>آ</a:t>
            </a:r>
            <a:r>
              <a:rPr lang="ar-SA" sz="3200" dirty="0" smtClean="0">
                <a:latin typeface="Arabic Typesetting" pitchFamily="66" charset="-78"/>
                <a:cs typeface="Arabic Typesetting" pitchFamily="66" charset="-78"/>
              </a:rPr>
              <a:t>غاز مى كنم......</a:t>
            </a:r>
            <a:r>
              <a:rPr lang="en-US" sz="3200" dirty="0" smtClean="0">
                <a:latin typeface="Arabic Typesetting" pitchFamily="66" charset="-78"/>
                <a:cs typeface="Arabic Typesetting" pitchFamily="66" charset="-78"/>
              </a:rPr>
              <a:t/>
            </a:r>
            <a:br>
              <a:rPr lang="en-US" sz="3200" dirty="0" smtClean="0">
                <a:latin typeface="Arabic Typesetting" pitchFamily="66" charset="-78"/>
                <a:cs typeface="Arabic Typesetting" pitchFamily="66" charset="-78"/>
              </a:rPr>
            </a:br>
            <a:endParaRPr lang="en-US" sz="32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اسم</a:t>
            </a:r>
            <a:endParaRPr lang="en-US" dirty="0"/>
          </a:p>
        </p:txBody>
      </p:sp>
      <p:sp>
        <p:nvSpPr>
          <p:cNvPr id="3" name="Content Placeholder 2"/>
          <p:cNvSpPr>
            <a:spLocks noGrp="1"/>
          </p:cNvSpPr>
          <p:nvPr>
            <p:ph idx="1"/>
          </p:nvPr>
        </p:nvSpPr>
        <p:spPr/>
        <p:txBody>
          <a:bodyPr/>
          <a:lstStyle/>
          <a:p>
            <a:pPr algn="r" rtl="1"/>
            <a:r>
              <a:rPr lang="ar-SA" dirty="0" smtClean="0"/>
              <a:t>مرتفع یک شی دیگر که به آن محیط است.</a:t>
            </a:r>
            <a:endParaRPr lang="en-US" dirty="0" smtClean="0"/>
          </a:p>
          <a:p>
            <a:pPr algn="r" rtl="1"/>
            <a:r>
              <a:rPr lang="fa-IR" dirty="0" smtClean="0"/>
              <a:t>اسم، </a:t>
            </a:r>
            <a:r>
              <a:rPr lang="ar-SA" dirty="0" smtClean="0"/>
              <a:t>مظهر ذات است.</a:t>
            </a:r>
            <a:r>
              <a:rPr lang="fa-IR" dirty="0" smtClean="0"/>
              <a:t>..</a:t>
            </a:r>
            <a:endParaRPr lang="en-US" dirty="0" smtClean="0"/>
          </a:p>
          <a:p>
            <a:pPr algn="r" rtl="1"/>
            <a:r>
              <a:rPr lang="ar-SA" dirty="0" smtClean="0"/>
              <a:t>اسم خداوند منحصر در صفات اوست</a:t>
            </a:r>
            <a:r>
              <a:rPr lang="fa-IR" dirty="0" smtClean="0"/>
              <a:t>...</a:t>
            </a:r>
          </a:p>
          <a:p>
            <a:pPr algn="r" rtl="1"/>
            <a:r>
              <a:rPr lang="fa-IR" dirty="0" smtClean="0"/>
              <a:t>اسامی خداوند،ذاتی هستند نه الفاظ قراردادی.حقیقت خارجی اند نه امری ذهنی.....</a:t>
            </a:r>
            <a:endParaRPr lang="fa-IR" dirty="0" smtClean="0"/>
          </a:p>
          <a:p>
            <a:pPr algn="r" rtl="1">
              <a:buNone/>
            </a:pPr>
            <a:endParaRPr lang="en-US" dirty="0" smtClean="0"/>
          </a:p>
          <a:p>
            <a:pPr algn="r" rtl="1"/>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196752"/>
            <a:ext cx="6048672" cy="4365848"/>
          </a:xfrm>
        </p:spPr>
        <p:txBody>
          <a:bodyPr>
            <a:normAutofit/>
          </a:bodyPr>
          <a:lstStyle/>
          <a:p>
            <a:pPr rtl="1"/>
            <a: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t>اسم ظاهر کننده ذات است</a:t>
            </a:r>
            <a:b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br>
            <a: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t>حقایقی در عالم هست که ظاهر کننده ذات هستند.</a:t>
            </a:r>
            <a:b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br>
            <a: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t>حقایقی تکوینی در عالم هستند که با وجود خودشان، ذات خداوند را تجلی می دهند.</a:t>
            </a:r>
            <a:b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br>
            <a: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t>عالم ارتباط بین هستی و ظاهر کننده های ذات خداوند است.</a:t>
            </a:r>
            <a:b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br>
            <a: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t>ذات خداوند بروزات و آثاری دارد.</a:t>
            </a:r>
            <a:b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br>
            <a: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t>هر یک از این بروزات،صفت خداوند تبارک و </a:t>
            </a:r>
            <a:b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br>
            <a: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t>تعالی است.</a:t>
            </a:r>
            <a:b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br>
            <a: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t>هریک از این صفات، بروز و ظهوری پیدا می کند که به </a:t>
            </a:r>
            <a:b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br>
            <a: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t>آن اسم خداوند تبارک و تعالی می گویند. </a:t>
            </a:r>
            <a:b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br>
            <a:r>
              <a:rPr lang="fa-IR" sz="2400" dirty="0" smtClean="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rPr>
              <a:t>هستی در ارتباط با این ظهورات معنی پیدا کرده است....</a:t>
            </a:r>
            <a:endParaRPr lang="en-US" sz="2400" dirty="0">
              <a:ln w="18415" cmpd="sng">
                <a:solidFill>
                  <a:schemeClr val="accent1">
                    <a:lumMod val="50000"/>
                  </a:schemeClr>
                </a:solidFill>
                <a:prstDash val="solid"/>
              </a:ln>
              <a:solidFill>
                <a:schemeClr val="tx1">
                  <a:lumMod val="95000"/>
                  <a:lumOff val="5000"/>
                </a:schemeClr>
              </a:solidFill>
              <a:effectLst>
                <a:outerShdw blurRad="63500" dir="3600000" algn="tl" rotWithShape="0">
                  <a:srgbClr val="000000">
                    <a:alpha val="70000"/>
                  </a:srgbClr>
                </a:outerShdw>
              </a:effectLst>
              <a:latin typeface="Arabic Typesetting" pitchFamily="66" charset="-78"/>
              <a:cs typeface="DecoType Naskh Variants"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t>الله</a:t>
            </a:r>
            <a:endParaRPr lang="en-US" dirty="0"/>
          </a:p>
        </p:txBody>
      </p:sp>
      <p:sp>
        <p:nvSpPr>
          <p:cNvPr id="3" name="Content Placeholder 2"/>
          <p:cNvSpPr>
            <a:spLocks noGrp="1"/>
          </p:cNvSpPr>
          <p:nvPr>
            <p:ph idx="1"/>
          </p:nvPr>
        </p:nvSpPr>
        <p:spPr/>
        <p:txBody>
          <a:bodyPr/>
          <a:lstStyle/>
          <a:p>
            <a:pPr algn="r" rtl="1"/>
            <a:r>
              <a:rPr lang="fa-IR" dirty="0" smtClean="0"/>
              <a:t>از اله یاله آمده است( قید تحیر) </a:t>
            </a:r>
          </a:p>
          <a:p>
            <a:pPr algn="r" rtl="1"/>
            <a:r>
              <a:rPr lang="fa-IR" dirty="0" smtClean="0"/>
              <a:t>اله:عبادت(از حیث خضوع ) از حیث تحیراست.</a:t>
            </a:r>
          </a:p>
          <a:p>
            <a:pPr algn="r" rtl="1">
              <a:buNone/>
            </a:pPr>
            <a:endParaRPr lang="fa-IR" dirty="0" smtClean="0"/>
          </a:p>
          <a:p>
            <a:pPr algn="r" rtl="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196752"/>
            <a:ext cx="6048672" cy="4442048"/>
          </a:xfrm>
        </p:spPr>
        <p:txBody>
          <a:bodyPr>
            <a:normAutofit/>
          </a:bodyPr>
          <a:lstStyle/>
          <a:p>
            <a:pPr rtl="1"/>
            <a:r>
              <a:rPr lang="ar-SA" sz="2000" dirty="0" smtClean="0">
                <a:cs typeface="B Nazanin" pitchFamily="2" charset="-78"/>
              </a:rPr>
              <a:t>علم و معرفت، عطایی است رحمانی و نوری است آسمانی که انسان با آن هدایت می یابد و می تواند از ظلمات خارج شود. این علم و معرفت که از عالم قدس بر انسان نازل می شود در مسیر نزول خود در قالب متن ها و کلام و کلمات در می آید و تمایز و بیان و تبیین را به انسان عطا می کند تا از طریق تکلم بتواند خلیفه الهی را تثبیت و حکم الهی را در زندگی اش جاری سازد.و تمام این کلام و کلمات در راستای غرضی است که مارا با عالم قدس مرتبط می سازد و از این رو در کتاب الهی، کلمه در باب ورود به هر متنی است. هر کلمه ای خود پرده از حقیقتی بر می دارد و انتقال دهنده معنایی مجرد است و معانی مجرد دستخوش تغییر نمی گردند و همگی از حقیقت واحد(حق) سرچشمه گرفته اند و ظهور و نزول معانی از جانب حق به "کلام" تعبیر می شود.کلمات از یکسو با حقایق و از سوی دیگر با مصادیق مرتبط اند.</a:t>
            </a:r>
            <a:endParaRPr lang="en-US" sz="2000" dirty="0">
              <a:cs typeface="B Nazanin"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196752"/>
            <a:ext cx="6048672" cy="4442048"/>
          </a:xfrm>
        </p:spPr>
        <p:txBody>
          <a:bodyPr>
            <a:normAutofit/>
          </a:bodyPr>
          <a:lstStyle/>
          <a:p>
            <a:pPr rtl="1"/>
            <a:r>
              <a:rPr lang="fa-IR" sz="3600" dirty="0" smtClean="0">
                <a:ln w="18415" cmpd="sng">
                  <a:solidFill>
                    <a:schemeClr val="accent1">
                      <a:lumMod val="50000"/>
                    </a:schemeClr>
                  </a:solidFill>
                  <a:prstDash val="solid"/>
                </a:ln>
                <a:solidFill>
                  <a:srgbClr val="002060"/>
                </a:solidFill>
                <a:effectLst>
                  <a:outerShdw blurRad="63500" dir="3600000" algn="tl" rotWithShape="0">
                    <a:srgbClr val="000000">
                      <a:alpha val="70000"/>
                    </a:srgbClr>
                  </a:outerShdw>
                </a:effectLst>
                <a:latin typeface="Arabic Typesetting" pitchFamily="66" charset="-78"/>
                <a:cs typeface="Arabic Typesetting" pitchFamily="66" charset="-78"/>
              </a:rPr>
              <a:t>الله ،مظهر آنکه عبادت می شود از روی تحیر.</a:t>
            </a:r>
            <a:br>
              <a:rPr lang="fa-IR" sz="3600" dirty="0" smtClean="0">
                <a:ln w="18415" cmpd="sng">
                  <a:solidFill>
                    <a:schemeClr val="accent1">
                      <a:lumMod val="50000"/>
                    </a:schemeClr>
                  </a:solidFill>
                  <a:prstDash val="solid"/>
                </a:ln>
                <a:solidFill>
                  <a:srgbClr val="002060"/>
                </a:solidFill>
                <a:effectLst>
                  <a:outerShdw blurRad="63500" dir="3600000" algn="tl" rotWithShape="0">
                    <a:srgbClr val="000000">
                      <a:alpha val="70000"/>
                    </a:srgbClr>
                  </a:outerShdw>
                </a:effectLst>
                <a:latin typeface="Arabic Typesetting" pitchFamily="66" charset="-78"/>
                <a:cs typeface="Arabic Typesetting" pitchFamily="66" charset="-78"/>
              </a:rPr>
            </a:br>
            <a:r>
              <a:rPr lang="fa-IR" sz="3600" dirty="0" smtClean="0">
                <a:ln w="18415" cmpd="sng">
                  <a:solidFill>
                    <a:schemeClr val="accent1">
                      <a:lumMod val="50000"/>
                    </a:schemeClr>
                  </a:solidFill>
                  <a:prstDash val="solid"/>
                </a:ln>
                <a:solidFill>
                  <a:srgbClr val="002060"/>
                </a:solidFill>
                <a:effectLst>
                  <a:outerShdw blurRad="63500" dir="3600000" algn="tl" rotWithShape="0">
                    <a:srgbClr val="000000">
                      <a:alpha val="70000"/>
                    </a:srgbClr>
                  </a:outerShdw>
                </a:effectLst>
                <a:latin typeface="Arabic Typesetting" pitchFamily="66" charset="-78"/>
                <a:cs typeface="Arabic Typesetting" pitchFamily="66" charset="-78"/>
              </a:rPr>
              <a:t>همه هستی ارتباط دارد با مظاهر خداوند</a:t>
            </a:r>
            <a:br>
              <a:rPr lang="fa-IR" sz="3600" dirty="0" smtClean="0">
                <a:ln w="18415" cmpd="sng">
                  <a:solidFill>
                    <a:schemeClr val="accent1">
                      <a:lumMod val="50000"/>
                    </a:schemeClr>
                  </a:solidFill>
                  <a:prstDash val="solid"/>
                </a:ln>
                <a:solidFill>
                  <a:srgbClr val="002060"/>
                </a:solidFill>
                <a:effectLst>
                  <a:outerShdw blurRad="63500" dir="3600000" algn="tl" rotWithShape="0">
                    <a:srgbClr val="000000">
                      <a:alpha val="70000"/>
                    </a:srgbClr>
                  </a:outerShdw>
                </a:effectLst>
                <a:latin typeface="Arabic Typesetting" pitchFamily="66" charset="-78"/>
                <a:cs typeface="Arabic Typesetting" pitchFamily="66" charset="-78"/>
              </a:rPr>
            </a:br>
            <a:r>
              <a:rPr lang="fa-IR" sz="3600" dirty="0" smtClean="0">
                <a:ln w="18415" cmpd="sng">
                  <a:solidFill>
                    <a:schemeClr val="accent1">
                      <a:lumMod val="50000"/>
                    </a:schemeClr>
                  </a:solidFill>
                  <a:prstDash val="solid"/>
                </a:ln>
                <a:solidFill>
                  <a:srgbClr val="002060"/>
                </a:solidFill>
                <a:effectLst>
                  <a:outerShdw blurRad="63500" dir="3600000" algn="tl" rotWithShape="0">
                    <a:srgbClr val="000000">
                      <a:alpha val="70000"/>
                    </a:srgbClr>
                  </a:outerShdw>
                </a:effectLst>
                <a:latin typeface="Arabic Typesetting" pitchFamily="66" charset="-78"/>
                <a:cs typeface="Arabic Typesetting" pitchFamily="66" charset="-78"/>
              </a:rPr>
              <a:t>پس الوهیت خداوند در هستی ظهور دارد</a:t>
            </a:r>
            <a:br>
              <a:rPr lang="fa-IR" sz="3600" dirty="0" smtClean="0">
                <a:ln w="18415" cmpd="sng">
                  <a:solidFill>
                    <a:schemeClr val="accent1">
                      <a:lumMod val="50000"/>
                    </a:schemeClr>
                  </a:solidFill>
                  <a:prstDash val="solid"/>
                </a:ln>
                <a:solidFill>
                  <a:srgbClr val="002060"/>
                </a:solidFill>
                <a:effectLst>
                  <a:outerShdw blurRad="63500" dir="3600000" algn="tl" rotWithShape="0">
                    <a:srgbClr val="000000">
                      <a:alpha val="70000"/>
                    </a:srgbClr>
                  </a:outerShdw>
                </a:effectLst>
                <a:latin typeface="Arabic Typesetting" pitchFamily="66" charset="-78"/>
                <a:cs typeface="Arabic Typesetting" pitchFamily="66" charset="-78"/>
              </a:rPr>
            </a:br>
            <a:r>
              <a:rPr lang="fa-IR" sz="3600" dirty="0" smtClean="0">
                <a:ln w="18415" cmpd="sng">
                  <a:solidFill>
                    <a:schemeClr val="accent1">
                      <a:lumMod val="50000"/>
                    </a:schemeClr>
                  </a:solidFill>
                  <a:prstDash val="solid"/>
                </a:ln>
                <a:solidFill>
                  <a:srgbClr val="002060"/>
                </a:solidFill>
                <a:effectLst>
                  <a:outerShdw blurRad="63500" dir="3600000" algn="tl" rotWithShape="0">
                    <a:srgbClr val="000000">
                      <a:alpha val="70000"/>
                    </a:srgbClr>
                  </a:outerShdw>
                </a:effectLst>
                <a:latin typeface="Arabic Typesetting" pitchFamily="66" charset="-78"/>
                <a:cs typeface="Arabic Typesetting" pitchFamily="66" charset="-78"/>
              </a:rPr>
              <a:t>و هستی در ارتباط با همین ظهور الوهیت خداوند است.</a:t>
            </a:r>
            <a:endParaRPr lang="en-US" sz="3600" dirty="0">
              <a:ln w="18415" cmpd="sng">
                <a:solidFill>
                  <a:schemeClr val="accent1">
                    <a:lumMod val="50000"/>
                  </a:schemeClr>
                </a:solidFill>
                <a:prstDash val="solid"/>
              </a:ln>
              <a:solidFill>
                <a:srgbClr val="002060"/>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t>الرحمن الرحیم</a:t>
            </a:r>
            <a:endParaRPr lang="en-US" dirty="0"/>
          </a:p>
        </p:txBody>
      </p:sp>
      <p:sp>
        <p:nvSpPr>
          <p:cNvPr id="3" name="Content Placeholder 2"/>
          <p:cNvSpPr>
            <a:spLocks noGrp="1"/>
          </p:cNvSpPr>
          <p:nvPr>
            <p:ph idx="1"/>
          </p:nvPr>
        </p:nvSpPr>
        <p:spPr/>
        <p:txBody>
          <a:bodyPr/>
          <a:lstStyle/>
          <a:p>
            <a:pPr algn="r" rtl="1"/>
            <a:r>
              <a:rPr lang="fa-IR" dirty="0" smtClean="0">
                <a:cs typeface="+mj-cs"/>
              </a:rPr>
              <a:t>رحمت: فیض منبسط و نور گسترده و محیط به همه عالم وجود</a:t>
            </a:r>
            <a:endParaRPr lang="en-US" dirty="0" smtClean="0">
              <a:cs typeface="+mj-cs"/>
            </a:endParaRPr>
          </a:p>
          <a:p>
            <a:pPr algn="r" rtl="1"/>
            <a:r>
              <a:rPr lang="fa-IR" dirty="0" smtClean="0">
                <a:cs typeface="+mj-cs"/>
              </a:rPr>
              <a:t>رحمت از جهت شان مثل نور است و دارای مراتبی است.</a:t>
            </a:r>
          </a:p>
          <a:p>
            <a:pPr algn="ctr" rtl="1"/>
            <a:r>
              <a:rPr lang="fa-IR" sz="4000" dirty="0" smtClean="0">
                <a:solidFill>
                  <a:schemeClr val="accent6">
                    <a:lumMod val="50000"/>
                  </a:schemeClr>
                </a:solidFill>
                <a:cs typeface="Far.Khodkar" pitchFamily="2" charset="-78"/>
              </a:rPr>
              <a:t>هر آنچه این موجود دارد به واسطه رحمت به او داده اند و بالترین درجه آن از آن اولیای صالح خداوند است.</a:t>
            </a:r>
          </a:p>
          <a:p>
            <a:pPr algn="r" rtl="1"/>
            <a:endParaRPr lang="fa-IR"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smtClean="0"/>
              <a:t>رحیم</a:t>
            </a:r>
            <a:endParaRPr lang="en-US" dirty="0"/>
          </a:p>
        </p:txBody>
      </p:sp>
      <p:sp>
        <p:nvSpPr>
          <p:cNvPr id="3" name="Content Placeholder 2"/>
          <p:cNvSpPr>
            <a:spLocks noGrp="1"/>
          </p:cNvSpPr>
          <p:nvPr>
            <p:ph idx="1"/>
          </p:nvPr>
        </p:nvSpPr>
        <p:spPr/>
        <p:txBody>
          <a:bodyPr/>
          <a:lstStyle/>
          <a:p>
            <a:pPr algn="r" rtl="1"/>
            <a:r>
              <a:rPr lang="fa-IR" dirty="0" smtClean="0"/>
              <a:t>نوع ساختار کلمه دلالت بر ثبوت دارد.</a:t>
            </a:r>
          </a:p>
          <a:p>
            <a:pPr algn="r" rtl="1"/>
            <a:r>
              <a:rPr lang="fa-IR" dirty="0" smtClean="0"/>
              <a:t>کیفی است و نه کمی </a:t>
            </a:r>
          </a:p>
          <a:p>
            <a:pPr algn="r" rt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196752"/>
            <a:ext cx="6048672" cy="4442048"/>
          </a:xfrm>
        </p:spPr>
        <p:txBody>
          <a:bodyPr>
            <a:normAutofit/>
          </a:bodyPr>
          <a:lstStyle/>
          <a:p>
            <a:pPr rtl="1"/>
            <a:r>
              <a:rPr lang="fa-IR" sz="3200" dirty="0" smtClean="0">
                <a:cs typeface="Far.Khodkar" pitchFamily="2" charset="-78"/>
              </a:rPr>
              <a:t>صفت رحمت اختصاص به خداوند دارد </a:t>
            </a:r>
            <a:br>
              <a:rPr lang="fa-IR" sz="3200" dirty="0" smtClean="0">
                <a:cs typeface="Far.Khodkar" pitchFamily="2" charset="-78"/>
              </a:rPr>
            </a:br>
            <a:r>
              <a:rPr lang="fa-IR" sz="3200" dirty="0" smtClean="0">
                <a:cs typeface="Far.Khodkar" pitchFamily="2" charset="-78"/>
              </a:rPr>
              <a:t>همه موجودات هرچه دارند به واسطه رحمت خداوند است.</a:t>
            </a:r>
            <a:br>
              <a:rPr lang="fa-IR" sz="3200" dirty="0" smtClean="0">
                <a:cs typeface="Far.Khodkar" pitchFamily="2" charset="-78"/>
              </a:rPr>
            </a:br>
            <a:r>
              <a:rPr lang="fa-IR" sz="3200" dirty="0" smtClean="0">
                <a:cs typeface="Far.Khodkar" pitchFamily="2" charset="-78"/>
              </a:rPr>
              <a:t>پس آثار تمامی موجودات به رحمت خداوند بر می گردد</a:t>
            </a:r>
            <a:br>
              <a:rPr lang="fa-IR" sz="3200" dirty="0" smtClean="0">
                <a:cs typeface="Far.Khodkar" pitchFamily="2" charset="-78"/>
              </a:rPr>
            </a:br>
            <a:r>
              <a:rPr lang="fa-IR" sz="3200" dirty="0" smtClean="0">
                <a:cs typeface="Far.Khodkar" pitchFamily="2" charset="-78"/>
              </a:rPr>
              <a:t>و این افاضه ی فیض در عالم ظهوراتی دارد و هستی در ارتباط با این ظهورات معنی پیدا کرده است....</a:t>
            </a:r>
            <a:br>
              <a:rPr lang="fa-IR" sz="3200" dirty="0" smtClean="0">
                <a:cs typeface="Far.Khodkar" pitchFamily="2" charset="-78"/>
              </a:rPr>
            </a:br>
            <a:endParaRPr lang="en-US" sz="3200" dirty="0">
              <a:cs typeface="Far.Khodkar"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4864"/>
            <a:ext cx="7772400" cy="3052936"/>
          </a:xfrm>
        </p:spPr>
        <p:txBody>
          <a:bodyPr>
            <a:normAutofit/>
          </a:bodyPr>
          <a:lstStyle/>
          <a:p>
            <a:pPr rtl="1"/>
            <a:r>
              <a:rPr lang="fa-IR" b="1" dirty="0" smtClean="0">
                <a:latin typeface="Arabic Typesetting" pitchFamily="66" charset="-78"/>
                <a:cs typeface="Arabic Typesetting" pitchFamily="66" charset="-78"/>
              </a:rPr>
              <a:t>مظهر عطای قرآن، </a:t>
            </a:r>
            <a:r>
              <a:rPr lang="fa-IR" b="1" dirty="0" smtClean="0">
                <a:solidFill>
                  <a:schemeClr val="accent6">
                    <a:lumMod val="50000"/>
                  </a:schemeClr>
                </a:solidFill>
                <a:latin typeface="Arabic Typesetting" pitchFamily="66" charset="-78"/>
                <a:cs typeface="Arabic Typesetting" pitchFamily="66" charset="-78"/>
              </a:rPr>
              <a:t>رحمان و رحیمیت </a:t>
            </a:r>
            <a:r>
              <a:rPr lang="fa-IR" b="1" dirty="0" smtClean="0">
                <a:latin typeface="Arabic Typesetting" pitchFamily="66" charset="-78"/>
                <a:cs typeface="Arabic Typesetting" pitchFamily="66" charset="-78"/>
              </a:rPr>
              <a:t>خداست......</a:t>
            </a:r>
            <a:r>
              <a:rPr lang="fa-IR" dirty="0" smtClean="0">
                <a:latin typeface="Arabic Typesetting" pitchFamily="66" charset="-78"/>
                <a:cs typeface="Arabic Typesetting" pitchFamily="66" charset="-78"/>
              </a:rPr>
              <a:t/>
            </a:r>
            <a:br>
              <a:rPr lang="fa-IR" dirty="0" smtClean="0">
                <a:latin typeface="Arabic Typesetting" pitchFamily="66" charset="-78"/>
                <a:cs typeface="Arabic Typesetting" pitchFamily="66" charset="-78"/>
              </a:rPr>
            </a:br>
            <a:r>
              <a:rPr lang="fa-IR" dirty="0" smtClean="0">
                <a:latin typeface="Arabic Typesetting" pitchFamily="66" charset="-78"/>
                <a:cs typeface="Arabic Typesetting" pitchFamily="66" charset="-78"/>
              </a:rPr>
              <a:t>در سوره مبارکه حمد مدام در حال طلب از پرودگار(ا</a:t>
            </a:r>
            <a:r>
              <a:rPr lang="fa-IR" dirty="0" smtClean="0">
                <a:solidFill>
                  <a:schemeClr val="accent6">
                    <a:lumMod val="50000"/>
                  </a:schemeClr>
                </a:solidFill>
                <a:latin typeface="Arabic Typesetting" pitchFamily="66" charset="-78"/>
                <a:cs typeface="Arabic Typesetting" pitchFamily="66" charset="-78"/>
              </a:rPr>
              <a:t>هدن</a:t>
            </a:r>
            <a:r>
              <a:rPr lang="fa-IR" dirty="0" smtClean="0">
                <a:latin typeface="Arabic Typesetting" pitchFamily="66" charset="-78"/>
                <a:cs typeface="Arabic Typesetting" pitchFamily="66" charset="-78"/>
              </a:rPr>
              <a:t>ا...ن</a:t>
            </a:r>
            <a:r>
              <a:rPr lang="fa-IR" dirty="0" smtClean="0">
                <a:solidFill>
                  <a:schemeClr val="accent6">
                    <a:lumMod val="50000"/>
                  </a:schemeClr>
                </a:solidFill>
                <a:latin typeface="Arabic Typesetting" pitchFamily="66" charset="-78"/>
                <a:cs typeface="Arabic Typesetting" pitchFamily="66" charset="-78"/>
              </a:rPr>
              <a:t>ستعی</a:t>
            </a:r>
            <a:r>
              <a:rPr lang="fa-IR" dirty="0" smtClean="0">
                <a:latin typeface="Arabic Typesetting" pitchFamily="66" charset="-78"/>
                <a:cs typeface="Arabic Typesetting" pitchFamily="66" charset="-78"/>
              </a:rPr>
              <a:t>ن...) هستیم</a:t>
            </a:r>
            <a:br>
              <a:rPr lang="fa-IR" dirty="0" smtClean="0">
                <a:latin typeface="Arabic Typesetting" pitchFamily="66" charset="-78"/>
                <a:cs typeface="Arabic Typesetting" pitchFamily="66" charset="-78"/>
              </a:rPr>
            </a:br>
            <a:r>
              <a:rPr lang="fa-IR" dirty="0" smtClean="0">
                <a:latin typeface="Arabic Typesetting" pitchFamily="66" charset="-78"/>
                <a:cs typeface="Arabic Typesetting" pitchFamily="66" charset="-78"/>
              </a:rPr>
              <a:t> و محرومیت از رحیمیت خداوند می شود همان </a:t>
            </a:r>
            <a:r>
              <a:rPr lang="fa-IR" dirty="0" smtClean="0">
                <a:solidFill>
                  <a:schemeClr val="accent6">
                    <a:lumMod val="50000"/>
                  </a:schemeClr>
                </a:solidFill>
                <a:latin typeface="Arabic Typesetting" pitchFamily="66" charset="-78"/>
                <a:cs typeface="Arabic Typesetting" pitchFamily="66" charset="-78"/>
              </a:rPr>
              <a:t>ظال و مغضوب</a:t>
            </a:r>
            <a:endParaRPr lang="en-US" dirty="0">
              <a:solidFill>
                <a:schemeClr val="accent6">
                  <a:lumMod val="50000"/>
                </a:schemeClr>
              </a:solidFill>
              <a:latin typeface="Arabic Typesetting" pitchFamily="66" charset="-78"/>
              <a:cs typeface="Arabic Typesetting" pitchFamily="66"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196752"/>
            <a:ext cx="6048672" cy="4518248"/>
          </a:xfrm>
        </p:spPr>
        <p:txBody>
          <a:bodyPr>
            <a:normAutofit/>
          </a:bodyPr>
          <a:lstStyle/>
          <a:p>
            <a:pPr rtl="1"/>
            <a:r>
              <a:rPr lang="fa-IR" sz="4000" dirty="0" smtClean="0">
                <a:cs typeface="Far.Khodkar" pitchFamily="2" charset="-78"/>
              </a:rPr>
              <a:t>الرحمن الرحیم</a:t>
            </a:r>
            <a:br>
              <a:rPr lang="fa-IR" sz="4000" dirty="0" smtClean="0">
                <a:cs typeface="Far.Khodkar" pitchFamily="2" charset="-78"/>
              </a:rPr>
            </a:br>
            <a:r>
              <a:rPr lang="fa-IR" sz="3600" dirty="0" smtClean="0">
                <a:cs typeface="Far.Khodkar" pitchFamily="2" charset="-78"/>
              </a:rPr>
              <a:t/>
            </a:r>
            <a:br>
              <a:rPr lang="fa-IR" sz="3600" dirty="0" smtClean="0">
                <a:cs typeface="Far.Khodkar" pitchFamily="2" charset="-78"/>
              </a:rPr>
            </a:br>
            <a:r>
              <a:rPr lang="fa-IR" sz="3600" dirty="0" smtClean="0">
                <a:cs typeface="Far.Khodkar" pitchFamily="2" charset="-78"/>
              </a:rPr>
              <a:t>خداوند انسان را با رحمت عام خود از فیض وجود بر خوردار کرد تا او بتواند این صفت را در خود تثبیت کند...</a:t>
            </a:r>
            <a:endParaRPr lang="en-US" sz="3600" dirty="0">
              <a:cs typeface="Far.Khodkar"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4864"/>
            <a:ext cx="7772400" cy="2900536"/>
          </a:xfrm>
        </p:spPr>
        <p:txBody>
          <a:bodyPr>
            <a:normAutofit/>
          </a:bodyPr>
          <a:lstStyle/>
          <a:p>
            <a:r>
              <a:rPr lang="fa-IR" dirty="0" smtClean="0"/>
              <a:t>رحمت خداوند می تواند ثبیت پیدا کند ،</a:t>
            </a:r>
            <a:br>
              <a:rPr lang="fa-IR" dirty="0" smtClean="0"/>
            </a:br>
            <a:r>
              <a:rPr lang="fa-IR" dirty="0" smtClean="0"/>
              <a:t>پس....</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688" y="1066800"/>
            <a:ext cx="6923112" cy="4882479"/>
          </a:xfrm>
        </p:spPr>
        <p:txBody>
          <a:bodyPr>
            <a:normAutofit/>
          </a:bodyPr>
          <a:lstStyle/>
          <a:p>
            <a:pPr algn="ctr" rtl="1"/>
            <a:r>
              <a:rPr lang="fa-IR" dirty="0" smtClean="0">
                <a:cs typeface="Far.Khodkar" pitchFamily="2" charset="-78"/>
              </a:rPr>
              <a:t>آن چیز هایی که با رحمت خداوند نسبت دارد می تواند ظرف بهره مندی خود از رحمت خداوند را افزایش دهد.</a:t>
            </a:r>
          </a:p>
          <a:p>
            <a:pPr algn="ctr" rtl="1"/>
            <a:r>
              <a:rPr lang="fa-IR" dirty="0" smtClean="0">
                <a:cs typeface="Far.Khodkar" pitchFamily="2" charset="-78"/>
              </a:rPr>
              <a:t>پس من باید با داشته های خودم ظرف بهره مندی از رحمت را افزایش دهم.</a:t>
            </a:r>
          </a:p>
          <a:p>
            <a:pPr algn="ctr" rtl="1"/>
            <a:r>
              <a:rPr lang="fa-IR" dirty="0" smtClean="0">
                <a:cs typeface="Far.Khodkar" pitchFamily="2" charset="-78"/>
              </a:rPr>
              <a:t>این همه هستی و زندگی من است که همه ، مظهری است برای رحمت خداوند </a:t>
            </a:r>
          </a:p>
          <a:p>
            <a:pPr algn="ctr" rtl="1"/>
            <a:r>
              <a:rPr lang="fa-IR" dirty="0" smtClean="0">
                <a:cs typeface="Far.Khodkar" pitchFamily="2" charset="-78"/>
              </a:rPr>
              <a:t>من باید این رحمت را تثبیت کنم</a:t>
            </a:r>
          </a:p>
          <a:p>
            <a:pPr algn="ctr" rtl="1"/>
            <a:r>
              <a:rPr lang="fa-IR" dirty="0" smtClean="0">
                <a:cs typeface="Far.Khodkar" pitchFamily="2" charset="-78"/>
              </a:rPr>
              <a:t>من به میزانی که این رحمت را تثبیت کنم،در آخرت از رحمت خداوند بهره مند خواهم شد....</a:t>
            </a:r>
          </a:p>
          <a:p>
            <a:pPr algn="ctr" rtl="1"/>
            <a:endParaRPr lang="en-US" dirty="0">
              <a:cs typeface="Far.Khodkar"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4864"/>
            <a:ext cx="7772400" cy="3052936"/>
          </a:xfrm>
        </p:spPr>
        <p:txBody>
          <a:bodyPr/>
          <a:lstStyle/>
          <a:p>
            <a:r>
              <a:rPr lang="fa-IR" dirty="0" smtClean="0">
                <a:latin typeface="Arabic Typesetting" pitchFamily="66" charset="-78"/>
                <a:cs typeface="Arabic Typesetting" pitchFamily="66" charset="-78"/>
              </a:rPr>
              <a:t>بسم الله الرحمن الرحیم</a:t>
            </a:r>
            <a:br>
              <a:rPr lang="fa-IR" dirty="0" smtClean="0">
                <a:latin typeface="Arabic Typesetting" pitchFamily="66" charset="-78"/>
                <a:cs typeface="Arabic Typesetting" pitchFamily="66" charset="-78"/>
              </a:rPr>
            </a:br>
            <a:r>
              <a:rPr lang="fa-IR" dirty="0" smtClean="0">
                <a:cs typeface="Far.Khodkar" pitchFamily="2" charset="-78"/>
              </a:rPr>
              <a:t>می شود همه ی قصه زندگی ما</a:t>
            </a:r>
            <a:endParaRPr lang="en-US" dirty="0">
              <a:cs typeface="Far.Khodkar"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688" y="1219200"/>
            <a:ext cx="6840760" cy="4730079"/>
          </a:xfrm>
        </p:spPr>
        <p:txBody>
          <a:bodyPr>
            <a:normAutofit/>
          </a:bodyPr>
          <a:lstStyle/>
          <a:p>
            <a:pPr algn="ctr" rtl="1">
              <a:buNone/>
            </a:pPr>
            <a:r>
              <a:rPr lang="fa-IR" sz="5400" dirty="0" smtClean="0">
                <a:cs typeface="Far.Khodkar" pitchFamily="2" charset="-78"/>
              </a:rPr>
              <a:t>همه ی زندگی از اوست</a:t>
            </a:r>
          </a:p>
          <a:p>
            <a:pPr algn="ctr" rtl="1">
              <a:buNone/>
            </a:pPr>
            <a:r>
              <a:rPr lang="fa-IR" sz="5400" dirty="0" smtClean="0">
                <a:cs typeface="Far.Khodkar" pitchFamily="2" charset="-78"/>
              </a:rPr>
              <a:t>پس هیچ چیز نازیبایی وجود ندارد</a:t>
            </a:r>
          </a:p>
          <a:p>
            <a:pPr algn="ctr" rtl="1">
              <a:buNone/>
            </a:pPr>
            <a:r>
              <a:rPr lang="fa-IR" sz="5400" dirty="0" smtClean="0">
                <a:cs typeface="Far.Khodkar" pitchFamily="2" charset="-78"/>
              </a:rPr>
              <a:t>چون خدای ما خالق زیبایی هاست</a:t>
            </a:r>
            <a:r>
              <a:rPr lang="en-US" sz="5400" dirty="0" smtClean="0">
                <a:cs typeface="Far.Khodkar" pitchFamily="2" charset="-78"/>
              </a:rPr>
              <a:t>…</a:t>
            </a:r>
            <a:endParaRPr lang="en-US" sz="5400" dirty="0">
              <a:cs typeface="Far.Khodkar"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196752"/>
            <a:ext cx="6048672" cy="4442048"/>
          </a:xfrm>
        </p:spPr>
        <p:txBody>
          <a:bodyPr>
            <a:noAutofit/>
          </a:bodyPr>
          <a:lstStyle/>
          <a:p>
            <a:pPr rtl="1"/>
            <a:r>
              <a:rPr lang="ar-SA" sz="2800" dirty="0" smtClean="0">
                <a:cs typeface="DecoType Naskh Variants" pitchFamily="2" charset="-78"/>
              </a:rPr>
              <a:t>بسم الله الرحمن الرحیم</a:t>
            </a:r>
            <a:r>
              <a:rPr lang="en-US" sz="2800" dirty="0" smtClean="0">
                <a:cs typeface="DecoType Naskh Variants" pitchFamily="2" charset="-78"/>
              </a:rPr>
              <a:t/>
            </a:r>
            <a:br>
              <a:rPr lang="en-US" sz="2800" dirty="0" smtClean="0">
                <a:cs typeface="DecoType Naskh Variants" pitchFamily="2" charset="-78"/>
              </a:rPr>
            </a:br>
            <a:r>
              <a:rPr lang="ar-SA" sz="2800" dirty="0" smtClean="0">
                <a:cs typeface="DecoType Naskh Variants" pitchFamily="2" charset="-78"/>
              </a:rPr>
              <a:t>الحمد لله رب العالمین</a:t>
            </a:r>
            <a:r>
              <a:rPr lang="en-US" sz="2800" dirty="0" smtClean="0">
                <a:cs typeface="DecoType Naskh Variants" pitchFamily="2" charset="-78"/>
              </a:rPr>
              <a:t/>
            </a:r>
            <a:br>
              <a:rPr lang="en-US" sz="2800" dirty="0" smtClean="0">
                <a:cs typeface="DecoType Naskh Variants" pitchFamily="2" charset="-78"/>
              </a:rPr>
            </a:br>
            <a:r>
              <a:rPr lang="ar-SA" sz="2800" dirty="0" smtClean="0">
                <a:cs typeface="DecoType Naskh Variants" pitchFamily="2" charset="-78"/>
              </a:rPr>
              <a:t>الرحمن الرحیم</a:t>
            </a:r>
            <a:r>
              <a:rPr lang="en-US" sz="2800" dirty="0" smtClean="0">
                <a:cs typeface="DecoType Naskh Variants" pitchFamily="2" charset="-78"/>
              </a:rPr>
              <a:t/>
            </a:r>
            <a:br>
              <a:rPr lang="en-US" sz="2800" dirty="0" smtClean="0">
                <a:cs typeface="DecoType Naskh Variants" pitchFamily="2" charset="-78"/>
              </a:rPr>
            </a:br>
            <a:r>
              <a:rPr lang="ar-SA" sz="2800" dirty="0" smtClean="0">
                <a:cs typeface="DecoType Naskh Variants" pitchFamily="2" charset="-78"/>
              </a:rPr>
              <a:t>مالک یوم الدین</a:t>
            </a:r>
            <a:r>
              <a:rPr lang="en-US" sz="2800" dirty="0" smtClean="0">
                <a:cs typeface="DecoType Naskh Variants" pitchFamily="2" charset="-78"/>
              </a:rPr>
              <a:t/>
            </a:r>
            <a:br>
              <a:rPr lang="en-US" sz="2800" dirty="0" smtClean="0">
                <a:cs typeface="DecoType Naskh Variants" pitchFamily="2" charset="-78"/>
              </a:rPr>
            </a:br>
            <a:r>
              <a:rPr lang="ar-SA" sz="2800" dirty="0" smtClean="0">
                <a:cs typeface="DecoType Naskh Variants" pitchFamily="2" charset="-78"/>
              </a:rPr>
              <a:t>ایاک نعبد و ایاک نستعین</a:t>
            </a:r>
            <a:r>
              <a:rPr lang="en-US" sz="2800" dirty="0" smtClean="0">
                <a:cs typeface="DecoType Naskh Variants" pitchFamily="2" charset="-78"/>
              </a:rPr>
              <a:t/>
            </a:r>
            <a:br>
              <a:rPr lang="en-US" sz="2800" dirty="0" smtClean="0">
                <a:cs typeface="DecoType Naskh Variants" pitchFamily="2" charset="-78"/>
              </a:rPr>
            </a:br>
            <a:r>
              <a:rPr lang="ar-SA" sz="2800" dirty="0" smtClean="0">
                <a:cs typeface="DecoType Naskh Variants" pitchFamily="2" charset="-78"/>
              </a:rPr>
              <a:t>اهدنا صراط المستقیم</a:t>
            </a:r>
            <a:r>
              <a:rPr lang="en-US" sz="2800" dirty="0" smtClean="0">
                <a:cs typeface="DecoType Naskh Variants" pitchFamily="2" charset="-78"/>
              </a:rPr>
              <a:t/>
            </a:r>
            <a:br>
              <a:rPr lang="en-US" sz="2800" dirty="0" smtClean="0">
                <a:cs typeface="DecoType Naskh Variants" pitchFamily="2" charset="-78"/>
              </a:rPr>
            </a:br>
            <a:r>
              <a:rPr lang="ar-SA" sz="2800" dirty="0" smtClean="0">
                <a:cs typeface="DecoType Naskh Variants" pitchFamily="2" charset="-78"/>
              </a:rPr>
              <a:t>صراط الذین انعمت علیهم غیر المغضوب علیهم و لا الظالین</a:t>
            </a:r>
            <a:r>
              <a:rPr lang="en-US" sz="2800" dirty="0" smtClean="0">
                <a:cs typeface="DecoType Naskh Variants" pitchFamily="2" charset="-78"/>
              </a:rPr>
              <a:t/>
            </a:r>
            <a:br>
              <a:rPr lang="en-US" sz="2800" dirty="0" smtClean="0">
                <a:cs typeface="DecoType Naskh Variants" pitchFamily="2" charset="-78"/>
              </a:rPr>
            </a:br>
            <a:endParaRPr lang="en-US" sz="2800" dirty="0">
              <a:cs typeface="DecoType Naskh Variants"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688" y="1295400"/>
            <a:ext cx="6840760" cy="4653879"/>
          </a:xfrm>
        </p:spPr>
        <p:txBody>
          <a:bodyPr>
            <a:normAutofit fontScale="92500" lnSpcReduction="20000"/>
          </a:bodyPr>
          <a:lstStyle/>
          <a:p>
            <a:pPr algn="r" rtl="1"/>
            <a:r>
              <a:rPr lang="fa-IR" dirty="0" smtClean="0"/>
              <a:t>وقتی همه ی حمد ها برای خداست ، این طرف چیزی نمی ماند جزء عبادت....</a:t>
            </a:r>
          </a:p>
          <a:p>
            <a:pPr algn="r" rtl="1"/>
            <a:r>
              <a:rPr lang="fa-IR" dirty="0" smtClean="0"/>
              <a:t>و این عبادت است که انسان را به مقام حمد می رساند...</a:t>
            </a:r>
          </a:p>
          <a:p>
            <a:pPr algn="r" rtl="1"/>
            <a:r>
              <a:rPr lang="fa-IR" dirty="0" smtClean="0"/>
              <a:t>و در همین عبادت هم باید که از خداوند یاری جست....</a:t>
            </a:r>
          </a:p>
          <a:p>
            <a:pPr algn="ctr" rtl="1">
              <a:buNone/>
            </a:pPr>
            <a:r>
              <a:rPr lang="fa-IR" sz="4300" b="1" dirty="0" smtClean="0">
                <a:solidFill>
                  <a:schemeClr val="accent5">
                    <a:lumMod val="50000"/>
                  </a:schemeClr>
                </a:solidFill>
                <a:latin typeface="Arabic Typesetting" pitchFamily="66" charset="-78"/>
                <a:cs typeface="Arabic Typesetting" pitchFamily="66" charset="-78"/>
              </a:rPr>
              <a:t>نهایت عبودیت، اطاعت ولی است و </a:t>
            </a:r>
          </a:p>
          <a:p>
            <a:pPr algn="ctr" rtl="1">
              <a:buNone/>
            </a:pPr>
            <a:r>
              <a:rPr lang="fa-IR" sz="4300" b="1" dirty="0" smtClean="0">
                <a:solidFill>
                  <a:schemeClr val="accent5">
                    <a:lumMod val="50000"/>
                  </a:schemeClr>
                </a:solidFill>
                <a:latin typeface="Arabic Typesetting" pitchFamily="66" charset="-78"/>
                <a:cs typeface="Arabic Typesetting" pitchFamily="66" charset="-78"/>
              </a:rPr>
              <a:t>نهایت اطاعت ،یاری جستن از اوست...</a:t>
            </a:r>
          </a:p>
          <a:p>
            <a:pPr algn="ctr" rtl="1">
              <a:buNone/>
            </a:pPr>
            <a:r>
              <a:rPr lang="fa-IR" sz="5400" b="1" dirty="0" smtClean="0">
                <a:solidFill>
                  <a:schemeClr val="accent6">
                    <a:lumMod val="50000"/>
                  </a:schemeClr>
                </a:solidFill>
                <a:latin typeface="Arabic Typesetting" pitchFamily="66" charset="-78"/>
                <a:cs typeface="Arabic Typesetting" pitchFamily="66" charset="-78"/>
              </a:rPr>
              <a:t>ایاک نعبد و ایاک نستعین</a:t>
            </a:r>
            <a:endParaRPr lang="en-US" sz="5400" b="1" dirty="0">
              <a:solidFill>
                <a:schemeClr val="accent6">
                  <a:lumMod val="50000"/>
                </a:schemeClr>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688" y="1143000"/>
            <a:ext cx="6840760" cy="4806279"/>
          </a:xfrm>
        </p:spPr>
        <p:txBody>
          <a:bodyPr>
            <a:normAutofit lnSpcReduction="10000"/>
          </a:bodyPr>
          <a:lstStyle/>
          <a:p>
            <a:pPr algn="r" rtl="1"/>
            <a:r>
              <a:rPr lang="fa-IR" dirty="0" smtClean="0"/>
              <a:t>اما،اساسا تا نتوان در پدیده ای وجه</a:t>
            </a:r>
            <a:r>
              <a:rPr lang="fa-IR" sz="3600" dirty="0" smtClean="0">
                <a:solidFill>
                  <a:schemeClr val="accent6">
                    <a:lumMod val="50000"/>
                  </a:schemeClr>
                </a:solidFill>
              </a:rPr>
              <a:t> اسم </a:t>
            </a:r>
            <a:r>
              <a:rPr lang="fa-IR" dirty="0" smtClean="0"/>
              <a:t>را دید نمی توان آن را حمد کرد !</a:t>
            </a:r>
          </a:p>
          <a:p>
            <a:pPr algn="r" rtl="1"/>
            <a:r>
              <a:rPr lang="fa-IR" dirty="0" smtClean="0"/>
              <a:t>بالاترین جایی که می شود اسماء خداوند را دید در ساحت رسول خدا (ص) است ( </a:t>
            </a:r>
            <a:r>
              <a:rPr lang="fa-IR" sz="4000" b="1" dirty="0" smtClean="0">
                <a:solidFill>
                  <a:schemeClr val="accent6">
                    <a:lumMod val="50000"/>
                  </a:schemeClr>
                </a:solidFill>
                <a:latin typeface="Arabic Typesetting" pitchFamily="66" charset="-78"/>
                <a:cs typeface="Arabic Typesetting" pitchFamily="66" charset="-78"/>
              </a:rPr>
              <a:t>با.....</a:t>
            </a:r>
            <a:r>
              <a:rPr lang="fa-IR" sz="4400" b="1" dirty="0" smtClean="0">
                <a:solidFill>
                  <a:schemeClr val="accent6">
                    <a:lumMod val="50000"/>
                  </a:schemeClr>
                </a:solidFill>
                <a:latin typeface="Arabic Typesetting" pitchFamily="66" charset="-78"/>
                <a:cs typeface="Arabic Typesetting" pitchFamily="66" charset="-78"/>
              </a:rPr>
              <a:t>انعمت علیهم</a:t>
            </a:r>
            <a:r>
              <a:rPr lang="fa-IR" sz="4400" dirty="0" smtClean="0"/>
              <a:t>)</a:t>
            </a:r>
          </a:p>
          <a:p>
            <a:pPr algn="r" rtl="1">
              <a:buNone/>
            </a:pPr>
            <a:endParaRPr lang="fa-IR" dirty="0" smtClean="0"/>
          </a:p>
          <a:p>
            <a:pPr algn="r" rtl="1">
              <a:buNone/>
            </a:pPr>
            <a:endParaRPr lang="fa-IR" dirty="0" smtClean="0"/>
          </a:p>
          <a:p>
            <a:pPr algn="ctr" rtl="1">
              <a:buNone/>
            </a:pPr>
            <a:r>
              <a:rPr lang="fa-IR" sz="3600" dirty="0" smtClean="0">
                <a:solidFill>
                  <a:schemeClr val="accent6">
                    <a:lumMod val="50000"/>
                  </a:schemeClr>
                </a:solidFill>
                <a:cs typeface="Far.Khodkar" pitchFamily="2" charset="-78"/>
              </a:rPr>
              <a:t>چشم ها را باید شست،جور دیگر باید دید....</a:t>
            </a:r>
            <a:endParaRPr lang="en-US" sz="3600" dirty="0">
              <a:solidFill>
                <a:schemeClr val="accent6">
                  <a:lumMod val="50000"/>
                </a:schemeClr>
              </a:solidFill>
              <a:cs typeface="Far.Khodkar"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4864"/>
            <a:ext cx="7772400" cy="2976736"/>
          </a:xfrm>
        </p:spPr>
        <p:txBody>
          <a:bodyPr>
            <a:normAutofit/>
          </a:bodyPr>
          <a:lstStyle/>
          <a:p>
            <a:pPr rtl="1"/>
            <a:r>
              <a:rPr lang="fa-IR" sz="4800" b="1" dirty="0" smtClean="0">
                <a:latin typeface="Arabic Typesetting" pitchFamily="66" charset="-78"/>
                <a:cs typeface="Arabic Typesetting" pitchFamily="66" charset="-78"/>
              </a:rPr>
              <a:t>و خدایی که برای همه عالم رب است، ستودنی است....</a:t>
            </a:r>
            <a:br>
              <a:rPr lang="fa-IR" sz="4800" b="1" dirty="0" smtClean="0">
                <a:latin typeface="Arabic Typesetting" pitchFamily="66" charset="-78"/>
                <a:cs typeface="Arabic Typesetting" pitchFamily="66" charset="-78"/>
              </a:rPr>
            </a:br>
            <a:r>
              <a:rPr lang="fa-IR" sz="6000" b="1" dirty="0" smtClean="0">
                <a:solidFill>
                  <a:schemeClr val="accent6">
                    <a:lumMod val="50000"/>
                  </a:schemeClr>
                </a:solidFill>
                <a:latin typeface="Arabic Typesetting" pitchFamily="66" charset="-78"/>
                <a:cs typeface="Arabic Typesetting" pitchFamily="66" charset="-78"/>
              </a:rPr>
              <a:t>الحمد لله رب العالمین</a:t>
            </a:r>
            <a:endParaRPr lang="en-US" sz="6000" b="1" dirty="0">
              <a:solidFill>
                <a:schemeClr val="accent6">
                  <a:lumMod val="50000"/>
                </a:schemeClr>
              </a:solidFill>
              <a:latin typeface="Arabic Typesetting" pitchFamily="66" charset="-78"/>
              <a:cs typeface="Arabic Typesetting" pitchFamily="66"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688" y="1143000"/>
            <a:ext cx="6840760" cy="4806279"/>
          </a:xfrm>
        </p:spPr>
        <p:txBody>
          <a:bodyPr/>
          <a:lstStyle/>
          <a:p>
            <a:pPr algn="r" rtl="1"/>
            <a:r>
              <a:rPr lang="fa-IR" dirty="0" smtClean="0"/>
              <a:t>سوق دهنده به سمت کمال ، خودش واجد کمال است</a:t>
            </a:r>
          </a:p>
          <a:p>
            <a:pPr algn="r" rtl="1"/>
            <a:r>
              <a:rPr lang="fa-IR" dirty="0" smtClean="0"/>
              <a:t>و مشاهده ی صفات کمالی اوست که انسان را از نواقص به سوی کمال سوق می دهد.</a:t>
            </a:r>
          </a:p>
          <a:p>
            <a:pPr algn="r" rtl="1">
              <a:buNone/>
            </a:pPr>
            <a:endParaRPr lang="fa-IR" dirty="0" smtClean="0"/>
          </a:p>
          <a:p>
            <a:pPr algn="ctr" rtl="1">
              <a:buNone/>
            </a:pPr>
            <a:r>
              <a:rPr lang="fa-IR" dirty="0" smtClean="0">
                <a:cs typeface="Far.Khodkar" pitchFamily="2" charset="-78"/>
              </a:rPr>
              <a:t>رب ثابت است و ما متغییر و این زمین است که می چرخد تا نور را از آن خود کند و الا خورشید که ثابت است....</a:t>
            </a:r>
            <a:endParaRPr lang="en-US" dirty="0">
              <a:cs typeface="Far.Khodkar"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2971800"/>
          </a:xfrm>
        </p:spPr>
        <p:txBody>
          <a:bodyPr>
            <a:noAutofit/>
          </a:bodyPr>
          <a:lstStyle/>
          <a:p>
            <a:pPr rtl="1"/>
            <a:r>
              <a:rPr lang="fa-IR" sz="5400" dirty="0" smtClean="0">
                <a:latin typeface="Arabic Typesetting" pitchFamily="66" charset="-78"/>
                <a:cs typeface="Arabic Typesetting" pitchFamily="66" charset="-78"/>
              </a:rPr>
              <a:t/>
            </a:r>
            <a:br>
              <a:rPr lang="fa-IR" sz="5400" dirty="0" smtClean="0">
                <a:latin typeface="Arabic Typesetting" pitchFamily="66" charset="-78"/>
                <a:cs typeface="Arabic Typesetting" pitchFamily="66" charset="-78"/>
              </a:rPr>
            </a:br>
            <a:r>
              <a:rPr lang="fa-IR" sz="5400" dirty="0" smtClean="0">
                <a:latin typeface="Arabic Typesetting" pitchFamily="66" charset="-78"/>
                <a:cs typeface="Arabic Typesetting" pitchFamily="66" charset="-78"/>
              </a:rPr>
              <a:t/>
            </a:r>
            <a:br>
              <a:rPr lang="fa-IR" sz="5400" dirty="0" smtClean="0">
                <a:latin typeface="Arabic Typesetting" pitchFamily="66" charset="-78"/>
                <a:cs typeface="Arabic Typesetting" pitchFamily="66" charset="-78"/>
              </a:rPr>
            </a:br>
            <a:r>
              <a:rPr lang="fa-IR" sz="4800" dirty="0" smtClean="0">
                <a:latin typeface="Arabic Typesetting" pitchFamily="66" charset="-78"/>
                <a:cs typeface="Arabic Typesetting" pitchFamily="66" charset="-78"/>
              </a:rPr>
              <a:t>و در همه مراحل،ولی خدا و انسان کامل به عنوان </a:t>
            </a:r>
            <a:br>
              <a:rPr lang="fa-IR" sz="4800" dirty="0" smtClean="0">
                <a:latin typeface="Arabic Typesetting" pitchFamily="66" charset="-78"/>
                <a:cs typeface="Arabic Typesetting" pitchFamily="66" charset="-78"/>
              </a:rPr>
            </a:br>
            <a:r>
              <a:rPr lang="fa-IR" sz="4800" dirty="0" smtClean="0">
                <a:latin typeface="Arabic Typesetting" pitchFamily="66" charset="-78"/>
                <a:cs typeface="Arabic Typesetting" pitchFamily="66" charset="-78"/>
              </a:rPr>
              <a:t>سوق دهنده به سمت کمال اشیا هستند.</a:t>
            </a:r>
            <a:r>
              <a:rPr lang="fa-IR" sz="5400" dirty="0" smtClean="0">
                <a:latin typeface="Arabic Typesetting" pitchFamily="66" charset="-78"/>
                <a:cs typeface="Arabic Typesetting" pitchFamily="66" charset="-78"/>
              </a:rPr>
              <a:t/>
            </a:r>
            <a:br>
              <a:rPr lang="fa-IR" sz="5400" dirty="0" smtClean="0">
                <a:latin typeface="Arabic Typesetting" pitchFamily="66" charset="-78"/>
                <a:cs typeface="Arabic Typesetting" pitchFamily="66" charset="-78"/>
              </a:rPr>
            </a:br>
            <a:r>
              <a:rPr lang="fa-IR" sz="5400" dirty="0" smtClean="0">
                <a:latin typeface="Arabic Typesetting" pitchFamily="66" charset="-78"/>
                <a:cs typeface="Arabic Typesetting" pitchFamily="66" charset="-78"/>
              </a:rPr>
              <a:t> </a:t>
            </a:r>
            <a:r>
              <a:rPr lang="fa-IR" sz="5400" dirty="0" smtClean="0">
                <a:latin typeface="Arabic Typesetting" pitchFamily="66" charset="-78"/>
                <a:cs typeface="Arabic Typesetting" pitchFamily="66" charset="-78"/>
              </a:rPr>
              <a:t>                               </a:t>
            </a:r>
            <a:r>
              <a:rPr lang="fa-IR" sz="3600" dirty="0" smtClean="0">
                <a:latin typeface="Arabic Typesetting" pitchFamily="66" charset="-78"/>
                <a:cs typeface="Arabic Typesetting" pitchFamily="66" charset="-78"/>
              </a:rPr>
              <a:t>ظهور حضرت ولی عصر(عج)</a:t>
            </a:r>
            <a:r>
              <a:rPr lang="fa-IR" sz="5400" dirty="0" smtClean="0">
                <a:latin typeface="Arabic Typesetting" pitchFamily="66" charset="-78"/>
                <a:cs typeface="Arabic Typesetting" pitchFamily="66" charset="-78"/>
              </a:rPr>
              <a:t/>
            </a:r>
            <a:br>
              <a:rPr lang="fa-IR" sz="5400" dirty="0" smtClean="0">
                <a:latin typeface="Arabic Typesetting" pitchFamily="66" charset="-78"/>
                <a:cs typeface="Arabic Typesetting" pitchFamily="66" charset="-78"/>
              </a:rPr>
            </a:br>
            <a:endParaRPr lang="en-US" sz="54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4864"/>
            <a:ext cx="7772400" cy="2671936"/>
          </a:xfrm>
        </p:spPr>
        <p:txBody>
          <a:bodyPr>
            <a:normAutofit/>
          </a:bodyPr>
          <a:lstStyle/>
          <a:p>
            <a:pPr rtl="1"/>
            <a:r>
              <a:rPr lang="fa-IR" sz="4800" b="1" dirty="0" smtClean="0">
                <a:latin typeface="Arabic Typesetting" pitchFamily="66" charset="-78"/>
                <a:cs typeface="Arabic Typesetting" pitchFamily="66" charset="-78"/>
              </a:rPr>
              <a:t>و این ربوبیت توام با رحمت رحمانیه و رحیمیه الهی است</a:t>
            </a:r>
            <a:r>
              <a:rPr lang="fa-IR" sz="4800" dirty="0" smtClean="0">
                <a:latin typeface="Arabic Typesetting" pitchFamily="66" charset="-78"/>
                <a:cs typeface="Arabic Typesetting" pitchFamily="66" charset="-78"/>
              </a:rPr>
              <a:t/>
            </a:r>
            <a:br>
              <a:rPr lang="fa-IR" sz="4800" dirty="0" smtClean="0">
                <a:latin typeface="Arabic Typesetting" pitchFamily="66" charset="-78"/>
                <a:cs typeface="Arabic Typesetting" pitchFamily="66" charset="-78"/>
              </a:rPr>
            </a:br>
            <a:r>
              <a:rPr lang="fa-IR" sz="6000" b="1" dirty="0" smtClean="0">
                <a:solidFill>
                  <a:schemeClr val="accent6">
                    <a:lumMod val="50000"/>
                  </a:schemeClr>
                </a:solidFill>
                <a:latin typeface="Arabic Typesetting" pitchFamily="66" charset="-78"/>
                <a:cs typeface="Arabic Typesetting" pitchFamily="66" charset="-78"/>
              </a:rPr>
              <a:t>الرحمن الرحیم</a:t>
            </a:r>
            <a:endParaRPr lang="en-US" sz="6000" b="1" dirty="0">
              <a:solidFill>
                <a:schemeClr val="accent6">
                  <a:lumMod val="50000"/>
                </a:schemeClr>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4864"/>
            <a:ext cx="7772400" cy="3129136"/>
          </a:xfrm>
        </p:spPr>
        <p:txBody>
          <a:bodyPr/>
          <a:lstStyle/>
          <a:p>
            <a:r>
              <a:rPr lang="fa-IR" dirty="0" smtClean="0">
                <a:latin typeface="Arabic Typesetting" pitchFamily="66" charset="-78"/>
                <a:cs typeface="Far.Khodkar" pitchFamily="2" charset="-78"/>
              </a:rPr>
              <a:t>الوهیت خداوند همراه ربوبیت او  </a:t>
            </a:r>
            <a:r>
              <a:rPr lang="fa-IR" dirty="0" smtClean="0">
                <a:solidFill>
                  <a:schemeClr val="accent6">
                    <a:lumMod val="50000"/>
                  </a:schemeClr>
                </a:solidFill>
                <a:latin typeface="Arabic Typesetting" pitchFamily="66" charset="-78"/>
                <a:cs typeface="Far.Khodkar" pitchFamily="2" charset="-78"/>
              </a:rPr>
              <a:t>و </a:t>
            </a:r>
            <a:r>
              <a:rPr lang="fa-IR" dirty="0" smtClean="0">
                <a:latin typeface="Arabic Typesetting" pitchFamily="66" charset="-78"/>
                <a:cs typeface="Far.Khodkar" pitchFamily="2" charset="-78"/>
              </a:rPr>
              <a:t> ربوبیت او همراه رحمانیت او  </a:t>
            </a:r>
            <a:r>
              <a:rPr lang="fa-IR" dirty="0" smtClean="0">
                <a:solidFill>
                  <a:schemeClr val="accent6">
                    <a:lumMod val="50000"/>
                  </a:schemeClr>
                </a:solidFill>
                <a:latin typeface="Arabic Typesetting" pitchFamily="66" charset="-78"/>
                <a:cs typeface="Far.Khodkar" pitchFamily="2" charset="-78"/>
              </a:rPr>
              <a:t>و </a:t>
            </a:r>
            <a:r>
              <a:rPr lang="fa-IR" dirty="0" smtClean="0">
                <a:latin typeface="Arabic Typesetting" pitchFamily="66" charset="-78"/>
                <a:cs typeface="Far.Khodkar" pitchFamily="2" charset="-78"/>
              </a:rPr>
              <a:t> رحمانیت او همراه مالکیت اوست...</a:t>
            </a:r>
            <a:endParaRPr lang="en-US" dirty="0">
              <a:latin typeface="Arabic Typesetting" pitchFamily="66" charset="-78"/>
              <a:cs typeface="Far.Khodkar" pitchFamily="2"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rtl="1"/>
            <a:r>
              <a:rPr lang="fa-IR" dirty="0" smtClean="0"/>
              <a:t>گفتن بسم الله الرحمن الرحیم ازجانب پروردگار   یعنی فراهم کردن امکان اتصالمان به خودش...</a:t>
            </a:r>
            <a:endParaRPr lang="en-US" dirty="0"/>
          </a:p>
        </p:txBody>
      </p:sp>
      <p:sp>
        <p:nvSpPr>
          <p:cNvPr id="3" name="Subtitle 2"/>
          <p:cNvSpPr>
            <a:spLocks noGrp="1"/>
          </p:cNvSpPr>
          <p:nvPr>
            <p:ph type="subTitle" idx="1"/>
          </p:nvPr>
        </p:nvSpPr>
        <p:spPr/>
        <p:txBody>
          <a:bodyPr/>
          <a:lstStyle/>
          <a:p>
            <a:r>
              <a:rPr lang="fa-IR" dirty="0" smtClean="0">
                <a:ln w="18415" cmpd="sng">
                  <a:solidFill>
                    <a:schemeClr val="accent6">
                      <a:lumMod val="50000"/>
                    </a:schemeClr>
                  </a:solidFill>
                  <a:prstDash val="solid"/>
                </a:ln>
                <a:solidFill>
                  <a:schemeClr val="accent6">
                    <a:lumMod val="50000"/>
                  </a:schemeClr>
                </a:solidFill>
                <a:effectLst>
                  <a:outerShdw blurRad="63500" dir="3600000" algn="tl" rotWithShape="0">
                    <a:srgbClr val="000000">
                      <a:alpha val="70000"/>
                    </a:srgbClr>
                  </a:outerShdw>
                </a:effectLst>
              </a:rPr>
              <a:t>هرکاری که با نام خدا آغاز نشود، ابتر است</a:t>
            </a:r>
          </a:p>
          <a:p>
            <a:endParaRPr lang="fa-IR" dirty="0" smtClean="0">
              <a:ln w="18415" cmpd="sng">
                <a:solidFill>
                  <a:schemeClr val="accent6">
                    <a:lumMod val="50000"/>
                  </a:schemeClr>
                </a:solidFill>
                <a:prstDash val="solid"/>
              </a:ln>
              <a:solidFill>
                <a:schemeClr val="accent6">
                  <a:lumMod val="50000"/>
                </a:schemeClr>
              </a:solidFill>
              <a:effectLst>
                <a:outerShdw blurRad="63500" dir="3600000" algn="tl" rotWithShape="0">
                  <a:srgbClr val="000000">
                    <a:alpha val="70000"/>
                  </a:srgbClr>
                </a:outerShdw>
              </a:effectLst>
            </a:endParaRPr>
          </a:p>
          <a:p>
            <a:endParaRPr lang="en-US" dirty="0">
              <a:ln w="18415" cmpd="sng">
                <a:solidFill>
                  <a:schemeClr val="accent6">
                    <a:lumMod val="50000"/>
                  </a:schemeClr>
                </a:solidFill>
                <a:prstDash val="solid"/>
              </a:ln>
              <a:solidFill>
                <a:schemeClr val="accent6">
                  <a:lumMod val="50000"/>
                </a:schemeClr>
              </a:solidFill>
              <a:effectLst>
                <a:outerShdw blurRad="63500" dir="3600000" algn="tl" rotWithShape="0">
                  <a:srgbClr val="000000">
                    <a:alpha val="70000"/>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4864"/>
            <a:ext cx="7772400" cy="2976736"/>
          </a:xfrm>
        </p:spPr>
        <p:txBody>
          <a:bodyPr/>
          <a:lstStyle/>
          <a:p>
            <a:pPr rtl="1"/>
            <a:r>
              <a:rPr lang="fa-IR" dirty="0" smtClean="0">
                <a:cs typeface="Far.Khodkar" pitchFamily="2" charset="-78"/>
              </a:rPr>
              <a:t>بسم الله </a:t>
            </a:r>
            <a:r>
              <a:rPr lang="fa-IR" dirty="0" smtClean="0">
                <a:cs typeface="Far.Khodkar" pitchFamily="2" charset="-78"/>
              </a:rPr>
              <a:t> الرحمن </a:t>
            </a:r>
            <a:r>
              <a:rPr lang="fa-IR" dirty="0" smtClean="0">
                <a:cs typeface="Far.Khodkar" pitchFamily="2" charset="-78"/>
              </a:rPr>
              <a:t>الرحیم </a:t>
            </a:r>
            <a:br>
              <a:rPr lang="fa-IR" dirty="0" smtClean="0">
                <a:cs typeface="Far.Khodkar" pitchFamily="2" charset="-78"/>
              </a:rPr>
            </a:br>
            <a:r>
              <a:rPr lang="fa-IR" dirty="0" smtClean="0">
                <a:cs typeface="Far.Khodkar" pitchFamily="2" charset="-78"/>
              </a:rPr>
              <a:t>یعنی:</a:t>
            </a:r>
            <a:br>
              <a:rPr lang="fa-IR" dirty="0" smtClean="0">
                <a:cs typeface="Far.Khodkar" pitchFamily="2" charset="-78"/>
              </a:rPr>
            </a:br>
            <a:r>
              <a:rPr lang="fa-IR" dirty="0" smtClean="0">
                <a:cs typeface="Far.Khodkar" pitchFamily="2" charset="-78"/>
              </a:rPr>
              <a:t> ادب عبودیت</a:t>
            </a:r>
            <a:endParaRPr lang="en-US" dirty="0">
              <a:cs typeface="Far.Khodkar"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Nature-Full-HD-Wallpaper-national-geographic-7822282-1920-1080.jpg"/>
          <p:cNvPicPr>
            <a:picLocks noGrp="1" noChangeAspect="1"/>
          </p:cNvPicPr>
          <p:nvPr>
            <p:ph idx="1"/>
          </p:nvPr>
        </p:nvPicPr>
        <p:blipFill>
          <a:blip r:embed="rId2" cstate="print"/>
          <a:stretch>
            <a:fillRect/>
          </a:stretch>
        </p:blipFill>
        <p:spPr>
          <a:xfrm>
            <a:off x="-696358" y="0"/>
            <a:ext cx="10164209" cy="6858000"/>
          </a:xfrm>
        </p:spPr>
      </p:pic>
      <p:sp>
        <p:nvSpPr>
          <p:cNvPr id="5" name="TextBox 4"/>
          <p:cNvSpPr txBox="1"/>
          <p:nvPr/>
        </p:nvSpPr>
        <p:spPr>
          <a:xfrm>
            <a:off x="-381000" y="838200"/>
            <a:ext cx="6858000" cy="2954655"/>
          </a:xfrm>
          <a:prstGeom prst="rect">
            <a:avLst/>
          </a:prstGeom>
          <a:noFill/>
        </p:spPr>
        <p:txBody>
          <a:bodyPr wrap="square" rtlCol="0">
            <a:spAutoFit/>
          </a:bodyPr>
          <a:lstStyle/>
          <a:p>
            <a:pPr algn="ctr" rtl="1"/>
            <a:r>
              <a:rPr lang="fa-IR"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cs typeface="DecoType Naskh Variants" pitchFamily="2" charset="-78"/>
              </a:rPr>
              <a:t>بسم الله الرحمن الرحیم</a:t>
            </a:r>
          </a:p>
          <a:p>
            <a:pPr algn="ctr" rtl="1"/>
            <a:r>
              <a:rPr lang="fa-I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cs typeface="DecoType Naskh Variants" pitchFamily="2" charset="-78"/>
              </a:rPr>
              <a:t>به نام خداوند بخشنده و مهربان</a:t>
            </a:r>
          </a:p>
          <a:p>
            <a:pPr algn="ctr" rtl="1"/>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cs typeface="DecoType Naskh Variants" pitchFamily="2" charset="-78"/>
              </a:rPr>
              <a:t>In the name of Allah, the beneficent ,the merciful </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cs typeface="DecoType Naskh Variants"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IMG_1952.JPG"/>
          <p:cNvPicPr>
            <a:picLocks noGrp="1" noChangeAspect="1"/>
          </p:cNvPicPr>
          <p:nvPr>
            <p:ph idx="1"/>
          </p:nvPr>
        </p:nvPicPr>
        <p:blipFill>
          <a:blip r:embed="rId2" cstate="print"/>
          <a:stretch>
            <a:fillRect/>
          </a:stretch>
        </p:blipFill>
        <p:spPr>
          <a:xfrm>
            <a:off x="1" y="-1"/>
            <a:ext cx="9144000"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utumn_Colors_1440.jpg"/>
          <p:cNvPicPr>
            <a:picLocks noGrp="1" noChangeAspect="1"/>
          </p:cNvPicPr>
          <p:nvPr>
            <p:ph idx="4294967295"/>
          </p:nvPr>
        </p:nvPicPr>
        <p:blipFill>
          <a:blip r:embed="rId2" cstate="print"/>
          <a:stretch>
            <a:fillRect/>
          </a:stretch>
        </p:blipFill>
        <p:spPr>
          <a:xfrm>
            <a:off x="-90764" y="0"/>
            <a:ext cx="9417643" cy="6858000"/>
          </a:xfrm>
        </p:spPr>
      </p:pic>
      <p:sp>
        <p:nvSpPr>
          <p:cNvPr id="5" name="Title 4"/>
          <p:cNvSpPr>
            <a:spLocks noGrp="1"/>
          </p:cNvSpPr>
          <p:nvPr>
            <p:ph type="title"/>
          </p:nvPr>
        </p:nvSpPr>
        <p:spPr>
          <a:xfrm>
            <a:off x="304800" y="4114800"/>
            <a:ext cx="6048672" cy="1368152"/>
          </a:xfrm>
        </p:spPr>
        <p:txBody>
          <a:bodyPr>
            <a:noAutofit/>
          </a:bodyPr>
          <a:lstStyle/>
          <a:p>
            <a:pPr rtl="1"/>
            <a:r>
              <a:rPr lang="fa-IR" sz="4800" dirty="0" smtClean="0">
                <a:solidFill>
                  <a:srgbClr val="FFFFCC"/>
                </a:solidFill>
                <a:effectLst>
                  <a:glow rad="228600">
                    <a:schemeClr val="accent3">
                      <a:satMod val="175000"/>
                      <a:alpha val="40000"/>
                    </a:schemeClr>
                  </a:glow>
                </a:effectLst>
                <a:latin typeface="Arabic Typesetting" pitchFamily="66" charset="-78"/>
                <a:cs typeface="Arabic Typesetting" pitchFamily="66" charset="-78"/>
              </a:rPr>
              <a:t>الرحمن الرحیم</a:t>
            </a:r>
            <a:br>
              <a:rPr lang="fa-IR" sz="4800" dirty="0" smtClean="0">
                <a:solidFill>
                  <a:srgbClr val="FFFFCC"/>
                </a:solidFill>
                <a:effectLst>
                  <a:glow rad="228600">
                    <a:schemeClr val="accent3">
                      <a:satMod val="175000"/>
                      <a:alpha val="40000"/>
                    </a:schemeClr>
                  </a:glow>
                </a:effectLst>
                <a:latin typeface="Arabic Typesetting" pitchFamily="66" charset="-78"/>
                <a:cs typeface="Arabic Typesetting" pitchFamily="66" charset="-78"/>
              </a:rPr>
            </a:br>
            <a:r>
              <a:rPr lang="fa-IR" sz="3600" dirty="0" smtClean="0">
                <a:solidFill>
                  <a:srgbClr val="FFFFCC"/>
                </a:solidFill>
                <a:effectLst>
                  <a:glow rad="228600">
                    <a:schemeClr val="accent3">
                      <a:satMod val="175000"/>
                      <a:alpha val="40000"/>
                    </a:schemeClr>
                  </a:glow>
                </a:effectLst>
                <a:latin typeface="Arabic Typesetting" pitchFamily="66" charset="-78"/>
                <a:cs typeface="Arabic Typesetting" pitchFamily="66" charset="-78"/>
              </a:rPr>
              <a:t>خداوندی که بخشنده و بخشایشگر است</a:t>
            </a:r>
            <a:br>
              <a:rPr lang="fa-IR" sz="3600" dirty="0" smtClean="0">
                <a:solidFill>
                  <a:srgbClr val="FFFFCC"/>
                </a:solidFill>
                <a:effectLst>
                  <a:glow rad="228600">
                    <a:schemeClr val="accent3">
                      <a:satMod val="175000"/>
                      <a:alpha val="40000"/>
                    </a:schemeClr>
                  </a:glow>
                </a:effectLst>
                <a:latin typeface="Arabic Typesetting" pitchFamily="66" charset="-78"/>
                <a:cs typeface="Arabic Typesetting" pitchFamily="66" charset="-78"/>
              </a:rPr>
            </a:br>
            <a:r>
              <a:rPr lang="en-US" sz="3600" dirty="0" smtClean="0">
                <a:solidFill>
                  <a:schemeClr val="bg2">
                    <a:lumMod val="10000"/>
                  </a:schemeClr>
                </a:solidFill>
                <a:effectLst>
                  <a:glow rad="228600">
                    <a:schemeClr val="accent3">
                      <a:satMod val="175000"/>
                      <a:alpha val="40000"/>
                    </a:schemeClr>
                  </a:glow>
                </a:effectLst>
                <a:latin typeface="Arabic Typesetting" pitchFamily="66" charset="-78"/>
                <a:cs typeface="Arabic Typesetting" pitchFamily="66" charset="-78"/>
              </a:rPr>
              <a:t>the beneficent,the merciful</a:t>
            </a:r>
            <a:endParaRPr lang="en-US" sz="3600" dirty="0">
              <a:solidFill>
                <a:schemeClr val="bg2">
                  <a:lumMod val="10000"/>
                </a:schemeClr>
              </a:solidFill>
              <a:effectLst>
                <a:glow rad="228600">
                  <a:schemeClr val="accent3">
                    <a:satMod val="175000"/>
                    <a:alpha val="40000"/>
                  </a:schemeClr>
                </a:glo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nature2.jpg"/>
          <p:cNvPicPr>
            <a:picLocks noGrp="1" noChangeAspect="1"/>
          </p:cNvPicPr>
          <p:nvPr>
            <p:ph idx="1"/>
          </p:nvPr>
        </p:nvPicPr>
        <p:blipFill>
          <a:blip r:embed="rId2" cstate="print"/>
          <a:stretch>
            <a:fillRect/>
          </a:stretch>
        </p:blipFill>
        <p:spPr>
          <a:xfrm>
            <a:off x="-533401" y="0"/>
            <a:ext cx="10173231" cy="7010400"/>
          </a:xfrm>
        </p:spPr>
      </p:pic>
      <p:sp>
        <p:nvSpPr>
          <p:cNvPr id="5" name="TextBox 4"/>
          <p:cNvSpPr txBox="1"/>
          <p:nvPr/>
        </p:nvSpPr>
        <p:spPr>
          <a:xfrm>
            <a:off x="304800" y="609600"/>
            <a:ext cx="4343400" cy="1877437"/>
          </a:xfrm>
          <a:prstGeom prst="rect">
            <a:avLst/>
          </a:prstGeom>
          <a:noFill/>
        </p:spPr>
        <p:txBody>
          <a:bodyPr wrap="square" rtlCol="0">
            <a:spAutoFit/>
          </a:bodyPr>
          <a:lstStyle/>
          <a:p>
            <a:pPr algn="ctr" rtl="1"/>
            <a:r>
              <a:rPr lang="fa-IR" sz="4400" dirty="0" smtClean="0">
                <a:ln w="18415" cmpd="sng">
                  <a:solidFill>
                    <a:srgbClr val="FFFFFF"/>
                  </a:solidFill>
                  <a:prstDash val="solid"/>
                </a:ln>
                <a:solidFill>
                  <a:srgbClr val="FFFFFF"/>
                </a:solidFill>
                <a:latin typeface="Arabic Typesetting" pitchFamily="66" charset="-78"/>
                <a:cs typeface="DecoType Naskh Variants" pitchFamily="2" charset="-78"/>
              </a:rPr>
              <a:t>مالک</a:t>
            </a:r>
            <a:r>
              <a:rPr lang="fa-I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DecoType Naskh Variants" pitchFamily="2" charset="-78"/>
              </a:rPr>
              <a:t> یوم الدین</a:t>
            </a:r>
          </a:p>
          <a:p>
            <a:pPr algn="ctr" rtl="1"/>
            <a:r>
              <a:rPr lang="fa-I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DecoType Naskh Variants" pitchFamily="2" charset="-78"/>
              </a:rPr>
              <a:t>مالک روز جزا</a:t>
            </a:r>
          </a:p>
          <a:p>
            <a:pPr algn="ctr" rtl="1"/>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DecoType Naskh Variants" pitchFamily="2" charset="-78"/>
              </a:rPr>
              <a:t>Master of the day of judgment</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DecoType Naskh Variants"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nture3.jpg"/>
          <p:cNvPicPr>
            <a:picLocks noGrp="1" noChangeAspect="1"/>
          </p:cNvPicPr>
          <p:nvPr>
            <p:ph idx="1"/>
          </p:nvPr>
        </p:nvPicPr>
        <p:blipFill>
          <a:blip r:embed="rId2" cstate="print"/>
          <a:stretch>
            <a:fillRect/>
          </a:stretch>
        </p:blipFill>
        <p:spPr>
          <a:xfrm>
            <a:off x="-833464" y="0"/>
            <a:ext cx="10596502" cy="6858000"/>
          </a:xfrm>
        </p:spPr>
      </p:pic>
      <p:sp>
        <p:nvSpPr>
          <p:cNvPr id="5" name="TextBox 4"/>
          <p:cNvSpPr txBox="1"/>
          <p:nvPr/>
        </p:nvSpPr>
        <p:spPr>
          <a:xfrm>
            <a:off x="-685800" y="533400"/>
            <a:ext cx="5181600" cy="1692771"/>
          </a:xfrm>
          <a:prstGeom prst="rect">
            <a:avLst/>
          </a:prstGeom>
          <a:noFill/>
        </p:spPr>
        <p:txBody>
          <a:bodyPr wrap="square" rtlCol="0">
            <a:spAutoFit/>
          </a:bodyPr>
          <a:lstStyle/>
          <a:p>
            <a:pPr algn="ctr"/>
            <a:r>
              <a:rPr lang="fa-IR" sz="4000" dirty="0" smtClean="0">
                <a:ln w="18415" cmpd="sng">
                  <a:solidFill>
                    <a:schemeClr val="tx1">
                      <a:lumMod val="65000"/>
                      <a:lumOff val="35000"/>
                    </a:schemeClr>
                  </a:solidFill>
                  <a:prstDash val="solid"/>
                </a:ln>
                <a:effectLst>
                  <a:outerShdw blurRad="63500" dir="3600000" algn="tl" rotWithShape="0">
                    <a:srgbClr val="000000">
                      <a:alpha val="70000"/>
                    </a:srgbClr>
                  </a:outerShdw>
                </a:effectLst>
                <a:latin typeface="Arabic Typesetting" pitchFamily="66" charset="-78"/>
                <a:cs typeface="Arabic Typesetting" pitchFamily="66" charset="-78"/>
              </a:rPr>
              <a:t>ایاک نعبد و ایاک نستعین</a:t>
            </a:r>
          </a:p>
          <a:p>
            <a:pPr algn="ctr"/>
            <a:r>
              <a:rPr lang="fa-IR" sz="3200" dirty="0" smtClean="0">
                <a:ln w="18415" cmpd="sng">
                  <a:solidFill>
                    <a:schemeClr val="tx1">
                      <a:lumMod val="65000"/>
                      <a:lumOff val="35000"/>
                    </a:schemeClr>
                  </a:solidFill>
                  <a:prstDash val="solid"/>
                </a:ln>
                <a:effectLst>
                  <a:outerShdw blurRad="63500" dir="3600000" algn="tl" rotWithShape="0">
                    <a:srgbClr val="000000">
                      <a:alpha val="70000"/>
                    </a:srgbClr>
                  </a:outerShdw>
                </a:effectLst>
                <a:latin typeface="Arabic Typesetting" pitchFamily="66" charset="-78"/>
                <a:cs typeface="Arabic Typesetting" pitchFamily="66" charset="-78"/>
              </a:rPr>
              <a:t>تنها تو را می پرستیم و تنها از تو یاری می جوییم</a:t>
            </a:r>
          </a:p>
          <a:p>
            <a:pPr algn="ctr"/>
            <a:r>
              <a:rPr lang="en-US" sz="3200" dirty="0" smtClean="0">
                <a:ln w="18415" cmpd="sng">
                  <a:solidFill>
                    <a:schemeClr val="tx1">
                      <a:lumMod val="65000"/>
                      <a:lumOff val="35000"/>
                    </a:schemeClr>
                  </a:solidFill>
                  <a:prstDash val="solid"/>
                </a:ln>
                <a:effectLst>
                  <a:outerShdw blurRad="63500" dir="3600000" algn="tl" rotWithShape="0">
                    <a:srgbClr val="000000">
                      <a:alpha val="70000"/>
                    </a:srgbClr>
                  </a:outerShdw>
                </a:effectLst>
                <a:latin typeface="Arabic Typesetting" pitchFamily="66" charset="-78"/>
                <a:cs typeface="Arabic Typesetting" pitchFamily="66" charset="-78"/>
              </a:rPr>
              <a:t>Thee we worship ,Thee we ask for help</a:t>
            </a:r>
            <a:endParaRPr lang="en-US" sz="3200" dirty="0">
              <a:ln w="18415" cmpd="sng">
                <a:solidFill>
                  <a:schemeClr val="tx1">
                    <a:lumMod val="65000"/>
                    <a:lumOff val="35000"/>
                  </a:schemeClr>
                </a:solidFill>
                <a:prstDash val="solid"/>
              </a:ln>
              <a:effectLst>
                <a:outerShdw blurRad="63500" dir="3600000" algn="tl" rotWithShape="0">
                  <a:srgbClr val="000000">
                    <a:alpha val="70000"/>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nature.jpg"/>
          <p:cNvPicPr>
            <a:picLocks noGrp="1" noChangeAspect="1"/>
          </p:cNvPicPr>
          <p:nvPr>
            <p:ph idx="1"/>
          </p:nvPr>
        </p:nvPicPr>
        <p:blipFill>
          <a:blip r:embed="rId2" cstate="print">
            <a:lum bright="16000" contrast="6000"/>
          </a:blip>
          <a:stretch>
            <a:fillRect/>
          </a:stretch>
        </p:blipFill>
        <p:spPr>
          <a:xfrm>
            <a:off x="-83871" y="0"/>
            <a:ext cx="9227871" cy="6920903"/>
          </a:xfrm>
        </p:spPr>
      </p:pic>
      <p:sp>
        <p:nvSpPr>
          <p:cNvPr id="5" name="TextBox 4"/>
          <p:cNvSpPr txBox="1"/>
          <p:nvPr/>
        </p:nvSpPr>
        <p:spPr>
          <a:xfrm>
            <a:off x="1828800" y="533400"/>
            <a:ext cx="5181600" cy="1384995"/>
          </a:xfrm>
          <a:prstGeom prst="rect">
            <a:avLst/>
          </a:prstGeom>
          <a:noFill/>
        </p:spPr>
        <p:txBody>
          <a:bodyPr wrap="square" rtlCol="0">
            <a:spAutoFit/>
          </a:bodyPr>
          <a:lstStyle/>
          <a:p>
            <a:pPr algn="ctr" rtl="1"/>
            <a:r>
              <a:rPr lang="fa-IR" sz="3600" b="1" dirty="0" smtClean="0">
                <a:ln w="1905">
                  <a:solidFill>
                    <a:schemeClr val="tx1">
                      <a:lumMod val="95000"/>
                      <a:lumOff val="5000"/>
                    </a:schemeClr>
                  </a:solidFill>
                </a:ln>
                <a:solidFill>
                  <a:schemeClr val="accent6">
                    <a:lumMod val="50000"/>
                  </a:schemeClr>
                </a:solidFill>
                <a:effectLst>
                  <a:innerShdw blurRad="69850" dist="43180" dir="5400000">
                    <a:srgbClr val="000000">
                      <a:alpha val="65000"/>
                    </a:srgbClr>
                  </a:innerShdw>
                </a:effectLst>
              </a:rPr>
              <a:t>اهدنا الصراط المستقیم</a:t>
            </a:r>
            <a:endParaRPr lang="en-US" sz="3600" b="1" dirty="0" smtClean="0">
              <a:ln w="1905">
                <a:solidFill>
                  <a:schemeClr val="tx1">
                    <a:lumMod val="95000"/>
                    <a:lumOff val="5000"/>
                  </a:schemeClr>
                </a:solidFill>
              </a:ln>
              <a:solidFill>
                <a:schemeClr val="accent6">
                  <a:lumMod val="50000"/>
                </a:schemeClr>
              </a:solidFill>
              <a:effectLst>
                <a:innerShdw blurRad="69850" dist="43180" dir="5400000">
                  <a:srgbClr val="000000">
                    <a:alpha val="65000"/>
                  </a:srgbClr>
                </a:innerShdw>
              </a:effectLst>
            </a:endParaRPr>
          </a:p>
          <a:p>
            <a:pPr algn="ctr" rtl="1"/>
            <a:r>
              <a:rPr lang="fa-IR" sz="2400" b="1" dirty="0" smtClean="0">
                <a:ln w="1905">
                  <a:solidFill>
                    <a:schemeClr val="tx1">
                      <a:lumMod val="95000"/>
                      <a:lumOff val="5000"/>
                    </a:schemeClr>
                  </a:solidFill>
                </a:ln>
                <a:solidFill>
                  <a:schemeClr val="accent6">
                    <a:lumMod val="50000"/>
                  </a:schemeClr>
                </a:solidFill>
                <a:effectLst>
                  <a:innerShdw blurRad="69850" dist="43180" dir="5400000">
                    <a:srgbClr val="000000">
                      <a:alpha val="65000"/>
                    </a:srgbClr>
                  </a:innerShdw>
                </a:effectLst>
              </a:rPr>
              <a:t>ما را به راه راست هدایت کن...</a:t>
            </a:r>
          </a:p>
          <a:p>
            <a:pPr algn="ctr" rtl="1"/>
            <a:r>
              <a:rPr lang="en-US" sz="2400" b="1" dirty="0" smtClean="0">
                <a:ln w="1905">
                  <a:solidFill>
                    <a:schemeClr val="tx1">
                      <a:lumMod val="95000"/>
                      <a:lumOff val="5000"/>
                    </a:schemeClr>
                  </a:solidFill>
                </a:ln>
                <a:solidFill>
                  <a:schemeClr val="accent6">
                    <a:lumMod val="50000"/>
                  </a:schemeClr>
                </a:solidFill>
                <a:effectLst>
                  <a:innerShdw blurRad="69850" dist="43180" dir="5400000">
                    <a:srgbClr val="000000">
                      <a:alpha val="65000"/>
                    </a:srgbClr>
                  </a:innerShdw>
                </a:effectLst>
              </a:rPr>
              <a:t>Show us the straight path</a:t>
            </a:r>
            <a:endParaRPr lang="en-US" sz="2400" b="1" dirty="0">
              <a:ln w="1905">
                <a:solidFill>
                  <a:schemeClr val="tx1">
                    <a:lumMod val="95000"/>
                    <a:lumOff val="5000"/>
                  </a:schemeClr>
                </a:solidFill>
              </a:ln>
              <a:solidFill>
                <a:schemeClr val="accent6">
                  <a:lumMod val="50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Template>
  <TotalTime>511</TotalTime>
  <Words>1057</Words>
  <Application>Microsoft Office PowerPoint</Application>
  <PresentationFormat>On-screen Show (4:3)</PresentationFormat>
  <Paragraphs>102</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9</vt:lpstr>
      <vt:lpstr>سوره مبارکه حمد</vt:lpstr>
      <vt:lpstr>علم و معرفت، عطایی است رحمانی و نوری است آسمانی که انسان با آن هدایت می یابد و می تواند از ظلمات خارج شود. این علم و معرفت که از عالم قدس بر انسان نازل می شود در مسیر نزول خود در قالب متن ها و کلام و کلمات در می آید و تمایز و بیان و تبیین را به انسان عطا می کند تا از طریق تکلم بتواند خلیفه الهی را تثبیت و حکم الهی را در زندگی اش جاری سازد.و تمام این کلام و کلمات در راستای غرضی است که مارا با عالم قدس مرتبط می سازد و از این رو در کتاب الهی، کلمه در باب ورود به هر متنی است. هر کلمه ای خود پرده از حقیقتی بر می دارد و انتقال دهنده معنایی مجرد است و معانی مجرد دستخوش تغییر نمی گردند و همگی از حقیقت واحد(حق) سرچشمه گرفته اند و ظهور و نزول معانی از جانب حق به "کلام" تعبیر می شود.کلمات از یکسو با حقایق و از سوی دیگر با مصادیق مرتبط اند.</vt:lpstr>
      <vt:lpstr>بسم الله الرحمن الرحیم الحمد لله رب العالمین الرحمن الرحیم مالک یوم الدین ایاک نعبد و ایاک نستعین اهدنا صراط المستقیم صراط الذین انعمت علیهم غیر المغضوب علیهم و لا الظالین </vt:lpstr>
      <vt:lpstr>Slide 4</vt:lpstr>
      <vt:lpstr>Slide 5</vt:lpstr>
      <vt:lpstr>الرحمن الرحیم خداوندی که بخشنده و بخشایشگر است the beneficent,the merciful</vt:lpstr>
      <vt:lpstr>Slide 7</vt:lpstr>
      <vt:lpstr>Slide 8</vt:lpstr>
      <vt:lpstr>Slide 9</vt:lpstr>
      <vt:lpstr>Slide 10</vt:lpstr>
      <vt:lpstr>اعراب سوره:</vt:lpstr>
      <vt:lpstr>اعراب سوره</vt:lpstr>
      <vt:lpstr>سوره مبارکه حمد، فاتحه الکتاب و سر آغاز کلام خدای سبحان است که در مکه نازل گردیده ،این سوره با تعظیم نام خدای رحمان و رحیم آغاز و با ستایش و بر شماری صفات جمال و جلای خدای سبحان و حصر عبادت و استعانت در او تداوم و با مسئلت هدایت از ساحت کبریایی اش پایان می گیرد. خدای سبحان در این سوره ادب تحمید، شیوه اظهار بندگی و راه سخن گفتن عبد سالک با رب مالک را به سالکان کویش آموخته و ده بار تلاوت آن را در هر شبانه روز بر مقربان به فرایض،فرض و چندین برابر آن را به شائقان قرب نوافل سفارش کرده است.    </vt:lpstr>
      <vt:lpstr>با</vt:lpstr>
      <vt:lpstr>ربط پیدا کرده است بین آغاز کردن و اسم الله ربط همه عالم با اسم الله رحمان رحیم ربط همه هستی به خداوند تبارک و تعالی به واسطه " اسم" ربط بین دو حقیقت! " با" رابطه این تجلیات با همان حقیقت  "با" تجلی است برای خلقت همه موجودات  "با" می شود همه هستی </vt:lpstr>
      <vt:lpstr>   بسم الله در سوره حمد راجع به غرضى است كه در خصوص آن سوره هست اخلاص در مقام عبودیت.......پروردگارا حمدت را نیز با نام تو آغاز مى كنم...... </vt:lpstr>
      <vt:lpstr>اسم</vt:lpstr>
      <vt:lpstr>اسم ظاهر کننده ذات است حقایقی در عالم هست که ظاهر کننده ذات هستند. حقایقی تکوینی در عالم هستند که با وجود خودشان، ذات خداوند را تجلی می دهند. عالم ارتباط بین هستی و ظاهر کننده های ذات خداوند است. ذات خداوند بروزات و آثاری دارد. هر یک از این بروزات،صفت خداوند تبارک و  تعالی است. هریک از این صفات، بروز و ظهوری پیدا می کند که به  آن اسم خداوند تبارک و تعالی می گویند.  هستی در ارتباط با این ظهورات معنی پیدا کرده است....</vt:lpstr>
      <vt:lpstr>الله</vt:lpstr>
      <vt:lpstr>الله ،مظهر آنکه عبادت می شود از روی تحیر. همه هستی ارتباط دارد با مظاهر خداوند پس الوهیت خداوند در هستی ظهور دارد و هستی در ارتباط با همین ظهور الوهیت خداوند است.</vt:lpstr>
      <vt:lpstr>الرحمن الرحیم</vt:lpstr>
      <vt:lpstr>رحیم</vt:lpstr>
      <vt:lpstr>صفت رحمت اختصاص به خداوند دارد  همه موجودات هرچه دارند به واسطه رحمت خداوند است. پس آثار تمامی موجودات به رحمت خداوند بر می گردد و این افاضه ی فیض در عالم ظهوراتی دارد و هستی در ارتباط با این ظهورات معنی پیدا کرده است.... </vt:lpstr>
      <vt:lpstr>مظهر عطای قرآن، رحمان و رحیمیت خداست...... در سوره مبارکه حمد مدام در حال طلب از پرودگار(اهدنا...نستعین...) هستیم  و محرومیت از رحیمیت خداوند می شود همان ظال و مغضوب</vt:lpstr>
      <vt:lpstr>الرحمن الرحیم  خداوند انسان را با رحمت عام خود از فیض وجود بر خوردار کرد تا او بتواند این صفت را در خود تثبیت کند...</vt:lpstr>
      <vt:lpstr>رحمت خداوند می تواند ثبیت پیدا کند ، پس....</vt:lpstr>
      <vt:lpstr>Slide 27</vt:lpstr>
      <vt:lpstr>بسم الله الرحمن الرحیم می شود همه ی قصه زندگی ما</vt:lpstr>
      <vt:lpstr>Slide 29</vt:lpstr>
      <vt:lpstr>Slide 30</vt:lpstr>
      <vt:lpstr>Slide 31</vt:lpstr>
      <vt:lpstr>و خدایی که برای همه عالم رب است، ستودنی است.... الحمد لله رب العالمین</vt:lpstr>
      <vt:lpstr>Slide 33</vt:lpstr>
      <vt:lpstr>  و در همه مراحل،ولی خدا و انسان کامل به عنوان  سوق دهنده به سمت کمال اشیا هستند.                                 ظهور حضرت ولی عصر(عج) </vt:lpstr>
      <vt:lpstr>و این ربوبیت توام با رحمت رحمانیه و رحیمیه الهی است الرحمن الرحیم</vt:lpstr>
      <vt:lpstr>الوهیت خداوند همراه ربوبیت او  و  ربوبیت او همراه رحمانیت او  و  رحمانیت او همراه مالکیت اوست...</vt:lpstr>
      <vt:lpstr>گفتن بسم الله الرحمن الرحیم ازجانب پروردگار   یعنی فراهم کردن امکان اتصالمان به خودش...</vt:lpstr>
      <vt:lpstr>بسم الله  الرحمن الرحیم  یعنی:  ادب عبودیت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سوره مبارکه حمد</dc:title>
  <dc:creator>LEO</dc:creator>
  <cp:lastModifiedBy>LEO</cp:lastModifiedBy>
  <cp:revision>66</cp:revision>
  <dcterms:created xsi:type="dcterms:W3CDTF">2013-10-11T19:04:57Z</dcterms:created>
  <dcterms:modified xsi:type="dcterms:W3CDTF">2013-10-13T11:15:30Z</dcterms:modified>
</cp:coreProperties>
</file>