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rot="1320000">
            <a:off x="396875" y="549275"/>
            <a:ext cx="882650" cy="88265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20940000">
            <a:off x="1828800" y="304800"/>
            <a:ext cx="457200" cy="4572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609850" y="171450"/>
            <a:ext cx="419100" cy="4191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20940000">
            <a:off x="1752600" y="228600"/>
            <a:ext cx="457200" cy="4572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533650" y="19050"/>
            <a:ext cx="419100" cy="4191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6934200" y="5181600"/>
            <a:ext cx="2033588" cy="1219200"/>
            <a:chOff x="4368" y="3264"/>
            <a:chExt cx="1281" cy="768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20940000">
              <a:off x="4368" y="3681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4845" y="3324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 rot="1320000">
              <a:off x="5217" y="3264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 rot="20940000">
              <a:off x="4449" y="3744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4893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15" name="AutoShape 13"/>
            <p:cNvSpPr>
              <a:spLocks noChangeArrowheads="1"/>
            </p:cNvSpPr>
            <p:nvPr/>
          </p:nvSpPr>
          <p:spPr bwMode="auto">
            <a:xfrm rot="1320000">
              <a:off x="5265" y="3360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</p:grpSp>
      <p:sp>
        <p:nvSpPr>
          <p:cNvPr id="16" name="AutoShape 14"/>
          <p:cNvSpPr>
            <a:spLocks noChangeArrowheads="1"/>
          </p:cNvSpPr>
          <p:nvPr/>
        </p:nvSpPr>
        <p:spPr bwMode="auto">
          <a:xfrm rot="1320000">
            <a:off x="168275" y="244475"/>
            <a:ext cx="882650" cy="88265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1" hangingPunct="1">
              <a:spcBef>
                <a:spcPct val="50000"/>
              </a:spcBef>
              <a:defRPr/>
            </a:pPr>
            <a:endParaRPr lang="fa-IR"/>
          </a:p>
        </p:txBody>
      </p: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457200" y="2057400"/>
            <a:ext cx="8305800" cy="381000"/>
            <a:chOff x="288" y="1296"/>
            <a:chExt cx="5232" cy="240"/>
          </a:xfrm>
        </p:grpSpPr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432" y="1440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fa-IR"/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288" y="1296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fa-IR"/>
            </a:p>
          </p:txBody>
        </p:sp>
      </p:grpSp>
      <p:sp>
        <p:nvSpPr>
          <p:cNvPr id="411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667000"/>
            <a:ext cx="6400800" cy="32766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按一下以編輯母片本文樣式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zh-TW" altLang="zh-TW" noProof="0" smtClean="0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" y="632301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110BAD-4376-4C8B-81ED-F1043E4A74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76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C7078-537B-4B0B-8592-9F8665181F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03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C09E2-975A-4775-B7C8-C5963A1567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304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1FB78-7C9B-448E-8F6E-F4F383AD41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22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88F1A-43B8-4EEB-AA77-EE3BC82497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160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85AD0-7717-4442-9145-735B653DEC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755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D37F2-B255-4809-8AA6-5DE2D14B46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16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1567F-6190-40A9-8EAC-2969B6B32F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484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C030-4824-4480-A76C-2DF62E6B38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508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02270-E939-47C2-9A1F-38AB82E89E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230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FBE4E-458E-4134-AC60-97F39F0406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987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934200" y="5257800"/>
            <a:ext cx="2033588" cy="1219200"/>
            <a:chOff x="4368" y="3312"/>
            <a:chExt cx="1281" cy="768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 rot="20940000">
              <a:off x="4368" y="3729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4845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 rot="1320000">
              <a:off x="5217" y="3312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 rot="20940000">
              <a:off x="4449" y="3792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4893" y="3420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 rot="1320000">
              <a:off x="5265" y="3408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1" hangingPunct="1">
                <a:spcBef>
                  <a:spcPct val="50000"/>
                </a:spcBef>
                <a:defRPr/>
              </a:pPr>
              <a:endParaRPr lang="fa-IR"/>
            </a:p>
          </p:txBody>
        </p:sp>
      </p:grp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  <a:endParaRPr lang="zh-TW" altLang="zh-TW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3769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33863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D5E5D3F-6D62-493A-B4B0-3446E5B41E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3"/>
          <p:cNvGrpSpPr>
            <a:grpSpLocks/>
          </p:cNvGrpSpPr>
          <p:nvPr/>
        </p:nvGrpSpPr>
        <p:grpSpPr bwMode="auto">
          <a:xfrm>
            <a:off x="381000" y="1219200"/>
            <a:ext cx="8305800" cy="381000"/>
            <a:chOff x="240" y="768"/>
            <a:chExt cx="5232" cy="240"/>
          </a:xfrm>
        </p:grpSpPr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fa-IR"/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fa-IR"/>
            </a:p>
          </p:txBody>
        </p:sp>
      </p:grpSp>
      <p:sp>
        <p:nvSpPr>
          <p:cNvPr id="103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TW" altLang="zh-TW" smtClean="0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890588" y="6310313"/>
            <a:ext cx="1228725" cy="381000"/>
          </a:xfrm>
          <a:prstGeom prst="roundRect">
            <a:avLst>
              <a:gd name="adj" fmla="val 49995"/>
            </a:avLst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a-IR"/>
          </a:p>
        </p:txBody>
      </p:sp>
      <p:sp>
        <p:nvSpPr>
          <p:cNvPr id="3090" name="Freeform 18">
            <a:hlinkClick r:id="" action="ppaction://hlinkshowjump?jump=previousslide"/>
          </p:cNvPr>
          <p:cNvSpPr>
            <a:spLocks/>
          </p:cNvSpPr>
          <p:nvPr/>
        </p:nvSpPr>
        <p:spPr bwMode="auto">
          <a:xfrm>
            <a:off x="781050" y="6416675"/>
            <a:ext cx="557213" cy="347663"/>
          </a:xfrm>
          <a:custGeom>
            <a:avLst/>
            <a:gdLst>
              <a:gd name="T0" fmla="*/ 350 w 351"/>
              <a:gd name="T1" fmla="*/ 1 h 219"/>
              <a:gd name="T2" fmla="*/ 101 w 351"/>
              <a:gd name="T3" fmla="*/ 0 h 219"/>
              <a:gd name="T4" fmla="*/ 81 w 351"/>
              <a:gd name="T5" fmla="*/ 2 h 219"/>
              <a:gd name="T6" fmla="*/ 67 w 351"/>
              <a:gd name="T7" fmla="*/ 6 h 219"/>
              <a:gd name="T8" fmla="*/ 51 w 351"/>
              <a:gd name="T9" fmla="*/ 15 h 219"/>
              <a:gd name="T10" fmla="*/ 38 w 351"/>
              <a:gd name="T11" fmla="*/ 25 h 219"/>
              <a:gd name="T12" fmla="*/ 28 w 351"/>
              <a:gd name="T13" fmla="*/ 35 h 219"/>
              <a:gd name="T14" fmla="*/ 19 w 351"/>
              <a:gd name="T15" fmla="*/ 48 h 219"/>
              <a:gd name="T16" fmla="*/ 12 w 351"/>
              <a:gd name="T17" fmla="*/ 59 h 219"/>
              <a:gd name="T18" fmla="*/ 6 w 351"/>
              <a:gd name="T19" fmla="*/ 73 h 219"/>
              <a:gd name="T20" fmla="*/ 1 w 351"/>
              <a:gd name="T21" fmla="*/ 89 h 219"/>
              <a:gd name="T22" fmla="*/ 1 w 351"/>
              <a:gd name="T23" fmla="*/ 99 h 219"/>
              <a:gd name="T24" fmla="*/ 0 w 351"/>
              <a:gd name="T25" fmla="*/ 119 h 219"/>
              <a:gd name="T26" fmla="*/ 2 w 351"/>
              <a:gd name="T27" fmla="*/ 136 h 219"/>
              <a:gd name="T28" fmla="*/ 9 w 351"/>
              <a:gd name="T29" fmla="*/ 150 h 219"/>
              <a:gd name="T30" fmla="*/ 15 w 351"/>
              <a:gd name="T31" fmla="*/ 164 h 219"/>
              <a:gd name="T32" fmla="*/ 24 w 351"/>
              <a:gd name="T33" fmla="*/ 176 h 219"/>
              <a:gd name="T34" fmla="*/ 33 w 351"/>
              <a:gd name="T35" fmla="*/ 189 h 219"/>
              <a:gd name="T36" fmla="*/ 46 w 351"/>
              <a:gd name="T37" fmla="*/ 198 h 219"/>
              <a:gd name="T38" fmla="*/ 59 w 351"/>
              <a:gd name="T39" fmla="*/ 207 h 219"/>
              <a:gd name="T40" fmla="*/ 72 w 351"/>
              <a:gd name="T41" fmla="*/ 212 h 219"/>
              <a:gd name="T42" fmla="*/ 90 w 351"/>
              <a:gd name="T43" fmla="*/ 218 h 219"/>
              <a:gd name="T44" fmla="*/ 350 w 351"/>
              <a:gd name="T45" fmla="*/ 218 h 219"/>
              <a:gd name="T46" fmla="*/ 350 w 351"/>
              <a:gd name="T47" fmla="*/ 1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1" h="219">
                <a:moveTo>
                  <a:pt x="350" y="1"/>
                </a:moveTo>
                <a:lnTo>
                  <a:pt x="101" y="0"/>
                </a:lnTo>
                <a:lnTo>
                  <a:pt x="81" y="2"/>
                </a:lnTo>
                <a:lnTo>
                  <a:pt x="67" y="6"/>
                </a:lnTo>
                <a:lnTo>
                  <a:pt x="51" y="15"/>
                </a:lnTo>
                <a:lnTo>
                  <a:pt x="38" y="25"/>
                </a:lnTo>
                <a:lnTo>
                  <a:pt x="28" y="35"/>
                </a:lnTo>
                <a:lnTo>
                  <a:pt x="19" y="48"/>
                </a:lnTo>
                <a:lnTo>
                  <a:pt x="12" y="59"/>
                </a:lnTo>
                <a:lnTo>
                  <a:pt x="6" y="73"/>
                </a:lnTo>
                <a:lnTo>
                  <a:pt x="1" y="89"/>
                </a:lnTo>
                <a:lnTo>
                  <a:pt x="1" y="99"/>
                </a:lnTo>
                <a:lnTo>
                  <a:pt x="0" y="119"/>
                </a:lnTo>
                <a:lnTo>
                  <a:pt x="2" y="136"/>
                </a:lnTo>
                <a:lnTo>
                  <a:pt x="9" y="150"/>
                </a:lnTo>
                <a:lnTo>
                  <a:pt x="15" y="164"/>
                </a:lnTo>
                <a:lnTo>
                  <a:pt x="24" y="176"/>
                </a:lnTo>
                <a:lnTo>
                  <a:pt x="33" y="189"/>
                </a:lnTo>
                <a:lnTo>
                  <a:pt x="46" y="198"/>
                </a:lnTo>
                <a:lnTo>
                  <a:pt x="59" y="207"/>
                </a:lnTo>
                <a:lnTo>
                  <a:pt x="72" y="212"/>
                </a:lnTo>
                <a:lnTo>
                  <a:pt x="90" y="218"/>
                </a:lnTo>
                <a:lnTo>
                  <a:pt x="350" y="218"/>
                </a:lnTo>
                <a:lnTo>
                  <a:pt x="35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a-IR"/>
          </a:p>
        </p:txBody>
      </p:sp>
      <p:sp>
        <p:nvSpPr>
          <p:cNvPr id="3091" name="Freeform 19">
            <a:hlinkClick r:id="" action="ppaction://hlinkshowjump?jump=nextslide"/>
          </p:cNvPr>
          <p:cNvSpPr>
            <a:spLocks/>
          </p:cNvSpPr>
          <p:nvPr/>
        </p:nvSpPr>
        <p:spPr bwMode="auto">
          <a:xfrm>
            <a:off x="1447800" y="6416675"/>
            <a:ext cx="557213" cy="347663"/>
          </a:xfrm>
          <a:custGeom>
            <a:avLst/>
            <a:gdLst>
              <a:gd name="T0" fmla="*/ 0 w 351"/>
              <a:gd name="T1" fmla="*/ 1 h 219"/>
              <a:gd name="T2" fmla="*/ 249 w 351"/>
              <a:gd name="T3" fmla="*/ 0 h 219"/>
              <a:gd name="T4" fmla="*/ 268 w 351"/>
              <a:gd name="T5" fmla="*/ 3 h 219"/>
              <a:gd name="T6" fmla="*/ 283 w 351"/>
              <a:gd name="T7" fmla="*/ 6 h 219"/>
              <a:gd name="T8" fmla="*/ 298 w 351"/>
              <a:gd name="T9" fmla="*/ 16 h 219"/>
              <a:gd name="T10" fmla="*/ 311 w 351"/>
              <a:gd name="T11" fmla="*/ 26 h 219"/>
              <a:gd name="T12" fmla="*/ 321 w 351"/>
              <a:gd name="T13" fmla="*/ 35 h 219"/>
              <a:gd name="T14" fmla="*/ 331 w 351"/>
              <a:gd name="T15" fmla="*/ 48 h 219"/>
              <a:gd name="T16" fmla="*/ 337 w 351"/>
              <a:gd name="T17" fmla="*/ 60 h 219"/>
              <a:gd name="T18" fmla="*/ 344 w 351"/>
              <a:gd name="T19" fmla="*/ 74 h 219"/>
              <a:gd name="T20" fmla="*/ 349 w 351"/>
              <a:gd name="T21" fmla="*/ 90 h 219"/>
              <a:gd name="T22" fmla="*/ 349 w 351"/>
              <a:gd name="T23" fmla="*/ 100 h 219"/>
              <a:gd name="T24" fmla="*/ 350 w 351"/>
              <a:gd name="T25" fmla="*/ 119 h 219"/>
              <a:gd name="T26" fmla="*/ 347 w 351"/>
              <a:gd name="T27" fmla="*/ 136 h 219"/>
              <a:gd name="T28" fmla="*/ 341 w 351"/>
              <a:gd name="T29" fmla="*/ 151 h 219"/>
              <a:gd name="T30" fmla="*/ 334 w 351"/>
              <a:gd name="T31" fmla="*/ 165 h 219"/>
              <a:gd name="T32" fmla="*/ 325 w 351"/>
              <a:gd name="T33" fmla="*/ 176 h 219"/>
              <a:gd name="T34" fmla="*/ 316 w 351"/>
              <a:gd name="T35" fmla="*/ 189 h 219"/>
              <a:gd name="T36" fmla="*/ 303 w 351"/>
              <a:gd name="T37" fmla="*/ 199 h 219"/>
              <a:gd name="T38" fmla="*/ 290 w 351"/>
              <a:gd name="T39" fmla="*/ 208 h 219"/>
              <a:gd name="T40" fmla="*/ 277 w 351"/>
              <a:gd name="T41" fmla="*/ 213 h 219"/>
              <a:gd name="T42" fmla="*/ 259 w 351"/>
              <a:gd name="T43" fmla="*/ 218 h 219"/>
              <a:gd name="T44" fmla="*/ 0 w 351"/>
              <a:gd name="T45" fmla="*/ 218 h 219"/>
              <a:gd name="T46" fmla="*/ 0 w 351"/>
              <a:gd name="T47" fmla="*/ 1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1" h="219">
                <a:moveTo>
                  <a:pt x="0" y="1"/>
                </a:moveTo>
                <a:lnTo>
                  <a:pt x="249" y="0"/>
                </a:lnTo>
                <a:lnTo>
                  <a:pt x="268" y="3"/>
                </a:lnTo>
                <a:lnTo>
                  <a:pt x="283" y="6"/>
                </a:lnTo>
                <a:lnTo>
                  <a:pt x="298" y="16"/>
                </a:lnTo>
                <a:lnTo>
                  <a:pt x="311" y="26"/>
                </a:lnTo>
                <a:lnTo>
                  <a:pt x="321" y="35"/>
                </a:lnTo>
                <a:lnTo>
                  <a:pt x="331" y="48"/>
                </a:lnTo>
                <a:lnTo>
                  <a:pt x="337" y="60"/>
                </a:lnTo>
                <a:lnTo>
                  <a:pt x="344" y="74"/>
                </a:lnTo>
                <a:lnTo>
                  <a:pt x="349" y="90"/>
                </a:lnTo>
                <a:lnTo>
                  <a:pt x="349" y="100"/>
                </a:lnTo>
                <a:lnTo>
                  <a:pt x="350" y="119"/>
                </a:lnTo>
                <a:lnTo>
                  <a:pt x="347" y="136"/>
                </a:lnTo>
                <a:lnTo>
                  <a:pt x="341" y="151"/>
                </a:lnTo>
                <a:lnTo>
                  <a:pt x="334" y="165"/>
                </a:lnTo>
                <a:lnTo>
                  <a:pt x="325" y="176"/>
                </a:lnTo>
                <a:lnTo>
                  <a:pt x="316" y="189"/>
                </a:lnTo>
                <a:lnTo>
                  <a:pt x="303" y="199"/>
                </a:lnTo>
                <a:lnTo>
                  <a:pt x="290" y="208"/>
                </a:lnTo>
                <a:lnTo>
                  <a:pt x="277" y="213"/>
                </a:lnTo>
                <a:lnTo>
                  <a:pt x="259" y="218"/>
                </a:lnTo>
                <a:lnTo>
                  <a:pt x="0" y="218"/>
                </a:lnTo>
                <a:lnTo>
                  <a:pt x="0" y="1"/>
                </a:lnTo>
              </a:path>
            </a:pathLst>
          </a:cu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a-I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200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/>
              <a:t>Political Participation      and Voting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Voters Turnout Rate</a:t>
            </a:r>
          </a:p>
        </p:txBody>
      </p:sp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609600" y="1752600"/>
          <a:ext cx="97536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文件" r:id="rId3" imgW="5329428" imgH="2679192" progId="Word.Document.8">
                  <p:embed/>
                </p:oleObj>
              </mc:Choice>
              <mc:Fallback>
                <p:oleObj name="文件" r:id="rId3" imgW="5329428" imgH="267919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97536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Political participation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Refer to all the activities that Introduce influence of the citizen on the decision-making process</a:t>
            </a:r>
          </a:p>
          <a:p>
            <a:pPr eaLnBrk="1" hangingPunct="1"/>
            <a:r>
              <a:rPr lang="en-US" altLang="zh-TW" smtClean="0"/>
              <a:t>participate to support / reject the government / decision</a:t>
            </a:r>
          </a:p>
          <a:p>
            <a:pPr eaLnBrk="1" hangingPunct="1"/>
            <a:r>
              <a:rPr lang="en-US" altLang="zh-TW" smtClean="0"/>
              <a:t>conventional &amp; unconventional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Conventional &amp; Unconventional</a:t>
            </a:r>
            <a:endParaRPr lang="en-US" altLang="zh-TW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400" smtClean="0"/>
              <a:t>Conventional </a:t>
            </a:r>
          </a:p>
          <a:p>
            <a:pPr eaLnBrk="1" hangingPunct="1"/>
            <a:r>
              <a:rPr lang="en-US" altLang="zh-TW" sz="2400" smtClean="0"/>
              <a:t>…. follow the the political system</a:t>
            </a:r>
          </a:p>
          <a:p>
            <a:pPr eaLnBrk="1" hangingPunct="1"/>
            <a:r>
              <a:rPr lang="en-US" altLang="zh-TW" sz="2400" smtClean="0"/>
              <a:t>voting, campaigning, lobbying officials 		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2400" smtClean="0"/>
              <a:t>Unconventional</a:t>
            </a:r>
          </a:p>
          <a:p>
            <a:pPr eaLnBrk="1" hangingPunct="1"/>
            <a:r>
              <a:rPr lang="en-US" altLang="zh-TW" sz="2400" smtClean="0"/>
              <a:t>…. do not follow the routinised institutional forms of politics</a:t>
            </a:r>
          </a:p>
          <a:p>
            <a:pPr eaLnBrk="1" hangingPunct="1"/>
            <a:r>
              <a:rPr lang="en-US" altLang="zh-TW" sz="2400" smtClean="0"/>
              <a:t>protest, demonstration, violence, revolution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Forms of political participation</a:t>
            </a:r>
            <a:endParaRPr lang="en-US" altLang="zh-TW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i="1" smtClean="0"/>
              <a:t>…. Implied a hierarchy of participation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 </a:t>
            </a:r>
          </a:p>
          <a:p>
            <a:pPr eaLnBrk="1" hangingPunct="1"/>
            <a:r>
              <a:rPr lang="en-US" altLang="zh-TW" smtClean="0"/>
              <a:t>Gladiatorial activities </a:t>
            </a:r>
            <a:r>
              <a:rPr lang="en-US" altLang="zh-TW" sz="2400" i="1" smtClean="0"/>
              <a:t>(holding office, memberships of organisations)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Spectator activities </a:t>
            </a:r>
            <a:r>
              <a:rPr lang="en-US" altLang="zh-TW" sz="2400" i="1" smtClean="0"/>
              <a:t>(temporary, limited involvement)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…. and non-participation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Acts of participation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Holding / seeking office</a:t>
            </a:r>
          </a:p>
          <a:p>
            <a:pPr eaLnBrk="1" hangingPunct="1"/>
            <a:r>
              <a:rPr lang="en-US" altLang="zh-TW" smtClean="0"/>
              <a:t>Active membership of organisation</a:t>
            </a:r>
          </a:p>
          <a:p>
            <a:pPr eaLnBrk="1" hangingPunct="1"/>
            <a:r>
              <a:rPr lang="en-US" altLang="zh-TW" smtClean="0"/>
              <a:t>Passive membership of organisation</a:t>
            </a:r>
          </a:p>
          <a:p>
            <a:pPr eaLnBrk="1" hangingPunct="1"/>
            <a:r>
              <a:rPr lang="en-US" altLang="zh-TW" smtClean="0"/>
              <a:t>Participation in action (meeting, demonstration)</a:t>
            </a:r>
          </a:p>
          <a:p>
            <a:pPr eaLnBrk="1" hangingPunct="1"/>
            <a:r>
              <a:rPr lang="en-US" altLang="zh-TW" smtClean="0"/>
              <a:t>Participation in informal political discussion</a:t>
            </a:r>
          </a:p>
          <a:p>
            <a:pPr eaLnBrk="1" hangingPunct="1"/>
            <a:r>
              <a:rPr lang="en-US" altLang="zh-TW" smtClean="0"/>
              <a:t>Voting</a:t>
            </a:r>
          </a:p>
          <a:p>
            <a:pPr eaLnBrk="1" hangingPunct="1"/>
            <a:r>
              <a:rPr lang="en-US" altLang="zh-TW" smtClean="0"/>
              <a:t>General interest </a:t>
            </a:r>
          </a:p>
        </p:txBody>
      </p:sp>
      <p:sp>
        <p:nvSpPr>
          <p:cNvPr id="7172" name="Text Box 1028"/>
          <p:cNvSpPr txBox="1">
            <a:spLocks noChangeArrowheads="1"/>
          </p:cNvSpPr>
          <p:nvPr/>
        </p:nvSpPr>
        <p:spPr bwMode="auto">
          <a:xfrm>
            <a:off x="4419600" y="6338888"/>
            <a:ext cx="449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b="1" i="1">
                <a:solidFill>
                  <a:srgbClr val="FF6600"/>
                </a:solidFill>
                <a:latin typeface="Arial" panose="020B0604020202020204" pitchFamily="34" charset="0"/>
              </a:rPr>
              <a:t>… then, non-participation</a:t>
            </a:r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Forms of non-participation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Political apathy (passivity, abstention)</a:t>
            </a:r>
          </a:p>
          <a:p>
            <a:pPr eaLnBrk="1" hangingPunct="1"/>
            <a:r>
              <a:rPr lang="en-US" altLang="zh-TW" smtClean="0"/>
              <a:t>Cynicism (distaste, disenchantment)</a:t>
            </a:r>
          </a:p>
          <a:p>
            <a:pPr eaLnBrk="1" hangingPunct="1"/>
            <a:r>
              <a:rPr lang="en-US" altLang="zh-TW" smtClean="0"/>
              <a:t>Alienation (hostility, divorce)</a:t>
            </a:r>
          </a:p>
          <a:p>
            <a:pPr eaLnBrk="1" hangingPunct="1"/>
            <a:r>
              <a:rPr lang="en-US" altLang="zh-TW" smtClean="0"/>
              <a:t>Anomie (loss of value and direction)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Why participate or not participate</a:t>
            </a:r>
            <a:endParaRPr lang="en-US" altLang="zh-TW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Exchange concept </a:t>
            </a:r>
            <a:r>
              <a:rPr lang="en-US" altLang="zh-TW" sz="2400" i="1" smtClean="0"/>
              <a:t>(perceived consequence - get or avoid [tangible, intangible])</a:t>
            </a:r>
          </a:p>
          <a:p>
            <a:pPr eaLnBrk="1" hangingPunct="1"/>
            <a:r>
              <a:rPr lang="en-US" altLang="zh-TW" smtClean="0"/>
              <a:t>Value of participation / non-participation </a:t>
            </a:r>
            <a:r>
              <a:rPr lang="en-US" altLang="zh-TW" sz="2400" i="1" smtClean="0"/>
              <a:t>(believe in democracy, citizen power or responsibility, efficacy etc.)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Absence of stimuli </a:t>
            </a:r>
            <a:r>
              <a:rPr lang="en-US" altLang="zh-TW" sz="2400" i="1" smtClean="0"/>
              <a:t>(being motivated, direct relevancy etc.)</a:t>
            </a:r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Who participate and not participate </a:t>
            </a:r>
            <a:r>
              <a:rPr lang="en-US" altLang="zh-TW" sz="2800" i="1" smtClean="0"/>
              <a:t>(voting as example)</a:t>
            </a:r>
            <a:endParaRPr lang="en-US" altLang="zh-TW" smtClean="0"/>
          </a:p>
        </p:txBody>
      </p:sp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762000" y="1751013"/>
          <a:ext cx="8382000" cy="434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文件" r:id="rId3" imgW="5541264" imgH="2343912" progId="Word.Document.8">
                  <p:embed/>
                </p:oleObj>
              </mc:Choice>
              <mc:Fallback>
                <p:oleObj name="文件" r:id="rId3" imgW="5541264" imgH="2343912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1013"/>
                        <a:ext cx="8382000" cy="434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Political participation in HK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Voting as indicator of participation</a:t>
            </a:r>
          </a:p>
          <a:p>
            <a:pPr eaLnBrk="1" hangingPunct="1"/>
            <a:r>
              <a:rPr lang="en-US" altLang="zh-TW" smtClean="0"/>
              <a:t>Membership of organisation as participation</a:t>
            </a:r>
          </a:p>
          <a:p>
            <a:pPr eaLnBrk="1" hangingPunct="1"/>
            <a:r>
              <a:rPr lang="en-US" altLang="zh-TW" smtClean="0"/>
              <a:t>Poverty of social protest</a:t>
            </a:r>
          </a:p>
          <a:p>
            <a:pPr eaLnBrk="1" hangingPunct="1"/>
            <a:r>
              <a:rPr lang="en-US" altLang="zh-TW" smtClean="0"/>
              <a:t>Flourish of opinion in public discussion (e.g. media)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個人網頁 (線上)">
  <a:themeElements>
    <a:clrScheme name="個人網頁 (線上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個人網頁 (線上)">
      <a:majorFont>
        <a:latin typeface="Arial"/>
        <a:ea typeface="標楷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個人網頁 (線上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個人網頁 (線上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個人網頁 (線上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C:\CWIN95\OFF97PRO\Templates\簡報\個人網頁 (線上).pot</Template>
  <TotalTime>421</TotalTime>
  <Words>254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Times New Roman</vt:lpstr>
      <vt:lpstr>新細明體</vt:lpstr>
      <vt:lpstr>Arial</vt:lpstr>
      <vt:lpstr>標楷體</vt:lpstr>
      <vt:lpstr>Wingdings</vt:lpstr>
      <vt:lpstr>Calibri</vt:lpstr>
      <vt:lpstr>個人網頁 (線上)</vt:lpstr>
      <vt:lpstr>Microsoft Word 文件</vt:lpstr>
      <vt:lpstr>Political Participation      and Voting</vt:lpstr>
      <vt:lpstr>Political participation</vt:lpstr>
      <vt:lpstr>Conventional &amp; Unconventional</vt:lpstr>
      <vt:lpstr>Forms of political participation</vt:lpstr>
      <vt:lpstr>Acts of participation</vt:lpstr>
      <vt:lpstr>Forms of non-participation</vt:lpstr>
      <vt:lpstr>Why participate or not participate</vt:lpstr>
      <vt:lpstr>Who participate and not participate (voting as example)</vt:lpstr>
      <vt:lpstr>Political participation in HK</vt:lpstr>
      <vt:lpstr>Voters Turnout Rate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Participation      and Voting</dc:title>
  <dc:creator>sshong</dc:creator>
  <cp:lastModifiedBy>M.Hadi</cp:lastModifiedBy>
  <cp:revision>6</cp:revision>
  <dcterms:created xsi:type="dcterms:W3CDTF">2000-04-12T01:59:26Z</dcterms:created>
  <dcterms:modified xsi:type="dcterms:W3CDTF">2016-05-12T03:55:48Z</dcterms:modified>
</cp:coreProperties>
</file>