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04370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407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7775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4674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4975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3830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835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090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45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548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4492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8936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0127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10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519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664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کادر متن 2">
            <a:extLst>
              <a:ext uri="{FF2B5EF4-FFF2-40B4-BE49-F238E27FC236}">
                <a16:creationId xmlns:a16="http://schemas.microsoft.com/office/drawing/2014/main" xmlns="" id="{314111B3-952F-FD47-A388-531D631AE7D8}"/>
              </a:ext>
            </a:extLst>
          </p:cNvPr>
          <p:cNvSpPr txBox="1"/>
          <p:nvPr/>
        </p:nvSpPr>
        <p:spPr>
          <a:xfrm>
            <a:off x="3048000" y="3059668"/>
            <a:ext cx="6096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" sz="2400" b="1" dirty="0">
                <a:solidFill>
                  <a:srgbClr val="FF0000"/>
                </a:solidFill>
                <a:cs typeface="+mj-cs"/>
              </a:rPr>
              <a:t>فصل هشتم</a:t>
            </a:r>
            <a:endParaRPr lang="fa" sz="3200" b="1" dirty="0">
              <a:solidFill>
                <a:srgbClr val="FF0000"/>
              </a:solidFill>
              <a:cs typeface="+mj-cs"/>
            </a:endParaRPr>
          </a:p>
          <a:p>
            <a:pPr algn="ctr"/>
            <a:r>
              <a:rPr lang="fa" sz="3200" b="1" dirty="0">
                <a:solidFill>
                  <a:srgbClr val="FF0000"/>
                </a:solidFill>
                <a:cs typeface="+mj-cs"/>
              </a:rPr>
              <a:t>درس اول</a:t>
            </a:r>
          </a:p>
          <a:p>
            <a:pPr algn="ctr"/>
            <a:r>
              <a:rPr lang="fa" sz="3200" b="1" dirty="0">
                <a:solidFill>
                  <a:srgbClr val="FF0000"/>
                </a:solidFill>
                <a:cs typeface="+mj-cs"/>
              </a:rPr>
              <a:t>حجم و مساحت کره</a:t>
            </a:r>
            <a:endParaRPr lang="fa-IR" sz="3200" b="1" dirty="0">
              <a:solidFill>
                <a:srgbClr val="FF0000"/>
              </a:solidFill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2"/>
          <p:cNvSpPr/>
          <p:nvPr/>
        </p:nvSpPr>
        <p:spPr>
          <a:xfrm>
            <a:off x="853465" y="4290727"/>
            <a:ext cx="11586575" cy="11496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6" name="Google Shape;186;p22"/>
          <p:cNvSpPr txBox="1"/>
          <p:nvPr/>
        </p:nvSpPr>
        <p:spPr>
          <a:xfrm>
            <a:off x="4819649" y="942975"/>
            <a:ext cx="6848475" cy="2435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مثال1:</a:t>
            </a:r>
            <a:r>
              <a:rPr lang="fa-IR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a-I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حجم کره ای را بدست آورید که: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a-I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الف) شعاع آن 6 باشد.         ب) قطر آن 6 باشد.</a:t>
            </a:r>
            <a:endParaRPr/>
          </a:p>
          <a:p>
            <a:pPr marL="0" marR="0" lvl="0" indent="0" algn="r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a-I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پاسخ: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2"/>
          <p:cNvSpPr txBox="1"/>
          <p:nvPr/>
        </p:nvSpPr>
        <p:spPr>
          <a:xfrm>
            <a:off x="777265" y="3140291"/>
            <a:ext cx="8753475" cy="97898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1532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/>
          <p:nvPr/>
        </p:nvSpPr>
        <p:spPr>
          <a:xfrm>
            <a:off x="1009650" y="1863545"/>
            <a:ext cx="11340230" cy="209679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93" name="Google Shape;193;p23"/>
          <p:cNvSpPr txBox="1"/>
          <p:nvPr/>
        </p:nvSpPr>
        <p:spPr>
          <a:xfrm>
            <a:off x="1009650" y="3626950"/>
            <a:ext cx="10544175" cy="1083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نکته: </a:t>
            </a:r>
            <a:r>
              <a:rPr lang="fa-I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با توجه به فرمول مساحت جانبی کره، </a:t>
            </a:r>
            <a:r>
              <a:rPr lang="fa-IR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مساحت جانبی کره به شعاع </a:t>
            </a:r>
            <a:r>
              <a:rPr lang="fa-IR" sz="2800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fa-IR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، چهار برابر مساحت دایره به شعاع </a:t>
            </a:r>
            <a:r>
              <a:rPr lang="fa-IR" sz="2800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fa-IR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است.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3"/>
          <p:cNvSpPr txBox="1"/>
          <p:nvPr/>
        </p:nvSpPr>
        <p:spPr>
          <a:xfrm>
            <a:off x="1219200" y="981076"/>
            <a:ext cx="10429875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مساحت جانبی: </a:t>
            </a:r>
            <a:r>
              <a:rPr lang="fa-I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منظور از مساحت جانبی مساحت سطح(یا سطوح) اطراف شکل است.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3"/>
          <p:cNvSpPr txBox="1"/>
          <p:nvPr/>
        </p:nvSpPr>
        <p:spPr>
          <a:xfrm>
            <a:off x="2481943" y="5238750"/>
            <a:ext cx="9071882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اما فرمول های مساحت جانبی کره و استوانه چگونه به دست می آیند؟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9650" y="4493792"/>
            <a:ext cx="1600200" cy="190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33797" y="1902365"/>
            <a:ext cx="1772962" cy="1772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4"/>
          <p:cNvSpPr/>
          <p:nvPr/>
        </p:nvSpPr>
        <p:spPr>
          <a:xfrm>
            <a:off x="800099" y="2309401"/>
            <a:ext cx="10925175" cy="192546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r="-117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3" name="Google Shape;203;p24"/>
          <p:cNvSpPr txBox="1"/>
          <p:nvPr/>
        </p:nvSpPr>
        <p:spPr>
          <a:xfrm>
            <a:off x="2647950" y="876300"/>
            <a:ext cx="9077325" cy="121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مثال 2: </a:t>
            </a:r>
            <a:r>
              <a:rPr lang="fa-I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الف) مساحت جانبی کره ای به شعاع 3 را بدست آورید.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a-I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ب) مساحت جانبی استوانه محیط بر کره فوق را بدست آورید.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4"/>
          <p:cNvSpPr txBox="1"/>
          <p:nvPr/>
        </p:nvSpPr>
        <p:spPr>
          <a:xfrm>
            <a:off x="371475" y="4155564"/>
            <a:ext cx="6486525" cy="60157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5"/>
          <p:cNvSpPr/>
          <p:nvPr/>
        </p:nvSpPr>
        <p:spPr>
          <a:xfrm>
            <a:off x="1000125" y="1886127"/>
            <a:ext cx="10677524" cy="257705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r="-1141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0" name="Google Shape;210;p25"/>
          <p:cNvSpPr txBox="1"/>
          <p:nvPr/>
        </p:nvSpPr>
        <p:spPr>
          <a:xfrm>
            <a:off x="2114550" y="828675"/>
            <a:ext cx="9563100" cy="587853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r="-1273" b="-31247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/>
          <p:nvPr/>
        </p:nvSpPr>
        <p:spPr>
          <a:xfrm>
            <a:off x="542924" y="3691135"/>
            <a:ext cx="11349641" cy="19140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6" name="Google Shape;216;p26"/>
          <p:cNvSpPr txBox="1"/>
          <p:nvPr/>
        </p:nvSpPr>
        <p:spPr>
          <a:xfrm>
            <a:off x="1581149" y="628649"/>
            <a:ext cx="10010775" cy="58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مثال 4: </a:t>
            </a:r>
            <a:r>
              <a:rPr lang="fa-I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شعاع نیم کره توپری برابر 3 است. مساحت سطح و حجم آن را بدست آورید.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7" name="Google Shape;217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5703" y="1662284"/>
            <a:ext cx="2781047" cy="18866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7"/>
          <p:cNvSpPr txBox="1"/>
          <p:nvPr/>
        </p:nvSpPr>
        <p:spPr>
          <a:xfrm>
            <a:off x="1945728" y="1685199"/>
            <a:ext cx="7546427" cy="2523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4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پایان</a:t>
            </a:r>
            <a:endParaRPr sz="140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487863" y="1324710"/>
            <a:ext cx="11123112" cy="176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مجموعه نقاطی از صفحه است که همه آن نقاط از یک نقطه به نام </a:t>
            </a:r>
            <a:r>
              <a:rPr lang="fa-IR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مرکز دایره </a:t>
            </a:r>
            <a:r>
              <a:rPr lang="fa-I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به یک فاصله هستند. به این فاصله ثابت، </a:t>
            </a:r>
            <a:r>
              <a:rPr lang="fa-IR" sz="3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شعاع</a:t>
            </a:r>
            <a:r>
              <a:rPr lang="fa-I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می گویند. </a:t>
            </a: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944370" y="2395078"/>
            <a:ext cx="2269450" cy="2096417"/>
          </a:xfrm>
          <a:prstGeom prst="ellipse">
            <a:avLst/>
          </a:prstGeom>
          <a:solidFill>
            <a:srgbClr val="FFFFFF"/>
          </a:solidFill>
          <a:ln w="31750" cap="flat" cmpd="sng">
            <a:solidFill>
              <a:srgbClr val="C050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3176900" y="4224021"/>
            <a:ext cx="8515975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دایره شکلی دو بعدی است اما در این فصل هدف ما بررسی اشکال فضایی(سه بعدی) است.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9410700" y="781050"/>
            <a:ext cx="2200275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دایره:</a:t>
            </a:r>
            <a:endParaRPr sz="35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2009775" y="3409950"/>
            <a:ext cx="76200" cy="66675"/>
          </a:xfrm>
          <a:prstGeom prst="ellipse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7" name="Google Shape;97;p14"/>
          <p:cNvCxnSpPr>
            <a:endCxn id="93" idx="6"/>
          </p:cNvCxnSpPr>
          <p:nvPr/>
        </p:nvCxnSpPr>
        <p:spPr>
          <a:xfrm>
            <a:off x="2041120" y="3443286"/>
            <a:ext cx="11727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98" name="Google Shape;98;p14"/>
          <p:cNvSpPr txBox="1"/>
          <p:nvPr/>
        </p:nvSpPr>
        <p:spPr>
          <a:xfrm>
            <a:off x="1462015" y="3261059"/>
            <a:ext cx="6381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مرکز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2434887" y="3107293"/>
            <a:ext cx="6381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شعاع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/>
          <p:nvPr/>
        </p:nvSpPr>
        <p:spPr>
          <a:xfrm>
            <a:off x="862141" y="2470707"/>
            <a:ext cx="10996706" cy="150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خصوصیات و دسته بندی حجم های هندسی : </a:t>
            </a:r>
            <a:endParaRPr/>
          </a:p>
          <a:p>
            <a:pPr marL="0" marR="0" lvl="0" indent="0" algn="r" rtl="1">
              <a:spcBef>
                <a:spcPts val="2400"/>
              </a:spcBef>
              <a:spcAft>
                <a:spcPts val="0"/>
              </a:spcAft>
              <a:buNone/>
            </a:pPr>
            <a:r>
              <a:rPr lang="fa-IR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حجم های منشوری : بین دو صفحه موازی و مساوی (‌هم نهشت )‌قرارگرفته اند . بدنه آنها با شکل مستطیل یا متوازی الاضلاع است .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739589" y="4625787"/>
            <a:ext cx="1196788" cy="1640542"/>
          </a:xfrm>
          <a:prstGeom prst="can">
            <a:avLst>
              <a:gd name="adj" fmla="val 25000"/>
            </a:avLst>
          </a:prstGeom>
          <a:solidFill>
            <a:schemeClr val="lt1"/>
          </a:solidFill>
          <a:ln w="381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3227294" y="4666129"/>
            <a:ext cx="2568388" cy="1479177"/>
          </a:xfrm>
          <a:prstGeom prst="cube">
            <a:avLst>
              <a:gd name="adj" fmla="val 25000"/>
            </a:avLst>
          </a:prstGeom>
          <a:solidFill>
            <a:schemeClr val="lt1"/>
          </a:solidFill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7086599" y="3976514"/>
            <a:ext cx="1667436" cy="903497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7086599" y="5421707"/>
            <a:ext cx="1667436" cy="844622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9" name="Google Shape;109;p15"/>
          <p:cNvCxnSpPr>
            <a:stCxn id="107" idx="0"/>
            <a:endCxn id="108" idx="0"/>
          </p:cNvCxnSpPr>
          <p:nvPr/>
        </p:nvCxnSpPr>
        <p:spPr>
          <a:xfrm>
            <a:off x="7920317" y="3976514"/>
            <a:ext cx="0" cy="14451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10" name="Google Shape;110;p15"/>
          <p:cNvCxnSpPr>
            <a:stCxn id="107" idx="4"/>
            <a:endCxn id="108" idx="4"/>
          </p:cNvCxnSpPr>
          <p:nvPr/>
        </p:nvCxnSpPr>
        <p:spPr>
          <a:xfrm>
            <a:off x="8754035" y="4880011"/>
            <a:ext cx="0" cy="1386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lgDash"/>
            <a:miter lim="800000"/>
            <a:headEnd type="none" w="sm" len="sm"/>
            <a:tailEnd type="none" w="sm" len="sm"/>
          </a:ln>
        </p:spPr>
      </p:cxnSp>
      <p:cxnSp>
        <p:nvCxnSpPr>
          <p:cNvPr id="111" name="Google Shape;111;p15"/>
          <p:cNvCxnSpPr/>
          <p:nvPr/>
        </p:nvCxnSpPr>
        <p:spPr>
          <a:xfrm>
            <a:off x="7100046" y="4880011"/>
            <a:ext cx="0" cy="1386318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lgDash"/>
            <a:miter lim="800000"/>
            <a:headEnd type="none" w="sm" len="sm"/>
            <a:tailEnd type="none" w="sm" len="sm"/>
          </a:ln>
        </p:spPr>
      </p:cxnSp>
      <p:sp>
        <p:nvSpPr>
          <p:cNvPr id="112" name="Google Shape;112;p15"/>
          <p:cNvSpPr txBox="1"/>
          <p:nvPr/>
        </p:nvSpPr>
        <p:spPr>
          <a:xfrm>
            <a:off x="1035425" y="3976514"/>
            <a:ext cx="129091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استوانه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3980330" y="3976514"/>
            <a:ext cx="19363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منشور چهارپهلو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9090211" y="5038180"/>
            <a:ext cx="19363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منشور سه پهلو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3793819" y="1620678"/>
            <a:ext cx="8065028" cy="534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حجم های هندسی به سه دسته </a:t>
            </a:r>
            <a:r>
              <a:rPr lang="fa-IR" sz="2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منشوری، کروی و هرمی </a:t>
            </a:r>
            <a:r>
              <a:rPr lang="fa-IR" sz="2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تقسیم می شوند.</a:t>
            </a:r>
            <a:endParaRPr/>
          </a:p>
        </p:txBody>
      </p:sp>
      <p:sp>
        <p:nvSpPr>
          <p:cNvPr id="116" name="Google Shape;116;p15"/>
          <p:cNvSpPr txBox="1"/>
          <p:nvPr/>
        </p:nvSpPr>
        <p:spPr>
          <a:xfrm>
            <a:off x="4137830" y="749279"/>
            <a:ext cx="402097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:حجم های هندسی</a:t>
            </a:r>
            <a:endParaRPr sz="30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/>
          <p:nvPr/>
        </p:nvSpPr>
        <p:spPr>
          <a:xfrm>
            <a:off x="961853" y="1412832"/>
            <a:ext cx="10996706" cy="150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2) حجم های هرمی :</a:t>
            </a:r>
            <a:endParaRPr/>
          </a:p>
          <a:p>
            <a:pPr marL="0" marR="0" lvl="0" indent="0" algn="r" rtl="1">
              <a:spcBef>
                <a:spcPts val="2400"/>
              </a:spcBef>
              <a:spcAft>
                <a:spcPts val="0"/>
              </a:spcAft>
              <a:buNone/>
            </a:pPr>
            <a:r>
              <a:rPr lang="fa-IR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بین یک چندضلعی ( قاعده ) و یک نقطه ( راس ) قرار گرفته اند . وجه های جانبی هرم به شکل مثلث هستند .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16"/>
          <p:cNvGrpSpPr/>
          <p:nvPr/>
        </p:nvGrpSpPr>
        <p:grpSpPr>
          <a:xfrm>
            <a:off x="1979205" y="3030439"/>
            <a:ext cx="1590370" cy="1956156"/>
            <a:chOff x="1931627" y="4548794"/>
            <a:chExt cx="1590370" cy="1807232"/>
          </a:xfrm>
        </p:grpSpPr>
        <p:cxnSp>
          <p:nvCxnSpPr>
            <p:cNvPr id="123" name="Google Shape;123;p16"/>
            <p:cNvCxnSpPr/>
            <p:nvPr/>
          </p:nvCxnSpPr>
          <p:spPr>
            <a:xfrm rot="10800000" flipH="1">
              <a:off x="1931627" y="4548794"/>
              <a:ext cx="788041" cy="1490223"/>
            </a:xfrm>
            <a:prstGeom prst="straightConnector1">
              <a:avLst/>
            </a:prstGeom>
            <a:noFill/>
            <a:ln w="2857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4" name="Google Shape;124;p16"/>
            <p:cNvCxnSpPr/>
            <p:nvPr/>
          </p:nvCxnSpPr>
          <p:spPr>
            <a:xfrm rot="10800000">
              <a:off x="2719668" y="4548794"/>
              <a:ext cx="802329" cy="1504511"/>
            </a:xfrm>
            <a:prstGeom prst="straightConnector1">
              <a:avLst/>
            </a:prstGeom>
            <a:noFill/>
            <a:ln w="2857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25" name="Google Shape;125;p16"/>
            <p:cNvSpPr/>
            <p:nvPr/>
          </p:nvSpPr>
          <p:spPr>
            <a:xfrm>
              <a:off x="1931627" y="5741663"/>
              <a:ext cx="1576082" cy="614363"/>
            </a:xfrm>
            <a:prstGeom prst="ellipse">
              <a:avLst/>
            </a:prstGeom>
            <a:solidFill>
              <a:srgbClr val="BBD6EE"/>
            </a:solidFill>
            <a:ln w="2857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16"/>
          <p:cNvGrpSpPr/>
          <p:nvPr/>
        </p:nvGrpSpPr>
        <p:grpSpPr>
          <a:xfrm>
            <a:off x="4563454" y="3030439"/>
            <a:ext cx="1590370" cy="2156187"/>
            <a:chOff x="4370027" y="4320573"/>
            <a:chExt cx="1590370" cy="2156187"/>
          </a:xfrm>
        </p:grpSpPr>
        <p:sp>
          <p:nvSpPr>
            <p:cNvPr id="127" name="Google Shape;127;p16"/>
            <p:cNvSpPr/>
            <p:nvPr/>
          </p:nvSpPr>
          <p:spPr>
            <a:xfrm rot="10800000">
              <a:off x="4391280" y="5776673"/>
              <a:ext cx="1554829" cy="700087"/>
            </a:xfrm>
            <a:prstGeom prst="triangle">
              <a:avLst>
                <a:gd name="adj" fmla="val 50000"/>
              </a:avLst>
            </a:prstGeom>
            <a:solidFill>
              <a:srgbClr val="F7CAAC"/>
            </a:solidFill>
            <a:ln w="28575" cap="flat" cmpd="sng">
              <a:solidFill>
                <a:srgbClr val="C55A1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8" name="Google Shape;128;p16"/>
            <p:cNvCxnSpPr/>
            <p:nvPr/>
          </p:nvCxnSpPr>
          <p:spPr>
            <a:xfrm rot="10800000" flipH="1">
              <a:off x="4370027" y="4320573"/>
              <a:ext cx="788041" cy="1490223"/>
            </a:xfrm>
            <a:prstGeom prst="straightConnector1">
              <a:avLst/>
            </a:prstGeom>
            <a:noFill/>
            <a:ln w="28575" cap="flat" cmpd="sng">
              <a:solidFill>
                <a:srgbClr val="C55A1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9" name="Google Shape;129;p16"/>
            <p:cNvCxnSpPr/>
            <p:nvPr/>
          </p:nvCxnSpPr>
          <p:spPr>
            <a:xfrm rot="10800000">
              <a:off x="5158068" y="4320573"/>
              <a:ext cx="802329" cy="1504511"/>
            </a:xfrm>
            <a:prstGeom prst="straightConnector1">
              <a:avLst/>
            </a:prstGeom>
            <a:noFill/>
            <a:ln w="28575" cap="flat" cmpd="sng">
              <a:solidFill>
                <a:srgbClr val="C55A1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0" name="Google Shape;130;p16"/>
            <p:cNvCxnSpPr/>
            <p:nvPr/>
          </p:nvCxnSpPr>
          <p:spPr>
            <a:xfrm rot="10800000">
              <a:off x="5158068" y="4320573"/>
              <a:ext cx="7143" cy="2142667"/>
            </a:xfrm>
            <a:prstGeom prst="straightConnector1">
              <a:avLst/>
            </a:prstGeom>
            <a:noFill/>
            <a:ln w="28575" cap="flat" cmpd="sng">
              <a:solidFill>
                <a:srgbClr val="C55A1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31" name="Google Shape;131;p16"/>
          <p:cNvSpPr/>
          <p:nvPr/>
        </p:nvSpPr>
        <p:spPr>
          <a:xfrm>
            <a:off x="7278873" y="4280576"/>
            <a:ext cx="1471613" cy="706019"/>
          </a:xfrm>
          <a:prstGeom prst="trapezoid">
            <a:avLst>
              <a:gd name="adj" fmla="val 65474"/>
            </a:avLst>
          </a:prstGeom>
          <a:solidFill>
            <a:srgbClr val="C4E0B2"/>
          </a:solidFill>
          <a:ln w="28575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2" name="Google Shape;132;p16"/>
          <p:cNvCxnSpPr/>
          <p:nvPr/>
        </p:nvCxnSpPr>
        <p:spPr>
          <a:xfrm rot="10800000" flipH="1">
            <a:off x="7264530" y="2934943"/>
            <a:ext cx="732107" cy="2076460"/>
          </a:xfrm>
          <a:prstGeom prst="straightConnector1">
            <a:avLst/>
          </a:prstGeom>
          <a:noFill/>
          <a:ln w="28575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3" name="Google Shape;133;p16"/>
          <p:cNvCxnSpPr/>
          <p:nvPr/>
        </p:nvCxnSpPr>
        <p:spPr>
          <a:xfrm rot="10800000">
            <a:off x="8000391" y="2934943"/>
            <a:ext cx="746341" cy="2051652"/>
          </a:xfrm>
          <a:prstGeom prst="straightConnector1">
            <a:avLst/>
          </a:prstGeom>
          <a:noFill/>
          <a:ln w="28575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4" name="Google Shape;134;p16"/>
          <p:cNvCxnSpPr/>
          <p:nvPr/>
        </p:nvCxnSpPr>
        <p:spPr>
          <a:xfrm rot="10800000" flipH="1">
            <a:off x="7742836" y="2941616"/>
            <a:ext cx="253984" cy="1345632"/>
          </a:xfrm>
          <a:prstGeom prst="straightConnector1">
            <a:avLst/>
          </a:prstGeom>
          <a:noFill/>
          <a:ln w="28575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5" name="Google Shape;135;p16"/>
          <p:cNvCxnSpPr/>
          <p:nvPr/>
        </p:nvCxnSpPr>
        <p:spPr>
          <a:xfrm rot="10800000">
            <a:off x="8007534" y="2948287"/>
            <a:ext cx="269740" cy="1344935"/>
          </a:xfrm>
          <a:prstGeom prst="straightConnector1">
            <a:avLst/>
          </a:prstGeom>
          <a:noFill/>
          <a:ln w="28575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7"/>
          <p:cNvSpPr/>
          <p:nvPr/>
        </p:nvSpPr>
        <p:spPr>
          <a:xfrm>
            <a:off x="526093" y="1019270"/>
            <a:ext cx="11336055" cy="1083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کره: </a:t>
            </a:r>
            <a:r>
              <a:rPr lang="fa-I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مجموعه نقاطی از </a:t>
            </a:r>
            <a:r>
              <a:rPr lang="fa-IR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فضا</a:t>
            </a:r>
            <a:r>
              <a:rPr lang="fa-I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که همه آن نقطه ها از یک نقطه به نام</a:t>
            </a:r>
            <a:r>
              <a:rPr lang="fa-I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a-IR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مرکز</a:t>
            </a:r>
            <a:r>
              <a:rPr lang="fa-I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به یک فاصله ثابت و مشخص هستند. به این اندازه ثابت، </a:t>
            </a:r>
            <a:r>
              <a:rPr lang="fa-IR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شعاع</a:t>
            </a:r>
            <a:r>
              <a:rPr lang="fa-I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a-I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کره می گویند.      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5112" y="3651213"/>
            <a:ext cx="5009237" cy="219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7"/>
          <p:cNvSpPr txBox="1"/>
          <p:nvPr/>
        </p:nvSpPr>
        <p:spPr>
          <a:xfrm>
            <a:off x="3143251" y="2447924"/>
            <a:ext cx="861060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مثال: </a:t>
            </a:r>
            <a:r>
              <a:rPr lang="fa-I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کره زمین و توپ بسکتبال نمونه هایی از احجام کروی هستند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395" y="3095625"/>
            <a:ext cx="3165505" cy="3136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6766" y="3836678"/>
            <a:ext cx="2029217" cy="2686668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8"/>
          <p:cNvSpPr txBox="1"/>
          <p:nvPr/>
        </p:nvSpPr>
        <p:spPr>
          <a:xfrm>
            <a:off x="1357508" y="2557463"/>
            <a:ext cx="1697038" cy="209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8"/>
          <p:cNvSpPr txBox="1"/>
          <p:nvPr/>
        </p:nvSpPr>
        <p:spPr>
          <a:xfrm>
            <a:off x="333376" y="1642132"/>
            <a:ext cx="11430000" cy="138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a-IR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در شکل زیر کره را طوری درون استوانه قرار داده ایم که کره کاملاً از بالا و پایین و اطراف بر استوانه مماس شده است.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8"/>
          <p:cNvSpPr/>
          <p:nvPr/>
        </p:nvSpPr>
        <p:spPr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8"/>
          <p:cNvSpPr/>
          <p:nvPr/>
        </p:nvSpPr>
        <p:spPr>
          <a:xfrm>
            <a:off x="152400" y="6096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8"/>
          <p:cNvSpPr/>
          <p:nvPr/>
        </p:nvSpPr>
        <p:spPr>
          <a:xfrm>
            <a:off x="4188682" y="705633"/>
            <a:ext cx="3200108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a-I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به شکل زیر </a:t>
            </a:r>
            <a:r>
              <a:rPr lang="fa-I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توجه</a:t>
            </a:r>
            <a:r>
              <a:rPr lang="fa-I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کنید: </a:t>
            </a: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8"/>
          <p:cNvSpPr/>
          <p:nvPr/>
        </p:nvSpPr>
        <p:spPr>
          <a:xfrm>
            <a:off x="152400" y="245745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8"/>
          <p:cNvSpPr txBox="1"/>
          <p:nvPr/>
        </p:nvSpPr>
        <p:spPr>
          <a:xfrm>
            <a:off x="1466850" y="3038968"/>
            <a:ext cx="10296526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در این حالت می گوییم کره در استوانه </a:t>
            </a:r>
            <a:r>
              <a:rPr lang="fa-IR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محاط</a:t>
            </a:r>
            <a:r>
              <a:rPr lang="fa-IR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شده است. استوانه نیز بر کره </a:t>
            </a:r>
            <a:r>
              <a:rPr lang="fa-IR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محیط</a:t>
            </a:r>
            <a:r>
              <a:rPr lang="fa-IR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شده است. </a:t>
            </a:r>
            <a:endParaRPr sz="2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9"/>
          <p:cNvSpPr/>
          <p:nvPr/>
        </p:nvSpPr>
        <p:spPr>
          <a:xfrm>
            <a:off x="4610653" y="590956"/>
            <a:ext cx="7108228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a-I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حجم کره: </a:t>
            </a:r>
            <a:r>
              <a:rPr lang="fa-IR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حجم کره ای با شعاع R از رابطه زیر بدست می آید: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0448" y="2070513"/>
            <a:ext cx="2846149" cy="2693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1560" y="2632928"/>
            <a:ext cx="2278589" cy="1372644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9"/>
          <p:cNvSpPr txBox="1"/>
          <p:nvPr/>
        </p:nvSpPr>
        <p:spPr>
          <a:xfrm>
            <a:off x="3400425" y="5211042"/>
            <a:ext cx="7867650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اما این رابطه چگونه به دست آمده است؟</a:t>
            </a:r>
            <a:endParaRPr sz="35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2390" y="4410075"/>
            <a:ext cx="1724025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/>
          <p:nvPr/>
        </p:nvSpPr>
        <p:spPr>
          <a:xfrm>
            <a:off x="2924176" y="746972"/>
            <a:ext cx="8800578" cy="58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شعاع قاعده استوانه ای برابر R و ارتفاع آن برابر 2R است بنابراین: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0"/>
          <p:cNvSpPr/>
          <p:nvPr/>
        </p:nvSpPr>
        <p:spPr>
          <a:xfrm>
            <a:off x="3046956" y="1863197"/>
            <a:ext cx="8801622" cy="71167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72" name="Google Shape;172;p20"/>
          <p:cNvSpPr/>
          <p:nvPr/>
        </p:nvSpPr>
        <p:spPr>
          <a:xfrm>
            <a:off x="3876676" y="2781451"/>
            <a:ext cx="7743302" cy="1300228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550" r="-1258" b="-1074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73" name="Google Shape;173;p20"/>
          <p:cNvSpPr/>
          <p:nvPr/>
        </p:nvSpPr>
        <p:spPr>
          <a:xfrm>
            <a:off x="576321" y="3962012"/>
            <a:ext cx="4340804" cy="132196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74" name="Google Shape;174;p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7506" y="806453"/>
            <a:ext cx="2029217" cy="2686668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0"/>
          <p:cNvSpPr txBox="1"/>
          <p:nvPr/>
        </p:nvSpPr>
        <p:spPr>
          <a:xfrm>
            <a:off x="1685924" y="5133975"/>
            <a:ext cx="9734551" cy="1369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بنابراین: </a:t>
            </a:r>
            <a:r>
              <a:rPr lang="fa-IR" sz="3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حجم استوانه یک و نیم برابر حجم کره است</a:t>
            </a:r>
            <a:r>
              <a:rPr lang="fa-IR" sz="3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fa-IR" sz="3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a-I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در نتیجه: </a:t>
            </a:r>
            <a:r>
              <a:rPr lang="fa-IR" sz="3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حجم استوانه سه برابر حجم نیمکره است.</a:t>
            </a:r>
            <a:endParaRPr sz="25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822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 txBox="1">
            <a:spLocks noGrp="1"/>
          </p:cNvSpPr>
          <p:nvPr>
            <p:ph type="body" idx="1"/>
          </p:nvPr>
        </p:nvSpPr>
        <p:spPr>
          <a:xfrm>
            <a:off x="838200" y="599090"/>
            <a:ext cx="10515600" cy="5577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a-IR" b="1"/>
              <a:t>کار در کلاس (صفحه 132):</a:t>
            </a:r>
            <a:endParaRPr b="1"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a-IR"/>
              <a:t>1- کره ای در استوانه ای به قطر قاعده و ارتفاع 10 سانتی متر محاط شده است.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a-IR"/>
              <a:t>الف) حجم کره را به دست آورید.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a-IR"/>
              <a:t>ب)حجم استوانه را به دست آورید.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a-IR"/>
              <a:t>ج)حجم فضای (خالی) بین کره و استوانه را به دست آورید.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a-IR"/>
              <a:t>2-حجم نیم کره ای به شعاع 10 سانتی متر را به دست آورید.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Widescreen</PresentationFormat>
  <Paragraphs>57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ارائه PowerPoint</dc:title>
  <cp:lastModifiedBy>jafar p</cp:lastModifiedBy>
  <cp:revision>3</cp:revision>
  <dcterms:modified xsi:type="dcterms:W3CDTF">2020-04-27T11:51:26Z</dcterms:modified>
</cp:coreProperties>
</file>