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7" r:id="rId3"/>
    <p:sldId id="257" r:id="rId4"/>
    <p:sldId id="258" r:id="rId5"/>
    <p:sldId id="260" r:id="rId6"/>
    <p:sldId id="261" r:id="rId7"/>
    <p:sldId id="266" r:id="rId8"/>
    <p:sldId id="263" r:id="rId9"/>
    <p:sldId id="265" r:id="rId10"/>
    <p:sldId id="264"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10/24/2014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10/24/2014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a:cs typeface="B Arash" panose="00000400000000000000" pitchFamily="2" charset="-78"/>
              </a:rPr>
              <a:t>درس </a:t>
            </a:r>
            <a:r>
              <a:rPr lang="fa-IR" b="1" dirty="0" smtClean="0">
                <a:cs typeface="B Arash" panose="00000400000000000000" pitchFamily="2" charset="-78"/>
              </a:rPr>
              <a:t>پنجم</a:t>
            </a:r>
            <a:endParaRPr lang="en-US" b="1" dirty="0">
              <a:cs typeface="B Arash" panose="00000400000000000000" pitchFamily="2" charset="-78"/>
            </a:endParaRPr>
          </a:p>
        </p:txBody>
      </p:sp>
      <p:sp>
        <p:nvSpPr>
          <p:cNvPr id="3" name="Subtitle 2"/>
          <p:cNvSpPr>
            <a:spLocks noGrp="1"/>
          </p:cNvSpPr>
          <p:nvPr>
            <p:ph type="subTitle" idx="1"/>
          </p:nvPr>
        </p:nvSpPr>
        <p:spPr/>
        <p:txBody>
          <a:bodyPr>
            <a:normAutofit fontScale="85000" lnSpcReduction="10000"/>
          </a:bodyPr>
          <a:lstStyle/>
          <a:p>
            <a:pPr>
              <a:spcBef>
                <a:spcPct val="0"/>
              </a:spcBef>
            </a:pPr>
            <a:r>
              <a:rPr lang="fa-IR" sz="5400" b="1" dirty="0">
                <a:ln w="3175" cmpd="sng">
                  <a:noFill/>
                </a:ln>
                <a:solidFill>
                  <a:schemeClr val="tx1">
                    <a:lumMod val="85000"/>
                    <a:lumOff val="15000"/>
                  </a:schemeClr>
                </a:solidFill>
                <a:latin typeface="+mj-lt"/>
                <a:ea typeface="+mj-ea"/>
                <a:cs typeface="B Arash" panose="00000400000000000000" pitchFamily="2" charset="-78"/>
              </a:rPr>
              <a:t>تاریخ تطوری تصوف وعرفان نظری</a:t>
            </a:r>
            <a:endParaRPr lang="en-US" sz="5400" b="1" dirty="0">
              <a:ln w="3175" cmpd="sng">
                <a:noFill/>
              </a:ln>
              <a:solidFill>
                <a:schemeClr val="tx1">
                  <a:lumMod val="85000"/>
                  <a:lumOff val="15000"/>
                </a:schemeClr>
              </a:solidFill>
              <a:latin typeface="+mj-lt"/>
              <a:ea typeface="+mj-ea"/>
              <a:cs typeface="B Arash" panose="00000400000000000000" pitchFamily="2" charset="-78"/>
            </a:endParaRPr>
          </a:p>
          <a:p>
            <a:endParaRPr lang="fa-IR" dirty="0"/>
          </a:p>
        </p:txBody>
      </p:sp>
    </p:spTree>
    <p:extLst>
      <p:ext uri="{BB962C8B-B14F-4D97-AF65-F5344CB8AC3E}">
        <p14:creationId xmlns:p14="http://schemas.microsoft.com/office/powerpoint/2010/main" val="71500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10614"/>
            <a:ext cx="9601196" cy="4781164"/>
          </a:xfrm>
        </p:spPr>
        <p:txBody>
          <a:bodyPr>
            <a:normAutofit/>
          </a:bodyPr>
          <a:lstStyle/>
          <a:p>
            <a:pPr algn="just"/>
            <a:r>
              <a:rPr lang="fa-IR" sz="2800" dirty="0">
                <a:cs typeface="B Jadid" panose="00000700000000000000" pitchFamily="2" charset="-78"/>
              </a:rPr>
              <a:t>از سوی دیگر وقتی به خصوص تا پایان قرن نهم می‌بینیم که هم‌واژة عرفان و تصوف را مرادف یکدیگر و هم ماهیت و هویت علمی ـ معرفتی آنها را یکی </a:t>
            </a:r>
            <a:r>
              <a:rPr lang="fa-IR" sz="2800" dirty="0" smtClean="0">
                <a:cs typeface="B Jadid" panose="00000700000000000000" pitchFamily="2" charset="-78"/>
              </a:rPr>
              <a:t>گرفته‌اند. </a:t>
            </a:r>
          </a:p>
          <a:p>
            <a:pPr lvl="1" algn="just"/>
            <a:r>
              <a:rPr lang="fa-IR" sz="2400" dirty="0" smtClean="0">
                <a:cs typeface="B Jadid" panose="00000700000000000000" pitchFamily="2" charset="-78"/>
              </a:rPr>
              <a:t>اگرچه </a:t>
            </a:r>
            <a:r>
              <a:rPr lang="fa-IR" sz="2800" dirty="0">
                <a:cs typeface="B Jadid" panose="00000700000000000000" pitchFamily="2" charset="-78"/>
              </a:rPr>
              <a:t>گفته‌اند زمان پیدایش تصوف و صوفی مربوط به نیمة اول قرن دوم هجری </a:t>
            </a:r>
            <a:endParaRPr lang="fa-IR" sz="2800" dirty="0" smtClean="0">
              <a:cs typeface="B Jadid" panose="00000700000000000000" pitchFamily="2" charset="-78"/>
            </a:endParaRPr>
          </a:p>
          <a:p>
            <a:pPr lvl="1" algn="just"/>
            <a:r>
              <a:rPr lang="fa-IR" sz="2800" dirty="0" smtClean="0">
                <a:cs typeface="B Jadid" panose="00000700000000000000" pitchFamily="2" charset="-78"/>
              </a:rPr>
              <a:t>و </a:t>
            </a:r>
            <a:r>
              <a:rPr lang="fa-IR" sz="2800" dirty="0">
                <a:cs typeface="B Jadid" panose="00000700000000000000" pitchFamily="2" charset="-78"/>
              </a:rPr>
              <a:t>واژة عرفان و عارف به معنای مصطلح قرن سوم هجری به بعد است ولو اینکه پیش از آن نیز در برخی از کلمات کاربرد داشته است</a:t>
            </a:r>
            <a:r>
              <a:rPr lang="fa-IR" sz="2400" dirty="0">
                <a:cs typeface="B Jadid" panose="00000700000000000000" pitchFamily="2" charset="-78"/>
              </a:rPr>
              <a:t>. </a:t>
            </a:r>
          </a:p>
        </p:txBody>
      </p:sp>
    </p:spTree>
    <p:extLst>
      <p:ext uri="{BB962C8B-B14F-4D97-AF65-F5344CB8AC3E}">
        <p14:creationId xmlns:p14="http://schemas.microsoft.com/office/powerpoint/2010/main" val="242201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Jadid" panose="00000700000000000000" pitchFamily="2" charset="-78"/>
              </a:rPr>
              <a:t>نقل </a:t>
            </a:r>
            <a:r>
              <a:rPr lang="fa-IR" dirty="0">
                <a:cs typeface="B Jadid" panose="00000700000000000000" pitchFamily="2" charset="-78"/>
              </a:rPr>
              <a:t>استاد حسن زاده </a:t>
            </a:r>
            <a:r>
              <a:rPr lang="fa-IR" dirty="0" smtClean="0">
                <a:cs typeface="B Jadid" panose="00000700000000000000" pitchFamily="2" charset="-78"/>
              </a:rPr>
              <a:t>آملی از </a:t>
            </a:r>
            <a:r>
              <a:rPr lang="fa-IR" dirty="0">
                <a:cs typeface="B Jadid" panose="00000700000000000000" pitchFamily="2" charset="-78"/>
              </a:rPr>
              <a:t/>
            </a:r>
            <a:br>
              <a:rPr lang="fa-IR" dirty="0">
                <a:cs typeface="B Jadid" panose="00000700000000000000" pitchFamily="2" charset="-78"/>
              </a:rPr>
            </a:br>
            <a:r>
              <a:rPr lang="ar-SA" dirty="0">
                <a:cs typeface="B Jadid" panose="00000700000000000000" pitchFamily="2" charset="-78"/>
              </a:rPr>
              <a:t>استادش مرحوم علامه شعرانی </a:t>
            </a:r>
            <a:r>
              <a:rPr lang="fa-IR" dirty="0" smtClean="0">
                <a:cs typeface="B Jadid" panose="00000700000000000000" pitchFamily="2" charset="-78"/>
              </a:rPr>
              <a:t>:</a:t>
            </a:r>
            <a:endParaRPr lang="fa-IR" dirty="0"/>
          </a:p>
        </p:txBody>
      </p:sp>
      <p:sp>
        <p:nvSpPr>
          <p:cNvPr id="3" name="Content Placeholder 2"/>
          <p:cNvSpPr>
            <a:spLocks noGrp="1"/>
          </p:cNvSpPr>
          <p:nvPr>
            <p:ph idx="1"/>
          </p:nvPr>
        </p:nvSpPr>
        <p:spPr/>
        <p:txBody>
          <a:bodyPr>
            <a:normAutofit/>
          </a:bodyPr>
          <a:lstStyle/>
          <a:p>
            <a:pPr marL="0" indent="0" algn="ctr">
              <a:buNone/>
            </a:pPr>
            <a:r>
              <a:rPr lang="fa-IR" sz="4000" dirty="0">
                <a:cs typeface="B Jadid" panose="00000700000000000000" pitchFamily="2" charset="-78"/>
              </a:rPr>
              <a:t>"تصوف در اصطلاح قدما همین عرفان اصیل و صحیح در اصطلاح زمان ما بوده است".</a:t>
            </a:r>
            <a:endParaRPr lang="fa-IR" sz="4000" dirty="0"/>
          </a:p>
        </p:txBody>
      </p:sp>
    </p:spTree>
    <p:extLst>
      <p:ext uri="{BB962C8B-B14F-4D97-AF65-F5344CB8AC3E}">
        <p14:creationId xmlns:p14="http://schemas.microsoft.com/office/powerpoint/2010/main" val="205925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400" dirty="0">
                <a:latin typeface="+mn-lt"/>
                <a:ea typeface="+mn-ea"/>
                <a:cs typeface="B Jadid" panose="00000700000000000000" pitchFamily="2" charset="-78"/>
              </a:rPr>
              <a:t>نقل استاد حسن زاده آملی </a:t>
            </a:r>
            <a:r>
              <a:rPr lang="fa-IR" sz="3400" dirty="0" smtClean="0">
                <a:latin typeface="+mn-lt"/>
                <a:ea typeface="+mn-ea"/>
                <a:cs typeface="B Jadid" panose="00000700000000000000" pitchFamily="2" charset="-78"/>
              </a:rPr>
              <a:t/>
            </a:r>
            <a:br>
              <a:rPr lang="fa-IR" sz="3400" dirty="0" smtClean="0">
                <a:latin typeface="+mn-lt"/>
                <a:ea typeface="+mn-ea"/>
                <a:cs typeface="B Jadid" panose="00000700000000000000" pitchFamily="2" charset="-78"/>
              </a:rPr>
            </a:br>
            <a:r>
              <a:rPr lang="fa-IR" sz="3400" dirty="0" smtClean="0">
                <a:latin typeface="+mn-lt"/>
                <a:ea typeface="+mn-ea"/>
                <a:cs typeface="B Jadid" panose="00000700000000000000" pitchFamily="2" charset="-78"/>
              </a:rPr>
              <a:t>ازمجلد </a:t>
            </a:r>
            <a:r>
              <a:rPr lang="fa-IR" sz="3400" dirty="0">
                <a:latin typeface="+mn-lt"/>
                <a:ea typeface="+mn-ea"/>
                <a:cs typeface="B Jadid" panose="00000700000000000000" pitchFamily="2" charset="-78"/>
              </a:rPr>
              <a:t>خامس کشکول شیخ بهایی </a:t>
            </a:r>
            <a:r>
              <a:rPr lang="fa-IR" sz="3400" dirty="0" smtClean="0">
                <a:latin typeface="+mn-lt"/>
                <a:ea typeface="+mn-ea"/>
                <a:cs typeface="B Jadid" panose="00000700000000000000" pitchFamily="2" charset="-78"/>
              </a:rPr>
              <a:t>:</a:t>
            </a:r>
            <a:endParaRPr lang="fa-IR" dirty="0"/>
          </a:p>
        </p:txBody>
      </p:sp>
      <p:sp>
        <p:nvSpPr>
          <p:cNvPr id="3" name="Content Placeholder 2"/>
          <p:cNvSpPr>
            <a:spLocks noGrp="1"/>
          </p:cNvSpPr>
          <p:nvPr>
            <p:ph idx="1"/>
          </p:nvPr>
        </p:nvSpPr>
        <p:spPr/>
        <p:txBody>
          <a:bodyPr>
            <a:normAutofit fontScale="77500" lnSpcReduction="20000"/>
          </a:bodyPr>
          <a:lstStyle/>
          <a:p>
            <a:pPr algn="just"/>
            <a:r>
              <a:rPr lang="fa-IR" dirty="0" smtClean="0"/>
              <a:t>"</a:t>
            </a:r>
            <a:r>
              <a:rPr lang="fa-IR" sz="3400" dirty="0">
                <a:ln w="3175" cmpd="sng">
                  <a:noFill/>
                </a:ln>
                <a:cs typeface="B Jadid" panose="00000700000000000000" pitchFamily="2" charset="-78"/>
              </a:rPr>
              <a:t>التصوف علم یبحث فیه عن الذات الاحدیه و اسمائه و صفاته من حیث انها موصله لکل من مظاهرها و منسوباتها ال الذات الالهیه، موضوعها الذات الاحدیه و نعوتها الازلیه و صفاتها السرمدیه و مسائلها کیفیه صدور الکثره عنها و رجوعها الیها و بیان مظاهر الاسماء الالهیه و النعوت الربانیه و کیفیه رجوع اهل الله تعالی الیه سبحانه و کیفیه سلوکهم و مجاهداته و ریاضاتهم و بیان نتیجه کل من الاعمال و الاذکار فی دار الدنیا و آخره علی وجه ثابت فی نفس الامر و مبادیه معرفه حده و غایته و اصطلاحات القوم فیه"</a:t>
            </a:r>
            <a:endParaRPr lang="en-US" sz="3400" dirty="0">
              <a:ln w="3175" cmpd="sng">
                <a:noFill/>
              </a:ln>
              <a:cs typeface="B Jadid" panose="00000700000000000000" pitchFamily="2" charset="-78"/>
            </a:endParaRPr>
          </a:p>
          <a:p>
            <a:pPr marL="457200" lvl="1" indent="0" algn="l">
              <a:buNone/>
            </a:pPr>
            <a:r>
              <a:rPr lang="fa-IR" dirty="0"/>
              <a:t>حسن زاده آملی، هزار و یک کلمه، کلمه 652، ج7 ص 20</a:t>
            </a:r>
            <a:endParaRPr lang="en-US" dirty="0"/>
          </a:p>
          <a:p>
            <a:endParaRPr lang="fa-IR" dirty="0"/>
          </a:p>
        </p:txBody>
      </p:sp>
    </p:spTree>
    <p:extLst>
      <p:ext uri="{BB962C8B-B14F-4D97-AF65-F5344CB8AC3E}">
        <p14:creationId xmlns:p14="http://schemas.microsoft.com/office/powerpoint/2010/main" val="346156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91980"/>
            <a:ext cx="9601196" cy="1303867"/>
          </a:xfrm>
        </p:spPr>
        <p:txBody>
          <a:bodyPr>
            <a:normAutofit/>
          </a:bodyPr>
          <a:lstStyle/>
          <a:p>
            <a:r>
              <a:rPr lang="fa-IR" sz="3400" dirty="0">
                <a:latin typeface="+mn-lt"/>
                <a:ea typeface="+mn-ea"/>
                <a:cs typeface="B Jadid" panose="00000700000000000000" pitchFamily="2" charset="-78"/>
              </a:rPr>
              <a:t>تفاوت میان این دو واژه در نظراستاد شهید مطهری:</a:t>
            </a:r>
          </a:p>
        </p:txBody>
      </p:sp>
      <p:sp>
        <p:nvSpPr>
          <p:cNvPr id="3" name="Content Placeholder 2"/>
          <p:cNvSpPr>
            <a:spLocks noGrp="1"/>
          </p:cNvSpPr>
          <p:nvPr>
            <p:ph idx="1"/>
          </p:nvPr>
        </p:nvSpPr>
        <p:spPr/>
        <p:txBody>
          <a:bodyPr/>
          <a:lstStyle/>
          <a:p>
            <a:pPr algn="just"/>
            <a:r>
              <a:rPr lang="ar-SA" sz="3400" dirty="0">
                <a:ln w="3175" cmpd="sng">
                  <a:noFill/>
                </a:ln>
                <a:cs typeface="B Jadid" panose="00000700000000000000" pitchFamily="2" charset="-78"/>
              </a:rPr>
              <a:t>عرفان بُعد فرهنگی و تصوف بُعد اجتماعی دارد و بعد فرهنگی عرفان و عارفان را نیز بر دو جنبة نظری و عملی تقسیم می‌کند  و بعد اجتماعی تصوف مربوط به آداب، اوراد، اذکار و یک طبقه خاص شدن آنهاست که به تدریج به فرقه‌ها و جریان‌های انحرافی نیز تبدیل شده‌اند  و... </a:t>
            </a:r>
            <a:endParaRPr lang="en-US" sz="3400" dirty="0">
              <a:ln w="3175" cmpd="sng">
                <a:noFill/>
              </a:ln>
              <a:cs typeface="B Jadid" panose="00000700000000000000" pitchFamily="2" charset="-78"/>
            </a:endParaRPr>
          </a:p>
          <a:p>
            <a:endParaRPr lang="fa-IR" dirty="0"/>
          </a:p>
        </p:txBody>
      </p:sp>
    </p:spTree>
    <p:extLst>
      <p:ext uri="{BB962C8B-B14F-4D97-AF65-F5344CB8AC3E}">
        <p14:creationId xmlns:p14="http://schemas.microsoft.com/office/powerpoint/2010/main" val="387688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5400" b="1" dirty="0">
                <a:cs typeface="B Arash" panose="00000400000000000000" pitchFamily="2" charset="-78"/>
              </a:rPr>
              <a:t>از جنبة </a:t>
            </a:r>
            <a:r>
              <a:rPr lang="fa-IR" sz="5400" b="1" dirty="0" smtClean="0">
                <a:cs typeface="B Arash" panose="00000400000000000000" pitchFamily="2" charset="-78"/>
              </a:rPr>
              <a:t>معرفتی...</a:t>
            </a:r>
            <a:endParaRPr lang="fa-IR" sz="5400" b="1" dirty="0">
              <a:cs typeface="B Arash" panose="00000400000000000000" pitchFamily="2" charset="-78"/>
            </a:endParaRPr>
          </a:p>
        </p:txBody>
      </p:sp>
      <p:sp>
        <p:nvSpPr>
          <p:cNvPr id="3" name="Content Placeholder 2"/>
          <p:cNvSpPr>
            <a:spLocks noGrp="1"/>
          </p:cNvSpPr>
          <p:nvPr>
            <p:ph idx="1"/>
          </p:nvPr>
        </p:nvSpPr>
        <p:spPr/>
        <p:txBody>
          <a:bodyPr>
            <a:noAutofit/>
          </a:bodyPr>
          <a:lstStyle/>
          <a:p>
            <a:pPr algn="just"/>
            <a:r>
              <a:rPr lang="fa-IR" dirty="0">
                <a:ln w="3175" cmpd="sng">
                  <a:noFill/>
                </a:ln>
                <a:cs typeface="B Jadid" panose="00000700000000000000" pitchFamily="2" charset="-78"/>
              </a:rPr>
              <a:t>آیا دیدگاه‌های صوفیه و عرفا پیرامون وحدت وجود، عشق، فنا فی الله، شریعت، طریقت و حقیقت و... تا چه اندازه‌ای درست یا مطابق با ظواهر آیات قرآن </a:t>
            </a:r>
            <a:r>
              <a:rPr lang="fa-IR" dirty="0" smtClean="0">
                <a:ln w="3175" cmpd="sng">
                  <a:noFill/>
                </a:ln>
                <a:cs typeface="B Jadid" panose="00000700000000000000" pitchFamily="2" charset="-78"/>
              </a:rPr>
              <a:t>است؟</a:t>
            </a:r>
            <a:endParaRPr lang="fa-IR" dirty="0">
              <a:ln w="3175" cmpd="sng">
                <a:noFill/>
              </a:ln>
              <a:cs typeface="B Jadid" panose="00000700000000000000" pitchFamily="2" charset="-78"/>
            </a:endParaRPr>
          </a:p>
          <a:p>
            <a:pPr algn="just"/>
            <a:r>
              <a:rPr lang="fa-IR" dirty="0" smtClean="0">
                <a:ln w="3175" cmpd="sng">
                  <a:noFill/>
                </a:ln>
                <a:cs typeface="B Jadid" panose="00000700000000000000" pitchFamily="2" charset="-78"/>
              </a:rPr>
              <a:t>مقصود </a:t>
            </a:r>
            <a:r>
              <a:rPr lang="fa-IR" dirty="0">
                <a:ln w="3175" cmpd="sng">
                  <a:noFill/>
                </a:ln>
                <a:cs typeface="B Jadid" panose="00000700000000000000" pitchFamily="2" charset="-78"/>
              </a:rPr>
              <a:t>از ولایت در تصوف و عرفان چه ولایتی است و رابطه‌اش با امامت چیست؟ </a:t>
            </a:r>
          </a:p>
          <a:p>
            <a:pPr algn="just"/>
            <a:r>
              <a:rPr lang="fa-IR" dirty="0">
                <a:ln w="3175" cmpd="sng">
                  <a:noFill/>
                </a:ln>
                <a:cs typeface="B Jadid" panose="00000700000000000000" pitchFamily="2" charset="-78"/>
              </a:rPr>
              <a:t>مقصود از انسان کامل چه کسانی‌اند؟ </a:t>
            </a:r>
          </a:p>
          <a:p>
            <a:pPr algn="just"/>
            <a:r>
              <a:rPr lang="fa-IR" dirty="0">
                <a:ln w="3175" cmpd="sng">
                  <a:noFill/>
                </a:ln>
                <a:cs typeface="B Jadid" panose="00000700000000000000" pitchFamily="2" charset="-78"/>
              </a:rPr>
              <a:t>آیا انسان کامل صوفیه و عرفا با انسان کامل، حجة الله و خلیفة الله تطابق دارد یا نه؟</a:t>
            </a:r>
          </a:p>
        </p:txBody>
      </p:sp>
    </p:spTree>
    <p:extLst>
      <p:ext uri="{BB962C8B-B14F-4D97-AF65-F5344CB8AC3E}">
        <p14:creationId xmlns:p14="http://schemas.microsoft.com/office/powerpoint/2010/main" val="36807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875763"/>
            <a:ext cx="9601196" cy="5000105"/>
          </a:xfrm>
        </p:spPr>
        <p:txBody>
          <a:bodyPr>
            <a:normAutofit/>
          </a:bodyPr>
          <a:lstStyle/>
          <a:p>
            <a:pPr algn="just"/>
            <a:r>
              <a:rPr lang="ar-SA" dirty="0">
                <a:cs typeface="B Jadid" panose="00000700000000000000" pitchFamily="2" charset="-78"/>
              </a:rPr>
              <a:t>دیدگاه‌های مختلفی که حکایت از موافقت و مخالفت می‌کند وجود دارد و حتی بسیاری از سخنان و آراء آنان خود متناقض یا پارادوکسیال هستند و از این جهت نیز قضاوت و داوری را با مشکل مواجه ساخته است و عینیّت تصوف و عرفان یا غیریت آنها یا وجوه اشتراک و افتراق بین آنها را نیز با چالش جدّی مواجه ساخته است. </a:t>
            </a:r>
            <a:endParaRPr lang="fa-IR" dirty="0" smtClean="0">
              <a:cs typeface="B Jadid" panose="00000700000000000000" pitchFamily="2" charset="-78"/>
            </a:endParaRPr>
          </a:p>
          <a:p>
            <a:pPr algn="just"/>
            <a:r>
              <a:rPr lang="ar-SA" dirty="0" smtClean="0">
                <a:cs typeface="B Jadid" panose="00000700000000000000" pitchFamily="2" charset="-78"/>
              </a:rPr>
              <a:t>ناگفته </a:t>
            </a:r>
            <a:r>
              <a:rPr lang="ar-SA" dirty="0">
                <a:cs typeface="B Jadid" panose="00000700000000000000" pitchFamily="2" charset="-78"/>
              </a:rPr>
              <a:t>نماند که ما بحثِ تصوف و عرفان را در واقعیت </a:t>
            </a:r>
            <a:r>
              <a:rPr lang="ar-SA" dirty="0" smtClean="0">
                <a:cs typeface="B Jadid" panose="00000700000000000000" pitchFamily="2" charset="-78"/>
              </a:rPr>
              <a:t>تاریخی آن </a:t>
            </a:r>
            <a:r>
              <a:rPr lang="ar-SA" dirty="0">
                <a:cs typeface="B Jadid" panose="00000700000000000000" pitchFamily="2" charset="-78"/>
              </a:rPr>
              <a:t>مورد بحث و بررسی قرار می‌دهیم و معتقدیم که تصوف شناسی و عرفان شناسی هم از زاویة معرفت شناسی درجة دوم یا فلسفة تصوف و عرفان و هم از زاویة معرفت شناسی درجة اول یا خود تصوف و عرفان با توجه به اصول، مبانی، مؤلفه‌ها، مسائل و آداب، مقامات، احوال، غایت، غرض، روش و مکانیسم علمی و عینی ممکنِ مشکل و میسور معسور یا از نوع سهل و ممتنع است.</a:t>
            </a:r>
            <a:endParaRPr lang="en-US" dirty="0">
              <a:cs typeface="B Jadid" panose="00000700000000000000" pitchFamily="2" charset="-78"/>
            </a:endParaRPr>
          </a:p>
          <a:p>
            <a:endParaRPr lang="fa-IR" dirty="0"/>
          </a:p>
        </p:txBody>
      </p:sp>
    </p:spTree>
    <p:extLst>
      <p:ext uri="{BB962C8B-B14F-4D97-AF65-F5344CB8AC3E}">
        <p14:creationId xmlns:p14="http://schemas.microsoft.com/office/powerpoint/2010/main" val="132711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ar-SA" b="1" dirty="0">
                <a:cs typeface="B Arash" panose="00000400000000000000" pitchFamily="2" charset="-78"/>
              </a:rPr>
              <a:t>تصوف و عرفان شناسی را بایسته و شایسته است از چند افق و منظر مورد بررسی و ارزیابی قرار دهیم</a:t>
            </a:r>
            <a:r>
              <a:rPr lang="ar-SA" b="1" dirty="0" smtClean="0">
                <a:cs typeface="B Arash" panose="00000400000000000000" pitchFamily="2" charset="-78"/>
              </a:rPr>
              <a:t>:</a:t>
            </a:r>
            <a:endParaRPr lang="fa-IR" dirty="0"/>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q"/>
            </a:pPr>
            <a:r>
              <a:rPr lang="ar-SA" dirty="0" smtClean="0">
                <a:cs typeface="B Jadid" panose="00000700000000000000" pitchFamily="2" charset="-78"/>
              </a:rPr>
              <a:t>1</a:t>
            </a:r>
            <a:r>
              <a:rPr lang="ar-SA" dirty="0">
                <a:cs typeface="B Jadid" panose="00000700000000000000" pitchFamily="2" charset="-78"/>
              </a:rPr>
              <a:t>.	رویکرد و رهیافت تاریخی به خصوص با نگرش فلسفی یا فلسفة تاریخی‌ (فهم و شناخت تاریخ و جغرافیای تصوف و عرفان از پیدایی تا پایایی و تولد و تکامل یا زایش و رویش و پویش بر محور عقلانیت و اصول و سنن تکامل تاریخی آن).</a:t>
            </a:r>
            <a:endParaRPr lang="en-US" dirty="0">
              <a:cs typeface="B Jadid" panose="00000700000000000000" pitchFamily="2" charset="-78"/>
            </a:endParaRPr>
          </a:p>
          <a:p>
            <a:pPr algn="just">
              <a:buFont typeface="Wingdings" panose="05000000000000000000" pitchFamily="2" charset="2"/>
              <a:buChar char="q"/>
            </a:pPr>
            <a:r>
              <a:rPr lang="ar-SA" dirty="0">
                <a:cs typeface="B Jadid" panose="00000700000000000000" pitchFamily="2" charset="-78"/>
              </a:rPr>
              <a:t>2.	رویکرد و رهیافت معرفتی که خود با بخش‌های گونه‌گون معرفت شناختی، جامعه شناختی و سیاسی و اجتماعی ممکن و مقدور است تا شناسنامة حقیقی تحولات و تطورات هر کدام و اشتراک و افتراق‌های آنها فراچنگ آید.</a:t>
            </a:r>
            <a:endParaRPr lang="en-US" dirty="0">
              <a:cs typeface="B Jadid" panose="00000700000000000000" pitchFamily="2" charset="-78"/>
            </a:endParaRPr>
          </a:p>
          <a:p>
            <a:endParaRPr lang="fa-IR" dirty="0"/>
          </a:p>
        </p:txBody>
      </p:sp>
    </p:spTree>
    <p:extLst>
      <p:ext uri="{BB962C8B-B14F-4D97-AF65-F5344CB8AC3E}">
        <p14:creationId xmlns:p14="http://schemas.microsoft.com/office/powerpoint/2010/main" val="242338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b="1" dirty="0">
                <a:cs typeface="B Arash" panose="00000400000000000000" pitchFamily="2" charset="-78"/>
              </a:rPr>
              <a:t>تکوین و تطور </a:t>
            </a:r>
            <a:r>
              <a:rPr lang="fa-IR" sz="5400" b="1" dirty="0" smtClean="0">
                <a:cs typeface="B Arash" panose="00000400000000000000" pitchFamily="2" charset="-78"/>
              </a:rPr>
              <a:t>تصوف</a:t>
            </a:r>
            <a:endParaRPr lang="fa-IR" sz="5400" dirty="0">
              <a:cs typeface="B Arash" panose="00000400000000000000" pitchFamily="2" charset="-78"/>
            </a:endParaRPr>
          </a:p>
        </p:txBody>
      </p:sp>
      <p:sp>
        <p:nvSpPr>
          <p:cNvPr id="3" name="Content Placeholder 2"/>
          <p:cNvSpPr>
            <a:spLocks noGrp="1"/>
          </p:cNvSpPr>
          <p:nvPr>
            <p:ph idx="1"/>
          </p:nvPr>
        </p:nvSpPr>
        <p:spPr/>
        <p:txBody>
          <a:bodyPr>
            <a:normAutofit/>
          </a:bodyPr>
          <a:lstStyle/>
          <a:p>
            <a:pPr algn="just"/>
            <a:r>
              <a:rPr lang="ar-SA" dirty="0" smtClean="0">
                <a:cs typeface="B Jadid" panose="00000700000000000000" pitchFamily="2" charset="-78"/>
              </a:rPr>
              <a:t>یکی </a:t>
            </a:r>
            <a:r>
              <a:rPr lang="ar-SA" dirty="0">
                <a:cs typeface="B Jadid" panose="00000700000000000000" pitchFamily="2" charset="-78"/>
              </a:rPr>
              <a:t>از روش‌های مهم در تصوف شناسی فهم و تحلیل تاریخ پیدایش، گسترش، تطورات و اوج و موج‌های آن می‌باشد که البته تصوف معهود تاریخی و خارجی منظور می‌باشد و چنان‌که گفته آمد بررسی و تحلیل تاریخ تصوف اگرچه مشکل اما ممکن است  و ما از دو منظر آن را مورد بحث و ارزیابی قرار می‌دهیم:</a:t>
            </a:r>
            <a:endParaRPr lang="en-US" dirty="0">
              <a:cs typeface="B Jadid" panose="00000700000000000000" pitchFamily="2" charset="-78"/>
            </a:endParaRPr>
          </a:p>
          <a:p>
            <a:pPr lvl="3">
              <a:buFont typeface="Wingdings" panose="05000000000000000000" pitchFamily="2" charset="2"/>
              <a:buChar char="ü"/>
            </a:pPr>
            <a:r>
              <a:rPr lang="ar-SA" sz="2400" dirty="0">
                <a:cs typeface="B Jadid" panose="00000700000000000000" pitchFamily="2" charset="-78"/>
              </a:rPr>
              <a:t>الف) ریشه‌های پیدایش و بن مایه‌های تصوف.</a:t>
            </a:r>
            <a:endParaRPr lang="en-US" sz="2400" dirty="0">
              <a:cs typeface="B Jadid" panose="00000700000000000000" pitchFamily="2" charset="-78"/>
            </a:endParaRPr>
          </a:p>
          <a:p>
            <a:pPr lvl="3">
              <a:buFont typeface="Wingdings" panose="05000000000000000000" pitchFamily="2" charset="2"/>
              <a:buChar char="ü"/>
            </a:pPr>
            <a:r>
              <a:rPr lang="ar-SA" sz="2400" dirty="0">
                <a:cs typeface="B Jadid" panose="00000700000000000000" pitchFamily="2" charset="-78"/>
              </a:rPr>
              <a:t>ب) ادوار و مراحل تطوری تصوف</a:t>
            </a:r>
            <a:endParaRPr lang="en-US" sz="2400" dirty="0">
              <a:cs typeface="B Jadid" panose="00000700000000000000" pitchFamily="2" charset="-78"/>
            </a:endParaRPr>
          </a:p>
          <a:p>
            <a:pPr lvl="3">
              <a:buFont typeface="Wingdings" panose="05000000000000000000" pitchFamily="2" charset="2"/>
              <a:buChar char="ü"/>
            </a:pPr>
            <a:r>
              <a:rPr lang="ar-SA" sz="2400" dirty="0">
                <a:cs typeface="B Jadid" panose="00000700000000000000" pitchFamily="2" charset="-78"/>
              </a:rPr>
              <a:t>الف) ریشه‌های پیدایش و بن مایه‌های تصوف</a:t>
            </a:r>
            <a:endParaRPr lang="en-US" sz="2400" dirty="0">
              <a:cs typeface="B Jadid" panose="00000700000000000000" pitchFamily="2" charset="-78"/>
            </a:endParaRPr>
          </a:p>
          <a:p>
            <a:endParaRPr lang="fa-IR" dirty="0"/>
          </a:p>
        </p:txBody>
      </p:sp>
    </p:spTree>
    <p:extLst>
      <p:ext uri="{BB962C8B-B14F-4D97-AF65-F5344CB8AC3E}">
        <p14:creationId xmlns:p14="http://schemas.microsoft.com/office/powerpoint/2010/main" val="388355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80">
                                          <p:stCondLst>
                                            <p:cond delay="0"/>
                                          </p:stCondLst>
                                        </p:cTn>
                                        <p:tgtEl>
                                          <p:spTgt spid="3">
                                            <p:txEl>
                                              <p:pRg st="1" end="1"/>
                                            </p:txEl>
                                          </p:spTgt>
                                        </p:tgtEl>
                                      </p:cBhvr>
                                    </p:animEffect>
                                    <p:anim calcmode="lin" valueType="num">
                                      <p:cBhvr>
                                        <p:cTn id="1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1" end="1"/>
                                            </p:txEl>
                                          </p:spTgt>
                                        </p:tgtEl>
                                      </p:cBhvr>
                                      <p:to x="100000" y="60000"/>
                                    </p:animScale>
                                    <p:animScale>
                                      <p:cBhvr>
                                        <p:cTn id="25" dur="166" decel="50000">
                                          <p:stCondLst>
                                            <p:cond delay="676"/>
                                          </p:stCondLst>
                                        </p:cTn>
                                        <p:tgtEl>
                                          <p:spTgt spid="3">
                                            <p:txEl>
                                              <p:pRg st="1" end="1"/>
                                            </p:txEl>
                                          </p:spTgt>
                                        </p:tgtEl>
                                      </p:cBhvr>
                                      <p:to x="100000" y="100000"/>
                                    </p:animScale>
                                    <p:animScale>
                                      <p:cBhvr>
                                        <p:cTn id="26" dur="26">
                                          <p:stCondLst>
                                            <p:cond delay="1312"/>
                                          </p:stCondLst>
                                        </p:cTn>
                                        <p:tgtEl>
                                          <p:spTgt spid="3">
                                            <p:txEl>
                                              <p:pRg st="1" end="1"/>
                                            </p:txEl>
                                          </p:spTgt>
                                        </p:tgtEl>
                                      </p:cBhvr>
                                      <p:to x="100000" y="80000"/>
                                    </p:animScale>
                                    <p:animScale>
                                      <p:cBhvr>
                                        <p:cTn id="27" dur="166" decel="50000">
                                          <p:stCondLst>
                                            <p:cond delay="1338"/>
                                          </p:stCondLst>
                                        </p:cTn>
                                        <p:tgtEl>
                                          <p:spTgt spid="3">
                                            <p:txEl>
                                              <p:pRg st="1" end="1"/>
                                            </p:txEl>
                                          </p:spTgt>
                                        </p:tgtEl>
                                      </p:cBhvr>
                                      <p:to x="100000" y="100000"/>
                                    </p:animScale>
                                    <p:animScale>
                                      <p:cBhvr>
                                        <p:cTn id="28" dur="26">
                                          <p:stCondLst>
                                            <p:cond delay="1642"/>
                                          </p:stCondLst>
                                        </p:cTn>
                                        <p:tgtEl>
                                          <p:spTgt spid="3">
                                            <p:txEl>
                                              <p:pRg st="1" end="1"/>
                                            </p:txEl>
                                          </p:spTgt>
                                        </p:tgtEl>
                                      </p:cBhvr>
                                      <p:to x="100000" y="90000"/>
                                    </p:animScale>
                                    <p:animScale>
                                      <p:cBhvr>
                                        <p:cTn id="29" dur="166" decel="50000">
                                          <p:stCondLst>
                                            <p:cond delay="1668"/>
                                          </p:stCondLst>
                                        </p:cTn>
                                        <p:tgtEl>
                                          <p:spTgt spid="3">
                                            <p:txEl>
                                              <p:pRg st="1" end="1"/>
                                            </p:txEl>
                                          </p:spTgt>
                                        </p:tgtEl>
                                      </p:cBhvr>
                                      <p:to x="100000" y="100000"/>
                                    </p:animScale>
                                    <p:animScale>
                                      <p:cBhvr>
                                        <p:cTn id="30" dur="26">
                                          <p:stCondLst>
                                            <p:cond delay="1808"/>
                                          </p:stCondLst>
                                        </p:cTn>
                                        <p:tgtEl>
                                          <p:spTgt spid="3">
                                            <p:txEl>
                                              <p:pRg st="1" end="1"/>
                                            </p:txEl>
                                          </p:spTgt>
                                        </p:tgtEl>
                                      </p:cBhvr>
                                      <p:to x="100000" y="95000"/>
                                    </p:animScale>
                                    <p:animScale>
                                      <p:cBhvr>
                                        <p:cTn id="31" dur="166" decel="50000">
                                          <p:stCondLst>
                                            <p:cond delay="1834"/>
                                          </p:stCondLst>
                                        </p:cTn>
                                        <p:tgtEl>
                                          <p:spTgt spid="3">
                                            <p:txEl>
                                              <p:pRg st="1" end="1"/>
                                            </p:txEl>
                                          </p:spTgt>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wipe(down)">
                                      <p:cBhvr>
                                        <p:cTn id="36" dur="580">
                                          <p:stCondLst>
                                            <p:cond delay="0"/>
                                          </p:stCondLst>
                                        </p:cTn>
                                        <p:tgtEl>
                                          <p:spTgt spid="3">
                                            <p:txEl>
                                              <p:pRg st="2" end="2"/>
                                            </p:txEl>
                                          </p:spTgt>
                                        </p:tgtEl>
                                      </p:cBhvr>
                                    </p:animEffect>
                                    <p:anim calcmode="lin" valueType="num">
                                      <p:cBhvr>
                                        <p:cTn id="3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3">
                                            <p:txEl>
                                              <p:pRg st="2" end="2"/>
                                            </p:txEl>
                                          </p:spTgt>
                                        </p:tgtEl>
                                      </p:cBhvr>
                                      <p:to x="100000" y="60000"/>
                                    </p:animScale>
                                    <p:animScale>
                                      <p:cBhvr>
                                        <p:cTn id="43" dur="166" decel="50000">
                                          <p:stCondLst>
                                            <p:cond delay="676"/>
                                          </p:stCondLst>
                                        </p:cTn>
                                        <p:tgtEl>
                                          <p:spTgt spid="3">
                                            <p:txEl>
                                              <p:pRg st="2" end="2"/>
                                            </p:txEl>
                                          </p:spTgt>
                                        </p:tgtEl>
                                      </p:cBhvr>
                                      <p:to x="100000" y="100000"/>
                                    </p:animScale>
                                    <p:animScale>
                                      <p:cBhvr>
                                        <p:cTn id="44" dur="26">
                                          <p:stCondLst>
                                            <p:cond delay="1312"/>
                                          </p:stCondLst>
                                        </p:cTn>
                                        <p:tgtEl>
                                          <p:spTgt spid="3">
                                            <p:txEl>
                                              <p:pRg st="2" end="2"/>
                                            </p:txEl>
                                          </p:spTgt>
                                        </p:tgtEl>
                                      </p:cBhvr>
                                      <p:to x="100000" y="80000"/>
                                    </p:animScale>
                                    <p:animScale>
                                      <p:cBhvr>
                                        <p:cTn id="45" dur="166" decel="50000">
                                          <p:stCondLst>
                                            <p:cond delay="1338"/>
                                          </p:stCondLst>
                                        </p:cTn>
                                        <p:tgtEl>
                                          <p:spTgt spid="3">
                                            <p:txEl>
                                              <p:pRg st="2" end="2"/>
                                            </p:txEl>
                                          </p:spTgt>
                                        </p:tgtEl>
                                      </p:cBhvr>
                                      <p:to x="100000" y="100000"/>
                                    </p:animScale>
                                    <p:animScale>
                                      <p:cBhvr>
                                        <p:cTn id="46" dur="26">
                                          <p:stCondLst>
                                            <p:cond delay="1642"/>
                                          </p:stCondLst>
                                        </p:cTn>
                                        <p:tgtEl>
                                          <p:spTgt spid="3">
                                            <p:txEl>
                                              <p:pRg st="2" end="2"/>
                                            </p:txEl>
                                          </p:spTgt>
                                        </p:tgtEl>
                                      </p:cBhvr>
                                      <p:to x="100000" y="90000"/>
                                    </p:animScale>
                                    <p:animScale>
                                      <p:cBhvr>
                                        <p:cTn id="47" dur="166" decel="50000">
                                          <p:stCondLst>
                                            <p:cond delay="1668"/>
                                          </p:stCondLst>
                                        </p:cTn>
                                        <p:tgtEl>
                                          <p:spTgt spid="3">
                                            <p:txEl>
                                              <p:pRg st="2" end="2"/>
                                            </p:txEl>
                                          </p:spTgt>
                                        </p:tgtEl>
                                      </p:cBhvr>
                                      <p:to x="100000" y="100000"/>
                                    </p:animScale>
                                    <p:animScale>
                                      <p:cBhvr>
                                        <p:cTn id="48" dur="26">
                                          <p:stCondLst>
                                            <p:cond delay="1808"/>
                                          </p:stCondLst>
                                        </p:cTn>
                                        <p:tgtEl>
                                          <p:spTgt spid="3">
                                            <p:txEl>
                                              <p:pRg st="2" end="2"/>
                                            </p:txEl>
                                          </p:spTgt>
                                        </p:tgtEl>
                                      </p:cBhvr>
                                      <p:to x="100000" y="95000"/>
                                    </p:animScale>
                                    <p:animScale>
                                      <p:cBhvr>
                                        <p:cTn id="49" dur="166" decel="50000">
                                          <p:stCondLst>
                                            <p:cond delay="1834"/>
                                          </p:stCondLst>
                                        </p:cTn>
                                        <p:tgtEl>
                                          <p:spTgt spid="3">
                                            <p:txEl>
                                              <p:pRg st="2" end="2"/>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wipe(down)">
                                      <p:cBhvr>
                                        <p:cTn id="54" dur="580">
                                          <p:stCondLst>
                                            <p:cond delay="0"/>
                                          </p:stCondLst>
                                        </p:cTn>
                                        <p:tgtEl>
                                          <p:spTgt spid="3">
                                            <p:txEl>
                                              <p:pRg st="3" end="3"/>
                                            </p:txEl>
                                          </p:spTgt>
                                        </p:tgtEl>
                                      </p:cBhvr>
                                    </p:animEffect>
                                    <p:anim calcmode="lin" valueType="num">
                                      <p:cBhvr>
                                        <p:cTn id="5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0" dur="26">
                                          <p:stCondLst>
                                            <p:cond delay="650"/>
                                          </p:stCondLst>
                                        </p:cTn>
                                        <p:tgtEl>
                                          <p:spTgt spid="3">
                                            <p:txEl>
                                              <p:pRg st="3" end="3"/>
                                            </p:txEl>
                                          </p:spTgt>
                                        </p:tgtEl>
                                      </p:cBhvr>
                                      <p:to x="100000" y="60000"/>
                                    </p:animScale>
                                    <p:animScale>
                                      <p:cBhvr>
                                        <p:cTn id="61" dur="166" decel="50000">
                                          <p:stCondLst>
                                            <p:cond delay="676"/>
                                          </p:stCondLst>
                                        </p:cTn>
                                        <p:tgtEl>
                                          <p:spTgt spid="3">
                                            <p:txEl>
                                              <p:pRg st="3" end="3"/>
                                            </p:txEl>
                                          </p:spTgt>
                                        </p:tgtEl>
                                      </p:cBhvr>
                                      <p:to x="100000" y="100000"/>
                                    </p:animScale>
                                    <p:animScale>
                                      <p:cBhvr>
                                        <p:cTn id="62" dur="26">
                                          <p:stCondLst>
                                            <p:cond delay="1312"/>
                                          </p:stCondLst>
                                        </p:cTn>
                                        <p:tgtEl>
                                          <p:spTgt spid="3">
                                            <p:txEl>
                                              <p:pRg st="3" end="3"/>
                                            </p:txEl>
                                          </p:spTgt>
                                        </p:tgtEl>
                                      </p:cBhvr>
                                      <p:to x="100000" y="80000"/>
                                    </p:animScale>
                                    <p:animScale>
                                      <p:cBhvr>
                                        <p:cTn id="63" dur="166" decel="50000">
                                          <p:stCondLst>
                                            <p:cond delay="1338"/>
                                          </p:stCondLst>
                                        </p:cTn>
                                        <p:tgtEl>
                                          <p:spTgt spid="3">
                                            <p:txEl>
                                              <p:pRg st="3" end="3"/>
                                            </p:txEl>
                                          </p:spTgt>
                                        </p:tgtEl>
                                      </p:cBhvr>
                                      <p:to x="100000" y="100000"/>
                                    </p:animScale>
                                    <p:animScale>
                                      <p:cBhvr>
                                        <p:cTn id="64" dur="26">
                                          <p:stCondLst>
                                            <p:cond delay="1642"/>
                                          </p:stCondLst>
                                        </p:cTn>
                                        <p:tgtEl>
                                          <p:spTgt spid="3">
                                            <p:txEl>
                                              <p:pRg st="3" end="3"/>
                                            </p:txEl>
                                          </p:spTgt>
                                        </p:tgtEl>
                                      </p:cBhvr>
                                      <p:to x="100000" y="90000"/>
                                    </p:animScale>
                                    <p:animScale>
                                      <p:cBhvr>
                                        <p:cTn id="65" dur="166" decel="50000">
                                          <p:stCondLst>
                                            <p:cond delay="1668"/>
                                          </p:stCondLst>
                                        </p:cTn>
                                        <p:tgtEl>
                                          <p:spTgt spid="3">
                                            <p:txEl>
                                              <p:pRg st="3" end="3"/>
                                            </p:txEl>
                                          </p:spTgt>
                                        </p:tgtEl>
                                      </p:cBhvr>
                                      <p:to x="100000" y="100000"/>
                                    </p:animScale>
                                    <p:animScale>
                                      <p:cBhvr>
                                        <p:cTn id="66" dur="26">
                                          <p:stCondLst>
                                            <p:cond delay="1808"/>
                                          </p:stCondLst>
                                        </p:cTn>
                                        <p:tgtEl>
                                          <p:spTgt spid="3">
                                            <p:txEl>
                                              <p:pRg st="3" end="3"/>
                                            </p:txEl>
                                          </p:spTgt>
                                        </p:tgtEl>
                                      </p:cBhvr>
                                      <p:to x="100000" y="95000"/>
                                    </p:animScale>
                                    <p:animScale>
                                      <p:cBhvr>
                                        <p:cTn id="67"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fa-IR" dirty="0">
                <a:cs typeface="B Arash" panose="00000400000000000000" pitchFamily="2" charset="-78"/>
              </a:rPr>
              <a:t>شناخت و سنجش ریشه‌های پیدایش و بن‌مایه‌های آن فرع بر این نکته است که بدانیم و </a:t>
            </a:r>
            <a:r>
              <a:rPr lang="fa-IR" dirty="0" smtClean="0">
                <a:cs typeface="B Arash" panose="00000400000000000000" pitchFamily="2" charset="-78"/>
              </a:rPr>
              <a:t>بیابیم:</a:t>
            </a:r>
            <a:endParaRPr lang="fa-IR" dirty="0">
              <a:cs typeface="B Arash" panose="00000400000000000000" pitchFamily="2" charset="-78"/>
            </a:endParaRPr>
          </a:p>
        </p:txBody>
      </p:sp>
      <p:sp>
        <p:nvSpPr>
          <p:cNvPr id="3" name="Content Placeholder 2"/>
          <p:cNvSpPr>
            <a:spLocks noGrp="1"/>
          </p:cNvSpPr>
          <p:nvPr>
            <p:ph idx="1"/>
          </p:nvPr>
        </p:nvSpPr>
        <p:spPr/>
        <p:txBody>
          <a:bodyPr/>
          <a:lstStyle/>
          <a:p>
            <a:pPr algn="just"/>
            <a:r>
              <a:rPr lang="fa-IR" dirty="0" smtClean="0">
                <a:cs typeface="B Jadid" panose="00000700000000000000" pitchFamily="2" charset="-78"/>
              </a:rPr>
              <a:t>تصوف </a:t>
            </a:r>
            <a:r>
              <a:rPr lang="fa-IR" dirty="0">
                <a:cs typeface="B Jadid" panose="00000700000000000000" pitchFamily="2" charset="-78"/>
              </a:rPr>
              <a:t>و عرفان اسلامی است یا غیر اسلامی که به تدریج در درون فرهنگ و آموزه‌های اسلامی، اسلامی شده است؟ </a:t>
            </a:r>
            <a:endParaRPr lang="fa-IR" dirty="0" smtClean="0">
              <a:cs typeface="B Jadid" panose="00000700000000000000" pitchFamily="2" charset="-78"/>
            </a:endParaRPr>
          </a:p>
          <a:p>
            <a:pPr algn="just"/>
            <a:r>
              <a:rPr lang="fa-IR" dirty="0" smtClean="0">
                <a:cs typeface="B Jadid" panose="00000700000000000000" pitchFamily="2" charset="-78"/>
              </a:rPr>
              <a:t>آیا </a:t>
            </a:r>
            <a:r>
              <a:rPr lang="fa-IR" dirty="0">
                <a:cs typeface="B Jadid" panose="00000700000000000000" pitchFamily="2" charset="-78"/>
              </a:rPr>
              <a:t>عرفان اسلامی داریم یا عرفان مسلمانان؟ </a:t>
            </a:r>
            <a:endParaRPr lang="fa-IR" dirty="0" smtClean="0">
              <a:cs typeface="B Jadid" panose="00000700000000000000" pitchFamily="2" charset="-78"/>
            </a:endParaRPr>
          </a:p>
          <a:p>
            <a:pPr algn="just"/>
            <a:r>
              <a:rPr lang="fa-IR" dirty="0" smtClean="0">
                <a:cs typeface="B Jadid" panose="00000700000000000000" pitchFamily="2" charset="-78"/>
              </a:rPr>
              <a:t>آیا </a:t>
            </a:r>
            <a:r>
              <a:rPr lang="fa-IR" dirty="0">
                <a:cs typeface="B Jadid" panose="00000700000000000000" pitchFamily="2" charset="-78"/>
              </a:rPr>
              <a:t>اسلام خود تصوف و عرفان به معنای معنویت گرایی خاص، سیر و سلوک تا شهود و لقاء ربّ، مقامات و مکانیسم شناختی و سلوکی یا مراحل و منازل معرفتی ـ رفتاری داشت و دارد یا خیر چنین نیست؟ </a:t>
            </a:r>
          </a:p>
        </p:txBody>
      </p:sp>
    </p:spTree>
    <p:extLst>
      <p:ext uri="{BB962C8B-B14F-4D97-AF65-F5344CB8AC3E}">
        <p14:creationId xmlns:p14="http://schemas.microsoft.com/office/powerpoint/2010/main" val="107481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Arash" panose="00000400000000000000" pitchFamily="2" charset="-78"/>
              </a:rPr>
              <a:t>سه نظریه درباره نسبت بین اسلام و عرفان:</a:t>
            </a:r>
            <a:endParaRPr lang="fa-IR" dirty="0">
              <a:cs typeface="B Arash"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algn="just"/>
            <a:r>
              <a:rPr lang="ar-SA" dirty="0">
                <a:cs typeface="B Jadid" panose="00000700000000000000" pitchFamily="2" charset="-78"/>
              </a:rPr>
              <a:t>الف) کسانی که منکر مطلق نسبت اسلام با عرفان و باطن‌گرایی هستند و تصوف و عرفان را امری بدعت‌آمیز و مردود </a:t>
            </a:r>
            <a:r>
              <a:rPr lang="ar-SA" dirty="0" smtClean="0">
                <a:cs typeface="B Jadid" panose="00000700000000000000" pitchFamily="2" charset="-78"/>
              </a:rPr>
              <a:t>شمرده‌اند</a:t>
            </a:r>
            <a:endParaRPr lang="fa-IR" dirty="0" smtClean="0">
              <a:cs typeface="B Jadid" panose="00000700000000000000" pitchFamily="2" charset="-78"/>
            </a:endParaRPr>
          </a:p>
          <a:p>
            <a:pPr algn="just"/>
            <a:r>
              <a:rPr lang="ar-SA" dirty="0" smtClean="0">
                <a:cs typeface="B Jadid" panose="00000700000000000000" pitchFamily="2" charset="-78"/>
              </a:rPr>
              <a:t>ب</a:t>
            </a:r>
            <a:r>
              <a:rPr lang="ar-SA" dirty="0">
                <a:cs typeface="B Jadid" panose="00000700000000000000" pitchFamily="2" charset="-78"/>
              </a:rPr>
              <a:t>) کسانی که بر این باورند تصوف و عرفان خارج از اسلام اما سازگار با آن است یعنی بیگانة سازگار، و از آن تعبیر کرده‌اند به بِدعَت مَرضی چون رهبانیت در مسیحیت که قرآن در خصوص آن می‌فرماید: «و رهبانیةً ابتدعوها ما کتبناها علیهم الّا ابتغاء رضوان الله» </a:t>
            </a:r>
            <a:endParaRPr lang="en-US" dirty="0">
              <a:cs typeface="B Jadid" panose="00000700000000000000" pitchFamily="2" charset="-78"/>
            </a:endParaRPr>
          </a:p>
          <a:p>
            <a:pPr algn="just"/>
            <a:r>
              <a:rPr lang="ar-SA" dirty="0">
                <a:cs typeface="B Jadid" panose="00000700000000000000" pitchFamily="2" charset="-78"/>
              </a:rPr>
              <a:t>ج) کسانی که عرفان را جزئی از اسلام، بلکه به منزلة روح و مغز آن دانسته‌اند که مانند سایر بخش‌های اسلام از قرآن کریم و سنّت نبوی سرچشمه گرفته و از سایر مکاتب و مسالک اقتباس نشده است و صرف مشابهت بین تصوف و عرفان اسلامی با سایر عرفان‌ها دلیل اقتباس نیست که استاد مصباح یزدی نظریة سوم را پذیرفته‌اند. </a:t>
            </a:r>
            <a:endParaRPr lang="en-US" dirty="0">
              <a:cs typeface="B Jadid" panose="00000700000000000000" pitchFamily="2" charset="-78"/>
            </a:endParaRPr>
          </a:p>
          <a:p>
            <a:endParaRPr lang="fa-IR" dirty="0"/>
          </a:p>
        </p:txBody>
      </p:sp>
    </p:spTree>
    <p:extLst>
      <p:ext uri="{BB962C8B-B14F-4D97-AF65-F5344CB8AC3E}">
        <p14:creationId xmlns:p14="http://schemas.microsoft.com/office/powerpoint/2010/main" val="173609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ctr">
              <a:buNone/>
            </a:pPr>
            <a:r>
              <a:rPr lang="fa-IR" sz="8000" b="1" dirty="0">
                <a:ln w="3175" cmpd="sng">
                  <a:noFill/>
                </a:ln>
                <a:cs typeface="B Arash" panose="00000400000000000000" pitchFamily="2" charset="-78"/>
              </a:rPr>
              <a:t>تاریخ تطوری تصوف</a:t>
            </a:r>
            <a:endParaRPr lang="fa-IR" sz="8000" dirty="0"/>
          </a:p>
        </p:txBody>
      </p:sp>
    </p:spTree>
    <p:extLst>
      <p:ext uri="{BB962C8B-B14F-4D97-AF65-F5344CB8AC3E}">
        <p14:creationId xmlns:p14="http://schemas.microsoft.com/office/powerpoint/2010/main" val="130322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cs typeface="B Arash" panose="00000400000000000000" pitchFamily="2" charset="-78"/>
              </a:rPr>
              <a:t>دو دیدگاه کلان و کلی در خصوص ریشه‌ها و سرچشمة تصوف و عرفان</a:t>
            </a:r>
            <a:endParaRPr lang="fa-IR" dirty="0">
              <a:cs typeface="B Arash"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algn="just"/>
            <a:r>
              <a:rPr lang="ar-SA" dirty="0" smtClean="0"/>
              <a:t>1</a:t>
            </a:r>
            <a:r>
              <a:rPr lang="ar-SA" dirty="0">
                <a:cs typeface="B Jadid" panose="00000700000000000000" pitchFamily="2" charset="-78"/>
              </a:rPr>
              <a:t>.	اصالت و استقلال تصوف و عرفان اسلامی در اصل پیدایی و زایش اگرچه در بستر زمان و تبادل فرهنگ‌ها و آیین و ادیان و مکاتب و مسالک تحت تأثیر آنها قرار گرفته است چنان که موثر نیز بوده است یعنی اصالت با توجه به تأثیر و تأثر به خصوص در فهم و تفسیرها یا قرائت‌های مختلف از آموزه‌های معنوی اسلام و آداب و رسوم سیر و سلوک و طی مقامات و اذکار و رفتارها به خصوص در چینش و نظم و نضد مقامات و احوال.</a:t>
            </a:r>
            <a:endParaRPr lang="en-US" dirty="0">
              <a:cs typeface="B Jadid" panose="00000700000000000000" pitchFamily="2" charset="-78"/>
            </a:endParaRPr>
          </a:p>
          <a:p>
            <a:pPr algn="just"/>
            <a:r>
              <a:rPr lang="ar-SA" dirty="0">
                <a:cs typeface="B Jadid" panose="00000700000000000000" pitchFamily="2" charset="-78"/>
              </a:rPr>
              <a:t>2.	التقاطی و تلفیقی بودن تصوف و عرفان و عدم استقلال و اصالت آن که تکیه بر آموزه‌های معنوی و دستور العمل‌های عرفانی مبتنی بر آیات و سنت و سیرة پیامبر اکرم و صحابه داشته اما بیشتر رنگ و رایحة بیرونی و وارداتی دارد، اگرچه ترکیب و تلفیقی از معنویت اسلامی و سایر ادیان و آیین‌ها و مکاتب است لکن بیشتر بیرونی است تا درونی و لذا ریشه‌های تصوف در مذاهب هندوئی (برهمایی ـ بودائی، جینی، یوگائی و...)  آیین‌های چینی (تائوتیزم و...)  مکاتب فلسفی یونان اعم از مکتب افلاطون، کلبیون، رواقیون  مکتب نوافلاطونیان  و...</a:t>
            </a:r>
            <a:endParaRPr lang="en-US" dirty="0">
              <a:cs typeface="B Jadid" panose="00000700000000000000" pitchFamily="2" charset="-78"/>
            </a:endParaRPr>
          </a:p>
          <a:p>
            <a:endParaRPr lang="fa-IR" dirty="0"/>
          </a:p>
        </p:txBody>
      </p:sp>
    </p:spTree>
    <p:extLst>
      <p:ext uri="{BB962C8B-B14F-4D97-AF65-F5344CB8AC3E}">
        <p14:creationId xmlns:p14="http://schemas.microsoft.com/office/powerpoint/2010/main" val="27096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cs typeface="B Arash" panose="00000400000000000000" pitchFamily="2" charset="-78"/>
              </a:rPr>
              <a:t>سه نظریه از حیث معرفت شناختی پیرامون نسبت و رابطة تصوف و عرفان با اسلام </a:t>
            </a:r>
          </a:p>
        </p:txBody>
      </p:sp>
      <p:sp>
        <p:nvSpPr>
          <p:cNvPr id="3" name="Content Placeholder 2"/>
          <p:cNvSpPr>
            <a:spLocks noGrp="1"/>
          </p:cNvSpPr>
          <p:nvPr>
            <p:ph idx="1"/>
          </p:nvPr>
        </p:nvSpPr>
        <p:spPr/>
        <p:txBody>
          <a:bodyPr>
            <a:normAutofit fontScale="92500" lnSpcReduction="10000"/>
          </a:bodyPr>
          <a:lstStyle/>
          <a:p>
            <a:pPr algn="just"/>
            <a:r>
              <a:rPr lang="fa-IR" dirty="0">
                <a:cs typeface="B Jadid" panose="00000700000000000000" pitchFamily="2" charset="-78"/>
              </a:rPr>
              <a:t>الف) رابطة این همانی و عینیت به </a:t>
            </a:r>
            <a:r>
              <a:rPr lang="fa-IR" dirty="0" smtClean="0">
                <a:cs typeface="B Jadid" panose="00000700000000000000" pitchFamily="2" charset="-78"/>
              </a:rPr>
              <a:t>این </a:t>
            </a:r>
            <a:r>
              <a:rPr lang="fa-IR" dirty="0">
                <a:cs typeface="B Jadid" panose="00000700000000000000" pitchFamily="2" charset="-78"/>
              </a:rPr>
              <a:t>معنا که عرفان و تصوف محض اسلام و اسلام محض هستند که نظریه‌ای افراطی است. </a:t>
            </a:r>
            <a:endParaRPr lang="fa-IR" dirty="0" smtClean="0">
              <a:cs typeface="B Jadid" panose="00000700000000000000" pitchFamily="2" charset="-78"/>
            </a:endParaRPr>
          </a:p>
          <a:p>
            <a:pPr algn="just"/>
            <a:r>
              <a:rPr lang="fa-IR" dirty="0" smtClean="0">
                <a:cs typeface="B Jadid" panose="00000700000000000000" pitchFamily="2" charset="-78"/>
              </a:rPr>
              <a:t>ب</a:t>
            </a:r>
            <a:r>
              <a:rPr lang="fa-IR" dirty="0">
                <a:cs typeface="B Jadid" panose="00000700000000000000" pitchFamily="2" charset="-78"/>
              </a:rPr>
              <a:t>) رابطة این نه آنی یا غیریت که نظریه‌ای تفریطی است. </a:t>
            </a:r>
            <a:endParaRPr lang="fa-IR" dirty="0" smtClean="0">
              <a:cs typeface="B Jadid" panose="00000700000000000000" pitchFamily="2" charset="-78"/>
            </a:endParaRPr>
          </a:p>
          <a:p>
            <a:pPr algn="just"/>
            <a:r>
              <a:rPr lang="fa-IR" dirty="0" smtClean="0">
                <a:cs typeface="B Jadid" panose="00000700000000000000" pitchFamily="2" charset="-78"/>
              </a:rPr>
              <a:t>ج</a:t>
            </a:r>
            <a:r>
              <a:rPr lang="fa-IR" dirty="0">
                <a:cs typeface="B Jadid" panose="00000700000000000000" pitchFamily="2" charset="-78"/>
              </a:rPr>
              <a:t>) نظریة اعتدالی که هم عینیت عرفان و اسلام و هم غیریت عرفان و اسلام را نفی کرده و معتقد است عرفان و تصوف مایه‌های اولی خود را چه در زمینه اندیشه و افکار (عرفان نظری) و چه در زمینة روش، طریقة خاص زندگی معنوی و سیر و سلوک (عرفان عملی) از خود اسلام گرفته و آنها را مبتنی بر ضوابط و قواعدی کرده است و البته تحت تأثیر جریان‌های خارج از اسلام اعم از هندوئی، یونانی، ایرانی و... در بخش‌های علمی و عملی نیز بوده است </a:t>
            </a:r>
            <a:r>
              <a:rPr lang="fa-IR" dirty="0" smtClean="0">
                <a:cs typeface="B Jadid" panose="00000700000000000000" pitchFamily="2" charset="-78"/>
              </a:rPr>
              <a:t>.</a:t>
            </a:r>
            <a:endParaRPr lang="fa-IR" dirty="0">
              <a:cs typeface="B Jadid" panose="00000700000000000000" pitchFamily="2" charset="-78"/>
            </a:endParaRPr>
          </a:p>
        </p:txBody>
      </p:sp>
    </p:spTree>
    <p:extLst>
      <p:ext uri="{BB962C8B-B14F-4D97-AF65-F5344CB8AC3E}">
        <p14:creationId xmlns:p14="http://schemas.microsoft.com/office/powerpoint/2010/main" val="79540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Arash" panose="00000400000000000000" pitchFamily="2" charset="-78"/>
              </a:rPr>
              <a:t>نظریه مورد پذیرش استاد مطهری</a:t>
            </a:r>
            <a:endParaRPr lang="fa-IR" dirty="0">
              <a:cs typeface="B Arash" panose="00000400000000000000" pitchFamily="2" charset="-78"/>
            </a:endParaRPr>
          </a:p>
        </p:txBody>
      </p:sp>
      <p:sp>
        <p:nvSpPr>
          <p:cNvPr id="3" name="Content Placeholder 2"/>
          <p:cNvSpPr>
            <a:spLocks noGrp="1"/>
          </p:cNvSpPr>
          <p:nvPr>
            <p:ph idx="1"/>
          </p:nvPr>
        </p:nvSpPr>
        <p:spPr>
          <a:xfrm>
            <a:off x="1295402" y="2556932"/>
            <a:ext cx="9601196" cy="3318936"/>
          </a:xfrm>
        </p:spPr>
        <p:txBody>
          <a:bodyPr>
            <a:normAutofit fontScale="92500"/>
          </a:bodyPr>
          <a:lstStyle/>
          <a:p>
            <a:pPr algn="just"/>
            <a:r>
              <a:rPr lang="ar-SA" dirty="0" smtClean="0">
                <a:cs typeface="B Jadid" panose="00000700000000000000" pitchFamily="2" charset="-78"/>
              </a:rPr>
              <a:t>فرمودند: یکی از </a:t>
            </a:r>
            <a:r>
              <a:rPr lang="ar-SA" dirty="0">
                <a:cs typeface="B Jadid" panose="00000700000000000000" pitchFamily="2" charset="-78"/>
              </a:rPr>
              <a:t>علومی که در دامن فرهنگ اسلامی زاده شد و رشد یافت و تکامل پیدا کرد «علم عرفان» است.  </a:t>
            </a:r>
            <a:endParaRPr lang="fa-IR" dirty="0" smtClean="0">
              <a:cs typeface="B Jadid" panose="00000700000000000000" pitchFamily="2" charset="-78"/>
            </a:endParaRPr>
          </a:p>
          <a:p>
            <a:pPr algn="just"/>
            <a:r>
              <a:rPr lang="ar-SA" dirty="0" smtClean="0">
                <a:cs typeface="B Jadid" panose="00000700000000000000" pitchFamily="2" charset="-78"/>
              </a:rPr>
              <a:t>و </a:t>
            </a:r>
            <a:r>
              <a:rPr lang="ar-SA" dirty="0">
                <a:cs typeface="B Jadid" panose="00000700000000000000" pitchFamily="2" charset="-78"/>
              </a:rPr>
              <a:t>در شرح نظریة سوم پس از طرح و تحلیل و نقد نظریه‌های اول و دوم می‌فرمایند: «عرفان مایه‌های اولی خود را ـ از خود اسلام گرفته و برای این مایه‌ها قواعد و ضوابط و اصولی بیان کرده است و تحت تأثیر جریان‌های خارج نیز، مخصوصاً اندیشه‌های کلامی و فلسفی و بالاخص اندیشه‌های فلسفی اشراقی قرار گرفته است. </a:t>
            </a:r>
            <a:endParaRPr lang="en-US" dirty="0">
              <a:cs typeface="B Jadid" panose="00000700000000000000" pitchFamily="2" charset="-78"/>
            </a:endParaRPr>
          </a:p>
          <a:p>
            <a:pPr algn="just"/>
            <a:r>
              <a:rPr lang="fa-IR" dirty="0">
                <a:cs typeface="B Jadid" panose="00000700000000000000" pitchFamily="2" charset="-78"/>
              </a:rPr>
              <a:t>و یا نوشته‌اند: آنچه مسلم است این است که عرفان اسلامی سرمایة اصلی خود را از اسلام گرفته است و بس </a:t>
            </a:r>
          </a:p>
        </p:txBody>
      </p:sp>
    </p:spTree>
    <p:extLst>
      <p:ext uri="{BB962C8B-B14F-4D97-AF65-F5344CB8AC3E}">
        <p14:creationId xmlns:p14="http://schemas.microsoft.com/office/powerpoint/2010/main" val="100094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Arash" panose="00000400000000000000" pitchFamily="2" charset="-78"/>
              </a:rPr>
              <a:t>نظریه </a:t>
            </a:r>
            <a:r>
              <a:rPr lang="fa-IR" dirty="0" smtClean="0">
                <a:cs typeface="B Arash" panose="00000400000000000000" pitchFamily="2" charset="-78"/>
              </a:rPr>
              <a:t>مورد </a:t>
            </a:r>
            <a:r>
              <a:rPr lang="fa-IR" dirty="0">
                <a:cs typeface="B Arash" panose="00000400000000000000" pitchFamily="2" charset="-78"/>
              </a:rPr>
              <a:t>پذیرش استاد مصباح یزدی </a:t>
            </a:r>
          </a:p>
        </p:txBody>
      </p:sp>
      <p:sp>
        <p:nvSpPr>
          <p:cNvPr id="3" name="Content Placeholder 2"/>
          <p:cNvSpPr>
            <a:spLocks noGrp="1"/>
          </p:cNvSpPr>
          <p:nvPr>
            <p:ph idx="1"/>
          </p:nvPr>
        </p:nvSpPr>
        <p:spPr/>
        <p:txBody>
          <a:bodyPr>
            <a:normAutofit/>
          </a:bodyPr>
          <a:lstStyle/>
          <a:p>
            <a:pPr algn="just"/>
            <a:r>
              <a:rPr lang="fa-IR" sz="2800" dirty="0" smtClean="0">
                <a:cs typeface="B Jadid" panose="00000700000000000000" pitchFamily="2" charset="-78"/>
              </a:rPr>
              <a:t>ایشان پس </a:t>
            </a:r>
            <a:r>
              <a:rPr lang="fa-IR" sz="2800" dirty="0">
                <a:cs typeface="B Jadid" panose="00000700000000000000" pitchFamily="2" charset="-78"/>
              </a:rPr>
              <a:t>از طرح دیدگاه‌های مخالفان و موافقان اسلامی بودن تصوف و عرفان، نظریة اسلامی بودن عرفان و اینکه عرفان جزئی از اسلام آن هم به منزلة روح و مغز آن است را پذیرفته می فرمایند: </a:t>
            </a:r>
            <a:endParaRPr lang="fa-IR" sz="2800" dirty="0" smtClean="0">
              <a:cs typeface="B Jadid" panose="00000700000000000000" pitchFamily="2" charset="-78"/>
            </a:endParaRPr>
          </a:p>
          <a:p>
            <a:pPr lvl="1" algn="just">
              <a:buFont typeface="Wingdings" panose="05000000000000000000" pitchFamily="2" charset="2"/>
              <a:buChar char="§"/>
            </a:pPr>
            <a:r>
              <a:rPr lang="fa-IR" sz="2800" dirty="0" smtClean="0">
                <a:cs typeface="B Jadid" panose="00000700000000000000" pitchFamily="2" charset="-78"/>
              </a:rPr>
              <a:t>«... </a:t>
            </a:r>
            <a:r>
              <a:rPr lang="fa-IR" sz="2800" dirty="0">
                <a:cs typeface="B Jadid" panose="00000700000000000000" pitchFamily="2" charset="-78"/>
              </a:rPr>
              <a:t>البته باید یادآور شد که اصالت داشتن عرفان اسلامی، به معنای صحت هرچه در عالم اسلام به نام «عرفان» و «تصوّف» نامیده می‌شود نیست... </a:t>
            </a:r>
          </a:p>
        </p:txBody>
      </p:sp>
    </p:spTree>
    <p:extLst>
      <p:ext uri="{BB962C8B-B14F-4D97-AF65-F5344CB8AC3E}">
        <p14:creationId xmlns:p14="http://schemas.microsoft.com/office/powerpoint/2010/main" val="107082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ar-SA" sz="3200" dirty="0" smtClean="0">
                <a:cs typeface="B Jadid" panose="00000700000000000000" pitchFamily="2" charset="-78"/>
              </a:rPr>
              <a:t>ما </a:t>
            </a:r>
            <a:r>
              <a:rPr lang="ar-SA" sz="3200" dirty="0">
                <a:cs typeface="B Jadid" panose="00000700000000000000" pitchFamily="2" charset="-78"/>
              </a:rPr>
              <a:t>در عین اعتراف به وجود عرفان اصیل اسلامی ـ عرفانی که مرتبة عالی آن را پیامبر اکرمی (ص) و جانشینان راستین آن حضرت داشتند ـ وجود عناصر بیگانه را در میان عرفا و متصوفان مسلمان انکار نمی‌کنیم و بسیاری از آراء نظری، شیوه‌های عملی و رفتاری طوایفی از متصوفان را قابل مناقشه می‌دانیم</a:t>
            </a:r>
            <a:r>
              <a:rPr lang="ar-SA" dirty="0"/>
              <a:t>. </a:t>
            </a:r>
            <a:endParaRPr lang="en-US" dirty="0"/>
          </a:p>
          <a:p>
            <a:endParaRPr lang="fa-IR" dirty="0"/>
          </a:p>
        </p:txBody>
      </p:sp>
      <p:sp>
        <p:nvSpPr>
          <p:cNvPr id="4" name="Title 1"/>
          <p:cNvSpPr>
            <a:spLocks noGrp="1"/>
          </p:cNvSpPr>
          <p:nvPr>
            <p:ph type="title"/>
          </p:nvPr>
        </p:nvSpPr>
        <p:spPr>
          <a:xfrm>
            <a:off x="1295402" y="982132"/>
            <a:ext cx="9601196" cy="1303867"/>
          </a:xfrm>
        </p:spPr>
        <p:txBody>
          <a:bodyPr/>
          <a:lstStyle/>
          <a:p>
            <a:r>
              <a:rPr lang="fa-IR" dirty="0" smtClean="0">
                <a:cs typeface="B Arash" panose="00000400000000000000" pitchFamily="2" charset="-78"/>
              </a:rPr>
              <a:t>نظریه مورد </a:t>
            </a:r>
            <a:r>
              <a:rPr lang="fa-IR" dirty="0">
                <a:cs typeface="B Arash" panose="00000400000000000000" pitchFamily="2" charset="-78"/>
              </a:rPr>
              <a:t>پذیرش </a:t>
            </a:r>
            <a:r>
              <a:rPr lang="fa-IR" dirty="0" smtClean="0">
                <a:cs typeface="B Arash" panose="00000400000000000000" pitchFamily="2" charset="-78"/>
              </a:rPr>
              <a:t>ما:</a:t>
            </a:r>
            <a:endParaRPr lang="fa-IR" dirty="0">
              <a:cs typeface="B Arash" panose="00000400000000000000" pitchFamily="2" charset="-78"/>
            </a:endParaRPr>
          </a:p>
        </p:txBody>
      </p:sp>
    </p:spTree>
    <p:extLst>
      <p:ext uri="{BB962C8B-B14F-4D97-AF65-F5344CB8AC3E}">
        <p14:creationId xmlns:p14="http://schemas.microsoft.com/office/powerpoint/2010/main" val="652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Arash" panose="00000400000000000000" pitchFamily="2" charset="-78"/>
              </a:rPr>
              <a:t>مراحل پیدایش و گسترش تصوف </a:t>
            </a:r>
            <a:endParaRPr lang="en-US" b="1" dirty="0">
              <a:cs typeface="B Arash" panose="00000400000000000000" pitchFamily="2" charset="-78"/>
            </a:endParaRPr>
          </a:p>
        </p:txBody>
      </p:sp>
      <p:sp>
        <p:nvSpPr>
          <p:cNvPr id="3" name="Content Placeholder 2"/>
          <p:cNvSpPr>
            <a:spLocks noGrp="1"/>
          </p:cNvSpPr>
          <p:nvPr>
            <p:ph idx="1"/>
          </p:nvPr>
        </p:nvSpPr>
        <p:spPr/>
        <p:txBody>
          <a:bodyPr>
            <a:normAutofit/>
          </a:bodyPr>
          <a:lstStyle/>
          <a:p>
            <a:r>
              <a:rPr lang="ar-SA" dirty="0" smtClean="0">
                <a:cs typeface="B Jadid" panose="00000700000000000000" pitchFamily="2" charset="-78"/>
              </a:rPr>
              <a:t>پیدایش </a:t>
            </a:r>
            <a:r>
              <a:rPr lang="ar-SA" dirty="0">
                <a:cs typeface="B Jadid" panose="00000700000000000000" pitchFamily="2" charset="-78"/>
              </a:rPr>
              <a:t>و سیر تکاملی تصوف اسلامی: </a:t>
            </a:r>
            <a:endParaRPr lang="en-US" dirty="0">
              <a:cs typeface="B Jadid" panose="00000700000000000000" pitchFamily="2" charset="-78"/>
            </a:endParaRPr>
          </a:p>
          <a:p>
            <a:pPr lvl="3">
              <a:buFont typeface="Wingdings" panose="05000000000000000000" pitchFamily="2" charset="2"/>
              <a:buChar char="ü"/>
            </a:pPr>
            <a:r>
              <a:rPr lang="ar-SA" sz="2400" dirty="0">
                <a:cs typeface="B Jadid" panose="00000700000000000000" pitchFamily="2" charset="-78"/>
              </a:rPr>
              <a:t>مرحلة زمینه‌ها</a:t>
            </a:r>
            <a:endParaRPr lang="en-US" sz="2400" dirty="0">
              <a:cs typeface="B Jadid" panose="00000700000000000000" pitchFamily="2" charset="-78"/>
            </a:endParaRPr>
          </a:p>
          <a:p>
            <a:pPr lvl="3">
              <a:buFont typeface="Wingdings" panose="05000000000000000000" pitchFamily="2" charset="2"/>
              <a:buChar char="ü"/>
            </a:pPr>
            <a:r>
              <a:rPr lang="ar-SA" sz="2400" dirty="0">
                <a:cs typeface="B Jadid" panose="00000700000000000000" pitchFamily="2" charset="-78"/>
              </a:rPr>
              <a:t>مرحلة جوانه‌ها</a:t>
            </a:r>
            <a:endParaRPr lang="en-US" sz="2400" dirty="0">
              <a:cs typeface="B Jadid" panose="00000700000000000000" pitchFamily="2" charset="-78"/>
            </a:endParaRPr>
          </a:p>
          <a:p>
            <a:pPr lvl="3">
              <a:buFont typeface="Wingdings" panose="05000000000000000000" pitchFamily="2" charset="2"/>
              <a:buChar char="ü"/>
            </a:pPr>
            <a:r>
              <a:rPr lang="ar-SA" sz="2400" dirty="0">
                <a:cs typeface="B Jadid" panose="00000700000000000000" pitchFamily="2" charset="-78"/>
              </a:rPr>
              <a:t>مرحلة رشد و رواج </a:t>
            </a:r>
            <a:endParaRPr lang="en-US" sz="2400" dirty="0">
              <a:cs typeface="B Jadid" panose="00000700000000000000" pitchFamily="2" charset="-78"/>
            </a:endParaRPr>
          </a:p>
          <a:p>
            <a:pPr lvl="3">
              <a:buFont typeface="Wingdings" panose="05000000000000000000" pitchFamily="2" charset="2"/>
              <a:buChar char="ü"/>
            </a:pPr>
            <a:r>
              <a:rPr lang="ar-SA" sz="2400" dirty="0">
                <a:cs typeface="B Jadid" panose="00000700000000000000" pitchFamily="2" charset="-78"/>
              </a:rPr>
              <a:t>مرحلة نظم و کمال</a:t>
            </a:r>
            <a:endParaRPr lang="en-US" sz="2400" dirty="0">
              <a:cs typeface="B Jadid" panose="00000700000000000000" pitchFamily="2" charset="-78"/>
            </a:endParaRPr>
          </a:p>
          <a:p>
            <a:pPr lvl="3">
              <a:buFont typeface="Wingdings" panose="05000000000000000000" pitchFamily="2" charset="2"/>
              <a:buChar char="ü"/>
            </a:pPr>
            <a:r>
              <a:rPr lang="ar-SA" sz="2400" dirty="0">
                <a:cs typeface="B Jadid" panose="00000700000000000000" pitchFamily="2" charset="-78"/>
              </a:rPr>
              <a:t>مرحلة شرح و تعلیم</a:t>
            </a:r>
            <a:endParaRPr lang="en-US" sz="2400" dirty="0">
              <a:cs typeface="B Jadid" panose="00000700000000000000" pitchFamily="2" charset="-78"/>
            </a:endParaRPr>
          </a:p>
          <a:p>
            <a:endParaRPr lang="fa-IR" dirty="0"/>
          </a:p>
        </p:txBody>
      </p:sp>
    </p:spTree>
    <p:extLst>
      <p:ext uri="{BB962C8B-B14F-4D97-AF65-F5344CB8AC3E}">
        <p14:creationId xmlns:p14="http://schemas.microsoft.com/office/powerpoint/2010/main" val="408881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cs typeface="B Arash" panose="00000400000000000000" pitchFamily="2" charset="-78"/>
              </a:rPr>
              <a:t>مرحلة زمینه‌ها: </a:t>
            </a:r>
            <a:endParaRPr lang="fa-IR" dirty="0">
              <a:cs typeface="B Arash"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ar-SA" dirty="0" smtClean="0">
                <a:cs typeface="B Jadid" panose="00000700000000000000" pitchFamily="2" charset="-78"/>
              </a:rPr>
              <a:t>در مرحلة </a:t>
            </a:r>
            <a:r>
              <a:rPr lang="ar-SA" dirty="0">
                <a:cs typeface="B Jadid" panose="00000700000000000000" pitchFamily="2" charset="-78"/>
              </a:rPr>
              <a:t>زمینه‌ها «زهد اسلامی» زمینة اصلی تصوف اسلامی شد و تصوف در اصول و مسائل خود از تعالیم و مکاتب عصر خویش، از مسیحیت تا نوافلاطونیان، هندیان، مکاتب ایران و... تأثیر پذیرفت و تعالیم قرآن، سنت نبوی، روش زندگی پیامبر اسلام (ص) و عده‌ای از صحابه و یاران پیامبر (ص)، نفرت مسلمین از دنیادوستی و عیاشی امویان و عباسیان و... عامل پیدایش تصوف در قرن دوم هجری شده است </a:t>
            </a:r>
            <a:endParaRPr lang="fa-IR" dirty="0" smtClean="0">
              <a:cs typeface="B Jadid" panose="00000700000000000000" pitchFamily="2" charset="-78"/>
            </a:endParaRPr>
          </a:p>
          <a:p>
            <a:pPr lvl="1" algn="just"/>
            <a:r>
              <a:rPr lang="ar-SA" dirty="0" smtClean="0">
                <a:cs typeface="B Jadid" panose="00000700000000000000" pitchFamily="2" charset="-78"/>
              </a:rPr>
              <a:t>چنان‌که </a:t>
            </a:r>
            <a:r>
              <a:rPr lang="ar-SA" dirty="0">
                <a:cs typeface="B Jadid" panose="00000700000000000000" pitchFamily="2" charset="-78"/>
              </a:rPr>
              <a:t>مرحوم همایی و ابن خلدون نیز به آنها اشاره نموده‌اند  و خود نوشته‌اند: «به هر حال به نظر من زهد اسلامی را می‌توان زمینة پیدایش عرفان دانست، وگرنه در ظاهر دین اسلام، دعوتی به اصول و مبانی عرفان مشاهده نمی‌شود.» </a:t>
            </a:r>
            <a:endParaRPr lang="en-US" dirty="0">
              <a:cs typeface="B Jadid" panose="00000700000000000000" pitchFamily="2" charset="-78"/>
            </a:endParaRPr>
          </a:p>
          <a:p>
            <a:endParaRPr lang="fa-IR" dirty="0"/>
          </a:p>
        </p:txBody>
      </p:sp>
    </p:spTree>
    <p:extLst>
      <p:ext uri="{BB962C8B-B14F-4D97-AF65-F5344CB8AC3E}">
        <p14:creationId xmlns:p14="http://schemas.microsoft.com/office/powerpoint/2010/main" val="331798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cs typeface="B Arash" panose="00000400000000000000" pitchFamily="2" charset="-78"/>
              </a:rPr>
              <a:t>مرحله </a:t>
            </a:r>
            <a:r>
              <a:rPr lang="fa-IR" b="1" dirty="0" smtClean="0">
                <a:cs typeface="B Arash" panose="00000400000000000000" pitchFamily="2" charset="-78"/>
              </a:rPr>
              <a:t>جوانه‌ها: </a:t>
            </a:r>
            <a:endParaRPr lang="fa-IR" dirty="0">
              <a:cs typeface="B Arash" panose="00000400000000000000" pitchFamily="2" charset="-78"/>
            </a:endParaRPr>
          </a:p>
        </p:txBody>
      </p:sp>
      <p:sp>
        <p:nvSpPr>
          <p:cNvPr id="3" name="Content Placeholder 2"/>
          <p:cNvSpPr>
            <a:spLocks noGrp="1"/>
          </p:cNvSpPr>
          <p:nvPr>
            <p:ph idx="1"/>
          </p:nvPr>
        </p:nvSpPr>
        <p:spPr/>
        <p:txBody>
          <a:bodyPr>
            <a:normAutofit/>
          </a:bodyPr>
          <a:lstStyle/>
          <a:p>
            <a:pPr algn="just"/>
            <a:r>
              <a:rPr lang="ar-SA" dirty="0" smtClean="0">
                <a:cs typeface="B Jadid" panose="00000700000000000000" pitchFamily="2" charset="-78"/>
              </a:rPr>
              <a:t>مرحله‌ایی </a:t>
            </a:r>
            <a:r>
              <a:rPr lang="ar-SA" dirty="0">
                <a:cs typeface="B Jadid" panose="00000700000000000000" pitchFamily="2" charset="-78"/>
              </a:rPr>
              <a:t>که به وسیلة اشخاص مختلف، برخی از اصول و فروع تصوف مطرح شده است اما تصوف و عرفان اسلامی چه در مقام نظر و چه در مقام عمل به صورت منظم و کامل مطرح نشده است، یعنی در این مرحله تصوف پی‌ریزی شده و در مراحل بعدی محصولش به بار نشست و به رشد و کمال رسیده است </a:t>
            </a:r>
            <a:endParaRPr lang="fa-IR" dirty="0" smtClean="0">
              <a:cs typeface="B Jadid" panose="00000700000000000000" pitchFamily="2" charset="-78"/>
            </a:endParaRPr>
          </a:p>
          <a:p>
            <a:pPr lvl="1" algn="just"/>
            <a:r>
              <a:rPr lang="ar-SA" dirty="0" smtClean="0">
                <a:cs typeface="B Jadid" panose="00000700000000000000" pitchFamily="2" charset="-78"/>
              </a:rPr>
              <a:t>در </a:t>
            </a:r>
            <a:r>
              <a:rPr lang="ar-SA" dirty="0">
                <a:cs typeface="B Jadid" panose="00000700000000000000" pitchFamily="2" charset="-78"/>
              </a:rPr>
              <a:t>این مرحله شخصیت‌هایی چون: «رابعه عدویه» (فوت 135 ه‍(، شقیق بلخی (فوت 194 ه‍(، معروف کرخی (فوت 200 ه‍(، ابو سلیمان دارانی (فوت 215 ه‍(، حارث محاسبی (فوت 243 ه‍( ذو النون مصری (فوت 245 ه‍( سرّی سقطی (فوت 257 ه‍( و ابو سعد خراز (فوت 279 ه‍( و ... نقش آفرین بوده و روش عرفانی و صوفیانه از روش زهد خالص به روش عشق و محبت گرایش پیدا کرد. </a:t>
            </a:r>
            <a:endParaRPr lang="en-US" dirty="0">
              <a:cs typeface="B Jadid" panose="00000700000000000000" pitchFamily="2" charset="-78"/>
            </a:endParaRPr>
          </a:p>
          <a:p>
            <a:endParaRPr lang="fa-IR" dirty="0"/>
          </a:p>
        </p:txBody>
      </p:sp>
    </p:spTree>
    <p:extLst>
      <p:ext uri="{BB962C8B-B14F-4D97-AF65-F5344CB8AC3E}">
        <p14:creationId xmlns:p14="http://schemas.microsoft.com/office/powerpoint/2010/main" val="313320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cs typeface="B Arash" panose="00000400000000000000" pitchFamily="2" charset="-78"/>
              </a:rPr>
              <a:t>مرحله رشد و رواج</a:t>
            </a:r>
            <a:r>
              <a:rPr lang="fa-IR" b="1" dirty="0" smtClean="0">
                <a:cs typeface="B Arash" panose="00000400000000000000" pitchFamily="2" charset="-78"/>
              </a:rPr>
              <a:t>:</a:t>
            </a:r>
            <a:endParaRPr lang="fa-IR" dirty="0">
              <a:cs typeface="B Arash"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ar-SA" dirty="0" smtClean="0">
                <a:cs typeface="B Jadid" panose="00000700000000000000" pitchFamily="2" charset="-78"/>
              </a:rPr>
              <a:t>در </a:t>
            </a:r>
            <a:r>
              <a:rPr lang="ar-SA" dirty="0">
                <a:cs typeface="B Jadid" panose="00000700000000000000" pitchFamily="2" charset="-78"/>
              </a:rPr>
              <a:t>این مرحله روز به روز بر کمال و غنای تعالیم عرفا افزوده شد و تصوف و عرفان از حیث کمی و کیفی متحول شد و دوره رشد تعالیم صوفیه قرار گرفت که شور، شوق، ایمان و مقاومت در حد اعجاب انگیزی به چشم می‌خورد و البته تعالیم مبهم و شطح گونه‌اند گویی که این مکتب برای شفیتگان و پیشگامانش نیز دقیقاً شناخته شده نیست </a:t>
            </a:r>
            <a:endParaRPr lang="fa-IR" dirty="0" smtClean="0">
              <a:cs typeface="B Jadid" panose="00000700000000000000" pitchFamily="2" charset="-78"/>
            </a:endParaRPr>
          </a:p>
          <a:p>
            <a:pPr lvl="1" algn="just"/>
            <a:r>
              <a:rPr lang="ar-SA" dirty="0" smtClean="0">
                <a:cs typeface="B Jadid" panose="00000700000000000000" pitchFamily="2" charset="-78"/>
              </a:rPr>
              <a:t>افرادی </a:t>
            </a:r>
            <a:r>
              <a:rPr lang="ar-SA" dirty="0">
                <a:cs typeface="B Jadid" panose="00000700000000000000" pitchFamily="2" charset="-78"/>
              </a:rPr>
              <a:t>مثل: بایزید بسطامی (فوت 261 ه‍(، سهل تستری (فوت 283 ه‍(، جنید (فوت 297 ه‍(، حسین بن منصور حلاّج (فوت 309 ه‍(، شبلی (فوت 334 ه‍(، ابو بکر واسطی (فوت 320 ه‍( و ابو عمر سلّمی (فوت 367 ه‍( و ... از شخصیت‌های معروف آن دوره هستند و مشخصة آن عبارت است از اینکه اصول و مسائل عرفان و تصوف تبلور بیشتری یافته و مسائلی از قبیل: فنا، راز، معرفت شهودی، عشق و محبت جزو تعالیم اصلی صوفیان قرار گرفت</a:t>
            </a:r>
            <a:r>
              <a:rPr lang="ar-SA" dirty="0" smtClean="0">
                <a:cs typeface="B Jadid" panose="00000700000000000000" pitchFamily="2" charset="-78"/>
              </a:rPr>
              <a:t>.</a:t>
            </a:r>
            <a:endParaRPr lang="en-US" dirty="0">
              <a:cs typeface="B Jadid" panose="00000700000000000000" pitchFamily="2" charset="-78"/>
            </a:endParaRPr>
          </a:p>
        </p:txBody>
      </p:sp>
    </p:spTree>
    <p:extLst>
      <p:ext uri="{BB962C8B-B14F-4D97-AF65-F5344CB8AC3E}">
        <p14:creationId xmlns:p14="http://schemas.microsoft.com/office/powerpoint/2010/main" val="131046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cs typeface="B Arash" panose="00000400000000000000" pitchFamily="2" charset="-78"/>
              </a:rPr>
              <a:t>مرحله نظم و کمال</a:t>
            </a:r>
            <a:r>
              <a:rPr lang="fa-IR" b="1" dirty="0" smtClean="0">
                <a:cs typeface="B Arash" panose="00000400000000000000" pitchFamily="2" charset="-78"/>
              </a:rPr>
              <a:t>:</a:t>
            </a:r>
            <a:endParaRPr lang="fa-IR" dirty="0">
              <a:cs typeface="B Arash" panose="00000400000000000000" pitchFamily="2" charset="-78"/>
            </a:endParaRPr>
          </a:p>
        </p:txBody>
      </p:sp>
      <p:sp>
        <p:nvSpPr>
          <p:cNvPr id="3" name="Content Placeholder 2"/>
          <p:cNvSpPr>
            <a:spLocks noGrp="1"/>
          </p:cNvSpPr>
          <p:nvPr>
            <p:ph idx="1"/>
          </p:nvPr>
        </p:nvSpPr>
        <p:spPr>
          <a:xfrm>
            <a:off x="1399904" y="2452429"/>
            <a:ext cx="9601196" cy="3318936"/>
          </a:xfrm>
        </p:spPr>
        <p:txBody>
          <a:bodyPr>
            <a:normAutofit fontScale="92500" lnSpcReduction="20000"/>
          </a:bodyPr>
          <a:lstStyle/>
          <a:p>
            <a:pPr algn="just"/>
            <a:r>
              <a:rPr lang="ar-SA" dirty="0" smtClean="0">
                <a:cs typeface="B Jadid" panose="00000700000000000000" pitchFamily="2" charset="-78"/>
              </a:rPr>
              <a:t>چون </a:t>
            </a:r>
            <a:r>
              <a:rPr lang="ar-SA" dirty="0">
                <a:cs typeface="B Jadid" panose="00000700000000000000" pitchFamily="2" charset="-78"/>
              </a:rPr>
              <a:t>تصوف رشد محتوایی ـ کیفی و توسعه کمّی خويش را در مراحل گذشته به تدريج كسب كرد بزرگان قوم به خاطر نياز پيروان و پاسخگويي به مخالفان بر آن شدند كه اجراء تشكيل دهندة نظام معرفتی و عملی خود را نظم بخشیده، تعالیم تصویف را روشن و مرتب سازند و در نتیجه دست به تألیف کتاب و تدوین رساله زدند، </a:t>
            </a:r>
            <a:endParaRPr lang="fa-IR" dirty="0" smtClean="0">
              <a:cs typeface="B Jadid" panose="00000700000000000000" pitchFamily="2" charset="-78"/>
            </a:endParaRPr>
          </a:p>
          <a:p>
            <a:pPr lvl="1" algn="just"/>
            <a:r>
              <a:rPr lang="ar-SA" dirty="0" smtClean="0">
                <a:cs typeface="B Jadid" panose="00000700000000000000" pitchFamily="2" charset="-78"/>
              </a:rPr>
              <a:t>اگر </a:t>
            </a:r>
            <a:r>
              <a:rPr lang="ar-SA" dirty="0">
                <a:cs typeface="B Jadid" panose="00000700000000000000" pitchFamily="2" charset="-78"/>
              </a:rPr>
              <a:t>چه مشکل است نخستین تألیف صوفیه را نام برد، اما معروف است که نخستین کتاب را حارث محاسبی با نام «الرّعایة لحقوق الله»  نوشت و از نخستین کتاب‌های معروف صوفیه عبارتند از التعرف لمذهب اهل التصوف کلابادی (فوت 380 ه‍(، قوت القلوب ابوطالب مکی (فوت 386 ه‍( اللّمع سراج طوسی (فوت 378 ه‍( و این کار به این کار به وسیلة حافظ ابن نعیم (فوت 430 ه‍(، قشیری و هجویری در قرن پنجم دنبال شد تا سرانجام کتاب‌های از خواجه عبدالله انصاری در مسائل عملی (فوت 481 ه‍(، امام محمد غزالی (فوت550 ه‍(، عین القضات همدانی (فوت 533 ه‍( شیخ احمد جامی (فوت 536 ه‍( و در قرن هفتم با ابن عربی (فوت 638 ه‍( مولوی (فوت 672 ه‍( و ... در مسائل نظری و عملی به اوج خود رسید.</a:t>
            </a:r>
            <a:endParaRPr lang="en-US" dirty="0">
              <a:cs typeface="B Jadid" panose="00000700000000000000" pitchFamily="2" charset="-78"/>
            </a:endParaRPr>
          </a:p>
          <a:p>
            <a:endParaRPr lang="fa-IR" dirty="0"/>
          </a:p>
        </p:txBody>
      </p:sp>
    </p:spTree>
    <p:extLst>
      <p:ext uri="{BB962C8B-B14F-4D97-AF65-F5344CB8AC3E}">
        <p14:creationId xmlns:p14="http://schemas.microsoft.com/office/powerpoint/2010/main" val="26858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b="1" dirty="0">
                <a:cs typeface="B Arash" panose="00000400000000000000" pitchFamily="2" charset="-78"/>
              </a:rPr>
              <a:t>تصوف شناسی</a:t>
            </a:r>
            <a:endParaRPr lang="en-US" sz="5400" b="1" dirty="0">
              <a:cs typeface="B Arash" panose="00000400000000000000" pitchFamily="2" charset="-78"/>
            </a:endParaRPr>
          </a:p>
        </p:txBody>
      </p:sp>
      <p:sp>
        <p:nvSpPr>
          <p:cNvPr id="3" name="Content Placeholder 2"/>
          <p:cNvSpPr>
            <a:spLocks noGrp="1"/>
          </p:cNvSpPr>
          <p:nvPr>
            <p:ph idx="1"/>
          </p:nvPr>
        </p:nvSpPr>
        <p:spPr>
          <a:xfrm>
            <a:off x="1295401" y="2428142"/>
            <a:ext cx="9601196" cy="3676444"/>
          </a:xfrm>
        </p:spPr>
        <p:txBody>
          <a:bodyPr>
            <a:noAutofit/>
          </a:bodyPr>
          <a:lstStyle/>
          <a:p>
            <a:pPr algn="just"/>
            <a:r>
              <a:rPr lang="fa-IR" sz="2800" dirty="0">
                <a:cs typeface="B Jadid" panose="00000700000000000000" pitchFamily="2" charset="-78"/>
              </a:rPr>
              <a:t>تصوّف شناسی با رهیافت‌های تاریخی ـ معرفتی ممکنِ مشکل است و شاید بتوان گفت از سنخ «سهل و ممتنع» یا سهلِ ممتنع است چه اینکه گرفتار چالش‌های تاریخی ـ معرفتی و این چالش از چند جهت خواهد بود:</a:t>
            </a:r>
          </a:p>
          <a:p>
            <a:pPr marL="285750" lvl="2" algn="just"/>
            <a:r>
              <a:rPr lang="fa-IR" sz="2800" dirty="0">
                <a:cs typeface="B Jadid" panose="00000700000000000000" pitchFamily="2" charset="-78"/>
              </a:rPr>
              <a:t>الف) از جهت ریشه شناسی لغوی </a:t>
            </a:r>
          </a:p>
          <a:p>
            <a:pPr marL="285750" lvl="2" algn="just"/>
            <a:r>
              <a:rPr lang="fa-IR" sz="2800" dirty="0">
                <a:cs typeface="B Jadid" panose="00000700000000000000" pitchFamily="2" charset="-78"/>
              </a:rPr>
              <a:t>ب) از جهت تاریخی</a:t>
            </a:r>
          </a:p>
          <a:p>
            <a:pPr marL="285750" lvl="2" algn="just"/>
            <a:r>
              <a:rPr lang="fa-IR" sz="2800" dirty="0">
                <a:cs typeface="B Jadid" panose="00000700000000000000" pitchFamily="2" charset="-78"/>
              </a:rPr>
              <a:t>ج) از جهت معرفتی</a:t>
            </a:r>
          </a:p>
        </p:txBody>
      </p:sp>
    </p:spTree>
    <p:extLst>
      <p:ext uri="{BB962C8B-B14F-4D97-AF65-F5344CB8AC3E}">
        <p14:creationId xmlns:p14="http://schemas.microsoft.com/office/powerpoint/2010/main" val="360090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cs typeface="B Arash" panose="00000400000000000000" pitchFamily="2" charset="-78"/>
              </a:rPr>
              <a:t>مرحله شرح و تعلیم</a:t>
            </a:r>
            <a:r>
              <a:rPr lang="fa-IR" b="1" dirty="0" smtClean="0">
                <a:cs typeface="B Arash" panose="00000400000000000000" pitchFamily="2" charset="-78"/>
              </a:rPr>
              <a:t>:</a:t>
            </a:r>
            <a:endParaRPr lang="fa-IR" dirty="0">
              <a:cs typeface="B Arash"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dirty="0" smtClean="0">
                <a:cs typeface="B Jadid" panose="00000700000000000000" pitchFamily="2" charset="-78"/>
              </a:rPr>
              <a:t>در </a:t>
            </a:r>
            <a:r>
              <a:rPr lang="fa-IR" dirty="0">
                <a:cs typeface="B Jadid" panose="00000700000000000000" pitchFamily="2" charset="-78"/>
              </a:rPr>
              <a:t>این مرحله بزرگان تصوف و عرفان با شرح و تفسیر کتب و رسائل پیشینیان و تألیف و تدوین کتب جدید دو کار انجام دادند: </a:t>
            </a:r>
            <a:endParaRPr lang="fa-IR" dirty="0" smtClean="0">
              <a:cs typeface="B Jadid" panose="00000700000000000000" pitchFamily="2" charset="-78"/>
            </a:endParaRPr>
          </a:p>
          <a:p>
            <a:pPr lvl="1" algn="just"/>
            <a:r>
              <a:rPr lang="fa-IR" dirty="0" smtClean="0">
                <a:cs typeface="B Jadid" panose="00000700000000000000" pitchFamily="2" charset="-78"/>
              </a:rPr>
              <a:t>الف</a:t>
            </a:r>
            <a:r>
              <a:rPr lang="fa-IR" dirty="0">
                <a:cs typeface="B Jadid" panose="00000700000000000000" pitchFamily="2" charset="-78"/>
              </a:rPr>
              <a:t>) تلاش بیشتر در روشن‌ سازی اصول و مسائل و اهداف تصوف </a:t>
            </a:r>
            <a:endParaRPr lang="fa-IR" dirty="0" smtClean="0">
              <a:cs typeface="B Jadid" panose="00000700000000000000" pitchFamily="2" charset="-78"/>
            </a:endParaRPr>
          </a:p>
          <a:p>
            <a:pPr lvl="1" algn="just"/>
            <a:r>
              <a:rPr lang="fa-IR" dirty="0" smtClean="0">
                <a:cs typeface="B Jadid" panose="00000700000000000000" pitchFamily="2" charset="-78"/>
              </a:rPr>
              <a:t>ب</a:t>
            </a:r>
            <a:r>
              <a:rPr lang="fa-IR" dirty="0">
                <a:cs typeface="B Jadid" panose="00000700000000000000" pitchFamily="2" charset="-78"/>
              </a:rPr>
              <a:t>) ایجاد نظم و سامان بخشی بیشتر و بهتر تعالیم نظری و عملی صوفیه، </a:t>
            </a:r>
            <a:endParaRPr lang="fa-IR" dirty="0" smtClean="0">
              <a:cs typeface="B Jadid" panose="00000700000000000000" pitchFamily="2" charset="-78"/>
            </a:endParaRPr>
          </a:p>
          <a:p>
            <a:pPr marL="0" indent="0" algn="just">
              <a:buNone/>
            </a:pPr>
            <a:r>
              <a:rPr lang="fa-IR" dirty="0" smtClean="0">
                <a:cs typeface="B Jadid" panose="00000700000000000000" pitchFamily="2" charset="-78"/>
              </a:rPr>
              <a:t>که </a:t>
            </a:r>
            <a:r>
              <a:rPr lang="fa-IR" dirty="0">
                <a:cs typeface="B Jadid" panose="00000700000000000000" pitchFamily="2" charset="-78"/>
              </a:rPr>
              <a:t>بزرگانی چون: صدرالدین قونوی (فوت 676 ه‍(، فخرالدین عراقی (فوت 688 ه‍(، عفیف تلمسانی‌ (فوت 690 ه‍(، جندی (فوت 700 ه‍(، فرغانی (فوت 700 ه‍(، محمود شبستری (فوت 720 ه‍(، عبد الرزاق کاشانی (فوت 736 ه‍(، داوود قیصری (فوت 751 ه‍(، سید حیدر آملی (فوت 877 ه‍(، شاه نعمت الله ولی (فوت 834 ه‍(، ابن ترکة اصفهانی (فوت 835 ه‍(، عبدالرحمان جامی (فوت 898 ه‍( و ... در این مرحله مطرح هستند. </a:t>
            </a:r>
          </a:p>
        </p:txBody>
      </p:sp>
    </p:spTree>
    <p:extLst>
      <p:ext uri="{BB962C8B-B14F-4D97-AF65-F5344CB8AC3E}">
        <p14:creationId xmlns:p14="http://schemas.microsoft.com/office/powerpoint/2010/main" val="29685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down)">
                                      <p:cBhvr>
                                        <p:cTn id="21" dur="580">
                                          <p:stCondLst>
                                            <p:cond delay="0"/>
                                          </p:stCondLst>
                                        </p:cTn>
                                        <p:tgtEl>
                                          <p:spTgt spid="3">
                                            <p:txEl>
                                              <p:pRg st="1" end="1"/>
                                            </p:txEl>
                                          </p:spTgt>
                                        </p:tgtEl>
                                      </p:cBhvr>
                                    </p:animEffect>
                                    <p:anim calcmode="lin" valueType="num">
                                      <p:cBhvr>
                                        <p:cTn id="2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1" end="1"/>
                                            </p:txEl>
                                          </p:spTgt>
                                        </p:tgtEl>
                                      </p:cBhvr>
                                      <p:to x="100000" y="60000"/>
                                    </p:animScale>
                                    <p:animScale>
                                      <p:cBhvr>
                                        <p:cTn id="28" dur="166" decel="50000">
                                          <p:stCondLst>
                                            <p:cond delay="676"/>
                                          </p:stCondLst>
                                        </p:cTn>
                                        <p:tgtEl>
                                          <p:spTgt spid="3">
                                            <p:txEl>
                                              <p:pRg st="1" end="1"/>
                                            </p:txEl>
                                          </p:spTgt>
                                        </p:tgtEl>
                                      </p:cBhvr>
                                      <p:to x="100000" y="100000"/>
                                    </p:animScale>
                                    <p:animScale>
                                      <p:cBhvr>
                                        <p:cTn id="29" dur="26">
                                          <p:stCondLst>
                                            <p:cond delay="1312"/>
                                          </p:stCondLst>
                                        </p:cTn>
                                        <p:tgtEl>
                                          <p:spTgt spid="3">
                                            <p:txEl>
                                              <p:pRg st="1" end="1"/>
                                            </p:txEl>
                                          </p:spTgt>
                                        </p:tgtEl>
                                      </p:cBhvr>
                                      <p:to x="100000" y="80000"/>
                                    </p:animScale>
                                    <p:animScale>
                                      <p:cBhvr>
                                        <p:cTn id="30" dur="166" decel="50000">
                                          <p:stCondLst>
                                            <p:cond delay="1338"/>
                                          </p:stCondLst>
                                        </p:cTn>
                                        <p:tgtEl>
                                          <p:spTgt spid="3">
                                            <p:txEl>
                                              <p:pRg st="1" end="1"/>
                                            </p:txEl>
                                          </p:spTgt>
                                        </p:tgtEl>
                                      </p:cBhvr>
                                      <p:to x="100000" y="100000"/>
                                    </p:animScale>
                                    <p:animScale>
                                      <p:cBhvr>
                                        <p:cTn id="31" dur="26">
                                          <p:stCondLst>
                                            <p:cond delay="1642"/>
                                          </p:stCondLst>
                                        </p:cTn>
                                        <p:tgtEl>
                                          <p:spTgt spid="3">
                                            <p:txEl>
                                              <p:pRg st="1" end="1"/>
                                            </p:txEl>
                                          </p:spTgt>
                                        </p:tgtEl>
                                      </p:cBhvr>
                                      <p:to x="100000" y="90000"/>
                                    </p:animScale>
                                    <p:animScale>
                                      <p:cBhvr>
                                        <p:cTn id="32" dur="166" decel="50000">
                                          <p:stCondLst>
                                            <p:cond delay="1668"/>
                                          </p:stCondLst>
                                        </p:cTn>
                                        <p:tgtEl>
                                          <p:spTgt spid="3">
                                            <p:txEl>
                                              <p:pRg st="1" end="1"/>
                                            </p:txEl>
                                          </p:spTgt>
                                        </p:tgtEl>
                                      </p:cBhvr>
                                      <p:to x="100000" y="100000"/>
                                    </p:animScale>
                                    <p:animScale>
                                      <p:cBhvr>
                                        <p:cTn id="33" dur="26">
                                          <p:stCondLst>
                                            <p:cond delay="1808"/>
                                          </p:stCondLst>
                                        </p:cTn>
                                        <p:tgtEl>
                                          <p:spTgt spid="3">
                                            <p:txEl>
                                              <p:pRg st="1" end="1"/>
                                            </p:txEl>
                                          </p:spTgt>
                                        </p:tgtEl>
                                      </p:cBhvr>
                                      <p:to x="100000" y="95000"/>
                                    </p:animScale>
                                    <p:animScale>
                                      <p:cBhvr>
                                        <p:cTn id="34" dur="166" decel="50000">
                                          <p:stCondLst>
                                            <p:cond delay="1834"/>
                                          </p:stCondLst>
                                        </p:cTn>
                                        <p:tgtEl>
                                          <p:spTgt spid="3">
                                            <p:txEl>
                                              <p:pRg st="1" end="1"/>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additive="base">
                                        <p:cTn id="5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b="1" dirty="0">
                <a:cs typeface="B Arash" panose="00000400000000000000" pitchFamily="2" charset="-78"/>
              </a:rPr>
              <a:t>الف) از جهت ریشه شناسی لغوی </a:t>
            </a:r>
          </a:p>
        </p:txBody>
      </p:sp>
      <p:sp>
        <p:nvSpPr>
          <p:cNvPr id="3" name="Content Placeholder 2"/>
          <p:cNvSpPr>
            <a:spLocks noGrp="1"/>
          </p:cNvSpPr>
          <p:nvPr>
            <p:ph idx="1"/>
          </p:nvPr>
        </p:nvSpPr>
        <p:spPr/>
        <p:txBody>
          <a:bodyPr>
            <a:noAutofit/>
          </a:bodyPr>
          <a:lstStyle/>
          <a:p>
            <a:pPr algn="just"/>
            <a:r>
              <a:rPr lang="fa-IR" sz="2800" dirty="0" smtClean="0">
                <a:cs typeface="B Jadid" panose="00000700000000000000" pitchFamily="2" charset="-78"/>
              </a:rPr>
              <a:t>تصوّف </a:t>
            </a:r>
            <a:r>
              <a:rPr lang="fa-IR" sz="2800" dirty="0">
                <a:cs typeface="B Jadid" panose="00000700000000000000" pitchFamily="2" charset="-78"/>
              </a:rPr>
              <a:t>و صوفی از کلمه «صوف» به معنای پشمینه پوشی </a:t>
            </a:r>
            <a:endParaRPr lang="fa-IR" sz="2800" dirty="0" smtClean="0">
              <a:cs typeface="B Jadid" panose="00000700000000000000" pitchFamily="2" charset="-78"/>
            </a:endParaRPr>
          </a:p>
          <a:p>
            <a:pPr algn="just"/>
            <a:r>
              <a:rPr lang="ar-SA" sz="2800" dirty="0">
                <a:cs typeface="B Jadid" panose="00000700000000000000" pitchFamily="2" charset="-78"/>
              </a:rPr>
              <a:t>از ریشة سوف معادل تعبیر </a:t>
            </a:r>
            <a:r>
              <a:rPr lang="en-US" sz="2800" dirty="0" err="1">
                <a:cs typeface="B Jadid" panose="00000700000000000000" pitchFamily="2" charset="-78"/>
              </a:rPr>
              <a:t>Sofhia</a:t>
            </a:r>
            <a:r>
              <a:rPr lang="ar-SA" sz="2800" dirty="0">
                <a:cs typeface="B Jadid" panose="00000700000000000000" pitchFamily="2" charset="-78"/>
              </a:rPr>
              <a:t> ـ به معنی حکمت </a:t>
            </a:r>
            <a:endParaRPr lang="fa-IR" sz="2800" dirty="0">
              <a:cs typeface="B Jadid" panose="00000700000000000000" pitchFamily="2" charset="-78"/>
            </a:endParaRPr>
          </a:p>
          <a:p>
            <a:pPr algn="just"/>
            <a:r>
              <a:rPr lang="ar-SA" sz="2800" dirty="0">
                <a:cs typeface="B Jadid" panose="00000700000000000000" pitchFamily="2" charset="-78"/>
              </a:rPr>
              <a:t>از «صفّه» مشتق دانسته که به اصحاب صفه </a:t>
            </a:r>
            <a:endParaRPr lang="fa-IR" sz="2800" dirty="0" smtClean="0">
              <a:cs typeface="B Jadid" panose="00000700000000000000" pitchFamily="2" charset="-78"/>
            </a:endParaRPr>
          </a:p>
          <a:p>
            <a:pPr algn="just"/>
            <a:r>
              <a:rPr lang="ar-SA" sz="3200" dirty="0">
                <a:cs typeface="B Jadid" panose="00000700000000000000" pitchFamily="2" charset="-78"/>
              </a:rPr>
              <a:t>مشهورترین قول همان است که تصوّف از صوف که نماد زهد و </a:t>
            </a:r>
            <a:r>
              <a:rPr lang="ar-SA" sz="3200" dirty="0" smtClean="0">
                <a:cs typeface="B Jadid" panose="00000700000000000000" pitchFamily="2" charset="-78"/>
              </a:rPr>
              <a:t>دنیاگریزی </a:t>
            </a:r>
            <a:r>
              <a:rPr lang="ar-SA" sz="3200" dirty="0">
                <a:cs typeface="B Jadid" panose="00000700000000000000" pitchFamily="2" charset="-78"/>
              </a:rPr>
              <a:t>(رهایی از تعلقات این جهانی) </a:t>
            </a:r>
            <a:r>
              <a:rPr lang="ar-SA" sz="3200" dirty="0" smtClean="0">
                <a:cs typeface="B Jadid" panose="00000700000000000000" pitchFamily="2" charset="-78"/>
              </a:rPr>
              <a:t>است</a:t>
            </a:r>
            <a:r>
              <a:rPr lang="fa-IR" sz="3200" dirty="0" smtClean="0">
                <a:cs typeface="B Jadid" panose="00000700000000000000" pitchFamily="2" charset="-78"/>
              </a:rPr>
              <a:t>.</a:t>
            </a:r>
            <a:r>
              <a:rPr lang="ar-SA" sz="3200" dirty="0" smtClean="0">
                <a:cs typeface="B Jadid" panose="00000700000000000000" pitchFamily="2" charset="-78"/>
              </a:rPr>
              <a:t> </a:t>
            </a:r>
            <a:endParaRPr lang="fa-IR" sz="3200" dirty="0">
              <a:cs typeface="B Jadid" panose="00000700000000000000" pitchFamily="2" charset="-78"/>
            </a:endParaRPr>
          </a:p>
        </p:txBody>
      </p:sp>
    </p:spTree>
    <p:extLst>
      <p:ext uri="{BB962C8B-B14F-4D97-AF65-F5344CB8AC3E}">
        <p14:creationId xmlns:p14="http://schemas.microsoft.com/office/powerpoint/2010/main" val="159632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b="1" dirty="0">
                <a:cs typeface="B Arash" panose="00000400000000000000" pitchFamily="2" charset="-78"/>
              </a:rPr>
              <a:t>ب) از جهت تاریخی: </a:t>
            </a:r>
          </a:p>
        </p:txBody>
      </p:sp>
      <p:sp>
        <p:nvSpPr>
          <p:cNvPr id="3" name="Content Placeholder 2"/>
          <p:cNvSpPr>
            <a:spLocks noGrp="1"/>
          </p:cNvSpPr>
          <p:nvPr>
            <p:ph idx="1"/>
          </p:nvPr>
        </p:nvSpPr>
        <p:spPr>
          <a:xfrm>
            <a:off x="1295402" y="2402384"/>
            <a:ext cx="9601196" cy="3650686"/>
          </a:xfrm>
        </p:spPr>
        <p:txBody>
          <a:bodyPr>
            <a:noAutofit/>
          </a:bodyPr>
          <a:lstStyle/>
          <a:p>
            <a:pPr algn="just"/>
            <a:r>
              <a:rPr lang="ar-SA" sz="2800" dirty="0" smtClean="0">
                <a:cs typeface="B Jadid" panose="00000700000000000000" pitchFamily="2" charset="-78"/>
              </a:rPr>
              <a:t>تصوف </a:t>
            </a:r>
            <a:r>
              <a:rPr lang="ar-SA" sz="2800" dirty="0">
                <a:cs typeface="B Jadid" panose="00000700000000000000" pitchFamily="2" charset="-78"/>
              </a:rPr>
              <a:t>اسلامی شده یا اسلام تصوّف دارد؟ </a:t>
            </a:r>
            <a:endParaRPr lang="fa-IR" sz="2800" dirty="0" smtClean="0">
              <a:cs typeface="B Jadid" panose="00000700000000000000" pitchFamily="2" charset="-78"/>
            </a:endParaRPr>
          </a:p>
          <a:p>
            <a:pPr algn="just"/>
            <a:r>
              <a:rPr lang="ar-SA" sz="2800" dirty="0" smtClean="0">
                <a:cs typeface="B Jadid" panose="00000700000000000000" pitchFamily="2" charset="-78"/>
              </a:rPr>
              <a:t>آیا </a:t>
            </a:r>
            <a:r>
              <a:rPr lang="ar-SA" sz="2800" dirty="0">
                <a:cs typeface="B Jadid" panose="00000700000000000000" pitchFamily="2" charset="-78"/>
              </a:rPr>
              <a:t>تصوف ساخته و پرداختة امویان و سپس مورد حمایت عباسیان بود یا به عکس تصوف جنبشی علیه دستگاه خلافت در عصر اموی بود؟ </a:t>
            </a:r>
            <a:endParaRPr lang="fa-IR" sz="2800" dirty="0" smtClean="0">
              <a:cs typeface="B Jadid" panose="00000700000000000000" pitchFamily="2" charset="-78"/>
            </a:endParaRPr>
          </a:p>
          <a:p>
            <a:pPr algn="just"/>
            <a:r>
              <a:rPr lang="ar-SA" sz="2800" dirty="0" smtClean="0">
                <a:cs typeface="B Jadid" panose="00000700000000000000" pitchFamily="2" charset="-78"/>
              </a:rPr>
              <a:t>تصوف </a:t>
            </a:r>
            <a:r>
              <a:rPr lang="ar-SA" sz="2800" dirty="0">
                <a:cs typeface="B Jadid" panose="00000700000000000000" pitchFamily="2" charset="-78"/>
              </a:rPr>
              <a:t>عربی و ایرانی از چه زمانی و با چه رویکردهایی به وجود آمدند و نسبت آنها با اسلام و به خصوص عنصر امامت و ولایت و رابطه‌شان با اهل بیت علیهم السلام چگونه بود</a:t>
            </a:r>
            <a:r>
              <a:rPr lang="ar-SA" sz="2800" dirty="0" smtClean="0">
                <a:cs typeface="B Jadid" panose="00000700000000000000" pitchFamily="2" charset="-78"/>
              </a:rPr>
              <a:t>؟</a:t>
            </a:r>
            <a:endParaRPr lang="fa-IR" sz="2800" dirty="0" smtClean="0">
              <a:cs typeface="B Jadid" panose="00000700000000000000" pitchFamily="2" charset="-78"/>
            </a:endParaRPr>
          </a:p>
          <a:p>
            <a:pPr algn="just"/>
            <a:r>
              <a:rPr lang="ar-SA" sz="2800" dirty="0">
                <a:cs typeface="B Jadid" panose="00000700000000000000" pitchFamily="2" charset="-78"/>
              </a:rPr>
              <a:t>آیا عرفان و تصوف یکی هستند یا دو مکتب جداگانه </a:t>
            </a:r>
            <a:r>
              <a:rPr lang="fa-IR" sz="2800" dirty="0" smtClean="0">
                <a:cs typeface="B Jadid" panose="00000700000000000000" pitchFamily="2" charset="-78"/>
              </a:rPr>
              <a:t>؟</a:t>
            </a:r>
            <a:endParaRPr lang="en-US" sz="2800" dirty="0">
              <a:cs typeface="B Jadid" panose="00000700000000000000" pitchFamily="2" charset="-78"/>
            </a:endParaRPr>
          </a:p>
          <a:p>
            <a:endParaRPr lang="fa-IR" sz="3200" dirty="0" smtClean="0">
              <a:cs typeface="B Jadid" panose="00000700000000000000" pitchFamily="2" charset="-78"/>
            </a:endParaRPr>
          </a:p>
        </p:txBody>
      </p:sp>
    </p:spTree>
    <p:extLst>
      <p:ext uri="{BB962C8B-B14F-4D97-AF65-F5344CB8AC3E}">
        <p14:creationId xmlns:p14="http://schemas.microsoft.com/office/powerpoint/2010/main" val="99762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b="1" dirty="0">
                <a:cs typeface="B Arash" panose="00000400000000000000" pitchFamily="2" charset="-78"/>
              </a:rPr>
              <a:t>ب) از جهت </a:t>
            </a:r>
            <a:r>
              <a:rPr lang="fa-IR" sz="5400" b="1" dirty="0" smtClean="0">
                <a:cs typeface="B Arash" panose="00000400000000000000" pitchFamily="2" charset="-78"/>
              </a:rPr>
              <a:t>معرفتی: </a:t>
            </a:r>
            <a:endParaRPr lang="fa-IR" sz="5400" b="1" dirty="0">
              <a:cs typeface="B Arash" panose="00000400000000000000" pitchFamily="2" charset="-78"/>
            </a:endParaRPr>
          </a:p>
        </p:txBody>
      </p:sp>
      <p:sp>
        <p:nvSpPr>
          <p:cNvPr id="3" name="Content Placeholder 2"/>
          <p:cNvSpPr>
            <a:spLocks noGrp="1"/>
          </p:cNvSpPr>
          <p:nvPr>
            <p:ph idx="1"/>
          </p:nvPr>
        </p:nvSpPr>
        <p:spPr>
          <a:xfrm>
            <a:off x="1295402" y="2402384"/>
            <a:ext cx="9601196" cy="3650686"/>
          </a:xfrm>
        </p:spPr>
        <p:txBody>
          <a:bodyPr>
            <a:noAutofit/>
          </a:bodyPr>
          <a:lstStyle/>
          <a:p>
            <a:pPr algn="just"/>
            <a:r>
              <a:rPr lang="fa-IR" sz="2800" dirty="0" smtClean="0">
                <a:cs typeface="B Jadid" panose="00000700000000000000" pitchFamily="2" charset="-78"/>
              </a:rPr>
              <a:t>عبدالرزاق کاشانی:التصوف هوالتخلق بالاخلاق الالهیه</a:t>
            </a:r>
          </a:p>
          <a:p>
            <a:pPr algn="just"/>
            <a:r>
              <a:rPr lang="fa-IR" sz="2800" dirty="0">
                <a:cs typeface="B Jadid" panose="00000700000000000000" pitchFamily="2" charset="-78"/>
              </a:rPr>
              <a:t>جنید : تصوف بر هشت خصلت: سخا، رضا، صبر، اشاره، غربت، پوشش پشمی، سیاحت و فقر که اقتدای به هشت پیامبر است. سخای ابراهیم،‌رضای اسحاق، صبر ایوب، اشاره زکریا، غربت یحیی، لباس پشمی موسی، سیاحت عیسی و فقر محمد (ص</a:t>
            </a:r>
            <a:r>
              <a:rPr lang="fa-IR" sz="2800" dirty="0" smtClean="0">
                <a:cs typeface="B Jadid" panose="00000700000000000000" pitchFamily="2" charset="-78"/>
              </a:rPr>
              <a:t>)</a:t>
            </a:r>
          </a:p>
          <a:p>
            <a:pPr algn="just"/>
            <a:r>
              <a:rPr lang="fa-IR" sz="2800" dirty="0">
                <a:cs typeface="B Jadid" panose="00000700000000000000" pitchFamily="2" charset="-78"/>
              </a:rPr>
              <a:t>ابوسعید ابی الخیر </a:t>
            </a:r>
            <a:r>
              <a:rPr lang="fa-IR" sz="2800" dirty="0" smtClean="0">
                <a:cs typeface="B Jadid" panose="00000700000000000000" pitchFamily="2" charset="-78"/>
              </a:rPr>
              <a:t>: تصوف </a:t>
            </a:r>
            <a:r>
              <a:rPr lang="fa-IR" sz="2800" dirty="0">
                <a:cs typeface="B Jadid" panose="00000700000000000000" pitchFamily="2" charset="-78"/>
              </a:rPr>
              <a:t>دو چیز است: یک سو نگریستن و یک سو </a:t>
            </a:r>
            <a:r>
              <a:rPr lang="fa-IR" sz="2800" dirty="0" smtClean="0">
                <a:cs typeface="B Jadid" panose="00000700000000000000" pitchFamily="2" charset="-78"/>
              </a:rPr>
              <a:t>زیستن</a:t>
            </a:r>
            <a:endParaRPr lang="fa-IR" sz="2800" dirty="0">
              <a:cs typeface="B Jadid" panose="00000700000000000000" pitchFamily="2" charset="-78"/>
            </a:endParaRPr>
          </a:p>
          <a:p>
            <a:endParaRPr lang="en-US" sz="2800" dirty="0">
              <a:cs typeface="B Jadid" panose="00000700000000000000" pitchFamily="2" charset="-78"/>
            </a:endParaRPr>
          </a:p>
          <a:p>
            <a:endParaRPr lang="fa-IR" sz="3200" dirty="0" smtClean="0">
              <a:cs typeface="B Jadid" panose="00000700000000000000" pitchFamily="2" charset="-78"/>
            </a:endParaRPr>
          </a:p>
        </p:txBody>
      </p:sp>
    </p:spTree>
    <p:extLst>
      <p:ext uri="{BB962C8B-B14F-4D97-AF65-F5344CB8AC3E}">
        <p14:creationId xmlns:p14="http://schemas.microsoft.com/office/powerpoint/2010/main" val="159209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b="1" dirty="0">
                <a:cs typeface="B Arash" panose="00000400000000000000" pitchFamily="2" charset="-78"/>
              </a:rPr>
              <a:t>ب) از جهت </a:t>
            </a:r>
            <a:r>
              <a:rPr lang="fa-IR" sz="5400" b="1" dirty="0" smtClean="0">
                <a:cs typeface="B Arash" panose="00000400000000000000" pitchFamily="2" charset="-78"/>
              </a:rPr>
              <a:t>معرفتی: </a:t>
            </a:r>
            <a:endParaRPr lang="fa-IR" sz="5400" b="1" dirty="0">
              <a:cs typeface="B Arash" panose="00000400000000000000" pitchFamily="2" charset="-78"/>
            </a:endParaRPr>
          </a:p>
        </p:txBody>
      </p:sp>
      <p:sp>
        <p:nvSpPr>
          <p:cNvPr id="3" name="Content Placeholder 2"/>
          <p:cNvSpPr>
            <a:spLocks noGrp="1"/>
          </p:cNvSpPr>
          <p:nvPr>
            <p:ph idx="1"/>
          </p:nvPr>
        </p:nvSpPr>
        <p:spPr>
          <a:xfrm>
            <a:off x="1295402" y="2402384"/>
            <a:ext cx="9601196" cy="3650686"/>
          </a:xfrm>
        </p:spPr>
        <p:txBody>
          <a:bodyPr>
            <a:noAutofit/>
          </a:bodyPr>
          <a:lstStyle/>
          <a:p>
            <a:pPr algn="just"/>
            <a:r>
              <a:rPr lang="fa-IR" dirty="0">
                <a:cs typeface="B Jadid" panose="00000700000000000000" pitchFamily="2" charset="-78"/>
              </a:rPr>
              <a:t>شهاب‌الدین عمر سهروردی که معتعدند اقوال صوفیه در تعریف تصوف بیش از هزار است و گرچه الفاظ متفاوتند اما معانی متقاربند.  می‌گوید: «صوفی دایم در تزکیه نفس، تصفیة دل، و تجلی روح است. </a:t>
            </a:r>
          </a:p>
          <a:p>
            <a:pPr algn="just"/>
            <a:r>
              <a:rPr lang="fa-IR" dirty="0">
                <a:cs typeface="B Jadid" panose="00000700000000000000" pitchFamily="2" charset="-78"/>
              </a:rPr>
              <a:t>ابونصر سرّاج طوسی صوفیان را آگاهان به خدا، عمل کنندگان به آداب و شریعت الهی معرفی کرده است  یا گفته است: «زاهد رونده است و عارف پرنده»  </a:t>
            </a:r>
          </a:p>
          <a:p>
            <a:pPr algn="just"/>
            <a:r>
              <a:rPr lang="fa-IR" dirty="0">
                <a:cs typeface="B Jadid" panose="00000700000000000000" pitchFamily="2" charset="-78"/>
              </a:rPr>
              <a:t>و برخی با توجه به تجزیه کلمه صوفی به ص،‌ و، ف، معانی صفا، وفا و فنا را از آن برداشت کرده‌اند. </a:t>
            </a:r>
            <a:endParaRPr lang="en-US" dirty="0">
              <a:cs typeface="B Jadid" panose="00000700000000000000" pitchFamily="2" charset="-78"/>
            </a:endParaRPr>
          </a:p>
          <a:p>
            <a:endParaRPr lang="fa-IR" sz="3200" dirty="0" smtClean="0">
              <a:cs typeface="B Jadid" panose="00000700000000000000" pitchFamily="2" charset="-78"/>
            </a:endParaRPr>
          </a:p>
        </p:txBody>
      </p:sp>
    </p:spTree>
    <p:extLst>
      <p:ext uri="{BB962C8B-B14F-4D97-AF65-F5344CB8AC3E}">
        <p14:creationId xmlns:p14="http://schemas.microsoft.com/office/powerpoint/2010/main" val="377719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cs typeface="B Jadid" panose="00000700000000000000" pitchFamily="2" charset="-78"/>
              </a:rPr>
              <a:t>هستة مشترک تعاریف یاد شده</a:t>
            </a:r>
            <a:r>
              <a:rPr lang="fa-IR" dirty="0" smtClean="0">
                <a:cs typeface="B Jadid" panose="00000700000000000000" pitchFamily="2" charset="-78"/>
              </a:rPr>
              <a:t>:</a:t>
            </a:r>
            <a:endParaRPr lang="fa-IR" dirty="0"/>
          </a:p>
        </p:txBody>
      </p:sp>
      <p:sp>
        <p:nvSpPr>
          <p:cNvPr id="3" name="Content Placeholder 2"/>
          <p:cNvSpPr>
            <a:spLocks noGrp="1"/>
          </p:cNvSpPr>
          <p:nvPr>
            <p:ph idx="1"/>
          </p:nvPr>
        </p:nvSpPr>
        <p:spPr/>
        <p:txBody>
          <a:bodyPr/>
          <a:lstStyle/>
          <a:p>
            <a:r>
              <a:rPr lang="fa-IR" sz="3200" dirty="0">
                <a:cs typeface="B Jadid" panose="00000700000000000000" pitchFamily="2" charset="-78"/>
              </a:rPr>
              <a:t>نظر به بعد عملی و سلوکی تصوف است </a:t>
            </a:r>
            <a:endParaRPr lang="fa-IR" sz="3200" dirty="0" smtClean="0">
              <a:cs typeface="B Jadid" panose="00000700000000000000" pitchFamily="2" charset="-78"/>
            </a:endParaRPr>
          </a:p>
          <a:p>
            <a:r>
              <a:rPr lang="fa-IR" sz="3200" dirty="0" smtClean="0">
                <a:cs typeface="B Jadid" panose="00000700000000000000" pitchFamily="2" charset="-78"/>
              </a:rPr>
              <a:t>و </a:t>
            </a:r>
            <a:r>
              <a:rPr lang="fa-IR" sz="3200" dirty="0">
                <a:cs typeface="B Jadid" panose="00000700000000000000" pitchFamily="2" charset="-78"/>
              </a:rPr>
              <a:t>عمدتا مربوط به سده‌های سوم و چهارم هجری می‌باشد.</a:t>
            </a:r>
            <a:r>
              <a:rPr lang="fa-IR" dirty="0">
                <a:cs typeface="B Jadid" panose="00000700000000000000" pitchFamily="2" charset="-78"/>
              </a:rPr>
              <a:t/>
            </a:r>
            <a:br>
              <a:rPr lang="fa-IR" dirty="0">
                <a:cs typeface="B Jadid" panose="00000700000000000000" pitchFamily="2" charset="-78"/>
              </a:rPr>
            </a:br>
            <a:endParaRPr lang="fa-IR" dirty="0"/>
          </a:p>
        </p:txBody>
      </p:sp>
    </p:spTree>
    <p:extLst>
      <p:ext uri="{BB962C8B-B14F-4D97-AF65-F5344CB8AC3E}">
        <p14:creationId xmlns:p14="http://schemas.microsoft.com/office/powerpoint/2010/main" val="98221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2" y="798490"/>
            <a:ext cx="9601196" cy="5254580"/>
          </a:xfrm>
        </p:spPr>
        <p:txBody>
          <a:bodyPr>
            <a:noAutofit/>
          </a:bodyPr>
          <a:lstStyle/>
          <a:p>
            <a:pPr marL="0" indent="0" algn="just">
              <a:buNone/>
            </a:pPr>
            <a:r>
              <a:rPr lang="fa-IR" dirty="0">
                <a:cs typeface="B Jadid" panose="00000700000000000000" pitchFamily="2" charset="-78"/>
              </a:rPr>
              <a:t>وقتی تصوف و عرفان با بعد معرفتی به معنای جهان بینی و ایدئولوژی خاص در علم و عمل مورد بررسی قرار گیرد و البته به سیر تکوین و تکاملی هر کدام در طول تاریخ نیز توجه شود:</a:t>
            </a:r>
          </a:p>
          <a:p>
            <a:pPr algn="just"/>
            <a:r>
              <a:rPr lang="fa-IR" sz="2000" dirty="0">
                <a:cs typeface="B Jadid" panose="00000700000000000000" pitchFamily="2" charset="-78"/>
              </a:rPr>
              <a:t>بحث‌های مربوط به </a:t>
            </a:r>
          </a:p>
          <a:p>
            <a:pPr lvl="1" algn="just"/>
            <a:r>
              <a:rPr lang="fa-IR" dirty="0">
                <a:cs typeface="B Jadid" panose="00000700000000000000" pitchFamily="2" charset="-78"/>
              </a:rPr>
              <a:t>خدا، </a:t>
            </a:r>
          </a:p>
          <a:p>
            <a:pPr lvl="1" algn="just"/>
            <a:r>
              <a:rPr lang="fa-IR" dirty="0">
                <a:cs typeface="B Jadid" panose="00000700000000000000" pitchFamily="2" charset="-78"/>
              </a:rPr>
              <a:t>وحدت شهود و وحدت وجود، </a:t>
            </a:r>
          </a:p>
          <a:p>
            <a:pPr lvl="1" algn="just"/>
            <a:r>
              <a:rPr lang="fa-IR" dirty="0">
                <a:cs typeface="B Jadid" panose="00000700000000000000" pitchFamily="2" charset="-78"/>
              </a:rPr>
              <a:t>چگونگی خلقت و آفرینش بر پایة تجلی (وحدت تجلی) </a:t>
            </a:r>
          </a:p>
          <a:p>
            <a:pPr lvl="1" algn="just"/>
            <a:r>
              <a:rPr lang="fa-IR" dirty="0">
                <a:cs typeface="B Jadid" panose="00000700000000000000" pitchFamily="2" charset="-78"/>
              </a:rPr>
              <a:t>و اصل توحید در خالقیت، ربوبیت و عبادت </a:t>
            </a:r>
          </a:p>
          <a:p>
            <a:pPr marL="0" indent="0" algn="just">
              <a:buNone/>
            </a:pPr>
            <a:r>
              <a:rPr lang="fa-IR" sz="2000" dirty="0">
                <a:cs typeface="B Jadid" panose="00000700000000000000" pitchFamily="2" charset="-78"/>
              </a:rPr>
              <a:t>از دیدگاه عارفان و صوفیان مورد تحلیل و ارزیابی قرار می‌گیرد و سپس عناصری چون </a:t>
            </a:r>
          </a:p>
          <a:p>
            <a:pPr lvl="1" algn="just"/>
            <a:r>
              <a:rPr lang="fa-IR" dirty="0">
                <a:cs typeface="B Jadid" panose="00000700000000000000" pitchFamily="2" charset="-78"/>
              </a:rPr>
              <a:t>امامت و ولایت، </a:t>
            </a:r>
            <a:endParaRPr lang="fa-IR" dirty="0" smtClean="0">
              <a:cs typeface="B Jadid" panose="00000700000000000000" pitchFamily="2" charset="-78"/>
            </a:endParaRPr>
          </a:p>
          <a:p>
            <a:pPr lvl="1" algn="just"/>
            <a:r>
              <a:rPr lang="fa-IR" dirty="0" smtClean="0">
                <a:cs typeface="B Jadid" panose="00000700000000000000" pitchFamily="2" charset="-78"/>
              </a:rPr>
              <a:t>انسان </a:t>
            </a:r>
            <a:r>
              <a:rPr lang="fa-IR" dirty="0">
                <a:cs typeface="B Jadid" panose="00000700000000000000" pitchFamily="2" charset="-78"/>
              </a:rPr>
              <a:t>کامل، </a:t>
            </a:r>
            <a:endParaRPr lang="fa-IR" dirty="0" smtClean="0">
              <a:cs typeface="B Jadid" panose="00000700000000000000" pitchFamily="2" charset="-78"/>
            </a:endParaRPr>
          </a:p>
          <a:p>
            <a:pPr lvl="1" algn="just"/>
            <a:r>
              <a:rPr lang="fa-IR" dirty="0" smtClean="0">
                <a:cs typeface="B Jadid" panose="00000700000000000000" pitchFamily="2" charset="-78"/>
              </a:rPr>
              <a:t>عشق </a:t>
            </a:r>
            <a:r>
              <a:rPr lang="fa-IR" dirty="0">
                <a:cs typeface="B Jadid" panose="00000700000000000000" pitchFamily="2" charset="-78"/>
              </a:rPr>
              <a:t>و محبت، کشف و شهود، فنا و بقاء و ... نیز مورد ارزیابی علمی قرار </a:t>
            </a:r>
            <a:r>
              <a:rPr lang="fa-IR" dirty="0" smtClean="0">
                <a:cs typeface="B Jadid" panose="00000700000000000000" pitchFamily="2" charset="-78"/>
              </a:rPr>
              <a:t>می‌گیرند. </a:t>
            </a:r>
            <a:endParaRPr lang="fa-IR" dirty="0">
              <a:cs typeface="B Jadid" panose="00000700000000000000" pitchFamily="2" charset="-78"/>
            </a:endParaRPr>
          </a:p>
        </p:txBody>
      </p:sp>
    </p:spTree>
    <p:extLst>
      <p:ext uri="{BB962C8B-B14F-4D97-AF65-F5344CB8AC3E}">
        <p14:creationId xmlns:p14="http://schemas.microsoft.com/office/powerpoint/2010/main" val="12364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116</TotalTime>
  <Words>2684</Words>
  <Application>Microsoft Office PowerPoint</Application>
  <PresentationFormat>Widescreen</PresentationFormat>
  <Paragraphs>112</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B Arash</vt:lpstr>
      <vt:lpstr>B Jadid</vt:lpstr>
      <vt:lpstr>Garamond</vt:lpstr>
      <vt:lpstr>Times New Roman</vt:lpstr>
      <vt:lpstr>Wingdings</vt:lpstr>
      <vt:lpstr>Organic</vt:lpstr>
      <vt:lpstr>درس پنجم</vt:lpstr>
      <vt:lpstr>PowerPoint Presentation</vt:lpstr>
      <vt:lpstr>تصوف شناسی</vt:lpstr>
      <vt:lpstr>الف) از جهت ریشه شناسی لغوی </vt:lpstr>
      <vt:lpstr>ب) از جهت تاریخی: </vt:lpstr>
      <vt:lpstr>ب) از جهت معرفتی: </vt:lpstr>
      <vt:lpstr>ب) از جهت معرفتی: </vt:lpstr>
      <vt:lpstr>هستة مشترک تعاریف یاد شده:</vt:lpstr>
      <vt:lpstr>PowerPoint Presentation</vt:lpstr>
      <vt:lpstr>PowerPoint Presentation</vt:lpstr>
      <vt:lpstr>نقل استاد حسن زاده آملی از  استادش مرحوم علامه شعرانی :</vt:lpstr>
      <vt:lpstr>نقل استاد حسن زاده آملی  ازمجلد خامس کشکول شیخ بهایی :</vt:lpstr>
      <vt:lpstr>تفاوت میان این دو واژه در نظراستاد شهید مطهری:</vt:lpstr>
      <vt:lpstr>از جنبة معرفتی...</vt:lpstr>
      <vt:lpstr>PowerPoint Presentation</vt:lpstr>
      <vt:lpstr>تصوف و عرفان شناسی را بایسته و شایسته است از چند افق و منظر مورد بررسی و ارزیابی قرار دهیم:</vt:lpstr>
      <vt:lpstr>تکوین و تطور تصوف</vt:lpstr>
      <vt:lpstr>شناخت و سنجش ریشه‌های پیدایش و بن‌مایه‌های آن فرع بر این نکته است که بدانیم و بیابیم:</vt:lpstr>
      <vt:lpstr>سه نظریه درباره نسبت بین اسلام و عرفان:</vt:lpstr>
      <vt:lpstr>دو دیدگاه کلان و کلی در خصوص ریشه‌ها و سرچشمة تصوف و عرفان</vt:lpstr>
      <vt:lpstr>سه نظریه از حیث معرفت شناختی پیرامون نسبت و رابطة تصوف و عرفان با اسلام </vt:lpstr>
      <vt:lpstr>نظریه مورد پذیرش استاد مطهری</vt:lpstr>
      <vt:lpstr>نظریه مورد پذیرش استاد مصباح یزدی </vt:lpstr>
      <vt:lpstr>نظریه مورد پذیرش ما:</vt:lpstr>
      <vt:lpstr>مراحل پیدایش و گسترش تصوف </vt:lpstr>
      <vt:lpstr>مرحلة زمینه‌ها: </vt:lpstr>
      <vt:lpstr>مرحله جوانه‌ها: </vt:lpstr>
      <vt:lpstr>مرحله رشد و رواج:</vt:lpstr>
      <vt:lpstr>مرحله نظم و کمال:</vt:lpstr>
      <vt:lpstr>مرحله شرح و تعلیم: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پنجم</dc:title>
  <dc:creator>user</dc:creator>
  <cp:lastModifiedBy>user</cp:lastModifiedBy>
  <cp:revision>16</cp:revision>
  <dcterms:created xsi:type="dcterms:W3CDTF">2014-10-23T19:52:18Z</dcterms:created>
  <dcterms:modified xsi:type="dcterms:W3CDTF">2014-10-24T20:04:31Z</dcterms:modified>
</cp:coreProperties>
</file>