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0"/>
  </p:notesMasterIdLst>
  <p:sldIdLst>
    <p:sldId id="379" r:id="rId2"/>
    <p:sldId id="270" r:id="rId3"/>
    <p:sldId id="257" r:id="rId4"/>
    <p:sldId id="258" r:id="rId5"/>
    <p:sldId id="259" r:id="rId6"/>
    <p:sldId id="260" r:id="rId7"/>
    <p:sldId id="271" r:id="rId8"/>
    <p:sldId id="262" r:id="rId9"/>
    <p:sldId id="263" r:id="rId10"/>
    <p:sldId id="264" r:id="rId11"/>
    <p:sldId id="265" r:id="rId12"/>
    <p:sldId id="266" r:id="rId13"/>
    <p:sldId id="267" r:id="rId14"/>
    <p:sldId id="272" r:id="rId15"/>
    <p:sldId id="273" r:id="rId16"/>
    <p:sldId id="274" r:id="rId17"/>
    <p:sldId id="278" r:id="rId18"/>
    <p:sldId id="275" r:id="rId19"/>
    <p:sldId id="276" r:id="rId20"/>
    <p:sldId id="277" r:id="rId21"/>
    <p:sldId id="279" r:id="rId22"/>
    <p:sldId id="280" r:id="rId23"/>
    <p:sldId id="281" r:id="rId24"/>
    <p:sldId id="374" r:id="rId25"/>
    <p:sldId id="380" r:id="rId26"/>
    <p:sldId id="282" r:id="rId27"/>
    <p:sldId id="283" r:id="rId28"/>
    <p:sldId id="284" r:id="rId29"/>
    <p:sldId id="285" r:id="rId30"/>
    <p:sldId id="286" r:id="rId31"/>
    <p:sldId id="287" r:id="rId32"/>
    <p:sldId id="381"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83" r:id="rId76"/>
    <p:sldId id="330" r:id="rId77"/>
    <p:sldId id="382" r:id="rId78"/>
    <p:sldId id="331" r:id="rId79"/>
    <p:sldId id="332" r:id="rId80"/>
    <p:sldId id="333" r:id="rId81"/>
    <p:sldId id="334" r:id="rId82"/>
    <p:sldId id="384" r:id="rId83"/>
    <p:sldId id="335" r:id="rId84"/>
    <p:sldId id="336" r:id="rId85"/>
    <p:sldId id="337" r:id="rId86"/>
    <p:sldId id="338" r:id="rId87"/>
    <p:sldId id="339" r:id="rId88"/>
    <p:sldId id="341" r:id="rId89"/>
    <p:sldId id="340"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85" r:id="rId103"/>
    <p:sldId id="354" r:id="rId104"/>
    <p:sldId id="355" r:id="rId105"/>
    <p:sldId id="356" r:id="rId106"/>
    <p:sldId id="357" r:id="rId107"/>
    <p:sldId id="358" r:id="rId108"/>
    <p:sldId id="386" r:id="rId109"/>
    <p:sldId id="359" r:id="rId110"/>
    <p:sldId id="360" r:id="rId111"/>
    <p:sldId id="361" r:id="rId112"/>
    <p:sldId id="362" r:id="rId113"/>
    <p:sldId id="363" r:id="rId114"/>
    <p:sldId id="364" r:id="rId115"/>
    <p:sldId id="387" r:id="rId116"/>
    <p:sldId id="365" r:id="rId117"/>
    <p:sldId id="366" r:id="rId118"/>
    <p:sldId id="370" r:id="rId119"/>
    <p:sldId id="367" r:id="rId120"/>
    <p:sldId id="368" r:id="rId121"/>
    <p:sldId id="369" r:id="rId122"/>
    <p:sldId id="371" r:id="rId123"/>
    <p:sldId id="372" r:id="rId124"/>
    <p:sldId id="388" r:id="rId125"/>
    <p:sldId id="373" r:id="rId126"/>
    <p:sldId id="378" r:id="rId127"/>
    <p:sldId id="376" r:id="rId128"/>
    <p:sldId id="377" r:id="rId1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1" autoAdjust="0"/>
    <p:restoredTop sz="73733" autoAdjust="0"/>
  </p:normalViewPr>
  <p:slideViewPr>
    <p:cSldViewPr>
      <p:cViewPr varScale="1">
        <p:scale>
          <a:sx n="53" d="100"/>
          <a:sy n="53" d="100"/>
        </p:scale>
        <p:origin x="-90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E42066-5B64-46F9-A926-87C03A115B20}" type="datetimeFigureOut">
              <a:rPr lang="en-US" smtClean="0"/>
              <a:t>11/20/2014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34434-D24D-4B32-AF0E-83D3385FC9BE}" type="slidenum">
              <a:rPr lang="en-US" smtClean="0"/>
              <a:t>‹#›</a:t>
            </a:fld>
            <a:endParaRPr lang="en-US"/>
          </a:p>
        </p:txBody>
      </p:sp>
    </p:spTree>
    <p:extLst>
      <p:ext uri="{BB962C8B-B14F-4D97-AF65-F5344CB8AC3E}">
        <p14:creationId xmlns:p14="http://schemas.microsoft.com/office/powerpoint/2010/main" val="888043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34434-D24D-4B32-AF0E-83D3385FC9BE}" type="slidenum">
              <a:rPr lang="en-US" smtClean="0"/>
              <a:t>11</a:t>
            </a:fld>
            <a:endParaRPr lang="en-US"/>
          </a:p>
        </p:txBody>
      </p:sp>
    </p:spTree>
    <p:extLst>
      <p:ext uri="{BB962C8B-B14F-4D97-AF65-F5344CB8AC3E}">
        <p14:creationId xmlns:p14="http://schemas.microsoft.com/office/powerpoint/2010/main" val="223286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34434-D24D-4B32-AF0E-83D3385FC9BE}" type="slidenum">
              <a:rPr lang="en-US" smtClean="0"/>
              <a:t>88</a:t>
            </a:fld>
            <a:endParaRPr lang="en-US"/>
          </a:p>
        </p:txBody>
      </p:sp>
    </p:spTree>
    <p:extLst>
      <p:ext uri="{BB962C8B-B14F-4D97-AF65-F5344CB8AC3E}">
        <p14:creationId xmlns:p14="http://schemas.microsoft.com/office/powerpoint/2010/main" val="337123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099A2E91-12F5-4991-9762-E73389B9CFA8}" type="datetimeFigureOut">
              <a:rPr lang="en-US" smtClean="0"/>
              <a:t>11/20/2014</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554D79D8-F77A-442D-9C66-010649481B2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99A2E91-12F5-4991-9762-E73389B9CFA8}" type="datetimeFigureOut">
              <a:rPr lang="en-US" smtClean="0"/>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D79D8-F77A-442D-9C66-010649481B2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99A2E91-12F5-4991-9762-E73389B9CFA8}" type="datetimeFigureOut">
              <a:rPr lang="en-US" smtClean="0"/>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D79D8-F77A-442D-9C66-010649481B2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099A2E91-12F5-4991-9762-E73389B9CFA8}" type="datetimeFigureOut">
              <a:rPr lang="en-US" smtClean="0"/>
              <a:t>11/20/2014</a:t>
            </a:fld>
            <a:endParaRPr lang="en-US"/>
          </a:p>
        </p:txBody>
      </p:sp>
      <p:sp>
        <p:nvSpPr>
          <p:cNvPr id="9" name="Slide Number Placeholder 8"/>
          <p:cNvSpPr>
            <a:spLocks noGrp="1"/>
          </p:cNvSpPr>
          <p:nvPr>
            <p:ph type="sldNum" sz="quarter" idx="15"/>
          </p:nvPr>
        </p:nvSpPr>
        <p:spPr/>
        <p:txBody>
          <a:bodyPr rtlCol="0"/>
          <a:lstStyle/>
          <a:p>
            <a:fld id="{554D79D8-F77A-442D-9C66-010649481B28}"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099A2E91-12F5-4991-9762-E73389B9CFA8}" type="datetimeFigureOut">
              <a:rPr lang="en-US" smtClean="0"/>
              <a:t>11/20/2014</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554D79D8-F77A-442D-9C66-010649481B2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99A2E91-12F5-4991-9762-E73389B9CFA8}" type="datetimeFigureOut">
              <a:rPr lang="en-US" smtClean="0"/>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4D79D8-F77A-442D-9C66-010649481B28}"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099A2E91-12F5-4991-9762-E73389B9CFA8}" type="datetimeFigureOut">
              <a:rPr lang="en-US" smtClean="0"/>
              <a:t>11/20/2014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4D79D8-F77A-442D-9C66-010649481B28}"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099A2E91-12F5-4991-9762-E73389B9CFA8}" type="datetimeFigureOut">
              <a:rPr lang="en-US" smtClean="0"/>
              <a:t>11/20/2014</a:t>
            </a:fld>
            <a:endParaRPr lang="en-US"/>
          </a:p>
        </p:txBody>
      </p:sp>
      <p:sp>
        <p:nvSpPr>
          <p:cNvPr id="7" name="Slide Number Placeholder 6"/>
          <p:cNvSpPr>
            <a:spLocks noGrp="1"/>
          </p:cNvSpPr>
          <p:nvPr>
            <p:ph type="sldNum" sz="quarter" idx="11"/>
          </p:nvPr>
        </p:nvSpPr>
        <p:spPr/>
        <p:txBody>
          <a:bodyPr rtlCol="0"/>
          <a:lstStyle/>
          <a:p>
            <a:fld id="{554D79D8-F77A-442D-9C66-010649481B28}"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A2E91-12F5-4991-9762-E73389B9CFA8}" type="datetimeFigureOut">
              <a:rPr lang="en-US" smtClean="0"/>
              <a:t>11/20/2014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4D79D8-F77A-442D-9C66-010649481B2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099A2E91-12F5-4991-9762-E73389B9CFA8}" type="datetimeFigureOut">
              <a:rPr lang="en-US" smtClean="0"/>
              <a:t>11/20/2014</a:t>
            </a:fld>
            <a:endParaRPr lang="en-US"/>
          </a:p>
        </p:txBody>
      </p:sp>
      <p:sp>
        <p:nvSpPr>
          <p:cNvPr id="22" name="Slide Number Placeholder 21"/>
          <p:cNvSpPr>
            <a:spLocks noGrp="1"/>
          </p:cNvSpPr>
          <p:nvPr>
            <p:ph type="sldNum" sz="quarter" idx="15"/>
          </p:nvPr>
        </p:nvSpPr>
        <p:spPr/>
        <p:txBody>
          <a:bodyPr rtlCol="0"/>
          <a:lstStyle/>
          <a:p>
            <a:fld id="{554D79D8-F77A-442D-9C66-010649481B28}"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099A2E91-12F5-4991-9762-E73389B9CFA8}" type="datetimeFigureOut">
              <a:rPr lang="en-US" smtClean="0"/>
              <a:t>11/20/2014</a:t>
            </a:fld>
            <a:endParaRPr lang="en-US"/>
          </a:p>
        </p:txBody>
      </p:sp>
      <p:sp>
        <p:nvSpPr>
          <p:cNvPr id="18" name="Slide Number Placeholder 17"/>
          <p:cNvSpPr>
            <a:spLocks noGrp="1"/>
          </p:cNvSpPr>
          <p:nvPr>
            <p:ph type="sldNum" sz="quarter" idx="11"/>
          </p:nvPr>
        </p:nvSpPr>
        <p:spPr/>
        <p:txBody>
          <a:bodyPr rtlCol="0"/>
          <a:lstStyle/>
          <a:p>
            <a:fld id="{554D79D8-F77A-442D-9C66-010649481B28}"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099A2E91-12F5-4991-9762-E73389B9CFA8}" type="datetimeFigureOut">
              <a:rPr lang="en-US" smtClean="0"/>
              <a:t>11/20/2014</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554D79D8-F77A-442D-9C66-010649481B2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74688"/>
            <a:ext cx="82296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323536_syihv8gW.jpg"/>
          <p:cNvPicPr>
            <a:picLocks noChangeAspect="1"/>
          </p:cNvPicPr>
          <p:nvPr/>
        </p:nvPicPr>
        <p:blipFill>
          <a:blip r:embed="rId3"/>
          <a:stretch>
            <a:fillRect/>
          </a:stretch>
        </p:blipFill>
        <p:spPr>
          <a:xfrm>
            <a:off x="2123728" y="701956"/>
            <a:ext cx="6336704" cy="5607364"/>
          </a:xfrm>
          <a:prstGeom prst="rect">
            <a:avLst/>
          </a:prstGeom>
          <a:effectLst>
            <a:softEdge rad="635000"/>
          </a:effectLst>
        </p:spPr>
      </p:pic>
    </p:spTree>
    <p:extLst>
      <p:ext uri="{BB962C8B-B14F-4D97-AF65-F5344CB8AC3E}">
        <p14:creationId xmlns:p14="http://schemas.microsoft.com/office/powerpoint/2010/main" val="403863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dirty="0" smtClean="0"/>
              <a:t>علم وفناوری</a:t>
            </a:r>
            <a:br>
              <a:rPr lang="fa-IR" dirty="0" smtClean="0"/>
            </a:br>
            <a:r>
              <a:rPr lang="fa-IR" u="sng" dirty="0"/>
              <a:t> </a:t>
            </a:r>
            <a:r>
              <a:rPr lang="fa-IR" u="sng" dirty="0" smtClean="0"/>
              <a:t> فناوری تبدیل علم به عمل است </a:t>
            </a:r>
            <a:r>
              <a:rPr lang="fa-IR" dirty="0" smtClean="0"/>
              <a:t>ساخت خدرو-رایانه- تلفن-نیروگاه هسته ای-دارو –و...نمنه هایی از تبدیل دانش علمی به عمل هستند دانشمندان تلاش میکنندبا تبدیل علم به یک فراوردهی مناسب به نیاز های زندگی پاسخ دهند برای نمونه با اختراع</a:t>
            </a:r>
            <a:endParaRPr lang="en-US" u="sng" dirty="0"/>
          </a:p>
        </p:txBody>
      </p:sp>
      <p:sp>
        <p:nvSpPr>
          <p:cNvPr id="3" name="Subtitle 2"/>
          <p:cNvSpPr>
            <a:spLocks noGrp="1"/>
          </p:cNvSpPr>
          <p:nvPr>
            <p:ph type="subTitle" idx="1"/>
          </p:nvPr>
        </p:nvSpPr>
        <p:spPr/>
        <p:txBody>
          <a:bodyPr>
            <a:normAutofit fontScale="77500" lnSpcReduction="20000"/>
          </a:bodyPr>
          <a:lstStyle/>
          <a:p>
            <a:r>
              <a:rPr lang="fa-IR" sz="3200" dirty="0" smtClean="0"/>
              <a:t>تلفن انسان ها توانستند به را حتی از فواصل دور با هم ارتباط بر قرارکنند ساخت خودروو سپس هوا پیما باعث شدتا جا به جایی مسافران باسرعت بیشترودر مدت زمانکوتاه تری انجام شود</a:t>
            </a:r>
            <a:endParaRPr lang="en-US" sz="3200" dirty="0"/>
          </a:p>
        </p:txBody>
      </p:sp>
    </p:spTree>
    <p:extLst>
      <p:ext uri="{BB962C8B-B14F-4D97-AF65-F5344CB8AC3E}">
        <p14:creationId xmlns:p14="http://schemas.microsoft.com/office/powerpoint/2010/main" val="1359657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071996"/>
              </p:ext>
            </p:extLst>
          </p:nvPr>
        </p:nvGraphicFramePr>
        <p:xfrm>
          <a:off x="1331640" y="391717"/>
          <a:ext cx="6157367" cy="6204880"/>
        </p:xfrm>
        <a:graphic>
          <a:graphicData uri="http://schemas.openxmlformats.org/drawingml/2006/table">
            <a:tbl>
              <a:tblPr firstRow="1" firstCol="1" bandRow="1">
                <a:tableStyleId>{5C22544A-7EE6-4342-B048-85BDC9FD1C3A}</a:tableStyleId>
              </a:tblPr>
              <a:tblGrid>
                <a:gridCol w="1224136"/>
                <a:gridCol w="1207914"/>
                <a:gridCol w="1216025"/>
                <a:gridCol w="1216025"/>
                <a:gridCol w="1293267"/>
              </a:tblGrid>
              <a:tr h="736768">
                <a:tc>
                  <a:txBody>
                    <a:bodyPr/>
                    <a:lstStyle/>
                    <a:p>
                      <a:pPr>
                        <a:lnSpc>
                          <a:spcPct val="115000"/>
                        </a:lnSpc>
                        <a:spcAft>
                          <a:spcPts val="0"/>
                        </a:spcAft>
                      </a:pPr>
                      <a:r>
                        <a:rPr lang="ar-SA" sz="2000" dirty="0">
                          <a:effectLst/>
                        </a:rPr>
                        <a:t>شفاف یا کدر</a:t>
                      </a:r>
                      <a:endParaRPr lang="en-US" sz="2000" dirty="0">
                        <a:effectLst/>
                        <a:latin typeface="Calibri"/>
                        <a:ea typeface="Calibri"/>
                        <a:cs typeface="Arial"/>
                      </a:endParaRPr>
                    </a:p>
                  </a:txBody>
                  <a:tcPr marL="68580" marR="68580" marT="0" marB="0"/>
                </a:tc>
                <a:tc>
                  <a:txBody>
                    <a:bodyPr/>
                    <a:lstStyle/>
                    <a:p>
                      <a:pPr>
                        <a:lnSpc>
                          <a:spcPct val="115000"/>
                        </a:lnSpc>
                        <a:spcAft>
                          <a:spcPts val="0"/>
                        </a:spcAft>
                      </a:pPr>
                      <a:r>
                        <a:rPr lang="ar-SA" sz="2000">
                          <a:effectLst/>
                        </a:rPr>
                        <a:t>انعطاف پذیر یا نا پذیر</a:t>
                      </a:r>
                      <a:endParaRPr lang="en-US" sz="2000">
                        <a:effectLst/>
                        <a:latin typeface="Calibri"/>
                        <a:ea typeface="Calibri"/>
                        <a:cs typeface="Arial"/>
                      </a:endParaRPr>
                    </a:p>
                  </a:txBody>
                  <a:tcPr marL="68580" marR="68580" marT="0" marB="0"/>
                </a:tc>
                <a:tc>
                  <a:txBody>
                    <a:bodyPr/>
                    <a:lstStyle/>
                    <a:p>
                      <a:pPr>
                        <a:lnSpc>
                          <a:spcPct val="115000"/>
                        </a:lnSpc>
                        <a:spcAft>
                          <a:spcPts val="0"/>
                        </a:spcAft>
                      </a:pPr>
                      <a:r>
                        <a:rPr lang="ar-SA" sz="2000" dirty="0">
                          <a:effectLst/>
                        </a:rPr>
                        <a:t>رسا نا یا نا رسنا</a:t>
                      </a:r>
                      <a:endParaRPr lang="en-US" sz="2000" dirty="0">
                        <a:effectLst/>
                        <a:latin typeface="Calibri"/>
                        <a:ea typeface="Calibri"/>
                        <a:cs typeface="Arial"/>
                      </a:endParaRPr>
                    </a:p>
                  </a:txBody>
                  <a:tcPr marL="68580" marR="68580" marT="0" marB="0"/>
                </a:tc>
                <a:tc>
                  <a:txBody>
                    <a:bodyPr/>
                    <a:lstStyle/>
                    <a:p>
                      <a:pPr>
                        <a:lnSpc>
                          <a:spcPct val="115000"/>
                        </a:lnSpc>
                        <a:spcAft>
                          <a:spcPts val="0"/>
                        </a:spcAft>
                      </a:pPr>
                      <a:r>
                        <a:rPr lang="ar-SA" sz="2000">
                          <a:effectLst/>
                        </a:rPr>
                        <a:t>شکننده چکش خوار </a:t>
                      </a:r>
                      <a:endParaRPr lang="en-US" sz="2000">
                        <a:effectLst/>
                        <a:latin typeface="Calibri"/>
                        <a:ea typeface="Calibri"/>
                        <a:cs typeface="Arial"/>
                      </a:endParaRPr>
                    </a:p>
                  </a:txBody>
                  <a:tcPr marL="68580" marR="68580" marT="0" marB="0"/>
                </a:tc>
                <a:tc>
                  <a:txBody>
                    <a:bodyPr/>
                    <a:lstStyle/>
                    <a:p>
                      <a:pPr>
                        <a:lnSpc>
                          <a:spcPct val="115000"/>
                        </a:lnSpc>
                        <a:spcAft>
                          <a:spcPts val="0"/>
                        </a:spcAft>
                      </a:pPr>
                      <a:r>
                        <a:rPr lang="fa-IR" sz="2000">
                          <a:effectLst/>
                        </a:rPr>
                        <a:t>نام جسم خاصیت</a:t>
                      </a:r>
                      <a:endParaRPr lang="en-US" sz="2000">
                        <a:effectLst/>
                        <a:latin typeface="Calibri"/>
                        <a:ea typeface="Calibri"/>
                        <a:cs typeface="Arial"/>
                      </a:endParaRPr>
                    </a:p>
                  </a:txBody>
                  <a:tcPr marL="68580" marR="68580" marT="0" marB="0"/>
                </a:tc>
              </a:tr>
              <a:tr h="528325">
                <a:tc>
                  <a:txBody>
                    <a:bodyPr/>
                    <a:lstStyle/>
                    <a:p>
                      <a:pPr>
                        <a:lnSpc>
                          <a:spcPct val="115000"/>
                        </a:lnSpc>
                        <a:spcAft>
                          <a:spcPts val="0"/>
                        </a:spcAft>
                      </a:pPr>
                      <a:r>
                        <a:rPr lang="en-US" sz="2400" dirty="0">
                          <a:effectLst/>
                        </a:rPr>
                        <a:t> </a:t>
                      </a:r>
                      <a:r>
                        <a:rPr lang="fa-IR" sz="2400" dirty="0" smtClean="0">
                          <a:effectLst/>
                        </a:rPr>
                        <a:t>شفاف</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انعطاف نا پذیز</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نا رسانا</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شکننده</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ar-SA" sz="2400" dirty="0">
                          <a:effectLst/>
                        </a:rPr>
                        <a:t>لیوان شیشه ای</a:t>
                      </a:r>
                      <a:endParaRPr lang="en-US" sz="2400" dirty="0">
                        <a:effectLst/>
                        <a:latin typeface="Calibri"/>
                        <a:ea typeface="Calibri"/>
                        <a:cs typeface="Arial"/>
                      </a:endParaRPr>
                    </a:p>
                  </a:txBody>
                  <a:tcPr marL="68580" marR="68580" marT="0" marB="0"/>
                </a:tc>
              </a:tr>
              <a:tr h="528325">
                <a:tc>
                  <a:txBody>
                    <a:bodyPr/>
                    <a:lstStyle/>
                    <a:p>
                      <a:pPr>
                        <a:lnSpc>
                          <a:spcPct val="115000"/>
                        </a:lnSpc>
                        <a:spcAft>
                          <a:spcPts val="0"/>
                        </a:spcAft>
                      </a:pPr>
                      <a:r>
                        <a:rPr lang="en-US" sz="2400" dirty="0">
                          <a:effectLst/>
                        </a:rPr>
                        <a:t> </a:t>
                      </a:r>
                      <a:r>
                        <a:rPr lang="fa-IR" sz="2400" dirty="0" smtClean="0">
                          <a:effectLst/>
                        </a:rPr>
                        <a:t>کدر</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اندگی انعطاف پذیر</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نا رسا نا</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شکننده</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ar-SA" sz="2400" dirty="0">
                          <a:effectLst/>
                        </a:rPr>
                        <a:t>خط کش پلا ستیکی</a:t>
                      </a:r>
                      <a:endParaRPr lang="en-US" sz="2400" dirty="0">
                        <a:effectLst/>
                        <a:latin typeface="Calibri"/>
                        <a:ea typeface="Calibri"/>
                        <a:cs typeface="Arial"/>
                      </a:endParaRPr>
                    </a:p>
                  </a:txBody>
                  <a:tcPr marL="68580" marR="68580" marT="0" marB="0"/>
                </a:tc>
              </a:tr>
              <a:tr h="485876">
                <a:tc>
                  <a:txBody>
                    <a:bodyPr/>
                    <a:lstStyle/>
                    <a:p>
                      <a:pPr>
                        <a:lnSpc>
                          <a:spcPct val="115000"/>
                        </a:lnSpc>
                        <a:spcAft>
                          <a:spcPts val="0"/>
                        </a:spcAft>
                      </a:pPr>
                      <a:r>
                        <a:rPr lang="en-US" sz="2400" dirty="0">
                          <a:effectLst/>
                        </a:rPr>
                        <a:t> </a:t>
                      </a:r>
                      <a:r>
                        <a:rPr lang="fa-IR" sz="2400" dirty="0" smtClean="0">
                          <a:effectLst/>
                        </a:rPr>
                        <a:t>کدر</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انعطاف نا پذیر</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رسنا</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چکش خوار</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ar-SA" sz="2400" dirty="0">
                          <a:effectLst/>
                        </a:rPr>
                        <a:t>قوطی المنوم </a:t>
                      </a:r>
                      <a:endParaRPr lang="en-US" sz="2400" dirty="0">
                        <a:effectLst/>
                        <a:latin typeface="Calibri"/>
                        <a:ea typeface="Calibri"/>
                        <a:cs typeface="Arial"/>
                      </a:endParaRPr>
                    </a:p>
                  </a:txBody>
                  <a:tcPr marL="68580" marR="68580" marT="0" marB="0"/>
                </a:tc>
              </a:tr>
              <a:tr h="485876">
                <a:tc>
                  <a:txBody>
                    <a:bodyPr/>
                    <a:lstStyle/>
                    <a:p>
                      <a:pPr>
                        <a:lnSpc>
                          <a:spcPct val="115000"/>
                        </a:lnSpc>
                        <a:spcAft>
                          <a:spcPts val="0"/>
                        </a:spcAft>
                      </a:pPr>
                      <a:r>
                        <a:rPr lang="en-US" sz="2400" dirty="0">
                          <a:effectLst/>
                        </a:rPr>
                        <a:t> </a:t>
                      </a:r>
                      <a:r>
                        <a:rPr lang="fa-IR" sz="2400" dirty="0" smtClean="0">
                          <a:effectLst/>
                        </a:rPr>
                        <a:t>کدر</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انعطاف نا پذیر</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نا رسانا</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شکنده </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ar-SA" sz="2400" dirty="0">
                          <a:effectLst/>
                        </a:rPr>
                        <a:t>مداد چوبی</a:t>
                      </a:r>
                      <a:endParaRPr lang="en-US" sz="2400" dirty="0">
                        <a:effectLst/>
                        <a:latin typeface="Calibri"/>
                        <a:ea typeface="Calibri"/>
                        <a:cs typeface="Arial"/>
                      </a:endParaRPr>
                    </a:p>
                  </a:txBody>
                  <a:tcPr marL="68580" marR="68580" marT="0" marB="0"/>
                </a:tc>
              </a:tr>
              <a:tr h="736768">
                <a:tc>
                  <a:txBody>
                    <a:bodyPr/>
                    <a:lstStyle/>
                    <a:p>
                      <a:pPr>
                        <a:lnSpc>
                          <a:spcPct val="115000"/>
                        </a:lnSpc>
                        <a:spcAft>
                          <a:spcPts val="0"/>
                        </a:spcAft>
                      </a:pPr>
                      <a:r>
                        <a:rPr lang="en-US" sz="2400" dirty="0">
                          <a:effectLst/>
                        </a:rPr>
                        <a:t> </a:t>
                      </a:r>
                      <a:r>
                        <a:rPr lang="fa-IR" sz="2400" dirty="0" smtClean="0">
                          <a:effectLst/>
                        </a:rPr>
                        <a:t>کدر</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انعطاف نا پذیر</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نا رسا نا</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شکننده</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ar-SA" sz="2400" dirty="0">
                          <a:effectLst/>
                        </a:rPr>
                        <a:t>بشقاب سرا می کی</a:t>
                      </a:r>
                      <a:endParaRPr lang="en-US" sz="2400" dirty="0">
                        <a:effectLst/>
                        <a:latin typeface="Calibri"/>
                        <a:ea typeface="Calibri"/>
                        <a:cs typeface="Arial"/>
                      </a:endParaRPr>
                    </a:p>
                  </a:txBody>
                  <a:tcPr marL="68580" marR="68580" marT="0" marB="0"/>
                </a:tc>
              </a:tr>
              <a:tr h="485876">
                <a:tc>
                  <a:txBody>
                    <a:bodyPr/>
                    <a:lstStyle/>
                    <a:p>
                      <a:pPr>
                        <a:lnSpc>
                          <a:spcPct val="115000"/>
                        </a:lnSpc>
                        <a:spcAft>
                          <a:spcPts val="0"/>
                        </a:spcAft>
                      </a:pPr>
                      <a:r>
                        <a:rPr lang="en-US" sz="2400" dirty="0">
                          <a:effectLst/>
                        </a:rPr>
                        <a:t> </a:t>
                      </a:r>
                      <a:r>
                        <a:rPr lang="fa-IR" sz="2400" dirty="0" smtClean="0">
                          <a:effectLst/>
                        </a:rPr>
                        <a:t>کدر</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انعطا ف پذیر</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dirty="0">
                          <a:effectLst/>
                        </a:rPr>
                        <a:t> </a:t>
                      </a:r>
                      <a:r>
                        <a:rPr lang="fa-IR" sz="2400" dirty="0" smtClean="0">
                          <a:effectLst/>
                        </a:rPr>
                        <a:t>نا رسانا</a:t>
                      </a:r>
                      <a:endParaRPr lang="en-US" sz="2400" dirty="0">
                        <a:effectLst/>
                        <a:latin typeface="Calibri"/>
                        <a:ea typeface="Calibri"/>
                        <a:cs typeface="Arial"/>
                      </a:endParaRPr>
                    </a:p>
                  </a:txBody>
                  <a:tcPr marL="68580" marR="68580" marT="0" marB="0"/>
                </a:tc>
                <a:tc>
                  <a:txBody>
                    <a:bodyPr/>
                    <a:lstStyle/>
                    <a:p>
                      <a:pPr>
                        <a:lnSpc>
                          <a:spcPct val="115000"/>
                        </a:lnSpc>
                        <a:spcAft>
                          <a:spcPts val="0"/>
                        </a:spcAft>
                      </a:pPr>
                      <a:r>
                        <a:rPr lang="en-US" sz="2400">
                          <a:effectLst/>
                          <a:highlight>
                            <a:srgbClr val="000000"/>
                          </a:highlight>
                        </a:rPr>
                        <a:t> </a:t>
                      </a:r>
                      <a:endParaRPr lang="en-US" sz="2400">
                        <a:effectLst/>
                        <a:latin typeface="Calibri"/>
                        <a:ea typeface="Calibri"/>
                        <a:cs typeface="Arial"/>
                      </a:endParaRPr>
                    </a:p>
                  </a:txBody>
                  <a:tcPr marL="68580" marR="68580" marT="0" marB="0"/>
                </a:tc>
                <a:tc>
                  <a:txBody>
                    <a:bodyPr/>
                    <a:lstStyle/>
                    <a:p>
                      <a:pPr>
                        <a:lnSpc>
                          <a:spcPct val="115000"/>
                        </a:lnSpc>
                        <a:spcAft>
                          <a:spcPts val="0"/>
                        </a:spcAft>
                      </a:pPr>
                      <a:r>
                        <a:rPr lang="ar-SA" sz="2400" dirty="0">
                          <a:effectLst/>
                        </a:rPr>
                        <a:t>تا یر اتو مبیل</a:t>
                      </a:r>
                      <a:endParaRPr lang="en-US" sz="24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6826888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200" dirty="0" smtClean="0"/>
              <a:t>اکنون با از ما یش با بر خی از و ی ژگی مواد اشنا شوید</a:t>
            </a:r>
            <a:endParaRPr lang="en-US" sz="32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56616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4000" dirty="0" smtClean="0"/>
              <a:t>رسنا و نا رسا نا بودن مواد ان جام می شود</a:t>
            </a:r>
            <a:endParaRPr lang="en-US" sz="40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251180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16632"/>
            <a:ext cx="6172200" cy="2448272"/>
          </a:xfrm>
        </p:spPr>
        <p:txBody>
          <a:bodyPr>
            <a:normAutofit/>
          </a:bodyPr>
          <a:lstStyle/>
          <a:p>
            <a:r>
              <a:rPr lang="fa-IR" sz="3200" dirty="0" smtClean="0"/>
              <a:t>از ما یش کنید1</a:t>
            </a:r>
            <a:br>
              <a:rPr lang="fa-IR" sz="3200" dirty="0" smtClean="0"/>
            </a:br>
            <a:r>
              <a:rPr lang="fa-IR" sz="3200" dirty="0" smtClean="0"/>
              <a:t>وسایل:با تری –لامپ1/5ولتیچند تکه سیم-لیوان –خطکشپلاستیکی-چوبی-فلزیالمنوم-پارچه نخی-بشقاب سرا می کی </a:t>
            </a:r>
            <a:endParaRPr lang="en-US" sz="3200" dirty="0"/>
          </a:p>
        </p:txBody>
      </p:sp>
      <p:sp>
        <p:nvSpPr>
          <p:cNvPr id="3" name="Subtitle 2"/>
          <p:cNvSpPr>
            <a:spLocks noGrp="1"/>
          </p:cNvSpPr>
          <p:nvPr>
            <p:ph type="subTitle" idx="1"/>
          </p:nvPr>
        </p:nvSpPr>
        <p:spPr>
          <a:xfrm>
            <a:off x="2286000" y="2708920"/>
            <a:ext cx="6172200" cy="3666002"/>
          </a:xfrm>
        </p:spPr>
        <p:txBody>
          <a:bodyPr>
            <a:normAutofit/>
          </a:bodyPr>
          <a:lstStyle/>
          <a:p>
            <a:r>
              <a:rPr lang="fa-IR" sz="2800" dirty="0" smtClean="0"/>
              <a:t>روش انجام:</a:t>
            </a:r>
          </a:p>
          <a:p>
            <a:r>
              <a:rPr lang="fa-IR" sz="2800" dirty="0" smtClean="0"/>
              <a:t>یک مدار بسا زید  </a:t>
            </a:r>
          </a:p>
          <a:p>
            <a:r>
              <a:rPr lang="fa-IR" sz="2800" dirty="0" smtClean="0"/>
              <a:t>رسنا یا نا رسنا ی اجسا م را بن وی سید</a:t>
            </a:r>
          </a:p>
          <a:p>
            <a:endParaRPr lang="en-US" sz="2800" dirty="0"/>
          </a:p>
        </p:txBody>
      </p:sp>
    </p:spTree>
    <p:extLst>
      <p:ext uri="{BB962C8B-B14F-4D97-AF65-F5344CB8AC3E}">
        <p14:creationId xmlns:p14="http://schemas.microsoft.com/office/powerpoint/2010/main" val="28114209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dirty="0" smtClean="0"/>
              <a:t>از ما یش کنید 2</a:t>
            </a:r>
            <a:br>
              <a:rPr lang="fa-IR" dirty="0" smtClean="0"/>
            </a:br>
            <a:r>
              <a:rPr lang="fa-IR" dirty="0" smtClean="0"/>
              <a:t>وسایل مو رد نظر:جند رشته سیم نا زک فزینخی پلا ستیکی قلاب پا یه گیرهچند وزنه 100گرمی</a:t>
            </a:r>
            <a:br>
              <a:rPr lang="fa-IR" dirty="0" smtClean="0"/>
            </a:br>
            <a:r>
              <a:rPr lang="fa-IR" dirty="0" smtClean="0"/>
              <a:t>روش ان جا م از ما یش:</a:t>
            </a:r>
            <a:br>
              <a:rPr lang="fa-IR" dirty="0" smtClean="0"/>
            </a:br>
            <a:r>
              <a:rPr lang="fa-IR" dirty="0" smtClean="0"/>
              <a:t>سیم ها را به گی ره و سل کنید بعد و ز نه ها ی 100گرمی را روی ان بگذارید(قطر سیم ها یک سان با شد)</a:t>
            </a:r>
            <a:br>
              <a:rPr lang="fa-IR" dirty="0" smtClean="0"/>
            </a:br>
            <a:r>
              <a:rPr lang="fa-IR" dirty="0" smtClean="0"/>
              <a:t>مشا هدا ت خود را بنو سید</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0444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04664"/>
            <a:ext cx="3860271" cy="579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80203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692696"/>
            <a:ext cx="6172200" cy="4325866"/>
          </a:xfrm>
        </p:spPr>
        <p:txBody>
          <a:bodyPr>
            <a:normAutofit/>
          </a:bodyPr>
          <a:lstStyle/>
          <a:p>
            <a:r>
              <a:rPr lang="fa-IR" dirty="0" smtClean="0"/>
              <a:t>هما ن طور که می دا نید چیز ها ی فل زی استحکام بی شتر دارند برای چی ها یی که می خوا هیم استحکام دا شته با شند با ید از فلز اس ت فا ده کنیم مثا  ل پل و بد نه خو د رو</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905607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752" y="0"/>
            <a:ext cx="6172200" cy="5035330"/>
          </a:xfrm>
        </p:spPr>
        <p:txBody>
          <a:bodyPr>
            <a:noAutofit/>
          </a:bodyPr>
          <a:lstStyle/>
          <a:p>
            <a:r>
              <a:rPr lang="fa-IR" sz="3200" dirty="0" smtClean="0"/>
              <a:t>در فل2 با چگل لی ا شنا شده ایدچگا لی یکی از  ؤیژگی مهم مواد است فر ض کنید می خوا هید یک و سی له ی مح کم ولی سبک در ست کنید در ان صو رت از کدام ما ده استفده می کنید ؟با ان جام فعا لیت با چ گا لی مواد اشنا شو ید</a:t>
            </a:r>
            <a:endParaRPr lang="en-US" sz="3200" dirty="0"/>
          </a:p>
        </p:txBody>
      </p:sp>
      <p:sp>
        <p:nvSpPr>
          <p:cNvPr id="3" name="Subtitle 2"/>
          <p:cNvSpPr>
            <a:spLocks noGrp="1"/>
          </p:cNvSpPr>
          <p:nvPr>
            <p:ph type="subTitle" idx="1"/>
          </p:nvPr>
        </p:nvSpPr>
        <p:spPr/>
        <p:txBody>
          <a:bodyPr>
            <a:normAutofit/>
          </a:bodyPr>
          <a:lstStyle/>
          <a:p>
            <a:r>
              <a:rPr lang="fa-IR" sz="3200" dirty="0" smtClean="0"/>
              <a:t>شکل زیر یک سا نتی متر مکعب از چند ما ده ی مختلف  را نشان می دهد	 </a:t>
            </a:r>
            <a:endParaRPr lang="en-US" sz="3200" dirty="0"/>
          </a:p>
        </p:txBody>
      </p:sp>
    </p:spTree>
    <p:extLst>
      <p:ext uri="{BB962C8B-B14F-4D97-AF65-F5344CB8AC3E}">
        <p14:creationId xmlns:p14="http://schemas.microsoft.com/office/powerpoint/2010/main" val="13392337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4000" dirty="0" smtClean="0"/>
              <a:t>برای محا سبه ی چگا لی اجسام برای شنا خت ویژگی اجسام</a:t>
            </a:r>
            <a:endParaRPr lang="en-US" sz="40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46213699"/>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9" y="-66675"/>
            <a:ext cx="3228975"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88640"/>
            <a:ext cx="4438724" cy="4581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9755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sus\Desktop\1\001-050-C104 (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14313" y="1357313"/>
            <a:ext cx="4143375" cy="4525962"/>
          </a:xfrm>
          <a:prstGeom prst="rect">
            <a:avLst/>
          </a:prstGeom>
          <a:noFill/>
        </p:spPr>
      </p:pic>
      <p:pic>
        <p:nvPicPr>
          <p:cNvPr id="3" name="Picture 3" descr="C:\Users\asus\Desktop\1\001-050-C104 (0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1285875"/>
            <a:ext cx="40005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064049"/>
      </p:ext>
    </p:extLst>
  </p:cSld>
  <p:clrMapOvr>
    <a:masterClrMapping/>
  </p:clrMapOvr>
  <p:transition spd="slow">
    <p:push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fa-IR" sz="4000" dirty="0" smtClean="0"/>
              <a:t>شما با اس تفا ده از تر زو و استوانه ی مد رج جرم وحجم خمیر با زی می خ فو لا دی سنگ مرمر توپ را ان دا زه بگیرید و چگا لی ان ها را بن وی سید </a:t>
            </a:r>
            <a:endParaRPr lang="en-US" sz="40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44331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2276872"/>
          </a:xfrm>
        </p:spPr>
        <p:txBody>
          <a:bodyPr/>
          <a:lstStyle/>
          <a:p>
            <a:r>
              <a:rPr lang="fa-IR" dirty="0" smtClean="0"/>
              <a:t>ای</a:t>
            </a:r>
            <a:r>
              <a:rPr lang="fa-IR" sz="3200" dirty="0" smtClean="0"/>
              <a:t>ا چگا لی تمام فل ز ها برا بر است ؟</a:t>
            </a:r>
            <a:br>
              <a:rPr lang="fa-IR" sz="3200" dirty="0" smtClean="0"/>
            </a:br>
            <a:r>
              <a:rPr lang="fa-IR" sz="3200" dirty="0" smtClean="0"/>
              <a:t>چگا لی کدا م گرو ه از بقه ی مواد بی شتر است؟</a:t>
            </a:r>
            <a:br>
              <a:rPr lang="fa-IR" sz="3200" dirty="0" smtClean="0"/>
            </a:br>
            <a:r>
              <a:rPr lang="fa-IR" sz="3200" dirty="0" smtClean="0"/>
              <a:t>برا دا شت خود را از ان شکل بن وبی سید</a:t>
            </a:r>
            <a:endParaRPr lang="en-US" sz="3200" dirty="0"/>
          </a:p>
        </p:txBody>
      </p:sp>
      <p:sp>
        <p:nvSpPr>
          <p:cNvPr id="3" name="Subtitle 2"/>
          <p:cNvSpPr>
            <a:spLocks noGrp="1"/>
          </p:cNvSpPr>
          <p:nvPr>
            <p:ph type="subTitle" idx="1"/>
          </p:nvPr>
        </p:nvSpPr>
        <p:spPr>
          <a:xfrm>
            <a:off x="2286000" y="2276872"/>
            <a:ext cx="6172200" cy="4098050"/>
          </a:xfrm>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636912"/>
            <a:ext cx="3875206" cy="314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804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700808"/>
            <a:ext cx="6172200" cy="3317754"/>
          </a:xfrm>
        </p:spPr>
        <p:txBody>
          <a:bodyPr>
            <a:normAutofit/>
          </a:bodyPr>
          <a:lstStyle/>
          <a:p>
            <a:r>
              <a:rPr lang="fa-IR" sz="3200" dirty="0" smtClean="0"/>
              <a:t>دی دید که چگا لی فلز ها با هم برابر نی ستند برای نمونه چگا لی طلا بی شتر از فو لا د است چگا لی المنو  م کم تر از فو لاد است برا ی همین دلیل فلز المنو م در صنا یع هوا پیما سا زی به کا ر می رود</a:t>
            </a:r>
            <a:endParaRPr lang="en-US" sz="32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59776914"/>
      </p:ext>
    </p:extLst>
  </p:cSld>
  <p:clrMapOvr>
    <a:masterClrMapping/>
  </p:clrMapOvr>
  <p:transition spd="slow">
    <p:wheel spokes="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 y="-592194"/>
            <a:ext cx="8887066" cy="726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221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fontScale="90000"/>
          </a:bodyPr>
          <a:lstStyle/>
          <a:p>
            <a:r>
              <a:rPr lang="fa-IR" dirty="0" smtClean="0"/>
              <a:t>از ما یش کنید</a:t>
            </a:r>
            <a:r>
              <a:rPr lang="fa-IR" sz="3100" dirty="0" smtClean="0"/>
              <a:t/>
            </a:r>
            <a:br>
              <a:rPr lang="fa-IR" sz="3100" dirty="0" smtClean="0"/>
            </a:br>
            <a:r>
              <a:rPr lang="fa-IR" sz="3100" dirty="0" smtClean="0"/>
              <a:t>و سا یل و مواد :چسب چوب بو را کس اب رنگ غذا لیوان کا سه استوا نه ی مد رج ترا زو</a:t>
            </a:r>
            <a:br>
              <a:rPr lang="fa-IR" sz="3100" dirty="0" smtClean="0"/>
            </a:br>
            <a:r>
              <a:rPr lang="fa-IR" sz="3100" dirty="0" smtClean="0"/>
              <a:t>رو ش ان جام :در یک لی وان بز رک 30 می لی لیتر اب بر یزید چسب چوب به ان اضا فه کنید سپس ان را بر هم بز نید  آن ها را هم بز نید تا یک نوا خت شود 2-یک قا شق سو پ خوری از بو راکس وچند قطره رنگ غذا را در 60 میلی لیتر اب در یک کا سه حل کنی </a:t>
            </a:r>
            <a:br>
              <a:rPr lang="fa-IR" sz="3100" dirty="0" smtClean="0"/>
            </a:br>
            <a:r>
              <a:rPr lang="fa-IR" sz="3100" dirty="0" smtClean="0"/>
              <a:t>3-مح تو یا لیوان را ارام در کا سه بر یز د و مر تب حم بز نید  4-ما ده ی پله را به شکل تو پ در او رید</a:t>
            </a:r>
            <a:endParaRPr lang="en-US" sz="3100" dirty="0"/>
          </a:p>
        </p:txBody>
      </p:sp>
      <p:sp>
        <p:nvSpPr>
          <p:cNvPr id="3" name="Subtitle 2"/>
          <p:cNvSpPr>
            <a:spLocks noGrp="1"/>
          </p:cNvSpPr>
          <p:nvPr>
            <p:ph type="subTitle" idx="1"/>
          </p:nvPr>
        </p:nvSpPr>
        <p:spPr/>
        <p:txBody>
          <a:bodyPr>
            <a:normAutofit/>
          </a:bodyPr>
          <a:lstStyle/>
          <a:p>
            <a:r>
              <a:rPr lang="fa-IR" sz="2800" dirty="0" smtClean="0"/>
              <a:t>5-با تغیر شرا یط ان جام وا کنش (تغیر دما ی اب )و افزودن مواد دیگی ری ما نند نشا سته ام تحان کنید و مقا یسه کنید</a:t>
            </a:r>
            <a:endParaRPr lang="en-US" sz="2800" dirty="0"/>
          </a:p>
        </p:txBody>
      </p:sp>
    </p:spTree>
    <p:extLst>
      <p:ext uri="{BB962C8B-B14F-4D97-AF65-F5344CB8AC3E}">
        <p14:creationId xmlns:p14="http://schemas.microsoft.com/office/powerpoint/2010/main" val="416085458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4400" dirty="0" smtClean="0"/>
              <a:t>برای مها رت دست ور زی</a:t>
            </a:r>
            <a:endParaRPr lang="en-US" sz="44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32556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lstStyle/>
          <a:p>
            <a:r>
              <a:rPr lang="fa-IR" dirty="0" smtClean="0"/>
              <a:t>چه ما ده ای به کار می برید؟</a:t>
            </a:r>
            <a:br>
              <a:rPr lang="fa-IR" dirty="0" smtClean="0"/>
            </a:br>
            <a:r>
              <a:rPr lang="fa-IR" dirty="0" smtClean="0"/>
              <a:t>می دا نید که هر ما ده کا ر برد معینی دا رد برای همین در هن گام سا خت و سا یل به وی ژگی مواد تو جه کنیم چند مسیله نا م ببر ید و دلیل سا خت ان را بگو ید در بر گ کو چگ بن ویسید</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099256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dirty="0" smtClean="0"/>
              <a:t>در سا ختن وسیله ها علا وه بر وی ژگی با یدبه قیمت وفرا وانی انها نیز در انتخاب ان ها اهمنیت دهیم برای نمونه فلز اهن از بقه ی فلز ها ار زان تر است به همین دلیل در صنا یع گسترده استفاده می شود</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909508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708920"/>
            <a:ext cx="3102669" cy="317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6024"/>
            <a:ext cx="333375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712" y="-33958"/>
            <a:ext cx="3381320" cy="25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5032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lstStyle/>
          <a:p>
            <a:r>
              <a:rPr lang="fa-IR" dirty="0" smtClean="0"/>
              <a:t>چگو نه مواد ی با خواص بهتر تو لید کنیم؟</a:t>
            </a:r>
            <a:br>
              <a:rPr lang="fa-IR" dirty="0" smtClean="0"/>
            </a:br>
            <a:r>
              <a:rPr lang="fa-IR" dirty="0" smtClean="0"/>
              <a:t>ان سان از دیر باز دنبا ساخت مواد با کیفیت و بهتر بوده اند مثلا افزودن اهک به گل سبب افزایش استحکام انمی شود که در سا خت بنا های کلی اس تفا ده میشود کربن(زغال)نا فلز سیاه رنگ است که بعد از کشیدن روی کاغذ روی ان لایه ای می ما د ولی ان خیلی نر م بود و با ازا فه کردن خا کرس سبب محکم شدن ان شو به طوری که هر چه خا ک رس بی شتر با شد سختی ان بیشتر است</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64490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dirty="0" smtClean="0"/>
              <a:t>هر چند تبدیل علم به فناوری باعث پیشرفت کشور ها شده است ام اغلب فناوری ها در کنارفوایدمعایبی هم دارندمثلا با اختراع خودرو جابه جایی مسا فران سریعتر شده است ام استفادهاز سوخت های فسیلی به حرکت در اوردن ان الودگیبه ویژه در شهر های پر جمعیت را افزایش داده است</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051214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dirty="0" smtClean="0"/>
              <a:t>خوا ص فل را می توان با مخلوط کردن انرا تغیر داد در اثر این عمل فلز ها بهبود پیدا می کنند الیا ژها مواد جدی دی هس تند که از مخلو ط کردن دو یا چند ما ده به دست می اید برای این فلز ها </a:t>
            </a:r>
            <a:r>
              <a:rPr lang="en-US" dirty="0" smtClean="0"/>
              <a:t> </a:t>
            </a:r>
            <a:r>
              <a:rPr lang="fa-IR" dirty="0" smtClean="0"/>
              <a:t>را ذوب می کنند و با هم مخلو ط می کنند که در اثر این عمل اتم ها در لا به لا ی هم قرار می گیرند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57551853"/>
      </p:ext>
    </p:extLst>
  </p:cSld>
  <p:clrMapOvr>
    <a:masterClrMapping/>
  </p:clrMapOvr>
  <p:transition spd="slow">
    <p:push dir="u"/>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492896"/>
            <a:ext cx="6172200" cy="2525666"/>
          </a:xfrm>
        </p:spPr>
        <p:txBody>
          <a:bodyPr>
            <a:normAutofit fontScale="90000"/>
          </a:bodyPr>
          <a:lstStyle/>
          <a:p>
            <a:r>
              <a:rPr lang="fa-IR" dirty="0" smtClean="0"/>
              <a:t>الیاژها ویژگی های جدیدی دارد به طوری که مقدار کمی فلز مختلف به کر بن ازفه کنی فو لادی به دست می ایدبرا ی نمونه  افزودن فلز کرم ونیکل به اهن سبب در ست شدن الیا ژی به نام فو لاد زنگ نزن می شویم که بسیار قوی است</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7339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4" y="-19254"/>
            <a:ext cx="4740732" cy="638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90734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822503676"/>
              </p:ext>
            </p:extLst>
          </p:nvPr>
        </p:nvGraphicFramePr>
        <p:xfrm>
          <a:off x="2411760" y="1700808"/>
          <a:ext cx="6080760" cy="3435096"/>
        </p:xfrm>
        <a:graphic>
          <a:graphicData uri="http://schemas.openxmlformats.org/drawingml/2006/table">
            <a:tbl>
              <a:tblPr firstRow="1" firstCol="1" bandRow="1"/>
              <a:tblGrid>
                <a:gridCol w="1520190"/>
                <a:gridCol w="1520190"/>
                <a:gridCol w="1520190"/>
                <a:gridCol w="1520190"/>
              </a:tblGrid>
              <a:tr h="0">
                <a:tc>
                  <a:txBody>
                    <a:bodyPr/>
                    <a:lstStyle/>
                    <a:p>
                      <a:pPr>
                        <a:lnSpc>
                          <a:spcPct val="115000"/>
                        </a:lnSpc>
                        <a:spcAft>
                          <a:spcPts val="0"/>
                        </a:spcAft>
                      </a:pPr>
                      <a:r>
                        <a:rPr lang="fa-IR" sz="2800" dirty="0">
                          <a:effectLst/>
                          <a:latin typeface="Calibri"/>
                          <a:ea typeface="Calibri"/>
                          <a:cs typeface="Arial"/>
                        </a:rPr>
                        <a:t>کاربرد</a:t>
                      </a:r>
                      <a:endParaRPr lang="en-US" sz="2800" dirty="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a-IR" sz="2800">
                          <a:effectLst/>
                          <a:latin typeface="Calibri"/>
                          <a:ea typeface="Calibri"/>
                          <a:cs typeface="Arial"/>
                        </a:rPr>
                        <a:t>خواص</a:t>
                      </a:r>
                      <a:endParaRPr lang="en-US" sz="28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a-IR" sz="2800">
                          <a:effectLst/>
                          <a:latin typeface="Calibri"/>
                          <a:ea typeface="Calibri"/>
                          <a:cs typeface="Arial"/>
                        </a:rPr>
                        <a:t>اجزای سا زنده</a:t>
                      </a:r>
                      <a:endParaRPr lang="en-US" sz="28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a-IR" sz="2800" dirty="0">
                          <a:effectLst/>
                          <a:latin typeface="Calibri"/>
                          <a:ea typeface="Calibri"/>
                          <a:cs typeface="Arial"/>
                        </a:rPr>
                        <a:t>نام الیاژ</a:t>
                      </a:r>
                      <a:endParaRPr lang="en-US" sz="2800" dirty="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fa-IR" sz="2800" dirty="0">
                          <a:effectLst/>
                          <a:latin typeface="Calibri"/>
                          <a:ea typeface="Calibri"/>
                          <a:cs typeface="Arial"/>
                        </a:rPr>
                        <a:t>قا شق وچنگال</a:t>
                      </a:r>
                      <a:endParaRPr lang="en-US" sz="2800" dirty="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a-IR" sz="2800">
                          <a:effectLst/>
                          <a:latin typeface="Calibri"/>
                          <a:ea typeface="Calibri"/>
                          <a:cs typeface="Arial"/>
                        </a:rPr>
                        <a:t>سخت ترین اهن</a:t>
                      </a:r>
                      <a:endParaRPr lang="en-US" sz="28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a-IR" sz="2800">
                          <a:effectLst/>
                          <a:latin typeface="Calibri"/>
                          <a:ea typeface="Calibri"/>
                          <a:cs typeface="Arial"/>
                        </a:rPr>
                        <a:t>نیکل-کروم-اهن</a:t>
                      </a:r>
                      <a:endParaRPr lang="en-US" sz="28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a-IR" sz="2800" dirty="0">
                          <a:effectLst/>
                          <a:latin typeface="Calibri"/>
                          <a:ea typeface="Calibri"/>
                          <a:cs typeface="Arial"/>
                        </a:rPr>
                        <a:t>فو لاد زنگ نزن</a:t>
                      </a:r>
                      <a:endParaRPr lang="en-US" sz="2800" dirty="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fa-IR" sz="2800">
                          <a:effectLst/>
                          <a:latin typeface="Calibri"/>
                          <a:ea typeface="Calibri"/>
                          <a:cs typeface="Arial"/>
                        </a:rPr>
                        <a:t>ظروف چدنی و زود پز</a:t>
                      </a:r>
                      <a:endParaRPr lang="en-US" sz="28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a-IR" sz="2800">
                          <a:effectLst/>
                          <a:latin typeface="Calibri"/>
                          <a:ea typeface="Calibri"/>
                          <a:cs typeface="Arial"/>
                        </a:rPr>
                        <a:t>سخت تر از اهن</a:t>
                      </a:r>
                      <a:endParaRPr lang="en-US" sz="28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a-IR" sz="2800">
                          <a:effectLst/>
                          <a:latin typeface="Calibri"/>
                          <a:ea typeface="Calibri"/>
                          <a:cs typeface="Arial"/>
                        </a:rPr>
                        <a:t>کربن و اهن</a:t>
                      </a:r>
                      <a:endParaRPr lang="en-US" sz="280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a-IR" sz="2800" dirty="0">
                          <a:effectLst/>
                          <a:latin typeface="Calibri"/>
                          <a:ea typeface="Calibri"/>
                          <a:cs typeface="Arial"/>
                        </a:rPr>
                        <a:t>چدن</a:t>
                      </a:r>
                      <a:endParaRPr lang="en-US" sz="2800" dirty="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Grp="1" noChangeArrowheads="1"/>
          </p:cNvSpPr>
          <p:nvPr>
            <p:ph type="ctrTitle"/>
          </p:nvPr>
        </p:nvSpPr>
        <p:spPr bwMode="auto">
          <a:xfrm>
            <a:off x="2286000" y="0"/>
            <a:ext cx="6172200" cy="501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21342858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4000" dirty="0" smtClean="0"/>
              <a:t>برای شنا خت الیاژهای جدید و مواد جدید</a:t>
            </a:r>
            <a:endParaRPr lang="en-US" sz="40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2310317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lstStyle/>
          <a:p>
            <a:r>
              <a:rPr lang="fa-IR" dirty="0" smtClean="0"/>
              <a:t>مواد هو شمند </a:t>
            </a:r>
            <a:br>
              <a:rPr lang="fa-IR" dirty="0" smtClean="0"/>
            </a:br>
            <a:r>
              <a:rPr lang="fa-IR" dirty="0" smtClean="0"/>
              <a:t>همان طور که امو ختید علوم تجر بی به ما کمک می کند تا بتوانیم خوا ص ماده را تغیر بدهیم ومواد جدیدی تولید کنیم برای نمو نه عینک هایی سا خته شده اند که اگر قاب های ان هارا مچا له کنیم پس از حذف نی رو به حا لت عادی بر می گردداین نوع مواد را هو شمند می گو یند </a:t>
            </a:r>
            <a:br>
              <a:rPr lang="fa-IR" dirty="0" smtClean="0"/>
            </a:br>
            <a:r>
              <a:rPr lang="fa-IR" dirty="0" smtClean="0"/>
              <a:t> به نظر شما اسا ختن این مواد ی در زندگی ما دچار چه تغیر های خاهد شد ؟</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274650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52400"/>
            <a:ext cx="456552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159" y="3875898"/>
            <a:ext cx="4905375" cy="287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261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16632"/>
            <a:ext cx="6172200" cy="2520280"/>
          </a:xfrm>
        </p:spPr>
        <p:txBody>
          <a:bodyPr>
            <a:normAutofit/>
          </a:bodyPr>
          <a:lstStyle/>
          <a:p>
            <a:r>
              <a:rPr lang="fa-IR" sz="6000" dirty="0" smtClean="0"/>
              <a:t>تهیه کننده:محمد شعبانی</a:t>
            </a:r>
            <a:endParaRPr lang="en-US" sz="6000" dirty="0"/>
          </a:p>
        </p:txBody>
      </p:sp>
      <p:sp>
        <p:nvSpPr>
          <p:cNvPr id="3" name="Subtitle 2"/>
          <p:cNvSpPr>
            <a:spLocks noGrp="1"/>
          </p:cNvSpPr>
          <p:nvPr>
            <p:ph type="subTitle" idx="1"/>
          </p:nvPr>
        </p:nvSpPr>
        <p:spPr>
          <a:xfrm>
            <a:off x="2286000" y="2852936"/>
            <a:ext cx="6172200" cy="3521986"/>
          </a:xfrm>
        </p:spPr>
        <p:txBody>
          <a:bodyPr>
            <a:normAutofit/>
          </a:bodyPr>
          <a:lstStyle/>
          <a:p>
            <a:r>
              <a:rPr lang="fa-IR" sz="3200" dirty="0" smtClean="0"/>
              <a:t>شاد و خرم همیشه</a:t>
            </a:r>
            <a:endParaRPr lang="en-US" sz="3200" dirty="0"/>
          </a:p>
        </p:txBody>
      </p:sp>
    </p:spTree>
    <p:extLst>
      <p:ext uri="{BB962C8B-B14F-4D97-AF65-F5344CB8AC3E}">
        <p14:creationId xmlns:p14="http://schemas.microsoft.com/office/powerpoint/2010/main" val="12437881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74681"/>
            <a:ext cx="6696743" cy="550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3478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908720"/>
            <a:ext cx="6172200" cy="4109842"/>
          </a:xfrm>
        </p:spPr>
        <p:txBody>
          <a:bodyPr>
            <a:normAutofit/>
          </a:bodyPr>
          <a:lstStyle/>
          <a:p>
            <a:r>
              <a:rPr lang="fa-IR" dirty="0" smtClean="0"/>
              <a:t>نیاز امروز </a:t>
            </a:r>
            <a:br>
              <a:rPr lang="fa-IR" dirty="0" smtClean="0"/>
            </a:br>
            <a:r>
              <a:rPr lang="fa-IR" dirty="0" smtClean="0"/>
              <a:t>گر چه علوم تجربی را به چهار شاخه فیزیک-شیمش- زیست شنا سی-زمین شناسی تقسیم کرده انداما پژهش نشان می دهد مو فقیتو پیشرفت سریع علم نتیجه ی فعا لیت مشترک همی دا نشمندان و متخصصان با یکدیگر است</a:t>
            </a:r>
            <a:br>
              <a:rPr lang="fa-IR" dirty="0" smtClean="0"/>
            </a:br>
            <a:endParaRPr lang="en-US" dirty="0"/>
          </a:p>
        </p:txBody>
      </p:sp>
      <p:sp>
        <p:nvSpPr>
          <p:cNvPr id="3" name="Subtitle 2"/>
          <p:cNvSpPr>
            <a:spLocks noGrp="1"/>
          </p:cNvSpPr>
          <p:nvPr>
            <p:ph type="subTitle" idx="1"/>
          </p:nvPr>
        </p:nvSpPr>
        <p:spPr/>
        <p:txBody>
          <a:bodyPr>
            <a:normAutofit fontScale="85000" lnSpcReduction="10000"/>
          </a:bodyPr>
          <a:lstStyle/>
          <a:p>
            <a:r>
              <a:rPr lang="fa-IR" sz="3200" dirty="0" smtClean="0"/>
              <a:t>  تولید سوخت هسته ای و استفاده از ان نمونه ای از تبدیل علم به عمل است که دا نشمندان همه ی شا خه های علوم تجربی وسایر رشته ها در ان سهیم اند.</a:t>
            </a:r>
            <a:endParaRPr lang="en-US" sz="3200" dirty="0"/>
          </a:p>
        </p:txBody>
      </p:sp>
    </p:spTree>
    <p:extLst>
      <p:ext uri="{BB962C8B-B14F-4D97-AF65-F5344CB8AC3E}">
        <p14:creationId xmlns:p14="http://schemas.microsoft.com/office/powerpoint/2010/main" val="22842621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فصل دو :اندا زه گیری در علوم وابزار ها ی آن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9325427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5736" y="332656"/>
            <a:ext cx="6172200" cy="4774682"/>
          </a:xfrm>
        </p:spPr>
        <p:txBody>
          <a:bodyPr>
            <a:normAutofit/>
          </a:bodyPr>
          <a:lstStyle/>
          <a:p>
            <a:r>
              <a:rPr lang="fa-IR" sz="3600" dirty="0" smtClean="0"/>
              <a:t>برای این که بدا نیم در یک سال چقدر رشت کرده ایم قد و وزن خود را اندا زه می گی ریم  برای به مو قع رسی دن به مد رسه با زمان سر وکار داریمو پزشک با ضربان قلب فشار خونن به سلا متی بیمار پی می برد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968491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و نجار با اندا زه گرفتن طول و عر ض و ار تفا عبه سا خت لوا زم چو بی می پر دازد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06077416"/>
      </p:ext>
    </p:extLst>
  </p:cSld>
  <p:clrMapOvr>
    <a:masterClrMapping/>
  </p:clrMapOvr>
  <p:transition spd="slow">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sus\Desktop\1\001-050-C104 (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459" y="1052736"/>
            <a:ext cx="357187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asus\Desktop\1\001-050-C104 (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7544" y="1169796"/>
            <a:ext cx="4429125" cy="4389437"/>
          </a:xfrm>
          <a:prstGeom prst="rect">
            <a:avLst/>
          </a:prstGeom>
          <a:noFill/>
        </p:spPr>
      </p:pic>
    </p:spTree>
    <p:extLst>
      <p:ext uri="{BB962C8B-B14F-4D97-AF65-F5344CB8AC3E}">
        <p14:creationId xmlns:p14="http://schemas.microsoft.com/office/powerpoint/2010/main" val="19998663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3600" dirty="0" smtClean="0"/>
              <a:t>اندا زه گیری به ما کمک می کند مواد را از لحا ظ کو چکی و بزر گی مقا یسه کنیم اندا زه ی هر چیز را با عدد یکای می گو ییم</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2347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3600" dirty="0" smtClean="0"/>
              <a:t>هر جسم از ماده تشکیل شده است </a:t>
            </a:r>
            <a:br>
              <a:rPr lang="fa-IR" sz="3600" dirty="0" smtClean="0"/>
            </a:br>
            <a:r>
              <a:rPr lang="fa-IR" sz="3600" dirty="0" smtClean="0"/>
              <a:t>ما ده جرم و حجم دارد هر جسم را با کرم و کیلو گرم نشان می دهیمو جرم اجسام را با ترا زو اندا زه می گی ریم</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70706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88640"/>
            <a:ext cx="6172200" cy="1728192"/>
          </a:xfrm>
        </p:spPr>
        <p:txBody>
          <a:bodyPr>
            <a:normAutofit/>
          </a:bodyPr>
          <a:lstStyle/>
          <a:p>
            <a:pPr algn="r"/>
            <a:r>
              <a:rPr lang="fa-IR" sz="3200" dirty="0" smtClean="0"/>
              <a:t>فصل 1:تجربه وتفکر</a:t>
            </a:r>
            <a:endParaRPr lang="en-US" sz="3200" dirty="0"/>
          </a:p>
        </p:txBody>
      </p:sp>
      <p:sp>
        <p:nvSpPr>
          <p:cNvPr id="3" name="Subtitle 2"/>
          <p:cNvSpPr>
            <a:spLocks noGrp="1"/>
          </p:cNvSpPr>
          <p:nvPr>
            <p:ph type="subTitle" idx="1"/>
          </p:nvPr>
        </p:nvSpPr>
        <p:spPr/>
        <p:txBody>
          <a:bodyPr/>
          <a:lstStyle/>
          <a:p>
            <a:endParaRPr lang="en-US"/>
          </a:p>
        </p:txBody>
      </p:sp>
      <p:pic>
        <p:nvPicPr>
          <p:cNvPr id="4" name="Picture 3" descr="C:\Users\asus\Desktop\1\001-050-C104 (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645025" y="1911350"/>
            <a:ext cx="4041775" cy="3008313"/>
          </a:xfrm>
          <a:prstGeom prst="rect">
            <a:avLst/>
          </a:prstGeom>
          <a:noFill/>
          <a:ln>
            <a:prstDash val="solid"/>
          </a:ln>
          <a:extLst>
            <a:ext uri="{91240B29-F687-4F45-9708-019B960494DF}">
              <a14:hiddenLine xmlns:a14="http://schemas.microsoft.com/office/drawing/2010/main" w="9525">
                <a:solidFill>
                  <a:srgbClr val="000000"/>
                </a:solidFill>
                <a:prstDash val="sysDash"/>
                <a:miter lim="800000"/>
                <a:headEnd/>
                <a:tailEnd/>
              </a14:hiddenLine>
            </a:ext>
          </a:extLst>
        </p:spPr>
      </p:pic>
      <p:pic>
        <p:nvPicPr>
          <p:cNvPr id="5" name="Picture 2" descr="C:\Users\asus\Desktop\1\001-050-C104 (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 y="1882775"/>
            <a:ext cx="4040188" cy="3065463"/>
          </a:xfrm>
          <a:prstGeom prst="rect">
            <a:avLst/>
          </a:prstGeom>
          <a:noFill/>
          <a:ln>
            <a:prstDash val="solid"/>
          </a:ln>
          <a:extLst>
            <a:ext uri="{91240B29-F687-4F45-9708-019B960494DF}">
              <a14:hiddenLine xmlns:a14="http://schemas.microsoft.com/office/drawing/2010/main" w="9525">
                <a:solidFill>
                  <a:srgbClr val="000000"/>
                </a:solidFill>
                <a:prstDash val="sysDash"/>
                <a:miter lim="800000"/>
                <a:headEnd/>
                <a:tailEnd/>
              </a14:hiddenLine>
            </a:ext>
          </a:extLst>
        </p:spPr>
      </p:pic>
    </p:spTree>
    <p:extLst>
      <p:ext uri="{BB962C8B-B14F-4D97-AF65-F5344CB8AC3E}">
        <p14:creationId xmlns:p14="http://schemas.microsoft.com/office/powerpoint/2010/main" val="5497757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sus\Desktop\1\001-050-C104 (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52179" y="1484784"/>
            <a:ext cx="7643813" cy="4175125"/>
          </a:xfrm>
          <a:prstGeom prst="rect">
            <a:avLst/>
          </a:prstGeom>
          <a:noFill/>
        </p:spPr>
      </p:pic>
    </p:spTree>
    <p:extLst>
      <p:ext uri="{BB962C8B-B14F-4D97-AF65-F5344CB8AC3E}">
        <p14:creationId xmlns:p14="http://schemas.microsoft.com/office/powerpoint/2010/main" val="1455465614"/>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188640"/>
            <a:ext cx="6838528" cy="1512168"/>
          </a:xfrm>
        </p:spPr>
        <p:txBody>
          <a:bodyPr/>
          <a:lstStyle/>
          <a:p>
            <a:r>
              <a:rPr lang="fa-IR" sz="3600" dirty="0" smtClean="0"/>
              <a:t>چرا جرم بعضی با گرم و بعضی کیلو گرم است</a:t>
            </a:r>
            <a:r>
              <a:rPr lang="fa-IR" dirty="0" smtClean="0"/>
              <a:t>	</a:t>
            </a:r>
            <a:endParaRPr lang="en-US" dirty="0"/>
          </a:p>
        </p:txBody>
      </p:sp>
      <p:sp>
        <p:nvSpPr>
          <p:cNvPr id="3" name="Subtitle 2"/>
          <p:cNvSpPr>
            <a:spLocks noGrp="1"/>
          </p:cNvSpPr>
          <p:nvPr>
            <p:ph type="subTitle" idx="1"/>
          </p:nvPr>
        </p:nvSpPr>
        <p:spPr>
          <a:xfrm>
            <a:off x="2286000" y="1700808"/>
            <a:ext cx="6172200" cy="4674114"/>
          </a:xfrm>
        </p:spPr>
        <p:txBody>
          <a:bodyPr/>
          <a:lstStyle/>
          <a:p>
            <a:endParaRPr lang="en-US" dirty="0"/>
          </a:p>
        </p:txBody>
      </p:sp>
      <p:pic>
        <p:nvPicPr>
          <p:cNvPr id="4" name="Picture 4" descr="C:\Users\asus\Desktop\1\001-050-C104 (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2071688"/>
            <a:ext cx="27051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asus\Desktop\1\001-050-C104 (0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943225"/>
            <a:ext cx="27051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45091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88640"/>
            <a:ext cx="6172200" cy="2088232"/>
          </a:xfrm>
        </p:spPr>
        <p:txBody>
          <a:bodyPr>
            <a:normAutofit/>
          </a:bodyPr>
          <a:lstStyle/>
          <a:p>
            <a:r>
              <a:rPr lang="fa-IR" sz="3600" dirty="0" smtClean="0"/>
              <a:t>در سال قبل دیدیم که وزن هر جسم برا بر با نیروی گرا نش استو وزن را با نیرو سنج اندازه می گی رند</a:t>
            </a:r>
            <a:endParaRPr lang="en-US" sz="3600" dirty="0"/>
          </a:p>
        </p:txBody>
      </p:sp>
      <p:sp>
        <p:nvSpPr>
          <p:cNvPr id="3" name="Subtitle 2"/>
          <p:cNvSpPr>
            <a:spLocks noGrp="1"/>
          </p:cNvSpPr>
          <p:nvPr>
            <p:ph type="subTitle" idx="1"/>
          </p:nvPr>
        </p:nvSpPr>
        <p:spPr>
          <a:xfrm>
            <a:off x="2286000" y="2564904"/>
            <a:ext cx="6172200" cy="3810018"/>
          </a:xfrm>
        </p:spPr>
        <p:txBody>
          <a:bodyPr/>
          <a:lstStyle/>
          <a:p>
            <a:endParaRPr lang="en-US" dirty="0"/>
          </a:p>
        </p:txBody>
      </p:sp>
      <p:pic>
        <p:nvPicPr>
          <p:cNvPr id="4" name="Picture 2" descr="C:\Documents and Settings\ahmadi\Desktop\تصاوير علوم 7\P068-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55776" y="2679781"/>
            <a:ext cx="5516662" cy="3644819"/>
          </a:xfrm>
        </p:spPr>
      </p:pic>
    </p:spTree>
    <p:extLst>
      <p:ext uri="{BB962C8B-B14F-4D97-AF65-F5344CB8AC3E}">
        <p14:creationId xmlns:p14="http://schemas.microsoft.com/office/powerpoint/2010/main" val="39080360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وزن یک جسم را با یکای نیو نون می گو یند مثلا وزن یک سیب کو چک 100گرمی تقر یبا 1 نیو نون ایت</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978172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lstStyle/>
          <a:p>
            <a:r>
              <a:rPr lang="fa-IR" dirty="0" smtClean="0"/>
              <a:t>با استفاده از ترا زو جرم ووزن ان ها را اندا زه گی ری کنید</a:t>
            </a:r>
            <a:br>
              <a:rPr lang="fa-IR" dirty="0" smtClean="0"/>
            </a:br>
            <a:r>
              <a:rPr lang="fa-IR" dirty="0" smtClean="0"/>
              <a:t>1گرد</a:t>
            </a:r>
            <a:br>
              <a:rPr lang="fa-IR" dirty="0" smtClean="0"/>
            </a:br>
            <a:r>
              <a:rPr lang="fa-IR" dirty="0" smtClean="0"/>
              <a:t>2پرتقال</a:t>
            </a:r>
            <a:br>
              <a:rPr lang="fa-IR" dirty="0" smtClean="0"/>
            </a:br>
            <a:r>
              <a:rPr lang="fa-IR" dirty="0" smtClean="0"/>
              <a:t>3گوشی همراه</a:t>
            </a:r>
            <a:br>
              <a:rPr lang="fa-IR" dirty="0" smtClean="0"/>
            </a:br>
            <a:r>
              <a:rPr lang="fa-IR" dirty="0" smtClean="0"/>
              <a:t>4کتاب علوم</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84329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791836725"/>
              </p:ext>
            </p:extLst>
          </p:nvPr>
        </p:nvGraphicFramePr>
        <p:xfrm>
          <a:off x="2843808" y="2132856"/>
          <a:ext cx="4864735" cy="4260977"/>
        </p:xfrm>
        <a:graphic>
          <a:graphicData uri="http://schemas.openxmlformats.org/drawingml/2006/table">
            <a:tbl>
              <a:tblPr firstRow="1" firstCol="1" bandRow="1">
                <a:tableStyleId>{5C22544A-7EE6-4342-B048-85BDC9FD1C3A}</a:tableStyleId>
              </a:tblPr>
              <a:tblGrid>
                <a:gridCol w="1216025"/>
                <a:gridCol w="1216025"/>
                <a:gridCol w="1216025"/>
                <a:gridCol w="1216660"/>
              </a:tblGrid>
              <a:tr h="0">
                <a:tc>
                  <a:txBody>
                    <a:bodyPr/>
                    <a:lstStyle/>
                    <a:p>
                      <a:pPr>
                        <a:lnSpc>
                          <a:spcPct val="115000"/>
                        </a:lnSpc>
                        <a:spcAft>
                          <a:spcPts val="0"/>
                        </a:spcAft>
                      </a:pPr>
                      <a:r>
                        <a:rPr lang="ar-SA" sz="2800">
                          <a:effectLst/>
                        </a:rPr>
                        <a:t>جرم ادازه گی ری شده</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a:effectLst/>
                        </a:rPr>
                        <a:t>جرم تخمی نی </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a:effectLst/>
                        </a:rPr>
                        <a:t>نام ماده</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a:effectLst/>
                        </a:rPr>
                        <a:t>ردیف</a:t>
                      </a:r>
                      <a:endParaRPr lang="en-US" sz="2800">
                        <a:effectLst/>
                        <a:latin typeface="Calibri"/>
                        <a:ea typeface="Calibri"/>
                        <a:cs typeface="Arial"/>
                      </a:endParaRPr>
                    </a:p>
                  </a:txBody>
                  <a:tcPr marL="68580" marR="68580" marT="0" marB="0"/>
                </a:tc>
              </a:tr>
              <a:tr h="0">
                <a:tc>
                  <a:txBody>
                    <a:bodyPr/>
                    <a:lstStyle/>
                    <a:p>
                      <a:pPr rtl="1">
                        <a:lnSpc>
                          <a:spcPct val="115000"/>
                        </a:lnSpc>
                        <a:spcAft>
                          <a:spcPts val="0"/>
                        </a:spcAft>
                      </a:pPr>
                      <a:r>
                        <a:rPr lang="ar-SA" sz="2800">
                          <a:effectLst/>
                        </a:rPr>
                        <a:t>5/0گرم</a:t>
                      </a:r>
                      <a:endParaRPr lang="en-US" sz="2800">
                        <a:effectLst/>
                        <a:latin typeface="Calibri"/>
                        <a:ea typeface="Calibri"/>
                        <a:cs typeface="Arial"/>
                      </a:endParaRPr>
                    </a:p>
                  </a:txBody>
                  <a:tcPr marL="68580" marR="68580" marT="0" marB="0"/>
                </a:tc>
                <a:tc>
                  <a:txBody>
                    <a:bodyPr/>
                    <a:lstStyle/>
                    <a:p>
                      <a:pPr rtl="1">
                        <a:lnSpc>
                          <a:spcPct val="115000"/>
                        </a:lnSpc>
                        <a:spcAft>
                          <a:spcPts val="0"/>
                        </a:spcAft>
                      </a:pPr>
                      <a:r>
                        <a:rPr lang="ar-SA" sz="2800">
                          <a:effectLst/>
                        </a:rPr>
                        <a:t>1گرم</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a:effectLst/>
                        </a:rPr>
                        <a:t>گردو</a:t>
                      </a:r>
                      <a:endParaRPr lang="en-US" sz="2800">
                        <a:effectLst/>
                        <a:latin typeface="Calibri"/>
                        <a:ea typeface="Calibri"/>
                        <a:cs typeface="Arial"/>
                      </a:endParaRPr>
                    </a:p>
                  </a:txBody>
                  <a:tcPr marL="68580" marR="68580" marT="0" marB="0"/>
                </a:tc>
                <a:tc>
                  <a:txBody>
                    <a:bodyPr/>
                    <a:lstStyle/>
                    <a:p>
                      <a:pPr rtl="1">
                        <a:lnSpc>
                          <a:spcPct val="115000"/>
                        </a:lnSpc>
                        <a:spcAft>
                          <a:spcPts val="0"/>
                        </a:spcAft>
                      </a:pPr>
                      <a:r>
                        <a:rPr lang="ar-SA" sz="2800">
                          <a:effectLst/>
                        </a:rPr>
                        <a:t>1</a:t>
                      </a:r>
                      <a:endParaRPr lang="en-US" sz="2800">
                        <a:effectLst/>
                        <a:latin typeface="Calibri"/>
                        <a:ea typeface="Calibri"/>
                        <a:cs typeface="Arial"/>
                      </a:endParaRPr>
                    </a:p>
                  </a:txBody>
                  <a:tcPr marL="68580" marR="68580" marT="0" marB="0"/>
                </a:tc>
              </a:tr>
              <a:tr h="0">
                <a:tc>
                  <a:txBody>
                    <a:bodyPr/>
                    <a:lstStyle/>
                    <a:p>
                      <a:pPr rtl="1">
                        <a:lnSpc>
                          <a:spcPct val="115000"/>
                        </a:lnSpc>
                        <a:spcAft>
                          <a:spcPts val="0"/>
                        </a:spcAft>
                      </a:pPr>
                      <a:r>
                        <a:rPr lang="ar-SA" sz="2800">
                          <a:effectLst/>
                        </a:rPr>
                        <a:t>2گرم</a:t>
                      </a:r>
                      <a:endParaRPr lang="en-US" sz="2800">
                        <a:effectLst/>
                        <a:latin typeface="Calibri"/>
                        <a:ea typeface="Calibri"/>
                        <a:cs typeface="Arial"/>
                      </a:endParaRPr>
                    </a:p>
                  </a:txBody>
                  <a:tcPr marL="68580" marR="68580" marT="0" marB="0"/>
                </a:tc>
                <a:tc>
                  <a:txBody>
                    <a:bodyPr/>
                    <a:lstStyle/>
                    <a:p>
                      <a:pPr rtl="1">
                        <a:lnSpc>
                          <a:spcPct val="115000"/>
                        </a:lnSpc>
                        <a:spcAft>
                          <a:spcPts val="0"/>
                        </a:spcAft>
                      </a:pPr>
                      <a:r>
                        <a:rPr lang="ar-SA" sz="2800">
                          <a:effectLst/>
                        </a:rPr>
                        <a:t>3گرم</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a:effectLst/>
                        </a:rPr>
                        <a:t>پر تقال</a:t>
                      </a:r>
                      <a:endParaRPr lang="en-US" sz="2800">
                        <a:effectLst/>
                        <a:latin typeface="Calibri"/>
                        <a:ea typeface="Calibri"/>
                        <a:cs typeface="Arial"/>
                      </a:endParaRPr>
                    </a:p>
                  </a:txBody>
                  <a:tcPr marL="68580" marR="68580" marT="0" marB="0"/>
                </a:tc>
                <a:tc>
                  <a:txBody>
                    <a:bodyPr/>
                    <a:lstStyle/>
                    <a:p>
                      <a:pPr rtl="1">
                        <a:lnSpc>
                          <a:spcPct val="115000"/>
                        </a:lnSpc>
                        <a:spcAft>
                          <a:spcPts val="0"/>
                        </a:spcAft>
                      </a:pPr>
                      <a:r>
                        <a:rPr lang="ar-SA" sz="2800">
                          <a:effectLst/>
                        </a:rPr>
                        <a:t>2</a:t>
                      </a:r>
                      <a:endParaRPr lang="en-US" sz="2800">
                        <a:effectLst/>
                        <a:latin typeface="Calibri"/>
                        <a:ea typeface="Calibri"/>
                        <a:cs typeface="Arial"/>
                      </a:endParaRPr>
                    </a:p>
                  </a:txBody>
                  <a:tcPr marL="68580" marR="68580" marT="0" marB="0"/>
                </a:tc>
              </a:tr>
              <a:tr h="0">
                <a:tc>
                  <a:txBody>
                    <a:bodyPr/>
                    <a:lstStyle/>
                    <a:p>
                      <a:pPr rtl="1">
                        <a:lnSpc>
                          <a:spcPct val="115000"/>
                        </a:lnSpc>
                        <a:spcAft>
                          <a:spcPts val="0"/>
                        </a:spcAft>
                      </a:pPr>
                      <a:r>
                        <a:rPr lang="ar-SA" sz="2800">
                          <a:effectLst/>
                        </a:rPr>
                        <a:t>9گرم</a:t>
                      </a:r>
                      <a:endParaRPr lang="en-US" sz="2800">
                        <a:effectLst/>
                        <a:latin typeface="Calibri"/>
                        <a:ea typeface="Calibri"/>
                        <a:cs typeface="Arial"/>
                      </a:endParaRPr>
                    </a:p>
                  </a:txBody>
                  <a:tcPr marL="68580" marR="68580" marT="0" marB="0"/>
                </a:tc>
                <a:tc>
                  <a:txBody>
                    <a:bodyPr/>
                    <a:lstStyle/>
                    <a:p>
                      <a:pPr rtl="1">
                        <a:lnSpc>
                          <a:spcPct val="115000"/>
                        </a:lnSpc>
                        <a:spcAft>
                          <a:spcPts val="0"/>
                        </a:spcAft>
                      </a:pPr>
                      <a:r>
                        <a:rPr lang="ar-SA" sz="2800">
                          <a:effectLst/>
                        </a:rPr>
                        <a:t>8گرم</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a:effectLst/>
                        </a:rPr>
                        <a:t>گوشی همراه</a:t>
                      </a:r>
                      <a:endParaRPr lang="en-US" sz="2800">
                        <a:effectLst/>
                        <a:latin typeface="Calibri"/>
                        <a:ea typeface="Calibri"/>
                        <a:cs typeface="Arial"/>
                      </a:endParaRPr>
                    </a:p>
                  </a:txBody>
                  <a:tcPr marL="68580" marR="68580" marT="0" marB="0"/>
                </a:tc>
                <a:tc>
                  <a:txBody>
                    <a:bodyPr/>
                    <a:lstStyle/>
                    <a:p>
                      <a:pPr rtl="1">
                        <a:lnSpc>
                          <a:spcPct val="115000"/>
                        </a:lnSpc>
                        <a:spcAft>
                          <a:spcPts val="0"/>
                        </a:spcAft>
                      </a:pPr>
                      <a:r>
                        <a:rPr lang="ar-SA" sz="2800">
                          <a:effectLst/>
                        </a:rPr>
                        <a:t>3</a:t>
                      </a:r>
                      <a:endParaRPr lang="en-US" sz="2800">
                        <a:effectLst/>
                        <a:latin typeface="Calibri"/>
                        <a:ea typeface="Calibri"/>
                        <a:cs typeface="Arial"/>
                      </a:endParaRPr>
                    </a:p>
                  </a:txBody>
                  <a:tcPr marL="68580" marR="68580" marT="0" marB="0"/>
                </a:tc>
              </a:tr>
              <a:tr h="0">
                <a:tc>
                  <a:txBody>
                    <a:bodyPr/>
                    <a:lstStyle/>
                    <a:p>
                      <a:pPr rtl="1">
                        <a:lnSpc>
                          <a:spcPct val="115000"/>
                        </a:lnSpc>
                        <a:spcAft>
                          <a:spcPts val="0"/>
                        </a:spcAft>
                      </a:pPr>
                      <a:r>
                        <a:rPr lang="ar-SA" sz="2800">
                          <a:effectLst/>
                        </a:rPr>
                        <a:t>7گرم</a:t>
                      </a:r>
                      <a:endParaRPr lang="en-US" sz="2800">
                        <a:effectLst/>
                        <a:latin typeface="Calibri"/>
                        <a:ea typeface="Calibri"/>
                        <a:cs typeface="Arial"/>
                      </a:endParaRPr>
                    </a:p>
                  </a:txBody>
                  <a:tcPr marL="68580" marR="68580" marT="0" marB="0"/>
                </a:tc>
                <a:tc>
                  <a:txBody>
                    <a:bodyPr/>
                    <a:lstStyle/>
                    <a:p>
                      <a:pPr rtl="1">
                        <a:lnSpc>
                          <a:spcPct val="115000"/>
                        </a:lnSpc>
                        <a:spcAft>
                          <a:spcPts val="0"/>
                        </a:spcAft>
                      </a:pPr>
                      <a:r>
                        <a:rPr lang="ar-SA" sz="2800">
                          <a:effectLst/>
                        </a:rPr>
                        <a:t>5گرم</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a:effectLst/>
                        </a:rPr>
                        <a:t>کتاب علوم</a:t>
                      </a:r>
                      <a:endParaRPr lang="en-US" sz="2800">
                        <a:effectLst/>
                        <a:latin typeface="Calibri"/>
                        <a:ea typeface="Calibri"/>
                        <a:cs typeface="Arial"/>
                      </a:endParaRPr>
                    </a:p>
                  </a:txBody>
                  <a:tcPr marL="68580" marR="68580" marT="0" marB="0"/>
                </a:tc>
                <a:tc>
                  <a:txBody>
                    <a:bodyPr/>
                    <a:lstStyle/>
                    <a:p>
                      <a:pPr rtl="1">
                        <a:lnSpc>
                          <a:spcPct val="115000"/>
                        </a:lnSpc>
                        <a:spcAft>
                          <a:spcPts val="0"/>
                        </a:spcAft>
                      </a:pPr>
                      <a:r>
                        <a:rPr lang="ar-SA" sz="2800" dirty="0">
                          <a:effectLst/>
                        </a:rPr>
                        <a:t>4</a:t>
                      </a:r>
                      <a:endParaRPr lang="en-US" sz="28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1812736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116632"/>
            <a:ext cx="6172200" cy="3528392"/>
          </a:xfrm>
        </p:spPr>
        <p:txBody>
          <a:bodyPr>
            <a:normAutofit/>
          </a:bodyPr>
          <a:lstStyle/>
          <a:p>
            <a:r>
              <a:rPr lang="fa-IR" sz="3600" dirty="0" smtClean="0"/>
              <a:t>طول و حجم </a:t>
            </a:r>
            <a:br>
              <a:rPr lang="fa-IR" sz="3600" dirty="0" smtClean="0"/>
            </a:br>
            <a:r>
              <a:rPr lang="fa-IR" sz="3600" dirty="0" smtClean="0"/>
              <a:t>فا صله ی بین ود نقطه را که طی می کنید را با یکا ی طول می گو یند وا حد های طول متر – کیلو متر و....</a:t>
            </a:r>
            <a:r>
              <a:rPr lang="fa-IR" dirty="0" smtClean="0"/>
              <a:t/>
            </a:r>
            <a:br>
              <a:rPr lang="fa-IR" dirty="0" smtClean="0"/>
            </a:b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9846948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sus\Desktop\1\001-050-C104 (0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47" y="404664"/>
            <a:ext cx="4214812" cy="532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asus\Desktop\1\001-050-C104 (0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401324" y="260648"/>
            <a:ext cx="4038600" cy="5472607"/>
          </a:xfrm>
          <a:prstGeom prst="rect">
            <a:avLst/>
          </a:prstGeom>
          <a:noFill/>
        </p:spPr>
      </p:pic>
    </p:spTree>
    <p:extLst>
      <p:ext uri="{BB962C8B-B14F-4D97-AF65-F5344CB8AC3E}">
        <p14:creationId xmlns:p14="http://schemas.microsoft.com/office/powerpoint/2010/main" val="109434948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یکی از ابزار طول اجسام کو چک خط کش استطول خط کش بر حسب میلی متر است</a:t>
            </a:r>
            <a:endParaRPr lang="en-US" sz="3600" dirty="0"/>
          </a:p>
        </p:txBody>
      </p:sp>
      <p:sp>
        <p:nvSpPr>
          <p:cNvPr id="3" name="Subtitle 2"/>
          <p:cNvSpPr>
            <a:spLocks noGrp="1"/>
          </p:cNvSpPr>
          <p:nvPr>
            <p:ph type="subTitle" idx="1"/>
          </p:nvPr>
        </p:nvSpPr>
        <p:spPr/>
        <p:txBody>
          <a:bodyPr>
            <a:normAutofit/>
          </a:bodyPr>
          <a:lstStyle/>
          <a:p>
            <a:r>
              <a:rPr lang="fa-IR" sz="3600" dirty="0" smtClean="0"/>
              <a:t>حجم هر جسم برا بر است با جا یی که اشغال  می کند</a:t>
            </a:r>
            <a:endParaRPr lang="en-US" sz="3600" dirty="0"/>
          </a:p>
        </p:txBody>
      </p:sp>
    </p:spTree>
    <p:extLst>
      <p:ext uri="{BB962C8B-B14F-4D97-AF65-F5344CB8AC3E}">
        <p14:creationId xmlns:p14="http://schemas.microsoft.com/office/powerpoint/2010/main" val="106350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nts and Settings\ahmadi\Desktop\تصاوير علوم 7\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415" y="404664"/>
            <a:ext cx="280035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4009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116632"/>
            <a:ext cx="6172200" cy="3240360"/>
          </a:xfrm>
        </p:spPr>
        <p:txBody>
          <a:bodyPr>
            <a:normAutofit/>
          </a:bodyPr>
          <a:lstStyle/>
          <a:p>
            <a:pPr algn="r"/>
            <a:r>
              <a:rPr lang="fa-IR" dirty="0" smtClean="0"/>
              <a:t>علم چیست؟</a:t>
            </a:r>
            <a:br>
              <a:rPr lang="fa-IR" dirty="0" smtClean="0"/>
            </a:br>
            <a:r>
              <a:rPr lang="fa-IR" dirty="0" smtClean="0"/>
              <a:t>دانش آموزان کلاسی درباره ی پرسش که علم چیست؟پاسخ های زیررا داده اند:</a:t>
            </a:r>
            <a:endParaRPr lang="en-US" dirty="0"/>
          </a:p>
        </p:txBody>
      </p:sp>
      <p:sp>
        <p:nvSpPr>
          <p:cNvPr id="3" name="Subtitle 2"/>
          <p:cNvSpPr>
            <a:spLocks noGrp="1"/>
          </p:cNvSpPr>
          <p:nvPr>
            <p:ph type="subTitle" idx="1"/>
          </p:nvPr>
        </p:nvSpPr>
        <p:spPr>
          <a:xfrm>
            <a:off x="1907704" y="5013176"/>
            <a:ext cx="6172200" cy="1371600"/>
          </a:xfrm>
        </p:spPr>
        <p:txBody>
          <a:bodyPr>
            <a:normAutofit lnSpcReduction="10000"/>
          </a:bodyPr>
          <a:lstStyle/>
          <a:p>
            <a:r>
              <a:rPr lang="fa-IR" dirty="0" smtClean="0"/>
              <a:t> 1-علم به کیری حواس پنچ گانه است برایآشنایی با چیز های اطراف است</a:t>
            </a:r>
          </a:p>
          <a:p>
            <a:r>
              <a:rPr lang="fa-IR" dirty="0" smtClean="0"/>
              <a:t>2-علم روشی برای حل همه ی مسا یل زندگی ماست</a:t>
            </a:r>
          </a:p>
          <a:p>
            <a:r>
              <a:rPr lang="fa-IR" dirty="0" smtClean="0"/>
              <a:t>3-علم کار هایی استکه در آزمایشگاه انجام میشود</a:t>
            </a:r>
          </a:p>
          <a:p>
            <a:r>
              <a:rPr lang="fa-IR" dirty="0" smtClean="0"/>
              <a:t>4-علم فرصتی برای یاد آوری وتفکر درباره ی نعمت های خداوند است</a:t>
            </a:r>
            <a:endParaRPr lang="en-US" dirty="0"/>
          </a:p>
        </p:txBody>
      </p:sp>
    </p:spTree>
    <p:extLst>
      <p:ext uri="{BB962C8B-B14F-4D97-AF65-F5344CB8AC3E}">
        <p14:creationId xmlns:p14="http://schemas.microsoft.com/office/powerpoint/2010/main" val="21978061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88640"/>
            <a:ext cx="6172200" cy="1728192"/>
          </a:xfrm>
        </p:spPr>
        <p:txBody>
          <a:bodyPr>
            <a:normAutofit/>
          </a:bodyPr>
          <a:lstStyle/>
          <a:p>
            <a:r>
              <a:rPr lang="fa-IR" sz="3600" dirty="0" smtClean="0"/>
              <a:t>برای اندا زه کیری حجم ارز کمی ما یع استفاده می کنیم ظروف مد رج</a:t>
            </a:r>
            <a:endParaRPr lang="en-US" sz="3600" dirty="0"/>
          </a:p>
        </p:txBody>
      </p:sp>
      <p:sp>
        <p:nvSpPr>
          <p:cNvPr id="3" name="Subtitle 2"/>
          <p:cNvSpPr>
            <a:spLocks noGrp="1"/>
          </p:cNvSpPr>
          <p:nvPr>
            <p:ph type="subTitle" idx="1"/>
          </p:nvPr>
        </p:nvSpPr>
        <p:spPr>
          <a:xfrm>
            <a:off x="2286000" y="2060848"/>
            <a:ext cx="6172200" cy="4314074"/>
          </a:xfrm>
        </p:spPr>
        <p:txBody>
          <a:bodyPr/>
          <a:lstStyle/>
          <a:p>
            <a:endParaRPr lang="en-US" dirty="0"/>
          </a:p>
        </p:txBody>
      </p:sp>
      <p:pic>
        <p:nvPicPr>
          <p:cNvPr id="4" name="Picture 5" descr="C:\Documents and Settings\ahmadi\Desktop\تصاوير علوم 7\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648330"/>
            <a:ext cx="2160240" cy="445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0937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556792"/>
            <a:ext cx="6172200" cy="3024336"/>
          </a:xfrm>
        </p:spPr>
        <p:txBody>
          <a:bodyPr>
            <a:normAutofit/>
          </a:bodyPr>
          <a:lstStyle/>
          <a:p>
            <a:r>
              <a:rPr lang="fa-IR" sz="3600" dirty="0" smtClean="0"/>
              <a:t>چکا لی </a:t>
            </a:r>
            <a:br>
              <a:rPr lang="fa-IR" sz="3600" dirty="0" smtClean="0"/>
            </a:br>
            <a:r>
              <a:rPr lang="fa-IR" sz="3600" dirty="0" smtClean="0"/>
              <a:t>ا </a:t>
            </a:r>
            <a:r>
              <a:rPr lang="fa-IR" sz="4000" dirty="0" smtClean="0"/>
              <a:t>گر یک مکعب فلزی و چوبی تو پر دا شته با شیم کدام یک در اب فرو میرود و کدام یک شنا ور می ما ند</a:t>
            </a:r>
            <a:endParaRPr lang="en-US" sz="40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45148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329219118"/>
              </p:ext>
            </p:extLst>
          </p:nvPr>
        </p:nvGraphicFramePr>
        <p:xfrm>
          <a:off x="2483768" y="548680"/>
          <a:ext cx="4560570" cy="2329180"/>
        </p:xfrm>
        <a:graphic>
          <a:graphicData uri="http://schemas.openxmlformats.org/drawingml/2006/table">
            <a:tbl>
              <a:tblPr firstRow="1" firstCol="1" bandRow="1">
                <a:tableStyleId>{5C22544A-7EE6-4342-B048-85BDC9FD1C3A}</a:tableStyleId>
              </a:tblPr>
              <a:tblGrid>
                <a:gridCol w="1520190"/>
                <a:gridCol w="1520190"/>
                <a:gridCol w="1520190"/>
              </a:tblGrid>
              <a:tr h="0">
                <a:tc>
                  <a:txBody>
                    <a:bodyPr/>
                    <a:lstStyle/>
                    <a:p>
                      <a:pPr>
                        <a:lnSpc>
                          <a:spcPct val="115000"/>
                        </a:lnSpc>
                        <a:spcAft>
                          <a:spcPts val="0"/>
                        </a:spcAft>
                      </a:pPr>
                      <a:r>
                        <a:rPr lang="ar-SA" sz="2800" dirty="0">
                          <a:effectLst/>
                        </a:rPr>
                        <a:t>مکعب گلی</a:t>
                      </a:r>
                      <a:endParaRPr lang="en-US" sz="2800" dirty="0">
                        <a:effectLst/>
                        <a:latin typeface="Calibri"/>
                        <a:ea typeface="Calibri"/>
                        <a:cs typeface="Arial"/>
                      </a:endParaRPr>
                    </a:p>
                  </a:txBody>
                  <a:tcPr marL="68580" marR="68580" marT="0" marB="0"/>
                </a:tc>
                <a:tc>
                  <a:txBody>
                    <a:bodyPr/>
                    <a:lstStyle/>
                    <a:p>
                      <a:pPr>
                        <a:lnSpc>
                          <a:spcPct val="115000"/>
                        </a:lnSpc>
                        <a:spcAft>
                          <a:spcPts val="0"/>
                        </a:spcAft>
                      </a:pPr>
                      <a:r>
                        <a:rPr lang="ar-SA" sz="2800" dirty="0">
                          <a:effectLst/>
                        </a:rPr>
                        <a:t>مکعب چو بی</a:t>
                      </a:r>
                      <a:endParaRPr lang="en-US" sz="2800" dirty="0">
                        <a:effectLst/>
                        <a:latin typeface="Calibri"/>
                        <a:ea typeface="Calibri"/>
                        <a:cs typeface="Arial"/>
                      </a:endParaRPr>
                    </a:p>
                  </a:txBody>
                  <a:tcPr marL="68580" marR="68580" marT="0" marB="0"/>
                </a:tc>
                <a:tc>
                  <a:txBody>
                    <a:bodyPr/>
                    <a:lstStyle/>
                    <a:p>
                      <a:pPr>
                        <a:lnSpc>
                          <a:spcPct val="115000"/>
                        </a:lnSpc>
                        <a:spcAft>
                          <a:spcPts val="0"/>
                        </a:spcAft>
                      </a:pPr>
                      <a:r>
                        <a:rPr lang="ar-SA" sz="2800" dirty="0">
                          <a:effectLst/>
                        </a:rPr>
                        <a:t>مکعب</a:t>
                      </a:r>
                      <a:endParaRPr lang="en-US" sz="2800" dirty="0">
                        <a:effectLst/>
                        <a:latin typeface="Calibri"/>
                        <a:ea typeface="Calibri"/>
                        <a:cs typeface="Arial"/>
                      </a:endParaRPr>
                    </a:p>
                  </a:txBody>
                  <a:tcPr marL="68580" marR="68580" marT="0" marB="0"/>
                </a:tc>
              </a:tr>
              <a:tr h="0">
                <a:tc>
                  <a:txBody>
                    <a:bodyPr/>
                    <a:lstStyle/>
                    <a:p>
                      <a:pPr rtl="1">
                        <a:lnSpc>
                          <a:spcPct val="115000"/>
                        </a:lnSpc>
                        <a:spcAft>
                          <a:spcPts val="0"/>
                        </a:spcAft>
                      </a:pPr>
                      <a:r>
                        <a:rPr lang="ar-SA" sz="2800">
                          <a:effectLst/>
                        </a:rPr>
                        <a:t>594</a:t>
                      </a:r>
                      <a:endParaRPr lang="en-US" sz="2800">
                        <a:effectLst/>
                        <a:latin typeface="Calibri"/>
                        <a:ea typeface="Calibri"/>
                        <a:cs typeface="Arial"/>
                      </a:endParaRPr>
                    </a:p>
                  </a:txBody>
                  <a:tcPr marL="68580" marR="68580" marT="0" marB="0"/>
                </a:tc>
                <a:tc>
                  <a:txBody>
                    <a:bodyPr/>
                    <a:lstStyle/>
                    <a:p>
                      <a:pPr rtl="1">
                        <a:lnSpc>
                          <a:spcPct val="115000"/>
                        </a:lnSpc>
                        <a:spcAft>
                          <a:spcPts val="0"/>
                        </a:spcAft>
                      </a:pPr>
                      <a:r>
                        <a:rPr lang="ar-SA" sz="2800">
                          <a:effectLst/>
                        </a:rPr>
                        <a:t>60</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dirty="0">
                          <a:effectLst/>
                        </a:rPr>
                        <a:t>جرم</a:t>
                      </a:r>
                      <a:endParaRPr lang="en-US" sz="2800" dirty="0">
                        <a:effectLst/>
                        <a:latin typeface="Calibri"/>
                        <a:ea typeface="Calibri"/>
                        <a:cs typeface="Arial"/>
                      </a:endParaRPr>
                    </a:p>
                  </a:txBody>
                  <a:tcPr marL="68580" marR="68580" marT="0" marB="0"/>
                </a:tc>
              </a:tr>
              <a:tr h="0">
                <a:tc>
                  <a:txBody>
                    <a:bodyPr/>
                    <a:lstStyle/>
                    <a:p>
                      <a:pPr rtl="1">
                        <a:lnSpc>
                          <a:spcPct val="115000"/>
                        </a:lnSpc>
                        <a:spcAft>
                          <a:spcPts val="0"/>
                        </a:spcAft>
                      </a:pPr>
                      <a:r>
                        <a:rPr lang="ar-SA" sz="2800">
                          <a:effectLst/>
                        </a:rPr>
                        <a:t>100</a:t>
                      </a:r>
                      <a:endParaRPr lang="en-US" sz="2800">
                        <a:effectLst/>
                        <a:latin typeface="Calibri"/>
                        <a:ea typeface="Calibri"/>
                        <a:cs typeface="Arial"/>
                      </a:endParaRPr>
                    </a:p>
                  </a:txBody>
                  <a:tcPr marL="68580" marR="68580" marT="0" marB="0"/>
                </a:tc>
                <a:tc>
                  <a:txBody>
                    <a:bodyPr/>
                    <a:lstStyle/>
                    <a:p>
                      <a:pPr rtl="1">
                        <a:lnSpc>
                          <a:spcPct val="115000"/>
                        </a:lnSpc>
                        <a:spcAft>
                          <a:spcPts val="0"/>
                        </a:spcAft>
                      </a:pPr>
                      <a:r>
                        <a:rPr lang="ar-SA" sz="2800">
                          <a:effectLst/>
                        </a:rPr>
                        <a:t>165</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dirty="0">
                          <a:effectLst/>
                        </a:rPr>
                        <a:t>حجم</a:t>
                      </a:r>
                      <a:endParaRPr lang="en-US" sz="2800" dirty="0">
                        <a:effectLst/>
                        <a:latin typeface="Calibri"/>
                        <a:ea typeface="Calibri"/>
                        <a:cs typeface="Arial"/>
                      </a:endParaRPr>
                    </a:p>
                  </a:txBody>
                  <a:tcPr marL="68580" marR="68580" marT="0" marB="0"/>
                </a:tc>
              </a:tr>
              <a:tr h="0">
                <a:tc>
                  <a:txBody>
                    <a:bodyPr/>
                    <a:lstStyle/>
                    <a:p>
                      <a:pPr rtl="1">
                        <a:lnSpc>
                          <a:spcPct val="115000"/>
                        </a:lnSpc>
                        <a:spcAft>
                          <a:spcPts val="0"/>
                        </a:spcAft>
                      </a:pPr>
                      <a:r>
                        <a:rPr lang="ar-SA" sz="2800">
                          <a:effectLst/>
                        </a:rPr>
                        <a:t>100-594</a:t>
                      </a:r>
                      <a:endParaRPr lang="en-US" sz="2800">
                        <a:effectLst/>
                        <a:latin typeface="Calibri"/>
                        <a:ea typeface="Calibri"/>
                        <a:cs typeface="Arial"/>
                      </a:endParaRPr>
                    </a:p>
                  </a:txBody>
                  <a:tcPr marL="68580" marR="68580" marT="0" marB="0"/>
                </a:tc>
                <a:tc>
                  <a:txBody>
                    <a:bodyPr/>
                    <a:lstStyle/>
                    <a:p>
                      <a:pPr rtl="1">
                        <a:lnSpc>
                          <a:spcPct val="115000"/>
                        </a:lnSpc>
                        <a:spcAft>
                          <a:spcPts val="0"/>
                        </a:spcAft>
                      </a:pPr>
                      <a:r>
                        <a:rPr lang="ar-SA" sz="2800">
                          <a:effectLst/>
                        </a:rPr>
                        <a:t>60-165</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dirty="0">
                          <a:effectLst/>
                        </a:rPr>
                        <a:t>جرم وحجم</a:t>
                      </a:r>
                      <a:endParaRPr lang="en-US" sz="28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787607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ahmadi\Desktop\تصاوير علوم 7\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836712"/>
            <a:ext cx="4896544" cy="498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235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60648"/>
            <a:ext cx="6172200" cy="2664296"/>
          </a:xfrm>
        </p:spPr>
        <p:txBody>
          <a:bodyPr>
            <a:normAutofit/>
          </a:bodyPr>
          <a:lstStyle/>
          <a:p>
            <a:r>
              <a:rPr lang="fa-IR" sz="3600" dirty="0" smtClean="0"/>
              <a:t>اگر یک جسم در اب فرو برود و یا شنا ور بماند به چگا لی بسته گی دارد چگا لی در وا قع مقدار جسم از یک جسم و جود دارد</a:t>
            </a:r>
            <a:endParaRPr lang="en-US" sz="3600" dirty="0"/>
          </a:p>
        </p:txBody>
      </p:sp>
      <p:sp>
        <p:nvSpPr>
          <p:cNvPr id="3" name="Subtitle 2"/>
          <p:cNvSpPr>
            <a:spLocks noGrp="1"/>
          </p:cNvSpPr>
          <p:nvPr>
            <p:ph type="subTitle" idx="1"/>
          </p:nvPr>
        </p:nvSpPr>
        <p:spPr/>
        <p:txBody>
          <a:bodyPr>
            <a:normAutofit/>
          </a:bodyPr>
          <a:lstStyle/>
          <a:p>
            <a:r>
              <a:rPr lang="fa-IR" sz="3200" dirty="0" smtClean="0"/>
              <a:t>یکای چگا لی بر حسب گرم بر سا نتی متر و یا متر مکعب</a:t>
            </a:r>
            <a:endParaRPr lang="en-US" sz="3200" dirty="0"/>
          </a:p>
        </p:txBody>
      </p:sp>
    </p:spTree>
    <p:extLst>
      <p:ext uri="{BB962C8B-B14F-4D97-AF65-F5344CB8AC3E}">
        <p14:creationId xmlns:p14="http://schemas.microsoft.com/office/powerpoint/2010/main" val="16252040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زمان </a:t>
            </a:r>
            <a:br>
              <a:rPr lang="fa-IR" sz="3600" dirty="0" smtClean="0"/>
            </a:br>
            <a:r>
              <a:rPr lang="fa-IR" sz="3600" dirty="0" smtClean="0"/>
              <a:t>ایا می توا نید بدون در نظر گرفتن زمان کار ها را به تر تیب ان جام دهیددر بساری از چیز ها تر تیب به و جود آمده است مثلا سا عت 7:30به مد رسه میرویم سا عت 9 زنگ تفریح سا عت 12:30 نا هار و نماز  در کار های رو زانه با سا عت سر و کار داریم</a:t>
            </a:r>
            <a:r>
              <a:rPr lang="fa-IR" dirty="0" smtClean="0"/>
              <a:t/>
            </a:r>
            <a:br>
              <a:rPr lang="fa-IR" dirty="0" smtClean="0"/>
            </a:b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502019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مثلا چقدر طول می کشد که ات بو س به خا نه بر سد و زمان را با یکای دقی قه – سا عت –و ثا نیه  اس تفا ده می شود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639161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د قت در اند زه گی ری </a:t>
            </a:r>
            <a:br>
              <a:rPr lang="fa-IR" sz="3600" dirty="0" smtClean="0"/>
            </a:br>
            <a:r>
              <a:rPr lang="fa-IR" sz="3600" dirty="0" smtClean="0"/>
              <a:t>اندا زه ها هم واره با تقریبند و د قت اندا زه گیری به و سی له بس تگی دارد و قتی با خط کش اندا زه می گیریم دقت ما سا نتی متر استما با ید در نو شتن دقت خود را با لا ببریم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761158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Documents and Settings\ahmadi\Desktop\تصاوير علوم 7\P016-1,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27584" y="836712"/>
            <a:ext cx="7384876" cy="5139874"/>
          </a:xfrm>
          <a:prstGeom prst="rect">
            <a:avLst/>
          </a:prstGeom>
          <a:noFill/>
        </p:spPr>
      </p:pic>
    </p:spTree>
    <p:extLst>
      <p:ext uri="{BB962C8B-B14F-4D97-AF65-F5344CB8AC3E}">
        <p14:creationId xmlns:p14="http://schemas.microsoft.com/office/powerpoint/2010/main" val="2507019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فصل 3 :اتم ها الفبا ی مواد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89997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2276872"/>
            <a:ext cx="7828384" cy="4320480"/>
          </a:xfrm>
        </p:spPr>
        <p:txBody>
          <a:bodyPr/>
          <a:lstStyle/>
          <a:p>
            <a:r>
              <a:rPr lang="en-US" dirty="0"/>
              <a:t> </a:t>
            </a:r>
            <a:r>
              <a:rPr lang="en-US" dirty="0" smtClean="0"/>
              <a:t>        </a:t>
            </a:r>
            <a:r>
              <a:rPr lang="fa-IR" dirty="0" smtClean="0"/>
              <a:t>دربار ه ی این پاسخ ها در گروه خود گفت وگو کنید  چه پاسخ های دیگری را پیشنهاد میکنید؟</a:t>
            </a:r>
            <a:br>
              <a:rPr lang="fa-IR" dirty="0" smtClean="0"/>
            </a:br>
            <a:r>
              <a:rPr lang="fa-IR" dirty="0" smtClean="0"/>
              <a:t>شما با برخیاز مهارت یاد کیری علوم در دورهی ابتدایآشنا شده اید در این دورهدر فصل های مختلف این مهارت ها را بکار خواهیم بست نمونه های زیر بقه شماکمک مکنند تا آنهارا بخاطرآورید</a:t>
            </a:r>
            <a:endParaRPr lang="en-US" dirty="0"/>
          </a:p>
        </p:txBody>
      </p:sp>
      <p:sp>
        <p:nvSpPr>
          <p:cNvPr id="3" name="Subtitle 2"/>
          <p:cNvSpPr>
            <a:spLocks noGrp="1"/>
          </p:cNvSpPr>
          <p:nvPr>
            <p:ph type="subTitle" idx="1"/>
          </p:nvPr>
        </p:nvSpPr>
        <p:spPr/>
        <p:txBody>
          <a:bodyPr/>
          <a:lstStyle/>
          <a:p>
            <a:endParaRPr lang="en-US" dirty="0" smtClean="0"/>
          </a:p>
          <a:p>
            <a:endParaRPr lang="en-US" dirty="0"/>
          </a:p>
        </p:txBody>
      </p:sp>
    </p:spTree>
    <p:extLst>
      <p:ext uri="{BB962C8B-B14F-4D97-AF65-F5344CB8AC3E}">
        <p14:creationId xmlns:p14="http://schemas.microsoft.com/office/powerpoint/2010/main" val="69141486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3212976"/>
          </a:xfrm>
        </p:spPr>
        <p:txBody>
          <a:bodyPr>
            <a:normAutofit fontScale="90000"/>
          </a:bodyPr>
          <a:lstStyle/>
          <a:p>
            <a:r>
              <a:rPr lang="fa-IR" sz="3600" dirty="0" smtClean="0"/>
              <a:t>در طبیعت  به سه صو رت یا فت می شود جامد – ما یع-بخار یا فت می شود هزا را ن سال معلوم نبود که مواد از چه سا خته اندو تبدیل آب به یخ یک م عما بود ام شنا ختن اتم معما را حل کرد در این فصل ویژگی ها یات ها را می خوا نید</a:t>
            </a:r>
            <a:endParaRPr lang="en-US" sz="3600" dirty="0"/>
          </a:p>
        </p:txBody>
      </p:sp>
      <p:sp>
        <p:nvSpPr>
          <p:cNvPr id="3" name="Subtitle 2"/>
          <p:cNvSpPr>
            <a:spLocks noGrp="1"/>
          </p:cNvSpPr>
          <p:nvPr>
            <p:ph type="subTitle" idx="1"/>
          </p:nvPr>
        </p:nvSpPr>
        <p:spPr>
          <a:xfrm>
            <a:off x="2286000" y="3212976"/>
            <a:ext cx="6172200" cy="3161946"/>
          </a:xfrm>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3217005"/>
            <a:ext cx="370044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2142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مواد در تمام بخش های زند گی ما وجود دا رند.</a:t>
            </a:r>
            <a:br>
              <a:rPr lang="fa-IR" sz="3600" dirty="0" smtClean="0"/>
            </a:br>
            <a:r>
              <a:rPr lang="fa-IR" sz="3600" dirty="0" smtClean="0"/>
              <a:t>اگر با دقت به محیط اطرا ف بن گرید واد بسیار زیا دی و جود دارد چوب –فلز- شیشه در این شکل بر خی مواد را می بی نید</a:t>
            </a:r>
            <a:br>
              <a:rPr lang="fa-IR" sz="3600" dirty="0" smtClean="0"/>
            </a:b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74484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11" y="548680"/>
            <a:ext cx="3650617" cy="473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675" y="404664"/>
            <a:ext cx="3456384" cy="448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10759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3600" dirty="0" smtClean="0"/>
              <a:t>هر روز با مواد گو نا گو ن سر وکار داریمکه کار برد ها مختلفی دا رندکشا ور زی دا رو سا زی و .... در شکل کا ر بر های سنگ مرمر و نفت خام و نمک را می بی نید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809411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28670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76572"/>
            <a:ext cx="31623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924944"/>
            <a:ext cx="3989851" cy="29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5855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5"/>
            <a:ext cx="197198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559136"/>
            <a:ext cx="28575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445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147637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578167"/>
            <a:ext cx="546735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753" y="23573"/>
            <a:ext cx="3371211" cy="2528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776163"/>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636912"/>
            <a:ext cx="6172200" cy="2381650"/>
          </a:xfrm>
        </p:spPr>
        <p:txBody>
          <a:bodyPr>
            <a:normAutofit/>
          </a:bodyPr>
          <a:lstStyle/>
          <a:p>
            <a:r>
              <a:rPr lang="fa-IR" sz="3600" dirty="0" smtClean="0"/>
              <a:t>مواد از چه چیزی سا خته شده اند.</a:t>
            </a:r>
            <a:br>
              <a:rPr lang="fa-IR" sz="3600" dirty="0" smtClean="0"/>
            </a:br>
            <a:r>
              <a:rPr lang="fa-IR" sz="3600" dirty="0" smtClean="0"/>
              <a:t>موادی که می بی نید از ذرات ری زی سا خته شده اندکه این ذرات ریز خوا ص مواد را تعین می کنند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8857387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29573"/>
            <a:ext cx="8352928" cy="346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0844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چند حبه قند و یک پا رچه با چکش ضربه بزنید ان قدر بزنید که پودر شوند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667421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در هر تصویر دانش آ موزانکدام مهارت را به کار گرفته اند؟</a:t>
            </a:r>
            <a:endParaRPr lang="en-US" dirty="0"/>
          </a:p>
        </p:txBody>
      </p:sp>
      <p:pic>
        <p:nvPicPr>
          <p:cNvPr id="4" name="Picture 2" descr="C:\Users\asus\Desktop\1\001-050-C104 (011).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a:xfrm>
            <a:off x="746830" y="1600200"/>
            <a:ext cx="6888340" cy="4873625"/>
          </a:xfrm>
          <a:noFill/>
        </p:spPr>
      </p:pic>
    </p:spTree>
    <p:extLst>
      <p:ext uri="{BB962C8B-B14F-4D97-AF65-F5344CB8AC3E}">
        <p14:creationId xmlns:p14="http://schemas.microsoft.com/office/powerpoint/2010/main" val="37504923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62075"/>
            <a:ext cx="7704906"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7867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بعد با ذربین نگاه کنید ایا ذرات قند را می بی نید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15578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16632"/>
            <a:ext cx="6172200" cy="4901930"/>
          </a:xfrm>
        </p:spPr>
        <p:txBody>
          <a:bodyPr>
            <a:normAutofit/>
          </a:bodyPr>
          <a:lstStyle/>
          <a:p>
            <a:r>
              <a:rPr lang="fa-IR" sz="3600" dirty="0" smtClean="0"/>
              <a:t>همه  موادی که می خوری می پو شید ومی سو زا نیدذرات ریزی تشکیل شده انداین ذره ها را نمی توان با چشم دید اما انها وجود دارند به ذره های سا زنه اتم می گو یند ایا ان ها هستند دا نشمندان با مطا لعه ی غیر مس تقیم به تمام این پا سخ ها جواب دا دند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17137233"/>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4221088"/>
          </a:xfrm>
        </p:spPr>
        <p:txBody>
          <a:bodyPr>
            <a:normAutofit fontScale="90000"/>
          </a:bodyPr>
          <a:lstStyle/>
          <a:p>
            <a:r>
              <a:rPr lang="fa-IR" sz="3600" dirty="0" smtClean="0"/>
              <a:t>4 گلوله در ست کنید  یکی از گلو له ها بدون هسته و بقیه با هسته جنس ه سته ها مقا وم با شد گلو له ها را شماره گذاری کنید و برای خود یا د دا شت کنید گلو له ها را با گروه های دیگر مبدله کنید و با ازمایش سا ختار درونی ان را بگو ید </a:t>
            </a:r>
            <a:br>
              <a:rPr lang="fa-IR" sz="3600" dirty="0" smtClean="0"/>
            </a:br>
            <a:endParaRPr lang="en-US" sz="3600" dirty="0"/>
          </a:p>
        </p:txBody>
      </p:sp>
      <p:sp>
        <p:nvSpPr>
          <p:cNvPr id="3" name="Subtitle 2"/>
          <p:cNvSpPr>
            <a:spLocks noGrp="1"/>
          </p:cNvSpPr>
          <p:nvPr>
            <p:ph type="subTitle" idx="1"/>
          </p:nvPr>
        </p:nvSpPr>
        <p:spPr>
          <a:xfrm>
            <a:off x="2286000" y="3933056"/>
            <a:ext cx="6172200" cy="2441866"/>
          </a:xfrm>
        </p:spPr>
        <p:txBody>
          <a:bodyPr>
            <a:normAutofit/>
          </a:bodyPr>
          <a:lstStyle/>
          <a:p>
            <a:r>
              <a:rPr lang="fa-IR" sz="3600" dirty="0" smtClean="0"/>
              <a:t>پا سخ ها خود ر با مشا هده مقا یه کنید</a:t>
            </a:r>
            <a:endParaRPr lang="en-US" sz="3600" dirty="0"/>
          </a:p>
        </p:txBody>
      </p:sp>
    </p:spTree>
    <p:extLst>
      <p:ext uri="{BB962C8B-B14F-4D97-AF65-F5344CB8AC3E}">
        <p14:creationId xmlns:p14="http://schemas.microsoft.com/office/powerpoint/2010/main" val="193866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429000"/>
            <a:ext cx="38195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060" y="981075"/>
            <a:ext cx="4461395" cy="244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981075"/>
            <a:ext cx="38195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8656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188640"/>
            <a:ext cx="6172200" cy="4774682"/>
          </a:xfrm>
        </p:spPr>
        <p:txBody>
          <a:bodyPr>
            <a:normAutofit/>
          </a:bodyPr>
          <a:lstStyle/>
          <a:p>
            <a:r>
              <a:rPr lang="fa-IR" sz="3600" dirty="0" smtClean="0"/>
              <a:t>در فعالیت دو با مشا هده ی غیر مستقیم و استفاده ارز حواس پنج گانه به سا خت گلوگه ها پردا ختیدشما بدون مشا هده تو نستید اطا عا تی از گلوله ها جمع کنید و بعد با ز کردید ایا می توات اتم ها را باز کرد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334342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اتم ها ان قدر ری زند که با میکرسکپ های قوی هم نمی توان دیدبنا بر این فقط می توان با مشا هده ی غیر مستقیم می توان خواص ان ها را پیدا کرد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573589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اتم ها کنار هم قرار می گیرند و مواد را می سا زندهر ماده از یک یا چند نوع اتم ساخته شده اند در تمام جهان 90 نو ع ات م یعنی 90 نوع عنصر وجود دارد عنصر ها شکل خا لصی از مواد هستندکه یک نوع اتم دارد مثل اهن که از اتم اهن سا خته شده استو مواد از نظر رنگ جسم و...با هم فرق دارند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56662441"/>
      </p:ext>
    </p:extLst>
  </p:cSld>
  <p:clrMapOvr>
    <a:masterClrMapping/>
  </p:clrMapOvr>
  <p:transition spd="slow">
    <p:wheel spokes="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32656"/>
            <a:ext cx="6172200" cy="3096344"/>
          </a:xfrm>
        </p:spPr>
        <p:txBody>
          <a:bodyPr>
            <a:normAutofit fontScale="90000"/>
          </a:bodyPr>
          <a:lstStyle/>
          <a:p>
            <a:r>
              <a:rPr lang="fa-IR" sz="3600" dirty="0" smtClean="0"/>
              <a:t>از ما یش کنید </a:t>
            </a:r>
            <a:br>
              <a:rPr lang="fa-IR" sz="3600" dirty="0" smtClean="0"/>
            </a:br>
            <a:r>
              <a:rPr lang="fa-IR" sz="3600" dirty="0" smtClean="0"/>
              <a:t>                    مقداری کربن –گوگرد- یک تکه سیم مسی-میخ آهنی با ورید ویژگی ها ی ظا هری ان هارا بنویسیدو بعد با چکش به ان ها ضر به بز نیدمشا هدات خود را بنو یسید</a:t>
            </a:r>
            <a:endParaRPr lang="en-US" sz="3600" dirty="0"/>
          </a:p>
        </p:txBody>
      </p:sp>
      <p:sp>
        <p:nvSpPr>
          <p:cNvPr id="3" name="Subtitle 2"/>
          <p:cNvSpPr>
            <a:spLocks noGrp="1"/>
          </p:cNvSpPr>
          <p:nvPr>
            <p:ph type="subTitle" idx="1"/>
          </p:nvPr>
        </p:nvSpPr>
        <p:spPr>
          <a:xfrm>
            <a:off x="2286000" y="3356992"/>
            <a:ext cx="6172200" cy="3017930"/>
          </a:xfrm>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5000255"/>
            <a:ext cx="1800200" cy="1337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5077568"/>
            <a:ext cx="1683739" cy="125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292" y="5116451"/>
            <a:ext cx="1662112"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1813" y="3356992"/>
            <a:ext cx="1444345" cy="128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4238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2420888"/>
          </a:xfrm>
        </p:spPr>
        <p:txBody>
          <a:bodyPr>
            <a:normAutofit/>
          </a:bodyPr>
          <a:lstStyle/>
          <a:p>
            <a:r>
              <a:rPr lang="fa-IR" sz="3600" dirty="0" smtClean="0"/>
              <a:t>یک مدار الکتریکی طبق شکل زیر درست کنیدوبا استفا ده از ان مواد را امتحان کنید رسنا هستند یا نا رسنا مشهدات خود را بنو یسید</a:t>
            </a:r>
            <a:endParaRPr lang="en-US" sz="3600" dirty="0"/>
          </a:p>
        </p:txBody>
      </p:sp>
      <p:sp>
        <p:nvSpPr>
          <p:cNvPr id="3" name="Subtitle 2"/>
          <p:cNvSpPr>
            <a:spLocks noGrp="1"/>
          </p:cNvSpPr>
          <p:nvPr>
            <p:ph type="subTitle" idx="1"/>
          </p:nvPr>
        </p:nvSpPr>
        <p:spPr>
          <a:xfrm>
            <a:off x="2286000" y="2492896"/>
            <a:ext cx="6172200" cy="3882026"/>
          </a:xfrm>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852936"/>
            <a:ext cx="61722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432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7467600" cy="2669158"/>
          </a:xfrm>
        </p:spPr>
        <p:txBody>
          <a:bodyPr>
            <a:normAutofit/>
          </a:bodyPr>
          <a:lstStyle/>
          <a:p>
            <a:pPr algn="r"/>
            <a:r>
              <a:rPr lang="fa-IR" sz="2800" dirty="0" smtClean="0"/>
              <a:t>      علم وکنجکاوی</a:t>
            </a:r>
            <a:br>
              <a:rPr lang="fa-IR" sz="2800" dirty="0" smtClean="0"/>
            </a:br>
            <a:r>
              <a:rPr lang="fa-IR" sz="2800" dirty="0" smtClean="0"/>
              <a:t>متن زیر را در گروه بخوانید</a:t>
            </a:r>
            <a:br>
              <a:rPr lang="fa-IR" sz="2800" dirty="0" smtClean="0"/>
            </a:br>
            <a:r>
              <a:rPr lang="fa-IR" sz="2800" dirty="0" smtClean="0"/>
              <a:t>معلم:دانش آموزان عزیزامروز در درس علوم در آزمایشگاه برگذارمیشود بنا بر این به آزمایشگاه میرویم</a:t>
            </a:r>
            <a:br>
              <a:rPr lang="fa-IR" sz="2800" dirty="0" smtClean="0"/>
            </a:br>
            <a:r>
              <a:rPr lang="fa-IR" sz="2800" dirty="0" smtClean="0"/>
              <a:t>هنگام ورود به آزمایشگاه مواد کادر زیر توجه یک از دانش     آموزانرا به خودجلب کرد او در ذهن خود با این سوال روبه رو</a:t>
            </a:r>
            <a:endParaRPr lang="en-US" sz="2800" dirty="0"/>
          </a:p>
        </p:txBody>
      </p:sp>
      <p:sp>
        <p:nvSpPr>
          <p:cNvPr id="3" name="Content Placeholder 2"/>
          <p:cNvSpPr>
            <a:spLocks noGrp="1"/>
          </p:cNvSpPr>
          <p:nvPr>
            <p:ph sz="quarter" idx="1"/>
          </p:nvPr>
        </p:nvSpPr>
        <p:spPr>
          <a:xfrm>
            <a:off x="457200" y="2852936"/>
            <a:ext cx="3657600" cy="3319264"/>
          </a:xfrm>
        </p:spPr>
        <p:txBody>
          <a:bodyPr>
            <a:normAutofit/>
          </a:bodyPr>
          <a:lstStyle/>
          <a:p>
            <a:pPr marL="0" indent="0">
              <a:buNone/>
            </a:pPr>
            <a:r>
              <a:rPr lang="fa-IR" dirty="0" smtClean="0"/>
              <a:t>نفت- جوهر نمک –برادهی آهن-اتا نول -نمک</a:t>
            </a:r>
          </a:p>
        </p:txBody>
      </p:sp>
      <p:sp>
        <p:nvSpPr>
          <p:cNvPr id="4" name="Content Placeholder 3"/>
          <p:cNvSpPr>
            <a:spLocks noGrp="1"/>
          </p:cNvSpPr>
          <p:nvPr>
            <p:ph sz="quarter" idx="2"/>
          </p:nvPr>
        </p:nvSpPr>
        <p:spPr>
          <a:xfrm>
            <a:off x="4270248" y="2852936"/>
            <a:ext cx="3657600" cy="3319264"/>
          </a:xfrm>
        </p:spPr>
        <p:txBody>
          <a:bodyPr>
            <a:noAutofit/>
          </a:bodyPr>
          <a:lstStyle/>
          <a:p>
            <a:r>
              <a:rPr lang="fa-IR" dirty="0" smtClean="0"/>
              <a:t>می شود</a:t>
            </a:r>
          </a:p>
          <a:p>
            <a:r>
              <a:rPr lang="fa-IR" dirty="0" smtClean="0"/>
              <a:t>آیا این مواد در آب حل می شوند؟</a:t>
            </a:r>
          </a:p>
          <a:p>
            <a:r>
              <a:rPr lang="fa-IR" dirty="0" smtClean="0"/>
              <a:t>او پس از مشورت با اعضای گروه تصمیم میگیرد پرسش خود را مطرح کند</a:t>
            </a:r>
          </a:p>
          <a:p>
            <a:r>
              <a:rPr lang="fa-IR" dirty="0" smtClean="0"/>
              <a:t>دانش آموز:ایا مهی مواد در آبحل می شوند ؟</a:t>
            </a:r>
          </a:p>
          <a:p>
            <a:r>
              <a:rPr lang="fa-IR" dirty="0" smtClean="0"/>
              <a:t>معلم: پیش بینی گروه شما چیست؟ </a:t>
            </a:r>
            <a:endParaRPr lang="en-US" dirty="0"/>
          </a:p>
        </p:txBody>
      </p:sp>
    </p:spTree>
    <p:extLst>
      <p:ext uri="{BB962C8B-B14F-4D97-AF65-F5344CB8AC3E}">
        <p14:creationId xmlns:p14="http://schemas.microsoft.com/office/powerpoint/2010/main" val="8005308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دانش امو زی با استفاده از نتا یج ویژگی مواد را نوشت با برسی به پر سش ها پا سخ دهید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876531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26462127"/>
              </p:ext>
            </p:extLst>
          </p:nvPr>
        </p:nvGraphicFramePr>
        <p:xfrm>
          <a:off x="1150620" y="3406076"/>
          <a:ext cx="6080760" cy="2523744"/>
        </p:xfrm>
        <a:graphic>
          <a:graphicData uri="http://schemas.openxmlformats.org/drawingml/2006/table">
            <a:tbl>
              <a:tblPr firstRow="1" firstCol="1" bandRow="1">
                <a:tableStyleId>{5C22544A-7EE6-4342-B048-85BDC9FD1C3A}</a:tableStyleId>
              </a:tblPr>
              <a:tblGrid>
                <a:gridCol w="3040380"/>
                <a:gridCol w="3040380"/>
              </a:tblGrid>
              <a:tr h="0">
                <a:tc>
                  <a:txBody>
                    <a:bodyPr/>
                    <a:lstStyle/>
                    <a:p>
                      <a:pPr>
                        <a:lnSpc>
                          <a:spcPct val="115000"/>
                        </a:lnSpc>
                        <a:spcAft>
                          <a:spcPts val="0"/>
                        </a:spcAft>
                      </a:pPr>
                      <a:r>
                        <a:rPr lang="fa-IR" sz="3600">
                          <a:effectLst/>
                        </a:rPr>
                        <a:t>گروه 2</a:t>
                      </a:r>
                      <a:endParaRPr lang="en-US" sz="3600">
                        <a:effectLst/>
                        <a:latin typeface="Calibri"/>
                        <a:ea typeface="Calibri"/>
                        <a:cs typeface="Arial"/>
                      </a:endParaRPr>
                    </a:p>
                  </a:txBody>
                  <a:tcPr marL="68580" marR="68580" marT="0" marB="0"/>
                </a:tc>
                <a:tc>
                  <a:txBody>
                    <a:bodyPr/>
                    <a:lstStyle/>
                    <a:p>
                      <a:pPr>
                        <a:lnSpc>
                          <a:spcPct val="115000"/>
                        </a:lnSpc>
                        <a:spcAft>
                          <a:spcPts val="0"/>
                        </a:spcAft>
                      </a:pPr>
                      <a:r>
                        <a:rPr lang="ar-SA" sz="3600">
                          <a:effectLst/>
                        </a:rPr>
                        <a:t>گروه1</a:t>
                      </a:r>
                      <a:endParaRPr lang="en-US" sz="3600">
                        <a:effectLst/>
                        <a:latin typeface="Calibri"/>
                        <a:ea typeface="Calibri"/>
                        <a:cs typeface="Arial"/>
                      </a:endParaRPr>
                    </a:p>
                  </a:txBody>
                  <a:tcPr marL="68580" marR="68580" marT="0" marB="0"/>
                </a:tc>
              </a:tr>
              <a:tr h="0">
                <a:tc>
                  <a:txBody>
                    <a:bodyPr/>
                    <a:lstStyle/>
                    <a:p>
                      <a:pPr>
                        <a:lnSpc>
                          <a:spcPct val="115000"/>
                        </a:lnSpc>
                        <a:spcAft>
                          <a:spcPts val="0"/>
                        </a:spcAft>
                      </a:pPr>
                      <a:r>
                        <a:rPr lang="ar-SA" sz="3600">
                          <a:effectLst/>
                        </a:rPr>
                        <a:t>سطح براق ندا رند </a:t>
                      </a:r>
                      <a:endParaRPr lang="en-US" sz="3600">
                        <a:effectLst/>
                        <a:latin typeface="Calibri"/>
                        <a:ea typeface="Calibri"/>
                        <a:cs typeface="Arial"/>
                      </a:endParaRPr>
                    </a:p>
                  </a:txBody>
                  <a:tcPr marL="68580" marR="68580" marT="0" marB="0"/>
                </a:tc>
                <a:tc>
                  <a:txBody>
                    <a:bodyPr/>
                    <a:lstStyle/>
                    <a:p>
                      <a:pPr>
                        <a:lnSpc>
                          <a:spcPct val="115000"/>
                        </a:lnSpc>
                        <a:spcAft>
                          <a:spcPts val="0"/>
                        </a:spcAft>
                      </a:pPr>
                      <a:r>
                        <a:rPr lang="ar-SA" sz="3600">
                          <a:effectLst/>
                        </a:rPr>
                        <a:t>سطح براق دارند</a:t>
                      </a:r>
                      <a:endParaRPr lang="en-US" sz="3600">
                        <a:effectLst/>
                        <a:latin typeface="Calibri"/>
                        <a:ea typeface="Calibri"/>
                        <a:cs typeface="Arial"/>
                      </a:endParaRPr>
                    </a:p>
                  </a:txBody>
                  <a:tcPr marL="68580" marR="68580" marT="0" marB="0"/>
                </a:tc>
              </a:tr>
              <a:tr h="0">
                <a:tc>
                  <a:txBody>
                    <a:bodyPr/>
                    <a:lstStyle/>
                    <a:p>
                      <a:pPr>
                        <a:lnSpc>
                          <a:spcPct val="115000"/>
                        </a:lnSpc>
                        <a:spcAft>
                          <a:spcPts val="0"/>
                        </a:spcAft>
                      </a:pPr>
                      <a:r>
                        <a:rPr lang="ar-SA" sz="3600">
                          <a:effectLst/>
                        </a:rPr>
                        <a:t>از اب سبک تر اند </a:t>
                      </a:r>
                      <a:endParaRPr lang="en-US" sz="3600">
                        <a:effectLst/>
                        <a:latin typeface="Calibri"/>
                        <a:ea typeface="Calibri"/>
                        <a:cs typeface="Arial"/>
                      </a:endParaRPr>
                    </a:p>
                  </a:txBody>
                  <a:tcPr marL="68580" marR="68580" marT="0" marB="0"/>
                </a:tc>
                <a:tc>
                  <a:txBody>
                    <a:bodyPr/>
                    <a:lstStyle/>
                    <a:p>
                      <a:pPr>
                        <a:lnSpc>
                          <a:spcPct val="115000"/>
                        </a:lnSpc>
                        <a:spcAft>
                          <a:spcPts val="0"/>
                        </a:spcAft>
                      </a:pPr>
                      <a:r>
                        <a:rPr lang="ar-SA" sz="3600">
                          <a:effectLst/>
                        </a:rPr>
                        <a:t>از اب سنگین تر اند </a:t>
                      </a:r>
                      <a:endParaRPr lang="en-US" sz="3600">
                        <a:effectLst/>
                        <a:latin typeface="Calibri"/>
                        <a:ea typeface="Calibri"/>
                        <a:cs typeface="Arial"/>
                      </a:endParaRPr>
                    </a:p>
                  </a:txBody>
                  <a:tcPr marL="68580" marR="68580" marT="0" marB="0"/>
                </a:tc>
              </a:tr>
              <a:tr h="0">
                <a:tc>
                  <a:txBody>
                    <a:bodyPr/>
                    <a:lstStyle/>
                    <a:p>
                      <a:pPr>
                        <a:lnSpc>
                          <a:spcPct val="115000"/>
                        </a:lnSpc>
                        <a:spcAft>
                          <a:spcPts val="0"/>
                        </a:spcAft>
                      </a:pPr>
                      <a:r>
                        <a:rPr lang="ar-SA" sz="3600">
                          <a:effectLst/>
                        </a:rPr>
                        <a:t>چکش خوار نیستند</a:t>
                      </a:r>
                      <a:endParaRPr lang="en-US" sz="3600">
                        <a:effectLst/>
                        <a:latin typeface="Calibri"/>
                        <a:ea typeface="Calibri"/>
                        <a:cs typeface="Arial"/>
                      </a:endParaRPr>
                    </a:p>
                  </a:txBody>
                  <a:tcPr marL="68580" marR="68580" marT="0" marB="0"/>
                </a:tc>
                <a:tc>
                  <a:txBody>
                    <a:bodyPr/>
                    <a:lstStyle/>
                    <a:p>
                      <a:pPr>
                        <a:lnSpc>
                          <a:spcPct val="115000"/>
                        </a:lnSpc>
                        <a:spcAft>
                          <a:spcPts val="0"/>
                        </a:spcAft>
                      </a:pPr>
                      <a:r>
                        <a:rPr lang="ar-SA" sz="3600" dirty="0">
                          <a:effectLst/>
                        </a:rPr>
                        <a:t>چکش خوا رند</a:t>
                      </a:r>
                      <a:endParaRPr lang="en-US" sz="36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8786878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3600" dirty="0" smtClean="0"/>
              <a:t>جدول را کا مل کنید </a:t>
            </a:r>
            <a:br>
              <a:rPr lang="fa-IR" sz="3600" dirty="0" smtClean="0"/>
            </a:br>
            <a:r>
              <a:rPr lang="fa-IR" sz="3600" dirty="0" smtClean="0"/>
              <a:t>برای هر یک از گروه ها عنوان انتخاب کنید</a:t>
            </a:r>
            <a:br>
              <a:rPr lang="fa-IR" sz="3600" dirty="0" smtClean="0"/>
            </a:br>
            <a:r>
              <a:rPr lang="fa-IR" sz="3600" dirty="0" smtClean="0"/>
              <a:t>عنعر نا فلز وفلز را طبقه بندی کنید</a:t>
            </a:r>
            <a:endParaRPr lang="en-US" sz="3600" dirty="0"/>
          </a:p>
        </p:txBody>
      </p:sp>
      <p:sp>
        <p:nvSpPr>
          <p:cNvPr id="3" name="Subtitle 2"/>
          <p:cNvSpPr>
            <a:spLocks noGrp="1"/>
          </p:cNvSpPr>
          <p:nvPr>
            <p:ph type="subTitle" idx="1"/>
          </p:nvPr>
        </p:nvSpPr>
        <p:spPr/>
        <p:txBody>
          <a:bodyPr>
            <a:normAutofit/>
          </a:bodyPr>
          <a:lstStyle/>
          <a:p>
            <a:r>
              <a:rPr lang="fa-IR" sz="3600" dirty="0" smtClean="0"/>
              <a:t>نقره-طلا0کربن-گاز نیتروژن –گاز اکسیژن –مس-اهن –گوگرد-المنوم</a:t>
            </a:r>
            <a:endParaRPr lang="en-US" sz="3600" dirty="0"/>
          </a:p>
        </p:txBody>
      </p:sp>
    </p:spTree>
    <p:extLst>
      <p:ext uri="{BB962C8B-B14F-4D97-AF65-F5344CB8AC3E}">
        <p14:creationId xmlns:p14="http://schemas.microsoft.com/office/powerpoint/2010/main" val="432450773"/>
      </p:ext>
    </p:extLst>
  </p:cSld>
  <p:clrMapOvr>
    <a:masterClrMapping/>
  </p:clrMapOvr>
  <p:transition spd="slow">
    <p:wheel spokes="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fontScale="90000"/>
          </a:bodyPr>
          <a:lstStyle/>
          <a:p>
            <a:r>
              <a:rPr lang="fa-IR" sz="3600" dirty="0" smtClean="0"/>
              <a:t>گلوله های کروی مدلی برا نما یش  عنصر وترکیب در زندگی بر خی مواد از یک نوع اتم سا خته شده اند مثل ظرف المنومی در حالی که اغب طبعی و منو عی هستند مورد استفادهی زندگی ما مثل پو شک برای نمونه اب از دو نوع اتم سا خته شده است از هیدرو ژ« و اکسی ژن در این مو رد ملو کول نام دارند ملکول از پیوند دو یا چند ات است</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1000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تا این جا امو ختید که ات ها دیه نمی شونداز این رو دا نش مندا روشی ارا یه دادنددر شکل سا ختار و چند عنصر نا فلز را می بینید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322869"/>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236220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691" y="392587"/>
            <a:ext cx="2986445" cy="326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931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3600" dirty="0" smtClean="0"/>
              <a:t>البته با ید تو جه کنید که ذره های سا زنه ی عنصر ها ی نا فلز اتم استبرا نمنه هر گا چند اتم مس کنار هم قرار گی رندمس به وجود می اید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33980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620688"/>
            <a:ext cx="284797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620688"/>
            <a:ext cx="399097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913" y="3717032"/>
            <a:ext cx="2867529" cy="316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49330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با تجه به شکل به پا سخ ها جواب دهید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119603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96752"/>
            <a:ext cx="6624736" cy="409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9919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7817296" cy="1143000"/>
          </a:xfrm>
        </p:spPr>
        <p:txBody>
          <a:bodyPr>
            <a:normAutofit fontScale="90000"/>
          </a:bodyPr>
          <a:lstStyle/>
          <a:p>
            <a:r>
              <a:rPr lang="fa-IR" dirty="0" smtClean="0"/>
              <a:t>سوال کردن وتلاش برای یافتن جواب مهم ترین نکته در علم است</a:t>
            </a:r>
            <a:br>
              <a:rPr lang="fa-IR" dirty="0" smtClean="0"/>
            </a:br>
            <a:endParaRPr lang="en-US" dirty="0"/>
          </a:p>
        </p:txBody>
      </p:sp>
      <p:sp>
        <p:nvSpPr>
          <p:cNvPr id="3" name="Content Placeholder 2"/>
          <p:cNvSpPr>
            <a:spLocks noGrp="1"/>
          </p:cNvSpPr>
          <p:nvPr>
            <p:ph sz="quarter" idx="4294967295"/>
          </p:nvPr>
        </p:nvSpPr>
        <p:spPr>
          <a:xfrm>
            <a:off x="457200" y="1600200"/>
            <a:ext cx="3657600" cy="4572000"/>
          </a:xfrm>
          <a:prstGeom prst="rect">
            <a:avLst/>
          </a:prstGeom>
        </p:spPr>
        <p:txBody>
          <a:bodyPr/>
          <a:lstStyle/>
          <a:p>
            <a:endParaRPr lang="en-US"/>
          </a:p>
        </p:txBody>
      </p:sp>
      <p:sp>
        <p:nvSpPr>
          <p:cNvPr id="4" name="Content Placeholder 3"/>
          <p:cNvSpPr>
            <a:spLocks noGrp="1"/>
          </p:cNvSpPr>
          <p:nvPr>
            <p:ph sz="quarter" idx="4294967295"/>
          </p:nvPr>
        </p:nvSpPr>
        <p:spPr>
          <a:xfrm>
            <a:off x="4270248" y="1600200"/>
            <a:ext cx="3657600" cy="4572000"/>
          </a:xfrm>
          <a:prstGeom prst="rect">
            <a:avLst/>
          </a:prstGeom>
        </p:spPr>
        <p:txBody>
          <a:bodyPr/>
          <a:lstStyle/>
          <a:p>
            <a:endParaRPr lang="en-US"/>
          </a:p>
        </p:txBody>
      </p:sp>
    </p:spTree>
    <p:extLst>
      <p:ext uri="{BB962C8B-B14F-4D97-AF65-F5344CB8AC3E}">
        <p14:creationId xmlns:p14="http://schemas.microsoft.com/office/powerpoint/2010/main" val="153167732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88640"/>
            <a:ext cx="6172200" cy="4829922"/>
          </a:xfrm>
        </p:spPr>
        <p:txBody>
          <a:bodyPr>
            <a:normAutofit/>
          </a:bodyPr>
          <a:lstStyle/>
          <a:p>
            <a:r>
              <a:rPr lang="fa-IR" sz="3600" dirty="0" smtClean="0"/>
              <a:t>نشان دهید هر کدام سا ختار کدام اتم است؟یک تعریف منا سب برا تر کیب اریه دهید.</a:t>
            </a:r>
            <a:br>
              <a:rPr lang="fa-IR" sz="3600" dirty="0" smtClean="0"/>
            </a:br>
            <a:r>
              <a:rPr lang="fa-IR" sz="3600" dirty="0" smtClean="0"/>
              <a:t>پیش بینی کنید از مواد ها یی که استفاده می کنیم عنصر ان یا ترکیب دلیل بیا ور</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35121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ایا اتم ها از ذره های ریزی سا خته شده اند ؟</a:t>
            </a:r>
            <a:br>
              <a:rPr lang="fa-IR" sz="3600" dirty="0" smtClean="0"/>
            </a:br>
            <a:r>
              <a:rPr lang="fa-IR" sz="3600" dirty="0" smtClean="0"/>
              <a:t>امو ختید که هر ماده از اتم های معینی سا خته شده است اتم ها از ذرات ریزی بنام الکتورون پروتون و نرو تون سا خته شده اند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68287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013" y="800100"/>
            <a:ext cx="2085975"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حجم کمتر یا بیشتر </a:t>
            </a:r>
            <a:br>
              <a:rPr lang="fa-IR" sz="3600" dirty="0" smtClean="0"/>
            </a:br>
            <a:r>
              <a:rPr lang="fa-IR" sz="3600" dirty="0" smtClean="0"/>
              <a:t>از دو ره ی ابتدایی می دانید مواد سه حا  لت دارند مایع-کاز-جامد 5گرم شکر –اب-وهوا در 3ظرف دارم کدام جای بیشتریمی گیرد؟</a:t>
            </a:r>
            <a:endParaRPr lang="en-US" sz="3600"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75636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16632"/>
            <a:ext cx="6172200" cy="4901930"/>
          </a:xfrm>
        </p:spPr>
        <p:txBody>
          <a:bodyPr>
            <a:normAutofit/>
          </a:bodyPr>
          <a:lstStyle/>
          <a:p>
            <a:r>
              <a:rPr lang="fa-IR" sz="3600" dirty="0" smtClean="0"/>
              <a:t>از ما یش کنید</a:t>
            </a:r>
            <a:br>
              <a:rPr lang="fa-IR" sz="3600" dirty="0" smtClean="0"/>
            </a:br>
            <a:r>
              <a:rPr lang="fa-IR" sz="3600" dirty="0" smtClean="0"/>
              <a:t>5گرم شکر اب و هوا با اس تفاده از ترا زوبا مشا هده ی حجم این سه ماده در ستی پا سخ ها ی خود را مقا یسه کنمید برای وزن کردن هوا از توپ فو تبال</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707895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برای مشاهده کردن  حجم اجسام وهوا</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663891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5736" y="0"/>
            <a:ext cx="6172200" cy="5035330"/>
          </a:xfrm>
        </p:spPr>
        <p:txBody>
          <a:bodyPr>
            <a:normAutofit/>
          </a:bodyPr>
          <a:lstStyle/>
          <a:p>
            <a:r>
              <a:rPr lang="fa-IR" sz="3600" dirty="0" smtClean="0"/>
              <a:t/>
            </a:r>
            <a:br>
              <a:rPr lang="fa-IR" sz="3600" dirty="0" smtClean="0"/>
            </a:br>
            <a:r>
              <a:rPr lang="fa-IR" sz="3600" dirty="0" smtClean="0"/>
              <a:t>ازما یش کنید</a:t>
            </a:r>
            <a:br>
              <a:rPr lang="fa-IR" sz="3600" dirty="0" smtClean="0"/>
            </a:br>
            <a:r>
              <a:rPr lang="fa-IR" sz="3600" dirty="0" smtClean="0"/>
              <a:t>وسا یل ومواد :سرنگ چوب پنبه –وزنه –گیره پایه اب و شن </a:t>
            </a:r>
            <a:br>
              <a:rPr lang="fa-IR" sz="3600" dirty="0" smtClean="0"/>
            </a:br>
            <a:r>
              <a:rPr lang="fa-IR" sz="3600" dirty="0" smtClean="0"/>
              <a:t>روش انجام از ما یش :3/4حجم یک از سر نگ ها را از اب دیگری را شن ودیگری را هوابا کشیدن پی ستون وا خل سرنگ سوم به همان مقدار هوا وارد کنید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761529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این از ما یش برای تراکم پزیری ان جام می شود</a:t>
            </a:r>
            <a:endParaRPr lang="en-US" sz="3600"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073783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916832"/>
            <a:ext cx="4473476" cy="490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612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با در پوش ان را ببندید وبا دست فشار دهید مشا هدات خود را بنویسید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4252710"/>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5736" y="620688"/>
            <a:ext cx="6209320" cy="5544617"/>
          </a:xfrm>
        </p:spPr>
        <p:txBody>
          <a:bodyPr>
            <a:normAutofit/>
          </a:bodyPr>
          <a:lstStyle/>
          <a:p>
            <a:r>
              <a:rPr lang="fa-IR" dirty="0" smtClean="0"/>
              <a:t>1-شش بشر 100میلی لیتری برداریدآنها را شماره گزاری کنیدوبا استفاده از استوانهی مدرج50 میلی لیتری آب داخل انها بریزید</a:t>
            </a:r>
            <a:br>
              <a:rPr lang="fa-IR" dirty="0" smtClean="0"/>
            </a:br>
            <a:r>
              <a:rPr lang="fa-IR" dirty="0" smtClean="0"/>
              <a:t>2-از مواد جامد یک قاشق واز مواد مایع چند قاشق بردارید وبه آب اضافه کنید</a:t>
            </a:r>
            <a:endParaRPr lang="en-US" dirty="0"/>
          </a:p>
        </p:txBody>
      </p:sp>
      <p:sp>
        <p:nvSpPr>
          <p:cNvPr id="3" name="Subtitle 2"/>
          <p:cNvSpPr>
            <a:spLocks noGrp="1"/>
          </p:cNvSpPr>
          <p:nvPr>
            <p:ph type="subTitle" idx="1"/>
          </p:nvPr>
        </p:nvSpPr>
        <p:spPr/>
        <p:txBody>
          <a:bodyPr>
            <a:normAutofit fontScale="25000" lnSpcReduction="20000"/>
          </a:bodyPr>
          <a:lstStyle/>
          <a:p>
            <a:r>
              <a:rPr lang="fa-IR" dirty="0" smtClean="0"/>
              <a:t>1</a:t>
            </a:r>
          </a:p>
          <a:p>
            <a:r>
              <a:rPr lang="fa-IR" dirty="0" smtClean="0"/>
              <a:t>	</a:t>
            </a:r>
            <a:endParaRPr lang="fa-IR" sz="7000" dirty="0" smtClean="0"/>
          </a:p>
          <a:p>
            <a:endParaRPr lang="fa-IR" sz="7000" dirty="0" smtClean="0"/>
          </a:p>
          <a:p>
            <a:endParaRPr lang="fa-IR" sz="7000" dirty="0"/>
          </a:p>
          <a:p>
            <a:endParaRPr lang="fa-IR" sz="7000" dirty="0" smtClean="0"/>
          </a:p>
          <a:p>
            <a:endParaRPr lang="fa-IR" sz="7000" dirty="0"/>
          </a:p>
          <a:p>
            <a:endParaRPr lang="fa-IR" sz="7000" dirty="0" smtClean="0"/>
          </a:p>
          <a:p>
            <a:endParaRPr lang="fa-IR" sz="7000" dirty="0"/>
          </a:p>
          <a:p>
            <a:endParaRPr lang="fa-IR" sz="7000" dirty="0" smtClean="0"/>
          </a:p>
          <a:p>
            <a:endParaRPr lang="fa-IR" dirty="0"/>
          </a:p>
          <a:p>
            <a:endParaRPr lang="fa-IR" dirty="0" smtClean="0"/>
          </a:p>
          <a:p>
            <a:endParaRPr lang="fa-IR" dirty="0"/>
          </a:p>
          <a:p>
            <a:r>
              <a:rPr lang="fa-IR" dirty="0" smtClean="0"/>
              <a:t>		</a:t>
            </a:r>
            <a:endParaRPr lang="fa-IR" dirty="0"/>
          </a:p>
        </p:txBody>
      </p:sp>
      <p:cxnSp>
        <p:nvCxnSpPr>
          <p:cNvPr id="5" name="Straight Connector 4"/>
          <p:cNvCxnSpPr/>
          <p:nvPr/>
        </p:nvCxnSpPr>
        <p:spPr>
          <a:xfrm flipV="1">
            <a:off x="3203848" y="6758118"/>
            <a:ext cx="6246440" cy="99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6004" y="5003322"/>
            <a:ext cx="72008" cy="129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6162" y="1700808"/>
            <a:ext cx="72008" cy="129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2156" y="2852936"/>
            <a:ext cx="136004" cy="1305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004630" y="620688"/>
            <a:ext cx="144016" cy="1305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021380" y="2060848"/>
            <a:ext cx="216024" cy="158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135834" y="4154034"/>
            <a:ext cx="144016" cy="129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2156" y="862452"/>
            <a:ext cx="72008" cy="936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076638" y="-6072"/>
            <a:ext cx="72008" cy="936104"/>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195927351"/>
              </p:ext>
            </p:extLst>
          </p:nvPr>
        </p:nvGraphicFramePr>
        <p:xfrm>
          <a:off x="1907704" y="1404258"/>
          <a:ext cx="6080760" cy="2329180"/>
        </p:xfrm>
        <a:graphic>
          <a:graphicData uri="http://schemas.openxmlformats.org/drawingml/2006/table">
            <a:tbl>
              <a:tblPr firstRow="1" firstCol="1" bandRow="1">
                <a:tableStyleId>{5C22544A-7EE6-4342-B048-85BDC9FD1C3A}</a:tableStyleId>
              </a:tblPr>
              <a:tblGrid>
                <a:gridCol w="3040380"/>
                <a:gridCol w="3040380"/>
              </a:tblGrid>
              <a:tr h="0">
                <a:tc>
                  <a:txBody>
                    <a:bodyPr/>
                    <a:lstStyle/>
                    <a:p>
                      <a:pPr>
                        <a:lnSpc>
                          <a:spcPct val="115000"/>
                        </a:lnSpc>
                        <a:spcAft>
                          <a:spcPts val="0"/>
                        </a:spcAft>
                      </a:pPr>
                      <a:r>
                        <a:rPr lang="fa-IR" sz="2800">
                          <a:effectLst/>
                        </a:rPr>
                        <a:t>موادی که در اب حل شده اند</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a:effectLst/>
                        </a:rPr>
                        <a:t>موادی که در اب حل نشده اند</a:t>
                      </a:r>
                      <a:endParaRPr lang="en-US" sz="2800">
                        <a:effectLst/>
                        <a:latin typeface="Calibri"/>
                        <a:ea typeface="Calibri"/>
                        <a:cs typeface="Arial"/>
                      </a:endParaRPr>
                    </a:p>
                  </a:txBody>
                  <a:tcPr marL="68580" marR="68580" marT="0" marB="0"/>
                </a:tc>
              </a:tr>
              <a:tr h="52765">
                <a:tc>
                  <a:txBody>
                    <a:bodyPr/>
                    <a:lstStyle/>
                    <a:p>
                      <a:pPr>
                        <a:lnSpc>
                          <a:spcPct val="115000"/>
                        </a:lnSpc>
                        <a:spcAft>
                          <a:spcPts val="0"/>
                        </a:spcAft>
                      </a:pPr>
                      <a:r>
                        <a:rPr lang="ar-SA" sz="2800">
                          <a:effectLst/>
                        </a:rPr>
                        <a:t>اتا نول </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a:effectLst/>
                        </a:rPr>
                        <a:t>گو گرد</a:t>
                      </a:r>
                      <a:endParaRPr lang="en-US" sz="2800">
                        <a:effectLst/>
                        <a:latin typeface="Calibri"/>
                        <a:ea typeface="Calibri"/>
                        <a:cs typeface="Arial"/>
                      </a:endParaRPr>
                    </a:p>
                  </a:txBody>
                  <a:tcPr marL="68580" marR="68580" marT="0" marB="0"/>
                </a:tc>
              </a:tr>
              <a:tr h="0">
                <a:tc>
                  <a:txBody>
                    <a:bodyPr/>
                    <a:lstStyle/>
                    <a:p>
                      <a:pPr>
                        <a:lnSpc>
                          <a:spcPct val="115000"/>
                        </a:lnSpc>
                        <a:spcAft>
                          <a:spcPts val="0"/>
                        </a:spcAft>
                      </a:pPr>
                      <a:r>
                        <a:rPr lang="ar-SA" sz="2800">
                          <a:effectLst/>
                        </a:rPr>
                        <a:t>جوهر نمک</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dirty="0">
                          <a:effectLst/>
                        </a:rPr>
                        <a:t>نفت</a:t>
                      </a:r>
                      <a:endParaRPr lang="en-US" sz="2800" dirty="0">
                        <a:effectLst/>
                        <a:latin typeface="Calibri"/>
                        <a:ea typeface="Calibri"/>
                        <a:cs typeface="Arial"/>
                      </a:endParaRPr>
                    </a:p>
                  </a:txBody>
                  <a:tcPr marL="68580" marR="68580" marT="0" marB="0"/>
                </a:tc>
              </a:tr>
              <a:tr h="0">
                <a:tc>
                  <a:txBody>
                    <a:bodyPr/>
                    <a:lstStyle/>
                    <a:p>
                      <a:pPr>
                        <a:lnSpc>
                          <a:spcPct val="115000"/>
                        </a:lnSpc>
                        <a:spcAft>
                          <a:spcPts val="0"/>
                        </a:spcAft>
                      </a:pPr>
                      <a:r>
                        <a:rPr lang="ar-SA" sz="2800">
                          <a:effectLst/>
                        </a:rPr>
                        <a:t>نمک</a:t>
                      </a:r>
                      <a:endParaRPr lang="en-US" sz="2800">
                        <a:effectLst/>
                        <a:latin typeface="Calibri"/>
                        <a:ea typeface="Calibri"/>
                        <a:cs typeface="Arial"/>
                      </a:endParaRPr>
                    </a:p>
                  </a:txBody>
                  <a:tcPr marL="68580" marR="68580" marT="0" marB="0"/>
                </a:tc>
                <a:tc>
                  <a:txBody>
                    <a:bodyPr/>
                    <a:lstStyle/>
                    <a:p>
                      <a:pPr>
                        <a:lnSpc>
                          <a:spcPct val="115000"/>
                        </a:lnSpc>
                        <a:spcAft>
                          <a:spcPts val="0"/>
                        </a:spcAft>
                      </a:pPr>
                      <a:r>
                        <a:rPr lang="ar-SA" sz="2800" dirty="0">
                          <a:effectLst/>
                        </a:rPr>
                        <a:t>برا ده ی اهن</a:t>
                      </a:r>
                      <a:endParaRPr lang="en-US" sz="28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3793220541"/>
      </p:ext>
    </p:extLst>
  </p:cSld>
  <p:clrMapOvr>
    <a:masterClrMapping/>
  </p:clrMapOvr>
  <p:transition spd="slow">
    <p:randomBar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908720"/>
            <a:ext cx="6172200" cy="4109842"/>
          </a:xfrm>
        </p:spPr>
        <p:txBody>
          <a:bodyPr>
            <a:normAutofit/>
          </a:bodyPr>
          <a:lstStyle/>
          <a:p>
            <a:r>
              <a:rPr lang="fa-IR" sz="3600" dirty="0" smtClean="0"/>
              <a:t>فا صله ی بین ملکول گاز بیشتر از جامد و ما یع است اگر گاز در ظرف کوچکی بریزیم ملکول ها کنر هم می اند به همین دلیل می تو ان حجم گاز را کا هش داد اما جامد و ما یع نه نم ی توان</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9077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124744"/>
            <a:ext cx="6172200" cy="3893818"/>
          </a:xfrm>
        </p:spPr>
        <p:txBody>
          <a:bodyPr>
            <a:normAutofit/>
          </a:bodyPr>
          <a:lstStyle/>
          <a:p>
            <a:r>
              <a:rPr lang="fa-IR" sz="3600" dirty="0" smtClean="0"/>
              <a:t>از ما یش کنید </a:t>
            </a:r>
            <a:br>
              <a:rPr lang="fa-IR" sz="3600" dirty="0" smtClean="0"/>
            </a:br>
            <a:r>
              <a:rPr lang="fa-IR" sz="3600" dirty="0" smtClean="0"/>
              <a:t>یک بطر ی شیشه ای بر دارید یک با د کنک روی ان محکم بب ندید یک پا رچ را از اب سرد پر کنیدبطری را درون اب قرار دهیدو در ظرف اب گرم هم قرا ر دهیدمشا هدات خود را بن وی سید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41531766"/>
      </p:ext>
    </p:extLst>
  </p:cSld>
  <p:clrMapOvr>
    <a:masterClrMapping/>
  </p:clrMapOvr>
  <p:transition spd="slow">
    <p:wheel spokes="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برای اثر گذا شتن اب گرم وسرد روی باد با دک</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62405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شک الف درون اب گرو و شکل ب درون اب سرد</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13713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25" y="1100138"/>
            <a:ext cx="661035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441544"/>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556792"/>
            <a:ext cx="6172200" cy="3461770"/>
          </a:xfrm>
        </p:spPr>
        <p:txBody>
          <a:bodyPr>
            <a:normAutofit fontScale="90000"/>
          </a:bodyPr>
          <a:lstStyle/>
          <a:p>
            <a:r>
              <a:rPr lang="fa-IR" sz="3600" dirty="0" smtClean="0"/>
              <a:t>گرما و تغیر حا لت ما ده </a:t>
            </a:r>
            <a:br>
              <a:rPr lang="fa-IR" sz="3600" dirty="0" smtClean="0"/>
            </a:br>
            <a:r>
              <a:rPr lang="fa-IR" sz="3600" dirty="0" smtClean="0"/>
              <a:t>اب در طبیعت به سه حلت یا فت می شود جامد-مایع-گاز اگر به یج گرما دهیم جنبش ملکول ها زیاد می شود و به ما یع تبدیل می شود اگر به اب گرما دهیم جب بش ملکو ل ها بی شتر می شود و به ب خار تبدیل می شود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97916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600" dirty="0" smtClean="0"/>
              <a:t>فصل 4:مواد پیر ا مون ما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98200580"/>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رو زا نه با مواد زی ادی اشنا می شوید اهنی پلا ستیکی و...در  واقع نوع زندگی بس تگی به مواد دارد اخترا ع الیاژ فولاد در صن عت ما شین سا زی و سا ختمان سا زی اس تفاده می شود در این فصل موا د و تا ثر انها اشنا می شو ید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41401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10" y="-386153"/>
            <a:ext cx="9053521" cy="604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042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طبیعت  منبع مواد است</a:t>
            </a:r>
            <a:br>
              <a:rPr lang="fa-IR" sz="3600" dirty="0" smtClean="0"/>
            </a:br>
            <a:r>
              <a:rPr lang="fa-IR" sz="3600" dirty="0" smtClean="0"/>
              <a:t>در علو م ششم امو ختید که بر خی مواد را می توان مس تقیما از اب و هوا گر فته می شود در شکل نمو نه هایی از ان هنا را ببینید</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0820412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dirty="0" smtClean="0">
                <a:solidFill>
                  <a:srgbClr val="FF0000"/>
                </a:solidFill>
              </a:rPr>
              <a:t/>
            </a:r>
            <a:br>
              <a:rPr lang="fa-IR" dirty="0" smtClean="0">
                <a:solidFill>
                  <a:srgbClr val="FF0000"/>
                </a:solidFill>
              </a:rPr>
            </a:br>
            <a:r>
              <a:rPr lang="fa-IR" dirty="0">
                <a:solidFill>
                  <a:srgbClr val="FF0000"/>
                </a:solidFill>
              </a:rPr>
              <a:t/>
            </a:r>
            <a:br>
              <a:rPr lang="fa-IR" dirty="0">
                <a:solidFill>
                  <a:srgbClr val="FF0000"/>
                </a:solidFill>
              </a:rPr>
            </a:br>
            <a:r>
              <a:rPr lang="fa-IR" dirty="0" smtClean="0">
                <a:solidFill>
                  <a:srgbClr val="FF0000"/>
                </a:solidFill>
              </a:rPr>
              <a:t/>
            </a:r>
            <a:br>
              <a:rPr lang="fa-IR" dirty="0" smtClean="0">
                <a:solidFill>
                  <a:srgbClr val="FF0000"/>
                </a:solidFill>
              </a:rPr>
            </a:br>
            <a:r>
              <a:rPr lang="fa-IR" dirty="0" smtClean="0">
                <a:solidFill>
                  <a:srgbClr val="FF0000"/>
                </a:solidFill>
              </a:rPr>
              <a:t>گفت وگو کنید</a:t>
            </a:r>
            <a:endParaRPr lang="en-US" dirty="0">
              <a:solidFill>
                <a:srgbClr val="FF0000"/>
              </a:solidFill>
            </a:endParaRPr>
          </a:p>
        </p:txBody>
      </p:sp>
      <p:sp>
        <p:nvSpPr>
          <p:cNvPr id="3" name="Subtitle 2"/>
          <p:cNvSpPr>
            <a:spLocks noGrp="1"/>
          </p:cNvSpPr>
          <p:nvPr>
            <p:ph type="subTitle" idx="1"/>
          </p:nvPr>
        </p:nvSpPr>
        <p:spPr/>
        <p:txBody>
          <a:bodyPr>
            <a:normAutofit/>
          </a:bodyPr>
          <a:lstStyle/>
          <a:p>
            <a:r>
              <a:rPr lang="fa-IR" sz="3200" dirty="0" smtClean="0"/>
              <a:t>در بارهی حل یک مسله به روش علمی گفت وگو کنید و بنویسید</a:t>
            </a:r>
            <a:endParaRPr lang="en-US" sz="3200" dirty="0"/>
          </a:p>
        </p:txBody>
      </p:sp>
    </p:spTree>
    <p:extLst>
      <p:ext uri="{BB962C8B-B14F-4D97-AF65-F5344CB8AC3E}">
        <p14:creationId xmlns:p14="http://schemas.microsoft.com/office/powerpoint/2010/main" val="8266378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5517"/>
            <a:ext cx="3779912" cy="270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3" y="305517"/>
            <a:ext cx="3731151" cy="275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429000"/>
            <a:ext cx="3515990" cy="231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3" y="3429000"/>
            <a:ext cx="4086225"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1541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بیشتر موادی که ما استفاده می کنیم از طبیعت کر فته نمی شود بلکه با اس تفاده از تغیر شیمیا یی و فی زی کی از مواد ط بی عت یا فت می شود  مثل اهن المنوم و مس از سبگ معدن و شیشه از ما سه و سیمان از سنگ اهک ان  و پلا ستیک از نفت خام </a:t>
            </a:r>
            <a:endParaRPr lang="en-US" sz="3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049799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5018562"/>
          </a:xfrm>
        </p:spPr>
        <p:txBody>
          <a:bodyPr>
            <a:normAutofit/>
          </a:bodyPr>
          <a:lstStyle/>
          <a:p>
            <a:r>
              <a:rPr lang="fa-IR" sz="3600" dirty="0" smtClean="0"/>
              <a:t>و سیله ها و اجسام مختلف از چه موادی سا خته می شود ؟</a:t>
            </a:r>
            <a:br>
              <a:rPr lang="fa-IR" sz="3600" dirty="0" smtClean="0"/>
            </a:br>
            <a:r>
              <a:rPr lang="fa-IR" sz="3600" dirty="0" smtClean="0"/>
              <a:t>با دقت به مواد گو نا گون نگاه کنید از مواد یکسان سا خته شده اند؟ جنس ان ها یک سان است؟با کمی برسی فهمیدی که موا د از چیز های مختلفی سا خته شده اند بر خی از یک نوع و برخی از دو نوع مثل </a:t>
            </a:r>
            <a:endParaRPr lang="en-US" sz="3600" dirty="0"/>
          </a:p>
        </p:txBody>
      </p:sp>
      <p:sp>
        <p:nvSpPr>
          <p:cNvPr id="3" name="Subtitle 2"/>
          <p:cNvSpPr>
            <a:spLocks noGrp="1"/>
          </p:cNvSpPr>
          <p:nvPr>
            <p:ph type="subTitle" idx="1"/>
          </p:nvPr>
        </p:nvSpPr>
        <p:spPr/>
        <p:txBody>
          <a:bodyPr>
            <a:normAutofit/>
          </a:bodyPr>
          <a:lstStyle/>
          <a:p>
            <a:r>
              <a:rPr lang="fa-IR" sz="3600" dirty="0" smtClean="0"/>
              <a:t>سیم مسی فقط از مس ولی کا غذ از گچ و نشا سته سا خته شده است</a:t>
            </a:r>
            <a:endParaRPr lang="en-US" sz="3600" dirty="0"/>
          </a:p>
        </p:txBody>
      </p:sp>
    </p:spTree>
    <p:extLst>
      <p:ext uri="{BB962C8B-B14F-4D97-AF65-F5344CB8AC3E}">
        <p14:creationId xmlns:p14="http://schemas.microsoft.com/office/powerpoint/2010/main" val="2538769165"/>
      </p:ext>
    </p:extLst>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dirty="0" smtClean="0"/>
              <a:t>فهرستی از مواد در ست کنید معار دسته بندی خود را بن وی سید  10 مو رد بنو یسید</a:t>
            </a:r>
            <a:br>
              <a:rPr lang="fa-IR" dirty="0" smtClean="0"/>
            </a:br>
            <a:r>
              <a:rPr lang="fa-IR" dirty="0" smtClean="0"/>
              <a:t>یک دا نش اموز فهرستی از مواد در ست کرده است بر اساس نو ع و کار برد دسته بندی کرده است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48258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202"/>
            <a:ext cx="2247900" cy="334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420" y="80963"/>
            <a:ext cx="2247900" cy="326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275" y="168256"/>
            <a:ext cx="2247900" cy="319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308" y="3429000"/>
            <a:ext cx="2247900" cy="334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3208" y="3667125"/>
            <a:ext cx="2247900"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1108" y="3343835"/>
            <a:ext cx="2247900" cy="334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9528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شما نیز فهرستی تهیه کرده اید به این صورت طبقه بندی کنید یا یک چیز است که در این جدول جانمی گیرد</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609533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4005064"/>
          </a:xfrm>
        </p:spPr>
        <p:txBody>
          <a:bodyPr>
            <a:normAutofit fontScale="90000"/>
          </a:bodyPr>
          <a:lstStyle/>
          <a:p>
            <a:r>
              <a:rPr lang="fa-IR" u="sng" dirty="0" smtClean="0"/>
              <a:t>مواد ویژگی معینی دارد</a:t>
            </a:r>
            <a:r>
              <a:rPr lang="fa-IR" dirty="0" smtClean="0"/>
              <a:t/>
            </a:r>
            <a:br>
              <a:rPr lang="fa-IR" dirty="0" smtClean="0"/>
            </a:br>
            <a:r>
              <a:rPr lang="fa-IR" dirty="0" smtClean="0"/>
              <a:t>هر ماده دارا ی وی ژگی معینی است برای نمو نه مس جا مد است رسا نا یی بر ق است رسنا ی گرما چکش خوار است سخت است  برار ی بیا وی ژگی موا د از عبا رت س خت است یا نرم شکننده شفا ف  یا کدر ضد اب یا جا ذب اب دا رای خوا صیت اهن ریبا یی چکش خوار یا شکننده ان عطا ف پذیر یا ان عطا ف نا پذیرو....</a:t>
            </a:r>
            <a:br>
              <a:rPr lang="fa-IR" dirty="0" smtClean="0"/>
            </a:br>
            <a:r>
              <a:rPr lang="fa-IR" dirty="0" smtClean="0"/>
              <a:t> </a:t>
            </a:r>
            <a:endParaRPr lang="en-US" u="sng" dirty="0"/>
          </a:p>
        </p:txBody>
      </p:sp>
      <p:sp>
        <p:nvSpPr>
          <p:cNvPr id="3" name="Subtitle 2"/>
          <p:cNvSpPr>
            <a:spLocks noGrp="1"/>
          </p:cNvSpPr>
          <p:nvPr>
            <p:ph type="subTitle" idx="1"/>
          </p:nvPr>
        </p:nvSpPr>
        <p:spPr>
          <a:xfrm>
            <a:off x="2267744" y="3501008"/>
            <a:ext cx="6172200" cy="2883768"/>
          </a:xfrm>
        </p:spPr>
        <p:txBody>
          <a:bodyPr>
            <a:normAutofit/>
          </a:bodyPr>
          <a:lstStyle/>
          <a:p>
            <a:r>
              <a:rPr lang="fa-IR" sz="3200" dirty="0" smtClean="0"/>
              <a:t>وقتی می گو یند یک ما ده از ما ده ی د یگر سخت تر است یعنی خرا ش بر روی ان می اندا زد برای نمو نه ال ما ی می توند روی شی شه و یکی د یگر از ویژگی انعطاف پذیری است</a:t>
            </a:r>
            <a:endParaRPr lang="en-US" sz="3200" dirty="0"/>
          </a:p>
        </p:txBody>
      </p:sp>
    </p:spTree>
    <p:extLst>
      <p:ext uri="{BB962C8B-B14F-4D97-AF65-F5344CB8AC3E}">
        <p14:creationId xmlns:p14="http://schemas.microsoft.com/office/powerpoint/2010/main" val="30293761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16632"/>
            <a:ext cx="6172200" cy="4901930"/>
          </a:xfrm>
        </p:spPr>
        <p:txBody>
          <a:bodyPr>
            <a:normAutofit/>
          </a:bodyPr>
          <a:lstStyle/>
          <a:p>
            <a:r>
              <a:rPr lang="fa-IR" dirty="0" smtClean="0"/>
              <a:t>ان عطاف هر ما ده به ما نشان می دهد که ماده چقدر می تواند در اثر نی رو کشیده یا خم شود  و پس از حذف نیرو به حا لت عا دی بر گر ددبرای نمو نه کش پلا ستیکی را اگر بکشید کش می اید و پس از حذ ف نیرو بر می گردد</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56429236"/>
      </p:ext>
    </p:extLst>
  </p:cSld>
  <p:clrMapOvr>
    <a:masterClrMapping/>
  </p:clrMapOvr>
  <p:transition spd="slow">
    <p:randomBar dir="ver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1844824"/>
          </a:xfrm>
        </p:spPr>
        <p:txBody>
          <a:bodyPr/>
          <a:lstStyle/>
          <a:p>
            <a:r>
              <a:rPr lang="fa-IR" dirty="0" smtClean="0"/>
              <a:t>چکش خوار بو دن هر ماد به ما امکان می دهد به شکل های مختلف در بی ا وریم</a:t>
            </a:r>
            <a:endParaRPr lang="en-US" dirty="0"/>
          </a:p>
        </p:txBody>
      </p:sp>
      <p:sp>
        <p:nvSpPr>
          <p:cNvPr id="3" name="Subtitle 2"/>
          <p:cNvSpPr>
            <a:spLocks noGrp="1"/>
          </p:cNvSpPr>
          <p:nvPr>
            <p:ph type="subTitle" idx="1"/>
          </p:nvPr>
        </p:nvSpPr>
        <p:spPr>
          <a:xfrm>
            <a:off x="2286000" y="1844824"/>
            <a:ext cx="6172200" cy="4530098"/>
          </a:xfrm>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916832"/>
            <a:ext cx="2808312" cy="263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968" y="1916832"/>
            <a:ext cx="2880320" cy="263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6977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6172200" cy="764704"/>
          </a:xfrm>
        </p:spPr>
        <p:txBody>
          <a:bodyPr/>
          <a:lstStyle/>
          <a:p>
            <a:r>
              <a:rPr lang="fa-IR" dirty="0" smtClean="0"/>
              <a:t>1-خوا ص مو رد نظر در جدول بن وی سید</a:t>
            </a:r>
            <a:endParaRPr lang="en-US" dirty="0"/>
          </a:p>
        </p:txBody>
      </p:sp>
      <p:sp>
        <p:nvSpPr>
          <p:cNvPr id="3" name="Subtitle 2"/>
          <p:cNvSpPr>
            <a:spLocks noGrp="1"/>
          </p:cNvSpPr>
          <p:nvPr>
            <p:ph type="subTitle" idx="1"/>
          </p:nvPr>
        </p:nvSpPr>
        <p:spPr>
          <a:xfrm>
            <a:off x="2286000" y="4005064"/>
            <a:ext cx="6172200" cy="2369858"/>
          </a:xfrm>
        </p:spPr>
        <p:txBody>
          <a:bodyPr>
            <a:normAutofit/>
          </a:bodyPr>
          <a:lstStyle/>
          <a:p>
            <a:endParaRPr lang="en-US" sz="3200" dirty="0"/>
          </a:p>
        </p:txBody>
      </p:sp>
    </p:spTree>
    <p:extLst>
      <p:ext uri="{BB962C8B-B14F-4D97-AF65-F5344CB8AC3E}">
        <p14:creationId xmlns:p14="http://schemas.microsoft.com/office/powerpoint/2010/main" val="38597876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688</TotalTime>
  <Words>2482</Words>
  <Application>Microsoft Office PowerPoint</Application>
  <PresentationFormat>On-screen Show (4:3)</PresentationFormat>
  <Paragraphs>227</Paragraphs>
  <Slides>128</Slides>
  <Notes>2</Notes>
  <HiddenSlides>0</HiddenSlides>
  <MMClips>0</MMClips>
  <ScaleCrop>false</ScaleCrop>
  <HeadingPairs>
    <vt:vector size="4" baseType="variant">
      <vt:variant>
        <vt:lpstr>Theme</vt:lpstr>
      </vt:variant>
      <vt:variant>
        <vt:i4>1</vt:i4>
      </vt:variant>
      <vt:variant>
        <vt:lpstr>Slide Titles</vt:lpstr>
      </vt:variant>
      <vt:variant>
        <vt:i4>128</vt:i4>
      </vt:variant>
    </vt:vector>
  </HeadingPairs>
  <TitlesOfParts>
    <vt:vector size="129" baseType="lpstr">
      <vt:lpstr>Oriel</vt:lpstr>
      <vt:lpstr>PowerPoint Presentation</vt:lpstr>
      <vt:lpstr>فصل 1:تجربه وتفکر</vt:lpstr>
      <vt:lpstr>علم چیست؟ دانش آموزان کلاسی درباره ی پرسش که علم چیست؟پاسخ های زیررا داده اند:</vt:lpstr>
      <vt:lpstr>         دربار ه ی این پاسخ ها در گروه خود گفت وگو کنید  چه پاسخ های دیگری را پیشنهاد میکنید؟ شما با برخیاز مهارت یاد کیری علوم در دورهی ابتدایآشنا شده اید در این دورهدر فصل های مختلف این مهارت ها را بکار خواهیم بست نمونه های زیر بقه شماکمک مکنند تا آنهارا بخاطرآورید</vt:lpstr>
      <vt:lpstr>در هر تصویر دانش آ موزانکدام مهارت را به کار گرفته اند؟</vt:lpstr>
      <vt:lpstr>      علم وکنجکاوی متن زیر را در گروه بخوانید معلم:دانش آموزان عزیزامروز در درس علوم در آزمایشگاه برگذارمیشود بنا بر این به آزمایشگاه میرویم هنگام ورود به آزمایشگاه مواد کادر زیر توجه یک از دانش     آموزانرا به خودجلب کرد او در ذهن خود با این سوال روبه رو</vt:lpstr>
      <vt:lpstr>سوال کردن وتلاش برای یافتن جواب مهم ترین نکته در علم است </vt:lpstr>
      <vt:lpstr>1-شش بشر 100میلی لیتری برداریدآنها را شماره گزاری کنیدوبا استفاده از استوانهی مدرج50 میلی لیتری آب داخل انها بریزید 2-از مواد جامد یک قاشق واز مواد مایع چند قاشق بردارید وبه آب اضافه کنید</vt:lpstr>
      <vt:lpstr>   گفت وگو کنید</vt:lpstr>
      <vt:lpstr>علم وفناوری   فناوری تبدیل علم به عمل است ساخت خدرو-رایانه- تلفن-نیروگاه هسته ای-دارو –و...نمنه هایی از تبدیل دانش علمی به عمل هستند دانشمندان تلاش میکنندبا تبدیل علم به یک فراوردهی مناسب به نیاز های زندگی پاسخ دهند برای نمونه با اختراع</vt:lpstr>
      <vt:lpstr>PowerPoint Presentation</vt:lpstr>
      <vt:lpstr>هر چند تبدیل علم به فناوری باعث پیشرفت کشور ها شده است ام اغلب فناوری ها در کنارفوایدمعایبی هم دارندمثلا با اختراع خودرو جابه جایی مسا فران سریعتر شده است ام استفادهاز سوخت های فسیلی به حرکت در اوردن ان الودگیبه ویژه در شهر های پر جمعیت را افزایش داده است</vt:lpstr>
      <vt:lpstr>نیاز امروز  گر چه علوم تجربی را به چهار شاخه فیزیک-شیمش- زیست شنا سی-زمین شناسی تقسیم کرده انداما پژهش نشان می دهد مو فقیتو پیشرفت سریع علم نتیجه ی فعا لیت مشترک همی دا نشمندان و متخصصان با یکدیگر است </vt:lpstr>
      <vt:lpstr>فصل دو :اندا زه گیری در علوم وابزار ها ی آن </vt:lpstr>
      <vt:lpstr>برای این که بدا نیم در یک سال چقدر رشت کرده ایم قد و وزن خود را اندا زه می گی ریم  برای به مو قع رسی دن به مد رسه با زمان سر وکار داریمو پزشک با ضربان قلب فشار خونن به سلا متی بیمار پی می برد</vt:lpstr>
      <vt:lpstr>و نجار با اندا زه گرفتن طول و عر ض و ار تفا عبه سا خت لوا زم چو بی می پر دازد</vt:lpstr>
      <vt:lpstr>PowerPoint Presentation</vt:lpstr>
      <vt:lpstr>اندا زه گیری به ما کمک می کند مواد را از لحا ظ کو چکی و بزر گی مقا یسه کنیم اندا زه ی هر چیز را با عدد یکای می گو ییم</vt:lpstr>
      <vt:lpstr>هر جسم از ماده تشکیل شده است  ما ده جرم و حجم دارد هر جسم را با کرم و کیلو گرم نشان می دهیمو جرم اجسام را با ترا زو اندا زه می گی ریم</vt:lpstr>
      <vt:lpstr>PowerPoint Presentation</vt:lpstr>
      <vt:lpstr>چرا جرم بعضی با گرم و بعضی کیلو گرم است </vt:lpstr>
      <vt:lpstr>در سال قبل دیدیم که وزن هر جسم برا بر با نیروی گرا نش استو وزن را با نیرو سنج اندازه می گی رند</vt:lpstr>
      <vt:lpstr>وزن یک جسم را با یکای نیو نون می گو یند مثلا وزن یک سیب کو چک 100گرمی تقر یبا 1 نیو نون ایت</vt:lpstr>
      <vt:lpstr>با استفاده از ترا زو جرم ووزن ان ها را اندا زه گی ری کنید 1گرد 2پرتقال 3گوشی همراه 4کتاب علوم</vt:lpstr>
      <vt:lpstr>PowerPoint Presentation</vt:lpstr>
      <vt:lpstr>طول و حجم  فا صله ی بین ود نقطه را که طی می کنید را با یکا ی طول می گو یند وا حد های طول متر – کیلو متر و.... </vt:lpstr>
      <vt:lpstr>PowerPoint Presentation</vt:lpstr>
      <vt:lpstr>یکی از ابزار طول اجسام کو چک خط کش استطول خط کش بر حسب میلی متر است</vt:lpstr>
      <vt:lpstr>PowerPoint Presentation</vt:lpstr>
      <vt:lpstr>برای اندا زه کیری حجم ارز کمی ما یع استفاده می کنیم ظروف مد رج</vt:lpstr>
      <vt:lpstr>چکا لی  ا گر یک مکعب فلزی و چوبی تو پر دا شته با شیم کدام یک در اب فرو میرود و کدام یک شنا ور می ما ند</vt:lpstr>
      <vt:lpstr>PowerPoint Presentation</vt:lpstr>
      <vt:lpstr>PowerPoint Presentation</vt:lpstr>
      <vt:lpstr>اگر یک جسم در اب فرو برود و یا شنا ور بماند به چگا لی بسته گی دارد چگا لی در وا قع مقدار جسم از یک جسم و جود دارد</vt:lpstr>
      <vt:lpstr>زمان  ایا می توا نید بدون در نظر گرفتن زمان کار ها را به تر تیب ان جام دهیددر بساری از چیز ها تر تیب به و جود آمده است مثلا سا عت 7:30به مد رسه میرویم سا عت 9 زنگ تفریح سا عت 12:30 نا هار و نماز  در کار های رو زانه با سا عت سر و کار داریم </vt:lpstr>
      <vt:lpstr>مثلا چقدر طول می کشد که ات بو س به خا نه بر سد و زمان را با یکای دقی قه – سا عت –و ثا نیه  اس تفا ده می شود </vt:lpstr>
      <vt:lpstr>د قت در اند زه گی ری  اندا زه ها هم واره با تقریبند و د قت اندا زه گیری به و سی له بس تگی دارد و قتی با خط کش اندا زه می گیریم دقت ما سا نتی متر استما با ید در نو شتن دقت خود را با لا ببریم </vt:lpstr>
      <vt:lpstr>PowerPoint Presentation</vt:lpstr>
      <vt:lpstr>فصل 3 :اتم ها الفبا ی مواد </vt:lpstr>
      <vt:lpstr>در طبیعت  به سه صو رت یا فت می شود جامد – ما یع-بخار یا فت می شود هزا را ن سال معلوم نبود که مواد از چه سا خته اندو تبدیل آب به یخ یک م عما بود ام شنا ختن اتم معما را حل کرد در این فصل ویژگی ها یات ها را می خوا نید</vt:lpstr>
      <vt:lpstr>مواد در تمام بخش های زند گی ما وجود دا رند. اگر با دقت به محیط اطرا ف بن گرید واد بسیار زیا دی و جود دارد چوب –فلز- شیشه در این شکل بر خی مواد را می بی نید </vt:lpstr>
      <vt:lpstr>PowerPoint Presentation</vt:lpstr>
      <vt:lpstr>هر روز با مواد گو نا گو ن سر وکار داریمکه کار برد ها مختلفی دا رندکشا ور زی دا رو سا زی و .... در شکل کا ر بر های سنگ مرمر و نفت خام و نمک را می بی نید</vt:lpstr>
      <vt:lpstr>PowerPoint Presentation</vt:lpstr>
      <vt:lpstr>PowerPoint Presentation</vt:lpstr>
      <vt:lpstr>PowerPoint Presentation</vt:lpstr>
      <vt:lpstr>مواد از چه چیزی سا خته شده اند. موادی که می بی نید از ذرات ری زی سا خته شده اندکه این ذرات ریز خوا ص مواد را تعین می کنند</vt:lpstr>
      <vt:lpstr>PowerPoint Presentation</vt:lpstr>
      <vt:lpstr>چند حبه قند و یک پا رچه با چکش ضربه بزنید ان قدر بزنید که پودر شوند</vt:lpstr>
      <vt:lpstr>PowerPoint Presentation</vt:lpstr>
      <vt:lpstr>بعد با ذربین نگاه کنید ایا ذرات قند را می بی نید</vt:lpstr>
      <vt:lpstr>همه  موادی که می خوری می پو شید ومی سو زا نیدذرات ریزی تشکیل شده انداین ذره ها را نمی توان با چشم دید اما انها وجود دارند به ذره های سا زنه اتم می گو یند ایا ان ها هستند دا نشمندان با مطا لعه ی غیر مس تقیم به تمام این پا سخ ها جواب دا دند </vt:lpstr>
      <vt:lpstr>4 گلوله در ست کنید  یکی از گلو له ها بدون هسته و بقیه با هسته جنس ه سته ها مقا وم با شد گلو له ها را شماره گذاری کنید و برای خود یا د دا شت کنید گلو له ها را با گروه های دیگر مبدله کنید و با ازمایش سا ختار درونی ان را بگو ید  </vt:lpstr>
      <vt:lpstr>PowerPoint Presentation</vt:lpstr>
      <vt:lpstr>در فعالیت دو با مشا هده ی غیر مستقیم و استفاده ارز حواس پنج گانه به سا خت گلوگه ها پردا ختیدشما بدون مشا هده تو نستید اطا عا تی از گلوله ها جمع کنید و بعد با ز کردید ایا می توات اتم ها را باز کرد </vt:lpstr>
      <vt:lpstr>اتم ها ان قدر ری زند که با میکرسکپ های قوی هم نمی توان دیدبنا بر این فقط می توان با مشا هده ی غیر مستقیم می توان خواص ان ها را پیدا کرد </vt:lpstr>
      <vt:lpstr>اتم ها کنار هم قرار می گیرند و مواد را می سا زندهر ماده از یک یا چند نوع اتم ساخته شده اند در تمام جهان 90 نو ع ات م یعنی 90 نوع عنصر وجود دارد عنصر ها شکل خا لصی از مواد هستندکه یک نوع اتم دارد مثل اهن که از اتم اهن سا خته شده استو مواد از نظر رنگ جسم و...با هم فرق دارند</vt:lpstr>
      <vt:lpstr>از ما یش کنید                      مقداری کربن –گوگرد- یک تکه سیم مسی-میخ آهنی با ورید ویژگی ها ی ظا هری ان هارا بنویسیدو بعد با چکش به ان ها ضر به بز نیدمشا هدات خود را بنو یسید</vt:lpstr>
      <vt:lpstr>یک مدار الکتریکی طبق شکل زیر درست کنیدوبا استفا ده از ان مواد را امتحان کنید رسنا هستند یا نا رسنا مشهدات خود را بنو یسید</vt:lpstr>
      <vt:lpstr>دانش امو زی با استفاده از نتا یج ویژگی مواد را نوشت با برسی به پر سش ها پا سخ دهید</vt:lpstr>
      <vt:lpstr>PowerPoint Presentation</vt:lpstr>
      <vt:lpstr>جدول را کا مل کنید  برای هر یک از گروه ها عنوان انتخاب کنید عنعر نا فلز وفلز را طبقه بندی کنید</vt:lpstr>
      <vt:lpstr>گلوله های کروی مدلی برا نما یش  عنصر وترکیب در زندگی بر خی مواد از یک نوع اتم سا خته شده اند مثل ظرف المنومی در حالی که اغب طبعی و منو عی هستند مورد استفادهی زندگی ما مثل پو شک برای نمونه اب از دو نوع اتم سا خته شده است از هیدرو ژ« و اکسی ژن در این مو رد ملو کول نام دارند ملکول از پیوند دو یا چند ات است</vt:lpstr>
      <vt:lpstr>تا این جا امو ختید که ات ها دیه نمی شونداز این رو دا نش مندا روشی ارا یه دادنددر شکل سا ختار و چند عنصر نا فلز را می بینید </vt:lpstr>
      <vt:lpstr>PowerPoint Presentation</vt:lpstr>
      <vt:lpstr>البته با ید تو جه کنید که ذره های سا زنه ی عنصر ها ی نا فلز اتم استبرا نمنه هر گا چند اتم مس کنار هم قرار گی رندمس به وجود می اید</vt:lpstr>
      <vt:lpstr>PowerPoint Presentation</vt:lpstr>
      <vt:lpstr>با تجه به شکل به پا سخ ها جواب دهید</vt:lpstr>
      <vt:lpstr>PowerPoint Presentation</vt:lpstr>
      <vt:lpstr>نشان دهید هر کدام سا ختار کدام اتم است؟یک تعریف منا سب برا تر کیب اریه دهید. پیش بینی کنید از مواد ها یی که استفاده می کنیم عنصر ان یا ترکیب دلیل بیا ور</vt:lpstr>
      <vt:lpstr>ایا اتم ها از ذره های ریزی سا خته شده اند ؟ امو ختید که هر ماده از اتم های معینی سا خته شده است اتم ها از ذرات ریزی بنام الکتورون پروتون و نرو تون سا خته شده اند  </vt:lpstr>
      <vt:lpstr>PowerPoint Presentation</vt:lpstr>
      <vt:lpstr>حجم کمتر یا بیشتر  از دو ره ی ابتدایی می دانید مواد سه حا  لت دارند مایع-کاز-جامد 5گرم شکر –اب-وهوا در 3ظرف دارم کدام جای بیشتریمی گیرد؟</vt:lpstr>
      <vt:lpstr>از ما یش کنید 5گرم شکر اب و هوا با اس تفاده از ترا زوبا مشا هده ی حجم این سه ماده در ستی پا سخ ها ی خود را مقا یسه کنمید برای وزن کردن هوا از توپ فو تبال</vt:lpstr>
      <vt:lpstr>برای مشاهده کردن  حجم اجسام وهوا</vt:lpstr>
      <vt:lpstr> ازما یش کنید وسا یل ومواد :سرنگ چوب پنبه –وزنه –گیره پایه اب و شن  روش انجام از ما یش :3/4حجم یک از سر نگ ها را از اب دیگری را شن ودیگری را هوابا کشیدن پی ستون وا خل سرنگ سوم به همان مقدار هوا وارد کنید</vt:lpstr>
      <vt:lpstr>این از ما یش برای تراکم پزیری ان جام می شود</vt:lpstr>
      <vt:lpstr>PowerPoint Presentation</vt:lpstr>
      <vt:lpstr>با در پوش ان را ببندید وبا دست فشار دهید مشا هدات خود را بنویسید</vt:lpstr>
      <vt:lpstr>فا صله ی بین ملکول گاز بیشتر از جامد و ما یع است اگر گاز در ظرف کوچکی بریزیم ملکول ها کنر هم می اند به همین دلیل می تو ان حجم گاز را کا هش داد اما جامد و ما یع نه نم ی توان</vt:lpstr>
      <vt:lpstr>از ما یش کنید  یک بطر ی شیشه ای بر دارید یک با د کنک روی ان محکم بب ندید یک پا رچ را از اب سرد پر کنیدبطری را درون اب قرار دهیدو در ظرف اب گرم هم قرا ر دهیدمشا هدات خود را بن وی سید</vt:lpstr>
      <vt:lpstr>برای اثر گذا شتن اب گرم وسرد روی باد با دک</vt:lpstr>
      <vt:lpstr>شک الف درون اب گرو و شکل ب درون اب سرد</vt:lpstr>
      <vt:lpstr>PowerPoint Presentation</vt:lpstr>
      <vt:lpstr>گرما و تغیر حا لت ما ده  اب در طبیعت به سه حلت یا فت می شود جامد-مایع-گاز اگر به یج گرما دهیم جنبش ملکول ها زیاد می شود و به ما یع تبدیل می شود اگر به اب گرما دهیم جب بش ملکو ل ها بی شتر می شود و به ب خار تبدیل می شود</vt:lpstr>
      <vt:lpstr>فصل 4:مواد پیر ا مون ما </vt:lpstr>
      <vt:lpstr>رو زا نه با مواد زی ادی اشنا می شوید اهنی پلا ستیکی و...در  واقع نوع زندگی بس تگی به مواد دارد اخترا ع الیاژ فولاد در صن عت ما شین سا زی و سا ختمان سا زی اس تفاده می شود در این فصل موا د و تا ثر انها اشنا می شو ید </vt:lpstr>
      <vt:lpstr>PowerPoint Presentation</vt:lpstr>
      <vt:lpstr>طبیعت  منبع مواد است در علو م ششم امو ختید که بر خی مواد را می توان مس تقیما از اب و هوا گر فته می شود در شکل نمو نه هایی از ان هنا را ببینید</vt:lpstr>
      <vt:lpstr>PowerPoint Presentation</vt:lpstr>
      <vt:lpstr>بیشتر موادی که ما استفاده می کنیم از طبیعت کر فته نمی شود بلکه با اس تفاده از تغیر شیمیا یی و فی زی کی از مواد ط بی عت یا فت می شود  مثل اهن المنوم و مس از سبگ معدن و شیشه از ما سه و سیمان از سنگ اهک ان  و پلا ستیک از نفت خام </vt:lpstr>
      <vt:lpstr>و سیله ها و اجسام مختلف از چه موادی سا خته می شود ؟ با دقت به مواد گو نا گون نگاه کنید از مواد یکسان سا خته شده اند؟ جنس ان ها یک سان است؟با کمی برسی فهمیدی که موا د از چیز های مختلفی سا خته شده اند بر خی از یک نوع و برخی از دو نوع مثل </vt:lpstr>
      <vt:lpstr>فهرستی از مواد در ست کنید معار دسته بندی خود را بن وی سید  10 مو رد بنو یسید یک دا نش اموز فهرستی از مواد در ست کرده است بر اساس نو ع و کار برد دسته بندی کرده است </vt:lpstr>
      <vt:lpstr>PowerPoint Presentation</vt:lpstr>
      <vt:lpstr>شما نیز فهرستی تهیه کرده اید به این صورت طبقه بندی کنید یا یک چیز است که در این جدول جانمی گیرد</vt:lpstr>
      <vt:lpstr>مواد ویژگی معینی دارد هر ماده دارا ی وی ژگی معینی است برای نمو نه مس جا مد است رسا نا یی بر ق است رسنا ی گرما چکش خوار است سخت است  برار ی بیا وی ژگی موا د از عبا رت س خت است یا نرم شکننده شفا ف  یا کدر ضد اب یا جا ذب اب دا رای خوا صیت اهن ریبا یی چکش خوار یا شکننده ان عطا ف پذیر یا ان عطا ف نا پذیرو....  </vt:lpstr>
      <vt:lpstr>ان عطاف هر ما ده به ما نشان می دهد که ماده چقدر می تواند در اثر نی رو کشیده یا خم شود  و پس از حذف نیرو به حا لت عا دی بر گر ددبرای نمو نه کش پلا ستیکی را اگر بکشید کش می اید و پس از حذ ف نیرو بر می گردد</vt:lpstr>
      <vt:lpstr>چکش خوار بو دن هر ماد به ما امکان می دهد به شکل های مختلف در بی ا وریم</vt:lpstr>
      <vt:lpstr>1-خوا ص مو رد نظر در جدول بن وی سید</vt:lpstr>
      <vt:lpstr>PowerPoint Presentation</vt:lpstr>
      <vt:lpstr>اکنون با از ما یش با بر خی از و ی ژگی مواد اشنا شوید</vt:lpstr>
      <vt:lpstr>رسنا و نا رسا نا بودن مواد ان جام می شود</vt:lpstr>
      <vt:lpstr>از ما یش کنید1 وسایل:با تری –لامپ1/5ولتیچند تکه سیم-لیوان –خطکشپلاستیکی-چوبی-فلزیالمنوم-پارچه نخی-بشقاب سرا می کی </vt:lpstr>
      <vt:lpstr>از ما یش کنید 2 وسایل مو رد نظر:جند رشته سیم نا زک فزینخی پلا ستیکی قلاب پا یه گیرهچند وزنه 100گرمی روش ان جا م از ما یش: سیم ها را به گی ره و سل کنید بعد و ز نه ها ی 100گرمی را روی ان بگذارید(قطر سیم ها یک سان با شد) مشا هدا ت خود را بنو سید</vt:lpstr>
      <vt:lpstr>PowerPoint Presentation</vt:lpstr>
      <vt:lpstr>هما ن طور که می دا نید چیز ها ی فل زی استحکام بی شتر دارند برای چی ها یی که می خوا هیم استحکام دا شته با شند با ید از فلز اس ت فا ده کنیم مثا  ل پل و بد نه خو د رو</vt:lpstr>
      <vt:lpstr>در فل2 با چگل لی ا شنا شده ایدچگا لی یکی از  ؤیژگی مهم مواد است فر ض کنید می خوا هید یک و سی له ی مح کم ولی سبک در ست کنید در ان صو رت از کدام ما ده استفده می کنید ؟با ان جام فعا لیت با چ گا لی مواد اشنا شو ید</vt:lpstr>
      <vt:lpstr>برای محا سبه ی چگا لی اجسام برای شنا خت ویژگی اجسام</vt:lpstr>
      <vt:lpstr>PowerPoint Presentation</vt:lpstr>
      <vt:lpstr>شما با اس تفا ده از تر زو و استوانه ی مد رج جرم وحجم خمیر با زی می خ فو لا دی سنگ مرمر توپ را ان دا زه بگیرید و چگا لی ان ها را بن وی سید </vt:lpstr>
      <vt:lpstr>ایا چگا لی تمام فل ز ها برا بر است ؟ چگا لی کدا م گرو ه از بقه ی مواد بی شتر است؟ برا دا شت خود را از ان شکل بن وبی سید</vt:lpstr>
      <vt:lpstr>دی دید که چگا لی فلز ها با هم برابر نی ستند برای نمونه چگا لی طلا بی شتر از فو لا د است چگا لی المنو  م کم تر از فو لاد است برا ی همین دلیل فلز المنو م در صنا یع هوا پیما سا زی به کا ر می رود</vt:lpstr>
      <vt:lpstr>PowerPoint Presentation</vt:lpstr>
      <vt:lpstr>از ما یش کنید و سا یل و مواد :چسب چوب بو را کس اب رنگ غذا لیوان کا سه استوا نه ی مد رج ترا زو رو ش ان جام :در یک لی وان بز رک 30 می لی لیتر اب بر یزید چسب چوب به ان اضا فه کنید سپس ان را بر هم بز نید  آن ها را هم بز نید تا یک نوا خت شود 2-یک قا شق سو پ خوری از بو راکس وچند قطره رنگ غذا را در 60 میلی لیتر اب در یک کا سه حل کنی  3-مح تو یا لیوان را ارام در کا سه بر یز د و مر تب حم بز نید  4-ما ده ی پله را به شکل تو پ در او رید</vt:lpstr>
      <vt:lpstr>برای مها رت دست ور زی</vt:lpstr>
      <vt:lpstr>چه ما ده ای به کار می برید؟ می دا نید که هر ما ده کا ر برد معینی دا رد برای همین در هن گام سا خت و سا یل به وی ژگی مواد تو جه کنیم چند مسیله نا م ببر ید و دلیل سا خت ان را بگو ید در بر گ کو چگ بن ویسید</vt:lpstr>
      <vt:lpstr>در سا ختن وسیله ها علا وه بر وی ژگی با یدبه قیمت وفرا وانی انها نیز در انتخاب ان ها اهمنیت دهیم برای نمونه فلز اهن از بقه ی فلز ها ار زان تر است به همین دلیل در صنا یع گسترده استفاده می شود</vt:lpstr>
      <vt:lpstr>PowerPoint Presentation</vt:lpstr>
      <vt:lpstr>چگو نه مواد ی با خواص بهتر تو لید کنیم؟ ان سان از دیر باز دنبا ساخت مواد با کیفیت و بهتر بوده اند مثلا افزودن اهک به گل سبب افزایش استحکام انمی شود که در سا خت بنا های کلی اس تفا ده میشود کربن(زغال)نا فلز سیاه رنگ است که بعد از کشیدن روی کاغذ روی ان لایه ای می ما د ولی ان خیلی نر م بود و با ازا فه کردن خا کرس سبب محکم شدن ان شو به طوری که هر چه خا ک رس بی شتر با شد سختی ان بیشتر است</vt:lpstr>
      <vt:lpstr>خوا ص فل را می توان با مخلوط کردن انرا تغیر داد در اثر این عمل فلز ها بهبود پیدا می کنند الیا ژها مواد جدی دی هس تند که از مخلو ط کردن دو یا چند ما ده به دست می اید برای این فلز ها  را ذوب می کنند و با هم مخلو ط می کنند که در اثر این عمل اتم ها در لا به لا ی هم قرار می گیرند </vt:lpstr>
      <vt:lpstr>الیاژها ویژگی های جدیدی دارد به طوری که مقدار کمی فلز مختلف به کر بن ازفه کنی فو لادی به دست می ایدبرا ی نمونه  افزودن فلز کرم ونیکل به اهن سبب در ست شدن الیا ژی به نام فو لاد زنگ نزن می شویم که بسیار قوی است</vt:lpstr>
      <vt:lpstr>PowerPoint Presentation</vt:lpstr>
      <vt:lpstr>PowerPoint Presentation</vt:lpstr>
      <vt:lpstr>برای شنا خت الیاژهای جدید و مواد جدید</vt:lpstr>
      <vt:lpstr>مواد هو شمند  همان طور که امو ختید علوم تجر بی به ما کمک می کند تا بتوانیم خوا ص ماده را تغیر بدهیم ومواد جدیدی تولید کنیم برای نمو نه عینک هایی سا خته شده اند که اگر قاب های ان هارا مچا له کنیم پس از حذف نی رو به حا لت عادی بر می گردداین نوع مواد را هو شمند می گو یند   به نظر شما اسا ختن این مواد ی در زندگی ما دچار چه تغیر های خاهد شد ؟</vt:lpstr>
      <vt:lpstr>PowerPoint Presentation</vt:lpstr>
      <vt:lpstr>تهیه کننده:محمد شعبانی</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تجربه تفکر :  فصل1</dc:title>
  <dc:creator>HAMSHAHRI</dc:creator>
  <cp:lastModifiedBy>HAMSHAHRI</cp:lastModifiedBy>
  <cp:revision>66</cp:revision>
  <dcterms:created xsi:type="dcterms:W3CDTF">2014-11-13T16:55:43Z</dcterms:created>
  <dcterms:modified xsi:type="dcterms:W3CDTF">2014-11-20T10:37:06Z</dcterms:modified>
</cp:coreProperties>
</file>