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84" r:id="rId4"/>
    <p:sldId id="285" r:id="rId5"/>
    <p:sldId id="286" r:id="rId6"/>
    <p:sldId id="292" r:id="rId7"/>
    <p:sldId id="287" r:id="rId8"/>
    <p:sldId id="288" r:id="rId9"/>
    <p:sldId id="290" r:id="rId10"/>
    <p:sldId id="289" r:id="rId11"/>
    <p:sldId id="291" r:id="rId12"/>
    <p:sldId id="309"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27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74" d="100"/>
          <a:sy n="74" d="100"/>
        </p:scale>
        <p:origin x="-10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A21AD-C83F-42DA-BC05-EC5E1518B2A1}" type="doc">
      <dgm:prSet loTypeId="urn:microsoft.com/office/officeart/2005/8/layout/chevron2" loCatId="list" qsTypeId="urn:microsoft.com/office/officeart/2005/8/quickstyle/3d7" qsCatId="3D" csTypeId="urn:microsoft.com/office/officeart/2005/8/colors/accent1_2" csCatId="accent1" phldr="1"/>
      <dgm:spPr/>
      <dgm:t>
        <a:bodyPr/>
        <a:lstStyle/>
        <a:p>
          <a:endParaRPr lang="en-US"/>
        </a:p>
      </dgm:t>
    </dgm:pt>
    <dgm:pt modelId="{0C2D0DC0-9D12-4353-9738-9D089ACF5FB4}">
      <dgm:prSet phldrT="[Text]"/>
      <dgm:spPr/>
      <dgm:t>
        <a:bodyPr/>
        <a:lstStyle/>
        <a:p>
          <a:r>
            <a:rPr lang="fa-IR" b="1" dirty="0" smtClean="0">
              <a:cs typeface="B Nazanin" pitchFamily="2" charset="-78"/>
            </a:rPr>
            <a:t>خاك چيني </a:t>
          </a:r>
          <a:r>
            <a:rPr lang="en-US" b="1" dirty="0" err="1" smtClean="0">
              <a:cs typeface="B Nazanin" pitchFamily="2" charset="-78"/>
            </a:rPr>
            <a:t>chaina</a:t>
          </a:r>
          <a:r>
            <a:rPr lang="en-US" b="1" dirty="0" smtClean="0">
              <a:cs typeface="B Nazanin" pitchFamily="2" charset="-78"/>
            </a:rPr>
            <a:t> clay</a:t>
          </a:r>
          <a:endParaRPr lang="en-US" b="1" dirty="0">
            <a:cs typeface="B Nazanin" pitchFamily="2" charset="-78"/>
          </a:endParaRPr>
        </a:p>
      </dgm:t>
    </dgm:pt>
    <dgm:pt modelId="{D1134AB4-6D4B-479A-8E08-7C2DED077F2A}" type="parTrans" cxnId="{2793483F-3119-4874-9C7B-E85CF7D33C08}">
      <dgm:prSet/>
      <dgm:spPr/>
      <dgm:t>
        <a:bodyPr/>
        <a:lstStyle/>
        <a:p>
          <a:endParaRPr lang="en-US"/>
        </a:p>
      </dgm:t>
    </dgm:pt>
    <dgm:pt modelId="{0568C3FB-72A3-48F8-90F4-539F4CA1994C}" type="sibTrans" cxnId="{2793483F-3119-4874-9C7B-E85CF7D33C08}">
      <dgm:prSet/>
      <dgm:spPr/>
      <dgm:t>
        <a:bodyPr/>
        <a:lstStyle/>
        <a:p>
          <a:endParaRPr lang="en-US"/>
        </a:p>
      </dgm:t>
    </dgm:pt>
    <dgm:pt modelId="{CAAD9F2A-AF8A-427C-9338-24A298C165C4}">
      <dgm:prSet phldrT="[Text]"/>
      <dgm:spPr/>
      <dgm:t>
        <a:bodyPr/>
        <a:lstStyle/>
        <a:p>
          <a:pPr rtl="1"/>
          <a:r>
            <a:rPr lang="fa-IR" dirty="0" smtClean="0">
              <a:cs typeface="B Nazanin" pitchFamily="2" charset="-78"/>
            </a:rPr>
            <a:t>به كاني رسي كه بيش از 95 درصد كاني ها بيش از كائولينيت باشد.</a:t>
          </a:r>
          <a:endParaRPr lang="en-US" dirty="0">
            <a:cs typeface="B Nazanin" pitchFamily="2" charset="-78"/>
          </a:endParaRPr>
        </a:p>
      </dgm:t>
    </dgm:pt>
    <dgm:pt modelId="{7D3FD7FE-8901-4499-A446-E07E007846D4}" type="parTrans" cxnId="{A537346B-7FE8-4990-8253-DF798E9B4770}">
      <dgm:prSet/>
      <dgm:spPr/>
      <dgm:t>
        <a:bodyPr/>
        <a:lstStyle/>
        <a:p>
          <a:endParaRPr lang="en-US"/>
        </a:p>
      </dgm:t>
    </dgm:pt>
    <dgm:pt modelId="{692DC0E5-8D5B-444A-8371-9E46F364C804}" type="sibTrans" cxnId="{A537346B-7FE8-4990-8253-DF798E9B4770}">
      <dgm:prSet/>
      <dgm:spPr/>
      <dgm:t>
        <a:bodyPr/>
        <a:lstStyle/>
        <a:p>
          <a:endParaRPr lang="en-US"/>
        </a:p>
      </dgm:t>
    </dgm:pt>
    <dgm:pt modelId="{EA3EC196-1269-418B-9B11-91AC0C5B04B3}">
      <dgm:prSet phldrT="[Text]"/>
      <dgm:spPr/>
      <dgm:t>
        <a:bodyPr/>
        <a:lstStyle/>
        <a:p>
          <a:r>
            <a:rPr lang="fa-IR" b="1" dirty="0" smtClean="0">
              <a:cs typeface="B Nazanin" pitchFamily="2" charset="-78"/>
            </a:rPr>
            <a:t> </a:t>
          </a:r>
          <a:r>
            <a:rPr lang="en-US" b="1" dirty="0" smtClean="0">
              <a:cs typeface="B Nazanin" pitchFamily="2" charset="-78"/>
            </a:rPr>
            <a:t> </a:t>
          </a:r>
          <a:r>
            <a:rPr lang="fa-IR" b="1" dirty="0" smtClean="0">
              <a:cs typeface="B Nazanin" pitchFamily="2" charset="-78"/>
            </a:rPr>
            <a:t> رس توپي   </a:t>
          </a:r>
          <a:r>
            <a:rPr lang="en-US" b="1" dirty="0" smtClean="0">
              <a:cs typeface="B Nazanin" pitchFamily="2" charset="-78"/>
            </a:rPr>
            <a:t>Ball clay</a:t>
          </a:r>
          <a:endParaRPr lang="en-US" b="1" dirty="0">
            <a:cs typeface="B Nazanin" pitchFamily="2" charset="-78"/>
          </a:endParaRPr>
        </a:p>
      </dgm:t>
    </dgm:pt>
    <dgm:pt modelId="{CA3635F7-C00B-4F72-8228-9ADDAA78670F}" type="parTrans" cxnId="{9631D0AA-6DAE-455B-AAB1-E83549E9D531}">
      <dgm:prSet/>
      <dgm:spPr/>
      <dgm:t>
        <a:bodyPr/>
        <a:lstStyle/>
        <a:p>
          <a:endParaRPr lang="en-US"/>
        </a:p>
      </dgm:t>
    </dgm:pt>
    <dgm:pt modelId="{E478232C-8F18-4E7B-9AD5-76673A649B85}" type="sibTrans" cxnId="{9631D0AA-6DAE-455B-AAB1-E83549E9D531}">
      <dgm:prSet/>
      <dgm:spPr/>
      <dgm:t>
        <a:bodyPr/>
        <a:lstStyle/>
        <a:p>
          <a:endParaRPr lang="en-US"/>
        </a:p>
      </dgm:t>
    </dgm:pt>
    <dgm:pt modelId="{1DD565F0-F7EE-4341-BCBF-9EC386A902CB}">
      <dgm:prSet phldrT="[Text]"/>
      <dgm:spPr/>
      <dgm:t>
        <a:bodyPr/>
        <a:lstStyle/>
        <a:p>
          <a:pPr rtl="1"/>
          <a:r>
            <a:rPr lang="fa-IR" dirty="0" smtClean="0">
              <a:cs typeface="B Nazanin" pitchFamily="2" charset="-78"/>
            </a:rPr>
            <a:t>نوعي رس كه70 درصد آن كائولن و مابقي ايليت و كوارتز و فلدسپارت باشد. </a:t>
          </a:r>
          <a:endParaRPr lang="en-US" dirty="0">
            <a:cs typeface="B Nazanin" pitchFamily="2" charset="-78"/>
          </a:endParaRPr>
        </a:p>
      </dgm:t>
    </dgm:pt>
    <dgm:pt modelId="{C9DA0EF6-CBEA-489A-B318-D00E6CD9F868}" type="parTrans" cxnId="{628DFBE9-1834-4F95-9DCF-738641B69B86}">
      <dgm:prSet/>
      <dgm:spPr/>
      <dgm:t>
        <a:bodyPr/>
        <a:lstStyle/>
        <a:p>
          <a:endParaRPr lang="en-US"/>
        </a:p>
      </dgm:t>
    </dgm:pt>
    <dgm:pt modelId="{2A5CE5E6-861C-4861-9CD5-50E1DC252FFD}" type="sibTrans" cxnId="{628DFBE9-1834-4F95-9DCF-738641B69B86}">
      <dgm:prSet/>
      <dgm:spPr/>
      <dgm:t>
        <a:bodyPr/>
        <a:lstStyle/>
        <a:p>
          <a:endParaRPr lang="en-US"/>
        </a:p>
      </dgm:t>
    </dgm:pt>
    <dgm:pt modelId="{83BFAAF3-B1CF-4C32-AA26-C328FD514A1F}">
      <dgm:prSet phldrT="[Text]"/>
      <dgm:spPr/>
      <dgm:t>
        <a:bodyPr/>
        <a:lstStyle/>
        <a:p>
          <a:r>
            <a:rPr lang="fa-IR" b="1" dirty="0" smtClean="0">
              <a:cs typeface="B Nazanin" pitchFamily="2" charset="-78"/>
            </a:rPr>
            <a:t>رس آتش خوار   </a:t>
          </a:r>
          <a:r>
            <a:rPr lang="en-US" b="1" dirty="0" smtClean="0">
              <a:cs typeface="B Nazanin" pitchFamily="2" charset="-78"/>
            </a:rPr>
            <a:t>fireclay</a:t>
          </a:r>
          <a:endParaRPr lang="en-US" b="1" dirty="0">
            <a:cs typeface="B Nazanin" pitchFamily="2" charset="-78"/>
          </a:endParaRPr>
        </a:p>
      </dgm:t>
    </dgm:pt>
    <dgm:pt modelId="{2F99BC28-DAD2-4BBC-BF76-EEB60657F35B}" type="parTrans" cxnId="{4FFF672A-7919-4198-BB78-1724F1BD9C27}">
      <dgm:prSet/>
      <dgm:spPr/>
      <dgm:t>
        <a:bodyPr/>
        <a:lstStyle/>
        <a:p>
          <a:endParaRPr lang="en-US"/>
        </a:p>
      </dgm:t>
    </dgm:pt>
    <dgm:pt modelId="{3976BB38-B261-4BC1-84C6-7E12BEE85156}" type="sibTrans" cxnId="{4FFF672A-7919-4198-BB78-1724F1BD9C27}">
      <dgm:prSet/>
      <dgm:spPr/>
      <dgm:t>
        <a:bodyPr/>
        <a:lstStyle/>
        <a:p>
          <a:endParaRPr lang="en-US"/>
        </a:p>
      </dgm:t>
    </dgm:pt>
    <dgm:pt modelId="{23D68E26-1A45-4223-A046-81ABFC4EC968}">
      <dgm:prSet phldrT="[Text]"/>
      <dgm:spPr/>
      <dgm:t>
        <a:bodyPr/>
        <a:lstStyle/>
        <a:p>
          <a:pPr rtl="1"/>
          <a:r>
            <a:rPr lang="fa-IR" dirty="0" smtClean="0">
              <a:cs typeface="B Nazanin" pitchFamily="2" charset="-78"/>
            </a:rPr>
            <a:t>رسي كه كاني اصلي آن كائولن است و مقدار كاني بوكسيت در آن بالاست</a:t>
          </a:r>
          <a:endParaRPr lang="en-US" dirty="0">
            <a:cs typeface="B Nazanin" pitchFamily="2" charset="-78"/>
          </a:endParaRPr>
        </a:p>
      </dgm:t>
    </dgm:pt>
    <dgm:pt modelId="{65C1D5E4-CD5F-45FB-9DA7-8F2F4B42D31D}" type="parTrans" cxnId="{149BF638-6AAA-4605-92AB-C60093233FCB}">
      <dgm:prSet/>
      <dgm:spPr/>
      <dgm:t>
        <a:bodyPr/>
        <a:lstStyle/>
        <a:p>
          <a:endParaRPr lang="en-US"/>
        </a:p>
      </dgm:t>
    </dgm:pt>
    <dgm:pt modelId="{41E481B7-3623-40C3-84DD-7F09822D10AD}" type="sibTrans" cxnId="{149BF638-6AAA-4605-92AB-C60093233FCB}">
      <dgm:prSet/>
      <dgm:spPr/>
      <dgm:t>
        <a:bodyPr/>
        <a:lstStyle/>
        <a:p>
          <a:endParaRPr lang="en-US"/>
        </a:p>
      </dgm:t>
    </dgm:pt>
    <dgm:pt modelId="{581A71B9-C7C3-4718-A3D0-FEB7DEA7CC7C}">
      <dgm:prSet phldrT="[Text]"/>
      <dgm:spPr/>
      <dgm:t>
        <a:bodyPr/>
        <a:lstStyle/>
        <a:p>
          <a:pPr rtl="1"/>
          <a:r>
            <a:rPr lang="fa-IR" dirty="0" smtClean="0">
              <a:cs typeface="B Nazanin" pitchFamily="2" charset="-78"/>
            </a:rPr>
            <a:t>مصرف در سراميك هاي بهداشتي  ، انواع كاشي ها و ظروف غذاخوري</a:t>
          </a:r>
          <a:endParaRPr lang="en-US" dirty="0">
            <a:cs typeface="B Nazanin" pitchFamily="2" charset="-78"/>
          </a:endParaRPr>
        </a:p>
      </dgm:t>
    </dgm:pt>
    <dgm:pt modelId="{B26C3B52-BA3E-4490-BCA6-99290DC11BCA}" type="parTrans" cxnId="{DDC594BE-140A-4694-B196-C46E4403F984}">
      <dgm:prSet/>
      <dgm:spPr/>
      <dgm:t>
        <a:bodyPr/>
        <a:lstStyle/>
        <a:p>
          <a:endParaRPr lang="en-US"/>
        </a:p>
      </dgm:t>
    </dgm:pt>
    <dgm:pt modelId="{00859673-415E-4571-8453-6D9E2C2F8178}" type="sibTrans" cxnId="{DDC594BE-140A-4694-B196-C46E4403F984}">
      <dgm:prSet/>
      <dgm:spPr/>
      <dgm:t>
        <a:bodyPr/>
        <a:lstStyle/>
        <a:p>
          <a:endParaRPr lang="en-US"/>
        </a:p>
      </dgm:t>
    </dgm:pt>
    <dgm:pt modelId="{8B45C2D0-5860-4BA7-A94A-DD814F259969}">
      <dgm:prSet phldrT="[Text]"/>
      <dgm:spPr/>
      <dgm:t>
        <a:bodyPr/>
        <a:lstStyle/>
        <a:p>
          <a:pPr rtl="1"/>
          <a:r>
            <a:rPr lang="fa-IR" dirty="0" smtClean="0">
              <a:cs typeface="B Nazanin" pitchFamily="2" charset="-78"/>
            </a:rPr>
            <a:t>کاربرد در صنايع نسوزو مصرف عمده اين خاك در تهيه آجرهاي آتشخوار است، كه به شاموت معروف است در ساخت قطعات كوره ها و كاشي نسوز.</a:t>
          </a:r>
          <a:endParaRPr lang="en-US" dirty="0">
            <a:cs typeface="B Nazanin" pitchFamily="2" charset="-78"/>
          </a:endParaRPr>
        </a:p>
      </dgm:t>
    </dgm:pt>
    <dgm:pt modelId="{00662CA0-7E16-4B54-A2A0-6C9B91A2B115}" type="parTrans" cxnId="{904A5F89-FD49-4911-91A4-3A681F2B1627}">
      <dgm:prSet/>
      <dgm:spPr/>
      <dgm:t>
        <a:bodyPr/>
        <a:lstStyle/>
        <a:p>
          <a:endParaRPr lang="en-US"/>
        </a:p>
      </dgm:t>
    </dgm:pt>
    <dgm:pt modelId="{58A870B3-0DA6-4945-A872-8177CE40553E}" type="sibTrans" cxnId="{904A5F89-FD49-4911-91A4-3A681F2B1627}">
      <dgm:prSet/>
      <dgm:spPr/>
      <dgm:t>
        <a:bodyPr/>
        <a:lstStyle/>
        <a:p>
          <a:endParaRPr lang="en-US"/>
        </a:p>
      </dgm:t>
    </dgm:pt>
    <dgm:pt modelId="{90B766C9-6179-4268-A23E-C09C18755DA4}" type="pres">
      <dgm:prSet presAssocID="{E01A21AD-C83F-42DA-BC05-EC5E1518B2A1}" presName="linearFlow" presStyleCnt="0">
        <dgm:presLayoutVars>
          <dgm:dir val="rev"/>
          <dgm:animLvl val="lvl"/>
          <dgm:resizeHandles val="exact"/>
        </dgm:presLayoutVars>
      </dgm:prSet>
      <dgm:spPr/>
    </dgm:pt>
    <dgm:pt modelId="{5BFC2938-2F95-4A3B-8B9E-3E657223C76F}" type="pres">
      <dgm:prSet presAssocID="{0C2D0DC0-9D12-4353-9738-9D089ACF5FB4}" presName="composite" presStyleCnt="0"/>
      <dgm:spPr/>
    </dgm:pt>
    <dgm:pt modelId="{6D782A24-4CF7-49DE-8995-1FE826F2C5E5}" type="pres">
      <dgm:prSet presAssocID="{0C2D0DC0-9D12-4353-9738-9D089ACF5FB4}" presName="parentText" presStyleLbl="alignNode1" presStyleIdx="0" presStyleCnt="3">
        <dgm:presLayoutVars>
          <dgm:chMax val="1"/>
          <dgm:bulletEnabled val="1"/>
        </dgm:presLayoutVars>
      </dgm:prSet>
      <dgm:spPr/>
      <dgm:t>
        <a:bodyPr/>
        <a:lstStyle/>
        <a:p>
          <a:endParaRPr lang="en-US"/>
        </a:p>
      </dgm:t>
    </dgm:pt>
    <dgm:pt modelId="{5F19A89C-B60D-482D-8EB7-320852A8E3CB}" type="pres">
      <dgm:prSet presAssocID="{0C2D0DC0-9D12-4353-9738-9D089ACF5FB4}" presName="descendantText" presStyleLbl="alignAcc1" presStyleIdx="0" presStyleCnt="3">
        <dgm:presLayoutVars>
          <dgm:bulletEnabled val="1"/>
        </dgm:presLayoutVars>
      </dgm:prSet>
      <dgm:spPr/>
      <dgm:t>
        <a:bodyPr/>
        <a:lstStyle/>
        <a:p>
          <a:endParaRPr lang="en-US"/>
        </a:p>
      </dgm:t>
    </dgm:pt>
    <dgm:pt modelId="{5D3BDDFA-2AA4-49F8-BCF9-76C2E1DBF6FD}" type="pres">
      <dgm:prSet presAssocID="{0568C3FB-72A3-48F8-90F4-539F4CA1994C}" presName="sp" presStyleCnt="0"/>
      <dgm:spPr/>
    </dgm:pt>
    <dgm:pt modelId="{E74B2147-9D68-4170-B2EE-A4B67E3CA172}" type="pres">
      <dgm:prSet presAssocID="{EA3EC196-1269-418B-9B11-91AC0C5B04B3}" presName="composite" presStyleCnt="0"/>
      <dgm:spPr/>
    </dgm:pt>
    <dgm:pt modelId="{FF8D5FCF-F197-4D33-BC23-7EDC9C758A58}" type="pres">
      <dgm:prSet presAssocID="{EA3EC196-1269-418B-9B11-91AC0C5B04B3}" presName="parentText" presStyleLbl="alignNode1" presStyleIdx="1" presStyleCnt="3">
        <dgm:presLayoutVars>
          <dgm:chMax val="1"/>
          <dgm:bulletEnabled val="1"/>
        </dgm:presLayoutVars>
      </dgm:prSet>
      <dgm:spPr/>
      <dgm:t>
        <a:bodyPr/>
        <a:lstStyle/>
        <a:p>
          <a:endParaRPr lang="en-US"/>
        </a:p>
      </dgm:t>
    </dgm:pt>
    <dgm:pt modelId="{672FCDB3-2892-4034-B4E2-D18D0983F2E8}" type="pres">
      <dgm:prSet presAssocID="{EA3EC196-1269-418B-9B11-91AC0C5B04B3}" presName="descendantText" presStyleLbl="alignAcc1" presStyleIdx="1" presStyleCnt="3">
        <dgm:presLayoutVars>
          <dgm:bulletEnabled val="1"/>
        </dgm:presLayoutVars>
      </dgm:prSet>
      <dgm:spPr/>
      <dgm:t>
        <a:bodyPr/>
        <a:lstStyle/>
        <a:p>
          <a:endParaRPr lang="en-US"/>
        </a:p>
      </dgm:t>
    </dgm:pt>
    <dgm:pt modelId="{5DA41E94-35FE-48CA-8E8A-962A675319E5}" type="pres">
      <dgm:prSet presAssocID="{E478232C-8F18-4E7B-9AD5-76673A649B85}" presName="sp" presStyleCnt="0"/>
      <dgm:spPr/>
    </dgm:pt>
    <dgm:pt modelId="{C67B622F-9466-42A1-AA17-A81A2AAA5ADF}" type="pres">
      <dgm:prSet presAssocID="{83BFAAF3-B1CF-4C32-AA26-C328FD514A1F}" presName="composite" presStyleCnt="0"/>
      <dgm:spPr/>
    </dgm:pt>
    <dgm:pt modelId="{E279F42A-08DE-4EC1-8574-5B7749D077AA}" type="pres">
      <dgm:prSet presAssocID="{83BFAAF3-B1CF-4C32-AA26-C328FD514A1F}" presName="parentText" presStyleLbl="alignNode1" presStyleIdx="2" presStyleCnt="3">
        <dgm:presLayoutVars>
          <dgm:chMax val="1"/>
          <dgm:bulletEnabled val="1"/>
        </dgm:presLayoutVars>
      </dgm:prSet>
      <dgm:spPr/>
      <dgm:t>
        <a:bodyPr/>
        <a:lstStyle/>
        <a:p>
          <a:endParaRPr lang="en-US"/>
        </a:p>
      </dgm:t>
    </dgm:pt>
    <dgm:pt modelId="{BDB16C52-10A2-4B2E-BECB-6F293C0FDE92}" type="pres">
      <dgm:prSet presAssocID="{83BFAAF3-B1CF-4C32-AA26-C328FD514A1F}" presName="descendantText" presStyleLbl="alignAcc1" presStyleIdx="2" presStyleCnt="3">
        <dgm:presLayoutVars>
          <dgm:bulletEnabled val="1"/>
        </dgm:presLayoutVars>
      </dgm:prSet>
      <dgm:spPr/>
      <dgm:t>
        <a:bodyPr/>
        <a:lstStyle/>
        <a:p>
          <a:endParaRPr lang="en-US"/>
        </a:p>
      </dgm:t>
    </dgm:pt>
  </dgm:ptLst>
  <dgm:cxnLst>
    <dgm:cxn modelId="{0A23B52E-4E4E-43B2-BB86-72770AAFBFD9}" type="presOf" srcId="{1DD565F0-F7EE-4341-BCBF-9EC386A902CB}" destId="{672FCDB3-2892-4034-B4E2-D18D0983F2E8}" srcOrd="0" destOrd="0" presId="urn:microsoft.com/office/officeart/2005/8/layout/chevron2"/>
    <dgm:cxn modelId="{BABC36F5-22F4-40F4-8928-41449E948EEB}" type="presOf" srcId="{581A71B9-C7C3-4718-A3D0-FEB7DEA7CC7C}" destId="{672FCDB3-2892-4034-B4E2-D18D0983F2E8}" srcOrd="0" destOrd="1" presId="urn:microsoft.com/office/officeart/2005/8/layout/chevron2"/>
    <dgm:cxn modelId="{F5D86002-C793-487D-82E5-347C4C7D0E43}" type="presOf" srcId="{EA3EC196-1269-418B-9B11-91AC0C5B04B3}" destId="{FF8D5FCF-F197-4D33-BC23-7EDC9C758A58}" srcOrd="0" destOrd="0" presId="urn:microsoft.com/office/officeart/2005/8/layout/chevron2"/>
    <dgm:cxn modelId="{72487A65-638E-4CE0-A42D-AFAC7A0506C5}" type="presOf" srcId="{CAAD9F2A-AF8A-427C-9338-24A298C165C4}" destId="{5F19A89C-B60D-482D-8EB7-320852A8E3CB}" srcOrd="0" destOrd="0" presId="urn:microsoft.com/office/officeart/2005/8/layout/chevron2"/>
    <dgm:cxn modelId="{4FFF672A-7919-4198-BB78-1724F1BD9C27}" srcId="{E01A21AD-C83F-42DA-BC05-EC5E1518B2A1}" destId="{83BFAAF3-B1CF-4C32-AA26-C328FD514A1F}" srcOrd="2" destOrd="0" parTransId="{2F99BC28-DAD2-4BBC-BF76-EEB60657F35B}" sibTransId="{3976BB38-B261-4BC1-84C6-7E12BEE85156}"/>
    <dgm:cxn modelId="{A537346B-7FE8-4990-8253-DF798E9B4770}" srcId="{0C2D0DC0-9D12-4353-9738-9D089ACF5FB4}" destId="{CAAD9F2A-AF8A-427C-9338-24A298C165C4}" srcOrd="0" destOrd="0" parTransId="{7D3FD7FE-8901-4499-A446-E07E007846D4}" sibTransId="{692DC0E5-8D5B-444A-8371-9E46F364C804}"/>
    <dgm:cxn modelId="{39274675-EFA7-4DEC-AAD0-95162E8FC0FF}" type="presOf" srcId="{E01A21AD-C83F-42DA-BC05-EC5E1518B2A1}" destId="{90B766C9-6179-4268-A23E-C09C18755DA4}" srcOrd="0" destOrd="0" presId="urn:microsoft.com/office/officeart/2005/8/layout/chevron2"/>
    <dgm:cxn modelId="{8772E6F5-8D03-445D-92E8-643DD0FF4A64}" type="presOf" srcId="{83BFAAF3-B1CF-4C32-AA26-C328FD514A1F}" destId="{E279F42A-08DE-4EC1-8574-5B7749D077AA}" srcOrd="0" destOrd="0" presId="urn:microsoft.com/office/officeart/2005/8/layout/chevron2"/>
    <dgm:cxn modelId="{B1C8B1AF-E356-42EB-AFE8-770C5E5BF6D5}" type="presOf" srcId="{23D68E26-1A45-4223-A046-81ABFC4EC968}" destId="{BDB16C52-10A2-4B2E-BECB-6F293C0FDE92}" srcOrd="0" destOrd="0" presId="urn:microsoft.com/office/officeart/2005/8/layout/chevron2"/>
    <dgm:cxn modelId="{2793483F-3119-4874-9C7B-E85CF7D33C08}" srcId="{E01A21AD-C83F-42DA-BC05-EC5E1518B2A1}" destId="{0C2D0DC0-9D12-4353-9738-9D089ACF5FB4}" srcOrd="0" destOrd="0" parTransId="{D1134AB4-6D4B-479A-8E08-7C2DED077F2A}" sibTransId="{0568C3FB-72A3-48F8-90F4-539F4CA1994C}"/>
    <dgm:cxn modelId="{149BF638-6AAA-4605-92AB-C60093233FCB}" srcId="{83BFAAF3-B1CF-4C32-AA26-C328FD514A1F}" destId="{23D68E26-1A45-4223-A046-81ABFC4EC968}" srcOrd="0" destOrd="0" parTransId="{65C1D5E4-CD5F-45FB-9DA7-8F2F4B42D31D}" sibTransId="{41E481B7-3623-40C3-84DD-7F09822D10AD}"/>
    <dgm:cxn modelId="{628DFBE9-1834-4F95-9DCF-738641B69B86}" srcId="{EA3EC196-1269-418B-9B11-91AC0C5B04B3}" destId="{1DD565F0-F7EE-4341-BCBF-9EC386A902CB}" srcOrd="0" destOrd="0" parTransId="{C9DA0EF6-CBEA-489A-B318-D00E6CD9F868}" sibTransId="{2A5CE5E6-861C-4861-9CD5-50E1DC252FFD}"/>
    <dgm:cxn modelId="{E1AE9E74-7A7B-466C-8E3A-45AA0F73211A}" type="presOf" srcId="{0C2D0DC0-9D12-4353-9738-9D089ACF5FB4}" destId="{6D782A24-4CF7-49DE-8995-1FE826F2C5E5}" srcOrd="0" destOrd="0" presId="urn:microsoft.com/office/officeart/2005/8/layout/chevron2"/>
    <dgm:cxn modelId="{DDC594BE-140A-4694-B196-C46E4403F984}" srcId="{EA3EC196-1269-418B-9B11-91AC0C5B04B3}" destId="{581A71B9-C7C3-4718-A3D0-FEB7DEA7CC7C}" srcOrd="1" destOrd="0" parTransId="{B26C3B52-BA3E-4490-BCA6-99290DC11BCA}" sibTransId="{00859673-415E-4571-8453-6D9E2C2F8178}"/>
    <dgm:cxn modelId="{904A5F89-FD49-4911-91A4-3A681F2B1627}" srcId="{83BFAAF3-B1CF-4C32-AA26-C328FD514A1F}" destId="{8B45C2D0-5860-4BA7-A94A-DD814F259969}" srcOrd="1" destOrd="0" parTransId="{00662CA0-7E16-4B54-A2A0-6C9B91A2B115}" sibTransId="{58A870B3-0DA6-4945-A872-8177CE40553E}"/>
    <dgm:cxn modelId="{8E8C2F13-1E5F-4600-8F1F-1FDB5D7509A0}" type="presOf" srcId="{8B45C2D0-5860-4BA7-A94A-DD814F259969}" destId="{BDB16C52-10A2-4B2E-BECB-6F293C0FDE92}" srcOrd="0" destOrd="1" presId="urn:microsoft.com/office/officeart/2005/8/layout/chevron2"/>
    <dgm:cxn modelId="{9631D0AA-6DAE-455B-AAB1-E83549E9D531}" srcId="{E01A21AD-C83F-42DA-BC05-EC5E1518B2A1}" destId="{EA3EC196-1269-418B-9B11-91AC0C5B04B3}" srcOrd="1" destOrd="0" parTransId="{CA3635F7-C00B-4F72-8228-9ADDAA78670F}" sibTransId="{E478232C-8F18-4E7B-9AD5-76673A649B85}"/>
    <dgm:cxn modelId="{282EFEA9-E79D-4F9C-97BA-9DA6F7F973A4}" type="presParOf" srcId="{90B766C9-6179-4268-A23E-C09C18755DA4}" destId="{5BFC2938-2F95-4A3B-8B9E-3E657223C76F}" srcOrd="0" destOrd="0" presId="urn:microsoft.com/office/officeart/2005/8/layout/chevron2"/>
    <dgm:cxn modelId="{26ABB003-D74B-4376-A30E-6B216E0E3371}" type="presParOf" srcId="{5BFC2938-2F95-4A3B-8B9E-3E657223C76F}" destId="{6D782A24-4CF7-49DE-8995-1FE826F2C5E5}" srcOrd="0" destOrd="0" presId="urn:microsoft.com/office/officeart/2005/8/layout/chevron2"/>
    <dgm:cxn modelId="{5BA45DE6-F8F0-4AC7-9F71-0ED69F7745A1}" type="presParOf" srcId="{5BFC2938-2F95-4A3B-8B9E-3E657223C76F}" destId="{5F19A89C-B60D-482D-8EB7-320852A8E3CB}" srcOrd="1" destOrd="0" presId="urn:microsoft.com/office/officeart/2005/8/layout/chevron2"/>
    <dgm:cxn modelId="{9A3EA031-C9BE-4B48-9639-886E3450212C}" type="presParOf" srcId="{90B766C9-6179-4268-A23E-C09C18755DA4}" destId="{5D3BDDFA-2AA4-49F8-BCF9-76C2E1DBF6FD}" srcOrd="1" destOrd="0" presId="urn:microsoft.com/office/officeart/2005/8/layout/chevron2"/>
    <dgm:cxn modelId="{F2D7F3D2-2427-453A-B3A9-51705A87D761}" type="presParOf" srcId="{90B766C9-6179-4268-A23E-C09C18755DA4}" destId="{E74B2147-9D68-4170-B2EE-A4B67E3CA172}" srcOrd="2" destOrd="0" presId="urn:microsoft.com/office/officeart/2005/8/layout/chevron2"/>
    <dgm:cxn modelId="{0470D924-4D05-46DD-BCB1-E1FD1DBEBF0A}" type="presParOf" srcId="{E74B2147-9D68-4170-B2EE-A4B67E3CA172}" destId="{FF8D5FCF-F197-4D33-BC23-7EDC9C758A58}" srcOrd="0" destOrd="0" presId="urn:microsoft.com/office/officeart/2005/8/layout/chevron2"/>
    <dgm:cxn modelId="{CE77BF70-218F-43D9-9813-209F2DC948C2}" type="presParOf" srcId="{E74B2147-9D68-4170-B2EE-A4B67E3CA172}" destId="{672FCDB3-2892-4034-B4E2-D18D0983F2E8}" srcOrd="1" destOrd="0" presId="urn:microsoft.com/office/officeart/2005/8/layout/chevron2"/>
    <dgm:cxn modelId="{58687F27-D7E2-4722-8912-F7FBB7D73C40}" type="presParOf" srcId="{90B766C9-6179-4268-A23E-C09C18755DA4}" destId="{5DA41E94-35FE-48CA-8E8A-962A675319E5}" srcOrd="3" destOrd="0" presId="urn:microsoft.com/office/officeart/2005/8/layout/chevron2"/>
    <dgm:cxn modelId="{AB17F7E3-29C7-419E-8DFE-D9A2D0DDF1B9}" type="presParOf" srcId="{90B766C9-6179-4268-A23E-C09C18755DA4}" destId="{C67B622F-9466-42A1-AA17-A81A2AAA5ADF}" srcOrd="4" destOrd="0" presId="urn:microsoft.com/office/officeart/2005/8/layout/chevron2"/>
    <dgm:cxn modelId="{92210906-5217-4CC6-8DBA-AF4E8017BAC1}" type="presParOf" srcId="{C67B622F-9466-42A1-AA17-A81A2AAA5ADF}" destId="{E279F42A-08DE-4EC1-8574-5B7749D077AA}" srcOrd="0" destOrd="0" presId="urn:microsoft.com/office/officeart/2005/8/layout/chevron2"/>
    <dgm:cxn modelId="{C331782A-323C-4F92-BD78-752246F63B8E}" type="presParOf" srcId="{C67B622F-9466-42A1-AA17-A81A2AAA5ADF}" destId="{BDB16C52-10A2-4B2E-BECB-6F293C0FDE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2A24-4CF7-49DE-8995-1FE826F2C5E5}">
      <dsp:nvSpPr>
        <dsp:cNvPr id="0" name=""/>
        <dsp:cNvSpPr/>
      </dsp:nvSpPr>
      <dsp:spPr>
        <a:xfrm rot="5400000">
          <a:off x="6723074" y="260866"/>
          <a:ext cx="1727559" cy="1209291"/>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b="1" kern="1200" dirty="0" smtClean="0">
              <a:cs typeface="B Nazanin" pitchFamily="2" charset="-78"/>
            </a:rPr>
            <a:t>خاك چيني </a:t>
          </a:r>
          <a:r>
            <a:rPr lang="en-US" sz="1500" b="1" kern="1200" dirty="0" err="1" smtClean="0">
              <a:cs typeface="B Nazanin" pitchFamily="2" charset="-78"/>
            </a:rPr>
            <a:t>chaina</a:t>
          </a:r>
          <a:r>
            <a:rPr lang="en-US" sz="1500" b="1" kern="1200" dirty="0" smtClean="0">
              <a:cs typeface="B Nazanin" pitchFamily="2" charset="-78"/>
            </a:rPr>
            <a:t> clay</a:t>
          </a:r>
          <a:endParaRPr lang="en-US" sz="1500" b="1" kern="1200" dirty="0">
            <a:cs typeface="B Nazanin" pitchFamily="2" charset="-78"/>
          </a:endParaRPr>
        </a:p>
      </dsp:txBody>
      <dsp:txXfrm rot="-5400000">
        <a:off x="6982209" y="606378"/>
        <a:ext cx="1209291" cy="518268"/>
      </dsp:txXfrm>
    </dsp:sp>
    <dsp:sp modelId="{5F19A89C-B60D-482D-8EB7-320852A8E3CB}">
      <dsp:nvSpPr>
        <dsp:cNvPr id="0" name=""/>
        <dsp:cNvSpPr/>
      </dsp:nvSpPr>
      <dsp:spPr>
        <a:xfrm rot="16200000">
          <a:off x="2929647" y="-2927915"/>
          <a:ext cx="1122913" cy="698220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Nazanin" pitchFamily="2" charset="-78"/>
            </a:rPr>
            <a:t>به كاني رسي كه بيش از 95 درصد كاني ها بيش از كائولينيت باشد.</a:t>
          </a:r>
          <a:endParaRPr lang="en-US" sz="1800" kern="1200" dirty="0">
            <a:cs typeface="B Nazanin" pitchFamily="2" charset="-78"/>
          </a:endParaRPr>
        </a:p>
      </dsp:txBody>
      <dsp:txXfrm rot="5400000">
        <a:off x="54816" y="56548"/>
        <a:ext cx="6927392" cy="1013281"/>
      </dsp:txXfrm>
    </dsp:sp>
    <dsp:sp modelId="{FF8D5FCF-F197-4D33-BC23-7EDC9C758A58}">
      <dsp:nvSpPr>
        <dsp:cNvPr id="0" name=""/>
        <dsp:cNvSpPr/>
      </dsp:nvSpPr>
      <dsp:spPr>
        <a:xfrm rot="5400000">
          <a:off x="6723074" y="1795654"/>
          <a:ext cx="1727559" cy="1209291"/>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b="1" kern="1200" dirty="0" smtClean="0">
              <a:cs typeface="B Nazanin" pitchFamily="2" charset="-78"/>
            </a:rPr>
            <a:t> </a:t>
          </a:r>
          <a:r>
            <a:rPr lang="en-US" sz="1500" b="1" kern="1200" dirty="0" smtClean="0">
              <a:cs typeface="B Nazanin" pitchFamily="2" charset="-78"/>
            </a:rPr>
            <a:t> </a:t>
          </a:r>
          <a:r>
            <a:rPr lang="fa-IR" sz="1500" b="1" kern="1200" dirty="0" smtClean="0">
              <a:cs typeface="B Nazanin" pitchFamily="2" charset="-78"/>
            </a:rPr>
            <a:t> رس توپي   </a:t>
          </a:r>
          <a:r>
            <a:rPr lang="en-US" sz="1500" b="1" kern="1200" dirty="0" smtClean="0">
              <a:cs typeface="B Nazanin" pitchFamily="2" charset="-78"/>
            </a:rPr>
            <a:t>Ball clay</a:t>
          </a:r>
          <a:endParaRPr lang="en-US" sz="1500" b="1" kern="1200" dirty="0">
            <a:cs typeface="B Nazanin" pitchFamily="2" charset="-78"/>
          </a:endParaRPr>
        </a:p>
      </dsp:txBody>
      <dsp:txXfrm rot="-5400000">
        <a:off x="6982209" y="2141166"/>
        <a:ext cx="1209291" cy="518268"/>
      </dsp:txXfrm>
    </dsp:sp>
    <dsp:sp modelId="{672FCDB3-2892-4034-B4E2-D18D0983F2E8}">
      <dsp:nvSpPr>
        <dsp:cNvPr id="0" name=""/>
        <dsp:cNvSpPr/>
      </dsp:nvSpPr>
      <dsp:spPr>
        <a:xfrm rot="16200000">
          <a:off x="2929647" y="-1393127"/>
          <a:ext cx="1122913" cy="698220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Nazanin" pitchFamily="2" charset="-78"/>
            </a:rPr>
            <a:t>نوعي رس كه70 درصد آن كائولن و مابقي ايليت و كوارتز و فلدسپارت باشد. </a:t>
          </a:r>
          <a:endParaRPr lang="en-US" sz="1800" kern="1200" dirty="0">
            <a:cs typeface="B Nazanin" pitchFamily="2" charset="-78"/>
          </a:endParaRPr>
        </a:p>
        <a:p>
          <a:pPr marL="171450" lvl="1" indent="-171450" algn="r" defTabSz="800100" rtl="1">
            <a:lnSpc>
              <a:spcPct val="90000"/>
            </a:lnSpc>
            <a:spcBef>
              <a:spcPct val="0"/>
            </a:spcBef>
            <a:spcAft>
              <a:spcPct val="15000"/>
            </a:spcAft>
            <a:buChar char="••"/>
          </a:pPr>
          <a:r>
            <a:rPr lang="fa-IR" sz="1800" kern="1200" dirty="0" smtClean="0">
              <a:cs typeface="B Nazanin" pitchFamily="2" charset="-78"/>
            </a:rPr>
            <a:t>مصرف در سراميك هاي بهداشتي  ، انواع كاشي ها و ظروف غذاخوري</a:t>
          </a:r>
          <a:endParaRPr lang="en-US" sz="1800" kern="1200" dirty="0">
            <a:cs typeface="B Nazanin" pitchFamily="2" charset="-78"/>
          </a:endParaRPr>
        </a:p>
      </dsp:txBody>
      <dsp:txXfrm rot="5400000">
        <a:off x="54816" y="1591336"/>
        <a:ext cx="6927392" cy="1013281"/>
      </dsp:txXfrm>
    </dsp:sp>
    <dsp:sp modelId="{E279F42A-08DE-4EC1-8574-5B7749D077AA}">
      <dsp:nvSpPr>
        <dsp:cNvPr id="0" name=""/>
        <dsp:cNvSpPr/>
      </dsp:nvSpPr>
      <dsp:spPr>
        <a:xfrm rot="5400000">
          <a:off x="6723074" y="3330442"/>
          <a:ext cx="1727559" cy="1209291"/>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b="1" kern="1200" dirty="0" smtClean="0">
              <a:cs typeface="B Nazanin" pitchFamily="2" charset="-78"/>
            </a:rPr>
            <a:t>رس آتش خوار   </a:t>
          </a:r>
          <a:r>
            <a:rPr lang="en-US" sz="1500" b="1" kern="1200" dirty="0" smtClean="0">
              <a:cs typeface="B Nazanin" pitchFamily="2" charset="-78"/>
            </a:rPr>
            <a:t>fireclay</a:t>
          </a:r>
          <a:endParaRPr lang="en-US" sz="1500" b="1" kern="1200" dirty="0">
            <a:cs typeface="B Nazanin" pitchFamily="2" charset="-78"/>
          </a:endParaRPr>
        </a:p>
      </dsp:txBody>
      <dsp:txXfrm rot="-5400000">
        <a:off x="6982209" y="3675954"/>
        <a:ext cx="1209291" cy="518268"/>
      </dsp:txXfrm>
    </dsp:sp>
    <dsp:sp modelId="{BDB16C52-10A2-4B2E-BECB-6F293C0FDE92}">
      <dsp:nvSpPr>
        <dsp:cNvPr id="0" name=""/>
        <dsp:cNvSpPr/>
      </dsp:nvSpPr>
      <dsp:spPr>
        <a:xfrm rot="16200000">
          <a:off x="2929647" y="141661"/>
          <a:ext cx="1122913" cy="698220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Nazanin" pitchFamily="2" charset="-78"/>
            </a:rPr>
            <a:t>رسي كه كاني اصلي آن كائولن است و مقدار كاني بوكسيت در آن بالاست</a:t>
          </a:r>
          <a:endParaRPr lang="en-US" sz="1800" kern="1200" dirty="0">
            <a:cs typeface="B Nazanin" pitchFamily="2" charset="-78"/>
          </a:endParaRPr>
        </a:p>
        <a:p>
          <a:pPr marL="171450" lvl="1" indent="-171450" algn="r" defTabSz="800100" rtl="1">
            <a:lnSpc>
              <a:spcPct val="90000"/>
            </a:lnSpc>
            <a:spcBef>
              <a:spcPct val="0"/>
            </a:spcBef>
            <a:spcAft>
              <a:spcPct val="15000"/>
            </a:spcAft>
            <a:buChar char="••"/>
          </a:pPr>
          <a:r>
            <a:rPr lang="fa-IR" sz="1800" kern="1200" dirty="0" smtClean="0">
              <a:cs typeface="B Nazanin" pitchFamily="2" charset="-78"/>
            </a:rPr>
            <a:t>کاربرد در صنايع نسوزو مصرف عمده اين خاك در تهيه آجرهاي آتشخوار است، كه به شاموت معروف است در ساخت قطعات كوره ها و كاشي نسوز.</a:t>
          </a:r>
          <a:endParaRPr lang="en-US" sz="1800" kern="1200" dirty="0">
            <a:cs typeface="B Nazanin" pitchFamily="2" charset="-78"/>
          </a:endParaRPr>
        </a:p>
      </dsp:txBody>
      <dsp:txXfrm rot="5400000">
        <a:off x="54816" y="3126124"/>
        <a:ext cx="6927392" cy="10132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553200" y="6372225"/>
            <a:ext cx="2133600" cy="244475"/>
          </a:xfrm>
        </p:spPr>
        <p:txBody>
          <a:bodyPr/>
          <a:lstStyle>
            <a:lvl1pPr algn="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04800" y="1965325"/>
            <a:ext cx="2297113" cy="244475"/>
          </a:xfrm>
        </p:spPr>
        <p:txBody>
          <a:bodyPr/>
          <a:lstStyle>
            <a:lvl1pPr algn="l">
              <a:defRPr i="1"/>
            </a:lvl1pPr>
          </a:lstStyle>
          <a:p>
            <a:r>
              <a:rPr lang="en-US"/>
              <a:t>www.Win2Farsi.com   </a:t>
            </a:r>
          </a:p>
        </p:txBody>
      </p:sp>
      <p:sp>
        <p:nvSpPr>
          <p:cNvPr id="3078" name="Rectangle 6"/>
          <p:cNvSpPr>
            <a:spLocks noGrp="1" noChangeArrowheads="1"/>
          </p:cNvSpPr>
          <p:nvPr>
            <p:ph type="sldNum" sz="quarter" idx="4"/>
          </p:nvPr>
        </p:nvSpPr>
        <p:spPr>
          <a:xfrm>
            <a:off x="3505200" y="6400800"/>
            <a:ext cx="2133600" cy="244475"/>
          </a:xfrm>
        </p:spPr>
        <p:txBody>
          <a:bodyPr/>
          <a:lstStyle>
            <a:lvl1pPr>
              <a:defRPr sz="1200"/>
            </a:lvl1pPr>
          </a:lstStyle>
          <a:p>
            <a:fld id="{8C4CFAEF-695D-46AF-A8C2-9D0889FF1EFA}" type="slidenum">
              <a:rPr lang="en-US"/>
              <a:pPr/>
              <a:t>‹#›</a:t>
            </a:fld>
            <a:endParaRPr lang="en-US"/>
          </a:p>
        </p:txBody>
      </p:sp>
      <p:sp>
        <p:nvSpPr>
          <p:cNvPr id="3086" name="Text Box 14"/>
          <p:cNvSpPr txBox="1">
            <a:spLocks noChangeArrowheads="1"/>
          </p:cNvSpPr>
          <p:nvPr/>
        </p:nvSpPr>
        <p:spPr bwMode="gray">
          <a:xfrm>
            <a:off x="304800" y="1584325"/>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t>LOGO</a:t>
            </a:r>
          </a:p>
        </p:txBody>
      </p:sp>
      <p:sp>
        <p:nvSpPr>
          <p:cNvPr id="3074" name="Rectangle 2"/>
          <p:cNvSpPr>
            <a:spLocks noGrp="1" noChangeArrowheads="1"/>
          </p:cNvSpPr>
          <p:nvPr>
            <p:ph type="ctrTitle"/>
          </p:nvPr>
        </p:nvSpPr>
        <p:spPr>
          <a:xfrm>
            <a:off x="4800600" y="990600"/>
            <a:ext cx="3962400" cy="942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defRPr sz="4000" b="0"/>
            </a:lvl1pPr>
          </a:lstStyle>
          <a:p>
            <a:pPr lvl="0"/>
            <a:r>
              <a:rPr lang="en-US" noProof="0" smtClean="0"/>
              <a:t>Click to edit Master title style</a:t>
            </a:r>
          </a:p>
        </p:txBody>
      </p:sp>
      <p:sp>
        <p:nvSpPr>
          <p:cNvPr id="3103" name="AutoShape 31"/>
          <p:cNvSpPr>
            <a:spLocks noChangeArrowheads="1"/>
          </p:cNvSpPr>
          <p:nvPr/>
        </p:nvSpPr>
        <p:spPr bwMode="gray">
          <a:xfrm>
            <a:off x="4800600" y="2057400"/>
            <a:ext cx="4038600" cy="381000"/>
          </a:xfrm>
          <a:prstGeom prst="roundRect">
            <a:avLst>
              <a:gd name="adj" fmla="val 50000"/>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a:xfrm>
            <a:off x="4953000" y="2085975"/>
            <a:ext cx="3810000" cy="304800"/>
          </a:xfrm>
        </p:spPr>
        <p:txBody>
          <a:bodyPr/>
          <a:lstStyle>
            <a:lvl1pPr marL="0" indent="0" algn="ctr">
              <a:buFont typeface="Wingdings" pitchFamily="2" charset="2"/>
              <a:buNone/>
              <a:defRPr sz="1800">
                <a:solidFill>
                  <a:schemeClr val="bg1"/>
                </a:solidFill>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www.Win2Farsi.com   </a:t>
            </a:r>
          </a:p>
        </p:txBody>
      </p:sp>
      <p:sp>
        <p:nvSpPr>
          <p:cNvPr id="5" name="Slide Number Placeholder 4"/>
          <p:cNvSpPr>
            <a:spLocks noGrp="1"/>
          </p:cNvSpPr>
          <p:nvPr>
            <p:ph type="sldNum" sz="quarter" idx="11"/>
          </p:nvPr>
        </p:nvSpPr>
        <p:spPr/>
        <p:txBody>
          <a:bodyPr/>
          <a:lstStyle>
            <a:lvl1pPr>
              <a:defRPr/>
            </a:lvl1pPr>
          </a:lstStyle>
          <a:p>
            <a:fld id="{8B57450F-B9E4-4CD6-A443-BB078B3C6D7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91277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98438"/>
            <a:ext cx="2047875" cy="6278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98438"/>
            <a:ext cx="5991225"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www.Win2Farsi.com   </a:t>
            </a:r>
          </a:p>
        </p:txBody>
      </p:sp>
      <p:sp>
        <p:nvSpPr>
          <p:cNvPr id="5" name="Slide Number Placeholder 4"/>
          <p:cNvSpPr>
            <a:spLocks noGrp="1"/>
          </p:cNvSpPr>
          <p:nvPr>
            <p:ph type="sldNum" sz="quarter" idx="11"/>
          </p:nvPr>
        </p:nvSpPr>
        <p:spPr/>
        <p:txBody>
          <a:bodyPr/>
          <a:lstStyle>
            <a:lvl1pPr>
              <a:defRPr/>
            </a:lvl1pPr>
          </a:lstStyle>
          <a:p>
            <a:fld id="{D40FD738-6400-4C40-AE5D-F0C623729D9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53754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676400"/>
            <a:ext cx="8191500" cy="48006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6629400" y="6553200"/>
            <a:ext cx="2133600" cy="244475"/>
          </a:xfrm>
        </p:spPr>
        <p:txBody>
          <a:bodyPr/>
          <a:lstStyle>
            <a:lvl1pPr>
              <a:defRPr/>
            </a:lvl1pPr>
          </a:lstStyle>
          <a:p>
            <a:r>
              <a:rPr lang="en-US"/>
              <a:t>www.Win2Farsi.com   </a:t>
            </a:r>
          </a:p>
        </p:txBody>
      </p:sp>
      <p:sp>
        <p:nvSpPr>
          <p:cNvPr id="5" name="Slide Number Placeholder 4"/>
          <p:cNvSpPr>
            <a:spLocks noGrp="1"/>
          </p:cNvSpPr>
          <p:nvPr>
            <p:ph type="sldNum" sz="quarter" idx="11"/>
          </p:nvPr>
        </p:nvSpPr>
        <p:spPr>
          <a:xfrm>
            <a:off x="4191000" y="6553200"/>
            <a:ext cx="838200" cy="261938"/>
          </a:xfrm>
        </p:spPr>
        <p:txBody>
          <a:bodyPr/>
          <a:lstStyle>
            <a:lvl1pPr>
              <a:defRPr/>
            </a:lvl1pPr>
          </a:lstStyle>
          <a:p>
            <a:fld id="{0E7DBD47-8206-4419-A9BD-ECE4149049EA}" type="slidenum">
              <a:rPr lang="en-US"/>
              <a:pPr/>
              <a:t>‹#›</a:t>
            </a:fld>
            <a:endParaRPr lang="en-US"/>
          </a:p>
        </p:txBody>
      </p:sp>
      <p:sp>
        <p:nvSpPr>
          <p:cNvPr id="6" name="Date Placeholder 5"/>
          <p:cNvSpPr>
            <a:spLocks noGrp="1"/>
          </p:cNvSpPr>
          <p:nvPr>
            <p:ph type="dt" sz="half" idx="12"/>
          </p:nvPr>
        </p:nvSpPr>
        <p:spPr>
          <a:xfrm>
            <a:off x="381000" y="6553200"/>
            <a:ext cx="1905000" cy="261938"/>
          </a:xfrm>
        </p:spPr>
        <p:txBody>
          <a:bodyPr/>
          <a:lstStyle>
            <a:lvl1pPr>
              <a:defRPr/>
            </a:lvl1pPr>
          </a:lstStyle>
          <a:p>
            <a:endParaRPr lang="en-US"/>
          </a:p>
        </p:txBody>
      </p:sp>
    </p:spTree>
    <p:extLst>
      <p:ext uri="{BB962C8B-B14F-4D97-AF65-F5344CB8AC3E}">
        <p14:creationId xmlns:p14="http://schemas.microsoft.com/office/powerpoint/2010/main" val="6432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www.Win2Farsi.com   </a:t>
            </a:r>
          </a:p>
        </p:txBody>
      </p:sp>
      <p:sp>
        <p:nvSpPr>
          <p:cNvPr id="5" name="Slide Number Placeholder 4"/>
          <p:cNvSpPr>
            <a:spLocks noGrp="1"/>
          </p:cNvSpPr>
          <p:nvPr>
            <p:ph type="sldNum" sz="quarter" idx="11"/>
          </p:nvPr>
        </p:nvSpPr>
        <p:spPr/>
        <p:txBody>
          <a:bodyPr/>
          <a:lstStyle>
            <a:lvl1pPr>
              <a:defRPr/>
            </a:lvl1pPr>
          </a:lstStyle>
          <a:p>
            <a:fld id="{5C8E08A4-BA4C-4C11-8231-605B5F67090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79885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www.Win2Farsi.com   </a:t>
            </a:r>
          </a:p>
        </p:txBody>
      </p:sp>
      <p:sp>
        <p:nvSpPr>
          <p:cNvPr id="5" name="Slide Number Placeholder 4"/>
          <p:cNvSpPr>
            <a:spLocks noGrp="1"/>
          </p:cNvSpPr>
          <p:nvPr>
            <p:ph type="sldNum" sz="quarter" idx="11"/>
          </p:nvPr>
        </p:nvSpPr>
        <p:spPr/>
        <p:txBody>
          <a:bodyPr/>
          <a:lstStyle>
            <a:lvl1pPr>
              <a:defRPr/>
            </a:lvl1pPr>
          </a:lstStyle>
          <a:p>
            <a:fld id="{EEA57207-7E04-4D2D-BB6F-74142E9BF57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4047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195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676400"/>
            <a:ext cx="40195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www.Win2Farsi.com   </a:t>
            </a:r>
          </a:p>
        </p:txBody>
      </p:sp>
      <p:sp>
        <p:nvSpPr>
          <p:cNvPr id="6" name="Slide Number Placeholder 5"/>
          <p:cNvSpPr>
            <a:spLocks noGrp="1"/>
          </p:cNvSpPr>
          <p:nvPr>
            <p:ph type="sldNum" sz="quarter" idx="11"/>
          </p:nvPr>
        </p:nvSpPr>
        <p:spPr/>
        <p:txBody>
          <a:bodyPr/>
          <a:lstStyle>
            <a:lvl1pPr>
              <a:defRPr/>
            </a:lvl1pPr>
          </a:lstStyle>
          <a:p>
            <a:fld id="{C5EEDE29-7BBC-4D8B-BC8D-739360594AA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25005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www.Win2Farsi.com   </a:t>
            </a:r>
          </a:p>
        </p:txBody>
      </p:sp>
      <p:sp>
        <p:nvSpPr>
          <p:cNvPr id="8" name="Slide Number Placeholder 7"/>
          <p:cNvSpPr>
            <a:spLocks noGrp="1"/>
          </p:cNvSpPr>
          <p:nvPr>
            <p:ph type="sldNum" sz="quarter" idx="11"/>
          </p:nvPr>
        </p:nvSpPr>
        <p:spPr/>
        <p:txBody>
          <a:bodyPr/>
          <a:lstStyle>
            <a:lvl1pPr>
              <a:defRPr/>
            </a:lvl1pPr>
          </a:lstStyle>
          <a:p>
            <a:fld id="{29D7D232-D06D-4166-8791-97C57C2CF7B6}"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61972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www.Win2Farsi.com   </a:t>
            </a:r>
          </a:p>
        </p:txBody>
      </p:sp>
      <p:sp>
        <p:nvSpPr>
          <p:cNvPr id="4" name="Slide Number Placeholder 3"/>
          <p:cNvSpPr>
            <a:spLocks noGrp="1"/>
          </p:cNvSpPr>
          <p:nvPr>
            <p:ph type="sldNum" sz="quarter" idx="11"/>
          </p:nvPr>
        </p:nvSpPr>
        <p:spPr/>
        <p:txBody>
          <a:bodyPr/>
          <a:lstStyle>
            <a:lvl1pPr>
              <a:defRPr/>
            </a:lvl1pPr>
          </a:lstStyle>
          <a:p>
            <a:fld id="{873AF9F1-6E31-4526-946E-E4300E8D5CAD}"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3777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www.Win2Farsi.com   </a:t>
            </a:r>
          </a:p>
        </p:txBody>
      </p:sp>
      <p:sp>
        <p:nvSpPr>
          <p:cNvPr id="3" name="Slide Number Placeholder 2"/>
          <p:cNvSpPr>
            <a:spLocks noGrp="1"/>
          </p:cNvSpPr>
          <p:nvPr>
            <p:ph type="sldNum" sz="quarter" idx="11"/>
          </p:nvPr>
        </p:nvSpPr>
        <p:spPr/>
        <p:txBody>
          <a:bodyPr/>
          <a:lstStyle>
            <a:lvl1pPr>
              <a:defRPr/>
            </a:lvl1pPr>
          </a:lstStyle>
          <a:p>
            <a:fld id="{36C7D145-EFD3-4121-82A8-E192CD1C30CB}"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90278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www.Win2Farsi.com   </a:t>
            </a:r>
          </a:p>
        </p:txBody>
      </p:sp>
      <p:sp>
        <p:nvSpPr>
          <p:cNvPr id="6" name="Slide Number Placeholder 5"/>
          <p:cNvSpPr>
            <a:spLocks noGrp="1"/>
          </p:cNvSpPr>
          <p:nvPr>
            <p:ph type="sldNum" sz="quarter" idx="11"/>
          </p:nvPr>
        </p:nvSpPr>
        <p:spPr/>
        <p:txBody>
          <a:bodyPr/>
          <a:lstStyle>
            <a:lvl1pPr>
              <a:defRPr/>
            </a:lvl1pPr>
          </a:lstStyle>
          <a:p>
            <a:fld id="{7DF873C6-BE04-42FE-9673-5A690C4E0AA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02205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www.Win2Farsi.com   </a:t>
            </a:r>
          </a:p>
        </p:txBody>
      </p:sp>
      <p:sp>
        <p:nvSpPr>
          <p:cNvPr id="6" name="Slide Number Placeholder 5"/>
          <p:cNvSpPr>
            <a:spLocks noGrp="1"/>
          </p:cNvSpPr>
          <p:nvPr>
            <p:ph type="sldNum" sz="quarter" idx="11"/>
          </p:nvPr>
        </p:nvSpPr>
        <p:spPr/>
        <p:txBody>
          <a:bodyPr/>
          <a:lstStyle>
            <a:lvl1pPr>
              <a:defRPr/>
            </a:lvl1pPr>
          </a:lstStyle>
          <a:p>
            <a:fld id="{2B036F4C-E601-4AD0-A7B7-B336CC17678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81105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23" name="Object 99"/>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141" name="Image" r:id="rId15" imgW="12990476" imgH="2209524" progId="Photoshop.Image.7">
                  <p:embed/>
                </p:oleObj>
              </mc:Choice>
              <mc:Fallback>
                <p:oleObj name="Image" r:id="rId15" imgW="12990476" imgH="2209524" progId="Photoshop.Image.7">
                  <p:embed/>
                  <p:pic>
                    <p:nvPicPr>
                      <p:cNvPr id="0" name="Object 9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gray">
          <a:xfrm>
            <a:off x="533400" y="1676400"/>
            <a:ext cx="8191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6294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r>
              <a:rPr lang="en-US"/>
              <a:t>www.Win2Farsi.com   </a:t>
            </a:r>
          </a:p>
        </p:txBody>
      </p:sp>
      <p:sp>
        <p:nvSpPr>
          <p:cNvPr id="1030" name="Rectangle 6"/>
          <p:cNvSpPr>
            <a:spLocks noGrp="1" noChangeArrowheads="1"/>
          </p:cNvSpPr>
          <p:nvPr>
            <p:ph type="sldNum" sz="quarter" idx="4"/>
          </p:nvPr>
        </p:nvSpPr>
        <p:spPr bwMode="gray">
          <a:xfrm>
            <a:off x="4191000" y="655320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02E7C878-7CE9-4364-A213-9FE831C404DC}" type="slidenum">
              <a:rPr lang="en-US"/>
              <a:pPr/>
              <a:t>‹#›</a:t>
            </a:fld>
            <a:endParaRPr lang="en-US"/>
          </a:p>
        </p:txBody>
      </p:sp>
      <p:sp>
        <p:nvSpPr>
          <p:cNvPr id="1026" name="Rectangle 2"/>
          <p:cNvSpPr>
            <a:spLocks noGrp="1" noChangeArrowheads="1"/>
          </p:cNvSpPr>
          <p:nvPr>
            <p:ph type="title"/>
          </p:nvPr>
        </p:nvSpPr>
        <p:spPr bwMode="gray">
          <a:xfrm>
            <a:off x="990600" y="198438"/>
            <a:ext cx="76962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gray">
          <a:xfrm>
            <a:off x="381000" y="655320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r" rtl="0" eaLnBrk="1" fontAlgn="base" hangingPunct="1">
        <a:spcBef>
          <a:spcPct val="0"/>
        </a:spcBef>
        <a:spcAft>
          <a:spcPct val="0"/>
        </a:spcAft>
        <a:defRPr sz="3200" b="1">
          <a:solidFill>
            <a:schemeClr val="tx2"/>
          </a:solidFill>
          <a:latin typeface="+mj-lt"/>
          <a:ea typeface="+mj-ea"/>
          <a:cs typeface="+mj-cs"/>
        </a:defRPr>
      </a:lvl1pPr>
      <a:lvl2pPr algn="r" rtl="0" eaLnBrk="1" fontAlgn="base" hangingPunct="1">
        <a:spcBef>
          <a:spcPct val="0"/>
        </a:spcBef>
        <a:spcAft>
          <a:spcPct val="0"/>
        </a:spcAft>
        <a:defRPr sz="3200" b="1">
          <a:solidFill>
            <a:schemeClr val="tx2"/>
          </a:solidFill>
          <a:latin typeface="Arial" charset="0"/>
        </a:defRPr>
      </a:lvl2pPr>
      <a:lvl3pPr algn="r" rtl="0" eaLnBrk="1" fontAlgn="base" hangingPunct="1">
        <a:spcBef>
          <a:spcPct val="0"/>
        </a:spcBef>
        <a:spcAft>
          <a:spcPct val="0"/>
        </a:spcAft>
        <a:defRPr sz="3200" b="1">
          <a:solidFill>
            <a:schemeClr val="tx2"/>
          </a:solidFill>
          <a:latin typeface="Arial" charset="0"/>
        </a:defRPr>
      </a:lvl3pPr>
      <a:lvl4pPr algn="r" rtl="0" eaLnBrk="1" fontAlgn="base" hangingPunct="1">
        <a:spcBef>
          <a:spcPct val="0"/>
        </a:spcBef>
        <a:spcAft>
          <a:spcPct val="0"/>
        </a:spcAft>
        <a:defRPr sz="3200" b="1">
          <a:solidFill>
            <a:schemeClr val="tx2"/>
          </a:solidFill>
          <a:latin typeface="Arial" charset="0"/>
        </a:defRPr>
      </a:lvl4pPr>
      <a:lvl5pPr algn="r" rtl="0" eaLnBrk="1" fontAlgn="base" hangingPunct="1">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www.Win2Farsi.com   </a:t>
            </a:r>
            <a:endParaRPr lang="en-US" dirty="0"/>
          </a:p>
        </p:txBody>
      </p:sp>
      <p:pic>
        <p:nvPicPr>
          <p:cNvPr id="77826" name="Picture 2" descr="C:\Documents and Settings\Amir\Desktop\#Karboord e MavaD\035.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6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marL="0" indent="0" algn="justLow" rtl="1">
              <a:lnSpc>
                <a:spcPct val="160000"/>
              </a:lnSpc>
              <a:spcAft>
                <a:spcPts val="0"/>
              </a:spcAft>
              <a:buNone/>
            </a:pPr>
            <a:r>
              <a:rPr lang="fa-IR" sz="2400" b="1" dirty="0" smtClean="0">
                <a:latin typeface="Times New Roman"/>
                <a:ea typeface="Times New Roman"/>
                <a:cs typeface="B Yagut"/>
              </a:rPr>
              <a:t>ب) ذخاير </a:t>
            </a:r>
            <a:r>
              <a:rPr lang="fa-IR" sz="2400" b="1" dirty="0" smtClean="0">
                <a:latin typeface="Times New Roman"/>
                <a:ea typeface="Times New Roman"/>
                <a:cs typeface="B Yagut"/>
              </a:rPr>
              <a:t>گرمابي</a:t>
            </a:r>
          </a:p>
          <a:p>
            <a:pPr marL="0" indent="0" algn="justLow" rtl="1">
              <a:lnSpc>
                <a:spcPct val="160000"/>
              </a:lnSpc>
              <a:spcAft>
                <a:spcPts val="0"/>
              </a:spcAft>
              <a:buNone/>
            </a:pPr>
            <a:r>
              <a:rPr lang="fa-IR" sz="2000" dirty="0" smtClean="0">
                <a:latin typeface="Times New Roman"/>
                <a:ea typeface="Times New Roman"/>
                <a:cs typeface="B Yagut"/>
              </a:rPr>
              <a:t>از </a:t>
            </a:r>
            <a:r>
              <a:rPr lang="fa-IR" sz="2000" dirty="0">
                <a:latin typeface="Times New Roman"/>
                <a:ea typeface="Times New Roman"/>
                <a:cs typeface="B Yagut"/>
              </a:rPr>
              <a:t>تأثير محلول هاي </a:t>
            </a:r>
            <a:r>
              <a:rPr lang="fa-IR" sz="2000" dirty="0" smtClean="0">
                <a:latin typeface="Times New Roman"/>
                <a:ea typeface="Times New Roman"/>
                <a:cs typeface="B Yagut"/>
              </a:rPr>
              <a:t>گرمابي </a:t>
            </a:r>
            <a:r>
              <a:rPr lang="fa-IR" sz="2000" dirty="0">
                <a:latin typeface="Times New Roman"/>
                <a:ea typeface="Times New Roman"/>
                <a:cs typeface="B Yagut"/>
              </a:rPr>
              <a:t>(كه </a:t>
            </a:r>
            <a:r>
              <a:rPr lang="en-US" sz="2000" dirty="0">
                <a:latin typeface="Times New Roman"/>
                <a:ea typeface="Times New Roman"/>
                <a:cs typeface="B Yagut"/>
              </a:rPr>
              <a:t>PH</a:t>
            </a:r>
            <a:r>
              <a:rPr lang="fa-IR" sz="2000" dirty="0">
                <a:latin typeface="Times New Roman"/>
                <a:ea typeface="Times New Roman"/>
                <a:cs typeface="B Yagut"/>
              </a:rPr>
              <a:t> آن ها اسيدي است) بر سنگ هاي حاوي كاني هاي آلومين سيليكات (نظير فلدسپات ها، فلد سپاتوئيدها، ميكاها و...) در شرايط مناسب كائولينيت تشكيل مي </a:t>
            </a:r>
            <a:r>
              <a:rPr lang="fa-IR" sz="2000" dirty="0" smtClean="0">
                <a:latin typeface="Times New Roman"/>
                <a:ea typeface="Times New Roman"/>
                <a:cs typeface="B Yagut"/>
              </a:rPr>
              <a:t>شود.</a:t>
            </a:r>
          </a:p>
          <a:p>
            <a:pPr marL="0" indent="0" algn="justLow" rtl="1">
              <a:lnSpc>
                <a:spcPct val="160000"/>
              </a:lnSpc>
              <a:spcAft>
                <a:spcPts val="0"/>
              </a:spcAft>
              <a:buNone/>
            </a:pPr>
            <a:r>
              <a:rPr lang="fa-IR" sz="2000" dirty="0" smtClean="0">
                <a:latin typeface="Times New Roman"/>
                <a:ea typeface="Times New Roman"/>
                <a:cs typeface="B Yagut"/>
              </a:rPr>
              <a:t> </a:t>
            </a:r>
            <a:r>
              <a:rPr lang="fa-IR" sz="2000" dirty="0">
                <a:latin typeface="Times New Roman"/>
                <a:ea typeface="Times New Roman"/>
                <a:cs typeface="B Yagut"/>
              </a:rPr>
              <a:t>ذخاير كائولينيت </a:t>
            </a:r>
            <a:r>
              <a:rPr lang="fa-IR" sz="2000" dirty="0" smtClean="0">
                <a:latin typeface="Times New Roman"/>
                <a:ea typeface="Times New Roman"/>
                <a:cs typeface="B Yagut"/>
              </a:rPr>
              <a:t>گرمابي </a:t>
            </a:r>
            <a:r>
              <a:rPr lang="fa-IR" sz="2000" dirty="0">
                <a:latin typeface="Times New Roman"/>
                <a:ea typeface="Times New Roman"/>
                <a:cs typeface="B Yagut"/>
              </a:rPr>
              <a:t>بيشتر در زون هاي گسلي قرار دارند، كائولينيت بخشي از زون هاي آلتراسيون كانسارهاي </a:t>
            </a:r>
            <a:r>
              <a:rPr lang="fa-IR" sz="2000" dirty="0" smtClean="0">
                <a:latin typeface="Times New Roman"/>
                <a:ea typeface="Times New Roman"/>
                <a:cs typeface="B Yagut"/>
              </a:rPr>
              <a:t>گرمابي </a:t>
            </a:r>
            <a:r>
              <a:rPr lang="fa-IR" sz="2000" dirty="0">
                <a:latin typeface="Times New Roman"/>
                <a:ea typeface="Times New Roman"/>
                <a:cs typeface="B Yagut"/>
              </a:rPr>
              <a:t>را تشكيل مي </a:t>
            </a:r>
            <a:r>
              <a:rPr lang="fa-IR" sz="2000" dirty="0" smtClean="0">
                <a:latin typeface="Times New Roman"/>
                <a:ea typeface="Times New Roman"/>
                <a:cs typeface="B Yagut"/>
              </a:rPr>
              <a:t>دهد</a:t>
            </a:r>
            <a:r>
              <a:rPr lang="en-US" sz="2000" dirty="0" smtClean="0">
                <a:latin typeface="Times New Roman"/>
                <a:ea typeface="Times New Roman"/>
                <a:cs typeface="B Yagut"/>
              </a:rPr>
              <a:t>.</a:t>
            </a:r>
          </a:p>
          <a:p>
            <a:pPr algn="justLow" rtl="1">
              <a:lnSpc>
                <a:spcPct val="160000"/>
              </a:lnSpc>
              <a:spcAft>
                <a:spcPts val="0"/>
              </a:spcAft>
            </a:pPr>
            <a:r>
              <a:rPr lang="fa-IR" sz="2000" dirty="0" smtClean="0">
                <a:latin typeface="Times New Roman"/>
                <a:ea typeface="Times New Roman"/>
                <a:cs typeface="B Yagut"/>
              </a:rPr>
              <a:t> </a:t>
            </a:r>
            <a:r>
              <a:rPr lang="fa-IR" sz="2000" dirty="0">
                <a:latin typeface="Times New Roman"/>
                <a:ea typeface="Times New Roman"/>
                <a:cs typeface="B Yagut"/>
              </a:rPr>
              <a:t>در اكتشاف كانسارهاي </a:t>
            </a:r>
            <a:r>
              <a:rPr lang="fa-IR" sz="2000" dirty="0" smtClean="0">
                <a:latin typeface="Times New Roman"/>
                <a:ea typeface="Times New Roman"/>
                <a:cs typeface="B Yagut"/>
              </a:rPr>
              <a:t>گرمابي  </a:t>
            </a:r>
            <a:r>
              <a:rPr lang="en-US" sz="2000" dirty="0" smtClean="0">
                <a:latin typeface="Times New Roman"/>
                <a:ea typeface="Times New Roman"/>
                <a:cs typeface="B Yagut"/>
              </a:rPr>
              <a:t>F-Hg-As-</a:t>
            </a:r>
            <a:r>
              <a:rPr lang="en-US" sz="2000" dirty="0" err="1" smtClean="0">
                <a:latin typeface="Times New Roman"/>
                <a:ea typeface="Times New Roman"/>
                <a:cs typeface="B Yagut"/>
              </a:rPr>
              <a:t>Sb</a:t>
            </a:r>
            <a:r>
              <a:rPr lang="en-US" sz="2000" dirty="0" smtClean="0">
                <a:latin typeface="Times New Roman"/>
                <a:ea typeface="Times New Roman"/>
                <a:cs typeface="B Yagut"/>
              </a:rPr>
              <a:t>-Ag-Au</a:t>
            </a:r>
            <a:r>
              <a:rPr lang="fa-IR" sz="2000" dirty="0" smtClean="0">
                <a:latin typeface="Times New Roman"/>
                <a:ea typeface="Times New Roman"/>
                <a:cs typeface="B Yagut"/>
              </a:rPr>
              <a:t> ، زون </a:t>
            </a:r>
            <a:r>
              <a:rPr lang="fa-IR" sz="2000" dirty="0">
                <a:latin typeface="Times New Roman"/>
                <a:ea typeface="Times New Roman"/>
                <a:cs typeface="B Yagut"/>
              </a:rPr>
              <a:t>كائولينيت راهنماي مناسبي براي تعيين موقعيت اين ذخاير محسوب مي شود.</a:t>
            </a:r>
            <a:endParaRPr lang="en-US" sz="1800" dirty="0">
              <a:latin typeface="Times New Roman"/>
              <a:ea typeface="Times New Roman"/>
            </a:endParaRPr>
          </a:p>
          <a:p>
            <a:pPr algn="justLow" rtl="1">
              <a:lnSpc>
                <a:spcPct val="160000"/>
              </a:lnSpc>
              <a:spcAft>
                <a:spcPts val="0"/>
              </a:spcAft>
            </a:pPr>
            <a:r>
              <a:rPr lang="fa-IR" sz="2000" dirty="0" smtClean="0">
                <a:latin typeface="Times New Roman"/>
                <a:ea typeface="Times New Roman"/>
                <a:cs typeface="B Yagut"/>
              </a:rPr>
              <a:t> </a:t>
            </a:r>
            <a:r>
              <a:rPr lang="fa-IR" sz="2000" dirty="0">
                <a:latin typeface="Times New Roman"/>
                <a:ea typeface="Times New Roman"/>
                <a:cs typeface="B Yagut"/>
              </a:rPr>
              <a:t>( تاثير آب و هوا در تشكيل كاني هاي رسي)</a:t>
            </a:r>
            <a:endParaRPr lang="en-US" sz="1800" dirty="0">
              <a:latin typeface="Times New Roman"/>
              <a:ea typeface="Times New Roman"/>
            </a:endParaRPr>
          </a:p>
          <a:p>
            <a:pPr lvl="0" algn="justLow" rtl="1">
              <a:lnSpc>
                <a:spcPct val="160000"/>
              </a:lnSpc>
              <a:spcAft>
                <a:spcPts val="0"/>
              </a:spcAft>
              <a:buFont typeface="Times New Roman"/>
              <a:buChar char="-"/>
              <a:tabLst>
                <a:tab pos="457200" algn="l"/>
              </a:tabLst>
            </a:pPr>
            <a:r>
              <a:rPr lang="fa-IR" sz="2000" dirty="0">
                <a:latin typeface="Times New Roman"/>
                <a:ea typeface="Times New Roman"/>
                <a:cs typeface="B Yagut"/>
              </a:rPr>
              <a:t>آب و هواي خشك = اسمكتيت</a:t>
            </a:r>
            <a:endParaRPr lang="en-US" sz="1800" dirty="0">
              <a:latin typeface="Times New Roman"/>
              <a:ea typeface="Times New Roman"/>
              <a:cs typeface="B Nazanin"/>
            </a:endParaRPr>
          </a:p>
          <a:p>
            <a:pPr lvl="0" algn="justLow" rtl="1">
              <a:lnSpc>
                <a:spcPct val="160000"/>
              </a:lnSpc>
              <a:spcAft>
                <a:spcPts val="0"/>
              </a:spcAft>
              <a:buFont typeface="Times New Roman"/>
              <a:buChar char="-"/>
              <a:tabLst>
                <a:tab pos="457200" algn="l"/>
              </a:tabLst>
            </a:pPr>
            <a:r>
              <a:rPr lang="fa-IR" sz="2000" dirty="0">
                <a:latin typeface="Times New Roman"/>
                <a:ea typeface="Times New Roman"/>
                <a:cs typeface="B Yagut"/>
              </a:rPr>
              <a:t>آب و هواي نيمه مرطوب = ايليت</a:t>
            </a:r>
            <a:endParaRPr lang="en-US" sz="1800" dirty="0">
              <a:latin typeface="Times New Roman"/>
              <a:ea typeface="Times New Roman"/>
              <a:cs typeface="B Nazanin"/>
            </a:endParaRPr>
          </a:p>
          <a:p>
            <a:pPr lvl="0" algn="justLow" rtl="1">
              <a:lnSpc>
                <a:spcPct val="160000"/>
              </a:lnSpc>
              <a:spcAft>
                <a:spcPts val="0"/>
              </a:spcAft>
              <a:buFont typeface="Times New Roman"/>
              <a:buChar char="-"/>
              <a:tabLst>
                <a:tab pos="457200" algn="l"/>
              </a:tabLst>
            </a:pPr>
            <a:r>
              <a:rPr lang="fa-IR" sz="2000" dirty="0">
                <a:latin typeface="Times New Roman"/>
                <a:ea typeface="Times New Roman"/>
                <a:cs typeface="B Yagut"/>
              </a:rPr>
              <a:t>آب و هواي گرم و مرطوب = كائولينيت و ورميكوليت </a:t>
            </a:r>
            <a:endParaRPr lang="en-US" sz="1800" dirty="0">
              <a:latin typeface="Times New Roman"/>
              <a:ea typeface="Times New Roman"/>
              <a:cs typeface="B Nazanin"/>
            </a:endParaRPr>
          </a:p>
          <a:p>
            <a:pPr lvl="0" algn="justLow" rtl="1">
              <a:lnSpc>
                <a:spcPct val="160000"/>
              </a:lnSpc>
              <a:spcAft>
                <a:spcPts val="0"/>
              </a:spcAft>
              <a:buFont typeface="Times New Roman"/>
              <a:buChar char="-"/>
              <a:tabLst>
                <a:tab pos="457200" algn="l"/>
              </a:tabLst>
            </a:pPr>
            <a:r>
              <a:rPr lang="fa-IR" sz="2000" dirty="0">
                <a:latin typeface="Times New Roman"/>
                <a:ea typeface="Times New Roman"/>
                <a:cs typeface="B Yagut"/>
              </a:rPr>
              <a:t>آب و هواي گرم و خيلي مرطوب = </a:t>
            </a:r>
            <a:r>
              <a:rPr lang="fa-IR" sz="2000" dirty="0" smtClean="0">
                <a:latin typeface="Times New Roman"/>
                <a:ea typeface="Times New Roman"/>
                <a:cs typeface="B Yagut"/>
              </a:rPr>
              <a:t>كائولينيت</a:t>
            </a:r>
            <a:endParaRPr lang="en-US" sz="2000" dirty="0"/>
          </a:p>
        </p:txBody>
      </p:sp>
    </p:spTree>
    <p:extLst>
      <p:ext uri="{BB962C8B-B14F-4D97-AF65-F5344CB8AC3E}">
        <p14:creationId xmlns:p14="http://schemas.microsoft.com/office/powerpoint/2010/main" val="230666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868" y="0"/>
            <a:ext cx="9157867" cy="6858000"/>
          </a:xfrm>
        </p:spPr>
        <p:txBody>
          <a:bodyPr/>
          <a:lstStyle/>
          <a:p>
            <a:pPr algn="justLow" rtl="1">
              <a:lnSpc>
                <a:spcPct val="160000"/>
              </a:lnSpc>
              <a:spcAft>
                <a:spcPts val="0"/>
              </a:spcAft>
            </a:pPr>
            <a:endParaRPr lang="fa-IR" sz="2400" dirty="0" smtClean="0">
              <a:latin typeface="Times New Roman"/>
              <a:ea typeface="Times New Roman"/>
              <a:cs typeface="B Yagut"/>
            </a:endParaRPr>
          </a:p>
          <a:p>
            <a:pPr algn="justLow" rtl="1">
              <a:lnSpc>
                <a:spcPct val="160000"/>
              </a:lnSpc>
              <a:spcAft>
                <a:spcPts val="0"/>
              </a:spcAft>
            </a:pPr>
            <a:r>
              <a:rPr lang="fa-IR" sz="2400" dirty="0" smtClean="0">
                <a:latin typeface="Times New Roman"/>
                <a:ea typeface="Times New Roman"/>
                <a:cs typeface="B Yagut"/>
              </a:rPr>
              <a:t>كائولن</a:t>
            </a:r>
            <a:r>
              <a:rPr lang="fa-IR" sz="2400" dirty="0">
                <a:latin typeface="Times New Roman"/>
                <a:ea typeface="Times New Roman"/>
                <a:cs typeface="B Yagut"/>
              </a:rPr>
              <a:t>: واژه كائولن از واژه چيني گرفته شده، به نام تپه‌اي در چين كه از آن خاك كائولن استخراج شده است، مطابق آمار در سال 2002 توليد كائولن به 55 ميليون تن </a:t>
            </a:r>
            <a:r>
              <a:rPr lang="fa-IR" sz="2400" dirty="0" smtClean="0">
                <a:latin typeface="Times New Roman"/>
                <a:ea typeface="Times New Roman"/>
                <a:cs typeface="B Yagut"/>
              </a:rPr>
              <a:t>در جهان رسيده </a:t>
            </a:r>
            <a:r>
              <a:rPr lang="fa-IR" sz="2400" dirty="0">
                <a:latin typeface="Times New Roman"/>
                <a:ea typeface="Times New Roman"/>
                <a:cs typeface="B Yagut"/>
              </a:rPr>
              <a:t>است</a:t>
            </a:r>
            <a:r>
              <a:rPr lang="fa-IR" sz="2400" dirty="0" smtClean="0">
                <a:latin typeface="Times New Roman"/>
                <a:ea typeface="Times New Roman"/>
                <a:cs typeface="B Yagut"/>
              </a:rPr>
              <a:t>.</a:t>
            </a:r>
          </a:p>
          <a:p>
            <a:pPr algn="justLow" rtl="1">
              <a:lnSpc>
                <a:spcPct val="160000"/>
              </a:lnSpc>
              <a:spcAft>
                <a:spcPts val="0"/>
              </a:spcAft>
            </a:pPr>
            <a:r>
              <a:rPr lang="fa-IR" sz="2000" b="1" dirty="0">
                <a:latin typeface="Times New Roman"/>
                <a:ea typeface="Times New Roman"/>
                <a:cs typeface="B Yagut"/>
              </a:rPr>
              <a:t>وجود خواص زير در كائولن امتيازهايي دارد كه مصارف گوناگون را سبب مي شود:</a:t>
            </a:r>
            <a:endParaRPr lang="en-US" sz="1800" b="1" dirty="0">
              <a:latin typeface="Times New Roman"/>
              <a:ea typeface="Times New Roman"/>
            </a:endParaRPr>
          </a:p>
          <a:p>
            <a:pPr marL="0" indent="0" algn="justLow" rtl="1">
              <a:lnSpc>
                <a:spcPct val="160000"/>
              </a:lnSpc>
              <a:spcAft>
                <a:spcPts val="0"/>
              </a:spcAft>
              <a:buNone/>
            </a:pPr>
            <a:r>
              <a:rPr lang="fa-IR" sz="2000" dirty="0">
                <a:latin typeface="Times New Roman"/>
                <a:ea typeface="Times New Roman"/>
                <a:cs typeface="B Yagut"/>
              </a:rPr>
              <a:t>1.از نظر شيميايي در گسترة وسيعي از تغييرات </a:t>
            </a:r>
            <a:r>
              <a:rPr lang="en-US" sz="2000" dirty="0">
                <a:latin typeface="Times New Roman"/>
                <a:ea typeface="Times New Roman"/>
                <a:cs typeface="B Yagut"/>
              </a:rPr>
              <a:t>PH</a:t>
            </a:r>
            <a:r>
              <a:rPr lang="fa-IR" sz="2000" dirty="0">
                <a:latin typeface="Times New Roman"/>
                <a:ea typeface="Times New Roman"/>
                <a:cs typeface="B Yagut"/>
              </a:rPr>
              <a:t> </a:t>
            </a:r>
            <a:r>
              <a:rPr lang="fa-IR" sz="2000" dirty="0" smtClean="0">
                <a:latin typeface="Times New Roman"/>
                <a:ea typeface="Times New Roman"/>
                <a:cs typeface="B Yagut"/>
              </a:rPr>
              <a:t>، بدون </a:t>
            </a:r>
            <a:r>
              <a:rPr lang="fa-IR" sz="2000" dirty="0">
                <a:latin typeface="Times New Roman"/>
                <a:ea typeface="Times New Roman"/>
                <a:cs typeface="B Yagut"/>
              </a:rPr>
              <a:t>تغيير مي ماند.</a:t>
            </a:r>
            <a:endParaRPr lang="en-US" sz="2000" dirty="0">
              <a:latin typeface="Times New Roman"/>
              <a:ea typeface="Times New Roman"/>
            </a:endParaRPr>
          </a:p>
          <a:p>
            <a:pPr marL="0" indent="0" algn="justLow" rtl="1">
              <a:lnSpc>
                <a:spcPct val="160000"/>
              </a:lnSpc>
              <a:spcAft>
                <a:spcPts val="0"/>
              </a:spcAft>
              <a:buNone/>
            </a:pPr>
            <a:r>
              <a:rPr lang="fa-IR" sz="2000" dirty="0">
                <a:latin typeface="Times New Roman"/>
                <a:ea typeface="Times New Roman"/>
                <a:cs typeface="B Yagut"/>
              </a:rPr>
              <a:t>2.داشتن رنگ سفيد </a:t>
            </a:r>
            <a:r>
              <a:rPr lang="fa-IR" sz="2000" dirty="0" smtClean="0">
                <a:latin typeface="Times New Roman"/>
                <a:ea typeface="Times New Roman"/>
                <a:cs typeface="B Yagut"/>
              </a:rPr>
              <a:t>، كه </a:t>
            </a:r>
            <a:r>
              <a:rPr lang="fa-IR" sz="2000" dirty="0">
                <a:latin typeface="Times New Roman"/>
                <a:ea typeface="Times New Roman"/>
                <a:cs typeface="B Yagut"/>
              </a:rPr>
              <a:t>آن را به صورت مادة رنگي قابل استفاده مي سازد.</a:t>
            </a:r>
            <a:endParaRPr lang="en-US" sz="2000" dirty="0">
              <a:latin typeface="Times New Roman"/>
              <a:ea typeface="Times New Roman"/>
            </a:endParaRPr>
          </a:p>
          <a:p>
            <a:pPr marL="0" indent="0" algn="justLow" rtl="1">
              <a:lnSpc>
                <a:spcPct val="160000"/>
              </a:lnSpc>
              <a:spcAft>
                <a:spcPts val="0"/>
              </a:spcAft>
              <a:buNone/>
            </a:pPr>
            <a:r>
              <a:rPr lang="fa-IR" sz="2000" dirty="0">
                <a:latin typeface="Times New Roman"/>
                <a:ea typeface="Times New Roman"/>
                <a:cs typeface="B Yagut"/>
              </a:rPr>
              <a:t>3.دارا بودن خاصيت پوششي بسيار خوب</a:t>
            </a:r>
            <a:endParaRPr lang="en-US" sz="2000" dirty="0">
              <a:latin typeface="Times New Roman"/>
              <a:ea typeface="Times New Roman"/>
            </a:endParaRPr>
          </a:p>
          <a:p>
            <a:pPr marL="0" indent="0" algn="justLow" rtl="1">
              <a:lnSpc>
                <a:spcPct val="160000"/>
              </a:lnSpc>
              <a:spcAft>
                <a:spcPts val="0"/>
              </a:spcAft>
              <a:buNone/>
            </a:pPr>
            <a:r>
              <a:rPr lang="fa-IR" sz="2000" dirty="0">
                <a:latin typeface="Times New Roman"/>
                <a:ea typeface="Times New Roman"/>
                <a:cs typeface="B Yagut"/>
              </a:rPr>
              <a:t>4.نرمي و غير سايش بودن آن </a:t>
            </a:r>
            <a:endParaRPr lang="en-US" sz="2000" dirty="0">
              <a:latin typeface="Times New Roman"/>
              <a:ea typeface="Times New Roman"/>
            </a:endParaRPr>
          </a:p>
          <a:p>
            <a:pPr marL="0" indent="0" algn="justLow" rtl="1">
              <a:lnSpc>
                <a:spcPct val="160000"/>
              </a:lnSpc>
              <a:spcAft>
                <a:spcPts val="0"/>
              </a:spcAft>
              <a:buNone/>
            </a:pPr>
            <a:r>
              <a:rPr lang="fa-IR" sz="2000" dirty="0">
                <a:latin typeface="Times New Roman"/>
                <a:ea typeface="Times New Roman"/>
                <a:cs typeface="B Yagut"/>
              </a:rPr>
              <a:t>5.قابليت اندك هدايت جريان و گرما</a:t>
            </a:r>
            <a:endParaRPr lang="en-US" sz="2000" dirty="0">
              <a:latin typeface="Times New Roman"/>
              <a:ea typeface="Times New Roman"/>
            </a:endParaRPr>
          </a:p>
          <a:p>
            <a:pPr marL="0" indent="0" algn="justLow" rtl="1">
              <a:lnSpc>
                <a:spcPct val="160000"/>
              </a:lnSpc>
              <a:spcAft>
                <a:spcPts val="0"/>
              </a:spcAft>
              <a:buNone/>
            </a:pPr>
            <a:r>
              <a:rPr lang="fa-IR" sz="2000" dirty="0">
                <a:latin typeface="Times New Roman"/>
                <a:ea typeface="Times New Roman"/>
                <a:cs typeface="B Yagut"/>
              </a:rPr>
              <a:t>6.ارزان قيمت بودن </a:t>
            </a:r>
            <a:endParaRPr lang="en-US" sz="2000" dirty="0">
              <a:latin typeface="Times New Roman"/>
              <a:ea typeface="Times New Roman"/>
            </a:endParaRPr>
          </a:p>
          <a:p>
            <a:pPr algn="r" rtl="1"/>
            <a:endParaRPr lang="en-US" sz="2000" dirty="0"/>
          </a:p>
          <a:p>
            <a:pPr algn="justLow" rtl="1">
              <a:lnSpc>
                <a:spcPct val="160000"/>
              </a:lnSpc>
              <a:spcAft>
                <a:spcPts val="0"/>
              </a:spcAft>
            </a:pPr>
            <a:endParaRPr lang="en-US" sz="2000" dirty="0">
              <a:latin typeface="Times New Roman"/>
              <a:ea typeface="Times New Roman"/>
            </a:endParaRPr>
          </a:p>
          <a:p>
            <a:pPr marL="0" indent="0" algn="r" rtl="1">
              <a:buNone/>
            </a:pPr>
            <a:endParaRPr lang="en-US" dirty="0"/>
          </a:p>
        </p:txBody>
      </p:sp>
    </p:spTree>
    <p:extLst>
      <p:ext uri="{BB962C8B-B14F-4D97-AF65-F5344CB8AC3E}">
        <p14:creationId xmlns:p14="http://schemas.microsoft.com/office/powerpoint/2010/main" val="286864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4023663"/>
              </p:ext>
            </p:extLst>
          </p:nvPr>
        </p:nvGraphicFramePr>
        <p:xfrm>
          <a:off x="533400" y="1676400"/>
          <a:ext cx="81915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185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6146" name="Picture 2" descr="C:\Documents and Settings\Amir\Desktop\#Karboord e MavaD\sc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76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07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7170" name="Picture 2" descr="C:\Documents and Settings\Amir\Desktop\#Karboord e MavaD\sc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3" y="-341"/>
            <a:ext cx="9167903" cy="685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56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8194" name="Picture 2" descr="C:\Documents and Settings\Amir\Desktop\#Karboord e MavaD\sca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4"/>
            <a:ext cx="9144000" cy="685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40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9218" name="Picture 2" descr="C:\Documents and Settings\Amir\Desktop\#Karboord e MavaD\sca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
            <a:ext cx="9144000" cy="685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69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0242" name="Picture 2" descr="C:\Documents and Settings\Amir\Desktop\#Karboord e MavaD\scan\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465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1266" name="Picture 2" descr="C:\Documents and Settings\Amir\Desktop\#Karboord e MavaD\sca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9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128" y="188640"/>
            <a:ext cx="7829872" cy="782290"/>
          </a:xfrm>
        </p:spPr>
        <p:txBody>
          <a:bodyPr/>
          <a:lstStyle/>
          <a:p>
            <a:pPr algn="justLow" rtl="1">
              <a:lnSpc>
                <a:spcPct val="160000"/>
              </a:lnSpc>
              <a:spcAft>
                <a:spcPts val="0"/>
              </a:spcAft>
            </a:pPr>
            <a:r>
              <a:rPr lang="fa-IR" dirty="0">
                <a:latin typeface="Times New Roman"/>
                <a:ea typeface="Times New Roman"/>
                <a:cs typeface="B Yagut"/>
              </a:rPr>
              <a:t>2-گروه </a:t>
            </a:r>
            <a:r>
              <a:rPr lang="fa-IR" dirty="0" smtClean="0">
                <a:latin typeface="Times New Roman"/>
                <a:ea typeface="Times New Roman"/>
                <a:cs typeface="B Yagut"/>
              </a:rPr>
              <a:t>اسمكتیت </a:t>
            </a:r>
            <a:r>
              <a:rPr lang="fa-IR" dirty="0">
                <a:latin typeface="Times New Roman"/>
                <a:ea typeface="Times New Roman"/>
                <a:cs typeface="B Yagut"/>
              </a:rPr>
              <a:t>(كاني سر گره مونت موريونيت)</a:t>
            </a:r>
            <a:r>
              <a:rPr lang="en-US" sz="2800" dirty="0">
                <a:latin typeface="Times New Roman"/>
                <a:ea typeface="Times New Roman"/>
              </a:rPr>
              <a:t/>
            </a:r>
            <a:br>
              <a:rPr lang="en-US" sz="2800" dirty="0">
                <a:latin typeface="Times New Roman"/>
                <a:ea typeface="Times New Roman"/>
              </a:rPr>
            </a:br>
            <a:endParaRPr lang="en-US" dirty="0"/>
          </a:p>
        </p:txBody>
      </p:sp>
      <p:sp>
        <p:nvSpPr>
          <p:cNvPr id="3" name="Content Placeholder 2"/>
          <p:cNvSpPr>
            <a:spLocks noGrp="1"/>
          </p:cNvSpPr>
          <p:nvPr>
            <p:ph idx="1"/>
          </p:nvPr>
        </p:nvSpPr>
        <p:spPr>
          <a:xfrm>
            <a:off x="0" y="1676400"/>
            <a:ext cx="8724900" cy="4800600"/>
          </a:xfrm>
        </p:spPr>
        <p:txBody>
          <a:bodyPr/>
          <a:lstStyle/>
          <a:p>
            <a:pPr algn="justLow" rtl="1">
              <a:lnSpc>
                <a:spcPct val="160000"/>
              </a:lnSpc>
              <a:spcAft>
                <a:spcPts val="0"/>
              </a:spcAft>
            </a:pPr>
            <a:r>
              <a:rPr lang="fa-IR" sz="2400" dirty="0">
                <a:latin typeface="Times New Roman"/>
                <a:ea typeface="Times New Roman"/>
                <a:cs typeface="B Yagut"/>
              </a:rPr>
              <a:t>به سنگي كه بيش از 70 درصد كاني هايش مونت موريونيت باشد، بنتونيت </a:t>
            </a:r>
            <a:r>
              <a:rPr lang="en-US" sz="2400" dirty="0">
                <a:latin typeface="Times New Roman"/>
                <a:ea typeface="Times New Roman"/>
                <a:cs typeface="B Yagut"/>
              </a:rPr>
              <a:t>(</a:t>
            </a:r>
            <a:r>
              <a:rPr lang="en-US" sz="2400" dirty="0" err="1">
                <a:latin typeface="Times New Roman"/>
                <a:ea typeface="Times New Roman"/>
                <a:cs typeface="B Yagut"/>
              </a:rPr>
              <a:t>Bentonite</a:t>
            </a:r>
            <a:r>
              <a:rPr lang="en-US" sz="2400" dirty="0">
                <a:latin typeface="Times New Roman"/>
                <a:ea typeface="Times New Roman"/>
                <a:cs typeface="B Yagut"/>
              </a:rPr>
              <a:t>)</a:t>
            </a:r>
            <a:r>
              <a:rPr lang="fa-IR" sz="2400" dirty="0">
                <a:latin typeface="Times New Roman"/>
                <a:ea typeface="Times New Roman"/>
                <a:cs typeface="B Yagut"/>
              </a:rPr>
              <a:t> نام دارد و داراي فرمول شيميايي پيچيده و متغير است.</a:t>
            </a:r>
            <a:endParaRPr lang="en-US" sz="2000" dirty="0">
              <a:latin typeface="Times New Roman"/>
              <a:ea typeface="Times New Roman"/>
            </a:endParaRPr>
          </a:p>
          <a:p>
            <a:pPr algn="justLow" rtl="1">
              <a:lnSpc>
                <a:spcPct val="160000"/>
              </a:lnSpc>
              <a:spcAft>
                <a:spcPts val="0"/>
              </a:spcAft>
            </a:pPr>
            <a:r>
              <a:rPr lang="fa-IR" sz="2400" dirty="0">
                <a:latin typeface="Times New Roman"/>
                <a:ea typeface="Times New Roman"/>
                <a:cs typeface="B Yagut"/>
              </a:rPr>
              <a:t>از خواص مهم اين كاني هاي اين گروه،‌ جانشيني يوني، خاصيت شكل پذيري، انبساط و انقباض يوني آن ها را مي توان نام برد.</a:t>
            </a:r>
            <a:endParaRPr lang="en-US" sz="2000" dirty="0">
              <a:latin typeface="Times New Roman"/>
              <a:ea typeface="Times New Roman"/>
            </a:endParaRPr>
          </a:p>
          <a:p>
            <a:pPr algn="r" rtl="1"/>
            <a:endParaRPr lang="en-US" dirty="0"/>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2290" name="Picture 2" descr="C:\Documents and Settings\Amir\Desktop\#Karboord e MavaD\shojae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 y="4509120"/>
            <a:ext cx="9179151" cy="237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7034" y="526942"/>
            <a:ext cx="8064896" cy="942975"/>
          </a:xfrm>
        </p:spPr>
        <p:txBody>
          <a:bodyPr/>
          <a:lstStyle/>
          <a:p>
            <a:r>
              <a:rPr lang="fa-IR" sz="6000" b="1" i="1" u="sng" dirty="0" smtClean="0">
                <a:cs typeface="2  Elm" pitchFamily="2" charset="-78"/>
              </a:rPr>
              <a:t>درس کاربرد مواد معدنی</a:t>
            </a:r>
            <a:r>
              <a:rPr lang="fa-IR" sz="6000" b="1" dirty="0" smtClean="0"/>
              <a:t> </a:t>
            </a:r>
            <a:endParaRPr lang="en-US" sz="6000" b="1" dirty="0"/>
          </a:p>
        </p:txBody>
      </p:sp>
      <p:sp>
        <p:nvSpPr>
          <p:cNvPr id="2051" name="Rectangle 3"/>
          <p:cNvSpPr>
            <a:spLocks noGrp="1" noChangeArrowheads="1"/>
          </p:cNvSpPr>
          <p:nvPr>
            <p:ph type="subTitle" idx="1"/>
          </p:nvPr>
        </p:nvSpPr>
        <p:spPr>
          <a:xfrm>
            <a:off x="-972616" y="6453336"/>
            <a:ext cx="4038600" cy="304800"/>
          </a:xfrm>
        </p:spPr>
        <p:txBody>
          <a:bodyPr/>
          <a:lstStyle/>
          <a:p>
            <a:r>
              <a:rPr lang="fa-IR" b="1" dirty="0" smtClean="0">
                <a:solidFill>
                  <a:schemeClr val="tx1"/>
                </a:solidFill>
              </a:rPr>
              <a:t>اسفند 91</a:t>
            </a:r>
            <a:endParaRPr lang="en-US" b="1" dirty="0">
              <a:solidFill>
                <a:schemeClr val="tx1"/>
              </a:solidFill>
            </a:endParaRPr>
          </a:p>
        </p:txBody>
      </p:sp>
      <p:grpSp>
        <p:nvGrpSpPr>
          <p:cNvPr id="2068" name="Group 20"/>
          <p:cNvGrpSpPr>
            <a:grpSpLocks/>
          </p:cNvGrpSpPr>
          <p:nvPr/>
        </p:nvGrpSpPr>
        <p:grpSpPr bwMode="auto">
          <a:xfrm>
            <a:off x="8603474" y="1231169"/>
            <a:ext cx="528638" cy="533400"/>
            <a:chOff x="4464" y="286"/>
            <a:chExt cx="333" cy="336"/>
          </a:xfrm>
        </p:grpSpPr>
        <p:sp>
          <p:nvSpPr>
            <p:cNvPr id="2064" name="Oval 16"/>
            <p:cNvSpPr>
              <a:spLocks noChangeArrowheads="1"/>
            </p:cNvSpPr>
            <p:nvPr/>
          </p:nvSpPr>
          <p:spPr bwMode="gray">
            <a:xfrm rot="1584784">
              <a:off x="4464" y="286"/>
              <a:ext cx="327" cy="33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65" name="AutoShape 17"/>
            <p:cNvSpPr>
              <a:spLocks noChangeArrowheads="1"/>
            </p:cNvSpPr>
            <p:nvPr/>
          </p:nvSpPr>
          <p:spPr bwMode="gray">
            <a:xfrm rot="1584784">
              <a:off x="4506" y="373"/>
              <a:ext cx="291" cy="186"/>
            </a:xfrm>
            <a:prstGeom prst="leftArrow">
              <a:avLst>
                <a:gd name="adj1" fmla="val 32009"/>
                <a:gd name="adj2" fmla="val 75691"/>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algn="justLow" rtl="1">
              <a:lnSpc>
                <a:spcPct val="160000"/>
              </a:lnSpc>
              <a:spcAft>
                <a:spcPts val="0"/>
              </a:spcAft>
            </a:pPr>
            <a:r>
              <a:rPr lang="fa-IR" sz="2400" dirty="0">
                <a:latin typeface="Times New Roman"/>
                <a:ea typeface="Times New Roman"/>
                <a:cs typeface="B Yagut"/>
              </a:rPr>
              <a:t>نحوه تشكيل (ژنز) بنتونيت ها </a:t>
            </a:r>
            <a:endParaRPr lang="en-US" sz="2000" dirty="0">
              <a:latin typeface="Times New Roman"/>
              <a:ea typeface="Times New Roman"/>
            </a:endParaRPr>
          </a:p>
          <a:p>
            <a:pPr marL="0" indent="0" algn="justLow" rtl="1">
              <a:lnSpc>
                <a:spcPct val="160000"/>
              </a:lnSpc>
              <a:spcAft>
                <a:spcPts val="0"/>
              </a:spcAft>
              <a:buNone/>
            </a:pPr>
            <a:r>
              <a:rPr lang="fa-IR" sz="2400" dirty="0" smtClean="0">
                <a:latin typeface="Times New Roman"/>
                <a:ea typeface="Times New Roman"/>
                <a:cs typeface="B Yagut"/>
              </a:rPr>
              <a:t>1-گرمابي</a:t>
            </a:r>
            <a:r>
              <a:rPr lang="fa-IR" sz="2400" dirty="0">
                <a:latin typeface="Times New Roman"/>
                <a:ea typeface="Times New Roman"/>
                <a:cs typeface="B Yagut"/>
              </a:rPr>
              <a:t>: </a:t>
            </a:r>
            <a:r>
              <a:rPr lang="fa-IR" sz="2400" dirty="0" smtClean="0">
                <a:latin typeface="Times New Roman"/>
                <a:ea typeface="Times New Roman"/>
                <a:cs typeface="B Yagut"/>
              </a:rPr>
              <a:t>اين </a:t>
            </a:r>
            <a:r>
              <a:rPr lang="fa-IR" sz="2400" dirty="0">
                <a:latin typeface="Times New Roman"/>
                <a:ea typeface="Times New Roman"/>
                <a:cs typeface="B Yagut"/>
              </a:rPr>
              <a:t>ذخاير بنتونيت كوچك بوده، سنگ مادر مناسب </a:t>
            </a:r>
            <a:r>
              <a:rPr lang="fa-IR" sz="2400" dirty="0" smtClean="0">
                <a:latin typeface="Times New Roman"/>
                <a:ea typeface="Times New Roman"/>
                <a:cs typeface="B Yagut"/>
              </a:rPr>
              <a:t>توف </a:t>
            </a:r>
            <a:r>
              <a:rPr lang="fa-IR" sz="2400" dirty="0">
                <a:latin typeface="Times New Roman"/>
                <a:ea typeface="Times New Roman"/>
                <a:cs typeface="B Yagut"/>
              </a:rPr>
              <a:t>هاي داسيت- تراكيت و ريوليت غني از </a:t>
            </a:r>
            <a:r>
              <a:rPr lang="en-US" sz="2400" dirty="0">
                <a:latin typeface="Times New Roman"/>
                <a:ea typeface="Times New Roman"/>
                <a:cs typeface="B Yagut"/>
              </a:rPr>
              <a:t>K-</a:t>
            </a:r>
            <a:r>
              <a:rPr lang="en-US" sz="2400" dirty="0" err="1">
                <a:latin typeface="Times New Roman"/>
                <a:ea typeface="Times New Roman"/>
                <a:cs typeface="B Yagut"/>
              </a:rPr>
              <a:t>Ca</a:t>
            </a:r>
            <a:r>
              <a:rPr lang="fa-IR" sz="2400" dirty="0">
                <a:latin typeface="Times New Roman"/>
                <a:ea typeface="Times New Roman"/>
                <a:cs typeface="B Yagut"/>
              </a:rPr>
              <a:t> باشند و محلول داراي سيليس بيش از حد اشباع و دماي محلول بالا باشد.</a:t>
            </a:r>
            <a:endParaRPr lang="en-US" sz="2000" dirty="0">
              <a:latin typeface="Times New Roman"/>
              <a:ea typeface="Times New Roman"/>
            </a:endParaRPr>
          </a:p>
          <a:p>
            <a:pPr marL="0" indent="0" algn="justLow" rtl="1">
              <a:lnSpc>
                <a:spcPct val="160000"/>
              </a:lnSpc>
              <a:spcAft>
                <a:spcPts val="0"/>
              </a:spcAft>
              <a:buNone/>
            </a:pPr>
            <a:r>
              <a:rPr lang="fa-IR" sz="2400" dirty="0">
                <a:latin typeface="Times New Roman"/>
                <a:ea typeface="Times New Roman"/>
                <a:cs typeface="B Yagut"/>
              </a:rPr>
              <a:t>2-رسوبي: مهمترين ذخيره بنتونيت دنيا از نوع رسوبي است خاكسترهاي آتشفشاني اسيدي و حد واسط در درياچه هاي قليايي </a:t>
            </a:r>
            <a:r>
              <a:rPr lang="fa-IR" sz="2400" dirty="0" smtClean="0">
                <a:latin typeface="Times New Roman"/>
                <a:ea typeface="Times New Roman"/>
                <a:cs typeface="B Yagut"/>
              </a:rPr>
              <a:t>، ضمن </a:t>
            </a:r>
            <a:r>
              <a:rPr lang="fa-IR" sz="2400" dirty="0">
                <a:latin typeface="Times New Roman"/>
                <a:ea typeface="Times New Roman"/>
                <a:cs typeface="B Yagut"/>
              </a:rPr>
              <a:t>واكنش با آب </a:t>
            </a:r>
            <a:r>
              <a:rPr lang="fa-IR" sz="2400" dirty="0" smtClean="0">
                <a:latin typeface="Times New Roman"/>
                <a:ea typeface="Times New Roman"/>
                <a:cs typeface="B Yagut"/>
              </a:rPr>
              <a:t>، اسمكتيت </a:t>
            </a:r>
            <a:r>
              <a:rPr lang="fa-IR" sz="2400" dirty="0">
                <a:latin typeface="Times New Roman"/>
                <a:ea typeface="Times New Roman"/>
                <a:cs typeface="B Yagut"/>
              </a:rPr>
              <a:t>را تشكيل مي دهند.</a:t>
            </a:r>
            <a:endParaRPr lang="en-US" sz="2000" dirty="0">
              <a:latin typeface="Times New Roman"/>
              <a:ea typeface="Times New Roman"/>
            </a:endParaRPr>
          </a:p>
          <a:p>
            <a:pPr algn="r" rtl="1"/>
            <a:r>
              <a:rPr lang="fa-IR" sz="2000" dirty="0">
                <a:latin typeface="Times New Roman"/>
                <a:ea typeface="Times New Roman"/>
                <a:cs typeface="B Yagut"/>
              </a:rPr>
              <a:t>عمده بنتونيت هاي رسوبي متعلق به دوران سوم زمين شناسي هستند</a:t>
            </a:r>
            <a:r>
              <a:rPr lang="fa-IR" sz="2000" dirty="0" smtClean="0">
                <a:latin typeface="Times New Roman"/>
                <a:ea typeface="Times New Roman"/>
                <a:cs typeface="B Yagut"/>
              </a:rPr>
              <a:t>.</a:t>
            </a:r>
            <a:endParaRPr lang="en-US" sz="2000" dirty="0" smtClean="0">
              <a:latin typeface="Times New Roman"/>
              <a:ea typeface="Times New Roman"/>
              <a:cs typeface="B Yagut"/>
            </a:endParaRPr>
          </a:p>
          <a:p>
            <a:pPr marL="0" indent="0" algn="justLow" rtl="1">
              <a:lnSpc>
                <a:spcPct val="160000"/>
              </a:lnSpc>
              <a:spcAft>
                <a:spcPts val="0"/>
              </a:spcAft>
              <a:buNone/>
            </a:pPr>
            <a:r>
              <a:rPr lang="fa-IR" sz="2400" dirty="0">
                <a:latin typeface="Times New Roman"/>
                <a:ea typeface="Times New Roman"/>
                <a:cs typeface="B Yagut"/>
              </a:rPr>
              <a:t>انواع بنتونيت </a:t>
            </a:r>
            <a:r>
              <a:rPr lang="fa-IR" sz="2400" dirty="0" smtClean="0">
                <a:latin typeface="Times New Roman"/>
                <a:ea typeface="Times New Roman"/>
                <a:cs typeface="B Yagut"/>
              </a:rPr>
              <a:t>ها صنعتی:</a:t>
            </a:r>
            <a:endParaRPr lang="en-US" sz="2000" dirty="0">
              <a:latin typeface="Times New Roman"/>
              <a:ea typeface="Times New Roman"/>
            </a:endParaRPr>
          </a:p>
          <a:p>
            <a:pPr marL="0" indent="0" algn="justLow" rtl="1">
              <a:lnSpc>
                <a:spcPct val="160000"/>
              </a:lnSpc>
              <a:spcAft>
                <a:spcPts val="0"/>
              </a:spcAft>
              <a:buNone/>
            </a:pPr>
            <a:r>
              <a:rPr lang="fa-IR" sz="1800" dirty="0">
                <a:latin typeface="Times New Roman"/>
                <a:ea typeface="Times New Roman"/>
                <a:cs typeface="B Yagut"/>
              </a:rPr>
              <a:t>1.بنتونيت سديم دار</a:t>
            </a:r>
            <a:endParaRPr lang="en-US" sz="1600" dirty="0">
              <a:latin typeface="Times New Roman"/>
              <a:ea typeface="Times New Roman"/>
            </a:endParaRPr>
          </a:p>
          <a:p>
            <a:pPr marL="0" indent="0" algn="justLow" rtl="1">
              <a:lnSpc>
                <a:spcPct val="160000"/>
              </a:lnSpc>
              <a:spcAft>
                <a:spcPts val="0"/>
              </a:spcAft>
              <a:buNone/>
            </a:pPr>
            <a:r>
              <a:rPr lang="fa-IR" sz="1800" dirty="0">
                <a:latin typeface="Times New Roman"/>
                <a:ea typeface="Times New Roman"/>
                <a:cs typeface="B Yagut"/>
              </a:rPr>
              <a:t>2.بنتونيت كلسيم دار</a:t>
            </a:r>
            <a:endParaRPr lang="en-US" sz="1600" dirty="0">
              <a:latin typeface="Times New Roman"/>
              <a:ea typeface="Times New Roman"/>
            </a:endParaRPr>
          </a:p>
          <a:p>
            <a:pPr marL="0" indent="0" algn="justLow" rtl="1">
              <a:lnSpc>
                <a:spcPct val="160000"/>
              </a:lnSpc>
              <a:spcAft>
                <a:spcPts val="0"/>
              </a:spcAft>
              <a:buNone/>
            </a:pPr>
            <a:r>
              <a:rPr lang="fa-IR" sz="1800" dirty="0">
                <a:latin typeface="Times New Roman"/>
                <a:ea typeface="Times New Roman"/>
                <a:cs typeface="B Yagut"/>
              </a:rPr>
              <a:t>3.بنتونيت جانشين توسط سديم</a:t>
            </a:r>
            <a:endParaRPr lang="en-US" sz="1600" dirty="0">
              <a:latin typeface="Times New Roman"/>
              <a:ea typeface="Times New Roman"/>
            </a:endParaRPr>
          </a:p>
          <a:p>
            <a:pPr marL="0" indent="0" algn="r" rtl="1">
              <a:buNone/>
            </a:pPr>
            <a:endParaRPr lang="en-US" dirty="0"/>
          </a:p>
        </p:txBody>
      </p:sp>
    </p:spTree>
    <p:extLst>
      <p:ext uri="{BB962C8B-B14F-4D97-AF65-F5344CB8AC3E}">
        <p14:creationId xmlns:p14="http://schemas.microsoft.com/office/powerpoint/2010/main" val="40978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3314" name="Picture 2" descr="C:\Documents and Settings\Amir\Desktop\#Karboord e MavaD\sca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4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4338" name="Picture 2" descr="C:\Documents and Settings\Amir\Desktop\#Karboord e MavaD\sca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79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5362" name="Picture 2" descr="C:\Documents and Settings\Amir\Desktop\#Karboord e MavaD\sca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43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6386" name="Picture 2" descr="C:\Documents and Settings\Amir\Desktop\#Karboord e MavaD\scan\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02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7410" name="Picture 2" descr="C:\Documents and Settings\Amir\Desktop\#Karboord e MavaD\sca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14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18434" name="Picture 2" descr="C:\Documents and Settings\Amir\Desktop\#Karboord e MavaD\scan\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9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179512" y="1988840"/>
            <a:ext cx="2539008" cy="671587"/>
          </a:xfrm>
        </p:spPr>
        <p:txBody>
          <a:bodyPr/>
          <a:lstStyle/>
          <a:p>
            <a:r>
              <a:rPr lang="en-US" sz="1600" b="1" dirty="0" smtClean="0"/>
              <a:t>Ap6669me@yahoo.com</a:t>
            </a:r>
            <a:endParaRPr lang="en-US" sz="1600" b="1" dirty="0"/>
          </a:p>
        </p:txBody>
      </p:sp>
      <p:sp>
        <p:nvSpPr>
          <p:cNvPr id="59394" name="Rectangle 2"/>
          <p:cNvSpPr>
            <a:spLocks noGrp="1" noChangeArrowheads="1"/>
          </p:cNvSpPr>
          <p:nvPr>
            <p:ph type="subTitle" idx="1"/>
          </p:nvPr>
        </p:nvSpPr>
        <p:spPr>
          <a:xfrm>
            <a:off x="4800600" y="2114550"/>
            <a:ext cx="3962400" cy="304800"/>
          </a:xfrm>
        </p:spPr>
        <p:txBody>
          <a:bodyPr/>
          <a:lstStyle/>
          <a:p>
            <a:pPr>
              <a:lnSpc>
                <a:spcPct val="80000"/>
              </a:lnSpc>
            </a:pPr>
            <a:r>
              <a:rPr lang="en-US" sz="1600" dirty="0" smtClean="0"/>
              <a:t>AMIR----MOUSAVI</a:t>
            </a:r>
            <a:endParaRPr lang="en-US" sz="1600" dirty="0"/>
          </a:p>
        </p:txBody>
      </p:sp>
      <p:sp>
        <p:nvSpPr>
          <p:cNvPr id="59395" name="WordArt 3"/>
          <p:cNvSpPr>
            <a:spLocks noChangeArrowheads="1" noChangeShapeType="1" noTextEdit="1"/>
          </p:cNvSpPr>
          <p:nvPr/>
        </p:nvSpPr>
        <p:spPr bwMode="gray">
          <a:xfrm>
            <a:off x="1981200" y="2819400"/>
            <a:ext cx="5334000" cy="1524000"/>
          </a:xfrm>
          <a:prstGeom prst="rect">
            <a:avLst/>
          </a:prstGeom>
        </p:spPr>
        <p:txBody>
          <a:bodyPr wrap="none" fromWordArt="1">
            <a:prstTxWarp prst="textDeflate">
              <a:avLst>
                <a:gd name="adj" fmla="val 24653"/>
              </a:avLst>
            </a:prstTxWarp>
          </a:bodyPr>
          <a:lstStyle/>
          <a:p>
            <a:pPr algn="ctr"/>
            <a:r>
              <a:rPr lang="en-US" sz="5400" b="1" kern="10" dirty="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854298"/>
          </a:xfrm>
        </p:spPr>
        <p:txBody>
          <a:bodyPr/>
          <a:lstStyle/>
          <a:p>
            <a:pPr algn="ctr"/>
            <a:r>
              <a:rPr lang="fa-IR" sz="4800" dirty="0" smtClean="0">
                <a:solidFill>
                  <a:srgbClr val="FFFF00"/>
                </a:solidFill>
                <a:cs typeface="2  Nazanin Outline" pitchFamily="2" charset="-78"/>
              </a:rPr>
              <a:t>کانی های رسی</a:t>
            </a:r>
            <a:endParaRPr lang="en-US" sz="4800" dirty="0">
              <a:solidFill>
                <a:srgbClr val="FFFF00"/>
              </a:solidFill>
              <a:cs typeface="2  Nazanin Outline" pitchFamily="2" charset="-78"/>
            </a:endParaRPr>
          </a:p>
        </p:txBody>
      </p:sp>
      <p:sp>
        <p:nvSpPr>
          <p:cNvPr id="3" name="Content Placeholder 2"/>
          <p:cNvSpPr>
            <a:spLocks noGrp="1"/>
          </p:cNvSpPr>
          <p:nvPr>
            <p:ph idx="1"/>
          </p:nvPr>
        </p:nvSpPr>
        <p:spPr>
          <a:xfrm>
            <a:off x="755576" y="1340768"/>
            <a:ext cx="8191500" cy="4800600"/>
          </a:xfrm>
        </p:spPr>
        <p:txBody>
          <a:bodyPr/>
          <a:lstStyle/>
          <a:p>
            <a:pPr marL="0" indent="0" algn="r" rtl="1">
              <a:buNone/>
            </a:pPr>
            <a:endParaRPr lang="fa-IR" sz="3600" b="1" dirty="0" smtClean="0">
              <a:solidFill>
                <a:srgbClr val="FFFF00"/>
              </a:solidFill>
              <a:cs typeface="B Nazanin" pitchFamily="2" charset="-78"/>
            </a:endParaRPr>
          </a:p>
          <a:p>
            <a:pPr marL="0" indent="0" algn="r" rtl="1">
              <a:buNone/>
            </a:pPr>
            <a:r>
              <a:rPr lang="fa-IR" sz="3600" b="1" dirty="0" smtClean="0">
                <a:solidFill>
                  <a:srgbClr val="FFFF00"/>
                </a:solidFill>
                <a:cs typeface="B Nazanin" pitchFamily="2" charset="-78"/>
              </a:rPr>
              <a:t>استاد   جناب دکتر حسین مقصودنیا</a:t>
            </a:r>
          </a:p>
          <a:p>
            <a:pPr marL="0" indent="0" algn="r" rtl="1">
              <a:buNone/>
            </a:pPr>
            <a:endParaRPr lang="fa-IR" sz="3600" b="1" dirty="0" smtClean="0">
              <a:solidFill>
                <a:srgbClr val="FFFF00"/>
              </a:solidFill>
              <a:cs typeface="B Nazanin" pitchFamily="2" charset="-78"/>
            </a:endParaRPr>
          </a:p>
          <a:p>
            <a:pPr marL="0" indent="0" algn="r" rtl="1">
              <a:buNone/>
            </a:pPr>
            <a:endParaRPr lang="fa-IR" sz="3600" b="1" dirty="0">
              <a:solidFill>
                <a:srgbClr val="FFFF00"/>
              </a:solidFill>
              <a:cs typeface="B Nazanin" pitchFamily="2" charset="-78"/>
            </a:endParaRPr>
          </a:p>
          <a:p>
            <a:pPr marL="0" indent="0" algn="r" rtl="1">
              <a:buNone/>
            </a:pPr>
            <a:endParaRPr lang="fa-IR" sz="3600" b="1" dirty="0">
              <a:solidFill>
                <a:srgbClr val="FFFF00"/>
              </a:solidFill>
              <a:cs typeface="B Nazanin" pitchFamily="2" charset="-78"/>
            </a:endParaRPr>
          </a:p>
          <a:p>
            <a:pPr marL="0" indent="0" algn="r" rtl="1">
              <a:buNone/>
            </a:pPr>
            <a:r>
              <a:rPr lang="fa-IR" sz="3600" b="1" dirty="0" smtClean="0">
                <a:solidFill>
                  <a:srgbClr val="FFFF00"/>
                </a:solidFill>
                <a:cs typeface="B Nazanin" pitchFamily="2" charset="-78"/>
              </a:rPr>
              <a:t>دانشجو   امیر موسوی</a:t>
            </a:r>
          </a:p>
          <a:p>
            <a:pPr algn="r" rtl="1"/>
            <a:endParaRPr lang="en-US" sz="3600" b="1" dirty="0">
              <a:solidFill>
                <a:srgbClr val="FFFF00"/>
              </a:solidFill>
              <a:cs typeface="B Nazanin" pitchFamily="2" charset="-78"/>
            </a:endParaRPr>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78851" name="Picture 3" descr="C:\Documents and Settings\Amir\Desktop\#Karboord e MavaD\pd2704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4391472"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رس</a:t>
            </a:r>
            <a:endParaRPr lang="en-US" dirty="0"/>
          </a:p>
        </p:txBody>
      </p:sp>
      <p:sp>
        <p:nvSpPr>
          <p:cNvPr id="3" name="Content Placeholder 2"/>
          <p:cNvSpPr>
            <a:spLocks noGrp="1"/>
          </p:cNvSpPr>
          <p:nvPr>
            <p:ph idx="1"/>
          </p:nvPr>
        </p:nvSpPr>
        <p:spPr>
          <a:xfrm>
            <a:off x="107504" y="1412776"/>
            <a:ext cx="9036496" cy="5445224"/>
          </a:xfrm>
        </p:spPr>
        <p:txBody>
          <a:bodyPr/>
          <a:lstStyle/>
          <a:p>
            <a:pPr algn="justLow" rtl="1">
              <a:lnSpc>
                <a:spcPct val="160000"/>
              </a:lnSpc>
              <a:spcAft>
                <a:spcPts val="0"/>
              </a:spcAft>
            </a:pPr>
            <a:r>
              <a:rPr lang="fa-IR" sz="2400" dirty="0" smtClean="0">
                <a:effectLst/>
                <a:latin typeface="Times New Roman"/>
                <a:ea typeface="Times New Roman"/>
                <a:cs typeface="B Yagut"/>
              </a:rPr>
              <a:t>واژه رس به 3مفهوم است</a:t>
            </a:r>
            <a:endParaRPr lang="en-US" sz="2000" dirty="0" smtClean="0">
              <a:effectLst/>
              <a:latin typeface="Times New Roman"/>
              <a:ea typeface="Times New Roman"/>
            </a:endParaRPr>
          </a:p>
          <a:p>
            <a:pPr marL="0" indent="0" algn="justLow" rtl="1">
              <a:lnSpc>
                <a:spcPct val="160000"/>
              </a:lnSpc>
              <a:spcAft>
                <a:spcPts val="0"/>
              </a:spcAft>
              <a:buNone/>
            </a:pPr>
            <a:r>
              <a:rPr lang="fa-IR" sz="2400" dirty="0" smtClean="0">
                <a:latin typeface="Times New Roman"/>
                <a:ea typeface="Times New Roman"/>
                <a:cs typeface="B Yagut"/>
              </a:rPr>
              <a:t>1-</a:t>
            </a:r>
            <a:r>
              <a:rPr lang="fa-IR" sz="2400" dirty="0" smtClean="0">
                <a:effectLst/>
                <a:latin typeface="Times New Roman"/>
                <a:ea typeface="Times New Roman"/>
                <a:cs typeface="B Yagut"/>
              </a:rPr>
              <a:t>مفهوم اندازه گيري: به كاني هايي كه داراي سايز و اندازه زير 4 ميكرون باشد، رس گفته مي شود.</a:t>
            </a:r>
            <a:endParaRPr lang="en-US" sz="2000" dirty="0" smtClean="0">
              <a:effectLst/>
              <a:latin typeface="Times New Roman"/>
              <a:ea typeface="Times New Roman"/>
            </a:endParaRPr>
          </a:p>
          <a:p>
            <a:pPr marL="0" indent="0" algn="justLow" rtl="1">
              <a:lnSpc>
                <a:spcPct val="160000"/>
              </a:lnSpc>
              <a:spcAft>
                <a:spcPts val="0"/>
              </a:spcAft>
              <a:buNone/>
            </a:pPr>
            <a:r>
              <a:rPr lang="fa-IR" sz="2400" dirty="0" smtClean="0">
                <a:effectLst/>
                <a:latin typeface="Times New Roman"/>
                <a:ea typeface="Times New Roman"/>
                <a:cs typeface="B Yagut"/>
              </a:rPr>
              <a:t>2-مفهوم كاني شناسي: كاني هايي كه از نظر ساختمان دروني داراي ساختار ورقه‌اي فيلو سيليكات هستند </a:t>
            </a:r>
          </a:p>
          <a:p>
            <a:pPr marL="0" indent="0" algn="justLow" rtl="1">
              <a:lnSpc>
                <a:spcPct val="160000"/>
              </a:lnSpc>
              <a:spcAft>
                <a:spcPts val="0"/>
              </a:spcAft>
              <a:buNone/>
            </a:pPr>
            <a:r>
              <a:rPr lang="fa-IR" sz="2400" dirty="0" smtClean="0">
                <a:effectLst/>
                <a:latin typeface="Times New Roman"/>
                <a:ea typeface="Times New Roman"/>
                <a:cs typeface="B Yagut"/>
              </a:rPr>
              <a:t> 3-از نظر تركيب كاني هاي آلومينا سيليكاته آبدار </a:t>
            </a:r>
          </a:p>
          <a:p>
            <a:pPr marL="0" indent="0" algn="justLow" rtl="1">
              <a:lnSpc>
                <a:spcPct val="160000"/>
              </a:lnSpc>
              <a:spcAft>
                <a:spcPts val="0"/>
              </a:spcAft>
              <a:buNone/>
            </a:pPr>
            <a:endParaRPr lang="en-US" sz="2000" dirty="0" smtClean="0">
              <a:effectLst/>
              <a:latin typeface="Times New Roman"/>
              <a:ea typeface="Times New Roman"/>
            </a:endParaRPr>
          </a:p>
          <a:p>
            <a:pPr algn="r" rtl="1"/>
            <a:endParaRPr lang="en-US" dirty="0"/>
          </a:p>
        </p:txBody>
      </p:sp>
      <p:pic>
        <p:nvPicPr>
          <p:cNvPr id="79874" name="Picture 2" descr="C:\Documents and Settings\Amir\Desktop\#Karboord e MavaD\phyllosilicat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27957" y="4098589"/>
            <a:ext cx="4023893" cy="277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2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107504" y="1484784"/>
            <a:ext cx="9036496" cy="5373216"/>
          </a:xfrm>
        </p:spPr>
        <p:txBody>
          <a:bodyPr/>
          <a:lstStyle/>
          <a:p>
            <a:pPr algn="justLow" rtl="1">
              <a:lnSpc>
                <a:spcPct val="160000"/>
              </a:lnSpc>
              <a:spcAft>
                <a:spcPts val="0"/>
              </a:spcAft>
            </a:pPr>
            <a:r>
              <a:rPr lang="fa-IR" dirty="0">
                <a:latin typeface="Times New Roman"/>
                <a:ea typeface="Times New Roman"/>
                <a:cs typeface="B Yagut"/>
              </a:rPr>
              <a:t>انواع كاني هاي رسي </a:t>
            </a:r>
            <a:r>
              <a:rPr lang="fa-IR" dirty="0" smtClean="0">
                <a:latin typeface="Times New Roman"/>
                <a:ea typeface="Times New Roman"/>
                <a:cs typeface="B Yagut"/>
              </a:rPr>
              <a:t>(دو </a:t>
            </a:r>
            <a:r>
              <a:rPr lang="fa-IR" dirty="0">
                <a:latin typeface="Times New Roman"/>
                <a:ea typeface="Times New Roman"/>
                <a:cs typeface="B Yagut"/>
              </a:rPr>
              <a:t>گروه اصلي كائولن و اسمكتيت</a:t>
            </a:r>
            <a:r>
              <a:rPr lang="fa-IR" dirty="0" smtClean="0">
                <a:latin typeface="Times New Roman"/>
                <a:ea typeface="Times New Roman"/>
                <a:cs typeface="B Yagut"/>
              </a:rPr>
              <a:t>)</a:t>
            </a:r>
          </a:p>
          <a:p>
            <a:pPr marL="0" indent="0" algn="justLow" rtl="1">
              <a:lnSpc>
                <a:spcPct val="160000"/>
              </a:lnSpc>
              <a:spcAft>
                <a:spcPts val="0"/>
              </a:spcAft>
              <a:buNone/>
            </a:pPr>
            <a:r>
              <a:rPr lang="fa-IR" sz="2400" dirty="0">
                <a:latin typeface="Times New Roman"/>
                <a:ea typeface="Times New Roman"/>
                <a:cs typeface="B Yagut"/>
              </a:rPr>
              <a:t>كاني هاي رسي جزء كاني هاي ثانويه هستند و براي تشكيل نياز به سنگ اوليه دارند، </a:t>
            </a:r>
            <a:r>
              <a:rPr lang="fa-IR" sz="2400" dirty="0" smtClean="0">
                <a:latin typeface="Times New Roman"/>
                <a:ea typeface="Times New Roman"/>
                <a:cs typeface="B Yagut"/>
              </a:rPr>
              <a:t>سنگ هایی كه </a:t>
            </a:r>
            <a:r>
              <a:rPr lang="fa-IR" sz="2400" dirty="0">
                <a:latin typeface="Times New Roman"/>
                <a:ea typeface="Times New Roman"/>
                <a:cs typeface="B Yagut"/>
              </a:rPr>
              <a:t>داراي كاني هاي فلسيك (تركيبات آلومينوم سيليكات) به عنوان سنگ منشاء رس ها </a:t>
            </a:r>
            <a:r>
              <a:rPr lang="fa-IR" sz="2400" dirty="0" smtClean="0">
                <a:latin typeface="Times New Roman"/>
                <a:ea typeface="Times New Roman"/>
                <a:cs typeface="B Yagut"/>
              </a:rPr>
              <a:t>معرفی می شوند.</a:t>
            </a:r>
            <a:endParaRPr lang="en-US" sz="2000" dirty="0">
              <a:latin typeface="Times New Roman"/>
              <a:ea typeface="Times New Roman"/>
            </a:endParaRPr>
          </a:p>
          <a:p>
            <a:pPr algn="justLow" rtl="1">
              <a:lnSpc>
                <a:spcPct val="160000"/>
              </a:lnSpc>
              <a:spcAft>
                <a:spcPts val="0"/>
              </a:spcAft>
            </a:pPr>
            <a:endParaRPr lang="en-US" sz="2400" dirty="0">
              <a:latin typeface="Times New Roman"/>
              <a:ea typeface="Times New Roman"/>
            </a:endParaRPr>
          </a:p>
          <a:p>
            <a:pPr algn="r" rtl="1"/>
            <a:endParaRPr lang="en-US" dirty="0"/>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2050" name="Picture 2" descr="C:\Documents and Settings\Amir\Desktop\#Karboord e MavaD\sc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5063"/>
            <a:ext cx="9144000" cy="28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91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5122" name="Picture 2" descr="C:\Documents and Settings\Amir\Desktop\#Karboord e MavaD\sca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3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829872" cy="710282"/>
          </a:xfrm>
        </p:spPr>
        <p:txBody>
          <a:bodyPr/>
          <a:lstStyle/>
          <a:p>
            <a:r>
              <a:rPr lang="fa-IR" dirty="0"/>
              <a:t>1-گروه كائولينت</a:t>
            </a:r>
            <a:r>
              <a:rPr lang="en-US" dirty="0"/>
              <a:t/>
            </a:r>
            <a:br>
              <a:rPr lang="en-US" dirty="0"/>
            </a:br>
            <a:endParaRPr lang="en-US" dirty="0"/>
          </a:p>
        </p:txBody>
      </p:sp>
      <p:sp>
        <p:nvSpPr>
          <p:cNvPr id="3" name="Content Placeholder 2"/>
          <p:cNvSpPr>
            <a:spLocks noGrp="1"/>
          </p:cNvSpPr>
          <p:nvPr>
            <p:ph idx="1"/>
          </p:nvPr>
        </p:nvSpPr>
        <p:spPr>
          <a:xfrm>
            <a:off x="107504" y="1556792"/>
            <a:ext cx="9036496" cy="5301208"/>
          </a:xfrm>
        </p:spPr>
        <p:txBody>
          <a:bodyPr/>
          <a:lstStyle/>
          <a:p>
            <a:pPr algn="justLow" rtl="1">
              <a:lnSpc>
                <a:spcPct val="160000"/>
              </a:lnSpc>
              <a:spcAft>
                <a:spcPts val="0"/>
              </a:spcAft>
            </a:pPr>
            <a:r>
              <a:rPr lang="fa-IR" dirty="0">
                <a:latin typeface="Times New Roman"/>
                <a:ea typeface="Times New Roman"/>
                <a:cs typeface="B Yagut"/>
              </a:rPr>
              <a:t>كائولينت: كاني هاي اين گروه كائولن، ديكيت- ناكريت- هالوزيت </a:t>
            </a:r>
            <a:endParaRPr lang="en-US" sz="2400" dirty="0">
              <a:latin typeface="Times New Roman"/>
              <a:ea typeface="Times New Roman"/>
            </a:endParaRPr>
          </a:p>
          <a:p>
            <a:pPr algn="justLow" rtl="1">
              <a:lnSpc>
                <a:spcPct val="160000"/>
              </a:lnSpc>
              <a:spcAft>
                <a:spcPts val="0"/>
              </a:spcAft>
            </a:pPr>
            <a:r>
              <a:rPr lang="fa-IR" dirty="0">
                <a:latin typeface="Times New Roman"/>
                <a:ea typeface="Times New Roman"/>
                <a:cs typeface="B Yagut"/>
              </a:rPr>
              <a:t>كائولن فراوان ترين كاني اين گروه است و در سيستم تري </a:t>
            </a:r>
            <a:r>
              <a:rPr lang="fa-IR" dirty="0" smtClean="0">
                <a:latin typeface="Times New Roman"/>
                <a:ea typeface="Times New Roman"/>
                <a:cs typeface="B Yagut"/>
              </a:rPr>
              <a:t>كلينیک </a:t>
            </a:r>
            <a:r>
              <a:rPr lang="fa-IR" dirty="0">
                <a:latin typeface="Times New Roman"/>
                <a:ea typeface="Times New Roman"/>
                <a:cs typeface="B Yagut"/>
              </a:rPr>
              <a:t>متبلور مي شود. تركيب شيميايي تمامي آن ها يكسان است (پلي مورف) </a:t>
            </a:r>
            <a:r>
              <a:rPr lang="fa-IR" dirty="0" smtClean="0">
                <a:latin typeface="Times New Roman"/>
                <a:ea typeface="Times New Roman"/>
                <a:cs typeface="B Yagut"/>
              </a:rPr>
              <a:t>وبه </a:t>
            </a:r>
            <a:r>
              <a:rPr lang="fa-IR" dirty="0">
                <a:latin typeface="Times New Roman"/>
                <a:ea typeface="Times New Roman"/>
                <a:cs typeface="B Yagut"/>
              </a:rPr>
              <a:t>فورمول </a:t>
            </a:r>
            <a:endParaRPr lang="fa-IR" dirty="0" smtClean="0">
              <a:latin typeface="Times New Roman"/>
              <a:ea typeface="Times New Roman"/>
              <a:cs typeface="B Yagut"/>
            </a:endParaRPr>
          </a:p>
          <a:p>
            <a:pPr marL="0" indent="0" algn="justLow" rtl="1">
              <a:lnSpc>
                <a:spcPct val="160000"/>
              </a:lnSpc>
              <a:spcAft>
                <a:spcPts val="0"/>
              </a:spcAft>
              <a:buNone/>
            </a:pPr>
            <a:endParaRPr lang="en-US" sz="2400" dirty="0">
              <a:latin typeface="Times New Roman"/>
              <a:ea typeface="Times New Roman"/>
            </a:endParaRPr>
          </a:p>
          <a:p>
            <a:pPr algn="r" rtl="1"/>
            <a:endParaRPr lang="en-US" dirty="0"/>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2" y="4007147"/>
            <a:ext cx="316259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Documents and Settings\Amir\Desktop\#Karboord e MavaD\shojae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8" y="4655219"/>
            <a:ext cx="9162917" cy="220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0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latin typeface="Times New Roman"/>
                <a:ea typeface="Times New Roman"/>
                <a:cs typeface="B Yagut"/>
              </a:rPr>
              <a:t>ژنز و نحوة تشكيل كاني هاي گروه كائولينيت</a:t>
            </a:r>
            <a:endParaRPr lang="en-US" dirty="0"/>
          </a:p>
        </p:txBody>
      </p:sp>
      <p:sp>
        <p:nvSpPr>
          <p:cNvPr id="3" name="Content Placeholder 2"/>
          <p:cNvSpPr>
            <a:spLocks noGrp="1"/>
          </p:cNvSpPr>
          <p:nvPr>
            <p:ph idx="1"/>
          </p:nvPr>
        </p:nvSpPr>
        <p:spPr>
          <a:xfrm>
            <a:off x="0" y="836712"/>
            <a:ext cx="9144000" cy="5400600"/>
          </a:xfrm>
        </p:spPr>
        <p:txBody>
          <a:bodyPr/>
          <a:lstStyle/>
          <a:p>
            <a:pPr marL="0" indent="0" algn="justLow" rtl="1">
              <a:lnSpc>
                <a:spcPct val="160000"/>
              </a:lnSpc>
              <a:spcAft>
                <a:spcPts val="0"/>
              </a:spcAft>
              <a:buNone/>
            </a:pPr>
            <a:r>
              <a:rPr lang="fa-IR" sz="2400" b="1" dirty="0">
                <a:latin typeface="Times New Roman"/>
                <a:ea typeface="Times New Roman"/>
                <a:cs typeface="B Yagut"/>
              </a:rPr>
              <a:t>الف) حاصل پديدة </a:t>
            </a:r>
            <a:r>
              <a:rPr lang="fa-IR" sz="2400" b="1" dirty="0" smtClean="0">
                <a:latin typeface="Times New Roman"/>
                <a:ea typeface="Times New Roman"/>
                <a:cs typeface="B Yagut"/>
              </a:rPr>
              <a:t>هوازدگي: </a:t>
            </a:r>
            <a:endParaRPr lang="en-US" sz="2400" b="1" dirty="0" smtClean="0">
              <a:latin typeface="Times New Roman"/>
              <a:ea typeface="Times New Roman"/>
              <a:cs typeface="B Yagut"/>
            </a:endParaRPr>
          </a:p>
          <a:p>
            <a:pPr marL="0" indent="0" algn="justLow" rtl="1">
              <a:lnSpc>
                <a:spcPct val="160000"/>
              </a:lnSpc>
              <a:spcAft>
                <a:spcPts val="0"/>
              </a:spcAft>
              <a:buNone/>
            </a:pPr>
            <a:r>
              <a:rPr lang="fa-IR" sz="2000" dirty="0" smtClean="0">
                <a:latin typeface="Times New Roman"/>
                <a:ea typeface="Times New Roman"/>
                <a:cs typeface="B Yagut"/>
              </a:rPr>
              <a:t>سنگ </a:t>
            </a:r>
            <a:r>
              <a:rPr lang="fa-IR" sz="2000" dirty="0">
                <a:latin typeface="Times New Roman"/>
                <a:ea typeface="Times New Roman"/>
                <a:cs typeface="B Yagut"/>
              </a:rPr>
              <a:t>هاي غني از آلومينيوم نظير شيل ها، آركوزهاي غني از آلكالي </a:t>
            </a:r>
            <a:r>
              <a:rPr lang="fa-IR" sz="2000" dirty="0" smtClean="0">
                <a:latin typeface="Times New Roman"/>
                <a:ea typeface="Times New Roman"/>
                <a:cs typeface="B Yagut"/>
              </a:rPr>
              <a:t>فلدسپات، </a:t>
            </a:r>
            <a:r>
              <a:rPr lang="fa-IR" sz="2000" dirty="0">
                <a:latin typeface="Times New Roman"/>
                <a:ea typeface="Times New Roman"/>
                <a:cs typeface="B Yagut"/>
              </a:rPr>
              <a:t>بازالت آلكالن، گرانيت </a:t>
            </a:r>
            <a:r>
              <a:rPr lang="fa-IR" sz="2000" dirty="0" smtClean="0">
                <a:latin typeface="Times New Roman"/>
                <a:ea typeface="Times New Roman"/>
                <a:cs typeface="B Yagut"/>
              </a:rPr>
              <a:t>دارای </a:t>
            </a:r>
            <a:r>
              <a:rPr lang="fa-IR" sz="2000" dirty="0">
                <a:latin typeface="Times New Roman"/>
                <a:ea typeface="Times New Roman"/>
                <a:cs typeface="B Yagut"/>
              </a:rPr>
              <a:t>آلومينيوم و... در شرايط آب و هواي </a:t>
            </a:r>
            <a:r>
              <a:rPr lang="fa-IR" sz="2000" dirty="0">
                <a:effectLst>
                  <a:outerShdw blurRad="38100" dist="38100" dir="2700000" algn="tl">
                    <a:srgbClr val="000000">
                      <a:alpha val="43137"/>
                    </a:srgbClr>
                  </a:outerShdw>
                </a:effectLst>
                <a:latin typeface="Times New Roman"/>
                <a:ea typeface="Times New Roman"/>
                <a:cs typeface="B Yagut"/>
              </a:rPr>
              <a:t>گرم و مرطوب </a:t>
            </a:r>
            <a:r>
              <a:rPr lang="fa-IR" sz="2000" dirty="0">
                <a:latin typeface="Times New Roman"/>
                <a:ea typeface="Times New Roman"/>
                <a:cs typeface="B Yagut"/>
              </a:rPr>
              <a:t>در سطح زمين تحت تاثير هوازدگي شيميايي واقع شده و تغييرات زيادي در تركيب شيميايي و كاني شناختي ايجاد مي </a:t>
            </a:r>
            <a:r>
              <a:rPr lang="fa-IR" sz="2000" dirty="0" smtClean="0">
                <a:latin typeface="Times New Roman"/>
                <a:ea typeface="Times New Roman"/>
                <a:cs typeface="B Yagut"/>
              </a:rPr>
              <a:t>شود</a:t>
            </a:r>
            <a:r>
              <a:rPr lang="en-US" sz="2000" dirty="0" smtClean="0">
                <a:latin typeface="Times New Roman"/>
                <a:ea typeface="Times New Roman"/>
                <a:cs typeface="B Yagut"/>
              </a:rPr>
              <a:t>.</a:t>
            </a:r>
          </a:p>
          <a:p>
            <a:pPr algn="justLow" rtl="1">
              <a:lnSpc>
                <a:spcPct val="160000"/>
              </a:lnSpc>
              <a:spcAft>
                <a:spcPts val="0"/>
              </a:spcAft>
            </a:pPr>
            <a:r>
              <a:rPr lang="fa-IR" sz="2000" dirty="0" smtClean="0">
                <a:latin typeface="Times New Roman"/>
                <a:ea typeface="Times New Roman"/>
                <a:cs typeface="B Yagut"/>
              </a:rPr>
              <a:t>عوامل </a:t>
            </a:r>
            <a:r>
              <a:rPr lang="fa-IR" sz="2000" dirty="0">
                <a:latin typeface="Times New Roman"/>
                <a:ea typeface="Times New Roman"/>
                <a:cs typeface="B Yagut"/>
              </a:rPr>
              <a:t>مهم و موثر در تشكيل ذخاير كائولن هوازده عبارتند از: آب و هواي گرم و مرطوب، كاهش </a:t>
            </a:r>
            <a:r>
              <a:rPr lang="en-US" sz="2000" dirty="0">
                <a:latin typeface="Times New Roman"/>
                <a:ea typeface="Times New Roman"/>
                <a:cs typeface="B Yagut"/>
              </a:rPr>
              <a:t>PH</a:t>
            </a:r>
            <a:r>
              <a:rPr lang="fa-IR" sz="2000" dirty="0">
                <a:latin typeface="Times New Roman"/>
                <a:ea typeface="Times New Roman"/>
                <a:cs typeface="B Yagut"/>
              </a:rPr>
              <a:t> آب، سنگ </a:t>
            </a:r>
            <a:r>
              <a:rPr lang="fa-IR" sz="2000" dirty="0" smtClean="0">
                <a:latin typeface="Times New Roman"/>
                <a:ea typeface="Times New Roman"/>
                <a:cs typeface="B Yagut"/>
              </a:rPr>
              <a:t>مادر </a:t>
            </a:r>
            <a:r>
              <a:rPr lang="fa-IR" sz="2000" dirty="0">
                <a:latin typeface="Times New Roman"/>
                <a:ea typeface="Times New Roman"/>
                <a:cs typeface="B Yagut"/>
              </a:rPr>
              <a:t>غني از آلومينيوم، بالا بودن خلل و فرج و درزه و شكستگي در سنگ، پايين بودن سطح آب هاي زيرزميني و...</a:t>
            </a:r>
            <a:endParaRPr lang="en-US" sz="1800" dirty="0">
              <a:latin typeface="Times New Roman"/>
              <a:ea typeface="Times New Roman"/>
            </a:endParaRPr>
          </a:p>
          <a:p>
            <a:pPr marL="0" indent="0" algn="justLow" rtl="1">
              <a:lnSpc>
                <a:spcPct val="160000"/>
              </a:lnSpc>
              <a:spcAft>
                <a:spcPts val="0"/>
              </a:spcAft>
              <a:buNone/>
            </a:pPr>
            <a:r>
              <a:rPr lang="fa-IR" sz="2000" dirty="0" smtClean="0">
                <a:latin typeface="Times New Roman"/>
                <a:ea typeface="Times New Roman"/>
                <a:cs typeface="B Yagut"/>
              </a:rPr>
              <a:t>پتاسيم </a:t>
            </a:r>
            <a:r>
              <a:rPr lang="fa-IR" sz="2000" dirty="0">
                <a:latin typeface="Times New Roman"/>
                <a:ea typeface="Times New Roman"/>
                <a:cs typeface="B Yagut"/>
              </a:rPr>
              <a:t>فلدسپات با كاهش </a:t>
            </a:r>
            <a:r>
              <a:rPr lang="en-US" sz="2000" dirty="0">
                <a:latin typeface="Times New Roman"/>
                <a:ea typeface="Times New Roman"/>
                <a:cs typeface="B Yagut"/>
              </a:rPr>
              <a:t>PH</a:t>
            </a:r>
            <a:r>
              <a:rPr lang="fa-IR" sz="2000" dirty="0">
                <a:latin typeface="Times New Roman"/>
                <a:ea typeface="Times New Roman"/>
                <a:cs typeface="B Yagut"/>
              </a:rPr>
              <a:t> به كائولينيت و يا ايليت تبديل مي شود:</a:t>
            </a:r>
            <a:endParaRPr lang="en-US" sz="1800" dirty="0">
              <a:latin typeface="Times New Roman"/>
              <a:ea typeface="Times New Roman"/>
            </a:endParaRPr>
          </a:p>
          <a:p>
            <a:pPr marL="0" indent="0" rtl="1">
              <a:lnSpc>
                <a:spcPct val="160000"/>
              </a:lnSpc>
              <a:spcAft>
                <a:spcPts val="0"/>
              </a:spcAft>
              <a:buNone/>
            </a:pPr>
            <a:r>
              <a:rPr lang="fa-IR" sz="2000" dirty="0">
                <a:latin typeface="Times New Roman"/>
                <a:ea typeface="Times New Roman"/>
                <a:cs typeface="B Yagut"/>
              </a:rPr>
              <a:t> كائولينيت </a:t>
            </a:r>
            <a:r>
              <a:rPr lang="fa-IR" sz="2000" dirty="0">
                <a:latin typeface="Times New Roman"/>
                <a:ea typeface="Times New Roman"/>
              </a:rPr>
              <a:t>→</a:t>
            </a:r>
            <a:r>
              <a:rPr lang="fa-IR" sz="2000" dirty="0">
                <a:latin typeface="Times New Roman"/>
                <a:ea typeface="Times New Roman"/>
                <a:cs typeface="B Yagut"/>
              </a:rPr>
              <a:t> كاهش </a:t>
            </a:r>
            <a:r>
              <a:rPr lang="en-US" sz="2000" dirty="0">
                <a:latin typeface="Times New Roman"/>
                <a:ea typeface="Times New Roman"/>
                <a:cs typeface="B Yagut"/>
              </a:rPr>
              <a:t>PH</a:t>
            </a:r>
            <a:r>
              <a:rPr lang="fa-IR" sz="2000" dirty="0">
                <a:latin typeface="Times New Roman"/>
                <a:ea typeface="Times New Roman"/>
                <a:cs typeface="B Yagut"/>
              </a:rPr>
              <a:t> آب + پتاسيم فلدسپات </a:t>
            </a:r>
            <a:endParaRPr lang="en-US" sz="1800" dirty="0">
              <a:latin typeface="Times New Roman"/>
              <a:ea typeface="Times New Roman"/>
            </a:endParaRPr>
          </a:p>
          <a:p>
            <a:pPr algn="r" rtl="1"/>
            <a:endParaRPr lang="en-US" dirty="0"/>
          </a:p>
        </p:txBody>
      </p:sp>
    </p:spTree>
    <p:extLst>
      <p:ext uri="{BB962C8B-B14F-4D97-AF65-F5344CB8AC3E}">
        <p14:creationId xmlns:p14="http://schemas.microsoft.com/office/powerpoint/2010/main" val="1505204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620688"/>
            <a:ext cx="8191500" cy="5856312"/>
          </a:xfrm>
        </p:spPr>
        <p:txBody>
          <a:bodyPr/>
          <a:lstStyle/>
          <a:p>
            <a:pPr lvl="0" algn="justLow" rtl="1">
              <a:lnSpc>
                <a:spcPct val="160000"/>
              </a:lnSpc>
              <a:spcAft>
                <a:spcPts val="0"/>
              </a:spcAft>
              <a:buClr>
                <a:srgbClr val="003366"/>
              </a:buClr>
            </a:pPr>
            <a:r>
              <a:rPr lang="fa-IR" sz="2000" dirty="0">
                <a:solidFill>
                  <a:srgbClr val="000000"/>
                </a:solidFill>
                <a:latin typeface="Times New Roman"/>
                <a:ea typeface="Times New Roman"/>
                <a:cs typeface="B Yagut"/>
              </a:rPr>
              <a:t>در صورتي كه تمامي </a:t>
            </a:r>
            <a:r>
              <a:rPr lang="en-US" sz="2000" dirty="0">
                <a:solidFill>
                  <a:srgbClr val="000000"/>
                </a:solidFill>
                <a:latin typeface="Times New Roman"/>
                <a:ea typeface="Times New Roman"/>
                <a:cs typeface="B Yagut"/>
              </a:rPr>
              <a:t>KOH</a:t>
            </a:r>
            <a:r>
              <a:rPr lang="fa-IR" sz="2000" dirty="0">
                <a:solidFill>
                  <a:srgbClr val="000000"/>
                </a:solidFill>
                <a:latin typeface="Times New Roman"/>
                <a:ea typeface="Times New Roman"/>
                <a:cs typeface="B Yagut"/>
              </a:rPr>
              <a:t> شسته شود، كائولينيت تشكيل خواهد شد (پايين بودن سطح آب هاي زير زميني موجب شست و شوي </a:t>
            </a:r>
            <a:r>
              <a:rPr lang="fa-IR" sz="2000" dirty="0" smtClean="0">
                <a:solidFill>
                  <a:srgbClr val="000000"/>
                </a:solidFill>
                <a:latin typeface="Times New Roman"/>
                <a:ea typeface="Times New Roman"/>
                <a:cs typeface="B Yagut"/>
              </a:rPr>
              <a:t>كامل بیشتر كاتیون </a:t>
            </a:r>
            <a:r>
              <a:rPr lang="fa-IR" sz="2000" dirty="0">
                <a:solidFill>
                  <a:srgbClr val="000000"/>
                </a:solidFill>
                <a:latin typeface="Times New Roman"/>
                <a:ea typeface="Times New Roman"/>
                <a:cs typeface="B Yagut"/>
              </a:rPr>
              <a:t>ها مي شود)</a:t>
            </a:r>
            <a:endParaRPr lang="en-US" sz="1800" dirty="0">
              <a:solidFill>
                <a:srgbClr val="000000"/>
              </a:solidFill>
              <a:latin typeface="Times New Roman"/>
              <a:ea typeface="Times New Roman"/>
            </a:endParaRPr>
          </a:p>
          <a:p>
            <a:pPr algn="r" rtl="1"/>
            <a:endParaRPr lang="en-US" dirty="0"/>
          </a:p>
        </p:txBody>
      </p:sp>
      <p:sp>
        <p:nvSpPr>
          <p:cNvPr id="4" name="Footer Placeholder 3"/>
          <p:cNvSpPr>
            <a:spLocks noGrp="1"/>
          </p:cNvSpPr>
          <p:nvPr>
            <p:ph type="ftr" sz="quarter" idx="10"/>
          </p:nvPr>
        </p:nvSpPr>
        <p:spPr/>
        <p:txBody>
          <a:bodyPr/>
          <a:lstStyle/>
          <a:p>
            <a:r>
              <a:rPr lang="en-US" smtClean="0"/>
              <a:t>www.Win2Farsi.com   </a:t>
            </a:r>
            <a:endParaRPr lang="en-US"/>
          </a:p>
        </p:txBody>
      </p:sp>
      <p:pic>
        <p:nvPicPr>
          <p:cNvPr id="4098" name="Picture 2" descr="C:\Documents and Settings\Amir\Desktop\#Karboord e MavaD\sca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1987"/>
            <a:ext cx="9144000" cy="492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5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RT (40)">
  <a:themeElements>
    <a:clrScheme name="Office Theme 2">
      <a:dk1>
        <a:srgbClr val="000000"/>
      </a:dk1>
      <a:lt1>
        <a:srgbClr val="FFFFFF"/>
      </a:lt1>
      <a:dk2>
        <a:srgbClr val="003366"/>
      </a:dk2>
      <a:lt2>
        <a:srgbClr val="C0C0C0"/>
      </a:lt2>
      <a:accent1>
        <a:srgbClr val="2F8B7E"/>
      </a:accent1>
      <a:accent2>
        <a:srgbClr val="D3703F"/>
      </a:accent2>
      <a:accent3>
        <a:srgbClr val="FFFFFF"/>
      </a:accent3>
      <a:accent4>
        <a:srgbClr val="000000"/>
      </a:accent4>
      <a:accent5>
        <a:srgbClr val="ADC4C0"/>
      </a:accent5>
      <a:accent6>
        <a:srgbClr val="BF6538"/>
      </a:accent6>
      <a:hlink>
        <a:srgbClr val="1A50B2"/>
      </a:hlink>
      <a:folHlink>
        <a:srgbClr val="855AD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66"/>
        </a:dk2>
        <a:lt2>
          <a:srgbClr val="C0C0C0"/>
        </a:lt2>
        <a:accent1>
          <a:srgbClr val="1E78CA"/>
        </a:accent1>
        <a:accent2>
          <a:srgbClr val="93C052"/>
        </a:accent2>
        <a:accent3>
          <a:srgbClr val="FFFFFF"/>
        </a:accent3>
        <a:accent4>
          <a:srgbClr val="000000"/>
        </a:accent4>
        <a:accent5>
          <a:srgbClr val="ABBEE1"/>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3366"/>
        </a:dk2>
        <a:lt2>
          <a:srgbClr val="C0C0C0"/>
        </a:lt2>
        <a:accent1>
          <a:srgbClr val="2F8B7E"/>
        </a:accent1>
        <a:accent2>
          <a:srgbClr val="D3703F"/>
        </a:accent2>
        <a:accent3>
          <a:srgbClr val="FFFFFF"/>
        </a:accent3>
        <a:accent4>
          <a:srgbClr val="000000"/>
        </a:accent4>
        <a:accent5>
          <a:srgbClr val="ADC4C0"/>
        </a:accent5>
        <a:accent6>
          <a:srgbClr val="BF653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80048"/>
        </a:dk2>
        <a:lt2>
          <a:srgbClr val="C0C0C0"/>
        </a:lt2>
        <a:accent1>
          <a:srgbClr val="BA2222"/>
        </a:accent1>
        <a:accent2>
          <a:srgbClr val="419FC1"/>
        </a:accent2>
        <a:accent3>
          <a:srgbClr val="FFFFFF"/>
        </a:accent3>
        <a:accent4>
          <a:srgbClr val="000000"/>
        </a:accent4>
        <a:accent5>
          <a:srgbClr val="D9ABAB"/>
        </a:accent5>
        <a:accent6>
          <a:srgbClr val="3A90AF"/>
        </a:accent6>
        <a:hlink>
          <a:srgbClr val="0066CC"/>
        </a:hlink>
        <a:folHlink>
          <a:srgbClr val="66A44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MRT (40)</Template>
  <TotalTime>345</TotalTime>
  <Words>864</Words>
  <Application>Microsoft Office PowerPoint</Application>
  <PresentationFormat>On-screen Show (4:3)</PresentationFormat>
  <Paragraphs>87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MRT (40)</vt:lpstr>
      <vt:lpstr>Image</vt:lpstr>
      <vt:lpstr>PowerPoint Presentation</vt:lpstr>
      <vt:lpstr>درس کاربرد مواد معدنی </vt:lpstr>
      <vt:lpstr>کانی های رسی</vt:lpstr>
      <vt:lpstr>تعریف رس</vt:lpstr>
      <vt:lpstr>`</vt:lpstr>
      <vt:lpstr>PowerPoint Presentation</vt:lpstr>
      <vt:lpstr>1-گروه كائولينت </vt:lpstr>
      <vt:lpstr>ژنز و نحوة تشكيل كاني هاي گروه كائولينيت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2-گروه اسمكتیت (كاني سر گره مونت موريونيت)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dc:creator>
  <cp:lastModifiedBy>Amir</cp:lastModifiedBy>
  <cp:revision>28</cp:revision>
  <dcterms:created xsi:type="dcterms:W3CDTF">2013-03-07T12:16:43Z</dcterms:created>
  <dcterms:modified xsi:type="dcterms:W3CDTF">2013-03-09T08:01:48Z</dcterms:modified>
</cp:coreProperties>
</file>