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handoutMasterIdLst>
    <p:handoutMasterId r:id="rId19"/>
  </p:handoutMasterIdLst>
  <p:sldIdLst>
    <p:sldId id="256" r:id="rId4"/>
    <p:sldId id="394" r:id="rId5"/>
    <p:sldId id="397" r:id="rId6"/>
    <p:sldId id="357" r:id="rId7"/>
    <p:sldId id="374" r:id="rId8"/>
    <p:sldId id="396" r:id="rId9"/>
    <p:sldId id="375" r:id="rId10"/>
    <p:sldId id="376" r:id="rId11"/>
    <p:sldId id="377" r:id="rId12"/>
    <p:sldId id="393" r:id="rId13"/>
    <p:sldId id="378" r:id="rId14"/>
    <p:sldId id="380" r:id="rId15"/>
    <p:sldId id="379" r:id="rId16"/>
    <p:sldId id="381" r:id="rId17"/>
    <p:sldId id="382" r:id="rId18"/>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1566" y="-7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11/19/2013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dirty="0" smtClean="0"/>
              <a:t>Click to edit Master title style</a:t>
            </a:r>
            <a:endParaRPr lang="en-US" dirty="0"/>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01/16/1435</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01/16/1435</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lvl1pPr algn="ctr" rtl="1" eaLnBrk="0" fontAlgn="base" hangingPunct="0">
              <a:spcBef>
                <a:spcPct val="0"/>
              </a:spcBef>
              <a:spcAft>
                <a:spcPct val="0"/>
              </a:spcAft>
              <a:defRPr lang="en-US" sz="3300" kern="1200" dirty="0">
                <a:solidFill>
                  <a:schemeClr val="accent3">
                    <a:shade val="75000"/>
                  </a:schemeClr>
                </a:solidFill>
                <a:latin typeface="+mj-lt"/>
                <a:ea typeface="+mj-ea"/>
                <a:cs typeface="+mj-cs"/>
              </a:defRPr>
            </a:lvl1pPr>
          </a:lstStyle>
          <a:p>
            <a:r>
              <a:rPr lang="en-US" dirty="0" smtClean="0"/>
              <a:t>Click to edit Master title style</a:t>
            </a:r>
            <a:endParaRPr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01/16/1435</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01/16/1435</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01/16/1435</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01/16/1435</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01/16/1435</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01/16/1435</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01/16/1435</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01/16/1435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01/16/1435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01/16/1435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01/16/1435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01/16/1435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01/16/1435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01/16/1435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01/16/1435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01/16/1435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01/16/1435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01/16/1435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01/16/1435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01/16/1435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01/16/1435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01/16/1435</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par>
    </p:tn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4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01/16/1435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fontScale="92500" lnSpcReduction="10000"/>
          </a:bodyPr>
          <a:lstStyle/>
          <a:p>
            <a:pPr eaLnBrk="1" fontAlgn="auto" hangingPunct="1">
              <a:spcAft>
                <a:spcPts val="0"/>
              </a:spcAft>
              <a:buFont typeface="Wingdings 2"/>
              <a:buNone/>
              <a:defRPr/>
            </a:pPr>
            <a:r>
              <a:rPr lang="fa-IR" sz="2800" dirty="0" smtClean="0">
                <a:solidFill>
                  <a:srgbClr val="0070C0"/>
                </a:solidFill>
                <a:cs typeface="B Yekan" pitchFamily="2" charset="-78"/>
              </a:rPr>
              <a:t>گفتمان هاي فکري در عصر سرمايه داري:</a:t>
            </a:r>
          </a:p>
          <a:p>
            <a:pPr eaLnBrk="1" fontAlgn="auto" hangingPunct="1">
              <a:spcAft>
                <a:spcPts val="0"/>
              </a:spcAft>
              <a:buFont typeface="Wingdings 2"/>
              <a:buNone/>
              <a:defRPr/>
            </a:pPr>
            <a:r>
              <a:rPr lang="fa-IR" sz="2600" dirty="0" smtClean="0">
                <a:solidFill>
                  <a:srgbClr val="0070C0"/>
                </a:solidFill>
                <a:cs typeface="B Yekan" pitchFamily="2" charset="-78"/>
              </a:rPr>
              <a:t>لیبرالیسم کلاسیک</a:t>
            </a:r>
          </a:p>
          <a:p>
            <a:pPr eaLnBrk="1" fontAlgn="auto" hangingPunct="1">
              <a:spcAft>
                <a:spcPts val="0"/>
              </a:spcAft>
              <a:buFont typeface="Wingdings 2"/>
              <a:buNone/>
              <a:defRPr/>
            </a:pPr>
            <a:r>
              <a:rPr lang="fa-IR" sz="2400" dirty="0">
                <a:solidFill>
                  <a:srgbClr val="250B55"/>
                </a:solidFill>
                <a:cs typeface="B Yekan" pitchFamily="2" charset="-78"/>
              </a:rPr>
              <a:t>ویرایش: آبان 1392</a:t>
            </a: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a:t>
            </a:r>
            <a:r>
              <a:rPr lang="fa-IR" b="1" dirty="0" smtClean="0"/>
              <a:t>- لاک 3</a:t>
            </a:r>
            <a:endParaRPr lang="en-US" dirty="0"/>
          </a:p>
        </p:txBody>
      </p:sp>
      <p:sp>
        <p:nvSpPr>
          <p:cNvPr id="3" name="Content Placeholder 2"/>
          <p:cNvSpPr>
            <a:spLocks noGrp="1"/>
          </p:cNvSpPr>
          <p:nvPr>
            <p:ph sz="quarter" idx="1"/>
          </p:nvPr>
        </p:nvSpPr>
        <p:spPr/>
        <p:txBody>
          <a:bodyPr/>
          <a:lstStyle/>
          <a:p>
            <a:pPr lvl="0"/>
            <a:r>
              <a:rPr lang="fa-IR" dirty="0" smtClean="0"/>
              <a:t>محدوده مالکيت زمين و منابع طبيعي: 1. هر کس به اندازه اي مالک مي شود که بتواند از زمين استفاده کند. (محدودیت اتلاف یا اسراف) 2. بايد زمين و منابع طبيعي به اندازه کافي براي ديگران باقي بماند. (محدودیت کفایت)</a:t>
            </a:r>
            <a:endParaRPr lang="en-US" dirty="0" smtClean="0"/>
          </a:p>
          <a:p>
            <a:pPr lvl="0"/>
            <a:r>
              <a:rPr lang="fa-IR" dirty="0" smtClean="0"/>
              <a:t>تناقض شرايط تاريخي لاک با گفته هاي او: نابرابري فراوان ثروت و مالکيت</a:t>
            </a:r>
            <a:endParaRPr lang="en-US" dirty="0" smtClean="0"/>
          </a:p>
          <a:p>
            <a:pPr lvl="0"/>
            <a:r>
              <a:rPr lang="fa-IR" dirty="0" smtClean="0"/>
              <a:t>توجيه لاک برای ثروت های انبوه: 1. با ايجاد پول افراد رضايت داده اند که افراد بتوانند بيشتر از استفاده خود مالک شوند. چون ارزش ايجاد شده را مي توانند به جاي استفاده ذخيره کنند. (راه خروج از محدویت اتلاف) 2. بهره وری بیشتر برخی افراد و اهمیت تشویق آنان باعث مي شود تا محدوديت دوم نيز برداشته شود.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نظريه پردازان - </a:t>
            </a:r>
            <a:r>
              <a:rPr lang="fa-IR" sz="3600" b="1" dirty="0"/>
              <a:t>آدام اسمیت (1790-1723</a:t>
            </a:r>
            <a:r>
              <a:rPr lang="fa-IR" sz="3600" b="1" dirty="0" smtClean="0"/>
              <a:t>)</a:t>
            </a:r>
            <a:endParaRPr lang="fa-IR" dirty="0"/>
          </a:p>
        </p:txBody>
      </p:sp>
      <p:sp>
        <p:nvSpPr>
          <p:cNvPr id="3" name="Content Placeholder 2"/>
          <p:cNvSpPr>
            <a:spLocks noGrp="1"/>
          </p:cNvSpPr>
          <p:nvPr>
            <p:ph sz="quarter" idx="1"/>
          </p:nvPr>
        </p:nvSpPr>
        <p:spPr/>
        <p:txBody>
          <a:bodyPr/>
          <a:lstStyle/>
          <a:p>
            <a:pPr lvl="0"/>
            <a:r>
              <a:rPr lang="fa-IR" sz="2400" dirty="0" smtClean="0"/>
              <a:t>آثار مهم اسميت: </a:t>
            </a:r>
          </a:p>
          <a:p>
            <a:pPr lvl="1"/>
            <a:r>
              <a:rPr lang="fa-IR" sz="2300" dirty="0"/>
              <a:t>نظریه </a:t>
            </a:r>
            <a:r>
              <a:rPr lang="fa-IR" sz="2300" dirty="0"/>
              <a:t>احساسات </a:t>
            </a:r>
            <a:r>
              <a:rPr lang="fa-IR" sz="2300" dirty="0"/>
              <a:t>اخلاقی (1759): اسميت در اين کتاب از تبعات </a:t>
            </a:r>
            <a:r>
              <a:rPr lang="fa-IR" sz="2300" dirty="0"/>
              <a:t>اخلاقی ثروت </a:t>
            </a:r>
            <a:r>
              <a:rPr lang="fa-IR" sz="2300" dirty="0"/>
              <a:t>اندوزی مانند گسترش حرص و آز </a:t>
            </a:r>
            <a:r>
              <a:rPr lang="fa-IR" sz="2300" dirty="0"/>
              <a:t>برای فضیلت های </a:t>
            </a:r>
            <a:r>
              <a:rPr lang="fa-IR" sz="2300" dirty="0"/>
              <a:t>انسانی ابراز نگراني مي کند. </a:t>
            </a:r>
            <a:endParaRPr lang="en-US" sz="2300" dirty="0"/>
          </a:p>
          <a:p>
            <a:pPr lvl="1"/>
            <a:r>
              <a:rPr lang="fa-IR" sz="2300" dirty="0"/>
              <a:t>ثروت </a:t>
            </a:r>
            <a:r>
              <a:rPr lang="fa-IR" sz="2300" dirty="0"/>
              <a:t>ملل (1776): اسمیت در این کتاب مهم تلاش می کند اثبات کند مالکیت خصوصی و منفعت </a:t>
            </a:r>
            <a:r>
              <a:rPr lang="fa-IR" sz="2300" dirty="0"/>
              <a:t>طلبی منجر به خیر عمومی می </a:t>
            </a:r>
            <a:r>
              <a:rPr lang="fa-IR" sz="2300" dirty="0"/>
              <a:t>شود. به اعتقاد اسمیت دست نامرئی بازار می تواند این رذیلت ها را به کانال های مولد و پرمنفعت برای کل جامعه هدایت کند.</a:t>
            </a:r>
            <a:endParaRPr lang="en-US" sz="2300" dirty="0"/>
          </a:p>
          <a:p>
            <a:pPr lvl="0"/>
            <a:r>
              <a:rPr lang="fa-IR" sz="2400" dirty="0" smtClean="0"/>
              <a:t>وی تنها وظیفه دولت را اجرای قانون، چاپ پول، </a:t>
            </a:r>
            <a:r>
              <a:rPr lang="fa-IR" sz="2400" dirty="0"/>
              <a:t>فراهم آوردن کالاهای </a:t>
            </a:r>
            <a:r>
              <a:rPr lang="fa-IR" sz="2400" dirty="0" smtClean="0"/>
              <a:t>عمومی مانند ایجاد بنادر و جاده سازی می داند. </a:t>
            </a:r>
          </a:p>
          <a:p>
            <a:pPr lvl="0"/>
            <a:r>
              <a:rPr lang="fa-IR" sz="2400" dirty="0" smtClean="0"/>
              <a:t>با اينکه اسميت متفکر ليبرال است دو بخش از ایده های او دست آویز متفکران رادیکال شد: </a:t>
            </a:r>
          </a:p>
          <a:p>
            <a:pPr lvl="1"/>
            <a:r>
              <a:rPr lang="fa-IR" sz="2300" dirty="0" smtClean="0"/>
              <a:t>اهمیت دادن به نقش کار در تشکیل ارزش</a:t>
            </a:r>
          </a:p>
          <a:p>
            <a:pPr lvl="1"/>
            <a:r>
              <a:rPr lang="fa-IR" sz="2300" dirty="0" smtClean="0"/>
              <a:t>نگرانی از تبدیل انسان به موجودی فاقد شعور در پی مشاغل یکنواخت و مکانیکی در محیط های کارخانه ای</a:t>
            </a:r>
          </a:p>
          <a:p>
            <a:pPr lvl="0"/>
            <a:endParaRPr lang="fa-IR" sz="2400" dirty="0" smtClean="0"/>
          </a:p>
          <a:p>
            <a:pPr lvl="0"/>
            <a:endParaRPr lang="en-US" sz="2400" dirty="0"/>
          </a:p>
          <a:p>
            <a:endParaRPr lang="fa-IR" sz="2400" dirty="0"/>
          </a:p>
        </p:txBody>
      </p:sp>
    </p:spTree>
    <p:extLst>
      <p:ext uri="{BB962C8B-B14F-4D97-AF65-F5344CB8AC3E}">
        <p14:creationId xmlns:p14="http://schemas.microsoft.com/office/powerpoint/2010/main" val="2080712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احیاگران لیبرالیسم کلاسیک - </a:t>
            </a:r>
            <a:r>
              <a:rPr lang="fa-IR" sz="2800" b="1" dirty="0"/>
              <a:t>فردریش فون هایک (1992-1899</a:t>
            </a:r>
            <a:r>
              <a:rPr lang="fa-IR" sz="2800" b="1" dirty="0" smtClean="0"/>
              <a:t>)</a:t>
            </a:r>
            <a:endParaRPr lang="en-US" sz="2800" dirty="0"/>
          </a:p>
        </p:txBody>
      </p:sp>
      <p:sp>
        <p:nvSpPr>
          <p:cNvPr id="3" name="Content Placeholder 2"/>
          <p:cNvSpPr>
            <a:spLocks noGrp="1"/>
          </p:cNvSpPr>
          <p:nvPr>
            <p:ph sz="quarter" idx="1"/>
          </p:nvPr>
        </p:nvSpPr>
        <p:spPr/>
        <p:txBody>
          <a:bodyPr/>
          <a:lstStyle/>
          <a:p>
            <a:r>
              <a:rPr lang="fa-IR" sz="2400" dirty="0" smtClean="0"/>
              <a:t>برجسته </a:t>
            </a:r>
            <a:r>
              <a:rPr lang="fa-IR" sz="2400" dirty="0" smtClean="0"/>
              <a:t>ترین اقتصاددان مدافع لیبرالیسم کلاسیک در تمام قرن بیستم (قرن حاکمیت دولت رفاه و لیبرالیسم مدرن) هايک بود.</a:t>
            </a:r>
          </a:p>
          <a:p>
            <a:r>
              <a:rPr lang="fa-IR" sz="2400" dirty="0" smtClean="0"/>
              <a:t>کتاب «راه بردگی» او که در سال 1944 تالیف شد نمادی است از بدبینی مطلق  به سوسیالیسم و راه حل های میانه بین سرمایه داری و سوسیالیسم.</a:t>
            </a:r>
            <a:endParaRPr lang="en-US" sz="2400" dirty="0" smtClean="0"/>
          </a:p>
          <a:p>
            <a:pPr lvl="0"/>
            <a:r>
              <a:rPr lang="fa-IR" sz="2400" dirty="0" smtClean="0"/>
              <a:t>حمایت وی از لیبرالیسم بازار یک تفاوت عمده با نظریات پیشین دارد: او به توان ذهن در گردآوری و پردازش اطلاعات بدبین بود.</a:t>
            </a:r>
          </a:p>
          <a:p>
            <a:pPr lvl="0"/>
            <a:r>
              <a:rPr lang="fa-IR" sz="2400" dirty="0" smtClean="0"/>
              <a:t>هایک از بازار به عنوان یک نظم خودجوش (کاتالکسی) دفاع می کرد و توانایی بازار را در فرآوری و انتقال حجم عظیمی از اطلاعات مرتبط با اولویت های فردی، منابع در دسترس و تکنولوژی های قابل استفاده می ستود.</a:t>
            </a:r>
          </a:p>
          <a:p>
            <a:pPr lvl="0"/>
            <a:r>
              <a:rPr lang="fa-IR" sz="2400" dirty="0" smtClean="0"/>
              <a:t>رویکرد هایک به علم اقتصاد: فهم رفتار انسان بسیار پیچیده و غیر قابل پیش بینی است و بنابراین قابل بررسی علمی نیست. بیشترین کاری که اقتصاددان می تواند انجام دهد نشان دادن خرد حاکم بر بازار آزاد و دولت حداقل است. </a:t>
            </a:r>
          </a:p>
          <a:p>
            <a:pPr lvl="0"/>
            <a:endParaRPr lang="fa-IR" sz="2400" dirty="0" smtClean="0"/>
          </a:p>
          <a:p>
            <a:pPr lvl="0"/>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2800" b="1" dirty="0" smtClean="0"/>
              <a:t>احیاگران لیبرالیسم کلاسیک - </a:t>
            </a:r>
            <a:r>
              <a:rPr lang="fa-IR" sz="2800" b="1" dirty="0"/>
              <a:t>رابرت نوزیک (2002-1938</a:t>
            </a:r>
            <a:r>
              <a:rPr lang="fa-IR" sz="2800" b="1" dirty="0" smtClean="0"/>
              <a:t>)</a:t>
            </a:r>
            <a:endParaRPr lang="fa-IR" sz="2800" dirty="0"/>
          </a:p>
        </p:txBody>
      </p:sp>
      <p:sp>
        <p:nvSpPr>
          <p:cNvPr id="3" name="Content Placeholder 2"/>
          <p:cNvSpPr>
            <a:spLocks noGrp="1"/>
          </p:cNvSpPr>
          <p:nvPr>
            <p:ph sz="quarter" idx="1"/>
          </p:nvPr>
        </p:nvSpPr>
        <p:spPr/>
        <p:txBody>
          <a:bodyPr/>
          <a:lstStyle/>
          <a:p>
            <a:pPr lvl="0"/>
            <a:r>
              <a:rPr lang="fa-IR" sz="2400" dirty="0" smtClean="0"/>
              <a:t>نوزيک در کتاب </a:t>
            </a:r>
            <a:r>
              <a:rPr lang="fa-IR" sz="2400" dirty="0"/>
              <a:t>آنارشی، دولت و </a:t>
            </a:r>
            <a:r>
              <a:rPr lang="fa-IR" sz="2400" dirty="0" smtClean="0"/>
              <a:t>اتوپیا که در سال 1974 منتشر شد با تکیه بر مبانی اندیشه جان لاک (به ویژه حقوق طبیعی) از نظریه عدالت جان رالز انتقاد و از لیبرالیسم کلاسیک دفاع می کند. </a:t>
            </a:r>
            <a:endParaRPr lang="en-US" sz="2400" dirty="0"/>
          </a:p>
          <a:p>
            <a:pPr lvl="0"/>
            <a:r>
              <a:rPr lang="fa-IR" sz="2400" dirty="0"/>
              <a:t>به گفته </a:t>
            </a:r>
            <a:r>
              <a:rPr lang="fa-IR" sz="2400" dirty="0" smtClean="0"/>
              <a:t>وی مفهوم عدالت توزیعی قابل دفاع نیست و </a:t>
            </a:r>
            <a:r>
              <a:rPr lang="fa-IR" sz="2400" dirty="0"/>
              <a:t>بازار آزاد می تواند به سه شرط عدالت را </a:t>
            </a:r>
            <a:r>
              <a:rPr lang="fa-IR" sz="2400" dirty="0" smtClean="0"/>
              <a:t>(که </a:t>
            </a:r>
            <a:r>
              <a:rPr lang="fa-IR" sz="2400" dirty="0" smtClean="0"/>
              <a:t>برخاسته </a:t>
            </a:r>
            <a:r>
              <a:rPr lang="fa-IR" sz="2400" dirty="0" smtClean="0"/>
              <a:t>از استحقاق افراد است) برقرار </a:t>
            </a:r>
            <a:r>
              <a:rPr lang="fa-IR" sz="2400" dirty="0"/>
              <a:t>کند: </a:t>
            </a:r>
            <a:endParaRPr lang="en-US" sz="2400" dirty="0"/>
          </a:p>
          <a:p>
            <a:pPr lvl="1"/>
            <a:r>
              <a:rPr lang="fa-IR" sz="2300" dirty="0"/>
              <a:t>دارایی ها بدون دزدی تقلب و اجبار به دست </a:t>
            </a:r>
            <a:r>
              <a:rPr lang="fa-IR" sz="2300" dirty="0" smtClean="0"/>
              <a:t>آید. (اصل تصرف) </a:t>
            </a:r>
            <a:endParaRPr lang="en-US" sz="2300" dirty="0"/>
          </a:p>
          <a:p>
            <a:pPr lvl="1"/>
            <a:r>
              <a:rPr lang="fa-IR" sz="2300" dirty="0" smtClean="0"/>
              <a:t>انتقال </a:t>
            </a:r>
            <a:r>
              <a:rPr lang="fa-IR" sz="2300" dirty="0"/>
              <a:t>مالکیت از یک فرد به فرد دیگر از طریق مبادلات </a:t>
            </a:r>
            <a:r>
              <a:rPr lang="fa-IR" sz="2300" dirty="0" smtClean="0"/>
              <a:t>آزاد، ارث، </a:t>
            </a:r>
            <a:r>
              <a:rPr lang="fa-IR" sz="2300" dirty="0"/>
              <a:t>هدیه و بخشش صورت گیرد</a:t>
            </a:r>
            <a:r>
              <a:rPr lang="fa-IR" sz="2300" dirty="0" smtClean="0"/>
              <a:t>. (اصل انتقال)</a:t>
            </a:r>
            <a:endParaRPr lang="en-US" sz="2300" dirty="0"/>
          </a:p>
          <a:p>
            <a:pPr lvl="1"/>
            <a:r>
              <a:rPr lang="fa-IR" sz="2300" dirty="0"/>
              <a:t>هر نوع مالکیتی که بر اساس این دو معیار کسب نشده </a:t>
            </a:r>
            <a:r>
              <a:rPr lang="fa-IR" sz="2300" dirty="0" smtClean="0"/>
              <a:t>باشد </a:t>
            </a:r>
            <a:r>
              <a:rPr lang="fa-IR" sz="2300" dirty="0"/>
              <a:t>پالایش شود</a:t>
            </a:r>
            <a:r>
              <a:rPr lang="fa-IR" sz="2300" dirty="0" smtClean="0"/>
              <a:t>. (اصل تصحیح)</a:t>
            </a:r>
            <a:endParaRPr lang="en-US" sz="2300" dirty="0"/>
          </a:p>
          <a:p>
            <a:pPr lvl="0"/>
            <a:r>
              <a:rPr lang="fa-IR" sz="2400" dirty="0"/>
              <a:t>البته از آنجا که بسیاری از نابرابری های موجود ریشه در بی عدالتی های گذشته دارد وی در نهایت دخالت توزیعی دولت را </a:t>
            </a:r>
            <a:r>
              <a:rPr lang="fa-IR" sz="2400" dirty="0" smtClean="0"/>
              <a:t>(در کوتاه مدت) می </a:t>
            </a:r>
            <a:r>
              <a:rPr lang="fa-IR" sz="2400" dirty="0"/>
              <a:t>پذیرد.</a:t>
            </a:r>
            <a:endParaRPr lang="en-US" sz="2400" dirty="0"/>
          </a:p>
          <a:p>
            <a:endParaRPr lang="fa-IR" sz="2400" dirty="0"/>
          </a:p>
        </p:txBody>
      </p:sp>
    </p:spTree>
    <p:extLst>
      <p:ext uri="{BB962C8B-B14F-4D97-AF65-F5344CB8AC3E}">
        <p14:creationId xmlns:p14="http://schemas.microsoft.com/office/powerpoint/2010/main" val="1980954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سیاسی لیبرالیسم کلاسیک</a:t>
            </a:r>
            <a:endParaRPr lang="en-US" dirty="0"/>
          </a:p>
        </p:txBody>
      </p:sp>
      <p:sp>
        <p:nvSpPr>
          <p:cNvPr id="3" name="Content Placeholder 2"/>
          <p:cNvSpPr>
            <a:spLocks noGrp="1"/>
          </p:cNvSpPr>
          <p:nvPr>
            <p:ph sz="quarter" idx="1"/>
          </p:nvPr>
        </p:nvSpPr>
        <p:spPr/>
        <p:txBody>
          <a:bodyPr/>
          <a:lstStyle/>
          <a:p>
            <a:r>
              <a:rPr lang="fa-IR" dirty="0" smtClean="0"/>
              <a:t>طبیعت انسان: افراد موجوداتی منفعت طلب هستند و قادرند با قدرت تعقل خود بهترین ابزار ارضاء نیاز و امیال خود را کشف کنند.</a:t>
            </a:r>
          </a:p>
          <a:p>
            <a:r>
              <a:rPr lang="fa-IR" dirty="0" smtClean="0"/>
              <a:t>جامعه: مجموعه ای از افراد است که فی نفسه هدف و مقصودی ندارد. منفعت جامعه چیزی نیست جز برآیند منفعت افراد تشکیل دهنده آن.</a:t>
            </a:r>
          </a:p>
          <a:p>
            <a:r>
              <a:rPr lang="fa-IR" dirty="0" smtClean="0"/>
              <a:t>دولت: حاصل قراردادی اجتماعی است که افراد با هدف حمایت از حقوق خود آن را تشکیل می دهند. دولت ابزاری است برای برآوردن اهداف افراد؛ تنها هدف دولت اعمال قانون و برقراری امنیت است. </a:t>
            </a:r>
          </a:p>
          <a:p>
            <a:r>
              <a:rPr lang="fa-IR" dirty="0" smtClean="0"/>
              <a:t>اخلاق: امری نسبی است بدین معنا که هیچ ملاک عینی برای کشف اینکه کدام ارزش ها برتر هستند وجود ندارد؛ بنابراین افراد باید آزاد باشند تا درست و غلط را بر اساس اولویت های شخصی شان تعیین نمایند.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سیاسی لیبرالیسم کلاسیک - 2</a:t>
            </a:r>
            <a:endParaRPr lang="en-US" dirty="0"/>
          </a:p>
        </p:txBody>
      </p:sp>
      <p:sp>
        <p:nvSpPr>
          <p:cNvPr id="3" name="Content Placeholder 2"/>
          <p:cNvSpPr>
            <a:spLocks noGrp="1"/>
          </p:cNvSpPr>
          <p:nvPr>
            <p:ph sz="quarter" idx="1"/>
          </p:nvPr>
        </p:nvSpPr>
        <p:spPr/>
        <p:txBody>
          <a:bodyPr/>
          <a:lstStyle/>
          <a:p>
            <a:r>
              <a:rPr lang="fa-IR" dirty="0" smtClean="0"/>
              <a:t>آزادی: به معنای فقدان اجبار از سوی دولت یا سایر شهروندان است. (بنابراین لیبرالیسم کلاسیک معنای منفی آزادی را مراد می کند.)</a:t>
            </a:r>
          </a:p>
          <a:p>
            <a:r>
              <a:rPr lang="fa-IR" dirty="0" smtClean="0"/>
              <a:t>اقتدار: تنها از طریق رضایت افراد برای صرف نظر کردن از بخشی از آزادی ها و حقوقشان محقق می شود. اقتدار دولت نیز تنها بر همین اساس قابل توجیه است. </a:t>
            </a:r>
          </a:p>
          <a:p>
            <a:r>
              <a:rPr lang="fa-IR" dirty="0" smtClean="0"/>
              <a:t>برابری: به معنای برابری همه شهروندان در برابر قانون و دسترسی به فرصت های برابر اقتصادی است. </a:t>
            </a:r>
          </a:p>
          <a:p>
            <a:r>
              <a:rPr lang="fa-IR" dirty="0" smtClean="0"/>
              <a:t>عدالت: نیازمند حمایت از حقوق مالکیت و حقوق مدنی افراد و مجازات نقض کنندگان قانون و حقوق افراد دیگر است.</a:t>
            </a:r>
          </a:p>
          <a:p>
            <a:r>
              <a:rPr lang="fa-IR" dirty="0" smtClean="0"/>
              <a:t>کارایی: به معنای کارایی پارتویی است. همین طور اینکه منابع به افرادی اختصاص پیدا کند که ارزش بیشتری برای آن قایلند و حاضرند مبلغ بیشتری برای آن بپردازند.</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sz="quarter" idx="1"/>
          </p:nvPr>
        </p:nvSpPr>
        <p:spPr/>
        <p:txBody>
          <a:bodyPr/>
          <a:lstStyle/>
          <a:p>
            <a:r>
              <a:rPr lang="fa-IR" sz="2600" dirty="0" smtClean="0"/>
              <a:t>همزمان </a:t>
            </a:r>
            <a:r>
              <a:rPr lang="fa-IR" sz="2600" dirty="0" smtClean="0"/>
              <a:t>با </a:t>
            </a:r>
            <a:r>
              <a:rPr lang="fa-IR" sz="2600" dirty="0" smtClean="0"/>
              <a:t>خروج اروپا از قرون </a:t>
            </a:r>
            <a:r>
              <a:rPr lang="fa-IR" sz="2600" dirty="0" smtClean="0"/>
              <a:t>وسطا </a:t>
            </a:r>
            <a:r>
              <a:rPr lang="fa-IR" sz="2600" dirty="0" smtClean="0"/>
              <a:t>و عصر فئوداليسم و ورود آرام به عصر سرمايه داري، نحوه نگرش به موضوعات مهمي مانند خدا، انسان، اجتماع و طبيعت نيز تحول يافت</a:t>
            </a:r>
            <a:r>
              <a:rPr lang="fa-IR" sz="2600" dirty="0" smtClean="0"/>
              <a:t>.</a:t>
            </a:r>
          </a:p>
          <a:p>
            <a:r>
              <a:rPr lang="fa-IR" sz="2600" dirty="0" smtClean="0"/>
              <a:t>پيدايش علوم اجتماعي از جمله اقتصاد و جامعه شناسي از اثرات همين تحول بود.</a:t>
            </a:r>
            <a:endParaRPr lang="fa-IR" sz="2600" dirty="0" smtClean="0"/>
          </a:p>
          <a:p>
            <a:r>
              <a:rPr lang="fa-IR" sz="2600" dirty="0" smtClean="0"/>
              <a:t>نحوه ارتباط </a:t>
            </a:r>
            <a:r>
              <a:rPr lang="fa-IR" sz="2600" dirty="0" smtClean="0"/>
              <a:t>علي </a:t>
            </a:r>
            <a:r>
              <a:rPr lang="fa-IR" sz="2600" dirty="0" smtClean="0"/>
              <a:t>و معلولي </a:t>
            </a:r>
            <a:r>
              <a:rPr lang="fa-IR" sz="2600" dirty="0" smtClean="0"/>
              <a:t>تغيير </a:t>
            </a:r>
            <a:r>
              <a:rPr lang="fa-IR" sz="2600" dirty="0" smtClean="0"/>
              <a:t>در واقعيت زندگي فردي و اجتماعي و تحول در انديشه و نگرش اروپاييان قابل مناقشه است اما ترديدي نيست که فهم يکي بدون ديگري خطا و پر اشتباه است</a:t>
            </a:r>
            <a:r>
              <a:rPr lang="fa-IR" sz="2600" dirty="0" smtClean="0"/>
              <a:t>. </a:t>
            </a:r>
          </a:p>
          <a:p>
            <a:pPr lvl="1"/>
            <a:r>
              <a:rPr lang="fa-IR" sz="2300" dirty="0" smtClean="0"/>
              <a:t>از اين رو فهم علوم اجتماعي جديد متوقف بر فهم تاريخ اجتماعي، اقتصادي و سياسي اروپاست.</a:t>
            </a:r>
            <a:endParaRPr lang="fa-IR" sz="2300" dirty="0" smtClean="0"/>
          </a:p>
          <a:p>
            <a:r>
              <a:rPr lang="fa-IR" sz="2600" dirty="0" smtClean="0"/>
              <a:t>متناسب با نحوه نگرش انديشمندان مختلف به موضوع سرمايه داري و تبعات آن چهار گفتمان زير را مي توان از هم تمييز داد:</a:t>
            </a:r>
          </a:p>
          <a:p>
            <a:pPr lvl="1"/>
            <a:r>
              <a:rPr lang="fa-IR" dirty="0" smtClean="0"/>
              <a:t>گفتمان ليبرال کلاسيک، گفتمان راديکال،‌ گفتمان محافظه کار،‌ گفتمان ليبرال مدرن </a:t>
            </a:r>
          </a:p>
          <a:p>
            <a:endParaRPr lang="fa-IR" dirty="0"/>
          </a:p>
        </p:txBody>
      </p:sp>
    </p:spTree>
    <p:extLst>
      <p:ext uri="{BB962C8B-B14F-4D97-AF65-F5344CB8AC3E}">
        <p14:creationId xmlns:p14="http://schemas.microsoft.com/office/powerpoint/2010/main" val="145693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اصلي ليبراليسم کلاسيک</a:t>
            </a:r>
            <a:endParaRPr lang="fa-IR" dirty="0"/>
          </a:p>
        </p:txBody>
      </p:sp>
      <p:sp>
        <p:nvSpPr>
          <p:cNvPr id="3" name="Content Placeholder 2"/>
          <p:cNvSpPr>
            <a:spLocks noGrp="1"/>
          </p:cNvSpPr>
          <p:nvPr>
            <p:ph sz="quarter" idx="1"/>
          </p:nvPr>
        </p:nvSpPr>
        <p:spPr/>
        <p:txBody>
          <a:bodyPr/>
          <a:lstStyle/>
          <a:p>
            <a:pPr lvl="0" algn="just"/>
            <a:r>
              <a:rPr lang="fa-IR" dirty="0" smtClean="0"/>
              <a:t>هدف </a:t>
            </a:r>
            <a:r>
              <a:rPr lang="fa-IR" dirty="0"/>
              <a:t>اصلی جريان </a:t>
            </a:r>
            <a:r>
              <a:rPr lang="fa-IR" dirty="0" smtClean="0"/>
              <a:t>ليبرال، </a:t>
            </a:r>
            <a:r>
              <a:rPr lang="fa-IR" dirty="0" smtClean="0">
                <a:solidFill>
                  <a:srgbClr val="FF0000"/>
                </a:solidFill>
              </a:rPr>
              <a:t>رهایی </a:t>
            </a:r>
            <a:r>
              <a:rPr lang="fa-IR" dirty="0">
                <a:solidFill>
                  <a:srgbClr val="FF0000"/>
                </a:solidFill>
              </a:rPr>
              <a:t>از قید و </a:t>
            </a:r>
            <a:r>
              <a:rPr lang="fa-IR" dirty="0" smtClean="0">
                <a:solidFill>
                  <a:srgbClr val="FF0000"/>
                </a:solidFill>
              </a:rPr>
              <a:t>بند سنت (به ويژه قيود ناشي از فئودالها، </a:t>
            </a:r>
            <a:r>
              <a:rPr lang="fa-IR" dirty="0" smtClean="0">
                <a:solidFill>
                  <a:srgbClr val="FF0000"/>
                </a:solidFill>
              </a:rPr>
              <a:t>کلیسا </a:t>
            </a:r>
            <a:r>
              <a:rPr lang="fa-IR" dirty="0">
                <a:solidFill>
                  <a:srgbClr val="FF0000"/>
                </a:solidFill>
              </a:rPr>
              <a:t>و </a:t>
            </a:r>
            <a:r>
              <a:rPr lang="fa-IR" dirty="0" smtClean="0">
                <a:solidFill>
                  <a:srgbClr val="FF0000"/>
                </a:solidFill>
              </a:rPr>
              <a:t>دولت) </a:t>
            </a:r>
            <a:r>
              <a:rPr lang="fa-IR" dirty="0"/>
              <a:t>در حوزه هاي </a:t>
            </a:r>
            <a:r>
              <a:rPr lang="fa-IR" dirty="0" smtClean="0"/>
              <a:t>مختلف </a:t>
            </a:r>
            <a:r>
              <a:rPr lang="fa-IR" dirty="0"/>
              <a:t>سياسي، اقتصادي و فرهنگي </a:t>
            </a:r>
            <a:r>
              <a:rPr lang="fa-IR" dirty="0" smtClean="0"/>
              <a:t>بود</a:t>
            </a:r>
            <a:r>
              <a:rPr lang="fa-IR" dirty="0" smtClean="0"/>
              <a:t>.</a:t>
            </a:r>
          </a:p>
          <a:p>
            <a:pPr lvl="0" algn="just"/>
            <a:r>
              <a:rPr lang="fa-IR" dirty="0" smtClean="0"/>
              <a:t>حال سوال اين است که چه کساني و چرا به دنبال چنين هدفي بودند؟ و چگونه توانستند به اهداف خود دست يابند؟</a:t>
            </a:r>
          </a:p>
          <a:p>
            <a:pPr lvl="0" algn="just"/>
            <a:r>
              <a:rPr lang="fa-IR" dirty="0" smtClean="0"/>
              <a:t>به علاوه مهم ترين نظريه پردازان اين جريان چه کساني بودند و در طول زمان گفتمان ليبرال کلاسيک چه تحولاتي را به خود ديد؟</a:t>
            </a:r>
          </a:p>
          <a:p>
            <a:pPr lvl="0" algn="just"/>
            <a:r>
              <a:rPr lang="fa-IR" dirty="0" smtClean="0"/>
              <a:t>سوال ديگر آن است که آيا </a:t>
            </a:r>
            <a:r>
              <a:rPr lang="fa-IR" dirty="0" smtClean="0"/>
              <a:t>کسي از انديشمندان معاصر ما نيز از معتقدات ليبرال هاي کلاسيک دفاع مي کند؟</a:t>
            </a:r>
          </a:p>
          <a:p>
            <a:pPr marL="0" lvl="0" indent="0" algn="just">
              <a:buNone/>
            </a:pPr>
            <a:endParaRPr lang="en-US" dirty="0"/>
          </a:p>
        </p:txBody>
      </p:sp>
    </p:spTree>
    <p:extLst>
      <p:ext uri="{BB962C8B-B14F-4D97-AF65-F5344CB8AC3E}">
        <p14:creationId xmlns:p14="http://schemas.microsoft.com/office/powerpoint/2010/main" val="1237980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زمينه هاي ظهور ليبراليسم کلاسيک</a:t>
            </a:r>
            <a:endParaRPr lang="fa-IR" dirty="0"/>
          </a:p>
        </p:txBody>
      </p:sp>
      <p:sp>
        <p:nvSpPr>
          <p:cNvPr id="16387" name="Content Placeholder 2"/>
          <p:cNvSpPr>
            <a:spLocks noGrp="1"/>
          </p:cNvSpPr>
          <p:nvPr>
            <p:ph sz="quarter" idx="1"/>
          </p:nvPr>
        </p:nvSpPr>
        <p:spPr>
          <a:xfrm>
            <a:off x="323528" y="1484784"/>
            <a:ext cx="8504238" cy="4572000"/>
          </a:xfrm>
        </p:spPr>
        <p:txBody>
          <a:bodyPr/>
          <a:lstStyle/>
          <a:p>
            <a:pPr lvl="0"/>
            <a:r>
              <a:rPr lang="fa-IR" dirty="0" smtClean="0"/>
              <a:t>تشکيل </a:t>
            </a:r>
            <a:r>
              <a:rPr lang="fa-IR" dirty="0"/>
              <a:t>شهرها و ظهور طبقه </a:t>
            </a:r>
            <a:r>
              <a:rPr lang="fa-IR" dirty="0" smtClean="0"/>
              <a:t>بورژوا: که عمدتاً‌ خواستار </a:t>
            </a:r>
            <a:r>
              <a:rPr lang="fa-IR" dirty="0" smtClean="0">
                <a:solidFill>
                  <a:srgbClr val="FF0000"/>
                </a:solidFill>
              </a:rPr>
              <a:t>رهايي</a:t>
            </a:r>
            <a:r>
              <a:rPr lang="fa-IR" dirty="0" smtClean="0"/>
              <a:t> از قيود عصر فئوداليسم بودند؛ قيودي که عمدتاً از جانب اربابان فئودال و کليسا اعمال مي شد.</a:t>
            </a:r>
            <a:endParaRPr lang="en-US" dirty="0"/>
          </a:p>
          <a:p>
            <a:pPr lvl="0"/>
            <a:r>
              <a:rPr lang="fa-IR" dirty="0" smtClean="0"/>
              <a:t>جريان اصلاح مذهب و </a:t>
            </a:r>
            <a:r>
              <a:rPr lang="fa-IR" dirty="0"/>
              <a:t>ظهور اخلاق </a:t>
            </a:r>
            <a:r>
              <a:rPr lang="fa-IR" dirty="0" smtClean="0"/>
              <a:t>پروتستان: </a:t>
            </a:r>
            <a:r>
              <a:rPr lang="fa-IR" dirty="0" smtClean="0"/>
              <a:t>که </a:t>
            </a:r>
            <a:r>
              <a:rPr lang="fa-IR" dirty="0" smtClean="0"/>
              <a:t>مقدمه اي براي کاهش اثرگذاري کليساي کاتوليک در حوزه فردي و اجتماعي بود.</a:t>
            </a:r>
            <a:endParaRPr lang="en-US" dirty="0"/>
          </a:p>
          <a:p>
            <a:r>
              <a:rPr lang="fa-IR" dirty="0"/>
              <a:t>جنگ هاي مذهبي </a:t>
            </a:r>
            <a:r>
              <a:rPr lang="fa-IR" dirty="0" smtClean="0"/>
              <a:t>اروپاي </a:t>
            </a:r>
            <a:r>
              <a:rPr lang="fa-IR" dirty="0"/>
              <a:t>قاره اي، معاهده وستفالي 1648، سقوط امپراطوری روم مقدس و تشکیل دولت های </a:t>
            </a:r>
            <a:r>
              <a:rPr lang="fa-IR" dirty="0" smtClean="0"/>
              <a:t>ملی: که ضربه اي مهلک بر کليساي کاتوليک و قدرت هاي سياسي مدافع آن بود. </a:t>
            </a:r>
            <a:endParaRPr lang="fa-IR" dirty="0" smtClean="0"/>
          </a:p>
          <a:p>
            <a:pPr lvl="1"/>
            <a:r>
              <a:rPr lang="fa-IR" dirty="0" smtClean="0"/>
              <a:t>با </a:t>
            </a:r>
            <a:r>
              <a:rPr lang="fa-IR" dirty="0" smtClean="0"/>
              <a:t>تشکيل دولت هاي </a:t>
            </a:r>
            <a:r>
              <a:rPr lang="fa-IR" dirty="0" smtClean="0"/>
              <a:t>ملي، </a:t>
            </a:r>
            <a:r>
              <a:rPr lang="fa-IR" dirty="0" smtClean="0"/>
              <a:t>قدرت اربابان فئودال در برابر پادشاهان به طرز چشمگيري کاهش يافت.</a:t>
            </a:r>
            <a:endParaRPr lang="en-US" dirty="0"/>
          </a:p>
          <a:p>
            <a:pPr marL="0" lvl="0" indent="0">
              <a:buNone/>
            </a:pPr>
            <a:endParaRPr lang="en-US" dirty="0" smtClean="0"/>
          </a:p>
          <a:p>
            <a:pPr marL="457200" indent="-457200">
              <a:buFont typeface="+mj-lt"/>
              <a:buAutoNum type="arabicPeriod"/>
              <a:defRPr/>
            </a:pPr>
            <a:endParaRPr lang="fa-I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زمينه هاي ظهور ليبراليسم کلاسيک - 2</a:t>
            </a:r>
            <a:endParaRPr lang="fa-IR" dirty="0"/>
          </a:p>
        </p:txBody>
      </p:sp>
      <p:sp>
        <p:nvSpPr>
          <p:cNvPr id="3" name="Content Placeholder 2"/>
          <p:cNvSpPr>
            <a:spLocks noGrp="1"/>
          </p:cNvSpPr>
          <p:nvPr>
            <p:ph sz="quarter" idx="1"/>
          </p:nvPr>
        </p:nvSpPr>
        <p:spPr/>
        <p:txBody>
          <a:bodyPr/>
          <a:lstStyle/>
          <a:p>
            <a:pPr lvl="0"/>
            <a:r>
              <a:rPr lang="fa-IR" dirty="0"/>
              <a:t>تضاد منافع طبقه بورژوا و طبقات ذی </a:t>
            </a:r>
            <a:r>
              <a:rPr lang="fa-IR" dirty="0" smtClean="0"/>
              <a:t>نفع روابط فئوداليستي </a:t>
            </a:r>
            <a:r>
              <a:rPr lang="fa-IR" dirty="0"/>
              <a:t>(از جمله سلطنت مطلقه و فئودال ها</a:t>
            </a:r>
            <a:r>
              <a:rPr lang="fa-IR" dirty="0" smtClean="0"/>
              <a:t>): </a:t>
            </a:r>
            <a:r>
              <a:rPr lang="fa-IR" dirty="0"/>
              <a:t>که به طور رسمي منجر به شکل گيري دو جريان ليبرال و محافظه کار در اروپا شد</a:t>
            </a:r>
            <a:r>
              <a:rPr lang="fa-IR" dirty="0" smtClean="0"/>
              <a:t>.</a:t>
            </a:r>
          </a:p>
          <a:p>
            <a:pPr lvl="0"/>
            <a:r>
              <a:rPr lang="fa-IR" dirty="0" smtClean="0"/>
              <a:t>مهم ترين برخوردهاي اين دو جريان در وقايع زير اتفاق افتاد: </a:t>
            </a:r>
            <a:endParaRPr lang="en-US" dirty="0"/>
          </a:p>
          <a:p>
            <a:pPr lvl="1"/>
            <a:r>
              <a:rPr lang="fa-IR" dirty="0" smtClean="0"/>
              <a:t>جنگ </a:t>
            </a:r>
            <a:r>
              <a:rPr lang="fa-IR" dirty="0"/>
              <a:t>هاي داخلي انگلستان و </a:t>
            </a:r>
            <a:r>
              <a:rPr lang="fa-IR" dirty="0" smtClean="0"/>
              <a:t>تشکيل جمهوري کرامول (که منجر به الغاي </a:t>
            </a:r>
            <a:r>
              <a:rPr lang="fa-IR" dirty="0"/>
              <a:t>روابط فئودالي </a:t>
            </a:r>
            <a:r>
              <a:rPr lang="fa-IR" dirty="0" smtClean="0"/>
              <a:t>در 1649 شد.)</a:t>
            </a:r>
            <a:endParaRPr lang="en-US" dirty="0" smtClean="0"/>
          </a:p>
          <a:p>
            <a:pPr lvl="1"/>
            <a:r>
              <a:rPr lang="fa-IR" dirty="0"/>
              <a:t>جنگ هاي داخلي </a:t>
            </a:r>
            <a:r>
              <a:rPr lang="fa-IR" dirty="0" smtClean="0"/>
              <a:t>انگلستان و انقلاب </a:t>
            </a:r>
            <a:r>
              <a:rPr lang="fa-IR" dirty="0"/>
              <a:t>شکوهمند 1688 </a:t>
            </a:r>
            <a:r>
              <a:rPr lang="fa-IR" dirty="0" smtClean="0"/>
              <a:t>(که به محدود شدن قدرت مطلقه دولت و </a:t>
            </a:r>
            <a:r>
              <a:rPr lang="fa-IR" dirty="0"/>
              <a:t>استقرار سلطنت </a:t>
            </a:r>
            <a:r>
              <a:rPr lang="fa-IR" dirty="0" smtClean="0"/>
              <a:t>مشروطه در انگلستان انجاميد.)</a:t>
            </a:r>
            <a:endParaRPr lang="en-US" dirty="0"/>
          </a:p>
          <a:p>
            <a:r>
              <a:rPr lang="fa-IR" dirty="0" smtClean="0"/>
              <a:t>تاليف لوياتان هابز در 1651 و انتشار </a:t>
            </a:r>
            <a:r>
              <a:rPr lang="fa-IR" dirty="0"/>
              <a:t>دو رساله جان </a:t>
            </a:r>
            <a:r>
              <a:rPr lang="fa-IR" dirty="0" smtClean="0"/>
              <a:t>لاک در 1689 با همين اتفاقات ارتباط دارد.</a:t>
            </a:r>
            <a:endParaRPr lang="en-US" dirty="0"/>
          </a:p>
          <a:p>
            <a:endParaRPr lang="fa-IR" dirty="0"/>
          </a:p>
        </p:txBody>
      </p:sp>
    </p:spTree>
    <p:extLst>
      <p:ext uri="{BB962C8B-B14F-4D97-AF65-F5344CB8AC3E}">
        <p14:creationId xmlns:p14="http://schemas.microsoft.com/office/powerpoint/2010/main" val="185033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زمينه هاي ظهور ليبراليسم کلاسيک - </a:t>
            </a:r>
            <a:r>
              <a:rPr lang="fa-IR" dirty="0" smtClean="0"/>
              <a:t>3</a:t>
            </a:r>
            <a:endParaRPr lang="fa-IR" dirty="0"/>
          </a:p>
        </p:txBody>
      </p:sp>
      <p:sp>
        <p:nvSpPr>
          <p:cNvPr id="3" name="Content Placeholder 2"/>
          <p:cNvSpPr>
            <a:spLocks noGrp="1"/>
          </p:cNvSpPr>
          <p:nvPr>
            <p:ph sz="quarter" idx="1"/>
          </p:nvPr>
        </p:nvSpPr>
        <p:spPr/>
        <p:txBody>
          <a:bodyPr/>
          <a:lstStyle/>
          <a:p>
            <a:pPr marL="0" indent="-274638"/>
            <a:r>
              <a:rPr lang="fa-IR" dirty="0"/>
              <a:t>ظهور جریان روشنگری در قرن هجدهم </a:t>
            </a:r>
            <a:r>
              <a:rPr lang="fa-IR" dirty="0" smtClean="0"/>
              <a:t>با ويژگي هاي زير:</a:t>
            </a:r>
          </a:p>
          <a:p>
            <a:pPr lvl="1"/>
            <a:r>
              <a:rPr lang="fa-IR" dirty="0"/>
              <a:t>الگوبرداری از علوم فیزیکی در عرصه نظریه پردازی اجتماعی</a:t>
            </a:r>
            <a:endParaRPr lang="en-US" dirty="0"/>
          </a:p>
          <a:p>
            <a:pPr lvl="1"/>
            <a:r>
              <a:rPr lang="fa-IR" dirty="0"/>
              <a:t>محوریت عقل و خوش بینی افراطی به آینده دنیای </a:t>
            </a:r>
            <a:r>
              <a:rPr lang="fa-IR" dirty="0" smtClean="0"/>
              <a:t>مدرن</a:t>
            </a:r>
          </a:p>
          <a:p>
            <a:r>
              <a:rPr lang="fa-IR" dirty="0" smtClean="0"/>
              <a:t>اتفاقات علمي که در ظهور اين جريان موثر بود عبارتند از:</a:t>
            </a:r>
          </a:p>
          <a:p>
            <a:pPr lvl="1"/>
            <a:r>
              <a:rPr lang="fa-IR" dirty="0"/>
              <a:t>طرح دیدگاه های کپرنیک درباره نجوم در سال 1543</a:t>
            </a:r>
            <a:endParaRPr lang="en-US" dirty="0"/>
          </a:p>
          <a:p>
            <a:pPr lvl="1"/>
            <a:r>
              <a:rPr lang="fa-IR" dirty="0"/>
              <a:t>کشف گردش خون در سال 1628 به وسیله هاروی</a:t>
            </a:r>
            <a:r>
              <a:rPr lang="en-US" dirty="0"/>
              <a:t> </a:t>
            </a:r>
          </a:p>
          <a:p>
            <a:pPr lvl="1"/>
            <a:r>
              <a:rPr lang="fa-IR" dirty="0"/>
              <a:t>طرح مباحث گالیله درباره بحث شتاب و حرکت - محاکمه وی در سال 1632 بود </a:t>
            </a:r>
            <a:endParaRPr lang="en-US" dirty="0"/>
          </a:p>
          <a:p>
            <a:pPr lvl="1"/>
            <a:r>
              <a:rPr lang="fa-IR" dirty="0"/>
              <a:t>معرفی قوانین جاذبه توسط نیوتن در سال 1687</a:t>
            </a:r>
            <a:endParaRPr lang="en-US" dirty="0"/>
          </a:p>
          <a:p>
            <a:pPr lvl="1"/>
            <a:endParaRPr lang="fa-IR" dirty="0" smtClean="0"/>
          </a:p>
          <a:p>
            <a:endParaRPr lang="en-US" dirty="0"/>
          </a:p>
          <a:p>
            <a:pPr marL="0" indent="-274638"/>
            <a:endParaRPr lang="en-US" dirty="0"/>
          </a:p>
          <a:p>
            <a:endParaRPr lang="fa-IR" dirty="0"/>
          </a:p>
        </p:txBody>
      </p:sp>
    </p:spTree>
    <p:extLst>
      <p:ext uri="{BB962C8B-B14F-4D97-AF65-F5344CB8AC3E}">
        <p14:creationId xmlns:p14="http://schemas.microsoft.com/office/powerpoint/2010/main" val="2015695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a:t>
            </a:r>
            <a:r>
              <a:rPr lang="fa-IR" b="1" dirty="0" smtClean="0"/>
              <a:t>پردازان - </a:t>
            </a:r>
            <a:r>
              <a:rPr lang="fa-IR" b="1" dirty="0"/>
              <a:t>توماس هابز (1679-1588) </a:t>
            </a:r>
            <a:endParaRPr lang="fa-IR" dirty="0"/>
          </a:p>
        </p:txBody>
      </p:sp>
      <p:sp>
        <p:nvSpPr>
          <p:cNvPr id="3" name="Content Placeholder 2"/>
          <p:cNvSpPr>
            <a:spLocks noGrp="1"/>
          </p:cNvSpPr>
          <p:nvPr>
            <p:ph sz="quarter" idx="1"/>
          </p:nvPr>
        </p:nvSpPr>
        <p:spPr/>
        <p:txBody>
          <a:bodyPr/>
          <a:lstStyle/>
          <a:p>
            <a:pPr lvl="0"/>
            <a:r>
              <a:rPr lang="fa-IR" dirty="0" smtClean="0"/>
              <a:t>مهم ترین اثر هابز «لویاتان» است که در 1650 منتشر شد.</a:t>
            </a:r>
          </a:p>
          <a:p>
            <a:pPr lvl="0"/>
            <a:r>
              <a:rPr lang="fa-IR" dirty="0" smtClean="0"/>
              <a:t>انسان شناسی هابز: از نگاه هابز فرد در </a:t>
            </a:r>
            <a:r>
              <a:rPr lang="fa-IR" dirty="0"/>
              <a:t>پی </a:t>
            </a:r>
            <a:r>
              <a:rPr lang="fa-IR" dirty="0" smtClean="0"/>
              <a:t>منفعت و در پی حفظ خویشتن است.</a:t>
            </a:r>
            <a:endParaRPr lang="en-US" dirty="0"/>
          </a:p>
          <a:p>
            <a:pPr lvl="0"/>
            <a:r>
              <a:rPr lang="fa-IR" dirty="0" smtClean="0"/>
              <a:t>جامعه: </a:t>
            </a:r>
            <a:r>
              <a:rPr lang="fa-IR" dirty="0"/>
              <a:t>مجموعه اي از </a:t>
            </a:r>
            <a:r>
              <a:rPr lang="fa-IR" dirty="0" smtClean="0"/>
              <a:t>افراد است که در رقابت دائمی بر سر منابع و مالکیت هستند.</a:t>
            </a:r>
            <a:endParaRPr lang="en-US" dirty="0"/>
          </a:p>
          <a:p>
            <a:pPr lvl="0"/>
            <a:r>
              <a:rPr lang="fa-IR" dirty="0" smtClean="0"/>
              <a:t>وضع طبیعی: در وضع طبیعی (وضع بدون دولت) جنگ </a:t>
            </a:r>
            <a:r>
              <a:rPr lang="fa-IR" dirty="0"/>
              <a:t>همه علیه </a:t>
            </a:r>
            <a:r>
              <a:rPr lang="fa-IR" dirty="0" smtClean="0"/>
              <a:t>همه جریان دارد و بنابراین چاره ای جز تاسیس دولت از طریق </a:t>
            </a:r>
            <a:r>
              <a:rPr lang="fa-IR" dirty="0" smtClean="0">
                <a:solidFill>
                  <a:srgbClr val="FF0000"/>
                </a:solidFill>
              </a:rPr>
              <a:t>قرارداد اجتماعی </a:t>
            </a:r>
            <a:r>
              <a:rPr lang="fa-IR" dirty="0" smtClean="0"/>
              <a:t>وجود ندارد. </a:t>
            </a:r>
            <a:endParaRPr lang="en-US" dirty="0"/>
          </a:p>
          <a:p>
            <a:pPr lvl="0"/>
            <a:r>
              <a:rPr lang="fa-IR" dirty="0" smtClean="0"/>
              <a:t>دولت: </a:t>
            </a:r>
            <a:r>
              <a:rPr lang="fa-IR" dirty="0" smtClean="0"/>
              <a:t>ابزاري است </a:t>
            </a:r>
            <a:r>
              <a:rPr lang="fa-IR" dirty="0"/>
              <a:t>در خدمت منافع </a:t>
            </a:r>
            <a:r>
              <a:rPr lang="fa-IR" dirty="0" smtClean="0"/>
              <a:t>افراد </a:t>
            </a:r>
            <a:r>
              <a:rPr lang="fa-IR" dirty="0" smtClean="0"/>
              <a:t>که مسوول </a:t>
            </a:r>
            <a:r>
              <a:rPr lang="fa-IR" dirty="0" smtClean="0"/>
              <a:t>تامين </a:t>
            </a:r>
            <a:r>
              <a:rPr lang="fa-IR" dirty="0"/>
              <a:t>امنيت و اعمال </a:t>
            </a:r>
            <a:r>
              <a:rPr lang="fa-IR" dirty="0" smtClean="0"/>
              <a:t>قانون است.</a:t>
            </a:r>
            <a:endParaRPr lang="en-US" dirty="0"/>
          </a:p>
          <a:p>
            <a:pPr lvl="1"/>
            <a:r>
              <a:rPr lang="fa-IR" dirty="0" smtClean="0"/>
              <a:t>هابز دست دولت را در برابر شهروندانش باز نگاه می دارد تا آنجا که دولت تبدیل به لویاتان (هیولا) می شود. همین بخش از نظریات وی با نقد جدی مواجه شده است. </a:t>
            </a:r>
            <a:endParaRPr lang="fa-IR" dirty="0"/>
          </a:p>
        </p:txBody>
      </p:sp>
    </p:spTree>
    <p:extLst>
      <p:ext uri="{BB962C8B-B14F-4D97-AF65-F5344CB8AC3E}">
        <p14:creationId xmlns:p14="http://schemas.microsoft.com/office/powerpoint/2010/main" val="4191309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3200" b="1" dirty="0" smtClean="0"/>
              <a:t>نظريه پردازان - </a:t>
            </a:r>
            <a:r>
              <a:rPr lang="fa-IR" sz="3200" b="1" dirty="0"/>
              <a:t>جان لاک (1704-1632</a:t>
            </a:r>
            <a:r>
              <a:rPr lang="fa-IR" sz="3200" b="1" dirty="0" smtClean="0"/>
              <a:t>)</a:t>
            </a:r>
            <a:endParaRPr lang="fa-IR" sz="3200" dirty="0"/>
          </a:p>
        </p:txBody>
      </p:sp>
      <p:sp>
        <p:nvSpPr>
          <p:cNvPr id="3" name="Content Placeholder 2"/>
          <p:cNvSpPr>
            <a:spLocks noGrp="1"/>
          </p:cNvSpPr>
          <p:nvPr>
            <p:ph sz="quarter" idx="1"/>
          </p:nvPr>
        </p:nvSpPr>
        <p:spPr>
          <a:xfrm>
            <a:off x="301752" y="1556792"/>
            <a:ext cx="8503920" cy="4542256"/>
          </a:xfrm>
        </p:spPr>
        <p:txBody>
          <a:bodyPr/>
          <a:lstStyle/>
          <a:p>
            <a:r>
              <a:rPr lang="fa-IR" sz="3600" baseline="-25000" dirty="0" smtClean="0"/>
              <a:t>مهم ترین آثار لاک </a:t>
            </a:r>
            <a:r>
              <a:rPr lang="fa-IR" sz="3600" baseline="-25000" dirty="0"/>
              <a:t>«</a:t>
            </a:r>
            <a:r>
              <a:rPr lang="fa-IR" sz="3600" baseline="-25000" dirty="0" smtClean="0"/>
              <a:t>دو رساله» درباره حکومت است که در 1689 انتشار یافت.</a:t>
            </a:r>
          </a:p>
          <a:p>
            <a:r>
              <a:rPr lang="fa-IR" sz="3600" baseline="-25000" dirty="0" smtClean="0"/>
              <a:t> </a:t>
            </a:r>
            <a:r>
              <a:rPr lang="fa-IR" sz="3600" baseline="-25000" dirty="0"/>
              <a:t>انسان </a:t>
            </a:r>
            <a:r>
              <a:rPr lang="fa-IR" sz="3600" baseline="-25000" dirty="0" smtClean="0"/>
              <a:t>شناسی </a:t>
            </a:r>
            <a:r>
              <a:rPr lang="fa-IR" sz="3600" baseline="-25000" dirty="0" smtClean="0"/>
              <a:t>لاک: </a:t>
            </a:r>
            <a:r>
              <a:rPr lang="fa-IR" sz="3600" baseline="-25000" dirty="0" smtClean="0"/>
              <a:t>از نگاه لاک نيز</a:t>
            </a:r>
            <a:r>
              <a:rPr lang="fa-IR" sz="3600" dirty="0" smtClean="0"/>
              <a:t> </a:t>
            </a:r>
            <a:r>
              <a:rPr lang="fa-IR" sz="3600" baseline="-25000" dirty="0" smtClean="0"/>
              <a:t>فرد در پي منفعت شخصي خويش است.</a:t>
            </a:r>
            <a:endParaRPr lang="en-US" sz="3600" baseline="-25000" dirty="0"/>
          </a:p>
          <a:p>
            <a:r>
              <a:rPr lang="fa-IR" sz="3600" baseline="-25000" dirty="0" smtClean="0"/>
              <a:t>ورود افراد </a:t>
            </a:r>
            <a:r>
              <a:rPr lang="fa-IR" sz="3600" baseline="-25000" dirty="0" smtClean="0"/>
              <a:t>به </a:t>
            </a:r>
            <a:r>
              <a:rPr lang="fa-IR" sz="3600" baseline="-25000" dirty="0"/>
              <a:t>قرارداد اجتماعي </a:t>
            </a:r>
            <a:r>
              <a:rPr lang="fa-IR" sz="3600" baseline="-25000" dirty="0" smtClean="0"/>
              <a:t>براي تاسيس </a:t>
            </a:r>
            <a:r>
              <a:rPr lang="fa-IR" sz="3600" baseline="-25000" dirty="0"/>
              <a:t>دولت </a:t>
            </a:r>
            <a:r>
              <a:rPr lang="fa-IR" sz="3600" baseline="-25000" dirty="0" smtClean="0"/>
              <a:t>(</a:t>
            </a:r>
            <a:r>
              <a:rPr lang="fa-IR" sz="3600" baseline="-25000" dirty="0"/>
              <a:t>در مقابل نظريه طرفدار </a:t>
            </a:r>
            <a:r>
              <a:rPr lang="fa-IR" sz="3600" baseline="-25000" dirty="0" smtClean="0"/>
              <a:t>منشأ </a:t>
            </a:r>
            <a:r>
              <a:rPr lang="fa-IR" sz="3600" baseline="-25000" dirty="0"/>
              <a:t>الهي حکومت پادشاهي)</a:t>
            </a:r>
            <a:endParaRPr lang="en-US" sz="3600" baseline="-25000" dirty="0"/>
          </a:p>
          <a:p>
            <a:r>
              <a:rPr lang="fa-IR" sz="3600" baseline="-25000" dirty="0"/>
              <a:t>وضع طبيعي: در وضع طبيعي افراد آزادند اما بي بند و بار نيستند زيرا قانون طبيعي آنان را محدود مي کند.</a:t>
            </a:r>
            <a:endParaRPr lang="en-US" sz="3600" baseline="-25000" dirty="0"/>
          </a:p>
          <a:p>
            <a:r>
              <a:rPr lang="fa-IR" sz="3600" baseline="-25000" dirty="0"/>
              <a:t>ظرفیت خرد انسانی براي شناخت قوانين طبيعي و حقوق طبيعي </a:t>
            </a:r>
            <a:endParaRPr lang="en-US" sz="3600" baseline="-25000" dirty="0"/>
          </a:p>
          <a:p>
            <a:r>
              <a:rPr lang="fa-IR" sz="3600" baseline="-25000" dirty="0"/>
              <a:t>ايراد وضع طبيعي: فقدان سازوکار متمرکزي براي داوري و تنفيذ قانون طبيعي</a:t>
            </a:r>
            <a:endParaRPr lang="en-US" sz="3600" baseline="-25000" dirty="0"/>
          </a:p>
          <a:p>
            <a:r>
              <a:rPr lang="fa-IR" sz="3600" baseline="-25000" dirty="0"/>
              <a:t>وضع جنگي: اگر در وضع طبيعي به حقوق فرد تجاوز شود وي در صدد مقابله </a:t>
            </a:r>
            <a:r>
              <a:rPr lang="fa-IR" sz="3600" baseline="-25000" dirty="0" smtClean="0"/>
              <a:t>برمي </a:t>
            </a:r>
            <a:r>
              <a:rPr lang="fa-IR" sz="3600" baseline="-25000" dirty="0"/>
              <a:t>آيد ولي معلوم نيست مقابله وي در حد لازم باشد و به افراط نگرايد. اگر او در مقابله افراط </a:t>
            </a:r>
            <a:r>
              <a:rPr lang="fa-IR" sz="3600" baseline="-25000" dirty="0" smtClean="0"/>
              <a:t>کند و طرف مقابل نیز چنین کند </a:t>
            </a:r>
            <a:r>
              <a:rPr lang="fa-IR" sz="3600" baseline="-25000" dirty="0"/>
              <a:t>وضع جنگي ايجاد </a:t>
            </a:r>
            <a:r>
              <a:rPr lang="fa-IR" sz="3600" baseline="-25000" dirty="0" smtClean="0"/>
              <a:t>ميشود</a:t>
            </a:r>
            <a:r>
              <a:rPr lang="fa-IR" sz="3600" baseline="-25000" dirty="0"/>
              <a:t>.</a:t>
            </a:r>
            <a:endParaRPr lang="en-US" sz="3600" baseline="-25000" dirty="0"/>
          </a:p>
          <a:p>
            <a:endParaRPr lang="fa-IR" sz="2000" dirty="0"/>
          </a:p>
        </p:txBody>
      </p:sp>
    </p:spTree>
    <p:extLst>
      <p:ext uri="{BB962C8B-B14F-4D97-AF65-F5344CB8AC3E}">
        <p14:creationId xmlns:p14="http://schemas.microsoft.com/office/powerpoint/2010/main" val="3189863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نظريه پردازان </a:t>
            </a:r>
            <a:r>
              <a:rPr lang="fa-IR" b="1" dirty="0" smtClean="0"/>
              <a:t>- لاک 2</a:t>
            </a:r>
            <a:endParaRPr lang="fa-IR" dirty="0"/>
          </a:p>
        </p:txBody>
      </p:sp>
      <p:sp>
        <p:nvSpPr>
          <p:cNvPr id="3" name="Content Placeholder 2"/>
          <p:cNvSpPr>
            <a:spLocks noGrp="1"/>
          </p:cNvSpPr>
          <p:nvPr>
            <p:ph sz="quarter" idx="1"/>
          </p:nvPr>
        </p:nvSpPr>
        <p:spPr/>
        <p:txBody>
          <a:bodyPr/>
          <a:lstStyle/>
          <a:p>
            <a:pPr lvl="0"/>
            <a:r>
              <a:rPr lang="fa-IR" sz="2600" dirty="0" smtClean="0"/>
              <a:t>جامعه مدني: در جامعه مدني افراد حق تعریف و تنفيذ قانون را به قوه قانونگذار واگذار مي کنند. آنان از بخشي از آزادي خويش چشم مي پوشند تا زندگي بهتري داشته باشند.</a:t>
            </a:r>
            <a:endParaRPr lang="en-US" sz="2600" dirty="0" smtClean="0"/>
          </a:p>
          <a:p>
            <a:pPr lvl="0"/>
            <a:r>
              <a:rPr lang="fa-IR" sz="2600" dirty="0" smtClean="0"/>
              <a:t>محدوديت دولت: اقتدار دولت تنها در چارچوب قانون طبيعي مجاز است و اگر بيشتر از آن در امور مردم دخالت کند مردم مي توانند در مقابل آن عصيان کنند.</a:t>
            </a:r>
            <a:endParaRPr lang="en-US" sz="2600" dirty="0" smtClean="0"/>
          </a:p>
          <a:p>
            <a:pPr lvl="0"/>
            <a:r>
              <a:rPr lang="fa-IR" sz="2600" dirty="0" smtClean="0"/>
              <a:t>نظريه </a:t>
            </a:r>
            <a:r>
              <a:rPr lang="fa-IR" sz="2600" dirty="0" smtClean="0"/>
              <a:t>مالکيت لاک: فرد مالک بدن و نتایج کار خویش است. از نگاه لاک کار منشأ </a:t>
            </a:r>
            <a:r>
              <a:rPr lang="fa-IR" sz="2600" dirty="0"/>
              <a:t>مالکيت در وضع </a:t>
            </a:r>
            <a:r>
              <a:rPr lang="fa-IR" sz="2600" dirty="0" smtClean="0"/>
              <a:t>طبيعي است. </a:t>
            </a:r>
            <a:endParaRPr lang="en-US" sz="2600" dirty="0"/>
          </a:p>
          <a:p>
            <a:pPr lvl="0"/>
            <a:r>
              <a:rPr lang="fa-IR" sz="2600" dirty="0" smtClean="0"/>
              <a:t>بنابراین مالکيت </a:t>
            </a:r>
            <a:r>
              <a:rPr lang="fa-IR" sz="2600" dirty="0"/>
              <a:t>يک حق طبيعي است و دولت حق ندارد بدون رضايت افراد در آن دخل و تصرف </a:t>
            </a:r>
            <a:r>
              <a:rPr lang="fa-IR" sz="2600" dirty="0" smtClean="0"/>
              <a:t>کند. (در مقابل نظریات عصر فئوداليسم که برای پادشاه حق الهی مالکیت و حق دخالت در اموال شهروندان قایل بود.)</a:t>
            </a:r>
            <a:endParaRPr lang="en-US" sz="2600" dirty="0"/>
          </a:p>
          <a:p>
            <a:endParaRPr lang="fa-IR" sz="2600" dirty="0"/>
          </a:p>
        </p:txBody>
      </p:sp>
    </p:spTree>
    <p:extLst>
      <p:ext uri="{BB962C8B-B14F-4D97-AF65-F5344CB8AC3E}">
        <p14:creationId xmlns:p14="http://schemas.microsoft.com/office/powerpoint/2010/main" val="19510084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18569</TotalTime>
  <Words>1921</Words>
  <Application>Microsoft Office PowerPoint</Application>
  <PresentationFormat>On-screen Show (4:3)</PresentationFormat>
  <Paragraphs>100</Paragraphs>
  <Slides>15</Slides>
  <Notes>0</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Custom Design</vt:lpstr>
      <vt:lpstr>Civic</vt:lpstr>
      <vt:lpstr>1_Custom Design</vt:lpstr>
      <vt:lpstr>نظام هاي اقتصادي</vt:lpstr>
      <vt:lpstr>مقدمه</vt:lpstr>
      <vt:lpstr>اهداف اصلي ليبراليسم کلاسيک</vt:lpstr>
      <vt:lpstr>زمينه هاي ظهور ليبراليسم کلاسيک</vt:lpstr>
      <vt:lpstr>زمينه هاي ظهور ليبراليسم کلاسيک - 2</vt:lpstr>
      <vt:lpstr>زمينه هاي ظهور ليبراليسم کلاسيک - 3</vt:lpstr>
      <vt:lpstr>نظريه پردازان - توماس هابز (1679-1588) </vt:lpstr>
      <vt:lpstr>نظريه پردازان - جان لاک (1704-1632)</vt:lpstr>
      <vt:lpstr>نظريه پردازان - لاک 2</vt:lpstr>
      <vt:lpstr>نظريه پردازان - لاک 3</vt:lpstr>
      <vt:lpstr>نظريه پردازان - آدام اسمیت (1790-1723)</vt:lpstr>
      <vt:lpstr>احیاگران لیبرالیسم کلاسیک - فردریش فون هایک (1992-1899)</vt:lpstr>
      <vt:lpstr>احیاگران لیبرالیسم کلاسیک - رابرت نوزیک (2002-1938)</vt:lpstr>
      <vt:lpstr>اصول اقتصاد سیاسی لیبرالیسم کلاسیک</vt:lpstr>
      <vt:lpstr>اصول اقتصاد سیاسی لیبرالیسم کلاسیک - 2</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4sharifzadeh</cp:lastModifiedBy>
  <cp:revision>919</cp:revision>
  <cp:lastPrinted>2013-11-18T11:30:21Z</cp:lastPrinted>
  <dcterms:created xsi:type="dcterms:W3CDTF">2009-01-13T09:50:30Z</dcterms:created>
  <dcterms:modified xsi:type="dcterms:W3CDTF">2013-11-19T07:53:01Z</dcterms:modified>
</cp:coreProperties>
</file>