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36"/>
  </p:notesMasterIdLst>
  <p:sldIdLst>
    <p:sldId id="262" r:id="rId2"/>
    <p:sldId id="256" r:id="rId3"/>
    <p:sldId id="258" r:id="rId4"/>
    <p:sldId id="265" r:id="rId5"/>
    <p:sldId id="264" r:id="rId6"/>
    <p:sldId id="276" r:id="rId7"/>
    <p:sldId id="259" r:id="rId8"/>
    <p:sldId id="260" r:id="rId9"/>
    <p:sldId id="261" r:id="rId10"/>
    <p:sldId id="266" r:id="rId11"/>
    <p:sldId id="267" r:id="rId12"/>
    <p:sldId id="268" r:id="rId13"/>
    <p:sldId id="283" r:id="rId14"/>
    <p:sldId id="269" r:id="rId15"/>
    <p:sldId id="270" r:id="rId16"/>
    <p:sldId id="273" r:id="rId17"/>
    <p:sldId id="275" r:id="rId18"/>
    <p:sldId id="274" r:id="rId19"/>
    <p:sldId id="271" r:id="rId20"/>
    <p:sldId id="272" r:id="rId21"/>
    <p:sldId id="277" r:id="rId22"/>
    <p:sldId id="284" r:id="rId23"/>
    <p:sldId id="278" r:id="rId24"/>
    <p:sldId id="279" r:id="rId25"/>
    <p:sldId id="280" r:id="rId26"/>
    <p:sldId id="281" r:id="rId27"/>
    <p:sldId id="282" r:id="rId28"/>
    <p:sldId id="285" r:id="rId29"/>
    <p:sldId id="288" r:id="rId30"/>
    <p:sldId id="286" r:id="rId31"/>
    <p:sldId id="287" r:id="rId32"/>
    <p:sldId id="289" r:id="rId33"/>
    <p:sldId id="290" r:id="rId34"/>
    <p:sldId id="292" r:id="rId35"/>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81655" autoAdjust="0"/>
  </p:normalViewPr>
  <p:slideViewPr>
    <p:cSldViewPr snapToGrid="0" showGuides="1">
      <p:cViewPr varScale="1">
        <p:scale>
          <a:sx n="71" d="100"/>
          <a:sy n="71" d="100"/>
        </p:scale>
        <p:origin x="1332" y="78"/>
      </p:cViewPr>
      <p:guideLst>
        <p:guide orient="horz" pos="2160"/>
        <p:guide pos="3121"/>
      </p:guideLst>
    </p:cSldViewPr>
  </p:slideViewPr>
  <p:outlineViewPr>
    <p:cViewPr>
      <p:scale>
        <a:sx n="33" d="100"/>
        <a:sy n="33" d="100"/>
      </p:scale>
      <p:origin x="0" y="-25092"/>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5" d="100"/>
          <a:sy n="75" d="100"/>
        </p:scale>
        <p:origin x="-91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3962400" cy="342900"/>
          </a:xfrm>
          <a:prstGeom prst="rect">
            <a:avLst/>
          </a:prstGeom>
        </p:spPr>
        <p:txBody>
          <a:bodyPr vert="horz" lIns="91440" tIns="45720" rIns="91440" bIns="45720" rtlCol="1"/>
          <a:lstStyle>
            <a:lvl1pPr algn="l">
              <a:defRPr sz="1200"/>
            </a:lvl1pPr>
          </a:lstStyle>
          <a:p>
            <a:fld id="{75E7976E-CCCB-40E7-BFCD-D68A8F15FF08}" type="datetimeFigureOut">
              <a:rPr lang="fa-IR" smtClean="0"/>
              <a:pPr/>
              <a:t>03/08/1436</a:t>
            </a:fld>
            <a:endParaRPr lang="fa-IR"/>
          </a:p>
        </p:txBody>
      </p:sp>
      <p:sp>
        <p:nvSpPr>
          <p:cNvPr id="4" name="Slide Image Placeholder 3"/>
          <p:cNvSpPr>
            <a:spLocks noGrp="1" noRot="1" noChangeAspect="1"/>
          </p:cNvSpPr>
          <p:nvPr>
            <p:ph type="sldImg" idx="2"/>
          </p:nvPr>
        </p:nvSpPr>
        <p:spPr>
          <a:xfrm>
            <a:off x="2714625" y="514350"/>
            <a:ext cx="3716338" cy="257175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6513513"/>
            <a:ext cx="3962400" cy="342900"/>
          </a:xfrm>
          <a:prstGeom prst="rect">
            <a:avLst/>
          </a:prstGeom>
        </p:spPr>
        <p:txBody>
          <a:bodyPr vert="horz" lIns="91440" tIns="45720" rIns="91440" bIns="45720" rtlCol="1" anchor="b"/>
          <a:lstStyle>
            <a:lvl1pPr algn="l">
              <a:defRPr sz="1200"/>
            </a:lvl1pPr>
          </a:lstStyle>
          <a:p>
            <a:fld id="{E3677ED8-E5C1-47F1-806C-6C997FDFD201}" type="slidenum">
              <a:rPr lang="fa-IR" smtClean="0"/>
              <a:pPr/>
              <a:t>‹#›</a:t>
            </a:fld>
            <a:endParaRPr lang="fa-IR"/>
          </a:p>
        </p:txBody>
      </p:sp>
    </p:spTree>
    <p:extLst>
      <p:ext uri="{BB962C8B-B14F-4D97-AF65-F5344CB8AC3E}">
        <p14:creationId xmlns:p14="http://schemas.microsoft.com/office/powerpoint/2010/main" val="39988865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wikifeqh.ir/%D8%A8%DB%8C%D9%85%D9%87" TargetMode="External"/><Relationship Id="rId3" Type="http://schemas.openxmlformats.org/officeDocument/2006/relationships/hyperlink" Target="http://www.wikifeqh.ir/%D9%82%D8%A7%D9%86%D9%88%D9%86" TargetMode="External"/><Relationship Id="rId7" Type="http://schemas.openxmlformats.org/officeDocument/2006/relationships/hyperlink" Target="http://www.wikifeqh.ir/%D8%A2%D8%B3%DB%8C%D8%A7"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wikifeqh.ir/%D8%A8%D8%A7%D9%86%DA%A9" TargetMode="External"/><Relationship Id="rId5" Type="http://schemas.openxmlformats.org/officeDocument/2006/relationships/hyperlink" Target="http://www.wikifeqh.ir/%DA%A9%D8%B4%D9%88%D8%B1" TargetMode="External"/><Relationship Id="rId4" Type="http://schemas.openxmlformats.org/officeDocument/2006/relationships/hyperlink" Target="http://www.wikifeqh.ir/%D8%AA%D8%B5%D9%88%DB%8C%D8%A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wikifeqh.ir/%D8%AC%D8%A7%D9%85%D8%B9%D9%87" TargetMode="External"/><Relationship Id="rId3" Type="http://schemas.openxmlformats.org/officeDocument/2006/relationships/hyperlink" Target="http://www.wikifeqh.ir/%D8%AA%D8%A3%DB%8C%DB%8C%D8%AF" TargetMode="External"/><Relationship Id="rId7" Type="http://schemas.openxmlformats.org/officeDocument/2006/relationships/hyperlink" Target="http://www.wikifeqh.ir/%D9%BE%DB%8C%D9%85%D8%A7%D9%8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wikifeqh.ir/%D8%A7%D9%86%D8%B5%D8%A7%D8%B1" TargetMode="External"/><Relationship Id="rId5" Type="http://schemas.openxmlformats.org/officeDocument/2006/relationships/hyperlink" Target="http://www.wikifeqh.ir/%D9%85%D9%87%D8%A7%D8%AC%D8%B1%D8%A7%D9%86" TargetMode="External"/><Relationship Id="rId4" Type="http://schemas.openxmlformats.org/officeDocument/2006/relationships/hyperlink" Target="http://www.wikifeqh.ir/%D9%85%D8%AF%DB%8C%D9%86%D9%8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wikifeqh.ir/%D9%85%D8%B4%D8%AA%D8%B1%DB%8C" TargetMode="External"/><Relationship Id="rId18" Type="http://schemas.openxmlformats.org/officeDocument/2006/relationships/hyperlink" Target="http://wikifeqh.ir/%D8%A7%D8%B2%D9%87%D8%B1%DB%8C" TargetMode="External"/><Relationship Id="rId26" Type="http://schemas.openxmlformats.org/officeDocument/2006/relationships/hyperlink" Target="http://wikifeqh.ir/%D8%A8%D8%B7%D9%84%D8%A7%D9%86" TargetMode="External"/><Relationship Id="rId39" Type="http://schemas.openxmlformats.org/officeDocument/2006/relationships/hyperlink" Target="http://wikifeqh.ir/%D8%B4%D8%AA%D8%B1" TargetMode="External"/><Relationship Id="rId21" Type="http://schemas.openxmlformats.org/officeDocument/2006/relationships/hyperlink" Target="http://wikifeqh.ir/%D8%B9%D9%88%D8%A7%D8%A6%D8%AF_%D8%A7%D9%84%D8%A7%DB%8C%D8%A7%D9%85" TargetMode="External"/><Relationship Id="rId34" Type="http://schemas.openxmlformats.org/officeDocument/2006/relationships/hyperlink" Target="http://wikifeqh.ir/%D8%A7%D9%84%D9%85%D8%AF%D9%88%D9%86%D8%A9_%D8%A7%D9%84%DA%A9%D8%A8%D8%B1%DB%8C" TargetMode="External"/><Relationship Id="rId42" Type="http://schemas.openxmlformats.org/officeDocument/2006/relationships/hyperlink" Target="http://wikifeqh.ir/%D9%87%D9%84%D8%A7%DA%A9%D8%AA" TargetMode="External"/><Relationship Id="rId47" Type="http://schemas.openxmlformats.org/officeDocument/2006/relationships/hyperlink" Target="http://wikifeqh.ir/%D9%85%D9%88%D8%B2%D9%88%D9%86" TargetMode="External"/><Relationship Id="rId50" Type="http://schemas.openxmlformats.org/officeDocument/2006/relationships/hyperlink" Target="http://wikifeqh.ir/%D9%88%D8%B2%D9%86" TargetMode="External"/><Relationship Id="rId55" Type="http://schemas.openxmlformats.org/officeDocument/2006/relationships/hyperlink" Target="http://wikifeqh.ir/%D8%B9%D8%B3%D8%A8_%D8%A7%D9%84%D9%81%D8%AD%D9%84" TargetMode="External"/><Relationship Id="rId63" Type="http://schemas.openxmlformats.org/officeDocument/2006/relationships/hyperlink" Target="http://wikifeqh.ir/%DA%A9%DB%8C%D9%81%DB%8C%D8%AA" TargetMode="External"/><Relationship Id="rId7" Type="http://schemas.openxmlformats.org/officeDocument/2006/relationships/hyperlink" Target="http://wikifeqh.ir/%D8%B8%D8%A7%D9%87%D8%B1" TargetMode="External"/><Relationship Id="rId2" Type="http://schemas.openxmlformats.org/officeDocument/2006/relationships/slide" Target="../slides/slide7.xml"/><Relationship Id="rId16" Type="http://schemas.openxmlformats.org/officeDocument/2006/relationships/hyperlink" Target="http://wikifeqh.ir/%D8%AA%D8%B9%D9%87%D8%AF" TargetMode="External"/><Relationship Id="rId29" Type="http://schemas.openxmlformats.org/officeDocument/2006/relationships/hyperlink" Target="http://wikifeqh.ir/%D8%AA%D9%81%D8%B3%DB%8C%D8%B1" TargetMode="External"/><Relationship Id="rId11" Type="http://schemas.openxmlformats.org/officeDocument/2006/relationships/hyperlink" Target="http://wikifeqh.ir/%D8%AC%D9%87%D9%84_%D8%A7%D9%84%D8%AD%D8%B5%D9%88%D9%84" TargetMode="External"/><Relationship Id="rId24" Type="http://schemas.openxmlformats.org/officeDocument/2006/relationships/hyperlink" Target="http://wikifeqh.ir/%D8%AE%D8%A7%D8%B5%D9%87" TargetMode="External"/><Relationship Id="rId32" Type="http://schemas.openxmlformats.org/officeDocument/2006/relationships/hyperlink" Target="http://wikifeqh.ir/%D9%85%D8%A7%D9%87%DB%8C" TargetMode="External"/><Relationship Id="rId37" Type="http://schemas.openxmlformats.org/officeDocument/2006/relationships/hyperlink" Target="http://wikifeqh.ir/%D9%85%D8%B5%D8%A7%D8%AF%DB%8C%D9%82" TargetMode="External"/><Relationship Id="rId40" Type="http://schemas.openxmlformats.org/officeDocument/2006/relationships/hyperlink" Target="http://wikifeqh.ir/%D8%A8%D8%B1%D8%AF%D9%87_%D9%81%D8%B1%D8%A7%D8%B1%DB%8C" TargetMode="External"/><Relationship Id="rId45" Type="http://schemas.openxmlformats.org/officeDocument/2006/relationships/hyperlink" Target="http://wikifeqh.ir/%D8%B5%D9%81%D8%A7%D8%AA" TargetMode="External"/><Relationship Id="rId53" Type="http://schemas.openxmlformats.org/officeDocument/2006/relationships/hyperlink" Target="http://wikifeqh.ir/%D9%88%D8%AB%D9%88%D9%82" TargetMode="External"/><Relationship Id="rId58" Type="http://schemas.openxmlformats.org/officeDocument/2006/relationships/hyperlink" Target="http://wikifeqh.ir/%D8%A8%DA%86%D9%87" TargetMode="External"/><Relationship Id="rId5" Type="http://schemas.openxmlformats.org/officeDocument/2006/relationships/hyperlink" Target="http://wikifeqh.ir/%D8%A7%D8%B3%D9%85_%D9%85%D8%B5%D8%AF%D8%B1" TargetMode="External"/><Relationship Id="rId61" Type="http://schemas.openxmlformats.org/officeDocument/2006/relationships/hyperlink" Target="http://wikifeqh.ir/%D9%86%D8%A7%D9%82%D9%87" TargetMode="External"/><Relationship Id="rId19" Type="http://schemas.openxmlformats.org/officeDocument/2006/relationships/hyperlink" Target="http://wikifeqh.ir/%D8%A8%DB%8C%D9%88%D8%B9_%D9%85%D8%AC%D9%87%D9%88%D9%84%D9%87" TargetMode="External"/><Relationship Id="rId14" Type="http://schemas.openxmlformats.org/officeDocument/2006/relationships/hyperlink" Target="http://wikifeqh.ir/%DA%AF%D9%88%D9%84" TargetMode="External"/><Relationship Id="rId22" Type="http://schemas.openxmlformats.org/officeDocument/2006/relationships/hyperlink" Target="http://wikifeqh.ir/%D8%AA%D9%84%D9%81" TargetMode="External"/><Relationship Id="rId27" Type="http://schemas.openxmlformats.org/officeDocument/2006/relationships/hyperlink" Target="http://wikifeqh.ir/%D8%AA%D8%B5%D8%B1%DB%8C%D8%AD" TargetMode="External"/><Relationship Id="rId30" Type="http://schemas.openxmlformats.org/officeDocument/2006/relationships/hyperlink" Target="http://wikifeqh.ir/%D9%BE%D8%B1%D9%86%D8%AF%D9%87" TargetMode="External"/><Relationship Id="rId35" Type="http://schemas.openxmlformats.org/officeDocument/2006/relationships/hyperlink" Target="http://wikifeqh.ir/%D8%BA%D8%B1%D8%B1" TargetMode="External"/><Relationship Id="rId43" Type="http://schemas.openxmlformats.org/officeDocument/2006/relationships/hyperlink" Target="http://wikifeqh.ir/%D8%AC%D9%87%D9%84" TargetMode="External"/><Relationship Id="rId48" Type="http://schemas.openxmlformats.org/officeDocument/2006/relationships/hyperlink" Target="http://wikifeqh.ir/%D9%85%D8%B9%D8%AF%D9%88%D8%AF" TargetMode="External"/><Relationship Id="rId56" Type="http://schemas.openxmlformats.org/officeDocument/2006/relationships/hyperlink" Target="http://wikifeqh.ir/%D9%86%D8%B7%D9%81%D9%87_%D8%AD%DB%8C%D9%88%D8%A7%D9%86_%D9%86%D8%B1" TargetMode="External"/><Relationship Id="rId64" Type="http://schemas.openxmlformats.org/officeDocument/2006/relationships/hyperlink" Target="http://wikifeqh.ir/%D8%AC%D8%A7%D9%87%D9%84" TargetMode="External"/><Relationship Id="rId8" Type="http://schemas.openxmlformats.org/officeDocument/2006/relationships/hyperlink" Target="http://wikifeqh.ir/%D9%85%D8%AD%D8%A8%D9%88%D8%A8" TargetMode="External"/><Relationship Id="rId51" Type="http://schemas.openxmlformats.org/officeDocument/2006/relationships/hyperlink" Target="http://wikifeqh.ir/%D8%B9%D8%AF%D8%AF" TargetMode="External"/><Relationship Id="rId3" Type="http://schemas.openxmlformats.org/officeDocument/2006/relationships/hyperlink" Target="http://wikifeqh.ir/%D8%AE%D8%B7%D8%B1" TargetMode="External"/><Relationship Id="rId12" Type="http://schemas.openxmlformats.org/officeDocument/2006/relationships/hyperlink" Target="http://wikifeqh.ir/%D8%A8%DB%8C%D8%B9" TargetMode="External"/><Relationship Id="rId17" Type="http://schemas.openxmlformats.org/officeDocument/2006/relationships/hyperlink" Target="http://wikifeqh.ir/%D8%AB%D9%82%D8%AA" TargetMode="External"/><Relationship Id="rId25" Type="http://schemas.openxmlformats.org/officeDocument/2006/relationships/hyperlink" Target="http://wikifeqh.ir/%D8%AD%D8%AF%DB%8C%D8%AB_%D9%86%D8%A8%D9%88%DB%8C" TargetMode="External"/><Relationship Id="rId33" Type="http://schemas.openxmlformats.org/officeDocument/2006/relationships/hyperlink" Target="http://wikifeqh.ir/%D8%A2%D8%A8" TargetMode="External"/><Relationship Id="rId38" Type="http://schemas.openxmlformats.org/officeDocument/2006/relationships/hyperlink" Target="http://wikifeqh.ir/%D9%85%D8%AB%D9%85%D9%86" TargetMode="External"/><Relationship Id="rId46" Type="http://schemas.openxmlformats.org/officeDocument/2006/relationships/hyperlink" Target="http://wikifeqh.ir/%D9%85%DA%A9%DB%8C%D9%84" TargetMode="External"/><Relationship Id="rId59" Type="http://schemas.openxmlformats.org/officeDocument/2006/relationships/hyperlink" Target="http://wikifeqh.ir/%D8%AC%D9%86%DB%8C%D9%86" TargetMode="External"/><Relationship Id="rId20" Type="http://schemas.openxmlformats.org/officeDocument/2006/relationships/hyperlink" Target="http://wikifeqh.ir/%D8%A8%D8%A7%DB%8C%D8%B9" TargetMode="External"/><Relationship Id="rId41" Type="http://schemas.openxmlformats.org/officeDocument/2006/relationships/hyperlink" Target="http://wikifeqh.ir/%D8%B3%D9%84%D8%A7%D9%85%D8%AA" TargetMode="External"/><Relationship Id="rId54" Type="http://schemas.openxmlformats.org/officeDocument/2006/relationships/hyperlink" Target="http://wikifeqh.ir/%D8%A7%D8%B9%D8%AA%D9%85%D8%A7%D8%AF" TargetMode="External"/><Relationship Id="rId62" Type="http://schemas.openxmlformats.org/officeDocument/2006/relationships/hyperlink" Target="http://wikifeqh.ir/%DA%A9%D9%85%DB%8C%D8%AA" TargetMode="External"/><Relationship Id="rId1" Type="http://schemas.openxmlformats.org/officeDocument/2006/relationships/notesMaster" Target="../notesMasters/notesMaster1.xml"/><Relationship Id="rId6" Type="http://schemas.openxmlformats.org/officeDocument/2006/relationships/hyperlink" Target="http://wikifeqh.ir/%D8%AA%D8%BA%D8%B1%DB%8C%D8%B1" TargetMode="External"/><Relationship Id="rId15" Type="http://schemas.openxmlformats.org/officeDocument/2006/relationships/hyperlink" Target="http://wikifeqh.ir/%D9%85%D8%AC%D9%87%D9%88%D9%84" TargetMode="External"/><Relationship Id="rId23" Type="http://schemas.openxmlformats.org/officeDocument/2006/relationships/hyperlink" Target="http://wikifeqh.ir/%D8%B9%D8%A7%D9%85%D9%87" TargetMode="External"/><Relationship Id="rId28" Type="http://schemas.openxmlformats.org/officeDocument/2006/relationships/hyperlink" Target="http://wikifeqh.ir/%D8%AA%D8%B9%D8%A8%DB%8C%D8%B1" TargetMode="External"/><Relationship Id="rId36" Type="http://schemas.openxmlformats.org/officeDocument/2006/relationships/hyperlink" Target="http://wikifeqh.ir/%D9%85%D9%81%D9%87%D9%88%D9%85_%DA%A9%D9%84%DB%8C" TargetMode="External"/><Relationship Id="rId49" Type="http://schemas.openxmlformats.org/officeDocument/2006/relationships/hyperlink" Target="http://wikifeqh.ir/%DA%A9%DB%8C%D9%84" TargetMode="External"/><Relationship Id="rId57" Type="http://schemas.openxmlformats.org/officeDocument/2006/relationships/hyperlink" Target="http://wikifeqh.ir/%D8%AD%D8%A8%D9%84_%D8%AD%D8%A8%D9%84%D9%87" TargetMode="External"/><Relationship Id="rId10" Type="http://schemas.openxmlformats.org/officeDocument/2006/relationships/hyperlink" Target="http://wikifeqh.ir/%D9%85%DA%A9%D8%B1%D9%88%D9%87" TargetMode="External"/><Relationship Id="rId31" Type="http://schemas.openxmlformats.org/officeDocument/2006/relationships/hyperlink" Target="http://wikifeqh.ir/%D9%87%D9%88%D8%A7" TargetMode="External"/><Relationship Id="rId44" Type="http://schemas.openxmlformats.org/officeDocument/2006/relationships/hyperlink" Target="http://wikifeqh.ir/%D8%B9%D8%A8%D8%AF_%D8%A2%D8%A8%D9%82" TargetMode="External"/><Relationship Id="rId52" Type="http://schemas.openxmlformats.org/officeDocument/2006/relationships/hyperlink" Target="http://wikifeqh.ir/%D9%81%D9%82%D9%87_%D8%A7%D8%B3%D9%84%D8%A7%D9%85%DB%8C" TargetMode="External"/><Relationship Id="rId60" Type="http://schemas.openxmlformats.org/officeDocument/2006/relationships/hyperlink" Target="http://wikifeqh.ir/%D8%B4%DA%A9%D9%85" TargetMode="External"/><Relationship Id="rId4" Type="http://schemas.openxmlformats.org/officeDocument/2006/relationships/hyperlink" Target="http://wikifeqh.ir/%D9%87%D9%84%D8%A7%DA%A9" TargetMode="External"/><Relationship Id="rId9" Type="http://schemas.openxmlformats.org/officeDocument/2006/relationships/hyperlink" Target="http://wikifeqh.ir/%D8%A8%D8%A7%D8%B7%D9%8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i="0" kern="1200" dirty="0" smtClean="0">
                <a:solidFill>
                  <a:schemeClr val="tx1"/>
                </a:solidFill>
                <a:latin typeface="IRMitra" pitchFamily="2" charset="-78"/>
                <a:ea typeface="+mn-ea"/>
                <a:cs typeface="IRMitra" pitchFamily="2" charset="-78"/>
              </a:rPr>
              <a:t>سوره نحل:</a:t>
            </a:r>
            <a:r>
              <a:rPr lang="fa-IR" sz="1200" b="0" i="0" kern="1200" dirty="0" smtClean="0">
                <a:solidFill>
                  <a:schemeClr val="tx1"/>
                </a:solidFill>
                <a:latin typeface="noorehira" pitchFamily="2" charset="-78"/>
                <a:ea typeface="+mn-ea"/>
                <a:cs typeface="noorehira" pitchFamily="2" charset="-78"/>
              </a:rPr>
              <a:t> وَأَوْفُواْ بِعَهْدِ اللّهِ إِذَا عَاهَدتُّمْ وَلاَ تَنقُضُواْ الأَیْمَانَ بَعْدَ تَوْكِیدِهَا وَقَدْ جَعَلْتُمُ اللّهَ عَلَیْكُمْ كَفِیلًا إِنَّ اللّهَ یَعْلَمُ مَا تَفْعَلُونَ </a:t>
            </a:r>
            <a:r>
              <a:rPr lang="fa-IR" b="0" dirty="0" smtClean="0">
                <a:latin typeface="noorehira" pitchFamily="2" charset="-78"/>
                <a:cs typeface="noorehira" pitchFamily="2" charset="-78"/>
              </a:rPr>
              <a:t>﴿۹۱﴾</a:t>
            </a:r>
            <a:endParaRPr lang="fa-IR" sz="1200" b="0" dirty="0" smtClean="0">
              <a:latin typeface="noorehira" pitchFamily="2" charset="-78"/>
              <a:cs typeface="noorehira" pitchFamily="2" charset="-78"/>
            </a:endParaRPr>
          </a:p>
          <a:p>
            <a:r>
              <a:rPr lang="fa-IR" sz="1200" b="1" dirty="0" smtClean="0">
                <a:latin typeface="IRMitra" pitchFamily="2" charset="-78"/>
                <a:cs typeface="IRMitra" pitchFamily="2" charset="-78"/>
              </a:rPr>
              <a:t>ترجمه</a:t>
            </a:r>
            <a:r>
              <a:rPr lang="fa-IR" sz="1200" b="1" baseline="0" dirty="0" smtClean="0">
                <a:latin typeface="IRMitra" pitchFamily="2" charset="-78"/>
                <a:cs typeface="IRMitra" pitchFamily="2" charset="-78"/>
              </a:rPr>
              <a:t> فارسی: </a:t>
            </a:r>
            <a:r>
              <a:rPr lang="fa-IR" sz="1200" b="1" i="0" kern="1200" dirty="0" smtClean="0">
                <a:solidFill>
                  <a:schemeClr val="tx1"/>
                </a:solidFill>
                <a:latin typeface="IRMitra" pitchFamily="2" charset="-78"/>
                <a:ea typeface="+mn-ea"/>
                <a:cs typeface="IRMitra" pitchFamily="2" charset="-78"/>
              </a:rPr>
              <a:t>و چون با خدا پیمان بستید به پیمان خود وفا كنید و سوگندهاى [خود را] پس از استوار كردن آنها مشكنید با اینكه خدا را بر خود ضامن [و گواه] قرار داده‏اید زیرا خدا آنچه را انجام مى‏دهید مى‏داند </a:t>
            </a:r>
            <a:r>
              <a:rPr lang="fa-IR" b="1" dirty="0" smtClean="0">
                <a:latin typeface="IRMitra" pitchFamily="2" charset="-78"/>
                <a:cs typeface="IRMitra" pitchFamily="2" charset="-78"/>
              </a:rPr>
              <a:t>(۹۱)</a:t>
            </a:r>
            <a:endParaRPr lang="fa-IR" sz="1200" b="1" baseline="0" dirty="0" smtClean="0">
              <a:latin typeface="IRMitra" pitchFamily="2" charset="-78"/>
              <a:cs typeface="IRMitra" pitchFamily="2" charset="-78"/>
            </a:endParaRPr>
          </a:p>
          <a:p>
            <a:endParaRPr lang="fa-IR" sz="1200" b="1" dirty="0" smtClean="0"/>
          </a:p>
        </p:txBody>
      </p:sp>
      <p:sp>
        <p:nvSpPr>
          <p:cNvPr id="4" name="Slide Number Placeholder 3"/>
          <p:cNvSpPr>
            <a:spLocks noGrp="1"/>
          </p:cNvSpPr>
          <p:nvPr>
            <p:ph type="sldNum" sz="quarter" idx="10"/>
          </p:nvPr>
        </p:nvSpPr>
        <p:spPr/>
        <p:txBody>
          <a:bodyPr/>
          <a:lstStyle/>
          <a:p>
            <a:fld id="{E3677ED8-E5C1-47F1-806C-6C997FDFD201}" type="slidenum">
              <a:rPr lang="fa-IR" smtClean="0"/>
              <a:pPr/>
              <a:t>1</a:t>
            </a:fld>
            <a:endParaRPr lang="fa-IR"/>
          </a:p>
        </p:txBody>
      </p:sp>
    </p:spTree>
    <p:extLst>
      <p:ext uri="{BB962C8B-B14F-4D97-AF65-F5344CB8AC3E}">
        <p14:creationId xmlns:p14="http://schemas.microsoft.com/office/powerpoint/2010/main" val="105722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12</a:t>
            </a:fld>
            <a:endParaRPr lang="fa-IR"/>
          </a:p>
        </p:txBody>
      </p:sp>
    </p:spTree>
    <p:extLst>
      <p:ext uri="{BB962C8B-B14F-4D97-AF65-F5344CB8AC3E}">
        <p14:creationId xmlns:p14="http://schemas.microsoft.com/office/powerpoint/2010/main" val="102094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1" dirty="0" smtClean="0">
                <a:latin typeface="IRMitra" panose="02000506000000020002" pitchFamily="2" charset="-78"/>
                <a:cs typeface="IRMitra" panose="02000506000000020002" pitchFamily="2" charset="-78"/>
              </a:rPr>
              <a:t>توضیح مضاربه</a:t>
            </a:r>
            <a:r>
              <a:rPr lang="fa-IR" sz="1200" b="1" baseline="0" dirty="0" smtClean="0">
                <a:latin typeface="IRMitra" panose="02000506000000020002" pitchFamily="2" charset="-78"/>
                <a:cs typeface="IRMitra" panose="02000506000000020002" pitchFamily="2" charset="-78"/>
              </a:rPr>
              <a:t> محض- </a:t>
            </a:r>
            <a:r>
              <a:rPr lang="fa-IR" sz="1200" b="1" dirty="0" smtClean="0">
                <a:latin typeface="IRMitra" panose="02000506000000020002" pitchFamily="2" charset="-78"/>
                <a:cs typeface="IRMitra" panose="02000506000000020002" pitchFamily="2" charset="-78"/>
              </a:rPr>
              <a:t>این الگو برای تکافل خانواده انتخاب شده است، زیرا بیمه زندگی مختص بیمه‌شوندگان، و وجوه آن متعلق به آنان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latin typeface="IRMitra" panose="02000506000000020002" pitchFamily="2" charset="-78"/>
                <a:cs typeface="IRMitra" panose="02000506000000020002" pitchFamily="2" charset="-78"/>
              </a:rPr>
              <a:t>توضیح مضاربه</a:t>
            </a:r>
            <a:r>
              <a:rPr lang="fa-IR" sz="1200" b="1" baseline="0" dirty="0" smtClean="0">
                <a:latin typeface="IRMitra" panose="02000506000000020002" pitchFamily="2" charset="-78"/>
                <a:cs typeface="IRMitra" panose="02000506000000020002" pitchFamily="2" charset="-78"/>
              </a:rPr>
              <a:t> تعدیل شده- </a:t>
            </a:r>
            <a:r>
              <a:rPr lang="fa-IR" sz="1200" b="1" dirty="0" smtClean="0">
                <a:latin typeface="IRMitra" panose="02000506000000020002" pitchFamily="2" charset="-78"/>
                <a:cs typeface="IRMitra" panose="02000506000000020002" pitchFamily="2" charset="-78"/>
              </a:rPr>
              <a:t>در این الگو شرکت تکافل و بیمه‌شونده در درآمد سرمایه گذاری و مازاد حق بیمه سهیم‌اند. مخارج عملیات قبل از توزیع مازاد کسر می‌گردد.</a:t>
            </a:r>
          </a:p>
          <a:p>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17</a:t>
            </a:fld>
            <a:endParaRPr lang="fa-IR"/>
          </a:p>
        </p:txBody>
      </p:sp>
    </p:spTree>
    <p:extLst>
      <p:ext uri="{BB962C8B-B14F-4D97-AF65-F5344CB8AC3E}">
        <p14:creationId xmlns:p14="http://schemas.microsoft.com/office/powerpoint/2010/main" val="379123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latin typeface="IRMitra" panose="02000506000000020002" pitchFamily="2" charset="-78"/>
                <a:cs typeface="IRMitra" panose="02000506000000020002" pitchFamily="2" charset="-78"/>
              </a:rPr>
              <a:t> ۳۱ شرکت تکافل در کشورهای عربی، ۱۶ شرکت تکافل در کشورهای مسلمان غیرعرب و ۱۶ شرکت تکافل در کشورهای غیرمسلمانی که جمعیت مسلمان نیز دارند.</a:t>
            </a:r>
            <a:endParaRPr lang="en-US" sz="1200" b="1" dirty="0" smtClean="0">
              <a:latin typeface="IRMitra" panose="02000506000000020002" pitchFamily="2" charset="-78"/>
              <a:cs typeface="IRMitra" panose="02000506000000020002"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latin typeface="IRMitra" panose="02000506000000020002" pitchFamily="2" charset="-78"/>
                <a:cs typeface="IRMitra" panose="02000506000000020002" pitchFamily="2" charset="-78"/>
              </a:rPr>
              <a:t>بیمه</a:t>
            </a:r>
            <a:r>
              <a:rPr lang="fa-IR" sz="1200" b="1" baseline="0" dirty="0" smtClean="0">
                <a:latin typeface="IRMitra" panose="02000506000000020002" pitchFamily="2" charset="-78"/>
                <a:cs typeface="IRMitra" panose="02000506000000020002" pitchFamily="2" charset="-78"/>
              </a:rPr>
              <a:t> اسلامی نه تنها در کشورهای اسلامی بلکه در آمریکای شمالی، استرالیا، چین، روسیه و چند کشور اروپائی نیز فعالیت میکنند.</a:t>
            </a:r>
            <a:r>
              <a:rPr lang="fa-IR" sz="1200" b="1" dirty="0" smtClean="0">
                <a:latin typeface="IRMitra" panose="02000506000000020002" pitchFamily="2" charset="-78"/>
                <a:cs typeface="IRMitra" panose="02000506000000020002" pitchFamily="2" charset="-78"/>
              </a:rPr>
              <a:t/>
            </a:r>
            <a:br>
              <a:rPr lang="fa-IR" sz="1200" b="1" dirty="0" smtClean="0">
                <a:latin typeface="IRMitra" panose="02000506000000020002" pitchFamily="2" charset="-78"/>
                <a:cs typeface="IRMitra" panose="02000506000000020002" pitchFamily="2" charset="-78"/>
              </a:rPr>
            </a:br>
            <a:endParaRPr lang="fa-IR" sz="1200" b="1" dirty="0" smtClean="0">
              <a:latin typeface="IRMitra" panose="02000506000000020002" pitchFamily="2" charset="-78"/>
              <a:cs typeface="IRMitra" panose="02000506000000020002" pitchFamily="2" charset="-78"/>
            </a:endParaRPr>
          </a:p>
          <a:p>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18</a:t>
            </a:fld>
            <a:endParaRPr lang="fa-IR"/>
          </a:p>
        </p:txBody>
      </p:sp>
    </p:spTree>
    <p:extLst>
      <p:ext uri="{BB962C8B-B14F-4D97-AF65-F5344CB8AC3E}">
        <p14:creationId xmlns:p14="http://schemas.microsoft.com/office/powerpoint/2010/main" val="210592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a-IR" dirty="0" smtClean="0"/>
              <a:t>نخستین</a:t>
            </a:r>
            <a:r>
              <a:rPr lang="fa-IR" baseline="0" dirty="0" smtClean="0"/>
              <a:t> قانون تکافل در مالزی- </a:t>
            </a:r>
            <a:r>
              <a:rPr lang="fa-IR" sz="1200" dirty="0" smtClean="0"/>
              <a:t>نخستین </a:t>
            </a:r>
            <a:r>
              <a:rPr lang="fa-IR" sz="1200" dirty="0" smtClean="0">
                <a:hlinkClick r:id="rId3" tooltip="قانون"/>
              </a:rPr>
              <a:t>قانون</a:t>
            </a:r>
            <a:r>
              <a:rPr lang="fa-IR" sz="1200" dirty="0" smtClean="0"/>
              <a:t> تکافل در ۱۳۶۳ ش/ ۱۹۸۴ در مالزی به </a:t>
            </a:r>
            <a:r>
              <a:rPr lang="fa-IR" sz="1200" dirty="0" smtClean="0">
                <a:hlinkClick r:id="rId4" tooltip="تصویب"/>
              </a:rPr>
              <a:t>تصویب</a:t>
            </a:r>
            <a:r>
              <a:rPr lang="fa-IR" sz="1200" dirty="0" smtClean="0"/>
              <a:t> رسید و احتمالاً مالزی تنها </a:t>
            </a:r>
            <a:r>
              <a:rPr lang="fa-IR" sz="1200" dirty="0" smtClean="0">
                <a:hlinkClick r:id="rId5" tooltip="کشور"/>
              </a:rPr>
              <a:t>کشور</a:t>
            </a:r>
            <a:r>
              <a:rPr lang="fa-IR" sz="1200" dirty="0" smtClean="0"/>
              <a:t> اسلامی است که قانون تکافل دارد.</a:t>
            </a:r>
            <a:br>
              <a:rPr lang="fa-IR" sz="1200" dirty="0" smtClean="0"/>
            </a:br>
            <a:endParaRPr lang="fa-IR" sz="12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بیمه در سودان- شرکت بیمه اسلامی در سودان وابسته به بانک اسلامی فیصل و نخستین شرکتی است که بر اساس نظام بیمه اسلامی کار خود را آغاز کرد (۱۳۵۷ ش/ ۱۹۷۸).</a:t>
            </a:r>
            <a:br>
              <a:rPr lang="fa-IR" sz="1200" dirty="0" smtClean="0"/>
            </a:br>
            <a:r>
              <a:rPr lang="fa-IR" sz="1200" dirty="0" smtClean="0"/>
              <a:t>تأسیس این شرکت بر بخش بیمه سودان تأثیر بسیاری داشته است. به طوری که </a:t>
            </a:r>
            <a:r>
              <a:rPr lang="fa-IR" sz="1200" dirty="0" smtClean="0">
                <a:hlinkClick r:id="rId6" tooltip="بانک"/>
              </a:rPr>
              <a:t>بانک</a:t>
            </a:r>
            <a:r>
              <a:rPr lang="fa-IR" sz="1200" dirty="0" smtClean="0"/>
              <a:t> اسلامی سودان در ۱۳۶۲ ش/ ۱۹۸۳ و بانک البرکه این کشور در ۱۳۶۳ ش/ ۱۹۸۴، اقدام به تأسیس شرکتهای بیمه اسلامی وابسته به بانک نمودند.</a:t>
            </a: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latin typeface="IRMitra" panose="02000506000000020002" pitchFamily="2" charset="-78"/>
                <a:cs typeface="IRMitra" panose="02000506000000020002" pitchFamily="2" charset="-78"/>
              </a:rPr>
              <a:t>عربستان- پس</a:t>
            </a:r>
            <a:r>
              <a:rPr lang="fa-IR" sz="1200" b="1" baseline="0" dirty="0" smtClean="0">
                <a:latin typeface="IRMitra" panose="02000506000000020002" pitchFamily="2" charset="-78"/>
                <a:cs typeface="IRMitra" panose="02000506000000020002" pitchFamily="2" charset="-78"/>
              </a:rPr>
              <a:t> از تاسیس </a:t>
            </a:r>
            <a:r>
              <a:rPr lang="fa-IR" sz="1200" b="1" dirty="0" smtClean="0">
                <a:latin typeface="IRMitra" panose="02000506000000020002" pitchFamily="2" charset="-78"/>
                <a:cs typeface="IRMitra" panose="02000506000000020002" pitchFamily="2" charset="-78"/>
              </a:rPr>
              <a:t>نخستین شرکت تکافل در </a:t>
            </a:r>
            <a:r>
              <a:rPr lang="fa-IR" sz="1200" b="1" u="sng" dirty="0" smtClean="0">
                <a:latin typeface="IRMitra" panose="02000506000000020002" pitchFamily="2" charset="-78"/>
                <a:cs typeface="IRMitra" panose="02000506000000020002" pitchFamily="2" charset="-78"/>
              </a:rPr>
              <a:t>سودان</a:t>
            </a:r>
            <a:r>
              <a:rPr lang="fa-IR" sz="1200" b="1" dirty="0" smtClean="0">
                <a:latin typeface="IRMitra" panose="02000506000000020002" pitchFamily="2" charset="-78"/>
                <a:cs typeface="IRMitra" panose="02000506000000020002" pitchFamily="2" charset="-78"/>
              </a:rPr>
              <a:t>، در ۱۳۵۷ ش/ ۱۹۷۸، سپس در همان سال در </a:t>
            </a:r>
            <a:r>
              <a:rPr lang="fa-IR" sz="1200" b="1" u="sng" dirty="0" smtClean="0">
                <a:latin typeface="IRMitra" panose="02000506000000020002" pitchFamily="2" charset="-78"/>
                <a:cs typeface="IRMitra" panose="02000506000000020002" pitchFamily="2" charset="-78"/>
              </a:rPr>
              <a:t>عربستان</a:t>
            </a:r>
            <a:r>
              <a:rPr lang="fa-IR" sz="1200" b="1" dirty="0" smtClean="0">
                <a:latin typeface="IRMitra" panose="02000506000000020002" pitchFamily="2" charset="-78"/>
                <a:cs typeface="IRMitra" panose="02000506000000020002" pitchFamily="2" charset="-78"/>
              </a:rPr>
              <a:t> سعودی تأسیس شد. تنها شرکت بیمه تکافل در </a:t>
            </a:r>
            <a:r>
              <a:rPr lang="fa-IR" sz="1200" b="1" u="sng" dirty="0" smtClean="0">
                <a:latin typeface="IRMitra" panose="02000506000000020002" pitchFamily="2" charset="-78"/>
                <a:cs typeface="IRMitra" panose="02000506000000020002" pitchFamily="2" charset="-78"/>
              </a:rPr>
              <a:t>عربستان سعودی</a:t>
            </a:r>
            <a:r>
              <a:rPr lang="fa-IR" sz="1200" b="1" dirty="0" smtClean="0">
                <a:latin typeface="IRMitra" panose="02000506000000020002" pitchFamily="2" charset="-78"/>
                <a:cs typeface="IRMitra" panose="02000506000000020002" pitchFamily="2" charset="-78"/>
              </a:rPr>
              <a:t>، شرکت ملی بیمه تعاونی است.</a:t>
            </a:r>
            <a:endParaRPr lang="fa-IR" sz="1200" dirty="0" smtClean="0"/>
          </a:p>
          <a:p>
            <a:endParaRPr lang="fa-IR" sz="1200" dirty="0" smtClean="0"/>
          </a:p>
          <a:p>
            <a:r>
              <a:rPr lang="fa-IR" sz="1200" dirty="0" smtClean="0"/>
              <a:t>تکافل در اندونزی- وزارت دارایی اندونزی در ۱۳۷۳ ش/ ۱۹۹۴، مجوز تأسیس نخستین بیمه اسلامی عمر و در همان سال، مجوز تأسیس دومین بیمه اسلامی (شامل انواع بیمه‌ها بجز بیمه عمر) را برای مسلمانان این کشور صادر کرد.</a:t>
            </a:r>
          </a:p>
          <a:p>
            <a:r>
              <a:rPr lang="fa-IR" dirty="0" smtClean="0"/>
              <a:t>توسعه تکافل در آسیا- </a:t>
            </a:r>
            <a:r>
              <a:rPr lang="fa-IR" sz="1200" dirty="0" smtClean="0"/>
              <a:t>توسعه تکافل در منطقه </a:t>
            </a:r>
            <a:r>
              <a:rPr lang="fa-IR" sz="1200" dirty="0" smtClean="0">
                <a:hlinkClick r:id="rId7" tooltip="آسیا"/>
              </a:rPr>
              <a:t>آسیا</a:t>
            </a:r>
            <a:r>
              <a:rPr lang="fa-IR" sz="1200" dirty="0" smtClean="0"/>
              <a:t> ـ پاسیفیک سه مرحله را طی کرده است:</a:t>
            </a:r>
            <a:br>
              <a:rPr lang="fa-IR" sz="1200" dirty="0" smtClean="0"/>
            </a:br>
            <a:r>
              <a:rPr lang="fa-IR" sz="1200" dirty="0" smtClean="0"/>
              <a:t>مرحله تکامل تدریجی، مرحله پرورش (توسعه یافتن)، و مرحله تثبیت.</a:t>
            </a:r>
            <a:br>
              <a:rPr lang="fa-IR" sz="1200" dirty="0" smtClean="0"/>
            </a:br>
            <a:r>
              <a:rPr lang="fa-IR" sz="1200" dirty="0" smtClean="0"/>
              <a:t>در اغلب کشورهای آسیا ـ پاسیفیک مرحله اول در دو دهه ۱۳۴۰ و ۱۳۵۰ش/ ۱۹۶۰ و ۱۹۷۰ طی شد.</a:t>
            </a:r>
            <a:br>
              <a:rPr lang="fa-IR" sz="1200" dirty="0" smtClean="0"/>
            </a:br>
            <a:r>
              <a:rPr lang="fa-IR" sz="1200" dirty="0" smtClean="0"/>
              <a:t>در آن دوره، اشتیاق شدید برای تأسیس نظام مالی اسلامی، به تأسیس بانکداری اسلامی انجامید.</a:t>
            </a:r>
            <a:br>
              <a:rPr lang="fa-IR" sz="1200" dirty="0" smtClean="0"/>
            </a:br>
            <a:r>
              <a:rPr lang="fa-IR" sz="1200" dirty="0" smtClean="0"/>
              <a:t>مرحله دوم برای مالزی در دهه ۱۳۶۰ ش/ ۱۹۸۰، با تصویب قانون بانکداری اسلامی در ۱۳۶۲ ش/ ۱۹۸۳ و قانون تکافل در ۱۳۶۳ ش/ ۱۹۸۴، طی شد و برای اندونزی و برونئی و سنگاپور در دهه ۱۳۷۰ ش/ ۱۹۹۰ به وقوع پیوست.</a:t>
            </a:r>
            <a:br>
              <a:rPr lang="fa-IR" sz="1200" dirty="0" smtClean="0"/>
            </a:br>
            <a:r>
              <a:rPr lang="fa-IR" sz="1200" dirty="0" smtClean="0"/>
              <a:t>این دهه برای مالزی مرحله تثبیت بانکداری و تکافل بود.</a:t>
            </a:r>
            <a:br>
              <a:rPr lang="fa-IR" sz="1200" dirty="0" smtClean="0"/>
            </a:br>
            <a:r>
              <a:rPr lang="fa-IR" sz="1200" dirty="0" smtClean="0"/>
              <a:t>در سالهای اخیر، گروه تکافل اتّکایی آ سه آن و شرکت بین المللی تکافل اتّکایی تشکیل شده است که اقدام به تکافل اتّکایی شرکتهای تکافل می‌کند.</a:t>
            </a:r>
          </a:p>
          <a:p>
            <a:endParaRPr lang="fa-IR" sz="12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تکافل</a:t>
            </a:r>
            <a:r>
              <a:rPr lang="fa-IR" sz="1200" baseline="0" dirty="0" smtClean="0"/>
              <a:t> در سنگاپور- </a:t>
            </a:r>
            <a:r>
              <a:rPr lang="fa-IR" sz="1200" dirty="0" smtClean="0"/>
              <a:t>در سنگاپور دو شرکت تکافل فعالیت می‌کنند (تاریخ تأسیس هر دو: ۱۳۷۴ ش/ ۱۹۹۵) : آمپرو ـ اینکام، که با سرمایه گذاری مشترک میان چند شرکت تشکیل شده است. بیشتر شبیه صندوق تعاونی عمل می‌کند، و شرکت تکافل سنگاپور که حاصل سرمایه گذاری مشترک میان شرکت بیمه کپل و «جامعه تعاونی چند منظوره معلمان مالای سنگاپور» است.</a:t>
            </a:r>
          </a:p>
          <a:p>
            <a:endParaRPr lang="fa-IR" sz="1200" dirty="0" smtClean="0"/>
          </a:p>
          <a:p>
            <a:r>
              <a:rPr lang="fa-IR" sz="1200" dirty="0" smtClean="0"/>
              <a:t>تکافل در استرالیا- تکافل استرالیا در ۱۳۷۶ ش/ ۱۹۹۷ تأسیس شد تا زیانهای مالی مربوط به منازل و وسایل نقلیه تجاری و خصوصی مسلمانان استرالیا را جبران کند.در منشور تکافل استرالیا ذکر شده است که تأمین مالی آن فقط شامل امور حلال می‌شود و اعضای آن در سود شرکت تکافل سهیم‌اند.</a:t>
            </a:r>
          </a:p>
          <a:p>
            <a:endParaRPr lang="fa-IR" sz="120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latin typeface="IRMitra" panose="02000506000000020002" pitchFamily="2" charset="-78"/>
                <a:cs typeface="IRMitra" panose="02000506000000020002" pitchFamily="2" charset="-78"/>
              </a:rPr>
              <a:t>در </a:t>
            </a:r>
            <a:r>
              <a:rPr lang="fa-IR" sz="1200" b="1" u="sng" dirty="0" smtClean="0">
                <a:latin typeface="IRMitra" panose="02000506000000020002" pitchFamily="2" charset="-78"/>
                <a:cs typeface="IRMitra" panose="02000506000000020002" pitchFamily="2" charset="-78"/>
              </a:rPr>
              <a:t>کویت</a:t>
            </a:r>
            <a:r>
              <a:rPr lang="fa-IR" sz="1200" b="1" dirty="0" smtClean="0">
                <a:latin typeface="IRMitra" panose="02000506000000020002" pitchFamily="2" charset="-78"/>
                <a:cs typeface="IRMitra" panose="02000506000000020002" pitchFamily="2" charset="-78"/>
              </a:rPr>
              <a:t>، وزارت تجارت و صنعت مجوز تأسیس نخستین شرکت تکافل را در بهمن ۱۳۷۷/ فوریه ۱۹۹۸صادر کرد. </a:t>
            </a:r>
          </a:p>
          <a:p>
            <a:endParaRPr lang="fa-IR" sz="1200" dirty="0" smtClean="0"/>
          </a:p>
          <a:p>
            <a:r>
              <a:rPr lang="fa-IR" sz="1200" dirty="0" smtClean="0"/>
              <a:t>تکافل در بنگلادش-</a:t>
            </a:r>
            <a:r>
              <a:rPr lang="fa-IR" sz="1200" baseline="0" dirty="0" smtClean="0"/>
              <a:t> </a:t>
            </a:r>
            <a:r>
              <a:rPr lang="fa-IR" sz="1200" dirty="0" smtClean="0"/>
              <a:t>در اوایل دی ۱۳۷۸/ اواخر دسامبر ۱۹۹۹، بیمه تکافل در بنگلادش تشکیل شد.</a:t>
            </a:r>
            <a:br>
              <a:rPr lang="fa-IR" sz="1200" dirty="0" smtClean="0"/>
            </a:br>
            <a:r>
              <a:rPr lang="fa-IR" sz="1200" dirty="0" smtClean="0"/>
              <a:t>سه شرکت بیمه تکافل که در بنگلادش فعالیت می‌کنند، عبارت‌اند از:</a:t>
            </a:r>
            <a:br>
              <a:rPr lang="fa-IR" sz="1200" dirty="0" smtClean="0"/>
            </a:br>
            <a:r>
              <a:rPr lang="fa-IR" sz="1200" dirty="0" smtClean="0">
                <a:hlinkClick r:id="rId8" tooltip="بیمه"/>
              </a:rPr>
              <a:t>بیمه</a:t>
            </a:r>
            <a:r>
              <a:rPr lang="fa-IR" sz="1200" dirty="0" smtClean="0"/>
              <a:t> اسلامی بنگلادش با مسئولیت محدود که در زمینه بیمه عمومی فعالیت می‌کند، بیمه اسلامی زندگی خاور دور با مسئولیت محدود، و بیمه بازرگانی اسلامی با مسئولیت محدود. از مشکلات شرکتهای بیمه اسلامی در بنگلادش، فقدان مؤسسات تکافل اتّکایی است، ازینرو شرکتهای بیمه اسلامی برای بیمه اتّکایی به شرکتهای بیمه اتّکایی مرسوم روی می‌آورند.</a:t>
            </a:r>
          </a:p>
          <a:p>
            <a:r>
              <a:rPr lang="fa-IR" sz="1200" dirty="0" smtClean="0"/>
              <a:t/>
            </a:r>
            <a:br>
              <a:rPr lang="fa-IR" sz="1200" dirty="0" smtClean="0"/>
            </a:br>
            <a:r>
              <a:rPr lang="fa-IR" sz="1200" b="1" dirty="0" smtClean="0">
                <a:latin typeface="IRMitra" panose="02000506000000020002" pitchFamily="2" charset="-78"/>
                <a:cs typeface="IRMitra" panose="02000506000000020002" pitchFamily="2" charset="-78"/>
              </a:rPr>
              <a:t>گفتنی است که در بسیاری از کشورهای اسلامی(مانند ایران) باتوجه به پذیرفته شدن بیمه مرسوم و پاسخگویی از اشکالات وارد بر آن، نیازی به تأسیس شرکتهای تکافل نبوده است.  </a:t>
            </a:r>
          </a:p>
          <a:p>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19</a:t>
            </a:fld>
            <a:endParaRPr lang="fa-IR"/>
          </a:p>
        </p:txBody>
      </p:sp>
    </p:spTree>
    <p:extLst>
      <p:ext uri="{BB962C8B-B14F-4D97-AF65-F5344CB8AC3E}">
        <p14:creationId xmlns:p14="http://schemas.microsoft.com/office/powerpoint/2010/main" val="342446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a-IR" b="1" dirty="0" smtClean="0">
                <a:latin typeface="IRMitra" panose="02000506000000020002" pitchFamily="2" charset="-78"/>
                <a:cs typeface="IRMitra" panose="02000506000000020002" pitchFamily="2" charset="-78"/>
              </a:rPr>
              <a:t>1- عمومات و اطلاقات</a:t>
            </a:r>
            <a:r>
              <a:rPr lang="fa-IR" b="1" baseline="0" dirty="0" smtClean="0">
                <a:latin typeface="IRMitra" panose="02000506000000020002" pitchFamily="2" charset="-78"/>
                <a:cs typeface="IRMitra" panose="02000506000000020002" pitchFamily="2" charset="-78"/>
              </a:rPr>
              <a:t> ادله: وقتی اسلام پا به عرصه وجود نهاد همه ادیان و پیشینیان خود را ملزم به وفای به عهد میدانستند، و عهد شکنی نیز امری مذموم و ناپسند بود، اسلام نیز آن را تایید نمود. برخی فقها «العقود» را عهدی و آن را فقط شامل قراردادها و معاملات رایج در جزیره العرب در زمان شارع میدانند و بسیاری نیز عقیده بر افاده عموم می نمایند و با توجه به جهانی بودن اسلام «العقود» هر نوع معامله و قراردادی که آثار حقوق دارد را شامل میشود. «اوفوا بالعقود» (1-یا ایها الذین آمنو اوفوا بالعقود..-مائده/1) (2-اوفوا بالعهد-اسرا/35) (3- یا ایها الذین آمنوا لا تآکلوا اموالکم بینکم بالباطل الا ان تکون تجاره عن تراض) قرارداد بیمه را نیز که یکی از عقود مستحدثه و جدید میباشد و صراحتاً نیز مورد نهی واقع نگردیده است را شامل میگردد، و اشکالی در مشروعیت آن بوجود نمی آورد. آیه آخر به لحاظ تاخیری بودن آن تاکید بر آیات اولی است لذا مجوز تملک اموال دیگران تجارت ناشی از توافق و تراضی طرفین قرارداد میباشد، بعبارت دیگر نهی تملک از طریق باطل، دلالت بر صحت تملک از طریق تجارت با تراضی دارد و با توجه به اینکه بیمه نیز نوعی معامله است و نصّی بر باطل بودن آن وجود ندارد تا از مصادیق و اسباب باطل تملک باشد، عمومات و اطلاقات آیه شریفه «تجاره عن تراض» شامل آن نیز میشود. (4- المسلمون(المؤمنون) عند شروطهم) شرط در لغت به معنی عهد نیز میباشد، شرط به معنی مطلق التزام به تعهد میباشد، بسیاری از فقها حدیث مذکور را ناظر بر هر عقدی میدانند که مخالف شرع نباشد. (5- لایحل مال امرء الا بطیب نفسه) طبق این حدیث قراردادهایی که با طیب نفس و رضای طرفین بسته میشود، محترم و لازم الوفاء میباشد، زیرا مقتضای هر عهدی، لزوم وفا بر مدول آن است، مگر از طرف شارع، نهی شده باشد، لذا با استفاده از ملاک حدیث بر مشروعیت و استقلال عقد بیمه دارد.</a:t>
            </a:r>
          </a:p>
          <a:p>
            <a:endParaRPr lang="fa-IR" b="1" baseline="0" dirty="0" smtClean="0">
              <a:latin typeface="IRMitra" panose="02000506000000020002" pitchFamily="2" charset="-78"/>
              <a:cs typeface="IRMitra" panose="02000506000000020002" pitchFamily="2" charset="-78"/>
            </a:endParaRPr>
          </a:p>
          <a:p>
            <a:r>
              <a:rPr lang="fa-IR" b="1" baseline="0" dirty="0" smtClean="0">
                <a:latin typeface="IRMitra" panose="02000506000000020002" pitchFamily="2" charset="-78"/>
                <a:cs typeface="IRMitra" panose="02000506000000020002" pitchFamily="2" charset="-78"/>
              </a:rPr>
              <a:t>2- حصری نبودن عقود: دلایل زیادی وجود دارد که عقود حتماً شامل موارد مرسوم در زمان شارع نیست؛ از جمله: (1) هیچ دلیلی بر حصری بودن عقود نداریم وعمومات اطلاقات آیه های «اوفوا بالعقود» و «تجاره عن تراض» نیز خلاف این موضوع را تاکید مینماید. (2) بنا به عقیده امام خمینی(ره) بفرض اینکه بیمه سابقه فقی نداشته باشد، به چه دلیل معامله صحیح و شرعی باید سابقه داشته باشد.(3) هرقراردادی که شرایط عمومی صحت را دارا باشد عقدی صحیح و لازم الجرا است و بیمه یکی از این قراردادها مبیاشد. (4) هیچ یک از فقها عقود و ایقائات را محصور نمی کنند، آنچه که فقها در کتب خود بعنوان «عقود» آورده اند، اولاً احکام هر عقدی را به صورت مجزا آورده اند تا با احکام سایر عقود مخلوط نشود، ثانیاً در مورد عقودی که مبتلابه زمان آنها بوده بحث و بررسی و در طول زمان عقودی بر عقود دیگر اضافه شده، ثالثاً شارع نمیتوانسته در مورد عقودی که بعداً به وجود می آید اظهار نظر کند.</a:t>
            </a:r>
          </a:p>
          <a:p>
            <a:endParaRPr lang="fa-IR" b="1" baseline="0" dirty="0" smtClean="0">
              <a:latin typeface="IRMitra" panose="02000506000000020002" pitchFamily="2" charset="-78"/>
              <a:cs typeface="IRMitra" panose="02000506000000020002" pitchFamily="2" charset="-78"/>
            </a:endParaRPr>
          </a:p>
          <a:p>
            <a:r>
              <a:rPr lang="fa-IR" b="1" baseline="0" dirty="0" smtClean="0">
                <a:latin typeface="IRMitra" panose="02000506000000020002" pitchFamily="2" charset="-78"/>
                <a:cs typeface="IRMitra" panose="02000506000000020002" pitchFamily="2" charset="-78"/>
              </a:rPr>
              <a:t>3- عقلائی بودن عقد بیمه: روایات و احادیث زیادی در مورد اعتبار عقل وارد شده است و قاعده معروف «ما حکم به العقل حکم به الشرع» موید همین بیان در فقه اسلامی است، فقهای زیادی هستند که به لحاظ عقلائی بودن قرارداد بیمه آن را عقدی صحیح دانسته اند. از نظر شهید مطهری نیز به لحاظ اینکه قرارداد بیمه خرید امنیت است که در عرف عقلا مشروع و مستقل است، لذا نیازی به تطبیق قرارداد بیمه با عقود نیست. از نظر امام خمینی (ره) نیز بیمه امری عقلائی و در نتیجه عقدی مستقل، صحیح و شرعی است.</a:t>
            </a:r>
          </a:p>
          <a:p>
            <a:endParaRPr lang="fa-IR" b="1" baseline="0" dirty="0" smtClean="0">
              <a:latin typeface="IRMitra" panose="02000506000000020002" pitchFamily="2" charset="-78"/>
              <a:cs typeface="IRMitra" panose="02000506000000020002" pitchFamily="2" charset="-78"/>
            </a:endParaRPr>
          </a:p>
          <a:p>
            <a:r>
              <a:rPr lang="fa-IR" b="1" baseline="0" dirty="0" smtClean="0">
                <a:latin typeface="IRMitra" panose="02000506000000020002" pitchFamily="2" charset="-78"/>
                <a:cs typeface="IRMitra" panose="02000506000000020002" pitchFamily="2" charset="-78"/>
              </a:rPr>
              <a:t>4- اصل آزادی اراده: که به عنوان «اصل حاکمیت اراده» و یا «اصل آزادی قراردادها» نیز در فقه اسلامی پذیرفته شده از حقوق اکثر کشورهای حهان میباشد، حدیث «کل شی مطلق حتی یرید فیه نهی» یعنی «هر چیزی آزاد است مگر آنکه از آن نهی شده باشد» که در ماده 50 اعلامیه جهانی حقوق بشر مصوب 1789 م نیز تقریباً ترجمه آن آمده است «هر آنچه ممنوع نباشد مجاز است» در کنار احادیث: «اصلح جائز بین المسلمین الا ما احل حراماً او حرم حلالاً» و  «الناس مسلطون علی اموالهم» نمونه هایی از آزادی اراده در فقه اسلامی است. در هر صورت بیمه عقدی است که ویژگی های خود را دارد و  «بهترین راه مستقل شمردن عقد بیمه است».</a:t>
            </a:r>
          </a:p>
          <a:p>
            <a:endParaRPr lang="fa-IR" b="1" baseline="0" dirty="0" smtClean="0">
              <a:latin typeface="IRMitra" panose="02000506000000020002" pitchFamily="2" charset="-78"/>
              <a:cs typeface="IRMitra" panose="02000506000000020002" pitchFamily="2" charset="-78"/>
            </a:endParaRPr>
          </a:p>
          <a:p>
            <a:endParaRPr lang="fa-IR" b="1" baseline="0" dirty="0" smtClean="0">
              <a:latin typeface="IRMitra" panose="02000506000000020002" pitchFamily="2" charset="-78"/>
              <a:cs typeface="IRMitra" panose="02000506000000020002" pitchFamily="2" charset="-78"/>
            </a:endParaRPr>
          </a:p>
          <a:p>
            <a:endParaRPr lang="fa-IR" b="1" baseline="0" dirty="0" smtClean="0">
              <a:latin typeface="IRMitra" panose="02000506000000020002" pitchFamily="2" charset="-78"/>
              <a:cs typeface="IRMitra" panose="02000506000000020002" pitchFamily="2" charset="-78"/>
            </a:endParaRPr>
          </a:p>
          <a:p>
            <a:endParaRPr lang="en-US" b="1" dirty="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0"/>
          </p:nvPr>
        </p:nvSpPr>
        <p:spPr/>
        <p:txBody>
          <a:bodyPr/>
          <a:lstStyle/>
          <a:p>
            <a:fld id="{E3677ED8-E5C1-47F1-806C-6C997FDFD201}" type="slidenum">
              <a:rPr lang="fa-IR" smtClean="0"/>
              <a:pPr/>
              <a:t>21</a:t>
            </a:fld>
            <a:endParaRPr lang="fa-IR"/>
          </a:p>
        </p:txBody>
      </p:sp>
    </p:spTree>
    <p:extLst>
      <p:ext uri="{BB962C8B-B14F-4D97-AF65-F5344CB8AC3E}">
        <p14:creationId xmlns:p14="http://schemas.microsoft.com/office/powerpoint/2010/main" val="31426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0"/>
          </p:nvPr>
        </p:nvSpPr>
        <p:spPr/>
        <p:txBody>
          <a:bodyPr/>
          <a:lstStyle/>
          <a:p>
            <a:fld id="{E3677ED8-E5C1-47F1-806C-6C997FDFD201}" type="slidenum">
              <a:rPr lang="fa-IR" smtClean="0"/>
              <a:pPr/>
              <a:t>22</a:t>
            </a:fld>
            <a:endParaRPr lang="fa-IR"/>
          </a:p>
        </p:txBody>
      </p:sp>
    </p:spTree>
    <p:extLst>
      <p:ext uri="{BB962C8B-B14F-4D97-AF65-F5344CB8AC3E}">
        <p14:creationId xmlns:p14="http://schemas.microsoft.com/office/powerpoint/2010/main" val="242340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گونه</a:t>
            </a:r>
            <a:r>
              <a:rPr lang="fa-IR" baseline="0" dirty="0" smtClean="0"/>
              <a:t> های تکافل از جهت خدمات و محصولاتی که ارائه مینمایند گسترده هستند، ولی خدمات و پوشش هایی که در شرکتهای بیمه بازرگانی ارائه میشود، در شرکتهای بیمه اسلامی نیز در دسترس قرار می گیرد، شرکت های بیمه اسلامی تسهیلات گسترده ای را برای پوشش همه رشته های بیمه ای نظیر؛ عمر، حمل و نقل دریائی، آتش سوزی، اتومبیل، حوادث، هوائی، مهندسی، و ... ارائه کرده است.</a:t>
            </a:r>
          </a:p>
          <a:p>
            <a:r>
              <a:rPr lang="fa-IR" baseline="0" dirty="0" smtClean="0"/>
              <a:t>از طرفی هدف بیمه های بازرگانی تنها کسب سود است، بنابراین از این طریق در بیمه های غرامتی و اشخاص به جبران خسارات و زیان ها اقدام مینمایند، بیمه های اموال و مسئولیت که از انواع بیمه های غرامتی به حساب می آیند به جبران خسارت های مستقیم و غیر مستقیم به اشیاء و اموال بیمه گذار می پردازند، و بیمه های غیر غرامتی، (اشخاص) وظیفه جبران زیانهای مالی ناشی از وقوع حوادث، بروز بیماریها، رسیدن به سن بازنشستگی و فوت، برای خانواده یا خود فرد است، تکافل بر خلاف بیمه های بازرگانی با هدف کسب سود به هزینه افراد دیگر نیست، بلکه علاوه بر هدف تعاون، طبق قرارداد مضاربه فی مابین، به دنبال مشارکت در سود میباشد، بیمه گذار در تکافل همانند بیمه های بازرگانی مستحق مطالبات شناخته میشود، اما علاوه بر آن در صورت عدم وقوع موضوع تکافلی و عدم مطالبه توسط بیمه گذار، این عضو به خاطر هزینه بیمه ای، چیزی به عنوان عایدی خواهد داشت.</a:t>
            </a:r>
          </a:p>
          <a:p>
            <a:r>
              <a:rPr lang="fa-IR" baseline="0" dirty="0" smtClean="0"/>
              <a:t>یعنی همانگونه که در جایگاهش مطرح شد اعضا با عضویت در طرح تکافل تنها مستحق مزایای مالی مشخص در مواقع ضرر نیستند، بلکه در سود نیز شریک میباشند.</a:t>
            </a:r>
          </a:p>
          <a:p>
            <a:r>
              <a:rPr lang="fa-IR" baseline="0" dirty="0" smtClean="0"/>
              <a:t>در باب جبران خسارت نیز اگر چه هردو نظام جبران خسارت را شعار عملیاتی خود قرار داده اند، اما در شرکتهای بیمه بازرگانی جبران خسارت را انگیزه ثانویه پس از کسب سود میدانند لیکن در تکافل جبران خسارت از طریق تعاون بعنوان انگیزه اولیه میباشد.</a:t>
            </a:r>
          </a:p>
        </p:txBody>
      </p:sp>
      <p:sp>
        <p:nvSpPr>
          <p:cNvPr id="4" name="Slide Number Placeholder 3"/>
          <p:cNvSpPr>
            <a:spLocks noGrp="1"/>
          </p:cNvSpPr>
          <p:nvPr>
            <p:ph type="sldNum" sz="quarter" idx="10"/>
          </p:nvPr>
        </p:nvSpPr>
        <p:spPr/>
        <p:txBody>
          <a:bodyPr/>
          <a:lstStyle/>
          <a:p>
            <a:fld id="{E3677ED8-E5C1-47F1-806C-6C997FDFD201}" type="slidenum">
              <a:rPr lang="fa-IR" smtClean="0"/>
              <a:pPr/>
              <a:t>23</a:t>
            </a:fld>
            <a:endParaRPr lang="fa-IR"/>
          </a:p>
        </p:txBody>
      </p:sp>
    </p:spTree>
    <p:extLst>
      <p:ext uri="{BB962C8B-B14F-4D97-AF65-F5344CB8AC3E}">
        <p14:creationId xmlns:p14="http://schemas.microsoft.com/office/powerpoint/2010/main" val="428301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a-IR" dirty="0" smtClean="0"/>
              <a:t>1- از جنبه قرارداد: قرارداد بیمه بر مبنای خرید و فروش است ولی قرارداد تکافل بر مبنای مضاربه صورت می پذیرد،</a:t>
            </a:r>
            <a:r>
              <a:rPr lang="fa-IR" baseline="0" dirty="0" smtClean="0"/>
              <a:t> بنابر این پرسش از ظرفیت یا استطاعت مالی در مورد اعضا پیش نخواهد آمد، به این ترتیب، در قرارداد مضاربه، نوعی قرارداد تکمیلی با عنوان «قرارداد فرعی» وجود دارد تا اعضا را برای بخشیدن یا «تبرع» اعانه تکافلی خود، در مواقع ضرر و زیان قادر سازد.</a:t>
            </a:r>
          </a:p>
          <a:p>
            <a:r>
              <a:rPr lang="fa-IR" baseline="0" dirty="0" smtClean="0"/>
              <a:t>2- از جنبه حق بیمه پرداختی</a:t>
            </a:r>
          </a:p>
          <a:p>
            <a:r>
              <a:rPr lang="fa-IR" baseline="0" dirty="0" smtClean="0"/>
              <a:t>3- از جنبه خدمت اصلی: خدمت اصلی که بیمه مرسوم به جامعه ارائه میکند، انتقال خسارتهای اقتصادی نامعین و تصادفی مربوط به ریسک های تصریح شده در مقابل پرداخت حق بیمه معین است، از این رو گفته میشود که از طریق ساز و کار بیمه مرسوم، بیمه شده، «اطمینان» را جایگزین «عدم اطمینان» میکند، در صورتیکه در تکافل که بر اصل تعاون استوار است، اعضا همه بیمه گذارند و هم بیمه گر، در کلیه خسارتها سهیم می شوند و در انتقال ریسک نیز مشارکت دارند.</a:t>
            </a:r>
          </a:p>
          <a:p>
            <a:r>
              <a:rPr lang="fa-IR" baseline="0" dirty="0" smtClean="0"/>
              <a:t>4- از جنبه سهم سهامداران از سود: اصولاً در بیمه مرسوم انگیزه اولیه از معاملات بیمه ای، کسب سود برای سهامداران است، در حالیکه در بیمه اسلامی، اگر سهامداری وجود داشته باشد، در سود حاصل از عملیات بیمه ای سهیم نخواهد بود، به عبارت دیگر، موسسات بیمه اسلامی(تکافل) تشکیلاتی غیر انتفاعی هستند و هدف آنها ثروت اندوزی و استثمار نیست.</a:t>
            </a:r>
          </a:p>
          <a:p>
            <a:r>
              <a:rPr lang="fa-IR" baseline="0" dirty="0" smtClean="0"/>
              <a:t>5- از جنبه بازخرید بیمه نامه پیش از انقضای مدت قرارداد: در بیمه عمر مرسوم، اگر بیمه گذار تصمیم بگیرد که قبل از انقضای مدت قرارداد، بیمه نامه را باز خرید کند فقط قسمتی از حق بیمه پرداختی او مسترد میشود، در حالیکه در بیمه عمر اسلامی (تکافل خانواده) نه تنها جریمه نمی شود بلکه تمام حق بیمه هایی که پرداخت کرده، مسترد میشود، بعلاوه سود حاصل از سرمایه گذاری حق بیمه های پرداختی را نیز دریافت میکند.</a:t>
            </a:r>
          </a:p>
          <a:p>
            <a:r>
              <a:rPr lang="fa-IR" baseline="0" dirty="0" smtClean="0"/>
              <a:t>6- از جنبه برخی تسهیلات در رابطه با بیمه گذاران: اعضایی که حداقل حق بیمه (اعانه تکافلی) تعیین شده را می پردازند، حق رای و حق شرکت در مجمع عمومی برای انتخاب هیات مدیره و نیز ملاحظه حسابهای سالیانه و ترازنامه را دارند، این قبیل تسهیلات برای بیمه گذاران شرکت بیمه مرسوم وجود ندارد.</a:t>
            </a:r>
          </a:p>
          <a:p>
            <a:r>
              <a:rPr lang="fa-IR" baseline="0" dirty="0" smtClean="0"/>
              <a:t>7- از جنبه عایدی و درآمد: تحت فعالیت بیمه بازرگانی، تنها عایدی دارنده بیمه از حق بیمه پرداختی در ازای قیمت پوشش بیمه، محدود به روند مطالبات در حوادث ناگوار تحمیل شده به وی خواهد بود، برعکس، عایدی اعانه تکافلی یک حق تضمینی در فعالیت تکافلی است، مطابق با قرارداد مضاربه، یعنی همان حق مشارکت در سود. در راستای این قرارداد، اعضای تکافل این فرصت را طی یک مدت زمانی خواهند داشت تا از حداقل یک دوره پوشش رایگان بهره مند شوند، به ویژه مدت یک سال پوشش از محصولات تکافلی، همزمان، شبیه بیمه نامه، این عضو مستحق هرگونه مطالبات که در نتیجه یک حادثه ناگوار متحمل میشود خواهد بود، همانگونه که در قرارداد مضاربه آمده است.</a:t>
            </a:r>
          </a:p>
          <a:p>
            <a:r>
              <a:rPr lang="fa-IR" baseline="0" dirty="0" smtClean="0"/>
              <a:t>بعبارت دیگر، این عضو در صورت مطالبه یا مطالبه نکردن آن، به خاطر هزینه بیمه ای در فعالیت تکافلی، چیزی به عنوان عایدی خواهد داشت، بنابراین، اعضا علاوه بر مزایا از سود نیز بهره مند خواهند شد.</a:t>
            </a:r>
          </a:p>
          <a:p>
            <a:r>
              <a:rPr lang="fa-IR" baseline="0" dirty="0" smtClean="0"/>
              <a:t>8- از جنبه محصولات و خدمات: شرکتهای تکافلی تسهیلات وسیعی برای ارائه انواع پوشش های بیمه ای در کلیه رشته های بیمه عمومی تدارک دیده و توسعه داده اند. برای نمونه در حوادث شخصی، بیمه هواپیما(بدنه و مسئولیت)، شکست حرز (دزدی)، وجوه نقد، تمام خطر مقاطعه کاران، تمام خطر نصب، مهندسی برای جبران مسئولیت کارفرما در برابر کارگر، صداقت و امانت کارکنان، آتش سوزی شامل حوادث طبیعی، مسئولیت، دامداری، کشاورزی، اسبهای اصیل، بیمه دریایی و اتومبیل. شرکتهای بیمه اسلامی محصولات قیمت گذاری شده را در هر بازاری بدون کاستن از کیفیت آنها با همان مزیت های پوشش های شرکت های بیمه مرسوم در دسترس عموم قرار میدهند، شرکتهای تکافل خانواده تاکنون این محصولات را با تایید فقها توسعه داده اند.</a:t>
            </a:r>
          </a:p>
          <a:p>
            <a:endParaRPr lang="fa-IR" baseline="0" dirty="0" smtClean="0"/>
          </a:p>
          <a:p>
            <a:endParaRPr lang="fa-IR" baseline="0" dirty="0" smtClean="0"/>
          </a:p>
        </p:txBody>
      </p:sp>
      <p:sp>
        <p:nvSpPr>
          <p:cNvPr id="4" name="Slide Number Placeholder 3"/>
          <p:cNvSpPr>
            <a:spLocks noGrp="1"/>
          </p:cNvSpPr>
          <p:nvPr>
            <p:ph type="sldNum" sz="quarter" idx="10"/>
          </p:nvPr>
        </p:nvSpPr>
        <p:spPr/>
        <p:txBody>
          <a:bodyPr/>
          <a:lstStyle/>
          <a:p>
            <a:fld id="{E3677ED8-E5C1-47F1-806C-6C997FDFD201}" type="slidenum">
              <a:rPr lang="fa-IR" smtClean="0"/>
              <a:pPr/>
              <a:t>27</a:t>
            </a:fld>
            <a:endParaRPr lang="fa-IR"/>
          </a:p>
        </p:txBody>
      </p:sp>
    </p:spTree>
    <p:extLst>
      <p:ext uri="{BB962C8B-B14F-4D97-AF65-F5344CB8AC3E}">
        <p14:creationId xmlns:p14="http://schemas.microsoft.com/office/powerpoint/2010/main" val="348046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a-IR" dirty="0" smtClean="0"/>
              <a:t>- در مضاربه اسلامی برای منافع مشترک اجتماعی(تکافل) و سرمایه گذاری، مضارب(امین) وجوه</a:t>
            </a:r>
            <a:r>
              <a:rPr lang="fa-IR" baseline="0" dirty="0" smtClean="0"/>
              <a:t> مضاربه را برای بسیج پس اندازها و انباشت سرمایه مشارکت کنندگان از طریق سرمایه گذاری و فعالیت های تجاری و با هدف توسعه روحیه اخوت و برادری، خیرخواهی و همبستگی بین مالکان سرمایه (سرمایه گذاران) به کار می گیرد، در صورت مرگ مشارکت کننده مزایای آن به وارثان و یا ارث او تعلق می گیرد:</a:t>
            </a:r>
          </a:p>
          <a:p>
            <a:r>
              <a:rPr lang="fa-IR" baseline="0" dirty="0" smtClean="0"/>
              <a:t>مزایا «تکافل» یعنی اقساط باقی مانده از کمک که مشارکت کننده در غیر این صورت پرداخت می کرد از تاریخ از کار افتادگی کلی و دایمی او یا مرگش تا تاریخ انقضای دوره مشارکت به وارثان وی پرداخت میشود، مبلغی (حق بیمه) که از سال اول به صندوق تکافل اختصاص یافته، ارزش واحدهای سرمایه گذاری تا تاریخ مرگ او به قوت خود باقی مانده است، در صورت از کارافتادگی دائمی و کلی مشارکت کننده، مزایایی به او یا نماینده قانونی وی تعلق خواهدگرفت: «مزایای تکافل» مثل مورد قبل: مبلغی (حق بیمه) که از سال اول به صندوق تکافل اختصاص یافته، ارزش واحدهای سرمایه گذاری تا تاریخ از کار افتادگی او که به قوت خود باقی مانده است.</a:t>
            </a:r>
          </a:p>
          <a:p>
            <a:r>
              <a:rPr lang="fa-IR" baseline="0" dirty="0" smtClean="0"/>
              <a:t>- مضاربه اسلامی(وجوه امانی) برای منافع مشترک اجتماعی (تکافل) برای پوشش وثیقه (رهن). هدف از این مضاربه آن است که در صورت از کارافتادگی یا مرگ مشارکت کننده(ضامن/رهن) در طی دوره مشارکت، تکافلی در مورد او یا وارثان قانونی وی به اجرا درآید که طی آن کل مبلغ اقساط باقیمانده بدهی، طبق شرایط از پیش تعیین شده مضاربه به ضامن (راهن) پرداخت میشود، بنابراین، دارایی راهنی در مالکیت مشارکت کننده یا وارثان قانونی او باقی خواهد ماند.</a:t>
            </a:r>
          </a:p>
          <a:p>
            <a:r>
              <a:rPr lang="fa-IR" baseline="0" dirty="0" smtClean="0"/>
              <a:t>- مضاربه اسلامی (وجوه امانی) برای منافع مشترک اجتماعی (تکافل) برای پوشش دانش آموزان. هدف از این نوع مضاربه آن است که به دانش آموزان برای ادامه تحصیل در صورت از کارافتادگی یا مرگ زود هنگام سرپرست یا والدین آنها از طریق پرداخت کمک هزینه های دوره ای کمک کند تا آنها بتوانند به تحصیلات خود ادامه دهند.</a:t>
            </a:r>
          </a:p>
          <a:p>
            <a:r>
              <a:rPr lang="fa-IR" baseline="0" dirty="0" smtClean="0"/>
              <a:t>- مضاربه اسلامی (وجوه امانی) برای منافع مشترک (تکافل) برای پوشش کارفرمایان. این مضاربه در نظر دارد که کارفرما را از طریق پرداخت جبرانی (غرامت) ضروری در صورت مرگ یا از کار افتادگی کارکنان طی دوره قرارداد در بازپرداخت تعهدات قراردادی یا قانونی کمک کند (تحقیقات و مطالعات برای توسعه بیشتر محصولات تکافل عمر با هدف ارائه طیف کاملی از آنها برای امت انجام میگیرد).</a:t>
            </a:r>
          </a:p>
          <a:p>
            <a:r>
              <a:rPr lang="fa-IR" baseline="0" dirty="0" smtClean="0"/>
              <a:t>- مضاربه اسلامی (وجوه امانی) برای منافع مشترک (تکافل) برای خانواده. این مضاربه در نظر دارد که اعضای خانواده مشارکت کننده را در صورت مرگ یا از کارافتادگی کلی و دائمی او قبل از دوره تصریح شده پوشش دهد.</a:t>
            </a:r>
          </a:p>
        </p:txBody>
      </p:sp>
      <p:sp>
        <p:nvSpPr>
          <p:cNvPr id="4" name="Slide Number Placeholder 3"/>
          <p:cNvSpPr>
            <a:spLocks noGrp="1"/>
          </p:cNvSpPr>
          <p:nvPr>
            <p:ph type="sldNum" sz="quarter" idx="10"/>
          </p:nvPr>
        </p:nvSpPr>
        <p:spPr/>
        <p:txBody>
          <a:bodyPr/>
          <a:lstStyle/>
          <a:p>
            <a:fld id="{E3677ED8-E5C1-47F1-806C-6C997FDFD201}" type="slidenum">
              <a:rPr lang="fa-IR" smtClean="0"/>
              <a:pPr/>
              <a:t>30</a:t>
            </a:fld>
            <a:endParaRPr lang="fa-IR"/>
          </a:p>
        </p:txBody>
      </p:sp>
    </p:spTree>
    <p:extLst>
      <p:ext uri="{BB962C8B-B14F-4D97-AF65-F5344CB8AC3E}">
        <p14:creationId xmlns:p14="http://schemas.microsoft.com/office/powerpoint/2010/main" val="407714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a.nateq@gmail.com</a:t>
            </a:r>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33</a:t>
            </a:fld>
            <a:endParaRPr lang="fa-IR"/>
          </a:p>
        </p:txBody>
      </p:sp>
    </p:spTree>
    <p:extLst>
      <p:ext uri="{BB962C8B-B14F-4D97-AF65-F5344CB8AC3E}">
        <p14:creationId xmlns:p14="http://schemas.microsoft.com/office/powerpoint/2010/main" val="68837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1" dirty="0" smtClean="0"/>
              <a:t>کد کلاس: 11555</a:t>
            </a:r>
          </a:p>
          <a:p>
            <a:r>
              <a:rPr lang="fa-IR" b="1" dirty="0" smtClean="0"/>
              <a:t>بارگذاری</a:t>
            </a:r>
            <a:r>
              <a:rPr lang="fa-IR" b="1" baseline="0" dirty="0" smtClean="0"/>
              <a:t> شده در: </a:t>
            </a:r>
            <a:r>
              <a:rPr lang="en-US" b="1" baseline="0" dirty="0" smtClean="0"/>
              <a:t>Stmain.blog.ir</a:t>
            </a:r>
            <a:endParaRPr lang="fa-IR" b="1" baseline="0" dirty="0" smtClean="0"/>
          </a:p>
          <a:p>
            <a:endParaRPr lang="fa-IR"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2</a:t>
            </a:fld>
            <a:endParaRPr lang="fa-IR"/>
          </a:p>
        </p:txBody>
      </p:sp>
    </p:spTree>
    <p:extLst>
      <p:ext uri="{BB962C8B-B14F-4D97-AF65-F5344CB8AC3E}">
        <p14:creationId xmlns:p14="http://schemas.microsoft.com/office/powerpoint/2010/main" val="332014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normAutofit/>
          </a:bodyPr>
          <a:lstStyle/>
          <a:p>
            <a:r>
              <a:rPr lang="fa-IR" sz="1200" b="1" dirty="0" smtClean="0">
                <a:latin typeface="IRMitra" pitchFamily="2" charset="-78"/>
                <a:cs typeface="IRMitra" pitchFamily="2" charset="-78"/>
              </a:rPr>
              <a:t>توضیح تکافل در صدر اسلام: طبق رسم عربهای جاهلی، قاتل یا قبیله یا خانواده او</a:t>
            </a:r>
            <a:r>
              <a:rPr lang="fa-IR" sz="1200" b="1" baseline="0" dirty="0" smtClean="0">
                <a:latin typeface="IRMitra" pitchFamily="2" charset="-78"/>
                <a:cs typeface="IRMitra" pitchFamily="2" charset="-78"/>
              </a:rPr>
              <a:t> مجبور بودند به خانواده مقتول دیه بپردازند تا زیان آنها جبران شود، این رسم جایگزین خون خواهی یا انتقامجوئی شده بود.</a:t>
            </a:r>
          </a:p>
          <a:p>
            <a:endParaRPr lang="fa-IR" sz="1200" b="1" kern="1200" baseline="0" dirty="0" smtClean="0">
              <a:solidFill>
                <a:schemeClr val="tx1"/>
              </a:solidFill>
              <a:latin typeface="IRMitra" pitchFamily="2" charset="-78"/>
              <a:ea typeface="+mn-ea"/>
              <a:cs typeface="IRMitra" pitchFamily="2" charset="-78"/>
            </a:endParaRPr>
          </a:p>
          <a:p>
            <a:r>
              <a:rPr lang="fa-IR" sz="1200" b="1" kern="1200" baseline="0" dirty="0" smtClean="0">
                <a:solidFill>
                  <a:schemeClr val="tx1"/>
                </a:solidFill>
                <a:latin typeface="IRMitra" pitchFamily="2" charset="-78"/>
                <a:ea typeface="+mn-ea"/>
                <a:cs typeface="IRMitra" pitchFamily="2" charset="-78"/>
              </a:rPr>
              <a:t>توضیح</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تکافل بعد از ظهور اسلام: بعد از ظهور اسلام، نظام دیه، به سبب منافع آن،</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3" tooltip="تأیید"/>
              </a:rPr>
              <a:t>تأیید</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و حفظ شد. با ورود پیامبر اکرم به</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4" tooltip="مدینه"/>
              </a:rPr>
              <a:t>مدینه</a:t>
            </a:r>
            <a:r>
              <a:rPr lang="fa-IR" sz="1200" b="1" kern="1200" dirty="0" smtClean="0">
                <a:solidFill>
                  <a:schemeClr val="tx1"/>
                </a:solidFill>
                <a:latin typeface="+mn-lt"/>
                <a:ea typeface="+mn-ea"/>
                <a:cs typeface="+mn-cs"/>
              </a:rPr>
              <a:t>، میان</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5" tooltip="مهاجران"/>
              </a:rPr>
              <a:t>مهاجران</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و</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6" tooltip="انصار"/>
              </a:rPr>
              <a:t>انصار</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نظام عاقله شکل گرفت. از طریق این</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7" tooltip="پیمان"/>
              </a:rPr>
              <a:t>پیمان</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تمام مسلمانان مدینه، بدون توجه به قبیله‌شان، عضو یک</a:t>
            </a:r>
            <a:r>
              <a:rPr lang="en-US" sz="1200" b="1" kern="1200" dirty="0" smtClean="0">
                <a:solidFill>
                  <a:schemeClr val="tx1"/>
                </a:solidFill>
                <a:latin typeface="+mn-lt"/>
                <a:ea typeface="+mn-ea"/>
                <a:cs typeface="+mn-cs"/>
              </a:rPr>
              <a:t> </a:t>
            </a:r>
            <a:r>
              <a:rPr lang="fa-IR" sz="1200" b="1" u="none" strike="noStrike" kern="1200" dirty="0" smtClean="0">
                <a:solidFill>
                  <a:schemeClr val="tx1"/>
                </a:solidFill>
                <a:latin typeface="+mn-lt"/>
                <a:ea typeface="+mn-ea"/>
                <a:cs typeface="+mn-cs"/>
                <a:hlinkClick r:id="rId8" tooltip="جامعه (پیوندی وجود ندارد)"/>
              </a:rPr>
              <a:t>جامعه</a:t>
            </a:r>
            <a:r>
              <a:rPr lang="en-US" sz="1200" b="1"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شدند و صندوقی به نام «کَنز» ایجاد شد که اعضا سالانه در آن مبلغی می‌ریختند. این وجوه به عضوی که برای پرداخت دیه مشکل داشت، کمک می‌کرد</a:t>
            </a:r>
            <a:r>
              <a:rPr lang="en-US" sz="1200" b="1" kern="1200" dirty="0" smtClean="0">
                <a:solidFill>
                  <a:schemeClr val="tx1"/>
                </a:solidFill>
                <a:latin typeface="+mn-lt"/>
                <a:ea typeface="+mn-ea"/>
                <a:cs typeface="+mn-cs"/>
              </a:rPr>
              <a:t>.</a:t>
            </a:r>
            <a:endParaRPr lang="fa-IR" sz="1200" b="1" dirty="0">
              <a:latin typeface="IRMitra" pitchFamily="2" charset="-78"/>
              <a:cs typeface="IRMitra" pitchFamily="2" charset="-78"/>
            </a:endParaRPr>
          </a:p>
        </p:txBody>
      </p:sp>
      <p:sp>
        <p:nvSpPr>
          <p:cNvPr id="4" name="Slide Number Placeholder 3"/>
          <p:cNvSpPr>
            <a:spLocks noGrp="1"/>
          </p:cNvSpPr>
          <p:nvPr>
            <p:ph type="sldNum" sz="quarter" idx="10"/>
          </p:nvPr>
        </p:nvSpPr>
        <p:spPr/>
        <p:txBody>
          <a:bodyPr/>
          <a:lstStyle/>
          <a:p>
            <a:fld id="{E3677ED8-E5C1-47F1-806C-6C997FDFD201}" type="slidenum">
              <a:rPr lang="fa-IR" smtClean="0"/>
              <a:pPr/>
              <a:t>3</a:t>
            </a:fld>
            <a:endParaRPr lang="fa-IR"/>
          </a:p>
        </p:txBody>
      </p:sp>
    </p:spTree>
    <p:extLst>
      <p:ext uri="{BB962C8B-B14F-4D97-AF65-F5344CB8AC3E}">
        <p14:creationId xmlns:p14="http://schemas.microsoft.com/office/powerpoint/2010/main" val="109354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a-IR" sz="1200" b="1" i="0" kern="1200" dirty="0" smtClean="0">
                <a:solidFill>
                  <a:schemeClr val="tx1"/>
                </a:solidFill>
                <a:latin typeface="IRMitra" pitchFamily="2" charset="-78"/>
                <a:ea typeface="+mn-ea"/>
                <a:cs typeface="IRMitra" pitchFamily="2" charset="-78"/>
              </a:rPr>
              <a:t>حدید:</a:t>
            </a:r>
            <a:r>
              <a:rPr lang="fa-IR" sz="1200" b="0" i="0" kern="1200" dirty="0" smtClean="0">
                <a:solidFill>
                  <a:schemeClr val="tx1"/>
                </a:solidFill>
                <a:latin typeface="IRMitra" pitchFamily="2" charset="-78"/>
                <a:ea typeface="+mn-ea"/>
                <a:cs typeface="IRMitra" pitchFamily="2" charset="-78"/>
              </a:rPr>
              <a:t> يَا أَيُّهَا الَّذِينَ آمَنُوا اتَّقُوا اللَّهَ وَآمِنُوا بِرَسُولِهِ يُؤْتِكُمْ ك</a:t>
            </a:r>
            <a:r>
              <a:rPr lang="fa-IR" sz="1200" b="0" i="0" u="sng" kern="1200" dirty="0" smtClean="0">
                <a:solidFill>
                  <a:schemeClr val="tx1"/>
                </a:solidFill>
                <a:latin typeface="IRMitra" pitchFamily="2" charset="-78"/>
                <a:ea typeface="+mn-ea"/>
                <a:cs typeface="IRMitra" pitchFamily="2" charset="-78"/>
              </a:rPr>
              <a:t>ِفْلَيْنِ</a:t>
            </a:r>
            <a:r>
              <a:rPr lang="fa-IR" sz="1200" b="0" i="0" kern="1200" dirty="0" smtClean="0">
                <a:solidFill>
                  <a:schemeClr val="tx1"/>
                </a:solidFill>
                <a:latin typeface="IRMitra" pitchFamily="2" charset="-78"/>
                <a:ea typeface="+mn-ea"/>
                <a:cs typeface="IRMitra" pitchFamily="2" charset="-78"/>
              </a:rPr>
              <a:t> مِن رَّحْمَتِهِ وَيَجْعَل لَّكُمْ نُورًا تَمْشُونَ بِهِ وَيَغْفِرْ لَكُمْ وَاللَّهُ غَفُورٌ رَّحِيمٌ </a:t>
            </a:r>
            <a:r>
              <a:rPr lang="fa-IR" dirty="0" smtClean="0">
                <a:latin typeface="IRMitra" pitchFamily="2" charset="-78"/>
                <a:cs typeface="IRMitra" pitchFamily="2" charset="-78"/>
              </a:rPr>
              <a:t>﴿۲۸﴾</a:t>
            </a:r>
            <a:endParaRPr lang="fa-IR" sz="1200" b="0" i="0" kern="1200" dirty="0" smtClean="0">
              <a:solidFill>
                <a:schemeClr val="tx1"/>
              </a:solidFill>
              <a:latin typeface="IRMitra" pitchFamily="2" charset="-78"/>
              <a:ea typeface="+mn-ea"/>
              <a:cs typeface="IRMitra" pitchFamily="2" charset="-78"/>
            </a:endParaRPr>
          </a:p>
          <a:p>
            <a:r>
              <a:rPr lang="fa-IR" sz="1200" b="1" i="0" kern="1200" dirty="0" smtClean="0">
                <a:solidFill>
                  <a:schemeClr val="tx1"/>
                </a:solidFill>
                <a:latin typeface="IRMitra" pitchFamily="2" charset="-78"/>
                <a:ea typeface="+mn-ea"/>
                <a:cs typeface="IRMitra" pitchFamily="2" charset="-78"/>
              </a:rPr>
              <a:t>ترجمه: اى كسانى كه ايمان آورده‏ايد از خدا پروا داريد و به پيامبر او بگرويد تا از رحمت‏خويش شما را دو </a:t>
            </a:r>
            <a:r>
              <a:rPr lang="fa-IR" sz="1200" b="1" i="0" u="sng" kern="1200" dirty="0" smtClean="0">
                <a:solidFill>
                  <a:schemeClr val="tx1"/>
                </a:solidFill>
                <a:latin typeface="IRMitra" pitchFamily="2" charset="-78"/>
                <a:ea typeface="+mn-ea"/>
                <a:cs typeface="IRMitra" pitchFamily="2" charset="-78"/>
              </a:rPr>
              <a:t>بهره (نصیب)</a:t>
            </a:r>
            <a:r>
              <a:rPr lang="fa-IR" sz="1200" b="1" i="0" kern="1200" dirty="0" smtClean="0">
                <a:solidFill>
                  <a:schemeClr val="tx1"/>
                </a:solidFill>
                <a:latin typeface="IRMitra" pitchFamily="2" charset="-78"/>
                <a:ea typeface="+mn-ea"/>
                <a:cs typeface="IRMitra" pitchFamily="2" charset="-78"/>
              </a:rPr>
              <a:t> عطا كند و براى شما نورى قرار دهد كه به [بركت] آن راه سپريد و بر شما ببخشايد و خدا آمرزنده مهربان است </a:t>
            </a:r>
            <a:r>
              <a:rPr lang="fa-IR" b="1" dirty="0" smtClean="0">
                <a:latin typeface="IRMitra" pitchFamily="2" charset="-78"/>
                <a:cs typeface="IRMitra" pitchFamily="2" charset="-78"/>
              </a:rPr>
              <a:t>(۲۸)</a:t>
            </a:r>
            <a:endParaRPr lang="fa-IR" sz="1200" b="1" i="0" kern="1200" dirty="0" smtClean="0">
              <a:solidFill>
                <a:schemeClr val="tx1"/>
              </a:solidFill>
              <a:latin typeface="IRMitra" pitchFamily="2" charset="-78"/>
              <a:ea typeface="+mn-ea"/>
              <a:cs typeface="IRMitra" pitchFamily="2" charset="-78"/>
            </a:endParaRPr>
          </a:p>
          <a:p>
            <a:endParaRPr lang="fa-IR" sz="1200" b="0" i="0" kern="1200" dirty="0" smtClean="0">
              <a:solidFill>
                <a:schemeClr val="tx1"/>
              </a:solidFill>
              <a:latin typeface="IRMitra" pitchFamily="2" charset="-78"/>
              <a:ea typeface="+mn-ea"/>
              <a:cs typeface="IRMitra" pitchFamily="2" charset="-78"/>
            </a:endParaRPr>
          </a:p>
          <a:p>
            <a:r>
              <a:rPr lang="fa-IR" sz="1200" b="1" i="0" kern="1200" dirty="0" smtClean="0">
                <a:solidFill>
                  <a:schemeClr val="tx1"/>
                </a:solidFill>
                <a:latin typeface="IRMitra" pitchFamily="2" charset="-78"/>
                <a:ea typeface="+mn-ea"/>
                <a:cs typeface="IRMitra" pitchFamily="2" charset="-78"/>
              </a:rPr>
              <a:t>نساء:</a:t>
            </a:r>
            <a:r>
              <a:rPr lang="fa-IR" sz="1200" b="0" i="0" kern="1200" dirty="0" smtClean="0">
                <a:solidFill>
                  <a:schemeClr val="tx1"/>
                </a:solidFill>
                <a:latin typeface="IRMitra" pitchFamily="2" charset="-78"/>
                <a:ea typeface="+mn-ea"/>
                <a:cs typeface="IRMitra" pitchFamily="2" charset="-78"/>
              </a:rPr>
              <a:t> مَّن يَشْفَعْ شَفَاعَةً حَسَنَةً يَكُن لَّهُ نَصِيبٌ مِّنْهَا وَمَن يَشْفَعْ شَفَاعَةً سَيِّئَةً يَكُن لَّهُ </a:t>
            </a:r>
            <a:r>
              <a:rPr lang="fa-IR" sz="1200" b="0" i="0" u="sng" kern="1200" dirty="0" smtClean="0">
                <a:solidFill>
                  <a:schemeClr val="tx1"/>
                </a:solidFill>
                <a:latin typeface="IRMitra" pitchFamily="2" charset="-78"/>
                <a:ea typeface="+mn-ea"/>
                <a:cs typeface="IRMitra" pitchFamily="2" charset="-78"/>
              </a:rPr>
              <a:t>كِفْلٌ</a:t>
            </a:r>
            <a:r>
              <a:rPr lang="fa-IR" sz="1200" b="0" i="0" kern="1200" dirty="0" smtClean="0">
                <a:solidFill>
                  <a:schemeClr val="tx1"/>
                </a:solidFill>
                <a:latin typeface="IRMitra" pitchFamily="2" charset="-78"/>
                <a:ea typeface="+mn-ea"/>
                <a:cs typeface="IRMitra" pitchFamily="2" charset="-78"/>
              </a:rPr>
              <a:t> مِّنْهَا وَكَانَ اللّهُ عَلَى كُلِّ شَيْءٍ مُّقِيتًا </a:t>
            </a:r>
            <a:r>
              <a:rPr lang="fa-IR" dirty="0" smtClean="0">
                <a:latin typeface="IRMitra" pitchFamily="2" charset="-78"/>
                <a:cs typeface="IRMitra" pitchFamily="2" charset="-78"/>
              </a:rPr>
              <a:t>﴿۸۵﴾</a:t>
            </a:r>
          </a:p>
          <a:p>
            <a:r>
              <a:rPr lang="fa-IR" sz="1200" b="1" i="0" kern="1200" dirty="0" smtClean="0">
                <a:solidFill>
                  <a:schemeClr val="tx1"/>
                </a:solidFill>
                <a:latin typeface="IRMitra" pitchFamily="2" charset="-78"/>
                <a:ea typeface="+mn-ea"/>
                <a:cs typeface="IRMitra" pitchFamily="2" charset="-78"/>
              </a:rPr>
              <a:t>ترجمه:</a:t>
            </a:r>
            <a:r>
              <a:rPr lang="fa-IR" sz="1200" b="1" i="0" kern="1200" baseline="0" dirty="0" smtClean="0">
                <a:solidFill>
                  <a:schemeClr val="tx1"/>
                </a:solidFill>
                <a:latin typeface="IRMitra" pitchFamily="2" charset="-78"/>
                <a:ea typeface="+mn-ea"/>
                <a:cs typeface="IRMitra" pitchFamily="2" charset="-78"/>
              </a:rPr>
              <a:t> </a:t>
            </a:r>
            <a:r>
              <a:rPr lang="fa-IR" sz="1200" b="1" i="0" kern="1200" dirty="0" smtClean="0">
                <a:solidFill>
                  <a:schemeClr val="tx1"/>
                </a:solidFill>
                <a:latin typeface="IRMitra" pitchFamily="2" charset="-78"/>
                <a:ea typeface="+mn-ea"/>
                <a:cs typeface="IRMitra" pitchFamily="2" charset="-78"/>
              </a:rPr>
              <a:t>هر كس شفاعت پسنديده كند براى وى از آن نصيبى خواهد بود و هر كس شفاعت ناپسنديده‏اى كند براى او از آن [نيز] </a:t>
            </a:r>
            <a:r>
              <a:rPr lang="fa-IR" sz="1200" b="1" i="0" u="sng" kern="1200" dirty="0" smtClean="0">
                <a:solidFill>
                  <a:schemeClr val="tx1"/>
                </a:solidFill>
                <a:latin typeface="IRMitra" pitchFamily="2" charset="-78"/>
                <a:ea typeface="+mn-ea"/>
                <a:cs typeface="IRMitra" pitchFamily="2" charset="-78"/>
              </a:rPr>
              <a:t>سهمى(بهره ای)</a:t>
            </a:r>
            <a:r>
              <a:rPr lang="fa-IR" sz="1200" b="1" i="0" kern="1200" dirty="0" smtClean="0">
                <a:solidFill>
                  <a:schemeClr val="tx1"/>
                </a:solidFill>
                <a:latin typeface="IRMitra" pitchFamily="2" charset="-78"/>
                <a:ea typeface="+mn-ea"/>
                <a:cs typeface="IRMitra" pitchFamily="2" charset="-78"/>
              </a:rPr>
              <a:t> خواهد بود و خدا همواره به هر چيزى تواناست </a:t>
            </a:r>
            <a:r>
              <a:rPr lang="fa-IR" b="1" dirty="0" smtClean="0">
                <a:latin typeface="IRMitra" pitchFamily="2" charset="-78"/>
                <a:cs typeface="IRMitra" pitchFamily="2" charset="-78"/>
              </a:rPr>
              <a:t>(۸۵)</a:t>
            </a:r>
            <a:endParaRPr lang="fa-IR" sz="1200" b="1" i="0" kern="1200" dirty="0" smtClean="0">
              <a:solidFill>
                <a:schemeClr val="tx1"/>
              </a:solidFill>
              <a:latin typeface="IRMitra" pitchFamily="2" charset="-78"/>
              <a:ea typeface="+mn-ea"/>
              <a:cs typeface="IRMitra" pitchFamily="2" charset="-78"/>
            </a:endParaRPr>
          </a:p>
          <a:p>
            <a:endParaRPr lang="fa-IR" sz="1200" b="0" i="0" kern="1200" dirty="0" smtClean="0">
              <a:solidFill>
                <a:schemeClr val="tx1"/>
              </a:solidFill>
              <a:latin typeface="IRMitra" pitchFamily="2" charset="-78"/>
              <a:ea typeface="+mn-ea"/>
              <a:cs typeface="IRMitra" pitchFamily="2" charset="-78"/>
            </a:endParaRPr>
          </a:p>
          <a:p>
            <a:r>
              <a:rPr lang="fa-IR" sz="1200" b="1" i="0" kern="1200" dirty="0" smtClean="0">
                <a:solidFill>
                  <a:schemeClr val="tx1"/>
                </a:solidFill>
                <a:latin typeface="IRMitra" pitchFamily="2" charset="-78"/>
                <a:ea typeface="+mn-ea"/>
                <a:cs typeface="IRMitra" pitchFamily="2" charset="-78"/>
              </a:rPr>
              <a:t>آل عمران:</a:t>
            </a:r>
            <a:r>
              <a:rPr lang="fa-IR" sz="1200" b="0" i="0" kern="1200" dirty="0" smtClean="0">
                <a:solidFill>
                  <a:schemeClr val="tx1"/>
                </a:solidFill>
                <a:latin typeface="IRMitra" pitchFamily="2" charset="-78"/>
                <a:ea typeface="+mn-ea"/>
                <a:cs typeface="IRMitra" pitchFamily="2" charset="-78"/>
              </a:rPr>
              <a:t> فَتَقَبَّلَهَا رَبُّهَا بِقَبُولٍ حَسَنٍ وَأَنبَتَهَا نَبَاتًا حَسَنًا وَ</a:t>
            </a:r>
            <a:r>
              <a:rPr lang="fa-IR" sz="1200" b="0" i="0" u="sng" kern="1200" dirty="0" smtClean="0">
                <a:solidFill>
                  <a:schemeClr val="tx1"/>
                </a:solidFill>
                <a:latin typeface="IRMitra" pitchFamily="2" charset="-78"/>
                <a:ea typeface="+mn-ea"/>
                <a:cs typeface="IRMitra" pitchFamily="2" charset="-78"/>
              </a:rPr>
              <a:t>كَفَّلَهَا</a:t>
            </a:r>
            <a:r>
              <a:rPr lang="fa-IR" sz="1200" b="0" i="0" kern="1200" dirty="0" smtClean="0">
                <a:solidFill>
                  <a:schemeClr val="tx1"/>
                </a:solidFill>
                <a:latin typeface="IRMitra" pitchFamily="2" charset="-78"/>
                <a:ea typeface="+mn-ea"/>
                <a:cs typeface="IRMitra" pitchFamily="2" charset="-78"/>
              </a:rPr>
              <a:t> زَكَرِيَّا كُلَّمَا دَخَلَ عَلَيْهَا زَكَرِيَّا الْمِحْرَابَ وَجَدَ عِندَهَا رِزْقًا قَالَ يَا مَرْيَمُ أَنَّى لَكِ هَذَا قَالَتْ هُوَ مِنْ عِندِ اللّهِ إنَّ اللّهَ يَرْزُقُ مَن يَشَاءُ بِغَيْرِ حِسَابٍ </a:t>
            </a:r>
            <a:r>
              <a:rPr lang="fa-IR" dirty="0" smtClean="0">
                <a:latin typeface="IRMitra" pitchFamily="2" charset="-78"/>
                <a:cs typeface="IRMitra" pitchFamily="2" charset="-78"/>
              </a:rPr>
              <a:t>﴿۳۷﴾</a:t>
            </a:r>
          </a:p>
          <a:p>
            <a:r>
              <a:rPr lang="fa-IR" sz="1200" b="1" i="0" kern="1200" dirty="0" smtClean="0">
                <a:solidFill>
                  <a:schemeClr val="tx1"/>
                </a:solidFill>
                <a:latin typeface="IRMitra" pitchFamily="2" charset="-78"/>
                <a:ea typeface="+mn-ea"/>
                <a:cs typeface="IRMitra" pitchFamily="2" charset="-78"/>
              </a:rPr>
              <a:t>ترجمه:</a:t>
            </a:r>
            <a:r>
              <a:rPr lang="fa-IR" sz="1200" b="1" i="0" kern="1200" baseline="0" dirty="0" smtClean="0">
                <a:solidFill>
                  <a:schemeClr val="tx1"/>
                </a:solidFill>
                <a:latin typeface="IRMitra" pitchFamily="2" charset="-78"/>
                <a:ea typeface="+mn-ea"/>
                <a:cs typeface="IRMitra" pitchFamily="2" charset="-78"/>
              </a:rPr>
              <a:t> </a:t>
            </a:r>
            <a:r>
              <a:rPr lang="fa-IR" sz="1200" b="1" i="0" kern="1200" dirty="0" smtClean="0">
                <a:solidFill>
                  <a:schemeClr val="tx1"/>
                </a:solidFill>
                <a:latin typeface="IRMitra" pitchFamily="2" charset="-78"/>
                <a:ea typeface="+mn-ea"/>
                <a:cs typeface="IRMitra" pitchFamily="2" charset="-78"/>
              </a:rPr>
              <a:t>پس پروردگارش وى [=مريم] را با حسن قبول پذيرا شد و او را نيكو بار آورد و زكريا را </a:t>
            </a:r>
            <a:r>
              <a:rPr lang="fa-IR" sz="1200" b="1" i="0" u="sng" kern="1200" dirty="0" smtClean="0">
                <a:solidFill>
                  <a:schemeClr val="tx1"/>
                </a:solidFill>
                <a:latin typeface="IRMitra" pitchFamily="2" charset="-78"/>
                <a:ea typeface="+mn-ea"/>
                <a:cs typeface="IRMitra" pitchFamily="2" charset="-78"/>
              </a:rPr>
              <a:t>سرپرست</a:t>
            </a:r>
            <a:r>
              <a:rPr lang="fa-IR" sz="1200" b="1" i="0" kern="1200" dirty="0" smtClean="0">
                <a:solidFill>
                  <a:schemeClr val="tx1"/>
                </a:solidFill>
                <a:latin typeface="IRMitra" pitchFamily="2" charset="-78"/>
                <a:ea typeface="+mn-ea"/>
                <a:cs typeface="IRMitra" pitchFamily="2" charset="-78"/>
              </a:rPr>
              <a:t> وى قرار داد زكريا هر بار كه در محراب بر او وارد مى‏شد نزد او [نوعى] خوراكى مى‏يافت [مى]گفت اى مريم اين از كجا براى تو [آمده است او در پاسخ مى]گفت اين از جانب خداست كه خدا به هر كس بخواهد بى شمار روزى مى‏دهد </a:t>
            </a:r>
            <a:r>
              <a:rPr lang="fa-IR" b="1" dirty="0" smtClean="0">
                <a:latin typeface="IRMitra" pitchFamily="2" charset="-78"/>
                <a:cs typeface="IRMitra" pitchFamily="2" charset="-78"/>
              </a:rPr>
              <a:t>(۳۷)</a:t>
            </a:r>
            <a:endParaRPr lang="fa-IR" sz="1200" b="1" i="0" kern="1200" baseline="0" dirty="0" smtClean="0">
              <a:solidFill>
                <a:schemeClr val="tx1"/>
              </a:solidFill>
              <a:latin typeface="IRMitra" pitchFamily="2" charset="-78"/>
              <a:ea typeface="+mn-ea"/>
              <a:cs typeface="IRMitra" pitchFamily="2" charset="-78"/>
            </a:endParaRPr>
          </a:p>
          <a:p>
            <a:endParaRPr lang="fa-IR" sz="1200" b="0" i="0" kern="1200" dirty="0" smtClean="0">
              <a:solidFill>
                <a:schemeClr val="tx1"/>
              </a:solidFill>
              <a:latin typeface="IRMitra" pitchFamily="2" charset="-78"/>
              <a:ea typeface="+mn-ea"/>
              <a:cs typeface="IRMitra" pitchFamily="2" charset="-78"/>
            </a:endParaRPr>
          </a:p>
          <a:p>
            <a:r>
              <a:rPr lang="fa-IR" sz="1200" b="1" i="0" kern="1200" dirty="0" smtClean="0">
                <a:solidFill>
                  <a:schemeClr val="tx1"/>
                </a:solidFill>
                <a:latin typeface="IRMitra" pitchFamily="2" charset="-78"/>
                <a:ea typeface="+mn-ea"/>
                <a:cs typeface="IRMitra" pitchFamily="2" charset="-78"/>
              </a:rPr>
              <a:t>آل عمران:</a:t>
            </a:r>
            <a:r>
              <a:rPr lang="fa-IR" sz="1200" b="0" i="0" kern="1200" dirty="0" smtClean="0">
                <a:solidFill>
                  <a:schemeClr val="tx1"/>
                </a:solidFill>
                <a:latin typeface="IRMitra" pitchFamily="2" charset="-78"/>
                <a:ea typeface="+mn-ea"/>
                <a:cs typeface="IRMitra" pitchFamily="2" charset="-78"/>
              </a:rPr>
              <a:t> ذَلِكَ مِنْ أَنبَاء الْغَيْبِ نُوحِيهِ إِلَيكَ وَمَا كُنتَ لَدَيْهِمْ إِذْ يُلْقُون أَقْلاَمَهُمْ أَيُّهُمْ </a:t>
            </a:r>
            <a:r>
              <a:rPr lang="fa-IR" sz="1200" b="0" i="0" u="sng" kern="1200" dirty="0" smtClean="0">
                <a:solidFill>
                  <a:schemeClr val="tx1"/>
                </a:solidFill>
                <a:latin typeface="IRMitra" pitchFamily="2" charset="-78"/>
                <a:ea typeface="+mn-ea"/>
                <a:cs typeface="IRMitra" pitchFamily="2" charset="-78"/>
              </a:rPr>
              <a:t>يَكْفُلُ</a:t>
            </a:r>
            <a:r>
              <a:rPr lang="fa-IR" sz="1200" b="0" i="0" kern="1200" dirty="0" smtClean="0">
                <a:solidFill>
                  <a:schemeClr val="tx1"/>
                </a:solidFill>
                <a:latin typeface="IRMitra" pitchFamily="2" charset="-78"/>
                <a:ea typeface="+mn-ea"/>
                <a:cs typeface="IRMitra" pitchFamily="2" charset="-78"/>
              </a:rPr>
              <a:t> مَرْيَمَ وَمَا كُنتَ لَدَيْهِمْ إِذْ يَخْتَصِمُونَ</a:t>
            </a:r>
            <a:r>
              <a:rPr lang="fa-IR" dirty="0" smtClean="0">
                <a:latin typeface="IRMitra" pitchFamily="2" charset="-78"/>
                <a:cs typeface="IRMitra" pitchFamily="2" charset="-78"/>
              </a:rPr>
              <a:t>﴿۴۴﴾</a:t>
            </a:r>
          </a:p>
          <a:p>
            <a:pPr rtl="1"/>
            <a:r>
              <a:rPr lang="fa-IR" b="1" dirty="0" smtClean="0">
                <a:latin typeface="IRMitra" pitchFamily="2" charset="-78"/>
                <a:cs typeface="IRMitra" pitchFamily="2" charset="-78"/>
              </a:rPr>
              <a:t>ترجمه:</a:t>
            </a:r>
            <a:r>
              <a:rPr lang="fa-IR" sz="1200" b="1" i="0" u="none" strike="noStrike" kern="1200" dirty="0" smtClean="0">
                <a:solidFill>
                  <a:schemeClr val="tx1"/>
                </a:solidFill>
                <a:latin typeface="IRMitra" pitchFamily="2" charset="-78"/>
                <a:ea typeface="+mn-ea"/>
                <a:cs typeface="IRMitra" pitchFamily="2" charset="-78"/>
              </a:rPr>
              <a:t>ين [جمله] از اخبار غيب است كه به تو وحى مى‏كنيم و [گرنه] وقتى كه آنان قلمهاى خود را [براى قرعه‏كشى به آب] مى‏افكندند تا كدام يك </a:t>
            </a:r>
            <a:r>
              <a:rPr lang="fa-IR" sz="1200" b="1" i="0" u="sng" strike="noStrike" kern="1200" dirty="0" smtClean="0">
                <a:solidFill>
                  <a:schemeClr val="tx1"/>
                </a:solidFill>
                <a:latin typeface="IRMitra" pitchFamily="2" charset="-78"/>
                <a:ea typeface="+mn-ea"/>
                <a:cs typeface="IRMitra" pitchFamily="2" charset="-78"/>
              </a:rPr>
              <a:t>سرپرستى</a:t>
            </a:r>
            <a:r>
              <a:rPr lang="fa-IR" sz="1200" b="1" i="0" u="none" strike="noStrike" kern="1200" dirty="0" smtClean="0">
                <a:solidFill>
                  <a:schemeClr val="tx1"/>
                </a:solidFill>
                <a:latin typeface="IRMitra" pitchFamily="2" charset="-78"/>
                <a:ea typeface="+mn-ea"/>
                <a:cs typeface="IRMitra" pitchFamily="2" charset="-78"/>
              </a:rPr>
              <a:t> مريم را به عهده گيرد نزد آنان نبودى و [نيز] وقتى با يكديگر كشمكش مى‏كردند نزدشان نبودى (۴۴)</a:t>
            </a:r>
          </a:p>
          <a:p>
            <a:pPr rtl="1"/>
            <a:endParaRPr lang="fa-IR" sz="1200" b="1" i="0" u="none" strike="noStrike" kern="1200" dirty="0" smtClean="0">
              <a:solidFill>
                <a:schemeClr val="tx1"/>
              </a:solidFill>
              <a:latin typeface="IRMitra" pitchFamily="2" charset="-78"/>
              <a:ea typeface="+mn-ea"/>
              <a:cs typeface="IRMitra" pitchFamily="2" charset="-78"/>
            </a:endParaRPr>
          </a:p>
          <a:p>
            <a:r>
              <a:rPr lang="fa-IR" sz="1200" b="1" i="0" kern="1200" dirty="0" smtClean="0">
                <a:solidFill>
                  <a:schemeClr val="tx1"/>
                </a:solidFill>
                <a:latin typeface="IRMitra" pitchFamily="2" charset="-78"/>
                <a:ea typeface="+mn-ea"/>
                <a:cs typeface="IRMitra" pitchFamily="2" charset="-78"/>
              </a:rPr>
              <a:t>سوره نحل:</a:t>
            </a:r>
            <a:r>
              <a:rPr lang="fa-IR" sz="1200" b="0" i="0" kern="1200" dirty="0" smtClean="0">
                <a:solidFill>
                  <a:schemeClr val="tx1"/>
                </a:solidFill>
                <a:latin typeface="IRMitra" pitchFamily="2" charset="-78"/>
                <a:ea typeface="+mn-ea"/>
                <a:cs typeface="IRMitra" pitchFamily="2" charset="-78"/>
              </a:rPr>
              <a:t> وَأَوْفُواْ بِعَهْدِ اللّهِ إِذَا عَاهَدتُّمْ وَلاَ تَنقُضُواْ الأَیْمَانَ بَعْدَ تَوْكِیدِهَا وَقَدْ جَعَلْتُمُ اللّهَ عَلَیْكُمْ كَفِیلًا إِنَّ اللّهَ یَعْلَمُ مَا تَفْعَلُونَ </a:t>
            </a:r>
            <a:r>
              <a:rPr lang="fa-IR" b="0" dirty="0" smtClean="0">
                <a:latin typeface="IRMitra" pitchFamily="2" charset="-78"/>
                <a:cs typeface="IRMitra" pitchFamily="2" charset="-78"/>
              </a:rPr>
              <a:t>﴿۹۱﴾</a:t>
            </a:r>
            <a:endParaRPr lang="fa-IR" sz="1200" b="0" dirty="0" smtClean="0">
              <a:latin typeface="IRMitra" pitchFamily="2" charset="-78"/>
              <a:cs typeface="IRMitra" pitchFamily="2" charset="-78"/>
            </a:endParaRPr>
          </a:p>
          <a:p>
            <a:r>
              <a:rPr lang="fa-IR" sz="1200" b="1" dirty="0" smtClean="0">
                <a:latin typeface="IRMitra" pitchFamily="2" charset="-78"/>
                <a:cs typeface="IRMitra" pitchFamily="2" charset="-78"/>
              </a:rPr>
              <a:t>ترجمه</a:t>
            </a:r>
            <a:r>
              <a:rPr lang="fa-IR" sz="1200" b="1" baseline="0" dirty="0" smtClean="0">
                <a:latin typeface="IRMitra" pitchFamily="2" charset="-78"/>
                <a:cs typeface="IRMitra" pitchFamily="2" charset="-78"/>
              </a:rPr>
              <a:t> فارسی: </a:t>
            </a:r>
            <a:r>
              <a:rPr lang="fa-IR" sz="1200" b="1" i="0" kern="1200" dirty="0" smtClean="0">
                <a:solidFill>
                  <a:schemeClr val="tx1"/>
                </a:solidFill>
                <a:latin typeface="IRMitra" pitchFamily="2" charset="-78"/>
                <a:ea typeface="+mn-ea"/>
                <a:cs typeface="IRMitra" pitchFamily="2" charset="-78"/>
              </a:rPr>
              <a:t>و چون با خدا پیمان بستید به پیمان خود وفا كنید و سوگندهاى [خود را] پس از استوار كردن آنها مشكنید با اینكه خدا را بر خود ضامن [و گواه] قرار داده‏اید زیرا خدا آنچه را انجام مى‏دهید مى‏داند </a:t>
            </a:r>
            <a:r>
              <a:rPr lang="fa-IR" b="1" dirty="0" smtClean="0">
                <a:latin typeface="IRMitra" pitchFamily="2" charset="-78"/>
                <a:cs typeface="IRMitra" pitchFamily="2" charset="-78"/>
              </a:rPr>
              <a:t>(۹۱)</a:t>
            </a:r>
            <a:endParaRPr lang="fa-IR" sz="1200" b="1" baseline="0" dirty="0" smtClean="0">
              <a:latin typeface="IRMitra" pitchFamily="2" charset="-78"/>
              <a:cs typeface="IRMitra" pitchFamily="2" charset="-78"/>
            </a:endParaRPr>
          </a:p>
          <a:p>
            <a:r>
              <a:rPr lang="fa-IR" sz="1200" b="1" dirty="0" smtClean="0">
                <a:latin typeface="IRMitra" pitchFamily="2" charset="-78"/>
                <a:cs typeface="IRMitra" pitchFamily="2" charset="-78"/>
              </a:rPr>
              <a:t>در خلاصه آیه «در حالیکه شما خدا را بر خودتان نگاهبان قرار داده اید» کفیل</a:t>
            </a:r>
            <a:r>
              <a:rPr lang="fa-IR" sz="1200" b="1" baseline="0" dirty="0" smtClean="0">
                <a:latin typeface="IRMitra" pitchFamily="2" charset="-78"/>
                <a:cs typeface="IRMitra" pitchFamily="2" charset="-78"/>
              </a:rPr>
              <a:t> به معنی ضامن آمده است.</a:t>
            </a:r>
            <a:endParaRPr lang="fa-IR" sz="1200" b="1" dirty="0" smtClean="0">
              <a:latin typeface="IRMitra" pitchFamily="2" charset="-78"/>
              <a:cs typeface="IRMitra" pitchFamily="2" charset="-78"/>
            </a:endParaRPr>
          </a:p>
          <a:p>
            <a:pPr rtl="1"/>
            <a:endParaRPr lang="fa-IR" sz="1200" b="1" i="0" u="none" strike="noStrike" kern="1200" dirty="0" smtClean="0">
              <a:solidFill>
                <a:schemeClr val="tx1"/>
              </a:solidFill>
              <a:latin typeface="IRMitra" pitchFamily="2" charset="-78"/>
              <a:ea typeface="+mn-ea"/>
              <a:cs typeface="IRMitra" pitchFamily="2" charset="-78"/>
            </a:endParaRPr>
          </a:p>
          <a:p>
            <a:r>
              <a:rPr lang="fa-IR" sz="1200" b="0" i="0" u="none" strike="noStrike" kern="1200" dirty="0" smtClean="0">
                <a:solidFill>
                  <a:schemeClr val="tx1"/>
                </a:solidFill>
                <a:latin typeface="IRMitra" pitchFamily="2" charset="-78"/>
                <a:ea typeface="+mn-ea"/>
                <a:cs typeface="IRMitra" pitchFamily="2" charset="-78"/>
              </a:rPr>
              <a:t> </a:t>
            </a:r>
            <a:r>
              <a:rPr lang="fa-IR" sz="1200" b="1" dirty="0" smtClean="0"/>
              <a:t>برای ماده «کفل» اشتقاقات و معانی متعددی وجود دارد که برخی از آنها عبارتند از معنی دوچندان،</a:t>
            </a:r>
            <a:r>
              <a:rPr lang="fa-IR" sz="1200" b="1" baseline="0" dirty="0" smtClean="0"/>
              <a:t> و بهره.</a:t>
            </a:r>
          </a:p>
          <a:p>
            <a:r>
              <a:rPr lang="fa-IR" sz="1200" b="1" baseline="0" dirty="0" smtClean="0"/>
              <a:t>خدواند در قرآن می فرماید: </a:t>
            </a:r>
            <a:r>
              <a:rPr lang="fa-IR" sz="1200" kern="1200" dirty="0" smtClean="0">
                <a:solidFill>
                  <a:schemeClr val="tx1"/>
                </a:solidFill>
                <a:latin typeface="+mn-lt"/>
                <a:ea typeface="+mn-ea"/>
                <a:cs typeface="+mn-cs"/>
              </a:rPr>
              <a:t>: یَا أَیُّهَا الَّذِینَ آمَنُوا اتَّقُوا اللَّهَ وَآمِنُوا بِرَسُولِهِ یُؤْتِکُمْ کِفْلَیْنِ مِنْ رَحْمَتِهِ (۵۷/۲۸)</a:t>
            </a:r>
          </a:p>
          <a:p>
            <a:r>
              <a:rPr lang="fa-IR" sz="1200" b="1" kern="1200" dirty="0" smtClean="0">
                <a:solidFill>
                  <a:schemeClr val="tx1"/>
                </a:solidFill>
                <a:latin typeface="+mn-lt"/>
                <a:ea typeface="+mn-ea"/>
                <a:cs typeface="+mn-cs"/>
              </a:rPr>
              <a:t>ای کسانی که ایمان آورده اید از خدا بترسید ، و به پیامبر او ایمان آورید،تا خداوند دو بهره از رحمت خویش را به شما دهد. منظور از ((کفلین))در این آیه دو بهره و پاداش است، یکی بهره ایمان به عیسی ، و دیگری بهره ایمان به محمد (ص).</a:t>
            </a:r>
            <a:endParaRPr lang="fa-IR" sz="1200" kern="1200" dirty="0" smtClean="0">
              <a:solidFill>
                <a:schemeClr val="tx1"/>
              </a:solidFill>
              <a:latin typeface="+mn-lt"/>
              <a:ea typeface="+mn-ea"/>
              <a:cs typeface="+mn-cs"/>
            </a:endParaRPr>
          </a:p>
          <a:p>
            <a:r>
              <a:rPr lang="fa-IR" sz="1200" b="1" kern="1200" dirty="0" smtClean="0">
                <a:solidFill>
                  <a:schemeClr val="tx1"/>
                </a:solidFill>
                <a:latin typeface="+mn-lt"/>
                <a:ea typeface="+mn-ea"/>
                <a:cs typeface="+mn-cs"/>
              </a:rPr>
              <a:t>باز می فرماید:</a:t>
            </a:r>
            <a:r>
              <a:rPr lang="fa-IR" sz="1200" kern="1200" dirty="0" smtClean="0">
                <a:solidFill>
                  <a:schemeClr val="tx1"/>
                </a:solidFill>
                <a:latin typeface="+mn-lt"/>
                <a:ea typeface="+mn-ea"/>
                <a:cs typeface="+mn-cs"/>
              </a:rPr>
              <a:t> وَمَنْ یَشْفَعْ شَفَاعَةً سَیِّئَةً یَکُنْ لَهُ کِفْلٌ مِنْهَا (۴/۸۵) </a:t>
            </a:r>
          </a:p>
          <a:p>
            <a:r>
              <a:rPr lang="fa-IR" sz="1200" b="1" kern="1200" dirty="0" smtClean="0">
                <a:solidFill>
                  <a:schemeClr val="tx1"/>
                </a:solidFill>
                <a:latin typeface="+mn-lt"/>
                <a:ea typeface="+mn-ea"/>
                <a:cs typeface="+mn-cs"/>
              </a:rPr>
              <a:t>و هر کس ( در میان مردم) واسطه گری کند ، واسطه گری بدی برای او دو چندان (وبال ) است. که به معنی شاهد و رقیب است.</a:t>
            </a:r>
          </a:p>
          <a:p>
            <a:r>
              <a:rPr lang="fa-IR" sz="1200" b="1" dirty="0" smtClean="0"/>
              <a:t>پس از این مشتقات لغوی،</a:t>
            </a:r>
            <a:r>
              <a:rPr lang="fa-IR" sz="1200" b="1" baseline="0" dirty="0" smtClean="0"/>
              <a:t> نتیجه می گیریم که معنی اصطلاحی دو کلمه «تکافل اجتماعی» میشود: افراد جامعه همدیگر را سرپرستی و ضمانت کنندو آنچه در اختیار دارند به همدیگر کمک و مساعدت نمایند.</a:t>
            </a:r>
            <a:endParaRPr lang="fa-IR" sz="1200" b="1" dirty="0" smtClean="0"/>
          </a:p>
          <a:p>
            <a:endParaRPr lang="fa-IR" sz="1200" b="1" dirty="0" smtClean="0"/>
          </a:p>
          <a:p>
            <a:endParaRPr lang="fa-IR" b="1" dirty="0">
              <a:latin typeface="IRMitra" pitchFamily="2" charset="-78"/>
              <a:cs typeface="IRMitra" pitchFamily="2" charset="-78"/>
            </a:endParaRPr>
          </a:p>
        </p:txBody>
      </p:sp>
      <p:sp>
        <p:nvSpPr>
          <p:cNvPr id="4" name="Slide Number Placeholder 3"/>
          <p:cNvSpPr>
            <a:spLocks noGrp="1"/>
          </p:cNvSpPr>
          <p:nvPr>
            <p:ph type="sldNum" sz="quarter" idx="10"/>
          </p:nvPr>
        </p:nvSpPr>
        <p:spPr/>
        <p:txBody>
          <a:bodyPr/>
          <a:lstStyle/>
          <a:p>
            <a:fld id="{E3677ED8-E5C1-47F1-806C-6C997FDFD201}" type="slidenum">
              <a:rPr lang="fa-IR" smtClean="0"/>
              <a:pPr/>
              <a:t>4</a:t>
            </a:fld>
            <a:endParaRPr lang="fa-IR"/>
          </a:p>
        </p:txBody>
      </p:sp>
    </p:spTree>
    <p:extLst>
      <p:ext uri="{BB962C8B-B14F-4D97-AF65-F5344CB8AC3E}">
        <p14:creationId xmlns:p14="http://schemas.microsoft.com/office/powerpoint/2010/main" val="407145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3677ED8-E5C1-47F1-806C-6C997FDFD201}" type="slidenum">
              <a:rPr lang="fa-IR" smtClean="0"/>
              <a:pPr/>
              <a:t>5</a:t>
            </a:fld>
            <a:endParaRPr lang="fa-IR"/>
          </a:p>
        </p:txBody>
      </p:sp>
    </p:spTree>
    <p:extLst>
      <p:ext uri="{BB962C8B-B14F-4D97-AF65-F5344CB8AC3E}">
        <p14:creationId xmlns:p14="http://schemas.microsoft.com/office/powerpoint/2010/main" val="367915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a-IR" dirty="0" smtClean="0"/>
              <a:t>ربا: </a:t>
            </a:r>
            <a:r>
              <a:rPr lang="fa-IR" sz="1200" b="0" i="0" kern="1200" dirty="0" smtClean="0">
                <a:solidFill>
                  <a:schemeClr val="tx1"/>
                </a:solidFill>
                <a:latin typeface="+mn-lt"/>
                <a:ea typeface="+mn-ea"/>
                <a:cs typeface="+mn-cs"/>
              </a:rPr>
              <a:t>اگر پولی یا جنسی (گندم، برنج و ...) به عنوان قرض به فردی داده شود و قرار بر این باشد که مبلغی (یا مقداری) اضافه گرفته شود اين ربا و حرام است.</a:t>
            </a:r>
            <a:endParaRPr lang="fa-IR" dirty="0" smtClean="0"/>
          </a:p>
          <a:p>
            <a:r>
              <a:rPr lang="fa-IR" dirty="0" smtClean="0"/>
              <a:t>غرر: </a:t>
            </a:r>
            <a:r>
              <a:rPr lang="fa-IR" sz="1200" b="0" i="0" kern="1200" dirty="0" smtClean="0">
                <a:solidFill>
                  <a:schemeClr val="tx1"/>
                </a:solidFill>
                <a:latin typeface="+mn-lt"/>
                <a:ea typeface="+mn-ea"/>
                <a:cs typeface="+mn-cs"/>
              </a:rPr>
              <a:t>به معنای فريب دادن و تطميع به باطل است.</a:t>
            </a:r>
          </a:p>
          <a:p>
            <a:r>
              <a:rPr lang="fa-IR" sz="1200" b="0" i="0" kern="1200" dirty="0" smtClean="0">
                <a:solidFill>
                  <a:schemeClr val="tx1"/>
                </a:solidFill>
                <a:latin typeface="+mn-lt"/>
                <a:ea typeface="+mn-ea"/>
                <a:cs typeface="+mn-cs"/>
              </a:rPr>
              <a:t>قمار: </a:t>
            </a:r>
            <a:r>
              <a:rPr lang="fa-IR" sz="1200" b="1" i="0" kern="1200" dirty="0" smtClean="0">
                <a:solidFill>
                  <a:schemeClr val="tx1"/>
                </a:solidFill>
                <a:latin typeface="+mn-lt"/>
                <a:ea typeface="+mn-ea"/>
                <a:cs typeface="+mn-cs"/>
              </a:rPr>
              <a:t>یعنی مجموع</a:t>
            </a:r>
            <a:r>
              <a:rPr lang="fa-IR" sz="1200" b="0" i="0" kern="1200" dirty="0" smtClean="0">
                <a:solidFill>
                  <a:schemeClr val="tx1"/>
                </a:solidFill>
                <a:latin typeface="+mn-lt"/>
                <a:ea typeface="+mn-ea"/>
                <a:cs typeface="+mn-cs"/>
              </a:rPr>
              <a:t> سود طرفین برابر با </a:t>
            </a:r>
            <a:r>
              <a:rPr lang="fa-IR" sz="1200" b="1" i="0" kern="1200" dirty="0" smtClean="0">
                <a:solidFill>
                  <a:schemeClr val="tx1"/>
                </a:solidFill>
                <a:latin typeface="+mn-lt"/>
                <a:ea typeface="+mn-ea"/>
                <a:cs typeface="+mn-cs"/>
              </a:rPr>
              <a:t>صفر</a:t>
            </a:r>
            <a:r>
              <a:rPr lang="fa-IR" sz="1200" b="0" i="0" kern="1200" dirty="0" smtClean="0">
                <a:solidFill>
                  <a:schemeClr val="tx1"/>
                </a:solidFill>
                <a:latin typeface="+mn-lt"/>
                <a:ea typeface="+mn-ea"/>
                <a:cs typeface="+mn-cs"/>
              </a:rPr>
              <a:t> خواهد بود!</a:t>
            </a:r>
          </a:p>
          <a:p>
            <a:endParaRPr lang="fa-IR" sz="1200" b="0" i="0" kern="1200" dirty="0" smtClean="0">
              <a:solidFill>
                <a:schemeClr val="tx1"/>
              </a:solidFill>
              <a:latin typeface="+mn-lt"/>
              <a:ea typeface="+mn-ea"/>
              <a:cs typeface="+mn-cs"/>
            </a:endParaRPr>
          </a:p>
          <a:p>
            <a:r>
              <a:rPr lang="fa-IR" sz="1200" b="1" i="0" kern="1200" dirty="0" smtClean="0">
                <a:solidFill>
                  <a:schemeClr val="tx1"/>
                </a:solidFill>
                <a:latin typeface="+mn-lt"/>
                <a:ea typeface="+mn-ea"/>
                <a:cs typeface="+mn-cs"/>
              </a:rPr>
              <a:t>توضیح</a:t>
            </a:r>
            <a:r>
              <a:rPr lang="fa-IR" sz="1200" b="1" i="0" kern="1200" baseline="0" dirty="0" smtClean="0">
                <a:solidFill>
                  <a:schemeClr val="tx1"/>
                </a:solidFill>
                <a:latin typeface="+mn-lt"/>
                <a:ea typeface="+mn-ea"/>
                <a:cs typeface="+mn-cs"/>
              </a:rPr>
              <a:t> بیشتر در مورد غرر:</a:t>
            </a:r>
          </a:p>
          <a:p>
            <a:r>
              <a:rPr lang="fa-IR" sz="1200" b="0" i="0" kern="1200" dirty="0" smtClean="0">
                <a:solidFill>
                  <a:schemeClr val="tx1"/>
                </a:solidFill>
                <a:latin typeface="+mn-lt"/>
                <a:ea typeface="+mn-ea"/>
                <a:cs typeface="+mn-cs"/>
              </a:rPr>
              <a:t>غرر یعنی </a:t>
            </a:r>
            <a:r>
              <a:rPr lang="fa-IR" sz="1200" b="0" i="0" u="none" strike="noStrike" kern="1200" dirty="0" smtClean="0">
                <a:solidFill>
                  <a:schemeClr val="tx1"/>
                </a:solidFill>
                <a:latin typeface="+mn-lt"/>
                <a:ea typeface="+mn-ea"/>
                <a:cs typeface="+mn-cs"/>
                <a:hlinkClick r:id="rId3" tooltip="خطر (پیوندی وجود ندارد)"/>
              </a:rPr>
              <a:t>خطر</a:t>
            </a:r>
            <a:r>
              <a:rPr lang="fa-IR" sz="1200" b="0" i="0" kern="1200" dirty="0" smtClean="0">
                <a:solidFill>
                  <a:schemeClr val="tx1"/>
                </a:solidFill>
                <a:latin typeface="+mn-lt"/>
                <a:ea typeface="+mn-ea"/>
                <a:cs typeface="+mn-cs"/>
              </a:rPr>
              <a:t>، در معرض </a:t>
            </a:r>
            <a:r>
              <a:rPr lang="fa-IR" sz="1200" b="0" i="0" u="none" strike="noStrike" kern="1200" dirty="0" smtClean="0">
                <a:solidFill>
                  <a:schemeClr val="tx1"/>
                </a:solidFill>
                <a:latin typeface="+mn-lt"/>
                <a:ea typeface="+mn-ea"/>
                <a:cs typeface="+mn-cs"/>
                <a:hlinkClick r:id="rId4" tooltip="هلاک (پیوندی وجود ندارد)"/>
              </a:rPr>
              <a:t>هلاک</a:t>
            </a:r>
            <a:r>
              <a:rPr lang="fa-IR" sz="1200" b="0" i="0" kern="1200" dirty="0" smtClean="0">
                <a:solidFill>
                  <a:schemeClr val="tx1"/>
                </a:solidFill>
                <a:latin typeface="+mn-lt"/>
                <a:ea typeface="+mn-ea"/>
                <a:cs typeface="+mn-cs"/>
              </a:rPr>
              <a:t> افتادن، </a:t>
            </a:r>
            <a:r>
              <a:rPr lang="fa-IR" sz="1200" b="0" i="0" u="none" strike="noStrike" kern="1200" dirty="0" smtClean="0">
                <a:solidFill>
                  <a:schemeClr val="tx1"/>
                </a:solidFill>
                <a:latin typeface="+mn-lt"/>
                <a:ea typeface="+mn-ea"/>
                <a:cs typeface="+mn-cs"/>
                <a:hlinkClick r:id="rId5" tooltip="اسم مصدر"/>
              </a:rPr>
              <a:t>اسم مصدر</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6" tooltip="تغریر"/>
              </a:rPr>
              <a:t>تغریر</a:t>
            </a:r>
            <a:r>
              <a:rPr lang="fa-IR" sz="1200" b="0" i="0" kern="1200" dirty="0" smtClean="0">
                <a:solidFill>
                  <a:schemeClr val="tx1"/>
                </a:solidFill>
                <a:latin typeface="+mn-lt"/>
                <a:ea typeface="+mn-ea"/>
                <a:cs typeface="+mn-cs"/>
              </a:rPr>
              <a:t> است، (گفته می‌شود: «غرر بنفسه تغریرا: عرضها للهلکة و الاسم الغرر»). چیزی که </a:t>
            </a:r>
            <a:r>
              <a:rPr lang="fa-IR" sz="1200" b="0" i="0" u="none" strike="noStrike" kern="1200" dirty="0" smtClean="0">
                <a:solidFill>
                  <a:schemeClr val="tx1"/>
                </a:solidFill>
                <a:latin typeface="+mn-lt"/>
                <a:ea typeface="+mn-ea"/>
                <a:cs typeface="+mn-cs"/>
                <a:hlinkClick r:id="rId7" tooltip="ظاهر"/>
              </a:rPr>
              <a:t>ظاهرش</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8" tooltip="محبوب (پیوندی وجود ندارد)"/>
              </a:rPr>
              <a:t>محبوب</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9" tooltip="باطن"/>
              </a:rPr>
              <a:t>باطنش</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10" tooltip="مکروه"/>
              </a:rPr>
              <a:t>مکروه</a:t>
            </a:r>
            <a:r>
              <a:rPr lang="fa-IR" sz="1200" b="0" i="0" kern="1200" dirty="0" smtClean="0">
                <a:solidFill>
                  <a:schemeClr val="tx1"/>
                </a:solidFill>
                <a:latin typeface="+mn-lt"/>
                <a:ea typeface="+mn-ea"/>
                <a:cs typeface="+mn-cs"/>
              </a:rPr>
              <a:t> باشد، </a:t>
            </a:r>
            <a:r>
              <a:rPr lang="fa-IR" sz="1200" b="0" i="0" u="none" strike="noStrike" kern="1200" dirty="0" smtClean="0">
                <a:solidFill>
                  <a:schemeClr val="tx1"/>
                </a:solidFill>
                <a:latin typeface="+mn-lt"/>
                <a:ea typeface="+mn-ea"/>
                <a:cs typeface="+mn-cs"/>
                <a:hlinkClick r:id="rId11" tooltip="جهل الحصول (پیوندی وجود ندارد)"/>
              </a:rPr>
              <a:t>جهل الحصول</a:t>
            </a:r>
            <a:r>
              <a:rPr lang="fa-IR" sz="1200" b="0" i="0" kern="1200" dirty="0" smtClean="0">
                <a:solidFill>
                  <a:schemeClr val="tx1"/>
                </a:solidFill>
                <a:latin typeface="+mn-lt"/>
                <a:ea typeface="+mn-ea"/>
                <a:cs typeface="+mn-cs"/>
              </a:rPr>
              <a:t>.</a:t>
            </a:r>
            <a:r>
              <a:rPr lang="fa-IR" dirty="0" smtClean="0"/>
              <a:t/>
            </a:r>
            <a:br>
              <a:rPr lang="fa-IR" dirty="0" smtClean="0"/>
            </a:br>
            <a:r>
              <a:rPr lang="fa-IR" dirty="0" smtClean="0"/>
              <a:t/>
            </a:r>
            <a:br>
              <a:rPr lang="fa-IR" dirty="0" smtClean="0"/>
            </a:br>
            <a:r>
              <a:rPr lang="fa-IR" sz="1200" b="1" i="0" u="none" strike="noStrike" kern="1200" dirty="0" smtClean="0">
                <a:solidFill>
                  <a:schemeClr val="tx1"/>
                </a:solidFill>
                <a:latin typeface="+mn-lt"/>
                <a:ea typeface="+mn-ea"/>
                <a:cs typeface="+mn-cs"/>
              </a:rPr>
              <a:t>منظور از بیع غرری: </a:t>
            </a:r>
            <a:r>
              <a:rPr lang="fa-IR" sz="1200" b="0" i="0" u="none" strike="noStrike" kern="1200" dirty="0" smtClean="0">
                <a:solidFill>
                  <a:schemeClr val="tx1"/>
                </a:solidFill>
                <a:latin typeface="+mn-lt"/>
                <a:ea typeface="+mn-ea"/>
                <a:cs typeface="+mn-cs"/>
                <a:hlinkClick r:id="rId12" tooltip="بیع"/>
              </a:rPr>
              <a:t>بیع</a:t>
            </a:r>
            <a:r>
              <a:rPr lang="fa-IR" sz="1200" b="0" i="0" kern="1200" dirty="0" smtClean="0">
                <a:solidFill>
                  <a:schemeClr val="tx1"/>
                </a:solidFill>
                <a:latin typeface="+mn-lt"/>
                <a:ea typeface="+mn-ea"/>
                <a:cs typeface="+mn-cs"/>
              </a:rPr>
              <a:t> چیزی که ظاهرش </a:t>
            </a:r>
            <a:r>
              <a:rPr lang="fa-IR" sz="1200" b="0" i="0" u="none" strike="noStrike" kern="1200" dirty="0" smtClean="0">
                <a:solidFill>
                  <a:schemeClr val="tx1"/>
                </a:solidFill>
                <a:latin typeface="+mn-lt"/>
                <a:ea typeface="+mn-ea"/>
                <a:cs typeface="+mn-cs"/>
                <a:hlinkClick r:id="rId13" tooltip="مشتری (پیوندی وجود ندارد)"/>
              </a:rPr>
              <a:t>مشتری</a:t>
            </a:r>
            <a:r>
              <a:rPr lang="fa-IR" sz="1200" b="0" i="0" kern="1200" dirty="0" smtClean="0">
                <a:solidFill>
                  <a:schemeClr val="tx1"/>
                </a:solidFill>
                <a:latin typeface="+mn-lt"/>
                <a:ea typeface="+mn-ea"/>
                <a:cs typeface="+mn-cs"/>
              </a:rPr>
              <a:t> را </a:t>
            </a:r>
            <a:r>
              <a:rPr lang="fa-IR" sz="1200" b="0" i="0" u="none" strike="noStrike" kern="1200" dirty="0" smtClean="0">
                <a:solidFill>
                  <a:schemeClr val="tx1"/>
                </a:solidFill>
                <a:latin typeface="+mn-lt"/>
                <a:ea typeface="+mn-ea"/>
                <a:cs typeface="+mn-cs"/>
                <a:hlinkClick r:id="rId14" tooltip="گول (پیوندی وجود ندارد)"/>
              </a:rPr>
              <a:t>گول</a:t>
            </a:r>
            <a:r>
              <a:rPr lang="fa-IR" sz="1200" b="0" i="0" kern="1200" dirty="0" smtClean="0">
                <a:solidFill>
                  <a:schemeClr val="tx1"/>
                </a:solidFill>
                <a:latin typeface="+mn-lt"/>
                <a:ea typeface="+mn-ea"/>
                <a:cs typeface="+mn-cs"/>
              </a:rPr>
              <a:t> زند و باطن آن </a:t>
            </a:r>
            <a:r>
              <a:rPr lang="fa-IR" sz="1200" b="0" i="0" u="none" strike="noStrike" kern="1200" dirty="0" smtClean="0">
                <a:solidFill>
                  <a:schemeClr val="tx1"/>
                </a:solidFill>
                <a:latin typeface="+mn-lt"/>
                <a:ea typeface="+mn-ea"/>
                <a:cs typeface="+mn-cs"/>
                <a:hlinkClick r:id="rId15" tooltip="مجهول (پیوندی وجود ندارد)"/>
              </a:rPr>
              <a:t>مجهول</a:t>
            </a:r>
            <a:r>
              <a:rPr lang="fa-IR" sz="1200" b="0" i="0" kern="1200" dirty="0" smtClean="0">
                <a:solidFill>
                  <a:schemeClr val="tx1"/>
                </a:solidFill>
                <a:latin typeface="+mn-lt"/>
                <a:ea typeface="+mn-ea"/>
                <a:cs typeface="+mn-cs"/>
              </a:rPr>
              <a:t> باشد و گفته‌اند: آن است که بدون </a:t>
            </a:r>
            <a:r>
              <a:rPr lang="fa-IR" sz="1200" b="0" i="0" u="none" strike="noStrike" kern="1200" dirty="0" smtClean="0">
                <a:solidFill>
                  <a:schemeClr val="tx1"/>
                </a:solidFill>
                <a:latin typeface="+mn-lt"/>
                <a:ea typeface="+mn-ea"/>
                <a:cs typeface="+mn-cs"/>
                <a:hlinkClick r:id="rId16" tooltip="تعهد"/>
              </a:rPr>
              <a:t>تعهد</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17" tooltip="ثقت (پیوندی وجود ندارد)"/>
              </a:rPr>
              <a:t>ثقت</a:t>
            </a:r>
            <a:r>
              <a:rPr lang="fa-IR" sz="1200" b="0" i="0" kern="1200" dirty="0" smtClean="0">
                <a:solidFill>
                  <a:schemeClr val="tx1"/>
                </a:solidFill>
                <a:latin typeface="+mn-lt"/>
                <a:ea typeface="+mn-ea"/>
                <a:cs typeface="+mn-cs"/>
              </a:rPr>
              <a:t> باشد. </a:t>
            </a:r>
            <a:r>
              <a:rPr lang="fa-IR" dirty="0" smtClean="0"/>
              <a:t/>
            </a:r>
            <a:br>
              <a:rPr lang="fa-IR" dirty="0" smtClean="0"/>
            </a:br>
            <a:r>
              <a:rPr lang="fa-IR" sz="1200" b="0" i="0" kern="1200" dirty="0" smtClean="0">
                <a:solidFill>
                  <a:schemeClr val="tx1"/>
                </a:solidFill>
                <a:latin typeface="+mn-lt"/>
                <a:ea typeface="+mn-ea"/>
                <a:cs typeface="+mn-cs"/>
              </a:rPr>
              <a:t>و </a:t>
            </a:r>
            <a:r>
              <a:rPr lang="fa-IR" sz="1200" b="0" i="0" u="none" strike="noStrike" kern="1200" dirty="0" smtClean="0">
                <a:solidFill>
                  <a:schemeClr val="tx1"/>
                </a:solidFill>
                <a:latin typeface="+mn-lt"/>
                <a:ea typeface="+mn-ea"/>
                <a:cs typeface="+mn-cs"/>
                <a:hlinkClick r:id="rId18" tooltip="ازهری (پیوندی وجود ندارد)"/>
              </a:rPr>
              <a:t>ازهری</a:t>
            </a:r>
            <a:r>
              <a:rPr lang="fa-IR" sz="1200" b="0" i="0" kern="1200" dirty="0" smtClean="0">
                <a:solidFill>
                  <a:schemeClr val="tx1"/>
                </a:solidFill>
                <a:latin typeface="+mn-lt"/>
                <a:ea typeface="+mn-ea"/>
                <a:cs typeface="+mn-cs"/>
              </a:rPr>
              <a:t> گوید: بیع غرر شامل </a:t>
            </a:r>
            <a:r>
              <a:rPr lang="fa-IR" sz="1200" b="0" i="0" u="none" strike="noStrike" kern="1200" dirty="0" smtClean="0">
                <a:solidFill>
                  <a:schemeClr val="tx1"/>
                </a:solidFill>
                <a:latin typeface="+mn-lt"/>
                <a:ea typeface="+mn-ea"/>
                <a:cs typeface="+mn-cs"/>
                <a:hlinkClick r:id="rId19" tooltip="بیوع مجهوله (پیوندی وجود ندارد)"/>
              </a:rPr>
              <a:t>بیوع مجهوله</a:t>
            </a:r>
            <a:r>
              <a:rPr lang="fa-IR" sz="1200" b="0" i="0" kern="1200" dirty="0" smtClean="0">
                <a:solidFill>
                  <a:schemeClr val="tx1"/>
                </a:solidFill>
                <a:latin typeface="+mn-lt"/>
                <a:ea typeface="+mn-ea"/>
                <a:cs typeface="+mn-cs"/>
              </a:rPr>
              <a:t> است که </a:t>
            </a:r>
            <a:r>
              <a:rPr lang="fa-IR" sz="1200" b="0" i="0" u="none" strike="noStrike" kern="1200" dirty="0" smtClean="0">
                <a:solidFill>
                  <a:schemeClr val="tx1"/>
                </a:solidFill>
                <a:latin typeface="+mn-lt"/>
                <a:ea typeface="+mn-ea"/>
                <a:cs typeface="+mn-cs"/>
                <a:hlinkClick r:id="rId20" tooltip="بایع (پیوندی وجود ندارد)"/>
              </a:rPr>
              <a:t>بایع</a:t>
            </a:r>
            <a:r>
              <a:rPr lang="fa-IR" sz="1200" b="0" i="0" kern="1200" dirty="0" smtClean="0">
                <a:solidFill>
                  <a:schemeClr val="tx1"/>
                </a:solidFill>
                <a:latin typeface="+mn-lt"/>
                <a:ea typeface="+mn-ea"/>
                <a:cs typeface="+mn-cs"/>
              </a:rPr>
              <a:t> و مشتری به کنه آن پی نمی‌برند.</a:t>
            </a:r>
            <a:r>
              <a:rPr lang="fa-IR" dirty="0" smtClean="0"/>
              <a:t/>
            </a:r>
            <a:br>
              <a:rPr lang="fa-IR" dirty="0" smtClean="0"/>
            </a:br>
            <a:r>
              <a:rPr lang="fa-IR" sz="1200" b="0" i="0" kern="1200" dirty="0" smtClean="0">
                <a:solidFill>
                  <a:schemeClr val="tx1"/>
                </a:solidFill>
                <a:latin typeface="+mn-lt"/>
                <a:ea typeface="+mn-ea"/>
                <a:cs typeface="+mn-cs"/>
              </a:rPr>
              <a:t>و در کتاب </a:t>
            </a:r>
            <a:r>
              <a:rPr lang="fa-IR" sz="1200" b="0" i="0" u="none" strike="noStrike" kern="1200" dirty="0" smtClean="0">
                <a:solidFill>
                  <a:schemeClr val="tx1"/>
                </a:solidFill>
                <a:latin typeface="+mn-lt"/>
                <a:ea typeface="+mn-ea"/>
                <a:cs typeface="+mn-cs"/>
                <a:hlinkClick r:id="rId21" tooltip="عوائد الایام"/>
              </a:rPr>
              <a:t>عوائد الایام</a:t>
            </a:r>
            <a:r>
              <a:rPr lang="fa-IR" sz="1200" b="0" i="0" kern="1200" dirty="0" smtClean="0">
                <a:solidFill>
                  <a:schemeClr val="tx1"/>
                </a:solidFill>
                <a:latin typeface="+mn-lt"/>
                <a:ea typeface="+mn-ea"/>
                <a:cs typeface="+mn-cs"/>
              </a:rPr>
              <a:t> می نویسد: بیع غرر بیعی است که یکی از عوضین آن در خطر یعنی در شرف هلاک و معرض </a:t>
            </a:r>
            <a:r>
              <a:rPr lang="fa-IR" sz="1200" b="0" i="0" u="none" strike="noStrike" kern="1200" dirty="0" smtClean="0">
                <a:solidFill>
                  <a:schemeClr val="tx1"/>
                </a:solidFill>
                <a:latin typeface="+mn-lt"/>
                <a:ea typeface="+mn-ea"/>
                <a:cs typeface="+mn-cs"/>
                <a:hlinkClick r:id="rId22" tooltip="تلف"/>
              </a:rPr>
              <a:t>تلف</a:t>
            </a:r>
            <a:r>
              <a:rPr lang="fa-IR" sz="1200" b="0" i="0" kern="1200" dirty="0" smtClean="0">
                <a:solidFill>
                  <a:schemeClr val="tx1"/>
                </a:solidFill>
                <a:latin typeface="+mn-lt"/>
                <a:ea typeface="+mn-ea"/>
                <a:cs typeface="+mn-cs"/>
              </a:rPr>
              <a:t> باشد. </a:t>
            </a:r>
            <a:r>
              <a:rPr lang="fa-IR" dirty="0" smtClean="0"/>
              <a:t/>
            </a:r>
            <a:br>
              <a:rPr lang="fa-IR" dirty="0" smtClean="0"/>
            </a:br>
            <a:r>
              <a:rPr lang="fa-IR" dirty="0" smtClean="0"/>
              <a:t/>
            </a:r>
            <a:br>
              <a:rPr lang="fa-IR" dirty="0" smtClean="0"/>
            </a:br>
            <a:r>
              <a:rPr lang="fa-IR" sz="1200" b="1" i="0" u="none" strike="noStrike" kern="1200" dirty="0" smtClean="0">
                <a:solidFill>
                  <a:schemeClr val="tx1"/>
                </a:solidFill>
                <a:latin typeface="+mn-lt"/>
                <a:ea typeface="+mn-ea"/>
                <a:cs typeface="+mn-cs"/>
              </a:rPr>
              <a:t>حکم بیع غرری</a:t>
            </a:r>
            <a:r>
              <a:rPr lang="fa-IR" sz="1200" b="0" i="0" u="none" strike="noStrike" kern="1200" dirty="0" smtClean="0">
                <a:solidFill>
                  <a:schemeClr val="tx1"/>
                </a:solidFill>
                <a:latin typeface="+mn-lt"/>
                <a:ea typeface="+mn-ea"/>
                <a:cs typeface="+mn-cs"/>
              </a:rPr>
              <a:t>:</a:t>
            </a:r>
            <a:r>
              <a:rPr lang="fa-IR" sz="1200" b="0" i="0" u="none" strike="noStrike" kern="1200" baseline="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بیع غرر به اتفاق </a:t>
            </a:r>
            <a:r>
              <a:rPr lang="fa-IR" sz="1200" b="0" i="0" u="none" strike="noStrike" kern="1200" dirty="0" smtClean="0">
                <a:solidFill>
                  <a:schemeClr val="tx1"/>
                </a:solidFill>
                <a:latin typeface="+mn-lt"/>
                <a:ea typeface="+mn-ea"/>
                <a:cs typeface="+mn-cs"/>
                <a:hlinkClick r:id="rId23" tooltip="عامه"/>
              </a:rPr>
              <a:t>عامه</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24" tooltip="خاصه"/>
              </a:rPr>
              <a:t>خاصه</a:t>
            </a:r>
            <a:r>
              <a:rPr lang="fa-IR" sz="1200" b="0" i="0" kern="1200" dirty="0" smtClean="0">
                <a:solidFill>
                  <a:schemeClr val="tx1"/>
                </a:solidFill>
                <a:latin typeface="+mn-lt"/>
                <a:ea typeface="+mn-ea"/>
                <a:cs typeface="+mn-cs"/>
              </a:rPr>
              <a:t> باطل است و </a:t>
            </a:r>
            <a:r>
              <a:rPr lang="fa-IR" sz="1200" b="0" i="0" u="none" strike="noStrike" kern="1200" dirty="0" smtClean="0">
                <a:solidFill>
                  <a:schemeClr val="tx1"/>
                </a:solidFill>
                <a:latin typeface="+mn-lt"/>
                <a:ea typeface="+mn-ea"/>
                <a:cs typeface="+mn-cs"/>
                <a:hlinkClick r:id="rId25" tooltip="حدیث نبوی (پیوندی وجود ندارد)"/>
              </a:rPr>
              <a:t>حدیث نبوی</a:t>
            </a:r>
            <a:r>
              <a:rPr lang="fa-IR" sz="1200" b="0" i="0" kern="1200" dirty="0" smtClean="0">
                <a:solidFill>
                  <a:schemeClr val="tx1"/>
                </a:solidFill>
                <a:latin typeface="+mn-lt"/>
                <a:ea typeface="+mn-ea"/>
                <a:cs typeface="+mn-cs"/>
              </a:rPr>
              <a:t> بر </a:t>
            </a:r>
            <a:r>
              <a:rPr lang="fa-IR" sz="1200" b="0" i="0" u="none" strike="noStrike" kern="1200" dirty="0" smtClean="0">
                <a:solidFill>
                  <a:schemeClr val="tx1"/>
                </a:solidFill>
                <a:latin typeface="+mn-lt"/>
                <a:ea typeface="+mn-ea"/>
                <a:cs typeface="+mn-cs"/>
                <a:hlinkClick r:id="rId26" tooltip="بطلان"/>
              </a:rPr>
              <a:t>بطلان</a:t>
            </a:r>
            <a:r>
              <a:rPr lang="fa-IR" sz="1200" b="0" i="0" kern="1200" dirty="0" smtClean="0">
                <a:solidFill>
                  <a:schemeClr val="tx1"/>
                </a:solidFill>
                <a:latin typeface="+mn-lt"/>
                <a:ea typeface="+mn-ea"/>
                <a:cs typeface="+mn-cs"/>
              </a:rPr>
              <a:t> آن </a:t>
            </a:r>
            <a:r>
              <a:rPr lang="fa-IR" sz="1200" b="0" i="0" u="none" strike="noStrike" kern="1200" dirty="0" smtClean="0">
                <a:solidFill>
                  <a:schemeClr val="tx1"/>
                </a:solidFill>
                <a:latin typeface="+mn-lt"/>
                <a:ea typeface="+mn-ea"/>
                <a:cs typeface="+mn-cs"/>
                <a:hlinkClick r:id="rId27" tooltip="تصریح"/>
              </a:rPr>
              <a:t>تصریح</a:t>
            </a:r>
            <a:r>
              <a:rPr lang="fa-IR" sz="1200" b="0" i="0" kern="1200" dirty="0" smtClean="0">
                <a:solidFill>
                  <a:schemeClr val="tx1"/>
                </a:solidFill>
                <a:latin typeface="+mn-lt"/>
                <a:ea typeface="+mn-ea"/>
                <a:cs typeface="+mn-cs"/>
              </a:rPr>
              <a:t> می‌کند، بدین </a:t>
            </a:r>
            <a:r>
              <a:rPr lang="fa-IR" sz="1200" b="0" i="0" u="none" strike="noStrike" kern="1200" dirty="0" smtClean="0">
                <a:solidFill>
                  <a:schemeClr val="tx1"/>
                </a:solidFill>
                <a:latin typeface="+mn-lt"/>
                <a:ea typeface="+mn-ea"/>
                <a:cs typeface="+mn-cs"/>
                <a:hlinkClick r:id="rId28" tooltip="تعبیر (پیوندی وجود ندارد)"/>
              </a:rPr>
              <a:t>تعبیر</a:t>
            </a:r>
            <a:r>
              <a:rPr lang="fa-IR" sz="1200" b="0" i="0" kern="1200" dirty="0" smtClean="0">
                <a:solidFill>
                  <a:schemeClr val="tx1"/>
                </a:solidFill>
                <a:latin typeface="+mn-lt"/>
                <a:ea typeface="+mn-ea"/>
                <a:cs typeface="+mn-cs"/>
              </a:rPr>
              <a:t>: «نهی النبی(ص) عن بیع الغرر» و در </a:t>
            </a:r>
            <a:r>
              <a:rPr lang="fa-IR" sz="1200" b="0" i="0" u="none" strike="noStrike" kern="1200" dirty="0" smtClean="0">
                <a:solidFill>
                  <a:schemeClr val="tx1"/>
                </a:solidFill>
                <a:latin typeface="+mn-lt"/>
                <a:ea typeface="+mn-ea"/>
                <a:cs typeface="+mn-cs"/>
                <a:hlinkClick r:id="rId29" tooltip="تفسیر"/>
              </a:rPr>
              <a:t>تفسیر</a:t>
            </a:r>
            <a:r>
              <a:rPr lang="fa-IR" sz="1200" b="0" i="0" kern="1200" dirty="0" smtClean="0">
                <a:solidFill>
                  <a:schemeClr val="tx1"/>
                </a:solidFill>
                <a:latin typeface="+mn-lt"/>
                <a:ea typeface="+mn-ea"/>
                <a:cs typeface="+mn-cs"/>
              </a:rPr>
              <a:t>آن گفته‌اند: مانند بیع </a:t>
            </a:r>
            <a:r>
              <a:rPr lang="fa-IR" sz="1200" b="0" i="0" u="none" strike="noStrike" kern="1200" dirty="0" smtClean="0">
                <a:solidFill>
                  <a:schemeClr val="tx1"/>
                </a:solidFill>
                <a:latin typeface="+mn-lt"/>
                <a:ea typeface="+mn-ea"/>
                <a:cs typeface="+mn-cs"/>
                <a:hlinkClick r:id="rId30" tooltip="پرنده"/>
              </a:rPr>
              <a:t>پرنده</a:t>
            </a:r>
            <a:r>
              <a:rPr lang="fa-IR" sz="1200" b="0" i="0" kern="1200" dirty="0" smtClean="0">
                <a:solidFill>
                  <a:schemeClr val="tx1"/>
                </a:solidFill>
                <a:latin typeface="+mn-lt"/>
                <a:ea typeface="+mn-ea"/>
                <a:cs typeface="+mn-cs"/>
              </a:rPr>
              <a:t> در </a:t>
            </a:r>
            <a:r>
              <a:rPr lang="fa-IR" sz="1200" b="0" i="0" u="none" strike="noStrike" kern="1200" dirty="0" smtClean="0">
                <a:solidFill>
                  <a:schemeClr val="tx1"/>
                </a:solidFill>
                <a:latin typeface="+mn-lt"/>
                <a:ea typeface="+mn-ea"/>
                <a:cs typeface="+mn-cs"/>
                <a:hlinkClick r:id="rId31" tooltip="هوا (پیوندی وجود ندارد)"/>
              </a:rPr>
              <a:t>هوا</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32" tooltip="ماهی (پیوندی وجود ندارد)"/>
              </a:rPr>
              <a:t>ماهی</a:t>
            </a:r>
            <a:r>
              <a:rPr lang="fa-IR" sz="1200" b="0" i="0" kern="1200" dirty="0" smtClean="0">
                <a:solidFill>
                  <a:schemeClr val="tx1"/>
                </a:solidFill>
                <a:latin typeface="+mn-lt"/>
                <a:ea typeface="+mn-ea"/>
                <a:cs typeface="+mn-cs"/>
              </a:rPr>
              <a:t> در </a:t>
            </a:r>
            <a:r>
              <a:rPr lang="fa-IR" sz="1200" b="0" i="0" u="none" strike="noStrike" kern="1200" dirty="0" smtClean="0">
                <a:solidFill>
                  <a:schemeClr val="tx1"/>
                </a:solidFill>
                <a:latin typeface="+mn-lt"/>
                <a:ea typeface="+mn-ea"/>
                <a:cs typeface="+mn-cs"/>
                <a:hlinkClick r:id="rId33" tooltip="آب"/>
              </a:rPr>
              <a:t>آب</a:t>
            </a:r>
            <a:r>
              <a:rPr lang="fa-IR" sz="1200" b="0" i="0" u="none" strike="noStrike" kern="1200" dirty="0" smtClean="0">
                <a:solidFill>
                  <a:schemeClr val="tx1"/>
                </a:solidFill>
                <a:latin typeface="+mn-lt"/>
                <a:ea typeface="+mn-ea"/>
                <a:cs typeface="+mn-cs"/>
              </a:rPr>
              <a:t>.</a:t>
            </a:r>
            <a:r>
              <a:rPr lang="fa-IR" dirty="0" smtClean="0"/>
              <a:t/>
            </a:r>
            <a:br>
              <a:rPr lang="fa-IR" dirty="0" smtClean="0"/>
            </a:br>
            <a:r>
              <a:rPr lang="fa-IR" sz="1200" b="0" i="0" kern="1200" dirty="0" smtClean="0">
                <a:solidFill>
                  <a:schemeClr val="tx1"/>
                </a:solidFill>
                <a:latin typeface="+mn-lt"/>
                <a:ea typeface="+mn-ea"/>
                <a:cs typeface="+mn-cs"/>
              </a:rPr>
              <a:t>بالجمله چنان‌که در کتاب </a:t>
            </a:r>
            <a:r>
              <a:rPr lang="fa-IR" sz="1200" b="0" i="0" u="none" strike="noStrike" kern="1200" dirty="0" smtClean="0">
                <a:solidFill>
                  <a:schemeClr val="tx1"/>
                </a:solidFill>
                <a:latin typeface="+mn-lt"/>
                <a:ea typeface="+mn-ea"/>
                <a:cs typeface="+mn-cs"/>
                <a:hlinkClick r:id="rId34" tooltip="المدونة الکبری (پیوندی وجود ندارد)"/>
              </a:rPr>
              <a:t>المدونة الکبری</a:t>
            </a:r>
            <a:r>
              <a:rPr lang="fa-IR" sz="1200" b="0" i="0" kern="1200" dirty="0" smtClean="0">
                <a:solidFill>
                  <a:schemeClr val="tx1"/>
                </a:solidFill>
                <a:latin typeface="+mn-lt"/>
                <a:ea typeface="+mn-ea"/>
                <a:cs typeface="+mn-cs"/>
              </a:rPr>
              <a:t> می نویسد: </a:t>
            </a:r>
            <a:r>
              <a:rPr lang="fa-IR" sz="1200" b="0" i="0" u="none" strike="noStrike" kern="1200" dirty="0" smtClean="0">
                <a:solidFill>
                  <a:schemeClr val="tx1"/>
                </a:solidFill>
                <a:latin typeface="+mn-lt"/>
                <a:ea typeface="+mn-ea"/>
                <a:cs typeface="+mn-cs"/>
                <a:hlinkClick r:id="rId35" tooltip="غرر (پیوندی وجود ندارد)"/>
              </a:rPr>
              <a:t>غرر</a:t>
            </a:r>
            <a:r>
              <a:rPr lang="fa-IR" sz="1200" b="0" i="0" kern="1200" dirty="0" smtClean="0">
                <a:solidFill>
                  <a:schemeClr val="tx1"/>
                </a:solidFill>
                <a:latin typeface="+mn-lt"/>
                <a:ea typeface="+mn-ea"/>
                <a:cs typeface="+mn-cs"/>
              </a:rPr>
              <a:t> مفهومی است </a:t>
            </a:r>
            <a:r>
              <a:rPr lang="fa-IR" sz="1200" b="0" i="0" u="none" strike="noStrike" kern="1200" dirty="0" smtClean="0">
                <a:solidFill>
                  <a:schemeClr val="tx1"/>
                </a:solidFill>
                <a:latin typeface="+mn-lt"/>
                <a:ea typeface="+mn-ea"/>
                <a:cs typeface="+mn-cs"/>
                <a:hlinkClick r:id="rId36" tooltip="مفهوم کلی (پیوندی وجود ندارد)"/>
              </a:rPr>
              <a:t>کلی</a:t>
            </a:r>
            <a:r>
              <a:rPr lang="fa-IR" sz="1200" b="0" i="0" kern="1200" dirty="0" smtClean="0">
                <a:solidFill>
                  <a:schemeClr val="tx1"/>
                </a:solidFill>
                <a:latin typeface="+mn-lt"/>
                <a:ea typeface="+mn-ea"/>
                <a:cs typeface="+mn-cs"/>
              </a:rPr>
              <a:t> که افراد و </a:t>
            </a:r>
            <a:r>
              <a:rPr lang="fa-IR" sz="1200" b="0" i="0" u="none" strike="noStrike" kern="1200" dirty="0" smtClean="0">
                <a:solidFill>
                  <a:schemeClr val="tx1"/>
                </a:solidFill>
                <a:latin typeface="+mn-lt"/>
                <a:ea typeface="+mn-ea"/>
                <a:cs typeface="+mn-cs"/>
                <a:hlinkClick r:id="rId37" tooltip="مصادیق (پیوندی وجود ندارد)"/>
              </a:rPr>
              <a:t>مصادیق</a:t>
            </a:r>
            <a:r>
              <a:rPr lang="fa-IR" sz="1200" b="0" i="0" kern="1200" dirty="0" smtClean="0">
                <a:solidFill>
                  <a:schemeClr val="tx1"/>
                </a:solidFill>
                <a:latin typeface="+mn-lt"/>
                <a:ea typeface="+mn-ea"/>
                <a:cs typeface="+mn-cs"/>
              </a:rPr>
              <a:t> زیادی دارد مانند جایی که </a:t>
            </a:r>
            <a:r>
              <a:rPr lang="fa-IR" sz="1200" b="0" i="0" u="none" strike="noStrike" kern="1200" dirty="0" smtClean="0">
                <a:solidFill>
                  <a:schemeClr val="tx1"/>
                </a:solidFill>
                <a:latin typeface="+mn-lt"/>
                <a:ea typeface="+mn-ea"/>
                <a:cs typeface="+mn-cs"/>
                <a:hlinkClick r:id="rId38" tooltip="مثمن (پیوندی وجود ندارد)"/>
              </a:rPr>
              <a:t>ثمن</a:t>
            </a:r>
            <a:r>
              <a:rPr lang="fa-IR" sz="1200" b="0" i="0" u="none" strike="noStrike" kern="120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یا </a:t>
            </a:r>
            <a:r>
              <a:rPr lang="fa-IR" sz="1200" b="0" i="0" u="none" strike="noStrike" kern="1200" dirty="0" smtClean="0">
                <a:solidFill>
                  <a:schemeClr val="tx1"/>
                </a:solidFill>
                <a:latin typeface="+mn-lt"/>
                <a:ea typeface="+mn-ea"/>
                <a:cs typeface="+mn-cs"/>
                <a:hlinkClick r:id="rId38" tooltip="مثمن (پیوندی وجود ندارد)"/>
              </a:rPr>
              <a:t>مثمن</a:t>
            </a:r>
            <a:r>
              <a:rPr lang="fa-IR" sz="1200" b="0" i="0" u="none" strike="noStrike" kern="120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مجهول باشد. </a:t>
            </a:r>
            <a:r>
              <a:rPr lang="fa-IR" dirty="0" smtClean="0"/>
              <a:t/>
            </a:r>
            <a:br>
              <a:rPr lang="fa-IR" dirty="0" smtClean="0"/>
            </a:br>
            <a:r>
              <a:rPr lang="fa-IR" sz="1200" b="0" i="0" kern="1200" dirty="0" smtClean="0">
                <a:solidFill>
                  <a:schemeClr val="tx1"/>
                </a:solidFill>
                <a:latin typeface="+mn-lt"/>
                <a:ea typeface="+mn-ea"/>
                <a:cs typeface="+mn-cs"/>
              </a:rPr>
              <a:t>و نیز مثل ماهی در آب و پرنده در هوا و </a:t>
            </a:r>
            <a:r>
              <a:rPr lang="fa-IR" sz="1200" b="0" i="0" u="none" strike="noStrike" kern="1200" dirty="0" smtClean="0">
                <a:solidFill>
                  <a:schemeClr val="tx1"/>
                </a:solidFill>
                <a:latin typeface="+mn-lt"/>
                <a:ea typeface="+mn-ea"/>
                <a:cs typeface="+mn-cs"/>
                <a:hlinkClick r:id="rId39" tooltip="شتر"/>
              </a:rPr>
              <a:t>شتر</a:t>
            </a:r>
            <a:r>
              <a:rPr lang="fa-IR" sz="1200" b="0" i="0" kern="1200" dirty="0" smtClean="0">
                <a:solidFill>
                  <a:schemeClr val="tx1"/>
                </a:solidFill>
                <a:latin typeface="+mn-lt"/>
                <a:ea typeface="+mn-ea"/>
                <a:cs typeface="+mn-cs"/>
              </a:rPr>
              <a:t> گم شده و </a:t>
            </a:r>
            <a:r>
              <a:rPr lang="fa-IR" sz="1200" b="0" i="0" u="none" strike="noStrike" kern="1200" dirty="0" smtClean="0">
                <a:solidFill>
                  <a:schemeClr val="tx1"/>
                </a:solidFill>
                <a:latin typeface="+mn-lt"/>
                <a:ea typeface="+mn-ea"/>
                <a:cs typeface="+mn-cs"/>
                <a:hlinkClick r:id="rId40" tooltip="برده فراری"/>
              </a:rPr>
              <a:t>برده فراری</a:t>
            </a:r>
            <a:r>
              <a:rPr lang="fa-IR" sz="1200" b="0" i="0" kern="1200" dirty="0" smtClean="0">
                <a:solidFill>
                  <a:schemeClr val="tx1"/>
                </a:solidFill>
                <a:latin typeface="+mn-lt"/>
                <a:ea typeface="+mn-ea"/>
                <a:cs typeface="+mn-cs"/>
              </a:rPr>
              <a:t> و بالاخره آنچه مردد بین </a:t>
            </a:r>
            <a:r>
              <a:rPr lang="fa-IR" sz="1200" b="0" i="0" u="none" strike="noStrike" kern="1200" dirty="0" smtClean="0">
                <a:solidFill>
                  <a:schemeClr val="tx1"/>
                </a:solidFill>
                <a:latin typeface="+mn-lt"/>
                <a:ea typeface="+mn-ea"/>
                <a:cs typeface="+mn-cs"/>
                <a:hlinkClick r:id="rId41" tooltip="سلامت (پیوندی وجود ندارد)"/>
              </a:rPr>
              <a:t>سلامت</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42" tooltip="هلاکت (پیوندی وجود ندارد)"/>
              </a:rPr>
              <a:t>هلاکت</a:t>
            </a:r>
            <a:r>
              <a:rPr lang="fa-IR" sz="1200" b="0" i="0" kern="1200" dirty="0" smtClean="0">
                <a:solidFill>
                  <a:schemeClr val="tx1"/>
                </a:solidFill>
                <a:latin typeface="+mn-lt"/>
                <a:ea typeface="+mn-ea"/>
                <a:cs typeface="+mn-cs"/>
              </a:rPr>
              <a:t> باشد.</a:t>
            </a:r>
            <a:r>
              <a:rPr lang="fa-IR" dirty="0" smtClean="0"/>
              <a:t/>
            </a:r>
            <a:br>
              <a:rPr lang="fa-IR" dirty="0" smtClean="0"/>
            </a:br>
            <a:r>
              <a:rPr lang="fa-IR" dirty="0" smtClean="0"/>
              <a:t/>
            </a:r>
            <a:br>
              <a:rPr lang="fa-IR" dirty="0" smtClean="0"/>
            </a:br>
            <a:r>
              <a:rPr lang="fa-IR" sz="1200" b="1" i="0" u="none" strike="noStrike" kern="1200" dirty="0" smtClean="0">
                <a:solidFill>
                  <a:schemeClr val="tx1"/>
                </a:solidFill>
                <a:latin typeface="+mn-lt"/>
                <a:ea typeface="+mn-ea"/>
                <a:cs typeface="+mn-cs"/>
              </a:rPr>
              <a:t>انواع غرر</a:t>
            </a:r>
            <a:r>
              <a:rPr lang="fa-IR" sz="1200" b="0" i="0" u="none" strike="noStrike" kern="1200" dirty="0" smtClean="0">
                <a:solidFill>
                  <a:schemeClr val="tx1"/>
                </a:solidFill>
                <a:latin typeface="+mn-lt"/>
                <a:ea typeface="+mn-ea"/>
                <a:cs typeface="+mn-cs"/>
              </a:rPr>
              <a:t>:</a:t>
            </a:r>
            <a:r>
              <a:rPr lang="fa-IR" sz="1200" b="0" i="0" u="none" strike="noStrike" kern="1200" baseline="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غرر گاهی با </a:t>
            </a:r>
            <a:r>
              <a:rPr lang="fa-IR" sz="1200" b="0" i="0" u="none" strike="noStrike" kern="1200" dirty="0" smtClean="0">
                <a:solidFill>
                  <a:schemeClr val="tx1"/>
                </a:solidFill>
                <a:latin typeface="+mn-lt"/>
                <a:ea typeface="+mn-ea"/>
                <a:cs typeface="+mn-cs"/>
                <a:hlinkClick r:id="rId43" tooltip="جهل"/>
              </a:rPr>
              <a:t>جهل</a:t>
            </a:r>
            <a:r>
              <a:rPr lang="fa-IR" sz="1200" b="0" i="0" kern="1200" dirty="0" smtClean="0">
                <a:solidFill>
                  <a:schemeClr val="tx1"/>
                </a:solidFill>
                <a:latin typeface="+mn-lt"/>
                <a:ea typeface="+mn-ea"/>
                <a:cs typeface="+mn-cs"/>
              </a:rPr>
              <a:t> توأم است مانند </a:t>
            </a:r>
            <a:r>
              <a:rPr lang="fa-IR" sz="1200" b="0" i="0" u="none" strike="noStrike" kern="1200" dirty="0" smtClean="0">
                <a:solidFill>
                  <a:schemeClr val="tx1"/>
                </a:solidFill>
                <a:latin typeface="+mn-lt"/>
                <a:ea typeface="+mn-ea"/>
                <a:cs typeface="+mn-cs"/>
                <a:hlinkClick r:id="rId44" tooltip="عبد آبق (پیوندی وجود ندارد)"/>
              </a:rPr>
              <a:t>عبد آبق</a:t>
            </a:r>
            <a:r>
              <a:rPr lang="fa-IR" sz="1200" b="0" i="0" kern="1200" dirty="0" smtClean="0">
                <a:solidFill>
                  <a:schemeClr val="tx1"/>
                </a:solidFill>
                <a:latin typeface="+mn-lt"/>
                <a:ea typeface="+mn-ea"/>
                <a:cs typeface="+mn-cs"/>
              </a:rPr>
              <a:t> (برده فراری) که </a:t>
            </a:r>
            <a:r>
              <a:rPr lang="fa-IR" sz="1200" b="0" i="0" u="none" strike="noStrike" kern="1200" dirty="0" smtClean="0">
                <a:solidFill>
                  <a:schemeClr val="tx1"/>
                </a:solidFill>
                <a:latin typeface="+mn-lt"/>
                <a:ea typeface="+mn-ea"/>
                <a:cs typeface="+mn-cs"/>
                <a:hlinkClick r:id="rId45" tooltip="صفات (پیوندی وجود ندارد)"/>
              </a:rPr>
              <a:t>صفات</a:t>
            </a:r>
            <a:r>
              <a:rPr lang="fa-IR" sz="1200" b="0" i="0" kern="1200" dirty="0" smtClean="0">
                <a:solidFill>
                  <a:schemeClr val="tx1"/>
                </a:solidFill>
                <a:latin typeface="+mn-lt"/>
                <a:ea typeface="+mn-ea"/>
                <a:cs typeface="+mn-cs"/>
              </a:rPr>
              <a:t> او مجهول است. </a:t>
            </a:r>
            <a:r>
              <a:rPr lang="fa-IR" dirty="0" smtClean="0"/>
              <a:t/>
            </a:r>
            <a:br>
              <a:rPr lang="fa-IR" dirty="0" smtClean="0"/>
            </a:br>
            <a:r>
              <a:rPr lang="fa-IR" sz="1200" b="0" i="0" kern="1200" dirty="0" smtClean="0">
                <a:solidFill>
                  <a:schemeClr val="tx1"/>
                </a:solidFill>
                <a:latin typeface="+mn-lt"/>
                <a:ea typeface="+mn-ea"/>
                <a:cs typeface="+mn-cs"/>
              </a:rPr>
              <a:t>و گاهی بدون جهل تحقق می‌یابد مثل عبد آبقی که صفاتش معلوم است و زمانی جهل بدون غرر محقق می شود مانند </a:t>
            </a:r>
            <a:r>
              <a:rPr lang="fa-IR" sz="1200" b="0" i="0" u="none" strike="noStrike" kern="1200" dirty="0" smtClean="0">
                <a:solidFill>
                  <a:schemeClr val="tx1"/>
                </a:solidFill>
                <a:latin typeface="+mn-lt"/>
                <a:ea typeface="+mn-ea"/>
                <a:cs typeface="+mn-cs"/>
                <a:hlinkClick r:id="rId46" tooltip="مکیل (پیوندی وجود ندارد)"/>
              </a:rPr>
              <a:t>مکیل</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47" tooltip="موزون (پیوندی وجود ندارد)"/>
              </a:rPr>
              <a:t>موزون</a:t>
            </a:r>
            <a:r>
              <a:rPr lang="fa-IR" sz="1200" b="0" i="0" kern="1200" dirty="0" smtClean="0">
                <a:solidFill>
                  <a:schemeClr val="tx1"/>
                </a:solidFill>
                <a:latin typeface="+mn-lt"/>
                <a:ea typeface="+mn-ea"/>
                <a:cs typeface="+mn-cs"/>
              </a:rPr>
              <a:t> و</a:t>
            </a:r>
            <a:r>
              <a:rPr lang="fa-IR" sz="1200" b="0" i="0" u="none" strike="noStrike" kern="1200" dirty="0" smtClean="0">
                <a:solidFill>
                  <a:schemeClr val="tx1"/>
                </a:solidFill>
                <a:latin typeface="+mn-lt"/>
                <a:ea typeface="+mn-ea"/>
                <a:cs typeface="+mn-cs"/>
                <a:hlinkClick r:id="rId48" tooltip="معدود"/>
              </a:rPr>
              <a:t>معدود</a:t>
            </a:r>
            <a:r>
              <a:rPr lang="fa-IR" sz="1200" b="0" i="0" kern="1200" dirty="0" smtClean="0">
                <a:solidFill>
                  <a:schemeClr val="tx1"/>
                </a:solidFill>
                <a:latin typeface="+mn-lt"/>
                <a:ea typeface="+mn-ea"/>
                <a:cs typeface="+mn-cs"/>
              </a:rPr>
              <a:t> که </a:t>
            </a:r>
            <a:r>
              <a:rPr lang="fa-IR" sz="1200" b="0" i="0" u="none" strike="noStrike" kern="1200" dirty="0" smtClean="0">
                <a:solidFill>
                  <a:schemeClr val="tx1"/>
                </a:solidFill>
                <a:latin typeface="+mn-lt"/>
                <a:ea typeface="+mn-ea"/>
                <a:cs typeface="+mn-cs"/>
                <a:hlinkClick r:id="rId49" tooltip="کیل (پیوندی وجود ندارد)"/>
              </a:rPr>
              <a:t>کیل</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50" tooltip="وزن (پیوندی وجود ندارد)"/>
              </a:rPr>
              <a:t>وزن</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51" tooltip="عدد"/>
              </a:rPr>
              <a:t>عدد</a:t>
            </a:r>
            <a:r>
              <a:rPr lang="fa-IR" sz="1200" b="0" i="0" kern="1200" dirty="0" smtClean="0">
                <a:solidFill>
                  <a:schemeClr val="tx1"/>
                </a:solidFill>
                <a:latin typeface="+mn-lt"/>
                <a:ea typeface="+mn-ea"/>
                <a:cs typeface="+mn-cs"/>
              </a:rPr>
              <a:t> آن معلوم نباشد.</a:t>
            </a:r>
            <a:r>
              <a:rPr lang="fa-IR" dirty="0" smtClean="0"/>
              <a:t/>
            </a:r>
            <a:br>
              <a:rPr lang="fa-IR" dirty="0" smtClean="0"/>
            </a:br>
            <a:r>
              <a:rPr lang="fa-IR" dirty="0" smtClean="0"/>
              <a:t/>
            </a:r>
            <a:br>
              <a:rPr lang="fa-IR" dirty="0" smtClean="0"/>
            </a:br>
            <a:r>
              <a:rPr lang="fa-IR" sz="1200" b="1" i="0" u="none" strike="noStrike" kern="1200" dirty="0" smtClean="0">
                <a:solidFill>
                  <a:schemeClr val="tx1"/>
                </a:solidFill>
                <a:latin typeface="+mn-lt"/>
                <a:ea typeface="+mn-ea"/>
                <a:cs typeface="+mn-cs"/>
              </a:rPr>
              <a:t>موارد غرر در فقه اسلامی</a:t>
            </a:r>
            <a:r>
              <a:rPr lang="fa-IR" sz="1200" b="0" i="0" u="none" strike="noStrike" kern="1200" dirty="0" smtClean="0">
                <a:solidFill>
                  <a:schemeClr val="tx1"/>
                </a:solidFill>
                <a:latin typeface="+mn-lt"/>
                <a:ea typeface="+mn-ea"/>
                <a:cs typeface="+mn-cs"/>
              </a:rPr>
              <a:t>:</a:t>
            </a:r>
            <a:r>
              <a:rPr lang="fa-IR" sz="1200" b="0" i="0" u="none" strike="noStrike" kern="1200" baseline="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موارد غرر در </a:t>
            </a:r>
            <a:r>
              <a:rPr lang="fa-IR" sz="1200" b="0" i="0" u="none" strike="noStrike" kern="1200" dirty="0" smtClean="0">
                <a:solidFill>
                  <a:schemeClr val="tx1"/>
                </a:solidFill>
                <a:latin typeface="+mn-lt"/>
                <a:ea typeface="+mn-ea"/>
                <a:cs typeface="+mn-cs"/>
                <a:hlinkClick r:id="rId52" tooltip="فقه اسلامی (پیوندی وجود ندارد)"/>
              </a:rPr>
              <a:t>فقه اسلامی</a:t>
            </a:r>
            <a:r>
              <a:rPr lang="fa-IR" sz="1200" b="0" i="0" kern="1200" dirty="0" smtClean="0">
                <a:solidFill>
                  <a:schemeClr val="tx1"/>
                </a:solidFill>
                <a:latin typeface="+mn-lt"/>
                <a:ea typeface="+mn-ea"/>
                <a:cs typeface="+mn-cs"/>
              </a:rPr>
              <a:t> بی‌شمار است لیکن می‌توان آن‌ها را در سه مورد ذیل خلاصه نمود: </a:t>
            </a:r>
            <a:r>
              <a:rPr lang="fa-IR" dirty="0" smtClean="0"/>
              <a:t/>
            </a:r>
            <a:br>
              <a:rPr lang="fa-IR" dirty="0" smtClean="0"/>
            </a:br>
            <a:r>
              <a:rPr lang="fa-IR" sz="1200" b="0" i="0" kern="1200" dirty="0" smtClean="0">
                <a:solidFill>
                  <a:schemeClr val="tx1"/>
                </a:solidFill>
                <a:latin typeface="+mn-lt"/>
                <a:ea typeface="+mn-ea"/>
                <a:cs typeface="+mn-cs"/>
              </a:rPr>
              <a:t>الف) مورد نخست آن‌جایی است که </a:t>
            </a:r>
            <a:r>
              <a:rPr lang="fa-IR" sz="1200" b="0" i="0" u="none" strike="noStrike" kern="1200" dirty="0" smtClean="0">
                <a:solidFill>
                  <a:schemeClr val="tx1"/>
                </a:solidFill>
                <a:latin typeface="+mn-lt"/>
                <a:ea typeface="+mn-ea"/>
                <a:cs typeface="+mn-cs"/>
                <a:hlinkClick r:id="rId35" tooltip="غرر (پیوندی وجود ندارد)"/>
              </a:rPr>
              <a:t>غرر</a:t>
            </a:r>
            <a:r>
              <a:rPr lang="fa-IR" sz="1200" b="0" i="0" kern="1200" dirty="0" smtClean="0">
                <a:solidFill>
                  <a:schemeClr val="tx1"/>
                </a:solidFill>
                <a:latin typeface="+mn-lt"/>
                <a:ea typeface="+mn-ea"/>
                <a:cs typeface="+mn-cs"/>
              </a:rPr>
              <a:t> یا </a:t>
            </a:r>
            <a:r>
              <a:rPr lang="fa-IR" sz="1200" b="0" i="0" u="none" strike="noStrike" kern="1200" dirty="0" smtClean="0">
                <a:solidFill>
                  <a:schemeClr val="tx1"/>
                </a:solidFill>
                <a:latin typeface="+mn-lt"/>
                <a:ea typeface="+mn-ea"/>
                <a:cs typeface="+mn-cs"/>
                <a:hlinkClick r:id="rId3" tooltip="خطر (پیوندی وجود ندارد)"/>
              </a:rPr>
              <a:t>خطر</a:t>
            </a:r>
            <a:r>
              <a:rPr lang="fa-IR" sz="1200" b="0" i="0" kern="1200" dirty="0" smtClean="0">
                <a:solidFill>
                  <a:schemeClr val="tx1"/>
                </a:solidFill>
                <a:latin typeface="+mn-lt"/>
                <a:ea typeface="+mn-ea"/>
                <a:cs typeface="+mn-cs"/>
              </a:rPr>
              <a:t> از جهت عدم اطمینان به امکان تسلیم باشد بدین معنی که یکی از عوضین مقدور التسلیم نباشد، مانند بیع فراری و </a:t>
            </a:r>
            <a:r>
              <a:rPr lang="fa-IR" sz="1200" b="0" i="0" u="none" strike="noStrike" kern="1200" dirty="0" smtClean="0">
                <a:solidFill>
                  <a:schemeClr val="tx1"/>
                </a:solidFill>
                <a:latin typeface="+mn-lt"/>
                <a:ea typeface="+mn-ea"/>
                <a:cs typeface="+mn-cs"/>
                <a:hlinkClick r:id="rId30" tooltip="پرنده"/>
              </a:rPr>
              <a:t>پرنده</a:t>
            </a:r>
            <a:r>
              <a:rPr lang="fa-IR" sz="1200" b="0" i="0" kern="1200" dirty="0" smtClean="0">
                <a:solidFill>
                  <a:schemeClr val="tx1"/>
                </a:solidFill>
                <a:latin typeface="+mn-lt"/>
                <a:ea typeface="+mn-ea"/>
                <a:cs typeface="+mn-cs"/>
              </a:rPr>
              <a:t> در </a:t>
            </a:r>
            <a:r>
              <a:rPr lang="fa-IR" sz="1200" b="0" i="0" u="none" strike="noStrike" kern="1200" dirty="0" smtClean="0">
                <a:solidFill>
                  <a:schemeClr val="tx1"/>
                </a:solidFill>
                <a:latin typeface="+mn-lt"/>
                <a:ea typeface="+mn-ea"/>
                <a:cs typeface="+mn-cs"/>
                <a:hlinkClick r:id="rId31" tooltip="هوا (پیوندی وجود ندارد)"/>
              </a:rPr>
              <a:t>هوا</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32" tooltip="ماهی (پیوندی وجود ندارد)"/>
              </a:rPr>
              <a:t>ماهی</a:t>
            </a:r>
            <a:r>
              <a:rPr lang="fa-IR" sz="1200" b="0" i="0" kern="1200" dirty="0" smtClean="0">
                <a:solidFill>
                  <a:schemeClr val="tx1"/>
                </a:solidFill>
                <a:latin typeface="+mn-lt"/>
                <a:ea typeface="+mn-ea"/>
                <a:cs typeface="+mn-cs"/>
              </a:rPr>
              <a:t> در </a:t>
            </a:r>
            <a:r>
              <a:rPr lang="fa-IR" sz="1200" b="0" i="0" u="none" strike="noStrike" kern="1200" dirty="0" smtClean="0">
                <a:solidFill>
                  <a:schemeClr val="tx1"/>
                </a:solidFill>
                <a:latin typeface="+mn-lt"/>
                <a:ea typeface="+mn-ea"/>
                <a:cs typeface="+mn-cs"/>
                <a:hlinkClick r:id="rId33" tooltip="آب"/>
              </a:rPr>
              <a:t>آب</a:t>
            </a:r>
            <a:r>
              <a:rPr lang="fa-IR" sz="1200" b="0" i="0" kern="1200" dirty="0" smtClean="0">
                <a:solidFill>
                  <a:schemeClr val="tx1"/>
                </a:solidFill>
                <a:latin typeface="+mn-lt"/>
                <a:ea typeface="+mn-ea"/>
                <a:cs typeface="+mn-cs"/>
              </a:rPr>
              <a:t>. </a:t>
            </a:r>
            <a:r>
              <a:rPr lang="fa-IR" dirty="0" smtClean="0"/>
              <a:t/>
            </a:r>
            <a:br>
              <a:rPr lang="fa-IR" dirty="0" smtClean="0"/>
            </a:br>
            <a:r>
              <a:rPr lang="fa-IR" sz="1200" b="0" i="0" kern="1200" dirty="0" smtClean="0">
                <a:solidFill>
                  <a:schemeClr val="tx1"/>
                </a:solidFill>
                <a:latin typeface="+mn-lt"/>
                <a:ea typeface="+mn-ea"/>
                <a:cs typeface="+mn-cs"/>
              </a:rPr>
              <a:t>ب) مورد دوم جایی است که خطر از جهت عدم اطمینان به تحقق وجود باشد یعنی وجود یکی از عوضین مورد </a:t>
            </a:r>
            <a:r>
              <a:rPr lang="fa-IR" sz="1200" b="0" i="0" u="none" strike="noStrike" kern="1200" dirty="0" smtClean="0">
                <a:solidFill>
                  <a:schemeClr val="tx1"/>
                </a:solidFill>
                <a:latin typeface="+mn-lt"/>
                <a:ea typeface="+mn-ea"/>
                <a:cs typeface="+mn-cs"/>
                <a:hlinkClick r:id="rId53" tooltip="وثوق (پیوندی وجود ندارد)"/>
              </a:rPr>
              <a:t>وثوق</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54" tooltip="اعتماد"/>
              </a:rPr>
              <a:t>اعتماد</a:t>
            </a:r>
            <a:r>
              <a:rPr lang="fa-IR" sz="1200" b="0" i="0" kern="1200" dirty="0" smtClean="0">
                <a:solidFill>
                  <a:schemeClr val="tx1"/>
                </a:solidFill>
                <a:latin typeface="+mn-lt"/>
                <a:ea typeface="+mn-ea"/>
                <a:cs typeface="+mn-cs"/>
              </a:rPr>
              <a:t> نباشد مانند</a:t>
            </a:r>
            <a:r>
              <a:rPr lang="fa-IR" sz="1200" b="0" i="0" u="none" strike="noStrike" kern="1200" dirty="0" smtClean="0">
                <a:solidFill>
                  <a:schemeClr val="tx1"/>
                </a:solidFill>
                <a:latin typeface="+mn-lt"/>
                <a:ea typeface="+mn-ea"/>
                <a:cs typeface="+mn-cs"/>
                <a:hlinkClick r:id="rId12" tooltip="بیع"/>
              </a:rPr>
              <a:t>بیع</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55" tooltip="عسب الفحل"/>
              </a:rPr>
              <a:t>عسب الفحل</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56" tooltip="نطفه حیوان نر (پیوندی وجود ندارد)"/>
              </a:rPr>
              <a:t>نطفه حیوان نر</a:t>
            </a:r>
            <a:r>
              <a:rPr lang="fa-IR" sz="1200" b="0" i="0" kern="1200" dirty="0" smtClean="0">
                <a:solidFill>
                  <a:schemeClr val="tx1"/>
                </a:solidFill>
                <a:latin typeface="+mn-lt"/>
                <a:ea typeface="+mn-ea"/>
                <a:cs typeface="+mn-cs"/>
              </a:rPr>
              <a:t> و «</a:t>
            </a:r>
            <a:r>
              <a:rPr lang="fa-IR" sz="1200" b="0" i="0" u="none" strike="noStrike" kern="1200" dirty="0" smtClean="0">
                <a:solidFill>
                  <a:schemeClr val="tx1"/>
                </a:solidFill>
                <a:latin typeface="+mn-lt"/>
                <a:ea typeface="+mn-ea"/>
                <a:cs typeface="+mn-cs"/>
                <a:hlinkClick r:id="rId57" tooltip="حبل حبله (پیوندی وجود ندارد)"/>
              </a:rPr>
              <a:t>حبل حبله</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58" tooltip="بچه (پیوندی وجود ندارد)"/>
              </a:rPr>
              <a:t>بچه</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59" tooltip="جنین"/>
              </a:rPr>
              <a:t>جنینی</a:t>
            </a:r>
            <a:r>
              <a:rPr lang="fa-IR" sz="1200" b="0" i="0" kern="1200" dirty="0" smtClean="0">
                <a:solidFill>
                  <a:schemeClr val="tx1"/>
                </a:solidFill>
                <a:latin typeface="+mn-lt"/>
                <a:ea typeface="+mn-ea"/>
                <a:cs typeface="+mn-cs"/>
              </a:rPr>
              <a:t> که در </a:t>
            </a:r>
            <a:r>
              <a:rPr lang="fa-IR" sz="1200" b="0" i="0" u="none" strike="noStrike" kern="1200" dirty="0" smtClean="0">
                <a:solidFill>
                  <a:schemeClr val="tx1"/>
                </a:solidFill>
                <a:latin typeface="+mn-lt"/>
                <a:ea typeface="+mn-ea"/>
                <a:cs typeface="+mn-cs"/>
                <a:hlinkClick r:id="rId60" tooltip="شکم"/>
              </a:rPr>
              <a:t>شکم</a:t>
            </a:r>
            <a:r>
              <a:rPr lang="fa-IR" sz="1200" b="0" i="0" kern="1200" dirty="0" smtClean="0">
                <a:solidFill>
                  <a:schemeClr val="tx1"/>
                </a:solidFill>
                <a:latin typeface="+mn-lt"/>
                <a:ea typeface="+mn-ea"/>
                <a:cs typeface="+mn-cs"/>
              </a:rPr>
              <a:t> </a:t>
            </a:r>
            <a:r>
              <a:rPr lang="fa-IR" sz="1200" b="0" i="0" u="none" strike="noStrike" kern="1200" dirty="0" smtClean="0">
                <a:solidFill>
                  <a:schemeClr val="tx1"/>
                </a:solidFill>
                <a:latin typeface="+mn-lt"/>
                <a:ea typeface="+mn-ea"/>
                <a:cs typeface="+mn-cs"/>
                <a:hlinkClick r:id="rId61" tooltip="ناقه (پیوندی وجود ندارد)"/>
              </a:rPr>
              <a:t>ناقه</a:t>
            </a:r>
            <a:r>
              <a:rPr lang="fa-IR" sz="1200" b="0" i="0" kern="1200" dirty="0" smtClean="0">
                <a:solidFill>
                  <a:schemeClr val="tx1"/>
                </a:solidFill>
                <a:latin typeface="+mn-lt"/>
                <a:ea typeface="+mn-ea"/>
                <a:cs typeface="+mn-cs"/>
              </a:rPr>
              <a:t> است. </a:t>
            </a:r>
            <a:r>
              <a:rPr lang="fa-IR" dirty="0" smtClean="0"/>
              <a:t/>
            </a:r>
            <a:br>
              <a:rPr lang="fa-IR" dirty="0" smtClean="0"/>
            </a:br>
            <a:r>
              <a:rPr lang="fa-IR" sz="1200" b="0" i="0" kern="1200" dirty="0" smtClean="0">
                <a:solidFill>
                  <a:schemeClr val="tx1"/>
                </a:solidFill>
                <a:latin typeface="+mn-lt"/>
                <a:ea typeface="+mn-ea"/>
                <a:cs typeface="+mn-cs"/>
              </a:rPr>
              <a:t>ج) مورد سوم جایی است که خطر از جهت جهل به مقدار یکی از عوضین یا جنس یا وصف آن باشد. مثلاً </a:t>
            </a:r>
            <a:r>
              <a:rPr lang="fa-IR" sz="1200" b="0" i="0" u="none" strike="noStrike" kern="1200" dirty="0" smtClean="0">
                <a:solidFill>
                  <a:schemeClr val="tx1"/>
                </a:solidFill>
                <a:latin typeface="+mn-lt"/>
                <a:ea typeface="+mn-ea"/>
                <a:cs typeface="+mn-cs"/>
                <a:hlinkClick r:id="rId13" tooltip="مشتری (پیوندی وجود ندارد)"/>
              </a:rPr>
              <a:t>مشتری</a:t>
            </a:r>
            <a:r>
              <a:rPr lang="fa-IR" sz="1200" b="0" i="0" u="none" strike="noStrike" kern="1200" dirty="0" smtClean="0">
                <a:solidFill>
                  <a:schemeClr val="tx1"/>
                </a:solidFill>
                <a:latin typeface="+mn-lt"/>
                <a:ea typeface="+mn-ea"/>
                <a:cs typeface="+mn-cs"/>
              </a:rPr>
              <a:t> ب</a:t>
            </a:r>
            <a:r>
              <a:rPr lang="fa-IR" sz="1200" b="0" i="0" kern="1200" dirty="0" smtClean="0">
                <a:solidFill>
                  <a:schemeClr val="tx1"/>
                </a:solidFill>
                <a:latin typeface="+mn-lt"/>
                <a:ea typeface="+mn-ea"/>
                <a:cs typeface="+mn-cs"/>
              </a:rPr>
              <a:t>ه </a:t>
            </a:r>
            <a:r>
              <a:rPr lang="fa-IR" sz="1200" b="0" i="0" u="none" strike="noStrike" kern="1200" dirty="0" smtClean="0">
                <a:solidFill>
                  <a:schemeClr val="tx1"/>
                </a:solidFill>
                <a:latin typeface="+mn-lt"/>
                <a:ea typeface="+mn-ea"/>
                <a:cs typeface="+mn-cs"/>
                <a:hlinkClick r:id="rId62" tooltip="کمیت (پیوندی وجود ندارد)"/>
              </a:rPr>
              <a:t>کمیت</a:t>
            </a:r>
            <a:r>
              <a:rPr lang="fa-IR" sz="1200" b="0" i="0" u="none" strike="noStrike" kern="120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یا </a:t>
            </a:r>
            <a:r>
              <a:rPr lang="fa-IR" sz="1200" b="0" i="0" u="none" strike="noStrike" kern="1200" dirty="0" smtClean="0">
                <a:solidFill>
                  <a:schemeClr val="tx1"/>
                </a:solidFill>
                <a:latin typeface="+mn-lt"/>
                <a:ea typeface="+mn-ea"/>
                <a:cs typeface="+mn-cs"/>
                <a:hlinkClick r:id="rId63" tooltip="کیفیت (پیوندی وجود ندارد)"/>
              </a:rPr>
              <a:t>کیفیت</a:t>
            </a:r>
            <a:r>
              <a:rPr lang="fa-IR" sz="1200" b="0" i="0" u="none" strike="noStrike" kern="120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مبیع </a:t>
            </a:r>
            <a:r>
              <a:rPr lang="fa-IR" sz="1200" b="0" i="0" u="none" strike="noStrike" kern="1200" dirty="0" smtClean="0">
                <a:solidFill>
                  <a:schemeClr val="tx1"/>
                </a:solidFill>
                <a:latin typeface="+mn-lt"/>
                <a:ea typeface="+mn-ea"/>
                <a:cs typeface="+mn-cs"/>
                <a:hlinkClick r:id="rId64" tooltip="جاهل"/>
              </a:rPr>
              <a:t>جاهل</a:t>
            </a:r>
            <a:r>
              <a:rPr lang="fa-IR" sz="1200" b="0" i="0" u="none" strike="noStrike" kern="1200" dirty="0" smtClean="0">
                <a:solidFill>
                  <a:schemeClr val="tx1"/>
                </a:solidFill>
                <a:latin typeface="+mn-lt"/>
                <a:ea typeface="+mn-ea"/>
                <a:cs typeface="+mn-cs"/>
              </a:rPr>
              <a:t> </a:t>
            </a:r>
            <a:r>
              <a:rPr lang="fa-IR" sz="1200" b="0" i="0" kern="1200" dirty="0" smtClean="0">
                <a:solidFill>
                  <a:schemeClr val="tx1"/>
                </a:solidFill>
                <a:latin typeface="+mn-lt"/>
                <a:ea typeface="+mn-ea"/>
                <a:cs typeface="+mn-cs"/>
              </a:rPr>
              <a:t>باشد.</a:t>
            </a:r>
            <a:r>
              <a:rPr lang="fa-IR" dirty="0" smtClean="0"/>
              <a:t/>
            </a:r>
            <a:br>
              <a:rPr lang="fa-IR" dirty="0" smtClean="0"/>
            </a:br>
            <a:endParaRPr lang="fa-IR" dirty="0" smtClean="0"/>
          </a:p>
          <a:p>
            <a:r>
              <a:rPr lang="fa-IR" sz="1200" b="1" i="0" kern="1200" dirty="0" smtClean="0">
                <a:solidFill>
                  <a:schemeClr val="tx1"/>
                </a:solidFill>
                <a:latin typeface="+mn-lt"/>
                <a:ea typeface="+mn-ea"/>
                <a:cs typeface="+mn-cs"/>
              </a:rPr>
              <a:t>اصطلاح صکوک برگرفته از واژه عربی صک به معنای چک، نوشته بدهکار، سفته و قبض بدهی است و به طور معمول، به عنوان اوراق قرضه اسلامی تعریف می‌شود.</a:t>
            </a:r>
            <a:endParaRPr lang="fa-IR" b="1"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7</a:t>
            </a:fld>
            <a:endParaRPr lang="fa-IR"/>
          </a:p>
        </p:txBody>
      </p:sp>
    </p:spTree>
    <p:extLst>
      <p:ext uri="{BB962C8B-B14F-4D97-AF65-F5344CB8AC3E}">
        <p14:creationId xmlns:p14="http://schemas.microsoft.com/office/powerpoint/2010/main" val="319288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عقد عقلائی:</a:t>
            </a:r>
          </a:p>
          <a:p>
            <a:r>
              <a:rPr lang="fa-IR" dirty="0" smtClean="0"/>
              <a:t>عقود معین:</a:t>
            </a:r>
            <a:endParaRPr lang="en-US"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8</a:t>
            </a:fld>
            <a:endParaRPr lang="fa-IR"/>
          </a:p>
        </p:txBody>
      </p:sp>
    </p:spTree>
    <p:extLst>
      <p:ext uri="{BB962C8B-B14F-4D97-AF65-F5344CB8AC3E}">
        <p14:creationId xmlns:p14="http://schemas.microsoft.com/office/powerpoint/2010/main" val="182866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نخستین</a:t>
            </a:r>
            <a:r>
              <a:rPr lang="fa-IR" baseline="0" dirty="0" smtClean="0"/>
              <a:t> اجلاس بین المللی اقتصاد اسلامی در مکه </a:t>
            </a:r>
            <a:r>
              <a:rPr lang="fa-IR" sz="1200" b="1" dirty="0" smtClean="0">
                <a:latin typeface="IRMitra" pitchFamily="2" charset="-78"/>
                <a:cs typeface="IRMitra" pitchFamily="2" charset="-78"/>
              </a:rPr>
              <a:t>(۱۳۴۵ ش/ ۱۹۷۶)</a:t>
            </a:r>
            <a:endParaRPr lang="fa-IR"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9</a:t>
            </a:fld>
            <a:endParaRPr lang="fa-IR"/>
          </a:p>
        </p:txBody>
      </p:sp>
    </p:spTree>
    <p:extLst>
      <p:ext uri="{BB962C8B-B14F-4D97-AF65-F5344CB8AC3E}">
        <p14:creationId xmlns:p14="http://schemas.microsoft.com/office/powerpoint/2010/main" val="251834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i="0" kern="1200" dirty="0" smtClean="0">
                <a:solidFill>
                  <a:schemeClr val="tx1"/>
                </a:solidFill>
                <a:latin typeface="+mn-lt"/>
                <a:ea typeface="+mn-ea"/>
                <a:cs typeface="+mn-cs"/>
              </a:rPr>
              <a:t>اَکل یعنی خوردن و اَکل مال به باطل یعنی خوردن</a:t>
            </a:r>
            <a:r>
              <a:rPr lang="fa-IR" sz="1200" b="1" i="0" kern="1200" baseline="0" dirty="0" smtClean="0">
                <a:solidFill>
                  <a:schemeClr val="tx1"/>
                </a:solidFill>
                <a:latin typeface="+mn-lt"/>
                <a:ea typeface="+mn-ea"/>
                <a:cs typeface="+mn-cs"/>
              </a:rPr>
              <a:t> مال حرام و </a:t>
            </a:r>
            <a:r>
              <a:rPr lang="fa-IR" sz="1200" b="1" i="0" kern="1200" dirty="0" smtClean="0">
                <a:solidFill>
                  <a:schemeClr val="tx1"/>
                </a:solidFill>
                <a:latin typeface="+mn-lt"/>
                <a:ea typeface="+mn-ea"/>
                <a:cs typeface="+mn-cs"/>
              </a:rPr>
              <a:t>منظور از اکل مال به باطل این است که انسان بى آن که فعالیّت مثبتى داشته باشد اموال بادآورده اى را تملّک کند، و در گلدکوئست و مانند آن چنین مطلبى به خوبى دیده مى شود. افرادى که در شاخه هاى اوّل قرار مى گیرند، بى آن که کار مهمّى انجام داده باشند، اموال هنگفتى را تصاحب مى کنند، و افرادى که در شاخه هاى آخر مى باشند، مال باختگان واقعى هستند; درست شبیه به قمار.</a:t>
            </a:r>
          </a:p>
          <a:p>
            <a:endParaRPr lang="fa-IR" b="1" dirty="0"/>
          </a:p>
        </p:txBody>
      </p:sp>
      <p:sp>
        <p:nvSpPr>
          <p:cNvPr id="4" name="Slide Number Placeholder 3"/>
          <p:cNvSpPr>
            <a:spLocks noGrp="1"/>
          </p:cNvSpPr>
          <p:nvPr>
            <p:ph type="sldNum" sz="quarter" idx="10"/>
          </p:nvPr>
        </p:nvSpPr>
        <p:spPr/>
        <p:txBody>
          <a:bodyPr/>
          <a:lstStyle/>
          <a:p>
            <a:fld id="{E3677ED8-E5C1-47F1-806C-6C997FDFD201}" type="slidenum">
              <a:rPr lang="fa-IR" smtClean="0"/>
              <a:pPr/>
              <a:t>11</a:t>
            </a:fld>
            <a:endParaRPr lang="fa-IR"/>
          </a:p>
        </p:txBody>
      </p:sp>
    </p:spTree>
    <p:extLst>
      <p:ext uri="{BB962C8B-B14F-4D97-AF65-F5344CB8AC3E}">
        <p14:creationId xmlns:p14="http://schemas.microsoft.com/office/powerpoint/2010/main" val="351678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46888B-7AAE-4E29-B013-C5521554CE28}" type="datetime1">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011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94BE5-D0D3-443B-9593-50D664DE4B1C}" type="datetime1">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46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B9C68-BEAF-417F-BA31-DB1883A108C4}" type="datetime1">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074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036BE-89DB-4FCA-9B2D-9A1A515C0334}" type="datetime1">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192385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897E4-2F96-4360-9F5E-30195BD58486}" type="datetime1">
              <a:rPr lang="en-US" smtClean="0"/>
              <a:pPr/>
              <a:t>5/21/2015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500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74F44-9FA2-4E30-BD44-2745B7955BBB}" type="datetime1">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783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9" y="1681164"/>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95B4E-A845-454B-A718-5E7C0936DD96}" type="datetime1">
              <a:rPr lang="en-US" smtClean="0"/>
              <a:pPr/>
              <a:t>5/21/2015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363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0D4707-F204-4979-8719-BAD112A594D7}" type="datetime1">
              <a:rPr lang="en-US" smtClean="0"/>
              <a:pPr/>
              <a:t>5/21/2015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820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2699A-FE93-48CD-BF4B-F0114E44905F}" type="datetime1">
              <a:rPr lang="en-US" smtClean="0"/>
              <a:pPr/>
              <a:t>5/21/2015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960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1" y="987427"/>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DF8EF-E443-436F-BA16-193C2EEDEAF8}" type="datetime1">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99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1" y="987427"/>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A4D32-D18E-4836-8D1B-66AD12235EA1}" type="datetime1">
              <a:rPr lang="en-US" smtClean="0"/>
              <a:pPr/>
              <a:t>5/21/2015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932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BA315F6-ED42-42D0-9315-8CCC24AD26F5}" type="datetime1">
              <a:rPr lang="en-US" smtClean="0"/>
              <a:pPr/>
              <a:t>5/21/2015</a:t>
            </a:fld>
            <a:endParaRPr lang="en-US" dirty="0"/>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232249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adbirvaomid.blogfa.com/post/2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raninsurance.ir/"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225040" y="3365465"/>
            <a:ext cx="4588742" cy="2593376"/>
          </a:xfrm>
        </p:spPr>
        <p:txBody>
          <a:bodyPr>
            <a:noAutofit/>
          </a:bodyPr>
          <a:lstStyle/>
          <a:p>
            <a:pPr algn="r" rtl="1"/>
            <a:r>
              <a:rPr lang="fa-IR" sz="5400" b="1" dirty="0">
                <a:latin typeface="noorehira" pitchFamily="2" charset="-78"/>
                <a:cs typeface="noorehira" pitchFamily="2" charset="-78"/>
              </a:rPr>
              <a:t>وَقَدْ جَعَلْتُمُ اللَّهَ عَلَیْکُمْ کَفِیلا </a:t>
            </a:r>
            <a:r>
              <a:rPr lang="fa-IR" sz="5400" b="1" dirty="0" smtClean="0">
                <a:latin typeface="noorehira" pitchFamily="2" charset="-78"/>
                <a:cs typeface="noorehira" pitchFamily="2" charset="-78"/>
              </a:rPr>
              <a:t>(قرآن مجید</a:t>
            </a:r>
            <a:r>
              <a:rPr lang="fa-IR" sz="5400" b="1" dirty="0" smtClean="0">
                <a:latin typeface="IRMitra" pitchFamily="2" charset="-78"/>
                <a:cs typeface="IRMitra" pitchFamily="2" charset="-78"/>
              </a:rPr>
              <a:t> ۱۶/٩١</a:t>
            </a:r>
            <a:r>
              <a:rPr lang="fa-IR" sz="5400" b="1" dirty="0" smtClean="0">
                <a:latin typeface="noorehira" pitchFamily="2" charset="-78"/>
                <a:cs typeface="noorehira" pitchFamily="2" charset="-78"/>
              </a:rPr>
              <a:t>)</a:t>
            </a:r>
            <a:endParaRPr lang="en-US" sz="5400" b="1" dirty="0">
              <a:latin typeface="noorehira" pitchFamily="2" charset="-78"/>
              <a:cs typeface="noorehira" pitchFamily="2" charset="-78"/>
            </a:endParaRPr>
          </a:p>
        </p:txBody>
      </p:sp>
      <p:sp>
        <p:nvSpPr>
          <p:cNvPr id="13" name="Content Placeholder 12"/>
          <p:cNvSpPr>
            <a:spLocks noGrp="1"/>
          </p:cNvSpPr>
          <p:nvPr>
            <p:ph idx="1"/>
          </p:nvPr>
        </p:nvSpPr>
        <p:spPr>
          <a:xfrm>
            <a:off x="2014780" y="2361820"/>
            <a:ext cx="5036947" cy="701675"/>
          </a:xfrm>
        </p:spPr>
        <p:txBody>
          <a:bodyPr>
            <a:noAutofit/>
          </a:bodyPr>
          <a:lstStyle/>
          <a:p>
            <a:pPr marL="0" indent="0" algn="r" rtl="1">
              <a:buNone/>
            </a:pPr>
            <a:r>
              <a:rPr lang="fa-IR" sz="5400" b="1" dirty="0" smtClean="0">
                <a:latin typeface="noorehira" panose="02000500000000020004" pitchFamily="2" charset="-78"/>
                <a:cs typeface="noorehira" panose="02000500000000020004" pitchFamily="2" charset="-78"/>
              </a:rPr>
              <a:t>بِسمِ اللّهِ الرَّحمن الرَّحیم</a:t>
            </a:r>
            <a:endParaRPr lang="en-US" sz="5400" b="1" dirty="0">
              <a:latin typeface="noorehira" panose="02000500000000020004" pitchFamily="2" charset="-78"/>
              <a:cs typeface="noorehira" panose="02000500000000020004" pitchFamily="2" charset="-78"/>
            </a:endParaRPr>
          </a:p>
        </p:txBody>
      </p:sp>
      <p:sp>
        <p:nvSpPr>
          <p:cNvPr id="4" name="Content Placeholder 12"/>
          <p:cNvSpPr txBox="1">
            <a:spLocks/>
          </p:cNvSpPr>
          <p:nvPr/>
        </p:nvSpPr>
        <p:spPr>
          <a:xfrm>
            <a:off x="2572718" y="1675643"/>
            <a:ext cx="3642101" cy="701675"/>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rtl="1">
              <a:buFont typeface="Arial" panose="020B0604020202020204" pitchFamily="34" charset="0"/>
              <a:buNone/>
            </a:pPr>
            <a:r>
              <a:rPr lang="fa-IR" sz="2400" b="1" dirty="0" smtClean="0">
                <a:latin typeface="noorehira" panose="02000500000000020004" pitchFamily="2" charset="-78"/>
                <a:cs typeface="noorehira" panose="02000500000000020004" pitchFamily="2" charset="-78"/>
              </a:rPr>
              <a:t>اعوذ بالله من الشیطان الرجیم</a:t>
            </a:r>
            <a:endParaRPr lang="en-US" sz="2400" b="1" dirty="0">
              <a:latin typeface="noorehira" panose="02000500000000020004" pitchFamily="2" charset="-78"/>
              <a:cs typeface="noorehira" panose="02000500000000020004" pitchFamily="2" charset="-78"/>
            </a:endParaRPr>
          </a:p>
        </p:txBody>
      </p:sp>
      <p:sp>
        <p:nvSpPr>
          <p:cNvPr id="5" name="Slide Number Placeholder 4"/>
          <p:cNvSpPr>
            <a:spLocks noGrp="1"/>
          </p:cNvSpPr>
          <p:nvPr>
            <p:ph type="sldNum" sz="quarter" idx="12"/>
          </p:nvPr>
        </p:nvSpPr>
        <p:spPr>
          <a:xfrm>
            <a:off x="9428797" y="6356352"/>
            <a:ext cx="477203" cy="501648"/>
          </a:xfrm>
        </p:spPr>
        <p:txBody>
          <a:bodyPr/>
          <a:lstStyle/>
          <a:p>
            <a:fld id="{629637A9-119A-49DA-BD12-AAC58B377D80}" type="slidenum">
              <a:rPr lang="en-US" smtClean="0"/>
              <a:pPr/>
              <a:t>1</a:t>
            </a:fld>
            <a:endParaRPr lang="en-US" dirty="0"/>
          </a:p>
        </p:txBody>
      </p:sp>
    </p:spTree>
    <p:extLst>
      <p:ext uri="{BB962C8B-B14F-4D97-AF65-F5344CB8AC3E}">
        <p14:creationId xmlns:p14="http://schemas.microsoft.com/office/powerpoint/2010/main" val="239596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2" y="856344"/>
            <a:ext cx="9187542" cy="5704113"/>
          </a:xfrm>
        </p:spPr>
        <p:txBody>
          <a:bodyPr>
            <a:normAutofit fontScale="85000" lnSpcReduction="20000"/>
          </a:bodyPr>
          <a:lstStyle/>
          <a:p>
            <a:pPr algn="r" rtl="1">
              <a:lnSpc>
                <a:spcPct val="110000"/>
              </a:lnSpc>
            </a:pPr>
            <a:r>
              <a:rPr lang="fa-IR" sz="3900" b="1" dirty="0" smtClean="0">
                <a:latin typeface="IRMitra" pitchFamily="2" charset="-78"/>
                <a:cs typeface="IRMitra" pitchFamily="2" charset="-78"/>
              </a:rPr>
              <a:t>بیمه تجاری و قمار- </a:t>
            </a:r>
            <a:r>
              <a:rPr lang="fa-IR" sz="3200" b="1" dirty="0" smtClean="0">
                <a:latin typeface="IRMitra" pitchFamily="2" charset="-78"/>
                <a:cs typeface="IRMitra" pitchFamily="2" charset="-78"/>
              </a:rPr>
              <a:t>به نوشته افضل الرحمان در جلد ۴، ص ۴۷ـ۵۰، بیمه تجاری شبیه قمار است و شرکتهای بیمه به نوعی شرط بندی می‌کنند. به نظر او، دریافت حق بیمه و پرداخت مبلغی بیشتر، در صورت وقوع زیان، کاری شبیه قمار است.</a:t>
            </a:r>
          </a:p>
          <a:p>
            <a:pPr algn="r" rtl="1">
              <a:lnSpc>
                <a:spcPct val="110000"/>
              </a:lnSpc>
            </a:pPr>
            <a:r>
              <a:rPr lang="fa-IR" sz="3900" b="1" dirty="0" smtClean="0">
                <a:latin typeface="IRMitra" pitchFamily="2" charset="-78"/>
                <a:cs typeface="IRMitra" pitchFamily="2" charset="-78"/>
              </a:rPr>
              <a:t>ایرادات بیمه- </a:t>
            </a:r>
            <a:r>
              <a:rPr lang="fa-IR" sz="3200" b="1" dirty="0" smtClean="0">
                <a:latin typeface="IRMitra" pitchFamily="2" charset="-78"/>
                <a:cs typeface="IRMitra" pitchFamily="2" charset="-78"/>
              </a:rPr>
              <a:t>یکی دیگر از ایرادات بیمه این است که شرکتهای بیمه مرسوم عملیاتی دارند که با بهره همراه است، از جمله: استفاده از نرخ بهره برای محاسبه «نرخهای حق بیمه» (بیمه عمر) و سرمایه‌گذاری وجوه جمع‌آوری شده در فعالیتهای مالی که با بهره همراه است.</a:t>
            </a:r>
          </a:p>
          <a:p>
            <a:pPr algn="r" rtl="1">
              <a:lnSpc>
                <a:spcPct val="110000"/>
              </a:lnSpc>
            </a:pPr>
            <a:r>
              <a:rPr lang="fa-IR" sz="3900" b="1" dirty="0" smtClean="0">
                <a:latin typeface="IRMitra" pitchFamily="2" charset="-78"/>
                <a:cs typeface="IRMitra" pitchFamily="2" charset="-78"/>
              </a:rPr>
              <a:t>موافقت با تکافل- </a:t>
            </a:r>
            <a:r>
              <a:rPr lang="fa-IR" sz="3200" b="1" dirty="0" smtClean="0">
                <a:latin typeface="IRMitra" pitchFamily="2" charset="-78"/>
                <a:cs typeface="IRMitra" pitchFamily="2" charset="-78"/>
              </a:rPr>
              <a:t>در برابر این گروه، شمار زیادی از محققان وفقها بیمه را پذیرفته و به اشکالات مذکور پاسخ گفته‌اند.</a:t>
            </a:r>
            <a:br>
              <a:rPr lang="fa-IR" sz="3200" b="1" dirty="0" smtClean="0">
                <a:latin typeface="IRMitra" pitchFamily="2" charset="-78"/>
                <a:cs typeface="IRMitra" pitchFamily="2" charset="-78"/>
              </a:rPr>
            </a:br>
            <a:r>
              <a:rPr lang="fa-IR" sz="3200" b="1" dirty="0" smtClean="0">
                <a:latin typeface="IRMitra" pitchFamily="2" charset="-78"/>
                <a:cs typeface="IRMitra" pitchFamily="2" charset="-78"/>
              </a:rPr>
              <a:t>در هر صورت، طراحان و مدافعان تکافل (بیمه تعاونی) تأکید می‌کنند که نباید از بیمه برای استثمار و سودجویی استفاده شود و بیمه بر اساس اصول بیمه تعاونی اسلامی مجاز است. </a:t>
            </a:r>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546068" y="6475330"/>
            <a:ext cx="359932"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10</a:t>
            </a:fld>
            <a:endParaRPr lang="en-US" sz="2000" b="1" dirty="0">
              <a:solidFill>
                <a:schemeClr val="tx1"/>
              </a:solidFill>
              <a:latin typeface="IRMitra" pitchFamily="2" charset="-78"/>
              <a:cs typeface="IRMitra" pitchFamily="2" charset="-78"/>
            </a:endParaRPr>
          </a:p>
        </p:txBody>
      </p:sp>
      <p:sp>
        <p:nvSpPr>
          <p:cNvPr id="6" name="Title 1"/>
          <p:cNvSpPr>
            <a:spLocks noGrp="1"/>
          </p:cNvSpPr>
          <p:nvPr>
            <p:ph type="title"/>
          </p:nvPr>
        </p:nvSpPr>
        <p:spPr>
          <a:xfrm>
            <a:off x="929007" y="157993"/>
            <a:ext cx="8543925" cy="636360"/>
          </a:xfrm>
        </p:spPr>
        <p:txBody>
          <a:bodyPr/>
          <a:lstStyle/>
          <a:p>
            <a:pPr algn="r" rtl="1"/>
            <a:r>
              <a:rPr lang="fa-IR" dirty="0" smtClean="0">
                <a:cs typeface="B Titr" panose="00000700000000000000" pitchFamily="2" charset="-78"/>
              </a:rPr>
              <a:t>بیمه تکافل در عصر معاصر:</a:t>
            </a:r>
            <a:endParaRPr lang="en-US" dirty="0">
              <a:cs typeface="B Titr" panose="00000700000000000000"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امکان سنجی بکارگیری بیمه تکافل در ایران:</a:t>
            </a:r>
            <a:endParaRPr lang="en-US" dirty="0">
              <a:cs typeface="B Titr" panose="00000700000000000000" pitchFamily="2" charset="-78"/>
            </a:endParaRPr>
          </a:p>
        </p:txBody>
      </p:sp>
      <p:sp>
        <p:nvSpPr>
          <p:cNvPr id="3" name="Content Placeholder 2"/>
          <p:cNvSpPr>
            <a:spLocks noGrp="1"/>
          </p:cNvSpPr>
          <p:nvPr>
            <p:ph idx="1"/>
          </p:nvPr>
        </p:nvSpPr>
        <p:spPr>
          <a:xfrm>
            <a:off x="478972" y="1146875"/>
            <a:ext cx="9187542" cy="5413582"/>
          </a:xfrm>
        </p:spPr>
        <p:txBody>
          <a:bodyPr>
            <a:normAutofit lnSpcReduction="10000"/>
          </a:bodyPr>
          <a:lstStyle/>
          <a:p>
            <a:pPr algn="r" rtl="1">
              <a:lnSpc>
                <a:spcPct val="100000"/>
              </a:lnSpc>
            </a:pPr>
            <a:r>
              <a:rPr lang="fa-IR" sz="3200" b="1" dirty="0" smtClean="0">
                <a:latin typeface="IRMitra" panose="02000506000000020002" pitchFamily="2" charset="-78"/>
                <a:cs typeface="IRMitra" panose="02000506000000020002" pitchFamily="2" charset="-78"/>
              </a:rPr>
              <a:t>بکارگیری ساز و کار بیمه تکافل در جمهوری اسلامی ایران به منظور ایجاد تنوع در نهادهای مالی و جلب نظر سرمایه گذاران  شیعه و اهل تسنن در ایران و آسیای میانه و قفقاز در جهت رفع شبهات مطروحه از جانب فقهای اهل تسنن که مهمترین آنها ربا، غَرر، قمار و اَکَل مال به باطل میباشد  و همچنین جذب سرمایه که علاوه بر کارکردهای رایج بیمه از جمله کنترل نقدینگی با دارا بودن ماهیت «صندوق سرمایه گذاری» که به عنوان یک مزیت رقابتی به شمار می آید، نهایتاً رونق اقتصادی به بار خواهد آورد.</a:t>
            </a:r>
          </a:p>
          <a:p>
            <a:pPr algn="r" rtl="1">
              <a:lnSpc>
                <a:spcPct val="100000"/>
              </a:lnSpc>
            </a:pPr>
            <a:r>
              <a:rPr lang="fa-IR" sz="3200" b="1" dirty="0" smtClean="0">
                <a:latin typeface="IRMitra" panose="02000506000000020002" pitchFamily="2" charset="-78"/>
                <a:cs typeface="IRMitra" panose="02000506000000020002" pitchFamily="2" charset="-78"/>
              </a:rPr>
              <a:t>رسیدن به عدالت اقتصادی از مهمترین اهداف آن است  و طبق تحقیقات بعمل آمده بکارگیری سازوکار بیمه تکافل از نظر فقهای امامیه نیز بلامانع است.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11</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دلایل پذیرش بیمه تکافل(تعاونی):</a:t>
            </a:r>
            <a:endParaRPr lang="en-US" dirty="0">
              <a:cs typeface="B Titr" panose="00000700000000000000" pitchFamily="2" charset="-78"/>
            </a:endParaRPr>
          </a:p>
        </p:txBody>
      </p:sp>
      <p:sp>
        <p:nvSpPr>
          <p:cNvPr id="3" name="Content Placeholder 2"/>
          <p:cNvSpPr>
            <a:spLocks noGrp="1"/>
          </p:cNvSpPr>
          <p:nvPr>
            <p:ph idx="1"/>
          </p:nvPr>
        </p:nvSpPr>
        <p:spPr>
          <a:xfrm>
            <a:off x="356461" y="1177871"/>
            <a:ext cx="9310053" cy="5382586"/>
          </a:xfrm>
        </p:spPr>
        <p:txBody>
          <a:bodyPr>
            <a:noAutofit/>
          </a:bodyPr>
          <a:lstStyle/>
          <a:p>
            <a:pPr algn="r" rtl="1">
              <a:lnSpc>
                <a:spcPct val="100000"/>
              </a:lnSpc>
            </a:pPr>
            <a:r>
              <a:rPr lang="fa-IR" sz="3400" b="1" dirty="0" smtClean="0">
                <a:latin typeface="IRMitra" panose="02000506000000020002" pitchFamily="2" charset="-78"/>
                <a:cs typeface="IRMitra" panose="02000506000000020002" pitchFamily="2" charset="-78"/>
              </a:rPr>
              <a:t>بیمه تعاونی به این دلایل، پذیرفتنی است :</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۱) درقرآن کریم به مومنان امرشده که در کارهای نیک یاور یکدیگر باشند.</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۲) بیمه‌شوندگان فعالانه برای مصلحت همگانی همکاری</a:t>
            </a:r>
            <a:r>
              <a:rPr lang="en-US" sz="3400" b="1" dirty="0" smtClean="0">
                <a:latin typeface="IRMitra" panose="02000506000000020002" pitchFamily="2" charset="-78"/>
                <a:cs typeface="IRMitra" panose="02000506000000020002" pitchFamily="2" charset="-78"/>
              </a:rPr>
              <a:t> </a:t>
            </a:r>
            <a:r>
              <a:rPr lang="fa-IR" sz="3400" b="1" dirty="0" smtClean="0">
                <a:latin typeface="IRMitra" panose="02000506000000020002" pitchFamily="2" charset="-78"/>
                <a:cs typeface="IRMitra" panose="02000506000000020002" pitchFamily="2" charset="-78"/>
              </a:rPr>
              <a:t>می‌کنند.</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۳) هر بیمه‌شونده برای کمک به نیازمندان، حق بیمه می‌پردازد.</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۴) بیمه تکافل بر اساس قرارداد هبه صورت می‌گیرد که در آن توزیع خسارت و مسئولیت بر اساس«نظام صندوق مشترک»است.</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۵) هدف از تکافل کسب سود به هزینه افراد دیگر نیست.</a:t>
            </a:r>
            <a:br>
              <a:rPr lang="fa-IR" sz="3400" b="1" dirty="0" smtClean="0">
                <a:latin typeface="IRMitra" panose="02000506000000020002" pitchFamily="2" charset="-78"/>
                <a:cs typeface="IRMitra" panose="02000506000000020002" pitchFamily="2" charset="-78"/>
              </a:rPr>
            </a:br>
            <a:r>
              <a:rPr lang="fa-IR" sz="3400" b="1" dirty="0" smtClean="0">
                <a:latin typeface="IRMitra" panose="02000506000000020002" pitchFamily="2" charset="-78"/>
                <a:cs typeface="IRMitra" panose="02000506000000020002" pitchFamily="2" charset="-78"/>
              </a:rPr>
              <a:t>۶) تا آن‌جا که به تعیین حق بیمه مربوط می‌شود، عدم اطمینان کاهش می‌یابد.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12</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شرایط و امتیازات تکافل :</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Autofit/>
          </a:bodyPr>
          <a:lstStyle/>
          <a:p>
            <a:pPr marL="0" indent="0" algn="r" rtl="1">
              <a:lnSpc>
                <a:spcPct val="110000"/>
              </a:lnSpc>
              <a:buNone/>
            </a:pPr>
            <a:r>
              <a:rPr lang="fa-IR" sz="2800" b="1" dirty="0" smtClean="0">
                <a:latin typeface="IRMitra" panose="02000506000000020002" pitchFamily="2" charset="-78"/>
                <a:cs typeface="IRMitra" panose="02000506000000020002" pitchFamily="2" charset="-78"/>
              </a:rPr>
              <a:t>الف) همانطور که گفته شد تکافل مبتنی بر مضاربه (طبق فقه اهل سنت) است؛ بیمه شونده حق بیمه را به بیمه‌کننده (شرکت بیمه تکافل) میپردازد و سود حاصل، با توافق، میان دوطرف تقسیم می‌شود.</a:t>
            </a:r>
          </a:p>
          <a:p>
            <a:pPr marL="0" indent="0" algn="r" rtl="1">
              <a:lnSpc>
                <a:spcPct val="110000"/>
              </a:lnSpc>
              <a:buNone/>
            </a:pPr>
            <a:r>
              <a:rPr lang="fa-IR" sz="2800" b="1" dirty="0" smtClean="0">
                <a:latin typeface="IRMitra" panose="02000506000000020002" pitchFamily="2" charset="-78"/>
                <a:cs typeface="IRMitra" panose="02000506000000020002" pitchFamily="2" charset="-78"/>
              </a:rPr>
              <a:t>ب)  در بیمه عمر اگر بیمه‌شونده قبل از سررسیدن دوره قرارداد بمیرد، افراد ذینفع می‌توانند کل حق بیمه‌های پرداخت شده و سودهای حاصل از حق بیمه‌های پرداخت شده را بگیرند. اما اگر بیمه‌شونده بیش از دوره قرارداد به حیات خود ادامه دهد، می‌تواند از شرکت بیمه، کل حق بیمه‌های پرداخت شده و همچنین سودهای حاصل از آن را مطالبه کند.</a:t>
            </a:r>
          </a:p>
          <a:p>
            <a:pPr marL="0" indent="0" algn="r" rtl="1">
              <a:lnSpc>
                <a:spcPct val="110000"/>
              </a:lnSpc>
              <a:buNone/>
            </a:pPr>
            <a:r>
              <a:rPr lang="fa-IR" sz="2800" b="1" dirty="0" smtClean="0">
                <a:latin typeface="IRMitra" panose="02000506000000020002" pitchFamily="2" charset="-78"/>
                <a:cs typeface="IRMitra" panose="02000506000000020002" pitchFamily="2" charset="-78"/>
              </a:rPr>
              <a:t>ج) </a:t>
            </a:r>
            <a:r>
              <a:rPr lang="fa-IR" sz="2800" b="1" dirty="0">
                <a:latin typeface="IRMitra" panose="02000506000000020002" pitchFamily="2" charset="-78"/>
                <a:cs typeface="IRMitra" panose="02000506000000020002" pitchFamily="2" charset="-78"/>
              </a:rPr>
              <a:t>در تکافل، طرفین برای امضای قرارداد باید صلاحیت حقوقی (مانند بلوغ و سایر شرایط عقد قرارداد شرعی) داشته باشند</a:t>
            </a:r>
            <a:r>
              <a:rPr lang="fa-IR" sz="2800" b="1" dirty="0" smtClean="0">
                <a:latin typeface="IRMitra" panose="02000506000000020002" pitchFamily="2" charset="-78"/>
                <a:cs typeface="IRMitra" panose="02000506000000020002" pitchFamily="2" charset="-78"/>
              </a:rPr>
              <a:t>.</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13</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324068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b="1" dirty="0" smtClean="0">
                <a:cs typeface="B Titr" panose="00000700000000000000" pitchFamily="2" charset="-78"/>
              </a:rPr>
              <a:t>شرایط و امتیازات تکافل </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152400" y="856344"/>
            <a:ext cx="9514114" cy="5704113"/>
          </a:xfrm>
        </p:spPr>
        <p:txBody>
          <a:bodyPr>
            <a:normAutofit fontScale="92500" lnSpcReduction="10000"/>
          </a:bodyPr>
          <a:lstStyle/>
          <a:p>
            <a:pPr marL="0" indent="0" algn="r" rtl="1">
              <a:lnSpc>
                <a:spcPct val="100000"/>
              </a:lnSpc>
              <a:buNone/>
            </a:pPr>
            <a:r>
              <a:rPr lang="fa-IR" sz="3600" b="1" dirty="0" smtClean="0">
                <a:latin typeface="IRMitra" panose="02000506000000020002" pitchFamily="2" charset="-78"/>
                <a:cs typeface="IRMitra" panose="02000506000000020002" pitchFamily="2" charset="-78"/>
              </a:rPr>
              <a:t>د) در مورد بیمه عمومی، بیمه‌کننده و بیمه‌شونده باید درک کنند که پرداخت حق بیمه به عنوان «تبرّع» است و در صورتی که هیچ زیانی، در موضوع مورد توافق حاصل نشود، بیمه‌شونده به لحاظ حقوقی نمی‌تواند حق بیمه را پس بگیرد، اما در صورت بروز خسارت،   بیمه‌کننده ملزم به جبران خسارت بیمه‌شونده است.</a:t>
            </a:r>
          </a:p>
          <a:p>
            <a:pPr marL="0" indent="0" algn="r" rtl="1">
              <a:lnSpc>
                <a:spcPct val="100000"/>
              </a:lnSpc>
              <a:buNone/>
            </a:pPr>
            <a:r>
              <a:rPr lang="fa-IR" sz="3600" b="1" dirty="0" smtClean="0">
                <a:latin typeface="IRMitra" panose="02000506000000020002" pitchFamily="2" charset="-78"/>
                <a:cs typeface="IRMitra" panose="02000506000000020002" pitchFamily="2" charset="-78"/>
              </a:rPr>
              <a:t>هـ)</a:t>
            </a:r>
            <a:r>
              <a:rPr lang="fa-IR" sz="3200" b="1" dirty="0" smtClean="0">
                <a:latin typeface="IRMitra" panose="02000506000000020002" pitchFamily="2" charset="-78"/>
                <a:cs typeface="IRMitra" panose="02000506000000020002" pitchFamily="2" charset="-78"/>
              </a:rPr>
              <a:t> </a:t>
            </a:r>
            <a:r>
              <a:rPr lang="fa-IR" sz="3200" b="1" dirty="0">
                <a:latin typeface="IRMitra" panose="02000506000000020002" pitchFamily="2" charset="-78"/>
                <a:cs typeface="IRMitra" panose="02000506000000020002" pitchFamily="2" charset="-78"/>
              </a:rPr>
              <a:t>در تکافل باید منفعتِ قابل بیمه‌شدن موجود باشد و موارد ممنوع در اسلام  را نمی‌توان بیمه کرد.</a:t>
            </a:r>
          </a:p>
          <a:p>
            <a:pPr marL="0" indent="0" algn="r" rtl="1">
              <a:lnSpc>
                <a:spcPct val="100000"/>
              </a:lnSpc>
              <a:buNone/>
            </a:pPr>
            <a:r>
              <a:rPr lang="fa-IR" sz="3200" b="1" dirty="0" smtClean="0">
                <a:latin typeface="IRMitra" panose="02000506000000020002" pitchFamily="2" charset="-78"/>
                <a:cs typeface="IRMitra" panose="02000506000000020002" pitchFamily="2" charset="-78"/>
              </a:rPr>
              <a:t>و) تکافل بر پایه اصل قرآنی «تعاون » شکل </a:t>
            </a:r>
            <a:r>
              <a:rPr lang="fa-IR" sz="3200" b="1" dirty="0">
                <a:latin typeface="IRMitra" panose="02000506000000020002" pitchFamily="2" charset="-78"/>
                <a:cs typeface="IRMitra" panose="02000506000000020002" pitchFamily="2" charset="-78"/>
              </a:rPr>
              <a:t>می </a:t>
            </a:r>
            <a:r>
              <a:rPr lang="fa-IR" sz="3200" b="1" dirty="0" smtClean="0">
                <a:latin typeface="IRMitra" panose="02000506000000020002" pitchFamily="2" charset="-78"/>
                <a:cs typeface="IRMitra" panose="02000506000000020002" pitchFamily="2" charset="-78"/>
              </a:rPr>
              <a:t>گیرد و </a:t>
            </a:r>
            <a:r>
              <a:rPr lang="fa-IR" sz="3200" b="1" dirty="0">
                <a:latin typeface="IRMitra" panose="02000506000000020002" pitchFamily="2" charset="-78"/>
                <a:cs typeface="IRMitra" panose="02000506000000020002" pitchFamily="2" charset="-78"/>
              </a:rPr>
              <a:t>مبتنی بر اصل اساسی همکاری متقابل و تشریک مساعی است.</a:t>
            </a:r>
          </a:p>
          <a:p>
            <a:pPr marL="0" indent="0" algn="r" rtl="1">
              <a:lnSpc>
                <a:spcPct val="100000"/>
              </a:lnSpc>
              <a:buNone/>
            </a:pPr>
            <a:r>
              <a:rPr lang="fa-IR" sz="3200" b="1" dirty="0" smtClean="0">
                <a:latin typeface="IRMitra" panose="02000506000000020002" pitchFamily="2" charset="-78"/>
                <a:cs typeface="IRMitra" panose="02000506000000020002" pitchFamily="2" charset="-78"/>
              </a:rPr>
              <a:t>ز) هدف از تکافل کسب سود به هزینه افراد دیگر نیست.</a:t>
            </a:r>
          </a:p>
          <a:p>
            <a:pPr marL="0" indent="0" algn="r" rtl="1">
              <a:lnSpc>
                <a:spcPct val="100000"/>
              </a:lnSpc>
              <a:buNone/>
            </a:pPr>
            <a:r>
              <a:rPr lang="fa-IR" sz="3200" b="1" dirty="0" smtClean="0">
                <a:latin typeface="IRMitra" panose="02000506000000020002" pitchFamily="2" charset="-78"/>
                <a:cs typeface="IRMitra" panose="02000506000000020002" pitchFamily="2" charset="-78"/>
              </a:rPr>
              <a:t>ح) در نظام تکافل، غرر، ربا و قمار وجود نخواهند داشت.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14</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b="1" dirty="0" smtClean="0">
                <a:cs typeface="B Titr" panose="00000700000000000000" pitchFamily="2" charset="-78"/>
              </a:rPr>
              <a:t>چگونگی فعالیت شرکت بیمه تکافل </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478972" y="1009650"/>
            <a:ext cx="9187542" cy="5550807"/>
          </a:xfrm>
        </p:spPr>
        <p:txBody>
          <a:bodyPr>
            <a:noAutofit/>
          </a:bodyPr>
          <a:lstStyle/>
          <a:p>
            <a:pPr algn="r" rtl="1">
              <a:lnSpc>
                <a:spcPct val="100000"/>
              </a:lnSpc>
            </a:pPr>
            <a:r>
              <a:rPr lang="fa-IR" sz="3200" b="1" dirty="0" smtClean="0">
                <a:latin typeface="IRMitra" panose="02000506000000020002" pitchFamily="2" charset="-78"/>
                <a:cs typeface="IRMitra" panose="02000506000000020002" pitchFamily="2" charset="-78"/>
              </a:rPr>
              <a:t>تکافل بر پایه قرارداد مضاربه نیز عمل می‌کند. شرکتهای بیمه اسلامی نیز، به نوعی، شرکت سهامی با مسئولیت محدودند. </a:t>
            </a:r>
          </a:p>
          <a:p>
            <a:pPr algn="r" rtl="1">
              <a:lnSpc>
                <a:spcPct val="100000"/>
              </a:lnSpc>
            </a:pPr>
            <a:r>
              <a:rPr lang="fa-IR" sz="3200" b="1" dirty="0" smtClean="0">
                <a:latin typeface="IRMitra" panose="02000506000000020002" pitchFamily="2" charset="-78"/>
                <a:cs typeface="IRMitra" panose="02000506000000020002" pitchFamily="2" charset="-78"/>
              </a:rPr>
              <a:t>در تکافل عمومی (انواع بیمه‌های تکافل)، بیمه‌شوندگان حق بیمه را به عنوان تبرّع می‌پردازند و با عامل تکافل درباره میزان سهم پرداختی توافق می‌کنند و عامل تکافل به جبران خسارت در دوره توافق شده می‌پردازد.</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برای این‌که بیمه‌شونده در سود سهیم باشد، بیمه‌کننده حق بیمه پرداخت شده را سهم محسوب می‌کند، بدین ترتیب بیمه‌شونده در سود هم سهیم است و حق بیمه را نیز می‌تواند مسترد نماید.</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همه کشورهای عضو اتحادیه ملل آسیای جنوب شرقی از مضاربه یا مضاربه تعدیل شده استفاده می‌کنند.</a:t>
            </a:r>
            <a:endParaRPr lang="fa-IR" sz="28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15</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b="1" dirty="0" smtClean="0">
                <a:cs typeface="B Titr" panose="00000700000000000000" pitchFamily="2" charset="-78"/>
              </a:rPr>
              <a:t>چگونگی فعالیت شرکت بیمه تکافل </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360817" y="1181100"/>
            <a:ext cx="9187542" cy="5173206"/>
          </a:xfrm>
        </p:spPr>
        <p:txBody>
          <a:bodyPr>
            <a:normAutofit fontScale="92500"/>
          </a:bodyPr>
          <a:lstStyle/>
          <a:p>
            <a:pPr marL="0" indent="0" algn="r" rtl="1">
              <a:lnSpc>
                <a:spcPct val="110000"/>
              </a:lnSpc>
              <a:buNone/>
            </a:pPr>
            <a:r>
              <a:rPr lang="fa-IR" sz="3600" b="1" dirty="0" smtClean="0">
                <a:latin typeface="IRMitra" panose="02000506000000020002" pitchFamily="2" charset="-78"/>
                <a:cs typeface="IRMitra" panose="02000506000000020002" pitchFamily="2" charset="-78"/>
              </a:rPr>
              <a:t>در تکافل عمومی (انواع بیمه‌های تکافل)، بیمه‌شوندگان حق بیمه را به عنوان تبرّع می‌پردازند و با عامل تکافل درباره میزان</a:t>
            </a:r>
            <a:r>
              <a:rPr lang="fa-IR" sz="3600" b="1" dirty="0">
                <a:latin typeface="IRMitra" panose="02000506000000020002" pitchFamily="2" charset="-78"/>
                <a:cs typeface="IRMitra" panose="02000506000000020002" pitchFamily="2" charset="-78"/>
              </a:rPr>
              <a:t> </a:t>
            </a:r>
            <a:r>
              <a:rPr lang="fa-IR" sz="3600" b="1" dirty="0" smtClean="0">
                <a:latin typeface="IRMitra" panose="02000506000000020002" pitchFamily="2" charset="-78"/>
                <a:cs typeface="IRMitra" panose="02000506000000020002" pitchFamily="2" charset="-78"/>
              </a:rPr>
              <a:t>سهم پرداختی توافق می‌کنند و عامل تکافل به جبران خسارت در دوره توافق شده می‌پردازد.</a:t>
            </a:r>
            <a:br>
              <a:rPr lang="fa-IR" sz="3600" b="1" dirty="0" smtClean="0">
                <a:latin typeface="IRMitra" panose="02000506000000020002" pitchFamily="2" charset="-78"/>
                <a:cs typeface="IRMitra" panose="02000506000000020002" pitchFamily="2" charset="-78"/>
              </a:rPr>
            </a:br>
            <a:r>
              <a:rPr lang="fa-IR" sz="3600" b="1" dirty="0" smtClean="0">
                <a:latin typeface="IRMitra" panose="02000506000000020002" pitchFamily="2" charset="-78"/>
                <a:cs typeface="IRMitra" panose="02000506000000020002" pitchFamily="2" charset="-78"/>
              </a:rPr>
              <a:t>برای این‌که بیمه‌شونده در سود سهیم باشد، بیمه‌کننده حق بیمه پرداخت شده را سهم محسوب می‌کند، بدین ترتیب بیمه‌شونده در سود هم سهیم است و حق بیمه را نیز می‌تواند مسترد نماید.</a:t>
            </a:r>
            <a:br>
              <a:rPr lang="fa-IR" sz="3600" b="1" dirty="0" smtClean="0">
                <a:latin typeface="IRMitra" panose="02000506000000020002" pitchFamily="2" charset="-78"/>
                <a:cs typeface="IRMitra" panose="02000506000000020002" pitchFamily="2" charset="-78"/>
              </a:rPr>
            </a:br>
            <a:r>
              <a:rPr lang="fa-IR" sz="3600" b="1" dirty="0" smtClean="0">
                <a:latin typeface="IRMitra" panose="02000506000000020002" pitchFamily="2" charset="-78"/>
                <a:cs typeface="IRMitra" panose="02000506000000020002" pitchFamily="2" charset="-78"/>
              </a:rPr>
              <a:t>همه کشورهای عضو اتحادیه ملل آسیای جنوب شرقی از</a:t>
            </a:r>
            <a:r>
              <a:rPr lang="fa-IR" sz="3600" b="1" dirty="0">
                <a:latin typeface="IRMitra" panose="02000506000000020002" pitchFamily="2" charset="-78"/>
                <a:cs typeface="IRMitra" panose="02000506000000020002" pitchFamily="2" charset="-78"/>
              </a:rPr>
              <a:t> </a:t>
            </a:r>
            <a:r>
              <a:rPr lang="fa-IR" sz="3600" b="1" dirty="0" smtClean="0">
                <a:latin typeface="IRMitra" panose="02000506000000020002" pitchFamily="2" charset="-78"/>
                <a:cs typeface="IRMitra" panose="02000506000000020002" pitchFamily="2" charset="-78"/>
              </a:rPr>
              <a:t>مضاربه یا مضاربه تعدیل شده استفاده می‌کنند.</a:t>
            </a:r>
            <a:endParaRPr lang="fa-IR" sz="32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16</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الگوی مضاربه در تکافل:</a:t>
            </a:r>
            <a:endParaRPr lang="en-US" dirty="0">
              <a:cs typeface="B Titr" panose="00000700000000000000" pitchFamily="2" charset="-78"/>
            </a:endParaRPr>
          </a:p>
        </p:txBody>
      </p:sp>
      <p:sp>
        <p:nvSpPr>
          <p:cNvPr id="3" name="Content Placeholder 2"/>
          <p:cNvSpPr>
            <a:spLocks noGrp="1"/>
          </p:cNvSpPr>
          <p:nvPr>
            <p:ph idx="1"/>
          </p:nvPr>
        </p:nvSpPr>
        <p:spPr>
          <a:xfrm>
            <a:off x="204716" y="1066800"/>
            <a:ext cx="9461797" cy="5408530"/>
          </a:xfrm>
        </p:spPr>
        <p:txBody>
          <a:bodyPr>
            <a:normAutofit/>
          </a:bodyPr>
          <a:lstStyle/>
          <a:p>
            <a:pPr marL="0" indent="0" algn="r" rtl="1">
              <a:lnSpc>
                <a:spcPct val="100000"/>
              </a:lnSpc>
              <a:buNone/>
            </a:pPr>
            <a:r>
              <a:rPr lang="fa-IR" sz="3200" b="1" dirty="0" smtClean="0">
                <a:latin typeface="IRMitra" panose="02000506000000020002" pitchFamily="2" charset="-78"/>
                <a:cs typeface="IRMitra" panose="02000506000000020002" pitchFamily="2" charset="-78"/>
              </a:rPr>
              <a:t>در حال حاضر دو الگوی مضاربه در شرکتهای تکافل به کار گرفته می‌شود: مضاربه محض و مضاربه تعدیل شده.</a:t>
            </a:r>
            <a:endParaRPr lang="en-US" sz="3200" b="1" dirty="0" smtClean="0">
              <a:latin typeface="IRMitra" panose="02000506000000020002" pitchFamily="2" charset="-78"/>
              <a:cs typeface="IRMitra" panose="02000506000000020002" pitchFamily="2" charset="-78"/>
            </a:endParaRPr>
          </a:p>
          <a:p>
            <a:pPr marL="0" indent="0" algn="r" rtl="1">
              <a:lnSpc>
                <a:spcPct val="100000"/>
              </a:lnSpc>
              <a:buNone/>
            </a:pPr>
            <a:r>
              <a:rPr lang="fa-IR" sz="4000" b="1" dirty="0" smtClean="0">
                <a:latin typeface="IRMitra" panose="02000506000000020002" pitchFamily="2" charset="-78"/>
                <a:cs typeface="IRMitra" panose="02000506000000020002" pitchFamily="2" charset="-78"/>
              </a:rPr>
              <a:t>الگوی مضاربه محض- </a:t>
            </a:r>
            <a:r>
              <a:rPr lang="fa-IR" sz="3200" b="1" dirty="0" smtClean="0">
                <a:latin typeface="IRMitra" panose="02000506000000020002" pitchFamily="2" charset="-78"/>
                <a:cs typeface="IRMitra" panose="02000506000000020002" pitchFamily="2" charset="-78"/>
              </a:rPr>
              <a:t>در الگوی مضاربه محض، شرکت تکافل و بیمه‌شونده تنها در درآمد سرمایه‌گذاری مستقیم سهیم‌اند و بیمه‌شونده حق دارد صددرصد مازاد حق بیمه پرداخت شده را دریافت کند. قبل از توزیع درآمد حاصل از سرمایه‌گذاری، مخارج عملیات کسر نمی‌گردد.</a:t>
            </a:r>
            <a:br>
              <a:rPr lang="fa-IR" sz="3200" b="1" dirty="0" smtClean="0">
                <a:latin typeface="IRMitra" panose="02000506000000020002" pitchFamily="2" charset="-78"/>
                <a:cs typeface="IRMitra" panose="02000506000000020002" pitchFamily="2" charset="-78"/>
              </a:rPr>
            </a:br>
            <a:r>
              <a:rPr lang="fa-IR" sz="4000" b="1" dirty="0" smtClean="0">
                <a:latin typeface="IRMitra" panose="02000506000000020002" pitchFamily="2" charset="-78"/>
                <a:cs typeface="IRMitra" panose="02000506000000020002" pitchFamily="2" charset="-78"/>
              </a:rPr>
              <a:t>الگوی مضاربه تعدیل‌ شده- </a:t>
            </a:r>
            <a:r>
              <a:rPr lang="fa-IR" sz="3200" b="1" dirty="0" smtClean="0">
                <a:latin typeface="IRMitra" panose="02000506000000020002" pitchFamily="2" charset="-78"/>
                <a:cs typeface="IRMitra" panose="02000506000000020002" pitchFamily="2" charset="-78"/>
              </a:rPr>
              <a:t>در الگوی مضاربه تعدیل شده، سودحاصل برای سرمایه‌گذاری مجدد کنار گذاشته می‌شود.</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شرکت تکافل در مازاد وجوه تکافل با بیمه‌شونده سهیم است، مخارج عملیاتی را کسر می‌کند و دیگری در توزیع مازاد حق بیمه مقدّم نیست</a:t>
            </a:r>
            <a:r>
              <a:rPr lang="en-US" sz="3200" b="1" dirty="0" smtClean="0">
                <a:latin typeface="IRMitra" panose="02000506000000020002" pitchFamily="2" charset="-78"/>
                <a:cs typeface="IRMitra" panose="02000506000000020002" pitchFamily="2" charset="-78"/>
              </a:rPr>
              <a:t>.</a:t>
            </a:r>
            <a:endParaRPr lang="fa-IR" sz="32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17</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59" y="208798"/>
            <a:ext cx="8543925" cy="636360"/>
          </a:xfrm>
        </p:spPr>
        <p:txBody>
          <a:bodyPr/>
          <a:lstStyle/>
          <a:p>
            <a:pPr algn="r" rtl="1"/>
            <a:r>
              <a:rPr lang="fa-IR" b="1" dirty="0" smtClean="0">
                <a:cs typeface="B Titr" panose="00000700000000000000" pitchFamily="2" charset="-78"/>
              </a:rPr>
              <a:t>شرکتهای تکافل در جهان </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293913" y="845158"/>
            <a:ext cx="9370451" cy="1844966"/>
          </a:xfrm>
        </p:spPr>
        <p:txBody>
          <a:bodyPr>
            <a:noAutofit/>
          </a:bodyPr>
          <a:lstStyle/>
          <a:p>
            <a:pPr marL="0" indent="0" algn="just" rtl="1">
              <a:lnSpc>
                <a:spcPct val="120000"/>
              </a:lnSpc>
              <a:buNone/>
            </a:pPr>
            <a:r>
              <a:rPr lang="fa-IR" sz="2800" b="1" dirty="0" smtClean="0">
                <a:latin typeface="IRMitra" panose="02000506000000020002" pitchFamily="2" charset="-78"/>
                <a:cs typeface="IRMitra" panose="02000506000000020002" pitchFamily="2" charset="-78"/>
              </a:rPr>
              <a:t>امروزه ۶۳ شرکت تکافل و هشت شرکت تکافل اتّکایی در </a:t>
            </a:r>
            <a:r>
              <a:rPr lang="fa-IR" sz="2800" b="1" u="sng" dirty="0" smtClean="0">
                <a:latin typeface="IRMitra" panose="02000506000000020002" pitchFamily="2" charset="-78"/>
                <a:cs typeface="IRMitra" panose="02000506000000020002" pitchFamily="2" charset="-78"/>
              </a:rPr>
              <a:t>جهان اسلام </a:t>
            </a:r>
            <a:r>
              <a:rPr lang="fa-IR" sz="2800" b="1" dirty="0" smtClean="0">
                <a:latin typeface="IRMitra" panose="02000506000000020002" pitchFamily="2" charset="-78"/>
                <a:cs typeface="IRMitra" panose="02000506000000020002" pitchFamily="2" charset="-78"/>
              </a:rPr>
              <a:t>فعالیت میکنند</a:t>
            </a:r>
            <a:r>
              <a:rPr lang="en-US" sz="2800" b="1" dirty="0" smtClean="0">
                <a:latin typeface="IRMitra" panose="02000506000000020002" pitchFamily="2" charset="-78"/>
                <a:cs typeface="IRMitra" panose="02000506000000020002" pitchFamily="2" charset="-78"/>
              </a:rPr>
              <a:t>:</a:t>
            </a:r>
            <a:r>
              <a:rPr lang="fa-IR" sz="2800" b="1" dirty="0" smtClean="0">
                <a:latin typeface="IRMitra" panose="02000506000000020002" pitchFamily="2" charset="-78"/>
                <a:cs typeface="IRMitra" panose="02000506000000020002" pitchFamily="2" charset="-78"/>
              </a:rPr>
              <a:t> کشورهای عربی 31 شرکت،کشورهای مسلمان غیر عرب 16 شرکت، کشورهای غیر مسلمان، جمعیت مسلمان 16 شرکت.سایر کشورها نیز تاسیس شد.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18</a:t>
            </a:fld>
            <a:endParaRPr lang="en-US" sz="2000" b="1" dirty="0">
              <a:solidFill>
                <a:schemeClr val="tx1"/>
              </a:solidFill>
              <a:latin typeface="IRMitra" pitchFamily="2" charset="-78"/>
              <a:cs typeface="IRMitra"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3" y="2516252"/>
            <a:ext cx="8884126" cy="4132950"/>
          </a:xfrm>
          <a:prstGeom prst="rect">
            <a:avLst/>
          </a:prstGeom>
        </p:spPr>
      </p:pic>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تکافل در کشورهای اسلامی:</a:t>
            </a:r>
            <a:endParaRPr lang="en-US" dirty="0">
              <a:cs typeface="B Titr" panose="00000700000000000000" pitchFamily="2" charset="-78"/>
            </a:endParaRPr>
          </a:p>
        </p:txBody>
      </p:sp>
      <p:sp>
        <p:nvSpPr>
          <p:cNvPr id="3" name="Content Placeholder 2"/>
          <p:cNvSpPr>
            <a:spLocks noGrp="1"/>
          </p:cNvSpPr>
          <p:nvPr>
            <p:ph idx="1"/>
          </p:nvPr>
        </p:nvSpPr>
        <p:spPr>
          <a:xfrm>
            <a:off x="209550" y="840017"/>
            <a:ext cx="9456964" cy="5704112"/>
          </a:xfrm>
        </p:spPr>
        <p:txBody>
          <a:bodyPr>
            <a:normAutofit fontScale="70000" lnSpcReduction="20000"/>
          </a:bodyPr>
          <a:lstStyle/>
          <a:p>
            <a:pPr algn="r" rtl="1">
              <a:lnSpc>
                <a:spcPct val="120000"/>
              </a:lnSpc>
            </a:pPr>
            <a:r>
              <a:rPr lang="fa-IR" sz="3600" b="1" dirty="0" smtClean="0">
                <a:latin typeface="IRMitra" panose="02000506000000020002" pitchFamily="2" charset="-78"/>
                <a:cs typeface="IRMitra" panose="02000506000000020002" pitchFamily="2" charset="-78"/>
              </a:rPr>
              <a:t>مالزی- تصویب نخستین قانون تکافل 1363ش/ 1984 </a:t>
            </a:r>
            <a:endParaRPr lang="en-US" sz="3600" b="1" dirty="0" smtClean="0">
              <a:latin typeface="IRMitra" panose="02000506000000020002" pitchFamily="2" charset="-78"/>
              <a:cs typeface="IRMitra" panose="02000506000000020002" pitchFamily="2" charset="-78"/>
            </a:endParaRPr>
          </a:p>
          <a:p>
            <a:pPr algn="r" rtl="1">
              <a:lnSpc>
                <a:spcPct val="120000"/>
              </a:lnSpc>
            </a:pPr>
            <a:r>
              <a:rPr lang="fa-IR" sz="3600" b="1" dirty="0" smtClean="0">
                <a:latin typeface="IRMitra" panose="02000506000000020002" pitchFamily="2" charset="-78"/>
                <a:cs typeface="IRMitra" panose="02000506000000020002" pitchFamily="2" charset="-78"/>
              </a:rPr>
              <a:t>اندونزی</a:t>
            </a:r>
            <a:r>
              <a:rPr lang="fa-IR" sz="3600" b="1" dirty="0">
                <a:latin typeface="IRMitra" panose="02000506000000020002" pitchFamily="2" charset="-78"/>
                <a:cs typeface="IRMitra" panose="02000506000000020002" pitchFamily="2" charset="-78"/>
              </a:rPr>
              <a:t>، برونئی وسنگاپور- </a:t>
            </a:r>
            <a:r>
              <a:rPr lang="fa-IR" sz="3600" b="1" dirty="0" smtClean="0">
                <a:latin typeface="IRMitra" panose="02000506000000020002" pitchFamily="2" charset="-78"/>
                <a:cs typeface="IRMitra" panose="02000506000000020002" pitchFamily="2" charset="-78"/>
              </a:rPr>
              <a:t>تصویب قانون تکافل1370ش/1990</a:t>
            </a:r>
          </a:p>
          <a:p>
            <a:pPr algn="r" rtl="1">
              <a:lnSpc>
                <a:spcPct val="120000"/>
              </a:lnSpc>
            </a:pPr>
            <a:r>
              <a:rPr lang="fa-IR" sz="3600" b="1" dirty="0" smtClean="0">
                <a:latin typeface="IRMitra" panose="02000506000000020002" pitchFamily="2" charset="-78"/>
                <a:cs typeface="IRMitra" panose="02000506000000020002" pitchFamily="2" charset="-78"/>
              </a:rPr>
              <a:t>سودان- تاسیس نخستین </a:t>
            </a:r>
            <a:r>
              <a:rPr lang="fa-IR" sz="3600" b="1" dirty="0">
                <a:latin typeface="IRMitra" panose="02000506000000020002" pitchFamily="2" charset="-78"/>
                <a:cs typeface="IRMitra" panose="02000506000000020002" pitchFamily="2" charset="-78"/>
              </a:rPr>
              <a:t>شرکت 1357ش/ 1978 </a:t>
            </a:r>
            <a:endParaRPr lang="fa-IR" sz="3600" b="1" dirty="0" smtClean="0">
              <a:latin typeface="IRMitra" panose="02000506000000020002" pitchFamily="2" charset="-78"/>
              <a:cs typeface="IRMitra" panose="02000506000000020002" pitchFamily="2" charset="-78"/>
            </a:endParaRPr>
          </a:p>
          <a:p>
            <a:pPr algn="r" rtl="1">
              <a:lnSpc>
                <a:spcPct val="120000"/>
              </a:lnSpc>
            </a:pPr>
            <a:r>
              <a:rPr lang="fa-IR" sz="3600" b="1" dirty="0" smtClean="0">
                <a:latin typeface="IRMitra" panose="02000506000000020002" pitchFamily="2" charset="-78"/>
                <a:cs typeface="IRMitra" panose="02000506000000020002" pitchFamily="2" charset="-78"/>
              </a:rPr>
              <a:t>عربستان-تاسیس شرکت تکافل</a:t>
            </a:r>
            <a:r>
              <a:rPr lang="fa-IR" sz="3600" b="1" dirty="0">
                <a:latin typeface="IRMitra" panose="02000506000000020002" pitchFamily="2" charset="-78"/>
                <a:cs typeface="IRMitra" panose="02000506000000020002" pitchFamily="2" charset="-78"/>
              </a:rPr>
              <a:t> 1357ش/ 1978 </a:t>
            </a:r>
            <a:endParaRPr lang="fa-IR" sz="3600" b="1" dirty="0" smtClean="0">
              <a:latin typeface="IRMitra" panose="02000506000000020002" pitchFamily="2" charset="-78"/>
              <a:cs typeface="IRMitra" panose="02000506000000020002" pitchFamily="2" charset="-78"/>
            </a:endParaRPr>
          </a:p>
          <a:p>
            <a:pPr algn="r" rtl="1">
              <a:lnSpc>
                <a:spcPct val="120000"/>
              </a:lnSpc>
            </a:pPr>
            <a:r>
              <a:rPr lang="fa-IR" sz="3600" b="1" dirty="0" smtClean="0">
                <a:latin typeface="IRMitra" panose="02000506000000020002" pitchFamily="2" charset="-78"/>
                <a:cs typeface="IRMitra" panose="02000506000000020002" pitchFamily="2" charset="-78"/>
              </a:rPr>
              <a:t>برونئی- تاسیس دو شرکت تکافل 1372ش/1993</a:t>
            </a:r>
            <a:endParaRPr lang="fa-IR" sz="3600" b="1" dirty="0">
              <a:latin typeface="IRMitra" panose="02000506000000020002" pitchFamily="2" charset="-78"/>
              <a:cs typeface="IRMitra" panose="02000506000000020002" pitchFamily="2" charset="-78"/>
            </a:endParaRPr>
          </a:p>
          <a:p>
            <a:pPr algn="r" rtl="1">
              <a:lnSpc>
                <a:spcPct val="120000"/>
              </a:lnSpc>
            </a:pPr>
            <a:r>
              <a:rPr lang="fa-IR" sz="3600" b="1" dirty="0" smtClean="0">
                <a:latin typeface="IRMitra" panose="02000506000000020002" pitchFamily="2" charset="-78"/>
                <a:cs typeface="IRMitra" panose="02000506000000020002" pitchFamily="2" charset="-78"/>
              </a:rPr>
              <a:t>اندونزی- </a:t>
            </a:r>
            <a:r>
              <a:rPr lang="fa-IR" sz="3600" b="1" dirty="0">
                <a:latin typeface="IRMitra" panose="02000506000000020002" pitchFamily="2" charset="-78"/>
                <a:cs typeface="IRMitra" panose="02000506000000020002" pitchFamily="2" charset="-78"/>
              </a:rPr>
              <a:t>تاسیس دو شرکت تکافل در 1373ش/1994</a:t>
            </a:r>
          </a:p>
          <a:p>
            <a:pPr algn="r" rtl="1">
              <a:lnSpc>
                <a:spcPct val="120000"/>
              </a:lnSpc>
            </a:pPr>
            <a:r>
              <a:rPr lang="fa-IR" sz="3600" b="1" dirty="0" smtClean="0">
                <a:latin typeface="IRMitra" panose="02000506000000020002" pitchFamily="2" charset="-78"/>
                <a:cs typeface="IRMitra" panose="02000506000000020002" pitchFamily="2" charset="-78"/>
              </a:rPr>
              <a:t>سنگاپور- تاسیس دو شرکت تکافل در 1374ش/1995</a:t>
            </a:r>
          </a:p>
          <a:p>
            <a:pPr algn="r" rtl="1">
              <a:lnSpc>
                <a:spcPct val="120000"/>
              </a:lnSpc>
            </a:pPr>
            <a:r>
              <a:rPr lang="fa-IR" sz="3600" b="1" dirty="0" smtClean="0">
                <a:latin typeface="IRMitra" panose="02000506000000020002" pitchFamily="2" charset="-78"/>
                <a:cs typeface="IRMitra" panose="02000506000000020002" pitchFamily="2" charset="-78"/>
              </a:rPr>
              <a:t>استرالیا- تاسیس شرکت 1376ش/1997</a:t>
            </a:r>
          </a:p>
          <a:p>
            <a:pPr algn="r" rtl="1">
              <a:lnSpc>
                <a:spcPct val="120000"/>
              </a:lnSpc>
            </a:pPr>
            <a:r>
              <a:rPr lang="fa-IR" sz="3600" b="1" dirty="0" smtClean="0">
                <a:latin typeface="IRMitra" panose="02000506000000020002" pitchFamily="2" charset="-78"/>
                <a:cs typeface="IRMitra" panose="02000506000000020002" pitchFamily="2" charset="-78"/>
              </a:rPr>
              <a:t>کویت- تاسیس شرکت 1377ش/1998</a:t>
            </a:r>
          </a:p>
          <a:p>
            <a:pPr algn="r" rtl="1">
              <a:lnSpc>
                <a:spcPct val="120000"/>
              </a:lnSpc>
            </a:pPr>
            <a:r>
              <a:rPr lang="fa-IR" sz="3600" b="1" dirty="0" smtClean="0">
                <a:latin typeface="IRMitra" panose="02000506000000020002" pitchFamily="2" charset="-78"/>
                <a:cs typeface="IRMitra" panose="02000506000000020002" pitchFamily="2" charset="-78"/>
              </a:rPr>
              <a:t>بنگلادش- تشکیل شرکت 1378ش/1999</a:t>
            </a:r>
          </a:p>
          <a:p>
            <a:pPr algn="r" rtl="1">
              <a:lnSpc>
                <a:spcPct val="120000"/>
              </a:lnSpc>
            </a:pPr>
            <a:r>
              <a:rPr lang="fa-IR" sz="3600" b="1" dirty="0" smtClean="0">
                <a:latin typeface="IRMitra" panose="02000506000000020002" pitchFamily="2" charset="-78"/>
                <a:cs typeface="IRMitra" panose="02000506000000020002" pitchFamily="2" charset="-78"/>
              </a:rPr>
              <a:t>ایران و سایر کشور های اسلامی مشابه- به لحاظ مجاز بودن بیمه های مرسوم الزامی به تاسیس بیمه تکافل تشخیص داده نشده است.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19</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62" y="941408"/>
            <a:ext cx="3874090" cy="1164336"/>
          </a:xfrm>
          <a:blipFill>
            <a:blip r:embed="rId3"/>
            <a:tile tx="0" ty="0" sx="100000" sy="100000" flip="none" algn="tl"/>
          </a:blipFill>
          <a:ln>
            <a:noFill/>
          </a:ln>
        </p:spPr>
        <p:txBody>
          <a:bodyPr>
            <a:normAutofit/>
          </a:bodyPr>
          <a:lstStyle/>
          <a:p>
            <a:pPr algn="r" rtl="1"/>
            <a:r>
              <a:rPr lang="fa-IR" sz="7200" dirty="0">
                <a:cs typeface="B Titr" panose="00000700000000000000" pitchFamily="2" charset="-78"/>
              </a:rPr>
              <a:t>بیمه </a:t>
            </a:r>
            <a:r>
              <a:rPr lang="fa-IR" sz="7200" dirty="0" smtClean="0">
                <a:cs typeface="B Titr" panose="00000700000000000000" pitchFamily="2" charset="-78"/>
              </a:rPr>
              <a:t>تکافل</a:t>
            </a:r>
            <a:endParaRPr lang="en-US" sz="7200" dirty="0">
              <a:cs typeface="B Titr" panose="00000700000000000000" pitchFamily="2" charset="-78"/>
            </a:endParaRPr>
          </a:p>
        </p:txBody>
      </p:sp>
      <p:sp>
        <p:nvSpPr>
          <p:cNvPr id="3" name="Subtitle 2"/>
          <p:cNvSpPr>
            <a:spLocks noGrp="1"/>
          </p:cNvSpPr>
          <p:nvPr>
            <p:ph type="subTitle" idx="1"/>
          </p:nvPr>
        </p:nvSpPr>
        <p:spPr>
          <a:xfrm>
            <a:off x="3860801" y="4963886"/>
            <a:ext cx="6045199" cy="1894115"/>
          </a:xfrm>
        </p:spPr>
        <p:txBody>
          <a:bodyPr>
            <a:noAutofit/>
          </a:bodyPr>
          <a:lstStyle/>
          <a:p>
            <a:pPr algn="r" rtl="1"/>
            <a:r>
              <a:rPr lang="fa-IR" sz="3600" b="1" dirty="0" smtClean="0">
                <a:latin typeface="IRMitra" panose="02000506000000020002" pitchFamily="2" charset="-78"/>
                <a:cs typeface="IRMitra" panose="02000506000000020002" pitchFamily="2" charset="-78"/>
              </a:rPr>
              <a:t>استاد</a:t>
            </a:r>
            <a:r>
              <a:rPr lang="fa-IR" sz="3600" b="1" dirty="0">
                <a:latin typeface="IRMitra" panose="02000506000000020002" pitchFamily="2" charset="-78"/>
                <a:cs typeface="IRMitra" panose="02000506000000020002" pitchFamily="2" charset="-78"/>
              </a:rPr>
              <a:t>: جناب آقای دکتر ناطق گلستان</a:t>
            </a:r>
          </a:p>
          <a:p>
            <a:pPr algn="r" rtl="1"/>
            <a:r>
              <a:rPr lang="fa-IR" sz="3200" b="1" dirty="0">
                <a:latin typeface="IRMitra" panose="02000506000000020002" pitchFamily="2" charset="-78"/>
                <a:cs typeface="IRMitra" panose="02000506000000020002" pitchFamily="2" charset="-78"/>
              </a:rPr>
              <a:t>دانشجو: مسعود مظلومی راد</a:t>
            </a:r>
          </a:p>
          <a:p>
            <a:pPr algn="r" rtl="1"/>
            <a:r>
              <a:rPr lang="fa-IR" sz="1800" b="1" dirty="0">
                <a:latin typeface="IRMitra" panose="02000506000000020002" pitchFamily="2" charset="-78"/>
                <a:cs typeface="IRMitra" panose="02000506000000020002" pitchFamily="2" charset="-78"/>
              </a:rPr>
              <a:t>دانشگاه آزاد اسلامی واحد نیشابور</a:t>
            </a:r>
          </a:p>
          <a:p>
            <a:pPr algn="r" rtl="1"/>
            <a:r>
              <a:rPr lang="fa-IR" sz="1600" b="1" dirty="0">
                <a:latin typeface="IRMitra" panose="02000506000000020002" pitchFamily="2" charset="-78"/>
                <a:cs typeface="IRMitra" panose="02000506000000020002" pitchFamily="2" charset="-78"/>
              </a:rPr>
              <a:t>ترم دوم 94-1393</a:t>
            </a:r>
            <a:endParaRPr lang="en-US" sz="1600" b="1" dirty="0">
              <a:latin typeface="IRMitra" panose="02000506000000020002" pitchFamily="2" charset="-78"/>
              <a:cs typeface="IRMitra" panose="02000506000000020002" pitchFamily="2" charset="-78"/>
            </a:endParaRPr>
          </a:p>
        </p:txBody>
      </p:sp>
      <p:sp>
        <p:nvSpPr>
          <p:cNvPr id="4" name="Title 1"/>
          <p:cNvSpPr txBox="1">
            <a:spLocks/>
          </p:cNvSpPr>
          <p:nvPr/>
        </p:nvSpPr>
        <p:spPr>
          <a:xfrm>
            <a:off x="0" y="2464104"/>
            <a:ext cx="6286500" cy="1559255"/>
          </a:xfrm>
          <a:prstGeom prst="rect">
            <a:avLst/>
          </a:prstGeom>
        </p:spPr>
        <p:txBody>
          <a:bodyPr vert="horz" lIns="68580" tIns="34290" rIns="68580" bIns="34290" rtlCol="0" anchor="b">
            <a:normAutofit fontScale="92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rtl="1"/>
            <a:r>
              <a:rPr lang="fa-IR" sz="7200" dirty="0">
                <a:cs typeface="B Mitra" panose="00000400000000000000" pitchFamily="2" charset="-78"/>
              </a:rPr>
              <a:t>برای درس مدیریت ریسک و بیمه</a:t>
            </a:r>
            <a:endParaRPr lang="en-US" sz="7200" dirty="0">
              <a:cs typeface="B Mitra"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7174"/>
            <a:ext cx="3860801" cy="23608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0"/>
            <a:ext cx="3619500" cy="4667250"/>
          </a:xfrm>
          <a:prstGeom prst="rect">
            <a:avLst/>
          </a:prstGeom>
        </p:spPr>
      </p:pic>
      <p:sp>
        <p:nvSpPr>
          <p:cNvPr id="8" name="Slide Number Placeholder 7"/>
          <p:cNvSpPr>
            <a:spLocks noGrp="1"/>
          </p:cNvSpPr>
          <p:nvPr>
            <p:ph type="sldNum" sz="quarter" idx="12"/>
          </p:nvPr>
        </p:nvSpPr>
        <p:spPr>
          <a:xfrm>
            <a:off x="9611677" y="6506843"/>
            <a:ext cx="294323" cy="351157"/>
          </a:xfrm>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1648016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b="1" dirty="0" smtClean="0">
                <a:latin typeface="IRMitra" panose="02000506000000020002" pitchFamily="2" charset="-78"/>
                <a:cs typeface="B Titr" panose="00000700000000000000" pitchFamily="2" charset="-78"/>
              </a:rPr>
              <a:t>نحوه عملکرد شرکت بیمه اسلامی سودان</a:t>
            </a:r>
            <a:r>
              <a:rPr lang="fa-IR" dirty="0" smtClean="0">
                <a:latin typeface="IRMitra" panose="02000506000000020002" pitchFamily="2" charset="-78"/>
                <a:cs typeface="B Titr" panose="00000700000000000000" pitchFamily="2" charset="-78"/>
              </a:rPr>
              <a:t>:</a:t>
            </a:r>
            <a:endParaRPr lang="en-US" dirty="0">
              <a:latin typeface="IRMitra" panose="02000506000000020002" pitchFamily="2" charset="-78"/>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200" b="1" dirty="0" smtClean="0">
                <a:latin typeface="IRMitra" panose="02000506000000020002" pitchFamily="2" charset="-78"/>
                <a:cs typeface="IRMitra" panose="02000506000000020002" pitchFamily="2" charset="-78"/>
              </a:rPr>
              <a:t>شرکت بیمه اسلامی، که بر اساس تکافل اسلامی عمل می‌کند، از عقد مضاربه‌ای بهره می‌گیرد</a:t>
            </a:r>
            <a:r>
              <a:rPr lang="fa-IR" sz="3200" b="1" dirty="0">
                <a:latin typeface="IRMitra" panose="02000506000000020002" pitchFamily="2" charset="-78"/>
                <a:cs typeface="IRMitra" panose="02000506000000020002" pitchFamily="2" charset="-78"/>
              </a:rPr>
              <a:t>.</a:t>
            </a:r>
            <a:r>
              <a:rPr lang="fa-IR" sz="3200" b="1" dirty="0" smtClean="0">
                <a:latin typeface="IRMitra" panose="02000506000000020002" pitchFamily="2" charset="-78"/>
                <a:cs typeface="IRMitra" panose="02000506000000020002" pitchFamily="2" charset="-78"/>
              </a:rPr>
              <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این شرکت دارای هیئت نظارت شرعی است.</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دارندگان بیمه نامه، صاحبان سرمایه شرکت بیمه و در سود آن شریک‌اند و در مجمع عمومی حق رأی دارند.</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طبق قانون جدید بیمه (مصوب ۱۳۷۱ ش/ ۱۹۹۲)، شرکتهای بیمه اسلامی برای عملیات بیمه ای درازمدت خود موظف به تأسیس صندوق تکافل‌اند.</a:t>
            </a:r>
            <a:br>
              <a:rPr lang="fa-IR" sz="3200" b="1" dirty="0" smtClean="0">
                <a:latin typeface="IRMitra" panose="02000506000000020002" pitchFamily="2" charset="-78"/>
                <a:cs typeface="IRMitra" panose="02000506000000020002" pitchFamily="2" charset="-78"/>
              </a:rPr>
            </a:br>
            <a:r>
              <a:rPr lang="fa-IR" sz="3200" b="1" dirty="0" smtClean="0">
                <a:latin typeface="IRMitra" panose="02000506000000020002" pitchFamily="2" charset="-78"/>
                <a:cs typeface="IRMitra" panose="02000506000000020002" pitchFamily="2" charset="-78"/>
              </a:rPr>
              <a:t>طبق این قانون، کلیه شرکتهای بیمه در سودان ملزم شده‌اند که از شیوه تکافل (بیمه تعاونی اسلامی) پیروی کنند. </a:t>
            </a:r>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20</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مقایسه نظام تکافلی و بیمه بازرگانی مرسوم:</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200" b="1" dirty="0" smtClean="0">
                <a:latin typeface="IRMitra" panose="02000506000000020002" pitchFamily="2" charset="-78"/>
                <a:cs typeface="IRMitra" panose="02000506000000020002" pitchFamily="2" charset="-78"/>
              </a:rPr>
              <a:t>بررسی مشروعیت: موافقان با صنعت بیمه مرسوم این صنعت را جامع و کامل تر تشخیص داده به دلائل زیر:</a:t>
            </a:r>
          </a:p>
          <a:p>
            <a:pPr marL="0" indent="0" algn="r" rtl="1">
              <a:buNone/>
            </a:pPr>
            <a:r>
              <a:rPr lang="fa-IR" sz="3200" b="1" dirty="0" smtClean="0">
                <a:latin typeface="IRMitra" panose="02000506000000020002" pitchFamily="2" charset="-78"/>
                <a:cs typeface="IRMitra" panose="02000506000000020002" pitchFamily="2" charset="-78"/>
              </a:rPr>
              <a:t>1- عمومات و اطلاقات ادله.</a:t>
            </a:r>
          </a:p>
          <a:p>
            <a:pPr marL="0" indent="0" algn="r" rtl="1">
              <a:buNone/>
            </a:pPr>
            <a:r>
              <a:rPr lang="fa-IR" sz="3200" b="1" dirty="0" smtClean="0">
                <a:latin typeface="IRMitra" panose="02000506000000020002" pitchFamily="2" charset="-78"/>
                <a:cs typeface="IRMitra" panose="02000506000000020002" pitchFamily="2" charset="-78"/>
              </a:rPr>
              <a:t>2- حصری نبودن عقود</a:t>
            </a:r>
          </a:p>
          <a:p>
            <a:pPr marL="0" indent="0" algn="r" rtl="1">
              <a:buNone/>
            </a:pPr>
            <a:r>
              <a:rPr lang="fa-IR" sz="3200" b="1" dirty="0" smtClean="0">
                <a:latin typeface="IRMitra" panose="02000506000000020002" pitchFamily="2" charset="-78"/>
                <a:cs typeface="IRMitra" panose="02000506000000020002" pitchFamily="2" charset="-78"/>
              </a:rPr>
              <a:t>3- عقلایی بودن بیمه</a:t>
            </a:r>
          </a:p>
          <a:p>
            <a:pPr marL="0" indent="0" algn="r" rtl="1">
              <a:buNone/>
            </a:pPr>
            <a:r>
              <a:rPr lang="fa-IR" sz="3200" b="1" dirty="0" smtClean="0">
                <a:latin typeface="IRMitra" panose="02000506000000020002" pitchFamily="2" charset="-78"/>
                <a:cs typeface="IRMitra" panose="02000506000000020002" pitchFamily="2" charset="-78"/>
              </a:rPr>
              <a:t>4- اصل حاکمیت اراده و یا اصل آزادی قراردادها.</a:t>
            </a:r>
          </a:p>
          <a:p>
            <a:pPr algn="r" rtl="1"/>
            <a:r>
              <a:rPr lang="fa-IR" sz="3200" b="1" dirty="0" smtClean="0">
                <a:latin typeface="IRMitra" panose="02000506000000020002" pitchFamily="2" charset="-78"/>
                <a:cs typeface="IRMitra" panose="02000506000000020002" pitchFamily="2" charset="-78"/>
              </a:rPr>
              <a:t>مقایسه</a:t>
            </a:r>
            <a:r>
              <a:rPr lang="fa-IR" sz="3200" b="1" dirty="0">
                <a:latin typeface="IRMitra" panose="02000506000000020002" pitchFamily="2" charset="-78"/>
                <a:cs typeface="IRMitra" panose="02000506000000020002" pitchFamily="2" charset="-78"/>
              </a:rPr>
              <a:t> </a:t>
            </a:r>
            <a:r>
              <a:rPr lang="fa-IR" sz="3200" b="1" dirty="0" smtClean="0">
                <a:latin typeface="IRMitra" panose="02000506000000020002" pitchFamily="2" charset="-78"/>
                <a:cs typeface="IRMitra" panose="02000506000000020002" pitchFamily="2" charset="-78"/>
              </a:rPr>
              <a:t>در تعریف بیمه مرسوم و تکافل:</a:t>
            </a:r>
          </a:p>
          <a:p>
            <a:pPr marL="0" indent="0" algn="r" rtl="1">
              <a:buNone/>
            </a:pPr>
            <a:r>
              <a:rPr lang="fa-IR" sz="3200" b="1" dirty="0" smtClean="0">
                <a:latin typeface="IRMitra" panose="02000506000000020002" pitchFamily="2" charset="-78"/>
                <a:cs typeface="IRMitra" panose="02000506000000020002" pitchFamily="2" charset="-78"/>
              </a:rPr>
              <a:t>الف) بیمه عملی است که اشخاصی با پرداخت وجهی، قراردادی منعقد میکنندبه نحوی که در خطر افتد شرکت بیمه از عهده خسارت برآید.</a:t>
            </a:r>
          </a:p>
          <a:p>
            <a:pPr marL="0" indent="0" algn="r" rtl="1">
              <a:buNone/>
            </a:pPr>
            <a:r>
              <a:rPr lang="fa-IR" sz="3200" b="1" dirty="0" smtClean="0">
                <a:latin typeface="IRMitra" panose="02000506000000020002" pitchFamily="2" charset="-78"/>
                <a:cs typeface="IRMitra" panose="02000506000000020002" pitchFamily="2" charset="-78"/>
              </a:rPr>
              <a:t>ب) تکافل به عملکرد گروهی از مردم اطلاق شده که متقابلاً همدیگر را در مواقع خطر از قبل تعریف شده از طریق کمک مالی ضمانت کنند.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21</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مقایسه نظام تکافلی و بیمه بازرگانی مرسوم:</a:t>
            </a:r>
            <a:endParaRPr lang="en-US" dirty="0">
              <a:cs typeface="B Titr" panose="00000700000000000000" pitchFamily="2" charset="-78"/>
            </a:endParaRPr>
          </a:p>
        </p:txBody>
      </p:sp>
      <p:sp>
        <p:nvSpPr>
          <p:cNvPr id="3" name="Content Placeholder 2"/>
          <p:cNvSpPr>
            <a:spLocks noGrp="1"/>
          </p:cNvSpPr>
          <p:nvPr>
            <p:ph idx="1"/>
          </p:nvPr>
        </p:nvSpPr>
        <p:spPr>
          <a:xfrm>
            <a:off x="276045" y="856344"/>
            <a:ext cx="9390469" cy="5785996"/>
          </a:xfrm>
        </p:spPr>
        <p:txBody>
          <a:bodyPr>
            <a:normAutofit fontScale="92500" lnSpcReduction="20000"/>
          </a:bodyPr>
          <a:lstStyle/>
          <a:p>
            <a:pPr algn="r" rtl="1"/>
            <a:r>
              <a:rPr lang="fa-IR" sz="3200" b="1" dirty="0" smtClean="0">
                <a:latin typeface="IRMitra" panose="02000506000000020002" pitchFamily="2" charset="-78"/>
                <a:cs typeface="IRMitra" panose="02000506000000020002" pitchFamily="2" charset="-78"/>
              </a:rPr>
              <a:t>مقایسه در اصول:  </a:t>
            </a:r>
          </a:p>
          <a:p>
            <a:pPr algn="r" rtl="1"/>
            <a:r>
              <a:rPr lang="fa-IR" sz="3200" b="1" dirty="0" smtClean="0">
                <a:latin typeface="IRMitra" panose="02000506000000020002" pitchFamily="2" charset="-78"/>
                <a:cs typeface="IRMitra" panose="02000506000000020002" pitchFamily="2" charset="-78"/>
              </a:rPr>
              <a:t>همانگونه که در بیمه های بازرگانی اصول پنج گانه زیر قرارداد بیمه را از سایر قراردادها متمایز میکند در تکافل نیز این اصول نمایان است، لیکن شرکت بیمه اسلامی تکافل معامله بیمه را مطابق با موازین شرع اسلام انجام میدهد.</a:t>
            </a:r>
          </a:p>
          <a:p>
            <a:pPr marL="514350" indent="-514350" algn="r" rtl="1">
              <a:buAutoNum type="arabicParenR"/>
            </a:pPr>
            <a:r>
              <a:rPr lang="fa-IR" sz="3200" b="1" dirty="0" smtClean="0">
                <a:latin typeface="IRMitra" panose="02000506000000020002" pitchFamily="2" charset="-78"/>
                <a:cs typeface="IRMitra" panose="02000506000000020002" pitchFamily="2" charset="-78"/>
              </a:rPr>
              <a:t>اصل حسن نیت</a:t>
            </a:r>
          </a:p>
          <a:p>
            <a:pPr marL="514350" indent="-514350" algn="r" rtl="1">
              <a:buAutoNum type="arabicParenR"/>
            </a:pPr>
            <a:r>
              <a:rPr lang="fa-IR" sz="3200" b="1" dirty="0" smtClean="0">
                <a:latin typeface="IRMitra" panose="02000506000000020002" pitchFamily="2" charset="-78"/>
                <a:cs typeface="IRMitra" panose="02000506000000020002" pitchFamily="2" charset="-78"/>
              </a:rPr>
              <a:t>اصل جبران خسارت</a:t>
            </a:r>
          </a:p>
          <a:p>
            <a:pPr algn="r" rtl="1">
              <a:buNone/>
            </a:pPr>
            <a:r>
              <a:rPr lang="fa-IR" sz="3200" b="1" dirty="0" smtClean="0">
                <a:latin typeface="IRMitra" panose="02000506000000020002" pitchFamily="2" charset="-78"/>
                <a:cs typeface="IRMitra" panose="02000506000000020002" pitchFamily="2" charset="-78"/>
              </a:rPr>
              <a:t>3)  اصل نقع بیمه ای</a:t>
            </a:r>
          </a:p>
          <a:p>
            <a:pPr algn="r" rtl="1">
              <a:buNone/>
            </a:pPr>
            <a:r>
              <a:rPr lang="fa-IR" sz="3200" b="1" dirty="0" smtClean="0">
                <a:latin typeface="IRMitra" panose="02000506000000020002" pitchFamily="2" charset="-78"/>
                <a:cs typeface="IRMitra" panose="02000506000000020002" pitchFamily="2" charset="-78"/>
              </a:rPr>
              <a:t>4)  اصل ممنوعیت تعدد بیمه</a:t>
            </a:r>
          </a:p>
          <a:p>
            <a:pPr algn="r" rtl="1">
              <a:buNone/>
            </a:pPr>
            <a:r>
              <a:rPr lang="fa-IR" sz="3200" b="1" dirty="0" smtClean="0">
                <a:latin typeface="IRMitra" panose="02000506000000020002" pitchFamily="2" charset="-78"/>
                <a:cs typeface="IRMitra" panose="02000506000000020002" pitchFamily="2" charset="-78"/>
              </a:rPr>
              <a:t>5)  اصل  اتکائی</a:t>
            </a:r>
          </a:p>
          <a:p>
            <a:pPr algn="r" rtl="1"/>
            <a:r>
              <a:rPr lang="fa-IR" sz="3200" b="1" dirty="0" smtClean="0">
                <a:latin typeface="IRMitra" panose="02000506000000020002" pitchFamily="2" charset="-78"/>
                <a:cs typeface="IRMitra" panose="02000506000000020002" pitchFamily="2" charset="-78"/>
              </a:rPr>
              <a:t>از اصول مهم تکافل قرارداد مضاربه است که حق مشارکت در سود را برای بیمه گذاران تکافلی به رسمیت میشناسد.</a:t>
            </a:r>
          </a:p>
          <a:p>
            <a:pPr algn="r" rtl="1"/>
            <a:r>
              <a:rPr lang="fa-IR" sz="3200" b="1" dirty="0" smtClean="0">
                <a:latin typeface="IRMitra" panose="02000506000000020002" pitchFamily="2" charset="-78"/>
                <a:cs typeface="IRMitra" panose="02000506000000020002" pitchFamily="2" charset="-78"/>
              </a:rPr>
              <a:t>هرچند که  طراحان  تکافل به دلایل غرری، قماری و ربوی بیمه های بازرگانی با آن مخالف هستند لیکن  بیمه های مرسوم از سه عیب مزبور دور است.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22</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242237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مقایسه نظام تکافلی و بیمه بازرگانی مرسوم:</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lnSpcReduction="10000"/>
          </a:bodyPr>
          <a:lstStyle/>
          <a:p>
            <a:pPr algn="r" rtl="1"/>
            <a:r>
              <a:rPr lang="fa-IR" sz="3000" b="1" dirty="0" smtClean="0">
                <a:latin typeface="IRMitra" panose="02000506000000020002" pitchFamily="2" charset="-78"/>
                <a:cs typeface="IRMitra" panose="02000506000000020002" pitchFamily="2" charset="-78"/>
              </a:rPr>
              <a:t>مقایسه در انواع و هدف:  از نظر موضوع بیمه های بازرگانی به انواع زیر تقسیم میگردد:</a:t>
            </a:r>
          </a:p>
          <a:p>
            <a:pPr algn="r" rtl="1">
              <a:buNone/>
            </a:pPr>
            <a:r>
              <a:rPr lang="fa-IR" sz="3000" b="1" dirty="0" smtClean="0">
                <a:latin typeface="IRMitra" panose="02000506000000020002" pitchFamily="2" charset="-78"/>
                <a:cs typeface="IRMitra" panose="02000506000000020002" pitchFamily="2" charset="-78"/>
              </a:rPr>
              <a:t>الف) بیمه اشیاء</a:t>
            </a:r>
          </a:p>
          <a:p>
            <a:pPr algn="r" rtl="1">
              <a:buNone/>
            </a:pPr>
            <a:r>
              <a:rPr lang="fa-IR" sz="3000" b="1" dirty="0" smtClean="0">
                <a:latin typeface="IRMitra" panose="02000506000000020002" pitchFamily="2" charset="-78"/>
                <a:cs typeface="IRMitra" panose="02000506000000020002" pitchFamily="2" charset="-78"/>
              </a:rPr>
              <a:t>ب) بیمه مسئولیت مدنی</a:t>
            </a:r>
          </a:p>
          <a:p>
            <a:pPr algn="r" rtl="1">
              <a:buNone/>
            </a:pPr>
            <a:r>
              <a:rPr lang="fa-IR" sz="3000" b="1" dirty="0" smtClean="0">
                <a:latin typeface="IRMitra" panose="02000506000000020002" pitchFamily="2" charset="-78"/>
                <a:cs typeface="IRMitra" panose="02000506000000020002" pitchFamily="2" charset="-78"/>
              </a:rPr>
              <a:t>ج) بیمه اشخاص</a:t>
            </a:r>
          </a:p>
          <a:p>
            <a:pPr algn="r" rtl="1">
              <a:buNone/>
            </a:pPr>
            <a:r>
              <a:rPr lang="fa-IR" sz="3000" b="1" dirty="0" smtClean="0">
                <a:latin typeface="IRMitra" panose="02000506000000020002" pitchFamily="2" charset="-78"/>
                <a:cs typeface="IRMitra" panose="02000506000000020002" pitchFamily="2" charset="-78"/>
              </a:rPr>
              <a:t>لیکن در  تکافل نیز به دو نوع تکافل تقسیم بندی میگردد:</a:t>
            </a:r>
          </a:p>
          <a:p>
            <a:pPr algn="r" rtl="1">
              <a:buNone/>
            </a:pPr>
            <a:r>
              <a:rPr lang="fa-IR" sz="3000" b="1" dirty="0" smtClean="0">
                <a:latin typeface="IRMitra" panose="02000506000000020002" pitchFamily="2" charset="-78"/>
                <a:cs typeface="IRMitra" panose="02000506000000020002" pitchFamily="2" charset="-78"/>
              </a:rPr>
              <a:t>الف) تکافل عمومی- مشابه بیمه های غیر عمر</a:t>
            </a:r>
          </a:p>
          <a:p>
            <a:pPr algn="r" rtl="1">
              <a:buNone/>
            </a:pPr>
            <a:r>
              <a:rPr lang="fa-IR" sz="3000" b="1" dirty="0" smtClean="0">
                <a:latin typeface="IRMitra" panose="02000506000000020002" pitchFamily="2" charset="-78"/>
                <a:cs typeface="IRMitra" panose="02000506000000020002" pitchFamily="2" charset="-78"/>
              </a:rPr>
              <a:t>ب) تکافل خانواده- شبیه بیمه های عمر متعارف</a:t>
            </a:r>
          </a:p>
          <a:p>
            <a:pPr algn="r" rtl="1">
              <a:buNone/>
            </a:pPr>
            <a:r>
              <a:rPr lang="fa-IR" sz="3000" b="1" dirty="0" smtClean="0">
                <a:latin typeface="IRMitra" panose="02000506000000020002" pitchFamily="2" charset="-78"/>
                <a:cs typeface="IRMitra" panose="02000506000000020002" pitchFamily="2" charset="-78"/>
              </a:rPr>
              <a:t>شاید این تقسیم بندی از نظر  ظاهری متفاوت باشند ولی از لحاظ عملکرد مشابه هستند.</a:t>
            </a:r>
          </a:p>
          <a:p>
            <a:pPr algn="r" rtl="1">
              <a:buNone/>
            </a:pPr>
            <a:r>
              <a:rPr lang="fa-IR" sz="3000" b="1" dirty="0" smtClean="0">
                <a:latin typeface="IRMitra" panose="02000506000000020002" pitchFamily="2" charset="-78"/>
                <a:cs typeface="IRMitra" panose="02000506000000020002" pitchFamily="2" charset="-78"/>
              </a:rPr>
              <a:t>هدف شرکت های بیمه بازرگانی کسب سود است و هدف شرکت های بیمه اسلامی اجرا کننده تکافل تعاون  و طبق قرارداد مضاربه به دنبال مشارکت در سود است.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23</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مقایسه نموداری دو نظام بیمه بازرگانی و تکافل:</a:t>
            </a:r>
            <a:endParaRPr lang="en-US" dirty="0">
              <a:cs typeface="B Titr" panose="00000700000000000000" pitchFamily="2" charset="-78"/>
            </a:endParaRPr>
          </a:p>
        </p:txBody>
      </p:sp>
      <p:graphicFrame>
        <p:nvGraphicFramePr>
          <p:cNvPr id="5" name="Content Placeholder 4"/>
          <p:cNvGraphicFramePr>
            <a:graphicFrameLocks noGrp="1"/>
          </p:cNvGraphicFramePr>
          <p:nvPr>
            <p:ph idx="1"/>
          </p:nvPr>
        </p:nvGraphicFramePr>
        <p:xfrm>
          <a:off x="341401" y="993693"/>
          <a:ext cx="9186864" cy="5786313"/>
        </p:xfrm>
        <a:graphic>
          <a:graphicData uri="http://schemas.openxmlformats.org/drawingml/2006/table">
            <a:tbl>
              <a:tblPr rtl="1" firstRow="1" bandRow="1">
                <a:tableStyleId>{5C22544A-7EE6-4342-B048-85BDC9FD1C3A}</a:tableStyleId>
              </a:tblPr>
              <a:tblGrid>
                <a:gridCol w="776151"/>
                <a:gridCol w="2972416"/>
                <a:gridCol w="5438297"/>
              </a:tblGrid>
              <a:tr h="430353">
                <a:tc>
                  <a:txBody>
                    <a:bodyPr/>
                    <a:lstStyle/>
                    <a:p>
                      <a:pPr algn="r" rtl="1"/>
                      <a:r>
                        <a:rPr lang="fa-IR" sz="2000" dirty="0" smtClean="0">
                          <a:latin typeface="IRMitra" pitchFamily="2" charset="-78"/>
                          <a:cs typeface="IRMitra" pitchFamily="2" charset="-78"/>
                        </a:rPr>
                        <a:t>موارد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تشابهات</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تفاوت ها</a:t>
                      </a:r>
                      <a:endParaRPr lang="fa-IR" sz="2000" dirty="0">
                        <a:latin typeface="IRMitra" pitchFamily="2" charset="-78"/>
                        <a:cs typeface="IRMitra" pitchFamily="2" charset="-78"/>
                      </a:endParaRPr>
                    </a:p>
                  </a:txBody>
                  <a:tcPr/>
                </a:tc>
              </a:tr>
              <a:tr h="774636">
                <a:tc>
                  <a:txBody>
                    <a:bodyPr/>
                    <a:lstStyle/>
                    <a:p>
                      <a:pPr algn="r" rtl="1"/>
                      <a:r>
                        <a:rPr lang="fa-IR" sz="2000" dirty="0" smtClean="0">
                          <a:latin typeface="IRMitra" pitchFamily="2" charset="-78"/>
                          <a:cs typeface="IRMitra" pitchFamily="2" charset="-78"/>
                        </a:rPr>
                        <a:t>تعریف</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لحاظ جبران زیانهای مالی</a:t>
                      </a:r>
                    </a:p>
                    <a:p>
                      <a:pPr algn="r" rtl="1">
                        <a:buFontTx/>
                        <a:buChar char="-"/>
                      </a:pPr>
                      <a:r>
                        <a:rPr lang="fa-IR" sz="2000" dirty="0" smtClean="0">
                          <a:latin typeface="IRMitra" pitchFamily="2" charset="-78"/>
                          <a:cs typeface="IRMitra" pitchFamily="2" charset="-78"/>
                        </a:rPr>
                        <a:t>مفهوم مشارکت</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تعاون: اساس تعریف تکافل</a:t>
                      </a:r>
                      <a:endParaRPr lang="fa-IR" sz="2000" dirty="0">
                        <a:latin typeface="IRMitra" pitchFamily="2" charset="-78"/>
                        <a:cs typeface="IRMitra" pitchFamily="2" charset="-78"/>
                      </a:endParaRPr>
                    </a:p>
                  </a:txBody>
                  <a:tcPr/>
                </a:tc>
              </a:tr>
              <a:tr h="774636">
                <a:tc>
                  <a:txBody>
                    <a:bodyPr/>
                    <a:lstStyle/>
                    <a:p>
                      <a:pPr algn="r" rtl="1"/>
                      <a:r>
                        <a:rPr lang="fa-IR" sz="2000" dirty="0" smtClean="0">
                          <a:latin typeface="IRMitra" pitchFamily="2" charset="-78"/>
                          <a:cs typeface="IRMitra" pitchFamily="2" charset="-78"/>
                        </a:rPr>
                        <a:t>اصول</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هماهنگی</a:t>
                      </a:r>
                      <a:r>
                        <a:rPr lang="fa-IR" sz="2000" baseline="0" dirty="0" smtClean="0">
                          <a:latin typeface="IRMitra" pitchFamily="2" charset="-78"/>
                          <a:cs typeface="IRMitra" pitchFamily="2" charset="-78"/>
                        </a:rPr>
                        <a:t> تکافل با اصول 5 گانه بیمه بازرگانی</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نقش</a:t>
                      </a:r>
                      <a:r>
                        <a:rPr lang="fa-IR" sz="2000" baseline="0" dirty="0" smtClean="0">
                          <a:latin typeface="IRMitra" pitchFamily="2" charset="-78"/>
                          <a:cs typeface="IRMitra" pitchFamily="2" charset="-78"/>
                        </a:rPr>
                        <a:t> تعیین کننده شرع در مطابقت اصول آن (تکافل)</a:t>
                      </a:r>
                    </a:p>
                    <a:p>
                      <a:pPr algn="r" rtl="1">
                        <a:buFontTx/>
                        <a:buChar char="-"/>
                      </a:pPr>
                      <a:r>
                        <a:rPr lang="fa-IR" sz="2000" baseline="0" dirty="0" smtClean="0">
                          <a:latin typeface="IRMitra" pitchFamily="2" charset="-78"/>
                          <a:cs typeface="IRMitra" pitchFamily="2" charset="-78"/>
                        </a:rPr>
                        <a:t>وجود اصل مضاربه و تعاون در تکافل</a:t>
                      </a:r>
                      <a:endParaRPr lang="fa-IR" sz="2000" dirty="0">
                        <a:latin typeface="IRMitra" pitchFamily="2" charset="-78"/>
                        <a:cs typeface="IRMitra" pitchFamily="2" charset="-78"/>
                      </a:endParaRPr>
                    </a:p>
                  </a:txBody>
                  <a:tcPr/>
                </a:tc>
              </a:tr>
              <a:tr h="2496048">
                <a:tc>
                  <a:txBody>
                    <a:bodyPr/>
                    <a:lstStyle/>
                    <a:p>
                      <a:pPr algn="r" rtl="1"/>
                      <a:r>
                        <a:rPr lang="fa-IR" sz="2000" dirty="0" smtClean="0">
                          <a:latin typeface="IRMitra" pitchFamily="2" charset="-78"/>
                          <a:cs typeface="IRMitra" pitchFamily="2" charset="-78"/>
                        </a:rPr>
                        <a:t>انواع</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تکافل</a:t>
                      </a:r>
                      <a:r>
                        <a:rPr lang="fa-IR" sz="2000" baseline="0" dirty="0" smtClean="0">
                          <a:latin typeface="IRMitra" pitchFamily="2" charset="-78"/>
                          <a:cs typeface="IRMitra" pitchFamily="2" charset="-78"/>
                        </a:rPr>
                        <a:t> خانواده شبیه بیمه عمر</a:t>
                      </a:r>
                    </a:p>
                    <a:p>
                      <a:pPr algn="r" rtl="1">
                        <a:buFontTx/>
                        <a:buChar char="-"/>
                      </a:pPr>
                      <a:r>
                        <a:rPr lang="fa-IR" sz="2000" baseline="0" dirty="0" smtClean="0">
                          <a:latin typeface="IRMitra" pitchFamily="2" charset="-78"/>
                          <a:cs typeface="IRMitra" pitchFamily="2" charset="-78"/>
                        </a:rPr>
                        <a:t>تکافل عمومی شبیه بیمه های عمومی غیر عمر</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تفاوت در تقسیم بندی:</a:t>
                      </a:r>
                    </a:p>
                    <a:p>
                      <a:pPr algn="r" rtl="1">
                        <a:buFontTx/>
                        <a:buNone/>
                      </a:pPr>
                      <a:r>
                        <a:rPr lang="fa-IR" sz="2000" dirty="0" smtClean="0">
                          <a:latin typeface="IRMitra" pitchFamily="2" charset="-78"/>
                          <a:cs typeface="IRMitra" pitchFamily="2" charset="-78"/>
                        </a:rPr>
                        <a:t>                        </a:t>
                      </a:r>
                      <a:r>
                        <a:rPr lang="en-US" sz="2000" dirty="0" smtClean="0">
                          <a:latin typeface="IRMitra" pitchFamily="2" charset="-78"/>
                          <a:cs typeface="IRMitra" pitchFamily="2" charset="-78"/>
                        </a:rPr>
                        <a:t>      </a:t>
                      </a:r>
                      <a:r>
                        <a:rPr lang="fa-IR" sz="2000" dirty="0" smtClean="0">
                          <a:latin typeface="IRMitra" pitchFamily="2" charset="-78"/>
                          <a:cs typeface="IRMitra" pitchFamily="2" charset="-78"/>
                        </a:rPr>
                        <a:t>         - اشیاء</a:t>
                      </a:r>
                    </a:p>
                    <a:p>
                      <a:pPr algn="r" rtl="1">
                        <a:buFontTx/>
                        <a:buChar char="-"/>
                      </a:pPr>
                      <a:r>
                        <a:rPr lang="fa-IR" sz="2000" dirty="0" smtClean="0">
                          <a:latin typeface="IRMitra" pitchFamily="2" charset="-78"/>
                          <a:cs typeface="IRMitra" pitchFamily="2" charset="-78"/>
                        </a:rPr>
                        <a:t>بیمه بازرگانی                 - مسئولیت           - عمر</a:t>
                      </a:r>
                    </a:p>
                    <a:p>
                      <a:pPr algn="r" rtl="1">
                        <a:buFontTx/>
                        <a:buNone/>
                      </a:pPr>
                      <a:r>
                        <a:rPr lang="fa-IR" sz="2000" dirty="0" smtClean="0">
                          <a:latin typeface="IRMitra" pitchFamily="2" charset="-78"/>
                          <a:cs typeface="IRMitra" pitchFamily="2" charset="-78"/>
                        </a:rPr>
                        <a:t>                                       -  اشخاص           - حوادث بدنی</a:t>
                      </a:r>
                    </a:p>
                    <a:p>
                      <a:pPr algn="r" rtl="1">
                        <a:buFontTx/>
                        <a:buNone/>
                      </a:pPr>
                      <a:r>
                        <a:rPr lang="fa-IR" sz="2000" dirty="0" smtClean="0">
                          <a:latin typeface="IRMitra" pitchFamily="2" charset="-78"/>
                          <a:cs typeface="IRMitra" pitchFamily="2" charset="-78"/>
                        </a:rPr>
                        <a:t>                                        </a:t>
                      </a:r>
                      <a:r>
                        <a:rPr lang="fa-IR" sz="2000" baseline="0" dirty="0" smtClean="0">
                          <a:latin typeface="IRMitra" pitchFamily="2" charset="-78"/>
                          <a:cs typeface="IRMitra" pitchFamily="2" charset="-78"/>
                        </a:rPr>
                        <a:t>                             </a:t>
                      </a:r>
                      <a:r>
                        <a:rPr lang="fa-IR" sz="2000" dirty="0" smtClean="0">
                          <a:latin typeface="IRMitra" pitchFamily="2" charset="-78"/>
                          <a:cs typeface="IRMitra" pitchFamily="2" charset="-78"/>
                        </a:rPr>
                        <a:t>- بیماری</a:t>
                      </a:r>
                    </a:p>
                    <a:p>
                      <a:pPr algn="r" rtl="1">
                        <a:buFontTx/>
                        <a:buChar char="-"/>
                      </a:pPr>
                      <a:r>
                        <a:rPr lang="fa-IR" sz="2000" dirty="0" smtClean="0">
                          <a:latin typeface="IRMitra" pitchFamily="2" charset="-78"/>
                          <a:cs typeface="IRMitra" pitchFamily="2" charset="-78"/>
                        </a:rPr>
                        <a:t>تکافل                           - تکافل عمومی</a:t>
                      </a:r>
                    </a:p>
                    <a:p>
                      <a:pPr algn="r" rtl="1">
                        <a:buFontTx/>
                        <a:buNone/>
                      </a:pPr>
                      <a:r>
                        <a:rPr lang="fa-IR" sz="2000" baseline="0" dirty="0" smtClean="0">
                          <a:latin typeface="IRMitra" pitchFamily="2" charset="-78"/>
                          <a:cs typeface="IRMitra" pitchFamily="2" charset="-78"/>
                        </a:rPr>
                        <a:t>                                       - تکافل خانواده (عمر)</a:t>
                      </a:r>
                    </a:p>
                  </a:txBody>
                  <a:tcPr/>
                </a:tc>
              </a:tr>
              <a:tr h="931435">
                <a:tc>
                  <a:txBody>
                    <a:bodyPr/>
                    <a:lstStyle/>
                    <a:p>
                      <a:pPr algn="r" rtl="1"/>
                      <a:r>
                        <a:rPr lang="fa-IR" sz="2000" dirty="0" smtClean="0">
                          <a:latin typeface="IRMitra" pitchFamily="2" charset="-78"/>
                          <a:cs typeface="IRMitra" pitchFamily="2" charset="-78"/>
                        </a:rPr>
                        <a:t>اهداف</a:t>
                      </a:r>
                      <a:endParaRPr lang="fa-IR" sz="2000" dirty="0">
                        <a:latin typeface="IRMitra" pitchFamily="2" charset="-78"/>
                        <a:cs typeface="IRMitra" pitchFamily="2" charset="-78"/>
                      </a:endParaRPr>
                    </a:p>
                  </a:txBody>
                  <a:tcPr/>
                </a:tc>
                <a:tc>
                  <a:txBody>
                    <a:bodyPr/>
                    <a:lstStyle/>
                    <a:p>
                      <a:pPr algn="r" rtl="1">
                        <a:buFontTx/>
                        <a:buChar char="-"/>
                      </a:pPr>
                      <a:r>
                        <a:rPr lang="fa-IR" sz="2000" dirty="0" smtClean="0">
                          <a:latin typeface="IRMitra" pitchFamily="2" charset="-78"/>
                          <a:cs typeface="IRMitra" pitchFamily="2" charset="-78"/>
                        </a:rPr>
                        <a:t> جبران خسارت</a:t>
                      </a:r>
                      <a:endParaRPr lang="fa-IR" sz="2000" dirty="0">
                        <a:latin typeface="IRMitra" pitchFamily="2" charset="-78"/>
                        <a:cs typeface="IRMitra" pitchFamily="2" charset="-78"/>
                      </a:endParaRPr>
                    </a:p>
                  </a:txBody>
                  <a:tcPr/>
                </a:tc>
                <a:tc>
                  <a:txBody>
                    <a:bodyPr/>
                    <a:lstStyle/>
                    <a:p>
                      <a:pPr algn="r" rtl="1">
                        <a:buFontTx/>
                        <a:buChar char="-"/>
                      </a:pPr>
                      <a:r>
                        <a:rPr lang="fa-IR" sz="2000" baseline="0" dirty="0" smtClean="0">
                          <a:latin typeface="IRMitra" pitchFamily="2" charset="-78"/>
                          <a:cs typeface="IRMitra" pitchFamily="2" charset="-78"/>
                        </a:rPr>
                        <a:t>هدف اولیه                   - در بیمه : کسب سود</a:t>
                      </a:r>
                    </a:p>
                    <a:p>
                      <a:pPr algn="r" rtl="1">
                        <a:buFontTx/>
                        <a:buNone/>
                      </a:pPr>
                      <a:r>
                        <a:rPr lang="fa-IR" sz="2000" baseline="0" dirty="0" smtClean="0">
                          <a:latin typeface="IRMitra" pitchFamily="2" charset="-78"/>
                          <a:cs typeface="IRMitra" pitchFamily="2" charset="-78"/>
                        </a:rPr>
                        <a:t>                                      - در تکافل: تعاون و مشارکت در سود</a:t>
                      </a:r>
                    </a:p>
                    <a:p>
                      <a:pPr algn="r" rtl="1">
                        <a:buFontTx/>
                        <a:buChar char="-"/>
                      </a:pPr>
                      <a:r>
                        <a:rPr lang="fa-IR" sz="2000" baseline="0" dirty="0" smtClean="0">
                          <a:latin typeface="IRMitra" pitchFamily="2" charset="-78"/>
                          <a:cs typeface="IRMitra" pitchFamily="2" charset="-78"/>
                        </a:rPr>
                        <a:t>جبران خسارت             - در بیمه هدف ثانویه</a:t>
                      </a:r>
                    </a:p>
                    <a:p>
                      <a:pPr algn="r" rtl="1">
                        <a:buFontTx/>
                        <a:buNone/>
                      </a:pPr>
                      <a:r>
                        <a:rPr lang="fa-IR" sz="2000" baseline="0" dirty="0" smtClean="0">
                          <a:latin typeface="IRMitra" pitchFamily="2" charset="-78"/>
                          <a:cs typeface="IRMitra" pitchFamily="2" charset="-78"/>
                        </a:rPr>
                        <a:t>                                      - در تکافل: انگیزه اولیه (تعاون)</a:t>
                      </a:r>
                    </a:p>
                  </a:txBody>
                  <a:tcPr/>
                </a:tc>
              </a:tr>
            </a:tbl>
          </a:graphicData>
        </a:graphic>
      </p:graphicFrame>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24</a:t>
            </a:fld>
            <a:endParaRPr lang="en-US" sz="2000" b="1" dirty="0">
              <a:solidFill>
                <a:schemeClr val="tx1"/>
              </a:solidFill>
              <a:latin typeface="IRMitra" pitchFamily="2" charset="-78"/>
              <a:cs typeface="IRMitra" pitchFamily="2" charset="-78"/>
            </a:endParaRPr>
          </a:p>
        </p:txBody>
      </p:sp>
      <p:sp>
        <p:nvSpPr>
          <p:cNvPr id="6" name="Right Brace 5"/>
          <p:cNvSpPr/>
          <p:nvPr/>
        </p:nvSpPr>
        <p:spPr>
          <a:xfrm>
            <a:off x="4033157" y="3342119"/>
            <a:ext cx="293914" cy="96862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Right Brace 6"/>
          <p:cNvSpPr/>
          <p:nvPr/>
        </p:nvSpPr>
        <p:spPr>
          <a:xfrm>
            <a:off x="2775858" y="3690257"/>
            <a:ext cx="329856" cy="86541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Right Brace 7"/>
          <p:cNvSpPr/>
          <p:nvPr/>
        </p:nvSpPr>
        <p:spPr>
          <a:xfrm>
            <a:off x="3987868" y="4469408"/>
            <a:ext cx="345057" cy="655608"/>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Right Brace 8"/>
          <p:cNvSpPr/>
          <p:nvPr/>
        </p:nvSpPr>
        <p:spPr>
          <a:xfrm>
            <a:off x="4082142" y="5519881"/>
            <a:ext cx="288882" cy="52169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Right Brace 9"/>
          <p:cNvSpPr/>
          <p:nvPr/>
        </p:nvSpPr>
        <p:spPr>
          <a:xfrm>
            <a:off x="4082143" y="6090556"/>
            <a:ext cx="294326" cy="53884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مقایسه کارکردهای اقتصادی و  اجتماعی:</a:t>
            </a:r>
            <a:endParaRPr lang="en-US" dirty="0">
              <a:cs typeface="B Titr" panose="00000700000000000000" pitchFamily="2" charset="-78"/>
            </a:endParaRPr>
          </a:p>
        </p:txBody>
      </p:sp>
      <p:sp>
        <p:nvSpPr>
          <p:cNvPr id="3" name="Content Placeholder 2"/>
          <p:cNvSpPr>
            <a:spLocks noGrp="1"/>
          </p:cNvSpPr>
          <p:nvPr>
            <p:ph idx="1"/>
          </p:nvPr>
        </p:nvSpPr>
        <p:spPr>
          <a:xfrm>
            <a:off x="495301" y="1068615"/>
            <a:ext cx="9187542" cy="5413827"/>
          </a:xfrm>
        </p:spPr>
        <p:txBody>
          <a:bodyPr>
            <a:normAutofit fontScale="77500" lnSpcReduction="20000"/>
          </a:bodyPr>
          <a:lstStyle/>
          <a:p>
            <a:pPr algn="r" rtl="1">
              <a:lnSpc>
                <a:spcPct val="120000"/>
              </a:lnSpc>
            </a:pPr>
            <a:r>
              <a:rPr lang="fa-IR" sz="3000" b="1" dirty="0" smtClean="0">
                <a:latin typeface="IRMitra" panose="02000506000000020002" pitchFamily="2" charset="-78"/>
                <a:cs typeface="IRMitra" panose="02000506000000020002" pitchFamily="2" charset="-78"/>
              </a:rPr>
              <a:t>ساز و کار مدل جدید بیمه تکافل به معنی تضمین مشترک است که میتواند اقتصاد را به مسیری سوق دهد تا نتایج بهتری را برای بیمه گران  و جامعه به ارمغان آورد.</a:t>
            </a:r>
          </a:p>
          <a:p>
            <a:pPr algn="r" rtl="1">
              <a:lnSpc>
                <a:spcPct val="120000"/>
              </a:lnSpc>
            </a:pPr>
            <a:r>
              <a:rPr lang="fa-IR" sz="3000" b="1" dirty="0" smtClean="0">
                <a:latin typeface="IRMitra" panose="02000506000000020002" pitchFamily="2" charset="-78"/>
                <a:cs typeface="IRMitra" panose="02000506000000020002" pitchFamily="2" charset="-78"/>
              </a:rPr>
              <a:t>کارکردها از نظر دکتر مارک آرگرین در کتاب «ریسک و بیمه» چنین است:</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بیمه میزان وجوه مورد نیاز تامین خسارت ممکن که باید ذخیره شود را کاهش میدهد.</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بیمه موجب توزیع بهتر منابع اقتصادی و افزایش تولید میگردد.</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بدون بیمه سرمایه در دسترس کمتر از میزان مشخص شده است.</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بیمه وسیله کارآمد کاهش ریسک است و بدون بیمه امکان سرمایه گذاری خطرناک است.</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کارآفرینان با بیمه به ریسک های اعتباری بهتری روی می آورند.</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ماهیت عملیات شرکتهای بیمه، بیمه گذاران را به سمت فعالیتهای پیشگیری سوق میدهد و باعث کاهش خسارت می گردد.</a:t>
            </a:r>
          </a:p>
          <a:p>
            <a:pPr marL="514350" indent="-514350" algn="r" rtl="1">
              <a:lnSpc>
                <a:spcPct val="120000"/>
              </a:lnSpc>
              <a:buAutoNum type="arabicParenR"/>
            </a:pPr>
            <a:r>
              <a:rPr lang="fa-IR" sz="3000" b="1" dirty="0" smtClean="0">
                <a:latin typeface="IRMitra" panose="02000506000000020002" pitchFamily="2" charset="-78"/>
                <a:cs typeface="IRMitra" panose="02000506000000020002" pitchFamily="2" charset="-78"/>
              </a:rPr>
              <a:t>بیمه در فعالیتهای تجاری و ثبات اجتماعی و آسودگی خیال  بیمه گذار مشارکت می نماید.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25</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عوامل موثر در موفقیت یک شرکت تکافل اسلامی:</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buNone/>
            </a:pPr>
            <a:r>
              <a:rPr lang="fa-IR" sz="3000" b="1" dirty="0" smtClean="0">
                <a:latin typeface="IRMitra" panose="02000506000000020002" pitchFamily="2" charset="-78"/>
                <a:cs typeface="IRMitra" panose="02000506000000020002" pitchFamily="2" charset="-78"/>
              </a:rPr>
              <a:t>گرچه تصویری درخشان از عملکرد یک شرکت تکافل اسلامی بر مبنای نتایج بهتر از صدور بیمه نامه ترسیم شده لکن موفقیت های مالی چنین شرکتی به عوامل زیر بستگی دارد:</a:t>
            </a:r>
          </a:p>
          <a:p>
            <a:pPr algn="r" rtl="1">
              <a:buNone/>
            </a:pPr>
            <a:r>
              <a:rPr lang="fa-IR" sz="3000" b="1" dirty="0" smtClean="0">
                <a:latin typeface="IRMitra" panose="02000506000000020002" pitchFamily="2" charset="-78"/>
                <a:cs typeface="IRMitra" panose="02000506000000020002" pitchFamily="2" charset="-78"/>
              </a:rPr>
              <a:t>الف) درستکاری و صداقت مدیریت شرکت.</a:t>
            </a:r>
          </a:p>
          <a:p>
            <a:pPr algn="r" rtl="1">
              <a:buNone/>
            </a:pPr>
            <a:r>
              <a:rPr lang="fa-IR" sz="3000" b="1" dirty="0" smtClean="0">
                <a:latin typeface="IRMitra" panose="02000506000000020002" pitchFamily="2" charset="-78"/>
                <a:cs typeface="IRMitra" panose="02000506000000020002" pitchFamily="2" charset="-78"/>
              </a:rPr>
              <a:t>ب) کفایت ذخایر برای تمام تعهدات بازپرداخت نشده.</a:t>
            </a:r>
          </a:p>
          <a:p>
            <a:pPr algn="r" rtl="1">
              <a:buNone/>
            </a:pPr>
            <a:r>
              <a:rPr lang="fa-IR" sz="3000" b="1" dirty="0" smtClean="0">
                <a:latin typeface="IRMitra" panose="02000506000000020002" pitchFamily="2" charset="-78"/>
                <a:cs typeface="IRMitra" panose="02000506000000020002" pitchFamily="2" charset="-78"/>
              </a:rPr>
              <a:t>ج) درستی و صحت سرمایه گذاری وجوه شرکت.</a:t>
            </a:r>
          </a:p>
          <a:p>
            <a:pPr algn="r" rtl="1">
              <a:buNone/>
            </a:pPr>
            <a:r>
              <a:rPr lang="fa-IR" sz="3000" b="1" dirty="0" smtClean="0">
                <a:latin typeface="IRMitra" panose="02000506000000020002" pitchFamily="2" charset="-78"/>
                <a:cs typeface="IRMitra" panose="02000506000000020002" pitchFamily="2" charset="-78"/>
              </a:rPr>
              <a:t>شرکت تکافل اسلامی را باید افرادی حرفه ای و با کفایت اداره کنند، در مورد شرکتهای تکافل مجریان و مدیران بایستی به آرمانگرایی و فلسفه نظام اسلامی بیمه راغب و تمایل داشته باشند، هنگامی که توانایی حرفه ای با آرمانگرایی همسو شود مطمئناً نتایج خوبی به ارمغان می آورد، در حقیفت منابع انسانی شرکت تکافل در موفقیت شرکت نقش کلیدی دارند.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26</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قابلیت های ویژه تکافل در مقابل بیمه بازرگانی:</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000" b="1" dirty="0" smtClean="0">
                <a:latin typeface="IRMitra" panose="02000506000000020002" pitchFamily="2" charset="-78"/>
                <a:cs typeface="IRMitra" panose="02000506000000020002" pitchFamily="2" charset="-78"/>
              </a:rPr>
              <a:t>آنچه موجب تمایز بیمه تکافل از بیمه های بازرگانی است موارد ذیل میباشد:</a:t>
            </a:r>
          </a:p>
          <a:p>
            <a:pPr algn="r" rtl="1">
              <a:buNone/>
            </a:pPr>
            <a:r>
              <a:rPr lang="fa-IR" sz="3000" b="1" dirty="0" smtClean="0">
                <a:latin typeface="IRMitra" panose="02000506000000020002" pitchFamily="2" charset="-78"/>
                <a:cs typeface="IRMitra" panose="02000506000000020002" pitchFamily="2" charset="-78"/>
              </a:rPr>
              <a:t>1- از جنبه قرارداد</a:t>
            </a:r>
          </a:p>
          <a:p>
            <a:pPr algn="r" rtl="1">
              <a:buNone/>
            </a:pPr>
            <a:r>
              <a:rPr lang="fa-IR" sz="3000" b="1" dirty="0" smtClean="0">
                <a:latin typeface="IRMitra" panose="02000506000000020002" pitchFamily="2" charset="-78"/>
                <a:cs typeface="IRMitra" panose="02000506000000020002" pitchFamily="2" charset="-78"/>
              </a:rPr>
              <a:t>2- از جنبه حق بیمه پرداختی</a:t>
            </a:r>
          </a:p>
          <a:p>
            <a:pPr algn="r" rtl="1">
              <a:buNone/>
            </a:pPr>
            <a:r>
              <a:rPr lang="fa-IR" sz="3000" b="1" dirty="0" smtClean="0">
                <a:latin typeface="IRMitra" panose="02000506000000020002" pitchFamily="2" charset="-78"/>
                <a:cs typeface="IRMitra" panose="02000506000000020002" pitchFamily="2" charset="-78"/>
              </a:rPr>
              <a:t>3- از جنبه خدمت اصلی</a:t>
            </a:r>
          </a:p>
          <a:p>
            <a:pPr algn="r" rtl="1">
              <a:buNone/>
            </a:pPr>
            <a:r>
              <a:rPr lang="fa-IR" sz="3000" b="1" dirty="0" smtClean="0">
                <a:latin typeface="IRMitra" panose="02000506000000020002" pitchFamily="2" charset="-78"/>
                <a:cs typeface="IRMitra" panose="02000506000000020002" pitchFamily="2" charset="-78"/>
              </a:rPr>
              <a:t>4- از جنبه سهم سهامداران از سود</a:t>
            </a:r>
          </a:p>
          <a:p>
            <a:pPr algn="r" rtl="1">
              <a:buNone/>
            </a:pPr>
            <a:r>
              <a:rPr lang="fa-IR" sz="3000" b="1" dirty="0" smtClean="0">
                <a:latin typeface="IRMitra" panose="02000506000000020002" pitchFamily="2" charset="-78"/>
                <a:cs typeface="IRMitra" panose="02000506000000020002" pitchFamily="2" charset="-78"/>
              </a:rPr>
              <a:t>5- از جنبه بازخرید بیمه نامه پیش از انقضای مدت قرارداد</a:t>
            </a:r>
          </a:p>
          <a:p>
            <a:pPr algn="r" rtl="1">
              <a:buNone/>
            </a:pPr>
            <a:r>
              <a:rPr lang="fa-IR" sz="3000" b="1" dirty="0" smtClean="0">
                <a:latin typeface="IRMitra" panose="02000506000000020002" pitchFamily="2" charset="-78"/>
                <a:cs typeface="IRMitra" panose="02000506000000020002" pitchFamily="2" charset="-78"/>
              </a:rPr>
              <a:t>6- از جنبه برخی تسهیلات در رابطه با بیمه گذاران</a:t>
            </a:r>
          </a:p>
          <a:p>
            <a:pPr algn="r" rtl="1">
              <a:buNone/>
            </a:pPr>
            <a:r>
              <a:rPr lang="fa-IR" sz="3000" b="1" dirty="0" smtClean="0">
                <a:latin typeface="IRMitra" panose="02000506000000020002" pitchFamily="2" charset="-78"/>
                <a:cs typeface="IRMitra" panose="02000506000000020002" pitchFamily="2" charset="-78"/>
              </a:rPr>
              <a:t>7- از جنبه عایدی و درآمد</a:t>
            </a:r>
          </a:p>
          <a:p>
            <a:pPr algn="r" rtl="1">
              <a:buNone/>
            </a:pPr>
            <a:r>
              <a:rPr lang="fa-IR" sz="3000" b="1" dirty="0" smtClean="0">
                <a:latin typeface="IRMitra" panose="02000506000000020002" pitchFamily="2" charset="-78"/>
                <a:cs typeface="IRMitra" panose="02000506000000020002" pitchFamily="2" charset="-78"/>
              </a:rPr>
              <a:t>8- از جنبه محصولات و خدمات</a:t>
            </a:r>
          </a:p>
          <a:p>
            <a:pPr algn="r" rtl="1">
              <a:buNone/>
            </a:pPr>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27</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normAutofit/>
          </a:bodyPr>
          <a:lstStyle/>
          <a:p>
            <a:pPr algn="r" rtl="1"/>
            <a:r>
              <a:rPr lang="fa-IR" dirty="0" smtClean="0">
                <a:cs typeface="B Titr" panose="00000700000000000000" pitchFamily="2" charset="-78"/>
              </a:rPr>
              <a:t>نمودار قابلیت های ویژه بیمه تکافل در یک نگاه:</a:t>
            </a:r>
            <a:endParaRPr lang="en-US" dirty="0">
              <a:cs typeface="B Titr" panose="00000700000000000000"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28</a:t>
            </a:fld>
            <a:endParaRPr lang="en-US" sz="2000" b="1" dirty="0">
              <a:solidFill>
                <a:schemeClr val="tx1"/>
              </a:solidFill>
              <a:latin typeface="IRMitra" pitchFamily="2" charset="-78"/>
              <a:cs typeface="IRMitra" pitchFamily="2" charset="-78"/>
            </a:endParaRPr>
          </a:p>
        </p:txBody>
      </p:sp>
      <p:graphicFrame>
        <p:nvGraphicFramePr>
          <p:cNvPr id="6" name="Content Placeholder 5"/>
          <p:cNvGraphicFramePr>
            <a:graphicFrameLocks noGrp="1"/>
          </p:cNvGraphicFramePr>
          <p:nvPr>
            <p:ph idx="1"/>
          </p:nvPr>
        </p:nvGraphicFramePr>
        <p:xfrm>
          <a:off x="681038" y="1139221"/>
          <a:ext cx="8543925" cy="5301093"/>
        </p:xfrm>
        <a:graphic>
          <a:graphicData uri="http://schemas.openxmlformats.org/drawingml/2006/table">
            <a:tbl>
              <a:tblPr rtl="1" firstRow="1" bandRow="1">
                <a:tableStyleId>{5C22544A-7EE6-4342-B048-85BDC9FD1C3A}</a:tableStyleId>
              </a:tblPr>
              <a:tblGrid>
                <a:gridCol w="1507427"/>
                <a:gridCol w="2861757"/>
                <a:gridCol w="4174741"/>
              </a:tblGrid>
              <a:tr h="539795">
                <a:tc>
                  <a:txBody>
                    <a:bodyPr/>
                    <a:lstStyle/>
                    <a:p>
                      <a:pPr algn="r" rtl="1"/>
                      <a:r>
                        <a:rPr lang="fa-IR" sz="2000" dirty="0" smtClean="0">
                          <a:latin typeface="IRMitra" pitchFamily="2" charset="-78"/>
                          <a:cs typeface="IRMitra" pitchFamily="2" charset="-78"/>
                        </a:rPr>
                        <a:t>موارد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بیمه بازرگانی</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تکافل</a:t>
                      </a:r>
                      <a:endParaRPr lang="fa-IR" sz="2000" dirty="0">
                        <a:latin typeface="IRMitra" pitchFamily="2" charset="-78"/>
                        <a:cs typeface="IRMitra" pitchFamily="2" charset="-78"/>
                      </a:endParaRPr>
                    </a:p>
                  </a:txBody>
                  <a:tcPr/>
                </a:tc>
              </a:tr>
              <a:tr h="592105">
                <a:tc rowSpan="3">
                  <a:txBody>
                    <a:bodyPr/>
                    <a:lstStyle/>
                    <a:p>
                      <a:pPr algn="r" rtl="1">
                        <a:buFontTx/>
                        <a:buChar char="-"/>
                      </a:pPr>
                      <a:r>
                        <a:rPr lang="fa-IR" sz="2000" baseline="0" dirty="0" smtClean="0">
                          <a:latin typeface="IRMitra" pitchFamily="2" charset="-78"/>
                          <a:cs typeface="IRMitra" pitchFamily="2" charset="-78"/>
                        </a:rPr>
                        <a:t>قرارداد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بر مبنای خرید و فروش</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بر مبنای عقد مضاربه</a:t>
                      </a:r>
                      <a:endParaRPr lang="fa-IR" sz="2000" dirty="0">
                        <a:latin typeface="IRMitra" pitchFamily="2" charset="-78"/>
                        <a:cs typeface="IRMitra" pitchFamily="2" charset="-78"/>
                      </a:endParaRPr>
                    </a:p>
                  </a:txBody>
                  <a:tcPr/>
                </a:tc>
              </a:tr>
              <a:tr h="875505">
                <a:tc vMerge="1">
                  <a:txBody>
                    <a:bodyPr/>
                    <a:lstStyle/>
                    <a:p>
                      <a:pPr algn="r" rtl="1">
                        <a:buFontTx/>
                        <a:buNone/>
                      </a:pP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قیمت</a:t>
                      </a:r>
                      <a:r>
                        <a:rPr lang="fa-IR" sz="2000" baseline="0" dirty="0" smtClean="0">
                          <a:latin typeface="IRMitra" pitchFamily="2" charset="-78"/>
                          <a:cs typeface="IRMitra" pitchFamily="2" charset="-78"/>
                        </a:rPr>
                        <a:t> خرید بیمه نامه عمر برابر حق بیمه تحمیلی است</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حق بیمه تحمیلی وجود ندارد (نپرسیدن از ظرفیت یا استطاعت مالی اعضاء)</a:t>
                      </a:r>
                      <a:endParaRPr lang="fa-IR" sz="2000" dirty="0">
                        <a:latin typeface="IRMitra" pitchFamily="2" charset="-78"/>
                        <a:cs typeface="IRMitra" pitchFamily="2" charset="-78"/>
                      </a:endParaRPr>
                    </a:p>
                  </a:txBody>
                  <a:tcPr/>
                </a:tc>
              </a:tr>
              <a:tr h="837444">
                <a:tc vMerge="1">
                  <a:txBody>
                    <a:bodyPr/>
                    <a:lstStyle/>
                    <a:p>
                      <a:pPr algn="r" rtl="1">
                        <a:buFontTx/>
                        <a:buNone/>
                      </a:pPr>
                      <a:endParaRPr lang="fa-IR" sz="2000" dirty="0">
                        <a:latin typeface="IRMitra" pitchFamily="2" charset="-78"/>
                        <a:cs typeface="IRMitra" pitchFamily="2" charset="-78"/>
                      </a:endParaRPr>
                    </a:p>
                  </a:txBody>
                  <a:tcPr/>
                </a:tc>
                <a:tc>
                  <a:txBody>
                    <a:bodyPr/>
                    <a:lstStyle/>
                    <a:p>
                      <a:pPr algn="r" rtl="1"/>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وجود قرارداد فرعی (تبرع) برای بخشیدن اعانه تکافلی در مواقع ضرر و زیان</a:t>
                      </a:r>
                      <a:endParaRPr lang="fa-IR" sz="2000" dirty="0">
                        <a:latin typeface="IRMitra" pitchFamily="2" charset="-78"/>
                        <a:cs typeface="IRMitra" pitchFamily="2" charset="-78"/>
                      </a:endParaRPr>
                    </a:p>
                  </a:txBody>
                  <a:tcPr/>
                </a:tc>
              </a:tr>
              <a:tr h="934772">
                <a:tc>
                  <a:txBody>
                    <a:bodyPr/>
                    <a:lstStyle/>
                    <a:p>
                      <a:pPr algn="r" rtl="1">
                        <a:buFontTx/>
                        <a:buNone/>
                      </a:pPr>
                      <a:r>
                        <a:rPr lang="fa-IR" sz="2000" dirty="0" smtClean="0">
                          <a:latin typeface="IRMitra" pitchFamily="2" charset="-78"/>
                          <a:cs typeface="IRMitra" pitchFamily="2" charset="-78"/>
                        </a:rPr>
                        <a:t>- حق بیمه و اعانه تکافلی</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حق بیمه به عنوان هزینه های مستقیم یا عمومی منظور می گردد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اعانه تکافلی به عنوان سرمایه سرمایه</a:t>
                      </a:r>
                      <a:r>
                        <a:rPr lang="fa-IR" sz="2000" baseline="0" dirty="0" smtClean="0">
                          <a:latin typeface="IRMitra" pitchFamily="2" charset="-78"/>
                          <a:cs typeface="IRMitra" pitchFamily="2" charset="-78"/>
                        </a:rPr>
                        <a:t> گذاری شده برای بیمه گذار تلقی می گردد.</a:t>
                      </a:r>
                      <a:endParaRPr lang="fa-IR" sz="2000" dirty="0">
                        <a:latin typeface="IRMitra" pitchFamily="2" charset="-78"/>
                        <a:cs typeface="IRMitra" pitchFamily="2" charset="-78"/>
                      </a:endParaRPr>
                    </a:p>
                  </a:txBody>
                  <a:tcPr/>
                </a:tc>
              </a:tr>
              <a:tr h="767322">
                <a:tc>
                  <a:txBody>
                    <a:bodyPr/>
                    <a:lstStyle/>
                    <a:p>
                      <a:pPr algn="r" rtl="1">
                        <a:buFontTx/>
                        <a:buNone/>
                      </a:pPr>
                      <a:r>
                        <a:rPr lang="fa-IR" sz="2000" dirty="0" smtClean="0">
                          <a:latin typeface="IRMitra" pitchFamily="2" charset="-78"/>
                          <a:cs typeface="IRMitra" pitchFamily="2" charset="-78"/>
                        </a:rPr>
                        <a:t>- خدمت</a:t>
                      </a:r>
                      <a:r>
                        <a:rPr lang="fa-IR" sz="2000" baseline="0" dirty="0" smtClean="0">
                          <a:latin typeface="IRMitra" pitchFamily="2" charset="-78"/>
                          <a:cs typeface="IRMitra" pitchFamily="2" charset="-78"/>
                        </a:rPr>
                        <a:t> اصلی</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انتقال</a:t>
                      </a:r>
                      <a:r>
                        <a:rPr lang="fa-IR" sz="2000" baseline="0" dirty="0" smtClean="0">
                          <a:latin typeface="IRMitra" pitchFamily="2" charset="-78"/>
                          <a:cs typeface="IRMitra" pitchFamily="2" charset="-78"/>
                        </a:rPr>
                        <a:t> خسارت اقتصادی نامعین (اطمینان جایگزین عدم اطمینان)</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مشارکت در جبران خسرات و همچنین انتقال ریسک (طبق اصل تعاون)</a:t>
                      </a:r>
                      <a:endParaRPr lang="fa-IR" sz="2000" dirty="0">
                        <a:latin typeface="IRMitra" pitchFamily="2" charset="-78"/>
                        <a:cs typeface="IRMitra" pitchFamily="2" charset="-78"/>
                      </a:endParaRPr>
                    </a:p>
                  </a:txBody>
                  <a:tcPr/>
                </a:tc>
              </a:tr>
              <a:tr h="754150">
                <a:tc>
                  <a:txBody>
                    <a:bodyPr/>
                    <a:lstStyle/>
                    <a:p>
                      <a:pPr algn="r" rtl="1">
                        <a:buFontTx/>
                        <a:buNone/>
                      </a:pPr>
                      <a:r>
                        <a:rPr lang="fa-IR" sz="2000" dirty="0" smtClean="0">
                          <a:latin typeface="IRMitra" pitchFamily="2" charset="-78"/>
                          <a:cs typeface="IRMitra" pitchFamily="2" charset="-78"/>
                        </a:rPr>
                        <a:t>- سهم سهامداران از سود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کسب سود برای سهامداران همان انگیزه اولیه است</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سهامدار هیچ سهمی از عملیات تکافلی ندارد</a:t>
                      </a:r>
                      <a:endParaRPr lang="fa-IR" sz="2000" dirty="0">
                        <a:latin typeface="IRMitra" pitchFamily="2" charset="-78"/>
                        <a:cs typeface="IRMitra" pitchFamily="2" charset="-78"/>
                      </a:endParaRPr>
                    </a:p>
                  </a:txBody>
                  <a:tcPr/>
                </a:tc>
              </a:tr>
            </a:tbl>
          </a:graphicData>
        </a:graphic>
      </p:graphicFrame>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normAutofit/>
          </a:bodyPr>
          <a:lstStyle/>
          <a:p>
            <a:pPr algn="r" rtl="1"/>
            <a:r>
              <a:rPr lang="fa-IR" dirty="0" smtClean="0">
                <a:cs typeface="B Titr" panose="00000700000000000000" pitchFamily="2" charset="-78"/>
              </a:rPr>
              <a:t>نمودار قابلیت های ویژه بیمه تکافل در یک نگاه:</a:t>
            </a:r>
            <a:endParaRPr lang="en-US" dirty="0">
              <a:cs typeface="B Titr" panose="00000700000000000000"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29</a:t>
            </a:fld>
            <a:endParaRPr lang="en-US" sz="2000" b="1" dirty="0">
              <a:solidFill>
                <a:schemeClr val="tx1"/>
              </a:solidFill>
              <a:latin typeface="IRMitra" pitchFamily="2" charset="-78"/>
              <a:cs typeface="IRMitra" pitchFamily="2" charset="-78"/>
            </a:endParaRPr>
          </a:p>
        </p:txBody>
      </p:sp>
      <p:graphicFrame>
        <p:nvGraphicFramePr>
          <p:cNvPr id="6" name="Content Placeholder 5"/>
          <p:cNvGraphicFramePr>
            <a:graphicFrameLocks noGrp="1"/>
          </p:cNvGraphicFramePr>
          <p:nvPr>
            <p:ph idx="1"/>
          </p:nvPr>
        </p:nvGraphicFramePr>
        <p:xfrm>
          <a:off x="681038" y="1139221"/>
          <a:ext cx="8543925" cy="3318797"/>
        </p:xfrm>
        <a:graphic>
          <a:graphicData uri="http://schemas.openxmlformats.org/drawingml/2006/table">
            <a:tbl>
              <a:tblPr rtl="1" firstRow="1" bandRow="1">
                <a:tableStyleId>{5C22544A-7EE6-4342-B048-85BDC9FD1C3A}</a:tableStyleId>
              </a:tblPr>
              <a:tblGrid>
                <a:gridCol w="1507427"/>
                <a:gridCol w="2861757"/>
                <a:gridCol w="4174741"/>
              </a:tblGrid>
              <a:tr h="539795">
                <a:tc>
                  <a:txBody>
                    <a:bodyPr/>
                    <a:lstStyle/>
                    <a:p>
                      <a:pPr algn="r" rtl="1"/>
                      <a:r>
                        <a:rPr lang="fa-IR" sz="2000" dirty="0" smtClean="0">
                          <a:latin typeface="IRMitra" pitchFamily="2" charset="-78"/>
                          <a:cs typeface="IRMitra" pitchFamily="2" charset="-78"/>
                        </a:rPr>
                        <a:t>موارد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بیمه بازرگانی</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تکافل</a:t>
                      </a:r>
                      <a:endParaRPr lang="fa-IR" sz="2000" dirty="0">
                        <a:latin typeface="IRMitra" pitchFamily="2" charset="-78"/>
                        <a:cs typeface="IRMitra" pitchFamily="2" charset="-78"/>
                      </a:endParaRPr>
                    </a:p>
                  </a:txBody>
                  <a:tcPr/>
                </a:tc>
              </a:tr>
              <a:tr h="934772">
                <a:tc>
                  <a:txBody>
                    <a:bodyPr/>
                    <a:lstStyle/>
                    <a:p>
                      <a:pPr algn="r" rtl="1">
                        <a:buFontTx/>
                        <a:buNone/>
                      </a:pPr>
                      <a:r>
                        <a:rPr lang="fa-IR" sz="2000" dirty="0" smtClean="0">
                          <a:latin typeface="IRMitra" pitchFamily="2" charset="-78"/>
                          <a:cs typeface="IRMitra" pitchFamily="2" charset="-78"/>
                        </a:rPr>
                        <a:t>- بازخرید بیمه نامه پیش از انقضای مدت قرارداد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(در بیمه عمر): استرداد</a:t>
                      </a:r>
                      <a:r>
                        <a:rPr lang="fa-IR" sz="2000" baseline="0" dirty="0" smtClean="0">
                          <a:latin typeface="IRMitra" pitchFamily="2" charset="-78"/>
                          <a:cs typeface="IRMitra" pitchFamily="2" charset="-78"/>
                        </a:rPr>
                        <a:t> قسمتی از جق بیمه پرداختی به بیمه گذار</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(در تکافل خانواده): استرداد تمامی اعانه تکافلی پرداختی به بیمه گذار</a:t>
                      </a:r>
                      <a:endParaRPr lang="fa-IR" sz="2000" dirty="0">
                        <a:latin typeface="IRMitra" pitchFamily="2" charset="-78"/>
                        <a:cs typeface="IRMitra" pitchFamily="2" charset="-78"/>
                      </a:endParaRPr>
                    </a:p>
                  </a:txBody>
                  <a:tcPr/>
                </a:tc>
              </a:tr>
              <a:tr h="767322">
                <a:tc>
                  <a:txBody>
                    <a:bodyPr/>
                    <a:lstStyle/>
                    <a:p>
                      <a:pPr algn="r" rtl="1">
                        <a:buFontTx/>
                        <a:buNone/>
                      </a:pPr>
                      <a:r>
                        <a:rPr lang="fa-IR" sz="2000" dirty="0" smtClean="0">
                          <a:latin typeface="IRMitra" pitchFamily="2" charset="-78"/>
                          <a:cs typeface="IRMitra" pitchFamily="2" charset="-78"/>
                        </a:rPr>
                        <a:t>- تسهیلات بیمه گذاران</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حق رای و حق شرکت در مجمع عمومی برای انتخاب هیئت مدیره و نیز ملاحظه</a:t>
                      </a:r>
                      <a:r>
                        <a:rPr lang="fa-IR" sz="2000" baseline="0" dirty="0" smtClean="0">
                          <a:latin typeface="IRMitra" pitchFamily="2" charset="-78"/>
                          <a:cs typeface="IRMitra" pitchFamily="2" charset="-78"/>
                        </a:rPr>
                        <a:t> حسابهای سالیانه و ترازنامه</a:t>
                      </a:r>
                      <a:endParaRPr lang="fa-IR" sz="2000" dirty="0">
                        <a:latin typeface="IRMitra" pitchFamily="2" charset="-78"/>
                        <a:cs typeface="IRMitra" pitchFamily="2" charset="-78"/>
                      </a:endParaRPr>
                    </a:p>
                  </a:txBody>
                  <a:tcPr/>
                </a:tc>
              </a:tr>
              <a:tr h="754150">
                <a:tc>
                  <a:txBody>
                    <a:bodyPr/>
                    <a:lstStyle/>
                    <a:p>
                      <a:pPr algn="r" rtl="1">
                        <a:buFontTx/>
                        <a:buNone/>
                      </a:pPr>
                      <a:r>
                        <a:rPr lang="fa-IR" sz="2000" dirty="0" smtClean="0">
                          <a:latin typeface="IRMitra" pitchFamily="2" charset="-78"/>
                          <a:cs typeface="IRMitra" pitchFamily="2" charset="-78"/>
                        </a:rPr>
                        <a:t>- عایدی و درآمد دارنده بیمه</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تنها عایدی دارنده بیمه محدود به روند مطالبات در حوادث ناگوار به وی خواهد بود.</a:t>
                      </a:r>
                      <a:endParaRPr lang="fa-IR" sz="2000" dirty="0">
                        <a:latin typeface="IRMitra" pitchFamily="2" charset="-78"/>
                        <a:cs typeface="IRMitra" pitchFamily="2" charset="-78"/>
                      </a:endParaRPr>
                    </a:p>
                  </a:txBody>
                  <a:tcPr/>
                </a:tc>
                <a:tc>
                  <a:txBody>
                    <a:bodyPr/>
                    <a:lstStyle/>
                    <a:p>
                      <a:pPr algn="r" rtl="1"/>
                      <a:r>
                        <a:rPr lang="fa-IR" sz="2000" dirty="0" smtClean="0">
                          <a:latin typeface="IRMitra" pitchFamily="2" charset="-78"/>
                          <a:cs typeface="IRMitra" pitchFamily="2" charset="-78"/>
                        </a:rPr>
                        <a:t>- علاوه بر مورد مشابه مذکور در بیمه، بیمه گذار دارای</a:t>
                      </a:r>
                      <a:r>
                        <a:rPr lang="fa-IR" sz="2000" baseline="0" dirty="0" smtClean="0">
                          <a:latin typeface="IRMitra" pitchFamily="2" charset="-78"/>
                          <a:cs typeface="IRMitra" pitchFamily="2" charset="-78"/>
                        </a:rPr>
                        <a:t> حق مشارکت در سود نیز میباشد.</a:t>
                      </a:r>
                      <a:endParaRPr lang="fa-IR" sz="2000" dirty="0">
                        <a:latin typeface="IRMitra" pitchFamily="2" charset="-78"/>
                        <a:cs typeface="IRMitra" pitchFamily="2" charset="-78"/>
                      </a:endParaRPr>
                    </a:p>
                  </a:txBody>
                  <a:tcPr/>
                </a:tc>
              </a:tr>
            </a:tbl>
          </a:graphicData>
        </a:graphic>
      </p:graphicFrame>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4"/>
            <a:ext cx="8543925" cy="781503"/>
          </a:xfrm>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sp>
        <p:nvSpPr>
          <p:cNvPr id="4" name="Content Placeholder 3"/>
          <p:cNvSpPr>
            <a:spLocks noGrp="1"/>
          </p:cNvSpPr>
          <p:nvPr>
            <p:ph idx="1"/>
          </p:nvPr>
        </p:nvSpPr>
        <p:spPr>
          <a:xfrm>
            <a:off x="185979" y="895028"/>
            <a:ext cx="9391974" cy="5707250"/>
          </a:xfrm>
        </p:spPr>
        <p:txBody>
          <a:bodyPr>
            <a:noAutofit/>
          </a:bodyPr>
          <a:lstStyle/>
          <a:p>
            <a:pPr marL="0" indent="0" algn="r" rtl="1"/>
            <a:r>
              <a:rPr lang="fa-IR" sz="2800" b="1" dirty="0" smtClean="0">
                <a:latin typeface="IRMitra" panose="02000506000000020002" pitchFamily="2" charset="-78"/>
                <a:cs typeface="IRMitra" panose="02000506000000020002" pitchFamily="2" charset="-78"/>
              </a:rPr>
              <a:t>بر مبنای اصل اسلامی «همکاریهای دو جانبه»، همگی تجار گرد هم می آمدند تا قبل از انجام مسافرتهای طولانی شان صندوقی تشکیل دهند، این صندوق بمنظور جبران خسارت افرادی از گروه بود که در نتیجه وقایع ناگوار دچار خسارت می شدند.</a:t>
            </a:r>
          </a:p>
          <a:p>
            <a:pPr marL="0" indent="0" algn="r" rtl="1"/>
            <a:r>
              <a:rPr lang="fa-IR" sz="2800" b="1" dirty="0" smtClean="0">
                <a:latin typeface="IRMitra" panose="02000506000000020002" pitchFamily="2" charset="-78"/>
                <a:cs typeface="IRMitra" panose="02000506000000020002" pitchFamily="2" charset="-78"/>
              </a:rPr>
              <a:t> در حقیقت اروپائیان از این روش استقبال کرده و نام آن را «بیمه دریایی» نهادند.</a:t>
            </a:r>
          </a:p>
          <a:p>
            <a:pPr marL="0" indent="0" algn="r" rtl="1"/>
            <a:r>
              <a:rPr lang="fa-IR" sz="2800" b="1" dirty="0" smtClean="0">
                <a:latin typeface="IRMitra" panose="02000506000000020002" pitchFamily="2" charset="-78"/>
                <a:cs typeface="IRMitra" panose="02000506000000020002" pitchFamily="2" charset="-78"/>
              </a:rPr>
              <a:t> «تکافل» اسمی است ماخوذه از فعل عربی «کفل» به معنای رسیدگی کردن، برآورده کردن نیاز یک شخص، هم خانواده آن «کفالت» و «تکفل» است.</a:t>
            </a:r>
          </a:p>
          <a:p>
            <a:pPr marL="0" indent="0" algn="r" rtl="1"/>
            <a:r>
              <a:rPr lang="fa-IR" sz="2800" b="1" dirty="0" smtClean="0">
                <a:latin typeface="IRMitra" panose="02000506000000020002" pitchFamily="2" charset="-78"/>
                <a:cs typeface="IRMitra" panose="02000506000000020002" pitchFamily="2" charset="-78"/>
              </a:rPr>
              <a:t> «تکافل» به معنای کمکهای متقابل در بین اعضای گروه میباشد، بدین معنی که هر عضو از گروه سعی و تلاش میکند تا شخص نیازمند در گروه را حمایت نماید.</a:t>
            </a:r>
          </a:p>
          <a:p>
            <a:pPr marL="0" indent="0" algn="r" rtl="1"/>
            <a:r>
              <a:rPr lang="fa-IR" sz="2800" b="1" dirty="0" smtClean="0">
                <a:latin typeface="IRMitra" panose="02000506000000020002" pitchFamily="2" charset="-78"/>
                <a:cs typeface="IRMitra" panose="02000506000000020002" pitchFamily="2" charset="-78"/>
              </a:rPr>
              <a:t>هدف از «تکافل در صدر اسلام» مشارکت و کمک به اشخاصی بود که میبایست دیه (پول خون) می پرداختند، بعد از ظهور اسلام، نظام دیه حفظ شد و نظام عاقله شکل گرفت.</a:t>
            </a:r>
          </a:p>
          <a:p>
            <a:pPr marL="0" indent="0" algn="r" rtl="1"/>
            <a:r>
              <a:rPr lang="fa-IR" sz="2800" b="1" dirty="0" smtClean="0">
                <a:latin typeface="IRMitra" panose="02000506000000020002" pitchFamily="2" charset="-78"/>
                <a:cs typeface="IRMitra" panose="02000506000000020002" pitchFamily="2" charset="-78"/>
              </a:rPr>
              <a:t>تعریف «بیمه تکافل»: یک توافق متقابل برای تقسیم ریسک بر پایه شریعت اسلامی (تعاون ) است که شامل مشارکت کنندگان ومجریان است.</a:t>
            </a:r>
          </a:p>
        </p:txBody>
      </p:sp>
      <p:sp>
        <p:nvSpPr>
          <p:cNvPr id="5" name="Slide Number Placeholder 4"/>
          <p:cNvSpPr>
            <a:spLocks noGrp="1"/>
          </p:cNvSpPr>
          <p:nvPr>
            <p:ph type="sldNum" sz="quarter" idx="12"/>
          </p:nvPr>
        </p:nvSpPr>
        <p:spPr>
          <a:xfrm>
            <a:off x="9540239" y="6477000"/>
            <a:ext cx="365759" cy="381001"/>
          </a:xfrm>
        </p:spPr>
        <p:txBody>
          <a:bodyPr/>
          <a:lstStyle/>
          <a:p>
            <a:fld id="{629637A9-119A-49DA-BD12-AAC58B377D80}" type="slidenum">
              <a:rPr lang="en-US" sz="2000" b="1" smtClean="0">
                <a:solidFill>
                  <a:schemeClr val="tx1">
                    <a:lumMod val="95000"/>
                    <a:lumOff val="5000"/>
                  </a:schemeClr>
                </a:solidFill>
                <a:latin typeface="IRMitra" pitchFamily="2" charset="-78"/>
                <a:cs typeface="IRMitra" pitchFamily="2" charset="-78"/>
              </a:rPr>
              <a:pPr/>
              <a:t>3</a:t>
            </a:fld>
            <a:endParaRPr lang="en-US" sz="2000" b="1" dirty="0">
              <a:solidFill>
                <a:schemeClr val="tx1">
                  <a:lumMod val="95000"/>
                  <a:lumOff val="5000"/>
                </a:schemeClr>
              </a:solidFill>
              <a:latin typeface="IRMitra" pitchFamily="2" charset="-78"/>
              <a:cs typeface="IRMitra" pitchFamily="2" charset="-78"/>
            </a:endParaRPr>
          </a:p>
        </p:txBody>
      </p:sp>
    </p:spTree>
    <p:extLst>
      <p:ext uri="{BB962C8B-B14F-4D97-AF65-F5344CB8AC3E}">
        <p14:creationId xmlns:p14="http://schemas.microsoft.com/office/powerpoint/2010/main" val="2617017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انواع مضاربه در تکافل:</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000" b="1" dirty="0" smtClean="0">
                <a:latin typeface="IRMitra" panose="02000506000000020002" pitchFamily="2" charset="-78"/>
                <a:cs typeface="IRMitra" panose="02000506000000020002" pitchFamily="2" charset="-78"/>
              </a:rPr>
              <a:t>مضاربه اسلامی (وجوه امانی برای منافع مشترک اجتماعی (تکافل) و سرمایه گذاری.</a:t>
            </a:r>
          </a:p>
          <a:p>
            <a:pPr algn="r" rtl="1"/>
            <a:r>
              <a:rPr lang="fa-IR" sz="3000" b="1" dirty="0" smtClean="0">
                <a:latin typeface="IRMitra" panose="02000506000000020002" pitchFamily="2" charset="-78"/>
                <a:cs typeface="IRMitra" panose="02000506000000020002" pitchFamily="2" charset="-78"/>
              </a:rPr>
              <a:t>مضاربه اسلامی (وجوه امانی) برای منافع مشترک اجتماعی (تکافل) برای پوشش رهن</a:t>
            </a:r>
          </a:p>
          <a:p>
            <a:pPr algn="r" rtl="1"/>
            <a:r>
              <a:rPr lang="fa-IR" sz="3000" b="1" dirty="0" smtClean="0">
                <a:latin typeface="IRMitra" panose="02000506000000020002" pitchFamily="2" charset="-78"/>
                <a:cs typeface="IRMitra" panose="02000506000000020002" pitchFamily="2" charset="-78"/>
              </a:rPr>
              <a:t>مضاربه اسلامی (وجوه امانی) برای منافع مشترک اجتماعی (تکافل) برای پوشش دانش آموزان</a:t>
            </a:r>
          </a:p>
          <a:p>
            <a:pPr algn="r" rtl="1"/>
            <a:r>
              <a:rPr lang="fa-IR" sz="3000" b="1" dirty="0" smtClean="0">
                <a:latin typeface="IRMitra" panose="02000506000000020002" pitchFamily="2" charset="-78"/>
                <a:cs typeface="IRMitra" panose="02000506000000020002" pitchFamily="2" charset="-78"/>
              </a:rPr>
              <a:t>مضاربه اسلامی (وجوه امانی) برای منافع مشترک اجتماعی (تکافل) برای پوشش  کارفرمایان</a:t>
            </a:r>
          </a:p>
          <a:p>
            <a:pPr algn="r" rtl="1"/>
            <a:r>
              <a:rPr lang="fa-IR" sz="3000" b="1" dirty="0" smtClean="0">
                <a:latin typeface="IRMitra" panose="02000506000000020002" pitchFamily="2" charset="-78"/>
                <a:cs typeface="IRMitra" panose="02000506000000020002" pitchFamily="2" charset="-78"/>
              </a:rPr>
              <a:t>مضاربه اسلامی (وجوه امانی) برای منافع مشترک اجتماعی (تکافل) برای  خانواده.</a:t>
            </a:r>
          </a:p>
          <a:p>
            <a:pPr algn="r" rtl="1"/>
            <a:endParaRPr lang="fa-IR" sz="3000" b="1" dirty="0" smtClean="0">
              <a:latin typeface="IRMitra" panose="02000506000000020002" pitchFamily="2" charset="-78"/>
              <a:cs typeface="IRMitra" panose="02000506000000020002" pitchFamily="2" charset="-78"/>
            </a:endParaRPr>
          </a:p>
          <a:p>
            <a:pPr algn="r" rtl="1"/>
            <a:endParaRPr lang="fa-IR" sz="3000" b="1" dirty="0" smtClean="0">
              <a:latin typeface="IRMitra" panose="02000506000000020002" pitchFamily="2" charset="-78"/>
              <a:cs typeface="IRMitra" panose="02000506000000020002" pitchFamily="2" charset="-78"/>
            </a:endParaRPr>
          </a:p>
          <a:p>
            <a:pPr algn="r" rtl="1"/>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30</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17" y="29497"/>
            <a:ext cx="9187542" cy="856344"/>
          </a:xfrm>
        </p:spPr>
        <p:txBody>
          <a:bodyPr>
            <a:normAutofit/>
          </a:bodyPr>
          <a:lstStyle/>
          <a:p>
            <a:pPr algn="r" rtl="1"/>
            <a:r>
              <a:rPr lang="fa-IR" dirty="0" smtClean="0">
                <a:cs typeface="B Titr" panose="00000700000000000000" pitchFamily="2" charset="-78"/>
              </a:rPr>
              <a:t>نسبت منطقی بین دو نظام</a:t>
            </a:r>
            <a:r>
              <a:rPr lang="fa-IR" dirty="0">
                <a:cs typeface="B Titr" panose="00000700000000000000" pitchFamily="2" charset="-78"/>
              </a:rPr>
              <a:t> </a:t>
            </a:r>
            <a:r>
              <a:rPr lang="fa-IR" dirty="0" smtClean="0">
                <a:cs typeface="B Titr" panose="00000700000000000000" pitchFamily="2" charset="-78"/>
              </a:rPr>
              <a:t>و امکان جایگزینی :</a:t>
            </a:r>
            <a:endParaRPr lang="en-US" dirty="0">
              <a:cs typeface="B Titr" panose="00000700000000000000" pitchFamily="2" charset="-78"/>
            </a:endParaRPr>
          </a:p>
        </p:txBody>
      </p:sp>
      <p:sp>
        <p:nvSpPr>
          <p:cNvPr id="3" name="Content Placeholder 2"/>
          <p:cNvSpPr>
            <a:spLocks noGrp="1"/>
          </p:cNvSpPr>
          <p:nvPr>
            <p:ph idx="1"/>
          </p:nvPr>
        </p:nvSpPr>
        <p:spPr>
          <a:xfrm>
            <a:off x="246743" y="856344"/>
            <a:ext cx="9419771" cy="5704113"/>
          </a:xfrm>
        </p:spPr>
        <p:txBody>
          <a:bodyPr>
            <a:normAutofit fontScale="92500" lnSpcReduction="10000"/>
          </a:bodyPr>
          <a:lstStyle/>
          <a:p>
            <a:pPr algn="r" rtl="1"/>
            <a:r>
              <a:rPr lang="fa-IR" sz="3000" b="1" dirty="0" smtClean="0">
                <a:latin typeface="IRMitra" panose="02000506000000020002" pitchFamily="2" charset="-78"/>
                <a:cs typeface="IRMitra" panose="02000506000000020002" pitchFamily="2" charset="-78"/>
              </a:rPr>
              <a:t>نسبت منطقی بین دو نظام بیمه و تکافل از انواع نسب اربع از نوع «عموم و خصوص من وجه» است. این دو هم دارای موارد مشترکند و هم موارد غیر مشترک. از مهمترین موارد غیر مشترک دو نظام دو مورد زیر است:</a:t>
            </a:r>
          </a:p>
          <a:p>
            <a:pPr marL="0" indent="0" algn="r" rtl="1">
              <a:buNone/>
            </a:pPr>
            <a:r>
              <a:rPr lang="fa-IR" sz="3000" b="1" dirty="0" smtClean="0">
                <a:latin typeface="IRMitra" panose="02000506000000020002" pitchFamily="2" charset="-78"/>
                <a:cs typeface="IRMitra" panose="02000506000000020002" pitchFamily="2" charset="-78"/>
              </a:rPr>
              <a:t>1- اساس تشکیل دو نظام</a:t>
            </a:r>
          </a:p>
          <a:p>
            <a:pPr marL="0" indent="0" algn="r" rtl="1">
              <a:buNone/>
            </a:pPr>
            <a:r>
              <a:rPr lang="fa-IR" sz="3000" b="1" dirty="0" smtClean="0">
                <a:latin typeface="IRMitra" panose="02000506000000020002" pitchFamily="2" charset="-78"/>
                <a:cs typeface="IRMitra" panose="02000506000000020002" pitchFamily="2" charset="-78"/>
              </a:rPr>
              <a:t>2- نوع قرارداد فی مابین</a:t>
            </a:r>
          </a:p>
          <a:p>
            <a:pPr algn="r" rtl="1"/>
            <a:r>
              <a:rPr lang="fa-IR" sz="3000" b="1" dirty="0" smtClean="0">
                <a:latin typeface="IRMitra" panose="02000506000000020002" pitchFamily="2" charset="-78"/>
                <a:cs typeface="IRMitra" panose="02000506000000020002" pitchFamily="2" charset="-78"/>
              </a:rPr>
              <a:t>درخصوص جایگزینی تکافل با بیمه متعارف نکات زیر قابل تامل است:</a:t>
            </a:r>
            <a:endParaRPr lang="fa-IR" sz="3000" b="1" dirty="0">
              <a:latin typeface="IRMitra" panose="02000506000000020002" pitchFamily="2" charset="-78"/>
              <a:cs typeface="IRMitra" panose="02000506000000020002" pitchFamily="2" charset="-78"/>
            </a:endParaRPr>
          </a:p>
          <a:p>
            <a:pPr algn="r" rtl="1"/>
            <a:r>
              <a:rPr lang="fa-IR" sz="3000" b="1" dirty="0" smtClean="0">
                <a:latin typeface="IRMitra" panose="02000506000000020002" pitchFamily="2" charset="-78"/>
                <a:cs typeface="IRMitra" panose="02000506000000020002" pitchFamily="2" charset="-78"/>
              </a:rPr>
              <a:t>نکته1) اینکه نظام تکافلی اسلام همچون نظام بیمه متعارف از مشروعیت برخوردار است، پس کارشناس اقتصاد اسلامی قدم اول را محکم بر میدارد.</a:t>
            </a:r>
          </a:p>
          <a:p>
            <a:pPr algn="r" rtl="1"/>
            <a:r>
              <a:rPr lang="fa-IR" sz="3000" b="1" dirty="0" smtClean="0">
                <a:latin typeface="IRMitra" panose="02000506000000020002" pitchFamily="2" charset="-78"/>
                <a:cs typeface="IRMitra" panose="02000506000000020002" pitchFamily="2" charset="-78"/>
              </a:rPr>
              <a:t>نکته2) تکافل خانواده به جاری بیمه عمر و تکافل عمومی جانشین بیمه عمومی (غیر عمر) معرفی شده و این امر با توجه به مفاهیم بیمه است.</a:t>
            </a:r>
          </a:p>
          <a:p>
            <a:pPr algn="r" rtl="1"/>
            <a:r>
              <a:rPr lang="fa-IR" sz="3000" b="1" dirty="0" smtClean="0">
                <a:latin typeface="IRMitra" panose="02000506000000020002" pitchFamily="2" charset="-78"/>
                <a:cs typeface="IRMitra" panose="02000506000000020002" pitchFamily="2" charset="-78"/>
              </a:rPr>
              <a:t>نکته3) روند 38 ساله تکافل در کشورهای اسلامی و غیر اسلامی روند جانشینی تکافل را نشان میدهد.</a:t>
            </a:r>
          </a:p>
          <a:p>
            <a:pPr algn="r" rtl="1"/>
            <a:r>
              <a:rPr lang="fa-IR" sz="3000" b="1" dirty="0" smtClean="0">
                <a:latin typeface="IRMitra" panose="02000506000000020002" pitchFamily="2" charset="-78"/>
                <a:cs typeface="IRMitra" panose="02000506000000020002" pitchFamily="2" charset="-78"/>
              </a:rPr>
              <a:t>اصلی ترین مورد، تقویت کردن و ارزش دادن به اقتصاد اسلامی در جنبه های نظری و عملی به عنوان اقتصادی در حال رشد در عرصه بین المللی است.</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31</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ایجاد فضای رقابتی برای فعالیت دو نظام:</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000" b="1" dirty="0" smtClean="0">
                <a:latin typeface="IRMitra" panose="02000506000000020002" pitchFamily="2" charset="-78"/>
                <a:cs typeface="IRMitra" panose="02000506000000020002" pitchFamily="2" charset="-78"/>
              </a:rPr>
              <a:t>نظام تکافل اسلامی با توجه به قابلیت هایی که دارد امکان رشد حتی در کشورهایی که نظام بیمه بازرگانی دارند قابل اجرا است، اما در کشور ما که نظام بیمه بازرگانی بدون اشکال و منطبق با موازین اساسی شرع است دلیلی برای نادیده گرفتن و حذف این نظام مشاهده نمی شود، اما فعالیت دو نظام در کنار یکدیگر نه تنها عملی بلکه به رشد و توسعه صنعت بیمه و کارآیی و کارآمدی آن کمک میکند.</a:t>
            </a:r>
          </a:p>
          <a:p>
            <a:pPr algn="r" rtl="1"/>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32</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منابع و مآخذ:</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fontScale="92500" lnSpcReduction="10000"/>
          </a:bodyPr>
          <a:lstStyle/>
          <a:p>
            <a:pPr algn="r" rtl="1"/>
            <a:r>
              <a:rPr lang="fa-IR" sz="3000" b="1" dirty="0" smtClean="0">
                <a:latin typeface="IRMitra" panose="02000506000000020002" pitchFamily="2" charset="-78"/>
                <a:cs typeface="IRMitra" panose="02000506000000020002" pitchFamily="2" charset="-78"/>
              </a:rPr>
              <a:t>ناطق گلستان، احمد، عباسپور، رضا، بررسی مشروعیت نظام بیمه تکافلی در مقایسه با نظام بیمه ای مرسوم، 1391/10/17، دانشگاه آزاد اسلامی واحد نیشابور</a:t>
            </a:r>
          </a:p>
          <a:p>
            <a:pPr algn="r" rtl="1"/>
            <a:r>
              <a:rPr lang="fa-IR" sz="3000" b="1" dirty="0" smtClean="0">
                <a:latin typeface="IRMitra" panose="02000506000000020002" pitchFamily="2" charset="-78"/>
                <a:cs typeface="IRMitra" panose="02000506000000020002" pitchFamily="2" charset="-78"/>
              </a:rPr>
              <a:t>ناطق گلستان، احمد، غیور باغبانی، سید مرتضی، مرادی، محسن، امکان سنجی بکارگیری الگوهای عملیاتی نظام بیمه تکافل درموسسات بیمه ای ایران با توجه به موازین فقه امامیه، 1390، نهمین کنفرانس بین المللی مدیریت</a:t>
            </a:r>
            <a:endParaRPr lang="en-US" sz="3000" b="1" dirty="0" smtClean="0">
              <a:latin typeface="IRMitra" panose="02000506000000020002" pitchFamily="2" charset="-78"/>
              <a:cs typeface="IRMitra" panose="02000506000000020002" pitchFamily="2" charset="-78"/>
            </a:endParaRPr>
          </a:p>
          <a:p>
            <a:pPr algn="r" rtl="1"/>
            <a:r>
              <a:rPr lang="fa-IR" sz="3000" b="1" dirty="0" smtClean="0">
                <a:latin typeface="IRMitra" panose="02000506000000020002" pitchFamily="2" charset="-78"/>
                <a:cs typeface="IRMitra" panose="02000506000000020002" pitchFamily="2" charset="-78"/>
              </a:rPr>
              <a:t>ناصح علوان، عبدا... ، سعیدی، محمد صالح(مترجم)، تکافل اجتماعی از دیدگاه اسلام، انتشارات نشر احسان</a:t>
            </a:r>
          </a:p>
          <a:p>
            <a:pPr algn="r" rtl="1"/>
            <a:r>
              <a:rPr lang="fa-IR" sz="3000" b="1" dirty="0" smtClean="0">
                <a:latin typeface="IRMitra" panose="02000506000000020002" pitchFamily="2" charset="-78"/>
                <a:cs typeface="IRMitra" panose="02000506000000020002" pitchFamily="2" charset="-78"/>
              </a:rPr>
              <a:t>مفهوم بیمه تکافل، مهر 1392، وبلاگ تدبیر و امید در صنعت بیمه، آدرس اینترنتی:          </a:t>
            </a:r>
            <a:r>
              <a:rPr lang="en-US" sz="3200" b="1" dirty="0">
                <a:hlinkClick r:id="rId3"/>
              </a:rPr>
              <a:t>http://</a:t>
            </a:r>
            <a:r>
              <a:rPr lang="en-US" sz="3200" b="1" dirty="0" smtClean="0">
                <a:hlinkClick r:id="rId3"/>
              </a:rPr>
              <a:t>tadbirvaomid.blogfa.com/post/23</a:t>
            </a:r>
            <a:endParaRPr lang="en-US" sz="3200" dirty="0"/>
          </a:p>
          <a:p>
            <a:pPr algn="r" rtl="1"/>
            <a:r>
              <a:rPr lang="fa-IR" sz="3000" b="1" dirty="0" smtClean="0">
                <a:latin typeface="IRMitra" panose="02000506000000020002" pitchFamily="2" charset="-78"/>
                <a:cs typeface="IRMitra" panose="02000506000000020002" pitchFamily="2" charset="-78"/>
              </a:rPr>
              <a:t>تکافل، 1394، ویکی فقه دانشنامه حوزوی، آدرس اینترنتی:</a:t>
            </a:r>
          </a:p>
          <a:p>
            <a:pPr marL="0" indent="0" algn="l">
              <a:buNone/>
            </a:pPr>
            <a:r>
              <a:rPr lang="fa-IR" sz="3200" b="1" dirty="0" smtClean="0"/>
              <a:t>  </a:t>
            </a:r>
            <a:r>
              <a:rPr lang="en-US" sz="3200" b="1" dirty="0" smtClean="0"/>
              <a:t>http</a:t>
            </a:r>
            <a:r>
              <a:rPr lang="en-US" sz="3200" b="1" dirty="0"/>
              <a:t>://</a:t>
            </a:r>
            <a:r>
              <a:rPr lang="en-US" sz="3200" b="1" dirty="0" smtClean="0"/>
              <a:t>www.wikifeqh.ir</a:t>
            </a:r>
            <a:endParaRPr lang="fa-IR" sz="3000" b="1" dirty="0" smtClean="0">
              <a:latin typeface="IRMitra" panose="02000506000000020002" pitchFamily="2" charset="-78"/>
              <a:cs typeface="IRMitra" panose="02000506000000020002" pitchFamily="2" charset="-78"/>
            </a:endParaRPr>
          </a:p>
          <a:p>
            <a:pPr algn="r" rtl="1"/>
            <a:r>
              <a:rPr lang="fa-IR" sz="3000" b="1" dirty="0" smtClean="0">
                <a:latin typeface="IRMitra" panose="02000506000000020002" pitchFamily="2" charset="-78"/>
                <a:cs typeface="IRMitra" panose="02000506000000020002" pitchFamily="2" charset="-78"/>
              </a:rPr>
              <a:t>اداره کل پژوهش مدیریت بین الملل، بیمه تکافل، شرکت سهامی بیمه ایران، 1388 به آدرس اینترنتی:                 </a:t>
            </a:r>
            <a:r>
              <a:rPr lang="en-US" sz="3200" dirty="0" smtClean="0">
                <a:hlinkClick r:id="rId4"/>
              </a:rPr>
              <a:t>http://www.iraninsurance.ir</a:t>
            </a:r>
            <a:r>
              <a:rPr lang="fa-IR" sz="3200" dirty="0" smtClean="0"/>
              <a:t> </a:t>
            </a:r>
            <a:endParaRPr lang="fa-IR" sz="30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33</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3325161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 y="763961"/>
            <a:ext cx="9906326" cy="5572124"/>
          </a:xfrm>
          <a:prstGeom prst="rect">
            <a:avLst/>
          </a:prstGeom>
        </p:spPr>
      </p:pic>
      <p:sp>
        <p:nvSpPr>
          <p:cNvPr id="7" name="Title 1"/>
          <p:cNvSpPr>
            <a:spLocks noGrp="1"/>
          </p:cNvSpPr>
          <p:nvPr>
            <p:ph type="title"/>
          </p:nvPr>
        </p:nvSpPr>
        <p:spPr>
          <a:xfrm>
            <a:off x="-94129" y="-2521"/>
            <a:ext cx="9906000" cy="959643"/>
          </a:xfrm>
        </p:spPr>
        <p:txBody>
          <a:bodyPr>
            <a:normAutofit/>
          </a:bodyPr>
          <a:lstStyle/>
          <a:p>
            <a:pPr algn="r" rtl="1"/>
            <a:r>
              <a:rPr lang="fa-IR" sz="4388" dirty="0">
                <a:latin typeface="IRTitr" panose="02000506000000020002" pitchFamily="2" charset="-78"/>
                <a:cs typeface="IRTitr" panose="02000506000000020002" pitchFamily="2" charset="-78"/>
              </a:rPr>
              <a:t>با تشکر از توجه و بردباری شما</a:t>
            </a:r>
            <a:endParaRPr lang="en-US" sz="4388" dirty="0">
              <a:latin typeface="IRTitr" panose="02000506000000020002" pitchFamily="2" charset="-78"/>
              <a:cs typeface="IRTitr" panose="02000506000000020002" pitchFamily="2" charset="-78"/>
            </a:endParaRPr>
          </a:p>
        </p:txBody>
      </p:sp>
    </p:spTree>
    <p:extLst>
      <p:ext uri="{BB962C8B-B14F-4D97-AF65-F5344CB8AC3E}">
        <p14:creationId xmlns:p14="http://schemas.microsoft.com/office/powerpoint/2010/main" val="11947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84074" y="6537323"/>
            <a:ext cx="421926" cy="320677"/>
          </a:xfrm>
        </p:spPr>
        <p:txBody>
          <a:bodyPr/>
          <a:lstStyle/>
          <a:p>
            <a:fld id="{629637A9-119A-49DA-BD12-AAC58B377D80}" type="slidenum">
              <a:rPr lang="en-US" sz="2000" b="1" smtClean="0">
                <a:solidFill>
                  <a:schemeClr val="tx1"/>
                </a:solidFill>
                <a:latin typeface="IRMitra" pitchFamily="2" charset="-78"/>
                <a:cs typeface="IRMitra" pitchFamily="2" charset="-78"/>
              </a:rPr>
              <a:pPr/>
              <a:t>4</a:t>
            </a:fld>
            <a:endParaRPr lang="en-US" sz="2000" b="1" dirty="0">
              <a:solidFill>
                <a:schemeClr val="tx1"/>
              </a:solidFill>
              <a:latin typeface="IRMitra" pitchFamily="2" charset="-78"/>
              <a:cs typeface="IRMitra" pitchFamily="2" charset="-78"/>
            </a:endParaRPr>
          </a:p>
        </p:txBody>
      </p:sp>
      <p:sp>
        <p:nvSpPr>
          <p:cNvPr id="5" name="Title 1"/>
          <p:cNvSpPr>
            <a:spLocks noGrp="1"/>
          </p:cNvSpPr>
          <p:nvPr>
            <p:ph type="title"/>
          </p:nvPr>
        </p:nvSpPr>
        <p:spPr>
          <a:xfrm>
            <a:off x="681039" y="219984"/>
            <a:ext cx="8543925" cy="781503"/>
          </a:xfrm>
        </p:spPr>
        <p:txBody>
          <a:bodyPr/>
          <a:lstStyle/>
          <a:p>
            <a:pPr algn="r" rtl="1"/>
            <a:r>
              <a:rPr lang="fa-IR" dirty="0" smtClean="0">
                <a:cs typeface="B Titr" panose="00000700000000000000" pitchFamily="2" charset="-78"/>
              </a:rPr>
              <a:t>تکافل در قرآن مجید:</a:t>
            </a:r>
            <a:endParaRPr lang="en-US" dirty="0">
              <a:cs typeface="B Titr" panose="00000700000000000000" pitchFamily="2" charset="-78"/>
            </a:endParaRPr>
          </a:p>
        </p:txBody>
      </p:sp>
      <p:sp>
        <p:nvSpPr>
          <p:cNvPr id="6" name="Content Placeholder 3"/>
          <p:cNvSpPr>
            <a:spLocks noGrp="1"/>
          </p:cNvSpPr>
          <p:nvPr>
            <p:ph idx="1"/>
          </p:nvPr>
        </p:nvSpPr>
        <p:spPr>
          <a:xfrm>
            <a:off x="449452" y="1096506"/>
            <a:ext cx="9034622" cy="5410200"/>
          </a:xfrm>
        </p:spPr>
        <p:txBody>
          <a:bodyPr>
            <a:noAutofit/>
          </a:bodyPr>
          <a:lstStyle/>
          <a:p>
            <a:pPr marL="0" indent="0" algn="r" rtl="1"/>
            <a:r>
              <a:rPr lang="fa-IR" sz="2600" b="1" dirty="0" smtClean="0">
                <a:latin typeface="IRMitra" panose="02000506000000020002" pitchFamily="2" charset="-78"/>
                <a:cs typeface="IRMitra" panose="02000506000000020002" pitchFamily="2" charset="-78"/>
              </a:rPr>
              <a:t>در قرآن مجید با توجه به ریشه تکافل معانی متفاوتی آمده است، و «کفل» به چهار </a:t>
            </a:r>
            <a:r>
              <a:rPr lang="fa-IR" sz="2800" b="1" dirty="0" smtClean="0">
                <a:latin typeface="IRMitra" pitchFamily="2" charset="-78"/>
                <a:cs typeface="IRMitra" pitchFamily="2" charset="-78"/>
              </a:rPr>
              <a:t>معنی به کار رفته است: </a:t>
            </a:r>
          </a:p>
          <a:p>
            <a:pPr marL="0" indent="0" algn="r" rtl="1">
              <a:buNone/>
            </a:pPr>
            <a:r>
              <a:rPr lang="fa-IR" sz="2800" b="1" dirty="0" smtClean="0">
                <a:latin typeface="IRMitra" pitchFamily="2" charset="-78"/>
                <a:cs typeface="IRMitra" pitchFamily="2" charset="-78"/>
              </a:rPr>
              <a:t>الف) نصیب- مثل (حدید/ 28)، </a:t>
            </a:r>
          </a:p>
          <a:p>
            <a:pPr marL="0" indent="0" algn="r" rtl="1">
              <a:buNone/>
            </a:pPr>
            <a:r>
              <a:rPr lang="fa-IR" sz="2800" b="1" dirty="0" smtClean="0">
                <a:latin typeface="IRMitra" pitchFamily="2" charset="-78"/>
                <a:cs typeface="IRMitra" pitchFamily="2" charset="-78"/>
              </a:rPr>
              <a:t>ب) بهره (دو برابر) (نساء/85) ، </a:t>
            </a:r>
          </a:p>
          <a:p>
            <a:pPr marL="0" indent="0" algn="r" rtl="1">
              <a:buNone/>
            </a:pPr>
            <a:r>
              <a:rPr lang="fa-IR" sz="2800" b="1" dirty="0" smtClean="0">
                <a:latin typeface="IRMitra" pitchFamily="2" charset="-78"/>
                <a:cs typeface="IRMitra" pitchFamily="2" charset="-78"/>
              </a:rPr>
              <a:t>ج) سرپرستی (آل عمران/ 37)،</a:t>
            </a:r>
          </a:p>
          <a:p>
            <a:pPr marL="0" indent="0" algn="r" rtl="1">
              <a:buNone/>
            </a:pPr>
            <a:r>
              <a:rPr lang="fa-IR" sz="2800" b="1" dirty="0" smtClean="0">
                <a:latin typeface="IRMitra" pitchFamily="2" charset="-78"/>
                <a:cs typeface="IRMitra" pitchFamily="2" charset="-78"/>
              </a:rPr>
              <a:t>د) ضامن (نحل/91 ، آل عمران/ 44). </a:t>
            </a:r>
            <a:endParaRPr lang="fa-IR" sz="2600" b="1" dirty="0" smtClean="0">
              <a:latin typeface="IRMitra" pitchFamily="2" charset="-78"/>
              <a:cs typeface="IRMitra" pitchFamily="2" charset="-78"/>
            </a:endParaRPr>
          </a:p>
          <a:p>
            <a:pPr marL="0" indent="0" algn="r" rtl="1"/>
            <a:r>
              <a:rPr lang="fa-IR" sz="2800" b="1" dirty="0" smtClean="0">
                <a:latin typeface="IRMitra" pitchFamily="2" charset="-78"/>
                <a:cs typeface="IRMitra" pitchFamily="2" charset="-78"/>
              </a:rPr>
              <a:t>تکافل اجتماعی نیز در اصطلاح به معنای تعاون اعضاء جامعه- به صورت فردی و اجتماعی- جهت تحقق خیر و صلاح جامعه و رفع ناخوشی ها دانسته شده است.</a:t>
            </a:r>
          </a:p>
          <a:p>
            <a:pPr marL="0" indent="0" algn="r" rtl="1"/>
            <a:r>
              <a:rPr lang="fa-IR" sz="2800" b="1" dirty="0" smtClean="0">
                <a:latin typeface="IRMitra" pitchFamily="2" charset="-78"/>
                <a:cs typeface="IRMitra" pitchFamily="2" charset="-78"/>
              </a:rPr>
              <a:t>کفالت به معنای تعهد افراد یک گروه برای جبران خسارات دیگر اعضاء گروه به کار می رود.</a:t>
            </a:r>
          </a:p>
          <a:p>
            <a:pPr marL="0" indent="0" algn="r" rtl="1"/>
            <a:r>
              <a:rPr lang="fa-IR" sz="2800" b="1" dirty="0" smtClean="0">
                <a:latin typeface="IRMitra" pitchFamily="2" charset="-78"/>
                <a:cs typeface="IRMitra" pitchFamily="2" charset="-78"/>
              </a:rPr>
              <a:t>تکافل</a:t>
            </a:r>
            <a:r>
              <a:rPr lang="en-US" sz="2800" b="1" dirty="0" smtClean="0">
                <a:latin typeface="IRMitra" pitchFamily="2" charset="-78"/>
                <a:cs typeface="IRMitra" pitchFamily="2" charset="-78"/>
              </a:rPr>
              <a:t> </a:t>
            </a:r>
            <a:r>
              <a:rPr lang="fa-IR" sz="2800" b="1" dirty="0" smtClean="0">
                <a:latin typeface="IRMitra" pitchFamily="2" charset="-78"/>
                <a:cs typeface="IRMitra" pitchFamily="2" charset="-78"/>
              </a:rPr>
              <a:t>مبتنی بر اصل قرآنی تعاون وبه معنی«کمک متقابل ومیان گروهی»است.</a:t>
            </a:r>
          </a:p>
          <a:p>
            <a:pPr marL="0" indent="0" algn="r" rtl="1"/>
            <a:endParaRPr lang="fa-IR" sz="2600" b="1" dirty="0" smtClean="0">
              <a:latin typeface="IRMitra" pitchFamily="2" charset="-78"/>
              <a:cs typeface="IRMitra" pitchFamily="2" charset="-78"/>
            </a:endParaRPr>
          </a:p>
        </p:txBody>
      </p:sp>
      <p:pic>
        <p:nvPicPr>
          <p:cNvPr id="7" name="Picture 6" descr="قرآن.jpg"/>
          <p:cNvPicPr>
            <a:picLocks noChangeAspect="1"/>
          </p:cNvPicPr>
          <p:nvPr/>
        </p:nvPicPr>
        <p:blipFill>
          <a:blip r:embed="rId3"/>
          <a:stretch>
            <a:fillRect/>
          </a:stretch>
        </p:blipFill>
        <p:spPr>
          <a:xfrm>
            <a:off x="964882" y="1681162"/>
            <a:ext cx="2092102" cy="19764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4"/>
            <a:ext cx="8543925" cy="781503"/>
          </a:xfrm>
        </p:spPr>
        <p:txBody>
          <a:bodyPr/>
          <a:lstStyle/>
          <a:p>
            <a:pPr algn="r" rtl="1"/>
            <a:r>
              <a:rPr lang="fa-IR" dirty="0" smtClean="0">
                <a:cs typeface="B Titr" panose="00000700000000000000" pitchFamily="2" charset="-78"/>
              </a:rPr>
              <a:t>حوزه کارکرد نظام مالی اسلامی:</a:t>
            </a:r>
            <a:endParaRPr lang="en-US" dirty="0">
              <a:cs typeface="B Titr" panose="00000700000000000000" pitchFamily="2" charset="-78"/>
            </a:endParaRPr>
          </a:p>
        </p:txBody>
      </p:sp>
      <p:sp>
        <p:nvSpPr>
          <p:cNvPr id="4" name="Content Placeholder 3"/>
          <p:cNvSpPr>
            <a:spLocks noGrp="1"/>
          </p:cNvSpPr>
          <p:nvPr>
            <p:ph idx="1"/>
          </p:nvPr>
        </p:nvSpPr>
        <p:spPr>
          <a:xfrm>
            <a:off x="478973" y="1349829"/>
            <a:ext cx="8955314" cy="5312228"/>
          </a:xfrm>
        </p:spPr>
        <p:txBody>
          <a:bodyPr>
            <a:noAutofit/>
          </a:bodyPr>
          <a:lstStyle/>
          <a:p>
            <a:pPr marL="0" indent="0" algn="r" rtl="1">
              <a:buNone/>
            </a:pPr>
            <a:r>
              <a:rPr lang="fa-IR" sz="2600" b="1" dirty="0" smtClean="0">
                <a:latin typeface="IRMitra" panose="02000506000000020002" pitchFamily="2" charset="-78"/>
                <a:cs typeface="IRMitra" panose="02000506000000020002" pitchFamily="2" charset="-78"/>
              </a:rPr>
              <a:t>نظام مالی اسلامی متشکل از سه حوزه کارکردی میباشد:</a:t>
            </a:r>
          </a:p>
          <a:p>
            <a:pPr algn="r" rtl="1"/>
            <a:r>
              <a:rPr lang="fa-IR" sz="2600" b="1" dirty="0" smtClean="0">
                <a:latin typeface="IRMitra" panose="02000506000000020002" pitchFamily="2" charset="-78"/>
                <a:cs typeface="IRMitra" panose="02000506000000020002" pitchFamily="2" charset="-78"/>
              </a:rPr>
              <a:t>بانکداری اسلامی</a:t>
            </a:r>
          </a:p>
          <a:p>
            <a:pPr algn="r" rtl="1"/>
            <a:r>
              <a:rPr lang="fa-IR" sz="2600" b="1" dirty="0" smtClean="0">
                <a:latin typeface="IRMitra" panose="02000506000000020002" pitchFamily="2" charset="-78"/>
                <a:cs typeface="IRMitra" panose="02000506000000020002" pitchFamily="2" charset="-78"/>
              </a:rPr>
              <a:t>بیمه اسلامی</a:t>
            </a:r>
          </a:p>
          <a:p>
            <a:pPr algn="r" rtl="1"/>
            <a:r>
              <a:rPr lang="fa-IR" sz="2600" b="1" dirty="0" smtClean="0">
                <a:latin typeface="IRMitra" panose="02000506000000020002" pitchFamily="2" charset="-78"/>
                <a:cs typeface="IRMitra" panose="02000506000000020002" pitchFamily="2" charset="-78"/>
              </a:rPr>
              <a:t>بازار سرمایه اسلامی</a:t>
            </a:r>
          </a:p>
          <a:p>
            <a:pPr marL="0" indent="0" algn="r" rtl="1">
              <a:buNone/>
            </a:pPr>
            <a:r>
              <a:rPr lang="fa-IR" sz="2600" b="1" dirty="0" smtClean="0">
                <a:latin typeface="IRMitra" panose="02000506000000020002" pitchFamily="2" charset="-78"/>
                <a:cs typeface="IRMitra" panose="02000506000000020002" pitchFamily="2" charset="-78"/>
              </a:rPr>
              <a:t>که با پیشرفت خود به یک بخش مهم و اساسی در بازار مالی جهانی تبدیل شده است.</a:t>
            </a:r>
          </a:p>
          <a:p>
            <a:pPr marL="0" indent="0" algn="r" rtl="1">
              <a:buNone/>
            </a:pPr>
            <a:r>
              <a:rPr lang="fa-IR" sz="2600" b="1" dirty="0" smtClean="0">
                <a:latin typeface="IRMitra" panose="02000506000000020002" pitchFamily="2" charset="-78"/>
                <a:cs typeface="IRMitra" panose="02000506000000020002" pitchFamily="2" charset="-78"/>
              </a:rPr>
              <a:t>طراحی نظام مالی اسلامی در هر یک از حوزه های مذکور می بایست در وهله نخست شاخصه های اسلامی این سیستم ها را دارا باشد و سپس کارآمدی اقتصادی- مالی آن تحلیل و ارزیابی گردد.</a:t>
            </a:r>
          </a:p>
          <a:p>
            <a:pPr marL="0" indent="0" algn="r" rtl="1">
              <a:buNone/>
            </a:pPr>
            <a:r>
              <a:rPr lang="fa-IR" sz="2600" b="1" dirty="0" smtClean="0">
                <a:latin typeface="IRMitra" panose="02000506000000020002" pitchFamily="2" charset="-78"/>
                <a:cs typeface="IRMitra" panose="02000506000000020002" pitchFamily="2" charset="-78"/>
              </a:rPr>
              <a:t>از اواخر قرن بیستم کوشش هایی برای اسلامی شدن اقتصاد در جهان اسلام با مسئله بانکداری اسلامی و سپس شرکتهای بیمه اسلامی (تکافل) در دهه های 80 و 90 در کشورهای گوناگون مسلمان مطرح شد، و در کشورهای چون مالزی و سودان با استقبال مشتریان روبرو گردید.</a:t>
            </a:r>
            <a:endParaRPr lang="en-US" sz="2600" b="1" dirty="0">
              <a:latin typeface="IRMitra" panose="02000506000000020002" pitchFamily="2" charset="-78"/>
              <a:cs typeface="IRMitra" panose="02000506000000020002" pitchFamily="2" charset="-78"/>
            </a:endParaRPr>
          </a:p>
        </p:txBody>
      </p:sp>
      <p:sp>
        <p:nvSpPr>
          <p:cNvPr id="5" name="Slide Number Placeholder 4"/>
          <p:cNvSpPr>
            <a:spLocks noGrp="1"/>
          </p:cNvSpPr>
          <p:nvPr>
            <p:ph type="sldNum" sz="quarter" idx="12"/>
          </p:nvPr>
        </p:nvSpPr>
        <p:spPr>
          <a:xfrm>
            <a:off x="9427335" y="6492876"/>
            <a:ext cx="478664" cy="365125"/>
          </a:xfrm>
        </p:spPr>
        <p:txBody>
          <a:bodyPr/>
          <a:lstStyle/>
          <a:p>
            <a:fld id="{629637A9-119A-49DA-BD12-AAC58B377D80}" type="slidenum">
              <a:rPr lang="en-US" sz="2000" b="1" smtClean="0">
                <a:solidFill>
                  <a:schemeClr val="tx1">
                    <a:lumMod val="95000"/>
                    <a:lumOff val="5000"/>
                  </a:schemeClr>
                </a:solidFill>
              </a:rPr>
              <a:pPr/>
              <a:t>5</a:t>
            </a:fld>
            <a:endParaRPr lang="en-US" sz="2000" b="1" dirty="0">
              <a:solidFill>
                <a:schemeClr val="tx1">
                  <a:lumMod val="95000"/>
                  <a:lumOff val="5000"/>
                </a:schemeClr>
              </a:solidFill>
            </a:endParaRPr>
          </a:p>
        </p:txBody>
      </p:sp>
    </p:spTree>
    <p:extLst>
      <p:ext uri="{BB962C8B-B14F-4D97-AF65-F5344CB8AC3E}">
        <p14:creationId xmlns:p14="http://schemas.microsoft.com/office/powerpoint/2010/main" val="261701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تعریف لغوی نظام تکافل:</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lnSpc>
                <a:spcPct val="100000"/>
              </a:lnSpc>
            </a:pPr>
            <a:r>
              <a:rPr lang="fa-IR" sz="3200" b="1" dirty="0" smtClean="0">
                <a:latin typeface="IRMitra" panose="02000506000000020002" pitchFamily="2" charset="-78"/>
                <a:cs typeface="IRMitra" panose="02000506000000020002" pitchFamily="2" charset="-78"/>
              </a:rPr>
              <a:t>تکافل معادل دقیق فارسی ندارد ولی میتوان چنین تعریف کرد: «اهتمام عمومی به امور همنوعان» که همنوعان شامل مسلمان و غیر مسلمان خواهد بود.</a:t>
            </a:r>
          </a:p>
          <a:p>
            <a:pPr algn="r" rtl="1">
              <a:lnSpc>
                <a:spcPct val="100000"/>
              </a:lnSpc>
            </a:pPr>
            <a:r>
              <a:rPr lang="fa-IR" sz="3200" b="1" dirty="0" smtClean="0">
                <a:latin typeface="IRMitra" panose="02000506000000020002" pitchFamily="2" charset="-78"/>
                <a:cs typeface="IRMitra" panose="02000506000000020002" pitchFamily="2" charset="-78"/>
              </a:rPr>
              <a:t>تکافل اقتصادی اسلام عبارتست از: «اهتمام عمومی مسلمانان به امور اقتصادی و مالی همنوعان»، تکافل، یک قرارداد همیاری متقابل، اشتراک در منافع و مسئولیت و برادری در برابر خطرات یا فجایای غیر قابل پیش بینی است، که انتظار همکاری بی ریا و خالصانه اعضا بایکدیگر میباشد.</a:t>
            </a:r>
          </a:p>
          <a:p>
            <a:pPr algn="r" rtl="1">
              <a:lnSpc>
                <a:spcPct val="100000"/>
              </a:lnSpc>
            </a:pPr>
            <a:r>
              <a:rPr lang="fa-IR" sz="3200" b="1" dirty="0" smtClean="0">
                <a:latin typeface="IRMitra" panose="02000506000000020002" pitchFamily="2" charset="-78"/>
                <a:cs typeface="IRMitra" panose="02000506000000020002" pitchFamily="2" charset="-78"/>
              </a:rPr>
              <a:t>تکافل، گونه ای بیمه برای جبران خسارت های ناشی از حوادث و تکمیل نظام بانکی بدون بهره میباشد.</a:t>
            </a:r>
          </a:p>
        </p:txBody>
      </p:sp>
      <p:sp>
        <p:nvSpPr>
          <p:cNvPr id="4" name="Slide Number Placeholder 3"/>
          <p:cNvSpPr>
            <a:spLocks noGrp="1"/>
          </p:cNvSpPr>
          <p:nvPr>
            <p:ph type="sldNum" sz="quarter" idx="12"/>
          </p:nvPr>
        </p:nvSpPr>
        <p:spPr>
          <a:xfrm>
            <a:off x="9422969" y="6475330"/>
            <a:ext cx="483031" cy="382670"/>
          </a:xfrm>
        </p:spPr>
        <p:txBody>
          <a:bodyPr/>
          <a:lstStyle/>
          <a:p>
            <a:fld id="{629637A9-119A-49DA-BD12-AAC58B377D80}" type="slidenum">
              <a:rPr lang="en-US" sz="2000" b="1" smtClean="0">
                <a:solidFill>
                  <a:schemeClr val="tx1"/>
                </a:solidFill>
                <a:latin typeface="IRMitra" pitchFamily="2" charset="-78"/>
                <a:cs typeface="IRMitra" pitchFamily="2" charset="-78"/>
              </a:rPr>
              <a:pPr/>
              <a:t>6</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نحوه عمل بیمه تکافل:</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lnSpcReduction="10000"/>
          </a:bodyPr>
          <a:lstStyle/>
          <a:p>
            <a:pPr algn="r" rtl="1"/>
            <a:r>
              <a:rPr lang="fa-IR" sz="3000" b="1" dirty="0" smtClean="0">
                <a:latin typeface="IRMitra" panose="02000506000000020002" pitchFamily="2" charset="-78"/>
                <a:cs typeface="IRMitra" panose="02000506000000020002" pitchFamily="2" charset="-78"/>
              </a:rPr>
              <a:t>صنعت بیمه اسلامی در ادامه ایجاد نظام نهادهای مالی اسلامی به منظور دوری از شبهات موجود از منظر فقه اهل تسنن- ربا، غرر و قمار به منظور ارائه الگوئی جایگزین گردیده است. که بوسیله کشورهای اسلامی و حتی غیر اسلامی مورد استقبال واقع شد.</a:t>
            </a:r>
          </a:p>
          <a:p>
            <a:pPr algn="r" rtl="1"/>
            <a:r>
              <a:rPr lang="fa-IR" sz="3000" b="1" dirty="0" smtClean="0">
                <a:latin typeface="IRMitra" panose="02000506000000020002" pitchFamily="2" charset="-78"/>
                <a:cs typeface="IRMitra" panose="02000506000000020002" pitchFamily="2" charset="-78"/>
              </a:rPr>
              <a:t>در تکافل بیمه گذار سهم خود را در شرکت سپرده گذاری میکند که به دو حساب کاملاً مجزا تقسیم شده است، سهم عمده سپرده به حساب سرمایه گذاری رفته و مابقی آن به صندوق دیگری به عنوان هبه یا تبرع واریز میشود.شرکت، وجوه موجود را در فرصت های مختلف و فعالیتهای مجاز اسلامی (مانند خرید و فروش انواع اوراق صکوک، سهام و ...) سرمایه گذاری کرده و سود را در میان بیمه گذاران تقسیم میکند، در مواقعی که حادثه ای رخ میدهد که تحت پوشش بیمه است، کل میزان ادعا شده از صندوق تبرع پرداخت میشود و در صورت عدم کفایت از سهم حساب سرمایه گذاری وی و  در نهایت از حساب سرمایه گذاری و به صورت قرض الحسنه به وی اعطا میگردد.</a:t>
            </a:r>
          </a:p>
        </p:txBody>
      </p:sp>
      <p:sp>
        <p:nvSpPr>
          <p:cNvPr id="4" name="Slide Number Placeholder 3"/>
          <p:cNvSpPr>
            <a:spLocks noGrp="1"/>
          </p:cNvSpPr>
          <p:nvPr>
            <p:ph type="sldNum" sz="quarter" idx="12"/>
          </p:nvPr>
        </p:nvSpPr>
        <p:spPr>
          <a:xfrm>
            <a:off x="9504997" y="6554472"/>
            <a:ext cx="401003" cy="303528"/>
          </a:xfrm>
        </p:spPr>
        <p:txBody>
          <a:bodyPr/>
          <a:lstStyle/>
          <a:p>
            <a:fld id="{629637A9-119A-49DA-BD12-AAC58B377D80}" type="slidenum">
              <a:rPr lang="en-US" sz="1800" b="1" smtClean="0">
                <a:solidFill>
                  <a:schemeClr val="tx1"/>
                </a:solidFill>
              </a:rPr>
              <a:pPr/>
              <a:t>7</a:t>
            </a:fld>
            <a:endParaRPr lang="en-US" sz="1800" b="1" dirty="0">
              <a:solidFill>
                <a:schemeClr val="tx1"/>
              </a:solidFill>
            </a:endParaRPr>
          </a:p>
        </p:txBody>
      </p:sp>
    </p:spTree>
    <p:extLst>
      <p:ext uri="{BB962C8B-B14F-4D97-AF65-F5344CB8AC3E}">
        <p14:creationId xmlns:p14="http://schemas.microsoft.com/office/powerpoint/2010/main" val="322002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بیمه از نظر فقهای اسلامی:</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rmAutofit/>
          </a:bodyPr>
          <a:lstStyle/>
          <a:p>
            <a:pPr algn="r" rtl="1"/>
            <a:r>
              <a:rPr lang="fa-IR" sz="3600" b="1" dirty="0" smtClean="0">
                <a:latin typeface="IRMitra" panose="02000506000000020002" pitchFamily="2" charset="-78"/>
                <a:cs typeface="IRMitra" panose="02000506000000020002" pitchFamily="2" charset="-78"/>
              </a:rPr>
              <a:t>بیمه عقدی عقلایی است و ادله صحت شرعی، آن را شامل می‌شود. نتیجه کلی این است که برخی فقها، بیمه را به عنوان عقد مستقل، صحیح دانسته‌اند و برخی نیز آن را رد کرده‌اند. دسته سومی، بیمه را به طور کلی صحیح دانسته و برخی از شقوق آن نظیر بیمه عمر را مورد اشکال دانسته اند</a:t>
            </a:r>
            <a:r>
              <a:rPr lang="en-US" sz="3600" b="1" dirty="0" smtClean="0">
                <a:latin typeface="IRMitra" panose="02000506000000020002" pitchFamily="2" charset="-78"/>
                <a:cs typeface="IRMitra" panose="02000506000000020002" pitchFamily="2" charset="-78"/>
              </a:rPr>
              <a:t>.</a:t>
            </a:r>
            <a:endParaRPr lang="fa-IR" sz="3600" b="1" dirty="0" smtClean="0">
              <a:latin typeface="IRMitra" panose="02000506000000020002" pitchFamily="2" charset="-78"/>
              <a:cs typeface="IRMitra" panose="02000506000000020002" pitchFamily="2" charset="-78"/>
            </a:endParaRPr>
          </a:p>
          <a:p>
            <a:pPr algn="r" rtl="1"/>
            <a:r>
              <a:rPr lang="fa-IR" sz="3600" b="1" dirty="0" smtClean="0">
                <a:latin typeface="IRMitra" panose="02000506000000020002" pitchFamily="2" charset="-78"/>
                <a:cs typeface="IRMitra" panose="02000506000000020002" pitchFamily="2" charset="-78"/>
              </a:rPr>
              <a:t>این نکته خالی از لطف نیست که فقیهان شیعه حتی المقدور کوشیده‌اند تا حکم عقد بیمه را با عرضه بر عمومات و اطلاعات ادله صحت عقود، بیان کنند و اگر این راه با اشکال‌هایی روبرو بوده، سعی کرده‌اند از راه عرضه بیمه و انطباق آن با عقود معین، راه حل صحیحی برای آن پیدا کنند و مستقیماً به سراغ عقود معین نرفته‌اند. </a:t>
            </a:r>
            <a:endParaRPr lang="en-US" sz="3600" b="1" dirty="0" smtClean="0">
              <a:latin typeface="IRMitra" panose="02000506000000020002" pitchFamily="2" charset="-78"/>
              <a:cs typeface="IRMitra" panose="02000506000000020002" pitchFamily="2" charset="-78"/>
            </a:endParaRPr>
          </a:p>
          <a:p>
            <a:pPr algn="r" rtl="1"/>
            <a:endParaRPr lang="fa-IR" sz="3200" b="1" dirty="0" smtClean="0">
              <a:latin typeface="IRMitra" panose="02000506000000020002" pitchFamily="2" charset="-78"/>
              <a:cs typeface="IRMitra" panose="02000506000000020002" pitchFamily="2" charset="-78"/>
            </a:endParaRPr>
          </a:p>
        </p:txBody>
      </p:sp>
      <p:sp>
        <p:nvSpPr>
          <p:cNvPr id="4" name="Slide Number Placeholder 3"/>
          <p:cNvSpPr>
            <a:spLocks noGrp="1"/>
          </p:cNvSpPr>
          <p:nvPr>
            <p:ph type="sldNum" sz="quarter" idx="12"/>
          </p:nvPr>
        </p:nvSpPr>
        <p:spPr>
          <a:xfrm>
            <a:off x="9504997" y="6356352"/>
            <a:ext cx="401003" cy="501648"/>
          </a:xfrm>
        </p:spPr>
        <p:txBody>
          <a:bodyPr/>
          <a:lstStyle/>
          <a:p>
            <a:fld id="{629637A9-119A-49DA-BD12-AAC58B377D80}" type="slidenum">
              <a:rPr lang="en-US" sz="2000" b="1" smtClean="0">
                <a:solidFill>
                  <a:schemeClr val="tx1"/>
                </a:solidFill>
              </a:rPr>
              <a:pPr/>
              <a:t>8</a:t>
            </a:fld>
            <a:endParaRPr lang="en-US" sz="2000" b="1" dirty="0">
              <a:solidFill>
                <a:schemeClr val="tx1"/>
              </a:solidFill>
            </a:endParaRPr>
          </a:p>
        </p:txBody>
      </p:sp>
    </p:spTree>
    <p:extLst>
      <p:ext uri="{BB962C8B-B14F-4D97-AF65-F5344CB8AC3E}">
        <p14:creationId xmlns:p14="http://schemas.microsoft.com/office/powerpoint/2010/main" val="295142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9" y="219985"/>
            <a:ext cx="8543925" cy="636360"/>
          </a:xfrm>
        </p:spPr>
        <p:txBody>
          <a:bodyPr/>
          <a:lstStyle/>
          <a:p>
            <a:pPr algn="r" rtl="1"/>
            <a:r>
              <a:rPr lang="fa-IR" dirty="0" smtClean="0">
                <a:cs typeface="B Titr" panose="00000700000000000000" pitchFamily="2" charset="-78"/>
              </a:rPr>
              <a:t>بیمه تکافل در عصر معاصر:</a:t>
            </a:r>
            <a:endParaRPr lang="en-US" dirty="0">
              <a:cs typeface="B Titr" panose="00000700000000000000" pitchFamily="2" charset="-78"/>
            </a:endParaRPr>
          </a:p>
        </p:txBody>
      </p:sp>
      <p:sp>
        <p:nvSpPr>
          <p:cNvPr id="3" name="Content Placeholder 2"/>
          <p:cNvSpPr>
            <a:spLocks noGrp="1"/>
          </p:cNvSpPr>
          <p:nvPr>
            <p:ph idx="1"/>
          </p:nvPr>
        </p:nvSpPr>
        <p:spPr>
          <a:xfrm>
            <a:off x="478972" y="856344"/>
            <a:ext cx="9187542" cy="5704113"/>
          </a:xfrm>
        </p:spPr>
        <p:txBody>
          <a:bodyPr>
            <a:noAutofit/>
          </a:bodyPr>
          <a:lstStyle/>
          <a:p>
            <a:pPr algn="r" rtl="1">
              <a:lnSpc>
                <a:spcPct val="100000"/>
              </a:lnSpc>
            </a:pPr>
            <a:r>
              <a:rPr lang="fa-IR" sz="2800" b="1" dirty="0" smtClean="0">
                <a:latin typeface="IRMitra" pitchFamily="2" charset="-78"/>
                <a:cs typeface="IRMitra" pitchFamily="2" charset="-78"/>
              </a:rPr>
              <a:t>طرح بیمه تکافل- در دهه‌های اخیر بر «حمایت متقابل»، به عنوان شکل پذیرفتنی بیمه، و تحریم بیمه مرسوم، بویژه در نخستین اجلاس  بین المللی اقتصاد اسلامی ، تأکید شد و بیمه تکافل، به عنوان بیمه‌ای که در اسلام پذیرفتنی است، مطرح گردید.</a:t>
            </a:r>
          </a:p>
          <a:p>
            <a:pPr algn="r" rtl="1">
              <a:lnSpc>
                <a:spcPct val="100000"/>
              </a:lnSpc>
            </a:pPr>
            <a:r>
              <a:rPr lang="fa-IR" sz="2800" b="1" dirty="0" smtClean="0">
                <a:latin typeface="IRMitra" pitchFamily="2" charset="-78"/>
                <a:cs typeface="IRMitra" pitchFamily="2" charset="-78"/>
              </a:rPr>
              <a:t> مخالفت با تکافل- در ۲۵ خرداد ۱۳۵۱/ ۱۵ ژوئن ۱۹۷۲، شورای فتوای ملی مالزی اعلام کرد که بیمه، بویژه بیمه عمر، از نظر موازین فقهی باطل است، به همین دلیل، هیئتی تشکیل شد تا در مورد چگونگی ایجاد بیمه اسلامی (تکافل) مطالعه و تحقیق کند.</a:t>
            </a:r>
          </a:p>
          <a:p>
            <a:pPr algn="r" rtl="1">
              <a:lnSpc>
                <a:spcPct val="100000"/>
              </a:lnSpc>
              <a:buNone/>
            </a:pPr>
            <a:r>
              <a:rPr lang="fa-IR" sz="2800" b="1" dirty="0" smtClean="0">
                <a:latin typeface="IRMitra" pitchFamily="2" charset="-78"/>
                <a:cs typeface="IRMitra" pitchFamily="2" charset="-78"/>
              </a:rPr>
              <a:t>* مخالفان بیمه مرسوم توضیح داده‌اند که اینگونه قرارداد، مشتمل بر چند غَرَر است، از جمله مطمئن نبودن از نتیجه و مطمئن نبودن از دوره قرارداد.</a:t>
            </a:r>
            <a:br>
              <a:rPr lang="fa-IR" sz="2800" b="1" dirty="0" smtClean="0">
                <a:latin typeface="IRMitra" pitchFamily="2" charset="-78"/>
                <a:cs typeface="IRMitra" pitchFamily="2" charset="-78"/>
              </a:rPr>
            </a:br>
            <a:r>
              <a:rPr lang="fa-IR" sz="2800" b="1" dirty="0" smtClean="0">
                <a:latin typeface="IRMitra" pitchFamily="2" charset="-78"/>
                <a:cs typeface="IRMitra" pitchFamily="2" charset="-78"/>
              </a:rPr>
              <a:t>آنها همچنین به قماری بودن بیمه توجه داده‌اند، چرا که در صورت بروز</a:t>
            </a:r>
            <a:r>
              <a:rPr lang="fa-IR" sz="2800" b="1" dirty="0">
                <a:latin typeface="IRMitra" pitchFamily="2" charset="-78"/>
                <a:cs typeface="IRMitra" pitchFamily="2" charset="-78"/>
              </a:rPr>
              <a:t> </a:t>
            </a:r>
            <a:r>
              <a:rPr lang="fa-IR" sz="2800" b="1" dirty="0" smtClean="0">
                <a:latin typeface="IRMitra" pitchFamily="2" charset="-78"/>
                <a:cs typeface="IRMitra" pitchFamily="2" charset="-78"/>
              </a:rPr>
              <a:t>خطر</a:t>
            </a:r>
            <a:r>
              <a:rPr lang="fa-IR" sz="2800" b="1" dirty="0">
                <a:latin typeface="IRMitra" pitchFamily="2" charset="-78"/>
                <a:cs typeface="IRMitra" pitchFamily="2" charset="-78"/>
              </a:rPr>
              <a:t> </a:t>
            </a:r>
            <a:r>
              <a:rPr lang="fa-IR" sz="2800" b="1" dirty="0" smtClean="0">
                <a:latin typeface="IRMitra" pitchFamily="2" charset="-78"/>
                <a:cs typeface="IRMitra" pitchFamily="2" charset="-78"/>
              </a:rPr>
              <a:t>بیمه‌کننده زیان می‌کند و اگر خطر پیش نیاید بیمه‌شونده حق بیمه‌ای را که پرداخت کرده از دست می‌دهد.</a:t>
            </a:r>
          </a:p>
        </p:txBody>
      </p:sp>
      <p:sp>
        <p:nvSpPr>
          <p:cNvPr id="4" name="Slide Number Placeholder 3"/>
          <p:cNvSpPr>
            <a:spLocks noGrp="1"/>
          </p:cNvSpPr>
          <p:nvPr>
            <p:ph type="sldNum" sz="quarter" idx="12"/>
          </p:nvPr>
        </p:nvSpPr>
        <p:spPr>
          <a:xfrm>
            <a:off x="9546068" y="6475330"/>
            <a:ext cx="359932" cy="382670"/>
          </a:xfrm>
        </p:spPr>
        <p:txBody>
          <a:bodyPr/>
          <a:lstStyle/>
          <a:p>
            <a:fld id="{629637A9-119A-49DA-BD12-AAC58B377D80}" type="slidenum">
              <a:rPr lang="en-US" sz="2000" b="1" smtClean="0">
                <a:solidFill>
                  <a:schemeClr val="tx1"/>
                </a:solidFill>
                <a:latin typeface="IRMitra" pitchFamily="2" charset="-78"/>
                <a:cs typeface="IRMitra" pitchFamily="2" charset="-78"/>
              </a:rPr>
              <a:pPr/>
              <a:t>9</a:t>
            </a:fld>
            <a:endParaRPr lang="en-US" sz="2000" b="1" dirty="0">
              <a:solidFill>
                <a:schemeClr val="tx1"/>
              </a:solidFill>
              <a:latin typeface="IRMitra" pitchFamily="2" charset="-78"/>
              <a:cs typeface="IRMitra" pitchFamily="2" charset="-78"/>
            </a:endParaRPr>
          </a:p>
        </p:txBody>
      </p:sp>
    </p:spTree>
    <p:extLst>
      <p:ext uri="{BB962C8B-B14F-4D97-AF65-F5344CB8AC3E}">
        <p14:creationId xmlns:p14="http://schemas.microsoft.com/office/powerpoint/2010/main" val="596559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5859</Words>
  <Application>Microsoft Office PowerPoint</Application>
  <PresentationFormat>A4 Paper (210x297 mm)</PresentationFormat>
  <Paragraphs>373</Paragraphs>
  <Slides>34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 Mitra</vt:lpstr>
      <vt:lpstr>B Titr</vt:lpstr>
      <vt:lpstr>Calibri</vt:lpstr>
      <vt:lpstr>Calibri Light</vt:lpstr>
      <vt:lpstr>IRMitra</vt:lpstr>
      <vt:lpstr>IRTitr</vt:lpstr>
      <vt:lpstr>noorehira</vt:lpstr>
      <vt:lpstr>Office Theme</vt:lpstr>
      <vt:lpstr>وَقَدْ جَعَلْتُمُ اللَّهَ عَلَیْکُمْ کَفِیلا (قرآن مجید ۱۶/٩١)</vt:lpstr>
      <vt:lpstr>بیمه تکافل</vt:lpstr>
      <vt:lpstr>مقدمه:</vt:lpstr>
      <vt:lpstr>تکافل در قرآن مجید:</vt:lpstr>
      <vt:lpstr>حوزه کارکرد نظام مالی اسلامی:</vt:lpstr>
      <vt:lpstr>تعریف لغوی نظام تکافل:</vt:lpstr>
      <vt:lpstr>نحوه عمل بیمه تکافل:</vt:lpstr>
      <vt:lpstr>بیمه از نظر فقهای اسلامی:</vt:lpstr>
      <vt:lpstr>بیمه تکافل در عصر معاصر:</vt:lpstr>
      <vt:lpstr>بیمه تکافل در عصر معاصر:</vt:lpstr>
      <vt:lpstr>امکان سنجی بکارگیری بیمه تکافل در ایران:</vt:lpstr>
      <vt:lpstr>دلایل پذیرش بیمه تکافل(تعاونی):</vt:lpstr>
      <vt:lpstr>شرایط و امتیازات تکافل :</vt:lpstr>
      <vt:lpstr>شرایط و امتیازات تکافل :</vt:lpstr>
      <vt:lpstr>چگونگی فعالیت شرکت بیمه تکافل :</vt:lpstr>
      <vt:lpstr>چگونگی فعالیت شرکت بیمه تکافل :</vt:lpstr>
      <vt:lpstr>الگوی مضاربه در تکافل:</vt:lpstr>
      <vt:lpstr>شرکتهای تکافل در جهان :</vt:lpstr>
      <vt:lpstr>تکافل در کشورهای اسلامی:</vt:lpstr>
      <vt:lpstr>نحوه عملکرد شرکت بیمه اسلامی سودان:</vt:lpstr>
      <vt:lpstr>مقایسه نظام تکافلی و بیمه بازرگانی مرسوم:</vt:lpstr>
      <vt:lpstr>مقایسه نظام تکافلی و بیمه بازرگانی مرسوم:</vt:lpstr>
      <vt:lpstr>مقایسه نظام تکافلی و بیمه بازرگانی مرسوم:</vt:lpstr>
      <vt:lpstr>مقایسه نموداری دو نظام بیمه بازرگانی و تکافل:</vt:lpstr>
      <vt:lpstr>مقایسه کارکردهای اقتصادی و  اجتماعی:</vt:lpstr>
      <vt:lpstr>عوامل موثر در موفقیت یک شرکت تکافل اسلامی:</vt:lpstr>
      <vt:lpstr>قابلیت های ویژه تکافل در مقابل بیمه بازرگانی:</vt:lpstr>
      <vt:lpstr>نمودار قابلیت های ویژه بیمه تکافل در یک نگاه:</vt:lpstr>
      <vt:lpstr>نمودار قابلیت های ویژه بیمه تکافل در یک نگاه:</vt:lpstr>
      <vt:lpstr>انواع مضاربه در تکافل:</vt:lpstr>
      <vt:lpstr>نسبت منطقی بین دو نظام و امکان جایگزینی :</vt:lpstr>
      <vt:lpstr>ایجاد فضای رقابتی برای فعالیت دو نظام:</vt:lpstr>
      <vt:lpstr>منابع و مآخذ:</vt:lpstr>
      <vt:lpstr>با تشکر از توجه و بردباری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بیمه تکافل</dc:title>
  <dc:creator>T O S H I B A</dc:creator>
  <cp:lastModifiedBy>T O S H I B A</cp:lastModifiedBy>
  <cp:revision>151</cp:revision>
  <dcterms:created xsi:type="dcterms:W3CDTF">2015-05-17T13:49:30Z</dcterms:created>
  <dcterms:modified xsi:type="dcterms:W3CDTF">2015-05-21T12:36:42Z</dcterms:modified>
</cp:coreProperties>
</file>